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xls" ContentType="application/vnd.ms-exce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Default Extension="emf" ContentType="image/x-emf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6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0" r:id="rId1"/>
  </p:sldMasterIdLst>
  <p:notesMasterIdLst>
    <p:notesMasterId r:id="rId47"/>
  </p:notesMasterIdLst>
  <p:handoutMasterIdLst>
    <p:handoutMasterId r:id="rId48"/>
  </p:handoutMasterIdLst>
  <p:sldIdLst>
    <p:sldId id="705" r:id="rId2"/>
    <p:sldId id="704" r:id="rId3"/>
    <p:sldId id="310" r:id="rId4"/>
    <p:sldId id="686" r:id="rId5"/>
    <p:sldId id="687" r:id="rId6"/>
    <p:sldId id="688" r:id="rId7"/>
    <p:sldId id="689" r:id="rId8"/>
    <p:sldId id="690" r:id="rId9"/>
    <p:sldId id="706" r:id="rId10"/>
    <p:sldId id="707" r:id="rId11"/>
    <p:sldId id="708" r:id="rId12"/>
    <p:sldId id="710" r:id="rId13"/>
    <p:sldId id="711" r:id="rId14"/>
    <p:sldId id="712" r:id="rId15"/>
    <p:sldId id="695" r:id="rId16"/>
    <p:sldId id="691" r:id="rId17"/>
    <p:sldId id="692" r:id="rId18"/>
    <p:sldId id="693" r:id="rId19"/>
    <p:sldId id="696" r:id="rId20"/>
    <p:sldId id="713" r:id="rId21"/>
    <p:sldId id="697" r:id="rId22"/>
    <p:sldId id="698" r:id="rId23"/>
    <p:sldId id="699" r:id="rId24"/>
    <p:sldId id="700" r:id="rId25"/>
    <p:sldId id="703" r:id="rId26"/>
    <p:sldId id="660" r:id="rId27"/>
    <p:sldId id="664" r:id="rId28"/>
    <p:sldId id="663" r:id="rId29"/>
    <p:sldId id="662" r:id="rId30"/>
    <p:sldId id="661" r:id="rId31"/>
    <p:sldId id="668" r:id="rId32"/>
    <p:sldId id="666" r:id="rId33"/>
    <p:sldId id="667" r:id="rId34"/>
    <p:sldId id="669" r:id="rId35"/>
    <p:sldId id="670" r:id="rId36"/>
    <p:sldId id="671" r:id="rId37"/>
    <p:sldId id="672" r:id="rId38"/>
    <p:sldId id="675" r:id="rId39"/>
    <p:sldId id="676" r:id="rId40"/>
    <p:sldId id="677" r:id="rId41"/>
    <p:sldId id="683" r:id="rId42"/>
    <p:sldId id="679" r:id="rId43"/>
    <p:sldId id="684" r:id="rId44"/>
    <p:sldId id="682" r:id="rId45"/>
    <p:sldId id="685" r:id="rId46"/>
  </p:sldIdLst>
  <p:sldSz cx="9144000" cy="6858000" type="screen4x3"/>
  <p:notesSz cx="9283700" cy="69977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0000"/>
    <a:srgbClr val="FFFFFF"/>
    <a:srgbClr val="CCECFF"/>
    <a:srgbClr val="FFFF99"/>
    <a:srgbClr val="8495A9"/>
    <a:srgbClr val="666699"/>
    <a:srgbClr val="FF6600"/>
    <a:srgbClr val="FF9900"/>
    <a:srgbClr val="ACA964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38" autoAdjust="0"/>
    <p:restoredTop sz="94845" autoAdjust="0"/>
  </p:normalViewPr>
  <p:slideViewPr>
    <p:cSldViewPr snapToObjects="1">
      <p:cViewPr varScale="1">
        <p:scale>
          <a:sx n="75" d="100"/>
          <a:sy n="75" d="100"/>
        </p:scale>
        <p:origin x="-432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Objects="1">
      <p:cViewPr>
        <p:scale>
          <a:sx n="66" d="100"/>
          <a:sy n="66" d="100"/>
        </p:scale>
        <p:origin x="-1536" y="-558"/>
      </p:cViewPr>
      <p:guideLst>
        <p:guide orient="horz" pos="2923"/>
        <p:guide pos="2186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notesMaster" Target="notesMasters/notesMaster1.xml"/><Relationship Id="rId50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51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1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drawings/_rels/vmlDrawing1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drawings/_rels/vmlDrawing19.vml.rels><?xml version="1.0" encoding="UTF-8" standalone="yes"?>
<Relationships xmlns="http://schemas.openxmlformats.org/package/2006/relationships"><Relationship Id="rId2" Type="http://schemas.openxmlformats.org/officeDocument/2006/relationships/image" Target="../media/image17.wmf"/><Relationship Id="rId1" Type="http://schemas.openxmlformats.org/officeDocument/2006/relationships/image" Target="../media/image16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20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6.wmf"/><Relationship Id="rId1" Type="http://schemas.openxmlformats.org/officeDocument/2006/relationships/image" Target="../media/image18.wmf"/><Relationship Id="rId4" Type="http://schemas.openxmlformats.org/officeDocument/2006/relationships/image" Target="../media/image19.wmf"/></Relationships>
</file>

<file path=ppt/drawings/_rels/vmlDrawing2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wmf"/></Relationships>
</file>

<file path=ppt/drawings/_rels/vmlDrawing22.v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2" Type="http://schemas.openxmlformats.org/officeDocument/2006/relationships/image" Target="../media/image22.wmf"/><Relationship Id="rId1" Type="http://schemas.openxmlformats.org/officeDocument/2006/relationships/image" Target="../media/image21.wmf"/></Relationships>
</file>

<file path=ppt/drawings/_rels/vmlDrawing2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3.wmf"/></Relationships>
</file>

<file path=ppt/drawings/_rels/vmlDrawing2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3.wmf"/></Relationships>
</file>

<file path=ppt/drawings/_rels/vmlDrawing2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3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283200" y="-65088"/>
            <a:ext cx="4192588" cy="35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t" anchorCtr="0" compatLnSpc="1">
            <a:prstTxWarp prst="textNoShape">
              <a:avLst/>
            </a:prstTxWarp>
          </a:bodyPr>
          <a:lstStyle>
            <a:lvl1pPr algn="r" defTabSz="1011238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6469063" y="-65088"/>
            <a:ext cx="3003550" cy="5207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3662" tIns="47625" rIns="93662" bIns="47625" anchor="ctr"/>
          <a:lstStyle/>
          <a:p>
            <a:pPr defTabSz="973138">
              <a:defRPr/>
            </a:pPr>
            <a:r>
              <a:rPr lang="en-US" sz="1700"/>
              <a:t>Winter 2007</a:t>
            </a:r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-193675" y="6705600"/>
            <a:ext cx="4192588" cy="35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1pPr algn="l" defTabSz="1011238">
              <a:defRPr sz="1000" i="1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889500" y="6553200"/>
            <a:ext cx="3640138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5pPr marL="1919288" lvl="4" algn="r" defTabSz="1011238">
              <a:defRPr sz="1500" smtClean="0"/>
            </a:lvl5pPr>
          </a:lstStyle>
          <a:p>
            <a:pPr lvl="4">
              <a:defRPr/>
            </a:pPr>
            <a:fld id="{AA7687F8-E179-4309-861A-CDE54B229294}" type="slidenum">
              <a:rPr lang="en-US"/>
              <a:pPr lvl="4">
                <a:defRPr/>
              </a:pPr>
              <a:t>‹#›</a:t>
            </a:fld>
            <a:endParaRPr lang="en-US"/>
          </a:p>
        </p:txBody>
      </p:sp>
      <p:sp>
        <p:nvSpPr>
          <p:cNvPr id="4103" name="Rectangle 7"/>
          <p:cNvSpPr>
            <a:spLocks noChangeArrowheads="1"/>
          </p:cNvSpPr>
          <p:nvPr/>
        </p:nvSpPr>
        <p:spPr bwMode="auto">
          <a:xfrm>
            <a:off x="608013" y="6592888"/>
            <a:ext cx="1976437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3662" tIns="47625" rIns="93662" bIns="47625" anchor="ctr"/>
          <a:lstStyle/>
          <a:p>
            <a:pPr algn="l" defTabSz="973138">
              <a:defRPr/>
            </a:pPr>
            <a:endParaRPr lang="en-US" sz="1500"/>
          </a:p>
          <a:p>
            <a:pPr algn="l" defTabSz="973138">
              <a:defRPr/>
            </a:pPr>
            <a:r>
              <a:rPr lang="en-US" sz="1200"/>
              <a:t>© 2007 Rollins</a:t>
            </a:r>
            <a:r>
              <a:rPr lang="en-US" sz="1500"/>
              <a:t/>
            </a:r>
            <a:br>
              <a:rPr lang="en-US" sz="1500"/>
            </a:br>
            <a:endParaRPr lang="en-US" sz="1500"/>
          </a:p>
        </p:txBody>
      </p:sp>
      <p:sp>
        <p:nvSpPr>
          <p:cNvPr id="4104" name="Line 8"/>
          <p:cNvSpPr>
            <a:spLocks noChangeShapeType="1"/>
          </p:cNvSpPr>
          <p:nvPr/>
        </p:nvSpPr>
        <p:spPr bwMode="auto">
          <a:xfrm>
            <a:off x="422275" y="6532563"/>
            <a:ext cx="87534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4105" name="Rectangle 9"/>
          <p:cNvSpPr>
            <a:spLocks noChangeArrowheads="1"/>
          </p:cNvSpPr>
          <p:nvPr/>
        </p:nvSpPr>
        <p:spPr bwMode="auto">
          <a:xfrm>
            <a:off x="1076325" y="87313"/>
            <a:ext cx="3003550" cy="52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3662" tIns="47625" rIns="93662" bIns="47625" anchor="ctr"/>
          <a:lstStyle/>
          <a:p>
            <a:pPr defTabSz="973138">
              <a:defRPr/>
            </a:pPr>
            <a:r>
              <a:rPr lang="en-US" sz="1700"/>
              <a:t>ECEN 301 Class Notes</a:t>
            </a:r>
          </a:p>
          <a:p>
            <a:pPr defTabSz="973138">
              <a:defRPr/>
            </a:pPr>
            <a:r>
              <a:rPr lang="en-US" sz="1700"/>
              <a:t>Lecture 21</a:t>
            </a:r>
          </a:p>
        </p:txBody>
      </p:sp>
      <p:pic>
        <p:nvPicPr>
          <p:cNvPr id="57353" name="Picture 2" descr="ECEN_logo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66750" y="98425"/>
            <a:ext cx="819150" cy="509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-3175" y="0"/>
            <a:ext cx="4027488" cy="350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t" anchorCtr="0" compatLnSpc="1">
            <a:prstTxWarp prst="textNoShape">
              <a:avLst/>
            </a:prstTxWarp>
          </a:bodyPr>
          <a:lstStyle>
            <a:lvl1pPr algn="l" defTabSz="973138">
              <a:defRPr sz="1000" i="1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257800" y="0"/>
            <a:ext cx="4027488" cy="350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t" anchorCtr="0" compatLnSpc="1">
            <a:prstTxWarp prst="textNoShape">
              <a:avLst/>
            </a:prstTxWarp>
          </a:bodyPr>
          <a:lstStyle>
            <a:lvl1pPr algn="r" defTabSz="973138">
              <a:defRPr sz="1000" i="1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-3175" y="6646863"/>
            <a:ext cx="4027488" cy="350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1pPr algn="l" defTabSz="973138">
              <a:defRPr sz="1000" i="1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257800" y="6646863"/>
            <a:ext cx="4027488" cy="350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1pPr algn="r" defTabSz="973138">
              <a:defRPr sz="1000" i="1" smtClean="0"/>
            </a:lvl1pPr>
          </a:lstStyle>
          <a:p>
            <a:pPr>
              <a:defRPr/>
            </a:pPr>
            <a:fld id="{8E03DD64-B392-40A6-9DD5-956ACF52C8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36663" y="3324225"/>
            <a:ext cx="6808787" cy="314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7625" rIns="93662" bIns="4762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notes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9159" name="Rectangle 7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2905125" y="541338"/>
            <a:ext cx="3471863" cy="26035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973138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71488" algn="l" defTabSz="973138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42975" algn="l" defTabSz="973138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414463" algn="l" defTabSz="973138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84363" algn="l" defTabSz="973138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9CB27E7-81C1-4492-85AC-06B213325389}" type="slidenum">
              <a:rPr lang="en-US"/>
              <a:pPr/>
              <a:t>7</a:t>
            </a:fld>
            <a:endParaRPr lang="en-US"/>
          </a:p>
        </p:txBody>
      </p:sp>
      <p:sp>
        <p:nvSpPr>
          <p:cNvPr id="50179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2892425" y="525463"/>
            <a:ext cx="3498850" cy="2624137"/>
          </a:xfrm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38250" y="3324225"/>
            <a:ext cx="6808788" cy="3148013"/>
          </a:xfrm>
          <a:noFill/>
          <a:ln/>
        </p:spPr>
        <p:txBody>
          <a:bodyPr lIns="93160" tIns="46581" rIns="93160" bIns="46581"/>
          <a:lstStyle/>
          <a:p>
            <a:pPr marL="228600" indent="-228600" defTabSz="914400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61D61BD-C3E5-41A7-896D-9E552D952180}" type="slidenum">
              <a:rPr lang="en-US"/>
              <a:pPr/>
              <a:t>8</a:t>
            </a:fld>
            <a:endParaRPr lang="en-US"/>
          </a:p>
        </p:txBody>
      </p:sp>
      <p:sp>
        <p:nvSpPr>
          <p:cNvPr id="51203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2892425" y="525463"/>
            <a:ext cx="3498850" cy="2624137"/>
          </a:xfrm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38250" y="3324225"/>
            <a:ext cx="6808788" cy="3148013"/>
          </a:xfrm>
          <a:noFill/>
          <a:ln/>
        </p:spPr>
        <p:txBody>
          <a:bodyPr lIns="93160" tIns="46581" rIns="93160" bIns="46581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84747AB-3ECB-4DCD-9BFC-BB8FEBFB00CA}" type="slidenum">
              <a:rPr lang="en-US"/>
              <a:pPr/>
              <a:t>15</a:t>
            </a:fld>
            <a:endParaRPr lang="en-US"/>
          </a:p>
        </p:txBody>
      </p:sp>
      <p:sp>
        <p:nvSpPr>
          <p:cNvPr id="52227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2892425" y="525463"/>
            <a:ext cx="3498850" cy="2624137"/>
          </a:xfrm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38250" y="3324225"/>
            <a:ext cx="6808788" cy="3148013"/>
          </a:xfrm>
          <a:noFill/>
          <a:ln/>
        </p:spPr>
        <p:txBody>
          <a:bodyPr lIns="93160" tIns="46581" rIns="93160" bIns="46581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3E7B644-CAD7-4551-BEE5-E6E628799092}" type="slidenum">
              <a:rPr lang="en-US"/>
              <a:pPr/>
              <a:t>16</a:t>
            </a:fld>
            <a:endParaRPr lang="en-US"/>
          </a:p>
        </p:txBody>
      </p:sp>
      <p:sp>
        <p:nvSpPr>
          <p:cNvPr id="53251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2892425" y="525463"/>
            <a:ext cx="3498850" cy="2624137"/>
          </a:xfrm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38250" y="3324225"/>
            <a:ext cx="6808788" cy="3148013"/>
          </a:xfrm>
          <a:noFill/>
          <a:ln/>
        </p:spPr>
        <p:txBody>
          <a:bodyPr lIns="93160" tIns="46581" rIns="93160" bIns="46581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B5422B8-3428-4706-B341-062751DED333}" type="slidenum">
              <a:rPr lang="en-US"/>
              <a:pPr/>
              <a:t>17</a:t>
            </a:fld>
            <a:endParaRPr lang="en-US"/>
          </a:p>
        </p:txBody>
      </p:sp>
      <p:sp>
        <p:nvSpPr>
          <p:cNvPr id="54275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2892425" y="525463"/>
            <a:ext cx="3498850" cy="2624137"/>
          </a:xfrm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38250" y="3324225"/>
            <a:ext cx="6808788" cy="3148013"/>
          </a:xfrm>
          <a:noFill/>
          <a:ln/>
        </p:spPr>
        <p:txBody>
          <a:bodyPr lIns="93160" tIns="46581" rIns="93160" bIns="46581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ED6F3B7-1F5F-45AF-95B7-293737261EC7}" type="slidenum">
              <a:rPr lang="en-US"/>
              <a:pPr/>
              <a:t>18</a:t>
            </a:fld>
            <a:endParaRPr lang="en-US"/>
          </a:p>
        </p:txBody>
      </p:sp>
      <p:sp>
        <p:nvSpPr>
          <p:cNvPr id="55299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2892425" y="525463"/>
            <a:ext cx="3498850" cy="2624137"/>
          </a:xfrm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38250" y="3324225"/>
            <a:ext cx="6808788" cy="3148013"/>
          </a:xfrm>
          <a:noFill/>
          <a:ln/>
        </p:spPr>
        <p:txBody>
          <a:bodyPr lIns="93160" tIns="46581" rIns="93160" bIns="46581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D2ED82B-D9FF-4D75-948C-BA3A605D9406}" type="slidenum">
              <a:rPr lang="en-US"/>
              <a:pPr/>
              <a:t>20</a:t>
            </a:fld>
            <a:endParaRPr lang="en-US"/>
          </a:p>
        </p:txBody>
      </p:sp>
      <p:sp>
        <p:nvSpPr>
          <p:cNvPr id="56323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2892425" y="525463"/>
            <a:ext cx="3498850" cy="2624137"/>
          </a:xfrm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38250" y="3324225"/>
            <a:ext cx="6808788" cy="3148013"/>
          </a:xfrm>
          <a:noFill/>
          <a:ln/>
        </p:spPr>
        <p:txBody>
          <a:bodyPr lIns="93160" tIns="46581" rIns="93160" bIns="46581"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2"/>
          <p:cNvSpPr>
            <a:spLocks noChangeShapeType="1"/>
          </p:cNvSpPr>
          <p:nvPr/>
        </p:nvSpPr>
        <p:spPr bwMode="auto">
          <a:xfrm>
            <a:off x="0" y="3429000"/>
            <a:ext cx="8026400" cy="0"/>
          </a:xfrm>
          <a:prstGeom prst="line">
            <a:avLst/>
          </a:prstGeom>
          <a:noFill/>
          <a:ln w="50800">
            <a:solidFill>
              <a:srgbClr val="ACA964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pic>
        <p:nvPicPr>
          <p:cNvPr id="5" name="Picture 12" descr="ECEN_logo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562850" y="6324600"/>
            <a:ext cx="819150" cy="509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4931" name="Rectangle 3"/>
          <p:cNvSpPr>
            <a:spLocks noGrp="1" noChangeArrowheads="1"/>
          </p:cNvSpPr>
          <p:nvPr>
            <p:ph type="ctrTitle" sz="quarter"/>
          </p:nvPr>
        </p:nvSpPr>
        <p:spPr>
          <a:xfrm>
            <a:off x="3810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24932" name="Rectangle 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Monotype Sort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ECEN 301</a:t>
            </a:r>
          </a:p>
        </p:txBody>
      </p:sp>
      <p:sp>
        <p:nvSpPr>
          <p:cNvPr id="7" name="Rectangle 9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Discussion #21 – Boolean Algebra</a:t>
            </a:r>
          </a:p>
        </p:txBody>
      </p:sp>
      <p:sp>
        <p:nvSpPr>
          <p:cNvPr id="8" name="Rectangle 10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2pPr lvl="1">
              <a:defRPr smtClean="0"/>
            </a:lvl2pPr>
          </a:lstStyle>
          <a:p>
            <a:pPr lvl="1">
              <a:defRPr/>
            </a:pPr>
            <a:fld id="{CA98C4C6-B46E-44BC-93EA-20B889708C94}" type="slidenum">
              <a:rPr lang="en-US"/>
              <a:pPr lvl="1"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ECEN 301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Discussion #21 – Boolean Algebra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2pPr lvl="1">
              <a:defRPr/>
            </a:lvl2pPr>
          </a:lstStyle>
          <a:p>
            <a:pPr lvl="1">
              <a:defRPr/>
            </a:pPr>
            <a:fld id="{1F457ABC-E389-4A82-8495-7995C81AC18E}" type="slidenum">
              <a:rPr lang="en-US"/>
              <a:pPr lvl="1"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152400"/>
            <a:ext cx="2095500" cy="2590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152400"/>
            <a:ext cx="6134100" cy="2590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ECEN 301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Discussion #21 – Boolean Algebra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2pPr lvl="1">
              <a:defRPr/>
            </a:lvl2pPr>
          </a:lstStyle>
          <a:p>
            <a:pPr lvl="1">
              <a:defRPr/>
            </a:pPr>
            <a:fld id="{6F81D78B-1C32-4851-B87B-58830A38AAF9}" type="slidenum">
              <a:rPr lang="en-US"/>
              <a:pPr lvl="1"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52400"/>
            <a:ext cx="83820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06400" y="1333500"/>
            <a:ext cx="4102100" cy="14097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0900" y="1333500"/>
            <a:ext cx="4102100" cy="14097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ECEN 301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Discussion #21 – Boolean Algebra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2pPr lvl="1">
              <a:defRPr/>
            </a:lvl2pPr>
          </a:lstStyle>
          <a:p>
            <a:pPr lvl="1">
              <a:defRPr/>
            </a:pPr>
            <a:fld id="{E7144AF9-BC50-489D-850D-D95B3F0468E4}" type="slidenum">
              <a:rPr lang="en-US"/>
              <a:pPr lvl="1"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52400"/>
            <a:ext cx="83820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6400" y="1333500"/>
            <a:ext cx="4102100" cy="14097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60900" y="1333500"/>
            <a:ext cx="4102100" cy="6286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60900" y="2114550"/>
            <a:ext cx="4102100" cy="6286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ECEN 301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Discussion #21 – Boolean Algebra</a:t>
            </a:r>
          </a:p>
        </p:txBody>
      </p:sp>
      <p:sp>
        <p:nvSpPr>
          <p:cNvPr id="8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2pPr lvl="1">
              <a:defRPr/>
            </a:lvl2pPr>
          </a:lstStyle>
          <a:p>
            <a:pPr lvl="1">
              <a:defRPr/>
            </a:pPr>
            <a:fld id="{36040374-D9C8-4C00-8E5D-BFBB816BD256}" type="slidenum">
              <a:rPr lang="en-US"/>
              <a:pPr lvl="1"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ECEN 301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Discussion #21 – Boolean Algebra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2pPr lvl="1">
              <a:defRPr/>
            </a:lvl2pPr>
          </a:lstStyle>
          <a:p>
            <a:pPr lvl="1">
              <a:defRPr/>
            </a:pPr>
            <a:fld id="{5997DB0F-F639-4C1B-AEDC-F891E4063897}" type="slidenum">
              <a:rPr lang="en-US"/>
              <a:pPr lvl="1"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ECEN 301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Discussion #21 – Boolean Algebra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2pPr lvl="1">
              <a:defRPr/>
            </a:lvl2pPr>
          </a:lstStyle>
          <a:p>
            <a:pPr lvl="1">
              <a:defRPr/>
            </a:pPr>
            <a:fld id="{D3FD5F41-3836-47B5-9AD4-241A7DB4AF9A}" type="slidenum">
              <a:rPr lang="en-US"/>
              <a:pPr lvl="1"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6400" y="1333500"/>
            <a:ext cx="4102100" cy="14097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0900" y="1333500"/>
            <a:ext cx="4102100" cy="14097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ECEN 301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Discussion #21 – Boolean Algebra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2pPr lvl="1">
              <a:defRPr/>
            </a:lvl2pPr>
          </a:lstStyle>
          <a:p>
            <a:pPr lvl="1">
              <a:defRPr/>
            </a:pPr>
            <a:fld id="{E9646967-6218-4206-B6F3-6670B754DF57}" type="slidenum">
              <a:rPr lang="en-US"/>
              <a:pPr lvl="1"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ECEN 301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Discussion #21 – Boolean Algebra</a:t>
            </a:r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2pPr lvl="1">
              <a:defRPr/>
            </a:lvl2pPr>
          </a:lstStyle>
          <a:p>
            <a:pPr lvl="1">
              <a:defRPr/>
            </a:pPr>
            <a:fld id="{E59958B6-F480-4C29-8CE3-1D848164931D}" type="slidenum">
              <a:rPr lang="en-US"/>
              <a:pPr lvl="1"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ECEN 301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Discussion #21 – Boolean Algebra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2pPr lvl="1">
              <a:defRPr/>
            </a:lvl2pPr>
          </a:lstStyle>
          <a:p>
            <a:pPr lvl="1">
              <a:defRPr/>
            </a:pPr>
            <a:fld id="{8AA5A021-1838-492D-B293-4C37ECCA1AEF}" type="slidenum">
              <a:rPr lang="en-US"/>
              <a:pPr lvl="1"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ECEN 301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Discussion #21 – Boolean Algebra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2pPr lvl="1">
              <a:defRPr/>
            </a:lvl2pPr>
          </a:lstStyle>
          <a:p>
            <a:pPr lvl="1">
              <a:defRPr/>
            </a:pPr>
            <a:fld id="{30AF50DE-BC7A-461F-8A60-809DF015399D}" type="slidenum">
              <a:rPr lang="en-US"/>
              <a:pPr lvl="1"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ECEN 301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Discussion #21 – Boolean Algebra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2pPr lvl="1">
              <a:defRPr/>
            </a:lvl2pPr>
          </a:lstStyle>
          <a:p>
            <a:pPr lvl="1">
              <a:defRPr/>
            </a:pPr>
            <a:fld id="{ECEEF1F1-7BDE-48C6-8514-350F18C3BEE1}" type="slidenum">
              <a:rPr lang="en-US"/>
              <a:pPr lvl="1"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ECEN 301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Discussion #21 – Boolean Algebra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2pPr lvl="1">
              <a:defRPr/>
            </a:lvl2pPr>
          </a:lstStyle>
          <a:p>
            <a:pPr lvl="1">
              <a:defRPr/>
            </a:pPr>
            <a:fld id="{1B042EF1-6BAC-462C-BE63-7F5C63CCA761}" type="slidenum">
              <a:rPr lang="en-US"/>
              <a:pPr lvl="1"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AEAE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Line 2"/>
          <p:cNvSpPr>
            <a:spLocks noChangeShapeType="1"/>
          </p:cNvSpPr>
          <p:nvPr/>
        </p:nvSpPr>
        <p:spPr bwMode="auto">
          <a:xfrm>
            <a:off x="0" y="1143000"/>
            <a:ext cx="8026400" cy="0"/>
          </a:xfrm>
          <a:prstGeom prst="line">
            <a:avLst/>
          </a:prstGeom>
          <a:noFill/>
          <a:ln w="50800">
            <a:solidFill>
              <a:srgbClr val="8495A9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152400"/>
            <a:ext cx="83820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66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06400" y="1333500"/>
            <a:ext cx="8356600" cy="1409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2390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81000" y="6400800"/>
            <a:ext cx="1981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l">
              <a:defRPr sz="1600" smtClean="0"/>
            </a:lvl1pPr>
          </a:lstStyle>
          <a:p>
            <a:pPr>
              <a:defRPr/>
            </a:pPr>
            <a:r>
              <a:rPr lang="en-US"/>
              <a:t>ECEN 301</a:t>
            </a:r>
          </a:p>
        </p:txBody>
      </p:sp>
      <p:sp>
        <p:nvSpPr>
          <p:cNvPr id="12391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971800" y="6400800"/>
            <a:ext cx="3505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600" smtClean="0"/>
            </a:lvl1pPr>
          </a:lstStyle>
          <a:p>
            <a:pPr>
              <a:defRPr/>
            </a:pPr>
            <a:r>
              <a:rPr lang="en-US"/>
              <a:t>Discussion #21 – Boolean Algebra</a:t>
            </a:r>
          </a:p>
        </p:txBody>
      </p:sp>
      <p:sp>
        <p:nvSpPr>
          <p:cNvPr id="12391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86600" y="6400800"/>
            <a:ext cx="1905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2pPr lvl="1" algn="r">
              <a:defRPr sz="1600" smtClean="0"/>
            </a:lvl2pPr>
          </a:lstStyle>
          <a:p>
            <a:pPr lvl="1">
              <a:defRPr/>
            </a:pPr>
            <a:fld id="{ACD5B58A-7065-497A-A0B3-5737C4CC60E9}" type="slidenum">
              <a:rPr lang="en-US"/>
              <a:pPr lvl="1">
                <a:defRPr/>
              </a:pPr>
              <a:t>‹#›</a:t>
            </a:fld>
            <a:endParaRPr lang="en-US"/>
          </a:p>
        </p:txBody>
      </p:sp>
      <p:sp>
        <p:nvSpPr>
          <p:cNvPr id="123912" name="Line 8"/>
          <p:cNvSpPr>
            <a:spLocks noChangeShapeType="1"/>
          </p:cNvSpPr>
          <p:nvPr/>
        </p:nvSpPr>
        <p:spPr bwMode="auto">
          <a:xfrm>
            <a:off x="508000" y="6286500"/>
            <a:ext cx="8432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pic>
        <p:nvPicPr>
          <p:cNvPr id="26633" name="Picture 10" descr="ECEN_logo"/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7562850" y="6324600"/>
            <a:ext cx="819150" cy="509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  <p:sldLayoutId id="2147483675" r:id="rId12"/>
    <p:sldLayoutId id="2147483676" r:id="rId13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ACA964"/>
        </a:buClr>
        <a:buFont typeface="Monotype Sorts" pitchFamily="2" charset="2"/>
        <a:buChar char="u"/>
        <a:defRPr sz="3200">
          <a:solidFill>
            <a:schemeClr val="bg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ACA964"/>
        </a:buClr>
        <a:buFont typeface="Monotype Sorts" pitchFamily="2" charset="2"/>
        <a:buChar char="Ù"/>
        <a:defRPr sz="2800">
          <a:solidFill>
            <a:schemeClr val="bg2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ACA964"/>
        </a:buClr>
        <a:buChar char="•"/>
        <a:defRPr sz="2400">
          <a:solidFill>
            <a:schemeClr val="bg2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ACA964"/>
        </a:buClr>
        <a:buChar char="•"/>
        <a:defRPr sz="2000">
          <a:solidFill>
            <a:schemeClr val="bg2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ACA964"/>
        </a:buClr>
        <a:buChar char="•"/>
        <a:defRPr sz="2000">
          <a:solidFill>
            <a:schemeClr val="bg2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rgbClr val="ACA964"/>
        </a:buClr>
        <a:buChar char="•"/>
        <a:defRPr sz="2000">
          <a:solidFill>
            <a:schemeClr val="bg2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rgbClr val="ACA964"/>
        </a:buClr>
        <a:buChar char="•"/>
        <a:defRPr sz="2000">
          <a:solidFill>
            <a:schemeClr val="bg2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rgbClr val="ACA964"/>
        </a:buClr>
        <a:buChar char="•"/>
        <a:defRPr sz="2000">
          <a:solidFill>
            <a:schemeClr val="bg2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rgbClr val="ACA964"/>
        </a:buClr>
        <a:buChar char="•"/>
        <a:defRPr sz="2000">
          <a:solidFill>
            <a:schemeClr val="bg2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5.vml"/><Relationship Id="rId4" Type="http://schemas.openxmlformats.org/officeDocument/2006/relationships/oleObject" Target="../embeddings/oleObject6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6.vml"/><Relationship Id="rId4" Type="http://schemas.openxmlformats.org/officeDocument/2006/relationships/oleObject" Target="../embeddings/oleObject8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7.vml"/><Relationship Id="rId4" Type="http://schemas.openxmlformats.org/officeDocument/2006/relationships/oleObject" Target="../embeddings/oleObject10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8.vml"/><Relationship Id="rId4" Type="http://schemas.openxmlformats.org/officeDocument/2006/relationships/oleObject" Target="../embeddings/oleObject12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9.vml"/><Relationship Id="rId4" Type="http://schemas.openxmlformats.org/officeDocument/2006/relationships/oleObject" Target="../embeddings/oleObject14.bin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Excel_97-2003_Worksheet1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Excel_97-2003_Worksheet2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2.v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3.v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4.v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5.v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6.v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7.v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1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8.v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2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9.vml"/><Relationship Id="rId4" Type="http://schemas.openxmlformats.org/officeDocument/2006/relationships/oleObject" Target="../embeddings/oleObject23.bin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4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20.vml"/><Relationship Id="rId6" Type="http://schemas.openxmlformats.org/officeDocument/2006/relationships/oleObject" Target="../embeddings/oleObject27.bin"/><Relationship Id="rId5" Type="http://schemas.openxmlformats.org/officeDocument/2006/relationships/oleObject" Target="../embeddings/oleObject26.bin"/><Relationship Id="rId4" Type="http://schemas.openxmlformats.org/officeDocument/2006/relationships/oleObject" Target="../embeddings/oleObject25.bin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8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21.vml"/><Relationship Id="rId4" Type="http://schemas.openxmlformats.org/officeDocument/2006/relationships/oleObject" Target="../embeddings/oleObject29.bin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0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22.vml"/><Relationship Id="rId6" Type="http://schemas.openxmlformats.org/officeDocument/2006/relationships/oleObject" Target="../embeddings/oleObject33.bin"/><Relationship Id="rId5" Type="http://schemas.openxmlformats.org/officeDocument/2006/relationships/oleObject" Target="../embeddings/oleObject32.bin"/><Relationship Id="rId4" Type="http://schemas.openxmlformats.org/officeDocument/2006/relationships/oleObject" Target="../embeddings/oleObject31.bin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4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3.v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5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4.v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6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5.v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3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4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ECEN 301</a:t>
            </a:r>
          </a:p>
        </p:txBody>
      </p:sp>
      <p:sp>
        <p:nvSpPr>
          <p:cNvPr id="28675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Discussion #21 – Boolean Algebra</a:t>
            </a:r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6B83CA1F-E245-41A3-883D-5FDB2B419461}" type="slidenum">
              <a:rPr lang="en-US"/>
              <a:pPr lvl="1"/>
              <a:t>1</a:t>
            </a:fld>
            <a:endParaRPr lang="en-US"/>
          </a:p>
        </p:txBody>
      </p:sp>
      <p:graphicFrame>
        <p:nvGraphicFramePr>
          <p:cNvPr id="1001474" name="Group 2"/>
          <p:cNvGraphicFramePr>
            <a:graphicFrameLocks noGrp="1"/>
          </p:cNvGraphicFramePr>
          <p:nvPr/>
        </p:nvGraphicFramePr>
        <p:xfrm>
          <a:off x="1143000" y="1990725"/>
          <a:ext cx="6934200" cy="3507564"/>
        </p:xfrm>
        <a:graphic>
          <a:graphicData uri="http://schemas.openxmlformats.org/drawingml/2006/table">
            <a:tbl>
              <a:tblPr/>
              <a:tblGrid>
                <a:gridCol w="701675"/>
                <a:gridCol w="544513"/>
                <a:gridCol w="546100"/>
                <a:gridCol w="1714500"/>
                <a:gridCol w="935037"/>
                <a:gridCol w="857250"/>
                <a:gridCol w="796925"/>
                <a:gridCol w="838200"/>
              </a:tblGrid>
              <a:tr h="48638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Date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Day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Class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No.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Title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Chapters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HW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Due date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Lab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Due date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Exam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469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</a:rPr>
                        <a:t>12 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</a:rPr>
                        <a:t>Nov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</a:rPr>
                        <a:t>Wed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</a:rPr>
                        <a:t>21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</a:rPr>
                        <a:t>Boolean Algebra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</a:rPr>
                        <a:t>13.2 – 13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CC"/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EXAM 2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00">
                        <a:alpha val="50000"/>
                      </a:srgbClr>
                    </a:solidFill>
                  </a:tcPr>
                </a:tc>
              </a:tr>
              <a:tr h="29183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13 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Nov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Thu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8505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14 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Nov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6699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Fri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6699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6699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Recitation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6699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6699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6699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6699">
                        <a:alpha val="50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9216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15 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Nov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Sat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</a:tr>
              <a:tr h="33776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16 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Nov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Sun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</a:tr>
              <a:tr h="47456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17 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Nov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Combinational Logic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13.3 – 13.5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</a:rPr>
                        <a:t>LAB 10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00000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</a:tr>
              <a:tr h="324591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18 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Nov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Tue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42051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19 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Nov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Wed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Sequential Logic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14.1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>
                        <a:alpha val="50000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28769" name="Rectangle 93"/>
          <p:cNvSpPr>
            <a:spLocks noChangeArrowheads="1"/>
          </p:cNvSpPr>
          <p:nvPr/>
        </p:nvSpPr>
        <p:spPr bwMode="auto">
          <a:xfrm>
            <a:off x="381000" y="152400"/>
            <a:ext cx="84582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b"/>
          <a:lstStyle/>
          <a:p>
            <a:pPr algn="l"/>
            <a:r>
              <a:rPr lang="en-US" sz="4400">
                <a:solidFill>
                  <a:schemeClr val="tx2"/>
                </a:solidFill>
              </a:rPr>
              <a:t>Schedule…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Date Placeholder 4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ECEn/CS 124</a:t>
            </a:r>
          </a:p>
        </p:txBody>
      </p:sp>
      <p:sp>
        <p:nvSpPr>
          <p:cNvPr id="5125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Discussion #2 – Chapter 2</a:t>
            </a:r>
          </a:p>
        </p:txBody>
      </p:sp>
      <p:sp>
        <p:nvSpPr>
          <p:cNvPr id="5126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392D3659-4526-463C-8A82-2DAE29191E36}" type="slidenum">
              <a:rPr lang="en-US"/>
              <a:pPr lvl="1"/>
              <a:t>10</a:t>
            </a:fld>
            <a:endParaRPr lang="en-US"/>
          </a:p>
        </p:txBody>
      </p:sp>
      <p:sp>
        <p:nvSpPr>
          <p:cNvPr id="512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2’s Complement</a:t>
            </a:r>
            <a:endParaRPr lang="en-US" sz="2800" smtClean="0"/>
          </a:p>
        </p:txBody>
      </p:sp>
      <p:sp>
        <p:nvSpPr>
          <p:cNvPr id="5128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06400" y="1304925"/>
            <a:ext cx="8356600" cy="49149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smtClean="0"/>
              <a:t>Positional number representation with a twist</a:t>
            </a:r>
          </a:p>
          <a:p>
            <a:pPr lvl="1">
              <a:lnSpc>
                <a:spcPct val="90000"/>
              </a:lnSpc>
            </a:pPr>
            <a:r>
              <a:rPr lang="en-US" sz="2000" b="1" smtClean="0">
                <a:solidFill>
                  <a:srgbClr val="800000"/>
                </a:solidFill>
              </a:rPr>
              <a:t>MSB</a:t>
            </a:r>
            <a:r>
              <a:rPr lang="en-US" sz="2000" smtClean="0"/>
              <a:t> has a </a:t>
            </a:r>
            <a:r>
              <a:rPr lang="en-US" sz="2000" i="1" smtClean="0">
                <a:solidFill>
                  <a:srgbClr val="800000"/>
                </a:solidFill>
              </a:rPr>
              <a:t>negative</a:t>
            </a:r>
            <a:r>
              <a:rPr lang="en-US" sz="2000" smtClean="0">
                <a:solidFill>
                  <a:srgbClr val="800000"/>
                </a:solidFill>
              </a:rPr>
              <a:t> </a:t>
            </a:r>
            <a:r>
              <a:rPr lang="en-US" sz="2000" smtClean="0"/>
              <a:t>weight</a:t>
            </a:r>
            <a:br>
              <a:rPr lang="en-US" sz="2000" smtClean="0"/>
            </a:br>
            <a:r>
              <a:rPr lang="en-US" sz="2000" smtClean="0"/>
              <a:t/>
            </a:r>
            <a:br>
              <a:rPr lang="en-US" sz="2000" smtClean="0"/>
            </a:br>
            <a:r>
              <a:rPr lang="en-US" sz="2000" smtClean="0"/>
              <a:t/>
            </a:r>
            <a:br>
              <a:rPr lang="en-US" sz="2000" smtClean="0"/>
            </a:br>
            <a:endParaRPr lang="en-US" sz="2000" smtClean="0"/>
          </a:p>
          <a:p>
            <a:pPr lvl="1">
              <a:lnSpc>
                <a:spcPct val="90000"/>
              </a:lnSpc>
            </a:pPr>
            <a:endParaRPr lang="en-US" sz="2000" i="1" smtClean="0"/>
          </a:p>
          <a:p>
            <a:pPr lvl="1">
              <a:lnSpc>
                <a:spcPct val="90000"/>
              </a:lnSpc>
            </a:pPr>
            <a:endParaRPr lang="en-US" sz="2000" smtClean="0"/>
          </a:p>
        </p:txBody>
      </p:sp>
      <p:sp>
        <p:nvSpPr>
          <p:cNvPr id="5129" name="Text Box 4"/>
          <p:cNvSpPr txBox="1">
            <a:spLocks noChangeArrowheads="1"/>
          </p:cNvSpPr>
          <p:nvPr/>
        </p:nvSpPr>
        <p:spPr bwMode="auto">
          <a:xfrm>
            <a:off x="1050925" y="2362200"/>
            <a:ext cx="3349625" cy="457200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pPr algn="l"/>
            <a:r>
              <a:rPr lang="en-US" sz="2400" b="1">
                <a:latin typeface="Courier New" pitchFamily="49" charset="0"/>
              </a:rPr>
              <a:t>0110 = 2</a:t>
            </a:r>
            <a:r>
              <a:rPr lang="en-US" sz="2400" b="1" baseline="30000">
                <a:latin typeface="Courier New" pitchFamily="49" charset="0"/>
              </a:rPr>
              <a:t>2</a:t>
            </a:r>
            <a:r>
              <a:rPr lang="en-US" sz="2400" b="1">
                <a:latin typeface="Courier New" pitchFamily="49" charset="0"/>
              </a:rPr>
              <a:t> + 2</a:t>
            </a:r>
            <a:r>
              <a:rPr lang="en-US" sz="2400" b="1" baseline="30000">
                <a:latin typeface="Courier New" pitchFamily="49" charset="0"/>
              </a:rPr>
              <a:t>1</a:t>
            </a:r>
            <a:r>
              <a:rPr lang="en-US" sz="2400" b="1">
                <a:latin typeface="Courier New" pitchFamily="49" charset="0"/>
              </a:rPr>
              <a:t> = 6</a:t>
            </a:r>
          </a:p>
        </p:txBody>
      </p:sp>
      <p:sp>
        <p:nvSpPr>
          <p:cNvPr id="5130" name="Text Box 5"/>
          <p:cNvSpPr txBox="1">
            <a:spLocks noChangeArrowheads="1"/>
          </p:cNvSpPr>
          <p:nvPr/>
        </p:nvSpPr>
        <p:spPr bwMode="auto">
          <a:xfrm>
            <a:off x="1071563" y="2819400"/>
            <a:ext cx="4567237" cy="457200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pPr algn="l"/>
            <a:r>
              <a:rPr lang="en-US" sz="2400" b="1">
                <a:latin typeface="Courier New" pitchFamily="49" charset="0"/>
              </a:rPr>
              <a:t>1110 = -2</a:t>
            </a:r>
            <a:r>
              <a:rPr lang="en-US" sz="2400" b="1" baseline="30000">
                <a:latin typeface="Courier New" pitchFamily="49" charset="0"/>
              </a:rPr>
              <a:t>3</a:t>
            </a:r>
            <a:r>
              <a:rPr lang="en-US" sz="2400" b="1">
                <a:latin typeface="Courier New" pitchFamily="49" charset="0"/>
              </a:rPr>
              <a:t> + 2</a:t>
            </a:r>
            <a:r>
              <a:rPr lang="en-US" sz="2400" b="1" baseline="30000">
                <a:latin typeface="Courier New" pitchFamily="49" charset="0"/>
              </a:rPr>
              <a:t>2</a:t>
            </a:r>
            <a:r>
              <a:rPr lang="en-US" sz="2400" b="1">
                <a:latin typeface="Courier New" pitchFamily="49" charset="0"/>
              </a:rPr>
              <a:t> + 2</a:t>
            </a:r>
            <a:r>
              <a:rPr lang="en-US" sz="2400" b="1" baseline="30000">
                <a:latin typeface="Courier New" pitchFamily="49" charset="0"/>
              </a:rPr>
              <a:t>1</a:t>
            </a:r>
            <a:r>
              <a:rPr lang="en-US" sz="2400" b="1">
                <a:latin typeface="Courier New" pitchFamily="49" charset="0"/>
              </a:rPr>
              <a:t> = -2</a:t>
            </a:r>
          </a:p>
        </p:txBody>
      </p:sp>
      <p:graphicFrame>
        <p:nvGraphicFramePr>
          <p:cNvPr id="5122" name="Object 2"/>
          <p:cNvGraphicFramePr>
            <a:graphicFrameLocks noChangeAspect="1"/>
          </p:cNvGraphicFramePr>
          <p:nvPr/>
        </p:nvGraphicFramePr>
        <p:xfrm>
          <a:off x="5900738" y="2574925"/>
          <a:ext cx="2862262" cy="425450"/>
        </p:xfrm>
        <a:graphic>
          <a:graphicData uri="http://schemas.openxmlformats.org/presentationml/2006/ole">
            <p:oleObj spid="_x0000_s5122" name="Equation" r:id="rId3" imgW="1536480" imgH="228600" progId="Equation.3">
              <p:embed/>
            </p:oleObj>
          </a:graphicData>
        </a:graphic>
      </p:graphicFrame>
      <p:graphicFrame>
        <p:nvGraphicFramePr>
          <p:cNvPr id="5123" name="Object 3"/>
          <p:cNvGraphicFramePr>
            <a:graphicFrameLocks noChangeAspect="1"/>
          </p:cNvGraphicFramePr>
          <p:nvPr>
            <p:ph sz="half" idx="2"/>
          </p:nvPr>
        </p:nvGraphicFramePr>
        <p:xfrm>
          <a:off x="2895600" y="3714750"/>
          <a:ext cx="3505200" cy="520700"/>
        </p:xfrm>
        <a:graphic>
          <a:graphicData uri="http://schemas.openxmlformats.org/presentationml/2006/ole">
            <p:oleObj spid="_x0000_s5123" name="Equation" r:id="rId4" imgW="1536480" imgH="228600" progId="Equation.3">
              <p:embed/>
            </p:oleObj>
          </a:graphicData>
        </a:graphic>
      </p:graphicFrame>
      <p:sp>
        <p:nvSpPr>
          <p:cNvPr id="5131" name="Oval 8"/>
          <p:cNvSpPr>
            <a:spLocks noChangeArrowheads="1"/>
          </p:cNvSpPr>
          <p:nvPr/>
        </p:nvSpPr>
        <p:spPr bwMode="auto">
          <a:xfrm>
            <a:off x="2895600" y="3683000"/>
            <a:ext cx="914400" cy="546100"/>
          </a:xfrm>
          <a:prstGeom prst="ellipse">
            <a:avLst/>
          </a:prstGeom>
          <a:noFill/>
          <a:ln w="28575">
            <a:solidFill>
              <a:srgbClr val="800000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32" name="Text Box 10"/>
          <p:cNvSpPr txBox="1">
            <a:spLocks noChangeArrowheads="1"/>
          </p:cNvSpPr>
          <p:nvPr/>
        </p:nvSpPr>
        <p:spPr bwMode="auto">
          <a:xfrm>
            <a:off x="3324225" y="4824413"/>
            <a:ext cx="2149475" cy="34925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1600"/>
              <a:t>–MSB                            </a:t>
            </a:r>
          </a:p>
        </p:txBody>
      </p:sp>
      <p:cxnSp>
        <p:nvCxnSpPr>
          <p:cNvPr id="5133" name="AutoShape 11"/>
          <p:cNvCxnSpPr>
            <a:cxnSpLocks noChangeShapeType="1"/>
            <a:stCxn id="5131" idx="4"/>
          </p:cNvCxnSpPr>
          <p:nvPr/>
        </p:nvCxnSpPr>
        <p:spPr bwMode="auto">
          <a:xfrm>
            <a:off x="3352800" y="4243388"/>
            <a:ext cx="215900" cy="608012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stealth" w="lg" len="lg"/>
          </a:ln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Date Placeholder 4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ECEn/CS 124</a:t>
            </a:r>
          </a:p>
        </p:txBody>
      </p:sp>
      <p:sp>
        <p:nvSpPr>
          <p:cNvPr id="6149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Discussion #2 – Chapter 2</a:t>
            </a:r>
          </a:p>
        </p:txBody>
      </p:sp>
      <p:sp>
        <p:nvSpPr>
          <p:cNvPr id="6150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A6315C90-49C8-4FA1-80D7-7D29EECEB961}" type="slidenum">
              <a:rPr lang="en-US"/>
              <a:pPr lvl="1"/>
              <a:t>11</a:t>
            </a:fld>
            <a:endParaRPr lang="en-US"/>
          </a:p>
        </p:txBody>
      </p:sp>
      <p:sp>
        <p:nvSpPr>
          <p:cNvPr id="615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2’s Complement</a:t>
            </a:r>
            <a:endParaRPr lang="en-US" sz="2800" smtClean="0"/>
          </a:p>
        </p:txBody>
      </p:sp>
      <p:sp>
        <p:nvSpPr>
          <p:cNvPr id="6152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06400" y="1304925"/>
            <a:ext cx="8356600" cy="49149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smtClean="0"/>
              <a:t>Positional number representation with a twist</a:t>
            </a:r>
          </a:p>
          <a:p>
            <a:pPr lvl="1">
              <a:lnSpc>
                <a:spcPct val="90000"/>
              </a:lnSpc>
            </a:pPr>
            <a:r>
              <a:rPr lang="en-US" sz="2000" b="1" smtClean="0">
                <a:solidFill>
                  <a:srgbClr val="800000"/>
                </a:solidFill>
              </a:rPr>
              <a:t>MSB</a:t>
            </a:r>
            <a:r>
              <a:rPr lang="en-US" sz="2000" smtClean="0"/>
              <a:t> has a </a:t>
            </a:r>
            <a:r>
              <a:rPr lang="en-US" sz="2000" i="1" smtClean="0">
                <a:solidFill>
                  <a:srgbClr val="800000"/>
                </a:solidFill>
              </a:rPr>
              <a:t>negative</a:t>
            </a:r>
            <a:r>
              <a:rPr lang="en-US" sz="2000" smtClean="0">
                <a:solidFill>
                  <a:srgbClr val="800000"/>
                </a:solidFill>
              </a:rPr>
              <a:t> </a:t>
            </a:r>
            <a:r>
              <a:rPr lang="en-US" sz="2000" smtClean="0"/>
              <a:t>weight</a:t>
            </a:r>
            <a:br>
              <a:rPr lang="en-US" sz="2000" smtClean="0"/>
            </a:br>
            <a:r>
              <a:rPr lang="en-US" sz="2000" smtClean="0"/>
              <a:t/>
            </a:r>
            <a:br>
              <a:rPr lang="en-US" sz="2000" smtClean="0"/>
            </a:br>
            <a:r>
              <a:rPr lang="en-US" sz="2000" smtClean="0"/>
              <a:t/>
            </a:r>
            <a:br>
              <a:rPr lang="en-US" sz="2000" smtClean="0"/>
            </a:br>
            <a:endParaRPr lang="en-US" sz="2000" smtClean="0"/>
          </a:p>
          <a:p>
            <a:pPr lvl="1">
              <a:lnSpc>
                <a:spcPct val="90000"/>
              </a:lnSpc>
            </a:pPr>
            <a:endParaRPr lang="en-US" sz="2000" i="1" smtClean="0"/>
          </a:p>
          <a:p>
            <a:pPr lvl="1">
              <a:lnSpc>
                <a:spcPct val="90000"/>
              </a:lnSpc>
            </a:pPr>
            <a:endParaRPr lang="en-US" sz="2000" smtClean="0"/>
          </a:p>
        </p:txBody>
      </p:sp>
      <p:sp>
        <p:nvSpPr>
          <p:cNvPr id="6153" name="Text Box 4"/>
          <p:cNvSpPr txBox="1">
            <a:spLocks noChangeArrowheads="1"/>
          </p:cNvSpPr>
          <p:nvPr/>
        </p:nvSpPr>
        <p:spPr bwMode="auto">
          <a:xfrm>
            <a:off x="1050925" y="2362200"/>
            <a:ext cx="3349625" cy="457200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pPr algn="l"/>
            <a:r>
              <a:rPr lang="en-US" sz="2400" b="1">
                <a:latin typeface="Courier New" pitchFamily="49" charset="0"/>
              </a:rPr>
              <a:t>0110 = 2</a:t>
            </a:r>
            <a:r>
              <a:rPr lang="en-US" sz="2400" b="1" baseline="30000">
                <a:latin typeface="Courier New" pitchFamily="49" charset="0"/>
              </a:rPr>
              <a:t>2</a:t>
            </a:r>
            <a:r>
              <a:rPr lang="en-US" sz="2400" b="1">
                <a:latin typeface="Courier New" pitchFamily="49" charset="0"/>
              </a:rPr>
              <a:t> + 2</a:t>
            </a:r>
            <a:r>
              <a:rPr lang="en-US" sz="2400" b="1" baseline="30000">
                <a:latin typeface="Courier New" pitchFamily="49" charset="0"/>
              </a:rPr>
              <a:t>1</a:t>
            </a:r>
            <a:r>
              <a:rPr lang="en-US" sz="2400" b="1">
                <a:latin typeface="Courier New" pitchFamily="49" charset="0"/>
              </a:rPr>
              <a:t> = 6</a:t>
            </a:r>
          </a:p>
        </p:txBody>
      </p:sp>
      <p:sp>
        <p:nvSpPr>
          <p:cNvPr id="6154" name="Text Box 5"/>
          <p:cNvSpPr txBox="1">
            <a:spLocks noChangeArrowheads="1"/>
          </p:cNvSpPr>
          <p:nvPr/>
        </p:nvSpPr>
        <p:spPr bwMode="auto">
          <a:xfrm>
            <a:off x="1071563" y="2819400"/>
            <a:ext cx="4567237" cy="457200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pPr algn="l"/>
            <a:r>
              <a:rPr lang="en-US" sz="2400" b="1">
                <a:latin typeface="Courier New" pitchFamily="49" charset="0"/>
              </a:rPr>
              <a:t>1110 = -2</a:t>
            </a:r>
            <a:r>
              <a:rPr lang="en-US" sz="2400" b="1" baseline="30000">
                <a:latin typeface="Courier New" pitchFamily="49" charset="0"/>
              </a:rPr>
              <a:t>3</a:t>
            </a:r>
            <a:r>
              <a:rPr lang="en-US" sz="2400" b="1">
                <a:latin typeface="Courier New" pitchFamily="49" charset="0"/>
              </a:rPr>
              <a:t> + 2</a:t>
            </a:r>
            <a:r>
              <a:rPr lang="en-US" sz="2400" b="1" baseline="30000">
                <a:latin typeface="Courier New" pitchFamily="49" charset="0"/>
              </a:rPr>
              <a:t>2</a:t>
            </a:r>
            <a:r>
              <a:rPr lang="en-US" sz="2400" b="1">
                <a:latin typeface="Courier New" pitchFamily="49" charset="0"/>
              </a:rPr>
              <a:t> + 2</a:t>
            </a:r>
            <a:r>
              <a:rPr lang="en-US" sz="2400" b="1" baseline="30000">
                <a:latin typeface="Courier New" pitchFamily="49" charset="0"/>
              </a:rPr>
              <a:t>1</a:t>
            </a:r>
            <a:r>
              <a:rPr lang="en-US" sz="2400" b="1">
                <a:latin typeface="Courier New" pitchFamily="49" charset="0"/>
              </a:rPr>
              <a:t> = -2</a:t>
            </a:r>
          </a:p>
        </p:txBody>
      </p:sp>
      <p:graphicFrame>
        <p:nvGraphicFramePr>
          <p:cNvPr id="6146" name="Object 2"/>
          <p:cNvGraphicFramePr>
            <a:graphicFrameLocks noChangeAspect="1"/>
          </p:cNvGraphicFramePr>
          <p:nvPr/>
        </p:nvGraphicFramePr>
        <p:xfrm>
          <a:off x="5900738" y="2574925"/>
          <a:ext cx="2862262" cy="425450"/>
        </p:xfrm>
        <a:graphic>
          <a:graphicData uri="http://schemas.openxmlformats.org/presentationml/2006/ole">
            <p:oleObj spid="_x0000_s6146" name="Equation" r:id="rId3" imgW="1536480" imgH="228600" progId="Equation.3">
              <p:embed/>
            </p:oleObj>
          </a:graphicData>
        </a:graphic>
      </p:graphicFrame>
      <p:graphicFrame>
        <p:nvGraphicFramePr>
          <p:cNvPr id="6147" name="Object 3"/>
          <p:cNvGraphicFramePr>
            <a:graphicFrameLocks noChangeAspect="1"/>
          </p:cNvGraphicFramePr>
          <p:nvPr>
            <p:ph sz="half" idx="2"/>
          </p:nvPr>
        </p:nvGraphicFramePr>
        <p:xfrm>
          <a:off x="2895600" y="3714750"/>
          <a:ext cx="3505200" cy="520700"/>
        </p:xfrm>
        <a:graphic>
          <a:graphicData uri="http://schemas.openxmlformats.org/presentationml/2006/ole">
            <p:oleObj spid="_x0000_s6147" name="Equation" r:id="rId4" imgW="1536480" imgH="228600" progId="Equation.3">
              <p:embed/>
            </p:oleObj>
          </a:graphicData>
        </a:graphic>
      </p:graphicFrame>
      <p:sp>
        <p:nvSpPr>
          <p:cNvPr id="6155" name="Oval 8"/>
          <p:cNvSpPr>
            <a:spLocks noChangeArrowheads="1"/>
          </p:cNvSpPr>
          <p:nvPr/>
        </p:nvSpPr>
        <p:spPr bwMode="auto">
          <a:xfrm>
            <a:off x="2895600" y="3683000"/>
            <a:ext cx="914400" cy="546100"/>
          </a:xfrm>
          <a:prstGeom prst="ellipse">
            <a:avLst/>
          </a:prstGeom>
          <a:noFill/>
          <a:ln w="28575">
            <a:solidFill>
              <a:srgbClr val="800000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56" name="Oval 9"/>
          <p:cNvSpPr>
            <a:spLocks noChangeArrowheads="1"/>
          </p:cNvSpPr>
          <p:nvPr/>
        </p:nvSpPr>
        <p:spPr bwMode="auto">
          <a:xfrm>
            <a:off x="3810000" y="3635375"/>
            <a:ext cx="2667000" cy="655638"/>
          </a:xfrm>
          <a:prstGeom prst="ellipse">
            <a:avLst/>
          </a:prstGeom>
          <a:noFill/>
          <a:ln w="28575">
            <a:solidFill>
              <a:srgbClr val="003300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57" name="Text Box 10"/>
          <p:cNvSpPr txBox="1">
            <a:spLocks noChangeArrowheads="1"/>
          </p:cNvSpPr>
          <p:nvPr/>
        </p:nvSpPr>
        <p:spPr bwMode="auto">
          <a:xfrm>
            <a:off x="3341688" y="4824413"/>
            <a:ext cx="2116137" cy="34925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1600"/>
              <a:t>–MSB + remaining bits</a:t>
            </a:r>
          </a:p>
        </p:txBody>
      </p:sp>
      <p:cxnSp>
        <p:nvCxnSpPr>
          <p:cNvPr id="6158" name="AutoShape 11"/>
          <p:cNvCxnSpPr>
            <a:cxnSpLocks noChangeShapeType="1"/>
            <a:stCxn id="6155" idx="4"/>
          </p:cNvCxnSpPr>
          <p:nvPr/>
        </p:nvCxnSpPr>
        <p:spPr bwMode="auto">
          <a:xfrm>
            <a:off x="3352800" y="4243388"/>
            <a:ext cx="215900" cy="608012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stealth" w="lg" len="lg"/>
          </a:ln>
        </p:spPr>
      </p:cxnSp>
      <p:cxnSp>
        <p:nvCxnSpPr>
          <p:cNvPr id="6159" name="AutoShape 12"/>
          <p:cNvCxnSpPr>
            <a:cxnSpLocks noChangeShapeType="1"/>
            <a:stCxn id="6156" idx="4"/>
          </p:cNvCxnSpPr>
          <p:nvPr/>
        </p:nvCxnSpPr>
        <p:spPr bwMode="auto">
          <a:xfrm flipH="1">
            <a:off x="4560888" y="4305300"/>
            <a:ext cx="582612" cy="579438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stealth" w="lg" len="lg"/>
          </a:ln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Date Placeholder 4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ECEn/CS 124</a:t>
            </a:r>
          </a:p>
        </p:txBody>
      </p:sp>
      <p:sp>
        <p:nvSpPr>
          <p:cNvPr id="7173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Discussion #2 – Chapter 2</a:t>
            </a:r>
          </a:p>
        </p:txBody>
      </p:sp>
      <p:sp>
        <p:nvSpPr>
          <p:cNvPr id="7174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FAB2461C-9C38-498E-A3BF-4E567755A47D}" type="slidenum">
              <a:rPr lang="en-US"/>
              <a:pPr lvl="1"/>
              <a:t>12</a:t>
            </a:fld>
            <a:endParaRPr lang="en-US"/>
          </a:p>
        </p:txBody>
      </p:sp>
      <p:sp>
        <p:nvSpPr>
          <p:cNvPr id="71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2’s Complement</a:t>
            </a:r>
            <a:endParaRPr lang="en-US" sz="2800" smtClean="0"/>
          </a:p>
        </p:txBody>
      </p:sp>
      <p:sp>
        <p:nvSpPr>
          <p:cNvPr id="7176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06400" y="1304925"/>
            <a:ext cx="8356600" cy="49149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smtClean="0"/>
              <a:t>Positional number representation with a twist</a:t>
            </a:r>
          </a:p>
          <a:p>
            <a:pPr lvl="1">
              <a:lnSpc>
                <a:spcPct val="90000"/>
              </a:lnSpc>
            </a:pPr>
            <a:r>
              <a:rPr lang="en-US" sz="2000" b="1" smtClean="0">
                <a:solidFill>
                  <a:srgbClr val="800000"/>
                </a:solidFill>
              </a:rPr>
              <a:t>MSB</a:t>
            </a:r>
            <a:r>
              <a:rPr lang="en-US" sz="2000" smtClean="0"/>
              <a:t> has a </a:t>
            </a:r>
            <a:r>
              <a:rPr lang="en-US" sz="2000" i="1" smtClean="0">
                <a:solidFill>
                  <a:srgbClr val="800000"/>
                </a:solidFill>
              </a:rPr>
              <a:t>negative</a:t>
            </a:r>
            <a:r>
              <a:rPr lang="en-US" sz="2000" smtClean="0">
                <a:solidFill>
                  <a:srgbClr val="800000"/>
                </a:solidFill>
              </a:rPr>
              <a:t> </a:t>
            </a:r>
            <a:r>
              <a:rPr lang="en-US" sz="2000" smtClean="0"/>
              <a:t>weight</a:t>
            </a:r>
            <a:br>
              <a:rPr lang="en-US" sz="2000" smtClean="0"/>
            </a:br>
            <a:r>
              <a:rPr lang="en-US" sz="2000" smtClean="0"/>
              <a:t/>
            </a:r>
            <a:br>
              <a:rPr lang="en-US" sz="2000" smtClean="0"/>
            </a:br>
            <a:r>
              <a:rPr lang="en-US" sz="2000" smtClean="0"/>
              <a:t/>
            </a:r>
            <a:br>
              <a:rPr lang="en-US" sz="2000" smtClean="0"/>
            </a:br>
            <a:endParaRPr lang="en-US" sz="2000" smtClean="0"/>
          </a:p>
          <a:p>
            <a:pPr lvl="1">
              <a:lnSpc>
                <a:spcPct val="90000"/>
              </a:lnSpc>
            </a:pPr>
            <a:endParaRPr lang="en-US" sz="2000" i="1" smtClean="0"/>
          </a:p>
          <a:p>
            <a:pPr lvl="1">
              <a:lnSpc>
                <a:spcPct val="90000"/>
              </a:lnSpc>
            </a:pPr>
            <a:endParaRPr lang="en-US" sz="2000" smtClean="0"/>
          </a:p>
        </p:txBody>
      </p:sp>
      <p:sp>
        <p:nvSpPr>
          <p:cNvPr id="7177" name="Text Box 4"/>
          <p:cNvSpPr txBox="1">
            <a:spLocks noChangeArrowheads="1"/>
          </p:cNvSpPr>
          <p:nvPr/>
        </p:nvSpPr>
        <p:spPr bwMode="auto">
          <a:xfrm>
            <a:off x="1050925" y="2362200"/>
            <a:ext cx="3349625" cy="457200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pPr algn="l"/>
            <a:r>
              <a:rPr lang="en-US" sz="2400" b="1">
                <a:latin typeface="Courier New" pitchFamily="49" charset="0"/>
              </a:rPr>
              <a:t>0110 = 2</a:t>
            </a:r>
            <a:r>
              <a:rPr lang="en-US" sz="2400" b="1" baseline="30000">
                <a:latin typeface="Courier New" pitchFamily="49" charset="0"/>
              </a:rPr>
              <a:t>2</a:t>
            </a:r>
            <a:r>
              <a:rPr lang="en-US" sz="2400" b="1">
                <a:latin typeface="Courier New" pitchFamily="49" charset="0"/>
              </a:rPr>
              <a:t> + 2</a:t>
            </a:r>
            <a:r>
              <a:rPr lang="en-US" sz="2400" b="1" baseline="30000">
                <a:latin typeface="Courier New" pitchFamily="49" charset="0"/>
              </a:rPr>
              <a:t>1</a:t>
            </a:r>
            <a:r>
              <a:rPr lang="en-US" sz="2400" b="1">
                <a:latin typeface="Courier New" pitchFamily="49" charset="0"/>
              </a:rPr>
              <a:t> = 6</a:t>
            </a:r>
          </a:p>
        </p:txBody>
      </p:sp>
      <p:sp>
        <p:nvSpPr>
          <p:cNvPr id="7178" name="Text Box 5"/>
          <p:cNvSpPr txBox="1">
            <a:spLocks noChangeArrowheads="1"/>
          </p:cNvSpPr>
          <p:nvPr/>
        </p:nvSpPr>
        <p:spPr bwMode="auto">
          <a:xfrm>
            <a:off x="1071563" y="2819400"/>
            <a:ext cx="4567237" cy="457200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pPr algn="l"/>
            <a:r>
              <a:rPr lang="en-US" sz="2400" b="1">
                <a:latin typeface="Courier New" pitchFamily="49" charset="0"/>
              </a:rPr>
              <a:t>1110 = -2</a:t>
            </a:r>
            <a:r>
              <a:rPr lang="en-US" sz="2400" b="1" baseline="30000">
                <a:latin typeface="Courier New" pitchFamily="49" charset="0"/>
              </a:rPr>
              <a:t>3</a:t>
            </a:r>
            <a:r>
              <a:rPr lang="en-US" sz="2400" b="1">
                <a:latin typeface="Courier New" pitchFamily="49" charset="0"/>
              </a:rPr>
              <a:t> + 2</a:t>
            </a:r>
            <a:r>
              <a:rPr lang="en-US" sz="2400" b="1" baseline="30000">
                <a:latin typeface="Courier New" pitchFamily="49" charset="0"/>
              </a:rPr>
              <a:t>2</a:t>
            </a:r>
            <a:r>
              <a:rPr lang="en-US" sz="2400" b="1">
                <a:latin typeface="Courier New" pitchFamily="49" charset="0"/>
              </a:rPr>
              <a:t> + 2</a:t>
            </a:r>
            <a:r>
              <a:rPr lang="en-US" sz="2400" b="1" baseline="30000">
                <a:latin typeface="Courier New" pitchFamily="49" charset="0"/>
              </a:rPr>
              <a:t>1</a:t>
            </a:r>
            <a:r>
              <a:rPr lang="en-US" sz="2400" b="1">
                <a:latin typeface="Courier New" pitchFamily="49" charset="0"/>
              </a:rPr>
              <a:t> = -2</a:t>
            </a:r>
          </a:p>
        </p:txBody>
      </p:sp>
      <p:graphicFrame>
        <p:nvGraphicFramePr>
          <p:cNvPr id="7170" name="Object 2"/>
          <p:cNvGraphicFramePr>
            <a:graphicFrameLocks noChangeAspect="1"/>
          </p:cNvGraphicFramePr>
          <p:nvPr/>
        </p:nvGraphicFramePr>
        <p:xfrm>
          <a:off x="5900738" y="2574925"/>
          <a:ext cx="2862262" cy="425450"/>
        </p:xfrm>
        <a:graphic>
          <a:graphicData uri="http://schemas.openxmlformats.org/presentationml/2006/ole">
            <p:oleObj spid="_x0000_s7170" name="Equation" r:id="rId3" imgW="1536480" imgH="228600" progId="Equation.3">
              <p:embed/>
            </p:oleObj>
          </a:graphicData>
        </a:graphic>
      </p:graphicFrame>
      <p:graphicFrame>
        <p:nvGraphicFramePr>
          <p:cNvPr id="7171" name="Object 3"/>
          <p:cNvGraphicFramePr>
            <a:graphicFrameLocks noChangeAspect="1"/>
          </p:cNvGraphicFramePr>
          <p:nvPr>
            <p:ph sz="half" idx="2"/>
          </p:nvPr>
        </p:nvGraphicFramePr>
        <p:xfrm>
          <a:off x="2895600" y="3714750"/>
          <a:ext cx="3505200" cy="520700"/>
        </p:xfrm>
        <a:graphic>
          <a:graphicData uri="http://schemas.openxmlformats.org/presentationml/2006/ole">
            <p:oleObj spid="_x0000_s7171" name="Equation" r:id="rId4" imgW="1536480" imgH="228600" progId="Equation.3">
              <p:embed/>
            </p:oleObj>
          </a:graphicData>
        </a:graphic>
      </p:graphicFrame>
      <p:sp>
        <p:nvSpPr>
          <p:cNvPr id="7179" name="Oval 8"/>
          <p:cNvSpPr>
            <a:spLocks noChangeArrowheads="1"/>
          </p:cNvSpPr>
          <p:nvPr/>
        </p:nvSpPr>
        <p:spPr bwMode="auto">
          <a:xfrm>
            <a:off x="2895600" y="3683000"/>
            <a:ext cx="914400" cy="546100"/>
          </a:xfrm>
          <a:prstGeom prst="ellipse">
            <a:avLst/>
          </a:prstGeom>
          <a:noFill/>
          <a:ln w="28575">
            <a:solidFill>
              <a:srgbClr val="800000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80" name="Oval 9"/>
          <p:cNvSpPr>
            <a:spLocks noChangeArrowheads="1"/>
          </p:cNvSpPr>
          <p:nvPr/>
        </p:nvSpPr>
        <p:spPr bwMode="auto">
          <a:xfrm>
            <a:off x="3810000" y="3635375"/>
            <a:ext cx="2667000" cy="655638"/>
          </a:xfrm>
          <a:prstGeom prst="ellipse">
            <a:avLst/>
          </a:prstGeom>
          <a:noFill/>
          <a:ln w="28575">
            <a:solidFill>
              <a:srgbClr val="003300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81" name="Text Box 10"/>
          <p:cNvSpPr txBox="1">
            <a:spLocks noChangeArrowheads="1"/>
          </p:cNvSpPr>
          <p:nvPr/>
        </p:nvSpPr>
        <p:spPr bwMode="auto">
          <a:xfrm>
            <a:off x="3341688" y="4824413"/>
            <a:ext cx="2116137" cy="34925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1600"/>
              <a:t>–MSB + remaining bits</a:t>
            </a:r>
          </a:p>
        </p:txBody>
      </p:sp>
      <p:cxnSp>
        <p:nvCxnSpPr>
          <p:cNvPr id="7182" name="AutoShape 11"/>
          <p:cNvCxnSpPr>
            <a:cxnSpLocks noChangeShapeType="1"/>
            <a:stCxn id="7179" idx="4"/>
          </p:cNvCxnSpPr>
          <p:nvPr/>
        </p:nvCxnSpPr>
        <p:spPr bwMode="auto">
          <a:xfrm>
            <a:off x="3352800" y="4243388"/>
            <a:ext cx="215900" cy="608012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stealth" w="lg" len="lg"/>
          </a:ln>
        </p:spPr>
      </p:cxnSp>
      <p:cxnSp>
        <p:nvCxnSpPr>
          <p:cNvPr id="7183" name="AutoShape 12"/>
          <p:cNvCxnSpPr>
            <a:cxnSpLocks noChangeShapeType="1"/>
            <a:stCxn id="7180" idx="4"/>
          </p:cNvCxnSpPr>
          <p:nvPr/>
        </p:nvCxnSpPr>
        <p:spPr bwMode="auto">
          <a:xfrm flipH="1">
            <a:off x="4560888" y="4305300"/>
            <a:ext cx="582612" cy="579438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stealth" w="lg" len="lg"/>
          </a:ln>
        </p:spPr>
      </p:cxnSp>
      <p:sp>
        <p:nvSpPr>
          <p:cNvPr id="7184" name="Text Box 13"/>
          <p:cNvSpPr txBox="1">
            <a:spLocks noChangeArrowheads="1"/>
          </p:cNvSpPr>
          <p:nvPr/>
        </p:nvSpPr>
        <p:spPr bwMode="auto">
          <a:xfrm>
            <a:off x="849313" y="5453063"/>
            <a:ext cx="1403350" cy="396875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pPr algn="l"/>
            <a:r>
              <a:rPr lang="en-US" sz="2000" b="1">
                <a:latin typeface="Courier New" pitchFamily="49" charset="0"/>
              </a:rPr>
              <a:t>11111111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Date Placeholder 4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ECEn/CS 124</a:t>
            </a:r>
          </a:p>
        </p:txBody>
      </p:sp>
      <p:sp>
        <p:nvSpPr>
          <p:cNvPr id="8197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Discussion #2 – Chapter 2</a:t>
            </a:r>
          </a:p>
        </p:txBody>
      </p:sp>
      <p:sp>
        <p:nvSpPr>
          <p:cNvPr id="8198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E56EA4B7-7FE0-4595-9151-FEEC8F513013}" type="slidenum">
              <a:rPr lang="en-US"/>
              <a:pPr lvl="1"/>
              <a:t>13</a:t>
            </a:fld>
            <a:endParaRPr lang="en-US"/>
          </a:p>
        </p:txBody>
      </p:sp>
      <p:sp>
        <p:nvSpPr>
          <p:cNvPr id="81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2’s Complement</a:t>
            </a:r>
            <a:endParaRPr lang="en-US" sz="2800" smtClean="0"/>
          </a:p>
        </p:txBody>
      </p:sp>
      <p:sp>
        <p:nvSpPr>
          <p:cNvPr id="8200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06400" y="1304925"/>
            <a:ext cx="8356600" cy="49149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smtClean="0"/>
              <a:t>Positional number representation with a twist</a:t>
            </a:r>
          </a:p>
          <a:p>
            <a:pPr lvl="1">
              <a:lnSpc>
                <a:spcPct val="90000"/>
              </a:lnSpc>
            </a:pPr>
            <a:r>
              <a:rPr lang="en-US" sz="2000" b="1" smtClean="0">
                <a:solidFill>
                  <a:srgbClr val="800000"/>
                </a:solidFill>
              </a:rPr>
              <a:t>MSB</a:t>
            </a:r>
            <a:r>
              <a:rPr lang="en-US" sz="2000" smtClean="0"/>
              <a:t> has a </a:t>
            </a:r>
            <a:r>
              <a:rPr lang="en-US" sz="2000" i="1" smtClean="0">
                <a:solidFill>
                  <a:srgbClr val="800000"/>
                </a:solidFill>
              </a:rPr>
              <a:t>negative</a:t>
            </a:r>
            <a:r>
              <a:rPr lang="en-US" sz="2000" smtClean="0">
                <a:solidFill>
                  <a:srgbClr val="800000"/>
                </a:solidFill>
              </a:rPr>
              <a:t> </a:t>
            </a:r>
            <a:r>
              <a:rPr lang="en-US" sz="2000" smtClean="0"/>
              <a:t>weight</a:t>
            </a:r>
            <a:br>
              <a:rPr lang="en-US" sz="2000" smtClean="0"/>
            </a:br>
            <a:r>
              <a:rPr lang="en-US" sz="2000" smtClean="0"/>
              <a:t/>
            </a:r>
            <a:br>
              <a:rPr lang="en-US" sz="2000" smtClean="0"/>
            </a:br>
            <a:r>
              <a:rPr lang="en-US" sz="2000" smtClean="0"/>
              <a:t/>
            </a:r>
            <a:br>
              <a:rPr lang="en-US" sz="2000" smtClean="0"/>
            </a:br>
            <a:endParaRPr lang="en-US" sz="2000" smtClean="0"/>
          </a:p>
          <a:p>
            <a:pPr lvl="1">
              <a:lnSpc>
                <a:spcPct val="90000"/>
              </a:lnSpc>
            </a:pPr>
            <a:endParaRPr lang="en-US" sz="2000" i="1" smtClean="0"/>
          </a:p>
          <a:p>
            <a:pPr lvl="1">
              <a:lnSpc>
                <a:spcPct val="90000"/>
              </a:lnSpc>
            </a:pPr>
            <a:endParaRPr lang="en-US" sz="2000" smtClean="0"/>
          </a:p>
        </p:txBody>
      </p:sp>
      <p:sp>
        <p:nvSpPr>
          <p:cNvPr id="8201" name="Text Box 4"/>
          <p:cNvSpPr txBox="1">
            <a:spLocks noChangeArrowheads="1"/>
          </p:cNvSpPr>
          <p:nvPr/>
        </p:nvSpPr>
        <p:spPr bwMode="auto">
          <a:xfrm>
            <a:off x="1050925" y="2362200"/>
            <a:ext cx="3349625" cy="457200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pPr algn="l"/>
            <a:r>
              <a:rPr lang="en-US" sz="2400" b="1">
                <a:latin typeface="Courier New" pitchFamily="49" charset="0"/>
              </a:rPr>
              <a:t>0110 = 2</a:t>
            </a:r>
            <a:r>
              <a:rPr lang="en-US" sz="2400" b="1" baseline="30000">
                <a:latin typeface="Courier New" pitchFamily="49" charset="0"/>
              </a:rPr>
              <a:t>2</a:t>
            </a:r>
            <a:r>
              <a:rPr lang="en-US" sz="2400" b="1">
                <a:latin typeface="Courier New" pitchFamily="49" charset="0"/>
              </a:rPr>
              <a:t> + 2</a:t>
            </a:r>
            <a:r>
              <a:rPr lang="en-US" sz="2400" b="1" baseline="30000">
                <a:latin typeface="Courier New" pitchFamily="49" charset="0"/>
              </a:rPr>
              <a:t>1</a:t>
            </a:r>
            <a:r>
              <a:rPr lang="en-US" sz="2400" b="1">
                <a:latin typeface="Courier New" pitchFamily="49" charset="0"/>
              </a:rPr>
              <a:t> = 6</a:t>
            </a:r>
          </a:p>
        </p:txBody>
      </p:sp>
      <p:sp>
        <p:nvSpPr>
          <p:cNvPr id="8202" name="Text Box 5"/>
          <p:cNvSpPr txBox="1">
            <a:spLocks noChangeArrowheads="1"/>
          </p:cNvSpPr>
          <p:nvPr/>
        </p:nvSpPr>
        <p:spPr bwMode="auto">
          <a:xfrm>
            <a:off x="1071563" y="2819400"/>
            <a:ext cx="4567237" cy="457200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pPr algn="l"/>
            <a:r>
              <a:rPr lang="en-US" sz="2400" b="1">
                <a:latin typeface="Courier New" pitchFamily="49" charset="0"/>
              </a:rPr>
              <a:t>1110 = -2</a:t>
            </a:r>
            <a:r>
              <a:rPr lang="en-US" sz="2400" b="1" baseline="30000">
                <a:latin typeface="Courier New" pitchFamily="49" charset="0"/>
              </a:rPr>
              <a:t>3</a:t>
            </a:r>
            <a:r>
              <a:rPr lang="en-US" sz="2400" b="1">
                <a:latin typeface="Courier New" pitchFamily="49" charset="0"/>
              </a:rPr>
              <a:t> + 2</a:t>
            </a:r>
            <a:r>
              <a:rPr lang="en-US" sz="2400" b="1" baseline="30000">
                <a:latin typeface="Courier New" pitchFamily="49" charset="0"/>
              </a:rPr>
              <a:t>2</a:t>
            </a:r>
            <a:r>
              <a:rPr lang="en-US" sz="2400" b="1">
                <a:latin typeface="Courier New" pitchFamily="49" charset="0"/>
              </a:rPr>
              <a:t> + 2</a:t>
            </a:r>
            <a:r>
              <a:rPr lang="en-US" sz="2400" b="1" baseline="30000">
                <a:latin typeface="Courier New" pitchFamily="49" charset="0"/>
              </a:rPr>
              <a:t>1</a:t>
            </a:r>
            <a:r>
              <a:rPr lang="en-US" sz="2400" b="1">
                <a:latin typeface="Courier New" pitchFamily="49" charset="0"/>
              </a:rPr>
              <a:t> = -2</a:t>
            </a:r>
          </a:p>
        </p:txBody>
      </p:sp>
      <p:graphicFrame>
        <p:nvGraphicFramePr>
          <p:cNvPr id="8194" name="Object 2"/>
          <p:cNvGraphicFramePr>
            <a:graphicFrameLocks noChangeAspect="1"/>
          </p:cNvGraphicFramePr>
          <p:nvPr/>
        </p:nvGraphicFramePr>
        <p:xfrm>
          <a:off x="5900738" y="2574925"/>
          <a:ext cx="2862262" cy="425450"/>
        </p:xfrm>
        <a:graphic>
          <a:graphicData uri="http://schemas.openxmlformats.org/presentationml/2006/ole">
            <p:oleObj spid="_x0000_s8194" name="Equation" r:id="rId3" imgW="1536480" imgH="228600" progId="Equation.3">
              <p:embed/>
            </p:oleObj>
          </a:graphicData>
        </a:graphic>
      </p:graphicFrame>
      <p:graphicFrame>
        <p:nvGraphicFramePr>
          <p:cNvPr id="8195" name="Object 3"/>
          <p:cNvGraphicFramePr>
            <a:graphicFrameLocks noChangeAspect="1"/>
          </p:cNvGraphicFramePr>
          <p:nvPr>
            <p:ph sz="half" idx="2"/>
          </p:nvPr>
        </p:nvGraphicFramePr>
        <p:xfrm>
          <a:off x="2895600" y="3714750"/>
          <a:ext cx="3505200" cy="520700"/>
        </p:xfrm>
        <a:graphic>
          <a:graphicData uri="http://schemas.openxmlformats.org/presentationml/2006/ole">
            <p:oleObj spid="_x0000_s8195" name="Equation" r:id="rId4" imgW="1536480" imgH="228600" progId="Equation.3">
              <p:embed/>
            </p:oleObj>
          </a:graphicData>
        </a:graphic>
      </p:graphicFrame>
      <p:sp>
        <p:nvSpPr>
          <p:cNvPr id="8203" name="Oval 8"/>
          <p:cNvSpPr>
            <a:spLocks noChangeArrowheads="1"/>
          </p:cNvSpPr>
          <p:nvPr/>
        </p:nvSpPr>
        <p:spPr bwMode="auto">
          <a:xfrm>
            <a:off x="2895600" y="3683000"/>
            <a:ext cx="914400" cy="546100"/>
          </a:xfrm>
          <a:prstGeom prst="ellipse">
            <a:avLst/>
          </a:prstGeom>
          <a:noFill/>
          <a:ln w="28575">
            <a:solidFill>
              <a:srgbClr val="800000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04" name="Oval 9"/>
          <p:cNvSpPr>
            <a:spLocks noChangeArrowheads="1"/>
          </p:cNvSpPr>
          <p:nvPr/>
        </p:nvSpPr>
        <p:spPr bwMode="auto">
          <a:xfrm>
            <a:off x="3810000" y="3635375"/>
            <a:ext cx="2667000" cy="655638"/>
          </a:xfrm>
          <a:prstGeom prst="ellipse">
            <a:avLst/>
          </a:prstGeom>
          <a:noFill/>
          <a:ln w="28575">
            <a:solidFill>
              <a:srgbClr val="003300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05" name="Text Box 10"/>
          <p:cNvSpPr txBox="1">
            <a:spLocks noChangeArrowheads="1"/>
          </p:cNvSpPr>
          <p:nvPr/>
        </p:nvSpPr>
        <p:spPr bwMode="auto">
          <a:xfrm>
            <a:off x="3341688" y="4824413"/>
            <a:ext cx="2116137" cy="34925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1600"/>
              <a:t>–MSB + remaining bits</a:t>
            </a:r>
          </a:p>
        </p:txBody>
      </p:sp>
      <p:cxnSp>
        <p:nvCxnSpPr>
          <p:cNvPr id="8206" name="AutoShape 11"/>
          <p:cNvCxnSpPr>
            <a:cxnSpLocks noChangeShapeType="1"/>
            <a:stCxn id="8203" idx="4"/>
          </p:cNvCxnSpPr>
          <p:nvPr/>
        </p:nvCxnSpPr>
        <p:spPr bwMode="auto">
          <a:xfrm>
            <a:off x="3352800" y="4243388"/>
            <a:ext cx="215900" cy="608012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stealth" w="lg" len="lg"/>
          </a:ln>
        </p:spPr>
      </p:cxnSp>
      <p:cxnSp>
        <p:nvCxnSpPr>
          <p:cNvPr id="8207" name="AutoShape 12"/>
          <p:cNvCxnSpPr>
            <a:cxnSpLocks noChangeShapeType="1"/>
            <a:stCxn id="8204" idx="4"/>
          </p:cNvCxnSpPr>
          <p:nvPr/>
        </p:nvCxnSpPr>
        <p:spPr bwMode="auto">
          <a:xfrm flipH="1">
            <a:off x="4560888" y="4305300"/>
            <a:ext cx="582612" cy="579438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stealth" w="lg" len="lg"/>
          </a:ln>
        </p:spPr>
      </p:cxnSp>
      <p:sp>
        <p:nvSpPr>
          <p:cNvPr id="8208" name="Text Box 13"/>
          <p:cNvSpPr txBox="1">
            <a:spLocks noChangeArrowheads="1"/>
          </p:cNvSpPr>
          <p:nvPr/>
        </p:nvSpPr>
        <p:spPr bwMode="auto">
          <a:xfrm>
            <a:off x="849313" y="5453063"/>
            <a:ext cx="1555750" cy="396875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pPr algn="l"/>
            <a:r>
              <a:rPr lang="en-US" sz="2000" b="1">
                <a:latin typeface="Courier New" pitchFamily="49" charset="0"/>
              </a:rPr>
              <a:t>11111111 </a:t>
            </a:r>
          </a:p>
        </p:txBody>
      </p:sp>
      <p:sp>
        <p:nvSpPr>
          <p:cNvPr id="8209" name="Oval 14"/>
          <p:cNvSpPr>
            <a:spLocks noChangeArrowheads="1"/>
          </p:cNvSpPr>
          <p:nvPr/>
        </p:nvSpPr>
        <p:spPr bwMode="auto">
          <a:xfrm>
            <a:off x="914400" y="5378450"/>
            <a:ext cx="198438" cy="546100"/>
          </a:xfrm>
          <a:prstGeom prst="ellipse">
            <a:avLst/>
          </a:prstGeom>
          <a:noFill/>
          <a:ln w="28575">
            <a:solidFill>
              <a:srgbClr val="800000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10" name="Oval 15"/>
          <p:cNvSpPr>
            <a:spLocks noChangeArrowheads="1"/>
          </p:cNvSpPr>
          <p:nvPr/>
        </p:nvSpPr>
        <p:spPr bwMode="auto">
          <a:xfrm>
            <a:off x="1081088" y="5386388"/>
            <a:ext cx="1084262" cy="528637"/>
          </a:xfrm>
          <a:prstGeom prst="ellipse">
            <a:avLst/>
          </a:prstGeom>
          <a:noFill/>
          <a:ln w="28575">
            <a:solidFill>
              <a:srgbClr val="003300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8211" name="AutoShape 16"/>
          <p:cNvCxnSpPr>
            <a:cxnSpLocks noChangeShapeType="1"/>
            <a:stCxn id="8209" idx="0"/>
          </p:cNvCxnSpPr>
          <p:nvPr/>
        </p:nvCxnSpPr>
        <p:spPr bwMode="auto">
          <a:xfrm flipV="1">
            <a:off x="1014413" y="5110163"/>
            <a:ext cx="2241550" cy="25400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stealth" w="lg" len="lg"/>
          </a:ln>
        </p:spPr>
      </p:cxnSp>
      <p:cxnSp>
        <p:nvCxnSpPr>
          <p:cNvPr id="8212" name="AutoShape 17"/>
          <p:cNvCxnSpPr>
            <a:cxnSpLocks noChangeShapeType="1"/>
            <a:stCxn id="8210" idx="7"/>
          </p:cNvCxnSpPr>
          <p:nvPr/>
        </p:nvCxnSpPr>
        <p:spPr bwMode="auto">
          <a:xfrm flipV="1">
            <a:off x="2006600" y="5121275"/>
            <a:ext cx="2354263" cy="328613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stealth" w="lg" len="lg"/>
          </a:ln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Date Placeholder 4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ECEn/CS 124</a:t>
            </a:r>
          </a:p>
        </p:txBody>
      </p:sp>
      <p:sp>
        <p:nvSpPr>
          <p:cNvPr id="9221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Discussion #2 – Chapter 2</a:t>
            </a:r>
          </a:p>
        </p:txBody>
      </p:sp>
      <p:sp>
        <p:nvSpPr>
          <p:cNvPr id="9222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DD6EB305-7B1A-45F6-A719-99361AAB1A12}" type="slidenum">
              <a:rPr lang="en-US"/>
              <a:pPr lvl="1"/>
              <a:t>14</a:t>
            </a:fld>
            <a:endParaRPr lang="en-US"/>
          </a:p>
        </p:txBody>
      </p:sp>
      <p:sp>
        <p:nvSpPr>
          <p:cNvPr id="92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2’s Complement</a:t>
            </a:r>
            <a:endParaRPr lang="en-US" sz="2800" smtClean="0"/>
          </a:p>
        </p:txBody>
      </p:sp>
      <p:sp>
        <p:nvSpPr>
          <p:cNvPr id="9224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06400" y="1304925"/>
            <a:ext cx="8356600" cy="49149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smtClean="0"/>
              <a:t>Positional number representation with a twist</a:t>
            </a:r>
          </a:p>
          <a:p>
            <a:pPr lvl="1">
              <a:lnSpc>
                <a:spcPct val="90000"/>
              </a:lnSpc>
            </a:pPr>
            <a:r>
              <a:rPr lang="en-US" sz="2000" b="1" smtClean="0">
                <a:solidFill>
                  <a:srgbClr val="800000"/>
                </a:solidFill>
              </a:rPr>
              <a:t>MSB</a:t>
            </a:r>
            <a:r>
              <a:rPr lang="en-US" sz="2000" smtClean="0"/>
              <a:t> has a </a:t>
            </a:r>
            <a:r>
              <a:rPr lang="en-US" sz="2000" i="1" smtClean="0">
                <a:solidFill>
                  <a:srgbClr val="800000"/>
                </a:solidFill>
              </a:rPr>
              <a:t>negative</a:t>
            </a:r>
            <a:r>
              <a:rPr lang="en-US" sz="2000" smtClean="0">
                <a:solidFill>
                  <a:srgbClr val="800000"/>
                </a:solidFill>
              </a:rPr>
              <a:t> </a:t>
            </a:r>
            <a:r>
              <a:rPr lang="en-US" sz="2000" smtClean="0"/>
              <a:t>weight</a:t>
            </a:r>
            <a:br>
              <a:rPr lang="en-US" sz="2000" smtClean="0"/>
            </a:br>
            <a:r>
              <a:rPr lang="en-US" sz="2000" smtClean="0"/>
              <a:t/>
            </a:r>
            <a:br>
              <a:rPr lang="en-US" sz="2000" smtClean="0"/>
            </a:br>
            <a:r>
              <a:rPr lang="en-US" sz="2000" smtClean="0"/>
              <a:t/>
            </a:r>
            <a:br>
              <a:rPr lang="en-US" sz="2000" smtClean="0"/>
            </a:br>
            <a:endParaRPr lang="en-US" sz="2000" smtClean="0"/>
          </a:p>
          <a:p>
            <a:pPr lvl="1">
              <a:lnSpc>
                <a:spcPct val="90000"/>
              </a:lnSpc>
            </a:pPr>
            <a:endParaRPr lang="en-US" sz="2000" i="1" smtClean="0"/>
          </a:p>
          <a:p>
            <a:pPr lvl="1">
              <a:lnSpc>
                <a:spcPct val="90000"/>
              </a:lnSpc>
            </a:pPr>
            <a:endParaRPr lang="en-US" sz="2000" smtClean="0"/>
          </a:p>
        </p:txBody>
      </p:sp>
      <p:sp>
        <p:nvSpPr>
          <p:cNvPr id="9225" name="Text Box 4"/>
          <p:cNvSpPr txBox="1">
            <a:spLocks noChangeArrowheads="1"/>
          </p:cNvSpPr>
          <p:nvPr/>
        </p:nvSpPr>
        <p:spPr bwMode="auto">
          <a:xfrm>
            <a:off x="1050925" y="2362200"/>
            <a:ext cx="3349625" cy="457200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pPr algn="l"/>
            <a:r>
              <a:rPr lang="en-US" sz="2400" b="1">
                <a:latin typeface="Courier New" pitchFamily="49" charset="0"/>
              </a:rPr>
              <a:t>0110 = 2</a:t>
            </a:r>
            <a:r>
              <a:rPr lang="en-US" sz="2400" b="1" baseline="30000">
                <a:latin typeface="Courier New" pitchFamily="49" charset="0"/>
              </a:rPr>
              <a:t>2</a:t>
            </a:r>
            <a:r>
              <a:rPr lang="en-US" sz="2400" b="1">
                <a:latin typeface="Courier New" pitchFamily="49" charset="0"/>
              </a:rPr>
              <a:t> + 2</a:t>
            </a:r>
            <a:r>
              <a:rPr lang="en-US" sz="2400" b="1" baseline="30000">
                <a:latin typeface="Courier New" pitchFamily="49" charset="0"/>
              </a:rPr>
              <a:t>1</a:t>
            </a:r>
            <a:r>
              <a:rPr lang="en-US" sz="2400" b="1">
                <a:latin typeface="Courier New" pitchFamily="49" charset="0"/>
              </a:rPr>
              <a:t> = 6</a:t>
            </a:r>
          </a:p>
        </p:txBody>
      </p:sp>
      <p:sp>
        <p:nvSpPr>
          <p:cNvPr id="9226" name="Text Box 5"/>
          <p:cNvSpPr txBox="1">
            <a:spLocks noChangeArrowheads="1"/>
          </p:cNvSpPr>
          <p:nvPr/>
        </p:nvSpPr>
        <p:spPr bwMode="auto">
          <a:xfrm>
            <a:off x="1071563" y="2819400"/>
            <a:ext cx="4567237" cy="457200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pPr algn="l"/>
            <a:r>
              <a:rPr lang="en-US" sz="2400" b="1">
                <a:latin typeface="Courier New" pitchFamily="49" charset="0"/>
              </a:rPr>
              <a:t>1110 = -2</a:t>
            </a:r>
            <a:r>
              <a:rPr lang="en-US" sz="2400" b="1" baseline="30000">
                <a:latin typeface="Courier New" pitchFamily="49" charset="0"/>
              </a:rPr>
              <a:t>3</a:t>
            </a:r>
            <a:r>
              <a:rPr lang="en-US" sz="2400" b="1">
                <a:latin typeface="Courier New" pitchFamily="49" charset="0"/>
              </a:rPr>
              <a:t> + 2</a:t>
            </a:r>
            <a:r>
              <a:rPr lang="en-US" sz="2400" b="1" baseline="30000">
                <a:latin typeface="Courier New" pitchFamily="49" charset="0"/>
              </a:rPr>
              <a:t>2</a:t>
            </a:r>
            <a:r>
              <a:rPr lang="en-US" sz="2400" b="1">
                <a:latin typeface="Courier New" pitchFamily="49" charset="0"/>
              </a:rPr>
              <a:t> + 2</a:t>
            </a:r>
            <a:r>
              <a:rPr lang="en-US" sz="2400" b="1" baseline="30000">
                <a:latin typeface="Courier New" pitchFamily="49" charset="0"/>
              </a:rPr>
              <a:t>1</a:t>
            </a:r>
            <a:r>
              <a:rPr lang="en-US" sz="2400" b="1">
                <a:latin typeface="Courier New" pitchFamily="49" charset="0"/>
              </a:rPr>
              <a:t> = -2</a:t>
            </a:r>
          </a:p>
        </p:txBody>
      </p:sp>
      <p:graphicFrame>
        <p:nvGraphicFramePr>
          <p:cNvPr id="9218" name="Object 2"/>
          <p:cNvGraphicFramePr>
            <a:graphicFrameLocks noChangeAspect="1"/>
          </p:cNvGraphicFramePr>
          <p:nvPr/>
        </p:nvGraphicFramePr>
        <p:xfrm>
          <a:off x="5900738" y="2574925"/>
          <a:ext cx="2862262" cy="425450"/>
        </p:xfrm>
        <a:graphic>
          <a:graphicData uri="http://schemas.openxmlformats.org/presentationml/2006/ole">
            <p:oleObj spid="_x0000_s9218" name="Equation" r:id="rId3" imgW="1536480" imgH="228600" progId="Equation.3">
              <p:embed/>
            </p:oleObj>
          </a:graphicData>
        </a:graphic>
      </p:graphicFrame>
      <p:graphicFrame>
        <p:nvGraphicFramePr>
          <p:cNvPr id="9219" name="Object 3"/>
          <p:cNvGraphicFramePr>
            <a:graphicFrameLocks noChangeAspect="1"/>
          </p:cNvGraphicFramePr>
          <p:nvPr>
            <p:ph sz="half" idx="2"/>
          </p:nvPr>
        </p:nvGraphicFramePr>
        <p:xfrm>
          <a:off x="2895600" y="3714750"/>
          <a:ext cx="3505200" cy="520700"/>
        </p:xfrm>
        <a:graphic>
          <a:graphicData uri="http://schemas.openxmlformats.org/presentationml/2006/ole">
            <p:oleObj spid="_x0000_s9219" name="Equation" r:id="rId4" imgW="1536480" imgH="228600" progId="Equation.3">
              <p:embed/>
            </p:oleObj>
          </a:graphicData>
        </a:graphic>
      </p:graphicFrame>
      <p:sp>
        <p:nvSpPr>
          <p:cNvPr id="9227" name="Oval 8"/>
          <p:cNvSpPr>
            <a:spLocks noChangeArrowheads="1"/>
          </p:cNvSpPr>
          <p:nvPr/>
        </p:nvSpPr>
        <p:spPr bwMode="auto">
          <a:xfrm>
            <a:off x="2895600" y="3683000"/>
            <a:ext cx="914400" cy="546100"/>
          </a:xfrm>
          <a:prstGeom prst="ellipse">
            <a:avLst/>
          </a:prstGeom>
          <a:noFill/>
          <a:ln w="28575">
            <a:solidFill>
              <a:srgbClr val="800000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28" name="Oval 9"/>
          <p:cNvSpPr>
            <a:spLocks noChangeArrowheads="1"/>
          </p:cNvSpPr>
          <p:nvPr/>
        </p:nvSpPr>
        <p:spPr bwMode="auto">
          <a:xfrm>
            <a:off x="3810000" y="3635375"/>
            <a:ext cx="2667000" cy="655638"/>
          </a:xfrm>
          <a:prstGeom prst="ellipse">
            <a:avLst/>
          </a:prstGeom>
          <a:noFill/>
          <a:ln w="28575">
            <a:solidFill>
              <a:srgbClr val="003300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29" name="Text Box 10"/>
          <p:cNvSpPr txBox="1">
            <a:spLocks noChangeArrowheads="1"/>
          </p:cNvSpPr>
          <p:nvPr/>
        </p:nvSpPr>
        <p:spPr bwMode="auto">
          <a:xfrm>
            <a:off x="3341688" y="4824413"/>
            <a:ext cx="2116137" cy="34925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1600"/>
              <a:t>–MSB + remaining bits</a:t>
            </a:r>
          </a:p>
        </p:txBody>
      </p:sp>
      <p:cxnSp>
        <p:nvCxnSpPr>
          <p:cNvPr id="9230" name="AutoShape 11"/>
          <p:cNvCxnSpPr>
            <a:cxnSpLocks noChangeShapeType="1"/>
            <a:stCxn id="9227" idx="4"/>
          </p:cNvCxnSpPr>
          <p:nvPr/>
        </p:nvCxnSpPr>
        <p:spPr bwMode="auto">
          <a:xfrm>
            <a:off x="3352800" y="4243388"/>
            <a:ext cx="215900" cy="608012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stealth" w="lg" len="lg"/>
          </a:ln>
        </p:spPr>
      </p:cxnSp>
      <p:cxnSp>
        <p:nvCxnSpPr>
          <p:cNvPr id="9231" name="AutoShape 12"/>
          <p:cNvCxnSpPr>
            <a:cxnSpLocks noChangeShapeType="1"/>
            <a:stCxn id="9228" idx="4"/>
          </p:cNvCxnSpPr>
          <p:nvPr/>
        </p:nvCxnSpPr>
        <p:spPr bwMode="auto">
          <a:xfrm flipH="1">
            <a:off x="4560888" y="4305300"/>
            <a:ext cx="582612" cy="579438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stealth" w="lg" len="lg"/>
          </a:ln>
        </p:spPr>
      </p:cxnSp>
      <p:sp>
        <p:nvSpPr>
          <p:cNvPr id="9232" name="Text Box 13"/>
          <p:cNvSpPr txBox="1">
            <a:spLocks noChangeArrowheads="1"/>
          </p:cNvSpPr>
          <p:nvPr/>
        </p:nvSpPr>
        <p:spPr bwMode="auto">
          <a:xfrm>
            <a:off x="849313" y="5453063"/>
            <a:ext cx="6896100" cy="396875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pPr algn="l"/>
            <a:r>
              <a:rPr lang="en-US" sz="2000" b="1">
                <a:latin typeface="Courier New" pitchFamily="49" charset="0"/>
              </a:rPr>
              <a:t>11111111 = -2</a:t>
            </a:r>
            <a:r>
              <a:rPr lang="en-US" sz="2000" b="1" baseline="30000">
                <a:latin typeface="Courier New" pitchFamily="49" charset="0"/>
              </a:rPr>
              <a:t>7</a:t>
            </a:r>
            <a:r>
              <a:rPr lang="en-US" sz="2000" b="1">
                <a:latin typeface="Courier New" pitchFamily="49" charset="0"/>
              </a:rPr>
              <a:t> + 2</a:t>
            </a:r>
            <a:r>
              <a:rPr lang="en-US" sz="2000" b="1" baseline="30000">
                <a:latin typeface="Courier New" pitchFamily="49" charset="0"/>
              </a:rPr>
              <a:t>6 </a:t>
            </a:r>
            <a:r>
              <a:rPr lang="en-US" sz="2000" b="1">
                <a:latin typeface="Courier New" pitchFamily="49" charset="0"/>
              </a:rPr>
              <a:t>+ 2</a:t>
            </a:r>
            <a:r>
              <a:rPr lang="en-US" sz="2000" b="1" baseline="30000">
                <a:latin typeface="Courier New" pitchFamily="49" charset="0"/>
              </a:rPr>
              <a:t>5 </a:t>
            </a:r>
            <a:r>
              <a:rPr lang="en-US" sz="2000" b="1">
                <a:latin typeface="Courier New" pitchFamily="49" charset="0"/>
              </a:rPr>
              <a:t>+ 2</a:t>
            </a:r>
            <a:r>
              <a:rPr lang="en-US" sz="2000" b="1" baseline="30000">
                <a:latin typeface="Courier New" pitchFamily="49" charset="0"/>
              </a:rPr>
              <a:t>4 </a:t>
            </a:r>
            <a:r>
              <a:rPr lang="en-US" sz="2000" b="1">
                <a:latin typeface="Courier New" pitchFamily="49" charset="0"/>
              </a:rPr>
              <a:t>+ 2</a:t>
            </a:r>
            <a:r>
              <a:rPr lang="en-US" sz="2000" b="1" baseline="30000">
                <a:latin typeface="Courier New" pitchFamily="49" charset="0"/>
              </a:rPr>
              <a:t>3 </a:t>
            </a:r>
            <a:r>
              <a:rPr lang="en-US" sz="2000" b="1">
                <a:latin typeface="Courier New" pitchFamily="49" charset="0"/>
              </a:rPr>
              <a:t>+ 2</a:t>
            </a:r>
            <a:r>
              <a:rPr lang="en-US" sz="2000" b="1" baseline="30000">
                <a:latin typeface="Courier New" pitchFamily="49" charset="0"/>
              </a:rPr>
              <a:t>2 </a:t>
            </a:r>
            <a:r>
              <a:rPr lang="en-US" sz="2000" b="1">
                <a:latin typeface="Courier New" pitchFamily="49" charset="0"/>
              </a:rPr>
              <a:t>+ 2</a:t>
            </a:r>
            <a:r>
              <a:rPr lang="en-US" sz="2000" b="1" baseline="30000">
                <a:latin typeface="Courier New" pitchFamily="49" charset="0"/>
              </a:rPr>
              <a:t>1 </a:t>
            </a:r>
            <a:r>
              <a:rPr lang="en-US" sz="2000" b="1">
                <a:latin typeface="Courier New" pitchFamily="49" charset="0"/>
              </a:rPr>
              <a:t>+ 2</a:t>
            </a:r>
            <a:r>
              <a:rPr lang="en-US" sz="2000" b="1" baseline="30000">
                <a:latin typeface="Courier New" pitchFamily="49" charset="0"/>
              </a:rPr>
              <a:t>0</a:t>
            </a:r>
            <a:endParaRPr lang="en-US" sz="2000" b="1">
              <a:latin typeface="Courier New" pitchFamily="49" charset="0"/>
            </a:endParaRPr>
          </a:p>
        </p:txBody>
      </p:sp>
      <p:sp>
        <p:nvSpPr>
          <p:cNvPr id="9233" name="Oval 14"/>
          <p:cNvSpPr>
            <a:spLocks noChangeArrowheads="1"/>
          </p:cNvSpPr>
          <p:nvPr/>
        </p:nvSpPr>
        <p:spPr bwMode="auto">
          <a:xfrm>
            <a:off x="914400" y="5378450"/>
            <a:ext cx="198438" cy="546100"/>
          </a:xfrm>
          <a:prstGeom prst="ellipse">
            <a:avLst/>
          </a:prstGeom>
          <a:noFill/>
          <a:ln w="28575">
            <a:solidFill>
              <a:srgbClr val="800000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34" name="Oval 15"/>
          <p:cNvSpPr>
            <a:spLocks noChangeArrowheads="1"/>
          </p:cNvSpPr>
          <p:nvPr/>
        </p:nvSpPr>
        <p:spPr bwMode="auto">
          <a:xfrm>
            <a:off x="1081088" y="5386388"/>
            <a:ext cx="1084262" cy="528637"/>
          </a:xfrm>
          <a:prstGeom prst="ellipse">
            <a:avLst/>
          </a:prstGeom>
          <a:noFill/>
          <a:ln w="28575">
            <a:solidFill>
              <a:srgbClr val="003300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9235" name="AutoShape 16"/>
          <p:cNvCxnSpPr>
            <a:cxnSpLocks noChangeShapeType="1"/>
            <a:stCxn id="9233" idx="0"/>
          </p:cNvCxnSpPr>
          <p:nvPr/>
        </p:nvCxnSpPr>
        <p:spPr bwMode="auto">
          <a:xfrm flipV="1">
            <a:off x="1014413" y="5110163"/>
            <a:ext cx="2241550" cy="25400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stealth" w="lg" len="lg"/>
          </a:ln>
        </p:spPr>
      </p:cxnSp>
      <p:cxnSp>
        <p:nvCxnSpPr>
          <p:cNvPr id="9236" name="AutoShape 17"/>
          <p:cNvCxnSpPr>
            <a:cxnSpLocks noChangeShapeType="1"/>
            <a:stCxn id="9234" idx="7"/>
          </p:cNvCxnSpPr>
          <p:nvPr/>
        </p:nvCxnSpPr>
        <p:spPr bwMode="auto">
          <a:xfrm flipV="1">
            <a:off x="2006600" y="5121275"/>
            <a:ext cx="2354263" cy="328613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stealth" w="lg" len="lg"/>
          </a:ln>
        </p:spPr>
      </p:cxnSp>
      <p:sp>
        <p:nvSpPr>
          <p:cNvPr id="9237" name="Oval 18"/>
          <p:cNvSpPr>
            <a:spLocks noChangeArrowheads="1"/>
          </p:cNvSpPr>
          <p:nvPr/>
        </p:nvSpPr>
        <p:spPr bwMode="auto">
          <a:xfrm>
            <a:off x="2568575" y="5386388"/>
            <a:ext cx="541338" cy="538162"/>
          </a:xfrm>
          <a:prstGeom prst="ellipse">
            <a:avLst/>
          </a:prstGeom>
          <a:noFill/>
          <a:ln w="19050">
            <a:solidFill>
              <a:srgbClr val="800000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38" name="Oval 19"/>
          <p:cNvSpPr>
            <a:spLocks noChangeArrowheads="1"/>
          </p:cNvSpPr>
          <p:nvPr/>
        </p:nvSpPr>
        <p:spPr bwMode="auto">
          <a:xfrm>
            <a:off x="3363913" y="5356225"/>
            <a:ext cx="4429125" cy="546100"/>
          </a:xfrm>
          <a:prstGeom prst="ellipse">
            <a:avLst/>
          </a:prstGeom>
          <a:noFill/>
          <a:ln w="28575">
            <a:solidFill>
              <a:srgbClr val="003300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39" name="Arc 20"/>
          <p:cNvSpPr>
            <a:spLocks/>
          </p:cNvSpPr>
          <p:nvPr/>
        </p:nvSpPr>
        <p:spPr bwMode="auto">
          <a:xfrm>
            <a:off x="1025525" y="5802313"/>
            <a:ext cx="1870075" cy="385762"/>
          </a:xfrm>
          <a:custGeom>
            <a:avLst/>
            <a:gdLst>
              <a:gd name="T0" fmla="*/ 1870075 w 40222"/>
              <a:gd name="T1" fmla="*/ 105049 h 21600"/>
              <a:gd name="T2" fmla="*/ 0 w 40222"/>
              <a:gd name="T3" fmla="*/ 168217 h 21600"/>
              <a:gd name="T4" fmla="*/ 903747 w 40222"/>
              <a:gd name="T5" fmla="*/ 0 h 21600"/>
              <a:gd name="T6" fmla="*/ 0 60000 65536"/>
              <a:gd name="T7" fmla="*/ 0 60000 65536"/>
              <a:gd name="T8" fmla="*/ 0 60000 65536"/>
              <a:gd name="T9" fmla="*/ 0 w 40222"/>
              <a:gd name="T10" fmla="*/ 0 h 21600"/>
              <a:gd name="T11" fmla="*/ 40222 w 40222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0222" h="21600" fill="none" extrusionOk="0">
                <a:moveTo>
                  <a:pt x="40221" y="5881"/>
                </a:moveTo>
                <a:cubicBezTo>
                  <a:pt x="37590" y="15180"/>
                  <a:pt x="29102" y="21599"/>
                  <a:pt x="19438" y="21600"/>
                </a:cubicBezTo>
                <a:cubicBezTo>
                  <a:pt x="11159" y="21600"/>
                  <a:pt x="3609" y="16868"/>
                  <a:pt x="-1" y="9419"/>
                </a:cubicBezTo>
              </a:path>
              <a:path w="40222" h="21600" stroke="0" extrusionOk="0">
                <a:moveTo>
                  <a:pt x="40221" y="5881"/>
                </a:moveTo>
                <a:cubicBezTo>
                  <a:pt x="37590" y="15180"/>
                  <a:pt x="29102" y="21599"/>
                  <a:pt x="19438" y="21600"/>
                </a:cubicBezTo>
                <a:cubicBezTo>
                  <a:pt x="11159" y="21600"/>
                  <a:pt x="3609" y="16868"/>
                  <a:pt x="-1" y="9419"/>
                </a:cubicBezTo>
                <a:lnTo>
                  <a:pt x="19438" y="0"/>
                </a:lnTo>
                <a:close/>
              </a:path>
            </a:pathLst>
          </a:custGeom>
          <a:noFill/>
          <a:ln w="12700">
            <a:solidFill>
              <a:schemeClr val="tx1"/>
            </a:solidFill>
            <a:round/>
            <a:headEnd type="none" w="lg" len="lg"/>
            <a:tailEnd type="stealth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40" name="Arc 21"/>
          <p:cNvSpPr>
            <a:spLocks/>
          </p:cNvSpPr>
          <p:nvPr/>
        </p:nvSpPr>
        <p:spPr bwMode="auto">
          <a:xfrm>
            <a:off x="1697038" y="5808663"/>
            <a:ext cx="3943350" cy="385762"/>
          </a:xfrm>
          <a:custGeom>
            <a:avLst/>
            <a:gdLst>
              <a:gd name="T0" fmla="*/ 3943350 w 40262"/>
              <a:gd name="T1" fmla="*/ 105049 h 21600"/>
              <a:gd name="T2" fmla="*/ 0 w 40262"/>
              <a:gd name="T3" fmla="*/ 166735 h 21600"/>
              <a:gd name="T4" fmla="*/ 1907719 w 40262"/>
              <a:gd name="T5" fmla="*/ 0 h 21600"/>
              <a:gd name="T6" fmla="*/ 0 60000 65536"/>
              <a:gd name="T7" fmla="*/ 0 60000 65536"/>
              <a:gd name="T8" fmla="*/ 0 60000 65536"/>
              <a:gd name="T9" fmla="*/ 0 w 40262"/>
              <a:gd name="T10" fmla="*/ 0 h 21600"/>
              <a:gd name="T11" fmla="*/ 40262 w 40262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0262" h="21600" fill="none" extrusionOk="0">
                <a:moveTo>
                  <a:pt x="40261" y="5881"/>
                </a:moveTo>
                <a:cubicBezTo>
                  <a:pt x="37630" y="15180"/>
                  <a:pt x="29142" y="21599"/>
                  <a:pt x="19478" y="21600"/>
                </a:cubicBezTo>
                <a:cubicBezTo>
                  <a:pt x="11166" y="21600"/>
                  <a:pt x="3592" y="16831"/>
                  <a:pt x="-1" y="9336"/>
                </a:cubicBezTo>
              </a:path>
              <a:path w="40262" h="21600" stroke="0" extrusionOk="0">
                <a:moveTo>
                  <a:pt x="40261" y="5881"/>
                </a:moveTo>
                <a:cubicBezTo>
                  <a:pt x="37630" y="15180"/>
                  <a:pt x="29142" y="21599"/>
                  <a:pt x="19478" y="21600"/>
                </a:cubicBezTo>
                <a:cubicBezTo>
                  <a:pt x="11166" y="21600"/>
                  <a:pt x="3592" y="16831"/>
                  <a:pt x="-1" y="9336"/>
                </a:cubicBezTo>
                <a:lnTo>
                  <a:pt x="19478" y="0"/>
                </a:lnTo>
                <a:close/>
              </a:path>
            </a:pathLst>
          </a:custGeom>
          <a:noFill/>
          <a:ln w="12700">
            <a:solidFill>
              <a:schemeClr val="tx1"/>
            </a:solidFill>
            <a:round/>
            <a:headEnd type="none" w="lg" len="lg"/>
            <a:tailEnd type="stealth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41" name="Text Box 23"/>
          <p:cNvSpPr txBox="1">
            <a:spLocks noChangeArrowheads="1"/>
          </p:cNvSpPr>
          <p:nvPr/>
        </p:nvSpPr>
        <p:spPr bwMode="auto">
          <a:xfrm>
            <a:off x="7939088" y="5400675"/>
            <a:ext cx="747712" cy="466725"/>
          </a:xfrm>
          <a:prstGeom prst="rect">
            <a:avLst/>
          </a:prstGeom>
          <a:solidFill>
            <a:srgbClr val="800000">
              <a:alpha val="20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/>
              <a:t>= –1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ECEN 301</a:t>
            </a:r>
          </a:p>
        </p:txBody>
      </p:sp>
      <p:sp>
        <p:nvSpPr>
          <p:cNvPr id="3379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Discussion #21 – Boolean Algebra</a:t>
            </a:r>
          </a:p>
        </p:txBody>
      </p:sp>
      <p:sp>
        <p:nvSpPr>
          <p:cNvPr id="3379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7A1FC456-E0B9-4573-AF1E-B0BC0AC2D57C}" type="slidenum">
              <a:rPr lang="en-US"/>
              <a:pPr lvl="1"/>
              <a:t>15</a:t>
            </a:fld>
            <a:endParaRPr lang="en-US"/>
          </a:p>
        </p:txBody>
      </p:sp>
      <p:sp>
        <p:nvSpPr>
          <p:cNvPr id="3379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Two’s Complement Shortcut</a:t>
            </a:r>
          </a:p>
        </p:txBody>
      </p:sp>
      <p:sp>
        <p:nvSpPr>
          <p:cNvPr id="3379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/>
            <a:r>
              <a:rPr lang="en-US" smtClean="0"/>
              <a:t>To take the two’s complement of a number:</a:t>
            </a:r>
          </a:p>
          <a:p>
            <a:pPr marL="990600" lvl="1" indent="-533400">
              <a:buFont typeface="Monotype Sorts" pitchFamily="2" charset="2"/>
              <a:buAutoNum type="arabicPeriod"/>
            </a:pPr>
            <a:r>
              <a:rPr lang="en-US" smtClean="0"/>
              <a:t>copy bits from right to left until (and including) the first </a:t>
            </a:r>
            <a:r>
              <a:rPr lang="en-US" b="1" smtClean="0">
                <a:latin typeface="Courier New" pitchFamily="49" charset="0"/>
              </a:rPr>
              <a:t>1</a:t>
            </a:r>
          </a:p>
          <a:p>
            <a:pPr marL="990600" lvl="1" indent="-533400">
              <a:buFont typeface="Monotype Sorts" pitchFamily="2" charset="2"/>
              <a:buAutoNum type="arabicPeriod"/>
            </a:pPr>
            <a:r>
              <a:rPr lang="en-US" smtClean="0"/>
              <a:t>flip remaining bits to the left</a:t>
            </a:r>
          </a:p>
        </p:txBody>
      </p:sp>
      <p:sp>
        <p:nvSpPr>
          <p:cNvPr id="33799" name="Text Box 4"/>
          <p:cNvSpPr txBox="1">
            <a:spLocks noChangeArrowheads="1"/>
          </p:cNvSpPr>
          <p:nvPr/>
        </p:nvSpPr>
        <p:spPr bwMode="auto">
          <a:xfrm>
            <a:off x="762000" y="3886200"/>
            <a:ext cx="8001000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tabLst>
                <a:tab pos="223838" algn="r"/>
                <a:tab pos="2232025" algn="r"/>
                <a:tab pos="2514600" algn="l"/>
                <a:tab pos="3721100" algn="r"/>
                <a:tab pos="6518275" algn="r"/>
                <a:tab pos="6742113" algn="l"/>
              </a:tabLst>
            </a:pPr>
            <a:r>
              <a:rPr lang="en-US" sz="2400">
                <a:latin typeface="CourierPS" pitchFamily="49" charset="0"/>
              </a:rPr>
              <a:t>		</a:t>
            </a:r>
            <a:r>
              <a:rPr lang="en-US" sz="2800" b="1">
                <a:latin typeface="CourierPS" pitchFamily="49" charset="0"/>
              </a:rPr>
              <a:t>011010000</a:t>
            </a:r>
            <a:r>
              <a:rPr lang="en-US" sz="2400">
                <a:latin typeface="Franklin Gothic Book" pitchFamily="34" charset="0"/>
              </a:rPr>
              <a:t>			</a:t>
            </a:r>
            <a:r>
              <a:rPr lang="en-US" sz="2800" b="1">
                <a:latin typeface="CourierPS" pitchFamily="49" charset="0"/>
              </a:rPr>
              <a:t>011010000</a:t>
            </a:r>
          </a:p>
          <a:p>
            <a:pPr algn="l">
              <a:tabLst>
                <a:tab pos="223838" algn="r"/>
                <a:tab pos="2232025" algn="r"/>
                <a:tab pos="2514600" algn="l"/>
                <a:tab pos="3721100" algn="r"/>
                <a:tab pos="6518275" algn="r"/>
                <a:tab pos="6742113" algn="l"/>
              </a:tabLst>
            </a:pPr>
            <a:r>
              <a:rPr lang="en-US" sz="2800" b="1">
                <a:latin typeface="CourierPS" pitchFamily="49" charset="0"/>
              </a:rPr>
              <a:t>		100101111	</a:t>
            </a:r>
            <a:r>
              <a:rPr lang="en-US">
                <a:latin typeface="Arial" charset="0"/>
              </a:rPr>
              <a:t>(1’s comp)</a:t>
            </a:r>
            <a:r>
              <a:rPr lang="en-US">
                <a:latin typeface="Franklin Gothic Book" pitchFamily="34" charset="0"/>
              </a:rPr>
              <a:t>	</a:t>
            </a:r>
          </a:p>
          <a:p>
            <a:pPr algn="l">
              <a:tabLst>
                <a:tab pos="223838" algn="r"/>
                <a:tab pos="2232025" algn="r"/>
                <a:tab pos="2514600" algn="l"/>
                <a:tab pos="3721100" algn="r"/>
                <a:tab pos="6518275" algn="r"/>
                <a:tab pos="6742113" algn="l"/>
              </a:tabLst>
            </a:pPr>
            <a:r>
              <a:rPr lang="en-US" sz="2800" b="1">
                <a:latin typeface="CourierPS" pitchFamily="49" charset="0"/>
              </a:rPr>
              <a:t>	+</a:t>
            </a:r>
            <a:r>
              <a:rPr lang="en-US" sz="2800" b="1" u="sng">
                <a:latin typeface="CourierPS" pitchFamily="49" charset="0"/>
              </a:rPr>
              <a:t>	1</a:t>
            </a:r>
            <a:r>
              <a:rPr lang="en-US" sz="2800" b="1">
                <a:latin typeface="CourierPS" pitchFamily="49" charset="0"/>
              </a:rPr>
              <a:t>	</a:t>
            </a:r>
            <a:r>
              <a:rPr lang="en-US" sz="2400">
                <a:latin typeface="Franklin Gothic Book" pitchFamily="34" charset="0"/>
              </a:rPr>
              <a:t>	</a:t>
            </a:r>
            <a:r>
              <a:rPr lang="en-US" sz="2800" b="1">
                <a:latin typeface="CourierPS" pitchFamily="49" charset="0"/>
              </a:rPr>
              <a:t>	</a:t>
            </a:r>
            <a:endParaRPr lang="en-US" sz="2400">
              <a:latin typeface="Franklin Gothic Book" pitchFamily="34" charset="0"/>
            </a:endParaRPr>
          </a:p>
          <a:p>
            <a:pPr algn="l">
              <a:tabLst>
                <a:tab pos="223838" algn="r"/>
                <a:tab pos="2232025" algn="r"/>
                <a:tab pos="2514600" algn="l"/>
                <a:tab pos="3721100" algn="r"/>
                <a:tab pos="6518275" algn="r"/>
                <a:tab pos="6742113" algn="l"/>
              </a:tabLst>
            </a:pPr>
            <a:r>
              <a:rPr lang="en-US" sz="2800" b="1">
                <a:latin typeface="CourierPS" pitchFamily="49" charset="0"/>
              </a:rPr>
              <a:t>		100110000			100110000</a:t>
            </a:r>
            <a:endParaRPr lang="en-US" sz="2400">
              <a:latin typeface="Franklin Gothic Book" pitchFamily="34" charset="0"/>
            </a:endParaRPr>
          </a:p>
        </p:txBody>
      </p:sp>
      <p:sp>
        <p:nvSpPr>
          <p:cNvPr id="33800" name="AutoShape 5"/>
          <p:cNvSpPr>
            <a:spLocks noChangeArrowheads="1"/>
          </p:cNvSpPr>
          <p:nvPr/>
        </p:nvSpPr>
        <p:spPr bwMode="auto">
          <a:xfrm>
            <a:off x="685800" y="4114800"/>
            <a:ext cx="381000" cy="533400"/>
          </a:xfrm>
          <a:prstGeom prst="curvedRightArrow">
            <a:avLst>
              <a:gd name="adj1" fmla="val 28000"/>
              <a:gd name="adj2" fmla="val 56000"/>
              <a:gd name="adj3" fmla="val 33333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3801" name="AutoShape 6"/>
          <p:cNvSpPr>
            <a:spLocks noChangeArrowheads="1"/>
          </p:cNvSpPr>
          <p:nvPr/>
        </p:nvSpPr>
        <p:spPr bwMode="auto">
          <a:xfrm>
            <a:off x="6705600" y="4419600"/>
            <a:ext cx="228600" cy="838200"/>
          </a:xfrm>
          <a:prstGeom prst="downArrow">
            <a:avLst>
              <a:gd name="adj1" fmla="val 50000"/>
              <a:gd name="adj2" fmla="val 91667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3802" name="AutoShape 7"/>
          <p:cNvSpPr>
            <a:spLocks noChangeArrowheads="1"/>
          </p:cNvSpPr>
          <p:nvPr/>
        </p:nvSpPr>
        <p:spPr bwMode="auto">
          <a:xfrm>
            <a:off x="5791200" y="4419600"/>
            <a:ext cx="228600" cy="838200"/>
          </a:xfrm>
          <a:prstGeom prst="downArrow">
            <a:avLst>
              <a:gd name="adj1" fmla="val 50000"/>
              <a:gd name="adj2" fmla="val 91667"/>
            </a:avLst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3803" name="Text Box 8"/>
          <p:cNvSpPr txBox="1">
            <a:spLocks noChangeArrowheads="1"/>
          </p:cNvSpPr>
          <p:nvPr/>
        </p:nvSpPr>
        <p:spPr bwMode="auto">
          <a:xfrm>
            <a:off x="6934200" y="4495800"/>
            <a:ext cx="819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>
                <a:latin typeface="Arial" charset="0"/>
              </a:rPr>
              <a:t>(copy)</a:t>
            </a:r>
          </a:p>
        </p:txBody>
      </p:sp>
      <p:sp>
        <p:nvSpPr>
          <p:cNvPr id="33804" name="Text Box 9"/>
          <p:cNvSpPr txBox="1">
            <a:spLocks noChangeArrowheads="1"/>
          </p:cNvSpPr>
          <p:nvPr/>
        </p:nvSpPr>
        <p:spPr bwMode="auto">
          <a:xfrm>
            <a:off x="5181600" y="4495800"/>
            <a:ext cx="628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>
                <a:latin typeface="Arial" charset="0"/>
              </a:rPr>
              <a:t>(flip)</a:t>
            </a:r>
          </a:p>
        </p:txBody>
      </p:sp>
      <p:sp>
        <p:nvSpPr>
          <p:cNvPr id="33805" name="Line 10"/>
          <p:cNvSpPr>
            <a:spLocks noChangeShapeType="1"/>
          </p:cNvSpPr>
          <p:nvPr/>
        </p:nvSpPr>
        <p:spPr bwMode="auto">
          <a:xfrm flipH="1">
            <a:off x="6300788" y="3810000"/>
            <a:ext cx="0" cy="2057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ECEN 301</a:t>
            </a:r>
          </a:p>
        </p:txBody>
      </p:sp>
      <p:sp>
        <p:nvSpPr>
          <p:cNvPr id="3481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Discussion #21 – Boolean Algebra</a:t>
            </a:r>
          </a:p>
        </p:txBody>
      </p:sp>
      <p:sp>
        <p:nvSpPr>
          <p:cNvPr id="3482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819F7866-E7AD-4646-B209-F533044904EE}" type="slidenum">
              <a:rPr lang="en-US"/>
              <a:pPr lvl="1"/>
              <a:t>16</a:t>
            </a:fld>
            <a:endParaRPr lang="en-US"/>
          </a:p>
        </p:txBody>
      </p:sp>
      <p:sp>
        <p:nvSpPr>
          <p:cNvPr id="3482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Two’s Complement </a:t>
            </a:r>
          </a:p>
        </p:txBody>
      </p:sp>
      <p:sp>
        <p:nvSpPr>
          <p:cNvPr id="348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6400" y="1333500"/>
            <a:ext cx="8356600" cy="819150"/>
          </a:xfrm>
        </p:spPr>
        <p:txBody>
          <a:bodyPr/>
          <a:lstStyle/>
          <a:p>
            <a:pPr>
              <a:buFont typeface="Monotype Sorts" pitchFamily="2" charset="2"/>
              <a:buNone/>
            </a:pPr>
            <a:r>
              <a:rPr lang="en-US" b="1" u="sng" smtClean="0"/>
              <a:t>Example3</a:t>
            </a:r>
            <a:r>
              <a:rPr lang="en-US" smtClean="0"/>
              <a:t>: What is </a:t>
            </a:r>
            <a:r>
              <a:rPr lang="en-US" b="1" smtClean="0"/>
              <a:t>0110101</a:t>
            </a:r>
            <a:r>
              <a:rPr lang="en-US" baseline="-25000" smtClean="0"/>
              <a:t>2 </a:t>
            </a:r>
            <a:r>
              <a:rPr lang="en-US" smtClean="0"/>
              <a:t>in decimal?</a:t>
            </a:r>
          </a:p>
          <a:p>
            <a:pPr>
              <a:buFont typeface="Monotype Sorts" pitchFamily="2" charset="2"/>
              <a:buNone/>
            </a:pPr>
            <a:r>
              <a:rPr lang="en-US" smtClean="0"/>
              <a:t>			 What is it’s 2’s complement?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ECEN 301</a:t>
            </a:r>
          </a:p>
        </p:txBody>
      </p:sp>
      <p:sp>
        <p:nvSpPr>
          <p:cNvPr id="3584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Discussion #21 – Boolean Algebra</a:t>
            </a:r>
          </a:p>
        </p:txBody>
      </p:sp>
      <p:sp>
        <p:nvSpPr>
          <p:cNvPr id="3584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6020C212-F955-4512-9C6D-DF5AC81C3116}" type="slidenum">
              <a:rPr lang="en-US"/>
              <a:pPr lvl="1"/>
              <a:t>17</a:t>
            </a:fld>
            <a:endParaRPr lang="en-US"/>
          </a:p>
        </p:txBody>
      </p:sp>
      <p:sp>
        <p:nvSpPr>
          <p:cNvPr id="3584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Two’s Complement </a:t>
            </a:r>
          </a:p>
        </p:txBody>
      </p:sp>
      <p:sp>
        <p:nvSpPr>
          <p:cNvPr id="3584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6400" y="1304925"/>
            <a:ext cx="8737600" cy="2855913"/>
          </a:xfrm>
        </p:spPr>
        <p:txBody>
          <a:bodyPr/>
          <a:lstStyle/>
          <a:p>
            <a:pPr>
              <a:lnSpc>
                <a:spcPct val="90000"/>
              </a:lnSpc>
              <a:buFont typeface="Monotype Sorts" pitchFamily="2" charset="2"/>
              <a:buNone/>
            </a:pPr>
            <a:r>
              <a:rPr lang="en-US" b="1" u="sng" smtClean="0"/>
              <a:t>Example3</a:t>
            </a:r>
            <a:r>
              <a:rPr lang="en-US" smtClean="0"/>
              <a:t>: What is </a:t>
            </a:r>
            <a:r>
              <a:rPr lang="en-US" b="1" smtClean="0"/>
              <a:t>0110101</a:t>
            </a:r>
            <a:r>
              <a:rPr lang="en-US" baseline="-25000" smtClean="0"/>
              <a:t>2 </a:t>
            </a:r>
            <a:r>
              <a:rPr lang="en-US" smtClean="0"/>
              <a:t>in decimal?</a:t>
            </a:r>
          </a:p>
          <a:p>
            <a:pPr>
              <a:lnSpc>
                <a:spcPct val="90000"/>
              </a:lnSpc>
              <a:buFont typeface="Monotype Sorts" pitchFamily="2" charset="2"/>
              <a:buNone/>
            </a:pPr>
            <a:r>
              <a:rPr lang="en-US" smtClean="0"/>
              <a:t>			 What is it’s 2’s complement?</a:t>
            </a:r>
          </a:p>
          <a:p>
            <a:pPr>
              <a:lnSpc>
                <a:spcPct val="90000"/>
              </a:lnSpc>
              <a:buFont typeface="Monotype Sorts" pitchFamily="2" charset="2"/>
              <a:buNone/>
            </a:pPr>
            <a:endParaRPr lang="en-US" smtClean="0"/>
          </a:p>
          <a:p>
            <a:pPr lvl="1">
              <a:lnSpc>
                <a:spcPct val="90000"/>
              </a:lnSpc>
              <a:buFont typeface="Monotype Sorts" pitchFamily="2" charset="2"/>
              <a:buNone/>
            </a:pPr>
            <a:r>
              <a:rPr lang="en-US" b="1" smtClean="0"/>
              <a:t>0110101</a:t>
            </a:r>
            <a:r>
              <a:rPr lang="en-US" baseline="-25000" smtClean="0"/>
              <a:t>2</a:t>
            </a:r>
            <a:r>
              <a:rPr lang="en-US" smtClean="0"/>
              <a:t>  = </a:t>
            </a:r>
            <a:r>
              <a:rPr lang="en-US" sz="2400" smtClean="0"/>
              <a:t>0</a:t>
            </a:r>
            <a:r>
              <a:rPr lang="en-US" sz="2400" smtClean="0">
                <a:sym typeface="Symbol" pitchFamily="18" charset="2"/>
              </a:rPr>
              <a:t>2</a:t>
            </a:r>
            <a:r>
              <a:rPr lang="en-US" sz="2400" baseline="30000" smtClean="0"/>
              <a:t>6 </a:t>
            </a:r>
            <a:r>
              <a:rPr lang="en-US" sz="2400" b="1" smtClean="0"/>
              <a:t>+ </a:t>
            </a:r>
            <a:r>
              <a:rPr lang="en-US" sz="2400" smtClean="0"/>
              <a:t>1</a:t>
            </a:r>
            <a:r>
              <a:rPr lang="en-US" sz="2400" smtClean="0">
                <a:sym typeface="Symbol" pitchFamily="18" charset="2"/>
              </a:rPr>
              <a:t>2</a:t>
            </a:r>
            <a:r>
              <a:rPr lang="en-US" sz="2400" baseline="30000" smtClean="0"/>
              <a:t>5</a:t>
            </a:r>
            <a:r>
              <a:rPr lang="en-US" sz="2400" smtClean="0"/>
              <a:t> </a:t>
            </a:r>
            <a:r>
              <a:rPr lang="en-US" sz="2400" b="1" smtClean="0"/>
              <a:t>+ </a:t>
            </a:r>
            <a:r>
              <a:rPr lang="en-US" sz="2400" smtClean="0"/>
              <a:t>1</a:t>
            </a:r>
            <a:r>
              <a:rPr lang="en-US" sz="2400" smtClean="0">
                <a:sym typeface="Symbol" pitchFamily="18" charset="2"/>
              </a:rPr>
              <a:t>2</a:t>
            </a:r>
            <a:r>
              <a:rPr lang="en-US" sz="2400" baseline="30000" smtClean="0"/>
              <a:t>4</a:t>
            </a:r>
            <a:r>
              <a:rPr lang="en-US" sz="2400" smtClean="0"/>
              <a:t> + 0</a:t>
            </a:r>
            <a:r>
              <a:rPr lang="en-US" sz="2400" smtClean="0">
                <a:sym typeface="Symbol" pitchFamily="18" charset="2"/>
              </a:rPr>
              <a:t>2</a:t>
            </a:r>
            <a:r>
              <a:rPr lang="en-US" sz="2400" baseline="30000" smtClean="0"/>
              <a:t>3</a:t>
            </a:r>
            <a:r>
              <a:rPr lang="en-US" sz="2400" smtClean="0"/>
              <a:t> </a:t>
            </a:r>
            <a:r>
              <a:rPr lang="en-US" sz="2400" b="1" smtClean="0"/>
              <a:t>+ </a:t>
            </a:r>
            <a:r>
              <a:rPr lang="en-US" sz="2400" smtClean="0"/>
              <a:t>1</a:t>
            </a:r>
            <a:r>
              <a:rPr lang="en-US" sz="2400" smtClean="0">
                <a:sym typeface="Symbol" pitchFamily="18" charset="2"/>
              </a:rPr>
              <a:t>2</a:t>
            </a:r>
            <a:r>
              <a:rPr lang="en-US" sz="2400" baseline="30000" smtClean="0"/>
              <a:t>2</a:t>
            </a:r>
            <a:r>
              <a:rPr lang="en-US" sz="2400" smtClean="0"/>
              <a:t> </a:t>
            </a:r>
            <a:r>
              <a:rPr lang="en-US" sz="2400" b="1" smtClean="0"/>
              <a:t>+ </a:t>
            </a:r>
            <a:r>
              <a:rPr lang="en-US" sz="2400" smtClean="0"/>
              <a:t>0</a:t>
            </a:r>
            <a:r>
              <a:rPr lang="en-US" sz="2400" smtClean="0">
                <a:sym typeface="Symbol" pitchFamily="18" charset="2"/>
              </a:rPr>
              <a:t>2</a:t>
            </a:r>
            <a:r>
              <a:rPr lang="en-US" sz="2400" baseline="30000" smtClean="0"/>
              <a:t>1</a:t>
            </a:r>
            <a:r>
              <a:rPr lang="en-US" sz="2400" smtClean="0"/>
              <a:t> </a:t>
            </a:r>
            <a:r>
              <a:rPr lang="en-US" sz="2400" b="1" smtClean="0"/>
              <a:t>+ </a:t>
            </a:r>
            <a:r>
              <a:rPr lang="en-US" sz="2400" smtClean="0"/>
              <a:t>1</a:t>
            </a:r>
            <a:r>
              <a:rPr lang="en-US" sz="2400" smtClean="0">
                <a:sym typeface="Symbol" pitchFamily="18" charset="2"/>
              </a:rPr>
              <a:t>2</a:t>
            </a:r>
            <a:r>
              <a:rPr lang="en-US" sz="2400" baseline="30000" smtClean="0"/>
              <a:t>0</a:t>
            </a:r>
            <a:r>
              <a:rPr lang="en-US" sz="3200" smtClean="0"/>
              <a:t> </a:t>
            </a:r>
          </a:p>
          <a:p>
            <a:pPr>
              <a:lnSpc>
                <a:spcPct val="90000"/>
              </a:lnSpc>
              <a:buFont typeface="Monotype Sorts" pitchFamily="2" charset="2"/>
              <a:buNone/>
            </a:pPr>
            <a:r>
              <a:rPr lang="en-US" smtClean="0"/>
              <a:t>			  = 53</a:t>
            </a:r>
            <a:r>
              <a:rPr lang="en-US" baseline="-25000" smtClean="0"/>
              <a:t>10</a:t>
            </a:r>
          </a:p>
          <a:p>
            <a:pPr>
              <a:lnSpc>
                <a:spcPct val="90000"/>
              </a:lnSpc>
              <a:buFont typeface="Monotype Sorts" pitchFamily="2" charset="2"/>
              <a:buNone/>
            </a:pP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ECEN 301</a:t>
            </a:r>
          </a:p>
        </p:txBody>
      </p:sp>
      <p:sp>
        <p:nvSpPr>
          <p:cNvPr id="3686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Discussion #21 – Boolean Algebra</a:t>
            </a:r>
          </a:p>
        </p:txBody>
      </p:sp>
      <p:sp>
        <p:nvSpPr>
          <p:cNvPr id="3686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0BB2C339-75F5-4402-BCBE-08BDC1CFACC4}" type="slidenum">
              <a:rPr lang="en-US"/>
              <a:pPr lvl="1"/>
              <a:t>18</a:t>
            </a:fld>
            <a:endParaRPr lang="en-US"/>
          </a:p>
        </p:txBody>
      </p:sp>
      <p:sp>
        <p:nvSpPr>
          <p:cNvPr id="3686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Two’s Complement </a:t>
            </a:r>
          </a:p>
        </p:txBody>
      </p:sp>
      <p:sp>
        <p:nvSpPr>
          <p:cNvPr id="3687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6400" y="1304925"/>
            <a:ext cx="8737600" cy="2855913"/>
          </a:xfrm>
        </p:spPr>
        <p:txBody>
          <a:bodyPr/>
          <a:lstStyle/>
          <a:p>
            <a:pPr>
              <a:lnSpc>
                <a:spcPct val="90000"/>
              </a:lnSpc>
              <a:buFont typeface="Monotype Sorts" pitchFamily="2" charset="2"/>
              <a:buNone/>
            </a:pPr>
            <a:r>
              <a:rPr lang="en-US" b="1" u="sng" smtClean="0"/>
              <a:t>Example3</a:t>
            </a:r>
            <a:r>
              <a:rPr lang="en-US" smtClean="0"/>
              <a:t>: What is </a:t>
            </a:r>
            <a:r>
              <a:rPr lang="en-US" b="1" smtClean="0"/>
              <a:t>0110101</a:t>
            </a:r>
            <a:r>
              <a:rPr lang="en-US" baseline="-25000" smtClean="0"/>
              <a:t>2 </a:t>
            </a:r>
            <a:r>
              <a:rPr lang="en-US" smtClean="0"/>
              <a:t>in decimal?</a:t>
            </a:r>
          </a:p>
          <a:p>
            <a:pPr>
              <a:lnSpc>
                <a:spcPct val="90000"/>
              </a:lnSpc>
              <a:buFont typeface="Monotype Sorts" pitchFamily="2" charset="2"/>
              <a:buNone/>
            </a:pPr>
            <a:r>
              <a:rPr lang="en-US" smtClean="0"/>
              <a:t>			 What is it’s 2’s complement?</a:t>
            </a:r>
          </a:p>
          <a:p>
            <a:pPr>
              <a:lnSpc>
                <a:spcPct val="90000"/>
              </a:lnSpc>
              <a:buFont typeface="Monotype Sorts" pitchFamily="2" charset="2"/>
              <a:buNone/>
            </a:pPr>
            <a:endParaRPr lang="en-US" smtClean="0"/>
          </a:p>
          <a:p>
            <a:pPr lvl="1">
              <a:lnSpc>
                <a:spcPct val="90000"/>
              </a:lnSpc>
              <a:buFont typeface="Monotype Sorts" pitchFamily="2" charset="2"/>
              <a:buNone/>
            </a:pPr>
            <a:r>
              <a:rPr lang="en-US" b="1" smtClean="0"/>
              <a:t>0110101</a:t>
            </a:r>
            <a:r>
              <a:rPr lang="en-US" baseline="-25000" smtClean="0"/>
              <a:t>2</a:t>
            </a:r>
            <a:r>
              <a:rPr lang="en-US" smtClean="0"/>
              <a:t>  = </a:t>
            </a:r>
            <a:r>
              <a:rPr lang="en-US" sz="2400" smtClean="0"/>
              <a:t>0</a:t>
            </a:r>
            <a:r>
              <a:rPr lang="en-US" sz="2400" smtClean="0">
                <a:sym typeface="Symbol" pitchFamily="18" charset="2"/>
              </a:rPr>
              <a:t>2</a:t>
            </a:r>
            <a:r>
              <a:rPr lang="en-US" sz="2400" baseline="30000" smtClean="0"/>
              <a:t>6 </a:t>
            </a:r>
            <a:r>
              <a:rPr lang="en-US" sz="2400" b="1" smtClean="0"/>
              <a:t>+ </a:t>
            </a:r>
            <a:r>
              <a:rPr lang="en-US" sz="2400" smtClean="0"/>
              <a:t>1</a:t>
            </a:r>
            <a:r>
              <a:rPr lang="en-US" sz="2400" smtClean="0">
                <a:sym typeface="Symbol" pitchFamily="18" charset="2"/>
              </a:rPr>
              <a:t>2</a:t>
            </a:r>
            <a:r>
              <a:rPr lang="en-US" sz="2400" baseline="30000" smtClean="0"/>
              <a:t>5</a:t>
            </a:r>
            <a:r>
              <a:rPr lang="en-US" sz="2400" smtClean="0"/>
              <a:t> </a:t>
            </a:r>
            <a:r>
              <a:rPr lang="en-US" sz="2400" b="1" smtClean="0"/>
              <a:t>+ </a:t>
            </a:r>
            <a:r>
              <a:rPr lang="en-US" sz="2400" smtClean="0"/>
              <a:t>1</a:t>
            </a:r>
            <a:r>
              <a:rPr lang="en-US" sz="2400" smtClean="0">
                <a:sym typeface="Symbol" pitchFamily="18" charset="2"/>
              </a:rPr>
              <a:t>2</a:t>
            </a:r>
            <a:r>
              <a:rPr lang="en-US" sz="2400" baseline="30000" smtClean="0"/>
              <a:t>4</a:t>
            </a:r>
            <a:r>
              <a:rPr lang="en-US" sz="2400" smtClean="0"/>
              <a:t> + 0</a:t>
            </a:r>
            <a:r>
              <a:rPr lang="en-US" sz="2400" smtClean="0">
                <a:sym typeface="Symbol" pitchFamily="18" charset="2"/>
              </a:rPr>
              <a:t>2</a:t>
            </a:r>
            <a:r>
              <a:rPr lang="en-US" sz="2400" baseline="30000" smtClean="0"/>
              <a:t>3</a:t>
            </a:r>
            <a:r>
              <a:rPr lang="en-US" sz="2400" smtClean="0"/>
              <a:t> </a:t>
            </a:r>
            <a:r>
              <a:rPr lang="en-US" sz="2400" b="1" smtClean="0"/>
              <a:t>+ </a:t>
            </a:r>
            <a:r>
              <a:rPr lang="en-US" sz="2400" smtClean="0"/>
              <a:t>1</a:t>
            </a:r>
            <a:r>
              <a:rPr lang="en-US" sz="2400" smtClean="0">
                <a:sym typeface="Symbol" pitchFamily="18" charset="2"/>
              </a:rPr>
              <a:t>2</a:t>
            </a:r>
            <a:r>
              <a:rPr lang="en-US" sz="2400" baseline="30000" smtClean="0"/>
              <a:t>2</a:t>
            </a:r>
            <a:r>
              <a:rPr lang="en-US" sz="2400" smtClean="0"/>
              <a:t> </a:t>
            </a:r>
            <a:r>
              <a:rPr lang="en-US" sz="2400" b="1" smtClean="0"/>
              <a:t>+ </a:t>
            </a:r>
            <a:r>
              <a:rPr lang="en-US" sz="2400" smtClean="0"/>
              <a:t>0</a:t>
            </a:r>
            <a:r>
              <a:rPr lang="en-US" sz="2400" smtClean="0">
                <a:sym typeface="Symbol" pitchFamily="18" charset="2"/>
              </a:rPr>
              <a:t>2</a:t>
            </a:r>
            <a:r>
              <a:rPr lang="en-US" sz="2400" baseline="30000" smtClean="0"/>
              <a:t>1</a:t>
            </a:r>
            <a:r>
              <a:rPr lang="en-US" sz="2400" smtClean="0"/>
              <a:t> </a:t>
            </a:r>
            <a:r>
              <a:rPr lang="en-US" sz="2400" b="1" smtClean="0"/>
              <a:t>+ </a:t>
            </a:r>
            <a:r>
              <a:rPr lang="en-US" sz="2400" smtClean="0"/>
              <a:t>1</a:t>
            </a:r>
            <a:r>
              <a:rPr lang="en-US" sz="2400" smtClean="0">
                <a:sym typeface="Symbol" pitchFamily="18" charset="2"/>
              </a:rPr>
              <a:t>2</a:t>
            </a:r>
            <a:r>
              <a:rPr lang="en-US" sz="2400" baseline="30000" smtClean="0"/>
              <a:t>0</a:t>
            </a:r>
            <a:r>
              <a:rPr lang="en-US" sz="3200" smtClean="0"/>
              <a:t> </a:t>
            </a:r>
          </a:p>
          <a:p>
            <a:pPr>
              <a:lnSpc>
                <a:spcPct val="90000"/>
              </a:lnSpc>
              <a:buFont typeface="Monotype Sorts" pitchFamily="2" charset="2"/>
              <a:buNone/>
            </a:pPr>
            <a:r>
              <a:rPr lang="en-US" smtClean="0"/>
              <a:t>			  = 53</a:t>
            </a:r>
            <a:r>
              <a:rPr lang="en-US" baseline="-25000" smtClean="0"/>
              <a:t>10</a:t>
            </a:r>
          </a:p>
          <a:p>
            <a:pPr>
              <a:lnSpc>
                <a:spcPct val="90000"/>
              </a:lnSpc>
              <a:buFont typeface="Monotype Sorts" pitchFamily="2" charset="2"/>
              <a:buNone/>
            </a:pPr>
            <a:endParaRPr lang="en-US" smtClean="0"/>
          </a:p>
        </p:txBody>
      </p:sp>
      <p:sp>
        <p:nvSpPr>
          <p:cNvPr id="983044" name="Text Box 4"/>
          <p:cNvSpPr txBox="1">
            <a:spLocks noChangeArrowheads="1"/>
          </p:cNvSpPr>
          <p:nvPr/>
        </p:nvSpPr>
        <p:spPr bwMode="auto">
          <a:xfrm>
            <a:off x="990600" y="4143375"/>
            <a:ext cx="7162800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tabLst>
                <a:tab pos="565150" algn="r"/>
                <a:tab pos="1771650" algn="r"/>
                <a:tab pos="1993900" algn="l"/>
                <a:tab pos="3721100" algn="r"/>
                <a:tab pos="4851400" algn="r"/>
                <a:tab pos="5149850" algn="l"/>
              </a:tabLst>
            </a:pPr>
            <a:r>
              <a:rPr lang="en-US" sz="2400">
                <a:latin typeface="CourierPS" pitchFamily="49" charset="0"/>
              </a:rPr>
              <a:t>		</a:t>
            </a:r>
            <a:r>
              <a:rPr lang="en-US" sz="2800" b="1">
                <a:latin typeface="CourierPS" pitchFamily="49" charset="0"/>
              </a:rPr>
              <a:t>0110101	</a:t>
            </a:r>
            <a:r>
              <a:rPr lang="en-US" sz="2400">
                <a:latin typeface="Arial" charset="0"/>
              </a:rPr>
              <a:t>(53)</a:t>
            </a:r>
            <a:r>
              <a:rPr lang="en-US" sz="2400">
                <a:latin typeface="Franklin Gothic Book" pitchFamily="34" charset="0"/>
              </a:rPr>
              <a:t>		</a:t>
            </a:r>
            <a:endParaRPr lang="en-US" sz="2400">
              <a:latin typeface="Arial" charset="0"/>
            </a:endParaRPr>
          </a:p>
          <a:p>
            <a:pPr algn="l">
              <a:tabLst>
                <a:tab pos="565150" algn="r"/>
                <a:tab pos="1771650" algn="r"/>
                <a:tab pos="1993900" algn="l"/>
                <a:tab pos="3721100" algn="r"/>
                <a:tab pos="4851400" algn="r"/>
                <a:tab pos="5149850" algn="l"/>
              </a:tabLst>
            </a:pPr>
            <a:r>
              <a:rPr lang="en-US" sz="2400">
                <a:latin typeface="Franklin Gothic Book" pitchFamily="34" charset="0"/>
              </a:rPr>
              <a:t>		</a:t>
            </a:r>
            <a:r>
              <a:rPr lang="en-US" sz="2800" b="1">
                <a:latin typeface="CourierPS" pitchFamily="49" charset="0"/>
              </a:rPr>
              <a:t>1001010	</a:t>
            </a:r>
            <a:r>
              <a:rPr lang="en-US">
                <a:latin typeface="Arial" charset="0"/>
              </a:rPr>
              <a:t>(1’s comp)</a:t>
            </a:r>
            <a:r>
              <a:rPr lang="en-US">
                <a:latin typeface="Franklin Gothic Book" pitchFamily="34" charset="0"/>
              </a:rPr>
              <a:t>	</a:t>
            </a:r>
            <a:r>
              <a:rPr lang="en-US" sz="2800">
                <a:latin typeface="CourierPS" pitchFamily="49" charset="0"/>
              </a:rPr>
              <a:t>		</a:t>
            </a:r>
            <a:endParaRPr lang="en-US">
              <a:latin typeface="Arial" charset="0"/>
            </a:endParaRPr>
          </a:p>
          <a:p>
            <a:pPr algn="l">
              <a:tabLst>
                <a:tab pos="565150" algn="r"/>
                <a:tab pos="1771650" algn="r"/>
                <a:tab pos="1993900" algn="l"/>
                <a:tab pos="3721100" algn="r"/>
                <a:tab pos="4851400" algn="r"/>
                <a:tab pos="5149850" algn="l"/>
              </a:tabLst>
            </a:pPr>
            <a:r>
              <a:rPr lang="en-US" sz="2800" b="1">
                <a:latin typeface="CourierPS" pitchFamily="49" charset="0"/>
              </a:rPr>
              <a:t>	+</a:t>
            </a:r>
            <a:r>
              <a:rPr lang="en-US" sz="2800" b="1" u="sng">
                <a:latin typeface="CourierPS" pitchFamily="49" charset="0"/>
              </a:rPr>
              <a:t>	      1</a:t>
            </a:r>
            <a:r>
              <a:rPr lang="en-US" sz="2800" b="1">
                <a:latin typeface="CourierPS" pitchFamily="49" charset="0"/>
              </a:rPr>
              <a:t>	</a:t>
            </a:r>
            <a:r>
              <a:rPr lang="en-US" sz="2400">
                <a:latin typeface="Franklin Gothic Book" pitchFamily="34" charset="0"/>
              </a:rPr>
              <a:t>	</a:t>
            </a:r>
            <a:r>
              <a:rPr lang="en-US" sz="2800" b="1">
                <a:latin typeface="CourierPS" pitchFamily="49" charset="0"/>
              </a:rPr>
              <a:t>	</a:t>
            </a:r>
            <a:endParaRPr lang="en-US" sz="2400">
              <a:latin typeface="Franklin Gothic Book" pitchFamily="34" charset="0"/>
            </a:endParaRPr>
          </a:p>
          <a:p>
            <a:pPr algn="l">
              <a:tabLst>
                <a:tab pos="565150" algn="r"/>
                <a:tab pos="1771650" algn="r"/>
                <a:tab pos="1993900" algn="l"/>
                <a:tab pos="3721100" algn="r"/>
                <a:tab pos="4851400" algn="r"/>
                <a:tab pos="5149850" algn="l"/>
              </a:tabLst>
            </a:pPr>
            <a:r>
              <a:rPr lang="en-US" sz="2800" b="1">
                <a:latin typeface="CourierPS" pitchFamily="49" charset="0"/>
              </a:rPr>
              <a:t>		1001011	</a:t>
            </a:r>
            <a:r>
              <a:rPr lang="en-US" sz="2400">
                <a:latin typeface="Arial" charset="0"/>
              </a:rPr>
              <a:t>(-53)</a:t>
            </a:r>
            <a:r>
              <a:rPr lang="en-US" sz="2400">
                <a:latin typeface="Franklin Gothic Book" pitchFamily="34" charset="0"/>
              </a:rPr>
              <a:t>	</a:t>
            </a:r>
            <a:r>
              <a:rPr lang="en-US" sz="2800" b="1">
                <a:latin typeface="CourierPS" pitchFamily="49" charset="0"/>
              </a:rPr>
              <a:t>	</a:t>
            </a:r>
            <a:r>
              <a:rPr lang="en-US" sz="2400">
                <a:latin typeface="Franklin Gothic Book" pitchFamily="34" charset="0"/>
              </a:rPr>
              <a:t>	</a:t>
            </a:r>
            <a:endParaRPr lang="en-US" sz="2400">
              <a:latin typeface="Arial" charset="0"/>
            </a:endParaRPr>
          </a:p>
        </p:txBody>
      </p:sp>
      <p:sp>
        <p:nvSpPr>
          <p:cNvPr id="983045" name="AutoShape 5"/>
          <p:cNvSpPr>
            <a:spLocks noChangeArrowheads="1"/>
          </p:cNvSpPr>
          <p:nvPr/>
        </p:nvSpPr>
        <p:spPr bwMode="auto">
          <a:xfrm>
            <a:off x="1219200" y="4371975"/>
            <a:ext cx="381000" cy="533400"/>
          </a:xfrm>
          <a:prstGeom prst="curvedRightArrow">
            <a:avLst>
              <a:gd name="adj1" fmla="val 28000"/>
              <a:gd name="adj2" fmla="val 56000"/>
              <a:gd name="adj3" fmla="val 33333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9830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9830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83044" grpId="0" autoUpdateAnimBg="0"/>
      <p:bldP spid="983045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ECEN 301</a:t>
            </a:r>
          </a:p>
        </p:txBody>
      </p:sp>
      <p:sp>
        <p:nvSpPr>
          <p:cNvPr id="10244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Discussion #21 – Boolean Algebra</a:t>
            </a:r>
          </a:p>
        </p:txBody>
      </p:sp>
      <p:sp>
        <p:nvSpPr>
          <p:cNvPr id="1024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D49F6844-2A07-4E41-9E71-5CF08794AA42}" type="slidenum">
              <a:rPr lang="en-US"/>
              <a:pPr lvl="1"/>
              <a:t>19</a:t>
            </a:fld>
            <a:endParaRPr lang="en-US"/>
          </a:p>
        </p:txBody>
      </p:sp>
      <p:graphicFrame>
        <p:nvGraphicFramePr>
          <p:cNvPr id="10242" name="Object 2"/>
          <p:cNvGraphicFramePr>
            <a:graphicFrameLocks noChangeAspect="1"/>
          </p:cNvGraphicFramePr>
          <p:nvPr/>
        </p:nvGraphicFramePr>
        <p:xfrm>
          <a:off x="762000" y="2667000"/>
          <a:ext cx="7696200" cy="3073400"/>
        </p:xfrm>
        <a:graphic>
          <a:graphicData uri="http://schemas.openxmlformats.org/presentationml/2006/ole">
            <p:oleObj spid="_x0000_s10242" name="Worksheet" r:id="rId3" imgW="2886343" imgH="1152775" progId="Excel.Sheet.8">
              <p:embed/>
            </p:oleObj>
          </a:graphicData>
        </a:graphic>
      </p:graphicFrame>
      <p:sp>
        <p:nvSpPr>
          <p:cNvPr id="10246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Two’s Complement Negation</a:t>
            </a:r>
          </a:p>
        </p:txBody>
      </p:sp>
      <p:sp>
        <p:nvSpPr>
          <p:cNvPr id="10247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06400" y="1397000"/>
            <a:ext cx="8356600" cy="152400"/>
          </a:xfrm>
        </p:spPr>
        <p:txBody>
          <a:bodyPr/>
          <a:lstStyle/>
          <a:p>
            <a:r>
              <a:rPr lang="en-US" sz="2800" smtClean="0"/>
              <a:t>To negate a number, invert all the bits and add 1 (or use shortcut)</a:t>
            </a:r>
          </a:p>
        </p:txBody>
      </p:sp>
      <p:sp>
        <p:nvSpPr>
          <p:cNvPr id="988165" name="Text Box 5"/>
          <p:cNvSpPr txBox="1">
            <a:spLocks noChangeArrowheads="1"/>
          </p:cNvSpPr>
          <p:nvPr/>
        </p:nvSpPr>
        <p:spPr bwMode="auto">
          <a:xfrm>
            <a:off x="3214688" y="3124200"/>
            <a:ext cx="4862512" cy="457200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>
            <a:spAutoFit/>
          </a:bodyPr>
          <a:lstStyle/>
          <a:p>
            <a:pPr algn="l"/>
            <a:r>
              <a:rPr lang="en-US" sz="2400" b="1">
                <a:solidFill>
                  <a:srgbClr val="800000"/>
                </a:solidFill>
                <a:latin typeface="Courier New" pitchFamily="49" charset="0"/>
              </a:rPr>
              <a:t>6            1010</a:t>
            </a:r>
          </a:p>
        </p:txBody>
      </p:sp>
      <p:sp>
        <p:nvSpPr>
          <p:cNvPr id="988166" name="Text Box 6"/>
          <p:cNvSpPr txBox="1">
            <a:spLocks noChangeArrowheads="1"/>
          </p:cNvSpPr>
          <p:nvPr/>
        </p:nvSpPr>
        <p:spPr bwMode="auto">
          <a:xfrm>
            <a:off x="3214688" y="3533775"/>
            <a:ext cx="4862512" cy="457200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>
            <a:spAutoFit/>
          </a:bodyPr>
          <a:lstStyle/>
          <a:p>
            <a:pPr algn="l"/>
            <a:r>
              <a:rPr lang="en-US" sz="2400" b="1">
                <a:solidFill>
                  <a:srgbClr val="800000"/>
                </a:solidFill>
                <a:latin typeface="Courier New" pitchFamily="49" charset="0"/>
              </a:rPr>
              <a:t>7            1001</a:t>
            </a:r>
          </a:p>
        </p:txBody>
      </p:sp>
      <p:sp>
        <p:nvSpPr>
          <p:cNvPr id="988167" name="Text Box 7"/>
          <p:cNvSpPr txBox="1">
            <a:spLocks noChangeArrowheads="1"/>
          </p:cNvSpPr>
          <p:nvPr/>
        </p:nvSpPr>
        <p:spPr bwMode="auto">
          <a:xfrm>
            <a:off x="3214688" y="3971925"/>
            <a:ext cx="4862512" cy="457200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>
            <a:spAutoFit/>
          </a:bodyPr>
          <a:lstStyle/>
          <a:p>
            <a:pPr algn="l"/>
            <a:r>
              <a:rPr lang="en-US" sz="2400" b="1">
                <a:solidFill>
                  <a:srgbClr val="800000"/>
                </a:solidFill>
                <a:latin typeface="Courier New" pitchFamily="49" charset="0"/>
              </a:rPr>
              <a:t>0            0000</a:t>
            </a:r>
          </a:p>
        </p:txBody>
      </p:sp>
      <p:sp>
        <p:nvSpPr>
          <p:cNvPr id="988168" name="Text Box 8"/>
          <p:cNvSpPr txBox="1">
            <a:spLocks noChangeArrowheads="1"/>
          </p:cNvSpPr>
          <p:nvPr/>
        </p:nvSpPr>
        <p:spPr bwMode="auto">
          <a:xfrm>
            <a:off x="3214688" y="4391025"/>
            <a:ext cx="4862512" cy="457200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>
            <a:spAutoFit/>
          </a:bodyPr>
          <a:lstStyle/>
          <a:p>
            <a:pPr algn="l"/>
            <a:r>
              <a:rPr lang="en-US" sz="2400" b="1">
                <a:solidFill>
                  <a:srgbClr val="800000"/>
                </a:solidFill>
                <a:latin typeface="Courier New" pitchFamily="49" charset="0"/>
              </a:rPr>
              <a:t>-1           0001</a:t>
            </a:r>
          </a:p>
        </p:txBody>
      </p:sp>
      <p:sp>
        <p:nvSpPr>
          <p:cNvPr id="988169" name="Text Box 9"/>
          <p:cNvSpPr txBox="1">
            <a:spLocks noChangeArrowheads="1"/>
          </p:cNvSpPr>
          <p:nvPr/>
        </p:nvSpPr>
        <p:spPr bwMode="auto">
          <a:xfrm>
            <a:off x="3209925" y="4843463"/>
            <a:ext cx="4862513" cy="457200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>
            <a:spAutoFit/>
          </a:bodyPr>
          <a:lstStyle/>
          <a:p>
            <a:pPr algn="l"/>
            <a:r>
              <a:rPr lang="en-US" sz="2400" b="1">
                <a:solidFill>
                  <a:srgbClr val="800000"/>
                </a:solidFill>
                <a:latin typeface="Courier New" pitchFamily="49" charset="0"/>
              </a:rPr>
              <a:t>4            1100</a:t>
            </a:r>
          </a:p>
        </p:txBody>
      </p:sp>
      <p:sp>
        <p:nvSpPr>
          <p:cNvPr id="988170" name="Text Box 10"/>
          <p:cNvSpPr txBox="1">
            <a:spLocks noChangeArrowheads="1"/>
          </p:cNvSpPr>
          <p:nvPr/>
        </p:nvSpPr>
        <p:spPr bwMode="auto">
          <a:xfrm>
            <a:off x="3205163" y="5295900"/>
            <a:ext cx="4862512" cy="457200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>
            <a:spAutoFit/>
          </a:bodyPr>
          <a:lstStyle/>
          <a:p>
            <a:pPr algn="l"/>
            <a:r>
              <a:rPr lang="en-US" sz="2400" b="1">
                <a:solidFill>
                  <a:srgbClr val="800000"/>
                </a:solidFill>
                <a:latin typeface="Courier New" pitchFamily="49" charset="0"/>
              </a:rPr>
              <a:t>-8           1000    (??)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88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88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88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88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88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88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88165" grpId="0" autoUpdateAnimBg="0"/>
      <p:bldP spid="988166" grpId="0" autoUpdateAnimBg="0"/>
      <p:bldP spid="988167" grpId="0" autoUpdateAnimBg="0"/>
      <p:bldP spid="988168" grpId="0" autoUpdateAnimBg="0"/>
      <p:bldP spid="988169" grpId="0" autoUpdateAnimBg="0"/>
      <p:bldP spid="988170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ECEN 301</a:t>
            </a:r>
          </a:p>
        </p:txBody>
      </p:sp>
      <p:sp>
        <p:nvSpPr>
          <p:cNvPr id="2969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Discussion #21 – Boolean Algebra</a:t>
            </a:r>
          </a:p>
        </p:txBody>
      </p:sp>
      <p:sp>
        <p:nvSpPr>
          <p:cNvPr id="297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61EA8F96-8208-42A9-8CBC-D10BCA276462}" type="slidenum">
              <a:rPr lang="en-US"/>
              <a:pPr lvl="1"/>
              <a:t>2</a:t>
            </a:fld>
            <a:endParaRPr lang="en-US"/>
          </a:p>
        </p:txBody>
      </p:sp>
      <p:sp>
        <p:nvSpPr>
          <p:cNvPr id="297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Hardened or Softened by Afflictions</a:t>
            </a:r>
          </a:p>
        </p:txBody>
      </p:sp>
      <p:sp>
        <p:nvSpPr>
          <p:cNvPr id="2970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6400" y="1333500"/>
            <a:ext cx="8356600" cy="3162300"/>
          </a:xfrm>
          <a:solidFill>
            <a:srgbClr val="FFFFFF"/>
          </a:solidFill>
          <a:ln>
            <a:solidFill>
              <a:schemeClr val="tx1"/>
            </a:solidFill>
          </a:ln>
        </p:spPr>
        <p:txBody>
          <a:bodyPr/>
          <a:lstStyle/>
          <a:p>
            <a:pPr>
              <a:lnSpc>
                <a:spcPct val="80000"/>
              </a:lnSpc>
              <a:buFont typeface="Monotype Sorts" pitchFamily="2" charset="2"/>
              <a:buNone/>
            </a:pPr>
            <a:r>
              <a:rPr lang="en-US" sz="2800" b="1" u="sng" smtClean="0"/>
              <a:t>Alma 62:41</a:t>
            </a:r>
          </a:p>
          <a:p>
            <a:pPr>
              <a:lnSpc>
                <a:spcPct val="80000"/>
              </a:lnSpc>
              <a:buFont typeface="Monotype Sorts" pitchFamily="2" charset="2"/>
              <a:buNone/>
            </a:pPr>
            <a:r>
              <a:rPr lang="en-US" sz="2800" smtClean="0"/>
              <a:t>  41 But behold, because of the exceedingly great length of the war between the Nephites and the Lamanites </a:t>
            </a:r>
            <a:r>
              <a:rPr lang="en-US" sz="2800" b="1" smtClean="0"/>
              <a:t>many had become hardened</a:t>
            </a:r>
            <a:r>
              <a:rPr lang="en-US" sz="2800" smtClean="0"/>
              <a:t>, because of the exceedingly great length of the war; and </a:t>
            </a:r>
            <a:r>
              <a:rPr lang="en-US" sz="2800" b="1" smtClean="0"/>
              <a:t>many were softened because of their afflictions</a:t>
            </a:r>
            <a:r>
              <a:rPr lang="en-US" sz="2800" smtClean="0"/>
              <a:t>, insomuch that they did humble themselves before God, even in the depth of humility. 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Date Placeholder 4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ECEN 301</a:t>
            </a:r>
          </a:p>
        </p:txBody>
      </p:sp>
      <p:sp>
        <p:nvSpPr>
          <p:cNvPr id="37891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Discussion #25 – Final Review</a:t>
            </a:r>
          </a:p>
        </p:txBody>
      </p:sp>
      <p:sp>
        <p:nvSpPr>
          <p:cNvPr id="37892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97E9D712-A7E3-41DD-BFA1-3B681A832395}" type="slidenum">
              <a:rPr lang="en-US"/>
              <a:pPr lvl="1"/>
              <a:t>20</a:t>
            </a:fld>
            <a:endParaRPr lang="en-US"/>
          </a:p>
        </p:txBody>
      </p:sp>
      <p:sp>
        <p:nvSpPr>
          <p:cNvPr id="3789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smtClean="0"/>
              <a:t>Signed Binary Numbers</a:t>
            </a:r>
          </a:p>
        </p:txBody>
      </p:sp>
      <p:graphicFrame>
        <p:nvGraphicFramePr>
          <p:cNvPr id="876549" name="Group 5"/>
          <p:cNvGraphicFramePr>
            <a:graphicFrameLocks noGrp="1"/>
          </p:cNvGraphicFramePr>
          <p:nvPr>
            <p:ph sz="half" idx="2"/>
          </p:nvPr>
        </p:nvGraphicFramePr>
        <p:xfrm>
          <a:off x="1600200" y="1828800"/>
          <a:ext cx="5486399" cy="3565993"/>
        </p:xfrm>
        <a:graphic>
          <a:graphicData uri="http://schemas.openxmlformats.org/drawingml/2006/table">
            <a:tbl>
              <a:tblPr/>
              <a:tblGrid>
                <a:gridCol w="228599"/>
                <a:gridCol w="228600"/>
                <a:gridCol w="228600"/>
                <a:gridCol w="1600201"/>
                <a:gridCol w="1447800"/>
                <a:gridCol w="1752599"/>
              </a:tblGrid>
              <a:tr h="396073">
                <a:tc gridSpan="3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Binary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Sign-magnitude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1’s compliment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2’s complement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6006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noFill/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95A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noFill/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noFill/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95A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noFill/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95A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>
                        <a:alpha val="50196"/>
                      </a:srgbClr>
                    </a:solidFill>
                  </a:tcPr>
                </a:tc>
              </a:tr>
              <a:tr h="36006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noFill/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95A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noFill/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noFill/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95A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noFill/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95A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>
                        <a:alpha val="50196"/>
                      </a:srgbClr>
                    </a:solidFill>
                  </a:tcPr>
                </a:tc>
              </a:tr>
              <a:tr h="36006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noFill/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95A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noFill/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noFill/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95A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noFill/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95A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>
                        <a:alpha val="50196"/>
                      </a:srgbClr>
                    </a:solidFill>
                  </a:tcPr>
                </a:tc>
              </a:tr>
              <a:tr h="36006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noFill/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95A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noFill/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noFill/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95A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noFill/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95A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>
                        <a:alpha val="50196"/>
                      </a:srgbClr>
                    </a:solidFill>
                  </a:tcPr>
                </a:tc>
              </a:tr>
              <a:tr h="36006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noFill/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95A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noFill/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noFill/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95A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noFill/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95A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-0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-3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-4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006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noFill/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95A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noFill/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noFill/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95A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noFill/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95A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-1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-2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-3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006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noFill/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95A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noFill/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noFill/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95A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noFill/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95A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-2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-1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-2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006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noFill/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95A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noFill/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noFill/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95A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noFill/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95A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-3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-0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-1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ECEN 301</a:t>
            </a:r>
          </a:p>
        </p:txBody>
      </p:sp>
      <p:sp>
        <p:nvSpPr>
          <p:cNvPr id="3891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Discussion #21 – Boolean Algebra</a:t>
            </a:r>
          </a:p>
        </p:txBody>
      </p:sp>
      <p:sp>
        <p:nvSpPr>
          <p:cNvPr id="3891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AB6130C9-9925-4EAD-B086-11B01DE7D47E}" type="slidenum">
              <a:rPr lang="en-US"/>
              <a:pPr lvl="1"/>
              <a:t>21</a:t>
            </a:fld>
            <a:endParaRPr lang="en-US"/>
          </a:p>
        </p:txBody>
      </p:sp>
      <p:sp>
        <p:nvSpPr>
          <p:cNvPr id="3891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Decimal to Binary Conversion</a:t>
            </a:r>
          </a:p>
        </p:txBody>
      </p:sp>
      <p:sp>
        <p:nvSpPr>
          <p:cNvPr id="3891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6400" y="1333500"/>
            <a:ext cx="8356600" cy="1344613"/>
          </a:xfrm>
        </p:spPr>
        <p:txBody>
          <a:bodyPr/>
          <a:lstStyle/>
          <a:p>
            <a:pPr>
              <a:buFont typeface="Monotype Sorts" pitchFamily="2" charset="2"/>
              <a:buNone/>
            </a:pPr>
            <a:r>
              <a:rPr lang="en-US" sz="2800" b="1" u="sng" smtClean="0"/>
              <a:t>Positive  numbers</a:t>
            </a:r>
          </a:p>
          <a:p>
            <a:pPr lvl="1">
              <a:buClr>
                <a:srgbClr val="800000"/>
              </a:buClr>
              <a:buFont typeface="Monotype Sorts" pitchFamily="2" charset="2"/>
              <a:buChar char=""/>
            </a:pPr>
            <a:r>
              <a:rPr lang="en-US" sz="2400" smtClean="0"/>
              <a:t> start with empty result</a:t>
            </a:r>
          </a:p>
          <a:p>
            <a:pPr lvl="1">
              <a:buClr>
                <a:srgbClr val="800000"/>
              </a:buClr>
              <a:buFont typeface="Monotype Sorts" pitchFamily="2" charset="2"/>
              <a:buChar char=""/>
            </a:pPr>
            <a:r>
              <a:rPr lang="en-US" sz="2400" smtClean="0"/>
              <a:t> if decimal number is odd, prepend ‘</a:t>
            </a:r>
            <a:r>
              <a:rPr lang="en-US" sz="2400" b="1" smtClean="0">
                <a:latin typeface="Courier New" pitchFamily="49" charset="0"/>
              </a:rPr>
              <a:t>1</a:t>
            </a:r>
            <a:r>
              <a:rPr lang="en-US" sz="2400" smtClean="0"/>
              <a:t>’ to result</a:t>
            </a:r>
            <a:br>
              <a:rPr lang="en-US" sz="2400" smtClean="0"/>
            </a:br>
            <a:r>
              <a:rPr lang="en-US" sz="2400" smtClean="0"/>
              <a:t>  else prepend ‘</a:t>
            </a:r>
            <a:r>
              <a:rPr lang="en-US" sz="2400" b="1" smtClean="0">
                <a:latin typeface="Courier New" pitchFamily="49" charset="0"/>
              </a:rPr>
              <a:t>0</a:t>
            </a:r>
            <a:r>
              <a:rPr lang="en-US" sz="2400" smtClean="0"/>
              <a:t>’</a:t>
            </a:r>
          </a:p>
          <a:p>
            <a:pPr lvl="1">
              <a:buClr>
                <a:srgbClr val="800000"/>
              </a:buClr>
              <a:buFont typeface="Monotype Sorts" pitchFamily="2" charset="2"/>
              <a:buChar char=""/>
            </a:pPr>
            <a:r>
              <a:rPr lang="en-US" sz="2400" smtClean="0"/>
              <a:t> divide number by 2, throw away fractional part   (INTEGER divide)</a:t>
            </a:r>
          </a:p>
          <a:p>
            <a:pPr lvl="1">
              <a:buClr>
                <a:srgbClr val="800000"/>
              </a:buClr>
              <a:buFont typeface="Monotype Sorts" pitchFamily="2" charset="2"/>
              <a:buChar char=""/>
            </a:pPr>
            <a:r>
              <a:rPr lang="en-US" sz="2400" smtClean="0"/>
              <a:t> if number is non-zero, go back to </a:t>
            </a:r>
            <a:r>
              <a:rPr lang="en-US" sz="2400" smtClean="0">
                <a:solidFill>
                  <a:srgbClr val="800000"/>
                </a:solidFill>
                <a:latin typeface="Wingdings" pitchFamily="2" charset="2"/>
              </a:rPr>
              <a:t></a:t>
            </a:r>
            <a:r>
              <a:rPr lang="en-US" sz="2400" smtClean="0"/>
              <a:t> else you are done</a:t>
            </a:r>
          </a:p>
          <a:p>
            <a:pPr>
              <a:buFont typeface="Monotype Sorts" pitchFamily="2" charset="2"/>
              <a:buNone/>
            </a:pPr>
            <a:r>
              <a:rPr lang="en-US" sz="2800" b="1" u="sng" smtClean="0"/>
              <a:t>Negative numbers</a:t>
            </a:r>
          </a:p>
          <a:p>
            <a:pPr lvl="1"/>
            <a:r>
              <a:rPr lang="en-US" sz="2400" smtClean="0"/>
              <a:t>do above for </a:t>
            </a:r>
            <a:r>
              <a:rPr lang="en-US" sz="2400" b="1" smtClean="0"/>
              <a:t>positive version</a:t>
            </a:r>
            <a:r>
              <a:rPr lang="en-US" sz="2400" smtClean="0"/>
              <a:t> of number and </a:t>
            </a:r>
            <a:r>
              <a:rPr lang="en-US" b="1" smtClean="0"/>
              <a:t>negate result.</a:t>
            </a:r>
            <a:endParaRPr lang="en-US" b="1" smtClean="0">
              <a:latin typeface="Wingdings" pitchFamily="2" charset="2"/>
            </a:endParaRPr>
          </a:p>
          <a:p>
            <a:endParaRPr lang="en-US" sz="2800" b="1" smtClean="0">
              <a:latin typeface="Wingdings" pitchFamily="2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ECEN 301</a:t>
            </a:r>
          </a:p>
        </p:txBody>
      </p:sp>
      <p:sp>
        <p:nvSpPr>
          <p:cNvPr id="1126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Discussion #21 – Boolean Algebra</a:t>
            </a:r>
          </a:p>
        </p:txBody>
      </p:sp>
      <p:sp>
        <p:nvSpPr>
          <p:cNvPr id="1126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E287A587-1722-44B3-A237-CCB72D2149AD}" type="slidenum">
              <a:rPr lang="en-US"/>
              <a:pPr lvl="1"/>
              <a:t>22</a:t>
            </a:fld>
            <a:endParaRPr lang="en-US"/>
          </a:p>
        </p:txBody>
      </p:sp>
      <p:graphicFrame>
        <p:nvGraphicFramePr>
          <p:cNvPr id="11266" name="Object 2"/>
          <p:cNvGraphicFramePr>
            <a:graphicFrameLocks noChangeAspect="1"/>
          </p:cNvGraphicFramePr>
          <p:nvPr/>
        </p:nvGraphicFramePr>
        <p:xfrm>
          <a:off x="2027238" y="2336800"/>
          <a:ext cx="4068762" cy="3073400"/>
        </p:xfrm>
        <a:graphic>
          <a:graphicData uri="http://schemas.openxmlformats.org/presentationml/2006/ole">
            <p:oleObj spid="_x0000_s11266" name="Worksheet" r:id="rId3" imgW="1524452" imgH="1152775" progId="Excel.Sheet.8">
              <p:embed/>
            </p:oleObj>
          </a:graphicData>
        </a:graphic>
      </p:graphicFrame>
      <p:sp>
        <p:nvSpPr>
          <p:cNvPr id="11270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Decimal to Binary Conversion</a:t>
            </a:r>
          </a:p>
        </p:txBody>
      </p:sp>
      <p:sp>
        <p:nvSpPr>
          <p:cNvPr id="990212" name="Text Box 4"/>
          <p:cNvSpPr txBox="1">
            <a:spLocks noChangeArrowheads="1"/>
          </p:cNvSpPr>
          <p:nvPr/>
        </p:nvSpPr>
        <p:spPr bwMode="auto">
          <a:xfrm>
            <a:off x="3581400" y="2743200"/>
            <a:ext cx="2438400" cy="457200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>
            <a:spAutoFit/>
          </a:bodyPr>
          <a:lstStyle/>
          <a:p>
            <a:r>
              <a:rPr lang="en-US" sz="2400" b="1">
                <a:solidFill>
                  <a:srgbClr val="800000"/>
                </a:solidFill>
                <a:latin typeface="Courier New" pitchFamily="49" charset="0"/>
              </a:rPr>
              <a:t>0101</a:t>
            </a:r>
          </a:p>
        </p:txBody>
      </p:sp>
      <p:sp>
        <p:nvSpPr>
          <p:cNvPr id="990213" name="Text Box 5"/>
          <p:cNvSpPr txBox="1">
            <a:spLocks noChangeArrowheads="1"/>
          </p:cNvSpPr>
          <p:nvPr/>
        </p:nvSpPr>
        <p:spPr bwMode="auto">
          <a:xfrm>
            <a:off x="3576638" y="3209925"/>
            <a:ext cx="2438400" cy="457200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>
            <a:spAutoFit/>
          </a:bodyPr>
          <a:lstStyle/>
          <a:p>
            <a:r>
              <a:rPr lang="en-US" sz="2400" b="1">
                <a:solidFill>
                  <a:srgbClr val="800000"/>
                </a:solidFill>
                <a:latin typeface="Courier New" pitchFamily="49" charset="0"/>
              </a:rPr>
              <a:t>0110</a:t>
            </a:r>
          </a:p>
        </p:txBody>
      </p:sp>
      <p:sp>
        <p:nvSpPr>
          <p:cNvPr id="990214" name="Text Box 6"/>
          <p:cNvSpPr txBox="1">
            <a:spLocks noChangeArrowheads="1"/>
          </p:cNvSpPr>
          <p:nvPr/>
        </p:nvSpPr>
        <p:spPr bwMode="auto">
          <a:xfrm>
            <a:off x="3571875" y="3648075"/>
            <a:ext cx="2438400" cy="457200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>
            <a:spAutoFit/>
          </a:bodyPr>
          <a:lstStyle/>
          <a:p>
            <a:r>
              <a:rPr lang="en-US" sz="2400" b="1">
                <a:solidFill>
                  <a:srgbClr val="800000"/>
                </a:solidFill>
                <a:latin typeface="Courier New" pitchFamily="49" charset="0"/>
              </a:rPr>
              <a:t>01111011</a:t>
            </a:r>
          </a:p>
        </p:txBody>
      </p:sp>
      <p:sp>
        <p:nvSpPr>
          <p:cNvPr id="990215" name="Text Box 7"/>
          <p:cNvSpPr txBox="1">
            <a:spLocks noChangeArrowheads="1"/>
          </p:cNvSpPr>
          <p:nvPr/>
        </p:nvSpPr>
        <p:spPr bwMode="auto">
          <a:xfrm>
            <a:off x="3567113" y="4057650"/>
            <a:ext cx="2438400" cy="457200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>
            <a:spAutoFit/>
          </a:bodyPr>
          <a:lstStyle/>
          <a:p>
            <a:r>
              <a:rPr lang="en-US" sz="2400" b="1">
                <a:solidFill>
                  <a:srgbClr val="800000"/>
                </a:solidFill>
                <a:latin typeface="Courier New" pitchFamily="49" charset="0"/>
              </a:rPr>
              <a:t>00100011</a:t>
            </a:r>
          </a:p>
        </p:txBody>
      </p:sp>
      <p:sp>
        <p:nvSpPr>
          <p:cNvPr id="990216" name="Text Box 8"/>
          <p:cNvSpPr txBox="1">
            <a:spLocks noChangeArrowheads="1"/>
          </p:cNvSpPr>
          <p:nvPr/>
        </p:nvSpPr>
        <p:spPr bwMode="auto">
          <a:xfrm>
            <a:off x="3557588" y="4505325"/>
            <a:ext cx="2438400" cy="457200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>
            <a:spAutoFit/>
          </a:bodyPr>
          <a:lstStyle/>
          <a:p>
            <a:r>
              <a:rPr lang="en-US" sz="2400" b="1">
                <a:solidFill>
                  <a:srgbClr val="800000"/>
                </a:solidFill>
                <a:latin typeface="Courier New" pitchFamily="49" charset="0"/>
              </a:rPr>
              <a:t>1011101</a:t>
            </a:r>
          </a:p>
        </p:txBody>
      </p:sp>
      <p:sp>
        <p:nvSpPr>
          <p:cNvPr id="990217" name="Text Box 9"/>
          <p:cNvSpPr txBox="1">
            <a:spLocks noChangeArrowheads="1"/>
          </p:cNvSpPr>
          <p:nvPr/>
        </p:nvSpPr>
        <p:spPr bwMode="auto">
          <a:xfrm>
            <a:off x="3567113" y="4914900"/>
            <a:ext cx="2438400" cy="457200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>
            <a:spAutoFit/>
          </a:bodyPr>
          <a:lstStyle/>
          <a:p>
            <a:r>
              <a:rPr lang="en-US" sz="2400" b="1">
                <a:solidFill>
                  <a:srgbClr val="800000"/>
                </a:solidFill>
                <a:latin typeface="Courier New" pitchFamily="49" charset="0"/>
              </a:rPr>
              <a:t>01111101111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0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90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0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990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0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9902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0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990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0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990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0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990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90212" grpId="0" autoUpdateAnimBg="0"/>
      <p:bldP spid="990213" grpId="0" autoUpdateAnimBg="0"/>
      <p:bldP spid="990214" grpId="0" autoUpdateAnimBg="0"/>
      <p:bldP spid="990215" grpId="0" autoUpdateAnimBg="0"/>
      <p:bldP spid="990216" grpId="0" autoUpdateAnimBg="0"/>
      <p:bldP spid="990217" grpId="0" autoUpdateAnimBg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ECEN 301</a:t>
            </a:r>
          </a:p>
        </p:txBody>
      </p:sp>
      <p:sp>
        <p:nvSpPr>
          <p:cNvPr id="3993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Discussion #21 – Boolean Algebra</a:t>
            </a:r>
          </a:p>
        </p:txBody>
      </p:sp>
      <p:sp>
        <p:nvSpPr>
          <p:cNvPr id="3994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41CD98A5-E99A-4B0A-A6D1-C2DBDC7F519B}" type="slidenum">
              <a:rPr lang="en-US"/>
              <a:pPr lvl="1"/>
              <a:t>23</a:t>
            </a:fld>
            <a:endParaRPr lang="en-US"/>
          </a:p>
        </p:txBody>
      </p:sp>
      <p:sp>
        <p:nvSpPr>
          <p:cNvPr id="3994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Hexadecimal Notation</a:t>
            </a:r>
          </a:p>
        </p:txBody>
      </p:sp>
      <p:sp>
        <p:nvSpPr>
          <p:cNvPr id="3994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Binary is hard to read and write by hand</a:t>
            </a:r>
          </a:p>
          <a:p>
            <a:r>
              <a:rPr lang="en-US" smtClean="0"/>
              <a:t>Hexadecimal is a common alternative</a:t>
            </a:r>
          </a:p>
          <a:p>
            <a:pPr lvl="1"/>
            <a:r>
              <a:rPr lang="en-US" smtClean="0"/>
              <a:t>16 digits are </a:t>
            </a:r>
            <a:r>
              <a:rPr lang="en-US" b="1" smtClean="0">
                <a:latin typeface="Courier New" pitchFamily="49" charset="0"/>
              </a:rPr>
              <a:t>0123456789ABCDEF</a:t>
            </a:r>
            <a:r>
              <a:rPr lang="en-US" smtClean="0"/>
              <a:t/>
            </a:r>
            <a:br>
              <a:rPr lang="en-US" smtClean="0"/>
            </a:br>
            <a:endParaRPr lang="en-US" smtClean="0"/>
          </a:p>
          <a:p>
            <a:pPr lvl="1"/>
            <a:endParaRPr lang="en-US" smtClean="0"/>
          </a:p>
          <a:p>
            <a:pPr lvl="1"/>
            <a:endParaRPr lang="en-US" smtClean="0"/>
          </a:p>
          <a:p>
            <a:pPr lvl="1"/>
            <a:endParaRPr lang="en-US" smtClean="0"/>
          </a:p>
        </p:txBody>
      </p:sp>
      <p:sp>
        <p:nvSpPr>
          <p:cNvPr id="991236" name="Text Box 4"/>
          <p:cNvSpPr txBox="1">
            <a:spLocks noChangeArrowheads="1"/>
          </p:cNvSpPr>
          <p:nvPr/>
        </p:nvSpPr>
        <p:spPr bwMode="auto">
          <a:xfrm>
            <a:off x="1828800" y="3200400"/>
            <a:ext cx="3606800" cy="1069975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pPr algn="l"/>
            <a:r>
              <a:rPr lang="en-US" sz="1600" b="1">
                <a:latin typeface="Courier New" pitchFamily="49" charset="0"/>
              </a:rPr>
              <a:t>0100 0111 1000 1111 = 0x478F</a:t>
            </a:r>
          </a:p>
          <a:p>
            <a:pPr algn="l"/>
            <a:r>
              <a:rPr lang="en-US" sz="1600" b="1">
                <a:latin typeface="Courier New" pitchFamily="49" charset="0"/>
              </a:rPr>
              <a:t>1101 1110 1010 1101 = 0xDEAD</a:t>
            </a:r>
          </a:p>
          <a:p>
            <a:pPr algn="l"/>
            <a:r>
              <a:rPr lang="en-US" sz="1600" b="1">
                <a:latin typeface="Courier New" pitchFamily="49" charset="0"/>
              </a:rPr>
              <a:t>1011 1110 1110 1111 = 0xBEEF</a:t>
            </a:r>
          </a:p>
          <a:p>
            <a:pPr algn="l"/>
            <a:r>
              <a:rPr lang="en-US" sz="1600" b="1">
                <a:latin typeface="Courier New" pitchFamily="49" charset="0"/>
              </a:rPr>
              <a:t>1010 0101 1010 0101 = 0xA5A5</a:t>
            </a:r>
          </a:p>
        </p:txBody>
      </p:sp>
      <p:sp>
        <p:nvSpPr>
          <p:cNvPr id="39944" name="Text Box 5"/>
          <p:cNvSpPr txBox="1">
            <a:spLocks noChangeArrowheads="1"/>
          </p:cNvSpPr>
          <p:nvPr/>
        </p:nvSpPr>
        <p:spPr bwMode="auto">
          <a:xfrm>
            <a:off x="7569200" y="1733550"/>
            <a:ext cx="1371600" cy="4311650"/>
          </a:xfrm>
          <a:prstGeom prst="rect">
            <a:avLst/>
          </a:prstGeom>
          <a:solidFill>
            <a:srgbClr val="FFFF99">
              <a:alpha val="45097"/>
            </a:srgbClr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1200">
                <a:latin typeface="Arial" charset="0"/>
              </a:rPr>
              <a:t>Binary  Hex 	Dec </a:t>
            </a:r>
            <a:endParaRPr lang="en-US" sz="1600">
              <a:latin typeface="Arial" charset="0"/>
            </a:endParaRPr>
          </a:p>
          <a:p>
            <a:pPr algn="l">
              <a:spcBef>
                <a:spcPct val="50000"/>
              </a:spcBef>
            </a:pPr>
            <a:r>
              <a:rPr lang="en-US" sz="1600">
                <a:latin typeface="Arial" charset="0"/>
              </a:rPr>
              <a:t>0000   0	 0</a:t>
            </a:r>
            <a:br>
              <a:rPr lang="en-US" sz="1600">
                <a:latin typeface="Arial" charset="0"/>
              </a:rPr>
            </a:br>
            <a:r>
              <a:rPr lang="en-US" sz="1600">
                <a:latin typeface="Arial" charset="0"/>
              </a:rPr>
              <a:t>0001   1	 1</a:t>
            </a:r>
            <a:br>
              <a:rPr lang="en-US" sz="1600">
                <a:latin typeface="Arial" charset="0"/>
              </a:rPr>
            </a:br>
            <a:r>
              <a:rPr lang="en-US" sz="1600">
                <a:latin typeface="Arial" charset="0"/>
              </a:rPr>
              <a:t>0010   2	 2</a:t>
            </a:r>
            <a:br>
              <a:rPr lang="en-US" sz="1600">
                <a:latin typeface="Arial" charset="0"/>
              </a:rPr>
            </a:br>
            <a:r>
              <a:rPr lang="en-US" sz="1600">
                <a:latin typeface="Arial" charset="0"/>
              </a:rPr>
              <a:t>0011   3	 3</a:t>
            </a:r>
            <a:br>
              <a:rPr lang="en-US" sz="1600">
                <a:latin typeface="Arial" charset="0"/>
              </a:rPr>
            </a:br>
            <a:r>
              <a:rPr lang="en-US" sz="1600">
                <a:latin typeface="Arial" charset="0"/>
              </a:rPr>
              <a:t>0100   4	 4</a:t>
            </a:r>
            <a:br>
              <a:rPr lang="en-US" sz="1600">
                <a:latin typeface="Arial" charset="0"/>
              </a:rPr>
            </a:br>
            <a:r>
              <a:rPr lang="en-US" sz="1600">
                <a:latin typeface="Arial" charset="0"/>
              </a:rPr>
              <a:t>0101   5	 5</a:t>
            </a:r>
            <a:br>
              <a:rPr lang="en-US" sz="1600">
                <a:latin typeface="Arial" charset="0"/>
              </a:rPr>
            </a:br>
            <a:r>
              <a:rPr lang="en-US" sz="1600">
                <a:latin typeface="Arial" charset="0"/>
              </a:rPr>
              <a:t>0110   6 	 6</a:t>
            </a:r>
            <a:br>
              <a:rPr lang="en-US" sz="1600">
                <a:latin typeface="Arial" charset="0"/>
              </a:rPr>
            </a:br>
            <a:r>
              <a:rPr lang="en-US" sz="1600">
                <a:latin typeface="Arial" charset="0"/>
              </a:rPr>
              <a:t>0111   7	 7</a:t>
            </a:r>
            <a:br>
              <a:rPr lang="en-US" sz="1600">
                <a:latin typeface="Arial" charset="0"/>
              </a:rPr>
            </a:br>
            <a:r>
              <a:rPr lang="en-US" sz="1600">
                <a:latin typeface="Arial" charset="0"/>
              </a:rPr>
              <a:t>1000   8	 8</a:t>
            </a:r>
            <a:br>
              <a:rPr lang="en-US" sz="1600">
                <a:latin typeface="Arial" charset="0"/>
              </a:rPr>
            </a:br>
            <a:r>
              <a:rPr lang="en-US" sz="1600">
                <a:latin typeface="Arial" charset="0"/>
              </a:rPr>
              <a:t>1001   9	 9</a:t>
            </a:r>
            <a:br>
              <a:rPr lang="en-US" sz="1600">
                <a:latin typeface="Arial" charset="0"/>
              </a:rPr>
            </a:br>
            <a:r>
              <a:rPr lang="en-US" sz="1600">
                <a:latin typeface="Arial" charset="0"/>
              </a:rPr>
              <a:t>1010   A 	10</a:t>
            </a:r>
            <a:br>
              <a:rPr lang="en-US" sz="1600">
                <a:latin typeface="Arial" charset="0"/>
              </a:rPr>
            </a:br>
            <a:r>
              <a:rPr lang="en-US" sz="1600">
                <a:latin typeface="Arial" charset="0"/>
              </a:rPr>
              <a:t>1011   B	11</a:t>
            </a:r>
            <a:br>
              <a:rPr lang="en-US" sz="1600">
                <a:latin typeface="Arial" charset="0"/>
              </a:rPr>
            </a:br>
            <a:r>
              <a:rPr lang="en-US" sz="1600">
                <a:latin typeface="Arial" charset="0"/>
              </a:rPr>
              <a:t>1100   C	12</a:t>
            </a:r>
            <a:br>
              <a:rPr lang="en-US" sz="1600">
                <a:latin typeface="Arial" charset="0"/>
              </a:rPr>
            </a:br>
            <a:r>
              <a:rPr lang="en-US" sz="1600">
                <a:latin typeface="Arial" charset="0"/>
              </a:rPr>
              <a:t>1101   D	13</a:t>
            </a:r>
            <a:br>
              <a:rPr lang="en-US" sz="1600">
                <a:latin typeface="Arial" charset="0"/>
              </a:rPr>
            </a:br>
            <a:r>
              <a:rPr lang="en-US" sz="1600">
                <a:latin typeface="Arial" charset="0"/>
              </a:rPr>
              <a:t>1110   E	14</a:t>
            </a:r>
            <a:br>
              <a:rPr lang="en-US" sz="1600">
                <a:latin typeface="Arial" charset="0"/>
              </a:rPr>
            </a:br>
            <a:r>
              <a:rPr lang="en-US" sz="1600">
                <a:latin typeface="Arial" charset="0"/>
              </a:rPr>
              <a:t>1111   F	15</a:t>
            </a:r>
          </a:p>
        </p:txBody>
      </p:sp>
      <p:sp>
        <p:nvSpPr>
          <p:cNvPr id="39945" name="Line 6"/>
          <p:cNvSpPr>
            <a:spLocks noChangeShapeType="1"/>
          </p:cNvSpPr>
          <p:nvPr/>
        </p:nvSpPr>
        <p:spPr bwMode="auto">
          <a:xfrm flipV="1">
            <a:off x="4648200" y="4419600"/>
            <a:ext cx="0" cy="533400"/>
          </a:xfrm>
          <a:prstGeom prst="line">
            <a:avLst/>
          </a:prstGeom>
          <a:noFill/>
          <a:ln w="3175">
            <a:noFill/>
            <a:round/>
            <a:headEnd/>
            <a:tailEnd type="triangle" w="med" len="med"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4491038" y="4191000"/>
            <a:ext cx="2519362" cy="1616075"/>
            <a:chOff x="2829" y="2640"/>
            <a:chExt cx="1587" cy="1018"/>
          </a:xfrm>
        </p:grpSpPr>
        <p:sp>
          <p:nvSpPr>
            <p:cNvPr id="39954" name="Text Box 8"/>
            <p:cNvSpPr txBox="1">
              <a:spLocks noChangeArrowheads="1"/>
            </p:cNvSpPr>
            <p:nvPr/>
          </p:nvSpPr>
          <p:spPr bwMode="auto">
            <a:xfrm>
              <a:off x="2829" y="2976"/>
              <a:ext cx="1587" cy="682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pPr algn="l"/>
              <a:r>
                <a:rPr lang="en-US" sz="1600" b="1">
                  <a:latin typeface="Courier New" pitchFamily="49" charset="0"/>
                </a:rPr>
                <a:t>0x is a common</a:t>
              </a:r>
            </a:p>
            <a:p>
              <a:pPr algn="l"/>
              <a:r>
                <a:rPr lang="en-US" sz="1600" b="1">
                  <a:latin typeface="Courier New" pitchFamily="49" charset="0"/>
                </a:rPr>
                <a:t>prefix for writing</a:t>
              </a:r>
            </a:p>
            <a:p>
              <a:pPr algn="l"/>
              <a:r>
                <a:rPr lang="en-US" sz="1600" b="1">
                  <a:latin typeface="Courier New" pitchFamily="49" charset="0"/>
                </a:rPr>
                <a:t>numbers which means</a:t>
              </a:r>
            </a:p>
            <a:p>
              <a:pPr algn="l"/>
              <a:r>
                <a:rPr lang="en-US" sz="1600" b="1" i="1">
                  <a:latin typeface="Courier New" pitchFamily="49" charset="0"/>
                </a:rPr>
                <a:t>hexadecimal</a:t>
              </a:r>
              <a:endParaRPr lang="en-US" sz="1600" b="1">
                <a:latin typeface="Courier New" pitchFamily="49" charset="0"/>
              </a:endParaRPr>
            </a:p>
          </p:txBody>
        </p:sp>
        <p:sp>
          <p:nvSpPr>
            <p:cNvPr id="39955" name="Line 9"/>
            <p:cNvSpPr>
              <a:spLocks noChangeShapeType="1"/>
            </p:cNvSpPr>
            <p:nvPr/>
          </p:nvSpPr>
          <p:spPr bwMode="auto">
            <a:xfrm flipV="1">
              <a:off x="2928" y="2640"/>
              <a:ext cx="0" cy="336"/>
            </a:xfrm>
            <a:prstGeom prst="line">
              <a:avLst/>
            </a:prstGeom>
            <a:noFill/>
            <a:ln w="3175">
              <a:solidFill>
                <a:srgbClr val="0000FF"/>
              </a:solidFill>
              <a:round/>
              <a:headEnd/>
              <a:tailEnd type="triangle" w="med" len="med"/>
            </a:ln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</p:grpSp>
      <p:sp>
        <p:nvSpPr>
          <p:cNvPr id="39947" name="Text Box 10"/>
          <p:cNvSpPr txBox="1">
            <a:spLocks noChangeArrowheads="1"/>
          </p:cNvSpPr>
          <p:nvPr/>
        </p:nvSpPr>
        <p:spPr bwMode="auto">
          <a:xfrm>
            <a:off x="228600" y="4572000"/>
            <a:ext cx="4114800" cy="1463675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l">
              <a:spcBef>
                <a:spcPct val="50000"/>
              </a:spcBef>
              <a:buFontTx/>
              <a:buAutoNum type="arabicPeriod"/>
            </a:pPr>
            <a:r>
              <a:rPr lang="en-US" sz="2000"/>
              <a:t>Separate binary code into groups of 4 bits (starting from the right)</a:t>
            </a:r>
          </a:p>
          <a:p>
            <a:pPr marL="457200" indent="-457200" algn="l">
              <a:spcBef>
                <a:spcPct val="50000"/>
              </a:spcBef>
              <a:buFontTx/>
              <a:buAutoNum type="arabicPeriod"/>
            </a:pPr>
            <a:r>
              <a:rPr lang="en-US" sz="2000"/>
              <a:t>Translate each group into a single hex digit</a:t>
            </a:r>
          </a:p>
        </p:txBody>
      </p:sp>
      <p:sp>
        <p:nvSpPr>
          <p:cNvPr id="39948" name="Freeform 11"/>
          <p:cNvSpPr>
            <a:spLocks/>
          </p:cNvSpPr>
          <p:nvPr/>
        </p:nvSpPr>
        <p:spPr bwMode="auto">
          <a:xfrm>
            <a:off x="2514600" y="2819400"/>
            <a:ext cx="5181600" cy="1295400"/>
          </a:xfrm>
          <a:custGeom>
            <a:avLst/>
            <a:gdLst>
              <a:gd name="T0" fmla="*/ 0 w 2592"/>
              <a:gd name="T1" fmla="*/ 240 h 816"/>
              <a:gd name="T2" fmla="*/ 1344 w 2592"/>
              <a:gd name="T3" fmla="*/ 96 h 816"/>
              <a:gd name="T4" fmla="*/ 2592 w 2592"/>
              <a:gd name="T5" fmla="*/ 816 h 816"/>
              <a:gd name="T6" fmla="*/ 0 60000 65536"/>
              <a:gd name="T7" fmla="*/ 0 60000 65536"/>
              <a:gd name="T8" fmla="*/ 0 60000 65536"/>
              <a:gd name="T9" fmla="*/ 0 w 2592"/>
              <a:gd name="T10" fmla="*/ 0 h 816"/>
              <a:gd name="T11" fmla="*/ 2592 w 2592"/>
              <a:gd name="T12" fmla="*/ 816 h 81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592" h="816">
                <a:moveTo>
                  <a:pt x="0" y="240"/>
                </a:moveTo>
                <a:cubicBezTo>
                  <a:pt x="456" y="120"/>
                  <a:pt x="912" y="0"/>
                  <a:pt x="1344" y="96"/>
                </a:cubicBezTo>
                <a:cubicBezTo>
                  <a:pt x="1776" y="192"/>
                  <a:pt x="2184" y="504"/>
                  <a:pt x="2592" y="816"/>
                </a:cubicBezTo>
              </a:path>
            </a:pathLst>
          </a:custGeom>
          <a:noFill/>
          <a:ln w="3175">
            <a:noFill/>
            <a:round/>
            <a:headEnd/>
            <a:tailEnd type="triangle" w="med" len="med"/>
          </a:ln>
        </p:spPr>
        <p:txBody>
          <a:bodyPr>
            <a:spAutoFit/>
          </a:bodyPr>
          <a:lstStyle/>
          <a:p>
            <a:endParaRPr lang="en-US"/>
          </a:p>
        </p:txBody>
      </p:sp>
      <p:grpSp>
        <p:nvGrpSpPr>
          <p:cNvPr id="3" name="Group 12"/>
          <p:cNvGrpSpPr>
            <a:grpSpLocks/>
          </p:cNvGrpSpPr>
          <p:nvPr/>
        </p:nvGrpSpPr>
        <p:grpSpPr bwMode="auto">
          <a:xfrm>
            <a:off x="1828800" y="2932113"/>
            <a:ext cx="6629400" cy="573087"/>
            <a:chOff x="1152" y="1847"/>
            <a:chExt cx="4176" cy="361"/>
          </a:xfrm>
        </p:grpSpPr>
        <p:sp>
          <p:nvSpPr>
            <p:cNvPr id="39950" name="Oval 13"/>
            <p:cNvSpPr>
              <a:spLocks noChangeArrowheads="1"/>
            </p:cNvSpPr>
            <p:nvPr/>
          </p:nvSpPr>
          <p:spPr bwMode="auto">
            <a:xfrm>
              <a:off x="1152" y="2016"/>
              <a:ext cx="432" cy="192"/>
            </a:xfrm>
            <a:prstGeom prst="ellipse">
              <a:avLst/>
            </a:prstGeom>
            <a:noFill/>
            <a:ln w="3175">
              <a:solidFill>
                <a:srgbClr val="0033CC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39951" name="Freeform 14"/>
            <p:cNvSpPr>
              <a:spLocks/>
            </p:cNvSpPr>
            <p:nvPr/>
          </p:nvSpPr>
          <p:spPr bwMode="auto">
            <a:xfrm>
              <a:off x="1554" y="1847"/>
              <a:ext cx="3274" cy="207"/>
            </a:xfrm>
            <a:custGeom>
              <a:avLst/>
              <a:gdLst>
                <a:gd name="T0" fmla="*/ 0 w 3274"/>
                <a:gd name="T1" fmla="*/ 207 h 207"/>
                <a:gd name="T2" fmla="*/ 1857 w 3274"/>
                <a:gd name="T3" fmla="*/ 10 h 207"/>
                <a:gd name="T4" fmla="*/ 3274 w 3274"/>
                <a:gd name="T5" fmla="*/ 146 h 207"/>
                <a:gd name="T6" fmla="*/ 0 60000 65536"/>
                <a:gd name="T7" fmla="*/ 0 60000 65536"/>
                <a:gd name="T8" fmla="*/ 0 60000 65536"/>
                <a:gd name="T9" fmla="*/ 0 w 3274"/>
                <a:gd name="T10" fmla="*/ 0 h 207"/>
                <a:gd name="T11" fmla="*/ 3274 w 3274"/>
                <a:gd name="T12" fmla="*/ 207 h 20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274" h="207">
                  <a:moveTo>
                    <a:pt x="0" y="207"/>
                  </a:moveTo>
                  <a:cubicBezTo>
                    <a:pt x="311" y="174"/>
                    <a:pt x="1311" y="20"/>
                    <a:pt x="1857" y="10"/>
                  </a:cubicBezTo>
                  <a:cubicBezTo>
                    <a:pt x="2403" y="0"/>
                    <a:pt x="2979" y="118"/>
                    <a:pt x="3274" y="146"/>
                  </a:cubicBezTo>
                </a:path>
              </a:pathLst>
            </a:custGeom>
            <a:noFill/>
            <a:ln w="3175">
              <a:solidFill>
                <a:srgbClr val="0033CC"/>
              </a:solidFill>
              <a:round/>
              <a:headEnd/>
              <a:tailEnd type="stealth" w="lg" len="lg"/>
            </a:ln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39952" name="Oval 15"/>
            <p:cNvSpPr>
              <a:spLocks noChangeArrowheads="1"/>
            </p:cNvSpPr>
            <p:nvPr/>
          </p:nvSpPr>
          <p:spPr bwMode="auto">
            <a:xfrm>
              <a:off x="5136" y="1920"/>
              <a:ext cx="192" cy="192"/>
            </a:xfrm>
            <a:prstGeom prst="ellipse">
              <a:avLst/>
            </a:prstGeom>
            <a:noFill/>
            <a:ln w="3175">
              <a:solidFill>
                <a:srgbClr val="0033CC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9953" name="Freeform 16"/>
            <p:cNvSpPr>
              <a:spLocks/>
            </p:cNvSpPr>
            <p:nvPr/>
          </p:nvSpPr>
          <p:spPr bwMode="auto">
            <a:xfrm>
              <a:off x="3107" y="1921"/>
              <a:ext cx="2029" cy="143"/>
            </a:xfrm>
            <a:custGeom>
              <a:avLst/>
              <a:gdLst>
                <a:gd name="T0" fmla="*/ 2029 w 2029"/>
                <a:gd name="T1" fmla="*/ 143 h 143"/>
                <a:gd name="T2" fmla="*/ 872 w 2029"/>
                <a:gd name="T3" fmla="*/ 103 h 143"/>
                <a:gd name="T4" fmla="*/ 243 w 2029"/>
                <a:gd name="T5" fmla="*/ 4 h 143"/>
                <a:gd name="T6" fmla="*/ 0 w 2029"/>
                <a:gd name="T7" fmla="*/ 125 h 143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029"/>
                <a:gd name="T13" fmla="*/ 0 h 143"/>
                <a:gd name="T14" fmla="*/ 2029 w 2029"/>
                <a:gd name="T15" fmla="*/ 143 h 143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029" h="143">
                  <a:moveTo>
                    <a:pt x="2029" y="143"/>
                  </a:moveTo>
                  <a:cubicBezTo>
                    <a:pt x="1836" y="136"/>
                    <a:pt x="1170" y="126"/>
                    <a:pt x="872" y="103"/>
                  </a:cubicBezTo>
                  <a:cubicBezTo>
                    <a:pt x="574" y="80"/>
                    <a:pt x="388" y="0"/>
                    <a:pt x="243" y="4"/>
                  </a:cubicBezTo>
                  <a:cubicBezTo>
                    <a:pt x="98" y="8"/>
                    <a:pt x="51" y="100"/>
                    <a:pt x="0" y="125"/>
                  </a:cubicBezTo>
                </a:path>
              </a:pathLst>
            </a:custGeom>
            <a:noFill/>
            <a:ln w="3175">
              <a:solidFill>
                <a:srgbClr val="0033CC"/>
              </a:solidFill>
              <a:round/>
              <a:headEnd/>
              <a:tailEnd type="stealth" w="lg" len="lg"/>
            </a:ln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91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91236" grpId="0" autoUpdateAnimBg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ECEN 301</a:t>
            </a:r>
          </a:p>
        </p:txBody>
      </p:sp>
      <p:sp>
        <p:nvSpPr>
          <p:cNvPr id="4096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Discussion #21 – Boolean Algebra</a:t>
            </a:r>
          </a:p>
        </p:txBody>
      </p:sp>
      <p:sp>
        <p:nvSpPr>
          <p:cNvPr id="4096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F9A796F7-C38D-4F17-8CE9-EFBCBB7F9E42}" type="slidenum">
              <a:rPr lang="en-US"/>
              <a:pPr lvl="1"/>
              <a:t>24</a:t>
            </a:fld>
            <a:endParaRPr lang="en-US"/>
          </a:p>
        </p:txBody>
      </p:sp>
      <p:sp>
        <p:nvSpPr>
          <p:cNvPr id="4096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Binary to Hex Conversion</a:t>
            </a:r>
          </a:p>
        </p:txBody>
      </p:sp>
      <p:sp>
        <p:nvSpPr>
          <p:cNvPr id="409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652588"/>
            <a:ext cx="8356600" cy="29527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smtClean="0"/>
              <a:t>Every four bits is a hex digit.</a:t>
            </a:r>
          </a:p>
          <a:p>
            <a:pPr lvl="1">
              <a:lnSpc>
                <a:spcPct val="90000"/>
              </a:lnSpc>
            </a:pPr>
            <a:r>
              <a:rPr lang="en-US" sz="2400" smtClean="0"/>
              <a:t>start grouping from right-hand side</a:t>
            </a:r>
          </a:p>
        </p:txBody>
      </p:sp>
      <p:sp>
        <p:nvSpPr>
          <p:cNvPr id="40967" name="Text Box 4"/>
          <p:cNvSpPr txBox="1">
            <a:spLocks noChangeArrowheads="1"/>
          </p:cNvSpPr>
          <p:nvPr/>
        </p:nvSpPr>
        <p:spPr bwMode="auto">
          <a:xfrm>
            <a:off x="1574800" y="2771775"/>
            <a:ext cx="6248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tabLst>
                <a:tab pos="6518275" algn="r"/>
                <a:tab pos="6742113" algn="l"/>
              </a:tabLst>
            </a:pPr>
            <a:r>
              <a:rPr lang="en-US" sz="2800" b="1">
                <a:latin typeface="CourierPS" pitchFamily="49" charset="0"/>
              </a:rPr>
              <a:t>011101010001111010011010111</a:t>
            </a:r>
          </a:p>
        </p:txBody>
      </p:sp>
      <p:sp>
        <p:nvSpPr>
          <p:cNvPr id="40968" name="Line 5"/>
          <p:cNvSpPr>
            <a:spLocks noChangeShapeType="1"/>
          </p:cNvSpPr>
          <p:nvPr/>
        </p:nvSpPr>
        <p:spPr bwMode="auto">
          <a:xfrm>
            <a:off x="6765925" y="3214688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0969" name="Line 6"/>
          <p:cNvSpPr>
            <a:spLocks noChangeShapeType="1"/>
          </p:cNvSpPr>
          <p:nvPr/>
        </p:nvSpPr>
        <p:spPr bwMode="auto">
          <a:xfrm>
            <a:off x="5913438" y="3214688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0970" name="Line 7"/>
          <p:cNvSpPr>
            <a:spLocks noChangeShapeType="1"/>
          </p:cNvSpPr>
          <p:nvPr/>
        </p:nvSpPr>
        <p:spPr bwMode="auto">
          <a:xfrm>
            <a:off x="5065713" y="3214688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0971" name="Line 8"/>
          <p:cNvSpPr>
            <a:spLocks noChangeShapeType="1"/>
          </p:cNvSpPr>
          <p:nvPr/>
        </p:nvSpPr>
        <p:spPr bwMode="auto">
          <a:xfrm>
            <a:off x="4198938" y="3214688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0972" name="Line 9"/>
          <p:cNvSpPr>
            <a:spLocks noChangeShapeType="1"/>
          </p:cNvSpPr>
          <p:nvPr/>
        </p:nvSpPr>
        <p:spPr bwMode="auto">
          <a:xfrm>
            <a:off x="3346450" y="3214688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0973" name="Line 10"/>
          <p:cNvSpPr>
            <a:spLocks noChangeShapeType="1"/>
          </p:cNvSpPr>
          <p:nvPr/>
        </p:nvSpPr>
        <p:spPr bwMode="auto">
          <a:xfrm>
            <a:off x="2489200" y="3214688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0974" name="Line 11"/>
          <p:cNvSpPr>
            <a:spLocks noChangeShapeType="1"/>
          </p:cNvSpPr>
          <p:nvPr/>
        </p:nvSpPr>
        <p:spPr bwMode="auto">
          <a:xfrm>
            <a:off x="1651000" y="3214688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0975" name="Text Box 12"/>
          <p:cNvSpPr txBox="1">
            <a:spLocks noChangeArrowheads="1"/>
          </p:cNvSpPr>
          <p:nvPr/>
        </p:nvSpPr>
        <p:spPr bwMode="auto">
          <a:xfrm>
            <a:off x="6651625" y="3671888"/>
            <a:ext cx="9906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tabLst>
                <a:tab pos="6518275" algn="r"/>
                <a:tab pos="6742113" algn="l"/>
              </a:tabLst>
            </a:pPr>
            <a:r>
              <a:rPr lang="en-US" sz="2800" b="1">
                <a:latin typeface="CourierPS" pitchFamily="49" charset="0"/>
              </a:rPr>
              <a:t>7</a:t>
            </a:r>
          </a:p>
        </p:txBody>
      </p:sp>
      <p:sp>
        <p:nvSpPr>
          <p:cNvPr id="40976" name="AutoShape 13"/>
          <p:cNvSpPr>
            <a:spLocks noChangeArrowheads="1"/>
          </p:cNvSpPr>
          <p:nvPr/>
        </p:nvSpPr>
        <p:spPr bwMode="auto">
          <a:xfrm>
            <a:off x="7094538" y="3290888"/>
            <a:ext cx="104775" cy="457200"/>
          </a:xfrm>
          <a:prstGeom prst="downArrow">
            <a:avLst>
              <a:gd name="adj1" fmla="val 50000"/>
              <a:gd name="adj2" fmla="val 109091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977" name="Text Box 14"/>
          <p:cNvSpPr txBox="1">
            <a:spLocks noChangeArrowheads="1"/>
          </p:cNvSpPr>
          <p:nvPr/>
        </p:nvSpPr>
        <p:spPr bwMode="auto">
          <a:xfrm>
            <a:off x="5803900" y="3671888"/>
            <a:ext cx="9906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tabLst>
                <a:tab pos="6518275" algn="r"/>
                <a:tab pos="6742113" algn="l"/>
              </a:tabLst>
            </a:pPr>
            <a:r>
              <a:rPr lang="en-US" sz="2800" b="1">
                <a:latin typeface="CourierPS" pitchFamily="49" charset="0"/>
              </a:rPr>
              <a:t>D</a:t>
            </a:r>
          </a:p>
        </p:txBody>
      </p:sp>
      <p:sp>
        <p:nvSpPr>
          <p:cNvPr id="40978" name="AutoShape 15"/>
          <p:cNvSpPr>
            <a:spLocks noChangeArrowheads="1"/>
          </p:cNvSpPr>
          <p:nvPr/>
        </p:nvSpPr>
        <p:spPr bwMode="auto">
          <a:xfrm>
            <a:off x="6246813" y="3290888"/>
            <a:ext cx="104775" cy="457200"/>
          </a:xfrm>
          <a:prstGeom prst="downArrow">
            <a:avLst>
              <a:gd name="adj1" fmla="val 50000"/>
              <a:gd name="adj2" fmla="val 109091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979" name="Text Box 16"/>
          <p:cNvSpPr txBox="1">
            <a:spLocks noChangeArrowheads="1"/>
          </p:cNvSpPr>
          <p:nvPr/>
        </p:nvSpPr>
        <p:spPr bwMode="auto">
          <a:xfrm>
            <a:off x="4956175" y="3671888"/>
            <a:ext cx="9906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tabLst>
                <a:tab pos="6518275" algn="r"/>
                <a:tab pos="6742113" algn="l"/>
              </a:tabLst>
            </a:pPr>
            <a:r>
              <a:rPr lang="en-US" sz="2800" b="1">
                <a:latin typeface="CourierPS" pitchFamily="49" charset="0"/>
              </a:rPr>
              <a:t>4</a:t>
            </a:r>
          </a:p>
        </p:txBody>
      </p:sp>
      <p:sp>
        <p:nvSpPr>
          <p:cNvPr id="40980" name="AutoShape 17"/>
          <p:cNvSpPr>
            <a:spLocks noChangeArrowheads="1"/>
          </p:cNvSpPr>
          <p:nvPr/>
        </p:nvSpPr>
        <p:spPr bwMode="auto">
          <a:xfrm>
            <a:off x="5399088" y="3290888"/>
            <a:ext cx="104775" cy="457200"/>
          </a:xfrm>
          <a:prstGeom prst="downArrow">
            <a:avLst>
              <a:gd name="adj1" fmla="val 50000"/>
              <a:gd name="adj2" fmla="val 109091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981" name="Text Box 18"/>
          <p:cNvSpPr txBox="1">
            <a:spLocks noChangeArrowheads="1"/>
          </p:cNvSpPr>
          <p:nvPr/>
        </p:nvSpPr>
        <p:spPr bwMode="auto">
          <a:xfrm>
            <a:off x="4108450" y="3671888"/>
            <a:ext cx="9906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tabLst>
                <a:tab pos="6518275" algn="r"/>
                <a:tab pos="6742113" algn="l"/>
              </a:tabLst>
            </a:pPr>
            <a:r>
              <a:rPr lang="en-US" sz="2800" b="1">
                <a:latin typeface="CourierPS" pitchFamily="49" charset="0"/>
              </a:rPr>
              <a:t>F</a:t>
            </a:r>
          </a:p>
        </p:txBody>
      </p:sp>
      <p:sp>
        <p:nvSpPr>
          <p:cNvPr id="40982" name="AutoShape 19"/>
          <p:cNvSpPr>
            <a:spLocks noChangeArrowheads="1"/>
          </p:cNvSpPr>
          <p:nvPr/>
        </p:nvSpPr>
        <p:spPr bwMode="auto">
          <a:xfrm>
            <a:off x="4551363" y="3290888"/>
            <a:ext cx="104775" cy="457200"/>
          </a:xfrm>
          <a:prstGeom prst="downArrow">
            <a:avLst>
              <a:gd name="adj1" fmla="val 50000"/>
              <a:gd name="adj2" fmla="val 109091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983" name="Text Box 20"/>
          <p:cNvSpPr txBox="1">
            <a:spLocks noChangeArrowheads="1"/>
          </p:cNvSpPr>
          <p:nvPr/>
        </p:nvSpPr>
        <p:spPr bwMode="auto">
          <a:xfrm>
            <a:off x="3260725" y="3671888"/>
            <a:ext cx="9906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tabLst>
                <a:tab pos="6518275" algn="r"/>
                <a:tab pos="6742113" algn="l"/>
              </a:tabLst>
            </a:pPr>
            <a:r>
              <a:rPr lang="en-US" sz="2800" b="1">
                <a:latin typeface="CourierPS" pitchFamily="49" charset="0"/>
              </a:rPr>
              <a:t>8</a:t>
            </a:r>
          </a:p>
        </p:txBody>
      </p:sp>
      <p:sp>
        <p:nvSpPr>
          <p:cNvPr id="40984" name="AutoShape 21"/>
          <p:cNvSpPr>
            <a:spLocks noChangeArrowheads="1"/>
          </p:cNvSpPr>
          <p:nvPr/>
        </p:nvSpPr>
        <p:spPr bwMode="auto">
          <a:xfrm>
            <a:off x="3703638" y="3290888"/>
            <a:ext cx="104775" cy="457200"/>
          </a:xfrm>
          <a:prstGeom prst="downArrow">
            <a:avLst>
              <a:gd name="adj1" fmla="val 50000"/>
              <a:gd name="adj2" fmla="val 109091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985" name="Text Box 22"/>
          <p:cNvSpPr txBox="1">
            <a:spLocks noChangeArrowheads="1"/>
          </p:cNvSpPr>
          <p:nvPr/>
        </p:nvSpPr>
        <p:spPr bwMode="auto">
          <a:xfrm>
            <a:off x="2413000" y="3671888"/>
            <a:ext cx="9906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tabLst>
                <a:tab pos="6518275" algn="r"/>
                <a:tab pos="6742113" algn="l"/>
              </a:tabLst>
            </a:pPr>
            <a:r>
              <a:rPr lang="en-US" sz="2800" b="1">
                <a:latin typeface="CourierPS" pitchFamily="49" charset="0"/>
              </a:rPr>
              <a:t>A</a:t>
            </a:r>
          </a:p>
        </p:txBody>
      </p:sp>
      <p:sp>
        <p:nvSpPr>
          <p:cNvPr id="40986" name="AutoShape 23"/>
          <p:cNvSpPr>
            <a:spLocks noChangeArrowheads="1"/>
          </p:cNvSpPr>
          <p:nvPr/>
        </p:nvSpPr>
        <p:spPr bwMode="auto">
          <a:xfrm>
            <a:off x="2855913" y="3290888"/>
            <a:ext cx="104775" cy="457200"/>
          </a:xfrm>
          <a:prstGeom prst="downArrow">
            <a:avLst>
              <a:gd name="adj1" fmla="val 50000"/>
              <a:gd name="adj2" fmla="val 109091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987" name="Text Box 24"/>
          <p:cNvSpPr txBox="1">
            <a:spLocks noChangeArrowheads="1"/>
          </p:cNvSpPr>
          <p:nvPr/>
        </p:nvSpPr>
        <p:spPr bwMode="auto">
          <a:xfrm>
            <a:off x="1565275" y="3671888"/>
            <a:ext cx="9906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tabLst>
                <a:tab pos="6518275" algn="r"/>
                <a:tab pos="6742113" algn="l"/>
              </a:tabLst>
            </a:pPr>
            <a:r>
              <a:rPr lang="en-US" sz="2800" b="1">
                <a:latin typeface="CourierPS" pitchFamily="49" charset="0"/>
              </a:rPr>
              <a:t>3</a:t>
            </a:r>
          </a:p>
        </p:txBody>
      </p:sp>
      <p:sp>
        <p:nvSpPr>
          <p:cNvPr id="40988" name="AutoShape 25"/>
          <p:cNvSpPr>
            <a:spLocks noChangeArrowheads="1"/>
          </p:cNvSpPr>
          <p:nvPr/>
        </p:nvSpPr>
        <p:spPr bwMode="auto">
          <a:xfrm>
            <a:off x="2008188" y="3290888"/>
            <a:ext cx="104775" cy="457200"/>
          </a:xfrm>
          <a:prstGeom prst="downArrow">
            <a:avLst>
              <a:gd name="adj1" fmla="val 50000"/>
              <a:gd name="adj2" fmla="val 109091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989" name="Text Box 26"/>
          <p:cNvSpPr txBox="1">
            <a:spLocks noChangeArrowheads="1"/>
          </p:cNvSpPr>
          <p:nvPr/>
        </p:nvSpPr>
        <p:spPr bwMode="auto">
          <a:xfrm>
            <a:off x="609600" y="5410200"/>
            <a:ext cx="4495800" cy="65087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n-US" i="1">
                <a:latin typeface="Arial" charset="0"/>
              </a:rPr>
              <a:t>This is not a new machine representation,</a:t>
            </a:r>
            <a:br>
              <a:rPr lang="en-US" i="1">
                <a:latin typeface="Arial" charset="0"/>
              </a:rPr>
            </a:br>
            <a:r>
              <a:rPr lang="en-US" i="1">
                <a:latin typeface="Arial" charset="0"/>
              </a:rPr>
              <a:t>just a convenient way to write the number.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8"/>
          <p:cNvSpPr>
            <a:spLocks noGrp="1" noChangeArrowheads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ECEN 301</a:t>
            </a:r>
          </a:p>
        </p:txBody>
      </p:sp>
      <p:sp>
        <p:nvSpPr>
          <p:cNvPr id="41987" name="Rectangle 9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Discussion #21 – Boolean Algebra</a:t>
            </a:r>
          </a:p>
        </p:txBody>
      </p:sp>
      <p:sp>
        <p:nvSpPr>
          <p:cNvPr id="41988" name="Rectangle 10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5D0A4111-123F-4021-8BB2-16B8F1A46112}" type="slidenum">
              <a:rPr lang="en-US"/>
              <a:pPr lvl="1"/>
              <a:t>25</a:t>
            </a:fld>
            <a:endParaRPr lang="en-US"/>
          </a:p>
        </p:txBody>
      </p:sp>
      <p:sp>
        <p:nvSpPr>
          <p:cNvPr id="41989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81000" y="2286000"/>
            <a:ext cx="8077200" cy="1143000"/>
          </a:xfrm>
        </p:spPr>
        <p:txBody>
          <a:bodyPr/>
          <a:lstStyle/>
          <a:p>
            <a:r>
              <a:rPr lang="en-US" smtClean="0"/>
              <a:t>Boolean Algebra</a:t>
            </a:r>
          </a:p>
        </p:txBody>
      </p:sp>
      <p:sp>
        <p:nvSpPr>
          <p:cNvPr id="41990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 smtClean="0">
              <a:solidFill>
                <a:schemeClr val="tx1"/>
              </a:solidFill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ECEN 301</a:t>
            </a:r>
          </a:p>
        </p:txBody>
      </p:sp>
      <p:sp>
        <p:nvSpPr>
          <p:cNvPr id="4301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Discussion #21 – Boolean Algebra</a:t>
            </a:r>
          </a:p>
        </p:txBody>
      </p:sp>
      <p:sp>
        <p:nvSpPr>
          <p:cNvPr id="4301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04A03D5C-2EAA-4A78-B423-0B60D2FF6842}" type="slidenum">
              <a:rPr lang="en-US"/>
              <a:pPr lvl="1"/>
              <a:t>26</a:t>
            </a:fld>
            <a:endParaRPr lang="en-US"/>
          </a:p>
        </p:txBody>
      </p:sp>
      <p:sp>
        <p:nvSpPr>
          <p:cNvPr id="430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Boolean Algebra</a:t>
            </a:r>
          </a:p>
        </p:txBody>
      </p:sp>
      <p:sp>
        <p:nvSpPr>
          <p:cNvPr id="43014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8495A9"/>
          </a:solidFill>
          <a:ln>
            <a:solidFill>
              <a:schemeClr val="tx1"/>
            </a:solidFill>
          </a:ln>
        </p:spPr>
        <p:txBody>
          <a:bodyPr/>
          <a:lstStyle/>
          <a:p>
            <a:pPr>
              <a:buFont typeface="Monotype Sorts" pitchFamily="2" charset="2"/>
              <a:buNone/>
            </a:pPr>
            <a:r>
              <a:rPr lang="en-US" sz="2800" b="1" u="sng" smtClean="0"/>
              <a:t>Boolean Algebra</a:t>
            </a:r>
            <a:r>
              <a:rPr lang="en-US" sz="2800" smtClean="0"/>
              <a:t>: the mathematics associated with binary numbers</a:t>
            </a:r>
          </a:p>
          <a:p>
            <a:pPr lvl="1">
              <a:buClr>
                <a:schemeClr val="tx1"/>
              </a:buClr>
            </a:pPr>
            <a:r>
              <a:rPr lang="en-US" sz="2400" smtClean="0"/>
              <a:t>Developed by George Boole in 1854</a:t>
            </a:r>
          </a:p>
        </p:txBody>
      </p:sp>
      <p:sp>
        <p:nvSpPr>
          <p:cNvPr id="43015" name="Text Box 4"/>
          <p:cNvSpPr txBox="1">
            <a:spLocks noChangeArrowheads="1"/>
          </p:cNvSpPr>
          <p:nvPr/>
        </p:nvSpPr>
        <p:spPr bwMode="auto">
          <a:xfrm>
            <a:off x="1447800" y="3352800"/>
            <a:ext cx="6642100" cy="989013"/>
          </a:xfrm>
          <a:prstGeom prst="rect">
            <a:avLst/>
          </a:prstGeom>
          <a:solidFill>
            <a:srgbClr val="FFFF99">
              <a:alpha val="70195"/>
            </a:srgbClr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pPr algn="l"/>
            <a:r>
              <a:rPr lang="en-US"/>
              <a:t>Variables in boolean algebra can take only one of two possible values:</a:t>
            </a:r>
          </a:p>
          <a:p>
            <a:pPr algn="l"/>
            <a:r>
              <a:rPr lang="en-US"/>
              <a:t>	</a:t>
            </a:r>
            <a:r>
              <a:rPr lang="en-US" b="1">
                <a:latin typeface="Courier New" pitchFamily="49" charset="0"/>
              </a:rPr>
              <a:t>0 </a:t>
            </a:r>
            <a:r>
              <a:rPr lang="en-US" sz="2000" b="1">
                <a:latin typeface="Courier New" pitchFamily="49" charset="0"/>
                <a:cs typeface="Times New Roman" pitchFamily="18" charset="0"/>
              </a:rPr>
              <a:t>→</a:t>
            </a:r>
            <a:r>
              <a:rPr lang="en-US" b="1">
                <a:latin typeface="Courier New" pitchFamily="49" charset="0"/>
                <a:cs typeface="Times New Roman" pitchFamily="18" charset="0"/>
              </a:rPr>
              <a:t> FALSE</a:t>
            </a:r>
          </a:p>
          <a:p>
            <a:pPr algn="l"/>
            <a:r>
              <a:rPr lang="en-US">
                <a:cs typeface="Times New Roman" pitchFamily="18" charset="0"/>
              </a:rPr>
              <a:t>	</a:t>
            </a:r>
            <a:r>
              <a:rPr lang="en-US" b="1">
                <a:latin typeface="Courier New" pitchFamily="49" charset="0"/>
                <a:cs typeface="Times New Roman" pitchFamily="18" charset="0"/>
              </a:rPr>
              <a:t>1</a:t>
            </a:r>
            <a:r>
              <a:rPr lang="en-US" b="1">
                <a:latin typeface="Courier New" pitchFamily="49" charset="0"/>
              </a:rPr>
              <a:t> </a:t>
            </a:r>
            <a:r>
              <a:rPr lang="en-US" sz="2000" b="1"/>
              <a:t>→</a:t>
            </a:r>
            <a:r>
              <a:rPr lang="en-US" b="1">
                <a:latin typeface="Courier New" pitchFamily="49" charset="0"/>
              </a:rPr>
              <a:t> TRUE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Date Placeholder 4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ECEN 301</a:t>
            </a:r>
          </a:p>
        </p:txBody>
      </p:sp>
      <p:sp>
        <p:nvSpPr>
          <p:cNvPr id="12292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Discussion #21 – Boolean Algebra</a:t>
            </a:r>
          </a:p>
        </p:txBody>
      </p:sp>
      <p:sp>
        <p:nvSpPr>
          <p:cNvPr id="12293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7C60400D-A3E8-4F7C-BDA6-A40B82D6B976}" type="slidenum">
              <a:rPr lang="en-US"/>
              <a:pPr lvl="1"/>
              <a:t>27</a:t>
            </a:fld>
            <a:endParaRPr lang="en-US"/>
          </a:p>
        </p:txBody>
      </p:sp>
      <p:sp>
        <p:nvSpPr>
          <p:cNvPr id="122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Logic Functions</a:t>
            </a:r>
          </a:p>
        </p:txBody>
      </p:sp>
      <p:sp>
        <p:nvSpPr>
          <p:cNvPr id="1229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06400" y="1333500"/>
            <a:ext cx="7061200" cy="571500"/>
          </a:xfrm>
          <a:solidFill>
            <a:srgbClr val="8495A9"/>
          </a:solidFill>
          <a:ln>
            <a:solidFill>
              <a:schemeClr val="tx1"/>
            </a:solidFill>
          </a:ln>
        </p:spPr>
        <p:txBody>
          <a:bodyPr/>
          <a:lstStyle/>
          <a:p>
            <a:pPr>
              <a:buFont typeface="Monotype Sorts" pitchFamily="2" charset="2"/>
              <a:buNone/>
            </a:pPr>
            <a:r>
              <a:rPr lang="en-US" sz="2800" b="1" smtClean="0"/>
              <a:t>3 different ways to represent logic functions:</a:t>
            </a:r>
          </a:p>
        </p:txBody>
      </p:sp>
      <p:sp>
        <p:nvSpPr>
          <p:cNvPr id="12296" name="Rectangle 4"/>
          <p:cNvSpPr>
            <a:spLocks noChangeArrowheads="1"/>
          </p:cNvSpPr>
          <p:nvPr/>
        </p:nvSpPr>
        <p:spPr bwMode="auto">
          <a:xfrm>
            <a:off x="406400" y="2133600"/>
            <a:ext cx="5080000" cy="72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609600" indent="-609600" algn="l">
              <a:spcBef>
                <a:spcPct val="20000"/>
              </a:spcBef>
              <a:buClr>
                <a:srgbClr val="ACA964"/>
              </a:buClr>
              <a:buFont typeface="Monotype Sorts" pitchFamily="2" charset="2"/>
              <a:buAutoNum type="arabicPeriod"/>
            </a:pPr>
            <a:r>
              <a:rPr lang="en-US" sz="2400" b="1" u="sng">
                <a:solidFill>
                  <a:schemeClr val="bg2"/>
                </a:solidFill>
              </a:rPr>
              <a:t>Equation</a:t>
            </a:r>
            <a:r>
              <a:rPr lang="en-US" sz="2400">
                <a:solidFill>
                  <a:schemeClr val="bg2"/>
                </a:solidFill>
              </a:rPr>
              <a:t>: a mathematical representation of a logic function</a:t>
            </a:r>
          </a:p>
        </p:txBody>
      </p:sp>
      <p:graphicFrame>
        <p:nvGraphicFramePr>
          <p:cNvPr id="12290" name="Object 70"/>
          <p:cNvGraphicFramePr>
            <a:graphicFrameLocks noChangeAspect="1"/>
          </p:cNvGraphicFramePr>
          <p:nvPr>
            <p:ph sz="half" idx="2"/>
          </p:nvPr>
        </p:nvGraphicFramePr>
        <p:xfrm>
          <a:off x="1752600" y="3878263"/>
          <a:ext cx="5181600" cy="611187"/>
        </p:xfrm>
        <a:graphic>
          <a:graphicData uri="http://schemas.openxmlformats.org/presentationml/2006/ole">
            <p:oleObj spid="_x0000_s12290" name="Equation" r:id="rId3" imgW="1726920" imgH="203040" progId="Equation.3">
              <p:embed/>
            </p:oleObj>
          </a:graphicData>
        </a:graphic>
      </p:graphicFrame>
      <p:sp>
        <p:nvSpPr>
          <p:cNvPr id="12297" name="Text Box 72"/>
          <p:cNvSpPr txBox="1">
            <a:spLocks noChangeArrowheads="1"/>
          </p:cNvSpPr>
          <p:nvPr/>
        </p:nvSpPr>
        <p:spPr bwMode="auto">
          <a:xfrm>
            <a:off x="384175" y="5137150"/>
            <a:ext cx="1822450" cy="379413"/>
          </a:xfrm>
          <a:prstGeom prst="rect">
            <a:avLst/>
          </a:prstGeom>
          <a:solidFill>
            <a:srgbClr val="FFFF99">
              <a:alpha val="70195"/>
            </a:srgbClr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/>
              <a:t>Final logic output</a:t>
            </a:r>
          </a:p>
        </p:txBody>
      </p:sp>
      <p:cxnSp>
        <p:nvCxnSpPr>
          <p:cNvPr id="12298" name="AutoShape 73"/>
          <p:cNvCxnSpPr>
            <a:cxnSpLocks noChangeShapeType="1"/>
            <a:stCxn id="12297" idx="0"/>
          </p:cNvCxnSpPr>
          <p:nvPr/>
        </p:nvCxnSpPr>
        <p:spPr bwMode="auto">
          <a:xfrm flipV="1">
            <a:off x="1295400" y="4406900"/>
            <a:ext cx="514350" cy="73025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stealth" w="lg" len="lg"/>
          </a:ln>
        </p:spPr>
      </p:cxnSp>
      <p:sp>
        <p:nvSpPr>
          <p:cNvPr id="12299" name="Text Box 74"/>
          <p:cNvSpPr txBox="1">
            <a:spLocks noChangeArrowheads="1"/>
          </p:cNvSpPr>
          <p:nvPr/>
        </p:nvSpPr>
        <p:spPr bwMode="auto">
          <a:xfrm>
            <a:off x="2438400" y="5167313"/>
            <a:ext cx="3048000" cy="928687"/>
          </a:xfrm>
          <a:prstGeom prst="rect">
            <a:avLst/>
          </a:prstGeom>
          <a:solidFill>
            <a:srgbClr val="FFFF99">
              <a:alpha val="70195"/>
            </a:srgbClr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>
            <a:spAutoFit/>
          </a:bodyPr>
          <a:lstStyle/>
          <a:p>
            <a:pPr algn="l"/>
            <a:r>
              <a:rPr lang="en-US"/>
              <a:t>Each letter variable represents a top-level input to the logic function</a:t>
            </a:r>
          </a:p>
        </p:txBody>
      </p:sp>
      <p:sp>
        <p:nvSpPr>
          <p:cNvPr id="12300" name="Text Box 75"/>
          <p:cNvSpPr txBox="1">
            <a:spLocks noChangeArrowheads="1"/>
          </p:cNvSpPr>
          <p:nvPr/>
        </p:nvSpPr>
        <p:spPr bwMode="auto">
          <a:xfrm>
            <a:off x="5732463" y="5167313"/>
            <a:ext cx="3182937" cy="928687"/>
          </a:xfrm>
          <a:prstGeom prst="rect">
            <a:avLst/>
          </a:prstGeom>
          <a:solidFill>
            <a:srgbClr val="FFFF99">
              <a:alpha val="70195"/>
            </a:srgbClr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>
            <a:spAutoFit/>
          </a:bodyPr>
          <a:lstStyle/>
          <a:p>
            <a:pPr algn="l"/>
            <a:r>
              <a:rPr lang="en-US"/>
              <a:t>Mathematical operations (i.e. addition and multiplication) are boolean algebra operations</a:t>
            </a:r>
          </a:p>
        </p:txBody>
      </p:sp>
      <p:cxnSp>
        <p:nvCxnSpPr>
          <p:cNvPr id="12301" name="AutoShape 76"/>
          <p:cNvCxnSpPr>
            <a:cxnSpLocks noChangeShapeType="1"/>
            <a:stCxn id="12299" idx="0"/>
          </p:cNvCxnSpPr>
          <p:nvPr/>
        </p:nvCxnSpPr>
        <p:spPr bwMode="auto">
          <a:xfrm flipV="1">
            <a:off x="3962400" y="4425950"/>
            <a:ext cx="328613" cy="741363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stealth" w="lg" len="lg"/>
          </a:ln>
        </p:spPr>
      </p:cxnSp>
      <p:cxnSp>
        <p:nvCxnSpPr>
          <p:cNvPr id="12302" name="AutoShape 77"/>
          <p:cNvCxnSpPr>
            <a:cxnSpLocks noChangeShapeType="1"/>
            <a:stCxn id="12300" idx="0"/>
          </p:cNvCxnSpPr>
          <p:nvPr/>
        </p:nvCxnSpPr>
        <p:spPr bwMode="auto">
          <a:xfrm flipH="1" flipV="1">
            <a:off x="6083300" y="4400550"/>
            <a:ext cx="1241425" cy="766763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stealth" w="lg" len="lg"/>
          </a:ln>
        </p:spPr>
      </p:cxnSp>
      <p:sp>
        <p:nvSpPr>
          <p:cNvPr id="12303" name="Text Box 78"/>
          <p:cNvSpPr txBox="1">
            <a:spLocks noChangeArrowheads="1"/>
          </p:cNvSpPr>
          <p:nvPr/>
        </p:nvSpPr>
        <p:spPr bwMode="auto">
          <a:xfrm>
            <a:off x="5732463" y="2895600"/>
            <a:ext cx="3319462" cy="654050"/>
          </a:xfrm>
          <a:prstGeom prst="rect">
            <a:avLst/>
          </a:prstGeom>
          <a:solidFill>
            <a:srgbClr val="FFFF99">
              <a:alpha val="70195"/>
            </a:srgbClr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>
            <a:spAutoFit/>
          </a:bodyPr>
          <a:lstStyle/>
          <a:p>
            <a:pPr algn="l"/>
            <a:r>
              <a:rPr lang="en-US"/>
              <a:t>A bar over a variable represent an inverting or a </a:t>
            </a:r>
            <a:r>
              <a:rPr lang="en-US" b="1"/>
              <a:t>NOT</a:t>
            </a:r>
            <a:r>
              <a:rPr lang="en-US"/>
              <a:t> operation</a:t>
            </a:r>
          </a:p>
        </p:txBody>
      </p:sp>
      <p:cxnSp>
        <p:nvCxnSpPr>
          <p:cNvPr id="12304" name="AutoShape 79"/>
          <p:cNvCxnSpPr>
            <a:cxnSpLocks noChangeShapeType="1"/>
          </p:cNvCxnSpPr>
          <p:nvPr/>
        </p:nvCxnSpPr>
        <p:spPr bwMode="auto">
          <a:xfrm flipH="1">
            <a:off x="5486400" y="3549650"/>
            <a:ext cx="1838325" cy="461963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stealth" w="lg" len="lg"/>
          </a:ln>
        </p:spPr>
      </p:cxn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Date Placeholder 4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ECEN 301</a:t>
            </a:r>
          </a:p>
        </p:txBody>
      </p:sp>
      <p:sp>
        <p:nvSpPr>
          <p:cNvPr id="44035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Discussion #21 – Boolean Algebra</a:t>
            </a:r>
          </a:p>
        </p:txBody>
      </p:sp>
      <p:sp>
        <p:nvSpPr>
          <p:cNvPr id="44036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5B1BDB16-753C-4B22-A392-02B8CCCCD35B}" type="slidenum">
              <a:rPr lang="en-US"/>
              <a:pPr lvl="1"/>
              <a:t>28</a:t>
            </a:fld>
            <a:endParaRPr lang="en-US"/>
          </a:p>
        </p:txBody>
      </p:sp>
      <p:sp>
        <p:nvSpPr>
          <p:cNvPr id="4403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Logic Functions</a:t>
            </a:r>
          </a:p>
        </p:txBody>
      </p:sp>
      <p:sp>
        <p:nvSpPr>
          <p:cNvPr id="44038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06400" y="1333500"/>
            <a:ext cx="7061200" cy="571500"/>
          </a:xfrm>
          <a:solidFill>
            <a:srgbClr val="8495A9"/>
          </a:solidFill>
          <a:ln>
            <a:solidFill>
              <a:schemeClr val="tx1"/>
            </a:solidFill>
          </a:ln>
        </p:spPr>
        <p:txBody>
          <a:bodyPr/>
          <a:lstStyle/>
          <a:p>
            <a:pPr>
              <a:buFont typeface="Monotype Sorts" pitchFamily="2" charset="2"/>
              <a:buNone/>
            </a:pPr>
            <a:r>
              <a:rPr lang="en-US" sz="2800" b="1" smtClean="0"/>
              <a:t>3 different ways to represent logic functions:</a:t>
            </a:r>
          </a:p>
        </p:txBody>
      </p:sp>
      <p:sp>
        <p:nvSpPr>
          <p:cNvPr id="44039" name="Rectangle 4"/>
          <p:cNvSpPr>
            <a:spLocks noChangeArrowheads="1"/>
          </p:cNvSpPr>
          <p:nvPr/>
        </p:nvSpPr>
        <p:spPr bwMode="auto">
          <a:xfrm>
            <a:off x="406400" y="2133600"/>
            <a:ext cx="4699000" cy="72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609600" indent="-609600" algn="l">
              <a:spcBef>
                <a:spcPct val="20000"/>
              </a:spcBef>
              <a:buClr>
                <a:srgbClr val="ACA964"/>
              </a:buClr>
              <a:buFont typeface="Monotype Sorts" pitchFamily="2" charset="2"/>
              <a:buAutoNum type="arabicPeriod" startAt="2"/>
            </a:pPr>
            <a:r>
              <a:rPr lang="en-US" sz="2400" b="1" u="sng">
                <a:solidFill>
                  <a:schemeClr val="bg2"/>
                </a:solidFill>
              </a:rPr>
              <a:t>Gates</a:t>
            </a:r>
            <a:r>
              <a:rPr lang="en-US" sz="2400">
                <a:solidFill>
                  <a:schemeClr val="bg2"/>
                </a:solidFill>
              </a:rPr>
              <a:t>: a visual block representation of the function</a:t>
            </a:r>
          </a:p>
        </p:txBody>
      </p:sp>
      <p:grpSp>
        <p:nvGrpSpPr>
          <p:cNvPr id="44040" name="Group 134"/>
          <p:cNvGrpSpPr>
            <a:grpSpLocks/>
          </p:cNvGrpSpPr>
          <p:nvPr/>
        </p:nvGrpSpPr>
        <p:grpSpPr bwMode="auto">
          <a:xfrm>
            <a:off x="3359150" y="3438525"/>
            <a:ext cx="2420938" cy="1971675"/>
            <a:chOff x="2112" y="2066"/>
            <a:chExt cx="1525" cy="1242"/>
          </a:xfrm>
        </p:grpSpPr>
        <p:grpSp>
          <p:nvGrpSpPr>
            <p:cNvPr id="44044" name="Group 66"/>
            <p:cNvGrpSpPr>
              <a:grpSpLocks/>
            </p:cNvGrpSpPr>
            <p:nvPr/>
          </p:nvGrpSpPr>
          <p:grpSpPr bwMode="auto">
            <a:xfrm>
              <a:off x="2112" y="3072"/>
              <a:ext cx="491" cy="236"/>
              <a:chOff x="1889" y="3244"/>
              <a:chExt cx="875" cy="471"/>
            </a:xfrm>
          </p:grpSpPr>
          <p:grpSp>
            <p:nvGrpSpPr>
              <p:cNvPr id="44096" name="Group 67"/>
              <p:cNvGrpSpPr>
                <a:grpSpLocks/>
              </p:cNvGrpSpPr>
              <p:nvPr/>
            </p:nvGrpSpPr>
            <p:grpSpPr bwMode="auto">
              <a:xfrm>
                <a:off x="2008" y="3244"/>
                <a:ext cx="544" cy="471"/>
                <a:chOff x="2008" y="3244"/>
                <a:chExt cx="544" cy="471"/>
              </a:xfrm>
            </p:grpSpPr>
            <p:grpSp>
              <p:nvGrpSpPr>
                <p:cNvPr id="44101" name="Group 68"/>
                <p:cNvGrpSpPr>
                  <a:grpSpLocks/>
                </p:cNvGrpSpPr>
                <p:nvPr/>
              </p:nvGrpSpPr>
              <p:grpSpPr bwMode="auto">
                <a:xfrm>
                  <a:off x="2291" y="3245"/>
                  <a:ext cx="261" cy="470"/>
                  <a:chOff x="2291" y="3245"/>
                  <a:chExt cx="261" cy="470"/>
                </a:xfrm>
              </p:grpSpPr>
              <p:sp>
                <p:nvSpPr>
                  <p:cNvPr id="44103" name="AutoShape 69"/>
                  <p:cNvSpPr>
                    <a:spLocks noChangeArrowheads="1"/>
                  </p:cNvSpPr>
                  <p:nvPr/>
                </p:nvSpPr>
                <p:spPr bwMode="auto">
                  <a:xfrm>
                    <a:off x="2291" y="3245"/>
                    <a:ext cx="261" cy="471"/>
                  </a:xfrm>
                  <a:prstGeom prst="roundRect">
                    <a:avLst>
                      <a:gd name="adj" fmla="val 384"/>
                    </a:avLst>
                  </a:prstGeom>
                  <a:noFill/>
                  <a:ln w="25400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44104" name="Freeform 70"/>
                  <p:cNvSpPr>
                    <a:spLocks noChangeArrowheads="1"/>
                  </p:cNvSpPr>
                  <p:nvPr/>
                </p:nvSpPr>
                <p:spPr bwMode="auto">
                  <a:xfrm>
                    <a:off x="2294" y="3245"/>
                    <a:ext cx="258" cy="471"/>
                  </a:xfrm>
                  <a:custGeom>
                    <a:avLst/>
                    <a:gdLst>
                      <a:gd name="T0" fmla="*/ 0 w 1139"/>
                      <a:gd name="T1" fmla="*/ 2078 h 2079"/>
                      <a:gd name="T2" fmla="*/ 58 w 1139"/>
                      <a:gd name="T3" fmla="*/ 2076 h 2079"/>
                      <a:gd name="T4" fmla="*/ 116 w 1139"/>
                      <a:gd name="T5" fmla="*/ 2072 h 2079"/>
                      <a:gd name="T6" fmla="*/ 173 w 1139"/>
                      <a:gd name="T7" fmla="*/ 2065 h 2079"/>
                      <a:gd name="T8" fmla="*/ 230 w 1139"/>
                      <a:gd name="T9" fmla="*/ 2055 h 2079"/>
                      <a:gd name="T10" fmla="*/ 286 w 1139"/>
                      <a:gd name="T11" fmla="*/ 2043 h 2079"/>
                      <a:gd name="T12" fmla="*/ 342 w 1139"/>
                      <a:gd name="T13" fmla="*/ 2028 h 2079"/>
                      <a:gd name="T14" fmla="*/ 396 w 1139"/>
                      <a:gd name="T15" fmla="*/ 2011 h 2079"/>
                      <a:gd name="T16" fmla="*/ 450 w 1139"/>
                      <a:gd name="T17" fmla="*/ 1991 h 2079"/>
                      <a:gd name="T18" fmla="*/ 502 w 1139"/>
                      <a:gd name="T19" fmla="*/ 1969 h 2079"/>
                      <a:gd name="T20" fmla="*/ 553 w 1139"/>
                      <a:gd name="T21" fmla="*/ 1944 h 2079"/>
                      <a:gd name="T22" fmla="*/ 603 w 1139"/>
                      <a:gd name="T23" fmla="*/ 1917 h 2079"/>
                      <a:gd name="T24" fmla="*/ 651 w 1139"/>
                      <a:gd name="T25" fmla="*/ 1888 h 2079"/>
                      <a:gd name="T26" fmla="*/ 698 w 1139"/>
                      <a:gd name="T27" fmla="*/ 1857 h 2079"/>
                      <a:gd name="T28" fmla="*/ 742 w 1139"/>
                      <a:gd name="T29" fmla="*/ 1824 h 2079"/>
                      <a:gd name="T30" fmla="*/ 785 w 1139"/>
                      <a:gd name="T31" fmla="*/ 1788 h 2079"/>
                      <a:gd name="T32" fmla="*/ 826 w 1139"/>
                      <a:gd name="T33" fmla="*/ 1751 h 2079"/>
                      <a:gd name="T34" fmla="*/ 864 w 1139"/>
                      <a:gd name="T35" fmla="*/ 1712 h 2079"/>
                      <a:gd name="T36" fmla="*/ 901 w 1139"/>
                      <a:gd name="T37" fmla="*/ 1672 h 2079"/>
                      <a:gd name="T38" fmla="*/ 935 w 1139"/>
                      <a:gd name="T39" fmla="*/ 1629 h 2079"/>
                      <a:gd name="T40" fmla="*/ 966 w 1139"/>
                      <a:gd name="T41" fmla="*/ 1585 h 2079"/>
                      <a:gd name="T42" fmla="*/ 995 w 1139"/>
                      <a:gd name="T43" fmla="*/ 1540 h 2079"/>
                      <a:gd name="T44" fmla="*/ 1022 w 1139"/>
                      <a:gd name="T45" fmla="*/ 1494 h 2079"/>
                      <a:gd name="T46" fmla="*/ 1046 w 1139"/>
                      <a:gd name="T47" fmla="*/ 1446 h 2079"/>
                      <a:gd name="T48" fmla="*/ 1067 w 1139"/>
                      <a:gd name="T49" fmla="*/ 1398 h 2079"/>
                      <a:gd name="T50" fmla="*/ 1086 w 1139"/>
                      <a:gd name="T51" fmla="*/ 1348 h 2079"/>
                      <a:gd name="T52" fmla="*/ 1102 w 1139"/>
                      <a:gd name="T53" fmla="*/ 1298 h 2079"/>
                      <a:gd name="T54" fmla="*/ 1115 w 1139"/>
                      <a:gd name="T55" fmla="*/ 1247 h 2079"/>
                      <a:gd name="T56" fmla="*/ 1125 w 1139"/>
                      <a:gd name="T57" fmla="*/ 1195 h 2079"/>
                      <a:gd name="T58" fmla="*/ 1132 w 1139"/>
                      <a:gd name="T59" fmla="*/ 1143 h 2079"/>
                      <a:gd name="T60" fmla="*/ 1137 w 1139"/>
                      <a:gd name="T61" fmla="*/ 1091 h 2079"/>
                      <a:gd name="T62" fmla="*/ 1138 w 1139"/>
                      <a:gd name="T63" fmla="*/ 1039 h 2079"/>
                      <a:gd name="T64" fmla="*/ 1137 w 1139"/>
                      <a:gd name="T65" fmla="*/ 987 h 2079"/>
                      <a:gd name="T66" fmla="*/ 1132 w 1139"/>
                      <a:gd name="T67" fmla="*/ 935 h 2079"/>
                      <a:gd name="T68" fmla="*/ 1125 w 1139"/>
                      <a:gd name="T69" fmla="*/ 883 h 2079"/>
                      <a:gd name="T70" fmla="*/ 1115 w 1139"/>
                      <a:gd name="T71" fmla="*/ 831 h 2079"/>
                      <a:gd name="T72" fmla="*/ 1102 w 1139"/>
                      <a:gd name="T73" fmla="*/ 780 h 2079"/>
                      <a:gd name="T74" fmla="*/ 1086 w 1139"/>
                      <a:gd name="T75" fmla="*/ 730 h 2079"/>
                      <a:gd name="T76" fmla="*/ 1067 w 1139"/>
                      <a:gd name="T77" fmla="*/ 680 h 2079"/>
                      <a:gd name="T78" fmla="*/ 1046 w 1139"/>
                      <a:gd name="T79" fmla="*/ 632 h 2079"/>
                      <a:gd name="T80" fmla="*/ 1022 w 1139"/>
                      <a:gd name="T81" fmla="*/ 584 h 2079"/>
                      <a:gd name="T82" fmla="*/ 995 w 1139"/>
                      <a:gd name="T83" fmla="*/ 538 h 2079"/>
                      <a:gd name="T84" fmla="*/ 966 w 1139"/>
                      <a:gd name="T85" fmla="*/ 493 h 2079"/>
                      <a:gd name="T86" fmla="*/ 935 w 1139"/>
                      <a:gd name="T87" fmla="*/ 449 h 2079"/>
                      <a:gd name="T88" fmla="*/ 901 w 1139"/>
                      <a:gd name="T89" fmla="*/ 407 h 2079"/>
                      <a:gd name="T90" fmla="*/ 864 w 1139"/>
                      <a:gd name="T91" fmla="*/ 366 h 2079"/>
                      <a:gd name="T92" fmla="*/ 826 w 1139"/>
                      <a:gd name="T93" fmla="*/ 327 h 2079"/>
                      <a:gd name="T94" fmla="*/ 785 w 1139"/>
                      <a:gd name="T95" fmla="*/ 290 h 2079"/>
                      <a:gd name="T96" fmla="*/ 742 w 1139"/>
                      <a:gd name="T97" fmla="*/ 254 h 2079"/>
                      <a:gd name="T98" fmla="*/ 698 w 1139"/>
                      <a:gd name="T99" fmla="*/ 221 h 2079"/>
                      <a:gd name="T100" fmla="*/ 651 w 1139"/>
                      <a:gd name="T101" fmla="*/ 190 h 2079"/>
                      <a:gd name="T102" fmla="*/ 603 w 1139"/>
                      <a:gd name="T103" fmla="*/ 161 h 2079"/>
                      <a:gd name="T104" fmla="*/ 553 w 1139"/>
                      <a:gd name="T105" fmla="*/ 134 h 2079"/>
                      <a:gd name="T106" fmla="*/ 502 w 1139"/>
                      <a:gd name="T107" fmla="*/ 109 h 2079"/>
                      <a:gd name="T108" fmla="*/ 450 w 1139"/>
                      <a:gd name="T109" fmla="*/ 87 h 2079"/>
                      <a:gd name="T110" fmla="*/ 396 w 1139"/>
                      <a:gd name="T111" fmla="*/ 68 h 2079"/>
                      <a:gd name="T112" fmla="*/ 342 w 1139"/>
                      <a:gd name="T113" fmla="*/ 50 h 2079"/>
                      <a:gd name="T114" fmla="*/ 286 w 1139"/>
                      <a:gd name="T115" fmla="*/ 35 h 2079"/>
                      <a:gd name="T116" fmla="*/ 230 w 1139"/>
                      <a:gd name="T117" fmla="*/ 23 h 2079"/>
                      <a:gd name="T118" fmla="*/ 173 w 1139"/>
                      <a:gd name="T119" fmla="*/ 13 h 2079"/>
                      <a:gd name="T120" fmla="*/ 116 w 1139"/>
                      <a:gd name="T121" fmla="*/ 6 h 2079"/>
                      <a:gd name="T122" fmla="*/ 58 w 1139"/>
                      <a:gd name="T123" fmla="*/ 2 h 2079"/>
                      <a:gd name="T124" fmla="*/ 1 w 1139"/>
                      <a:gd name="T125" fmla="*/ 0 h 2079"/>
                      <a:gd name="T126" fmla="*/ 0 60000 65536"/>
                      <a:gd name="T127" fmla="*/ 0 60000 65536"/>
                      <a:gd name="T128" fmla="*/ 0 60000 65536"/>
                      <a:gd name="T129" fmla="*/ 0 60000 65536"/>
                      <a:gd name="T130" fmla="*/ 0 60000 65536"/>
                      <a:gd name="T131" fmla="*/ 0 60000 65536"/>
                      <a:gd name="T132" fmla="*/ 0 60000 65536"/>
                      <a:gd name="T133" fmla="*/ 0 60000 65536"/>
                      <a:gd name="T134" fmla="*/ 0 60000 65536"/>
                      <a:gd name="T135" fmla="*/ 0 60000 65536"/>
                      <a:gd name="T136" fmla="*/ 0 60000 65536"/>
                      <a:gd name="T137" fmla="*/ 0 60000 65536"/>
                      <a:gd name="T138" fmla="*/ 0 60000 65536"/>
                      <a:gd name="T139" fmla="*/ 0 60000 65536"/>
                      <a:gd name="T140" fmla="*/ 0 60000 65536"/>
                      <a:gd name="T141" fmla="*/ 0 60000 65536"/>
                      <a:gd name="T142" fmla="*/ 0 60000 65536"/>
                      <a:gd name="T143" fmla="*/ 0 60000 65536"/>
                      <a:gd name="T144" fmla="*/ 0 60000 65536"/>
                      <a:gd name="T145" fmla="*/ 0 60000 65536"/>
                      <a:gd name="T146" fmla="*/ 0 60000 65536"/>
                      <a:gd name="T147" fmla="*/ 0 60000 65536"/>
                      <a:gd name="T148" fmla="*/ 0 60000 65536"/>
                      <a:gd name="T149" fmla="*/ 0 60000 65536"/>
                      <a:gd name="T150" fmla="*/ 0 60000 65536"/>
                      <a:gd name="T151" fmla="*/ 0 60000 65536"/>
                      <a:gd name="T152" fmla="*/ 0 60000 65536"/>
                      <a:gd name="T153" fmla="*/ 0 60000 65536"/>
                      <a:gd name="T154" fmla="*/ 0 60000 65536"/>
                      <a:gd name="T155" fmla="*/ 0 60000 65536"/>
                      <a:gd name="T156" fmla="*/ 0 60000 65536"/>
                      <a:gd name="T157" fmla="*/ 0 60000 65536"/>
                      <a:gd name="T158" fmla="*/ 0 60000 65536"/>
                      <a:gd name="T159" fmla="*/ 0 60000 65536"/>
                      <a:gd name="T160" fmla="*/ 0 60000 65536"/>
                      <a:gd name="T161" fmla="*/ 0 60000 65536"/>
                      <a:gd name="T162" fmla="*/ 0 60000 65536"/>
                      <a:gd name="T163" fmla="*/ 0 60000 65536"/>
                      <a:gd name="T164" fmla="*/ 0 60000 65536"/>
                      <a:gd name="T165" fmla="*/ 0 60000 65536"/>
                      <a:gd name="T166" fmla="*/ 0 60000 65536"/>
                      <a:gd name="T167" fmla="*/ 0 60000 65536"/>
                      <a:gd name="T168" fmla="*/ 0 60000 65536"/>
                      <a:gd name="T169" fmla="*/ 0 60000 65536"/>
                      <a:gd name="T170" fmla="*/ 0 60000 65536"/>
                      <a:gd name="T171" fmla="*/ 0 60000 65536"/>
                      <a:gd name="T172" fmla="*/ 0 60000 65536"/>
                      <a:gd name="T173" fmla="*/ 0 60000 65536"/>
                      <a:gd name="T174" fmla="*/ 0 60000 65536"/>
                      <a:gd name="T175" fmla="*/ 0 60000 65536"/>
                      <a:gd name="T176" fmla="*/ 0 60000 65536"/>
                      <a:gd name="T177" fmla="*/ 0 60000 65536"/>
                      <a:gd name="T178" fmla="*/ 0 60000 65536"/>
                      <a:gd name="T179" fmla="*/ 0 60000 65536"/>
                      <a:gd name="T180" fmla="*/ 0 60000 65536"/>
                      <a:gd name="T181" fmla="*/ 0 60000 65536"/>
                      <a:gd name="T182" fmla="*/ 0 60000 65536"/>
                      <a:gd name="T183" fmla="*/ 0 60000 65536"/>
                      <a:gd name="T184" fmla="*/ 0 60000 65536"/>
                      <a:gd name="T185" fmla="*/ 0 60000 65536"/>
                      <a:gd name="T186" fmla="*/ 0 60000 65536"/>
                      <a:gd name="T187" fmla="*/ 0 60000 65536"/>
                      <a:gd name="T188" fmla="*/ 0 60000 65536"/>
                      <a:gd name="T189" fmla="*/ 0 w 1139"/>
                      <a:gd name="T190" fmla="*/ 0 h 2079"/>
                      <a:gd name="T191" fmla="*/ 1139 w 1139"/>
                      <a:gd name="T192" fmla="*/ 2079 h 2079"/>
                    </a:gdLst>
                    <a:ahLst/>
                    <a:cxnLst>
                      <a:cxn ang="T126">
                        <a:pos x="T0" y="T1"/>
                      </a:cxn>
                      <a:cxn ang="T127">
                        <a:pos x="T2" y="T3"/>
                      </a:cxn>
                      <a:cxn ang="T128">
                        <a:pos x="T4" y="T5"/>
                      </a:cxn>
                      <a:cxn ang="T129">
                        <a:pos x="T6" y="T7"/>
                      </a:cxn>
                      <a:cxn ang="T130">
                        <a:pos x="T8" y="T9"/>
                      </a:cxn>
                      <a:cxn ang="T131">
                        <a:pos x="T10" y="T11"/>
                      </a:cxn>
                      <a:cxn ang="T132">
                        <a:pos x="T12" y="T13"/>
                      </a:cxn>
                      <a:cxn ang="T133">
                        <a:pos x="T14" y="T15"/>
                      </a:cxn>
                      <a:cxn ang="T134">
                        <a:pos x="T16" y="T17"/>
                      </a:cxn>
                      <a:cxn ang="T135">
                        <a:pos x="T18" y="T19"/>
                      </a:cxn>
                      <a:cxn ang="T136">
                        <a:pos x="T20" y="T21"/>
                      </a:cxn>
                      <a:cxn ang="T137">
                        <a:pos x="T22" y="T23"/>
                      </a:cxn>
                      <a:cxn ang="T138">
                        <a:pos x="T24" y="T25"/>
                      </a:cxn>
                      <a:cxn ang="T139">
                        <a:pos x="T26" y="T27"/>
                      </a:cxn>
                      <a:cxn ang="T140">
                        <a:pos x="T28" y="T29"/>
                      </a:cxn>
                      <a:cxn ang="T141">
                        <a:pos x="T30" y="T31"/>
                      </a:cxn>
                      <a:cxn ang="T142">
                        <a:pos x="T32" y="T33"/>
                      </a:cxn>
                      <a:cxn ang="T143">
                        <a:pos x="T34" y="T35"/>
                      </a:cxn>
                      <a:cxn ang="T144">
                        <a:pos x="T36" y="T37"/>
                      </a:cxn>
                      <a:cxn ang="T145">
                        <a:pos x="T38" y="T39"/>
                      </a:cxn>
                      <a:cxn ang="T146">
                        <a:pos x="T40" y="T41"/>
                      </a:cxn>
                      <a:cxn ang="T147">
                        <a:pos x="T42" y="T43"/>
                      </a:cxn>
                      <a:cxn ang="T148">
                        <a:pos x="T44" y="T45"/>
                      </a:cxn>
                      <a:cxn ang="T149">
                        <a:pos x="T46" y="T47"/>
                      </a:cxn>
                      <a:cxn ang="T150">
                        <a:pos x="T48" y="T49"/>
                      </a:cxn>
                      <a:cxn ang="T151">
                        <a:pos x="T50" y="T51"/>
                      </a:cxn>
                      <a:cxn ang="T152">
                        <a:pos x="T52" y="T53"/>
                      </a:cxn>
                      <a:cxn ang="T153">
                        <a:pos x="T54" y="T55"/>
                      </a:cxn>
                      <a:cxn ang="T154">
                        <a:pos x="T56" y="T57"/>
                      </a:cxn>
                      <a:cxn ang="T155">
                        <a:pos x="T58" y="T59"/>
                      </a:cxn>
                      <a:cxn ang="T156">
                        <a:pos x="T60" y="T61"/>
                      </a:cxn>
                      <a:cxn ang="T157">
                        <a:pos x="T62" y="T63"/>
                      </a:cxn>
                      <a:cxn ang="T158">
                        <a:pos x="T64" y="T65"/>
                      </a:cxn>
                      <a:cxn ang="T159">
                        <a:pos x="T66" y="T67"/>
                      </a:cxn>
                      <a:cxn ang="T160">
                        <a:pos x="T68" y="T69"/>
                      </a:cxn>
                      <a:cxn ang="T161">
                        <a:pos x="T70" y="T71"/>
                      </a:cxn>
                      <a:cxn ang="T162">
                        <a:pos x="T72" y="T73"/>
                      </a:cxn>
                      <a:cxn ang="T163">
                        <a:pos x="T74" y="T75"/>
                      </a:cxn>
                      <a:cxn ang="T164">
                        <a:pos x="T76" y="T77"/>
                      </a:cxn>
                      <a:cxn ang="T165">
                        <a:pos x="T78" y="T79"/>
                      </a:cxn>
                      <a:cxn ang="T166">
                        <a:pos x="T80" y="T81"/>
                      </a:cxn>
                      <a:cxn ang="T167">
                        <a:pos x="T82" y="T83"/>
                      </a:cxn>
                      <a:cxn ang="T168">
                        <a:pos x="T84" y="T85"/>
                      </a:cxn>
                      <a:cxn ang="T169">
                        <a:pos x="T86" y="T87"/>
                      </a:cxn>
                      <a:cxn ang="T170">
                        <a:pos x="T88" y="T89"/>
                      </a:cxn>
                      <a:cxn ang="T171">
                        <a:pos x="T90" y="T91"/>
                      </a:cxn>
                      <a:cxn ang="T172">
                        <a:pos x="T92" y="T93"/>
                      </a:cxn>
                      <a:cxn ang="T173">
                        <a:pos x="T94" y="T95"/>
                      </a:cxn>
                      <a:cxn ang="T174">
                        <a:pos x="T96" y="T97"/>
                      </a:cxn>
                      <a:cxn ang="T175">
                        <a:pos x="T98" y="T99"/>
                      </a:cxn>
                      <a:cxn ang="T176">
                        <a:pos x="T100" y="T101"/>
                      </a:cxn>
                      <a:cxn ang="T177">
                        <a:pos x="T102" y="T103"/>
                      </a:cxn>
                      <a:cxn ang="T178">
                        <a:pos x="T104" y="T105"/>
                      </a:cxn>
                      <a:cxn ang="T179">
                        <a:pos x="T106" y="T107"/>
                      </a:cxn>
                      <a:cxn ang="T180">
                        <a:pos x="T108" y="T109"/>
                      </a:cxn>
                      <a:cxn ang="T181">
                        <a:pos x="T110" y="T111"/>
                      </a:cxn>
                      <a:cxn ang="T182">
                        <a:pos x="T112" y="T113"/>
                      </a:cxn>
                      <a:cxn ang="T183">
                        <a:pos x="T114" y="T115"/>
                      </a:cxn>
                      <a:cxn ang="T184">
                        <a:pos x="T116" y="T117"/>
                      </a:cxn>
                      <a:cxn ang="T185">
                        <a:pos x="T118" y="T119"/>
                      </a:cxn>
                      <a:cxn ang="T186">
                        <a:pos x="T120" y="T121"/>
                      </a:cxn>
                      <a:cxn ang="T187">
                        <a:pos x="T122" y="T123"/>
                      </a:cxn>
                      <a:cxn ang="T188">
                        <a:pos x="T124" y="T125"/>
                      </a:cxn>
                    </a:cxnLst>
                    <a:rect l="T189" t="T190" r="T191" b="T192"/>
                    <a:pathLst>
                      <a:path w="1139" h="2079">
                        <a:moveTo>
                          <a:pt x="0" y="2078"/>
                        </a:moveTo>
                        <a:lnTo>
                          <a:pt x="58" y="2076"/>
                        </a:lnTo>
                        <a:lnTo>
                          <a:pt x="116" y="2072"/>
                        </a:lnTo>
                        <a:lnTo>
                          <a:pt x="173" y="2065"/>
                        </a:lnTo>
                        <a:lnTo>
                          <a:pt x="230" y="2055"/>
                        </a:lnTo>
                        <a:lnTo>
                          <a:pt x="286" y="2043"/>
                        </a:lnTo>
                        <a:lnTo>
                          <a:pt x="342" y="2028"/>
                        </a:lnTo>
                        <a:lnTo>
                          <a:pt x="396" y="2011"/>
                        </a:lnTo>
                        <a:lnTo>
                          <a:pt x="450" y="1991"/>
                        </a:lnTo>
                        <a:lnTo>
                          <a:pt x="502" y="1969"/>
                        </a:lnTo>
                        <a:lnTo>
                          <a:pt x="553" y="1944"/>
                        </a:lnTo>
                        <a:lnTo>
                          <a:pt x="603" y="1917"/>
                        </a:lnTo>
                        <a:lnTo>
                          <a:pt x="651" y="1888"/>
                        </a:lnTo>
                        <a:lnTo>
                          <a:pt x="698" y="1857"/>
                        </a:lnTo>
                        <a:lnTo>
                          <a:pt x="742" y="1824"/>
                        </a:lnTo>
                        <a:lnTo>
                          <a:pt x="785" y="1788"/>
                        </a:lnTo>
                        <a:lnTo>
                          <a:pt x="826" y="1751"/>
                        </a:lnTo>
                        <a:lnTo>
                          <a:pt x="864" y="1712"/>
                        </a:lnTo>
                        <a:lnTo>
                          <a:pt x="901" y="1672"/>
                        </a:lnTo>
                        <a:lnTo>
                          <a:pt x="935" y="1629"/>
                        </a:lnTo>
                        <a:lnTo>
                          <a:pt x="966" y="1585"/>
                        </a:lnTo>
                        <a:lnTo>
                          <a:pt x="995" y="1540"/>
                        </a:lnTo>
                        <a:lnTo>
                          <a:pt x="1022" y="1494"/>
                        </a:lnTo>
                        <a:lnTo>
                          <a:pt x="1046" y="1446"/>
                        </a:lnTo>
                        <a:lnTo>
                          <a:pt x="1067" y="1398"/>
                        </a:lnTo>
                        <a:lnTo>
                          <a:pt x="1086" y="1348"/>
                        </a:lnTo>
                        <a:lnTo>
                          <a:pt x="1102" y="1298"/>
                        </a:lnTo>
                        <a:lnTo>
                          <a:pt x="1115" y="1247"/>
                        </a:lnTo>
                        <a:lnTo>
                          <a:pt x="1125" y="1195"/>
                        </a:lnTo>
                        <a:lnTo>
                          <a:pt x="1132" y="1143"/>
                        </a:lnTo>
                        <a:lnTo>
                          <a:pt x="1137" y="1091"/>
                        </a:lnTo>
                        <a:lnTo>
                          <a:pt x="1138" y="1039"/>
                        </a:lnTo>
                        <a:lnTo>
                          <a:pt x="1137" y="987"/>
                        </a:lnTo>
                        <a:lnTo>
                          <a:pt x="1132" y="935"/>
                        </a:lnTo>
                        <a:lnTo>
                          <a:pt x="1125" y="883"/>
                        </a:lnTo>
                        <a:lnTo>
                          <a:pt x="1115" y="831"/>
                        </a:lnTo>
                        <a:lnTo>
                          <a:pt x="1102" y="780"/>
                        </a:lnTo>
                        <a:lnTo>
                          <a:pt x="1086" y="730"/>
                        </a:lnTo>
                        <a:lnTo>
                          <a:pt x="1067" y="680"/>
                        </a:lnTo>
                        <a:lnTo>
                          <a:pt x="1046" y="632"/>
                        </a:lnTo>
                        <a:lnTo>
                          <a:pt x="1022" y="584"/>
                        </a:lnTo>
                        <a:lnTo>
                          <a:pt x="995" y="538"/>
                        </a:lnTo>
                        <a:lnTo>
                          <a:pt x="966" y="493"/>
                        </a:lnTo>
                        <a:lnTo>
                          <a:pt x="935" y="449"/>
                        </a:lnTo>
                        <a:lnTo>
                          <a:pt x="901" y="407"/>
                        </a:lnTo>
                        <a:lnTo>
                          <a:pt x="864" y="366"/>
                        </a:lnTo>
                        <a:lnTo>
                          <a:pt x="826" y="327"/>
                        </a:lnTo>
                        <a:lnTo>
                          <a:pt x="785" y="290"/>
                        </a:lnTo>
                        <a:lnTo>
                          <a:pt x="742" y="254"/>
                        </a:lnTo>
                        <a:lnTo>
                          <a:pt x="698" y="221"/>
                        </a:lnTo>
                        <a:lnTo>
                          <a:pt x="651" y="190"/>
                        </a:lnTo>
                        <a:lnTo>
                          <a:pt x="603" y="161"/>
                        </a:lnTo>
                        <a:lnTo>
                          <a:pt x="553" y="134"/>
                        </a:lnTo>
                        <a:lnTo>
                          <a:pt x="502" y="109"/>
                        </a:lnTo>
                        <a:lnTo>
                          <a:pt x="450" y="87"/>
                        </a:lnTo>
                        <a:lnTo>
                          <a:pt x="396" y="68"/>
                        </a:lnTo>
                        <a:lnTo>
                          <a:pt x="342" y="50"/>
                        </a:lnTo>
                        <a:lnTo>
                          <a:pt x="286" y="35"/>
                        </a:lnTo>
                        <a:lnTo>
                          <a:pt x="230" y="23"/>
                        </a:lnTo>
                        <a:lnTo>
                          <a:pt x="173" y="13"/>
                        </a:lnTo>
                        <a:lnTo>
                          <a:pt x="116" y="6"/>
                        </a:lnTo>
                        <a:lnTo>
                          <a:pt x="58" y="2"/>
                        </a:lnTo>
                        <a:lnTo>
                          <a:pt x="1" y="0"/>
                        </a:lnTo>
                      </a:path>
                    </a:pathLst>
                  </a:custGeom>
                  <a:noFill/>
                  <a:ln w="2540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sp>
              <p:nvSpPr>
                <p:cNvPr id="44102" name="Freeform 71"/>
                <p:cNvSpPr>
                  <a:spLocks noChangeArrowheads="1"/>
                </p:cNvSpPr>
                <p:nvPr/>
              </p:nvSpPr>
              <p:spPr bwMode="auto">
                <a:xfrm>
                  <a:off x="2008" y="3244"/>
                  <a:ext cx="308" cy="472"/>
                </a:xfrm>
                <a:custGeom>
                  <a:avLst/>
                  <a:gdLst>
                    <a:gd name="T0" fmla="*/ 1356 w 1357"/>
                    <a:gd name="T1" fmla="*/ 0 h 2080"/>
                    <a:gd name="T2" fmla="*/ 0 w 1357"/>
                    <a:gd name="T3" fmla="*/ 0 h 2080"/>
                    <a:gd name="T4" fmla="*/ 0 w 1357"/>
                    <a:gd name="T5" fmla="*/ 2079 h 2080"/>
                    <a:gd name="T6" fmla="*/ 1356 w 1357"/>
                    <a:gd name="T7" fmla="*/ 2079 h 208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1357"/>
                    <a:gd name="T13" fmla="*/ 0 h 2080"/>
                    <a:gd name="T14" fmla="*/ 1357 w 1357"/>
                    <a:gd name="T15" fmla="*/ 2080 h 208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1357" h="2080">
                      <a:moveTo>
                        <a:pt x="1356" y="0"/>
                      </a:moveTo>
                      <a:lnTo>
                        <a:pt x="0" y="0"/>
                      </a:lnTo>
                      <a:lnTo>
                        <a:pt x="0" y="2079"/>
                      </a:lnTo>
                      <a:lnTo>
                        <a:pt x="1356" y="2079"/>
                      </a:lnTo>
                    </a:path>
                  </a:pathLst>
                </a:cu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44097" name="Line 72"/>
              <p:cNvSpPr>
                <a:spLocks noChangeShapeType="1"/>
              </p:cNvSpPr>
              <p:nvPr/>
            </p:nvSpPr>
            <p:spPr bwMode="auto">
              <a:xfrm flipH="1">
                <a:off x="1888" y="3315"/>
                <a:ext cx="121" cy="1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098" name="Line 73"/>
              <p:cNvSpPr>
                <a:spLocks noChangeShapeType="1"/>
              </p:cNvSpPr>
              <p:nvPr/>
            </p:nvSpPr>
            <p:spPr bwMode="auto">
              <a:xfrm flipH="1">
                <a:off x="1888" y="3644"/>
                <a:ext cx="121" cy="1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099" name="Line 74"/>
              <p:cNvSpPr>
                <a:spLocks noChangeShapeType="1"/>
              </p:cNvSpPr>
              <p:nvPr/>
            </p:nvSpPr>
            <p:spPr bwMode="auto">
              <a:xfrm flipH="1">
                <a:off x="2562" y="3478"/>
                <a:ext cx="204" cy="1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100" name="Line 75"/>
              <p:cNvSpPr>
                <a:spLocks noChangeShapeType="1"/>
              </p:cNvSpPr>
              <p:nvPr/>
            </p:nvSpPr>
            <p:spPr bwMode="auto">
              <a:xfrm flipH="1">
                <a:off x="1888" y="3476"/>
                <a:ext cx="121" cy="1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44045" name="Group 76"/>
            <p:cNvGrpSpPr>
              <a:grpSpLocks/>
            </p:cNvGrpSpPr>
            <p:nvPr/>
          </p:nvGrpSpPr>
          <p:grpSpPr bwMode="auto">
            <a:xfrm>
              <a:off x="2112" y="2736"/>
              <a:ext cx="491" cy="237"/>
              <a:chOff x="1889" y="2709"/>
              <a:chExt cx="875" cy="472"/>
            </a:xfrm>
          </p:grpSpPr>
          <p:grpSp>
            <p:nvGrpSpPr>
              <p:cNvPr id="44087" name="Group 77"/>
              <p:cNvGrpSpPr>
                <a:grpSpLocks/>
              </p:cNvGrpSpPr>
              <p:nvPr/>
            </p:nvGrpSpPr>
            <p:grpSpPr bwMode="auto">
              <a:xfrm>
                <a:off x="2008" y="2709"/>
                <a:ext cx="544" cy="472"/>
                <a:chOff x="2008" y="2709"/>
                <a:chExt cx="544" cy="472"/>
              </a:xfrm>
            </p:grpSpPr>
            <p:grpSp>
              <p:nvGrpSpPr>
                <p:cNvPr id="44092" name="Group 78"/>
                <p:cNvGrpSpPr>
                  <a:grpSpLocks/>
                </p:cNvGrpSpPr>
                <p:nvPr/>
              </p:nvGrpSpPr>
              <p:grpSpPr bwMode="auto">
                <a:xfrm>
                  <a:off x="2291" y="2710"/>
                  <a:ext cx="261" cy="471"/>
                  <a:chOff x="2291" y="2710"/>
                  <a:chExt cx="261" cy="471"/>
                </a:xfrm>
              </p:grpSpPr>
              <p:sp>
                <p:nvSpPr>
                  <p:cNvPr id="44094" name="AutoShape 79"/>
                  <p:cNvSpPr>
                    <a:spLocks noChangeArrowheads="1"/>
                  </p:cNvSpPr>
                  <p:nvPr/>
                </p:nvSpPr>
                <p:spPr bwMode="auto">
                  <a:xfrm>
                    <a:off x="2291" y="2710"/>
                    <a:ext cx="261" cy="472"/>
                  </a:xfrm>
                  <a:prstGeom prst="roundRect">
                    <a:avLst>
                      <a:gd name="adj" fmla="val 384"/>
                    </a:avLst>
                  </a:prstGeom>
                  <a:noFill/>
                  <a:ln w="25400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44095" name="Freeform 80"/>
                  <p:cNvSpPr>
                    <a:spLocks noChangeArrowheads="1"/>
                  </p:cNvSpPr>
                  <p:nvPr/>
                </p:nvSpPr>
                <p:spPr bwMode="auto">
                  <a:xfrm>
                    <a:off x="2294" y="2710"/>
                    <a:ext cx="258" cy="472"/>
                  </a:xfrm>
                  <a:custGeom>
                    <a:avLst/>
                    <a:gdLst>
                      <a:gd name="T0" fmla="*/ 0 w 1139"/>
                      <a:gd name="T1" fmla="*/ 2082 h 2083"/>
                      <a:gd name="T2" fmla="*/ 58 w 1139"/>
                      <a:gd name="T3" fmla="*/ 2080 h 2083"/>
                      <a:gd name="T4" fmla="*/ 116 w 1139"/>
                      <a:gd name="T5" fmla="*/ 2076 h 2083"/>
                      <a:gd name="T6" fmla="*/ 173 w 1139"/>
                      <a:gd name="T7" fmla="*/ 2069 h 2083"/>
                      <a:gd name="T8" fmla="*/ 230 w 1139"/>
                      <a:gd name="T9" fmla="*/ 2059 h 2083"/>
                      <a:gd name="T10" fmla="*/ 286 w 1139"/>
                      <a:gd name="T11" fmla="*/ 2047 h 2083"/>
                      <a:gd name="T12" fmla="*/ 342 w 1139"/>
                      <a:gd name="T13" fmla="*/ 2032 h 2083"/>
                      <a:gd name="T14" fmla="*/ 396 w 1139"/>
                      <a:gd name="T15" fmla="*/ 2014 h 2083"/>
                      <a:gd name="T16" fmla="*/ 450 w 1139"/>
                      <a:gd name="T17" fmla="*/ 1995 h 2083"/>
                      <a:gd name="T18" fmla="*/ 502 w 1139"/>
                      <a:gd name="T19" fmla="*/ 1972 h 2083"/>
                      <a:gd name="T20" fmla="*/ 553 w 1139"/>
                      <a:gd name="T21" fmla="*/ 1948 h 2083"/>
                      <a:gd name="T22" fmla="*/ 603 w 1139"/>
                      <a:gd name="T23" fmla="*/ 1921 h 2083"/>
                      <a:gd name="T24" fmla="*/ 651 w 1139"/>
                      <a:gd name="T25" fmla="*/ 1892 h 2083"/>
                      <a:gd name="T26" fmla="*/ 698 w 1139"/>
                      <a:gd name="T27" fmla="*/ 1860 h 2083"/>
                      <a:gd name="T28" fmla="*/ 742 w 1139"/>
                      <a:gd name="T29" fmla="*/ 1827 h 2083"/>
                      <a:gd name="T30" fmla="*/ 785 w 1139"/>
                      <a:gd name="T31" fmla="*/ 1792 h 2083"/>
                      <a:gd name="T32" fmla="*/ 826 w 1139"/>
                      <a:gd name="T33" fmla="*/ 1755 h 2083"/>
                      <a:gd name="T34" fmla="*/ 864 w 1139"/>
                      <a:gd name="T35" fmla="*/ 1716 h 2083"/>
                      <a:gd name="T36" fmla="*/ 901 w 1139"/>
                      <a:gd name="T37" fmla="*/ 1675 h 2083"/>
                      <a:gd name="T38" fmla="*/ 935 w 1139"/>
                      <a:gd name="T39" fmla="*/ 1632 h 2083"/>
                      <a:gd name="T40" fmla="*/ 966 w 1139"/>
                      <a:gd name="T41" fmla="*/ 1589 h 2083"/>
                      <a:gd name="T42" fmla="*/ 995 w 1139"/>
                      <a:gd name="T43" fmla="*/ 1543 h 2083"/>
                      <a:gd name="T44" fmla="*/ 1022 w 1139"/>
                      <a:gd name="T45" fmla="*/ 1497 h 2083"/>
                      <a:gd name="T46" fmla="*/ 1046 w 1139"/>
                      <a:gd name="T47" fmla="*/ 1449 h 2083"/>
                      <a:gd name="T48" fmla="*/ 1067 w 1139"/>
                      <a:gd name="T49" fmla="*/ 1400 h 2083"/>
                      <a:gd name="T50" fmla="*/ 1086 w 1139"/>
                      <a:gd name="T51" fmla="*/ 1351 h 2083"/>
                      <a:gd name="T52" fmla="*/ 1102 w 1139"/>
                      <a:gd name="T53" fmla="*/ 1300 h 2083"/>
                      <a:gd name="T54" fmla="*/ 1115 w 1139"/>
                      <a:gd name="T55" fmla="*/ 1249 h 2083"/>
                      <a:gd name="T56" fmla="*/ 1125 w 1139"/>
                      <a:gd name="T57" fmla="*/ 1198 h 2083"/>
                      <a:gd name="T58" fmla="*/ 1132 w 1139"/>
                      <a:gd name="T59" fmla="*/ 1146 h 2083"/>
                      <a:gd name="T60" fmla="*/ 1137 w 1139"/>
                      <a:gd name="T61" fmla="*/ 1093 h 2083"/>
                      <a:gd name="T62" fmla="*/ 1138 w 1139"/>
                      <a:gd name="T63" fmla="*/ 1041 h 2083"/>
                      <a:gd name="T64" fmla="*/ 1137 w 1139"/>
                      <a:gd name="T65" fmla="*/ 989 h 2083"/>
                      <a:gd name="T66" fmla="*/ 1132 w 1139"/>
                      <a:gd name="T67" fmla="*/ 936 h 2083"/>
                      <a:gd name="T68" fmla="*/ 1125 w 1139"/>
                      <a:gd name="T69" fmla="*/ 884 h 2083"/>
                      <a:gd name="T70" fmla="*/ 1115 w 1139"/>
                      <a:gd name="T71" fmla="*/ 833 h 2083"/>
                      <a:gd name="T72" fmla="*/ 1102 w 1139"/>
                      <a:gd name="T73" fmla="*/ 782 h 2083"/>
                      <a:gd name="T74" fmla="*/ 1086 w 1139"/>
                      <a:gd name="T75" fmla="*/ 731 h 2083"/>
                      <a:gd name="T76" fmla="*/ 1067 w 1139"/>
                      <a:gd name="T77" fmla="*/ 682 h 2083"/>
                      <a:gd name="T78" fmla="*/ 1046 w 1139"/>
                      <a:gd name="T79" fmla="*/ 633 h 2083"/>
                      <a:gd name="T80" fmla="*/ 1022 w 1139"/>
                      <a:gd name="T81" fmla="*/ 585 h 2083"/>
                      <a:gd name="T82" fmla="*/ 995 w 1139"/>
                      <a:gd name="T83" fmla="*/ 539 h 2083"/>
                      <a:gd name="T84" fmla="*/ 966 w 1139"/>
                      <a:gd name="T85" fmla="*/ 494 h 2083"/>
                      <a:gd name="T86" fmla="*/ 935 w 1139"/>
                      <a:gd name="T87" fmla="*/ 450 h 2083"/>
                      <a:gd name="T88" fmla="*/ 901 w 1139"/>
                      <a:gd name="T89" fmla="*/ 407 h 2083"/>
                      <a:gd name="T90" fmla="*/ 864 w 1139"/>
                      <a:gd name="T91" fmla="*/ 367 h 2083"/>
                      <a:gd name="T92" fmla="*/ 826 w 1139"/>
                      <a:gd name="T93" fmla="*/ 328 h 2083"/>
                      <a:gd name="T94" fmla="*/ 785 w 1139"/>
                      <a:gd name="T95" fmla="*/ 290 h 2083"/>
                      <a:gd name="T96" fmla="*/ 742 w 1139"/>
                      <a:gd name="T97" fmla="*/ 255 h 2083"/>
                      <a:gd name="T98" fmla="*/ 698 w 1139"/>
                      <a:gd name="T99" fmla="*/ 222 h 2083"/>
                      <a:gd name="T100" fmla="*/ 651 w 1139"/>
                      <a:gd name="T101" fmla="*/ 190 h 2083"/>
                      <a:gd name="T102" fmla="*/ 603 w 1139"/>
                      <a:gd name="T103" fmla="*/ 161 h 2083"/>
                      <a:gd name="T104" fmla="*/ 553 w 1139"/>
                      <a:gd name="T105" fmla="*/ 134 h 2083"/>
                      <a:gd name="T106" fmla="*/ 502 w 1139"/>
                      <a:gd name="T107" fmla="*/ 110 h 2083"/>
                      <a:gd name="T108" fmla="*/ 450 w 1139"/>
                      <a:gd name="T109" fmla="*/ 87 h 2083"/>
                      <a:gd name="T110" fmla="*/ 396 w 1139"/>
                      <a:gd name="T111" fmla="*/ 68 h 2083"/>
                      <a:gd name="T112" fmla="*/ 342 w 1139"/>
                      <a:gd name="T113" fmla="*/ 50 h 2083"/>
                      <a:gd name="T114" fmla="*/ 286 w 1139"/>
                      <a:gd name="T115" fmla="*/ 35 h 2083"/>
                      <a:gd name="T116" fmla="*/ 230 w 1139"/>
                      <a:gd name="T117" fmla="*/ 23 h 2083"/>
                      <a:gd name="T118" fmla="*/ 173 w 1139"/>
                      <a:gd name="T119" fmla="*/ 13 h 2083"/>
                      <a:gd name="T120" fmla="*/ 116 w 1139"/>
                      <a:gd name="T121" fmla="*/ 6 h 2083"/>
                      <a:gd name="T122" fmla="*/ 58 w 1139"/>
                      <a:gd name="T123" fmla="*/ 2 h 2083"/>
                      <a:gd name="T124" fmla="*/ 1 w 1139"/>
                      <a:gd name="T125" fmla="*/ 0 h 2083"/>
                      <a:gd name="T126" fmla="*/ 0 60000 65536"/>
                      <a:gd name="T127" fmla="*/ 0 60000 65536"/>
                      <a:gd name="T128" fmla="*/ 0 60000 65536"/>
                      <a:gd name="T129" fmla="*/ 0 60000 65536"/>
                      <a:gd name="T130" fmla="*/ 0 60000 65536"/>
                      <a:gd name="T131" fmla="*/ 0 60000 65536"/>
                      <a:gd name="T132" fmla="*/ 0 60000 65536"/>
                      <a:gd name="T133" fmla="*/ 0 60000 65536"/>
                      <a:gd name="T134" fmla="*/ 0 60000 65536"/>
                      <a:gd name="T135" fmla="*/ 0 60000 65536"/>
                      <a:gd name="T136" fmla="*/ 0 60000 65536"/>
                      <a:gd name="T137" fmla="*/ 0 60000 65536"/>
                      <a:gd name="T138" fmla="*/ 0 60000 65536"/>
                      <a:gd name="T139" fmla="*/ 0 60000 65536"/>
                      <a:gd name="T140" fmla="*/ 0 60000 65536"/>
                      <a:gd name="T141" fmla="*/ 0 60000 65536"/>
                      <a:gd name="T142" fmla="*/ 0 60000 65536"/>
                      <a:gd name="T143" fmla="*/ 0 60000 65536"/>
                      <a:gd name="T144" fmla="*/ 0 60000 65536"/>
                      <a:gd name="T145" fmla="*/ 0 60000 65536"/>
                      <a:gd name="T146" fmla="*/ 0 60000 65536"/>
                      <a:gd name="T147" fmla="*/ 0 60000 65536"/>
                      <a:gd name="T148" fmla="*/ 0 60000 65536"/>
                      <a:gd name="T149" fmla="*/ 0 60000 65536"/>
                      <a:gd name="T150" fmla="*/ 0 60000 65536"/>
                      <a:gd name="T151" fmla="*/ 0 60000 65536"/>
                      <a:gd name="T152" fmla="*/ 0 60000 65536"/>
                      <a:gd name="T153" fmla="*/ 0 60000 65536"/>
                      <a:gd name="T154" fmla="*/ 0 60000 65536"/>
                      <a:gd name="T155" fmla="*/ 0 60000 65536"/>
                      <a:gd name="T156" fmla="*/ 0 60000 65536"/>
                      <a:gd name="T157" fmla="*/ 0 60000 65536"/>
                      <a:gd name="T158" fmla="*/ 0 60000 65536"/>
                      <a:gd name="T159" fmla="*/ 0 60000 65536"/>
                      <a:gd name="T160" fmla="*/ 0 60000 65536"/>
                      <a:gd name="T161" fmla="*/ 0 60000 65536"/>
                      <a:gd name="T162" fmla="*/ 0 60000 65536"/>
                      <a:gd name="T163" fmla="*/ 0 60000 65536"/>
                      <a:gd name="T164" fmla="*/ 0 60000 65536"/>
                      <a:gd name="T165" fmla="*/ 0 60000 65536"/>
                      <a:gd name="T166" fmla="*/ 0 60000 65536"/>
                      <a:gd name="T167" fmla="*/ 0 60000 65536"/>
                      <a:gd name="T168" fmla="*/ 0 60000 65536"/>
                      <a:gd name="T169" fmla="*/ 0 60000 65536"/>
                      <a:gd name="T170" fmla="*/ 0 60000 65536"/>
                      <a:gd name="T171" fmla="*/ 0 60000 65536"/>
                      <a:gd name="T172" fmla="*/ 0 60000 65536"/>
                      <a:gd name="T173" fmla="*/ 0 60000 65536"/>
                      <a:gd name="T174" fmla="*/ 0 60000 65536"/>
                      <a:gd name="T175" fmla="*/ 0 60000 65536"/>
                      <a:gd name="T176" fmla="*/ 0 60000 65536"/>
                      <a:gd name="T177" fmla="*/ 0 60000 65536"/>
                      <a:gd name="T178" fmla="*/ 0 60000 65536"/>
                      <a:gd name="T179" fmla="*/ 0 60000 65536"/>
                      <a:gd name="T180" fmla="*/ 0 60000 65536"/>
                      <a:gd name="T181" fmla="*/ 0 60000 65536"/>
                      <a:gd name="T182" fmla="*/ 0 60000 65536"/>
                      <a:gd name="T183" fmla="*/ 0 60000 65536"/>
                      <a:gd name="T184" fmla="*/ 0 60000 65536"/>
                      <a:gd name="T185" fmla="*/ 0 60000 65536"/>
                      <a:gd name="T186" fmla="*/ 0 60000 65536"/>
                      <a:gd name="T187" fmla="*/ 0 60000 65536"/>
                      <a:gd name="T188" fmla="*/ 0 60000 65536"/>
                      <a:gd name="T189" fmla="*/ 0 w 1139"/>
                      <a:gd name="T190" fmla="*/ 0 h 2083"/>
                      <a:gd name="T191" fmla="*/ 1139 w 1139"/>
                      <a:gd name="T192" fmla="*/ 2083 h 2083"/>
                    </a:gdLst>
                    <a:ahLst/>
                    <a:cxnLst>
                      <a:cxn ang="T126">
                        <a:pos x="T0" y="T1"/>
                      </a:cxn>
                      <a:cxn ang="T127">
                        <a:pos x="T2" y="T3"/>
                      </a:cxn>
                      <a:cxn ang="T128">
                        <a:pos x="T4" y="T5"/>
                      </a:cxn>
                      <a:cxn ang="T129">
                        <a:pos x="T6" y="T7"/>
                      </a:cxn>
                      <a:cxn ang="T130">
                        <a:pos x="T8" y="T9"/>
                      </a:cxn>
                      <a:cxn ang="T131">
                        <a:pos x="T10" y="T11"/>
                      </a:cxn>
                      <a:cxn ang="T132">
                        <a:pos x="T12" y="T13"/>
                      </a:cxn>
                      <a:cxn ang="T133">
                        <a:pos x="T14" y="T15"/>
                      </a:cxn>
                      <a:cxn ang="T134">
                        <a:pos x="T16" y="T17"/>
                      </a:cxn>
                      <a:cxn ang="T135">
                        <a:pos x="T18" y="T19"/>
                      </a:cxn>
                      <a:cxn ang="T136">
                        <a:pos x="T20" y="T21"/>
                      </a:cxn>
                      <a:cxn ang="T137">
                        <a:pos x="T22" y="T23"/>
                      </a:cxn>
                      <a:cxn ang="T138">
                        <a:pos x="T24" y="T25"/>
                      </a:cxn>
                      <a:cxn ang="T139">
                        <a:pos x="T26" y="T27"/>
                      </a:cxn>
                      <a:cxn ang="T140">
                        <a:pos x="T28" y="T29"/>
                      </a:cxn>
                      <a:cxn ang="T141">
                        <a:pos x="T30" y="T31"/>
                      </a:cxn>
                      <a:cxn ang="T142">
                        <a:pos x="T32" y="T33"/>
                      </a:cxn>
                      <a:cxn ang="T143">
                        <a:pos x="T34" y="T35"/>
                      </a:cxn>
                      <a:cxn ang="T144">
                        <a:pos x="T36" y="T37"/>
                      </a:cxn>
                      <a:cxn ang="T145">
                        <a:pos x="T38" y="T39"/>
                      </a:cxn>
                      <a:cxn ang="T146">
                        <a:pos x="T40" y="T41"/>
                      </a:cxn>
                      <a:cxn ang="T147">
                        <a:pos x="T42" y="T43"/>
                      </a:cxn>
                      <a:cxn ang="T148">
                        <a:pos x="T44" y="T45"/>
                      </a:cxn>
                      <a:cxn ang="T149">
                        <a:pos x="T46" y="T47"/>
                      </a:cxn>
                      <a:cxn ang="T150">
                        <a:pos x="T48" y="T49"/>
                      </a:cxn>
                      <a:cxn ang="T151">
                        <a:pos x="T50" y="T51"/>
                      </a:cxn>
                      <a:cxn ang="T152">
                        <a:pos x="T52" y="T53"/>
                      </a:cxn>
                      <a:cxn ang="T153">
                        <a:pos x="T54" y="T55"/>
                      </a:cxn>
                      <a:cxn ang="T154">
                        <a:pos x="T56" y="T57"/>
                      </a:cxn>
                      <a:cxn ang="T155">
                        <a:pos x="T58" y="T59"/>
                      </a:cxn>
                      <a:cxn ang="T156">
                        <a:pos x="T60" y="T61"/>
                      </a:cxn>
                      <a:cxn ang="T157">
                        <a:pos x="T62" y="T63"/>
                      </a:cxn>
                      <a:cxn ang="T158">
                        <a:pos x="T64" y="T65"/>
                      </a:cxn>
                      <a:cxn ang="T159">
                        <a:pos x="T66" y="T67"/>
                      </a:cxn>
                      <a:cxn ang="T160">
                        <a:pos x="T68" y="T69"/>
                      </a:cxn>
                      <a:cxn ang="T161">
                        <a:pos x="T70" y="T71"/>
                      </a:cxn>
                      <a:cxn ang="T162">
                        <a:pos x="T72" y="T73"/>
                      </a:cxn>
                      <a:cxn ang="T163">
                        <a:pos x="T74" y="T75"/>
                      </a:cxn>
                      <a:cxn ang="T164">
                        <a:pos x="T76" y="T77"/>
                      </a:cxn>
                      <a:cxn ang="T165">
                        <a:pos x="T78" y="T79"/>
                      </a:cxn>
                      <a:cxn ang="T166">
                        <a:pos x="T80" y="T81"/>
                      </a:cxn>
                      <a:cxn ang="T167">
                        <a:pos x="T82" y="T83"/>
                      </a:cxn>
                      <a:cxn ang="T168">
                        <a:pos x="T84" y="T85"/>
                      </a:cxn>
                      <a:cxn ang="T169">
                        <a:pos x="T86" y="T87"/>
                      </a:cxn>
                      <a:cxn ang="T170">
                        <a:pos x="T88" y="T89"/>
                      </a:cxn>
                      <a:cxn ang="T171">
                        <a:pos x="T90" y="T91"/>
                      </a:cxn>
                      <a:cxn ang="T172">
                        <a:pos x="T92" y="T93"/>
                      </a:cxn>
                      <a:cxn ang="T173">
                        <a:pos x="T94" y="T95"/>
                      </a:cxn>
                      <a:cxn ang="T174">
                        <a:pos x="T96" y="T97"/>
                      </a:cxn>
                      <a:cxn ang="T175">
                        <a:pos x="T98" y="T99"/>
                      </a:cxn>
                      <a:cxn ang="T176">
                        <a:pos x="T100" y="T101"/>
                      </a:cxn>
                      <a:cxn ang="T177">
                        <a:pos x="T102" y="T103"/>
                      </a:cxn>
                      <a:cxn ang="T178">
                        <a:pos x="T104" y="T105"/>
                      </a:cxn>
                      <a:cxn ang="T179">
                        <a:pos x="T106" y="T107"/>
                      </a:cxn>
                      <a:cxn ang="T180">
                        <a:pos x="T108" y="T109"/>
                      </a:cxn>
                      <a:cxn ang="T181">
                        <a:pos x="T110" y="T111"/>
                      </a:cxn>
                      <a:cxn ang="T182">
                        <a:pos x="T112" y="T113"/>
                      </a:cxn>
                      <a:cxn ang="T183">
                        <a:pos x="T114" y="T115"/>
                      </a:cxn>
                      <a:cxn ang="T184">
                        <a:pos x="T116" y="T117"/>
                      </a:cxn>
                      <a:cxn ang="T185">
                        <a:pos x="T118" y="T119"/>
                      </a:cxn>
                      <a:cxn ang="T186">
                        <a:pos x="T120" y="T121"/>
                      </a:cxn>
                      <a:cxn ang="T187">
                        <a:pos x="T122" y="T123"/>
                      </a:cxn>
                      <a:cxn ang="T188">
                        <a:pos x="T124" y="T125"/>
                      </a:cxn>
                    </a:cxnLst>
                    <a:rect l="T189" t="T190" r="T191" b="T192"/>
                    <a:pathLst>
                      <a:path w="1139" h="2083">
                        <a:moveTo>
                          <a:pt x="0" y="2082"/>
                        </a:moveTo>
                        <a:lnTo>
                          <a:pt x="58" y="2080"/>
                        </a:lnTo>
                        <a:lnTo>
                          <a:pt x="116" y="2076"/>
                        </a:lnTo>
                        <a:lnTo>
                          <a:pt x="173" y="2069"/>
                        </a:lnTo>
                        <a:lnTo>
                          <a:pt x="230" y="2059"/>
                        </a:lnTo>
                        <a:lnTo>
                          <a:pt x="286" y="2047"/>
                        </a:lnTo>
                        <a:lnTo>
                          <a:pt x="342" y="2032"/>
                        </a:lnTo>
                        <a:lnTo>
                          <a:pt x="396" y="2014"/>
                        </a:lnTo>
                        <a:lnTo>
                          <a:pt x="450" y="1995"/>
                        </a:lnTo>
                        <a:lnTo>
                          <a:pt x="502" y="1972"/>
                        </a:lnTo>
                        <a:lnTo>
                          <a:pt x="553" y="1948"/>
                        </a:lnTo>
                        <a:lnTo>
                          <a:pt x="603" y="1921"/>
                        </a:lnTo>
                        <a:lnTo>
                          <a:pt x="651" y="1892"/>
                        </a:lnTo>
                        <a:lnTo>
                          <a:pt x="698" y="1860"/>
                        </a:lnTo>
                        <a:lnTo>
                          <a:pt x="742" y="1827"/>
                        </a:lnTo>
                        <a:lnTo>
                          <a:pt x="785" y="1792"/>
                        </a:lnTo>
                        <a:lnTo>
                          <a:pt x="826" y="1755"/>
                        </a:lnTo>
                        <a:lnTo>
                          <a:pt x="864" y="1716"/>
                        </a:lnTo>
                        <a:lnTo>
                          <a:pt x="901" y="1675"/>
                        </a:lnTo>
                        <a:lnTo>
                          <a:pt x="935" y="1632"/>
                        </a:lnTo>
                        <a:lnTo>
                          <a:pt x="966" y="1589"/>
                        </a:lnTo>
                        <a:lnTo>
                          <a:pt x="995" y="1543"/>
                        </a:lnTo>
                        <a:lnTo>
                          <a:pt x="1022" y="1497"/>
                        </a:lnTo>
                        <a:lnTo>
                          <a:pt x="1046" y="1449"/>
                        </a:lnTo>
                        <a:lnTo>
                          <a:pt x="1067" y="1400"/>
                        </a:lnTo>
                        <a:lnTo>
                          <a:pt x="1086" y="1351"/>
                        </a:lnTo>
                        <a:lnTo>
                          <a:pt x="1102" y="1300"/>
                        </a:lnTo>
                        <a:lnTo>
                          <a:pt x="1115" y="1249"/>
                        </a:lnTo>
                        <a:lnTo>
                          <a:pt x="1125" y="1198"/>
                        </a:lnTo>
                        <a:lnTo>
                          <a:pt x="1132" y="1146"/>
                        </a:lnTo>
                        <a:lnTo>
                          <a:pt x="1137" y="1093"/>
                        </a:lnTo>
                        <a:lnTo>
                          <a:pt x="1138" y="1041"/>
                        </a:lnTo>
                        <a:lnTo>
                          <a:pt x="1137" y="989"/>
                        </a:lnTo>
                        <a:lnTo>
                          <a:pt x="1132" y="936"/>
                        </a:lnTo>
                        <a:lnTo>
                          <a:pt x="1125" y="884"/>
                        </a:lnTo>
                        <a:lnTo>
                          <a:pt x="1115" y="833"/>
                        </a:lnTo>
                        <a:lnTo>
                          <a:pt x="1102" y="782"/>
                        </a:lnTo>
                        <a:lnTo>
                          <a:pt x="1086" y="731"/>
                        </a:lnTo>
                        <a:lnTo>
                          <a:pt x="1067" y="682"/>
                        </a:lnTo>
                        <a:lnTo>
                          <a:pt x="1046" y="633"/>
                        </a:lnTo>
                        <a:lnTo>
                          <a:pt x="1022" y="585"/>
                        </a:lnTo>
                        <a:lnTo>
                          <a:pt x="995" y="539"/>
                        </a:lnTo>
                        <a:lnTo>
                          <a:pt x="966" y="494"/>
                        </a:lnTo>
                        <a:lnTo>
                          <a:pt x="935" y="450"/>
                        </a:lnTo>
                        <a:lnTo>
                          <a:pt x="901" y="407"/>
                        </a:lnTo>
                        <a:lnTo>
                          <a:pt x="864" y="367"/>
                        </a:lnTo>
                        <a:lnTo>
                          <a:pt x="826" y="328"/>
                        </a:lnTo>
                        <a:lnTo>
                          <a:pt x="785" y="290"/>
                        </a:lnTo>
                        <a:lnTo>
                          <a:pt x="742" y="255"/>
                        </a:lnTo>
                        <a:lnTo>
                          <a:pt x="698" y="222"/>
                        </a:lnTo>
                        <a:lnTo>
                          <a:pt x="651" y="190"/>
                        </a:lnTo>
                        <a:lnTo>
                          <a:pt x="603" y="161"/>
                        </a:lnTo>
                        <a:lnTo>
                          <a:pt x="553" y="134"/>
                        </a:lnTo>
                        <a:lnTo>
                          <a:pt x="502" y="110"/>
                        </a:lnTo>
                        <a:lnTo>
                          <a:pt x="450" y="87"/>
                        </a:lnTo>
                        <a:lnTo>
                          <a:pt x="396" y="68"/>
                        </a:lnTo>
                        <a:lnTo>
                          <a:pt x="342" y="50"/>
                        </a:lnTo>
                        <a:lnTo>
                          <a:pt x="286" y="35"/>
                        </a:lnTo>
                        <a:lnTo>
                          <a:pt x="230" y="23"/>
                        </a:lnTo>
                        <a:lnTo>
                          <a:pt x="173" y="13"/>
                        </a:lnTo>
                        <a:lnTo>
                          <a:pt x="116" y="6"/>
                        </a:lnTo>
                        <a:lnTo>
                          <a:pt x="58" y="2"/>
                        </a:lnTo>
                        <a:lnTo>
                          <a:pt x="1" y="0"/>
                        </a:lnTo>
                      </a:path>
                    </a:pathLst>
                  </a:custGeom>
                  <a:noFill/>
                  <a:ln w="2540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sp>
              <p:nvSpPr>
                <p:cNvPr id="44093" name="Freeform 81"/>
                <p:cNvSpPr>
                  <a:spLocks noChangeArrowheads="1"/>
                </p:cNvSpPr>
                <p:nvPr/>
              </p:nvSpPr>
              <p:spPr bwMode="auto">
                <a:xfrm>
                  <a:off x="2008" y="2709"/>
                  <a:ext cx="308" cy="473"/>
                </a:xfrm>
                <a:custGeom>
                  <a:avLst/>
                  <a:gdLst>
                    <a:gd name="T0" fmla="*/ 1356 w 1357"/>
                    <a:gd name="T1" fmla="*/ 0 h 2084"/>
                    <a:gd name="T2" fmla="*/ 0 w 1357"/>
                    <a:gd name="T3" fmla="*/ 0 h 2084"/>
                    <a:gd name="T4" fmla="*/ 0 w 1357"/>
                    <a:gd name="T5" fmla="*/ 2083 h 2084"/>
                    <a:gd name="T6" fmla="*/ 1356 w 1357"/>
                    <a:gd name="T7" fmla="*/ 2083 h 2084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1357"/>
                    <a:gd name="T13" fmla="*/ 0 h 2084"/>
                    <a:gd name="T14" fmla="*/ 1357 w 1357"/>
                    <a:gd name="T15" fmla="*/ 2084 h 2084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1357" h="2084">
                      <a:moveTo>
                        <a:pt x="1356" y="0"/>
                      </a:moveTo>
                      <a:lnTo>
                        <a:pt x="0" y="0"/>
                      </a:lnTo>
                      <a:lnTo>
                        <a:pt x="0" y="2083"/>
                      </a:lnTo>
                      <a:lnTo>
                        <a:pt x="1356" y="2083"/>
                      </a:lnTo>
                    </a:path>
                  </a:pathLst>
                </a:cu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44088" name="Line 82"/>
              <p:cNvSpPr>
                <a:spLocks noChangeShapeType="1"/>
              </p:cNvSpPr>
              <p:nvPr/>
            </p:nvSpPr>
            <p:spPr bwMode="auto">
              <a:xfrm flipH="1">
                <a:off x="1888" y="2780"/>
                <a:ext cx="121" cy="1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089" name="Line 83"/>
              <p:cNvSpPr>
                <a:spLocks noChangeShapeType="1"/>
              </p:cNvSpPr>
              <p:nvPr/>
            </p:nvSpPr>
            <p:spPr bwMode="auto">
              <a:xfrm flipH="1">
                <a:off x="1888" y="3110"/>
                <a:ext cx="121" cy="1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090" name="Line 84"/>
              <p:cNvSpPr>
                <a:spLocks noChangeShapeType="1"/>
              </p:cNvSpPr>
              <p:nvPr/>
            </p:nvSpPr>
            <p:spPr bwMode="auto">
              <a:xfrm flipH="1">
                <a:off x="2562" y="2944"/>
                <a:ext cx="204" cy="1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091" name="Line 85"/>
              <p:cNvSpPr>
                <a:spLocks noChangeShapeType="1"/>
              </p:cNvSpPr>
              <p:nvPr/>
            </p:nvSpPr>
            <p:spPr bwMode="auto">
              <a:xfrm flipH="1">
                <a:off x="1888" y="2942"/>
                <a:ext cx="121" cy="1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44046" name="Group 86"/>
            <p:cNvGrpSpPr>
              <a:grpSpLocks/>
            </p:cNvGrpSpPr>
            <p:nvPr/>
          </p:nvGrpSpPr>
          <p:grpSpPr bwMode="auto">
            <a:xfrm>
              <a:off x="2112" y="2400"/>
              <a:ext cx="491" cy="237"/>
              <a:chOff x="1889" y="2170"/>
              <a:chExt cx="875" cy="472"/>
            </a:xfrm>
          </p:grpSpPr>
          <p:grpSp>
            <p:nvGrpSpPr>
              <p:cNvPr id="44078" name="Group 87"/>
              <p:cNvGrpSpPr>
                <a:grpSpLocks/>
              </p:cNvGrpSpPr>
              <p:nvPr/>
            </p:nvGrpSpPr>
            <p:grpSpPr bwMode="auto">
              <a:xfrm>
                <a:off x="2008" y="2170"/>
                <a:ext cx="544" cy="472"/>
                <a:chOff x="2008" y="2170"/>
                <a:chExt cx="544" cy="472"/>
              </a:xfrm>
            </p:grpSpPr>
            <p:grpSp>
              <p:nvGrpSpPr>
                <p:cNvPr id="44083" name="Group 88"/>
                <p:cNvGrpSpPr>
                  <a:grpSpLocks/>
                </p:cNvGrpSpPr>
                <p:nvPr/>
              </p:nvGrpSpPr>
              <p:grpSpPr bwMode="auto">
                <a:xfrm>
                  <a:off x="2291" y="2171"/>
                  <a:ext cx="261" cy="471"/>
                  <a:chOff x="2291" y="2171"/>
                  <a:chExt cx="261" cy="471"/>
                </a:xfrm>
              </p:grpSpPr>
              <p:sp>
                <p:nvSpPr>
                  <p:cNvPr id="44085" name="AutoShape 89"/>
                  <p:cNvSpPr>
                    <a:spLocks noChangeArrowheads="1"/>
                  </p:cNvSpPr>
                  <p:nvPr/>
                </p:nvSpPr>
                <p:spPr bwMode="auto">
                  <a:xfrm>
                    <a:off x="2291" y="2171"/>
                    <a:ext cx="261" cy="472"/>
                  </a:xfrm>
                  <a:prstGeom prst="roundRect">
                    <a:avLst>
                      <a:gd name="adj" fmla="val 384"/>
                    </a:avLst>
                  </a:prstGeom>
                  <a:noFill/>
                  <a:ln w="25400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44086" name="Freeform 90"/>
                  <p:cNvSpPr>
                    <a:spLocks noChangeArrowheads="1"/>
                  </p:cNvSpPr>
                  <p:nvPr/>
                </p:nvSpPr>
                <p:spPr bwMode="auto">
                  <a:xfrm>
                    <a:off x="2294" y="2171"/>
                    <a:ext cx="258" cy="472"/>
                  </a:xfrm>
                  <a:custGeom>
                    <a:avLst/>
                    <a:gdLst>
                      <a:gd name="T0" fmla="*/ 0 w 1139"/>
                      <a:gd name="T1" fmla="*/ 2082 h 2083"/>
                      <a:gd name="T2" fmla="*/ 58 w 1139"/>
                      <a:gd name="T3" fmla="*/ 2080 h 2083"/>
                      <a:gd name="T4" fmla="*/ 116 w 1139"/>
                      <a:gd name="T5" fmla="*/ 2076 h 2083"/>
                      <a:gd name="T6" fmla="*/ 173 w 1139"/>
                      <a:gd name="T7" fmla="*/ 2069 h 2083"/>
                      <a:gd name="T8" fmla="*/ 230 w 1139"/>
                      <a:gd name="T9" fmla="*/ 2059 h 2083"/>
                      <a:gd name="T10" fmla="*/ 286 w 1139"/>
                      <a:gd name="T11" fmla="*/ 2047 h 2083"/>
                      <a:gd name="T12" fmla="*/ 342 w 1139"/>
                      <a:gd name="T13" fmla="*/ 2032 h 2083"/>
                      <a:gd name="T14" fmla="*/ 396 w 1139"/>
                      <a:gd name="T15" fmla="*/ 2014 h 2083"/>
                      <a:gd name="T16" fmla="*/ 450 w 1139"/>
                      <a:gd name="T17" fmla="*/ 1995 h 2083"/>
                      <a:gd name="T18" fmla="*/ 502 w 1139"/>
                      <a:gd name="T19" fmla="*/ 1972 h 2083"/>
                      <a:gd name="T20" fmla="*/ 553 w 1139"/>
                      <a:gd name="T21" fmla="*/ 1948 h 2083"/>
                      <a:gd name="T22" fmla="*/ 603 w 1139"/>
                      <a:gd name="T23" fmla="*/ 1921 h 2083"/>
                      <a:gd name="T24" fmla="*/ 651 w 1139"/>
                      <a:gd name="T25" fmla="*/ 1892 h 2083"/>
                      <a:gd name="T26" fmla="*/ 698 w 1139"/>
                      <a:gd name="T27" fmla="*/ 1860 h 2083"/>
                      <a:gd name="T28" fmla="*/ 742 w 1139"/>
                      <a:gd name="T29" fmla="*/ 1827 h 2083"/>
                      <a:gd name="T30" fmla="*/ 785 w 1139"/>
                      <a:gd name="T31" fmla="*/ 1792 h 2083"/>
                      <a:gd name="T32" fmla="*/ 826 w 1139"/>
                      <a:gd name="T33" fmla="*/ 1755 h 2083"/>
                      <a:gd name="T34" fmla="*/ 864 w 1139"/>
                      <a:gd name="T35" fmla="*/ 1716 h 2083"/>
                      <a:gd name="T36" fmla="*/ 901 w 1139"/>
                      <a:gd name="T37" fmla="*/ 1675 h 2083"/>
                      <a:gd name="T38" fmla="*/ 935 w 1139"/>
                      <a:gd name="T39" fmla="*/ 1632 h 2083"/>
                      <a:gd name="T40" fmla="*/ 966 w 1139"/>
                      <a:gd name="T41" fmla="*/ 1589 h 2083"/>
                      <a:gd name="T42" fmla="*/ 995 w 1139"/>
                      <a:gd name="T43" fmla="*/ 1543 h 2083"/>
                      <a:gd name="T44" fmla="*/ 1022 w 1139"/>
                      <a:gd name="T45" fmla="*/ 1497 h 2083"/>
                      <a:gd name="T46" fmla="*/ 1046 w 1139"/>
                      <a:gd name="T47" fmla="*/ 1449 h 2083"/>
                      <a:gd name="T48" fmla="*/ 1067 w 1139"/>
                      <a:gd name="T49" fmla="*/ 1400 h 2083"/>
                      <a:gd name="T50" fmla="*/ 1086 w 1139"/>
                      <a:gd name="T51" fmla="*/ 1351 h 2083"/>
                      <a:gd name="T52" fmla="*/ 1102 w 1139"/>
                      <a:gd name="T53" fmla="*/ 1300 h 2083"/>
                      <a:gd name="T54" fmla="*/ 1115 w 1139"/>
                      <a:gd name="T55" fmla="*/ 1249 h 2083"/>
                      <a:gd name="T56" fmla="*/ 1125 w 1139"/>
                      <a:gd name="T57" fmla="*/ 1198 h 2083"/>
                      <a:gd name="T58" fmla="*/ 1132 w 1139"/>
                      <a:gd name="T59" fmla="*/ 1146 h 2083"/>
                      <a:gd name="T60" fmla="*/ 1137 w 1139"/>
                      <a:gd name="T61" fmla="*/ 1093 h 2083"/>
                      <a:gd name="T62" fmla="*/ 1138 w 1139"/>
                      <a:gd name="T63" fmla="*/ 1041 h 2083"/>
                      <a:gd name="T64" fmla="*/ 1137 w 1139"/>
                      <a:gd name="T65" fmla="*/ 989 h 2083"/>
                      <a:gd name="T66" fmla="*/ 1132 w 1139"/>
                      <a:gd name="T67" fmla="*/ 936 h 2083"/>
                      <a:gd name="T68" fmla="*/ 1125 w 1139"/>
                      <a:gd name="T69" fmla="*/ 884 h 2083"/>
                      <a:gd name="T70" fmla="*/ 1115 w 1139"/>
                      <a:gd name="T71" fmla="*/ 833 h 2083"/>
                      <a:gd name="T72" fmla="*/ 1102 w 1139"/>
                      <a:gd name="T73" fmla="*/ 782 h 2083"/>
                      <a:gd name="T74" fmla="*/ 1086 w 1139"/>
                      <a:gd name="T75" fmla="*/ 731 h 2083"/>
                      <a:gd name="T76" fmla="*/ 1067 w 1139"/>
                      <a:gd name="T77" fmla="*/ 682 h 2083"/>
                      <a:gd name="T78" fmla="*/ 1046 w 1139"/>
                      <a:gd name="T79" fmla="*/ 633 h 2083"/>
                      <a:gd name="T80" fmla="*/ 1022 w 1139"/>
                      <a:gd name="T81" fmla="*/ 585 h 2083"/>
                      <a:gd name="T82" fmla="*/ 995 w 1139"/>
                      <a:gd name="T83" fmla="*/ 539 h 2083"/>
                      <a:gd name="T84" fmla="*/ 966 w 1139"/>
                      <a:gd name="T85" fmla="*/ 494 h 2083"/>
                      <a:gd name="T86" fmla="*/ 935 w 1139"/>
                      <a:gd name="T87" fmla="*/ 450 h 2083"/>
                      <a:gd name="T88" fmla="*/ 901 w 1139"/>
                      <a:gd name="T89" fmla="*/ 407 h 2083"/>
                      <a:gd name="T90" fmla="*/ 864 w 1139"/>
                      <a:gd name="T91" fmla="*/ 367 h 2083"/>
                      <a:gd name="T92" fmla="*/ 826 w 1139"/>
                      <a:gd name="T93" fmla="*/ 328 h 2083"/>
                      <a:gd name="T94" fmla="*/ 785 w 1139"/>
                      <a:gd name="T95" fmla="*/ 290 h 2083"/>
                      <a:gd name="T96" fmla="*/ 742 w 1139"/>
                      <a:gd name="T97" fmla="*/ 255 h 2083"/>
                      <a:gd name="T98" fmla="*/ 698 w 1139"/>
                      <a:gd name="T99" fmla="*/ 222 h 2083"/>
                      <a:gd name="T100" fmla="*/ 651 w 1139"/>
                      <a:gd name="T101" fmla="*/ 190 h 2083"/>
                      <a:gd name="T102" fmla="*/ 603 w 1139"/>
                      <a:gd name="T103" fmla="*/ 161 h 2083"/>
                      <a:gd name="T104" fmla="*/ 553 w 1139"/>
                      <a:gd name="T105" fmla="*/ 134 h 2083"/>
                      <a:gd name="T106" fmla="*/ 502 w 1139"/>
                      <a:gd name="T107" fmla="*/ 110 h 2083"/>
                      <a:gd name="T108" fmla="*/ 450 w 1139"/>
                      <a:gd name="T109" fmla="*/ 87 h 2083"/>
                      <a:gd name="T110" fmla="*/ 396 w 1139"/>
                      <a:gd name="T111" fmla="*/ 68 h 2083"/>
                      <a:gd name="T112" fmla="*/ 342 w 1139"/>
                      <a:gd name="T113" fmla="*/ 50 h 2083"/>
                      <a:gd name="T114" fmla="*/ 286 w 1139"/>
                      <a:gd name="T115" fmla="*/ 35 h 2083"/>
                      <a:gd name="T116" fmla="*/ 230 w 1139"/>
                      <a:gd name="T117" fmla="*/ 23 h 2083"/>
                      <a:gd name="T118" fmla="*/ 173 w 1139"/>
                      <a:gd name="T119" fmla="*/ 13 h 2083"/>
                      <a:gd name="T120" fmla="*/ 116 w 1139"/>
                      <a:gd name="T121" fmla="*/ 6 h 2083"/>
                      <a:gd name="T122" fmla="*/ 58 w 1139"/>
                      <a:gd name="T123" fmla="*/ 2 h 2083"/>
                      <a:gd name="T124" fmla="*/ 1 w 1139"/>
                      <a:gd name="T125" fmla="*/ 0 h 2083"/>
                      <a:gd name="T126" fmla="*/ 0 60000 65536"/>
                      <a:gd name="T127" fmla="*/ 0 60000 65536"/>
                      <a:gd name="T128" fmla="*/ 0 60000 65536"/>
                      <a:gd name="T129" fmla="*/ 0 60000 65536"/>
                      <a:gd name="T130" fmla="*/ 0 60000 65536"/>
                      <a:gd name="T131" fmla="*/ 0 60000 65536"/>
                      <a:gd name="T132" fmla="*/ 0 60000 65536"/>
                      <a:gd name="T133" fmla="*/ 0 60000 65536"/>
                      <a:gd name="T134" fmla="*/ 0 60000 65536"/>
                      <a:gd name="T135" fmla="*/ 0 60000 65536"/>
                      <a:gd name="T136" fmla="*/ 0 60000 65536"/>
                      <a:gd name="T137" fmla="*/ 0 60000 65536"/>
                      <a:gd name="T138" fmla="*/ 0 60000 65536"/>
                      <a:gd name="T139" fmla="*/ 0 60000 65536"/>
                      <a:gd name="T140" fmla="*/ 0 60000 65536"/>
                      <a:gd name="T141" fmla="*/ 0 60000 65536"/>
                      <a:gd name="T142" fmla="*/ 0 60000 65536"/>
                      <a:gd name="T143" fmla="*/ 0 60000 65536"/>
                      <a:gd name="T144" fmla="*/ 0 60000 65536"/>
                      <a:gd name="T145" fmla="*/ 0 60000 65536"/>
                      <a:gd name="T146" fmla="*/ 0 60000 65536"/>
                      <a:gd name="T147" fmla="*/ 0 60000 65536"/>
                      <a:gd name="T148" fmla="*/ 0 60000 65536"/>
                      <a:gd name="T149" fmla="*/ 0 60000 65536"/>
                      <a:gd name="T150" fmla="*/ 0 60000 65536"/>
                      <a:gd name="T151" fmla="*/ 0 60000 65536"/>
                      <a:gd name="T152" fmla="*/ 0 60000 65536"/>
                      <a:gd name="T153" fmla="*/ 0 60000 65536"/>
                      <a:gd name="T154" fmla="*/ 0 60000 65536"/>
                      <a:gd name="T155" fmla="*/ 0 60000 65536"/>
                      <a:gd name="T156" fmla="*/ 0 60000 65536"/>
                      <a:gd name="T157" fmla="*/ 0 60000 65536"/>
                      <a:gd name="T158" fmla="*/ 0 60000 65536"/>
                      <a:gd name="T159" fmla="*/ 0 60000 65536"/>
                      <a:gd name="T160" fmla="*/ 0 60000 65536"/>
                      <a:gd name="T161" fmla="*/ 0 60000 65536"/>
                      <a:gd name="T162" fmla="*/ 0 60000 65536"/>
                      <a:gd name="T163" fmla="*/ 0 60000 65536"/>
                      <a:gd name="T164" fmla="*/ 0 60000 65536"/>
                      <a:gd name="T165" fmla="*/ 0 60000 65536"/>
                      <a:gd name="T166" fmla="*/ 0 60000 65536"/>
                      <a:gd name="T167" fmla="*/ 0 60000 65536"/>
                      <a:gd name="T168" fmla="*/ 0 60000 65536"/>
                      <a:gd name="T169" fmla="*/ 0 60000 65536"/>
                      <a:gd name="T170" fmla="*/ 0 60000 65536"/>
                      <a:gd name="T171" fmla="*/ 0 60000 65536"/>
                      <a:gd name="T172" fmla="*/ 0 60000 65536"/>
                      <a:gd name="T173" fmla="*/ 0 60000 65536"/>
                      <a:gd name="T174" fmla="*/ 0 60000 65536"/>
                      <a:gd name="T175" fmla="*/ 0 60000 65536"/>
                      <a:gd name="T176" fmla="*/ 0 60000 65536"/>
                      <a:gd name="T177" fmla="*/ 0 60000 65536"/>
                      <a:gd name="T178" fmla="*/ 0 60000 65536"/>
                      <a:gd name="T179" fmla="*/ 0 60000 65536"/>
                      <a:gd name="T180" fmla="*/ 0 60000 65536"/>
                      <a:gd name="T181" fmla="*/ 0 60000 65536"/>
                      <a:gd name="T182" fmla="*/ 0 60000 65536"/>
                      <a:gd name="T183" fmla="*/ 0 60000 65536"/>
                      <a:gd name="T184" fmla="*/ 0 60000 65536"/>
                      <a:gd name="T185" fmla="*/ 0 60000 65536"/>
                      <a:gd name="T186" fmla="*/ 0 60000 65536"/>
                      <a:gd name="T187" fmla="*/ 0 60000 65536"/>
                      <a:gd name="T188" fmla="*/ 0 60000 65536"/>
                      <a:gd name="T189" fmla="*/ 0 w 1139"/>
                      <a:gd name="T190" fmla="*/ 0 h 2083"/>
                      <a:gd name="T191" fmla="*/ 1139 w 1139"/>
                      <a:gd name="T192" fmla="*/ 2083 h 2083"/>
                    </a:gdLst>
                    <a:ahLst/>
                    <a:cxnLst>
                      <a:cxn ang="T126">
                        <a:pos x="T0" y="T1"/>
                      </a:cxn>
                      <a:cxn ang="T127">
                        <a:pos x="T2" y="T3"/>
                      </a:cxn>
                      <a:cxn ang="T128">
                        <a:pos x="T4" y="T5"/>
                      </a:cxn>
                      <a:cxn ang="T129">
                        <a:pos x="T6" y="T7"/>
                      </a:cxn>
                      <a:cxn ang="T130">
                        <a:pos x="T8" y="T9"/>
                      </a:cxn>
                      <a:cxn ang="T131">
                        <a:pos x="T10" y="T11"/>
                      </a:cxn>
                      <a:cxn ang="T132">
                        <a:pos x="T12" y="T13"/>
                      </a:cxn>
                      <a:cxn ang="T133">
                        <a:pos x="T14" y="T15"/>
                      </a:cxn>
                      <a:cxn ang="T134">
                        <a:pos x="T16" y="T17"/>
                      </a:cxn>
                      <a:cxn ang="T135">
                        <a:pos x="T18" y="T19"/>
                      </a:cxn>
                      <a:cxn ang="T136">
                        <a:pos x="T20" y="T21"/>
                      </a:cxn>
                      <a:cxn ang="T137">
                        <a:pos x="T22" y="T23"/>
                      </a:cxn>
                      <a:cxn ang="T138">
                        <a:pos x="T24" y="T25"/>
                      </a:cxn>
                      <a:cxn ang="T139">
                        <a:pos x="T26" y="T27"/>
                      </a:cxn>
                      <a:cxn ang="T140">
                        <a:pos x="T28" y="T29"/>
                      </a:cxn>
                      <a:cxn ang="T141">
                        <a:pos x="T30" y="T31"/>
                      </a:cxn>
                      <a:cxn ang="T142">
                        <a:pos x="T32" y="T33"/>
                      </a:cxn>
                      <a:cxn ang="T143">
                        <a:pos x="T34" y="T35"/>
                      </a:cxn>
                      <a:cxn ang="T144">
                        <a:pos x="T36" y="T37"/>
                      </a:cxn>
                      <a:cxn ang="T145">
                        <a:pos x="T38" y="T39"/>
                      </a:cxn>
                      <a:cxn ang="T146">
                        <a:pos x="T40" y="T41"/>
                      </a:cxn>
                      <a:cxn ang="T147">
                        <a:pos x="T42" y="T43"/>
                      </a:cxn>
                      <a:cxn ang="T148">
                        <a:pos x="T44" y="T45"/>
                      </a:cxn>
                      <a:cxn ang="T149">
                        <a:pos x="T46" y="T47"/>
                      </a:cxn>
                      <a:cxn ang="T150">
                        <a:pos x="T48" y="T49"/>
                      </a:cxn>
                      <a:cxn ang="T151">
                        <a:pos x="T50" y="T51"/>
                      </a:cxn>
                      <a:cxn ang="T152">
                        <a:pos x="T52" y="T53"/>
                      </a:cxn>
                      <a:cxn ang="T153">
                        <a:pos x="T54" y="T55"/>
                      </a:cxn>
                      <a:cxn ang="T154">
                        <a:pos x="T56" y="T57"/>
                      </a:cxn>
                      <a:cxn ang="T155">
                        <a:pos x="T58" y="T59"/>
                      </a:cxn>
                      <a:cxn ang="T156">
                        <a:pos x="T60" y="T61"/>
                      </a:cxn>
                      <a:cxn ang="T157">
                        <a:pos x="T62" y="T63"/>
                      </a:cxn>
                      <a:cxn ang="T158">
                        <a:pos x="T64" y="T65"/>
                      </a:cxn>
                      <a:cxn ang="T159">
                        <a:pos x="T66" y="T67"/>
                      </a:cxn>
                      <a:cxn ang="T160">
                        <a:pos x="T68" y="T69"/>
                      </a:cxn>
                      <a:cxn ang="T161">
                        <a:pos x="T70" y="T71"/>
                      </a:cxn>
                      <a:cxn ang="T162">
                        <a:pos x="T72" y="T73"/>
                      </a:cxn>
                      <a:cxn ang="T163">
                        <a:pos x="T74" y="T75"/>
                      </a:cxn>
                      <a:cxn ang="T164">
                        <a:pos x="T76" y="T77"/>
                      </a:cxn>
                      <a:cxn ang="T165">
                        <a:pos x="T78" y="T79"/>
                      </a:cxn>
                      <a:cxn ang="T166">
                        <a:pos x="T80" y="T81"/>
                      </a:cxn>
                      <a:cxn ang="T167">
                        <a:pos x="T82" y="T83"/>
                      </a:cxn>
                      <a:cxn ang="T168">
                        <a:pos x="T84" y="T85"/>
                      </a:cxn>
                      <a:cxn ang="T169">
                        <a:pos x="T86" y="T87"/>
                      </a:cxn>
                      <a:cxn ang="T170">
                        <a:pos x="T88" y="T89"/>
                      </a:cxn>
                      <a:cxn ang="T171">
                        <a:pos x="T90" y="T91"/>
                      </a:cxn>
                      <a:cxn ang="T172">
                        <a:pos x="T92" y="T93"/>
                      </a:cxn>
                      <a:cxn ang="T173">
                        <a:pos x="T94" y="T95"/>
                      </a:cxn>
                      <a:cxn ang="T174">
                        <a:pos x="T96" y="T97"/>
                      </a:cxn>
                      <a:cxn ang="T175">
                        <a:pos x="T98" y="T99"/>
                      </a:cxn>
                      <a:cxn ang="T176">
                        <a:pos x="T100" y="T101"/>
                      </a:cxn>
                      <a:cxn ang="T177">
                        <a:pos x="T102" y="T103"/>
                      </a:cxn>
                      <a:cxn ang="T178">
                        <a:pos x="T104" y="T105"/>
                      </a:cxn>
                      <a:cxn ang="T179">
                        <a:pos x="T106" y="T107"/>
                      </a:cxn>
                      <a:cxn ang="T180">
                        <a:pos x="T108" y="T109"/>
                      </a:cxn>
                      <a:cxn ang="T181">
                        <a:pos x="T110" y="T111"/>
                      </a:cxn>
                      <a:cxn ang="T182">
                        <a:pos x="T112" y="T113"/>
                      </a:cxn>
                      <a:cxn ang="T183">
                        <a:pos x="T114" y="T115"/>
                      </a:cxn>
                      <a:cxn ang="T184">
                        <a:pos x="T116" y="T117"/>
                      </a:cxn>
                      <a:cxn ang="T185">
                        <a:pos x="T118" y="T119"/>
                      </a:cxn>
                      <a:cxn ang="T186">
                        <a:pos x="T120" y="T121"/>
                      </a:cxn>
                      <a:cxn ang="T187">
                        <a:pos x="T122" y="T123"/>
                      </a:cxn>
                      <a:cxn ang="T188">
                        <a:pos x="T124" y="T125"/>
                      </a:cxn>
                    </a:cxnLst>
                    <a:rect l="T189" t="T190" r="T191" b="T192"/>
                    <a:pathLst>
                      <a:path w="1139" h="2083">
                        <a:moveTo>
                          <a:pt x="0" y="2082"/>
                        </a:moveTo>
                        <a:lnTo>
                          <a:pt x="58" y="2080"/>
                        </a:lnTo>
                        <a:lnTo>
                          <a:pt x="116" y="2076"/>
                        </a:lnTo>
                        <a:lnTo>
                          <a:pt x="173" y="2069"/>
                        </a:lnTo>
                        <a:lnTo>
                          <a:pt x="230" y="2059"/>
                        </a:lnTo>
                        <a:lnTo>
                          <a:pt x="286" y="2047"/>
                        </a:lnTo>
                        <a:lnTo>
                          <a:pt x="342" y="2032"/>
                        </a:lnTo>
                        <a:lnTo>
                          <a:pt x="396" y="2014"/>
                        </a:lnTo>
                        <a:lnTo>
                          <a:pt x="450" y="1995"/>
                        </a:lnTo>
                        <a:lnTo>
                          <a:pt x="502" y="1972"/>
                        </a:lnTo>
                        <a:lnTo>
                          <a:pt x="553" y="1948"/>
                        </a:lnTo>
                        <a:lnTo>
                          <a:pt x="603" y="1921"/>
                        </a:lnTo>
                        <a:lnTo>
                          <a:pt x="651" y="1892"/>
                        </a:lnTo>
                        <a:lnTo>
                          <a:pt x="698" y="1860"/>
                        </a:lnTo>
                        <a:lnTo>
                          <a:pt x="742" y="1827"/>
                        </a:lnTo>
                        <a:lnTo>
                          <a:pt x="785" y="1792"/>
                        </a:lnTo>
                        <a:lnTo>
                          <a:pt x="826" y="1755"/>
                        </a:lnTo>
                        <a:lnTo>
                          <a:pt x="864" y="1716"/>
                        </a:lnTo>
                        <a:lnTo>
                          <a:pt x="901" y="1675"/>
                        </a:lnTo>
                        <a:lnTo>
                          <a:pt x="935" y="1632"/>
                        </a:lnTo>
                        <a:lnTo>
                          <a:pt x="966" y="1589"/>
                        </a:lnTo>
                        <a:lnTo>
                          <a:pt x="995" y="1543"/>
                        </a:lnTo>
                        <a:lnTo>
                          <a:pt x="1022" y="1497"/>
                        </a:lnTo>
                        <a:lnTo>
                          <a:pt x="1046" y="1449"/>
                        </a:lnTo>
                        <a:lnTo>
                          <a:pt x="1067" y="1400"/>
                        </a:lnTo>
                        <a:lnTo>
                          <a:pt x="1086" y="1351"/>
                        </a:lnTo>
                        <a:lnTo>
                          <a:pt x="1102" y="1300"/>
                        </a:lnTo>
                        <a:lnTo>
                          <a:pt x="1115" y="1249"/>
                        </a:lnTo>
                        <a:lnTo>
                          <a:pt x="1125" y="1198"/>
                        </a:lnTo>
                        <a:lnTo>
                          <a:pt x="1132" y="1146"/>
                        </a:lnTo>
                        <a:lnTo>
                          <a:pt x="1137" y="1093"/>
                        </a:lnTo>
                        <a:lnTo>
                          <a:pt x="1138" y="1041"/>
                        </a:lnTo>
                        <a:lnTo>
                          <a:pt x="1137" y="989"/>
                        </a:lnTo>
                        <a:lnTo>
                          <a:pt x="1132" y="936"/>
                        </a:lnTo>
                        <a:lnTo>
                          <a:pt x="1125" y="884"/>
                        </a:lnTo>
                        <a:lnTo>
                          <a:pt x="1115" y="833"/>
                        </a:lnTo>
                        <a:lnTo>
                          <a:pt x="1102" y="782"/>
                        </a:lnTo>
                        <a:lnTo>
                          <a:pt x="1086" y="731"/>
                        </a:lnTo>
                        <a:lnTo>
                          <a:pt x="1067" y="682"/>
                        </a:lnTo>
                        <a:lnTo>
                          <a:pt x="1046" y="633"/>
                        </a:lnTo>
                        <a:lnTo>
                          <a:pt x="1022" y="585"/>
                        </a:lnTo>
                        <a:lnTo>
                          <a:pt x="995" y="539"/>
                        </a:lnTo>
                        <a:lnTo>
                          <a:pt x="966" y="494"/>
                        </a:lnTo>
                        <a:lnTo>
                          <a:pt x="935" y="450"/>
                        </a:lnTo>
                        <a:lnTo>
                          <a:pt x="901" y="407"/>
                        </a:lnTo>
                        <a:lnTo>
                          <a:pt x="864" y="367"/>
                        </a:lnTo>
                        <a:lnTo>
                          <a:pt x="826" y="328"/>
                        </a:lnTo>
                        <a:lnTo>
                          <a:pt x="785" y="290"/>
                        </a:lnTo>
                        <a:lnTo>
                          <a:pt x="742" y="255"/>
                        </a:lnTo>
                        <a:lnTo>
                          <a:pt x="698" y="222"/>
                        </a:lnTo>
                        <a:lnTo>
                          <a:pt x="651" y="190"/>
                        </a:lnTo>
                        <a:lnTo>
                          <a:pt x="603" y="161"/>
                        </a:lnTo>
                        <a:lnTo>
                          <a:pt x="553" y="134"/>
                        </a:lnTo>
                        <a:lnTo>
                          <a:pt x="502" y="110"/>
                        </a:lnTo>
                        <a:lnTo>
                          <a:pt x="450" y="87"/>
                        </a:lnTo>
                        <a:lnTo>
                          <a:pt x="396" y="68"/>
                        </a:lnTo>
                        <a:lnTo>
                          <a:pt x="342" y="50"/>
                        </a:lnTo>
                        <a:lnTo>
                          <a:pt x="286" y="35"/>
                        </a:lnTo>
                        <a:lnTo>
                          <a:pt x="230" y="23"/>
                        </a:lnTo>
                        <a:lnTo>
                          <a:pt x="173" y="13"/>
                        </a:lnTo>
                        <a:lnTo>
                          <a:pt x="116" y="6"/>
                        </a:lnTo>
                        <a:lnTo>
                          <a:pt x="58" y="2"/>
                        </a:lnTo>
                        <a:lnTo>
                          <a:pt x="1" y="0"/>
                        </a:lnTo>
                      </a:path>
                    </a:pathLst>
                  </a:custGeom>
                  <a:noFill/>
                  <a:ln w="2540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sp>
              <p:nvSpPr>
                <p:cNvPr id="44084" name="Freeform 91"/>
                <p:cNvSpPr>
                  <a:spLocks noChangeArrowheads="1"/>
                </p:cNvSpPr>
                <p:nvPr/>
              </p:nvSpPr>
              <p:spPr bwMode="auto">
                <a:xfrm>
                  <a:off x="2008" y="2170"/>
                  <a:ext cx="308" cy="473"/>
                </a:xfrm>
                <a:custGeom>
                  <a:avLst/>
                  <a:gdLst>
                    <a:gd name="T0" fmla="*/ 1356 w 1357"/>
                    <a:gd name="T1" fmla="*/ 0 h 2084"/>
                    <a:gd name="T2" fmla="*/ 0 w 1357"/>
                    <a:gd name="T3" fmla="*/ 0 h 2084"/>
                    <a:gd name="T4" fmla="*/ 0 w 1357"/>
                    <a:gd name="T5" fmla="*/ 2083 h 2084"/>
                    <a:gd name="T6" fmla="*/ 1356 w 1357"/>
                    <a:gd name="T7" fmla="*/ 2083 h 2084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1357"/>
                    <a:gd name="T13" fmla="*/ 0 h 2084"/>
                    <a:gd name="T14" fmla="*/ 1357 w 1357"/>
                    <a:gd name="T15" fmla="*/ 2084 h 2084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1357" h="2084">
                      <a:moveTo>
                        <a:pt x="1356" y="0"/>
                      </a:moveTo>
                      <a:lnTo>
                        <a:pt x="0" y="0"/>
                      </a:lnTo>
                      <a:lnTo>
                        <a:pt x="0" y="2083"/>
                      </a:lnTo>
                      <a:lnTo>
                        <a:pt x="1356" y="2083"/>
                      </a:lnTo>
                    </a:path>
                  </a:pathLst>
                </a:cu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44079" name="Line 92"/>
              <p:cNvSpPr>
                <a:spLocks noChangeShapeType="1"/>
              </p:cNvSpPr>
              <p:nvPr/>
            </p:nvSpPr>
            <p:spPr bwMode="auto">
              <a:xfrm flipH="1">
                <a:off x="1888" y="2241"/>
                <a:ext cx="121" cy="1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080" name="Line 93"/>
              <p:cNvSpPr>
                <a:spLocks noChangeShapeType="1"/>
              </p:cNvSpPr>
              <p:nvPr/>
            </p:nvSpPr>
            <p:spPr bwMode="auto">
              <a:xfrm flipH="1">
                <a:off x="1888" y="2571"/>
                <a:ext cx="121" cy="1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081" name="Line 94"/>
              <p:cNvSpPr>
                <a:spLocks noChangeShapeType="1"/>
              </p:cNvSpPr>
              <p:nvPr/>
            </p:nvSpPr>
            <p:spPr bwMode="auto">
              <a:xfrm flipH="1">
                <a:off x="2562" y="2405"/>
                <a:ext cx="204" cy="1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082" name="Line 95"/>
              <p:cNvSpPr>
                <a:spLocks noChangeShapeType="1"/>
              </p:cNvSpPr>
              <p:nvPr/>
            </p:nvSpPr>
            <p:spPr bwMode="auto">
              <a:xfrm flipH="1">
                <a:off x="1888" y="2403"/>
                <a:ext cx="121" cy="1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44047" name="Group 96"/>
            <p:cNvGrpSpPr>
              <a:grpSpLocks/>
            </p:cNvGrpSpPr>
            <p:nvPr/>
          </p:nvGrpSpPr>
          <p:grpSpPr bwMode="auto">
            <a:xfrm>
              <a:off x="2112" y="2066"/>
              <a:ext cx="491" cy="236"/>
              <a:chOff x="1889" y="1625"/>
              <a:chExt cx="875" cy="471"/>
            </a:xfrm>
          </p:grpSpPr>
          <p:grpSp>
            <p:nvGrpSpPr>
              <p:cNvPr id="44069" name="Group 97"/>
              <p:cNvGrpSpPr>
                <a:grpSpLocks/>
              </p:cNvGrpSpPr>
              <p:nvPr/>
            </p:nvGrpSpPr>
            <p:grpSpPr bwMode="auto">
              <a:xfrm>
                <a:off x="2008" y="1625"/>
                <a:ext cx="544" cy="471"/>
                <a:chOff x="2008" y="1625"/>
                <a:chExt cx="544" cy="471"/>
              </a:xfrm>
            </p:grpSpPr>
            <p:grpSp>
              <p:nvGrpSpPr>
                <p:cNvPr id="44074" name="Group 98"/>
                <p:cNvGrpSpPr>
                  <a:grpSpLocks/>
                </p:cNvGrpSpPr>
                <p:nvPr/>
              </p:nvGrpSpPr>
              <p:grpSpPr bwMode="auto">
                <a:xfrm>
                  <a:off x="2291" y="1626"/>
                  <a:ext cx="261" cy="470"/>
                  <a:chOff x="2291" y="1626"/>
                  <a:chExt cx="261" cy="470"/>
                </a:xfrm>
              </p:grpSpPr>
              <p:sp>
                <p:nvSpPr>
                  <p:cNvPr id="44076" name="AutoShape 99"/>
                  <p:cNvSpPr>
                    <a:spLocks noChangeArrowheads="1"/>
                  </p:cNvSpPr>
                  <p:nvPr/>
                </p:nvSpPr>
                <p:spPr bwMode="auto">
                  <a:xfrm>
                    <a:off x="2291" y="1626"/>
                    <a:ext cx="261" cy="471"/>
                  </a:xfrm>
                  <a:prstGeom prst="roundRect">
                    <a:avLst>
                      <a:gd name="adj" fmla="val 384"/>
                    </a:avLst>
                  </a:prstGeom>
                  <a:noFill/>
                  <a:ln w="25400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44077" name="Freeform 100"/>
                  <p:cNvSpPr>
                    <a:spLocks noChangeArrowheads="1"/>
                  </p:cNvSpPr>
                  <p:nvPr/>
                </p:nvSpPr>
                <p:spPr bwMode="auto">
                  <a:xfrm>
                    <a:off x="2294" y="1626"/>
                    <a:ext cx="258" cy="471"/>
                  </a:xfrm>
                  <a:custGeom>
                    <a:avLst/>
                    <a:gdLst>
                      <a:gd name="T0" fmla="*/ 0 w 1139"/>
                      <a:gd name="T1" fmla="*/ 2076 h 2077"/>
                      <a:gd name="T2" fmla="*/ 58 w 1139"/>
                      <a:gd name="T3" fmla="*/ 2074 h 2077"/>
                      <a:gd name="T4" fmla="*/ 116 w 1139"/>
                      <a:gd name="T5" fmla="*/ 2070 h 2077"/>
                      <a:gd name="T6" fmla="*/ 173 w 1139"/>
                      <a:gd name="T7" fmla="*/ 2063 h 2077"/>
                      <a:gd name="T8" fmla="*/ 230 w 1139"/>
                      <a:gd name="T9" fmla="*/ 2053 h 2077"/>
                      <a:gd name="T10" fmla="*/ 286 w 1139"/>
                      <a:gd name="T11" fmla="*/ 2041 h 2077"/>
                      <a:gd name="T12" fmla="*/ 342 w 1139"/>
                      <a:gd name="T13" fmla="*/ 2026 h 2077"/>
                      <a:gd name="T14" fmla="*/ 396 w 1139"/>
                      <a:gd name="T15" fmla="*/ 2009 h 2077"/>
                      <a:gd name="T16" fmla="*/ 450 w 1139"/>
                      <a:gd name="T17" fmla="*/ 1989 h 2077"/>
                      <a:gd name="T18" fmla="*/ 502 w 1139"/>
                      <a:gd name="T19" fmla="*/ 1967 h 2077"/>
                      <a:gd name="T20" fmla="*/ 553 w 1139"/>
                      <a:gd name="T21" fmla="*/ 1942 h 2077"/>
                      <a:gd name="T22" fmla="*/ 603 w 1139"/>
                      <a:gd name="T23" fmla="*/ 1915 h 2077"/>
                      <a:gd name="T24" fmla="*/ 651 w 1139"/>
                      <a:gd name="T25" fmla="*/ 1886 h 2077"/>
                      <a:gd name="T26" fmla="*/ 697 w 1139"/>
                      <a:gd name="T27" fmla="*/ 1855 h 2077"/>
                      <a:gd name="T28" fmla="*/ 742 w 1139"/>
                      <a:gd name="T29" fmla="*/ 1822 h 2077"/>
                      <a:gd name="T30" fmla="*/ 785 w 1139"/>
                      <a:gd name="T31" fmla="*/ 1787 h 2077"/>
                      <a:gd name="T32" fmla="*/ 826 w 1139"/>
                      <a:gd name="T33" fmla="*/ 1750 h 2077"/>
                      <a:gd name="T34" fmla="*/ 864 w 1139"/>
                      <a:gd name="T35" fmla="*/ 1711 h 2077"/>
                      <a:gd name="T36" fmla="*/ 900 w 1139"/>
                      <a:gd name="T37" fmla="*/ 1670 h 2077"/>
                      <a:gd name="T38" fmla="*/ 935 w 1139"/>
                      <a:gd name="T39" fmla="*/ 1628 h 2077"/>
                      <a:gd name="T40" fmla="*/ 966 w 1139"/>
                      <a:gd name="T41" fmla="*/ 1584 h 2077"/>
                      <a:gd name="T42" fmla="*/ 995 w 1139"/>
                      <a:gd name="T43" fmla="*/ 1539 h 2077"/>
                      <a:gd name="T44" fmla="*/ 1022 w 1139"/>
                      <a:gd name="T45" fmla="*/ 1493 h 2077"/>
                      <a:gd name="T46" fmla="*/ 1046 w 1139"/>
                      <a:gd name="T47" fmla="*/ 1445 h 2077"/>
                      <a:gd name="T48" fmla="*/ 1067 w 1139"/>
                      <a:gd name="T49" fmla="*/ 1396 h 2077"/>
                      <a:gd name="T50" fmla="*/ 1086 w 1139"/>
                      <a:gd name="T51" fmla="*/ 1347 h 2077"/>
                      <a:gd name="T52" fmla="*/ 1102 w 1139"/>
                      <a:gd name="T53" fmla="*/ 1297 h 2077"/>
                      <a:gd name="T54" fmla="*/ 1115 w 1139"/>
                      <a:gd name="T55" fmla="*/ 1246 h 2077"/>
                      <a:gd name="T56" fmla="*/ 1125 w 1139"/>
                      <a:gd name="T57" fmla="*/ 1194 h 2077"/>
                      <a:gd name="T58" fmla="*/ 1132 w 1139"/>
                      <a:gd name="T59" fmla="*/ 1142 h 2077"/>
                      <a:gd name="T60" fmla="*/ 1137 w 1139"/>
                      <a:gd name="T61" fmla="*/ 1090 h 2077"/>
                      <a:gd name="T62" fmla="*/ 1138 w 1139"/>
                      <a:gd name="T63" fmla="*/ 1038 h 2077"/>
                      <a:gd name="T64" fmla="*/ 1137 w 1139"/>
                      <a:gd name="T65" fmla="*/ 986 h 2077"/>
                      <a:gd name="T66" fmla="*/ 1132 w 1139"/>
                      <a:gd name="T67" fmla="*/ 934 h 2077"/>
                      <a:gd name="T68" fmla="*/ 1125 w 1139"/>
                      <a:gd name="T69" fmla="*/ 882 h 2077"/>
                      <a:gd name="T70" fmla="*/ 1115 w 1139"/>
                      <a:gd name="T71" fmla="*/ 831 h 2077"/>
                      <a:gd name="T72" fmla="*/ 1102 w 1139"/>
                      <a:gd name="T73" fmla="*/ 780 h 2077"/>
                      <a:gd name="T74" fmla="*/ 1086 w 1139"/>
                      <a:gd name="T75" fmla="*/ 729 h 2077"/>
                      <a:gd name="T76" fmla="*/ 1067 w 1139"/>
                      <a:gd name="T77" fmla="*/ 680 h 2077"/>
                      <a:gd name="T78" fmla="*/ 1046 w 1139"/>
                      <a:gd name="T79" fmla="*/ 631 h 2077"/>
                      <a:gd name="T80" fmla="*/ 1022 w 1139"/>
                      <a:gd name="T81" fmla="*/ 584 h 2077"/>
                      <a:gd name="T82" fmla="*/ 996 w 1139"/>
                      <a:gd name="T83" fmla="*/ 537 h 2077"/>
                      <a:gd name="T84" fmla="*/ 966 w 1139"/>
                      <a:gd name="T85" fmla="*/ 492 h 2077"/>
                      <a:gd name="T86" fmla="*/ 935 w 1139"/>
                      <a:gd name="T87" fmla="*/ 448 h 2077"/>
                      <a:gd name="T88" fmla="*/ 901 w 1139"/>
                      <a:gd name="T89" fmla="*/ 406 h 2077"/>
                      <a:gd name="T90" fmla="*/ 864 w 1139"/>
                      <a:gd name="T91" fmla="*/ 366 h 2077"/>
                      <a:gd name="T92" fmla="*/ 826 w 1139"/>
                      <a:gd name="T93" fmla="*/ 327 h 2077"/>
                      <a:gd name="T94" fmla="*/ 785 w 1139"/>
                      <a:gd name="T95" fmla="*/ 289 h 2077"/>
                      <a:gd name="T96" fmla="*/ 742 w 1139"/>
                      <a:gd name="T97" fmla="*/ 254 h 2077"/>
                      <a:gd name="T98" fmla="*/ 698 w 1139"/>
                      <a:gd name="T99" fmla="*/ 221 h 2077"/>
                      <a:gd name="T100" fmla="*/ 651 w 1139"/>
                      <a:gd name="T101" fmla="*/ 190 h 2077"/>
                      <a:gd name="T102" fmla="*/ 603 w 1139"/>
                      <a:gd name="T103" fmla="*/ 161 h 2077"/>
                      <a:gd name="T104" fmla="*/ 554 w 1139"/>
                      <a:gd name="T105" fmla="*/ 134 h 2077"/>
                      <a:gd name="T106" fmla="*/ 503 w 1139"/>
                      <a:gd name="T107" fmla="*/ 109 h 2077"/>
                      <a:gd name="T108" fmla="*/ 450 w 1139"/>
                      <a:gd name="T109" fmla="*/ 87 h 2077"/>
                      <a:gd name="T110" fmla="*/ 397 w 1139"/>
                      <a:gd name="T111" fmla="*/ 68 h 2077"/>
                      <a:gd name="T112" fmla="*/ 342 w 1139"/>
                      <a:gd name="T113" fmla="*/ 50 h 2077"/>
                      <a:gd name="T114" fmla="*/ 287 w 1139"/>
                      <a:gd name="T115" fmla="*/ 35 h 2077"/>
                      <a:gd name="T116" fmla="*/ 230 w 1139"/>
                      <a:gd name="T117" fmla="*/ 23 h 2077"/>
                      <a:gd name="T118" fmla="*/ 173 w 1139"/>
                      <a:gd name="T119" fmla="*/ 13 h 2077"/>
                      <a:gd name="T120" fmla="*/ 116 w 1139"/>
                      <a:gd name="T121" fmla="*/ 6 h 2077"/>
                      <a:gd name="T122" fmla="*/ 59 w 1139"/>
                      <a:gd name="T123" fmla="*/ 2 h 2077"/>
                      <a:gd name="T124" fmla="*/ 1 w 1139"/>
                      <a:gd name="T125" fmla="*/ 0 h 2077"/>
                      <a:gd name="T126" fmla="*/ 0 60000 65536"/>
                      <a:gd name="T127" fmla="*/ 0 60000 65536"/>
                      <a:gd name="T128" fmla="*/ 0 60000 65536"/>
                      <a:gd name="T129" fmla="*/ 0 60000 65536"/>
                      <a:gd name="T130" fmla="*/ 0 60000 65536"/>
                      <a:gd name="T131" fmla="*/ 0 60000 65536"/>
                      <a:gd name="T132" fmla="*/ 0 60000 65536"/>
                      <a:gd name="T133" fmla="*/ 0 60000 65536"/>
                      <a:gd name="T134" fmla="*/ 0 60000 65536"/>
                      <a:gd name="T135" fmla="*/ 0 60000 65536"/>
                      <a:gd name="T136" fmla="*/ 0 60000 65536"/>
                      <a:gd name="T137" fmla="*/ 0 60000 65536"/>
                      <a:gd name="T138" fmla="*/ 0 60000 65536"/>
                      <a:gd name="T139" fmla="*/ 0 60000 65536"/>
                      <a:gd name="T140" fmla="*/ 0 60000 65536"/>
                      <a:gd name="T141" fmla="*/ 0 60000 65536"/>
                      <a:gd name="T142" fmla="*/ 0 60000 65536"/>
                      <a:gd name="T143" fmla="*/ 0 60000 65536"/>
                      <a:gd name="T144" fmla="*/ 0 60000 65536"/>
                      <a:gd name="T145" fmla="*/ 0 60000 65536"/>
                      <a:gd name="T146" fmla="*/ 0 60000 65536"/>
                      <a:gd name="T147" fmla="*/ 0 60000 65536"/>
                      <a:gd name="T148" fmla="*/ 0 60000 65536"/>
                      <a:gd name="T149" fmla="*/ 0 60000 65536"/>
                      <a:gd name="T150" fmla="*/ 0 60000 65536"/>
                      <a:gd name="T151" fmla="*/ 0 60000 65536"/>
                      <a:gd name="T152" fmla="*/ 0 60000 65536"/>
                      <a:gd name="T153" fmla="*/ 0 60000 65536"/>
                      <a:gd name="T154" fmla="*/ 0 60000 65536"/>
                      <a:gd name="T155" fmla="*/ 0 60000 65536"/>
                      <a:gd name="T156" fmla="*/ 0 60000 65536"/>
                      <a:gd name="T157" fmla="*/ 0 60000 65536"/>
                      <a:gd name="T158" fmla="*/ 0 60000 65536"/>
                      <a:gd name="T159" fmla="*/ 0 60000 65536"/>
                      <a:gd name="T160" fmla="*/ 0 60000 65536"/>
                      <a:gd name="T161" fmla="*/ 0 60000 65536"/>
                      <a:gd name="T162" fmla="*/ 0 60000 65536"/>
                      <a:gd name="T163" fmla="*/ 0 60000 65536"/>
                      <a:gd name="T164" fmla="*/ 0 60000 65536"/>
                      <a:gd name="T165" fmla="*/ 0 60000 65536"/>
                      <a:gd name="T166" fmla="*/ 0 60000 65536"/>
                      <a:gd name="T167" fmla="*/ 0 60000 65536"/>
                      <a:gd name="T168" fmla="*/ 0 60000 65536"/>
                      <a:gd name="T169" fmla="*/ 0 60000 65536"/>
                      <a:gd name="T170" fmla="*/ 0 60000 65536"/>
                      <a:gd name="T171" fmla="*/ 0 60000 65536"/>
                      <a:gd name="T172" fmla="*/ 0 60000 65536"/>
                      <a:gd name="T173" fmla="*/ 0 60000 65536"/>
                      <a:gd name="T174" fmla="*/ 0 60000 65536"/>
                      <a:gd name="T175" fmla="*/ 0 60000 65536"/>
                      <a:gd name="T176" fmla="*/ 0 60000 65536"/>
                      <a:gd name="T177" fmla="*/ 0 60000 65536"/>
                      <a:gd name="T178" fmla="*/ 0 60000 65536"/>
                      <a:gd name="T179" fmla="*/ 0 60000 65536"/>
                      <a:gd name="T180" fmla="*/ 0 60000 65536"/>
                      <a:gd name="T181" fmla="*/ 0 60000 65536"/>
                      <a:gd name="T182" fmla="*/ 0 60000 65536"/>
                      <a:gd name="T183" fmla="*/ 0 60000 65536"/>
                      <a:gd name="T184" fmla="*/ 0 60000 65536"/>
                      <a:gd name="T185" fmla="*/ 0 60000 65536"/>
                      <a:gd name="T186" fmla="*/ 0 60000 65536"/>
                      <a:gd name="T187" fmla="*/ 0 60000 65536"/>
                      <a:gd name="T188" fmla="*/ 0 60000 65536"/>
                      <a:gd name="T189" fmla="*/ 0 w 1139"/>
                      <a:gd name="T190" fmla="*/ 0 h 2077"/>
                      <a:gd name="T191" fmla="*/ 1139 w 1139"/>
                      <a:gd name="T192" fmla="*/ 2077 h 2077"/>
                    </a:gdLst>
                    <a:ahLst/>
                    <a:cxnLst>
                      <a:cxn ang="T126">
                        <a:pos x="T0" y="T1"/>
                      </a:cxn>
                      <a:cxn ang="T127">
                        <a:pos x="T2" y="T3"/>
                      </a:cxn>
                      <a:cxn ang="T128">
                        <a:pos x="T4" y="T5"/>
                      </a:cxn>
                      <a:cxn ang="T129">
                        <a:pos x="T6" y="T7"/>
                      </a:cxn>
                      <a:cxn ang="T130">
                        <a:pos x="T8" y="T9"/>
                      </a:cxn>
                      <a:cxn ang="T131">
                        <a:pos x="T10" y="T11"/>
                      </a:cxn>
                      <a:cxn ang="T132">
                        <a:pos x="T12" y="T13"/>
                      </a:cxn>
                      <a:cxn ang="T133">
                        <a:pos x="T14" y="T15"/>
                      </a:cxn>
                      <a:cxn ang="T134">
                        <a:pos x="T16" y="T17"/>
                      </a:cxn>
                      <a:cxn ang="T135">
                        <a:pos x="T18" y="T19"/>
                      </a:cxn>
                      <a:cxn ang="T136">
                        <a:pos x="T20" y="T21"/>
                      </a:cxn>
                      <a:cxn ang="T137">
                        <a:pos x="T22" y="T23"/>
                      </a:cxn>
                      <a:cxn ang="T138">
                        <a:pos x="T24" y="T25"/>
                      </a:cxn>
                      <a:cxn ang="T139">
                        <a:pos x="T26" y="T27"/>
                      </a:cxn>
                      <a:cxn ang="T140">
                        <a:pos x="T28" y="T29"/>
                      </a:cxn>
                      <a:cxn ang="T141">
                        <a:pos x="T30" y="T31"/>
                      </a:cxn>
                      <a:cxn ang="T142">
                        <a:pos x="T32" y="T33"/>
                      </a:cxn>
                      <a:cxn ang="T143">
                        <a:pos x="T34" y="T35"/>
                      </a:cxn>
                      <a:cxn ang="T144">
                        <a:pos x="T36" y="T37"/>
                      </a:cxn>
                      <a:cxn ang="T145">
                        <a:pos x="T38" y="T39"/>
                      </a:cxn>
                      <a:cxn ang="T146">
                        <a:pos x="T40" y="T41"/>
                      </a:cxn>
                      <a:cxn ang="T147">
                        <a:pos x="T42" y="T43"/>
                      </a:cxn>
                      <a:cxn ang="T148">
                        <a:pos x="T44" y="T45"/>
                      </a:cxn>
                      <a:cxn ang="T149">
                        <a:pos x="T46" y="T47"/>
                      </a:cxn>
                      <a:cxn ang="T150">
                        <a:pos x="T48" y="T49"/>
                      </a:cxn>
                      <a:cxn ang="T151">
                        <a:pos x="T50" y="T51"/>
                      </a:cxn>
                      <a:cxn ang="T152">
                        <a:pos x="T52" y="T53"/>
                      </a:cxn>
                      <a:cxn ang="T153">
                        <a:pos x="T54" y="T55"/>
                      </a:cxn>
                      <a:cxn ang="T154">
                        <a:pos x="T56" y="T57"/>
                      </a:cxn>
                      <a:cxn ang="T155">
                        <a:pos x="T58" y="T59"/>
                      </a:cxn>
                      <a:cxn ang="T156">
                        <a:pos x="T60" y="T61"/>
                      </a:cxn>
                      <a:cxn ang="T157">
                        <a:pos x="T62" y="T63"/>
                      </a:cxn>
                      <a:cxn ang="T158">
                        <a:pos x="T64" y="T65"/>
                      </a:cxn>
                      <a:cxn ang="T159">
                        <a:pos x="T66" y="T67"/>
                      </a:cxn>
                      <a:cxn ang="T160">
                        <a:pos x="T68" y="T69"/>
                      </a:cxn>
                      <a:cxn ang="T161">
                        <a:pos x="T70" y="T71"/>
                      </a:cxn>
                      <a:cxn ang="T162">
                        <a:pos x="T72" y="T73"/>
                      </a:cxn>
                      <a:cxn ang="T163">
                        <a:pos x="T74" y="T75"/>
                      </a:cxn>
                      <a:cxn ang="T164">
                        <a:pos x="T76" y="T77"/>
                      </a:cxn>
                      <a:cxn ang="T165">
                        <a:pos x="T78" y="T79"/>
                      </a:cxn>
                      <a:cxn ang="T166">
                        <a:pos x="T80" y="T81"/>
                      </a:cxn>
                      <a:cxn ang="T167">
                        <a:pos x="T82" y="T83"/>
                      </a:cxn>
                      <a:cxn ang="T168">
                        <a:pos x="T84" y="T85"/>
                      </a:cxn>
                      <a:cxn ang="T169">
                        <a:pos x="T86" y="T87"/>
                      </a:cxn>
                      <a:cxn ang="T170">
                        <a:pos x="T88" y="T89"/>
                      </a:cxn>
                      <a:cxn ang="T171">
                        <a:pos x="T90" y="T91"/>
                      </a:cxn>
                      <a:cxn ang="T172">
                        <a:pos x="T92" y="T93"/>
                      </a:cxn>
                      <a:cxn ang="T173">
                        <a:pos x="T94" y="T95"/>
                      </a:cxn>
                      <a:cxn ang="T174">
                        <a:pos x="T96" y="T97"/>
                      </a:cxn>
                      <a:cxn ang="T175">
                        <a:pos x="T98" y="T99"/>
                      </a:cxn>
                      <a:cxn ang="T176">
                        <a:pos x="T100" y="T101"/>
                      </a:cxn>
                      <a:cxn ang="T177">
                        <a:pos x="T102" y="T103"/>
                      </a:cxn>
                      <a:cxn ang="T178">
                        <a:pos x="T104" y="T105"/>
                      </a:cxn>
                      <a:cxn ang="T179">
                        <a:pos x="T106" y="T107"/>
                      </a:cxn>
                      <a:cxn ang="T180">
                        <a:pos x="T108" y="T109"/>
                      </a:cxn>
                      <a:cxn ang="T181">
                        <a:pos x="T110" y="T111"/>
                      </a:cxn>
                      <a:cxn ang="T182">
                        <a:pos x="T112" y="T113"/>
                      </a:cxn>
                      <a:cxn ang="T183">
                        <a:pos x="T114" y="T115"/>
                      </a:cxn>
                      <a:cxn ang="T184">
                        <a:pos x="T116" y="T117"/>
                      </a:cxn>
                      <a:cxn ang="T185">
                        <a:pos x="T118" y="T119"/>
                      </a:cxn>
                      <a:cxn ang="T186">
                        <a:pos x="T120" y="T121"/>
                      </a:cxn>
                      <a:cxn ang="T187">
                        <a:pos x="T122" y="T123"/>
                      </a:cxn>
                      <a:cxn ang="T188">
                        <a:pos x="T124" y="T125"/>
                      </a:cxn>
                    </a:cxnLst>
                    <a:rect l="T189" t="T190" r="T191" b="T192"/>
                    <a:pathLst>
                      <a:path w="1139" h="2077">
                        <a:moveTo>
                          <a:pt x="0" y="2076"/>
                        </a:moveTo>
                        <a:lnTo>
                          <a:pt x="58" y="2074"/>
                        </a:lnTo>
                        <a:lnTo>
                          <a:pt x="116" y="2070"/>
                        </a:lnTo>
                        <a:lnTo>
                          <a:pt x="173" y="2063"/>
                        </a:lnTo>
                        <a:lnTo>
                          <a:pt x="230" y="2053"/>
                        </a:lnTo>
                        <a:lnTo>
                          <a:pt x="286" y="2041"/>
                        </a:lnTo>
                        <a:lnTo>
                          <a:pt x="342" y="2026"/>
                        </a:lnTo>
                        <a:lnTo>
                          <a:pt x="396" y="2009"/>
                        </a:lnTo>
                        <a:lnTo>
                          <a:pt x="450" y="1989"/>
                        </a:lnTo>
                        <a:lnTo>
                          <a:pt x="502" y="1967"/>
                        </a:lnTo>
                        <a:lnTo>
                          <a:pt x="553" y="1942"/>
                        </a:lnTo>
                        <a:lnTo>
                          <a:pt x="603" y="1915"/>
                        </a:lnTo>
                        <a:lnTo>
                          <a:pt x="651" y="1886"/>
                        </a:lnTo>
                        <a:lnTo>
                          <a:pt x="697" y="1855"/>
                        </a:lnTo>
                        <a:lnTo>
                          <a:pt x="742" y="1822"/>
                        </a:lnTo>
                        <a:lnTo>
                          <a:pt x="785" y="1787"/>
                        </a:lnTo>
                        <a:lnTo>
                          <a:pt x="826" y="1750"/>
                        </a:lnTo>
                        <a:lnTo>
                          <a:pt x="864" y="1711"/>
                        </a:lnTo>
                        <a:lnTo>
                          <a:pt x="900" y="1670"/>
                        </a:lnTo>
                        <a:lnTo>
                          <a:pt x="935" y="1628"/>
                        </a:lnTo>
                        <a:lnTo>
                          <a:pt x="966" y="1584"/>
                        </a:lnTo>
                        <a:lnTo>
                          <a:pt x="995" y="1539"/>
                        </a:lnTo>
                        <a:lnTo>
                          <a:pt x="1022" y="1493"/>
                        </a:lnTo>
                        <a:lnTo>
                          <a:pt x="1046" y="1445"/>
                        </a:lnTo>
                        <a:lnTo>
                          <a:pt x="1067" y="1396"/>
                        </a:lnTo>
                        <a:lnTo>
                          <a:pt x="1086" y="1347"/>
                        </a:lnTo>
                        <a:lnTo>
                          <a:pt x="1102" y="1297"/>
                        </a:lnTo>
                        <a:lnTo>
                          <a:pt x="1115" y="1246"/>
                        </a:lnTo>
                        <a:lnTo>
                          <a:pt x="1125" y="1194"/>
                        </a:lnTo>
                        <a:lnTo>
                          <a:pt x="1132" y="1142"/>
                        </a:lnTo>
                        <a:lnTo>
                          <a:pt x="1137" y="1090"/>
                        </a:lnTo>
                        <a:lnTo>
                          <a:pt x="1138" y="1038"/>
                        </a:lnTo>
                        <a:lnTo>
                          <a:pt x="1137" y="986"/>
                        </a:lnTo>
                        <a:lnTo>
                          <a:pt x="1132" y="934"/>
                        </a:lnTo>
                        <a:lnTo>
                          <a:pt x="1125" y="882"/>
                        </a:lnTo>
                        <a:lnTo>
                          <a:pt x="1115" y="831"/>
                        </a:lnTo>
                        <a:lnTo>
                          <a:pt x="1102" y="780"/>
                        </a:lnTo>
                        <a:lnTo>
                          <a:pt x="1086" y="729"/>
                        </a:lnTo>
                        <a:lnTo>
                          <a:pt x="1067" y="680"/>
                        </a:lnTo>
                        <a:lnTo>
                          <a:pt x="1046" y="631"/>
                        </a:lnTo>
                        <a:lnTo>
                          <a:pt x="1022" y="584"/>
                        </a:lnTo>
                        <a:lnTo>
                          <a:pt x="996" y="537"/>
                        </a:lnTo>
                        <a:lnTo>
                          <a:pt x="966" y="492"/>
                        </a:lnTo>
                        <a:lnTo>
                          <a:pt x="935" y="448"/>
                        </a:lnTo>
                        <a:lnTo>
                          <a:pt x="901" y="406"/>
                        </a:lnTo>
                        <a:lnTo>
                          <a:pt x="864" y="366"/>
                        </a:lnTo>
                        <a:lnTo>
                          <a:pt x="826" y="327"/>
                        </a:lnTo>
                        <a:lnTo>
                          <a:pt x="785" y="289"/>
                        </a:lnTo>
                        <a:lnTo>
                          <a:pt x="742" y="254"/>
                        </a:lnTo>
                        <a:lnTo>
                          <a:pt x="698" y="221"/>
                        </a:lnTo>
                        <a:lnTo>
                          <a:pt x="651" y="190"/>
                        </a:lnTo>
                        <a:lnTo>
                          <a:pt x="603" y="161"/>
                        </a:lnTo>
                        <a:lnTo>
                          <a:pt x="554" y="134"/>
                        </a:lnTo>
                        <a:lnTo>
                          <a:pt x="503" y="109"/>
                        </a:lnTo>
                        <a:lnTo>
                          <a:pt x="450" y="87"/>
                        </a:lnTo>
                        <a:lnTo>
                          <a:pt x="397" y="68"/>
                        </a:lnTo>
                        <a:lnTo>
                          <a:pt x="342" y="50"/>
                        </a:lnTo>
                        <a:lnTo>
                          <a:pt x="287" y="35"/>
                        </a:lnTo>
                        <a:lnTo>
                          <a:pt x="230" y="23"/>
                        </a:lnTo>
                        <a:lnTo>
                          <a:pt x="173" y="13"/>
                        </a:lnTo>
                        <a:lnTo>
                          <a:pt x="116" y="6"/>
                        </a:lnTo>
                        <a:lnTo>
                          <a:pt x="59" y="2"/>
                        </a:lnTo>
                        <a:lnTo>
                          <a:pt x="1" y="0"/>
                        </a:lnTo>
                      </a:path>
                    </a:pathLst>
                  </a:custGeom>
                  <a:noFill/>
                  <a:ln w="2540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sp>
              <p:nvSpPr>
                <p:cNvPr id="44075" name="Freeform 101"/>
                <p:cNvSpPr>
                  <a:spLocks noChangeArrowheads="1"/>
                </p:cNvSpPr>
                <p:nvPr/>
              </p:nvSpPr>
              <p:spPr bwMode="auto">
                <a:xfrm>
                  <a:off x="2008" y="1625"/>
                  <a:ext cx="308" cy="471"/>
                </a:xfrm>
                <a:custGeom>
                  <a:avLst/>
                  <a:gdLst>
                    <a:gd name="T0" fmla="*/ 1356 w 1357"/>
                    <a:gd name="T1" fmla="*/ 0 h 2079"/>
                    <a:gd name="T2" fmla="*/ 0 w 1357"/>
                    <a:gd name="T3" fmla="*/ 0 h 2079"/>
                    <a:gd name="T4" fmla="*/ 0 w 1357"/>
                    <a:gd name="T5" fmla="*/ 2078 h 2079"/>
                    <a:gd name="T6" fmla="*/ 1356 w 1357"/>
                    <a:gd name="T7" fmla="*/ 2078 h 2079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1357"/>
                    <a:gd name="T13" fmla="*/ 0 h 2079"/>
                    <a:gd name="T14" fmla="*/ 1357 w 1357"/>
                    <a:gd name="T15" fmla="*/ 2079 h 2079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1357" h="2079">
                      <a:moveTo>
                        <a:pt x="1356" y="0"/>
                      </a:moveTo>
                      <a:lnTo>
                        <a:pt x="0" y="0"/>
                      </a:lnTo>
                      <a:lnTo>
                        <a:pt x="0" y="2078"/>
                      </a:lnTo>
                      <a:lnTo>
                        <a:pt x="1356" y="2078"/>
                      </a:lnTo>
                    </a:path>
                  </a:pathLst>
                </a:cu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44070" name="Line 102"/>
              <p:cNvSpPr>
                <a:spLocks noChangeShapeType="1"/>
              </p:cNvSpPr>
              <p:nvPr/>
            </p:nvSpPr>
            <p:spPr bwMode="auto">
              <a:xfrm flipH="1">
                <a:off x="1888" y="1696"/>
                <a:ext cx="121" cy="1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071" name="Line 103"/>
              <p:cNvSpPr>
                <a:spLocks noChangeShapeType="1"/>
              </p:cNvSpPr>
              <p:nvPr/>
            </p:nvSpPr>
            <p:spPr bwMode="auto">
              <a:xfrm flipH="1">
                <a:off x="1888" y="2025"/>
                <a:ext cx="121" cy="1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072" name="Line 104"/>
              <p:cNvSpPr>
                <a:spLocks noChangeShapeType="1"/>
              </p:cNvSpPr>
              <p:nvPr/>
            </p:nvSpPr>
            <p:spPr bwMode="auto">
              <a:xfrm flipH="1">
                <a:off x="2562" y="1859"/>
                <a:ext cx="204" cy="1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073" name="Line 105"/>
              <p:cNvSpPr>
                <a:spLocks noChangeShapeType="1"/>
              </p:cNvSpPr>
              <p:nvPr/>
            </p:nvSpPr>
            <p:spPr bwMode="auto">
              <a:xfrm flipH="1">
                <a:off x="1888" y="1857"/>
                <a:ext cx="121" cy="1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44048" name="Group 106"/>
            <p:cNvGrpSpPr>
              <a:grpSpLocks/>
            </p:cNvGrpSpPr>
            <p:nvPr/>
          </p:nvGrpSpPr>
          <p:grpSpPr bwMode="auto">
            <a:xfrm>
              <a:off x="3168" y="2593"/>
              <a:ext cx="469" cy="239"/>
              <a:chOff x="3343" y="2433"/>
              <a:chExt cx="835" cy="477"/>
            </a:xfrm>
          </p:grpSpPr>
          <p:grpSp>
            <p:nvGrpSpPr>
              <p:cNvPr id="44053" name="Group 107"/>
              <p:cNvGrpSpPr>
                <a:grpSpLocks/>
              </p:cNvGrpSpPr>
              <p:nvPr/>
            </p:nvGrpSpPr>
            <p:grpSpPr bwMode="auto">
              <a:xfrm>
                <a:off x="3640" y="2436"/>
                <a:ext cx="446" cy="238"/>
                <a:chOff x="3640" y="2436"/>
                <a:chExt cx="446" cy="238"/>
              </a:xfrm>
            </p:grpSpPr>
            <p:sp>
              <p:nvSpPr>
                <p:cNvPr id="44067" name="AutoShape 108"/>
                <p:cNvSpPr>
                  <a:spLocks noChangeArrowheads="1"/>
                </p:cNvSpPr>
                <p:nvPr/>
              </p:nvSpPr>
              <p:spPr bwMode="auto">
                <a:xfrm>
                  <a:off x="3640" y="2436"/>
                  <a:ext cx="447" cy="239"/>
                </a:xfrm>
                <a:prstGeom prst="roundRect">
                  <a:avLst>
                    <a:gd name="adj" fmla="val 417"/>
                  </a:avLst>
                </a:prstGeom>
                <a:noFill/>
                <a:ln w="25400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4068" name="Freeform 109"/>
                <p:cNvSpPr>
                  <a:spLocks noChangeArrowheads="1"/>
                </p:cNvSpPr>
                <p:nvPr/>
              </p:nvSpPr>
              <p:spPr bwMode="auto">
                <a:xfrm>
                  <a:off x="3640" y="2436"/>
                  <a:ext cx="447" cy="241"/>
                </a:xfrm>
                <a:custGeom>
                  <a:avLst/>
                  <a:gdLst>
                    <a:gd name="T0" fmla="*/ 1971 w 1972"/>
                    <a:gd name="T1" fmla="*/ 1060 h 1061"/>
                    <a:gd name="T2" fmla="*/ 1910 w 1972"/>
                    <a:gd name="T3" fmla="*/ 965 h 1061"/>
                    <a:gd name="T4" fmla="*/ 1842 w 1972"/>
                    <a:gd name="T5" fmla="*/ 874 h 1061"/>
                    <a:gd name="T6" fmla="*/ 1770 w 1972"/>
                    <a:gd name="T7" fmla="*/ 786 h 1061"/>
                    <a:gd name="T8" fmla="*/ 1693 w 1972"/>
                    <a:gd name="T9" fmla="*/ 702 h 1061"/>
                    <a:gd name="T10" fmla="*/ 1611 w 1972"/>
                    <a:gd name="T11" fmla="*/ 621 h 1061"/>
                    <a:gd name="T12" fmla="*/ 1525 w 1972"/>
                    <a:gd name="T13" fmla="*/ 545 h 1061"/>
                    <a:gd name="T14" fmla="*/ 1434 w 1972"/>
                    <a:gd name="T15" fmla="*/ 473 h 1061"/>
                    <a:gd name="T16" fmla="*/ 1340 w 1972"/>
                    <a:gd name="T17" fmla="*/ 405 h 1061"/>
                    <a:gd name="T18" fmla="*/ 1242 w 1972"/>
                    <a:gd name="T19" fmla="*/ 342 h 1061"/>
                    <a:gd name="T20" fmla="*/ 1140 w 1972"/>
                    <a:gd name="T21" fmla="*/ 284 h 1061"/>
                    <a:gd name="T22" fmla="*/ 1035 w 1972"/>
                    <a:gd name="T23" fmla="*/ 231 h 1061"/>
                    <a:gd name="T24" fmla="*/ 928 w 1972"/>
                    <a:gd name="T25" fmla="*/ 183 h 1061"/>
                    <a:gd name="T26" fmla="*/ 817 w 1972"/>
                    <a:gd name="T27" fmla="*/ 141 h 1061"/>
                    <a:gd name="T28" fmla="*/ 705 w 1972"/>
                    <a:gd name="T29" fmla="*/ 104 h 1061"/>
                    <a:gd name="T30" fmla="*/ 590 w 1972"/>
                    <a:gd name="T31" fmla="*/ 72 h 1061"/>
                    <a:gd name="T32" fmla="*/ 474 w 1972"/>
                    <a:gd name="T33" fmla="*/ 46 h 1061"/>
                    <a:gd name="T34" fmla="*/ 357 w 1972"/>
                    <a:gd name="T35" fmla="*/ 26 h 1061"/>
                    <a:gd name="T36" fmla="*/ 238 w 1972"/>
                    <a:gd name="T37" fmla="*/ 12 h 1061"/>
                    <a:gd name="T38" fmla="*/ 119 w 1972"/>
                    <a:gd name="T39" fmla="*/ 3 h 1061"/>
                    <a:gd name="T40" fmla="*/ 0 w 1972"/>
                    <a:gd name="T41" fmla="*/ 0 h 1061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w 1972"/>
                    <a:gd name="T64" fmla="*/ 0 h 1061"/>
                    <a:gd name="T65" fmla="*/ 1972 w 1972"/>
                    <a:gd name="T66" fmla="*/ 1061 h 1061"/>
                  </a:gdLst>
                  <a:ahLst/>
                  <a:cxnLst>
                    <a:cxn ang="T42">
                      <a:pos x="T0" y="T1"/>
                    </a:cxn>
                    <a:cxn ang="T43">
                      <a:pos x="T2" y="T3"/>
                    </a:cxn>
                    <a:cxn ang="T44">
                      <a:pos x="T4" y="T5"/>
                    </a:cxn>
                    <a:cxn ang="T45">
                      <a:pos x="T6" y="T7"/>
                    </a:cxn>
                    <a:cxn ang="T46">
                      <a:pos x="T8" y="T9"/>
                    </a:cxn>
                    <a:cxn ang="T47">
                      <a:pos x="T10" y="T11"/>
                    </a:cxn>
                    <a:cxn ang="T48">
                      <a:pos x="T12" y="T13"/>
                    </a:cxn>
                    <a:cxn ang="T49">
                      <a:pos x="T14" y="T15"/>
                    </a:cxn>
                    <a:cxn ang="T50">
                      <a:pos x="T16" y="T17"/>
                    </a:cxn>
                    <a:cxn ang="T51">
                      <a:pos x="T18" y="T19"/>
                    </a:cxn>
                    <a:cxn ang="T52">
                      <a:pos x="T20" y="T21"/>
                    </a:cxn>
                    <a:cxn ang="T53">
                      <a:pos x="T22" y="T23"/>
                    </a:cxn>
                    <a:cxn ang="T54">
                      <a:pos x="T24" y="T25"/>
                    </a:cxn>
                    <a:cxn ang="T55">
                      <a:pos x="T26" y="T27"/>
                    </a:cxn>
                    <a:cxn ang="T56">
                      <a:pos x="T28" y="T29"/>
                    </a:cxn>
                    <a:cxn ang="T57">
                      <a:pos x="T30" y="T31"/>
                    </a:cxn>
                    <a:cxn ang="T58">
                      <a:pos x="T32" y="T33"/>
                    </a:cxn>
                    <a:cxn ang="T59">
                      <a:pos x="T34" y="T35"/>
                    </a:cxn>
                    <a:cxn ang="T60">
                      <a:pos x="T36" y="T37"/>
                    </a:cxn>
                    <a:cxn ang="T61">
                      <a:pos x="T38" y="T39"/>
                    </a:cxn>
                    <a:cxn ang="T62">
                      <a:pos x="T40" y="T41"/>
                    </a:cxn>
                  </a:cxnLst>
                  <a:rect l="T63" t="T64" r="T65" b="T66"/>
                  <a:pathLst>
                    <a:path w="1972" h="1061">
                      <a:moveTo>
                        <a:pt x="1971" y="1060"/>
                      </a:moveTo>
                      <a:lnTo>
                        <a:pt x="1910" y="965"/>
                      </a:lnTo>
                      <a:lnTo>
                        <a:pt x="1842" y="874"/>
                      </a:lnTo>
                      <a:lnTo>
                        <a:pt x="1770" y="786"/>
                      </a:lnTo>
                      <a:lnTo>
                        <a:pt x="1693" y="702"/>
                      </a:lnTo>
                      <a:lnTo>
                        <a:pt x="1611" y="621"/>
                      </a:lnTo>
                      <a:lnTo>
                        <a:pt x="1525" y="545"/>
                      </a:lnTo>
                      <a:lnTo>
                        <a:pt x="1434" y="473"/>
                      </a:lnTo>
                      <a:lnTo>
                        <a:pt x="1340" y="405"/>
                      </a:lnTo>
                      <a:lnTo>
                        <a:pt x="1242" y="342"/>
                      </a:lnTo>
                      <a:lnTo>
                        <a:pt x="1140" y="284"/>
                      </a:lnTo>
                      <a:lnTo>
                        <a:pt x="1035" y="231"/>
                      </a:lnTo>
                      <a:lnTo>
                        <a:pt x="928" y="183"/>
                      </a:lnTo>
                      <a:lnTo>
                        <a:pt x="817" y="141"/>
                      </a:lnTo>
                      <a:lnTo>
                        <a:pt x="705" y="104"/>
                      </a:lnTo>
                      <a:lnTo>
                        <a:pt x="590" y="72"/>
                      </a:lnTo>
                      <a:lnTo>
                        <a:pt x="474" y="46"/>
                      </a:lnTo>
                      <a:lnTo>
                        <a:pt x="357" y="26"/>
                      </a:lnTo>
                      <a:lnTo>
                        <a:pt x="238" y="12"/>
                      </a:lnTo>
                      <a:lnTo>
                        <a:pt x="119" y="3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44054" name="Group 110"/>
              <p:cNvGrpSpPr>
                <a:grpSpLocks/>
              </p:cNvGrpSpPr>
              <p:nvPr/>
            </p:nvGrpSpPr>
            <p:grpSpPr bwMode="auto">
              <a:xfrm>
                <a:off x="3647" y="2676"/>
                <a:ext cx="442" cy="234"/>
                <a:chOff x="3647" y="2676"/>
                <a:chExt cx="442" cy="234"/>
              </a:xfrm>
            </p:grpSpPr>
            <p:sp>
              <p:nvSpPr>
                <p:cNvPr id="44065" name="AutoShape 111"/>
                <p:cNvSpPr>
                  <a:spLocks noChangeArrowheads="1"/>
                </p:cNvSpPr>
                <p:nvPr/>
              </p:nvSpPr>
              <p:spPr bwMode="auto">
                <a:xfrm rot="10800000">
                  <a:off x="3648" y="2678"/>
                  <a:ext cx="442" cy="235"/>
                </a:xfrm>
                <a:prstGeom prst="roundRect">
                  <a:avLst>
                    <a:gd name="adj" fmla="val 426"/>
                  </a:avLst>
                </a:prstGeom>
                <a:noFill/>
                <a:ln w="25400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4066" name="Freeform 112"/>
                <p:cNvSpPr>
                  <a:spLocks noChangeArrowheads="1"/>
                </p:cNvSpPr>
                <p:nvPr/>
              </p:nvSpPr>
              <p:spPr bwMode="auto">
                <a:xfrm>
                  <a:off x="3642" y="2676"/>
                  <a:ext cx="448" cy="236"/>
                </a:xfrm>
                <a:custGeom>
                  <a:avLst/>
                  <a:gdLst>
                    <a:gd name="T0" fmla="*/ 0 w 1975"/>
                    <a:gd name="T1" fmla="*/ 1038 h 1039"/>
                    <a:gd name="T2" fmla="*/ 119 w 1975"/>
                    <a:gd name="T3" fmla="*/ 1036 h 1039"/>
                    <a:gd name="T4" fmla="*/ 237 w 1975"/>
                    <a:gd name="T5" fmla="*/ 1029 h 1039"/>
                    <a:gd name="T6" fmla="*/ 355 w 1975"/>
                    <a:gd name="T7" fmla="*/ 1015 h 1039"/>
                    <a:gd name="T8" fmla="*/ 472 w 1975"/>
                    <a:gd name="T9" fmla="*/ 996 h 1039"/>
                    <a:gd name="T10" fmla="*/ 588 w 1975"/>
                    <a:gd name="T11" fmla="*/ 971 h 1039"/>
                    <a:gd name="T12" fmla="*/ 702 w 1975"/>
                    <a:gd name="T13" fmla="*/ 941 h 1039"/>
                    <a:gd name="T14" fmla="*/ 814 w 1975"/>
                    <a:gd name="T15" fmla="*/ 905 h 1039"/>
                    <a:gd name="T16" fmla="*/ 924 w 1975"/>
                    <a:gd name="T17" fmla="*/ 864 h 1039"/>
                    <a:gd name="T18" fmla="*/ 1032 w 1975"/>
                    <a:gd name="T19" fmla="*/ 817 h 1039"/>
                    <a:gd name="T20" fmla="*/ 1137 w 1975"/>
                    <a:gd name="T21" fmla="*/ 765 h 1039"/>
                    <a:gd name="T22" fmla="*/ 1238 w 1975"/>
                    <a:gd name="T23" fmla="*/ 709 h 1039"/>
                    <a:gd name="T24" fmla="*/ 1337 w 1975"/>
                    <a:gd name="T25" fmla="*/ 647 h 1039"/>
                    <a:gd name="T26" fmla="*/ 1432 w 1975"/>
                    <a:gd name="T27" fmla="*/ 580 h 1039"/>
                    <a:gd name="T28" fmla="*/ 1523 w 1975"/>
                    <a:gd name="T29" fmla="*/ 509 h 1039"/>
                    <a:gd name="T30" fmla="*/ 1609 w 1975"/>
                    <a:gd name="T31" fmla="*/ 434 h 1039"/>
                    <a:gd name="T32" fmla="*/ 1692 w 1975"/>
                    <a:gd name="T33" fmla="*/ 354 h 1039"/>
                    <a:gd name="T34" fmla="*/ 1770 w 1975"/>
                    <a:gd name="T35" fmla="*/ 271 h 1039"/>
                    <a:gd name="T36" fmla="*/ 1843 w 1975"/>
                    <a:gd name="T37" fmla="*/ 184 h 1039"/>
                    <a:gd name="T38" fmla="*/ 1911 w 1975"/>
                    <a:gd name="T39" fmla="*/ 93 h 1039"/>
                    <a:gd name="T40" fmla="*/ 1974 w 1975"/>
                    <a:gd name="T41" fmla="*/ 0 h 1039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w 1975"/>
                    <a:gd name="T64" fmla="*/ 0 h 1039"/>
                    <a:gd name="T65" fmla="*/ 1975 w 1975"/>
                    <a:gd name="T66" fmla="*/ 1039 h 1039"/>
                  </a:gdLst>
                  <a:ahLst/>
                  <a:cxnLst>
                    <a:cxn ang="T42">
                      <a:pos x="T0" y="T1"/>
                    </a:cxn>
                    <a:cxn ang="T43">
                      <a:pos x="T2" y="T3"/>
                    </a:cxn>
                    <a:cxn ang="T44">
                      <a:pos x="T4" y="T5"/>
                    </a:cxn>
                    <a:cxn ang="T45">
                      <a:pos x="T6" y="T7"/>
                    </a:cxn>
                    <a:cxn ang="T46">
                      <a:pos x="T8" y="T9"/>
                    </a:cxn>
                    <a:cxn ang="T47">
                      <a:pos x="T10" y="T11"/>
                    </a:cxn>
                    <a:cxn ang="T48">
                      <a:pos x="T12" y="T13"/>
                    </a:cxn>
                    <a:cxn ang="T49">
                      <a:pos x="T14" y="T15"/>
                    </a:cxn>
                    <a:cxn ang="T50">
                      <a:pos x="T16" y="T17"/>
                    </a:cxn>
                    <a:cxn ang="T51">
                      <a:pos x="T18" y="T19"/>
                    </a:cxn>
                    <a:cxn ang="T52">
                      <a:pos x="T20" y="T21"/>
                    </a:cxn>
                    <a:cxn ang="T53">
                      <a:pos x="T22" y="T23"/>
                    </a:cxn>
                    <a:cxn ang="T54">
                      <a:pos x="T24" y="T25"/>
                    </a:cxn>
                    <a:cxn ang="T55">
                      <a:pos x="T26" y="T27"/>
                    </a:cxn>
                    <a:cxn ang="T56">
                      <a:pos x="T28" y="T29"/>
                    </a:cxn>
                    <a:cxn ang="T57">
                      <a:pos x="T30" y="T31"/>
                    </a:cxn>
                    <a:cxn ang="T58">
                      <a:pos x="T32" y="T33"/>
                    </a:cxn>
                    <a:cxn ang="T59">
                      <a:pos x="T34" y="T35"/>
                    </a:cxn>
                    <a:cxn ang="T60">
                      <a:pos x="T36" y="T37"/>
                    </a:cxn>
                    <a:cxn ang="T61">
                      <a:pos x="T38" y="T39"/>
                    </a:cxn>
                    <a:cxn ang="T62">
                      <a:pos x="T40" y="T41"/>
                    </a:cxn>
                  </a:cxnLst>
                  <a:rect l="T63" t="T64" r="T65" b="T66"/>
                  <a:pathLst>
                    <a:path w="1975" h="1039">
                      <a:moveTo>
                        <a:pt x="0" y="1038"/>
                      </a:moveTo>
                      <a:lnTo>
                        <a:pt x="119" y="1036"/>
                      </a:lnTo>
                      <a:lnTo>
                        <a:pt x="237" y="1029"/>
                      </a:lnTo>
                      <a:lnTo>
                        <a:pt x="355" y="1015"/>
                      </a:lnTo>
                      <a:lnTo>
                        <a:pt x="472" y="996"/>
                      </a:lnTo>
                      <a:lnTo>
                        <a:pt x="588" y="971"/>
                      </a:lnTo>
                      <a:lnTo>
                        <a:pt x="702" y="941"/>
                      </a:lnTo>
                      <a:lnTo>
                        <a:pt x="814" y="905"/>
                      </a:lnTo>
                      <a:lnTo>
                        <a:pt x="924" y="864"/>
                      </a:lnTo>
                      <a:lnTo>
                        <a:pt x="1032" y="817"/>
                      </a:lnTo>
                      <a:lnTo>
                        <a:pt x="1137" y="765"/>
                      </a:lnTo>
                      <a:lnTo>
                        <a:pt x="1238" y="709"/>
                      </a:lnTo>
                      <a:lnTo>
                        <a:pt x="1337" y="647"/>
                      </a:lnTo>
                      <a:lnTo>
                        <a:pt x="1432" y="580"/>
                      </a:lnTo>
                      <a:lnTo>
                        <a:pt x="1523" y="509"/>
                      </a:lnTo>
                      <a:lnTo>
                        <a:pt x="1609" y="434"/>
                      </a:lnTo>
                      <a:lnTo>
                        <a:pt x="1692" y="354"/>
                      </a:lnTo>
                      <a:lnTo>
                        <a:pt x="1770" y="271"/>
                      </a:lnTo>
                      <a:lnTo>
                        <a:pt x="1843" y="184"/>
                      </a:lnTo>
                      <a:lnTo>
                        <a:pt x="1911" y="93"/>
                      </a:lnTo>
                      <a:lnTo>
                        <a:pt x="1974" y="0"/>
                      </a:lnTo>
                    </a:path>
                  </a:pathLst>
                </a:cu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44055" name="Line 113"/>
              <p:cNvSpPr>
                <a:spLocks noChangeShapeType="1"/>
              </p:cNvSpPr>
              <p:nvPr/>
            </p:nvSpPr>
            <p:spPr bwMode="auto">
              <a:xfrm flipH="1">
                <a:off x="3485" y="2435"/>
                <a:ext cx="156" cy="1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056" name="Line 114"/>
              <p:cNvSpPr>
                <a:spLocks noChangeShapeType="1"/>
              </p:cNvSpPr>
              <p:nvPr/>
            </p:nvSpPr>
            <p:spPr bwMode="auto">
              <a:xfrm flipH="1">
                <a:off x="3485" y="2907"/>
                <a:ext cx="156" cy="1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44057" name="Group 115"/>
              <p:cNvGrpSpPr>
                <a:grpSpLocks/>
              </p:cNvGrpSpPr>
              <p:nvPr/>
            </p:nvGrpSpPr>
            <p:grpSpPr bwMode="auto">
              <a:xfrm>
                <a:off x="3485" y="2433"/>
                <a:ext cx="68" cy="473"/>
                <a:chOff x="3485" y="2433"/>
                <a:chExt cx="68" cy="473"/>
              </a:xfrm>
            </p:grpSpPr>
            <p:sp>
              <p:nvSpPr>
                <p:cNvPr id="44063" name="AutoShape 116"/>
                <p:cNvSpPr>
                  <a:spLocks noChangeArrowheads="1"/>
                </p:cNvSpPr>
                <p:nvPr/>
              </p:nvSpPr>
              <p:spPr bwMode="auto">
                <a:xfrm>
                  <a:off x="3486" y="2433"/>
                  <a:ext cx="69" cy="474"/>
                </a:xfrm>
                <a:prstGeom prst="roundRect">
                  <a:avLst>
                    <a:gd name="adj" fmla="val 1468"/>
                  </a:avLst>
                </a:prstGeom>
                <a:noFill/>
                <a:ln w="25400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4064" name="Freeform 117"/>
                <p:cNvSpPr>
                  <a:spLocks noChangeArrowheads="1"/>
                </p:cNvSpPr>
                <p:nvPr/>
              </p:nvSpPr>
              <p:spPr bwMode="auto">
                <a:xfrm>
                  <a:off x="3485" y="2433"/>
                  <a:ext cx="69" cy="473"/>
                </a:xfrm>
                <a:custGeom>
                  <a:avLst/>
                  <a:gdLst>
                    <a:gd name="T0" fmla="*/ 16 w 303"/>
                    <a:gd name="T1" fmla="*/ 2086 h 2087"/>
                    <a:gd name="T2" fmla="*/ 40 w 303"/>
                    <a:gd name="T3" fmla="*/ 2055 h 2087"/>
                    <a:gd name="T4" fmla="*/ 64 w 303"/>
                    <a:gd name="T5" fmla="*/ 2021 h 2087"/>
                    <a:gd name="T6" fmla="*/ 87 w 303"/>
                    <a:gd name="T7" fmla="*/ 1984 h 2087"/>
                    <a:gd name="T8" fmla="*/ 109 w 303"/>
                    <a:gd name="T9" fmla="*/ 1945 h 2087"/>
                    <a:gd name="T10" fmla="*/ 131 w 303"/>
                    <a:gd name="T11" fmla="*/ 1904 h 2087"/>
                    <a:gd name="T12" fmla="*/ 151 w 303"/>
                    <a:gd name="T13" fmla="*/ 1861 h 2087"/>
                    <a:gd name="T14" fmla="*/ 170 w 303"/>
                    <a:gd name="T15" fmla="*/ 1815 h 2087"/>
                    <a:gd name="T16" fmla="*/ 188 w 303"/>
                    <a:gd name="T17" fmla="*/ 1768 h 2087"/>
                    <a:gd name="T18" fmla="*/ 205 w 303"/>
                    <a:gd name="T19" fmla="*/ 1719 h 2087"/>
                    <a:gd name="T20" fmla="*/ 220 w 303"/>
                    <a:gd name="T21" fmla="*/ 1668 h 2087"/>
                    <a:gd name="T22" fmla="*/ 234 w 303"/>
                    <a:gd name="T23" fmla="*/ 1615 h 2087"/>
                    <a:gd name="T24" fmla="*/ 247 w 303"/>
                    <a:gd name="T25" fmla="*/ 1561 h 2087"/>
                    <a:gd name="T26" fmla="*/ 259 w 303"/>
                    <a:gd name="T27" fmla="*/ 1506 h 2087"/>
                    <a:gd name="T28" fmla="*/ 269 w 303"/>
                    <a:gd name="T29" fmla="*/ 1449 h 2087"/>
                    <a:gd name="T30" fmla="*/ 278 w 303"/>
                    <a:gd name="T31" fmla="*/ 1392 h 2087"/>
                    <a:gd name="T32" fmla="*/ 286 w 303"/>
                    <a:gd name="T33" fmla="*/ 1333 h 2087"/>
                    <a:gd name="T34" fmla="*/ 292 w 303"/>
                    <a:gd name="T35" fmla="*/ 1274 h 2087"/>
                    <a:gd name="T36" fmla="*/ 297 w 303"/>
                    <a:gd name="T37" fmla="*/ 1214 h 2087"/>
                    <a:gd name="T38" fmla="*/ 300 w 303"/>
                    <a:gd name="T39" fmla="*/ 1154 h 2087"/>
                    <a:gd name="T40" fmla="*/ 302 w 303"/>
                    <a:gd name="T41" fmla="*/ 1094 h 2087"/>
                    <a:gd name="T42" fmla="*/ 302 w 303"/>
                    <a:gd name="T43" fmla="*/ 1033 h 2087"/>
                    <a:gd name="T44" fmla="*/ 301 w 303"/>
                    <a:gd name="T45" fmla="*/ 973 h 2087"/>
                    <a:gd name="T46" fmla="*/ 298 w 303"/>
                    <a:gd name="T47" fmla="*/ 913 h 2087"/>
                    <a:gd name="T48" fmla="*/ 294 w 303"/>
                    <a:gd name="T49" fmla="*/ 853 h 2087"/>
                    <a:gd name="T50" fmla="*/ 288 w 303"/>
                    <a:gd name="T51" fmla="*/ 794 h 2087"/>
                    <a:gd name="T52" fmla="*/ 281 w 303"/>
                    <a:gd name="T53" fmla="*/ 735 h 2087"/>
                    <a:gd name="T54" fmla="*/ 273 w 303"/>
                    <a:gd name="T55" fmla="*/ 677 h 2087"/>
                    <a:gd name="T56" fmla="*/ 263 w 303"/>
                    <a:gd name="T57" fmla="*/ 620 h 2087"/>
                    <a:gd name="T58" fmla="*/ 252 w 303"/>
                    <a:gd name="T59" fmla="*/ 564 h 2087"/>
                    <a:gd name="T60" fmla="*/ 240 w 303"/>
                    <a:gd name="T61" fmla="*/ 510 h 2087"/>
                    <a:gd name="T62" fmla="*/ 226 w 303"/>
                    <a:gd name="T63" fmla="*/ 457 h 2087"/>
                    <a:gd name="T64" fmla="*/ 211 w 303"/>
                    <a:gd name="T65" fmla="*/ 405 h 2087"/>
                    <a:gd name="T66" fmla="*/ 194 w 303"/>
                    <a:gd name="T67" fmla="*/ 355 h 2087"/>
                    <a:gd name="T68" fmla="*/ 177 w 303"/>
                    <a:gd name="T69" fmla="*/ 307 h 2087"/>
                    <a:gd name="T70" fmla="*/ 158 w 303"/>
                    <a:gd name="T71" fmla="*/ 261 h 2087"/>
                    <a:gd name="T72" fmla="*/ 139 w 303"/>
                    <a:gd name="T73" fmla="*/ 216 h 2087"/>
                    <a:gd name="T74" fmla="*/ 118 w 303"/>
                    <a:gd name="T75" fmla="*/ 174 h 2087"/>
                    <a:gd name="T76" fmla="*/ 96 w 303"/>
                    <a:gd name="T77" fmla="*/ 134 h 2087"/>
                    <a:gd name="T78" fmla="*/ 73 w 303"/>
                    <a:gd name="T79" fmla="*/ 97 h 2087"/>
                    <a:gd name="T80" fmla="*/ 50 w 303"/>
                    <a:gd name="T81" fmla="*/ 62 h 2087"/>
                    <a:gd name="T82" fmla="*/ 25 w 303"/>
                    <a:gd name="T83" fmla="*/ 30 h 2087"/>
                    <a:gd name="T84" fmla="*/ 0 w 303"/>
                    <a:gd name="T85" fmla="*/ 0 h 2087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w 303"/>
                    <a:gd name="T130" fmla="*/ 0 h 2087"/>
                    <a:gd name="T131" fmla="*/ 303 w 303"/>
                    <a:gd name="T132" fmla="*/ 2087 h 2087"/>
                  </a:gdLst>
                  <a:ahLst/>
                  <a:cxnLst>
                    <a:cxn ang="T86">
                      <a:pos x="T0" y="T1"/>
                    </a:cxn>
                    <a:cxn ang="T87">
                      <a:pos x="T2" y="T3"/>
                    </a:cxn>
                    <a:cxn ang="T88">
                      <a:pos x="T4" y="T5"/>
                    </a:cxn>
                    <a:cxn ang="T89">
                      <a:pos x="T6" y="T7"/>
                    </a:cxn>
                    <a:cxn ang="T90">
                      <a:pos x="T8" y="T9"/>
                    </a:cxn>
                    <a:cxn ang="T91">
                      <a:pos x="T10" y="T11"/>
                    </a:cxn>
                    <a:cxn ang="T92">
                      <a:pos x="T12" y="T13"/>
                    </a:cxn>
                    <a:cxn ang="T93">
                      <a:pos x="T14" y="T15"/>
                    </a:cxn>
                    <a:cxn ang="T94">
                      <a:pos x="T16" y="T17"/>
                    </a:cxn>
                    <a:cxn ang="T95">
                      <a:pos x="T18" y="T19"/>
                    </a:cxn>
                    <a:cxn ang="T96">
                      <a:pos x="T20" y="T21"/>
                    </a:cxn>
                    <a:cxn ang="T97">
                      <a:pos x="T22" y="T23"/>
                    </a:cxn>
                    <a:cxn ang="T98">
                      <a:pos x="T24" y="T25"/>
                    </a:cxn>
                    <a:cxn ang="T99">
                      <a:pos x="T26" y="T27"/>
                    </a:cxn>
                    <a:cxn ang="T100">
                      <a:pos x="T28" y="T29"/>
                    </a:cxn>
                    <a:cxn ang="T101">
                      <a:pos x="T30" y="T31"/>
                    </a:cxn>
                    <a:cxn ang="T102">
                      <a:pos x="T32" y="T33"/>
                    </a:cxn>
                    <a:cxn ang="T103">
                      <a:pos x="T34" y="T35"/>
                    </a:cxn>
                    <a:cxn ang="T104">
                      <a:pos x="T36" y="T37"/>
                    </a:cxn>
                    <a:cxn ang="T105">
                      <a:pos x="T38" y="T39"/>
                    </a:cxn>
                    <a:cxn ang="T106">
                      <a:pos x="T40" y="T41"/>
                    </a:cxn>
                    <a:cxn ang="T107">
                      <a:pos x="T42" y="T43"/>
                    </a:cxn>
                    <a:cxn ang="T108">
                      <a:pos x="T44" y="T45"/>
                    </a:cxn>
                    <a:cxn ang="T109">
                      <a:pos x="T46" y="T47"/>
                    </a:cxn>
                    <a:cxn ang="T110">
                      <a:pos x="T48" y="T49"/>
                    </a:cxn>
                    <a:cxn ang="T111">
                      <a:pos x="T50" y="T51"/>
                    </a:cxn>
                    <a:cxn ang="T112">
                      <a:pos x="T52" y="T53"/>
                    </a:cxn>
                    <a:cxn ang="T113">
                      <a:pos x="T54" y="T55"/>
                    </a:cxn>
                    <a:cxn ang="T114">
                      <a:pos x="T56" y="T57"/>
                    </a:cxn>
                    <a:cxn ang="T115">
                      <a:pos x="T58" y="T59"/>
                    </a:cxn>
                    <a:cxn ang="T116">
                      <a:pos x="T60" y="T61"/>
                    </a:cxn>
                    <a:cxn ang="T117">
                      <a:pos x="T62" y="T63"/>
                    </a:cxn>
                    <a:cxn ang="T118">
                      <a:pos x="T64" y="T65"/>
                    </a:cxn>
                    <a:cxn ang="T119">
                      <a:pos x="T66" y="T67"/>
                    </a:cxn>
                    <a:cxn ang="T120">
                      <a:pos x="T68" y="T69"/>
                    </a:cxn>
                    <a:cxn ang="T121">
                      <a:pos x="T70" y="T71"/>
                    </a:cxn>
                    <a:cxn ang="T122">
                      <a:pos x="T72" y="T73"/>
                    </a:cxn>
                    <a:cxn ang="T123">
                      <a:pos x="T74" y="T75"/>
                    </a:cxn>
                    <a:cxn ang="T124">
                      <a:pos x="T76" y="T77"/>
                    </a:cxn>
                    <a:cxn ang="T125">
                      <a:pos x="T78" y="T79"/>
                    </a:cxn>
                    <a:cxn ang="T126">
                      <a:pos x="T80" y="T81"/>
                    </a:cxn>
                    <a:cxn ang="T127">
                      <a:pos x="T82" y="T83"/>
                    </a:cxn>
                    <a:cxn ang="T128">
                      <a:pos x="T84" y="T85"/>
                    </a:cxn>
                  </a:cxnLst>
                  <a:rect l="T129" t="T130" r="T131" b="T132"/>
                  <a:pathLst>
                    <a:path w="303" h="2087">
                      <a:moveTo>
                        <a:pt x="16" y="2086"/>
                      </a:moveTo>
                      <a:lnTo>
                        <a:pt x="40" y="2055"/>
                      </a:lnTo>
                      <a:lnTo>
                        <a:pt x="64" y="2021"/>
                      </a:lnTo>
                      <a:lnTo>
                        <a:pt x="87" y="1984"/>
                      </a:lnTo>
                      <a:lnTo>
                        <a:pt x="109" y="1945"/>
                      </a:lnTo>
                      <a:lnTo>
                        <a:pt x="131" y="1904"/>
                      </a:lnTo>
                      <a:lnTo>
                        <a:pt x="151" y="1861"/>
                      </a:lnTo>
                      <a:lnTo>
                        <a:pt x="170" y="1815"/>
                      </a:lnTo>
                      <a:lnTo>
                        <a:pt x="188" y="1768"/>
                      </a:lnTo>
                      <a:lnTo>
                        <a:pt x="205" y="1719"/>
                      </a:lnTo>
                      <a:lnTo>
                        <a:pt x="220" y="1668"/>
                      </a:lnTo>
                      <a:lnTo>
                        <a:pt x="234" y="1615"/>
                      </a:lnTo>
                      <a:lnTo>
                        <a:pt x="247" y="1561"/>
                      </a:lnTo>
                      <a:lnTo>
                        <a:pt x="259" y="1506"/>
                      </a:lnTo>
                      <a:lnTo>
                        <a:pt x="269" y="1449"/>
                      </a:lnTo>
                      <a:lnTo>
                        <a:pt x="278" y="1392"/>
                      </a:lnTo>
                      <a:lnTo>
                        <a:pt x="286" y="1333"/>
                      </a:lnTo>
                      <a:lnTo>
                        <a:pt x="292" y="1274"/>
                      </a:lnTo>
                      <a:lnTo>
                        <a:pt x="297" y="1214"/>
                      </a:lnTo>
                      <a:lnTo>
                        <a:pt x="300" y="1154"/>
                      </a:lnTo>
                      <a:lnTo>
                        <a:pt x="302" y="1094"/>
                      </a:lnTo>
                      <a:lnTo>
                        <a:pt x="302" y="1033"/>
                      </a:lnTo>
                      <a:lnTo>
                        <a:pt x="301" y="973"/>
                      </a:lnTo>
                      <a:lnTo>
                        <a:pt x="298" y="913"/>
                      </a:lnTo>
                      <a:lnTo>
                        <a:pt x="294" y="853"/>
                      </a:lnTo>
                      <a:lnTo>
                        <a:pt x="288" y="794"/>
                      </a:lnTo>
                      <a:lnTo>
                        <a:pt x="281" y="735"/>
                      </a:lnTo>
                      <a:lnTo>
                        <a:pt x="273" y="677"/>
                      </a:lnTo>
                      <a:lnTo>
                        <a:pt x="263" y="620"/>
                      </a:lnTo>
                      <a:lnTo>
                        <a:pt x="252" y="564"/>
                      </a:lnTo>
                      <a:lnTo>
                        <a:pt x="240" y="510"/>
                      </a:lnTo>
                      <a:lnTo>
                        <a:pt x="226" y="457"/>
                      </a:lnTo>
                      <a:lnTo>
                        <a:pt x="211" y="405"/>
                      </a:lnTo>
                      <a:lnTo>
                        <a:pt x="194" y="355"/>
                      </a:lnTo>
                      <a:lnTo>
                        <a:pt x="177" y="307"/>
                      </a:lnTo>
                      <a:lnTo>
                        <a:pt x="158" y="261"/>
                      </a:lnTo>
                      <a:lnTo>
                        <a:pt x="139" y="216"/>
                      </a:lnTo>
                      <a:lnTo>
                        <a:pt x="118" y="174"/>
                      </a:lnTo>
                      <a:lnTo>
                        <a:pt x="96" y="134"/>
                      </a:lnTo>
                      <a:lnTo>
                        <a:pt x="73" y="97"/>
                      </a:lnTo>
                      <a:lnTo>
                        <a:pt x="50" y="62"/>
                      </a:lnTo>
                      <a:lnTo>
                        <a:pt x="25" y="30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44058" name="Line 118"/>
              <p:cNvSpPr>
                <a:spLocks noChangeShapeType="1"/>
              </p:cNvSpPr>
              <p:nvPr/>
            </p:nvSpPr>
            <p:spPr bwMode="auto">
              <a:xfrm flipH="1">
                <a:off x="3342" y="2501"/>
                <a:ext cx="198" cy="1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059" name="Line 119"/>
              <p:cNvSpPr>
                <a:spLocks noChangeShapeType="1"/>
              </p:cNvSpPr>
              <p:nvPr/>
            </p:nvSpPr>
            <p:spPr bwMode="auto">
              <a:xfrm flipH="1">
                <a:off x="3355" y="2608"/>
                <a:ext cx="185" cy="1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060" name="Line 120"/>
              <p:cNvSpPr>
                <a:spLocks noChangeShapeType="1"/>
              </p:cNvSpPr>
              <p:nvPr/>
            </p:nvSpPr>
            <p:spPr bwMode="auto">
              <a:xfrm flipH="1">
                <a:off x="3342" y="2836"/>
                <a:ext cx="198" cy="1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061" name="Line 121"/>
              <p:cNvSpPr>
                <a:spLocks noChangeShapeType="1"/>
              </p:cNvSpPr>
              <p:nvPr/>
            </p:nvSpPr>
            <p:spPr bwMode="auto">
              <a:xfrm flipH="1">
                <a:off x="4089" y="2670"/>
                <a:ext cx="91" cy="1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062" name="Line 122"/>
              <p:cNvSpPr>
                <a:spLocks noChangeShapeType="1"/>
              </p:cNvSpPr>
              <p:nvPr/>
            </p:nvSpPr>
            <p:spPr bwMode="auto">
              <a:xfrm flipH="1">
                <a:off x="3370" y="2741"/>
                <a:ext cx="184" cy="1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cxnSp>
          <p:nvCxnSpPr>
            <p:cNvPr id="44049" name="AutoShape 129"/>
            <p:cNvCxnSpPr>
              <a:cxnSpLocks noChangeShapeType="1"/>
              <a:stCxn id="44072" idx="0"/>
              <a:endCxn id="44058" idx="1"/>
            </p:cNvCxnSpPr>
            <p:nvPr/>
          </p:nvCxnSpPr>
          <p:spPr bwMode="auto">
            <a:xfrm rot="5400000" flipV="1">
              <a:off x="2655" y="2124"/>
              <a:ext cx="461" cy="563"/>
            </a:xfrm>
            <a:prstGeom prst="bentConnector5">
              <a:avLst>
                <a:gd name="adj1" fmla="val 1949"/>
                <a:gd name="adj2" fmla="val 49912"/>
                <a:gd name="adj3" fmla="val 98264"/>
              </a:avLst>
            </a:prstGeom>
            <a:noFill/>
            <a:ln w="25400">
              <a:solidFill>
                <a:schemeClr val="bg2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44050" name="AutoShape 131"/>
            <p:cNvCxnSpPr>
              <a:cxnSpLocks noChangeShapeType="1"/>
              <a:stCxn id="44081" idx="0"/>
              <a:endCxn id="44059" idx="1"/>
            </p:cNvCxnSpPr>
            <p:nvPr/>
          </p:nvCxnSpPr>
          <p:spPr bwMode="auto">
            <a:xfrm rot="5400000" flipV="1">
              <a:off x="2800" y="2314"/>
              <a:ext cx="179" cy="571"/>
            </a:xfrm>
            <a:prstGeom prst="bentConnector5">
              <a:avLst>
                <a:gd name="adj1" fmla="val 5028"/>
                <a:gd name="adj2" fmla="val 38352"/>
                <a:gd name="adj3" fmla="val 95528"/>
              </a:avLst>
            </a:prstGeom>
            <a:noFill/>
            <a:ln w="25400">
              <a:solidFill>
                <a:schemeClr val="bg2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44051" name="AutoShape 132"/>
            <p:cNvCxnSpPr>
              <a:cxnSpLocks noChangeShapeType="1"/>
              <a:stCxn id="44090" idx="0"/>
              <a:endCxn id="44062" idx="1"/>
            </p:cNvCxnSpPr>
            <p:nvPr/>
          </p:nvCxnSpPr>
          <p:spPr bwMode="auto">
            <a:xfrm rot="-5400000">
              <a:off x="2849" y="2511"/>
              <a:ext cx="90" cy="579"/>
            </a:xfrm>
            <a:prstGeom prst="bentConnector3">
              <a:avLst>
                <a:gd name="adj1" fmla="val 109995"/>
              </a:avLst>
            </a:prstGeom>
            <a:noFill/>
            <a:ln w="25400">
              <a:solidFill>
                <a:schemeClr val="bg2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44052" name="AutoShape 133"/>
            <p:cNvCxnSpPr>
              <a:cxnSpLocks noChangeShapeType="1"/>
              <a:stCxn id="44099" idx="1"/>
              <a:endCxn id="44060" idx="1"/>
            </p:cNvCxnSpPr>
            <p:nvPr/>
          </p:nvCxnSpPr>
          <p:spPr bwMode="auto">
            <a:xfrm rot="5400000" flipH="1" flipV="1">
              <a:off x="2631" y="2662"/>
              <a:ext cx="395" cy="677"/>
            </a:xfrm>
            <a:prstGeom prst="bentConnector3">
              <a:avLst>
                <a:gd name="adj1" fmla="val 2278"/>
              </a:avLst>
            </a:prstGeom>
            <a:noFill/>
            <a:ln w="25400">
              <a:solidFill>
                <a:schemeClr val="bg2"/>
              </a:solidFill>
              <a:miter lim="800000"/>
              <a:headEnd type="none" w="lg" len="lg"/>
              <a:tailEnd type="none" w="lg" len="lg"/>
            </a:ln>
          </p:spPr>
        </p:cxnSp>
      </p:grpSp>
      <p:sp>
        <p:nvSpPr>
          <p:cNvPr id="44041" name="Text Box 135"/>
          <p:cNvSpPr txBox="1">
            <a:spLocks noChangeArrowheads="1"/>
          </p:cNvSpPr>
          <p:nvPr/>
        </p:nvSpPr>
        <p:spPr bwMode="auto">
          <a:xfrm>
            <a:off x="1524000" y="5715000"/>
            <a:ext cx="5562600" cy="379413"/>
          </a:xfrm>
          <a:prstGeom prst="rect">
            <a:avLst/>
          </a:prstGeom>
          <a:solidFill>
            <a:srgbClr val="8495A9">
              <a:alpha val="50195"/>
            </a:srgbClr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>
            <a:spAutoFit/>
          </a:bodyPr>
          <a:lstStyle/>
          <a:p>
            <a:pPr algn="l"/>
            <a:r>
              <a:rPr lang="en-US"/>
              <a:t>Four 3-input </a:t>
            </a:r>
            <a:r>
              <a:rPr lang="en-US" b="1"/>
              <a:t>AND</a:t>
            </a:r>
            <a:r>
              <a:rPr lang="en-US"/>
              <a:t> gates feeding into one 4-input </a:t>
            </a:r>
            <a:r>
              <a:rPr lang="en-US" b="1"/>
              <a:t>OR</a:t>
            </a:r>
            <a:r>
              <a:rPr lang="en-US"/>
              <a:t> gate</a:t>
            </a:r>
          </a:p>
        </p:txBody>
      </p:sp>
      <p:sp>
        <p:nvSpPr>
          <p:cNvPr id="44042" name="Text Box 137"/>
          <p:cNvSpPr txBox="1">
            <a:spLocks noChangeArrowheads="1"/>
          </p:cNvSpPr>
          <p:nvPr/>
        </p:nvSpPr>
        <p:spPr bwMode="auto">
          <a:xfrm>
            <a:off x="1504950" y="4216400"/>
            <a:ext cx="1701800" cy="379413"/>
          </a:xfrm>
          <a:prstGeom prst="rect">
            <a:avLst/>
          </a:prstGeom>
          <a:solidFill>
            <a:srgbClr val="FFFF99">
              <a:alpha val="70195"/>
            </a:srgbClr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/>
              <a:t>Top-level inputs</a:t>
            </a:r>
          </a:p>
        </p:txBody>
      </p:sp>
      <p:sp>
        <p:nvSpPr>
          <p:cNvPr id="44043" name="Text Box 138"/>
          <p:cNvSpPr txBox="1">
            <a:spLocks noChangeArrowheads="1"/>
          </p:cNvSpPr>
          <p:nvPr/>
        </p:nvSpPr>
        <p:spPr bwMode="auto">
          <a:xfrm>
            <a:off x="5943600" y="4267200"/>
            <a:ext cx="1308100" cy="379413"/>
          </a:xfrm>
          <a:prstGeom prst="rect">
            <a:avLst/>
          </a:prstGeom>
          <a:solidFill>
            <a:srgbClr val="FFFF99">
              <a:alpha val="70195"/>
            </a:srgbClr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/>
              <a:t>Final output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Date Placeholder 4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ECEN 301</a:t>
            </a:r>
          </a:p>
        </p:txBody>
      </p:sp>
      <p:sp>
        <p:nvSpPr>
          <p:cNvPr id="45059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Discussion #21 – Boolean Algebra</a:t>
            </a:r>
          </a:p>
        </p:txBody>
      </p:sp>
      <p:sp>
        <p:nvSpPr>
          <p:cNvPr id="45060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ABF78A75-760A-4E50-9214-62D720CD3CC4}" type="slidenum">
              <a:rPr lang="en-US"/>
              <a:pPr lvl="1"/>
              <a:t>29</a:t>
            </a:fld>
            <a:endParaRPr lang="en-US"/>
          </a:p>
        </p:txBody>
      </p:sp>
      <p:sp>
        <p:nvSpPr>
          <p:cNvPr id="4506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Logic Functions</a:t>
            </a:r>
          </a:p>
        </p:txBody>
      </p:sp>
      <p:sp>
        <p:nvSpPr>
          <p:cNvPr id="45062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06400" y="1333500"/>
            <a:ext cx="7061200" cy="571500"/>
          </a:xfrm>
          <a:solidFill>
            <a:srgbClr val="8495A9"/>
          </a:solidFill>
          <a:ln>
            <a:solidFill>
              <a:schemeClr val="tx1"/>
            </a:solidFill>
          </a:ln>
        </p:spPr>
        <p:txBody>
          <a:bodyPr/>
          <a:lstStyle/>
          <a:p>
            <a:pPr>
              <a:buFont typeface="Monotype Sorts" pitchFamily="2" charset="2"/>
              <a:buNone/>
            </a:pPr>
            <a:r>
              <a:rPr lang="en-US" sz="2800" b="1" smtClean="0"/>
              <a:t>3 different ways to represent logic functions:</a:t>
            </a:r>
          </a:p>
        </p:txBody>
      </p:sp>
      <p:sp>
        <p:nvSpPr>
          <p:cNvPr id="45063" name="Rectangle 4"/>
          <p:cNvSpPr>
            <a:spLocks noChangeArrowheads="1"/>
          </p:cNvSpPr>
          <p:nvPr/>
        </p:nvSpPr>
        <p:spPr bwMode="auto">
          <a:xfrm>
            <a:off x="406400" y="2133600"/>
            <a:ext cx="4699000" cy="72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609600" indent="-609600" algn="l">
              <a:spcBef>
                <a:spcPct val="20000"/>
              </a:spcBef>
              <a:buClr>
                <a:srgbClr val="ACA964"/>
              </a:buClr>
              <a:buFont typeface="Monotype Sorts" pitchFamily="2" charset="2"/>
              <a:buAutoNum type="arabicPeriod" startAt="3"/>
            </a:pPr>
            <a:r>
              <a:rPr lang="en-US" sz="2400" b="1" u="sng">
                <a:solidFill>
                  <a:schemeClr val="bg2"/>
                </a:solidFill>
              </a:rPr>
              <a:t>Truth Table</a:t>
            </a:r>
            <a:r>
              <a:rPr lang="en-US" sz="2400">
                <a:solidFill>
                  <a:schemeClr val="bg2"/>
                </a:solidFill>
              </a:rPr>
              <a:t>: indicates what the output will be for every possible input combination</a:t>
            </a:r>
          </a:p>
        </p:txBody>
      </p:sp>
      <p:graphicFrame>
        <p:nvGraphicFramePr>
          <p:cNvPr id="939355" name="Group 347"/>
          <p:cNvGraphicFramePr>
            <a:graphicFrameLocks noGrp="1"/>
          </p:cNvGraphicFramePr>
          <p:nvPr>
            <p:ph sz="half" idx="2"/>
          </p:nvPr>
        </p:nvGraphicFramePr>
        <p:xfrm>
          <a:off x="4724400" y="3124200"/>
          <a:ext cx="1676400" cy="3078480"/>
        </p:xfrm>
        <a:graphic>
          <a:graphicData uri="http://schemas.openxmlformats.org/drawingml/2006/table">
            <a:tbl>
              <a:tblPr/>
              <a:tblGrid>
                <a:gridCol w="419100"/>
                <a:gridCol w="419100"/>
                <a:gridCol w="419100"/>
                <a:gridCol w="419100"/>
              </a:tblGrid>
              <a:tr h="1920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B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C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Z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95A9">
                        <a:alpha val="50000"/>
                      </a:srgbClr>
                    </a:solidFill>
                  </a:tcPr>
                </a:tc>
              </a:tr>
              <a:tr h="16351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95A9">
                        <a:alpha val="50000"/>
                      </a:srgbClr>
                    </a:solidFill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95A9">
                        <a:alpha val="50000"/>
                      </a:srgbClr>
                    </a:solidFill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95A9">
                        <a:alpha val="50000"/>
                      </a:srgbClr>
                    </a:solidFill>
                  </a:tcPr>
                </a:tc>
              </a:tr>
              <a:tr h="16351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95A9">
                        <a:alpha val="50000"/>
                      </a:srgbClr>
                    </a:solidFill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95A9">
                        <a:alpha val="50000"/>
                      </a:srgbClr>
                    </a:solidFill>
                  </a:tcPr>
                </a:tc>
              </a:tr>
              <a:tr h="16351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95A9">
                        <a:alpha val="50000"/>
                      </a:srgbClr>
                    </a:solidFill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95A9">
                        <a:alpha val="50000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45107" name="Text Box 157"/>
          <p:cNvSpPr txBox="1">
            <a:spLocks noChangeArrowheads="1"/>
          </p:cNvSpPr>
          <p:nvPr/>
        </p:nvSpPr>
        <p:spPr bwMode="auto">
          <a:xfrm>
            <a:off x="1143000" y="3962400"/>
            <a:ext cx="3273425" cy="1203325"/>
          </a:xfrm>
          <a:prstGeom prst="rect">
            <a:avLst/>
          </a:prstGeom>
          <a:solidFill>
            <a:srgbClr val="FFFF99">
              <a:alpha val="70195"/>
            </a:srgbClr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>
            <a:spAutoFit/>
          </a:bodyPr>
          <a:lstStyle/>
          <a:p>
            <a:pPr algn="l"/>
            <a:r>
              <a:rPr lang="en-US"/>
              <a:t>If there are n inputs (left-hand columns) there will be 2</a:t>
            </a:r>
            <a:r>
              <a:rPr lang="en-US" baseline="30000"/>
              <a:t>n</a:t>
            </a:r>
            <a:r>
              <a:rPr lang="en-US"/>
              <a:t> entries (rows) in the table</a:t>
            </a:r>
          </a:p>
          <a:p>
            <a:pPr algn="l"/>
            <a:r>
              <a:rPr lang="en-US" b="1" u="sng"/>
              <a:t>EX</a:t>
            </a:r>
            <a:r>
              <a:rPr lang="en-US"/>
              <a:t>: 3 inputs require 2</a:t>
            </a:r>
            <a:r>
              <a:rPr lang="en-US" baseline="30000"/>
              <a:t>3</a:t>
            </a:r>
            <a:r>
              <a:rPr lang="en-US"/>
              <a:t> = 8 rows</a:t>
            </a:r>
          </a:p>
        </p:txBody>
      </p:sp>
      <p:cxnSp>
        <p:nvCxnSpPr>
          <p:cNvPr id="45108" name="AutoShape 159"/>
          <p:cNvCxnSpPr>
            <a:cxnSpLocks noChangeShapeType="1"/>
            <a:stCxn id="45107" idx="0"/>
          </p:cNvCxnSpPr>
          <p:nvPr/>
        </p:nvCxnSpPr>
        <p:spPr bwMode="auto">
          <a:xfrm flipV="1">
            <a:off x="2779713" y="3352800"/>
            <a:ext cx="1889125" cy="60960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stealth" w="lg" len="lg"/>
          </a:ln>
        </p:spPr>
      </p:cxnSp>
      <p:sp>
        <p:nvSpPr>
          <p:cNvPr id="45109" name="Text Box 160"/>
          <p:cNvSpPr txBox="1">
            <a:spLocks noChangeArrowheads="1"/>
          </p:cNvSpPr>
          <p:nvPr/>
        </p:nvSpPr>
        <p:spPr bwMode="auto">
          <a:xfrm>
            <a:off x="6781800" y="3581400"/>
            <a:ext cx="2209800" cy="928688"/>
          </a:xfrm>
          <a:prstGeom prst="rect">
            <a:avLst/>
          </a:prstGeom>
          <a:solidFill>
            <a:srgbClr val="FFFF99">
              <a:alpha val="70195"/>
            </a:srgbClr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>
            <a:spAutoFit/>
          </a:bodyPr>
          <a:lstStyle/>
          <a:p>
            <a:pPr algn="l"/>
            <a:r>
              <a:rPr lang="en-US"/>
              <a:t>There will always be at least one output (right-hand columns)</a:t>
            </a:r>
          </a:p>
        </p:txBody>
      </p:sp>
      <p:cxnSp>
        <p:nvCxnSpPr>
          <p:cNvPr id="45110" name="AutoShape 161"/>
          <p:cNvCxnSpPr>
            <a:cxnSpLocks noChangeShapeType="1"/>
            <a:stCxn id="45109" idx="0"/>
          </p:cNvCxnSpPr>
          <p:nvPr/>
        </p:nvCxnSpPr>
        <p:spPr bwMode="auto">
          <a:xfrm flipH="1" flipV="1">
            <a:off x="6437313" y="3327400"/>
            <a:ext cx="1449387" cy="25400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stealth" w="lg" len="lg"/>
          </a:ln>
        </p:spPr>
      </p:cxnSp>
      <p:sp>
        <p:nvSpPr>
          <p:cNvPr id="45111" name="Text Box 162"/>
          <p:cNvSpPr txBox="1">
            <a:spLocks noChangeArrowheads="1"/>
          </p:cNvSpPr>
          <p:nvPr/>
        </p:nvSpPr>
        <p:spPr bwMode="auto">
          <a:xfrm>
            <a:off x="6926263" y="4859338"/>
            <a:ext cx="1920875" cy="1203325"/>
          </a:xfrm>
          <a:prstGeom prst="rect">
            <a:avLst/>
          </a:prstGeom>
          <a:solidFill>
            <a:srgbClr val="FFFF99">
              <a:alpha val="70195"/>
            </a:srgbClr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>
            <a:spAutoFit/>
          </a:bodyPr>
          <a:lstStyle/>
          <a:p>
            <a:pPr algn="l"/>
            <a:r>
              <a:rPr lang="en-US"/>
              <a:t>For each input combination (row) outputs will be either </a:t>
            </a:r>
            <a:r>
              <a:rPr lang="en-US" b="1">
                <a:latin typeface="Courier New" pitchFamily="49" charset="0"/>
              </a:rPr>
              <a:t>0</a:t>
            </a:r>
            <a:r>
              <a:rPr lang="en-US"/>
              <a:t> or </a:t>
            </a:r>
            <a:r>
              <a:rPr lang="en-US" b="1">
                <a:latin typeface="Courier New" pitchFamily="49" charset="0"/>
              </a:rPr>
              <a:t>1</a:t>
            </a:r>
          </a:p>
        </p:txBody>
      </p:sp>
      <p:cxnSp>
        <p:nvCxnSpPr>
          <p:cNvPr id="45112" name="AutoShape 163"/>
          <p:cNvCxnSpPr>
            <a:cxnSpLocks noChangeShapeType="1"/>
            <a:stCxn id="45111" idx="1"/>
          </p:cNvCxnSpPr>
          <p:nvPr/>
        </p:nvCxnSpPr>
        <p:spPr bwMode="auto">
          <a:xfrm flipH="1" flipV="1">
            <a:off x="5143500" y="5194300"/>
            <a:ext cx="1782763" cy="26670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stealth" w="lg" len="lg"/>
          </a:ln>
        </p:spPr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8"/>
          <p:cNvSpPr>
            <a:spLocks noGrp="1" noChangeArrowheads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ECEN 301</a:t>
            </a:r>
          </a:p>
        </p:txBody>
      </p:sp>
      <p:sp>
        <p:nvSpPr>
          <p:cNvPr id="30723" name="Rectangle 9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Discussion #21 – Boolean Algebra</a:t>
            </a:r>
          </a:p>
        </p:txBody>
      </p:sp>
      <p:sp>
        <p:nvSpPr>
          <p:cNvPr id="30724" name="Rectangle 10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5BE65827-4AE6-4DCA-9797-200133228622}" type="slidenum">
              <a:rPr lang="en-US"/>
              <a:pPr lvl="1"/>
              <a:t>3</a:t>
            </a:fld>
            <a:endParaRPr lang="en-US"/>
          </a:p>
        </p:txBody>
      </p:sp>
      <p:sp>
        <p:nvSpPr>
          <p:cNvPr id="30725" name="Rectangle 2080"/>
          <p:cNvSpPr>
            <a:spLocks noGrp="1" noChangeArrowheads="1"/>
          </p:cNvSpPr>
          <p:nvPr>
            <p:ph type="ctrTitle"/>
          </p:nvPr>
        </p:nvSpPr>
        <p:spPr>
          <a:xfrm>
            <a:off x="381000" y="2286000"/>
            <a:ext cx="8077200" cy="1143000"/>
          </a:xfrm>
        </p:spPr>
        <p:txBody>
          <a:bodyPr/>
          <a:lstStyle/>
          <a:p>
            <a:r>
              <a:rPr lang="en-US" sz="4000" smtClean="0"/>
              <a:t>Lecture 21 – Binary Numbers &amp; Boolean Algebra</a:t>
            </a:r>
          </a:p>
        </p:txBody>
      </p:sp>
      <p:sp>
        <p:nvSpPr>
          <p:cNvPr id="30726" name="Rectangle 2081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 smtClean="0">
              <a:solidFill>
                <a:schemeClr val="tx1"/>
              </a:solidFill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Date Placeholder 4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ECEN 301</a:t>
            </a:r>
          </a:p>
        </p:txBody>
      </p:sp>
      <p:sp>
        <p:nvSpPr>
          <p:cNvPr id="13316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Discussion #21 – Boolean Algebra</a:t>
            </a:r>
          </a:p>
        </p:txBody>
      </p:sp>
      <p:sp>
        <p:nvSpPr>
          <p:cNvPr id="13317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78AAA5D9-CCA2-4BC0-9FD6-6A308D50AEF9}" type="slidenum">
              <a:rPr lang="en-US"/>
              <a:pPr lvl="1"/>
              <a:t>30</a:t>
            </a:fld>
            <a:endParaRPr lang="en-US"/>
          </a:p>
        </p:txBody>
      </p:sp>
      <p:sp>
        <p:nvSpPr>
          <p:cNvPr id="133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The Inverter</a:t>
            </a:r>
          </a:p>
        </p:txBody>
      </p:sp>
      <p:graphicFrame>
        <p:nvGraphicFramePr>
          <p:cNvPr id="938132" name="Group 148"/>
          <p:cNvGraphicFramePr>
            <a:graphicFrameLocks noGrp="1"/>
          </p:cNvGraphicFramePr>
          <p:nvPr>
            <p:ph sz="half" idx="1"/>
          </p:nvPr>
        </p:nvGraphicFramePr>
        <p:xfrm>
          <a:off x="2070100" y="4800600"/>
          <a:ext cx="1282700" cy="1066800"/>
        </p:xfrm>
        <a:graphic>
          <a:graphicData uri="http://schemas.openxmlformats.org/drawingml/2006/table">
            <a:tbl>
              <a:tblPr/>
              <a:tblGrid>
                <a:gridCol w="533400"/>
                <a:gridCol w="749300"/>
              </a:tblGrid>
              <a:tr h="3222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IN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OUT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95A9">
                        <a:alpha val="50000"/>
                      </a:srgbClr>
                    </a:solidFill>
                  </a:tcPr>
                </a:tc>
              </a:tr>
              <a:tr h="2730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95A9">
                        <a:alpha val="50000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13332" name="Text Box 62"/>
          <p:cNvSpPr txBox="1">
            <a:spLocks noChangeArrowheads="1"/>
          </p:cNvSpPr>
          <p:nvPr/>
        </p:nvSpPr>
        <p:spPr bwMode="auto">
          <a:xfrm>
            <a:off x="457200" y="4041775"/>
            <a:ext cx="1465263" cy="409575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pPr algn="l"/>
            <a:r>
              <a:rPr lang="en-US" sz="2000" b="1">
                <a:solidFill>
                  <a:srgbClr val="800000"/>
                </a:solidFill>
              </a:rPr>
              <a:t>Truth-table</a:t>
            </a:r>
            <a:endParaRPr lang="en-US" sz="1400">
              <a:solidFill>
                <a:srgbClr val="0033CC"/>
              </a:solidFill>
            </a:endParaRPr>
          </a:p>
        </p:txBody>
      </p:sp>
      <p:sp>
        <p:nvSpPr>
          <p:cNvPr id="938049" name="Rectangle 65"/>
          <p:cNvSpPr>
            <a:spLocks noChangeArrowheads="1"/>
          </p:cNvSpPr>
          <p:nvPr/>
        </p:nvSpPr>
        <p:spPr bwMode="auto">
          <a:xfrm>
            <a:off x="2895600" y="1600200"/>
            <a:ext cx="4267200" cy="20574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  <a:effectLst>
            <a:outerShdw dist="107763" dir="189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grpSp>
        <p:nvGrpSpPr>
          <p:cNvPr id="13334" name="Group 66"/>
          <p:cNvGrpSpPr>
            <a:grpSpLocks/>
          </p:cNvGrpSpPr>
          <p:nvPr/>
        </p:nvGrpSpPr>
        <p:grpSpPr bwMode="auto">
          <a:xfrm>
            <a:off x="3109913" y="1828800"/>
            <a:ext cx="1766887" cy="1206500"/>
            <a:chOff x="2784" y="1784"/>
            <a:chExt cx="1113" cy="760"/>
          </a:xfrm>
        </p:grpSpPr>
        <p:sp>
          <p:nvSpPr>
            <p:cNvPr id="13350" name="Oval 67"/>
            <p:cNvSpPr>
              <a:spLocks noChangeArrowheads="1"/>
            </p:cNvSpPr>
            <p:nvPr/>
          </p:nvSpPr>
          <p:spPr bwMode="auto">
            <a:xfrm>
              <a:off x="3551" y="2068"/>
              <a:ext cx="184" cy="184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51" name="AutoShape 68"/>
            <p:cNvSpPr>
              <a:spLocks noChangeArrowheads="1"/>
            </p:cNvSpPr>
            <p:nvPr/>
          </p:nvSpPr>
          <p:spPr bwMode="auto">
            <a:xfrm rot="5400000">
              <a:off x="2856" y="1856"/>
              <a:ext cx="760" cy="616"/>
            </a:xfrm>
            <a:prstGeom prst="triangle">
              <a:avLst>
                <a:gd name="adj" fmla="val 49995"/>
              </a:avLst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52" name="Line 69"/>
            <p:cNvSpPr>
              <a:spLocks noChangeShapeType="1"/>
            </p:cNvSpPr>
            <p:nvPr/>
          </p:nvSpPr>
          <p:spPr bwMode="auto">
            <a:xfrm>
              <a:off x="2784" y="2160"/>
              <a:ext cx="14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53" name="Line 70"/>
            <p:cNvSpPr>
              <a:spLocks noChangeShapeType="1"/>
            </p:cNvSpPr>
            <p:nvPr/>
          </p:nvSpPr>
          <p:spPr bwMode="auto">
            <a:xfrm>
              <a:off x="3753" y="2160"/>
              <a:ext cx="14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3335" name="Text Box 71"/>
          <p:cNvSpPr txBox="1">
            <a:spLocks noChangeArrowheads="1"/>
          </p:cNvSpPr>
          <p:nvPr/>
        </p:nvSpPr>
        <p:spPr bwMode="auto">
          <a:xfrm>
            <a:off x="3968750" y="3200400"/>
            <a:ext cx="1898650" cy="366713"/>
          </a:xfrm>
          <a:prstGeom prst="rect">
            <a:avLst/>
          </a:prstGeom>
          <a:solidFill>
            <a:srgbClr val="FFFFFF"/>
          </a:solidFill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>
                <a:latin typeface="Arial" charset="0"/>
              </a:rPr>
              <a:t>Inverter Symbols</a:t>
            </a:r>
          </a:p>
        </p:txBody>
      </p:sp>
      <p:sp>
        <p:nvSpPr>
          <p:cNvPr id="13336" name="Text Box 83"/>
          <p:cNvSpPr txBox="1">
            <a:spLocks noChangeArrowheads="1"/>
          </p:cNvSpPr>
          <p:nvPr/>
        </p:nvSpPr>
        <p:spPr bwMode="auto">
          <a:xfrm>
            <a:off x="1371600" y="2625725"/>
            <a:ext cx="717550" cy="409575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pPr algn="l"/>
            <a:r>
              <a:rPr lang="en-US" sz="2000" b="1">
                <a:solidFill>
                  <a:srgbClr val="800000"/>
                </a:solidFill>
              </a:rPr>
              <a:t>Gate</a:t>
            </a:r>
          </a:p>
        </p:txBody>
      </p:sp>
      <p:sp>
        <p:nvSpPr>
          <p:cNvPr id="13337" name="Text Box 86"/>
          <p:cNvSpPr txBox="1">
            <a:spLocks noChangeArrowheads="1"/>
          </p:cNvSpPr>
          <p:nvPr/>
        </p:nvSpPr>
        <p:spPr bwMode="auto">
          <a:xfrm>
            <a:off x="7294563" y="5218113"/>
            <a:ext cx="1198562" cy="409575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pPr algn="l"/>
            <a:r>
              <a:rPr lang="en-US" sz="2000" b="1">
                <a:solidFill>
                  <a:srgbClr val="800000"/>
                </a:solidFill>
              </a:rPr>
              <a:t>Equation</a:t>
            </a:r>
          </a:p>
        </p:txBody>
      </p:sp>
      <p:graphicFrame>
        <p:nvGraphicFramePr>
          <p:cNvPr id="13314" name="Object 146"/>
          <p:cNvGraphicFramePr>
            <a:graphicFrameLocks noChangeAspect="1"/>
          </p:cNvGraphicFramePr>
          <p:nvPr>
            <p:ph sz="half" idx="2"/>
          </p:nvPr>
        </p:nvGraphicFramePr>
        <p:xfrm>
          <a:off x="4267200" y="5213350"/>
          <a:ext cx="2114550" cy="654050"/>
        </p:xfrm>
        <a:graphic>
          <a:graphicData uri="http://schemas.openxmlformats.org/presentationml/2006/ole">
            <p:oleObj spid="_x0000_s13314" name="Equation" r:id="rId3" imgW="698400" imgH="215640" progId="Equation.3">
              <p:embed/>
            </p:oleObj>
          </a:graphicData>
        </a:graphic>
      </p:graphicFrame>
      <p:cxnSp>
        <p:nvCxnSpPr>
          <p:cNvPr id="13338" name="AutoShape 149"/>
          <p:cNvCxnSpPr>
            <a:cxnSpLocks noChangeShapeType="1"/>
            <a:stCxn id="13336" idx="3"/>
            <a:endCxn id="938049" idx="1"/>
          </p:cNvCxnSpPr>
          <p:nvPr/>
        </p:nvCxnSpPr>
        <p:spPr bwMode="auto">
          <a:xfrm flipV="1">
            <a:off x="2089150" y="2628900"/>
            <a:ext cx="806450" cy="201613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stealth" w="lg" len="lg"/>
          </a:ln>
        </p:spPr>
      </p:cxnSp>
      <p:cxnSp>
        <p:nvCxnSpPr>
          <p:cNvPr id="13339" name="AutoShape 150"/>
          <p:cNvCxnSpPr>
            <a:cxnSpLocks noChangeShapeType="1"/>
            <a:stCxn id="13332" idx="2"/>
          </p:cNvCxnSpPr>
          <p:nvPr/>
        </p:nvCxnSpPr>
        <p:spPr bwMode="auto">
          <a:xfrm>
            <a:off x="1190625" y="4451350"/>
            <a:ext cx="879475" cy="334963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stealth" w="lg" len="lg"/>
          </a:ln>
        </p:spPr>
      </p:cxnSp>
      <p:cxnSp>
        <p:nvCxnSpPr>
          <p:cNvPr id="13340" name="AutoShape 151"/>
          <p:cNvCxnSpPr>
            <a:cxnSpLocks noChangeShapeType="1"/>
            <a:stCxn id="13337" idx="1"/>
          </p:cNvCxnSpPr>
          <p:nvPr/>
        </p:nvCxnSpPr>
        <p:spPr bwMode="auto">
          <a:xfrm flipH="1">
            <a:off x="6381750" y="5422900"/>
            <a:ext cx="912813" cy="117475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stealth" w="lg" len="lg"/>
          </a:ln>
        </p:spPr>
      </p:cxnSp>
      <p:sp>
        <p:nvSpPr>
          <p:cNvPr id="13341" name="Text Box 153"/>
          <p:cNvSpPr txBox="1">
            <a:spLocks noChangeArrowheads="1"/>
          </p:cNvSpPr>
          <p:nvPr/>
        </p:nvSpPr>
        <p:spPr bwMode="auto">
          <a:xfrm>
            <a:off x="2895600" y="2057400"/>
            <a:ext cx="425450" cy="366713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/>
              <a:t>IN</a:t>
            </a:r>
          </a:p>
        </p:txBody>
      </p:sp>
      <p:sp>
        <p:nvSpPr>
          <p:cNvPr id="13342" name="Text Box 155"/>
          <p:cNvSpPr txBox="1">
            <a:spLocks noChangeArrowheads="1"/>
          </p:cNvSpPr>
          <p:nvPr/>
        </p:nvSpPr>
        <p:spPr bwMode="auto">
          <a:xfrm>
            <a:off x="4419600" y="1995488"/>
            <a:ext cx="654050" cy="366712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/>
              <a:t>OUT</a:t>
            </a:r>
          </a:p>
        </p:txBody>
      </p:sp>
      <p:sp>
        <p:nvSpPr>
          <p:cNvPr id="13343" name="Oval 67"/>
          <p:cNvSpPr>
            <a:spLocks noChangeArrowheads="1"/>
          </p:cNvSpPr>
          <p:nvPr/>
        </p:nvSpPr>
        <p:spPr bwMode="auto">
          <a:xfrm>
            <a:off x="6184900" y="2298700"/>
            <a:ext cx="292100" cy="292100"/>
          </a:xfrm>
          <a:prstGeom prst="ellipse">
            <a:avLst/>
          </a:prstGeom>
          <a:solidFill>
            <a:srgbClr val="FFFFFF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13344" name="Straight Connector 46"/>
          <p:cNvCxnSpPr>
            <a:cxnSpLocks noChangeShapeType="1"/>
            <a:stCxn id="13343" idx="2"/>
          </p:cNvCxnSpPr>
          <p:nvPr/>
        </p:nvCxnSpPr>
        <p:spPr bwMode="auto">
          <a:xfrm rot="10800000">
            <a:off x="5678488" y="2443163"/>
            <a:ext cx="506412" cy="1587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cxnSp>
        <p:nvCxnSpPr>
          <p:cNvPr id="13345" name="Straight Connector 48"/>
          <p:cNvCxnSpPr>
            <a:cxnSpLocks noChangeShapeType="1"/>
            <a:stCxn id="13343" idx="6"/>
          </p:cNvCxnSpPr>
          <p:nvPr/>
        </p:nvCxnSpPr>
        <p:spPr bwMode="auto">
          <a:xfrm>
            <a:off x="6477000" y="2444750"/>
            <a:ext cx="381000" cy="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sp>
        <p:nvSpPr>
          <p:cNvPr id="13346" name="Text Box 153"/>
          <p:cNvSpPr txBox="1">
            <a:spLocks noChangeArrowheads="1"/>
          </p:cNvSpPr>
          <p:nvPr/>
        </p:nvSpPr>
        <p:spPr bwMode="auto">
          <a:xfrm>
            <a:off x="5822950" y="2133600"/>
            <a:ext cx="425450" cy="366713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/>
              <a:t>IN</a:t>
            </a:r>
          </a:p>
        </p:txBody>
      </p:sp>
      <p:sp>
        <p:nvSpPr>
          <p:cNvPr id="13347" name="Text Box 155"/>
          <p:cNvSpPr txBox="1">
            <a:spLocks noChangeArrowheads="1"/>
          </p:cNvSpPr>
          <p:nvPr/>
        </p:nvSpPr>
        <p:spPr bwMode="auto">
          <a:xfrm>
            <a:off x="6508750" y="2071688"/>
            <a:ext cx="654050" cy="366712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/>
              <a:t>OUT</a:t>
            </a:r>
          </a:p>
        </p:txBody>
      </p:sp>
      <p:sp>
        <p:nvSpPr>
          <p:cNvPr id="13348" name="Text Box 160"/>
          <p:cNvSpPr txBox="1">
            <a:spLocks noChangeArrowheads="1"/>
          </p:cNvSpPr>
          <p:nvPr/>
        </p:nvSpPr>
        <p:spPr bwMode="auto">
          <a:xfrm>
            <a:off x="6184900" y="3833813"/>
            <a:ext cx="2609850" cy="923925"/>
          </a:xfrm>
          <a:prstGeom prst="rect">
            <a:avLst/>
          </a:prstGeom>
          <a:solidFill>
            <a:srgbClr val="FFFF99">
              <a:alpha val="70195"/>
            </a:srgbClr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>
            <a:spAutoFit/>
          </a:bodyPr>
          <a:lstStyle/>
          <a:p>
            <a:pPr algn="l"/>
            <a:r>
              <a:rPr lang="en-US"/>
              <a:t>Usually abbreviated with just a ‘bubble’ next to another gate input/output</a:t>
            </a:r>
          </a:p>
        </p:txBody>
      </p:sp>
      <p:cxnSp>
        <p:nvCxnSpPr>
          <p:cNvPr id="13349" name="Straight Arrow Connector 53"/>
          <p:cNvCxnSpPr>
            <a:cxnSpLocks noChangeShapeType="1"/>
            <a:stCxn id="13348" idx="0"/>
          </p:cNvCxnSpPr>
          <p:nvPr/>
        </p:nvCxnSpPr>
        <p:spPr bwMode="auto">
          <a:xfrm rot="16200000" flipV="1">
            <a:off x="6333331" y="2677319"/>
            <a:ext cx="1204913" cy="1108075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round/>
            <a:headEnd type="none" w="lg" len="lg"/>
            <a:tailEnd type="arrow" w="med" len="med"/>
          </a:ln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Date Placeholder 4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ECEN 301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Discussion #21 – Boolean Algebra</a:t>
            </a:r>
          </a:p>
        </p:txBody>
      </p:sp>
      <p:sp>
        <p:nvSpPr>
          <p:cNvPr id="14341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8359B234-CC61-4993-894A-5767AA595DD2}" type="slidenum">
              <a:rPr lang="en-US"/>
              <a:pPr lvl="1"/>
              <a:t>31</a:t>
            </a:fld>
            <a:endParaRPr lang="en-US"/>
          </a:p>
        </p:txBody>
      </p:sp>
      <p:sp>
        <p:nvSpPr>
          <p:cNvPr id="143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The AND Gate</a:t>
            </a:r>
          </a:p>
        </p:txBody>
      </p:sp>
      <p:graphicFrame>
        <p:nvGraphicFramePr>
          <p:cNvPr id="948383" name="Group 159"/>
          <p:cNvGraphicFramePr>
            <a:graphicFrameLocks noGrp="1"/>
          </p:cNvGraphicFramePr>
          <p:nvPr>
            <p:ph sz="half" idx="2"/>
          </p:nvPr>
        </p:nvGraphicFramePr>
        <p:xfrm>
          <a:off x="1778000" y="4284663"/>
          <a:ext cx="1574800" cy="1737360"/>
        </p:xfrm>
        <a:graphic>
          <a:graphicData uri="http://schemas.openxmlformats.org/drawingml/2006/table">
            <a:tbl>
              <a:tblPr/>
              <a:tblGrid>
                <a:gridCol w="411163"/>
                <a:gridCol w="409575"/>
                <a:gridCol w="754062"/>
              </a:tblGrid>
              <a:tr h="1920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B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OUT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95A9">
                        <a:alpha val="50000"/>
                      </a:srgbClr>
                    </a:solidFill>
                  </a:tcPr>
                </a:tc>
              </a:tr>
              <a:tr h="1635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95A9">
                        <a:alpha val="50000"/>
                      </a:srgbClr>
                    </a:solidFill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95A9">
                        <a:alpha val="50000"/>
                      </a:srgbClr>
                    </a:solidFill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95A9">
                        <a:alpha val="50000"/>
                      </a:srgbClr>
                    </a:solidFill>
                  </a:tcPr>
                </a:tc>
              </a:tr>
            </a:tbl>
          </a:graphicData>
        </a:graphic>
      </p:graphicFrame>
      <p:grpSp>
        <p:nvGrpSpPr>
          <p:cNvPr id="14365" name="Group 4"/>
          <p:cNvGrpSpPr>
            <a:grpSpLocks/>
          </p:cNvGrpSpPr>
          <p:nvPr/>
        </p:nvGrpSpPr>
        <p:grpSpPr bwMode="auto">
          <a:xfrm>
            <a:off x="3438525" y="1512888"/>
            <a:ext cx="2667000" cy="2057400"/>
            <a:chOff x="3984" y="2640"/>
            <a:chExt cx="1680" cy="1296"/>
          </a:xfrm>
        </p:grpSpPr>
        <p:sp>
          <p:nvSpPr>
            <p:cNvPr id="948229" name="Rectangle 5"/>
            <p:cNvSpPr>
              <a:spLocks noChangeArrowheads="1"/>
            </p:cNvSpPr>
            <p:nvPr/>
          </p:nvSpPr>
          <p:spPr bwMode="auto">
            <a:xfrm>
              <a:off x="3984" y="2640"/>
              <a:ext cx="1680" cy="1296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  <a:effectLst>
              <a:outerShdw dist="107763" dir="189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4377" name="Text Box 6"/>
            <p:cNvSpPr txBox="1">
              <a:spLocks noChangeArrowheads="1"/>
            </p:cNvSpPr>
            <p:nvPr/>
          </p:nvSpPr>
          <p:spPr bwMode="auto">
            <a:xfrm>
              <a:off x="4326" y="3626"/>
              <a:ext cx="948" cy="231"/>
            </a:xfrm>
            <a:prstGeom prst="rect">
              <a:avLst/>
            </a:prstGeom>
            <a:solidFill>
              <a:srgbClr val="FFFFFF"/>
            </a:solidFill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b="1">
                  <a:latin typeface="Arial" charset="0"/>
                </a:rPr>
                <a:t>AND</a:t>
              </a:r>
              <a:r>
                <a:rPr lang="en-US">
                  <a:latin typeface="Arial" charset="0"/>
                </a:rPr>
                <a:t> Symbol</a:t>
              </a:r>
            </a:p>
          </p:txBody>
        </p:sp>
        <p:grpSp>
          <p:nvGrpSpPr>
            <p:cNvPr id="14378" name="Group 7"/>
            <p:cNvGrpSpPr>
              <a:grpSpLocks/>
            </p:cNvGrpSpPr>
            <p:nvPr/>
          </p:nvGrpSpPr>
          <p:grpSpPr bwMode="auto">
            <a:xfrm>
              <a:off x="4247" y="2879"/>
              <a:ext cx="1273" cy="673"/>
              <a:chOff x="2013" y="2783"/>
              <a:chExt cx="1273" cy="673"/>
            </a:xfrm>
          </p:grpSpPr>
          <p:grpSp>
            <p:nvGrpSpPr>
              <p:cNvPr id="14379" name="Group 8"/>
              <p:cNvGrpSpPr>
                <a:grpSpLocks/>
              </p:cNvGrpSpPr>
              <p:nvPr/>
            </p:nvGrpSpPr>
            <p:grpSpPr bwMode="auto">
              <a:xfrm>
                <a:off x="2182" y="2783"/>
                <a:ext cx="776" cy="673"/>
                <a:chOff x="2473" y="1488"/>
                <a:chExt cx="776" cy="673"/>
              </a:xfrm>
            </p:grpSpPr>
            <p:sp>
              <p:nvSpPr>
                <p:cNvPr id="14383" name="Arc 9"/>
                <p:cNvSpPr>
                  <a:spLocks/>
                </p:cNvSpPr>
                <p:nvPr/>
              </p:nvSpPr>
              <p:spPr bwMode="auto">
                <a:xfrm>
                  <a:off x="2877" y="1489"/>
                  <a:ext cx="372" cy="672"/>
                </a:xfrm>
                <a:custGeom>
                  <a:avLst/>
                  <a:gdLst>
                    <a:gd name="T0" fmla="*/ 0 w 21658"/>
                    <a:gd name="T1" fmla="*/ 0 h 43200"/>
                    <a:gd name="T2" fmla="*/ 1 w 21658"/>
                    <a:gd name="T3" fmla="*/ 672 h 43200"/>
                    <a:gd name="T4" fmla="*/ 1 w 21658"/>
                    <a:gd name="T5" fmla="*/ 336 h 43200"/>
                    <a:gd name="T6" fmla="*/ 0 60000 65536"/>
                    <a:gd name="T7" fmla="*/ 0 60000 65536"/>
                    <a:gd name="T8" fmla="*/ 0 60000 65536"/>
                    <a:gd name="T9" fmla="*/ 0 w 21658"/>
                    <a:gd name="T10" fmla="*/ 0 h 43200"/>
                    <a:gd name="T11" fmla="*/ 21658 w 21658"/>
                    <a:gd name="T12" fmla="*/ 43200 h 4320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1658" h="43200" fill="none" extrusionOk="0">
                      <a:moveTo>
                        <a:pt x="0" y="0"/>
                      </a:moveTo>
                      <a:cubicBezTo>
                        <a:pt x="19" y="0"/>
                        <a:pt x="38" y="-1"/>
                        <a:pt x="58" y="0"/>
                      </a:cubicBezTo>
                      <a:cubicBezTo>
                        <a:pt x="11987" y="0"/>
                        <a:pt x="21658" y="9670"/>
                        <a:pt x="21658" y="21600"/>
                      </a:cubicBezTo>
                      <a:cubicBezTo>
                        <a:pt x="21658" y="33529"/>
                        <a:pt x="11987" y="43199"/>
                        <a:pt x="58" y="43200"/>
                      </a:cubicBezTo>
                    </a:path>
                    <a:path w="21658" h="43200" stroke="0" extrusionOk="0">
                      <a:moveTo>
                        <a:pt x="0" y="0"/>
                      </a:moveTo>
                      <a:cubicBezTo>
                        <a:pt x="19" y="0"/>
                        <a:pt x="38" y="-1"/>
                        <a:pt x="58" y="0"/>
                      </a:cubicBezTo>
                      <a:cubicBezTo>
                        <a:pt x="11987" y="0"/>
                        <a:pt x="21658" y="9670"/>
                        <a:pt x="21658" y="21600"/>
                      </a:cubicBezTo>
                      <a:cubicBezTo>
                        <a:pt x="21658" y="33529"/>
                        <a:pt x="11987" y="43199"/>
                        <a:pt x="58" y="43200"/>
                      </a:cubicBezTo>
                      <a:lnTo>
                        <a:pt x="58" y="2160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12700" cap="rnd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4384" name="Freeform 10"/>
                <p:cNvSpPr>
                  <a:spLocks/>
                </p:cNvSpPr>
                <p:nvPr/>
              </p:nvSpPr>
              <p:spPr bwMode="auto">
                <a:xfrm>
                  <a:off x="2473" y="1488"/>
                  <a:ext cx="439" cy="673"/>
                </a:xfrm>
                <a:custGeom>
                  <a:avLst/>
                  <a:gdLst>
                    <a:gd name="T0" fmla="*/ 438 w 439"/>
                    <a:gd name="T1" fmla="*/ 0 h 673"/>
                    <a:gd name="T2" fmla="*/ 0 w 439"/>
                    <a:gd name="T3" fmla="*/ 0 h 673"/>
                    <a:gd name="T4" fmla="*/ 0 w 439"/>
                    <a:gd name="T5" fmla="*/ 672 h 673"/>
                    <a:gd name="T6" fmla="*/ 438 w 439"/>
                    <a:gd name="T7" fmla="*/ 672 h 673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439"/>
                    <a:gd name="T13" fmla="*/ 0 h 673"/>
                    <a:gd name="T14" fmla="*/ 439 w 439"/>
                    <a:gd name="T15" fmla="*/ 673 h 673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439" h="673">
                      <a:moveTo>
                        <a:pt x="438" y="0"/>
                      </a:moveTo>
                      <a:lnTo>
                        <a:pt x="0" y="0"/>
                      </a:lnTo>
                      <a:lnTo>
                        <a:pt x="0" y="672"/>
                      </a:lnTo>
                      <a:lnTo>
                        <a:pt x="438" y="672"/>
                      </a:lnTo>
                    </a:path>
                  </a:pathLst>
                </a:custGeom>
                <a:solidFill>
                  <a:srgbClr val="FFFFFF"/>
                </a:solidFill>
                <a:ln w="12700" cap="rnd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14380" name="Line 11"/>
              <p:cNvSpPr>
                <a:spLocks noChangeShapeType="1"/>
              </p:cNvSpPr>
              <p:nvPr/>
            </p:nvSpPr>
            <p:spPr bwMode="auto">
              <a:xfrm flipH="1">
                <a:off x="2013" y="2884"/>
                <a:ext cx="169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381" name="Line 12"/>
              <p:cNvSpPr>
                <a:spLocks noChangeShapeType="1"/>
              </p:cNvSpPr>
              <p:nvPr/>
            </p:nvSpPr>
            <p:spPr bwMode="auto">
              <a:xfrm flipH="1">
                <a:off x="2013" y="3354"/>
                <a:ext cx="169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382" name="Line 13"/>
              <p:cNvSpPr>
                <a:spLocks noChangeShapeType="1"/>
              </p:cNvSpPr>
              <p:nvPr/>
            </p:nvSpPr>
            <p:spPr bwMode="auto">
              <a:xfrm flipH="1">
                <a:off x="2953" y="3117"/>
                <a:ext cx="333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14366" name="Text Box 90"/>
          <p:cNvSpPr txBox="1">
            <a:spLocks noChangeArrowheads="1"/>
          </p:cNvSpPr>
          <p:nvPr/>
        </p:nvSpPr>
        <p:spPr bwMode="auto">
          <a:xfrm>
            <a:off x="298450" y="3570288"/>
            <a:ext cx="1530350" cy="409575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pPr algn="l"/>
            <a:r>
              <a:rPr lang="en-US" sz="2000" b="1">
                <a:solidFill>
                  <a:srgbClr val="800000"/>
                </a:solidFill>
              </a:rPr>
              <a:t>Truth Table</a:t>
            </a:r>
          </a:p>
        </p:txBody>
      </p:sp>
      <p:sp>
        <p:nvSpPr>
          <p:cNvPr id="14367" name="Text Box 93"/>
          <p:cNvSpPr txBox="1">
            <a:spLocks noChangeArrowheads="1"/>
          </p:cNvSpPr>
          <p:nvPr/>
        </p:nvSpPr>
        <p:spPr bwMode="auto">
          <a:xfrm>
            <a:off x="1828800" y="2562225"/>
            <a:ext cx="717550" cy="409575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pPr algn="l"/>
            <a:r>
              <a:rPr lang="en-US" sz="2000" b="1">
                <a:solidFill>
                  <a:srgbClr val="800000"/>
                </a:solidFill>
              </a:rPr>
              <a:t>Gate</a:t>
            </a:r>
          </a:p>
        </p:txBody>
      </p:sp>
      <p:sp>
        <p:nvSpPr>
          <p:cNvPr id="14368" name="Text Box 96"/>
          <p:cNvSpPr txBox="1">
            <a:spLocks noChangeArrowheads="1"/>
          </p:cNvSpPr>
          <p:nvPr/>
        </p:nvSpPr>
        <p:spPr bwMode="auto">
          <a:xfrm>
            <a:off x="7716838" y="4572000"/>
            <a:ext cx="1198562" cy="409575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pPr algn="l"/>
            <a:r>
              <a:rPr lang="en-US" sz="2000" b="1">
                <a:solidFill>
                  <a:srgbClr val="800000"/>
                </a:solidFill>
              </a:rPr>
              <a:t>Equation</a:t>
            </a:r>
          </a:p>
        </p:txBody>
      </p:sp>
      <p:cxnSp>
        <p:nvCxnSpPr>
          <p:cNvPr id="14369" name="AutoShape 101"/>
          <p:cNvCxnSpPr>
            <a:cxnSpLocks noChangeShapeType="1"/>
            <a:stCxn id="14367" idx="3"/>
            <a:endCxn id="948229" idx="1"/>
          </p:cNvCxnSpPr>
          <p:nvPr/>
        </p:nvCxnSpPr>
        <p:spPr bwMode="auto">
          <a:xfrm flipV="1">
            <a:off x="2546350" y="2541588"/>
            <a:ext cx="892175" cy="225425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stealth" w="lg" len="lg"/>
          </a:ln>
        </p:spPr>
      </p:cxnSp>
      <p:cxnSp>
        <p:nvCxnSpPr>
          <p:cNvPr id="14370" name="AutoShape 154"/>
          <p:cNvCxnSpPr>
            <a:cxnSpLocks noChangeShapeType="1"/>
            <a:stCxn id="14366" idx="2"/>
          </p:cNvCxnSpPr>
          <p:nvPr/>
        </p:nvCxnSpPr>
        <p:spPr bwMode="auto">
          <a:xfrm>
            <a:off x="1063625" y="3979863"/>
            <a:ext cx="714375" cy="290512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stealth" w="lg" len="lg"/>
          </a:ln>
        </p:spPr>
      </p:cxnSp>
      <p:graphicFrame>
        <p:nvGraphicFramePr>
          <p:cNvPr id="14338" name="Object 155"/>
          <p:cNvGraphicFramePr>
            <a:graphicFrameLocks noChangeAspect="1"/>
          </p:cNvGraphicFramePr>
          <p:nvPr>
            <p:ph sz="half" idx="1"/>
          </p:nvPr>
        </p:nvGraphicFramePr>
        <p:xfrm>
          <a:off x="4343400" y="4572000"/>
          <a:ext cx="2365375" cy="525463"/>
        </p:xfrm>
        <a:graphic>
          <a:graphicData uri="http://schemas.openxmlformats.org/presentationml/2006/ole">
            <p:oleObj spid="_x0000_s14338" name="Equation" r:id="rId3" imgW="799920" imgH="177480" progId="Equation.3">
              <p:embed/>
            </p:oleObj>
          </a:graphicData>
        </a:graphic>
      </p:graphicFrame>
      <p:cxnSp>
        <p:nvCxnSpPr>
          <p:cNvPr id="14371" name="AutoShape 160"/>
          <p:cNvCxnSpPr>
            <a:cxnSpLocks noChangeShapeType="1"/>
            <a:stCxn id="14368" idx="1"/>
          </p:cNvCxnSpPr>
          <p:nvPr/>
        </p:nvCxnSpPr>
        <p:spPr bwMode="auto">
          <a:xfrm flipH="1">
            <a:off x="6708775" y="4776788"/>
            <a:ext cx="1008063" cy="58737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stealth" w="lg" len="lg"/>
          </a:ln>
        </p:spPr>
      </p:cxnSp>
      <p:sp>
        <p:nvSpPr>
          <p:cNvPr id="14372" name="Text Box 161"/>
          <p:cNvSpPr txBox="1">
            <a:spLocks noChangeArrowheads="1"/>
          </p:cNvSpPr>
          <p:nvPr/>
        </p:nvSpPr>
        <p:spPr bwMode="auto">
          <a:xfrm>
            <a:off x="4040188" y="5573713"/>
            <a:ext cx="3676650" cy="379412"/>
          </a:xfrm>
          <a:prstGeom prst="rect">
            <a:avLst/>
          </a:prstGeom>
          <a:solidFill>
            <a:srgbClr val="8495A9">
              <a:alpha val="50195"/>
            </a:srgbClr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pPr algn="l"/>
            <a:r>
              <a:rPr lang="en-US" b="1"/>
              <a:t>NB</a:t>
            </a:r>
            <a:r>
              <a:rPr lang="en-US"/>
              <a:t>: multiplication operation </a:t>
            </a:r>
            <a:r>
              <a:rPr lang="en-US">
                <a:cs typeface="Times New Roman" pitchFamily="18" charset="0"/>
              </a:rPr>
              <a:t>→</a:t>
            </a:r>
            <a:r>
              <a:rPr lang="en-US"/>
              <a:t> AND</a:t>
            </a:r>
          </a:p>
        </p:txBody>
      </p:sp>
      <p:sp>
        <p:nvSpPr>
          <p:cNvPr id="14373" name="Text Box 162"/>
          <p:cNvSpPr txBox="1">
            <a:spLocks noChangeArrowheads="1"/>
          </p:cNvSpPr>
          <p:nvPr/>
        </p:nvSpPr>
        <p:spPr bwMode="auto">
          <a:xfrm>
            <a:off x="3765550" y="1676400"/>
            <a:ext cx="349250" cy="366713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/>
              <a:t>A</a:t>
            </a:r>
          </a:p>
        </p:txBody>
      </p:sp>
      <p:sp>
        <p:nvSpPr>
          <p:cNvPr id="14374" name="Text Box 163"/>
          <p:cNvSpPr txBox="1">
            <a:spLocks noChangeArrowheads="1"/>
          </p:cNvSpPr>
          <p:nvPr/>
        </p:nvSpPr>
        <p:spPr bwMode="auto">
          <a:xfrm>
            <a:off x="3771900" y="2438400"/>
            <a:ext cx="336550" cy="366713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/>
              <a:t>B</a:t>
            </a:r>
          </a:p>
        </p:txBody>
      </p:sp>
      <p:sp>
        <p:nvSpPr>
          <p:cNvPr id="14375" name="Text Box 164"/>
          <p:cNvSpPr txBox="1">
            <a:spLocks noChangeArrowheads="1"/>
          </p:cNvSpPr>
          <p:nvPr/>
        </p:nvSpPr>
        <p:spPr bwMode="auto">
          <a:xfrm>
            <a:off x="5365750" y="2071688"/>
            <a:ext cx="654050" cy="366712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/>
              <a:t>OUT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Date Placeholder 4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ECEN 301</a:t>
            </a:r>
          </a:p>
        </p:txBody>
      </p:sp>
      <p:sp>
        <p:nvSpPr>
          <p:cNvPr id="15364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Discussion #21 – Boolean Algebra</a:t>
            </a:r>
          </a:p>
        </p:txBody>
      </p:sp>
      <p:sp>
        <p:nvSpPr>
          <p:cNvPr id="15365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11D4421B-E04D-4283-BC93-6C62AFD1EFA1}" type="slidenum">
              <a:rPr lang="en-US"/>
              <a:pPr lvl="1"/>
              <a:t>32</a:t>
            </a:fld>
            <a:endParaRPr lang="en-US"/>
          </a:p>
        </p:txBody>
      </p:sp>
      <p:sp>
        <p:nvSpPr>
          <p:cNvPr id="153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The OR Gate</a:t>
            </a:r>
          </a:p>
        </p:txBody>
      </p:sp>
      <p:grpSp>
        <p:nvGrpSpPr>
          <p:cNvPr id="15367" name="Group 4"/>
          <p:cNvGrpSpPr>
            <a:grpSpLocks/>
          </p:cNvGrpSpPr>
          <p:nvPr/>
        </p:nvGrpSpPr>
        <p:grpSpPr bwMode="auto">
          <a:xfrm>
            <a:off x="3429000" y="1524000"/>
            <a:ext cx="2667000" cy="2057400"/>
            <a:chOff x="3984" y="2640"/>
            <a:chExt cx="1680" cy="1296"/>
          </a:xfrm>
        </p:grpSpPr>
        <p:sp>
          <p:nvSpPr>
            <p:cNvPr id="946181" name="Rectangle 5"/>
            <p:cNvSpPr>
              <a:spLocks noChangeArrowheads="1"/>
            </p:cNvSpPr>
            <p:nvPr/>
          </p:nvSpPr>
          <p:spPr bwMode="auto">
            <a:xfrm>
              <a:off x="3984" y="2640"/>
              <a:ext cx="1680" cy="1296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  <a:effectLst>
              <a:outerShdw dist="107763" dir="189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5401" name="Text Box 6"/>
            <p:cNvSpPr txBox="1">
              <a:spLocks noChangeArrowheads="1"/>
            </p:cNvSpPr>
            <p:nvPr/>
          </p:nvSpPr>
          <p:spPr bwMode="auto">
            <a:xfrm>
              <a:off x="4341" y="3626"/>
              <a:ext cx="852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b="1">
                  <a:latin typeface="Arial" charset="0"/>
                </a:rPr>
                <a:t>OR</a:t>
              </a:r>
              <a:r>
                <a:rPr lang="en-US">
                  <a:latin typeface="Arial" charset="0"/>
                </a:rPr>
                <a:t> Symbol</a:t>
              </a:r>
            </a:p>
          </p:txBody>
        </p:sp>
        <p:grpSp>
          <p:nvGrpSpPr>
            <p:cNvPr id="15402" name="Group 7"/>
            <p:cNvGrpSpPr>
              <a:grpSpLocks/>
            </p:cNvGrpSpPr>
            <p:nvPr/>
          </p:nvGrpSpPr>
          <p:grpSpPr bwMode="auto">
            <a:xfrm>
              <a:off x="4282" y="2928"/>
              <a:ext cx="1301" cy="675"/>
              <a:chOff x="2491" y="2928"/>
              <a:chExt cx="1301" cy="675"/>
            </a:xfrm>
          </p:grpSpPr>
          <p:grpSp>
            <p:nvGrpSpPr>
              <p:cNvPr id="15403" name="Group 8"/>
              <p:cNvGrpSpPr>
                <a:grpSpLocks/>
              </p:cNvGrpSpPr>
              <p:nvPr/>
            </p:nvGrpSpPr>
            <p:grpSpPr bwMode="auto">
              <a:xfrm>
                <a:off x="2526" y="2928"/>
                <a:ext cx="926" cy="675"/>
                <a:chOff x="2325" y="1487"/>
                <a:chExt cx="926" cy="675"/>
              </a:xfrm>
            </p:grpSpPr>
            <p:sp>
              <p:nvSpPr>
                <p:cNvPr id="15407" name="Arc 9"/>
                <p:cNvSpPr>
                  <a:spLocks/>
                </p:cNvSpPr>
                <p:nvPr/>
              </p:nvSpPr>
              <p:spPr bwMode="auto">
                <a:xfrm>
                  <a:off x="2624" y="1489"/>
                  <a:ext cx="622" cy="669"/>
                </a:xfrm>
                <a:custGeom>
                  <a:avLst/>
                  <a:gdLst>
                    <a:gd name="T0" fmla="*/ 0 w 18812"/>
                    <a:gd name="T1" fmla="*/ 0 h 21600"/>
                    <a:gd name="T2" fmla="*/ 622 w 18812"/>
                    <a:gd name="T3" fmla="*/ 339 h 21600"/>
                    <a:gd name="T4" fmla="*/ 1 w 18812"/>
                    <a:gd name="T5" fmla="*/ 669 h 21600"/>
                    <a:gd name="T6" fmla="*/ 0 60000 65536"/>
                    <a:gd name="T7" fmla="*/ 0 60000 65536"/>
                    <a:gd name="T8" fmla="*/ 0 60000 65536"/>
                    <a:gd name="T9" fmla="*/ 0 w 18812"/>
                    <a:gd name="T10" fmla="*/ 0 h 21600"/>
                    <a:gd name="T11" fmla="*/ 18812 w 18812"/>
                    <a:gd name="T12" fmla="*/ 21600 h 2160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18812" h="21600" fill="none" extrusionOk="0">
                      <a:moveTo>
                        <a:pt x="0" y="0"/>
                      </a:moveTo>
                      <a:cubicBezTo>
                        <a:pt x="10" y="0"/>
                        <a:pt x="20" y="-1"/>
                        <a:pt x="30" y="0"/>
                      </a:cubicBezTo>
                      <a:cubicBezTo>
                        <a:pt x="7801" y="0"/>
                        <a:pt x="14973" y="4174"/>
                        <a:pt x="18811" y="10932"/>
                      </a:cubicBezTo>
                    </a:path>
                    <a:path w="18812" h="21600" stroke="0" extrusionOk="0">
                      <a:moveTo>
                        <a:pt x="0" y="0"/>
                      </a:moveTo>
                      <a:cubicBezTo>
                        <a:pt x="10" y="0"/>
                        <a:pt x="20" y="-1"/>
                        <a:pt x="30" y="0"/>
                      </a:cubicBezTo>
                      <a:cubicBezTo>
                        <a:pt x="7801" y="0"/>
                        <a:pt x="14973" y="4174"/>
                        <a:pt x="18811" y="10932"/>
                      </a:cubicBezTo>
                      <a:lnTo>
                        <a:pt x="30" y="21600"/>
                      </a:lnTo>
                      <a:close/>
                    </a:path>
                  </a:pathLst>
                </a:custGeom>
                <a:noFill/>
                <a:ln w="12700" cap="rnd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408" name="Arc 10"/>
                <p:cNvSpPr>
                  <a:spLocks/>
                </p:cNvSpPr>
                <p:nvPr/>
              </p:nvSpPr>
              <p:spPr bwMode="auto">
                <a:xfrm rot="10800000">
                  <a:off x="2633" y="1494"/>
                  <a:ext cx="618" cy="668"/>
                </a:xfrm>
                <a:custGeom>
                  <a:avLst/>
                  <a:gdLst>
                    <a:gd name="T0" fmla="*/ 0 w 18694"/>
                    <a:gd name="T1" fmla="*/ 333 h 21600"/>
                    <a:gd name="T2" fmla="*/ 617 w 18694"/>
                    <a:gd name="T3" fmla="*/ 0 h 21600"/>
                    <a:gd name="T4" fmla="*/ 618 w 18694"/>
                    <a:gd name="T5" fmla="*/ 668 h 21600"/>
                    <a:gd name="T6" fmla="*/ 0 60000 65536"/>
                    <a:gd name="T7" fmla="*/ 0 60000 65536"/>
                    <a:gd name="T8" fmla="*/ 0 60000 65536"/>
                    <a:gd name="T9" fmla="*/ 0 w 18694"/>
                    <a:gd name="T10" fmla="*/ 0 h 21600"/>
                    <a:gd name="T11" fmla="*/ 18694 w 18694"/>
                    <a:gd name="T12" fmla="*/ 21600 h 2160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18694" h="21600" fill="none" extrusionOk="0">
                      <a:moveTo>
                        <a:pt x="-1" y="10778"/>
                      </a:moveTo>
                      <a:cubicBezTo>
                        <a:pt x="3856" y="4117"/>
                        <a:pt x="10966" y="10"/>
                        <a:pt x="18664" y="0"/>
                      </a:cubicBezTo>
                    </a:path>
                    <a:path w="18694" h="21600" stroke="0" extrusionOk="0">
                      <a:moveTo>
                        <a:pt x="-1" y="10778"/>
                      </a:moveTo>
                      <a:cubicBezTo>
                        <a:pt x="3856" y="4117"/>
                        <a:pt x="10966" y="10"/>
                        <a:pt x="18664" y="0"/>
                      </a:cubicBezTo>
                      <a:lnTo>
                        <a:pt x="18694" y="21600"/>
                      </a:lnTo>
                      <a:close/>
                    </a:path>
                  </a:pathLst>
                </a:custGeom>
                <a:noFill/>
                <a:ln w="12700" cap="rnd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409" name="Line 11"/>
                <p:cNvSpPr>
                  <a:spLocks noChangeShapeType="1"/>
                </p:cNvSpPr>
                <p:nvPr/>
              </p:nvSpPr>
              <p:spPr bwMode="auto">
                <a:xfrm flipH="1">
                  <a:off x="2409" y="1488"/>
                  <a:ext cx="215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410" name="Line 12"/>
                <p:cNvSpPr>
                  <a:spLocks noChangeShapeType="1"/>
                </p:cNvSpPr>
                <p:nvPr/>
              </p:nvSpPr>
              <p:spPr bwMode="auto">
                <a:xfrm flipH="1">
                  <a:off x="2409" y="2156"/>
                  <a:ext cx="215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411" name="Arc 13"/>
                <p:cNvSpPr>
                  <a:spLocks/>
                </p:cNvSpPr>
                <p:nvPr/>
              </p:nvSpPr>
              <p:spPr bwMode="auto">
                <a:xfrm>
                  <a:off x="2325" y="1487"/>
                  <a:ext cx="179" cy="671"/>
                </a:xfrm>
                <a:custGeom>
                  <a:avLst/>
                  <a:gdLst>
                    <a:gd name="T0" fmla="*/ 83 w 21600"/>
                    <a:gd name="T1" fmla="*/ 0 h 37948"/>
                    <a:gd name="T2" fmla="*/ 88 w 21600"/>
                    <a:gd name="T3" fmla="*/ 671 h 37948"/>
                    <a:gd name="T4" fmla="*/ 0 w 21600"/>
                    <a:gd name="T5" fmla="*/ 338 h 37948"/>
                    <a:gd name="T6" fmla="*/ 0 60000 65536"/>
                    <a:gd name="T7" fmla="*/ 0 60000 65536"/>
                    <a:gd name="T8" fmla="*/ 0 60000 65536"/>
                    <a:gd name="T9" fmla="*/ 0 w 21600"/>
                    <a:gd name="T10" fmla="*/ 0 h 37948"/>
                    <a:gd name="T11" fmla="*/ 21600 w 21600"/>
                    <a:gd name="T12" fmla="*/ 37948 h 37948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1600" h="37948" fill="none" extrusionOk="0">
                      <a:moveTo>
                        <a:pt x="10071" y="-1"/>
                      </a:moveTo>
                      <a:cubicBezTo>
                        <a:pt x="17161" y="3736"/>
                        <a:pt x="21600" y="11092"/>
                        <a:pt x="21600" y="19108"/>
                      </a:cubicBezTo>
                      <a:cubicBezTo>
                        <a:pt x="21600" y="26921"/>
                        <a:pt x="17380" y="34126"/>
                        <a:pt x="10564" y="37947"/>
                      </a:cubicBezTo>
                    </a:path>
                    <a:path w="21600" h="37948" stroke="0" extrusionOk="0">
                      <a:moveTo>
                        <a:pt x="10071" y="-1"/>
                      </a:moveTo>
                      <a:cubicBezTo>
                        <a:pt x="17161" y="3736"/>
                        <a:pt x="21600" y="11092"/>
                        <a:pt x="21600" y="19108"/>
                      </a:cubicBezTo>
                      <a:cubicBezTo>
                        <a:pt x="21600" y="26921"/>
                        <a:pt x="17380" y="34126"/>
                        <a:pt x="10564" y="37947"/>
                      </a:cubicBezTo>
                      <a:lnTo>
                        <a:pt x="0" y="19108"/>
                      </a:lnTo>
                      <a:close/>
                    </a:path>
                  </a:pathLst>
                </a:custGeom>
                <a:noFill/>
                <a:ln w="12700" cap="rnd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15404" name="Line 14"/>
              <p:cNvSpPr>
                <a:spLocks noChangeShapeType="1"/>
              </p:cNvSpPr>
              <p:nvPr/>
            </p:nvSpPr>
            <p:spPr bwMode="auto">
              <a:xfrm>
                <a:off x="3456" y="3278"/>
                <a:ext cx="336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405" name="Line 15"/>
              <p:cNvSpPr>
                <a:spLocks noChangeShapeType="1"/>
              </p:cNvSpPr>
              <p:nvPr/>
            </p:nvSpPr>
            <p:spPr bwMode="auto">
              <a:xfrm>
                <a:off x="2491" y="3068"/>
                <a:ext cx="17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406" name="Line 16"/>
              <p:cNvSpPr>
                <a:spLocks noChangeShapeType="1"/>
              </p:cNvSpPr>
              <p:nvPr/>
            </p:nvSpPr>
            <p:spPr bwMode="auto">
              <a:xfrm>
                <a:off x="2502" y="3437"/>
                <a:ext cx="179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15368" name="Text Box 95"/>
          <p:cNvSpPr txBox="1">
            <a:spLocks noChangeArrowheads="1"/>
          </p:cNvSpPr>
          <p:nvPr/>
        </p:nvSpPr>
        <p:spPr bwMode="auto">
          <a:xfrm>
            <a:off x="7640638" y="4391025"/>
            <a:ext cx="1198562" cy="409575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pPr algn="l"/>
            <a:r>
              <a:rPr lang="en-US" sz="2000" b="1">
                <a:solidFill>
                  <a:srgbClr val="800000"/>
                </a:solidFill>
              </a:rPr>
              <a:t>Equation</a:t>
            </a:r>
          </a:p>
        </p:txBody>
      </p:sp>
      <p:sp>
        <p:nvSpPr>
          <p:cNvPr id="15369" name="Text Box 98"/>
          <p:cNvSpPr txBox="1">
            <a:spLocks noChangeArrowheads="1"/>
          </p:cNvSpPr>
          <p:nvPr/>
        </p:nvSpPr>
        <p:spPr bwMode="auto">
          <a:xfrm>
            <a:off x="400050" y="3581400"/>
            <a:ext cx="1530350" cy="409575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pPr algn="l"/>
            <a:r>
              <a:rPr lang="en-US" sz="2000" b="1">
                <a:solidFill>
                  <a:srgbClr val="800000"/>
                </a:solidFill>
              </a:rPr>
              <a:t>Truth Table</a:t>
            </a:r>
          </a:p>
        </p:txBody>
      </p:sp>
      <p:sp>
        <p:nvSpPr>
          <p:cNvPr id="15370" name="Text Box 101"/>
          <p:cNvSpPr txBox="1">
            <a:spLocks noChangeArrowheads="1"/>
          </p:cNvSpPr>
          <p:nvPr/>
        </p:nvSpPr>
        <p:spPr bwMode="auto">
          <a:xfrm>
            <a:off x="1920875" y="2590800"/>
            <a:ext cx="717550" cy="409575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pPr algn="l"/>
            <a:r>
              <a:rPr lang="en-US" sz="2000" b="1">
                <a:solidFill>
                  <a:srgbClr val="800000"/>
                </a:solidFill>
              </a:rPr>
              <a:t>Gate</a:t>
            </a:r>
          </a:p>
        </p:txBody>
      </p:sp>
      <p:cxnSp>
        <p:nvCxnSpPr>
          <p:cNvPr id="15371" name="AutoShape 106"/>
          <p:cNvCxnSpPr>
            <a:cxnSpLocks noChangeShapeType="1"/>
            <a:stCxn id="15370" idx="3"/>
            <a:endCxn id="946181" idx="1"/>
          </p:cNvCxnSpPr>
          <p:nvPr/>
        </p:nvCxnSpPr>
        <p:spPr bwMode="auto">
          <a:xfrm flipV="1">
            <a:off x="2638425" y="2552700"/>
            <a:ext cx="790575" cy="242888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stealth" w="lg" len="lg"/>
          </a:ln>
        </p:spPr>
      </p:cxnSp>
      <p:graphicFrame>
        <p:nvGraphicFramePr>
          <p:cNvPr id="946283" name="Group 107"/>
          <p:cNvGraphicFramePr>
            <a:graphicFrameLocks noGrp="1"/>
          </p:cNvGraphicFramePr>
          <p:nvPr>
            <p:ph sz="half" idx="2"/>
          </p:nvPr>
        </p:nvGraphicFramePr>
        <p:xfrm>
          <a:off x="1930400" y="4191000"/>
          <a:ext cx="1574800" cy="1737360"/>
        </p:xfrm>
        <a:graphic>
          <a:graphicData uri="http://schemas.openxmlformats.org/drawingml/2006/table">
            <a:tbl>
              <a:tblPr/>
              <a:tblGrid>
                <a:gridCol w="411163"/>
                <a:gridCol w="409575"/>
                <a:gridCol w="754062"/>
              </a:tblGrid>
              <a:tr h="1920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B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OUT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95A9">
                        <a:alpha val="50000"/>
                      </a:srgbClr>
                    </a:solidFill>
                  </a:tcPr>
                </a:tc>
              </a:tr>
              <a:tr h="1635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95A9">
                        <a:alpha val="50000"/>
                      </a:srgbClr>
                    </a:solidFill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95A9">
                        <a:alpha val="50000"/>
                      </a:srgbClr>
                    </a:solidFill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95A9">
                        <a:alpha val="50000"/>
                      </a:srgb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5362" name="Object 129"/>
          <p:cNvGraphicFramePr>
            <a:graphicFrameLocks noChangeAspect="1"/>
          </p:cNvGraphicFramePr>
          <p:nvPr/>
        </p:nvGraphicFramePr>
        <p:xfrm>
          <a:off x="4265613" y="4495800"/>
          <a:ext cx="2540000" cy="525463"/>
        </p:xfrm>
        <a:graphic>
          <a:graphicData uri="http://schemas.openxmlformats.org/presentationml/2006/ole">
            <p:oleObj spid="_x0000_s15362" name="Equation" r:id="rId3" imgW="863280" imgH="177480" progId="Equation.3">
              <p:embed/>
            </p:oleObj>
          </a:graphicData>
        </a:graphic>
      </p:graphicFrame>
      <p:sp>
        <p:nvSpPr>
          <p:cNvPr id="15394" name="Text Box 130"/>
          <p:cNvSpPr txBox="1">
            <a:spLocks noChangeArrowheads="1"/>
          </p:cNvSpPr>
          <p:nvPr/>
        </p:nvSpPr>
        <p:spPr bwMode="auto">
          <a:xfrm>
            <a:off x="4192588" y="5562600"/>
            <a:ext cx="2965450" cy="379413"/>
          </a:xfrm>
          <a:prstGeom prst="rect">
            <a:avLst/>
          </a:prstGeom>
          <a:solidFill>
            <a:srgbClr val="8495A9">
              <a:alpha val="50195"/>
            </a:srgbClr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pPr algn="l"/>
            <a:r>
              <a:rPr lang="en-US" b="1"/>
              <a:t>NB</a:t>
            </a:r>
            <a:r>
              <a:rPr lang="en-US"/>
              <a:t>: addition operation </a:t>
            </a:r>
            <a:r>
              <a:rPr lang="en-US">
                <a:cs typeface="Times New Roman" pitchFamily="18" charset="0"/>
              </a:rPr>
              <a:t>→</a:t>
            </a:r>
            <a:r>
              <a:rPr lang="en-US"/>
              <a:t> OR</a:t>
            </a:r>
          </a:p>
        </p:txBody>
      </p:sp>
      <p:cxnSp>
        <p:nvCxnSpPr>
          <p:cNvPr id="15395" name="AutoShape 131"/>
          <p:cNvCxnSpPr>
            <a:cxnSpLocks noChangeShapeType="1"/>
            <a:stCxn id="15369" idx="2"/>
          </p:cNvCxnSpPr>
          <p:nvPr/>
        </p:nvCxnSpPr>
        <p:spPr bwMode="auto">
          <a:xfrm>
            <a:off x="1165225" y="3990975"/>
            <a:ext cx="765175" cy="185738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stealth" w="lg" len="lg"/>
          </a:ln>
        </p:spPr>
      </p:cxnSp>
      <p:cxnSp>
        <p:nvCxnSpPr>
          <p:cNvPr id="15396" name="AutoShape 132"/>
          <p:cNvCxnSpPr>
            <a:cxnSpLocks noChangeShapeType="1"/>
            <a:stCxn id="15368" idx="1"/>
          </p:cNvCxnSpPr>
          <p:nvPr/>
        </p:nvCxnSpPr>
        <p:spPr bwMode="auto">
          <a:xfrm flipH="1">
            <a:off x="6711950" y="4595813"/>
            <a:ext cx="928688" cy="163512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stealth" w="lg" len="lg"/>
          </a:ln>
        </p:spPr>
      </p:cxnSp>
      <p:sp>
        <p:nvSpPr>
          <p:cNvPr id="15397" name="Text Box 133"/>
          <p:cNvSpPr txBox="1">
            <a:spLocks noChangeArrowheads="1"/>
          </p:cNvSpPr>
          <p:nvPr/>
        </p:nvSpPr>
        <p:spPr bwMode="auto">
          <a:xfrm>
            <a:off x="3803650" y="1841500"/>
            <a:ext cx="349250" cy="366713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/>
              <a:t>A</a:t>
            </a:r>
          </a:p>
        </p:txBody>
      </p:sp>
      <p:sp>
        <p:nvSpPr>
          <p:cNvPr id="15398" name="Text Box 134"/>
          <p:cNvSpPr txBox="1">
            <a:spLocks noChangeArrowheads="1"/>
          </p:cNvSpPr>
          <p:nvPr/>
        </p:nvSpPr>
        <p:spPr bwMode="auto">
          <a:xfrm>
            <a:off x="3797300" y="2489200"/>
            <a:ext cx="336550" cy="366713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/>
              <a:t>B</a:t>
            </a:r>
          </a:p>
        </p:txBody>
      </p:sp>
      <p:sp>
        <p:nvSpPr>
          <p:cNvPr id="15399" name="Text Box 135"/>
          <p:cNvSpPr txBox="1">
            <a:spLocks noChangeArrowheads="1"/>
          </p:cNvSpPr>
          <p:nvPr/>
        </p:nvSpPr>
        <p:spPr bwMode="auto">
          <a:xfrm>
            <a:off x="5391150" y="2185988"/>
            <a:ext cx="654050" cy="366712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/>
              <a:t>OUT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ECEN 301</a:t>
            </a:r>
          </a:p>
        </p:txBody>
      </p:sp>
      <p:sp>
        <p:nvSpPr>
          <p:cNvPr id="1638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Discussion #21 – Boolean Algebra</a:t>
            </a:r>
          </a:p>
        </p:txBody>
      </p:sp>
      <p:sp>
        <p:nvSpPr>
          <p:cNvPr id="1638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E1B05CA7-22A3-4FDC-B79C-683F370EDAD9}" type="slidenum">
              <a:rPr lang="en-US"/>
              <a:pPr lvl="1"/>
              <a:t>33</a:t>
            </a:fld>
            <a:endParaRPr lang="en-US"/>
          </a:p>
        </p:txBody>
      </p:sp>
      <p:sp>
        <p:nvSpPr>
          <p:cNvPr id="163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The NAND Gate  (</a:t>
            </a:r>
            <a:r>
              <a:rPr lang="en-US" sz="3200" smtClean="0"/>
              <a:t>NOT-AND</a:t>
            </a:r>
            <a:r>
              <a:rPr lang="en-US" smtClean="0"/>
              <a:t>)</a:t>
            </a:r>
          </a:p>
        </p:txBody>
      </p:sp>
      <p:grpSp>
        <p:nvGrpSpPr>
          <p:cNvPr id="16391" name="Group 186"/>
          <p:cNvGrpSpPr>
            <a:grpSpLocks/>
          </p:cNvGrpSpPr>
          <p:nvPr/>
        </p:nvGrpSpPr>
        <p:grpSpPr bwMode="auto">
          <a:xfrm>
            <a:off x="2895600" y="1600200"/>
            <a:ext cx="4227513" cy="1855788"/>
            <a:chOff x="1270" y="864"/>
            <a:chExt cx="2663" cy="1169"/>
          </a:xfrm>
        </p:grpSpPr>
        <p:sp>
          <p:nvSpPr>
            <p:cNvPr id="947352" name="Rectangle 152"/>
            <p:cNvSpPr>
              <a:spLocks noChangeArrowheads="1"/>
            </p:cNvSpPr>
            <p:nvPr/>
          </p:nvSpPr>
          <p:spPr bwMode="auto">
            <a:xfrm>
              <a:off x="1270" y="864"/>
              <a:ext cx="2663" cy="1169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  <a:effectLst>
              <a:outerShdw dist="107763" dir="189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6427" name="Text Box 153"/>
            <p:cNvSpPr txBox="1">
              <a:spLocks noChangeArrowheads="1"/>
            </p:cNvSpPr>
            <p:nvPr/>
          </p:nvSpPr>
          <p:spPr bwMode="auto">
            <a:xfrm>
              <a:off x="2024" y="1710"/>
              <a:ext cx="1124" cy="231"/>
            </a:xfrm>
            <a:prstGeom prst="rect">
              <a:avLst/>
            </a:prstGeom>
            <a:solidFill>
              <a:srgbClr val="FFFFFF"/>
            </a:solidFill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b="1">
                  <a:latin typeface="Arial" charset="0"/>
                </a:rPr>
                <a:t>NAND</a:t>
              </a:r>
              <a:r>
                <a:rPr lang="en-US">
                  <a:latin typeface="Arial" charset="0"/>
                </a:rPr>
                <a:t> Symbols</a:t>
              </a:r>
            </a:p>
          </p:txBody>
        </p:sp>
        <p:grpSp>
          <p:nvGrpSpPr>
            <p:cNvPr id="16428" name="Group 154"/>
            <p:cNvGrpSpPr>
              <a:grpSpLocks/>
            </p:cNvGrpSpPr>
            <p:nvPr/>
          </p:nvGrpSpPr>
          <p:grpSpPr bwMode="auto">
            <a:xfrm>
              <a:off x="2665" y="1037"/>
              <a:ext cx="1099" cy="607"/>
              <a:chOff x="2304" y="1488"/>
              <a:chExt cx="1248" cy="673"/>
            </a:xfrm>
          </p:grpSpPr>
          <p:grpSp>
            <p:nvGrpSpPr>
              <p:cNvPr id="16441" name="Group 155"/>
              <p:cNvGrpSpPr>
                <a:grpSpLocks/>
              </p:cNvGrpSpPr>
              <p:nvPr/>
            </p:nvGrpSpPr>
            <p:grpSpPr bwMode="auto">
              <a:xfrm>
                <a:off x="2473" y="1488"/>
                <a:ext cx="776" cy="673"/>
                <a:chOff x="2473" y="1488"/>
                <a:chExt cx="776" cy="673"/>
              </a:xfrm>
            </p:grpSpPr>
            <p:sp>
              <p:nvSpPr>
                <p:cNvPr id="16446" name="Arc 156"/>
                <p:cNvSpPr>
                  <a:spLocks/>
                </p:cNvSpPr>
                <p:nvPr/>
              </p:nvSpPr>
              <p:spPr bwMode="auto">
                <a:xfrm>
                  <a:off x="2877" y="1489"/>
                  <a:ext cx="372" cy="672"/>
                </a:xfrm>
                <a:custGeom>
                  <a:avLst/>
                  <a:gdLst>
                    <a:gd name="T0" fmla="*/ 0 w 21658"/>
                    <a:gd name="T1" fmla="*/ 0 h 43200"/>
                    <a:gd name="T2" fmla="*/ 1 w 21658"/>
                    <a:gd name="T3" fmla="*/ 672 h 43200"/>
                    <a:gd name="T4" fmla="*/ 1 w 21658"/>
                    <a:gd name="T5" fmla="*/ 336 h 43200"/>
                    <a:gd name="T6" fmla="*/ 0 60000 65536"/>
                    <a:gd name="T7" fmla="*/ 0 60000 65536"/>
                    <a:gd name="T8" fmla="*/ 0 60000 65536"/>
                    <a:gd name="T9" fmla="*/ 0 w 21658"/>
                    <a:gd name="T10" fmla="*/ 0 h 43200"/>
                    <a:gd name="T11" fmla="*/ 21658 w 21658"/>
                    <a:gd name="T12" fmla="*/ 43200 h 4320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1658" h="43200" fill="none" extrusionOk="0">
                      <a:moveTo>
                        <a:pt x="0" y="0"/>
                      </a:moveTo>
                      <a:cubicBezTo>
                        <a:pt x="19" y="0"/>
                        <a:pt x="38" y="-1"/>
                        <a:pt x="58" y="0"/>
                      </a:cubicBezTo>
                      <a:cubicBezTo>
                        <a:pt x="11987" y="0"/>
                        <a:pt x="21658" y="9670"/>
                        <a:pt x="21658" y="21600"/>
                      </a:cubicBezTo>
                      <a:cubicBezTo>
                        <a:pt x="21658" y="33529"/>
                        <a:pt x="11987" y="43199"/>
                        <a:pt x="58" y="43200"/>
                      </a:cubicBezTo>
                    </a:path>
                    <a:path w="21658" h="43200" stroke="0" extrusionOk="0">
                      <a:moveTo>
                        <a:pt x="0" y="0"/>
                      </a:moveTo>
                      <a:cubicBezTo>
                        <a:pt x="19" y="0"/>
                        <a:pt x="38" y="-1"/>
                        <a:pt x="58" y="0"/>
                      </a:cubicBezTo>
                      <a:cubicBezTo>
                        <a:pt x="11987" y="0"/>
                        <a:pt x="21658" y="9670"/>
                        <a:pt x="21658" y="21600"/>
                      </a:cubicBezTo>
                      <a:cubicBezTo>
                        <a:pt x="21658" y="33529"/>
                        <a:pt x="11987" y="43199"/>
                        <a:pt x="58" y="43200"/>
                      </a:cubicBezTo>
                      <a:lnTo>
                        <a:pt x="58" y="2160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12700" cap="rnd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447" name="Freeform 157"/>
                <p:cNvSpPr>
                  <a:spLocks/>
                </p:cNvSpPr>
                <p:nvPr/>
              </p:nvSpPr>
              <p:spPr bwMode="auto">
                <a:xfrm>
                  <a:off x="2473" y="1488"/>
                  <a:ext cx="439" cy="673"/>
                </a:xfrm>
                <a:custGeom>
                  <a:avLst/>
                  <a:gdLst>
                    <a:gd name="T0" fmla="*/ 438 w 439"/>
                    <a:gd name="T1" fmla="*/ 0 h 673"/>
                    <a:gd name="T2" fmla="*/ 0 w 439"/>
                    <a:gd name="T3" fmla="*/ 0 h 673"/>
                    <a:gd name="T4" fmla="*/ 0 w 439"/>
                    <a:gd name="T5" fmla="*/ 672 h 673"/>
                    <a:gd name="T6" fmla="*/ 438 w 439"/>
                    <a:gd name="T7" fmla="*/ 672 h 673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439"/>
                    <a:gd name="T13" fmla="*/ 0 h 673"/>
                    <a:gd name="T14" fmla="*/ 439 w 439"/>
                    <a:gd name="T15" fmla="*/ 673 h 673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439" h="673">
                      <a:moveTo>
                        <a:pt x="438" y="0"/>
                      </a:moveTo>
                      <a:lnTo>
                        <a:pt x="0" y="0"/>
                      </a:lnTo>
                      <a:lnTo>
                        <a:pt x="0" y="672"/>
                      </a:lnTo>
                      <a:lnTo>
                        <a:pt x="438" y="672"/>
                      </a:lnTo>
                    </a:path>
                  </a:pathLst>
                </a:custGeom>
                <a:solidFill>
                  <a:srgbClr val="FFFFFF"/>
                </a:solidFill>
                <a:ln w="12700" cap="rnd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16442" name="Oval 158"/>
              <p:cNvSpPr>
                <a:spLocks noChangeArrowheads="1"/>
              </p:cNvSpPr>
              <p:nvPr/>
            </p:nvSpPr>
            <p:spPr bwMode="auto">
              <a:xfrm>
                <a:off x="3250" y="1759"/>
                <a:ext cx="127" cy="127"/>
              </a:xfrm>
              <a:prstGeom prst="ellipse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443" name="Line 159"/>
              <p:cNvSpPr>
                <a:spLocks noChangeShapeType="1"/>
              </p:cNvSpPr>
              <p:nvPr/>
            </p:nvSpPr>
            <p:spPr bwMode="auto">
              <a:xfrm flipH="1">
                <a:off x="2304" y="1589"/>
                <a:ext cx="169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444" name="Line 160"/>
              <p:cNvSpPr>
                <a:spLocks noChangeShapeType="1"/>
              </p:cNvSpPr>
              <p:nvPr/>
            </p:nvSpPr>
            <p:spPr bwMode="auto">
              <a:xfrm flipH="1">
                <a:off x="2304" y="2059"/>
                <a:ext cx="169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445" name="Line 161"/>
              <p:cNvSpPr>
                <a:spLocks noChangeShapeType="1"/>
              </p:cNvSpPr>
              <p:nvPr/>
            </p:nvSpPr>
            <p:spPr bwMode="auto">
              <a:xfrm flipH="1">
                <a:off x="3383" y="1822"/>
                <a:ext cx="169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6429" name="Group 185"/>
            <p:cNvGrpSpPr>
              <a:grpSpLocks/>
            </p:cNvGrpSpPr>
            <p:nvPr/>
          </p:nvGrpSpPr>
          <p:grpSpPr bwMode="auto">
            <a:xfrm>
              <a:off x="1439" y="1037"/>
              <a:ext cx="1114" cy="609"/>
              <a:chOff x="1439" y="1037"/>
              <a:chExt cx="1114" cy="609"/>
            </a:xfrm>
          </p:grpSpPr>
          <p:sp>
            <p:nvSpPr>
              <p:cNvPr id="16430" name="Oval 163"/>
              <p:cNvSpPr>
                <a:spLocks noChangeArrowheads="1"/>
              </p:cNvSpPr>
              <p:nvPr/>
            </p:nvSpPr>
            <p:spPr bwMode="auto">
              <a:xfrm>
                <a:off x="1609" y="1124"/>
                <a:ext cx="111" cy="112"/>
              </a:xfrm>
              <a:prstGeom prst="ellips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16431" name="Group 164"/>
              <p:cNvGrpSpPr>
                <a:grpSpLocks/>
              </p:cNvGrpSpPr>
              <p:nvPr/>
            </p:nvGrpSpPr>
            <p:grpSpPr bwMode="auto">
              <a:xfrm>
                <a:off x="1581" y="1037"/>
                <a:ext cx="815" cy="609"/>
                <a:chOff x="2325" y="1487"/>
                <a:chExt cx="926" cy="675"/>
              </a:xfrm>
            </p:grpSpPr>
            <p:sp>
              <p:nvSpPr>
                <p:cNvPr id="16436" name="Arc 165"/>
                <p:cNvSpPr>
                  <a:spLocks/>
                </p:cNvSpPr>
                <p:nvPr/>
              </p:nvSpPr>
              <p:spPr bwMode="auto">
                <a:xfrm>
                  <a:off x="2624" y="1489"/>
                  <a:ext cx="622" cy="669"/>
                </a:xfrm>
                <a:custGeom>
                  <a:avLst/>
                  <a:gdLst>
                    <a:gd name="T0" fmla="*/ 0 w 18812"/>
                    <a:gd name="T1" fmla="*/ 0 h 21600"/>
                    <a:gd name="T2" fmla="*/ 622 w 18812"/>
                    <a:gd name="T3" fmla="*/ 339 h 21600"/>
                    <a:gd name="T4" fmla="*/ 1 w 18812"/>
                    <a:gd name="T5" fmla="*/ 669 h 21600"/>
                    <a:gd name="T6" fmla="*/ 0 60000 65536"/>
                    <a:gd name="T7" fmla="*/ 0 60000 65536"/>
                    <a:gd name="T8" fmla="*/ 0 60000 65536"/>
                    <a:gd name="T9" fmla="*/ 0 w 18812"/>
                    <a:gd name="T10" fmla="*/ 0 h 21600"/>
                    <a:gd name="T11" fmla="*/ 18812 w 18812"/>
                    <a:gd name="T12" fmla="*/ 21600 h 2160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18812" h="21600" fill="none" extrusionOk="0">
                      <a:moveTo>
                        <a:pt x="0" y="0"/>
                      </a:moveTo>
                      <a:cubicBezTo>
                        <a:pt x="10" y="0"/>
                        <a:pt x="20" y="-1"/>
                        <a:pt x="30" y="0"/>
                      </a:cubicBezTo>
                      <a:cubicBezTo>
                        <a:pt x="7801" y="0"/>
                        <a:pt x="14973" y="4174"/>
                        <a:pt x="18811" y="10932"/>
                      </a:cubicBezTo>
                    </a:path>
                    <a:path w="18812" h="21600" stroke="0" extrusionOk="0">
                      <a:moveTo>
                        <a:pt x="0" y="0"/>
                      </a:moveTo>
                      <a:cubicBezTo>
                        <a:pt x="10" y="0"/>
                        <a:pt x="20" y="-1"/>
                        <a:pt x="30" y="0"/>
                      </a:cubicBezTo>
                      <a:cubicBezTo>
                        <a:pt x="7801" y="0"/>
                        <a:pt x="14973" y="4174"/>
                        <a:pt x="18811" y="10932"/>
                      </a:cubicBezTo>
                      <a:lnTo>
                        <a:pt x="30" y="2160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12700" cap="rnd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437" name="Arc 166"/>
                <p:cNvSpPr>
                  <a:spLocks/>
                </p:cNvSpPr>
                <p:nvPr/>
              </p:nvSpPr>
              <p:spPr bwMode="auto">
                <a:xfrm rot="10800000">
                  <a:off x="2633" y="1494"/>
                  <a:ext cx="618" cy="668"/>
                </a:xfrm>
                <a:custGeom>
                  <a:avLst/>
                  <a:gdLst>
                    <a:gd name="T0" fmla="*/ 0 w 18694"/>
                    <a:gd name="T1" fmla="*/ 333 h 21600"/>
                    <a:gd name="T2" fmla="*/ 617 w 18694"/>
                    <a:gd name="T3" fmla="*/ 0 h 21600"/>
                    <a:gd name="T4" fmla="*/ 618 w 18694"/>
                    <a:gd name="T5" fmla="*/ 668 h 21600"/>
                    <a:gd name="T6" fmla="*/ 0 60000 65536"/>
                    <a:gd name="T7" fmla="*/ 0 60000 65536"/>
                    <a:gd name="T8" fmla="*/ 0 60000 65536"/>
                    <a:gd name="T9" fmla="*/ 0 w 18694"/>
                    <a:gd name="T10" fmla="*/ 0 h 21600"/>
                    <a:gd name="T11" fmla="*/ 18694 w 18694"/>
                    <a:gd name="T12" fmla="*/ 21600 h 2160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18694" h="21600" fill="none" extrusionOk="0">
                      <a:moveTo>
                        <a:pt x="-1" y="10778"/>
                      </a:moveTo>
                      <a:cubicBezTo>
                        <a:pt x="3856" y="4117"/>
                        <a:pt x="10966" y="10"/>
                        <a:pt x="18664" y="0"/>
                      </a:cubicBezTo>
                    </a:path>
                    <a:path w="18694" h="21600" stroke="0" extrusionOk="0">
                      <a:moveTo>
                        <a:pt x="-1" y="10778"/>
                      </a:moveTo>
                      <a:cubicBezTo>
                        <a:pt x="3856" y="4117"/>
                        <a:pt x="10966" y="10"/>
                        <a:pt x="18664" y="0"/>
                      </a:cubicBezTo>
                      <a:lnTo>
                        <a:pt x="18694" y="2160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12700" cap="rnd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438" name="Line 167"/>
                <p:cNvSpPr>
                  <a:spLocks noChangeShapeType="1"/>
                </p:cNvSpPr>
                <p:nvPr/>
              </p:nvSpPr>
              <p:spPr bwMode="auto">
                <a:xfrm flipH="1">
                  <a:off x="2409" y="1488"/>
                  <a:ext cx="215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439" name="Line 168"/>
                <p:cNvSpPr>
                  <a:spLocks noChangeShapeType="1"/>
                </p:cNvSpPr>
                <p:nvPr/>
              </p:nvSpPr>
              <p:spPr bwMode="auto">
                <a:xfrm flipH="1">
                  <a:off x="2409" y="2156"/>
                  <a:ext cx="215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440" name="Arc 169"/>
                <p:cNvSpPr>
                  <a:spLocks/>
                </p:cNvSpPr>
                <p:nvPr/>
              </p:nvSpPr>
              <p:spPr bwMode="auto">
                <a:xfrm>
                  <a:off x="2325" y="1487"/>
                  <a:ext cx="179" cy="671"/>
                </a:xfrm>
                <a:custGeom>
                  <a:avLst/>
                  <a:gdLst>
                    <a:gd name="T0" fmla="*/ 83 w 21600"/>
                    <a:gd name="T1" fmla="*/ 0 h 37948"/>
                    <a:gd name="T2" fmla="*/ 88 w 21600"/>
                    <a:gd name="T3" fmla="*/ 671 h 37948"/>
                    <a:gd name="T4" fmla="*/ 0 w 21600"/>
                    <a:gd name="T5" fmla="*/ 338 h 37948"/>
                    <a:gd name="T6" fmla="*/ 0 60000 65536"/>
                    <a:gd name="T7" fmla="*/ 0 60000 65536"/>
                    <a:gd name="T8" fmla="*/ 0 60000 65536"/>
                    <a:gd name="T9" fmla="*/ 0 w 21600"/>
                    <a:gd name="T10" fmla="*/ 0 h 37948"/>
                    <a:gd name="T11" fmla="*/ 21600 w 21600"/>
                    <a:gd name="T12" fmla="*/ 37948 h 37948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1600" h="37948" fill="none" extrusionOk="0">
                      <a:moveTo>
                        <a:pt x="10071" y="-1"/>
                      </a:moveTo>
                      <a:cubicBezTo>
                        <a:pt x="17161" y="3736"/>
                        <a:pt x="21600" y="11092"/>
                        <a:pt x="21600" y="19108"/>
                      </a:cubicBezTo>
                      <a:cubicBezTo>
                        <a:pt x="21600" y="26921"/>
                        <a:pt x="17380" y="34126"/>
                        <a:pt x="10564" y="37947"/>
                      </a:cubicBezTo>
                    </a:path>
                    <a:path w="21600" h="37948" stroke="0" extrusionOk="0">
                      <a:moveTo>
                        <a:pt x="10071" y="-1"/>
                      </a:moveTo>
                      <a:cubicBezTo>
                        <a:pt x="17161" y="3736"/>
                        <a:pt x="21600" y="11092"/>
                        <a:pt x="21600" y="19108"/>
                      </a:cubicBezTo>
                      <a:cubicBezTo>
                        <a:pt x="21600" y="26921"/>
                        <a:pt x="17380" y="34126"/>
                        <a:pt x="10564" y="37947"/>
                      </a:cubicBezTo>
                      <a:lnTo>
                        <a:pt x="0" y="19108"/>
                      </a:lnTo>
                      <a:close/>
                    </a:path>
                  </a:pathLst>
                </a:custGeom>
                <a:noFill/>
                <a:ln w="12700" cap="rnd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16432" name="Line 170"/>
              <p:cNvSpPr>
                <a:spLocks noChangeShapeType="1"/>
              </p:cNvSpPr>
              <p:nvPr/>
            </p:nvSpPr>
            <p:spPr bwMode="auto">
              <a:xfrm>
                <a:off x="2395" y="1346"/>
                <a:ext cx="15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433" name="Line 171"/>
              <p:cNvSpPr>
                <a:spLocks noChangeShapeType="1"/>
              </p:cNvSpPr>
              <p:nvPr/>
            </p:nvSpPr>
            <p:spPr bwMode="auto">
              <a:xfrm>
                <a:off x="1439" y="1178"/>
                <a:ext cx="157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434" name="Line 172"/>
              <p:cNvSpPr>
                <a:spLocks noChangeShapeType="1"/>
              </p:cNvSpPr>
              <p:nvPr/>
            </p:nvSpPr>
            <p:spPr bwMode="auto">
              <a:xfrm>
                <a:off x="1449" y="1511"/>
                <a:ext cx="157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435" name="Oval 173"/>
              <p:cNvSpPr>
                <a:spLocks noChangeArrowheads="1"/>
              </p:cNvSpPr>
              <p:nvPr/>
            </p:nvSpPr>
            <p:spPr bwMode="auto">
              <a:xfrm>
                <a:off x="1608" y="1444"/>
                <a:ext cx="111" cy="113"/>
              </a:xfrm>
              <a:prstGeom prst="ellipse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16392" name="Text Box 187"/>
          <p:cNvSpPr txBox="1">
            <a:spLocks noChangeArrowheads="1"/>
          </p:cNvSpPr>
          <p:nvPr/>
        </p:nvSpPr>
        <p:spPr bwMode="auto">
          <a:xfrm>
            <a:off x="7640638" y="4391025"/>
            <a:ext cx="1198562" cy="409575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pPr algn="l"/>
            <a:r>
              <a:rPr lang="en-US" sz="2000" b="1">
                <a:solidFill>
                  <a:srgbClr val="800000"/>
                </a:solidFill>
              </a:rPr>
              <a:t>Equation</a:t>
            </a:r>
          </a:p>
        </p:txBody>
      </p:sp>
      <p:sp>
        <p:nvSpPr>
          <p:cNvPr id="16393" name="Text Box 188"/>
          <p:cNvSpPr txBox="1">
            <a:spLocks noChangeArrowheads="1"/>
          </p:cNvSpPr>
          <p:nvPr/>
        </p:nvSpPr>
        <p:spPr bwMode="auto">
          <a:xfrm>
            <a:off x="400050" y="3581400"/>
            <a:ext cx="1530350" cy="409575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pPr algn="l"/>
            <a:r>
              <a:rPr lang="en-US" sz="2000" b="1">
                <a:solidFill>
                  <a:srgbClr val="800000"/>
                </a:solidFill>
              </a:rPr>
              <a:t>Truth Table</a:t>
            </a:r>
          </a:p>
        </p:txBody>
      </p:sp>
      <p:sp>
        <p:nvSpPr>
          <p:cNvPr id="16394" name="Text Box 189"/>
          <p:cNvSpPr txBox="1">
            <a:spLocks noChangeArrowheads="1"/>
          </p:cNvSpPr>
          <p:nvPr/>
        </p:nvSpPr>
        <p:spPr bwMode="auto">
          <a:xfrm>
            <a:off x="1524000" y="2486025"/>
            <a:ext cx="717550" cy="409575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pPr algn="l"/>
            <a:r>
              <a:rPr lang="en-US" sz="2000" b="1">
                <a:solidFill>
                  <a:srgbClr val="800000"/>
                </a:solidFill>
              </a:rPr>
              <a:t>Gate</a:t>
            </a:r>
          </a:p>
        </p:txBody>
      </p:sp>
      <p:cxnSp>
        <p:nvCxnSpPr>
          <p:cNvPr id="16395" name="AutoShape 190"/>
          <p:cNvCxnSpPr>
            <a:cxnSpLocks noChangeShapeType="1"/>
            <a:stCxn id="16394" idx="3"/>
            <a:endCxn id="947352" idx="1"/>
          </p:cNvCxnSpPr>
          <p:nvPr/>
        </p:nvCxnSpPr>
        <p:spPr bwMode="auto">
          <a:xfrm flipV="1">
            <a:off x="2241550" y="2528888"/>
            <a:ext cx="654050" cy="161925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stealth" w="lg" len="lg"/>
          </a:ln>
        </p:spPr>
      </p:cxnSp>
      <p:graphicFrame>
        <p:nvGraphicFramePr>
          <p:cNvPr id="947391" name="Group 191"/>
          <p:cNvGraphicFramePr>
            <a:graphicFrameLocks noGrp="1"/>
          </p:cNvGraphicFramePr>
          <p:nvPr/>
        </p:nvGraphicFramePr>
        <p:xfrm>
          <a:off x="1930400" y="4191000"/>
          <a:ext cx="1574800" cy="1737360"/>
        </p:xfrm>
        <a:graphic>
          <a:graphicData uri="http://schemas.openxmlformats.org/drawingml/2006/table">
            <a:tbl>
              <a:tblPr/>
              <a:tblGrid>
                <a:gridCol w="411163"/>
                <a:gridCol w="409575"/>
                <a:gridCol w="754062"/>
              </a:tblGrid>
              <a:tr h="1920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B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OUT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95A9">
                        <a:alpha val="50000"/>
                      </a:srgbClr>
                    </a:solidFill>
                  </a:tcPr>
                </a:tc>
              </a:tr>
              <a:tr h="1635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95A9">
                        <a:alpha val="50000"/>
                      </a:srgbClr>
                    </a:solidFill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95A9">
                        <a:alpha val="50000"/>
                      </a:srgbClr>
                    </a:solidFill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95A9">
                        <a:alpha val="50000"/>
                      </a:srgb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6386" name="Object 213"/>
          <p:cNvGraphicFramePr>
            <a:graphicFrameLocks noChangeAspect="1"/>
          </p:cNvGraphicFramePr>
          <p:nvPr/>
        </p:nvGraphicFramePr>
        <p:xfrm>
          <a:off x="4357688" y="4440238"/>
          <a:ext cx="2354262" cy="638175"/>
        </p:xfrm>
        <a:graphic>
          <a:graphicData uri="http://schemas.openxmlformats.org/presentationml/2006/ole">
            <p:oleObj spid="_x0000_s16386" name="Equation" r:id="rId3" imgW="799920" imgH="215640" progId="Equation.3">
              <p:embed/>
            </p:oleObj>
          </a:graphicData>
        </a:graphic>
      </p:graphicFrame>
      <p:cxnSp>
        <p:nvCxnSpPr>
          <p:cNvPr id="16418" name="AutoShape 215"/>
          <p:cNvCxnSpPr>
            <a:cxnSpLocks noChangeShapeType="1"/>
            <a:stCxn id="16393" idx="2"/>
          </p:cNvCxnSpPr>
          <p:nvPr/>
        </p:nvCxnSpPr>
        <p:spPr bwMode="auto">
          <a:xfrm>
            <a:off x="1165225" y="3990975"/>
            <a:ext cx="765175" cy="185738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stealth" w="lg" len="lg"/>
          </a:ln>
        </p:spPr>
      </p:cxnSp>
      <p:cxnSp>
        <p:nvCxnSpPr>
          <p:cNvPr id="16419" name="AutoShape 216"/>
          <p:cNvCxnSpPr>
            <a:cxnSpLocks noChangeShapeType="1"/>
            <a:stCxn id="16392" idx="1"/>
          </p:cNvCxnSpPr>
          <p:nvPr/>
        </p:nvCxnSpPr>
        <p:spPr bwMode="auto">
          <a:xfrm flipH="1">
            <a:off x="6711950" y="4595813"/>
            <a:ext cx="928688" cy="163512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stealth" w="lg" len="lg"/>
          </a:ln>
        </p:spPr>
      </p:cxnSp>
      <p:sp>
        <p:nvSpPr>
          <p:cNvPr id="16420" name="Text Box 217"/>
          <p:cNvSpPr txBox="1">
            <a:spLocks noChangeArrowheads="1"/>
          </p:cNvSpPr>
          <p:nvPr/>
        </p:nvSpPr>
        <p:spPr bwMode="auto">
          <a:xfrm>
            <a:off x="3130550" y="1816100"/>
            <a:ext cx="349250" cy="366713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/>
              <a:t>A</a:t>
            </a:r>
          </a:p>
        </p:txBody>
      </p:sp>
      <p:sp>
        <p:nvSpPr>
          <p:cNvPr id="16421" name="Text Box 218"/>
          <p:cNvSpPr txBox="1">
            <a:spLocks noChangeArrowheads="1"/>
          </p:cNvSpPr>
          <p:nvPr/>
        </p:nvSpPr>
        <p:spPr bwMode="auto">
          <a:xfrm>
            <a:off x="3124200" y="2324100"/>
            <a:ext cx="336550" cy="366713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/>
              <a:t>B</a:t>
            </a:r>
          </a:p>
        </p:txBody>
      </p:sp>
      <p:sp>
        <p:nvSpPr>
          <p:cNvPr id="16422" name="Text Box 219"/>
          <p:cNvSpPr txBox="1">
            <a:spLocks noChangeArrowheads="1"/>
          </p:cNvSpPr>
          <p:nvPr/>
        </p:nvSpPr>
        <p:spPr bwMode="auto">
          <a:xfrm>
            <a:off x="4559300" y="2044700"/>
            <a:ext cx="654050" cy="366713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/>
              <a:t>OUT</a:t>
            </a:r>
          </a:p>
        </p:txBody>
      </p:sp>
      <p:sp>
        <p:nvSpPr>
          <p:cNvPr id="16423" name="Text Box 220"/>
          <p:cNvSpPr txBox="1">
            <a:spLocks noChangeArrowheads="1"/>
          </p:cNvSpPr>
          <p:nvPr/>
        </p:nvSpPr>
        <p:spPr bwMode="auto">
          <a:xfrm>
            <a:off x="5035550" y="1714500"/>
            <a:ext cx="349250" cy="366713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/>
              <a:t>A</a:t>
            </a:r>
          </a:p>
        </p:txBody>
      </p:sp>
      <p:sp>
        <p:nvSpPr>
          <p:cNvPr id="16424" name="Text Box 221"/>
          <p:cNvSpPr txBox="1">
            <a:spLocks noChangeArrowheads="1"/>
          </p:cNvSpPr>
          <p:nvPr/>
        </p:nvSpPr>
        <p:spPr bwMode="auto">
          <a:xfrm>
            <a:off x="5029200" y="2376488"/>
            <a:ext cx="336550" cy="366712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/>
              <a:t>B</a:t>
            </a:r>
          </a:p>
        </p:txBody>
      </p:sp>
      <p:sp>
        <p:nvSpPr>
          <p:cNvPr id="16425" name="Text Box 222"/>
          <p:cNvSpPr txBox="1">
            <a:spLocks noChangeArrowheads="1"/>
          </p:cNvSpPr>
          <p:nvPr/>
        </p:nvSpPr>
        <p:spPr bwMode="auto">
          <a:xfrm>
            <a:off x="6451600" y="1981200"/>
            <a:ext cx="654050" cy="366713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/>
              <a:t>OUT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ECEN 301</a:t>
            </a:r>
          </a:p>
        </p:txBody>
      </p:sp>
      <p:sp>
        <p:nvSpPr>
          <p:cNvPr id="17412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Discussion #21 – Boolean Algebra</a:t>
            </a:r>
          </a:p>
        </p:txBody>
      </p:sp>
      <p:sp>
        <p:nvSpPr>
          <p:cNvPr id="1741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86B644DF-CF97-4E42-A53D-836FB12B11DD}" type="slidenum">
              <a:rPr lang="en-US"/>
              <a:pPr lvl="1"/>
              <a:t>34</a:t>
            </a:fld>
            <a:endParaRPr lang="en-US"/>
          </a:p>
        </p:txBody>
      </p:sp>
      <p:sp>
        <p:nvSpPr>
          <p:cNvPr id="174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The NOR Gate  (</a:t>
            </a:r>
            <a:r>
              <a:rPr lang="en-US" sz="3200" smtClean="0"/>
              <a:t>NOT-OR</a:t>
            </a:r>
            <a:r>
              <a:rPr lang="en-US" smtClean="0"/>
              <a:t>)</a:t>
            </a:r>
          </a:p>
        </p:txBody>
      </p:sp>
      <p:sp>
        <p:nvSpPr>
          <p:cNvPr id="17415" name="Text Box 26"/>
          <p:cNvSpPr txBox="1">
            <a:spLocks noChangeArrowheads="1"/>
          </p:cNvSpPr>
          <p:nvPr/>
        </p:nvSpPr>
        <p:spPr bwMode="auto">
          <a:xfrm>
            <a:off x="7640638" y="4391025"/>
            <a:ext cx="1198562" cy="409575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pPr algn="l"/>
            <a:r>
              <a:rPr lang="en-US" sz="2000" b="1">
                <a:solidFill>
                  <a:srgbClr val="800000"/>
                </a:solidFill>
              </a:rPr>
              <a:t>Equation</a:t>
            </a:r>
          </a:p>
        </p:txBody>
      </p:sp>
      <p:sp>
        <p:nvSpPr>
          <p:cNvPr id="17416" name="Text Box 27"/>
          <p:cNvSpPr txBox="1">
            <a:spLocks noChangeArrowheads="1"/>
          </p:cNvSpPr>
          <p:nvPr/>
        </p:nvSpPr>
        <p:spPr bwMode="auto">
          <a:xfrm>
            <a:off x="400050" y="3581400"/>
            <a:ext cx="1530350" cy="409575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pPr algn="l"/>
            <a:r>
              <a:rPr lang="en-US" sz="2000" b="1">
                <a:solidFill>
                  <a:srgbClr val="800000"/>
                </a:solidFill>
              </a:rPr>
              <a:t>Truth Table</a:t>
            </a:r>
          </a:p>
        </p:txBody>
      </p:sp>
      <p:sp>
        <p:nvSpPr>
          <p:cNvPr id="17417" name="Text Box 28"/>
          <p:cNvSpPr txBox="1">
            <a:spLocks noChangeArrowheads="1"/>
          </p:cNvSpPr>
          <p:nvPr/>
        </p:nvSpPr>
        <p:spPr bwMode="auto">
          <a:xfrm>
            <a:off x="1524000" y="2486025"/>
            <a:ext cx="717550" cy="409575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pPr algn="l"/>
            <a:r>
              <a:rPr lang="en-US" sz="2000" b="1">
                <a:solidFill>
                  <a:srgbClr val="800000"/>
                </a:solidFill>
              </a:rPr>
              <a:t>Gate</a:t>
            </a:r>
          </a:p>
        </p:txBody>
      </p:sp>
      <p:cxnSp>
        <p:nvCxnSpPr>
          <p:cNvPr id="17418" name="AutoShape 29"/>
          <p:cNvCxnSpPr>
            <a:cxnSpLocks noChangeShapeType="1"/>
            <a:stCxn id="17417" idx="3"/>
            <a:endCxn id="950328" idx="1"/>
          </p:cNvCxnSpPr>
          <p:nvPr/>
        </p:nvCxnSpPr>
        <p:spPr bwMode="auto">
          <a:xfrm flipV="1">
            <a:off x="2241550" y="2552700"/>
            <a:ext cx="654050" cy="138113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stealth" w="lg" len="lg"/>
          </a:ln>
        </p:spPr>
      </p:cxnSp>
      <p:graphicFrame>
        <p:nvGraphicFramePr>
          <p:cNvPr id="950302" name="Group 30"/>
          <p:cNvGraphicFramePr>
            <a:graphicFrameLocks noGrp="1"/>
          </p:cNvGraphicFramePr>
          <p:nvPr/>
        </p:nvGraphicFramePr>
        <p:xfrm>
          <a:off x="1930400" y="4191000"/>
          <a:ext cx="1574800" cy="1737360"/>
        </p:xfrm>
        <a:graphic>
          <a:graphicData uri="http://schemas.openxmlformats.org/drawingml/2006/table">
            <a:tbl>
              <a:tblPr/>
              <a:tblGrid>
                <a:gridCol w="411163"/>
                <a:gridCol w="409575"/>
                <a:gridCol w="754062"/>
              </a:tblGrid>
              <a:tr h="1920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B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OUT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95A9">
                        <a:alpha val="50000"/>
                      </a:srgbClr>
                    </a:solidFill>
                  </a:tcPr>
                </a:tc>
              </a:tr>
              <a:tr h="1635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95A9">
                        <a:alpha val="50000"/>
                      </a:srgbClr>
                    </a:solidFill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95A9">
                        <a:alpha val="50000"/>
                      </a:srgbClr>
                    </a:solidFill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95A9">
                        <a:alpha val="50000"/>
                      </a:srgb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7410" name="Object 52"/>
          <p:cNvGraphicFramePr>
            <a:graphicFrameLocks noChangeAspect="1"/>
          </p:cNvGraphicFramePr>
          <p:nvPr/>
        </p:nvGraphicFramePr>
        <p:xfrm>
          <a:off x="4264025" y="4440238"/>
          <a:ext cx="2541588" cy="638175"/>
        </p:xfrm>
        <a:graphic>
          <a:graphicData uri="http://schemas.openxmlformats.org/presentationml/2006/ole">
            <p:oleObj spid="_x0000_s17410" name="Equation" r:id="rId3" imgW="863280" imgH="215640" progId="Equation.3">
              <p:embed/>
            </p:oleObj>
          </a:graphicData>
        </a:graphic>
      </p:graphicFrame>
      <p:cxnSp>
        <p:nvCxnSpPr>
          <p:cNvPr id="17441" name="AutoShape 53"/>
          <p:cNvCxnSpPr>
            <a:cxnSpLocks noChangeShapeType="1"/>
            <a:stCxn id="17416" idx="2"/>
          </p:cNvCxnSpPr>
          <p:nvPr/>
        </p:nvCxnSpPr>
        <p:spPr bwMode="auto">
          <a:xfrm>
            <a:off x="1165225" y="3990975"/>
            <a:ext cx="765175" cy="185738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stealth" w="lg" len="lg"/>
          </a:ln>
        </p:spPr>
      </p:cxnSp>
      <p:cxnSp>
        <p:nvCxnSpPr>
          <p:cNvPr id="17442" name="AutoShape 54"/>
          <p:cNvCxnSpPr>
            <a:cxnSpLocks noChangeShapeType="1"/>
            <a:stCxn id="17415" idx="1"/>
          </p:cNvCxnSpPr>
          <p:nvPr/>
        </p:nvCxnSpPr>
        <p:spPr bwMode="auto">
          <a:xfrm flipH="1">
            <a:off x="6711950" y="4595813"/>
            <a:ext cx="928688" cy="163512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stealth" w="lg" len="lg"/>
          </a:ln>
        </p:spPr>
      </p:cxnSp>
      <p:grpSp>
        <p:nvGrpSpPr>
          <p:cNvPr id="17443" name="Group 55"/>
          <p:cNvGrpSpPr>
            <a:grpSpLocks/>
          </p:cNvGrpSpPr>
          <p:nvPr/>
        </p:nvGrpSpPr>
        <p:grpSpPr bwMode="auto">
          <a:xfrm>
            <a:off x="2895600" y="1524000"/>
            <a:ext cx="4800600" cy="2057400"/>
            <a:chOff x="2496" y="2592"/>
            <a:chExt cx="3024" cy="1296"/>
          </a:xfrm>
        </p:grpSpPr>
        <p:sp>
          <p:nvSpPr>
            <p:cNvPr id="950328" name="Rectangle 56"/>
            <p:cNvSpPr>
              <a:spLocks noChangeArrowheads="1"/>
            </p:cNvSpPr>
            <p:nvPr/>
          </p:nvSpPr>
          <p:spPr bwMode="auto">
            <a:xfrm>
              <a:off x="2496" y="2592"/>
              <a:ext cx="3024" cy="1296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  <a:effectLst>
              <a:outerShdw dist="107763" dir="189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7451" name="Text Box 57"/>
            <p:cNvSpPr txBox="1">
              <a:spLocks noChangeArrowheads="1"/>
            </p:cNvSpPr>
            <p:nvPr/>
          </p:nvSpPr>
          <p:spPr bwMode="auto">
            <a:xfrm>
              <a:off x="3424" y="3561"/>
              <a:ext cx="1028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b="1">
                  <a:latin typeface="Arial" charset="0"/>
                </a:rPr>
                <a:t>NOR</a:t>
              </a:r>
              <a:r>
                <a:rPr lang="en-US">
                  <a:latin typeface="Arial" charset="0"/>
                </a:rPr>
                <a:t> Symbols</a:t>
              </a:r>
            </a:p>
          </p:txBody>
        </p:sp>
        <p:grpSp>
          <p:nvGrpSpPr>
            <p:cNvPr id="17452" name="Group 58"/>
            <p:cNvGrpSpPr>
              <a:grpSpLocks/>
            </p:cNvGrpSpPr>
            <p:nvPr/>
          </p:nvGrpSpPr>
          <p:grpSpPr bwMode="auto">
            <a:xfrm>
              <a:off x="2659" y="2784"/>
              <a:ext cx="1277" cy="675"/>
              <a:chOff x="2448" y="2880"/>
              <a:chExt cx="1277" cy="675"/>
            </a:xfrm>
          </p:grpSpPr>
          <p:sp>
            <p:nvSpPr>
              <p:cNvPr id="17462" name="Oval 59"/>
              <p:cNvSpPr>
                <a:spLocks noChangeArrowheads="1"/>
              </p:cNvSpPr>
              <p:nvPr/>
            </p:nvSpPr>
            <p:spPr bwMode="auto">
              <a:xfrm>
                <a:off x="3414" y="3170"/>
                <a:ext cx="126" cy="125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17463" name="Group 60"/>
              <p:cNvGrpSpPr>
                <a:grpSpLocks/>
              </p:cNvGrpSpPr>
              <p:nvPr/>
            </p:nvGrpSpPr>
            <p:grpSpPr bwMode="auto">
              <a:xfrm>
                <a:off x="2483" y="2880"/>
                <a:ext cx="926" cy="675"/>
                <a:chOff x="2325" y="1487"/>
                <a:chExt cx="926" cy="675"/>
              </a:xfrm>
            </p:grpSpPr>
            <p:sp>
              <p:nvSpPr>
                <p:cNvPr id="17467" name="Arc 61"/>
                <p:cNvSpPr>
                  <a:spLocks/>
                </p:cNvSpPr>
                <p:nvPr/>
              </p:nvSpPr>
              <p:spPr bwMode="auto">
                <a:xfrm>
                  <a:off x="2624" y="1489"/>
                  <a:ext cx="622" cy="669"/>
                </a:xfrm>
                <a:custGeom>
                  <a:avLst/>
                  <a:gdLst>
                    <a:gd name="T0" fmla="*/ 0 w 18812"/>
                    <a:gd name="T1" fmla="*/ 0 h 21600"/>
                    <a:gd name="T2" fmla="*/ 622 w 18812"/>
                    <a:gd name="T3" fmla="*/ 339 h 21600"/>
                    <a:gd name="T4" fmla="*/ 1 w 18812"/>
                    <a:gd name="T5" fmla="*/ 669 h 21600"/>
                    <a:gd name="T6" fmla="*/ 0 60000 65536"/>
                    <a:gd name="T7" fmla="*/ 0 60000 65536"/>
                    <a:gd name="T8" fmla="*/ 0 60000 65536"/>
                    <a:gd name="T9" fmla="*/ 0 w 18812"/>
                    <a:gd name="T10" fmla="*/ 0 h 21600"/>
                    <a:gd name="T11" fmla="*/ 18812 w 18812"/>
                    <a:gd name="T12" fmla="*/ 21600 h 2160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18812" h="21600" fill="none" extrusionOk="0">
                      <a:moveTo>
                        <a:pt x="0" y="0"/>
                      </a:moveTo>
                      <a:cubicBezTo>
                        <a:pt x="10" y="0"/>
                        <a:pt x="20" y="-1"/>
                        <a:pt x="30" y="0"/>
                      </a:cubicBezTo>
                      <a:cubicBezTo>
                        <a:pt x="7801" y="0"/>
                        <a:pt x="14973" y="4174"/>
                        <a:pt x="18811" y="10932"/>
                      </a:cubicBezTo>
                    </a:path>
                    <a:path w="18812" h="21600" stroke="0" extrusionOk="0">
                      <a:moveTo>
                        <a:pt x="0" y="0"/>
                      </a:moveTo>
                      <a:cubicBezTo>
                        <a:pt x="10" y="0"/>
                        <a:pt x="20" y="-1"/>
                        <a:pt x="30" y="0"/>
                      </a:cubicBezTo>
                      <a:cubicBezTo>
                        <a:pt x="7801" y="0"/>
                        <a:pt x="14973" y="4174"/>
                        <a:pt x="18811" y="10932"/>
                      </a:cubicBezTo>
                      <a:lnTo>
                        <a:pt x="30" y="21600"/>
                      </a:lnTo>
                      <a:close/>
                    </a:path>
                  </a:pathLst>
                </a:custGeom>
                <a:noFill/>
                <a:ln w="12700" cap="rnd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468" name="Arc 62"/>
                <p:cNvSpPr>
                  <a:spLocks/>
                </p:cNvSpPr>
                <p:nvPr/>
              </p:nvSpPr>
              <p:spPr bwMode="auto">
                <a:xfrm rot="10800000">
                  <a:off x="2633" y="1494"/>
                  <a:ext cx="618" cy="668"/>
                </a:xfrm>
                <a:custGeom>
                  <a:avLst/>
                  <a:gdLst>
                    <a:gd name="T0" fmla="*/ 0 w 18694"/>
                    <a:gd name="T1" fmla="*/ 333 h 21600"/>
                    <a:gd name="T2" fmla="*/ 617 w 18694"/>
                    <a:gd name="T3" fmla="*/ 0 h 21600"/>
                    <a:gd name="T4" fmla="*/ 618 w 18694"/>
                    <a:gd name="T5" fmla="*/ 668 h 21600"/>
                    <a:gd name="T6" fmla="*/ 0 60000 65536"/>
                    <a:gd name="T7" fmla="*/ 0 60000 65536"/>
                    <a:gd name="T8" fmla="*/ 0 60000 65536"/>
                    <a:gd name="T9" fmla="*/ 0 w 18694"/>
                    <a:gd name="T10" fmla="*/ 0 h 21600"/>
                    <a:gd name="T11" fmla="*/ 18694 w 18694"/>
                    <a:gd name="T12" fmla="*/ 21600 h 2160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18694" h="21600" fill="none" extrusionOk="0">
                      <a:moveTo>
                        <a:pt x="-1" y="10778"/>
                      </a:moveTo>
                      <a:cubicBezTo>
                        <a:pt x="3856" y="4117"/>
                        <a:pt x="10966" y="10"/>
                        <a:pt x="18664" y="0"/>
                      </a:cubicBezTo>
                    </a:path>
                    <a:path w="18694" h="21600" stroke="0" extrusionOk="0">
                      <a:moveTo>
                        <a:pt x="-1" y="10778"/>
                      </a:moveTo>
                      <a:cubicBezTo>
                        <a:pt x="3856" y="4117"/>
                        <a:pt x="10966" y="10"/>
                        <a:pt x="18664" y="0"/>
                      </a:cubicBezTo>
                      <a:lnTo>
                        <a:pt x="18694" y="21600"/>
                      </a:lnTo>
                      <a:close/>
                    </a:path>
                  </a:pathLst>
                </a:custGeom>
                <a:noFill/>
                <a:ln w="12700" cap="rnd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469" name="Line 63"/>
                <p:cNvSpPr>
                  <a:spLocks noChangeShapeType="1"/>
                </p:cNvSpPr>
                <p:nvPr/>
              </p:nvSpPr>
              <p:spPr bwMode="auto">
                <a:xfrm flipH="1">
                  <a:off x="2409" y="1488"/>
                  <a:ext cx="215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470" name="Line 64"/>
                <p:cNvSpPr>
                  <a:spLocks noChangeShapeType="1"/>
                </p:cNvSpPr>
                <p:nvPr/>
              </p:nvSpPr>
              <p:spPr bwMode="auto">
                <a:xfrm flipH="1">
                  <a:off x="2409" y="2156"/>
                  <a:ext cx="215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471" name="Arc 65"/>
                <p:cNvSpPr>
                  <a:spLocks/>
                </p:cNvSpPr>
                <p:nvPr/>
              </p:nvSpPr>
              <p:spPr bwMode="auto">
                <a:xfrm>
                  <a:off x="2325" y="1487"/>
                  <a:ext cx="179" cy="671"/>
                </a:xfrm>
                <a:custGeom>
                  <a:avLst/>
                  <a:gdLst>
                    <a:gd name="T0" fmla="*/ 83 w 21600"/>
                    <a:gd name="T1" fmla="*/ 0 h 37948"/>
                    <a:gd name="T2" fmla="*/ 88 w 21600"/>
                    <a:gd name="T3" fmla="*/ 671 h 37948"/>
                    <a:gd name="T4" fmla="*/ 0 w 21600"/>
                    <a:gd name="T5" fmla="*/ 338 h 37948"/>
                    <a:gd name="T6" fmla="*/ 0 60000 65536"/>
                    <a:gd name="T7" fmla="*/ 0 60000 65536"/>
                    <a:gd name="T8" fmla="*/ 0 60000 65536"/>
                    <a:gd name="T9" fmla="*/ 0 w 21600"/>
                    <a:gd name="T10" fmla="*/ 0 h 37948"/>
                    <a:gd name="T11" fmla="*/ 21600 w 21600"/>
                    <a:gd name="T12" fmla="*/ 37948 h 37948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1600" h="37948" fill="none" extrusionOk="0">
                      <a:moveTo>
                        <a:pt x="10071" y="-1"/>
                      </a:moveTo>
                      <a:cubicBezTo>
                        <a:pt x="17161" y="3736"/>
                        <a:pt x="21600" y="11092"/>
                        <a:pt x="21600" y="19108"/>
                      </a:cubicBezTo>
                      <a:cubicBezTo>
                        <a:pt x="21600" y="26921"/>
                        <a:pt x="17380" y="34126"/>
                        <a:pt x="10564" y="37947"/>
                      </a:cubicBezTo>
                    </a:path>
                    <a:path w="21600" h="37948" stroke="0" extrusionOk="0">
                      <a:moveTo>
                        <a:pt x="10071" y="-1"/>
                      </a:moveTo>
                      <a:cubicBezTo>
                        <a:pt x="17161" y="3736"/>
                        <a:pt x="21600" y="11092"/>
                        <a:pt x="21600" y="19108"/>
                      </a:cubicBezTo>
                      <a:cubicBezTo>
                        <a:pt x="21600" y="26921"/>
                        <a:pt x="17380" y="34126"/>
                        <a:pt x="10564" y="37947"/>
                      </a:cubicBezTo>
                      <a:lnTo>
                        <a:pt x="0" y="19108"/>
                      </a:lnTo>
                      <a:close/>
                    </a:path>
                  </a:pathLst>
                </a:custGeom>
                <a:noFill/>
                <a:ln w="12700" cap="rnd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17464" name="Line 66"/>
              <p:cNvSpPr>
                <a:spLocks noChangeShapeType="1"/>
              </p:cNvSpPr>
              <p:nvPr/>
            </p:nvSpPr>
            <p:spPr bwMode="auto">
              <a:xfrm>
                <a:off x="3546" y="3230"/>
                <a:ext cx="179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465" name="Line 67"/>
              <p:cNvSpPr>
                <a:spLocks noChangeShapeType="1"/>
              </p:cNvSpPr>
              <p:nvPr/>
            </p:nvSpPr>
            <p:spPr bwMode="auto">
              <a:xfrm>
                <a:off x="2448" y="3020"/>
                <a:ext cx="17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466" name="Line 68"/>
              <p:cNvSpPr>
                <a:spLocks noChangeShapeType="1"/>
              </p:cNvSpPr>
              <p:nvPr/>
            </p:nvSpPr>
            <p:spPr bwMode="auto">
              <a:xfrm>
                <a:off x="2459" y="3389"/>
                <a:ext cx="179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7453" name="Group 69"/>
            <p:cNvGrpSpPr>
              <a:grpSpLocks/>
            </p:cNvGrpSpPr>
            <p:nvPr/>
          </p:nvGrpSpPr>
          <p:grpSpPr bwMode="auto">
            <a:xfrm>
              <a:off x="4136" y="2784"/>
              <a:ext cx="1248" cy="673"/>
              <a:chOff x="4136" y="2784"/>
              <a:chExt cx="1248" cy="673"/>
            </a:xfrm>
          </p:grpSpPr>
          <p:grpSp>
            <p:nvGrpSpPr>
              <p:cNvPr id="17454" name="Group 70"/>
              <p:cNvGrpSpPr>
                <a:grpSpLocks/>
              </p:cNvGrpSpPr>
              <p:nvPr/>
            </p:nvGrpSpPr>
            <p:grpSpPr bwMode="auto">
              <a:xfrm>
                <a:off x="4441" y="2784"/>
                <a:ext cx="776" cy="673"/>
                <a:chOff x="2473" y="1488"/>
                <a:chExt cx="776" cy="673"/>
              </a:xfrm>
            </p:grpSpPr>
            <p:sp>
              <p:nvSpPr>
                <p:cNvPr id="17460" name="Arc 71"/>
                <p:cNvSpPr>
                  <a:spLocks/>
                </p:cNvSpPr>
                <p:nvPr/>
              </p:nvSpPr>
              <p:spPr bwMode="auto">
                <a:xfrm>
                  <a:off x="2877" y="1489"/>
                  <a:ext cx="372" cy="672"/>
                </a:xfrm>
                <a:custGeom>
                  <a:avLst/>
                  <a:gdLst>
                    <a:gd name="T0" fmla="*/ 0 w 21658"/>
                    <a:gd name="T1" fmla="*/ 0 h 43200"/>
                    <a:gd name="T2" fmla="*/ 1 w 21658"/>
                    <a:gd name="T3" fmla="*/ 672 h 43200"/>
                    <a:gd name="T4" fmla="*/ 1 w 21658"/>
                    <a:gd name="T5" fmla="*/ 336 h 43200"/>
                    <a:gd name="T6" fmla="*/ 0 60000 65536"/>
                    <a:gd name="T7" fmla="*/ 0 60000 65536"/>
                    <a:gd name="T8" fmla="*/ 0 60000 65536"/>
                    <a:gd name="T9" fmla="*/ 0 w 21658"/>
                    <a:gd name="T10" fmla="*/ 0 h 43200"/>
                    <a:gd name="T11" fmla="*/ 21658 w 21658"/>
                    <a:gd name="T12" fmla="*/ 43200 h 4320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1658" h="43200" fill="none" extrusionOk="0">
                      <a:moveTo>
                        <a:pt x="0" y="0"/>
                      </a:moveTo>
                      <a:cubicBezTo>
                        <a:pt x="19" y="0"/>
                        <a:pt x="38" y="-1"/>
                        <a:pt x="58" y="0"/>
                      </a:cubicBezTo>
                      <a:cubicBezTo>
                        <a:pt x="11987" y="0"/>
                        <a:pt x="21658" y="9670"/>
                        <a:pt x="21658" y="21600"/>
                      </a:cubicBezTo>
                      <a:cubicBezTo>
                        <a:pt x="21658" y="33529"/>
                        <a:pt x="11987" y="43199"/>
                        <a:pt x="58" y="43200"/>
                      </a:cubicBezTo>
                    </a:path>
                    <a:path w="21658" h="43200" stroke="0" extrusionOk="0">
                      <a:moveTo>
                        <a:pt x="0" y="0"/>
                      </a:moveTo>
                      <a:cubicBezTo>
                        <a:pt x="19" y="0"/>
                        <a:pt x="38" y="-1"/>
                        <a:pt x="58" y="0"/>
                      </a:cubicBezTo>
                      <a:cubicBezTo>
                        <a:pt x="11987" y="0"/>
                        <a:pt x="21658" y="9670"/>
                        <a:pt x="21658" y="21600"/>
                      </a:cubicBezTo>
                      <a:cubicBezTo>
                        <a:pt x="21658" y="33529"/>
                        <a:pt x="11987" y="43199"/>
                        <a:pt x="58" y="43200"/>
                      </a:cubicBezTo>
                      <a:lnTo>
                        <a:pt x="58" y="21600"/>
                      </a:lnTo>
                      <a:close/>
                    </a:path>
                  </a:pathLst>
                </a:custGeom>
                <a:noFill/>
                <a:ln w="12700" cap="rnd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461" name="Freeform 72"/>
                <p:cNvSpPr>
                  <a:spLocks/>
                </p:cNvSpPr>
                <p:nvPr/>
              </p:nvSpPr>
              <p:spPr bwMode="auto">
                <a:xfrm>
                  <a:off x="2473" y="1488"/>
                  <a:ext cx="439" cy="673"/>
                </a:xfrm>
                <a:custGeom>
                  <a:avLst/>
                  <a:gdLst>
                    <a:gd name="T0" fmla="*/ 438 w 439"/>
                    <a:gd name="T1" fmla="*/ 0 h 673"/>
                    <a:gd name="T2" fmla="*/ 0 w 439"/>
                    <a:gd name="T3" fmla="*/ 0 h 673"/>
                    <a:gd name="T4" fmla="*/ 0 w 439"/>
                    <a:gd name="T5" fmla="*/ 672 h 673"/>
                    <a:gd name="T6" fmla="*/ 438 w 439"/>
                    <a:gd name="T7" fmla="*/ 672 h 673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439"/>
                    <a:gd name="T13" fmla="*/ 0 h 673"/>
                    <a:gd name="T14" fmla="*/ 439 w 439"/>
                    <a:gd name="T15" fmla="*/ 673 h 673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439" h="673">
                      <a:moveTo>
                        <a:pt x="438" y="0"/>
                      </a:moveTo>
                      <a:lnTo>
                        <a:pt x="0" y="0"/>
                      </a:lnTo>
                      <a:lnTo>
                        <a:pt x="0" y="672"/>
                      </a:lnTo>
                      <a:lnTo>
                        <a:pt x="438" y="672"/>
                      </a:lnTo>
                    </a:path>
                  </a:pathLst>
                </a:custGeom>
                <a:noFill/>
                <a:ln w="12700" cap="rnd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17455" name="Oval 73"/>
              <p:cNvSpPr>
                <a:spLocks noChangeArrowheads="1"/>
              </p:cNvSpPr>
              <p:nvPr/>
            </p:nvSpPr>
            <p:spPr bwMode="auto">
              <a:xfrm>
                <a:off x="4312" y="2849"/>
                <a:ext cx="127" cy="127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456" name="Line 74"/>
              <p:cNvSpPr>
                <a:spLocks noChangeShapeType="1"/>
              </p:cNvSpPr>
              <p:nvPr/>
            </p:nvSpPr>
            <p:spPr bwMode="auto">
              <a:xfrm flipH="1">
                <a:off x="4144" y="2904"/>
                <a:ext cx="169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457" name="Line 75"/>
              <p:cNvSpPr>
                <a:spLocks noChangeShapeType="1"/>
              </p:cNvSpPr>
              <p:nvPr/>
            </p:nvSpPr>
            <p:spPr bwMode="auto">
              <a:xfrm flipH="1">
                <a:off x="4136" y="3355"/>
                <a:ext cx="169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458" name="Line 76"/>
              <p:cNvSpPr>
                <a:spLocks noChangeShapeType="1"/>
              </p:cNvSpPr>
              <p:nvPr/>
            </p:nvSpPr>
            <p:spPr bwMode="auto">
              <a:xfrm flipH="1">
                <a:off x="5215" y="3118"/>
                <a:ext cx="169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459" name="Oval 77"/>
              <p:cNvSpPr>
                <a:spLocks noChangeArrowheads="1"/>
              </p:cNvSpPr>
              <p:nvPr/>
            </p:nvSpPr>
            <p:spPr bwMode="auto">
              <a:xfrm>
                <a:off x="4312" y="3288"/>
                <a:ext cx="127" cy="127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17444" name="Text Box 78"/>
          <p:cNvSpPr txBox="1">
            <a:spLocks noChangeArrowheads="1"/>
          </p:cNvSpPr>
          <p:nvPr/>
        </p:nvSpPr>
        <p:spPr bwMode="auto">
          <a:xfrm>
            <a:off x="3117850" y="1752600"/>
            <a:ext cx="349250" cy="366713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/>
              <a:t>A</a:t>
            </a:r>
          </a:p>
        </p:txBody>
      </p:sp>
      <p:sp>
        <p:nvSpPr>
          <p:cNvPr id="17445" name="Text Box 79"/>
          <p:cNvSpPr txBox="1">
            <a:spLocks noChangeArrowheads="1"/>
          </p:cNvSpPr>
          <p:nvPr/>
        </p:nvSpPr>
        <p:spPr bwMode="auto">
          <a:xfrm>
            <a:off x="3124200" y="2324100"/>
            <a:ext cx="336550" cy="366713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/>
              <a:t>B</a:t>
            </a:r>
          </a:p>
        </p:txBody>
      </p:sp>
      <p:sp>
        <p:nvSpPr>
          <p:cNvPr id="17446" name="Text Box 80"/>
          <p:cNvSpPr txBox="1">
            <a:spLocks noChangeArrowheads="1"/>
          </p:cNvSpPr>
          <p:nvPr/>
        </p:nvSpPr>
        <p:spPr bwMode="auto">
          <a:xfrm>
            <a:off x="4800600" y="2082800"/>
            <a:ext cx="654050" cy="366713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/>
              <a:t>OUT</a:t>
            </a:r>
          </a:p>
        </p:txBody>
      </p:sp>
      <p:sp>
        <p:nvSpPr>
          <p:cNvPr id="17447" name="Text Box 81"/>
          <p:cNvSpPr txBox="1">
            <a:spLocks noChangeArrowheads="1"/>
          </p:cNvSpPr>
          <p:nvPr/>
        </p:nvSpPr>
        <p:spPr bwMode="auto">
          <a:xfrm>
            <a:off x="5486400" y="1676400"/>
            <a:ext cx="349250" cy="366713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/>
              <a:t>A</a:t>
            </a:r>
          </a:p>
        </p:txBody>
      </p:sp>
      <p:sp>
        <p:nvSpPr>
          <p:cNvPr id="17448" name="Text Box 82"/>
          <p:cNvSpPr txBox="1">
            <a:spLocks noChangeArrowheads="1"/>
          </p:cNvSpPr>
          <p:nvPr/>
        </p:nvSpPr>
        <p:spPr bwMode="auto">
          <a:xfrm>
            <a:off x="5486400" y="2401888"/>
            <a:ext cx="336550" cy="366712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/>
              <a:t>B</a:t>
            </a:r>
          </a:p>
        </p:txBody>
      </p:sp>
      <p:sp>
        <p:nvSpPr>
          <p:cNvPr id="17449" name="Text Box 83"/>
          <p:cNvSpPr txBox="1">
            <a:spLocks noChangeArrowheads="1"/>
          </p:cNvSpPr>
          <p:nvPr/>
        </p:nvSpPr>
        <p:spPr bwMode="auto">
          <a:xfrm>
            <a:off x="7112000" y="2006600"/>
            <a:ext cx="654050" cy="366713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/>
              <a:t>OUT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Date Placeholder 4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ECEN 301</a:t>
            </a:r>
          </a:p>
        </p:txBody>
      </p:sp>
      <p:sp>
        <p:nvSpPr>
          <p:cNvPr id="18436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Discussion #21 – Boolean Algebra</a:t>
            </a:r>
          </a:p>
        </p:txBody>
      </p:sp>
      <p:sp>
        <p:nvSpPr>
          <p:cNvPr id="18437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97AAEA92-265E-4805-B581-6BBEF2AF28F4}" type="slidenum">
              <a:rPr lang="en-US"/>
              <a:pPr lvl="1"/>
              <a:t>35</a:t>
            </a:fld>
            <a:endParaRPr lang="en-US"/>
          </a:p>
        </p:txBody>
      </p:sp>
      <p:sp>
        <p:nvSpPr>
          <p:cNvPr id="184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You should know how to Translate</a:t>
            </a:r>
          </a:p>
        </p:txBody>
      </p:sp>
      <p:graphicFrame>
        <p:nvGraphicFramePr>
          <p:cNvPr id="18434" name="Object 22"/>
          <p:cNvGraphicFramePr>
            <a:graphicFrameLocks noChangeAspect="1"/>
          </p:cNvGraphicFramePr>
          <p:nvPr>
            <p:ph sz="half" idx="1"/>
          </p:nvPr>
        </p:nvGraphicFramePr>
        <p:xfrm>
          <a:off x="3962400" y="1600200"/>
          <a:ext cx="838200" cy="515938"/>
        </p:xfrm>
        <a:graphic>
          <a:graphicData uri="http://schemas.openxmlformats.org/presentationml/2006/ole">
            <p:oleObj spid="_x0000_s18434" name="Equation" r:id="rId3" imgW="330120" imgH="203040" progId="Equation.3">
              <p:embed/>
            </p:oleObj>
          </a:graphicData>
        </a:graphic>
      </p:graphicFrame>
      <p:sp>
        <p:nvSpPr>
          <p:cNvPr id="18439" name="Oval 3"/>
          <p:cNvSpPr>
            <a:spLocks noChangeArrowheads="1"/>
          </p:cNvSpPr>
          <p:nvPr/>
        </p:nvSpPr>
        <p:spPr bwMode="auto">
          <a:xfrm>
            <a:off x="3581400" y="2238375"/>
            <a:ext cx="1600200" cy="1524000"/>
          </a:xfrm>
          <a:prstGeom prst="ellipse">
            <a:avLst/>
          </a:prstGeom>
          <a:solidFill>
            <a:srgbClr val="33CC33">
              <a:alpha val="50195"/>
            </a:srgbClr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r>
              <a:rPr lang="en-US" sz="2400"/>
              <a:t>Logic</a:t>
            </a:r>
            <a:br>
              <a:rPr lang="en-US" sz="2400"/>
            </a:br>
            <a:r>
              <a:rPr lang="en-US" sz="2400"/>
              <a:t>Equations</a:t>
            </a:r>
          </a:p>
        </p:txBody>
      </p:sp>
      <p:sp>
        <p:nvSpPr>
          <p:cNvPr id="18440" name="Oval 4"/>
          <p:cNvSpPr>
            <a:spLocks noChangeArrowheads="1"/>
          </p:cNvSpPr>
          <p:nvPr/>
        </p:nvSpPr>
        <p:spPr bwMode="auto">
          <a:xfrm>
            <a:off x="1981200" y="4524375"/>
            <a:ext cx="1600200" cy="1524000"/>
          </a:xfrm>
          <a:prstGeom prst="ellipse">
            <a:avLst/>
          </a:prstGeom>
          <a:solidFill>
            <a:srgbClr val="FF0000">
              <a:alpha val="50195"/>
            </a:srgbClr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r>
              <a:rPr lang="en-US" sz="2400"/>
              <a:t>Logic</a:t>
            </a:r>
            <a:br>
              <a:rPr lang="en-US" sz="2400"/>
            </a:br>
            <a:r>
              <a:rPr lang="en-US" sz="2400"/>
              <a:t>Gates</a:t>
            </a:r>
          </a:p>
        </p:txBody>
      </p:sp>
      <p:sp>
        <p:nvSpPr>
          <p:cNvPr id="18441" name="Oval 5"/>
          <p:cNvSpPr>
            <a:spLocks noChangeArrowheads="1"/>
          </p:cNvSpPr>
          <p:nvPr/>
        </p:nvSpPr>
        <p:spPr bwMode="auto">
          <a:xfrm>
            <a:off x="5105400" y="4524375"/>
            <a:ext cx="1600200" cy="1524000"/>
          </a:xfrm>
          <a:prstGeom prst="ellipse">
            <a:avLst/>
          </a:prstGeom>
          <a:solidFill>
            <a:srgbClr val="FFFF00">
              <a:alpha val="50195"/>
            </a:srgbClr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r>
              <a:rPr lang="en-US" sz="2400"/>
              <a:t>Truth</a:t>
            </a:r>
            <a:br>
              <a:rPr lang="en-US" sz="2400"/>
            </a:br>
            <a:r>
              <a:rPr lang="en-US" sz="2400"/>
              <a:t>Tables</a:t>
            </a:r>
          </a:p>
        </p:txBody>
      </p:sp>
      <p:sp>
        <p:nvSpPr>
          <p:cNvPr id="18442" name="AutoShape 6"/>
          <p:cNvSpPr>
            <a:spLocks noChangeArrowheads="1"/>
          </p:cNvSpPr>
          <p:nvPr/>
        </p:nvSpPr>
        <p:spPr bwMode="auto">
          <a:xfrm rot="-3324275">
            <a:off x="2954338" y="3959225"/>
            <a:ext cx="1219200" cy="381000"/>
          </a:xfrm>
          <a:prstGeom prst="leftRightArrow">
            <a:avLst>
              <a:gd name="adj1" fmla="val 50000"/>
              <a:gd name="adj2" fmla="val 64000"/>
            </a:avLst>
          </a:prstGeom>
          <a:noFill/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443" name="AutoShape 7"/>
          <p:cNvSpPr>
            <a:spLocks noChangeArrowheads="1"/>
          </p:cNvSpPr>
          <p:nvPr/>
        </p:nvSpPr>
        <p:spPr bwMode="auto">
          <a:xfrm rot="3324275" flipH="1">
            <a:off x="4533900" y="3952875"/>
            <a:ext cx="1219200" cy="381000"/>
          </a:xfrm>
          <a:prstGeom prst="leftRightArrow">
            <a:avLst>
              <a:gd name="adj1" fmla="val 50000"/>
              <a:gd name="adj2" fmla="val 64000"/>
            </a:avLst>
          </a:prstGeom>
          <a:noFill/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444" name="AutoShape 8"/>
          <p:cNvSpPr>
            <a:spLocks noChangeArrowheads="1"/>
          </p:cNvSpPr>
          <p:nvPr/>
        </p:nvSpPr>
        <p:spPr bwMode="auto">
          <a:xfrm rot="21529763" flipH="1">
            <a:off x="3581400" y="5133975"/>
            <a:ext cx="1522413" cy="381000"/>
          </a:xfrm>
          <a:prstGeom prst="leftRightArrow">
            <a:avLst>
              <a:gd name="adj1" fmla="val 50000"/>
              <a:gd name="adj2" fmla="val 79917"/>
            </a:avLst>
          </a:prstGeom>
          <a:noFill/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445" name="Text Box 9"/>
          <p:cNvSpPr txBox="1">
            <a:spLocks noChangeArrowheads="1"/>
          </p:cNvSpPr>
          <p:nvPr/>
        </p:nvSpPr>
        <p:spPr bwMode="auto">
          <a:xfrm>
            <a:off x="457200" y="1752600"/>
            <a:ext cx="2438400" cy="915988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These are three different ways of representing logical information</a:t>
            </a:r>
          </a:p>
        </p:txBody>
      </p:sp>
      <p:sp>
        <p:nvSpPr>
          <p:cNvPr id="18446" name="Text Box 10"/>
          <p:cNvSpPr txBox="1">
            <a:spLocks noChangeArrowheads="1"/>
          </p:cNvSpPr>
          <p:nvPr/>
        </p:nvSpPr>
        <p:spPr bwMode="auto">
          <a:xfrm>
            <a:off x="5867400" y="1752600"/>
            <a:ext cx="2438400" cy="641350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You can convert any one of them to any other</a:t>
            </a:r>
          </a:p>
        </p:txBody>
      </p:sp>
      <p:grpSp>
        <p:nvGrpSpPr>
          <p:cNvPr id="18447" name="Group 51"/>
          <p:cNvGrpSpPr>
            <a:grpSpLocks/>
          </p:cNvGrpSpPr>
          <p:nvPr/>
        </p:nvGrpSpPr>
        <p:grpSpPr bwMode="auto">
          <a:xfrm>
            <a:off x="581025" y="4146550"/>
            <a:ext cx="1400175" cy="730250"/>
            <a:chOff x="384" y="2612"/>
            <a:chExt cx="882" cy="460"/>
          </a:xfrm>
        </p:grpSpPr>
        <p:sp>
          <p:nvSpPr>
            <p:cNvPr id="18470" name="Rectangle 50"/>
            <p:cNvSpPr>
              <a:spLocks noChangeArrowheads="1"/>
            </p:cNvSpPr>
            <p:nvPr/>
          </p:nvSpPr>
          <p:spPr bwMode="auto">
            <a:xfrm>
              <a:off x="384" y="2612"/>
              <a:ext cx="874" cy="46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8471" name="Group 12"/>
            <p:cNvGrpSpPr>
              <a:grpSpLocks/>
            </p:cNvGrpSpPr>
            <p:nvPr/>
          </p:nvGrpSpPr>
          <p:grpSpPr bwMode="auto">
            <a:xfrm>
              <a:off x="574" y="2694"/>
              <a:ext cx="692" cy="311"/>
              <a:chOff x="192" y="3145"/>
              <a:chExt cx="692" cy="311"/>
            </a:xfrm>
          </p:grpSpPr>
          <p:grpSp>
            <p:nvGrpSpPr>
              <p:cNvPr id="18472" name="Group 13"/>
              <p:cNvGrpSpPr>
                <a:grpSpLocks/>
              </p:cNvGrpSpPr>
              <p:nvPr/>
            </p:nvGrpSpPr>
            <p:grpSpPr bwMode="auto">
              <a:xfrm>
                <a:off x="192" y="3145"/>
                <a:ext cx="576" cy="311"/>
                <a:chOff x="2304" y="1488"/>
                <a:chExt cx="1248" cy="673"/>
              </a:xfrm>
            </p:grpSpPr>
            <p:grpSp>
              <p:nvGrpSpPr>
                <p:cNvPr id="18474" name="Group 14"/>
                <p:cNvGrpSpPr>
                  <a:grpSpLocks/>
                </p:cNvGrpSpPr>
                <p:nvPr/>
              </p:nvGrpSpPr>
              <p:grpSpPr bwMode="auto">
                <a:xfrm>
                  <a:off x="2473" y="1488"/>
                  <a:ext cx="776" cy="673"/>
                  <a:chOff x="2473" y="1488"/>
                  <a:chExt cx="776" cy="673"/>
                </a:xfrm>
              </p:grpSpPr>
              <p:sp>
                <p:nvSpPr>
                  <p:cNvPr id="18479" name="Arc 15"/>
                  <p:cNvSpPr>
                    <a:spLocks/>
                  </p:cNvSpPr>
                  <p:nvPr/>
                </p:nvSpPr>
                <p:spPr bwMode="auto">
                  <a:xfrm>
                    <a:off x="2877" y="1489"/>
                    <a:ext cx="372" cy="672"/>
                  </a:xfrm>
                  <a:custGeom>
                    <a:avLst/>
                    <a:gdLst>
                      <a:gd name="T0" fmla="*/ 0 w 21658"/>
                      <a:gd name="T1" fmla="*/ 0 h 43200"/>
                      <a:gd name="T2" fmla="*/ 1 w 21658"/>
                      <a:gd name="T3" fmla="*/ 672 h 43200"/>
                      <a:gd name="T4" fmla="*/ 1 w 21658"/>
                      <a:gd name="T5" fmla="*/ 336 h 43200"/>
                      <a:gd name="T6" fmla="*/ 0 60000 65536"/>
                      <a:gd name="T7" fmla="*/ 0 60000 65536"/>
                      <a:gd name="T8" fmla="*/ 0 60000 65536"/>
                      <a:gd name="T9" fmla="*/ 0 w 21658"/>
                      <a:gd name="T10" fmla="*/ 0 h 43200"/>
                      <a:gd name="T11" fmla="*/ 21658 w 21658"/>
                      <a:gd name="T12" fmla="*/ 43200 h 43200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21658" h="43200" fill="none" extrusionOk="0">
                        <a:moveTo>
                          <a:pt x="0" y="0"/>
                        </a:moveTo>
                        <a:cubicBezTo>
                          <a:pt x="19" y="0"/>
                          <a:pt x="38" y="-1"/>
                          <a:pt x="58" y="0"/>
                        </a:cubicBezTo>
                        <a:cubicBezTo>
                          <a:pt x="11987" y="0"/>
                          <a:pt x="21658" y="9670"/>
                          <a:pt x="21658" y="21600"/>
                        </a:cubicBezTo>
                        <a:cubicBezTo>
                          <a:pt x="21658" y="33529"/>
                          <a:pt x="11987" y="43199"/>
                          <a:pt x="58" y="43200"/>
                        </a:cubicBezTo>
                      </a:path>
                      <a:path w="21658" h="43200" stroke="0" extrusionOk="0">
                        <a:moveTo>
                          <a:pt x="0" y="0"/>
                        </a:moveTo>
                        <a:cubicBezTo>
                          <a:pt x="19" y="0"/>
                          <a:pt x="38" y="-1"/>
                          <a:pt x="58" y="0"/>
                        </a:cubicBezTo>
                        <a:cubicBezTo>
                          <a:pt x="11987" y="0"/>
                          <a:pt x="21658" y="9670"/>
                          <a:pt x="21658" y="21600"/>
                        </a:cubicBezTo>
                        <a:cubicBezTo>
                          <a:pt x="21658" y="33529"/>
                          <a:pt x="11987" y="43199"/>
                          <a:pt x="58" y="43200"/>
                        </a:cubicBezTo>
                        <a:lnTo>
                          <a:pt x="58" y="21600"/>
                        </a:lnTo>
                        <a:close/>
                      </a:path>
                    </a:pathLst>
                  </a:custGeom>
                  <a:noFill/>
                  <a:ln w="12700" cap="rnd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8480" name="Freeform 16"/>
                  <p:cNvSpPr>
                    <a:spLocks/>
                  </p:cNvSpPr>
                  <p:nvPr/>
                </p:nvSpPr>
                <p:spPr bwMode="auto">
                  <a:xfrm>
                    <a:off x="2473" y="1488"/>
                    <a:ext cx="439" cy="673"/>
                  </a:xfrm>
                  <a:custGeom>
                    <a:avLst/>
                    <a:gdLst>
                      <a:gd name="T0" fmla="*/ 438 w 439"/>
                      <a:gd name="T1" fmla="*/ 0 h 673"/>
                      <a:gd name="T2" fmla="*/ 0 w 439"/>
                      <a:gd name="T3" fmla="*/ 0 h 673"/>
                      <a:gd name="T4" fmla="*/ 0 w 439"/>
                      <a:gd name="T5" fmla="*/ 672 h 673"/>
                      <a:gd name="T6" fmla="*/ 438 w 439"/>
                      <a:gd name="T7" fmla="*/ 672 h 673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0 w 439"/>
                      <a:gd name="T13" fmla="*/ 0 h 673"/>
                      <a:gd name="T14" fmla="*/ 439 w 439"/>
                      <a:gd name="T15" fmla="*/ 673 h 673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439" h="673">
                        <a:moveTo>
                          <a:pt x="438" y="0"/>
                        </a:moveTo>
                        <a:lnTo>
                          <a:pt x="0" y="0"/>
                        </a:lnTo>
                        <a:lnTo>
                          <a:pt x="0" y="672"/>
                        </a:lnTo>
                        <a:lnTo>
                          <a:pt x="438" y="672"/>
                        </a:lnTo>
                      </a:path>
                    </a:pathLst>
                  </a:custGeom>
                  <a:noFill/>
                  <a:ln w="12700" cap="rnd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sp>
              <p:nvSpPr>
                <p:cNvPr id="18475" name="Oval 17"/>
                <p:cNvSpPr>
                  <a:spLocks noChangeArrowheads="1"/>
                </p:cNvSpPr>
                <p:nvPr/>
              </p:nvSpPr>
              <p:spPr bwMode="auto">
                <a:xfrm>
                  <a:off x="3250" y="1759"/>
                  <a:ext cx="127" cy="127"/>
                </a:xfrm>
                <a:prstGeom prst="ellips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8476" name="Line 18"/>
                <p:cNvSpPr>
                  <a:spLocks noChangeShapeType="1"/>
                </p:cNvSpPr>
                <p:nvPr/>
              </p:nvSpPr>
              <p:spPr bwMode="auto">
                <a:xfrm flipH="1">
                  <a:off x="2304" y="1589"/>
                  <a:ext cx="169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8477" name="Line 19"/>
                <p:cNvSpPr>
                  <a:spLocks noChangeShapeType="1"/>
                </p:cNvSpPr>
                <p:nvPr/>
              </p:nvSpPr>
              <p:spPr bwMode="auto">
                <a:xfrm flipH="1">
                  <a:off x="2304" y="2059"/>
                  <a:ext cx="169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8478" name="Line 20"/>
                <p:cNvSpPr>
                  <a:spLocks noChangeShapeType="1"/>
                </p:cNvSpPr>
                <p:nvPr/>
              </p:nvSpPr>
              <p:spPr bwMode="auto">
                <a:xfrm flipH="1">
                  <a:off x="3383" y="1822"/>
                  <a:ext cx="169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18473" name="Text Box 21"/>
              <p:cNvSpPr txBox="1">
                <a:spLocks noChangeArrowheads="1"/>
              </p:cNvSpPr>
              <p:nvPr/>
            </p:nvSpPr>
            <p:spPr bwMode="auto">
              <a:xfrm>
                <a:off x="768" y="3180"/>
                <a:ext cx="116" cy="192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pPr algn="l"/>
                <a:endParaRPr lang="en-US" sz="1400">
                  <a:latin typeface="Arial" charset="0"/>
                </a:endParaRPr>
              </a:p>
            </p:txBody>
          </p:sp>
        </p:grpSp>
      </p:grpSp>
      <p:graphicFrame>
        <p:nvGraphicFramePr>
          <p:cNvPr id="951345" name="Group 49"/>
          <p:cNvGraphicFramePr>
            <a:graphicFrameLocks noGrp="1"/>
          </p:cNvGraphicFramePr>
          <p:nvPr>
            <p:ph sz="half" idx="2"/>
          </p:nvPr>
        </p:nvGraphicFramePr>
        <p:xfrm>
          <a:off x="6934200" y="3979863"/>
          <a:ext cx="1600200" cy="1737360"/>
        </p:xfrm>
        <a:graphic>
          <a:graphicData uri="http://schemas.openxmlformats.org/drawingml/2006/table">
            <a:tbl>
              <a:tblPr/>
              <a:tblGrid>
                <a:gridCol w="419100"/>
                <a:gridCol w="414338"/>
                <a:gridCol w="766762"/>
              </a:tblGrid>
              <a:tr h="1920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B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OUT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95A9">
                        <a:alpha val="50000"/>
                      </a:srgbClr>
                    </a:solidFill>
                  </a:tcPr>
                </a:tc>
              </a:tr>
              <a:tr h="1635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95A9">
                        <a:alpha val="50000"/>
                      </a:srgbClr>
                    </a:solidFill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95A9">
                        <a:alpha val="50000"/>
                      </a:srgbClr>
                    </a:solidFill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95A9">
                        <a:alpha val="50000"/>
                      </a:srgb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Date Placeholder 4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ECEN 301</a:t>
            </a:r>
          </a:p>
        </p:txBody>
      </p:sp>
      <p:sp>
        <p:nvSpPr>
          <p:cNvPr id="19461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Discussion #21 – Boolean Algebra</a:t>
            </a:r>
          </a:p>
        </p:txBody>
      </p:sp>
      <p:sp>
        <p:nvSpPr>
          <p:cNvPr id="19462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C272535F-9419-437E-A059-820A9A298C9C}" type="slidenum">
              <a:rPr lang="en-US"/>
              <a:pPr lvl="1"/>
              <a:t>36</a:t>
            </a:fld>
            <a:endParaRPr lang="en-US"/>
          </a:p>
        </p:txBody>
      </p:sp>
      <p:sp>
        <p:nvSpPr>
          <p:cNvPr id="1946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Equations to Gates</a:t>
            </a:r>
          </a:p>
        </p:txBody>
      </p:sp>
      <p:graphicFrame>
        <p:nvGraphicFramePr>
          <p:cNvPr id="19458" name="Object 4"/>
          <p:cNvGraphicFramePr>
            <a:graphicFrameLocks noChangeAspect="1"/>
          </p:cNvGraphicFramePr>
          <p:nvPr>
            <p:ph sz="half" idx="1"/>
          </p:nvPr>
        </p:nvGraphicFramePr>
        <p:xfrm>
          <a:off x="1371600" y="2633663"/>
          <a:ext cx="1538288" cy="642937"/>
        </p:xfrm>
        <a:graphic>
          <a:graphicData uri="http://schemas.openxmlformats.org/presentationml/2006/ole">
            <p:oleObj spid="_x0000_s19458" name="Equation" r:id="rId3" imgW="685800" imgH="228600" progId="Equation.3">
              <p:embed/>
            </p:oleObj>
          </a:graphicData>
        </a:graphic>
      </p:graphicFrame>
      <p:sp>
        <p:nvSpPr>
          <p:cNvPr id="19464" name="Text Box 5"/>
          <p:cNvSpPr txBox="1">
            <a:spLocks noChangeArrowheads="1"/>
          </p:cNvSpPr>
          <p:nvPr/>
        </p:nvSpPr>
        <p:spPr bwMode="auto">
          <a:xfrm>
            <a:off x="2009775" y="2062163"/>
            <a:ext cx="577850" cy="409575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pPr algn="l"/>
            <a:r>
              <a:rPr lang="en-US" sz="2000" b="1">
                <a:solidFill>
                  <a:srgbClr val="800000"/>
                </a:solidFill>
              </a:rPr>
              <a:t>OR</a:t>
            </a:r>
          </a:p>
        </p:txBody>
      </p:sp>
      <p:graphicFrame>
        <p:nvGraphicFramePr>
          <p:cNvPr id="19459" name="Object 6"/>
          <p:cNvGraphicFramePr>
            <a:graphicFrameLocks noChangeAspect="1"/>
          </p:cNvGraphicFramePr>
          <p:nvPr>
            <p:ph sz="half" idx="2"/>
          </p:nvPr>
        </p:nvGraphicFramePr>
        <p:xfrm>
          <a:off x="1371600" y="1328738"/>
          <a:ext cx="6324600" cy="552450"/>
        </p:xfrm>
        <a:graphic>
          <a:graphicData uri="http://schemas.openxmlformats.org/presentationml/2006/ole">
            <p:oleObj spid="_x0000_s19459" name="Equation" r:id="rId4" imgW="2323800" imgH="2030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6" name="Date Placeholder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ECEN 301</a:t>
            </a:r>
          </a:p>
        </p:txBody>
      </p:sp>
      <p:sp>
        <p:nvSpPr>
          <p:cNvPr id="20487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Discussion #21 – Boolean Algebra</a:t>
            </a:r>
          </a:p>
        </p:txBody>
      </p:sp>
      <p:sp>
        <p:nvSpPr>
          <p:cNvPr id="20488" name="Slide Number Placeholder 7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07FABD71-60AB-446F-8042-4161BAF98CBD}" type="slidenum">
              <a:rPr lang="en-US"/>
              <a:pPr lvl="1"/>
              <a:t>37</a:t>
            </a:fld>
            <a:endParaRPr lang="en-US"/>
          </a:p>
        </p:txBody>
      </p:sp>
      <p:grpSp>
        <p:nvGrpSpPr>
          <p:cNvPr id="20489" name="Group 2"/>
          <p:cNvGrpSpPr>
            <a:grpSpLocks/>
          </p:cNvGrpSpPr>
          <p:nvPr/>
        </p:nvGrpSpPr>
        <p:grpSpPr bwMode="auto">
          <a:xfrm>
            <a:off x="5949950" y="3540125"/>
            <a:ext cx="1390650" cy="749300"/>
            <a:chOff x="3648" y="1960"/>
            <a:chExt cx="1248" cy="673"/>
          </a:xfrm>
        </p:grpSpPr>
        <p:grpSp>
          <p:nvGrpSpPr>
            <p:cNvPr id="20528" name="Group 3"/>
            <p:cNvGrpSpPr>
              <a:grpSpLocks/>
            </p:cNvGrpSpPr>
            <p:nvPr/>
          </p:nvGrpSpPr>
          <p:grpSpPr bwMode="auto">
            <a:xfrm>
              <a:off x="3817" y="1960"/>
              <a:ext cx="776" cy="673"/>
              <a:chOff x="2521" y="1536"/>
              <a:chExt cx="776" cy="673"/>
            </a:xfrm>
          </p:grpSpPr>
          <p:sp>
            <p:nvSpPr>
              <p:cNvPr id="20533" name="Arc 4"/>
              <p:cNvSpPr>
                <a:spLocks/>
              </p:cNvSpPr>
              <p:nvPr/>
            </p:nvSpPr>
            <p:spPr bwMode="auto">
              <a:xfrm>
                <a:off x="2925" y="1537"/>
                <a:ext cx="372" cy="672"/>
              </a:xfrm>
              <a:custGeom>
                <a:avLst/>
                <a:gdLst>
                  <a:gd name="T0" fmla="*/ 0 w 21658"/>
                  <a:gd name="T1" fmla="*/ 0 h 43200"/>
                  <a:gd name="T2" fmla="*/ 1 w 21658"/>
                  <a:gd name="T3" fmla="*/ 672 h 43200"/>
                  <a:gd name="T4" fmla="*/ 1 w 21658"/>
                  <a:gd name="T5" fmla="*/ 336 h 43200"/>
                  <a:gd name="T6" fmla="*/ 0 60000 65536"/>
                  <a:gd name="T7" fmla="*/ 0 60000 65536"/>
                  <a:gd name="T8" fmla="*/ 0 60000 65536"/>
                  <a:gd name="T9" fmla="*/ 0 w 21658"/>
                  <a:gd name="T10" fmla="*/ 0 h 43200"/>
                  <a:gd name="T11" fmla="*/ 21658 w 21658"/>
                  <a:gd name="T12" fmla="*/ 43200 h 432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58" h="43200" fill="none" extrusionOk="0">
                    <a:moveTo>
                      <a:pt x="0" y="0"/>
                    </a:moveTo>
                    <a:cubicBezTo>
                      <a:pt x="19" y="0"/>
                      <a:pt x="38" y="-1"/>
                      <a:pt x="58" y="0"/>
                    </a:cubicBezTo>
                    <a:cubicBezTo>
                      <a:pt x="11987" y="0"/>
                      <a:pt x="21658" y="9670"/>
                      <a:pt x="21658" y="21600"/>
                    </a:cubicBezTo>
                    <a:cubicBezTo>
                      <a:pt x="21658" y="33529"/>
                      <a:pt x="11987" y="43199"/>
                      <a:pt x="58" y="43200"/>
                    </a:cubicBezTo>
                  </a:path>
                  <a:path w="21658" h="43200" stroke="0" extrusionOk="0">
                    <a:moveTo>
                      <a:pt x="0" y="0"/>
                    </a:moveTo>
                    <a:cubicBezTo>
                      <a:pt x="19" y="0"/>
                      <a:pt x="38" y="-1"/>
                      <a:pt x="58" y="0"/>
                    </a:cubicBezTo>
                    <a:cubicBezTo>
                      <a:pt x="11987" y="0"/>
                      <a:pt x="21658" y="9670"/>
                      <a:pt x="21658" y="21600"/>
                    </a:cubicBezTo>
                    <a:cubicBezTo>
                      <a:pt x="21658" y="33529"/>
                      <a:pt x="11987" y="43199"/>
                      <a:pt x="58" y="43200"/>
                    </a:cubicBezTo>
                    <a:lnTo>
                      <a:pt x="58" y="21600"/>
                    </a:lnTo>
                    <a:close/>
                  </a:path>
                </a:pathLst>
              </a:custGeom>
              <a:noFill/>
              <a:ln w="25400" cap="rnd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534" name="Freeform 5"/>
              <p:cNvSpPr>
                <a:spLocks/>
              </p:cNvSpPr>
              <p:nvPr/>
            </p:nvSpPr>
            <p:spPr bwMode="auto">
              <a:xfrm>
                <a:off x="2521" y="1536"/>
                <a:ext cx="439" cy="673"/>
              </a:xfrm>
              <a:custGeom>
                <a:avLst/>
                <a:gdLst>
                  <a:gd name="T0" fmla="*/ 438 w 439"/>
                  <a:gd name="T1" fmla="*/ 0 h 673"/>
                  <a:gd name="T2" fmla="*/ 0 w 439"/>
                  <a:gd name="T3" fmla="*/ 0 h 673"/>
                  <a:gd name="T4" fmla="*/ 0 w 439"/>
                  <a:gd name="T5" fmla="*/ 672 h 673"/>
                  <a:gd name="T6" fmla="*/ 438 w 439"/>
                  <a:gd name="T7" fmla="*/ 672 h 673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439"/>
                  <a:gd name="T13" fmla="*/ 0 h 673"/>
                  <a:gd name="T14" fmla="*/ 439 w 439"/>
                  <a:gd name="T15" fmla="*/ 673 h 673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439" h="673">
                    <a:moveTo>
                      <a:pt x="438" y="0"/>
                    </a:moveTo>
                    <a:lnTo>
                      <a:pt x="0" y="0"/>
                    </a:lnTo>
                    <a:lnTo>
                      <a:pt x="0" y="672"/>
                    </a:lnTo>
                    <a:lnTo>
                      <a:pt x="438" y="672"/>
                    </a:lnTo>
                  </a:path>
                </a:pathLst>
              </a:custGeom>
              <a:noFill/>
              <a:ln w="25400" cap="rnd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0529" name="Line 6"/>
            <p:cNvSpPr>
              <a:spLocks noChangeShapeType="1"/>
            </p:cNvSpPr>
            <p:nvPr/>
          </p:nvSpPr>
          <p:spPr bwMode="auto">
            <a:xfrm flipH="1">
              <a:off x="3648" y="2061"/>
              <a:ext cx="169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30" name="Line 7"/>
            <p:cNvSpPr>
              <a:spLocks noChangeShapeType="1"/>
            </p:cNvSpPr>
            <p:nvPr/>
          </p:nvSpPr>
          <p:spPr bwMode="auto">
            <a:xfrm flipH="1">
              <a:off x="3648" y="2531"/>
              <a:ext cx="169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31" name="Line 8"/>
            <p:cNvSpPr>
              <a:spLocks noChangeShapeType="1"/>
            </p:cNvSpPr>
            <p:nvPr/>
          </p:nvSpPr>
          <p:spPr bwMode="auto">
            <a:xfrm flipH="1">
              <a:off x="4608" y="2294"/>
              <a:ext cx="288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32" name="Line 9"/>
            <p:cNvSpPr>
              <a:spLocks noChangeShapeType="1"/>
            </p:cNvSpPr>
            <p:nvPr/>
          </p:nvSpPr>
          <p:spPr bwMode="auto">
            <a:xfrm flipH="1">
              <a:off x="3648" y="2291"/>
              <a:ext cx="169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0490" name="Rectangle 1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Equations to Gates</a:t>
            </a:r>
          </a:p>
        </p:txBody>
      </p:sp>
      <p:grpSp>
        <p:nvGrpSpPr>
          <p:cNvPr id="20491" name="Group 13"/>
          <p:cNvGrpSpPr>
            <a:grpSpLocks/>
          </p:cNvGrpSpPr>
          <p:nvPr/>
        </p:nvGrpSpPr>
        <p:grpSpPr bwMode="auto">
          <a:xfrm>
            <a:off x="2619375" y="4398963"/>
            <a:ext cx="1238250" cy="657225"/>
            <a:chOff x="3648" y="1960"/>
            <a:chExt cx="1248" cy="673"/>
          </a:xfrm>
        </p:grpSpPr>
        <p:grpSp>
          <p:nvGrpSpPr>
            <p:cNvPr id="20521" name="Group 14"/>
            <p:cNvGrpSpPr>
              <a:grpSpLocks/>
            </p:cNvGrpSpPr>
            <p:nvPr/>
          </p:nvGrpSpPr>
          <p:grpSpPr bwMode="auto">
            <a:xfrm>
              <a:off x="3817" y="1960"/>
              <a:ext cx="776" cy="673"/>
              <a:chOff x="2521" y="1536"/>
              <a:chExt cx="776" cy="673"/>
            </a:xfrm>
          </p:grpSpPr>
          <p:sp>
            <p:nvSpPr>
              <p:cNvPr id="20526" name="Arc 15"/>
              <p:cNvSpPr>
                <a:spLocks/>
              </p:cNvSpPr>
              <p:nvPr/>
            </p:nvSpPr>
            <p:spPr bwMode="auto">
              <a:xfrm>
                <a:off x="2925" y="1537"/>
                <a:ext cx="372" cy="672"/>
              </a:xfrm>
              <a:custGeom>
                <a:avLst/>
                <a:gdLst>
                  <a:gd name="T0" fmla="*/ 0 w 21658"/>
                  <a:gd name="T1" fmla="*/ 0 h 43200"/>
                  <a:gd name="T2" fmla="*/ 1 w 21658"/>
                  <a:gd name="T3" fmla="*/ 672 h 43200"/>
                  <a:gd name="T4" fmla="*/ 1 w 21658"/>
                  <a:gd name="T5" fmla="*/ 336 h 43200"/>
                  <a:gd name="T6" fmla="*/ 0 60000 65536"/>
                  <a:gd name="T7" fmla="*/ 0 60000 65536"/>
                  <a:gd name="T8" fmla="*/ 0 60000 65536"/>
                  <a:gd name="T9" fmla="*/ 0 w 21658"/>
                  <a:gd name="T10" fmla="*/ 0 h 43200"/>
                  <a:gd name="T11" fmla="*/ 21658 w 21658"/>
                  <a:gd name="T12" fmla="*/ 43200 h 432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58" h="43200" fill="none" extrusionOk="0">
                    <a:moveTo>
                      <a:pt x="0" y="0"/>
                    </a:moveTo>
                    <a:cubicBezTo>
                      <a:pt x="19" y="0"/>
                      <a:pt x="38" y="-1"/>
                      <a:pt x="58" y="0"/>
                    </a:cubicBezTo>
                    <a:cubicBezTo>
                      <a:pt x="11987" y="0"/>
                      <a:pt x="21658" y="9670"/>
                      <a:pt x="21658" y="21600"/>
                    </a:cubicBezTo>
                    <a:cubicBezTo>
                      <a:pt x="21658" y="33529"/>
                      <a:pt x="11987" y="43199"/>
                      <a:pt x="58" y="43200"/>
                    </a:cubicBezTo>
                  </a:path>
                  <a:path w="21658" h="43200" stroke="0" extrusionOk="0">
                    <a:moveTo>
                      <a:pt x="0" y="0"/>
                    </a:moveTo>
                    <a:cubicBezTo>
                      <a:pt x="19" y="0"/>
                      <a:pt x="38" y="-1"/>
                      <a:pt x="58" y="0"/>
                    </a:cubicBezTo>
                    <a:cubicBezTo>
                      <a:pt x="11987" y="0"/>
                      <a:pt x="21658" y="9670"/>
                      <a:pt x="21658" y="21600"/>
                    </a:cubicBezTo>
                    <a:cubicBezTo>
                      <a:pt x="21658" y="33529"/>
                      <a:pt x="11987" y="43199"/>
                      <a:pt x="58" y="43200"/>
                    </a:cubicBezTo>
                    <a:lnTo>
                      <a:pt x="58" y="21600"/>
                    </a:lnTo>
                    <a:close/>
                  </a:path>
                </a:pathLst>
              </a:custGeom>
              <a:noFill/>
              <a:ln w="25400" cap="rnd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527" name="Freeform 16"/>
              <p:cNvSpPr>
                <a:spLocks/>
              </p:cNvSpPr>
              <p:nvPr/>
            </p:nvSpPr>
            <p:spPr bwMode="auto">
              <a:xfrm>
                <a:off x="2521" y="1536"/>
                <a:ext cx="439" cy="673"/>
              </a:xfrm>
              <a:custGeom>
                <a:avLst/>
                <a:gdLst>
                  <a:gd name="T0" fmla="*/ 438 w 439"/>
                  <a:gd name="T1" fmla="*/ 0 h 673"/>
                  <a:gd name="T2" fmla="*/ 0 w 439"/>
                  <a:gd name="T3" fmla="*/ 0 h 673"/>
                  <a:gd name="T4" fmla="*/ 0 w 439"/>
                  <a:gd name="T5" fmla="*/ 672 h 673"/>
                  <a:gd name="T6" fmla="*/ 438 w 439"/>
                  <a:gd name="T7" fmla="*/ 672 h 673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439"/>
                  <a:gd name="T13" fmla="*/ 0 h 673"/>
                  <a:gd name="T14" fmla="*/ 439 w 439"/>
                  <a:gd name="T15" fmla="*/ 673 h 673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439" h="673">
                    <a:moveTo>
                      <a:pt x="438" y="0"/>
                    </a:moveTo>
                    <a:lnTo>
                      <a:pt x="0" y="0"/>
                    </a:lnTo>
                    <a:lnTo>
                      <a:pt x="0" y="672"/>
                    </a:lnTo>
                    <a:lnTo>
                      <a:pt x="438" y="672"/>
                    </a:lnTo>
                  </a:path>
                </a:pathLst>
              </a:custGeom>
              <a:noFill/>
              <a:ln w="25400" cap="rnd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0522" name="Line 17"/>
            <p:cNvSpPr>
              <a:spLocks noChangeShapeType="1"/>
            </p:cNvSpPr>
            <p:nvPr/>
          </p:nvSpPr>
          <p:spPr bwMode="auto">
            <a:xfrm flipH="1">
              <a:off x="3648" y="2061"/>
              <a:ext cx="169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23" name="Line 18"/>
            <p:cNvSpPr>
              <a:spLocks noChangeShapeType="1"/>
            </p:cNvSpPr>
            <p:nvPr/>
          </p:nvSpPr>
          <p:spPr bwMode="auto">
            <a:xfrm flipH="1">
              <a:off x="3648" y="2531"/>
              <a:ext cx="169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24" name="Line 19"/>
            <p:cNvSpPr>
              <a:spLocks noChangeShapeType="1"/>
            </p:cNvSpPr>
            <p:nvPr/>
          </p:nvSpPr>
          <p:spPr bwMode="auto">
            <a:xfrm flipH="1">
              <a:off x="4608" y="2294"/>
              <a:ext cx="288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25" name="Line 20"/>
            <p:cNvSpPr>
              <a:spLocks noChangeShapeType="1"/>
            </p:cNvSpPr>
            <p:nvPr/>
          </p:nvSpPr>
          <p:spPr bwMode="auto">
            <a:xfrm flipH="1">
              <a:off x="3648" y="2291"/>
              <a:ext cx="169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0492" name="Text Box 21"/>
          <p:cNvSpPr txBox="1">
            <a:spLocks noChangeArrowheads="1"/>
          </p:cNvSpPr>
          <p:nvPr/>
        </p:nvSpPr>
        <p:spPr bwMode="auto">
          <a:xfrm>
            <a:off x="1068388" y="3954463"/>
            <a:ext cx="303212" cy="457200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2400" i="1"/>
              <a:t>s</a:t>
            </a:r>
          </a:p>
        </p:txBody>
      </p:sp>
      <p:sp>
        <p:nvSpPr>
          <p:cNvPr id="20493" name="Text Box 22"/>
          <p:cNvSpPr txBox="1">
            <a:spLocks noChangeArrowheads="1"/>
          </p:cNvSpPr>
          <p:nvPr/>
        </p:nvSpPr>
        <p:spPr bwMode="auto">
          <a:xfrm>
            <a:off x="2286000" y="4487863"/>
            <a:ext cx="336550" cy="457200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2400" i="1"/>
              <a:t>a</a:t>
            </a:r>
          </a:p>
        </p:txBody>
      </p:sp>
      <p:sp>
        <p:nvSpPr>
          <p:cNvPr id="20494" name="Text Box 23"/>
          <p:cNvSpPr txBox="1">
            <a:spLocks noChangeArrowheads="1"/>
          </p:cNvSpPr>
          <p:nvPr/>
        </p:nvSpPr>
        <p:spPr bwMode="auto">
          <a:xfrm>
            <a:off x="1111250" y="5097463"/>
            <a:ext cx="336550" cy="457200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2400" i="1"/>
              <a:t>b</a:t>
            </a:r>
          </a:p>
        </p:txBody>
      </p:sp>
      <p:grpSp>
        <p:nvGrpSpPr>
          <p:cNvPr id="20495" name="Group 24"/>
          <p:cNvGrpSpPr>
            <a:grpSpLocks noChangeAspect="1"/>
          </p:cNvGrpSpPr>
          <p:nvPr/>
        </p:nvGrpSpPr>
        <p:grpSpPr bwMode="auto">
          <a:xfrm>
            <a:off x="1398588" y="3890963"/>
            <a:ext cx="887412" cy="604837"/>
            <a:chOff x="2784" y="1784"/>
            <a:chExt cx="1113" cy="760"/>
          </a:xfrm>
        </p:grpSpPr>
        <p:sp>
          <p:nvSpPr>
            <p:cNvPr id="20517" name="Oval 25"/>
            <p:cNvSpPr>
              <a:spLocks noChangeAspect="1" noChangeArrowheads="1"/>
            </p:cNvSpPr>
            <p:nvPr/>
          </p:nvSpPr>
          <p:spPr bwMode="auto">
            <a:xfrm>
              <a:off x="3551" y="2068"/>
              <a:ext cx="184" cy="184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18" name="AutoShape 26"/>
            <p:cNvSpPr>
              <a:spLocks noChangeAspect="1" noChangeArrowheads="1"/>
            </p:cNvSpPr>
            <p:nvPr/>
          </p:nvSpPr>
          <p:spPr bwMode="auto">
            <a:xfrm rot="5400000">
              <a:off x="2856" y="1856"/>
              <a:ext cx="760" cy="616"/>
            </a:xfrm>
            <a:prstGeom prst="triangle">
              <a:avLst>
                <a:gd name="adj" fmla="val 49995"/>
              </a:avLst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19" name="Line 27"/>
            <p:cNvSpPr>
              <a:spLocks noChangeAspect="1" noChangeShapeType="1"/>
            </p:cNvSpPr>
            <p:nvPr/>
          </p:nvSpPr>
          <p:spPr bwMode="auto">
            <a:xfrm>
              <a:off x="2784" y="2160"/>
              <a:ext cx="144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20" name="Line 28"/>
            <p:cNvSpPr>
              <a:spLocks noChangeAspect="1" noChangeShapeType="1"/>
            </p:cNvSpPr>
            <p:nvPr/>
          </p:nvSpPr>
          <p:spPr bwMode="auto">
            <a:xfrm>
              <a:off x="3753" y="2160"/>
              <a:ext cx="144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0496" name="Oval 29"/>
          <p:cNvSpPr>
            <a:spLocks noChangeAspect="1" noChangeArrowheads="1"/>
          </p:cNvSpPr>
          <p:nvPr/>
        </p:nvSpPr>
        <p:spPr bwMode="auto">
          <a:xfrm>
            <a:off x="2009775" y="5259388"/>
            <a:ext cx="147638" cy="147637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497" name="AutoShape 30"/>
          <p:cNvSpPr>
            <a:spLocks noChangeAspect="1" noChangeArrowheads="1"/>
          </p:cNvSpPr>
          <p:nvPr/>
        </p:nvSpPr>
        <p:spPr bwMode="auto">
          <a:xfrm rot="5400000">
            <a:off x="1456532" y="5090319"/>
            <a:ext cx="604837" cy="492125"/>
          </a:xfrm>
          <a:prstGeom prst="triangle">
            <a:avLst>
              <a:gd name="adj" fmla="val 49995"/>
            </a:avLst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498" name="Line 31"/>
          <p:cNvSpPr>
            <a:spLocks noChangeAspect="1" noChangeShapeType="1"/>
          </p:cNvSpPr>
          <p:nvPr/>
        </p:nvSpPr>
        <p:spPr bwMode="auto">
          <a:xfrm>
            <a:off x="1398588" y="5332413"/>
            <a:ext cx="1143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499" name="Line 32"/>
          <p:cNvSpPr>
            <a:spLocks noChangeAspect="1" noChangeShapeType="1"/>
          </p:cNvSpPr>
          <p:nvPr/>
        </p:nvSpPr>
        <p:spPr bwMode="auto">
          <a:xfrm>
            <a:off x="2171700" y="5332413"/>
            <a:ext cx="1143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500" name="Text Box 33"/>
          <p:cNvSpPr txBox="1">
            <a:spLocks noChangeArrowheads="1"/>
          </p:cNvSpPr>
          <p:nvPr/>
        </p:nvSpPr>
        <p:spPr bwMode="auto">
          <a:xfrm>
            <a:off x="3871913" y="4419600"/>
            <a:ext cx="319087" cy="457200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2400" i="1"/>
              <a:t>y</a:t>
            </a:r>
          </a:p>
        </p:txBody>
      </p:sp>
      <p:sp>
        <p:nvSpPr>
          <p:cNvPr id="20501" name="Text Box 34"/>
          <p:cNvSpPr txBox="1">
            <a:spLocks noChangeArrowheads="1"/>
          </p:cNvSpPr>
          <p:nvPr/>
        </p:nvSpPr>
        <p:spPr bwMode="auto">
          <a:xfrm>
            <a:off x="7345363" y="3671888"/>
            <a:ext cx="274637" cy="336550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1600" i="1"/>
              <a:t>y</a:t>
            </a:r>
          </a:p>
        </p:txBody>
      </p:sp>
      <p:sp>
        <p:nvSpPr>
          <p:cNvPr id="20502" name="Line 35"/>
          <p:cNvSpPr>
            <a:spLocks noChangeShapeType="1"/>
          </p:cNvSpPr>
          <p:nvPr/>
        </p:nvSpPr>
        <p:spPr bwMode="auto">
          <a:xfrm>
            <a:off x="4343400" y="4572000"/>
            <a:ext cx="1074738" cy="19050"/>
          </a:xfrm>
          <a:prstGeom prst="line">
            <a:avLst/>
          </a:prstGeom>
          <a:noFill/>
          <a:ln w="76200">
            <a:solidFill>
              <a:srgbClr val="8495A9"/>
            </a:solidFill>
            <a:round/>
            <a:headEnd type="none" w="lg" len="lg"/>
            <a:tailEnd type="stealth" w="lg" len="lg"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0503" name="Group 42"/>
          <p:cNvGrpSpPr>
            <a:grpSpLocks/>
          </p:cNvGrpSpPr>
          <p:nvPr/>
        </p:nvGrpSpPr>
        <p:grpSpPr bwMode="auto">
          <a:xfrm>
            <a:off x="6086475" y="5180013"/>
            <a:ext cx="863600" cy="749300"/>
            <a:chOff x="2521" y="1536"/>
            <a:chExt cx="776" cy="673"/>
          </a:xfrm>
        </p:grpSpPr>
        <p:sp>
          <p:nvSpPr>
            <p:cNvPr id="20515" name="Arc 43"/>
            <p:cNvSpPr>
              <a:spLocks/>
            </p:cNvSpPr>
            <p:nvPr/>
          </p:nvSpPr>
          <p:spPr bwMode="auto">
            <a:xfrm>
              <a:off x="2925" y="1537"/>
              <a:ext cx="372" cy="672"/>
            </a:xfrm>
            <a:custGeom>
              <a:avLst/>
              <a:gdLst>
                <a:gd name="T0" fmla="*/ 0 w 21658"/>
                <a:gd name="T1" fmla="*/ 0 h 43200"/>
                <a:gd name="T2" fmla="*/ 1 w 21658"/>
                <a:gd name="T3" fmla="*/ 672 h 43200"/>
                <a:gd name="T4" fmla="*/ 1 w 21658"/>
                <a:gd name="T5" fmla="*/ 336 h 43200"/>
                <a:gd name="T6" fmla="*/ 0 60000 65536"/>
                <a:gd name="T7" fmla="*/ 0 60000 65536"/>
                <a:gd name="T8" fmla="*/ 0 60000 65536"/>
                <a:gd name="T9" fmla="*/ 0 w 21658"/>
                <a:gd name="T10" fmla="*/ 0 h 43200"/>
                <a:gd name="T11" fmla="*/ 21658 w 21658"/>
                <a:gd name="T12" fmla="*/ 43200 h 432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58" h="43200" fill="none" extrusionOk="0">
                  <a:moveTo>
                    <a:pt x="0" y="0"/>
                  </a:moveTo>
                  <a:cubicBezTo>
                    <a:pt x="19" y="0"/>
                    <a:pt x="38" y="-1"/>
                    <a:pt x="58" y="0"/>
                  </a:cubicBezTo>
                  <a:cubicBezTo>
                    <a:pt x="11987" y="0"/>
                    <a:pt x="21658" y="9670"/>
                    <a:pt x="21658" y="21600"/>
                  </a:cubicBezTo>
                  <a:cubicBezTo>
                    <a:pt x="21658" y="33529"/>
                    <a:pt x="11987" y="43199"/>
                    <a:pt x="58" y="43200"/>
                  </a:cubicBezTo>
                </a:path>
                <a:path w="21658" h="43200" stroke="0" extrusionOk="0">
                  <a:moveTo>
                    <a:pt x="0" y="0"/>
                  </a:moveTo>
                  <a:cubicBezTo>
                    <a:pt x="19" y="0"/>
                    <a:pt x="38" y="-1"/>
                    <a:pt x="58" y="0"/>
                  </a:cubicBezTo>
                  <a:cubicBezTo>
                    <a:pt x="11987" y="0"/>
                    <a:pt x="21658" y="9670"/>
                    <a:pt x="21658" y="21600"/>
                  </a:cubicBezTo>
                  <a:cubicBezTo>
                    <a:pt x="21658" y="33529"/>
                    <a:pt x="11987" y="43199"/>
                    <a:pt x="58" y="43200"/>
                  </a:cubicBezTo>
                  <a:lnTo>
                    <a:pt x="58" y="21600"/>
                  </a:lnTo>
                  <a:close/>
                </a:path>
              </a:pathLst>
            </a:custGeom>
            <a:noFill/>
            <a:ln w="25400" cap="rnd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16" name="Freeform 44"/>
            <p:cNvSpPr>
              <a:spLocks/>
            </p:cNvSpPr>
            <p:nvPr/>
          </p:nvSpPr>
          <p:spPr bwMode="auto">
            <a:xfrm>
              <a:off x="2521" y="1536"/>
              <a:ext cx="439" cy="673"/>
            </a:xfrm>
            <a:custGeom>
              <a:avLst/>
              <a:gdLst>
                <a:gd name="T0" fmla="*/ 438 w 439"/>
                <a:gd name="T1" fmla="*/ 0 h 673"/>
                <a:gd name="T2" fmla="*/ 0 w 439"/>
                <a:gd name="T3" fmla="*/ 0 h 673"/>
                <a:gd name="T4" fmla="*/ 0 w 439"/>
                <a:gd name="T5" fmla="*/ 672 h 673"/>
                <a:gd name="T6" fmla="*/ 438 w 439"/>
                <a:gd name="T7" fmla="*/ 672 h 673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39"/>
                <a:gd name="T13" fmla="*/ 0 h 673"/>
                <a:gd name="T14" fmla="*/ 439 w 439"/>
                <a:gd name="T15" fmla="*/ 673 h 673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39" h="673">
                  <a:moveTo>
                    <a:pt x="438" y="0"/>
                  </a:moveTo>
                  <a:lnTo>
                    <a:pt x="0" y="0"/>
                  </a:lnTo>
                  <a:lnTo>
                    <a:pt x="0" y="672"/>
                  </a:lnTo>
                  <a:lnTo>
                    <a:pt x="438" y="672"/>
                  </a:lnTo>
                </a:path>
              </a:pathLst>
            </a:custGeom>
            <a:noFill/>
            <a:ln w="25400" cap="rnd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0504" name="Line 45"/>
          <p:cNvSpPr>
            <a:spLocks noChangeShapeType="1"/>
          </p:cNvSpPr>
          <p:nvPr/>
        </p:nvSpPr>
        <p:spPr bwMode="auto">
          <a:xfrm flipH="1">
            <a:off x="5768975" y="5321300"/>
            <a:ext cx="188913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505" name="Line 46"/>
          <p:cNvSpPr>
            <a:spLocks noChangeShapeType="1"/>
          </p:cNvSpPr>
          <p:nvPr/>
        </p:nvSpPr>
        <p:spPr bwMode="auto">
          <a:xfrm flipH="1">
            <a:off x="5768975" y="5786438"/>
            <a:ext cx="188913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506" name="Line 47"/>
          <p:cNvSpPr>
            <a:spLocks noChangeShapeType="1"/>
          </p:cNvSpPr>
          <p:nvPr/>
        </p:nvSpPr>
        <p:spPr bwMode="auto">
          <a:xfrm flipH="1">
            <a:off x="6967538" y="5551488"/>
            <a:ext cx="320675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507" name="Line 48"/>
          <p:cNvSpPr>
            <a:spLocks noChangeShapeType="1"/>
          </p:cNvSpPr>
          <p:nvPr/>
        </p:nvSpPr>
        <p:spPr bwMode="auto">
          <a:xfrm flipH="1">
            <a:off x="5768975" y="5548313"/>
            <a:ext cx="317500" cy="317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20482" name="Object 49"/>
          <p:cNvGraphicFramePr>
            <a:graphicFrameLocks noChangeAspect="1"/>
          </p:cNvGraphicFramePr>
          <p:nvPr/>
        </p:nvGraphicFramePr>
        <p:xfrm>
          <a:off x="5578475" y="5156200"/>
          <a:ext cx="166688" cy="787400"/>
        </p:xfrm>
        <a:graphic>
          <a:graphicData uri="http://schemas.openxmlformats.org/presentationml/2006/ole">
            <p:oleObj spid="_x0000_s20482" name="Equation" r:id="rId3" imgW="126720" imgH="596880" progId="Equation.3">
              <p:embed/>
            </p:oleObj>
          </a:graphicData>
        </a:graphic>
      </p:graphicFrame>
      <p:sp>
        <p:nvSpPr>
          <p:cNvPr id="20508" name="Text Box 50"/>
          <p:cNvSpPr txBox="1">
            <a:spLocks noChangeArrowheads="1"/>
          </p:cNvSpPr>
          <p:nvPr/>
        </p:nvSpPr>
        <p:spPr bwMode="auto">
          <a:xfrm>
            <a:off x="7292975" y="5311775"/>
            <a:ext cx="274638" cy="336550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1600" i="1"/>
              <a:t>y</a:t>
            </a:r>
          </a:p>
        </p:txBody>
      </p:sp>
      <p:sp>
        <p:nvSpPr>
          <p:cNvPr id="20509" name="Text Box 51"/>
          <p:cNvSpPr txBox="1">
            <a:spLocks noChangeArrowheads="1"/>
          </p:cNvSpPr>
          <p:nvPr/>
        </p:nvSpPr>
        <p:spPr bwMode="auto">
          <a:xfrm>
            <a:off x="6480175" y="4502150"/>
            <a:ext cx="577850" cy="409575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pPr algn="l"/>
            <a:r>
              <a:rPr lang="en-US" sz="2000" b="1">
                <a:solidFill>
                  <a:srgbClr val="800000"/>
                </a:solidFill>
              </a:rPr>
              <a:t>OR</a:t>
            </a:r>
          </a:p>
        </p:txBody>
      </p:sp>
      <p:sp>
        <p:nvSpPr>
          <p:cNvPr id="20510" name="Oval 52"/>
          <p:cNvSpPr>
            <a:spLocks noChangeAspect="1" noChangeArrowheads="1"/>
          </p:cNvSpPr>
          <p:nvPr/>
        </p:nvSpPr>
        <p:spPr bwMode="auto">
          <a:xfrm>
            <a:off x="5938838" y="5251450"/>
            <a:ext cx="147637" cy="147638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511" name="Oval 53"/>
          <p:cNvSpPr>
            <a:spLocks noChangeAspect="1" noChangeArrowheads="1"/>
          </p:cNvSpPr>
          <p:nvPr/>
        </p:nvSpPr>
        <p:spPr bwMode="auto">
          <a:xfrm>
            <a:off x="5938838" y="5711825"/>
            <a:ext cx="147637" cy="147638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20512" name="AutoShape 61"/>
          <p:cNvCxnSpPr>
            <a:cxnSpLocks noChangeShapeType="1"/>
            <a:endCxn id="20523" idx="0"/>
          </p:cNvCxnSpPr>
          <p:nvPr/>
        </p:nvCxnSpPr>
        <p:spPr bwMode="auto">
          <a:xfrm flipV="1">
            <a:off x="2286000" y="4943475"/>
            <a:ext cx="501650" cy="388938"/>
          </a:xfrm>
          <a:prstGeom prst="bentConnector4">
            <a:avLst>
              <a:gd name="adj1" fmla="val 50000"/>
              <a:gd name="adj2" fmla="val 95102"/>
            </a:avLst>
          </a:prstGeom>
          <a:noFill/>
          <a:ln w="254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</p:cxnSp>
      <p:cxnSp>
        <p:nvCxnSpPr>
          <p:cNvPr id="20513" name="AutoShape 62"/>
          <p:cNvCxnSpPr>
            <a:cxnSpLocks noChangeShapeType="1"/>
            <a:stCxn id="20520" idx="1"/>
            <a:endCxn id="20522" idx="1"/>
          </p:cNvCxnSpPr>
          <p:nvPr/>
        </p:nvCxnSpPr>
        <p:spPr bwMode="auto">
          <a:xfrm rot="16200000" flipH="1">
            <a:off x="2298700" y="4189413"/>
            <a:ext cx="307975" cy="333375"/>
          </a:xfrm>
          <a:prstGeom prst="bentConnector3">
            <a:avLst>
              <a:gd name="adj1" fmla="val -5671"/>
            </a:avLst>
          </a:prstGeom>
          <a:noFill/>
          <a:ln w="254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</p:cxnSp>
      <p:graphicFrame>
        <p:nvGraphicFramePr>
          <p:cNvPr id="20483" name="Object 67"/>
          <p:cNvGraphicFramePr>
            <a:graphicFrameLocks noChangeAspect="1"/>
          </p:cNvGraphicFramePr>
          <p:nvPr>
            <p:ph sz="half" idx="1"/>
          </p:nvPr>
        </p:nvGraphicFramePr>
        <p:xfrm>
          <a:off x="1371600" y="2633663"/>
          <a:ext cx="1538288" cy="642937"/>
        </p:xfrm>
        <a:graphic>
          <a:graphicData uri="http://schemas.openxmlformats.org/presentationml/2006/ole">
            <p:oleObj spid="_x0000_s20483" name="Equation" r:id="rId4" imgW="685800" imgH="228600" progId="Equation.3">
              <p:embed/>
            </p:oleObj>
          </a:graphicData>
        </a:graphic>
      </p:graphicFrame>
      <p:sp>
        <p:nvSpPr>
          <p:cNvPr id="20514" name="Text Box 68"/>
          <p:cNvSpPr txBox="1">
            <a:spLocks noChangeArrowheads="1"/>
          </p:cNvSpPr>
          <p:nvPr/>
        </p:nvSpPr>
        <p:spPr bwMode="auto">
          <a:xfrm>
            <a:off x="2009775" y="2062163"/>
            <a:ext cx="577850" cy="409575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pPr algn="l"/>
            <a:r>
              <a:rPr lang="en-US" sz="2000" b="1">
                <a:solidFill>
                  <a:srgbClr val="800000"/>
                </a:solidFill>
              </a:rPr>
              <a:t>OR</a:t>
            </a:r>
          </a:p>
        </p:txBody>
      </p:sp>
      <p:graphicFrame>
        <p:nvGraphicFramePr>
          <p:cNvPr id="20484" name="Object 69"/>
          <p:cNvGraphicFramePr>
            <a:graphicFrameLocks noChangeAspect="1"/>
          </p:cNvGraphicFramePr>
          <p:nvPr>
            <p:ph sz="half" idx="2"/>
          </p:nvPr>
        </p:nvGraphicFramePr>
        <p:xfrm>
          <a:off x="1371600" y="1328738"/>
          <a:ext cx="6324600" cy="552450"/>
        </p:xfrm>
        <a:graphic>
          <a:graphicData uri="http://schemas.openxmlformats.org/presentationml/2006/ole">
            <p:oleObj spid="_x0000_s20484" name="Equation" r:id="rId5" imgW="2323800" imgH="203040" progId="Equation.3">
              <p:embed/>
            </p:oleObj>
          </a:graphicData>
        </a:graphic>
      </p:graphicFrame>
      <p:graphicFrame>
        <p:nvGraphicFramePr>
          <p:cNvPr id="20485" name="Object 70"/>
          <p:cNvGraphicFramePr>
            <a:graphicFrameLocks noChangeAspect="1"/>
          </p:cNvGraphicFramePr>
          <p:nvPr/>
        </p:nvGraphicFramePr>
        <p:xfrm>
          <a:off x="5630863" y="3479800"/>
          <a:ext cx="184150" cy="838200"/>
        </p:xfrm>
        <a:graphic>
          <a:graphicData uri="http://schemas.openxmlformats.org/presentationml/2006/ole">
            <p:oleObj spid="_x0000_s20485" name="Equation" r:id="rId6" imgW="139680" imgH="6346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8" name="Date Placeholder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ECEN 301</a:t>
            </a:r>
          </a:p>
        </p:txBody>
      </p:sp>
      <p:sp>
        <p:nvSpPr>
          <p:cNvPr id="21509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Discussion #21 – Boolean Algebra</a:t>
            </a:r>
          </a:p>
        </p:txBody>
      </p:sp>
      <p:sp>
        <p:nvSpPr>
          <p:cNvPr id="21510" name="Slide Number Placeholder 7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2E460F4D-7ED1-46DB-840C-4BEE3A111F5D}" type="slidenum">
              <a:rPr lang="en-US"/>
              <a:pPr lvl="1"/>
              <a:t>38</a:t>
            </a:fld>
            <a:endParaRPr lang="en-US"/>
          </a:p>
        </p:txBody>
      </p:sp>
      <p:sp>
        <p:nvSpPr>
          <p:cNvPr id="2151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Gates to Equations</a:t>
            </a:r>
          </a:p>
        </p:txBody>
      </p:sp>
      <p:graphicFrame>
        <p:nvGraphicFramePr>
          <p:cNvPr id="21506" name="Rectangle 3"/>
          <p:cNvGraphicFramePr>
            <a:graphicFrameLocks/>
          </p:cNvGraphicFramePr>
          <p:nvPr>
            <p:ph sz="half" idx="1"/>
          </p:nvPr>
        </p:nvGraphicFramePr>
        <p:xfrm>
          <a:off x="406400" y="1646238"/>
          <a:ext cx="4102100" cy="784225"/>
        </p:xfrm>
        <a:graphic>
          <a:graphicData uri="http://schemas.openxmlformats.org/presentationml/2006/ole">
            <p:oleObj spid="_x0000_s21506" name="Equation" r:id="rId3" imgW="0" imgH="0" progId="Equation.3">
              <p:embed/>
            </p:oleObj>
          </a:graphicData>
        </a:graphic>
      </p:graphicFrame>
      <p:grpSp>
        <p:nvGrpSpPr>
          <p:cNvPr id="21512" name="Group 71"/>
          <p:cNvGrpSpPr>
            <a:grpSpLocks/>
          </p:cNvGrpSpPr>
          <p:nvPr/>
        </p:nvGrpSpPr>
        <p:grpSpPr bwMode="auto">
          <a:xfrm>
            <a:off x="2427288" y="1371600"/>
            <a:ext cx="4578350" cy="3429000"/>
            <a:chOff x="1529" y="912"/>
            <a:chExt cx="2884" cy="2160"/>
          </a:xfrm>
        </p:grpSpPr>
        <p:grpSp>
          <p:nvGrpSpPr>
            <p:cNvPr id="21513" name="Group 4"/>
            <p:cNvGrpSpPr>
              <a:grpSpLocks/>
            </p:cNvGrpSpPr>
            <p:nvPr/>
          </p:nvGrpSpPr>
          <p:grpSpPr bwMode="auto">
            <a:xfrm>
              <a:off x="1690" y="2531"/>
              <a:ext cx="875" cy="471"/>
              <a:chOff x="1889" y="3244"/>
              <a:chExt cx="875" cy="471"/>
            </a:xfrm>
          </p:grpSpPr>
          <p:grpSp>
            <p:nvGrpSpPr>
              <p:cNvPr id="21566" name="Group 5"/>
              <p:cNvGrpSpPr>
                <a:grpSpLocks/>
              </p:cNvGrpSpPr>
              <p:nvPr/>
            </p:nvGrpSpPr>
            <p:grpSpPr bwMode="auto">
              <a:xfrm>
                <a:off x="2008" y="3244"/>
                <a:ext cx="544" cy="471"/>
                <a:chOff x="2008" y="3244"/>
                <a:chExt cx="544" cy="471"/>
              </a:xfrm>
            </p:grpSpPr>
            <p:grpSp>
              <p:nvGrpSpPr>
                <p:cNvPr id="21571" name="Group 6"/>
                <p:cNvGrpSpPr>
                  <a:grpSpLocks/>
                </p:cNvGrpSpPr>
                <p:nvPr/>
              </p:nvGrpSpPr>
              <p:grpSpPr bwMode="auto">
                <a:xfrm>
                  <a:off x="2291" y="3245"/>
                  <a:ext cx="261" cy="470"/>
                  <a:chOff x="2291" y="3245"/>
                  <a:chExt cx="261" cy="470"/>
                </a:xfrm>
              </p:grpSpPr>
              <p:sp>
                <p:nvSpPr>
                  <p:cNvPr id="21573" name="AutoShape 7"/>
                  <p:cNvSpPr>
                    <a:spLocks noChangeArrowheads="1"/>
                  </p:cNvSpPr>
                  <p:nvPr/>
                </p:nvSpPr>
                <p:spPr bwMode="auto">
                  <a:xfrm>
                    <a:off x="2291" y="3245"/>
                    <a:ext cx="261" cy="471"/>
                  </a:xfrm>
                  <a:prstGeom prst="roundRect">
                    <a:avLst>
                      <a:gd name="adj" fmla="val 384"/>
                    </a:avLst>
                  </a:prstGeom>
                  <a:noFill/>
                  <a:ln w="25400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1574" name="Freeform 8"/>
                  <p:cNvSpPr>
                    <a:spLocks noChangeArrowheads="1"/>
                  </p:cNvSpPr>
                  <p:nvPr/>
                </p:nvSpPr>
                <p:spPr bwMode="auto">
                  <a:xfrm>
                    <a:off x="2294" y="3245"/>
                    <a:ext cx="258" cy="471"/>
                  </a:xfrm>
                  <a:custGeom>
                    <a:avLst/>
                    <a:gdLst>
                      <a:gd name="T0" fmla="*/ 0 w 1139"/>
                      <a:gd name="T1" fmla="*/ 2078 h 2079"/>
                      <a:gd name="T2" fmla="*/ 58 w 1139"/>
                      <a:gd name="T3" fmla="*/ 2076 h 2079"/>
                      <a:gd name="T4" fmla="*/ 116 w 1139"/>
                      <a:gd name="T5" fmla="*/ 2072 h 2079"/>
                      <a:gd name="T6" fmla="*/ 173 w 1139"/>
                      <a:gd name="T7" fmla="*/ 2065 h 2079"/>
                      <a:gd name="T8" fmla="*/ 230 w 1139"/>
                      <a:gd name="T9" fmla="*/ 2055 h 2079"/>
                      <a:gd name="T10" fmla="*/ 286 w 1139"/>
                      <a:gd name="T11" fmla="*/ 2043 h 2079"/>
                      <a:gd name="T12" fmla="*/ 342 w 1139"/>
                      <a:gd name="T13" fmla="*/ 2028 h 2079"/>
                      <a:gd name="T14" fmla="*/ 396 w 1139"/>
                      <a:gd name="T15" fmla="*/ 2011 h 2079"/>
                      <a:gd name="T16" fmla="*/ 450 w 1139"/>
                      <a:gd name="T17" fmla="*/ 1991 h 2079"/>
                      <a:gd name="T18" fmla="*/ 502 w 1139"/>
                      <a:gd name="T19" fmla="*/ 1969 h 2079"/>
                      <a:gd name="T20" fmla="*/ 553 w 1139"/>
                      <a:gd name="T21" fmla="*/ 1944 h 2079"/>
                      <a:gd name="T22" fmla="*/ 603 w 1139"/>
                      <a:gd name="T23" fmla="*/ 1917 h 2079"/>
                      <a:gd name="T24" fmla="*/ 651 w 1139"/>
                      <a:gd name="T25" fmla="*/ 1888 h 2079"/>
                      <a:gd name="T26" fmla="*/ 698 w 1139"/>
                      <a:gd name="T27" fmla="*/ 1857 h 2079"/>
                      <a:gd name="T28" fmla="*/ 742 w 1139"/>
                      <a:gd name="T29" fmla="*/ 1824 h 2079"/>
                      <a:gd name="T30" fmla="*/ 785 w 1139"/>
                      <a:gd name="T31" fmla="*/ 1788 h 2079"/>
                      <a:gd name="T32" fmla="*/ 826 w 1139"/>
                      <a:gd name="T33" fmla="*/ 1751 h 2079"/>
                      <a:gd name="T34" fmla="*/ 864 w 1139"/>
                      <a:gd name="T35" fmla="*/ 1712 h 2079"/>
                      <a:gd name="T36" fmla="*/ 901 w 1139"/>
                      <a:gd name="T37" fmla="*/ 1672 h 2079"/>
                      <a:gd name="T38" fmla="*/ 935 w 1139"/>
                      <a:gd name="T39" fmla="*/ 1629 h 2079"/>
                      <a:gd name="T40" fmla="*/ 966 w 1139"/>
                      <a:gd name="T41" fmla="*/ 1585 h 2079"/>
                      <a:gd name="T42" fmla="*/ 995 w 1139"/>
                      <a:gd name="T43" fmla="*/ 1540 h 2079"/>
                      <a:gd name="T44" fmla="*/ 1022 w 1139"/>
                      <a:gd name="T45" fmla="*/ 1494 h 2079"/>
                      <a:gd name="T46" fmla="*/ 1046 w 1139"/>
                      <a:gd name="T47" fmla="*/ 1446 h 2079"/>
                      <a:gd name="T48" fmla="*/ 1067 w 1139"/>
                      <a:gd name="T49" fmla="*/ 1398 h 2079"/>
                      <a:gd name="T50" fmla="*/ 1086 w 1139"/>
                      <a:gd name="T51" fmla="*/ 1348 h 2079"/>
                      <a:gd name="T52" fmla="*/ 1102 w 1139"/>
                      <a:gd name="T53" fmla="*/ 1298 h 2079"/>
                      <a:gd name="T54" fmla="*/ 1115 w 1139"/>
                      <a:gd name="T55" fmla="*/ 1247 h 2079"/>
                      <a:gd name="T56" fmla="*/ 1125 w 1139"/>
                      <a:gd name="T57" fmla="*/ 1195 h 2079"/>
                      <a:gd name="T58" fmla="*/ 1132 w 1139"/>
                      <a:gd name="T59" fmla="*/ 1143 h 2079"/>
                      <a:gd name="T60" fmla="*/ 1137 w 1139"/>
                      <a:gd name="T61" fmla="*/ 1091 h 2079"/>
                      <a:gd name="T62" fmla="*/ 1138 w 1139"/>
                      <a:gd name="T63" fmla="*/ 1039 h 2079"/>
                      <a:gd name="T64" fmla="*/ 1137 w 1139"/>
                      <a:gd name="T65" fmla="*/ 987 h 2079"/>
                      <a:gd name="T66" fmla="*/ 1132 w 1139"/>
                      <a:gd name="T67" fmla="*/ 935 h 2079"/>
                      <a:gd name="T68" fmla="*/ 1125 w 1139"/>
                      <a:gd name="T69" fmla="*/ 883 h 2079"/>
                      <a:gd name="T70" fmla="*/ 1115 w 1139"/>
                      <a:gd name="T71" fmla="*/ 831 h 2079"/>
                      <a:gd name="T72" fmla="*/ 1102 w 1139"/>
                      <a:gd name="T73" fmla="*/ 780 h 2079"/>
                      <a:gd name="T74" fmla="*/ 1086 w 1139"/>
                      <a:gd name="T75" fmla="*/ 730 h 2079"/>
                      <a:gd name="T76" fmla="*/ 1067 w 1139"/>
                      <a:gd name="T77" fmla="*/ 680 h 2079"/>
                      <a:gd name="T78" fmla="*/ 1046 w 1139"/>
                      <a:gd name="T79" fmla="*/ 632 h 2079"/>
                      <a:gd name="T80" fmla="*/ 1022 w 1139"/>
                      <a:gd name="T81" fmla="*/ 584 h 2079"/>
                      <a:gd name="T82" fmla="*/ 995 w 1139"/>
                      <a:gd name="T83" fmla="*/ 538 h 2079"/>
                      <a:gd name="T84" fmla="*/ 966 w 1139"/>
                      <a:gd name="T85" fmla="*/ 493 h 2079"/>
                      <a:gd name="T86" fmla="*/ 935 w 1139"/>
                      <a:gd name="T87" fmla="*/ 449 h 2079"/>
                      <a:gd name="T88" fmla="*/ 901 w 1139"/>
                      <a:gd name="T89" fmla="*/ 407 h 2079"/>
                      <a:gd name="T90" fmla="*/ 864 w 1139"/>
                      <a:gd name="T91" fmla="*/ 366 h 2079"/>
                      <a:gd name="T92" fmla="*/ 826 w 1139"/>
                      <a:gd name="T93" fmla="*/ 327 h 2079"/>
                      <a:gd name="T94" fmla="*/ 785 w 1139"/>
                      <a:gd name="T95" fmla="*/ 290 h 2079"/>
                      <a:gd name="T96" fmla="*/ 742 w 1139"/>
                      <a:gd name="T97" fmla="*/ 254 h 2079"/>
                      <a:gd name="T98" fmla="*/ 698 w 1139"/>
                      <a:gd name="T99" fmla="*/ 221 h 2079"/>
                      <a:gd name="T100" fmla="*/ 651 w 1139"/>
                      <a:gd name="T101" fmla="*/ 190 h 2079"/>
                      <a:gd name="T102" fmla="*/ 603 w 1139"/>
                      <a:gd name="T103" fmla="*/ 161 h 2079"/>
                      <a:gd name="T104" fmla="*/ 553 w 1139"/>
                      <a:gd name="T105" fmla="*/ 134 h 2079"/>
                      <a:gd name="T106" fmla="*/ 502 w 1139"/>
                      <a:gd name="T107" fmla="*/ 109 h 2079"/>
                      <a:gd name="T108" fmla="*/ 450 w 1139"/>
                      <a:gd name="T109" fmla="*/ 87 h 2079"/>
                      <a:gd name="T110" fmla="*/ 396 w 1139"/>
                      <a:gd name="T111" fmla="*/ 68 h 2079"/>
                      <a:gd name="T112" fmla="*/ 342 w 1139"/>
                      <a:gd name="T113" fmla="*/ 50 h 2079"/>
                      <a:gd name="T114" fmla="*/ 286 w 1139"/>
                      <a:gd name="T115" fmla="*/ 35 h 2079"/>
                      <a:gd name="T116" fmla="*/ 230 w 1139"/>
                      <a:gd name="T117" fmla="*/ 23 h 2079"/>
                      <a:gd name="T118" fmla="*/ 173 w 1139"/>
                      <a:gd name="T119" fmla="*/ 13 h 2079"/>
                      <a:gd name="T120" fmla="*/ 116 w 1139"/>
                      <a:gd name="T121" fmla="*/ 6 h 2079"/>
                      <a:gd name="T122" fmla="*/ 58 w 1139"/>
                      <a:gd name="T123" fmla="*/ 2 h 2079"/>
                      <a:gd name="T124" fmla="*/ 1 w 1139"/>
                      <a:gd name="T125" fmla="*/ 0 h 2079"/>
                      <a:gd name="T126" fmla="*/ 0 60000 65536"/>
                      <a:gd name="T127" fmla="*/ 0 60000 65536"/>
                      <a:gd name="T128" fmla="*/ 0 60000 65536"/>
                      <a:gd name="T129" fmla="*/ 0 60000 65536"/>
                      <a:gd name="T130" fmla="*/ 0 60000 65536"/>
                      <a:gd name="T131" fmla="*/ 0 60000 65536"/>
                      <a:gd name="T132" fmla="*/ 0 60000 65536"/>
                      <a:gd name="T133" fmla="*/ 0 60000 65536"/>
                      <a:gd name="T134" fmla="*/ 0 60000 65536"/>
                      <a:gd name="T135" fmla="*/ 0 60000 65536"/>
                      <a:gd name="T136" fmla="*/ 0 60000 65536"/>
                      <a:gd name="T137" fmla="*/ 0 60000 65536"/>
                      <a:gd name="T138" fmla="*/ 0 60000 65536"/>
                      <a:gd name="T139" fmla="*/ 0 60000 65536"/>
                      <a:gd name="T140" fmla="*/ 0 60000 65536"/>
                      <a:gd name="T141" fmla="*/ 0 60000 65536"/>
                      <a:gd name="T142" fmla="*/ 0 60000 65536"/>
                      <a:gd name="T143" fmla="*/ 0 60000 65536"/>
                      <a:gd name="T144" fmla="*/ 0 60000 65536"/>
                      <a:gd name="T145" fmla="*/ 0 60000 65536"/>
                      <a:gd name="T146" fmla="*/ 0 60000 65536"/>
                      <a:gd name="T147" fmla="*/ 0 60000 65536"/>
                      <a:gd name="T148" fmla="*/ 0 60000 65536"/>
                      <a:gd name="T149" fmla="*/ 0 60000 65536"/>
                      <a:gd name="T150" fmla="*/ 0 60000 65536"/>
                      <a:gd name="T151" fmla="*/ 0 60000 65536"/>
                      <a:gd name="T152" fmla="*/ 0 60000 65536"/>
                      <a:gd name="T153" fmla="*/ 0 60000 65536"/>
                      <a:gd name="T154" fmla="*/ 0 60000 65536"/>
                      <a:gd name="T155" fmla="*/ 0 60000 65536"/>
                      <a:gd name="T156" fmla="*/ 0 60000 65536"/>
                      <a:gd name="T157" fmla="*/ 0 60000 65536"/>
                      <a:gd name="T158" fmla="*/ 0 60000 65536"/>
                      <a:gd name="T159" fmla="*/ 0 60000 65536"/>
                      <a:gd name="T160" fmla="*/ 0 60000 65536"/>
                      <a:gd name="T161" fmla="*/ 0 60000 65536"/>
                      <a:gd name="T162" fmla="*/ 0 60000 65536"/>
                      <a:gd name="T163" fmla="*/ 0 60000 65536"/>
                      <a:gd name="T164" fmla="*/ 0 60000 65536"/>
                      <a:gd name="T165" fmla="*/ 0 60000 65536"/>
                      <a:gd name="T166" fmla="*/ 0 60000 65536"/>
                      <a:gd name="T167" fmla="*/ 0 60000 65536"/>
                      <a:gd name="T168" fmla="*/ 0 60000 65536"/>
                      <a:gd name="T169" fmla="*/ 0 60000 65536"/>
                      <a:gd name="T170" fmla="*/ 0 60000 65536"/>
                      <a:gd name="T171" fmla="*/ 0 60000 65536"/>
                      <a:gd name="T172" fmla="*/ 0 60000 65536"/>
                      <a:gd name="T173" fmla="*/ 0 60000 65536"/>
                      <a:gd name="T174" fmla="*/ 0 60000 65536"/>
                      <a:gd name="T175" fmla="*/ 0 60000 65536"/>
                      <a:gd name="T176" fmla="*/ 0 60000 65536"/>
                      <a:gd name="T177" fmla="*/ 0 60000 65536"/>
                      <a:gd name="T178" fmla="*/ 0 60000 65536"/>
                      <a:gd name="T179" fmla="*/ 0 60000 65536"/>
                      <a:gd name="T180" fmla="*/ 0 60000 65536"/>
                      <a:gd name="T181" fmla="*/ 0 60000 65536"/>
                      <a:gd name="T182" fmla="*/ 0 60000 65536"/>
                      <a:gd name="T183" fmla="*/ 0 60000 65536"/>
                      <a:gd name="T184" fmla="*/ 0 60000 65536"/>
                      <a:gd name="T185" fmla="*/ 0 60000 65536"/>
                      <a:gd name="T186" fmla="*/ 0 60000 65536"/>
                      <a:gd name="T187" fmla="*/ 0 60000 65536"/>
                      <a:gd name="T188" fmla="*/ 0 60000 65536"/>
                      <a:gd name="T189" fmla="*/ 0 w 1139"/>
                      <a:gd name="T190" fmla="*/ 0 h 2079"/>
                      <a:gd name="T191" fmla="*/ 1139 w 1139"/>
                      <a:gd name="T192" fmla="*/ 2079 h 2079"/>
                    </a:gdLst>
                    <a:ahLst/>
                    <a:cxnLst>
                      <a:cxn ang="T126">
                        <a:pos x="T0" y="T1"/>
                      </a:cxn>
                      <a:cxn ang="T127">
                        <a:pos x="T2" y="T3"/>
                      </a:cxn>
                      <a:cxn ang="T128">
                        <a:pos x="T4" y="T5"/>
                      </a:cxn>
                      <a:cxn ang="T129">
                        <a:pos x="T6" y="T7"/>
                      </a:cxn>
                      <a:cxn ang="T130">
                        <a:pos x="T8" y="T9"/>
                      </a:cxn>
                      <a:cxn ang="T131">
                        <a:pos x="T10" y="T11"/>
                      </a:cxn>
                      <a:cxn ang="T132">
                        <a:pos x="T12" y="T13"/>
                      </a:cxn>
                      <a:cxn ang="T133">
                        <a:pos x="T14" y="T15"/>
                      </a:cxn>
                      <a:cxn ang="T134">
                        <a:pos x="T16" y="T17"/>
                      </a:cxn>
                      <a:cxn ang="T135">
                        <a:pos x="T18" y="T19"/>
                      </a:cxn>
                      <a:cxn ang="T136">
                        <a:pos x="T20" y="T21"/>
                      </a:cxn>
                      <a:cxn ang="T137">
                        <a:pos x="T22" y="T23"/>
                      </a:cxn>
                      <a:cxn ang="T138">
                        <a:pos x="T24" y="T25"/>
                      </a:cxn>
                      <a:cxn ang="T139">
                        <a:pos x="T26" y="T27"/>
                      </a:cxn>
                      <a:cxn ang="T140">
                        <a:pos x="T28" y="T29"/>
                      </a:cxn>
                      <a:cxn ang="T141">
                        <a:pos x="T30" y="T31"/>
                      </a:cxn>
                      <a:cxn ang="T142">
                        <a:pos x="T32" y="T33"/>
                      </a:cxn>
                      <a:cxn ang="T143">
                        <a:pos x="T34" y="T35"/>
                      </a:cxn>
                      <a:cxn ang="T144">
                        <a:pos x="T36" y="T37"/>
                      </a:cxn>
                      <a:cxn ang="T145">
                        <a:pos x="T38" y="T39"/>
                      </a:cxn>
                      <a:cxn ang="T146">
                        <a:pos x="T40" y="T41"/>
                      </a:cxn>
                      <a:cxn ang="T147">
                        <a:pos x="T42" y="T43"/>
                      </a:cxn>
                      <a:cxn ang="T148">
                        <a:pos x="T44" y="T45"/>
                      </a:cxn>
                      <a:cxn ang="T149">
                        <a:pos x="T46" y="T47"/>
                      </a:cxn>
                      <a:cxn ang="T150">
                        <a:pos x="T48" y="T49"/>
                      </a:cxn>
                      <a:cxn ang="T151">
                        <a:pos x="T50" y="T51"/>
                      </a:cxn>
                      <a:cxn ang="T152">
                        <a:pos x="T52" y="T53"/>
                      </a:cxn>
                      <a:cxn ang="T153">
                        <a:pos x="T54" y="T55"/>
                      </a:cxn>
                      <a:cxn ang="T154">
                        <a:pos x="T56" y="T57"/>
                      </a:cxn>
                      <a:cxn ang="T155">
                        <a:pos x="T58" y="T59"/>
                      </a:cxn>
                      <a:cxn ang="T156">
                        <a:pos x="T60" y="T61"/>
                      </a:cxn>
                      <a:cxn ang="T157">
                        <a:pos x="T62" y="T63"/>
                      </a:cxn>
                      <a:cxn ang="T158">
                        <a:pos x="T64" y="T65"/>
                      </a:cxn>
                      <a:cxn ang="T159">
                        <a:pos x="T66" y="T67"/>
                      </a:cxn>
                      <a:cxn ang="T160">
                        <a:pos x="T68" y="T69"/>
                      </a:cxn>
                      <a:cxn ang="T161">
                        <a:pos x="T70" y="T71"/>
                      </a:cxn>
                      <a:cxn ang="T162">
                        <a:pos x="T72" y="T73"/>
                      </a:cxn>
                      <a:cxn ang="T163">
                        <a:pos x="T74" y="T75"/>
                      </a:cxn>
                      <a:cxn ang="T164">
                        <a:pos x="T76" y="T77"/>
                      </a:cxn>
                      <a:cxn ang="T165">
                        <a:pos x="T78" y="T79"/>
                      </a:cxn>
                      <a:cxn ang="T166">
                        <a:pos x="T80" y="T81"/>
                      </a:cxn>
                      <a:cxn ang="T167">
                        <a:pos x="T82" y="T83"/>
                      </a:cxn>
                      <a:cxn ang="T168">
                        <a:pos x="T84" y="T85"/>
                      </a:cxn>
                      <a:cxn ang="T169">
                        <a:pos x="T86" y="T87"/>
                      </a:cxn>
                      <a:cxn ang="T170">
                        <a:pos x="T88" y="T89"/>
                      </a:cxn>
                      <a:cxn ang="T171">
                        <a:pos x="T90" y="T91"/>
                      </a:cxn>
                      <a:cxn ang="T172">
                        <a:pos x="T92" y="T93"/>
                      </a:cxn>
                      <a:cxn ang="T173">
                        <a:pos x="T94" y="T95"/>
                      </a:cxn>
                      <a:cxn ang="T174">
                        <a:pos x="T96" y="T97"/>
                      </a:cxn>
                      <a:cxn ang="T175">
                        <a:pos x="T98" y="T99"/>
                      </a:cxn>
                      <a:cxn ang="T176">
                        <a:pos x="T100" y="T101"/>
                      </a:cxn>
                      <a:cxn ang="T177">
                        <a:pos x="T102" y="T103"/>
                      </a:cxn>
                      <a:cxn ang="T178">
                        <a:pos x="T104" y="T105"/>
                      </a:cxn>
                      <a:cxn ang="T179">
                        <a:pos x="T106" y="T107"/>
                      </a:cxn>
                      <a:cxn ang="T180">
                        <a:pos x="T108" y="T109"/>
                      </a:cxn>
                      <a:cxn ang="T181">
                        <a:pos x="T110" y="T111"/>
                      </a:cxn>
                      <a:cxn ang="T182">
                        <a:pos x="T112" y="T113"/>
                      </a:cxn>
                      <a:cxn ang="T183">
                        <a:pos x="T114" y="T115"/>
                      </a:cxn>
                      <a:cxn ang="T184">
                        <a:pos x="T116" y="T117"/>
                      </a:cxn>
                      <a:cxn ang="T185">
                        <a:pos x="T118" y="T119"/>
                      </a:cxn>
                      <a:cxn ang="T186">
                        <a:pos x="T120" y="T121"/>
                      </a:cxn>
                      <a:cxn ang="T187">
                        <a:pos x="T122" y="T123"/>
                      </a:cxn>
                      <a:cxn ang="T188">
                        <a:pos x="T124" y="T125"/>
                      </a:cxn>
                    </a:cxnLst>
                    <a:rect l="T189" t="T190" r="T191" b="T192"/>
                    <a:pathLst>
                      <a:path w="1139" h="2079">
                        <a:moveTo>
                          <a:pt x="0" y="2078"/>
                        </a:moveTo>
                        <a:lnTo>
                          <a:pt x="58" y="2076"/>
                        </a:lnTo>
                        <a:lnTo>
                          <a:pt x="116" y="2072"/>
                        </a:lnTo>
                        <a:lnTo>
                          <a:pt x="173" y="2065"/>
                        </a:lnTo>
                        <a:lnTo>
                          <a:pt x="230" y="2055"/>
                        </a:lnTo>
                        <a:lnTo>
                          <a:pt x="286" y="2043"/>
                        </a:lnTo>
                        <a:lnTo>
                          <a:pt x="342" y="2028"/>
                        </a:lnTo>
                        <a:lnTo>
                          <a:pt x="396" y="2011"/>
                        </a:lnTo>
                        <a:lnTo>
                          <a:pt x="450" y="1991"/>
                        </a:lnTo>
                        <a:lnTo>
                          <a:pt x="502" y="1969"/>
                        </a:lnTo>
                        <a:lnTo>
                          <a:pt x="553" y="1944"/>
                        </a:lnTo>
                        <a:lnTo>
                          <a:pt x="603" y="1917"/>
                        </a:lnTo>
                        <a:lnTo>
                          <a:pt x="651" y="1888"/>
                        </a:lnTo>
                        <a:lnTo>
                          <a:pt x="698" y="1857"/>
                        </a:lnTo>
                        <a:lnTo>
                          <a:pt x="742" y="1824"/>
                        </a:lnTo>
                        <a:lnTo>
                          <a:pt x="785" y="1788"/>
                        </a:lnTo>
                        <a:lnTo>
                          <a:pt x="826" y="1751"/>
                        </a:lnTo>
                        <a:lnTo>
                          <a:pt x="864" y="1712"/>
                        </a:lnTo>
                        <a:lnTo>
                          <a:pt x="901" y="1672"/>
                        </a:lnTo>
                        <a:lnTo>
                          <a:pt x="935" y="1629"/>
                        </a:lnTo>
                        <a:lnTo>
                          <a:pt x="966" y="1585"/>
                        </a:lnTo>
                        <a:lnTo>
                          <a:pt x="995" y="1540"/>
                        </a:lnTo>
                        <a:lnTo>
                          <a:pt x="1022" y="1494"/>
                        </a:lnTo>
                        <a:lnTo>
                          <a:pt x="1046" y="1446"/>
                        </a:lnTo>
                        <a:lnTo>
                          <a:pt x="1067" y="1398"/>
                        </a:lnTo>
                        <a:lnTo>
                          <a:pt x="1086" y="1348"/>
                        </a:lnTo>
                        <a:lnTo>
                          <a:pt x="1102" y="1298"/>
                        </a:lnTo>
                        <a:lnTo>
                          <a:pt x="1115" y="1247"/>
                        </a:lnTo>
                        <a:lnTo>
                          <a:pt x="1125" y="1195"/>
                        </a:lnTo>
                        <a:lnTo>
                          <a:pt x="1132" y="1143"/>
                        </a:lnTo>
                        <a:lnTo>
                          <a:pt x="1137" y="1091"/>
                        </a:lnTo>
                        <a:lnTo>
                          <a:pt x="1138" y="1039"/>
                        </a:lnTo>
                        <a:lnTo>
                          <a:pt x="1137" y="987"/>
                        </a:lnTo>
                        <a:lnTo>
                          <a:pt x="1132" y="935"/>
                        </a:lnTo>
                        <a:lnTo>
                          <a:pt x="1125" y="883"/>
                        </a:lnTo>
                        <a:lnTo>
                          <a:pt x="1115" y="831"/>
                        </a:lnTo>
                        <a:lnTo>
                          <a:pt x="1102" y="780"/>
                        </a:lnTo>
                        <a:lnTo>
                          <a:pt x="1086" y="730"/>
                        </a:lnTo>
                        <a:lnTo>
                          <a:pt x="1067" y="680"/>
                        </a:lnTo>
                        <a:lnTo>
                          <a:pt x="1046" y="632"/>
                        </a:lnTo>
                        <a:lnTo>
                          <a:pt x="1022" y="584"/>
                        </a:lnTo>
                        <a:lnTo>
                          <a:pt x="995" y="538"/>
                        </a:lnTo>
                        <a:lnTo>
                          <a:pt x="966" y="493"/>
                        </a:lnTo>
                        <a:lnTo>
                          <a:pt x="935" y="449"/>
                        </a:lnTo>
                        <a:lnTo>
                          <a:pt x="901" y="407"/>
                        </a:lnTo>
                        <a:lnTo>
                          <a:pt x="864" y="366"/>
                        </a:lnTo>
                        <a:lnTo>
                          <a:pt x="826" y="327"/>
                        </a:lnTo>
                        <a:lnTo>
                          <a:pt x="785" y="290"/>
                        </a:lnTo>
                        <a:lnTo>
                          <a:pt x="742" y="254"/>
                        </a:lnTo>
                        <a:lnTo>
                          <a:pt x="698" y="221"/>
                        </a:lnTo>
                        <a:lnTo>
                          <a:pt x="651" y="190"/>
                        </a:lnTo>
                        <a:lnTo>
                          <a:pt x="603" y="161"/>
                        </a:lnTo>
                        <a:lnTo>
                          <a:pt x="553" y="134"/>
                        </a:lnTo>
                        <a:lnTo>
                          <a:pt x="502" y="109"/>
                        </a:lnTo>
                        <a:lnTo>
                          <a:pt x="450" y="87"/>
                        </a:lnTo>
                        <a:lnTo>
                          <a:pt x="396" y="68"/>
                        </a:lnTo>
                        <a:lnTo>
                          <a:pt x="342" y="50"/>
                        </a:lnTo>
                        <a:lnTo>
                          <a:pt x="286" y="35"/>
                        </a:lnTo>
                        <a:lnTo>
                          <a:pt x="230" y="23"/>
                        </a:lnTo>
                        <a:lnTo>
                          <a:pt x="173" y="13"/>
                        </a:lnTo>
                        <a:lnTo>
                          <a:pt x="116" y="6"/>
                        </a:lnTo>
                        <a:lnTo>
                          <a:pt x="58" y="2"/>
                        </a:lnTo>
                        <a:lnTo>
                          <a:pt x="1" y="0"/>
                        </a:lnTo>
                      </a:path>
                    </a:pathLst>
                  </a:custGeom>
                  <a:noFill/>
                  <a:ln w="2540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sp>
              <p:nvSpPr>
                <p:cNvPr id="21572" name="Freeform 9"/>
                <p:cNvSpPr>
                  <a:spLocks noChangeArrowheads="1"/>
                </p:cNvSpPr>
                <p:nvPr/>
              </p:nvSpPr>
              <p:spPr bwMode="auto">
                <a:xfrm>
                  <a:off x="2008" y="3244"/>
                  <a:ext cx="308" cy="472"/>
                </a:xfrm>
                <a:custGeom>
                  <a:avLst/>
                  <a:gdLst>
                    <a:gd name="T0" fmla="*/ 1356 w 1357"/>
                    <a:gd name="T1" fmla="*/ 0 h 2080"/>
                    <a:gd name="T2" fmla="*/ 0 w 1357"/>
                    <a:gd name="T3" fmla="*/ 0 h 2080"/>
                    <a:gd name="T4" fmla="*/ 0 w 1357"/>
                    <a:gd name="T5" fmla="*/ 2079 h 2080"/>
                    <a:gd name="T6" fmla="*/ 1356 w 1357"/>
                    <a:gd name="T7" fmla="*/ 2079 h 208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1357"/>
                    <a:gd name="T13" fmla="*/ 0 h 2080"/>
                    <a:gd name="T14" fmla="*/ 1357 w 1357"/>
                    <a:gd name="T15" fmla="*/ 2080 h 208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1357" h="2080">
                      <a:moveTo>
                        <a:pt x="1356" y="0"/>
                      </a:moveTo>
                      <a:lnTo>
                        <a:pt x="0" y="0"/>
                      </a:lnTo>
                      <a:lnTo>
                        <a:pt x="0" y="2079"/>
                      </a:lnTo>
                      <a:lnTo>
                        <a:pt x="1356" y="2079"/>
                      </a:lnTo>
                    </a:path>
                  </a:pathLst>
                </a:cu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21567" name="Line 10"/>
              <p:cNvSpPr>
                <a:spLocks noChangeShapeType="1"/>
              </p:cNvSpPr>
              <p:nvPr/>
            </p:nvSpPr>
            <p:spPr bwMode="auto">
              <a:xfrm flipH="1">
                <a:off x="1888" y="3315"/>
                <a:ext cx="121" cy="1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568" name="Line 11"/>
              <p:cNvSpPr>
                <a:spLocks noChangeShapeType="1"/>
              </p:cNvSpPr>
              <p:nvPr/>
            </p:nvSpPr>
            <p:spPr bwMode="auto">
              <a:xfrm flipH="1">
                <a:off x="1888" y="3644"/>
                <a:ext cx="121" cy="1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569" name="Line 12"/>
              <p:cNvSpPr>
                <a:spLocks noChangeShapeType="1"/>
              </p:cNvSpPr>
              <p:nvPr/>
            </p:nvSpPr>
            <p:spPr bwMode="auto">
              <a:xfrm flipH="1">
                <a:off x="2562" y="3478"/>
                <a:ext cx="204" cy="1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570" name="Line 13"/>
              <p:cNvSpPr>
                <a:spLocks noChangeShapeType="1"/>
              </p:cNvSpPr>
              <p:nvPr/>
            </p:nvSpPr>
            <p:spPr bwMode="auto">
              <a:xfrm flipH="1">
                <a:off x="1888" y="3476"/>
                <a:ext cx="121" cy="1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1514" name="Group 14"/>
            <p:cNvGrpSpPr>
              <a:grpSpLocks/>
            </p:cNvGrpSpPr>
            <p:nvPr/>
          </p:nvGrpSpPr>
          <p:grpSpPr bwMode="auto">
            <a:xfrm>
              <a:off x="1690" y="1996"/>
              <a:ext cx="875" cy="472"/>
              <a:chOff x="1889" y="2709"/>
              <a:chExt cx="875" cy="472"/>
            </a:xfrm>
          </p:grpSpPr>
          <p:grpSp>
            <p:nvGrpSpPr>
              <p:cNvPr id="21557" name="Group 15"/>
              <p:cNvGrpSpPr>
                <a:grpSpLocks/>
              </p:cNvGrpSpPr>
              <p:nvPr/>
            </p:nvGrpSpPr>
            <p:grpSpPr bwMode="auto">
              <a:xfrm>
                <a:off x="2008" y="2709"/>
                <a:ext cx="544" cy="472"/>
                <a:chOff x="2008" y="2709"/>
                <a:chExt cx="544" cy="472"/>
              </a:xfrm>
            </p:grpSpPr>
            <p:grpSp>
              <p:nvGrpSpPr>
                <p:cNvPr id="21562" name="Group 16"/>
                <p:cNvGrpSpPr>
                  <a:grpSpLocks/>
                </p:cNvGrpSpPr>
                <p:nvPr/>
              </p:nvGrpSpPr>
              <p:grpSpPr bwMode="auto">
                <a:xfrm>
                  <a:off x="2291" y="2710"/>
                  <a:ext cx="261" cy="471"/>
                  <a:chOff x="2291" y="2710"/>
                  <a:chExt cx="261" cy="471"/>
                </a:xfrm>
              </p:grpSpPr>
              <p:sp>
                <p:nvSpPr>
                  <p:cNvPr id="21564" name="AutoShape 17"/>
                  <p:cNvSpPr>
                    <a:spLocks noChangeArrowheads="1"/>
                  </p:cNvSpPr>
                  <p:nvPr/>
                </p:nvSpPr>
                <p:spPr bwMode="auto">
                  <a:xfrm>
                    <a:off x="2291" y="2710"/>
                    <a:ext cx="261" cy="472"/>
                  </a:xfrm>
                  <a:prstGeom prst="roundRect">
                    <a:avLst>
                      <a:gd name="adj" fmla="val 384"/>
                    </a:avLst>
                  </a:prstGeom>
                  <a:noFill/>
                  <a:ln w="25400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1565" name="Freeform 18"/>
                  <p:cNvSpPr>
                    <a:spLocks noChangeArrowheads="1"/>
                  </p:cNvSpPr>
                  <p:nvPr/>
                </p:nvSpPr>
                <p:spPr bwMode="auto">
                  <a:xfrm>
                    <a:off x="2294" y="2710"/>
                    <a:ext cx="258" cy="472"/>
                  </a:xfrm>
                  <a:custGeom>
                    <a:avLst/>
                    <a:gdLst>
                      <a:gd name="T0" fmla="*/ 0 w 1139"/>
                      <a:gd name="T1" fmla="*/ 2082 h 2083"/>
                      <a:gd name="T2" fmla="*/ 58 w 1139"/>
                      <a:gd name="T3" fmla="*/ 2080 h 2083"/>
                      <a:gd name="T4" fmla="*/ 116 w 1139"/>
                      <a:gd name="T5" fmla="*/ 2076 h 2083"/>
                      <a:gd name="T6" fmla="*/ 173 w 1139"/>
                      <a:gd name="T7" fmla="*/ 2069 h 2083"/>
                      <a:gd name="T8" fmla="*/ 230 w 1139"/>
                      <a:gd name="T9" fmla="*/ 2059 h 2083"/>
                      <a:gd name="T10" fmla="*/ 286 w 1139"/>
                      <a:gd name="T11" fmla="*/ 2047 h 2083"/>
                      <a:gd name="T12" fmla="*/ 342 w 1139"/>
                      <a:gd name="T13" fmla="*/ 2032 h 2083"/>
                      <a:gd name="T14" fmla="*/ 396 w 1139"/>
                      <a:gd name="T15" fmla="*/ 2014 h 2083"/>
                      <a:gd name="T16" fmla="*/ 450 w 1139"/>
                      <a:gd name="T17" fmla="*/ 1995 h 2083"/>
                      <a:gd name="T18" fmla="*/ 502 w 1139"/>
                      <a:gd name="T19" fmla="*/ 1972 h 2083"/>
                      <a:gd name="T20" fmla="*/ 553 w 1139"/>
                      <a:gd name="T21" fmla="*/ 1948 h 2083"/>
                      <a:gd name="T22" fmla="*/ 603 w 1139"/>
                      <a:gd name="T23" fmla="*/ 1921 h 2083"/>
                      <a:gd name="T24" fmla="*/ 651 w 1139"/>
                      <a:gd name="T25" fmla="*/ 1892 h 2083"/>
                      <a:gd name="T26" fmla="*/ 698 w 1139"/>
                      <a:gd name="T27" fmla="*/ 1860 h 2083"/>
                      <a:gd name="T28" fmla="*/ 742 w 1139"/>
                      <a:gd name="T29" fmla="*/ 1827 h 2083"/>
                      <a:gd name="T30" fmla="*/ 785 w 1139"/>
                      <a:gd name="T31" fmla="*/ 1792 h 2083"/>
                      <a:gd name="T32" fmla="*/ 826 w 1139"/>
                      <a:gd name="T33" fmla="*/ 1755 h 2083"/>
                      <a:gd name="T34" fmla="*/ 864 w 1139"/>
                      <a:gd name="T35" fmla="*/ 1716 h 2083"/>
                      <a:gd name="T36" fmla="*/ 901 w 1139"/>
                      <a:gd name="T37" fmla="*/ 1675 h 2083"/>
                      <a:gd name="T38" fmla="*/ 935 w 1139"/>
                      <a:gd name="T39" fmla="*/ 1632 h 2083"/>
                      <a:gd name="T40" fmla="*/ 966 w 1139"/>
                      <a:gd name="T41" fmla="*/ 1589 h 2083"/>
                      <a:gd name="T42" fmla="*/ 995 w 1139"/>
                      <a:gd name="T43" fmla="*/ 1543 h 2083"/>
                      <a:gd name="T44" fmla="*/ 1022 w 1139"/>
                      <a:gd name="T45" fmla="*/ 1497 h 2083"/>
                      <a:gd name="T46" fmla="*/ 1046 w 1139"/>
                      <a:gd name="T47" fmla="*/ 1449 h 2083"/>
                      <a:gd name="T48" fmla="*/ 1067 w 1139"/>
                      <a:gd name="T49" fmla="*/ 1400 h 2083"/>
                      <a:gd name="T50" fmla="*/ 1086 w 1139"/>
                      <a:gd name="T51" fmla="*/ 1351 h 2083"/>
                      <a:gd name="T52" fmla="*/ 1102 w 1139"/>
                      <a:gd name="T53" fmla="*/ 1300 h 2083"/>
                      <a:gd name="T54" fmla="*/ 1115 w 1139"/>
                      <a:gd name="T55" fmla="*/ 1249 h 2083"/>
                      <a:gd name="T56" fmla="*/ 1125 w 1139"/>
                      <a:gd name="T57" fmla="*/ 1198 h 2083"/>
                      <a:gd name="T58" fmla="*/ 1132 w 1139"/>
                      <a:gd name="T59" fmla="*/ 1146 h 2083"/>
                      <a:gd name="T60" fmla="*/ 1137 w 1139"/>
                      <a:gd name="T61" fmla="*/ 1093 h 2083"/>
                      <a:gd name="T62" fmla="*/ 1138 w 1139"/>
                      <a:gd name="T63" fmla="*/ 1041 h 2083"/>
                      <a:gd name="T64" fmla="*/ 1137 w 1139"/>
                      <a:gd name="T65" fmla="*/ 989 h 2083"/>
                      <a:gd name="T66" fmla="*/ 1132 w 1139"/>
                      <a:gd name="T67" fmla="*/ 936 h 2083"/>
                      <a:gd name="T68" fmla="*/ 1125 w 1139"/>
                      <a:gd name="T69" fmla="*/ 884 h 2083"/>
                      <a:gd name="T70" fmla="*/ 1115 w 1139"/>
                      <a:gd name="T71" fmla="*/ 833 h 2083"/>
                      <a:gd name="T72" fmla="*/ 1102 w 1139"/>
                      <a:gd name="T73" fmla="*/ 782 h 2083"/>
                      <a:gd name="T74" fmla="*/ 1086 w 1139"/>
                      <a:gd name="T75" fmla="*/ 731 h 2083"/>
                      <a:gd name="T76" fmla="*/ 1067 w 1139"/>
                      <a:gd name="T77" fmla="*/ 682 h 2083"/>
                      <a:gd name="T78" fmla="*/ 1046 w 1139"/>
                      <a:gd name="T79" fmla="*/ 633 h 2083"/>
                      <a:gd name="T80" fmla="*/ 1022 w 1139"/>
                      <a:gd name="T81" fmla="*/ 585 h 2083"/>
                      <a:gd name="T82" fmla="*/ 995 w 1139"/>
                      <a:gd name="T83" fmla="*/ 539 h 2083"/>
                      <a:gd name="T84" fmla="*/ 966 w 1139"/>
                      <a:gd name="T85" fmla="*/ 494 h 2083"/>
                      <a:gd name="T86" fmla="*/ 935 w 1139"/>
                      <a:gd name="T87" fmla="*/ 450 h 2083"/>
                      <a:gd name="T88" fmla="*/ 901 w 1139"/>
                      <a:gd name="T89" fmla="*/ 407 h 2083"/>
                      <a:gd name="T90" fmla="*/ 864 w 1139"/>
                      <a:gd name="T91" fmla="*/ 367 h 2083"/>
                      <a:gd name="T92" fmla="*/ 826 w 1139"/>
                      <a:gd name="T93" fmla="*/ 328 h 2083"/>
                      <a:gd name="T94" fmla="*/ 785 w 1139"/>
                      <a:gd name="T95" fmla="*/ 290 h 2083"/>
                      <a:gd name="T96" fmla="*/ 742 w 1139"/>
                      <a:gd name="T97" fmla="*/ 255 h 2083"/>
                      <a:gd name="T98" fmla="*/ 698 w 1139"/>
                      <a:gd name="T99" fmla="*/ 222 h 2083"/>
                      <a:gd name="T100" fmla="*/ 651 w 1139"/>
                      <a:gd name="T101" fmla="*/ 190 h 2083"/>
                      <a:gd name="T102" fmla="*/ 603 w 1139"/>
                      <a:gd name="T103" fmla="*/ 161 h 2083"/>
                      <a:gd name="T104" fmla="*/ 553 w 1139"/>
                      <a:gd name="T105" fmla="*/ 134 h 2083"/>
                      <a:gd name="T106" fmla="*/ 502 w 1139"/>
                      <a:gd name="T107" fmla="*/ 110 h 2083"/>
                      <a:gd name="T108" fmla="*/ 450 w 1139"/>
                      <a:gd name="T109" fmla="*/ 87 h 2083"/>
                      <a:gd name="T110" fmla="*/ 396 w 1139"/>
                      <a:gd name="T111" fmla="*/ 68 h 2083"/>
                      <a:gd name="T112" fmla="*/ 342 w 1139"/>
                      <a:gd name="T113" fmla="*/ 50 h 2083"/>
                      <a:gd name="T114" fmla="*/ 286 w 1139"/>
                      <a:gd name="T115" fmla="*/ 35 h 2083"/>
                      <a:gd name="T116" fmla="*/ 230 w 1139"/>
                      <a:gd name="T117" fmla="*/ 23 h 2083"/>
                      <a:gd name="T118" fmla="*/ 173 w 1139"/>
                      <a:gd name="T119" fmla="*/ 13 h 2083"/>
                      <a:gd name="T120" fmla="*/ 116 w 1139"/>
                      <a:gd name="T121" fmla="*/ 6 h 2083"/>
                      <a:gd name="T122" fmla="*/ 58 w 1139"/>
                      <a:gd name="T123" fmla="*/ 2 h 2083"/>
                      <a:gd name="T124" fmla="*/ 1 w 1139"/>
                      <a:gd name="T125" fmla="*/ 0 h 2083"/>
                      <a:gd name="T126" fmla="*/ 0 60000 65536"/>
                      <a:gd name="T127" fmla="*/ 0 60000 65536"/>
                      <a:gd name="T128" fmla="*/ 0 60000 65536"/>
                      <a:gd name="T129" fmla="*/ 0 60000 65536"/>
                      <a:gd name="T130" fmla="*/ 0 60000 65536"/>
                      <a:gd name="T131" fmla="*/ 0 60000 65536"/>
                      <a:gd name="T132" fmla="*/ 0 60000 65536"/>
                      <a:gd name="T133" fmla="*/ 0 60000 65536"/>
                      <a:gd name="T134" fmla="*/ 0 60000 65536"/>
                      <a:gd name="T135" fmla="*/ 0 60000 65536"/>
                      <a:gd name="T136" fmla="*/ 0 60000 65536"/>
                      <a:gd name="T137" fmla="*/ 0 60000 65536"/>
                      <a:gd name="T138" fmla="*/ 0 60000 65536"/>
                      <a:gd name="T139" fmla="*/ 0 60000 65536"/>
                      <a:gd name="T140" fmla="*/ 0 60000 65536"/>
                      <a:gd name="T141" fmla="*/ 0 60000 65536"/>
                      <a:gd name="T142" fmla="*/ 0 60000 65536"/>
                      <a:gd name="T143" fmla="*/ 0 60000 65536"/>
                      <a:gd name="T144" fmla="*/ 0 60000 65536"/>
                      <a:gd name="T145" fmla="*/ 0 60000 65536"/>
                      <a:gd name="T146" fmla="*/ 0 60000 65536"/>
                      <a:gd name="T147" fmla="*/ 0 60000 65536"/>
                      <a:gd name="T148" fmla="*/ 0 60000 65536"/>
                      <a:gd name="T149" fmla="*/ 0 60000 65536"/>
                      <a:gd name="T150" fmla="*/ 0 60000 65536"/>
                      <a:gd name="T151" fmla="*/ 0 60000 65536"/>
                      <a:gd name="T152" fmla="*/ 0 60000 65536"/>
                      <a:gd name="T153" fmla="*/ 0 60000 65536"/>
                      <a:gd name="T154" fmla="*/ 0 60000 65536"/>
                      <a:gd name="T155" fmla="*/ 0 60000 65536"/>
                      <a:gd name="T156" fmla="*/ 0 60000 65536"/>
                      <a:gd name="T157" fmla="*/ 0 60000 65536"/>
                      <a:gd name="T158" fmla="*/ 0 60000 65536"/>
                      <a:gd name="T159" fmla="*/ 0 60000 65536"/>
                      <a:gd name="T160" fmla="*/ 0 60000 65536"/>
                      <a:gd name="T161" fmla="*/ 0 60000 65536"/>
                      <a:gd name="T162" fmla="*/ 0 60000 65536"/>
                      <a:gd name="T163" fmla="*/ 0 60000 65536"/>
                      <a:gd name="T164" fmla="*/ 0 60000 65536"/>
                      <a:gd name="T165" fmla="*/ 0 60000 65536"/>
                      <a:gd name="T166" fmla="*/ 0 60000 65536"/>
                      <a:gd name="T167" fmla="*/ 0 60000 65536"/>
                      <a:gd name="T168" fmla="*/ 0 60000 65536"/>
                      <a:gd name="T169" fmla="*/ 0 60000 65536"/>
                      <a:gd name="T170" fmla="*/ 0 60000 65536"/>
                      <a:gd name="T171" fmla="*/ 0 60000 65536"/>
                      <a:gd name="T172" fmla="*/ 0 60000 65536"/>
                      <a:gd name="T173" fmla="*/ 0 60000 65536"/>
                      <a:gd name="T174" fmla="*/ 0 60000 65536"/>
                      <a:gd name="T175" fmla="*/ 0 60000 65536"/>
                      <a:gd name="T176" fmla="*/ 0 60000 65536"/>
                      <a:gd name="T177" fmla="*/ 0 60000 65536"/>
                      <a:gd name="T178" fmla="*/ 0 60000 65536"/>
                      <a:gd name="T179" fmla="*/ 0 60000 65536"/>
                      <a:gd name="T180" fmla="*/ 0 60000 65536"/>
                      <a:gd name="T181" fmla="*/ 0 60000 65536"/>
                      <a:gd name="T182" fmla="*/ 0 60000 65536"/>
                      <a:gd name="T183" fmla="*/ 0 60000 65536"/>
                      <a:gd name="T184" fmla="*/ 0 60000 65536"/>
                      <a:gd name="T185" fmla="*/ 0 60000 65536"/>
                      <a:gd name="T186" fmla="*/ 0 60000 65536"/>
                      <a:gd name="T187" fmla="*/ 0 60000 65536"/>
                      <a:gd name="T188" fmla="*/ 0 60000 65536"/>
                      <a:gd name="T189" fmla="*/ 0 w 1139"/>
                      <a:gd name="T190" fmla="*/ 0 h 2083"/>
                      <a:gd name="T191" fmla="*/ 1139 w 1139"/>
                      <a:gd name="T192" fmla="*/ 2083 h 2083"/>
                    </a:gdLst>
                    <a:ahLst/>
                    <a:cxnLst>
                      <a:cxn ang="T126">
                        <a:pos x="T0" y="T1"/>
                      </a:cxn>
                      <a:cxn ang="T127">
                        <a:pos x="T2" y="T3"/>
                      </a:cxn>
                      <a:cxn ang="T128">
                        <a:pos x="T4" y="T5"/>
                      </a:cxn>
                      <a:cxn ang="T129">
                        <a:pos x="T6" y="T7"/>
                      </a:cxn>
                      <a:cxn ang="T130">
                        <a:pos x="T8" y="T9"/>
                      </a:cxn>
                      <a:cxn ang="T131">
                        <a:pos x="T10" y="T11"/>
                      </a:cxn>
                      <a:cxn ang="T132">
                        <a:pos x="T12" y="T13"/>
                      </a:cxn>
                      <a:cxn ang="T133">
                        <a:pos x="T14" y="T15"/>
                      </a:cxn>
                      <a:cxn ang="T134">
                        <a:pos x="T16" y="T17"/>
                      </a:cxn>
                      <a:cxn ang="T135">
                        <a:pos x="T18" y="T19"/>
                      </a:cxn>
                      <a:cxn ang="T136">
                        <a:pos x="T20" y="T21"/>
                      </a:cxn>
                      <a:cxn ang="T137">
                        <a:pos x="T22" y="T23"/>
                      </a:cxn>
                      <a:cxn ang="T138">
                        <a:pos x="T24" y="T25"/>
                      </a:cxn>
                      <a:cxn ang="T139">
                        <a:pos x="T26" y="T27"/>
                      </a:cxn>
                      <a:cxn ang="T140">
                        <a:pos x="T28" y="T29"/>
                      </a:cxn>
                      <a:cxn ang="T141">
                        <a:pos x="T30" y="T31"/>
                      </a:cxn>
                      <a:cxn ang="T142">
                        <a:pos x="T32" y="T33"/>
                      </a:cxn>
                      <a:cxn ang="T143">
                        <a:pos x="T34" y="T35"/>
                      </a:cxn>
                      <a:cxn ang="T144">
                        <a:pos x="T36" y="T37"/>
                      </a:cxn>
                      <a:cxn ang="T145">
                        <a:pos x="T38" y="T39"/>
                      </a:cxn>
                      <a:cxn ang="T146">
                        <a:pos x="T40" y="T41"/>
                      </a:cxn>
                      <a:cxn ang="T147">
                        <a:pos x="T42" y="T43"/>
                      </a:cxn>
                      <a:cxn ang="T148">
                        <a:pos x="T44" y="T45"/>
                      </a:cxn>
                      <a:cxn ang="T149">
                        <a:pos x="T46" y="T47"/>
                      </a:cxn>
                      <a:cxn ang="T150">
                        <a:pos x="T48" y="T49"/>
                      </a:cxn>
                      <a:cxn ang="T151">
                        <a:pos x="T50" y="T51"/>
                      </a:cxn>
                      <a:cxn ang="T152">
                        <a:pos x="T52" y="T53"/>
                      </a:cxn>
                      <a:cxn ang="T153">
                        <a:pos x="T54" y="T55"/>
                      </a:cxn>
                      <a:cxn ang="T154">
                        <a:pos x="T56" y="T57"/>
                      </a:cxn>
                      <a:cxn ang="T155">
                        <a:pos x="T58" y="T59"/>
                      </a:cxn>
                      <a:cxn ang="T156">
                        <a:pos x="T60" y="T61"/>
                      </a:cxn>
                      <a:cxn ang="T157">
                        <a:pos x="T62" y="T63"/>
                      </a:cxn>
                      <a:cxn ang="T158">
                        <a:pos x="T64" y="T65"/>
                      </a:cxn>
                      <a:cxn ang="T159">
                        <a:pos x="T66" y="T67"/>
                      </a:cxn>
                      <a:cxn ang="T160">
                        <a:pos x="T68" y="T69"/>
                      </a:cxn>
                      <a:cxn ang="T161">
                        <a:pos x="T70" y="T71"/>
                      </a:cxn>
                      <a:cxn ang="T162">
                        <a:pos x="T72" y="T73"/>
                      </a:cxn>
                      <a:cxn ang="T163">
                        <a:pos x="T74" y="T75"/>
                      </a:cxn>
                      <a:cxn ang="T164">
                        <a:pos x="T76" y="T77"/>
                      </a:cxn>
                      <a:cxn ang="T165">
                        <a:pos x="T78" y="T79"/>
                      </a:cxn>
                      <a:cxn ang="T166">
                        <a:pos x="T80" y="T81"/>
                      </a:cxn>
                      <a:cxn ang="T167">
                        <a:pos x="T82" y="T83"/>
                      </a:cxn>
                      <a:cxn ang="T168">
                        <a:pos x="T84" y="T85"/>
                      </a:cxn>
                      <a:cxn ang="T169">
                        <a:pos x="T86" y="T87"/>
                      </a:cxn>
                      <a:cxn ang="T170">
                        <a:pos x="T88" y="T89"/>
                      </a:cxn>
                      <a:cxn ang="T171">
                        <a:pos x="T90" y="T91"/>
                      </a:cxn>
                      <a:cxn ang="T172">
                        <a:pos x="T92" y="T93"/>
                      </a:cxn>
                      <a:cxn ang="T173">
                        <a:pos x="T94" y="T95"/>
                      </a:cxn>
                      <a:cxn ang="T174">
                        <a:pos x="T96" y="T97"/>
                      </a:cxn>
                      <a:cxn ang="T175">
                        <a:pos x="T98" y="T99"/>
                      </a:cxn>
                      <a:cxn ang="T176">
                        <a:pos x="T100" y="T101"/>
                      </a:cxn>
                      <a:cxn ang="T177">
                        <a:pos x="T102" y="T103"/>
                      </a:cxn>
                      <a:cxn ang="T178">
                        <a:pos x="T104" y="T105"/>
                      </a:cxn>
                      <a:cxn ang="T179">
                        <a:pos x="T106" y="T107"/>
                      </a:cxn>
                      <a:cxn ang="T180">
                        <a:pos x="T108" y="T109"/>
                      </a:cxn>
                      <a:cxn ang="T181">
                        <a:pos x="T110" y="T111"/>
                      </a:cxn>
                      <a:cxn ang="T182">
                        <a:pos x="T112" y="T113"/>
                      </a:cxn>
                      <a:cxn ang="T183">
                        <a:pos x="T114" y="T115"/>
                      </a:cxn>
                      <a:cxn ang="T184">
                        <a:pos x="T116" y="T117"/>
                      </a:cxn>
                      <a:cxn ang="T185">
                        <a:pos x="T118" y="T119"/>
                      </a:cxn>
                      <a:cxn ang="T186">
                        <a:pos x="T120" y="T121"/>
                      </a:cxn>
                      <a:cxn ang="T187">
                        <a:pos x="T122" y="T123"/>
                      </a:cxn>
                      <a:cxn ang="T188">
                        <a:pos x="T124" y="T125"/>
                      </a:cxn>
                    </a:cxnLst>
                    <a:rect l="T189" t="T190" r="T191" b="T192"/>
                    <a:pathLst>
                      <a:path w="1139" h="2083">
                        <a:moveTo>
                          <a:pt x="0" y="2082"/>
                        </a:moveTo>
                        <a:lnTo>
                          <a:pt x="58" y="2080"/>
                        </a:lnTo>
                        <a:lnTo>
                          <a:pt x="116" y="2076"/>
                        </a:lnTo>
                        <a:lnTo>
                          <a:pt x="173" y="2069"/>
                        </a:lnTo>
                        <a:lnTo>
                          <a:pt x="230" y="2059"/>
                        </a:lnTo>
                        <a:lnTo>
                          <a:pt x="286" y="2047"/>
                        </a:lnTo>
                        <a:lnTo>
                          <a:pt x="342" y="2032"/>
                        </a:lnTo>
                        <a:lnTo>
                          <a:pt x="396" y="2014"/>
                        </a:lnTo>
                        <a:lnTo>
                          <a:pt x="450" y="1995"/>
                        </a:lnTo>
                        <a:lnTo>
                          <a:pt x="502" y="1972"/>
                        </a:lnTo>
                        <a:lnTo>
                          <a:pt x="553" y="1948"/>
                        </a:lnTo>
                        <a:lnTo>
                          <a:pt x="603" y="1921"/>
                        </a:lnTo>
                        <a:lnTo>
                          <a:pt x="651" y="1892"/>
                        </a:lnTo>
                        <a:lnTo>
                          <a:pt x="698" y="1860"/>
                        </a:lnTo>
                        <a:lnTo>
                          <a:pt x="742" y="1827"/>
                        </a:lnTo>
                        <a:lnTo>
                          <a:pt x="785" y="1792"/>
                        </a:lnTo>
                        <a:lnTo>
                          <a:pt x="826" y="1755"/>
                        </a:lnTo>
                        <a:lnTo>
                          <a:pt x="864" y="1716"/>
                        </a:lnTo>
                        <a:lnTo>
                          <a:pt x="901" y="1675"/>
                        </a:lnTo>
                        <a:lnTo>
                          <a:pt x="935" y="1632"/>
                        </a:lnTo>
                        <a:lnTo>
                          <a:pt x="966" y="1589"/>
                        </a:lnTo>
                        <a:lnTo>
                          <a:pt x="995" y="1543"/>
                        </a:lnTo>
                        <a:lnTo>
                          <a:pt x="1022" y="1497"/>
                        </a:lnTo>
                        <a:lnTo>
                          <a:pt x="1046" y="1449"/>
                        </a:lnTo>
                        <a:lnTo>
                          <a:pt x="1067" y="1400"/>
                        </a:lnTo>
                        <a:lnTo>
                          <a:pt x="1086" y="1351"/>
                        </a:lnTo>
                        <a:lnTo>
                          <a:pt x="1102" y="1300"/>
                        </a:lnTo>
                        <a:lnTo>
                          <a:pt x="1115" y="1249"/>
                        </a:lnTo>
                        <a:lnTo>
                          <a:pt x="1125" y="1198"/>
                        </a:lnTo>
                        <a:lnTo>
                          <a:pt x="1132" y="1146"/>
                        </a:lnTo>
                        <a:lnTo>
                          <a:pt x="1137" y="1093"/>
                        </a:lnTo>
                        <a:lnTo>
                          <a:pt x="1138" y="1041"/>
                        </a:lnTo>
                        <a:lnTo>
                          <a:pt x="1137" y="989"/>
                        </a:lnTo>
                        <a:lnTo>
                          <a:pt x="1132" y="936"/>
                        </a:lnTo>
                        <a:lnTo>
                          <a:pt x="1125" y="884"/>
                        </a:lnTo>
                        <a:lnTo>
                          <a:pt x="1115" y="833"/>
                        </a:lnTo>
                        <a:lnTo>
                          <a:pt x="1102" y="782"/>
                        </a:lnTo>
                        <a:lnTo>
                          <a:pt x="1086" y="731"/>
                        </a:lnTo>
                        <a:lnTo>
                          <a:pt x="1067" y="682"/>
                        </a:lnTo>
                        <a:lnTo>
                          <a:pt x="1046" y="633"/>
                        </a:lnTo>
                        <a:lnTo>
                          <a:pt x="1022" y="585"/>
                        </a:lnTo>
                        <a:lnTo>
                          <a:pt x="995" y="539"/>
                        </a:lnTo>
                        <a:lnTo>
                          <a:pt x="966" y="494"/>
                        </a:lnTo>
                        <a:lnTo>
                          <a:pt x="935" y="450"/>
                        </a:lnTo>
                        <a:lnTo>
                          <a:pt x="901" y="407"/>
                        </a:lnTo>
                        <a:lnTo>
                          <a:pt x="864" y="367"/>
                        </a:lnTo>
                        <a:lnTo>
                          <a:pt x="826" y="328"/>
                        </a:lnTo>
                        <a:lnTo>
                          <a:pt x="785" y="290"/>
                        </a:lnTo>
                        <a:lnTo>
                          <a:pt x="742" y="255"/>
                        </a:lnTo>
                        <a:lnTo>
                          <a:pt x="698" y="222"/>
                        </a:lnTo>
                        <a:lnTo>
                          <a:pt x="651" y="190"/>
                        </a:lnTo>
                        <a:lnTo>
                          <a:pt x="603" y="161"/>
                        </a:lnTo>
                        <a:lnTo>
                          <a:pt x="553" y="134"/>
                        </a:lnTo>
                        <a:lnTo>
                          <a:pt x="502" y="110"/>
                        </a:lnTo>
                        <a:lnTo>
                          <a:pt x="450" y="87"/>
                        </a:lnTo>
                        <a:lnTo>
                          <a:pt x="396" y="68"/>
                        </a:lnTo>
                        <a:lnTo>
                          <a:pt x="342" y="50"/>
                        </a:lnTo>
                        <a:lnTo>
                          <a:pt x="286" y="35"/>
                        </a:lnTo>
                        <a:lnTo>
                          <a:pt x="230" y="23"/>
                        </a:lnTo>
                        <a:lnTo>
                          <a:pt x="173" y="13"/>
                        </a:lnTo>
                        <a:lnTo>
                          <a:pt x="116" y="6"/>
                        </a:lnTo>
                        <a:lnTo>
                          <a:pt x="58" y="2"/>
                        </a:lnTo>
                        <a:lnTo>
                          <a:pt x="1" y="0"/>
                        </a:lnTo>
                      </a:path>
                    </a:pathLst>
                  </a:custGeom>
                  <a:noFill/>
                  <a:ln w="2540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sp>
              <p:nvSpPr>
                <p:cNvPr id="21563" name="Freeform 19"/>
                <p:cNvSpPr>
                  <a:spLocks noChangeArrowheads="1"/>
                </p:cNvSpPr>
                <p:nvPr/>
              </p:nvSpPr>
              <p:spPr bwMode="auto">
                <a:xfrm>
                  <a:off x="2008" y="2709"/>
                  <a:ext cx="308" cy="473"/>
                </a:xfrm>
                <a:custGeom>
                  <a:avLst/>
                  <a:gdLst>
                    <a:gd name="T0" fmla="*/ 1356 w 1357"/>
                    <a:gd name="T1" fmla="*/ 0 h 2084"/>
                    <a:gd name="T2" fmla="*/ 0 w 1357"/>
                    <a:gd name="T3" fmla="*/ 0 h 2084"/>
                    <a:gd name="T4" fmla="*/ 0 w 1357"/>
                    <a:gd name="T5" fmla="*/ 2083 h 2084"/>
                    <a:gd name="T6" fmla="*/ 1356 w 1357"/>
                    <a:gd name="T7" fmla="*/ 2083 h 2084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1357"/>
                    <a:gd name="T13" fmla="*/ 0 h 2084"/>
                    <a:gd name="T14" fmla="*/ 1357 w 1357"/>
                    <a:gd name="T15" fmla="*/ 2084 h 2084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1357" h="2084">
                      <a:moveTo>
                        <a:pt x="1356" y="0"/>
                      </a:moveTo>
                      <a:lnTo>
                        <a:pt x="0" y="0"/>
                      </a:lnTo>
                      <a:lnTo>
                        <a:pt x="0" y="2083"/>
                      </a:lnTo>
                      <a:lnTo>
                        <a:pt x="1356" y="2083"/>
                      </a:lnTo>
                    </a:path>
                  </a:pathLst>
                </a:cu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21558" name="Line 20"/>
              <p:cNvSpPr>
                <a:spLocks noChangeShapeType="1"/>
              </p:cNvSpPr>
              <p:nvPr/>
            </p:nvSpPr>
            <p:spPr bwMode="auto">
              <a:xfrm flipH="1">
                <a:off x="1888" y="2780"/>
                <a:ext cx="121" cy="1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559" name="Line 21"/>
              <p:cNvSpPr>
                <a:spLocks noChangeShapeType="1"/>
              </p:cNvSpPr>
              <p:nvPr/>
            </p:nvSpPr>
            <p:spPr bwMode="auto">
              <a:xfrm flipH="1">
                <a:off x="1888" y="3110"/>
                <a:ext cx="121" cy="1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560" name="Line 22"/>
              <p:cNvSpPr>
                <a:spLocks noChangeShapeType="1"/>
              </p:cNvSpPr>
              <p:nvPr/>
            </p:nvSpPr>
            <p:spPr bwMode="auto">
              <a:xfrm flipH="1">
                <a:off x="2562" y="2944"/>
                <a:ext cx="204" cy="1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561" name="Line 23"/>
              <p:cNvSpPr>
                <a:spLocks noChangeShapeType="1"/>
              </p:cNvSpPr>
              <p:nvPr/>
            </p:nvSpPr>
            <p:spPr bwMode="auto">
              <a:xfrm flipH="1">
                <a:off x="1888" y="2942"/>
                <a:ext cx="121" cy="1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1515" name="Group 24"/>
            <p:cNvGrpSpPr>
              <a:grpSpLocks/>
            </p:cNvGrpSpPr>
            <p:nvPr/>
          </p:nvGrpSpPr>
          <p:grpSpPr bwMode="auto">
            <a:xfrm>
              <a:off x="1690" y="1457"/>
              <a:ext cx="875" cy="472"/>
              <a:chOff x="1889" y="2170"/>
              <a:chExt cx="875" cy="472"/>
            </a:xfrm>
          </p:grpSpPr>
          <p:grpSp>
            <p:nvGrpSpPr>
              <p:cNvPr id="21548" name="Group 25"/>
              <p:cNvGrpSpPr>
                <a:grpSpLocks/>
              </p:cNvGrpSpPr>
              <p:nvPr/>
            </p:nvGrpSpPr>
            <p:grpSpPr bwMode="auto">
              <a:xfrm>
                <a:off x="2008" y="2170"/>
                <a:ext cx="544" cy="472"/>
                <a:chOff x="2008" y="2170"/>
                <a:chExt cx="544" cy="472"/>
              </a:xfrm>
            </p:grpSpPr>
            <p:grpSp>
              <p:nvGrpSpPr>
                <p:cNvPr id="21553" name="Group 26"/>
                <p:cNvGrpSpPr>
                  <a:grpSpLocks/>
                </p:cNvGrpSpPr>
                <p:nvPr/>
              </p:nvGrpSpPr>
              <p:grpSpPr bwMode="auto">
                <a:xfrm>
                  <a:off x="2291" y="2171"/>
                  <a:ext cx="261" cy="471"/>
                  <a:chOff x="2291" y="2171"/>
                  <a:chExt cx="261" cy="471"/>
                </a:xfrm>
              </p:grpSpPr>
              <p:sp>
                <p:nvSpPr>
                  <p:cNvPr id="21555" name="AutoShape 27"/>
                  <p:cNvSpPr>
                    <a:spLocks noChangeArrowheads="1"/>
                  </p:cNvSpPr>
                  <p:nvPr/>
                </p:nvSpPr>
                <p:spPr bwMode="auto">
                  <a:xfrm>
                    <a:off x="2291" y="2171"/>
                    <a:ext cx="261" cy="472"/>
                  </a:xfrm>
                  <a:prstGeom prst="roundRect">
                    <a:avLst>
                      <a:gd name="adj" fmla="val 384"/>
                    </a:avLst>
                  </a:prstGeom>
                  <a:noFill/>
                  <a:ln w="25400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1556" name="Freeform 28"/>
                  <p:cNvSpPr>
                    <a:spLocks noChangeArrowheads="1"/>
                  </p:cNvSpPr>
                  <p:nvPr/>
                </p:nvSpPr>
                <p:spPr bwMode="auto">
                  <a:xfrm>
                    <a:off x="2294" y="2171"/>
                    <a:ext cx="258" cy="472"/>
                  </a:xfrm>
                  <a:custGeom>
                    <a:avLst/>
                    <a:gdLst>
                      <a:gd name="T0" fmla="*/ 0 w 1139"/>
                      <a:gd name="T1" fmla="*/ 2082 h 2083"/>
                      <a:gd name="T2" fmla="*/ 58 w 1139"/>
                      <a:gd name="T3" fmla="*/ 2080 h 2083"/>
                      <a:gd name="T4" fmla="*/ 116 w 1139"/>
                      <a:gd name="T5" fmla="*/ 2076 h 2083"/>
                      <a:gd name="T6" fmla="*/ 173 w 1139"/>
                      <a:gd name="T7" fmla="*/ 2069 h 2083"/>
                      <a:gd name="T8" fmla="*/ 230 w 1139"/>
                      <a:gd name="T9" fmla="*/ 2059 h 2083"/>
                      <a:gd name="T10" fmla="*/ 286 w 1139"/>
                      <a:gd name="T11" fmla="*/ 2047 h 2083"/>
                      <a:gd name="T12" fmla="*/ 342 w 1139"/>
                      <a:gd name="T13" fmla="*/ 2032 h 2083"/>
                      <a:gd name="T14" fmla="*/ 396 w 1139"/>
                      <a:gd name="T15" fmla="*/ 2014 h 2083"/>
                      <a:gd name="T16" fmla="*/ 450 w 1139"/>
                      <a:gd name="T17" fmla="*/ 1995 h 2083"/>
                      <a:gd name="T18" fmla="*/ 502 w 1139"/>
                      <a:gd name="T19" fmla="*/ 1972 h 2083"/>
                      <a:gd name="T20" fmla="*/ 553 w 1139"/>
                      <a:gd name="T21" fmla="*/ 1948 h 2083"/>
                      <a:gd name="T22" fmla="*/ 603 w 1139"/>
                      <a:gd name="T23" fmla="*/ 1921 h 2083"/>
                      <a:gd name="T24" fmla="*/ 651 w 1139"/>
                      <a:gd name="T25" fmla="*/ 1892 h 2083"/>
                      <a:gd name="T26" fmla="*/ 698 w 1139"/>
                      <a:gd name="T27" fmla="*/ 1860 h 2083"/>
                      <a:gd name="T28" fmla="*/ 742 w 1139"/>
                      <a:gd name="T29" fmla="*/ 1827 h 2083"/>
                      <a:gd name="T30" fmla="*/ 785 w 1139"/>
                      <a:gd name="T31" fmla="*/ 1792 h 2083"/>
                      <a:gd name="T32" fmla="*/ 826 w 1139"/>
                      <a:gd name="T33" fmla="*/ 1755 h 2083"/>
                      <a:gd name="T34" fmla="*/ 864 w 1139"/>
                      <a:gd name="T35" fmla="*/ 1716 h 2083"/>
                      <a:gd name="T36" fmla="*/ 901 w 1139"/>
                      <a:gd name="T37" fmla="*/ 1675 h 2083"/>
                      <a:gd name="T38" fmla="*/ 935 w 1139"/>
                      <a:gd name="T39" fmla="*/ 1632 h 2083"/>
                      <a:gd name="T40" fmla="*/ 966 w 1139"/>
                      <a:gd name="T41" fmla="*/ 1589 h 2083"/>
                      <a:gd name="T42" fmla="*/ 995 w 1139"/>
                      <a:gd name="T43" fmla="*/ 1543 h 2083"/>
                      <a:gd name="T44" fmla="*/ 1022 w 1139"/>
                      <a:gd name="T45" fmla="*/ 1497 h 2083"/>
                      <a:gd name="T46" fmla="*/ 1046 w 1139"/>
                      <a:gd name="T47" fmla="*/ 1449 h 2083"/>
                      <a:gd name="T48" fmla="*/ 1067 w 1139"/>
                      <a:gd name="T49" fmla="*/ 1400 h 2083"/>
                      <a:gd name="T50" fmla="*/ 1086 w 1139"/>
                      <a:gd name="T51" fmla="*/ 1351 h 2083"/>
                      <a:gd name="T52" fmla="*/ 1102 w 1139"/>
                      <a:gd name="T53" fmla="*/ 1300 h 2083"/>
                      <a:gd name="T54" fmla="*/ 1115 w 1139"/>
                      <a:gd name="T55" fmla="*/ 1249 h 2083"/>
                      <a:gd name="T56" fmla="*/ 1125 w 1139"/>
                      <a:gd name="T57" fmla="*/ 1198 h 2083"/>
                      <a:gd name="T58" fmla="*/ 1132 w 1139"/>
                      <a:gd name="T59" fmla="*/ 1146 h 2083"/>
                      <a:gd name="T60" fmla="*/ 1137 w 1139"/>
                      <a:gd name="T61" fmla="*/ 1093 h 2083"/>
                      <a:gd name="T62" fmla="*/ 1138 w 1139"/>
                      <a:gd name="T63" fmla="*/ 1041 h 2083"/>
                      <a:gd name="T64" fmla="*/ 1137 w 1139"/>
                      <a:gd name="T65" fmla="*/ 989 h 2083"/>
                      <a:gd name="T66" fmla="*/ 1132 w 1139"/>
                      <a:gd name="T67" fmla="*/ 936 h 2083"/>
                      <a:gd name="T68" fmla="*/ 1125 w 1139"/>
                      <a:gd name="T69" fmla="*/ 884 h 2083"/>
                      <a:gd name="T70" fmla="*/ 1115 w 1139"/>
                      <a:gd name="T71" fmla="*/ 833 h 2083"/>
                      <a:gd name="T72" fmla="*/ 1102 w 1139"/>
                      <a:gd name="T73" fmla="*/ 782 h 2083"/>
                      <a:gd name="T74" fmla="*/ 1086 w 1139"/>
                      <a:gd name="T75" fmla="*/ 731 h 2083"/>
                      <a:gd name="T76" fmla="*/ 1067 w 1139"/>
                      <a:gd name="T77" fmla="*/ 682 h 2083"/>
                      <a:gd name="T78" fmla="*/ 1046 w 1139"/>
                      <a:gd name="T79" fmla="*/ 633 h 2083"/>
                      <a:gd name="T80" fmla="*/ 1022 w 1139"/>
                      <a:gd name="T81" fmla="*/ 585 h 2083"/>
                      <a:gd name="T82" fmla="*/ 995 w 1139"/>
                      <a:gd name="T83" fmla="*/ 539 h 2083"/>
                      <a:gd name="T84" fmla="*/ 966 w 1139"/>
                      <a:gd name="T85" fmla="*/ 494 h 2083"/>
                      <a:gd name="T86" fmla="*/ 935 w 1139"/>
                      <a:gd name="T87" fmla="*/ 450 h 2083"/>
                      <a:gd name="T88" fmla="*/ 901 w 1139"/>
                      <a:gd name="T89" fmla="*/ 407 h 2083"/>
                      <a:gd name="T90" fmla="*/ 864 w 1139"/>
                      <a:gd name="T91" fmla="*/ 367 h 2083"/>
                      <a:gd name="T92" fmla="*/ 826 w 1139"/>
                      <a:gd name="T93" fmla="*/ 328 h 2083"/>
                      <a:gd name="T94" fmla="*/ 785 w 1139"/>
                      <a:gd name="T95" fmla="*/ 290 h 2083"/>
                      <a:gd name="T96" fmla="*/ 742 w 1139"/>
                      <a:gd name="T97" fmla="*/ 255 h 2083"/>
                      <a:gd name="T98" fmla="*/ 698 w 1139"/>
                      <a:gd name="T99" fmla="*/ 222 h 2083"/>
                      <a:gd name="T100" fmla="*/ 651 w 1139"/>
                      <a:gd name="T101" fmla="*/ 190 h 2083"/>
                      <a:gd name="T102" fmla="*/ 603 w 1139"/>
                      <a:gd name="T103" fmla="*/ 161 h 2083"/>
                      <a:gd name="T104" fmla="*/ 553 w 1139"/>
                      <a:gd name="T105" fmla="*/ 134 h 2083"/>
                      <a:gd name="T106" fmla="*/ 502 w 1139"/>
                      <a:gd name="T107" fmla="*/ 110 h 2083"/>
                      <a:gd name="T108" fmla="*/ 450 w 1139"/>
                      <a:gd name="T109" fmla="*/ 87 h 2083"/>
                      <a:gd name="T110" fmla="*/ 396 w 1139"/>
                      <a:gd name="T111" fmla="*/ 68 h 2083"/>
                      <a:gd name="T112" fmla="*/ 342 w 1139"/>
                      <a:gd name="T113" fmla="*/ 50 h 2083"/>
                      <a:gd name="T114" fmla="*/ 286 w 1139"/>
                      <a:gd name="T115" fmla="*/ 35 h 2083"/>
                      <a:gd name="T116" fmla="*/ 230 w 1139"/>
                      <a:gd name="T117" fmla="*/ 23 h 2083"/>
                      <a:gd name="T118" fmla="*/ 173 w 1139"/>
                      <a:gd name="T119" fmla="*/ 13 h 2083"/>
                      <a:gd name="T120" fmla="*/ 116 w 1139"/>
                      <a:gd name="T121" fmla="*/ 6 h 2083"/>
                      <a:gd name="T122" fmla="*/ 58 w 1139"/>
                      <a:gd name="T123" fmla="*/ 2 h 2083"/>
                      <a:gd name="T124" fmla="*/ 1 w 1139"/>
                      <a:gd name="T125" fmla="*/ 0 h 2083"/>
                      <a:gd name="T126" fmla="*/ 0 60000 65536"/>
                      <a:gd name="T127" fmla="*/ 0 60000 65536"/>
                      <a:gd name="T128" fmla="*/ 0 60000 65536"/>
                      <a:gd name="T129" fmla="*/ 0 60000 65536"/>
                      <a:gd name="T130" fmla="*/ 0 60000 65536"/>
                      <a:gd name="T131" fmla="*/ 0 60000 65536"/>
                      <a:gd name="T132" fmla="*/ 0 60000 65536"/>
                      <a:gd name="T133" fmla="*/ 0 60000 65536"/>
                      <a:gd name="T134" fmla="*/ 0 60000 65536"/>
                      <a:gd name="T135" fmla="*/ 0 60000 65536"/>
                      <a:gd name="T136" fmla="*/ 0 60000 65536"/>
                      <a:gd name="T137" fmla="*/ 0 60000 65536"/>
                      <a:gd name="T138" fmla="*/ 0 60000 65536"/>
                      <a:gd name="T139" fmla="*/ 0 60000 65536"/>
                      <a:gd name="T140" fmla="*/ 0 60000 65536"/>
                      <a:gd name="T141" fmla="*/ 0 60000 65536"/>
                      <a:gd name="T142" fmla="*/ 0 60000 65536"/>
                      <a:gd name="T143" fmla="*/ 0 60000 65536"/>
                      <a:gd name="T144" fmla="*/ 0 60000 65536"/>
                      <a:gd name="T145" fmla="*/ 0 60000 65536"/>
                      <a:gd name="T146" fmla="*/ 0 60000 65536"/>
                      <a:gd name="T147" fmla="*/ 0 60000 65536"/>
                      <a:gd name="T148" fmla="*/ 0 60000 65536"/>
                      <a:gd name="T149" fmla="*/ 0 60000 65536"/>
                      <a:gd name="T150" fmla="*/ 0 60000 65536"/>
                      <a:gd name="T151" fmla="*/ 0 60000 65536"/>
                      <a:gd name="T152" fmla="*/ 0 60000 65536"/>
                      <a:gd name="T153" fmla="*/ 0 60000 65536"/>
                      <a:gd name="T154" fmla="*/ 0 60000 65536"/>
                      <a:gd name="T155" fmla="*/ 0 60000 65536"/>
                      <a:gd name="T156" fmla="*/ 0 60000 65536"/>
                      <a:gd name="T157" fmla="*/ 0 60000 65536"/>
                      <a:gd name="T158" fmla="*/ 0 60000 65536"/>
                      <a:gd name="T159" fmla="*/ 0 60000 65536"/>
                      <a:gd name="T160" fmla="*/ 0 60000 65536"/>
                      <a:gd name="T161" fmla="*/ 0 60000 65536"/>
                      <a:gd name="T162" fmla="*/ 0 60000 65536"/>
                      <a:gd name="T163" fmla="*/ 0 60000 65536"/>
                      <a:gd name="T164" fmla="*/ 0 60000 65536"/>
                      <a:gd name="T165" fmla="*/ 0 60000 65536"/>
                      <a:gd name="T166" fmla="*/ 0 60000 65536"/>
                      <a:gd name="T167" fmla="*/ 0 60000 65536"/>
                      <a:gd name="T168" fmla="*/ 0 60000 65536"/>
                      <a:gd name="T169" fmla="*/ 0 60000 65536"/>
                      <a:gd name="T170" fmla="*/ 0 60000 65536"/>
                      <a:gd name="T171" fmla="*/ 0 60000 65536"/>
                      <a:gd name="T172" fmla="*/ 0 60000 65536"/>
                      <a:gd name="T173" fmla="*/ 0 60000 65536"/>
                      <a:gd name="T174" fmla="*/ 0 60000 65536"/>
                      <a:gd name="T175" fmla="*/ 0 60000 65536"/>
                      <a:gd name="T176" fmla="*/ 0 60000 65536"/>
                      <a:gd name="T177" fmla="*/ 0 60000 65536"/>
                      <a:gd name="T178" fmla="*/ 0 60000 65536"/>
                      <a:gd name="T179" fmla="*/ 0 60000 65536"/>
                      <a:gd name="T180" fmla="*/ 0 60000 65536"/>
                      <a:gd name="T181" fmla="*/ 0 60000 65536"/>
                      <a:gd name="T182" fmla="*/ 0 60000 65536"/>
                      <a:gd name="T183" fmla="*/ 0 60000 65536"/>
                      <a:gd name="T184" fmla="*/ 0 60000 65536"/>
                      <a:gd name="T185" fmla="*/ 0 60000 65536"/>
                      <a:gd name="T186" fmla="*/ 0 60000 65536"/>
                      <a:gd name="T187" fmla="*/ 0 60000 65536"/>
                      <a:gd name="T188" fmla="*/ 0 60000 65536"/>
                      <a:gd name="T189" fmla="*/ 0 w 1139"/>
                      <a:gd name="T190" fmla="*/ 0 h 2083"/>
                      <a:gd name="T191" fmla="*/ 1139 w 1139"/>
                      <a:gd name="T192" fmla="*/ 2083 h 2083"/>
                    </a:gdLst>
                    <a:ahLst/>
                    <a:cxnLst>
                      <a:cxn ang="T126">
                        <a:pos x="T0" y="T1"/>
                      </a:cxn>
                      <a:cxn ang="T127">
                        <a:pos x="T2" y="T3"/>
                      </a:cxn>
                      <a:cxn ang="T128">
                        <a:pos x="T4" y="T5"/>
                      </a:cxn>
                      <a:cxn ang="T129">
                        <a:pos x="T6" y="T7"/>
                      </a:cxn>
                      <a:cxn ang="T130">
                        <a:pos x="T8" y="T9"/>
                      </a:cxn>
                      <a:cxn ang="T131">
                        <a:pos x="T10" y="T11"/>
                      </a:cxn>
                      <a:cxn ang="T132">
                        <a:pos x="T12" y="T13"/>
                      </a:cxn>
                      <a:cxn ang="T133">
                        <a:pos x="T14" y="T15"/>
                      </a:cxn>
                      <a:cxn ang="T134">
                        <a:pos x="T16" y="T17"/>
                      </a:cxn>
                      <a:cxn ang="T135">
                        <a:pos x="T18" y="T19"/>
                      </a:cxn>
                      <a:cxn ang="T136">
                        <a:pos x="T20" y="T21"/>
                      </a:cxn>
                      <a:cxn ang="T137">
                        <a:pos x="T22" y="T23"/>
                      </a:cxn>
                      <a:cxn ang="T138">
                        <a:pos x="T24" y="T25"/>
                      </a:cxn>
                      <a:cxn ang="T139">
                        <a:pos x="T26" y="T27"/>
                      </a:cxn>
                      <a:cxn ang="T140">
                        <a:pos x="T28" y="T29"/>
                      </a:cxn>
                      <a:cxn ang="T141">
                        <a:pos x="T30" y="T31"/>
                      </a:cxn>
                      <a:cxn ang="T142">
                        <a:pos x="T32" y="T33"/>
                      </a:cxn>
                      <a:cxn ang="T143">
                        <a:pos x="T34" y="T35"/>
                      </a:cxn>
                      <a:cxn ang="T144">
                        <a:pos x="T36" y="T37"/>
                      </a:cxn>
                      <a:cxn ang="T145">
                        <a:pos x="T38" y="T39"/>
                      </a:cxn>
                      <a:cxn ang="T146">
                        <a:pos x="T40" y="T41"/>
                      </a:cxn>
                      <a:cxn ang="T147">
                        <a:pos x="T42" y="T43"/>
                      </a:cxn>
                      <a:cxn ang="T148">
                        <a:pos x="T44" y="T45"/>
                      </a:cxn>
                      <a:cxn ang="T149">
                        <a:pos x="T46" y="T47"/>
                      </a:cxn>
                      <a:cxn ang="T150">
                        <a:pos x="T48" y="T49"/>
                      </a:cxn>
                      <a:cxn ang="T151">
                        <a:pos x="T50" y="T51"/>
                      </a:cxn>
                      <a:cxn ang="T152">
                        <a:pos x="T52" y="T53"/>
                      </a:cxn>
                      <a:cxn ang="T153">
                        <a:pos x="T54" y="T55"/>
                      </a:cxn>
                      <a:cxn ang="T154">
                        <a:pos x="T56" y="T57"/>
                      </a:cxn>
                      <a:cxn ang="T155">
                        <a:pos x="T58" y="T59"/>
                      </a:cxn>
                      <a:cxn ang="T156">
                        <a:pos x="T60" y="T61"/>
                      </a:cxn>
                      <a:cxn ang="T157">
                        <a:pos x="T62" y="T63"/>
                      </a:cxn>
                      <a:cxn ang="T158">
                        <a:pos x="T64" y="T65"/>
                      </a:cxn>
                      <a:cxn ang="T159">
                        <a:pos x="T66" y="T67"/>
                      </a:cxn>
                      <a:cxn ang="T160">
                        <a:pos x="T68" y="T69"/>
                      </a:cxn>
                      <a:cxn ang="T161">
                        <a:pos x="T70" y="T71"/>
                      </a:cxn>
                      <a:cxn ang="T162">
                        <a:pos x="T72" y="T73"/>
                      </a:cxn>
                      <a:cxn ang="T163">
                        <a:pos x="T74" y="T75"/>
                      </a:cxn>
                      <a:cxn ang="T164">
                        <a:pos x="T76" y="T77"/>
                      </a:cxn>
                      <a:cxn ang="T165">
                        <a:pos x="T78" y="T79"/>
                      </a:cxn>
                      <a:cxn ang="T166">
                        <a:pos x="T80" y="T81"/>
                      </a:cxn>
                      <a:cxn ang="T167">
                        <a:pos x="T82" y="T83"/>
                      </a:cxn>
                      <a:cxn ang="T168">
                        <a:pos x="T84" y="T85"/>
                      </a:cxn>
                      <a:cxn ang="T169">
                        <a:pos x="T86" y="T87"/>
                      </a:cxn>
                      <a:cxn ang="T170">
                        <a:pos x="T88" y="T89"/>
                      </a:cxn>
                      <a:cxn ang="T171">
                        <a:pos x="T90" y="T91"/>
                      </a:cxn>
                      <a:cxn ang="T172">
                        <a:pos x="T92" y="T93"/>
                      </a:cxn>
                      <a:cxn ang="T173">
                        <a:pos x="T94" y="T95"/>
                      </a:cxn>
                      <a:cxn ang="T174">
                        <a:pos x="T96" y="T97"/>
                      </a:cxn>
                      <a:cxn ang="T175">
                        <a:pos x="T98" y="T99"/>
                      </a:cxn>
                      <a:cxn ang="T176">
                        <a:pos x="T100" y="T101"/>
                      </a:cxn>
                      <a:cxn ang="T177">
                        <a:pos x="T102" y="T103"/>
                      </a:cxn>
                      <a:cxn ang="T178">
                        <a:pos x="T104" y="T105"/>
                      </a:cxn>
                      <a:cxn ang="T179">
                        <a:pos x="T106" y="T107"/>
                      </a:cxn>
                      <a:cxn ang="T180">
                        <a:pos x="T108" y="T109"/>
                      </a:cxn>
                      <a:cxn ang="T181">
                        <a:pos x="T110" y="T111"/>
                      </a:cxn>
                      <a:cxn ang="T182">
                        <a:pos x="T112" y="T113"/>
                      </a:cxn>
                      <a:cxn ang="T183">
                        <a:pos x="T114" y="T115"/>
                      </a:cxn>
                      <a:cxn ang="T184">
                        <a:pos x="T116" y="T117"/>
                      </a:cxn>
                      <a:cxn ang="T185">
                        <a:pos x="T118" y="T119"/>
                      </a:cxn>
                      <a:cxn ang="T186">
                        <a:pos x="T120" y="T121"/>
                      </a:cxn>
                      <a:cxn ang="T187">
                        <a:pos x="T122" y="T123"/>
                      </a:cxn>
                      <a:cxn ang="T188">
                        <a:pos x="T124" y="T125"/>
                      </a:cxn>
                    </a:cxnLst>
                    <a:rect l="T189" t="T190" r="T191" b="T192"/>
                    <a:pathLst>
                      <a:path w="1139" h="2083">
                        <a:moveTo>
                          <a:pt x="0" y="2082"/>
                        </a:moveTo>
                        <a:lnTo>
                          <a:pt x="58" y="2080"/>
                        </a:lnTo>
                        <a:lnTo>
                          <a:pt x="116" y="2076"/>
                        </a:lnTo>
                        <a:lnTo>
                          <a:pt x="173" y="2069"/>
                        </a:lnTo>
                        <a:lnTo>
                          <a:pt x="230" y="2059"/>
                        </a:lnTo>
                        <a:lnTo>
                          <a:pt x="286" y="2047"/>
                        </a:lnTo>
                        <a:lnTo>
                          <a:pt x="342" y="2032"/>
                        </a:lnTo>
                        <a:lnTo>
                          <a:pt x="396" y="2014"/>
                        </a:lnTo>
                        <a:lnTo>
                          <a:pt x="450" y="1995"/>
                        </a:lnTo>
                        <a:lnTo>
                          <a:pt x="502" y="1972"/>
                        </a:lnTo>
                        <a:lnTo>
                          <a:pt x="553" y="1948"/>
                        </a:lnTo>
                        <a:lnTo>
                          <a:pt x="603" y="1921"/>
                        </a:lnTo>
                        <a:lnTo>
                          <a:pt x="651" y="1892"/>
                        </a:lnTo>
                        <a:lnTo>
                          <a:pt x="698" y="1860"/>
                        </a:lnTo>
                        <a:lnTo>
                          <a:pt x="742" y="1827"/>
                        </a:lnTo>
                        <a:lnTo>
                          <a:pt x="785" y="1792"/>
                        </a:lnTo>
                        <a:lnTo>
                          <a:pt x="826" y="1755"/>
                        </a:lnTo>
                        <a:lnTo>
                          <a:pt x="864" y="1716"/>
                        </a:lnTo>
                        <a:lnTo>
                          <a:pt x="901" y="1675"/>
                        </a:lnTo>
                        <a:lnTo>
                          <a:pt x="935" y="1632"/>
                        </a:lnTo>
                        <a:lnTo>
                          <a:pt x="966" y="1589"/>
                        </a:lnTo>
                        <a:lnTo>
                          <a:pt x="995" y="1543"/>
                        </a:lnTo>
                        <a:lnTo>
                          <a:pt x="1022" y="1497"/>
                        </a:lnTo>
                        <a:lnTo>
                          <a:pt x="1046" y="1449"/>
                        </a:lnTo>
                        <a:lnTo>
                          <a:pt x="1067" y="1400"/>
                        </a:lnTo>
                        <a:lnTo>
                          <a:pt x="1086" y="1351"/>
                        </a:lnTo>
                        <a:lnTo>
                          <a:pt x="1102" y="1300"/>
                        </a:lnTo>
                        <a:lnTo>
                          <a:pt x="1115" y="1249"/>
                        </a:lnTo>
                        <a:lnTo>
                          <a:pt x="1125" y="1198"/>
                        </a:lnTo>
                        <a:lnTo>
                          <a:pt x="1132" y="1146"/>
                        </a:lnTo>
                        <a:lnTo>
                          <a:pt x="1137" y="1093"/>
                        </a:lnTo>
                        <a:lnTo>
                          <a:pt x="1138" y="1041"/>
                        </a:lnTo>
                        <a:lnTo>
                          <a:pt x="1137" y="989"/>
                        </a:lnTo>
                        <a:lnTo>
                          <a:pt x="1132" y="936"/>
                        </a:lnTo>
                        <a:lnTo>
                          <a:pt x="1125" y="884"/>
                        </a:lnTo>
                        <a:lnTo>
                          <a:pt x="1115" y="833"/>
                        </a:lnTo>
                        <a:lnTo>
                          <a:pt x="1102" y="782"/>
                        </a:lnTo>
                        <a:lnTo>
                          <a:pt x="1086" y="731"/>
                        </a:lnTo>
                        <a:lnTo>
                          <a:pt x="1067" y="682"/>
                        </a:lnTo>
                        <a:lnTo>
                          <a:pt x="1046" y="633"/>
                        </a:lnTo>
                        <a:lnTo>
                          <a:pt x="1022" y="585"/>
                        </a:lnTo>
                        <a:lnTo>
                          <a:pt x="995" y="539"/>
                        </a:lnTo>
                        <a:lnTo>
                          <a:pt x="966" y="494"/>
                        </a:lnTo>
                        <a:lnTo>
                          <a:pt x="935" y="450"/>
                        </a:lnTo>
                        <a:lnTo>
                          <a:pt x="901" y="407"/>
                        </a:lnTo>
                        <a:lnTo>
                          <a:pt x="864" y="367"/>
                        </a:lnTo>
                        <a:lnTo>
                          <a:pt x="826" y="328"/>
                        </a:lnTo>
                        <a:lnTo>
                          <a:pt x="785" y="290"/>
                        </a:lnTo>
                        <a:lnTo>
                          <a:pt x="742" y="255"/>
                        </a:lnTo>
                        <a:lnTo>
                          <a:pt x="698" y="222"/>
                        </a:lnTo>
                        <a:lnTo>
                          <a:pt x="651" y="190"/>
                        </a:lnTo>
                        <a:lnTo>
                          <a:pt x="603" y="161"/>
                        </a:lnTo>
                        <a:lnTo>
                          <a:pt x="553" y="134"/>
                        </a:lnTo>
                        <a:lnTo>
                          <a:pt x="502" y="110"/>
                        </a:lnTo>
                        <a:lnTo>
                          <a:pt x="450" y="87"/>
                        </a:lnTo>
                        <a:lnTo>
                          <a:pt x="396" y="68"/>
                        </a:lnTo>
                        <a:lnTo>
                          <a:pt x="342" y="50"/>
                        </a:lnTo>
                        <a:lnTo>
                          <a:pt x="286" y="35"/>
                        </a:lnTo>
                        <a:lnTo>
                          <a:pt x="230" y="23"/>
                        </a:lnTo>
                        <a:lnTo>
                          <a:pt x="173" y="13"/>
                        </a:lnTo>
                        <a:lnTo>
                          <a:pt x="116" y="6"/>
                        </a:lnTo>
                        <a:lnTo>
                          <a:pt x="58" y="2"/>
                        </a:lnTo>
                        <a:lnTo>
                          <a:pt x="1" y="0"/>
                        </a:lnTo>
                      </a:path>
                    </a:pathLst>
                  </a:custGeom>
                  <a:noFill/>
                  <a:ln w="2540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sp>
              <p:nvSpPr>
                <p:cNvPr id="21554" name="Freeform 29"/>
                <p:cNvSpPr>
                  <a:spLocks noChangeArrowheads="1"/>
                </p:cNvSpPr>
                <p:nvPr/>
              </p:nvSpPr>
              <p:spPr bwMode="auto">
                <a:xfrm>
                  <a:off x="2008" y="2170"/>
                  <a:ext cx="308" cy="473"/>
                </a:xfrm>
                <a:custGeom>
                  <a:avLst/>
                  <a:gdLst>
                    <a:gd name="T0" fmla="*/ 1356 w 1357"/>
                    <a:gd name="T1" fmla="*/ 0 h 2084"/>
                    <a:gd name="T2" fmla="*/ 0 w 1357"/>
                    <a:gd name="T3" fmla="*/ 0 h 2084"/>
                    <a:gd name="T4" fmla="*/ 0 w 1357"/>
                    <a:gd name="T5" fmla="*/ 2083 h 2084"/>
                    <a:gd name="T6" fmla="*/ 1356 w 1357"/>
                    <a:gd name="T7" fmla="*/ 2083 h 2084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1357"/>
                    <a:gd name="T13" fmla="*/ 0 h 2084"/>
                    <a:gd name="T14" fmla="*/ 1357 w 1357"/>
                    <a:gd name="T15" fmla="*/ 2084 h 2084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1357" h="2084">
                      <a:moveTo>
                        <a:pt x="1356" y="0"/>
                      </a:moveTo>
                      <a:lnTo>
                        <a:pt x="0" y="0"/>
                      </a:lnTo>
                      <a:lnTo>
                        <a:pt x="0" y="2083"/>
                      </a:lnTo>
                      <a:lnTo>
                        <a:pt x="1356" y="2083"/>
                      </a:lnTo>
                    </a:path>
                  </a:pathLst>
                </a:cu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21549" name="Line 30"/>
              <p:cNvSpPr>
                <a:spLocks noChangeShapeType="1"/>
              </p:cNvSpPr>
              <p:nvPr/>
            </p:nvSpPr>
            <p:spPr bwMode="auto">
              <a:xfrm flipH="1">
                <a:off x="1888" y="2241"/>
                <a:ext cx="121" cy="1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550" name="Line 31"/>
              <p:cNvSpPr>
                <a:spLocks noChangeShapeType="1"/>
              </p:cNvSpPr>
              <p:nvPr/>
            </p:nvSpPr>
            <p:spPr bwMode="auto">
              <a:xfrm flipH="1">
                <a:off x="1888" y="2571"/>
                <a:ext cx="121" cy="1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551" name="Line 32"/>
              <p:cNvSpPr>
                <a:spLocks noChangeShapeType="1"/>
              </p:cNvSpPr>
              <p:nvPr/>
            </p:nvSpPr>
            <p:spPr bwMode="auto">
              <a:xfrm flipH="1">
                <a:off x="2562" y="2405"/>
                <a:ext cx="204" cy="1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552" name="Line 33"/>
              <p:cNvSpPr>
                <a:spLocks noChangeShapeType="1"/>
              </p:cNvSpPr>
              <p:nvPr/>
            </p:nvSpPr>
            <p:spPr bwMode="auto">
              <a:xfrm flipH="1">
                <a:off x="1888" y="2403"/>
                <a:ext cx="121" cy="1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1516" name="Group 34"/>
            <p:cNvGrpSpPr>
              <a:grpSpLocks/>
            </p:cNvGrpSpPr>
            <p:nvPr/>
          </p:nvGrpSpPr>
          <p:grpSpPr bwMode="auto">
            <a:xfrm>
              <a:off x="1690" y="912"/>
              <a:ext cx="875" cy="471"/>
              <a:chOff x="1889" y="1625"/>
              <a:chExt cx="875" cy="471"/>
            </a:xfrm>
          </p:grpSpPr>
          <p:grpSp>
            <p:nvGrpSpPr>
              <p:cNvPr id="21539" name="Group 35"/>
              <p:cNvGrpSpPr>
                <a:grpSpLocks/>
              </p:cNvGrpSpPr>
              <p:nvPr/>
            </p:nvGrpSpPr>
            <p:grpSpPr bwMode="auto">
              <a:xfrm>
                <a:off x="2008" y="1625"/>
                <a:ext cx="544" cy="471"/>
                <a:chOff x="2008" y="1625"/>
                <a:chExt cx="544" cy="471"/>
              </a:xfrm>
            </p:grpSpPr>
            <p:grpSp>
              <p:nvGrpSpPr>
                <p:cNvPr id="21544" name="Group 36"/>
                <p:cNvGrpSpPr>
                  <a:grpSpLocks/>
                </p:cNvGrpSpPr>
                <p:nvPr/>
              </p:nvGrpSpPr>
              <p:grpSpPr bwMode="auto">
                <a:xfrm>
                  <a:off x="2291" y="1626"/>
                  <a:ext cx="261" cy="470"/>
                  <a:chOff x="2291" y="1626"/>
                  <a:chExt cx="261" cy="470"/>
                </a:xfrm>
              </p:grpSpPr>
              <p:sp>
                <p:nvSpPr>
                  <p:cNvPr id="21546" name="AutoShape 37"/>
                  <p:cNvSpPr>
                    <a:spLocks noChangeArrowheads="1"/>
                  </p:cNvSpPr>
                  <p:nvPr/>
                </p:nvSpPr>
                <p:spPr bwMode="auto">
                  <a:xfrm>
                    <a:off x="2291" y="1626"/>
                    <a:ext cx="261" cy="471"/>
                  </a:xfrm>
                  <a:prstGeom prst="roundRect">
                    <a:avLst>
                      <a:gd name="adj" fmla="val 384"/>
                    </a:avLst>
                  </a:prstGeom>
                  <a:noFill/>
                  <a:ln w="25400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1547" name="Freeform 38"/>
                  <p:cNvSpPr>
                    <a:spLocks noChangeArrowheads="1"/>
                  </p:cNvSpPr>
                  <p:nvPr/>
                </p:nvSpPr>
                <p:spPr bwMode="auto">
                  <a:xfrm>
                    <a:off x="2294" y="1626"/>
                    <a:ext cx="258" cy="471"/>
                  </a:xfrm>
                  <a:custGeom>
                    <a:avLst/>
                    <a:gdLst>
                      <a:gd name="T0" fmla="*/ 0 w 1139"/>
                      <a:gd name="T1" fmla="*/ 2076 h 2077"/>
                      <a:gd name="T2" fmla="*/ 58 w 1139"/>
                      <a:gd name="T3" fmla="*/ 2074 h 2077"/>
                      <a:gd name="T4" fmla="*/ 116 w 1139"/>
                      <a:gd name="T5" fmla="*/ 2070 h 2077"/>
                      <a:gd name="T6" fmla="*/ 173 w 1139"/>
                      <a:gd name="T7" fmla="*/ 2063 h 2077"/>
                      <a:gd name="T8" fmla="*/ 230 w 1139"/>
                      <a:gd name="T9" fmla="*/ 2053 h 2077"/>
                      <a:gd name="T10" fmla="*/ 286 w 1139"/>
                      <a:gd name="T11" fmla="*/ 2041 h 2077"/>
                      <a:gd name="T12" fmla="*/ 342 w 1139"/>
                      <a:gd name="T13" fmla="*/ 2026 h 2077"/>
                      <a:gd name="T14" fmla="*/ 396 w 1139"/>
                      <a:gd name="T15" fmla="*/ 2009 h 2077"/>
                      <a:gd name="T16" fmla="*/ 450 w 1139"/>
                      <a:gd name="T17" fmla="*/ 1989 h 2077"/>
                      <a:gd name="T18" fmla="*/ 502 w 1139"/>
                      <a:gd name="T19" fmla="*/ 1967 h 2077"/>
                      <a:gd name="T20" fmla="*/ 553 w 1139"/>
                      <a:gd name="T21" fmla="*/ 1942 h 2077"/>
                      <a:gd name="T22" fmla="*/ 603 w 1139"/>
                      <a:gd name="T23" fmla="*/ 1915 h 2077"/>
                      <a:gd name="T24" fmla="*/ 651 w 1139"/>
                      <a:gd name="T25" fmla="*/ 1886 h 2077"/>
                      <a:gd name="T26" fmla="*/ 697 w 1139"/>
                      <a:gd name="T27" fmla="*/ 1855 h 2077"/>
                      <a:gd name="T28" fmla="*/ 742 w 1139"/>
                      <a:gd name="T29" fmla="*/ 1822 h 2077"/>
                      <a:gd name="T30" fmla="*/ 785 w 1139"/>
                      <a:gd name="T31" fmla="*/ 1787 h 2077"/>
                      <a:gd name="T32" fmla="*/ 826 w 1139"/>
                      <a:gd name="T33" fmla="*/ 1750 h 2077"/>
                      <a:gd name="T34" fmla="*/ 864 w 1139"/>
                      <a:gd name="T35" fmla="*/ 1711 h 2077"/>
                      <a:gd name="T36" fmla="*/ 900 w 1139"/>
                      <a:gd name="T37" fmla="*/ 1670 h 2077"/>
                      <a:gd name="T38" fmla="*/ 935 w 1139"/>
                      <a:gd name="T39" fmla="*/ 1628 h 2077"/>
                      <a:gd name="T40" fmla="*/ 966 w 1139"/>
                      <a:gd name="T41" fmla="*/ 1584 h 2077"/>
                      <a:gd name="T42" fmla="*/ 995 w 1139"/>
                      <a:gd name="T43" fmla="*/ 1539 h 2077"/>
                      <a:gd name="T44" fmla="*/ 1022 w 1139"/>
                      <a:gd name="T45" fmla="*/ 1493 h 2077"/>
                      <a:gd name="T46" fmla="*/ 1046 w 1139"/>
                      <a:gd name="T47" fmla="*/ 1445 h 2077"/>
                      <a:gd name="T48" fmla="*/ 1067 w 1139"/>
                      <a:gd name="T49" fmla="*/ 1396 h 2077"/>
                      <a:gd name="T50" fmla="*/ 1086 w 1139"/>
                      <a:gd name="T51" fmla="*/ 1347 h 2077"/>
                      <a:gd name="T52" fmla="*/ 1102 w 1139"/>
                      <a:gd name="T53" fmla="*/ 1297 h 2077"/>
                      <a:gd name="T54" fmla="*/ 1115 w 1139"/>
                      <a:gd name="T55" fmla="*/ 1246 h 2077"/>
                      <a:gd name="T56" fmla="*/ 1125 w 1139"/>
                      <a:gd name="T57" fmla="*/ 1194 h 2077"/>
                      <a:gd name="T58" fmla="*/ 1132 w 1139"/>
                      <a:gd name="T59" fmla="*/ 1142 h 2077"/>
                      <a:gd name="T60" fmla="*/ 1137 w 1139"/>
                      <a:gd name="T61" fmla="*/ 1090 h 2077"/>
                      <a:gd name="T62" fmla="*/ 1138 w 1139"/>
                      <a:gd name="T63" fmla="*/ 1038 h 2077"/>
                      <a:gd name="T64" fmla="*/ 1137 w 1139"/>
                      <a:gd name="T65" fmla="*/ 986 h 2077"/>
                      <a:gd name="T66" fmla="*/ 1132 w 1139"/>
                      <a:gd name="T67" fmla="*/ 934 h 2077"/>
                      <a:gd name="T68" fmla="*/ 1125 w 1139"/>
                      <a:gd name="T69" fmla="*/ 882 h 2077"/>
                      <a:gd name="T70" fmla="*/ 1115 w 1139"/>
                      <a:gd name="T71" fmla="*/ 831 h 2077"/>
                      <a:gd name="T72" fmla="*/ 1102 w 1139"/>
                      <a:gd name="T73" fmla="*/ 780 h 2077"/>
                      <a:gd name="T74" fmla="*/ 1086 w 1139"/>
                      <a:gd name="T75" fmla="*/ 729 h 2077"/>
                      <a:gd name="T76" fmla="*/ 1067 w 1139"/>
                      <a:gd name="T77" fmla="*/ 680 h 2077"/>
                      <a:gd name="T78" fmla="*/ 1046 w 1139"/>
                      <a:gd name="T79" fmla="*/ 631 h 2077"/>
                      <a:gd name="T80" fmla="*/ 1022 w 1139"/>
                      <a:gd name="T81" fmla="*/ 584 h 2077"/>
                      <a:gd name="T82" fmla="*/ 996 w 1139"/>
                      <a:gd name="T83" fmla="*/ 537 h 2077"/>
                      <a:gd name="T84" fmla="*/ 966 w 1139"/>
                      <a:gd name="T85" fmla="*/ 492 h 2077"/>
                      <a:gd name="T86" fmla="*/ 935 w 1139"/>
                      <a:gd name="T87" fmla="*/ 448 h 2077"/>
                      <a:gd name="T88" fmla="*/ 901 w 1139"/>
                      <a:gd name="T89" fmla="*/ 406 h 2077"/>
                      <a:gd name="T90" fmla="*/ 864 w 1139"/>
                      <a:gd name="T91" fmla="*/ 366 h 2077"/>
                      <a:gd name="T92" fmla="*/ 826 w 1139"/>
                      <a:gd name="T93" fmla="*/ 327 h 2077"/>
                      <a:gd name="T94" fmla="*/ 785 w 1139"/>
                      <a:gd name="T95" fmla="*/ 289 h 2077"/>
                      <a:gd name="T96" fmla="*/ 742 w 1139"/>
                      <a:gd name="T97" fmla="*/ 254 h 2077"/>
                      <a:gd name="T98" fmla="*/ 698 w 1139"/>
                      <a:gd name="T99" fmla="*/ 221 h 2077"/>
                      <a:gd name="T100" fmla="*/ 651 w 1139"/>
                      <a:gd name="T101" fmla="*/ 190 h 2077"/>
                      <a:gd name="T102" fmla="*/ 603 w 1139"/>
                      <a:gd name="T103" fmla="*/ 161 h 2077"/>
                      <a:gd name="T104" fmla="*/ 554 w 1139"/>
                      <a:gd name="T105" fmla="*/ 134 h 2077"/>
                      <a:gd name="T106" fmla="*/ 503 w 1139"/>
                      <a:gd name="T107" fmla="*/ 109 h 2077"/>
                      <a:gd name="T108" fmla="*/ 450 w 1139"/>
                      <a:gd name="T109" fmla="*/ 87 h 2077"/>
                      <a:gd name="T110" fmla="*/ 397 w 1139"/>
                      <a:gd name="T111" fmla="*/ 68 h 2077"/>
                      <a:gd name="T112" fmla="*/ 342 w 1139"/>
                      <a:gd name="T113" fmla="*/ 50 h 2077"/>
                      <a:gd name="T114" fmla="*/ 287 w 1139"/>
                      <a:gd name="T115" fmla="*/ 35 h 2077"/>
                      <a:gd name="T116" fmla="*/ 230 w 1139"/>
                      <a:gd name="T117" fmla="*/ 23 h 2077"/>
                      <a:gd name="T118" fmla="*/ 173 w 1139"/>
                      <a:gd name="T119" fmla="*/ 13 h 2077"/>
                      <a:gd name="T120" fmla="*/ 116 w 1139"/>
                      <a:gd name="T121" fmla="*/ 6 h 2077"/>
                      <a:gd name="T122" fmla="*/ 59 w 1139"/>
                      <a:gd name="T123" fmla="*/ 2 h 2077"/>
                      <a:gd name="T124" fmla="*/ 1 w 1139"/>
                      <a:gd name="T125" fmla="*/ 0 h 2077"/>
                      <a:gd name="T126" fmla="*/ 0 60000 65536"/>
                      <a:gd name="T127" fmla="*/ 0 60000 65536"/>
                      <a:gd name="T128" fmla="*/ 0 60000 65536"/>
                      <a:gd name="T129" fmla="*/ 0 60000 65536"/>
                      <a:gd name="T130" fmla="*/ 0 60000 65536"/>
                      <a:gd name="T131" fmla="*/ 0 60000 65536"/>
                      <a:gd name="T132" fmla="*/ 0 60000 65536"/>
                      <a:gd name="T133" fmla="*/ 0 60000 65536"/>
                      <a:gd name="T134" fmla="*/ 0 60000 65536"/>
                      <a:gd name="T135" fmla="*/ 0 60000 65536"/>
                      <a:gd name="T136" fmla="*/ 0 60000 65536"/>
                      <a:gd name="T137" fmla="*/ 0 60000 65536"/>
                      <a:gd name="T138" fmla="*/ 0 60000 65536"/>
                      <a:gd name="T139" fmla="*/ 0 60000 65536"/>
                      <a:gd name="T140" fmla="*/ 0 60000 65536"/>
                      <a:gd name="T141" fmla="*/ 0 60000 65536"/>
                      <a:gd name="T142" fmla="*/ 0 60000 65536"/>
                      <a:gd name="T143" fmla="*/ 0 60000 65536"/>
                      <a:gd name="T144" fmla="*/ 0 60000 65536"/>
                      <a:gd name="T145" fmla="*/ 0 60000 65536"/>
                      <a:gd name="T146" fmla="*/ 0 60000 65536"/>
                      <a:gd name="T147" fmla="*/ 0 60000 65536"/>
                      <a:gd name="T148" fmla="*/ 0 60000 65536"/>
                      <a:gd name="T149" fmla="*/ 0 60000 65536"/>
                      <a:gd name="T150" fmla="*/ 0 60000 65536"/>
                      <a:gd name="T151" fmla="*/ 0 60000 65536"/>
                      <a:gd name="T152" fmla="*/ 0 60000 65536"/>
                      <a:gd name="T153" fmla="*/ 0 60000 65536"/>
                      <a:gd name="T154" fmla="*/ 0 60000 65536"/>
                      <a:gd name="T155" fmla="*/ 0 60000 65536"/>
                      <a:gd name="T156" fmla="*/ 0 60000 65536"/>
                      <a:gd name="T157" fmla="*/ 0 60000 65536"/>
                      <a:gd name="T158" fmla="*/ 0 60000 65536"/>
                      <a:gd name="T159" fmla="*/ 0 60000 65536"/>
                      <a:gd name="T160" fmla="*/ 0 60000 65536"/>
                      <a:gd name="T161" fmla="*/ 0 60000 65536"/>
                      <a:gd name="T162" fmla="*/ 0 60000 65536"/>
                      <a:gd name="T163" fmla="*/ 0 60000 65536"/>
                      <a:gd name="T164" fmla="*/ 0 60000 65536"/>
                      <a:gd name="T165" fmla="*/ 0 60000 65536"/>
                      <a:gd name="T166" fmla="*/ 0 60000 65536"/>
                      <a:gd name="T167" fmla="*/ 0 60000 65536"/>
                      <a:gd name="T168" fmla="*/ 0 60000 65536"/>
                      <a:gd name="T169" fmla="*/ 0 60000 65536"/>
                      <a:gd name="T170" fmla="*/ 0 60000 65536"/>
                      <a:gd name="T171" fmla="*/ 0 60000 65536"/>
                      <a:gd name="T172" fmla="*/ 0 60000 65536"/>
                      <a:gd name="T173" fmla="*/ 0 60000 65536"/>
                      <a:gd name="T174" fmla="*/ 0 60000 65536"/>
                      <a:gd name="T175" fmla="*/ 0 60000 65536"/>
                      <a:gd name="T176" fmla="*/ 0 60000 65536"/>
                      <a:gd name="T177" fmla="*/ 0 60000 65536"/>
                      <a:gd name="T178" fmla="*/ 0 60000 65536"/>
                      <a:gd name="T179" fmla="*/ 0 60000 65536"/>
                      <a:gd name="T180" fmla="*/ 0 60000 65536"/>
                      <a:gd name="T181" fmla="*/ 0 60000 65536"/>
                      <a:gd name="T182" fmla="*/ 0 60000 65536"/>
                      <a:gd name="T183" fmla="*/ 0 60000 65536"/>
                      <a:gd name="T184" fmla="*/ 0 60000 65536"/>
                      <a:gd name="T185" fmla="*/ 0 60000 65536"/>
                      <a:gd name="T186" fmla="*/ 0 60000 65536"/>
                      <a:gd name="T187" fmla="*/ 0 60000 65536"/>
                      <a:gd name="T188" fmla="*/ 0 60000 65536"/>
                      <a:gd name="T189" fmla="*/ 0 w 1139"/>
                      <a:gd name="T190" fmla="*/ 0 h 2077"/>
                      <a:gd name="T191" fmla="*/ 1139 w 1139"/>
                      <a:gd name="T192" fmla="*/ 2077 h 2077"/>
                    </a:gdLst>
                    <a:ahLst/>
                    <a:cxnLst>
                      <a:cxn ang="T126">
                        <a:pos x="T0" y="T1"/>
                      </a:cxn>
                      <a:cxn ang="T127">
                        <a:pos x="T2" y="T3"/>
                      </a:cxn>
                      <a:cxn ang="T128">
                        <a:pos x="T4" y="T5"/>
                      </a:cxn>
                      <a:cxn ang="T129">
                        <a:pos x="T6" y="T7"/>
                      </a:cxn>
                      <a:cxn ang="T130">
                        <a:pos x="T8" y="T9"/>
                      </a:cxn>
                      <a:cxn ang="T131">
                        <a:pos x="T10" y="T11"/>
                      </a:cxn>
                      <a:cxn ang="T132">
                        <a:pos x="T12" y="T13"/>
                      </a:cxn>
                      <a:cxn ang="T133">
                        <a:pos x="T14" y="T15"/>
                      </a:cxn>
                      <a:cxn ang="T134">
                        <a:pos x="T16" y="T17"/>
                      </a:cxn>
                      <a:cxn ang="T135">
                        <a:pos x="T18" y="T19"/>
                      </a:cxn>
                      <a:cxn ang="T136">
                        <a:pos x="T20" y="T21"/>
                      </a:cxn>
                      <a:cxn ang="T137">
                        <a:pos x="T22" y="T23"/>
                      </a:cxn>
                      <a:cxn ang="T138">
                        <a:pos x="T24" y="T25"/>
                      </a:cxn>
                      <a:cxn ang="T139">
                        <a:pos x="T26" y="T27"/>
                      </a:cxn>
                      <a:cxn ang="T140">
                        <a:pos x="T28" y="T29"/>
                      </a:cxn>
                      <a:cxn ang="T141">
                        <a:pos x="T30" y="T31"/>
                      </a:cxn>
                      <a:cxn ang="T142">
                        <a:pos x="T32" y="T33"/>
                      </a:cxn>
                      <a:cxn ang="T143">
                        <a:pos x="T34" y="T35"/>
                      </a:cxn>
                      <a:cxn ang="T144">
                        <a:pos x="T36" y="T37"/>
                      </a:cxn>
                      <a:cxn ang="T145">
                        <a:pos x="T38" y="T39"/>
                      </a:cxn>
                      <a:cxn ang="T146">
                        <a:pos x="T40" y="T41"/>
                      </a:cxn>
                      <a:cxn ang="T147">
                        <a:pos x="T42" y="T43"/>
                      </a:cxn>
                      <a:cxn ang="T148">
                        <a:pos x="T44" y="T45"/>
                      </a:cxn>
                      <a:cxn ang="T149">
                        <a:pos x="T46" y="T47"/>
                      </a:cxn>
                      <a:cxn ang="T150">
                        <a:pos x="T48" y="T49"/>
                      </a:cxn>
                      <a:cxn ang="T151">
                        <a:pos x="T50" y="T51"/>
                      </a:cxn>
                      <a:cxn ang="T152">
                        <a:pos x="T52" y="T53"/>
                      </a:cxn>
                      <a:cxn ang="T153">
                        <a:pos x="T54" y="T55"/>
                      </a:cxn>
                      <a:cxn ang="T154">
                        <a:pos x="T56" y="T57"/>
                      </a:cxn>
                      <a:cxn ang="T155">
                        <a:pos x="T58" y="T59"/>
                      </a:cxn>
                      <a:cxn ang="T156">
                        <a:pos x="T60" y="T61"/>
                      </a:cxn>
                      <a:cxn ang="T157">
                        <a:pos x="T62" y="T63"/>
                      </a:cxn>
                      <a:cxn ang="T158">
                        <a:pos x="T64" y="T65"/>
                      </a:cxn>
                      <a:cxn ang="T159">
                        <a:pos x="T66" y="T67"/>
                      </a:cxn>
                      <a:cxn ang="T160">
                        <a:pos x="T68" y="T69"/>
                      </a:cxn>
                      <a:cxn ang="T161">
                        <a:pos x="T70" y="T71"/>
                      </a:cxn>
                      <a:cxn ang="T162">
                        <a:pos x="T72" y="T73"/>
                      </a:cxn>
                      <a:cxn ang="T163">
                        <a:pos x="T74" y="T75"/>
                      </a:cxn>
                      <a:cxn ang="T164">
                        <a:pos x="T76" y="T77"/>
                      </a:cxn>
                      <a:cxn ang="T165">
                        <a:pos x="T78" y="T79"/>
                      </a:cxn>
                      <a:cxn ang="T166">
                        <a:pos x="T80" y="T81"/>
                      </a:cxn>
                      <a:cxn ang="T167">
                        <a:pos x="T82" y="T83"/>
                      </a:cxn>
                      <a:cxn ang="T168">
                        <a:pos x="T84" y="T85"/>
                      </a:cxn>
                      <a:cxn ang="T169">
                        <a:pos x="T86" y="T87"/>
                      </a:cxn>
                      <a:cxn ang="T170">
                        <a:pos x="T88" y="T89"/>
                      </a:cxn>
                      <a:cxn ang="T171">
                        <a:pos x="T90" y="T91"/>
                      </a:cxn>
                      <a:cxn ang="T172">
                        <a:pos x="T92" y="T93"/>
                      </a:cxn>
                      <a:cxn ang="T173">
                        <a:pos x="T94" y="T95"/>
                      </a:cxn>
                      <a:cxn ang="T174">
                        <a:pos x="T96" y="T97"/>
                      </a:cxn>
                      <a:cxn ang="T175">
                        <a:pos x="T98" y="T99"/>
                      </a:cxn>
                      <a:cxn ang="T176">
                        <a:pos x="T100" y="T101"/>
                      </a:cxn>
                      <a:cxn ang="T177">
                        <a:pos x="T102" y="T103"/>
                      </a:cxn>
                      <a:cxn ang="T178">
                        <a:pos x="T104" y="T105"/>
                      </a:cxn>
                      <a:cxn ang="T179">
                        <a:pos x="T106" y="T107"/>
                      </a:cxn>
                      <a:cxn ang="T180">
                        <a:pos x="T108" y="T109"/>
                      </a:cxn>
                      <a:cxn ang="T181">
                        <a:pos x="T110" y="T111"/>
                      </a:cxn>
                      <a:cxn ang="T182">
                        <a:pos x="T112" y="T113"/>
                      </a:cxn>
                      <a:cxn ang="T183">
                        <a:pos x="T114" y="T115"/>
                      </a:cxn>
                      <a:cxn ang="T184">
                        <a:pos x="T116" y="T117"/>
                      </a:cxn>
                      <a:cxn ang="T185">
                        <a:pos x="T118" y="T119"/>
                      </a:cxn>
                      <a:cxn ang="T186">
                        <a:pos x="T120" y="T121"/>
                      </a:cxn>
                      <a:cxn ang="T187">
                        <a:pos x="T122" y="T123"/>
                      </a:cxn>
                      <a:cxn ang="T188">
                        <a:pos x="T124" y="T125"/>
                      </a:cxn>
                    </a:cxnLst>
                    <a:rect l="T189" t="T190" r="T191" b="T192"/>
                    <a:pathLst>
                      <a:path w="1139" h="2077">
                        <a:moveTo>
                          <a:pt x="0" y="2076"/>
                        </a:moveTo>
                        <a:lnTo>
                          <a:pt x="58" y="2074"/>
                        </a:lnTo>
                        <a:lnTo>
                          <a:pt x="116" y="2070"/>
                        </a:lnTo>
                        <a:lnTo>
                          <a:pt x="173" y="2063"/>
                        </a:lnTo>
                        <a:lnTo>
                          <a:pt x="230" y="2053"/>
                        </a:lnTo>
                        <a:lnTo>
                          <a:pt x="286" y="2041"/>
                        </a:lnTo>
                        <a:lnTo>
                          <a:pt x="342" y="2026"/>
                        </a:lnTo>
                        <a:lnTo>
                          <a:pt x="396" y="2009"/>
                        </a:lnTo>
                        <a:lnTo>
                          <a:pt x="450" y="1989"/>
                        </a:lnTo>
                        <a:lnTo>
                          <a:pt x="502" y="1967"/>
                        </a:lnTo>
                        <a:lnTo>
                          <a:pt x="553" y="1942"/>
                        </a:lnTo>
                        <a:lnTo>
                          <a:pt x="603" y="1915"/>
                        </a:lnTo>
                        <a:lnTo>
                          <a:pt x="651" y="1886"/>
                        </a:lnTo>
                        <a:lnTo>
                          <a:pt x="697" y="1855"/>
                        </a:lnTo>
                        <a:lnTo>
                          <a:pt x="742" y="1822"/>
                        </a:lnTo>
                        <a:lnTo>
                          <a:pt x="785" y="1787"/>
                        </a:lnTo>
                        <a:lnTo>
                          <a:pt x="826" y="1750"/>
                        </a:lnTo>
                        <a:lnTo>
                          <a:pt x="864" y="1711"/>
                        </a:lnTo>
                        <a:lnTo>
                          <a:pt x="900" y="1670"/>
                        </a:lnTo>
                        <a:lnTo>
                          <a:pt x="935" y="1628"/>
                        </a:lnTo>
                        <a:lnTo>
                          <a:pt x="966" y="1584"/>
                        </a:lnTo>
                        <a:lnTo>
                          <a:pt x="995" y="1539"/>
                        </a:lnTo>
                        <a:lnTo>
                          <a:pt x="1022" y="1493"/>
                        </a:lnTo>
                        <a:lnTo>
                          <a:pt x="1046" y="1445"/>
                        </a:lnTo>
                        <a:lnTo>
                          <a:pt x="1067" y="1396"/>
                        </a:lnTo>
                        <a:lnTo>
                          <a:pt x="1086" y="1347"/>
                        </a:lnTo>
                        <a:lnTo>
                          <a:pt x="1102" y="1297"/>
                        </a:lnTo>
                        <a:lnTo>
                          <a:pt x="1115" y="1246"/>
                        </a:lnTo>
                        <a:lnTo>
                          <a:pt x="1125" y="1194"/>
                        </a:lnTo>
                        <a:lnTo>
                          <a:pt x="1132" y="1142"/>
                        </a:lnTo>
                        <a:lnTo>
                          <a:pt x="1137" y="1090"/>
                        </a:lnTo>
                        <a:lnTo>
                          <a:pt x="1138" y="1038"/>
                        </a:lnTo>
                        <a:lnTo>
                          <a:pt x="1137" y="986"/>
                        </a:lnTo>
                        <a:lnTo>
                          <a:pt x="1132" y="934"/>
                        </a:lnTo>
                        <a:lnTo>
                          <a:pt x="1125" y="882"/>
                        </a:lnTo>
                        <a:lnTo>
                          <a:pt x="1115" y="831"/>
                        </a:lnTo>
                        <a:lnTo>
                          <a:pt x="1102" y="780"/>
                        </a:lnTo>
                        <a:lnTo>
                          <a:pt x="1086" y="729"/>
                        </a:lnTo>
                        <a:lnTo>
                          <a:pt x="1067" y="680"/>
                        </a:lnTo>
                        <a:lnTo>
                          <a:pt x="1046" y="631"/>
                        </a:lnTo>
                        <a:lnTo>
                          <a:pt x="1022" y="584"/>
                        </a:lnTo>
                        <a:lnTo>
                          <a:pt x="996" y="537"/>
                        </a:lnTo>
                        <a:lnTo>
                          <a:pt x="966" y="492"/>
                        </a:lnTo>
                        <a:lnTo>
                          <a:pt x="935" y="448"/>
                        </a:lnTo>
                        <a:lnTo>
                          <a:pt x="901" y="406"/>
                        </a:lnTo>
                        <a:lnTo>
                          <a:pt x="864" y="366"/>
                        </a:lnTo>
                        <a:lnTo>
                          <a:pt x="826" y="327"/>
                        </a:lnTo>
                        <a:lnTo>
                          <a:pt x="785" y="289"/>
                        </a:lnTo>
                        <a:lnTo>
                          <a:pt x="742" y="254"/>
                        </a:lnTo>
                        <a:lnTo>
                          <a:pt x="698" y="221"/>
                        </a:lnTo>
                        <a:lnTo>
                          <a:pt x="651" y="190"/>
                        </a:lnTo>
                        <a:lnTo>
                          <a:pt x="603" y="161"/>
                        </a:lnTo>
                        <a:lnTo>
                          <a:pt x="554" y="134"/>
                        </a:lnTo>
                        <a:lnTo>
                          <a:pt x="503" y="109"/>
                        </a:lnTo>
                        <a:lnTo>
                          <a:pt x="450" y="87"/>
                        </a:lnTo>
                        <a:lnTo>
                          <a:pt x="397" y="68"/>
                        </a:lnTo>
                        <a:lnTo>
                          <a:pt x="342" y="50"/>
                        </a:lnTo>
                        <a:lnTo>
                          <a:pt x="287" y="35"/>
                        </a:lnTo>
                        <a:lnTo>
                          <a:pt x="230" y="23"/>
                        </a:lnTo>
                        <a:lnTo>
                          <a:pt x="173" y="13"/>
                        </a:lnTo>
                        <a:lnTo>
                          <a:pt x="116" y="6"/>
                        </a:lnTo>
                        <a:lnTo>
                          <a:pt x="59" y="2"/>
                        </a:lnTo>
                        <a:lnTo>
                          <a:pt x="1" y="0"/>
                        </a:lnTo>
                      </a:path>
                    </a:pathLst>
                  </a:custGeom>
                  <a:noFill/>
                  <a:ln w="2540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sp>
              <p:nvSpPr>
                <p:cNvPr id="21545" name="Freeform 39"/>
                <p:cNvSpPr>
                  <a:spLocks noChangeArrowheads="1"/>
                </p:cNvSpPr>
                <p:nvPr/>
              </p:nvSpPr>
              <p:spPr bwMode="auto">
                <a:xfrm>
                  <a:off x="2008" y="1625"/>
                  <a:ext cx="308" cy="471"/>
                </a:xfrm>
                <a:custGeom>
                  <a:avLst/>
                  <a:gdLst>
                    <a:gd name="T0" fmla="*/ 1356 w 1357"/>
                    <a:gd name="T1" fmla="*/ 0 h 2079"/>
                    <a:gd name="T2" fmla="*/ 0 w 1357"/>
                    <a:gd name="T3" fmla="*/ 0 h 2079"/>
                    <a:gd name="T4" fmla="*/ 0 w 1357"/>
                    <a:gd name="T5" fmla="*/ 2078 h 2079"/>
                    <a:gd name="T6" fmla="*/ 1356 w 1357"/>
                    <a:gd name="T7" fmla="*/ 2078 h 2079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1357"/>
                    <a:gd name="T13" fmla="*/ 0 h 2079"/>
                    <a:gd name="T14" fmla="*/ 1357 w 1357"/>
                    <a:gd name="T15" fmla="*/ 2079 h 2079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1357" h="2079">
                      <a:moveTo>
                        <a:pt x="1356" y="0"/>
                      </a:moveTo>
                      <a:lnTo>
                        <a:pt x="0" y="0"/>
                      </a:lnTo>
                      <a:lnTo>
                        <a:pt x="0" y="2078"/>
                      </a:lnTo>
                      <a:lnTo>
                        <a:pt x="1356" y="2078"/>
                      </a:lnTo>
                    </a:path>
                  </a:pathLst>
                </a:cu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21540" name="Line 40"/>
              <p:cNvSpPr>
                <a:spLocks noChangeShapeType="1"/>
              </p:cNvSpPr>
              <p:nvPr/>
            </p:nvSpPr>
            <p:spPr bwMode="auto">
              <a:xfrm flipH="1">
                <a:off x="1888" y="1696"/>
                <a:ext cx="121" cy="1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541" name="Line 41"/>
              <p:cNvSpPr>
                <a:spLocks noChangeShapeType="1"/>
              </p:cNvSpPr>
              <p:nvPr/>
            </p:nvSpPr>
            <p:spPr bwMode="auto">
              <a:xfrm flipH="1">
                <a:off x="1888" y="2025"/>
                <a:ext cx="121" cy="1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542" name="Line 42"/>
              <p:cNvSpPr>
                <a:spLocks noChangeShapeType="1"/>
              </p:cNvSpPr>
              <p:nvPr/>
            </p:nvSpPr>
            <p:spPr bwMode="auto">
              <a:xfrm flipH="1">
                <a:off x="2562" y="1859"/>
                <a:ext cx="204" cy="1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543" name="Line 43"/>
              <p:cNvSpPr>
                <a:spLocks noChangeShapeType="1"/>
              </p:cNvSpPr>
              <p:nvPr/>
            </p:nvSpPr>
            <p:spPr bwMode="auto">
              <a:xfrm flipH="1">
                <a:off x="1888" y="1857"/>
                <a:ext cx="121" cy="1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1517" name="Group 44"/>
            <p:cNvGrpSpPr>
              <a:grpSpLocks/>
            </p:cNvGrpSpPr>
            <p:nvPr/>
          </p:nvGrpSpPr>
          <p:grpSpPr bwMode="auto">
            <a:xfrm>
              <a:off x="3144" y="1720"/>
              <a:ext cx="835" cy="477"/>
              <a:chOff x="3343" y="2433"/>
              <a:chExt cx="835" cy="477"/>
            </a:xfrm>
          </p:grpSpPr>
          <p:grpSp>
            <p:nvGrpSpPr>
              <p:cNvPr id="21523" name="Group 45"/>
              <p:cNvGrpSpPr>
                <a:grpSpLocks/>
              </p:cNvGrpSpPr>
              <p:nvPr/>
            </p:nvGrpSpPr>
            <p:grpSpPr bwMode="auto">
              <a:xfrm>
                <a:off x="3640" y="2436"/>
                <a:ext cx="446" cy="238"/>
                <a:chOff x="3640" y="2436"/>
                <a:chExt cx="446" cy="238"/>
              </a:xfrm>
            </p:grpSpPr>
            <p:sp>
              <p:nvSpPr>
                <p:cNvPr id="21537" name="AutoShape 46"/>
                <p:cNvSpPr>
                  <a:spLocks noChangeArrowheads="1"/>
                </p:cNvSpPr>
                <p:nvPr/>
              </p:nvSpPr>
              <p:spPr bwMode="auto">
                <a:xfrm>
                  <a:off x="3640" y="2436"/>
                  <a:ext cx="447" cy="239"/>
                </a:xfrm>
                <a:prstGeom prst="roundRect">
                  <a:avLst>
                    <a:gd name="adj" fmla="val 417"/>
                  </a:avLst>
                </a:prstGeom>
                <a:noFill/>
                <a:ln w="25400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538" name="Freeform 47"/>
                <p:cNvSpPr>
                  <a:spLocks noChangeArrowheads="1"/>
                </p:cNvSpPr>
                <p:nvPr/>
              </p:nvSpPr>
              <p:spPr bwMode="auto">
                <a:xfrm>
                  <a:off x="3640" y="2436"/>
                  <a:ext cx="447" cy="241"/>
                </a:xfrm>
                <a:custGeom>
                  <a:avLst/>
                  <a:gdLst>
                    <a:gd name="T0" fmla="*/ 1971 w 1972"/>
                    <a:gd name="T1" fmla="*/ 1060 h 1061"/>
                    <a:gd name="T2" fmla="*/ 1910 w 1972"/>
                    <a:gd name="T3" fmla="*/ 965 h 1061"/>
                    <a:gd name="T4" fmla="*/ 1842 w 1972"/>
                    <a:gd name="T5" fmla="*/ 874 h 1061"/>
                    <a:gd name="T6" fmla="*/ 1770 w 1972"/>
                    <a:gd name="T7" fmla="*/ 786 h 1061"/>
                    <a:gd name="T8" fmla="*/ 1693 w 1972"/>
                    <a:gd name="T9" fmla="*/ 702 h 1061"/>
                    <a:gd name="T10" fmla="*/ 1611 w 1972"/>
                    <a:gd name="T11" fmla="*/ 621 h 1061"/>
                    <a:gd name="T12" fmla="*/ 1525 w 1972"/>
                    <a:gd name="T13" fmla="*/ 545 h 1061"/>
                    <a:gd name="T14" fmla="*/ 1434 w 1972"/>
                    <a:gd name="T15" fmla="*/ 473 h 1061"/>
                    <a:gd name="T16" fmla="*/ 1340 w 1972"/>
                    <a:gd name="T17" fmla="*/ 405 h 1061"/>
                    <a:gd name="T18" fmla="*/ 1242 w 1972"/>
                    <a:gd name="T19" fmla="*/ 342 h 1061"/>
                    <a:gd name="T20" fmla="*/ 1140 w 1972"/>
                    <a:gd name="T21" fmla="*/ 284 h 1061"/>
                    <a:gd name="T22" fmla="*/ 1035 w 1972"/>
                    <a:gd name="T23" fmla="*/ 231 h 1061"/>
                    <a:gd name="T24" fmla="*/ 928 w 1972"/>
                    <a:gd name="T25" fmla="*/ 183 h 1061"/>
                    <a:gd name="T26" fmla="*/ 817 w 1972"/>
                    <a:gd name="T27" fmla="*/ 141 h 1061"/>
                    <a:gd name="T28" fmla="*/ 705 w 1972"/>
                    <a:gd name="T29" fmla="*/ 104 h 1061"/>
                    <a:gd name="T30" fmla="*/ 590 w 1972"/>
                    <a:gd name="T31" fmla="*/ 72 h 1061"/>
                    <a:gd name="T32" fmla="*/ 474 w 1972"/>
                    <a:gd name="T33" fmla="*/ 46 h 1061"/>
                    <a:gd name="T34" fmla="*/ 357 w 1972"/>
                    <a:gd name="T35" fmla="*/ 26 h 1061"/>
                    <a:gd name="T36" fmla="*/ 238 w 1972"/>
                    <a:gd name="T37" fmla="*/ 12 h 1061"/>
                    <a:gd name="T38" fmla="*/ 119 w 1972"/>
                    <a:gd name="T39" fmla="*/ 3 h 1061"/>
                    <a:gd name="T40" fmla="*/ 0 w 1972"/>
                    <a:gd name="T41" fmla="*/ 0 h 1061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w 1972"/>
                    <a:gd name="T64" fmla="*/ 0 h 1061"/>
                    <a:gd name="T65" fmla="*/ 1972 w 1972"/>
                    <a:gd name="T66" fmla="*/ 1061 h 1061"/>
                  </a:gdLst>
                  <a:ahLst/>
                  <a:cxnLst>
                    <a:cxn ang="T42">
                      <a:pos x="T0" y="T1"/>
                    </a:cxn>
                    <a:cxn ang="T43">
                      <a:pos x="T2" y="T3"/>
                    </a:cxn>
                    <a:cxn ang="T44">
                      <a:pos x="T4" y="T5"/>
                    </a:cxn>
                    <a:cxn ang="T45">
                      <a:pos x="T6" y="T7"/>
                    </a:cxn>
                    <a:cxn ang="T46">
                      <a:pos x="T8" y="T9"/>
                    </a:cxn>
                    <a:cxn ang="T47">
                      <a:pos x="T10" y="T11"/>
                    </a:cxn>
                    <a:cxn ang="T48">
                      <a:pos x="T12" y="T13"/>
                    </a:cxn>
                    <a:cxn ang="T49">
                      <a:pos x="T14" y="T15"/>
                    </a:cxn>
                    <a:cxn ang="T50">
                      <a:pos x="T16" y="T17"/>
                    </a:cxn>
                    <a:cxn ang="T51">
                      <a:pos x="T18" y="T19"/>
                    </a:cxn>
                    <a:cxn ang="T52">
                      <a:pos x="T20" y="T21"/>
                    </a:cxn>
                    <a:cxn ang="T53">
                      <a:pos x="T22" y="T23"/>
                    </a:cxn>
                    <a:cxn ang="T54">
                      <a:pos x="T24" y="T25"/>
                    </a:cxn>
                    <a:cxn ang="T55">
                      <a:pos x="T26" y="T27"/>
                    </a:cxn>
                    <a:cxn ang="T56">
                      <a:pos x="T28" y="T29"/>
                    </a:cxn>
                    <a:cxn ang="T57">
                      <a:pos x="T30" y="T31"/>
                    </a:cxn>
                    <a:cxn ang="T58">
                      <a:pos x="T32" y="T33"/>
                    </a:cxn>
                    <a:cxn ang="T59">
                      <a:pos x="T34" y="T35"/>
                    </a:cxn>
                    <a:cxn ang="T60">
                      <a:pos x="T36" y="T37"/>
                    </a:cxn>
                    <a:cxn ang="T61">
                      <a:pos x="T38" y="T39"/>
                    </a:cxn>
                    <a:cxn ang="T62">
                      <a:pos x="T40" y="T41"/>
                    </a:cxn>
                  </a:cxnLst>
                  <a:rect l="T63" t="T64" r="T65" b="T66"/>
                  <a:pathLst>
                    <a:path w="1972" h="1061">
                      <a:moveTo>
                        <a:pt x="1971" y="1060"/>
                      </a:moveTo>
                      <a:lnTo>
                        <a:pt x="1910" y="965"/>
                      </a:lnTo>
                      <a:lnTo>
                        <a:pt x="1842" y="874"/>
                      </a:lnTo>
                      <a:lnTo>
                        <a:pt x="1770" y="786"/>
                      </a:lnTo>
                      <a:lnTo>
                        <a:pt x="1693" y="702"/>
                      </a:lnTo>
                      <a:lnTo>
                        <a:pt x="1611" y="621"/>
                      </a:lnTo>
                      <a:lnTo>
                        <a:pt x="1525" y="545"/>
                      </a:lnTo>
                      <a:lnTo>
                        <a:pt x="1434" y="473"/>
                      </a:lnTo>
                      <a:lnTo>
                        <a:pt x="1340" y="405"/>
                      </a:lnTo>
                      <a:lnTo>
                        <a:pt x="1242" y="342"/>
                      </a:lnTo>
                      <a:lnTo>
                        <a:pt x="1140" y="284"/>
                      </a:lnTo>
                      <a:lnTo>
                        <a:pt x="1035" y="231"/>
                      </a:lnTo>
                      <a:lnTo>
                        <a:pt x="928" y="183"/>
                      </a:lnTo>
                      <a:lnTo>
                        <a:pt x="817" y="141"/>
                      </a:lnTo>
                      <a:lnTo>
                        <a:pt x="705" y="104"/>
                      </a:lnTo>
                      <a:lnTo>
                        <a:pt x="590" y="72"/>
                      </a:lnTo>
                      <a:lnTo>
                        <a:pt x="474" y="46"/>
                      </a:lnTo>
                      <a:lnTo>
                        <a:pt x="357" y="26"/>
                      </a:lnTo>
                      <a:lnTo>
                        <a:pt x="238" y="12"/>
                      </a:lnTo>
                      <a:lnTo>
                        <a:pt x="119" y="3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21524" name="Group 48"/>
              <p:cNvGrpSpPr>
                <a:grpSpLocks/>
              </p:cNvGrpSpPr>
              <p:nvPr/>
            </p:nvGrpSpPr>
            <p:grpSpPr bwMode="auto">
              <a:xfrm>
                <a:off x="3647" y="2676"/>
                <a:ext cx="442" cy="234"/>
                <a:chOff x="3647" y="2676"/>
                <a:chExt cx="442" cy="234"/>
              </a:xfrm>
            </p:grpSpPr>
            <p:sp>
              <p:nvSpPr>
                <p:cNvPr id="21535" name="AutoShape 49"/>
                <p:cNvSpPr>
                  <a:spLocks noChangeArrowheads="1"/>
                </p:cNvSpPr>
                <p:nvPr/>
              </p:nvSpPr>
              <p:spPr bwMode="auto">
                <a:xfrm rot="10800000">
                  <a:off x="3648" y="2678"/>
                  <a:ext cx="442" cy="235"/>
                </a:xfrm>
                <a:prstGeom prst="roundRect">
                  <a:avLst>
                    <a:gd name="adj" fmla="val 426"/>
                  </a:avLst>
                </a:prstGeom>
                <a:noFill/>
                <a:ln w="25400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536" name="Freeform 50"/>
                <p:cNvSpPr>
                  <a:spLocks noChangeArrowheads="1"/>
                </p:cNvSpPr>
                <p:nvPr/>
              </p:nvSpPr>
              <p:spPr bwMode="auto">
                <a:xfrm>
                  <a:off x="3642" y="2676"/>
                  <a:ext cx="448" cy="236"/>
                </a:xfrm>
                <a:custGeom>
                  <a:avLst/>
                  <a:gdLst>
                    <a:gd name="T0" fmla="*/ 0 w 1975"/>
                    <a:gd name="T1" fmla="*/ 1038 h 1039"/>
                    <a:gd name="T2" fmla="*/ 119 w 1975"/>
                    <a:gd name="T3" fmla="*/ 1036 h 1039"/>
                    <a:gd name="T4" fmla="*/ 237 w 1975"/>
                    <a:gd name="T5" fmla="*/ 1029 h 1039"/>
                    <a:gd name="T6" fmla="*/ 355 w 1975"/>
                    <a:gd name="T7" fmla="*/ 1015 h 1039"/>
                    <a:gd name="T8" fmla="*/ 472 w 1975"/>
                    <a:gd name="T9" fmla="*/ 996 h 1039"/>
                    <a:gd name="T10" fmla="*/ 588 w 1975"/>
                    <a:gd name="T11" fmla="*/ 971 h 1039"/>
                    <a:gd name="T12" fmla="*/ 702 w 1975"/>
                    <a:gd name="T13" fmla="*/ 941 h 1039"/>
                    <a:gd name="T14" fmla="*/ 814 w 1975"/>
                    <a:gd name="T15" fmla="*/ 905 h 1039"/>
                    <a:gd name="T16" fmla="*/ 924 w 1975"/>
                    <a:gd name="T17" fmla="*/ 864 h 1039"/>
                    <a:gd name="T18" fmla="*/ 1032 w 1975"/>
                    <a:gd name="T19" fmla="*/ 817 h 1039"/>
                    <a:gd name="T20" fmla="*/ 1137 w 1975"/>
                    <a:gd name="T21" fmla="*/ 765 h 1039"/>
                    <a:gd name="T22" fmla="*/ 1238 w 1975"/>
                    <a:gd name="T23" fmla="*/ 709 h 1039"/>
                    <a:gd name="T24" fmla="*/ 1337 w 1975"/>
                    <a:gd name="T25" fmla="*/ 647 h 1039"/>
                    <a:gd name="T26" fmla="*/ 1432 w 1975"/>
                    <a:gd name="T27" fmla="*/ 580 h 1039"/>
                    <a:gd name="T28" fmla="*/ 1523 w 1975"/>
                    <a:gd name="T29" fmla="*/ 509 h 1039"/>
                    <a:gd name="T30" fmla="*/ 1609 w 1975"/>
                    <a:gd name="T31" fmla="*/ 434 h 1039"/>
                    <a:gd name="T32" fmla="*/ 1692 w 1975"/>
                    <a:gd name="T33" fmla="*/ 354 h 1039"/>
                    <a:gd name="T34" fmla="*/ 1770 w 1975"/>
                    <a:gd name="T35" fmla="*/ 271 h 1039"/>
                    <a:gd name="T36" fmla="*/ 1843 w 1975"/>
                    <a:gd name="T37" fmla="*/ 184 h 1039"/>
                    <a:gd name="T38" fmla="*/ 1911 w 1975"/>
                    <a:gd name="T39" fmla="*/ 93 h 1039"/>
                    <a:gd name="T40" fmla="*/ 1974 w 1975"/>
                    <a:gd name="T41" fmla="*/ 0 h 1039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w 1975"/>
                    <a:gd name="T64" fmla="*/ 0 h 1039"/>
                    <a:gd name="T65" fmla="*/ 1975 w 1975"/>
                    <a:gd name="T66" fmla="*/ 1039 h 1039"/>
                  </a:gdLst>
                  <a:ahLst/>
                  <a:cxnLst>
                    <a:cxn ang="T42">
                      <a:pos x="T0" y="T1"/>
                    </a:cxn>
                    <a:cxn ang="T43">
                      <a:pos x="T2" y="T3"/>
                    </a:cxn>
                    <a:cxn ang="T44">
                      <a:pos x="T4" y="T5"/>
                    </a:cxn>
                    <a:cxn ang="T45">
                      <a:pos x="T6" y="T7"/>
                    </a:cxn>
                    <a:cxn ang="T46">
                      <a:pos x="T8" y="T9"/>
                    </a:cxn>
                    <a:cxn ang="T47">
                      <a:pos x="T10" y="T11"/>
                    </a:cxn>
                    <a:cxn ang="T48">
                      <a:pos x="T12" y="T13"/>
                    </a:cxn>
                    <a:cxn ang="T49">
                      <a:pos x="T14" y="T15"/>
                    </a:cxn>
                    <a:cxn ang="T50">
                      <a:pos x="T16" y="T17"/>
                    </a:cxn>
                    <a:cxn ang="T51">
                      <a:pos x="T18" y="T19"/>
                    </a:cxn>
                    <a:cxn ang="T52">
                      <a:pos x="T20" y="T21"/>
                    </a:cxn>
                    <a:cxn ang="T53">
                      <a:pos x="T22" y="T23"/>
                    </a:cxn>
                    <a:cxn ang="T54">
                      <a:pos x="T24" y="T25"/>
                    </a:cxn>
                    <a:cxn ang="T55">
                      <a:pos x="T26" y="T27"/>
                    </a:cxn>
                    <a:cxn ang="T56">
                      <a:pos x="T28" y="T29"/>
                    </a:cxn>
                    <a:cxn ang="T57">
                      <a:pos x="T30" y="T31"/>
                    </a:cxn>
                    <a:cxn ang="T58">
                      <a:pos x="T32" y="T33"/>
                    </a:cxn>
                    <a:cxn ang="T59">
                      <a:pos x="T34" y="T35"/>
                    </a:cxn>
                    <a:cxn ang="T60">
                      <a:pos x="T36" y="T37"/>
                    </a:cxn>
                    <a:cxn ang="T61">
                      <a:pos x="T38" y="T39"/>
                    </a:cxn>
                    <a:cxn ang="T62">
                      <a:pos x="T40" y="T41"/>
                    </a:cxn>
                  </a:cxnLst>
                  <a:rect l="T63" t="T64" r="T65" b="T66"/>
                  <a:pathLst>
                    <a:path w="1975" h="1039">
                      <a:moveTo>
                        <a:pt x="0" y="1038"/>
                      </a:moveTo>
                      <a:lnTo>
                        <a:pt x="119" y="1036"/>
                      </a:lnTo>
                      <a:lnTo>
                        <a:pt x="237" y="1029"/>
                      </a:lnTo>
                      <a:lnTo>
                        <a:pt x="355" y="1015"/>
                      </a:lnTo>
                      <a:lnTo>
                        <a:pt x="472" y="996"/>
                      </a:lnTo>
                      <a:lnTo>
                        <a:pt x="588" y="971"/>
                      </a:lnTo>
                      <a:lnTo>
                        <a:pt x="702" y="941"/>
                      </a:lnTo>
                      <a:lnTo>
                        <a:pt x="814" y="905"/>
                      </a:lnTo>
                      <a:lnTo>
                        <a:pt x="924" y="864"/>
                      </a:lnTo>
                      <a:lnTo>
                        <a:pt x="1032" y="817"/>
                      </a:lnTo>
                      <a:lnTo>
                        <a:pt x="1137" y="765"/>
                      </a:lnTo>
                      <a:lnTo>
                        <a:pt x="1238" y="709"/>
                      </a:lnTo>
                      <a:lnTo>
                        <a:pt x="1337" y="647"/>
                      </a:lnTo>
                      <a:lnTo>
                        <a:pt x="1432" y="580"/>
                      </a:lnTo>
                      <a:lnTo>
                        <a:pt x="1523" y="509"/>
                      </a:lnTo>
                      <a:lnTo>
                        <a:pt x="1609" y="434"/>
                      </a:lnTo>
                      <a:lnTo>
                        <a:pt x="1692" y="354"/>
                      </a:lnTo>
                      <a:lnTo>
                        <a:pt x="1770" y="271"/>
                      </a:lnTo>
                      <a:lnTo>
                        <a:pt x="1843" y="184"/>
                      </a:lnTo>
                      <a:lnTo>
                        <a:pt x="1911" y="93"/>
                      </a:lnTo>
                      <a:lnTo>
                        <a:pt x="1974" y="0"/>
                      </a:lnTo>
                    </a:path>
                  </a:pathLst>
                </a:cu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21525" name="Line 51"/>
              <p:cNvSpPr>
                <a:spLocks noChangeShapeType="1"/>
              </p:cNvSpPr>
              <p:nvPr/>
            </p:nvSpPr>
            <p:spPr bwMode="auto">
              <a:xfrm flipH="1">
                <a:off x="3485" y="2435"/>
                <a:ext cx="156" cy="1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526" name="Line 52"/>
              <p:cNvSpPr>
                <a:spLocks noChangeShapeType="1"/>
              </p:cNvSpPr>
              <p:nvPr/>
            </p:nvSpPr>
            <p:spPr bwMode="auto">
              <a:xfrm flipH="1">
                <a:off x="3485" y="2907"/>
                <a:ext cx="156" cy="1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21527" name="Group 53"/>
              <p:cNvGrpSpPr>
                <a:grpSpLocks/>
              </p:cNvGrpSpPr>
              <p:nvPr/>
            </p:nvGrpSpPr>
            <p:grpSpPr bwMode="auto">
              <a:xfrm>
                <a:off x="3485" y="2433"/>
                <a:ext cx="68" cy="473"/>
                <a:chOff x="3485" y="2433"/>
                <a:chExt cx="68" cy="473"/>
              </a:xfrm>
            </p:grpSpPr>
            <p:sp>
              <p:nvSpPr>
                <p:cNvPr id="21533" name="AutoShape 54"/>
                <p:cNvSpPr>
                  <a:spLocks noChangeArrowheads="1"/>
                </p:cNvSpPr>
                <p:nvPr/>
              </p:nvSpPr>
              <p:spPr bwMode="auto">
                <a:xfrm>
                  <a:off x="3486" y="2433"/>
                  <a:ext cx="69" cy="474"/>
                </a:xfrm>
                <a:prstGeom prst="roundRect">
                  <a:avLst>
                    <a:gd name="adj" fmla="val 1468"/>
                  </a:avLst>
                </a:prstGeom>
                <a:noFill/>
                <a:ln w="25400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534" name="Freeform 55"/>
                <p:cNvSpPr>
                  <a:spLocks noChangeArrowheads="1"/>
                </p:cNvSpPr>
                <p:nvPr/>
              </p:nvSpPr>
              <p:spPr bwMode="auto">
                <a:xfrm>
                  <a:off x="3485" y="2433"/>
                  <a:ext cx="69" cy="473"/>
                </a:xfrm>
                <a:custGeom>
                  <a:avLst/>
                  <a:gdLst>
                    <a:gd name="T0" fmla="*/ 16 w 303"/>
                    <a:gd name="T1" fmla="*/ 2086 h 2087"/>
                    <a:gd name="T2" fmla="*/ 40 w 303"/>
                    <a:gd name="T3" fmla="*/ 2055 h 2087"/>
                    <a:gd name="T4" fmla="*/ 64 w 303"/>
                    <a:gd name="T5" fmla="*/ 2021 h 2087"/>
                    <a:gd name="T6" fmla="*/ 87 w 303"/>
                    <a:gd name="T7" fmla="*/ 1984 h 2087"/>
                    <a:gd name="T8" fmla="*/ 109 w 303"/>
                    <a:gd name="T9" fmla="*/ 1945 h 2087"/>
                    <a:gd name="T10" fmla="*/ 131 w 303"/>
                    <a:gd name="T11" fmla="*/ 1904 h 2087"/>
                    <a:gd name="T12" fmla="*/ 151 w 303"/>
                    <a:gd name="T13" fmla="*/ 1861 h 2087"/>
                    <a:gd name="T14" fmla="*/ 170 w 303"/>
                    <a:gd name="T15" fmla="*/ 1815 h 2087"/>
                    <a:gd name="T16" fmla="*/ 188 w 303"/>
                    <a:gd name="T17" fmla="*/ 1768 h 2087"/>
                    <a:gd name="T18" fmla="*/ 205 w 303"/>
                    <a:gd name="T19" fmla="*/ 1719 h 2087"/>
                    <a:gd name="T20" fmla="*/ 220 w 303"/>
                    <a:gd name="T21" fmla="*/ 1668 h 2087"/>
                    <a:gd name="T22" fmla="*/ 234 w 303"/>
                    <a:gd name="T23" fmla="*/ 1615 h 2087"/>
                    <a:gd name="T24" fmla="*/ 247 w 303"/>
                    <a:gd name="T25" fmla="*/ 1561 h 2087"/>
                    <a:gd name="T26" fmla="*/ 259 w 303"/>
                    <a:gd name="T27" fmla="*/ 1506 h 2087"/>
                    <a:gd name="T28" fmla="*/ 269 w 303"/>
                    <a:gd name="T29" fmla="*/ 1449 h 2087"/>
                    <a:gd name="T30" fmla="*/ 278 w 303"/>
                    <a:gd name="T31" fmla="*/ 1392 h 2087"/>
                    <a:gd name="T32" fmla="*/ 286 w 303"/>
                    <a:gd name="T33" fmla="*/ 1333 h 2087"/>
                    <a:gd name="T34" fmla="*/ 292 w 303"/>
                    <a:gd name="T35" fmla="*/ 1274 h 2087"/>
                    <a:gd name="T36" fmla="*/ 297 w 303"/>
                    <a:gd name="T37" fmla="*/ 1214 h 2087"/>
                    <a:gd name="T38" fmla="*/ 300 w 303"/>
                    <a:gd name="T39" fmla="*/ 1154 h 2087"/>
                    <a:gd name="T40" fmla="*/ 302 w 303"/>
                    <a:gd name="T41" fmla="*/ 1094 h 2087"/>
                    <a:gd name="T42" fmla="*/ 302 w 303"/>
                    <a:gd name="T43" fmla="*/ 1033 h 2087"/>
                    <a:gd name="T44" fmla="*/ 301 w 303"/>
                    <a:gd name="T45" fmla="*/ 973 h 2087"/>
                    <a:gd name="T46" fmla="*/ 298 w 303"/>
                    <a:gd name="T47" fmla="*/ 913 h 2087"/>
                    <a:gd name="T48" fmla="*/ 294 w 303"/>
                    <a:gd name="T49" fmla="*/ 853 h 2087"/>
                    <a:gd name="T50" fmla="*/ 288 w 303"/>
                    <a:gd name="T51" fmla="*/ 794 h 2087"/>
                    <a:gd name="T52" fmla="*/ 281 w 303"/>
                    <a:gd name="T53" fmla="*/ 735 h 2087"/>
                    <a:gd name="T54" fmla="*/ 273 w 303"/>
                    <a:gd name="T55" fmla="*/ 677 h 2087"/>
                    <a:gd name="T56" fmla="*/ 263 w 303"/>
                    <a:gd name="T57" fmla="*/ 620 h 2087"/>
                    <a:gd name="T58" fmla="*/ 252 w 303"/>
                    <a:gd name="T59" fmla="*/ 564 h 2087"/>
                    <a:gd name="T60" fmla="*/ 240 w 303"/>
                    <a:gd name="T61" fmla="*/ 510 h 2087"/>
                    <a:gd name="T62" fmla="*/ 226 w 303"/>
                    <a:gd name="T63" fmla="*/ 457 h 2087"/>
                    <a:gd name="T64" fmla="*/ 211 w 303"/>
                    <a:gd name="T65" fmla="*/ 405 h 2087"/>
                    <a:gd name="T66" fmla="*/ 194 w 303"/>
                    <a:gd name="T67" fmla="*/ 355 h 2087"/>
                    <a:gd name="T68" fmla="*/ 177 w 303"/>
                    <a:gd name="T69" fmla="*/ 307 h 2087"/>
                    <a:gd name="T70" fmla="*/ 158 w 303"/>
                    <a:gd name="T71" fmla="*/ 261 h 2087"/>
                    <a:gd name="T72" fmla="*/ 139 w 303"/>
                    <a:gd name="T73" fmla="*/ 216 h 2087"/>
                    <a:gd name="T74" fmla="*/ 118 w 303"/>
                    <a:gd name="T75" fmla="*/ 174 h 2087"/>
                    <a:gd name="T76" fmla="*/ 96 w 303"/>
                    <a:gd name="T77" fmla="*/ 134 h 2087"/>
                    <a:gd name="T78" fmla="*/ 73 w 303"/>
                    <a:gd name="T79" fmla="*/ 97 h 2087"/>
                    <a:gd name="T80" fmla="*/ 50 w 303"/>
                    <a:gd name="T81" fmla="*/ 62 h 2087"/>
                    <a:gd name="T82" fmla="*/ 25 w 303"/>
                    <a:gd name="T83" fmla="*/ 30 h 2087"/>
                    <a:gd name="T84" fmla="*/ 0 w 303"/>
                    <a:gd name="T85" fmla="*/ 0 h 2087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w 303"/>
                    <a:gd name="T130" fmla="*/ 0 h 2087"/>
                    <a:gd name="T131" fmla="*/ 303 w 303"/>
                    <a:gd name="T132" fmla="*/ 2087 h 2087"/>
                  </a:gdLst>
                  <a:ahLst/>
                  <a:cxnLst>
                    <a:cxn ang="T86">
                      <a:pos x="T0" y="T1"/>
                    </a:cxn>
                    <a:cxn ang="T87">
                      <a:pos x="T2" y="T3"/>
                    </a:cxn>
                    <a:cxn ang="T88">
                      <a:pos x="T4" y="T5"/>
                    </a:cxn>
                    <a:cxn ang="T89">
                      <a:pos x="T6" y="T7"/>
                    </a:cxn>
                    <a:cxn ang="T90">
                      <a:pos x="T8" y="T9"/>
                    </a:cxn>
                    <a:cxn ang="T91">
                      <a:pos x="T10" y="T11"/>
                    </a:cxn>
                    <a:cxn ang="T92">
                      <a:pos x="T12" y="T13"/>
                    </a:cxn>
                    <a:cxn ang="T93">
                      <a:pos x="T14" y="T15"/>
                    </a:cxn>
                    <a:cxn ang="T94">
                      <a:pos x="T16" y="T17"/>
                    </a:cxn>
                    <a:cxn ang="T95">
                      <a:pos x="T18" y="T19"/>
                    </a:cxn>
                    <a:cxn ang="T96">
                      <a:pos x="T20" y="T21"/>
                    </a:cxn>
                    <a:cxn ang="T97">
                      <a:pos x="T22" y="T23"/>
                    </a:cxn>
                    <a:cxn ang="T98">
                      <a:pos x="T24" y="T25"/>
                    </a:cxn>
                    <a:cxn ang="T99">
                      <a:pos x="T26" y="T27"/>
                    </a:cxn>
                    <a:cxn ang="T100">
                      <a:pos x="T28" y="T29"/>
                    </a:cxn>
                    <a:cxn ang="T101">
                      <a:pos x="T30" y="T31"/>
                    </a:cxn>
                    <a:cxn ang="T102">
                      <a:pos x="T32" y="T33"/>
                    </a:cxn>
                    <a:cxn ang="T103">
                      <a:pos x="T34" y="T35"/>
                    </a:cxn>
                    <a:cxn ang="T104">
                      <a:pos x="T36" y="T37"/>
                    </a:cxn>
                    <a:cxn ang="T105">
                      <a:pos x="T38" y="T39"/>
                    </a:cxn>
                    <a:cxn ang="T106">
                      <a:pos x="T40" y="T41"/>
                    </a:cxn>
                    <a:cxn ang="T107">
                      <a:pos x="T42" y="T43"/>
                    </a:cxn>
                    <a:cxn ang="T108">
                      <a:pos x="T44" y="T45"/>
                    </a:cxn>
                    <a:cxn ang="T109">
                      <a:pos x="T46" y="T47"/>
                    </a:cxn>
                    <a:cxn ang="T110">
                      <a:pos x="T48" y="T49"/>
                    </a:cxn>
                    <a:cxn ang="T111">
                      <a:pos x="T50" y="T51"/>
                    </a:cxn>
                    <a:cxn ang="T112">
                      <a:pos x="T52" y="T53"/>
                    </a:cxn>
                    <a:cxn ang="T113">
                      <a:pos x="T54" y="T55"/>
                    </a:cxn>
                    <a:cxn ang="T114">
                      <a:pos x="T56" y="T57"/>
                    </a:cxn>
                    <a:cxn ang="T115">
                      <a:pos x="T58" y="T59"/>
                    </a:cxn>
                    <a:cxn ang="T116">
                      <a:pos x="T60" y="T61"/>
                    </a:cxn>
                    <a:cxn ang="T117">
                      <a:pos x="T62" y="T63"/>
                    </a:cxn>
                    <a:cxn ang="T118">
                      <a:pos x="T64" y="T65"/>
                    </a:cxn>
                    <a:cxn ang="T119">
                      <a:pos x="T66" y="T67"/>
                    </a:cxn>
                    <a:cxn ang="T120">
                      <a:pos x="T68" y="T69"/>
                    </a:cxn>
                    <a:cxn ang="T121">
                      <a:pos x="T70" y="T71"/>
                    </a:cxn>
                    <a:cxn ang="T122">
                      <a:pos x="T72" y="T73"/>
                    </a:cxn>
                    <a:cxn ang="T123">
                      <a:pos x="T74" y="T75"/>
                    </a:cxn>
                    <a:cxn ang="T124">
                      <a:pos x="T76" y="T77"/>
                    </a:cxn>
                    <a:cxn ang="T125">
                      <a:pos x="T78" y="T79"/>
                    </a:cxn>
                    <a:cxn ang="T126">
                      <a:pos x="T80" y="T81"/>
                    </a:cxn>
                    <a:cxn ang="T127">
                      <a:pos x="T82" y="T83"/>
                    </a:cxn>
                    <a:cxn ang="T128">
                      <a:pos x="T84" y="T85"/>
                    </a:cxn>
                  </a:cxnLst>
                  <a:rect l="T129" t="T130" r="T131" b="T132"/>
                  <a:pathLst>
                    <a:path w="303" h="2087">
                      <a:moveTo>
                        <a:pt x="16" y="2086"/>
                      </a:moveTo>
                      <a:lnTo>
                        <a:pt x="40" y="2055"/>
                      </a:lnTo>
                      <a:lnTo>
                        <a:pt x="64" y="2021"/>
                      </a:lnTo>
                      <a:lnTo>
                        <a:pt x="87" y="1984"/>
                      </a:lnTo>
                      <a:lnTo>
                        <a:pt x="109" y="1945"/>
                      </a:lnTo>
                      <a:lnTo>
                        <a:pt x="131" y="1904"/>
                      </a:lnTo>
                      <a:lnTo>
                        <a:pt x="151" y="1861"/>
                      </a:lnTo>
                      <a:lnTo>
                        <a:pt x="170" y="1815"/>
                      </a:lnTo>
                      <a:lnTo>
                        <a:pt x="188" y="1768"/>
                      </a:lnTo>
                      <a:lnTo>
                        <a:pt x="205" y="1719"/>
                      </a:lnTo>
                      <a:lnTo>
                        <a:pt x="220" y="1668"/>
                      </a:lnTo>
                      <a:lnTo>
                        <a:pt x="234" y="1615"/>
                      </a:lnTo>
                      <a:lnTo>
                        <a:pt x="247" y="1561"/>
                      </a:lnTo>
                      <a:lnTo>
                        <a:pt x="259" y="1506"/>
                      </a:lnTo>
                      <a:lnTo>
                        <a:pt x="269" y="1449"/>
                      </a:lnTo>
                      <a:lnTo>
                        <a:pt x="278" y="1392"/>
                      </a:lnTo>
                      <a:lnTo>
                        <a:pt x="286" y="1333"/>
                      </a:lnTo>
                      <a:lnTo>
                        <a:pt x="292" y="1274"/>
                      </a:lnTo>
                      <a:lnTo>
                        <a:pt x="297" y="1214"/>
                      </a:lnTo>
                      <a:lnTo>
                        <a:pt x="300" y="1154"/>
                      </a:lnTo>
                      <a:lnTo>
                        <a:pt x="302" y="1094"/>
                      </a:lnTo>
                      <a:lnTo>
                        <a:pt x="302" y="1033"/>
                      </a:lnTo>
                      <a:lnTo>
                        <a:pt x="301" y="973"/>
                      </a:lnTo>
                      <a:lnTo>
                        <a:pt x="298" y="913"/>
                      </a:lnTo>
                      <a:lnTo>
                        <a:pt x="294" y="853"/>
                      </a:lnTo>
                      <a:lnTo>
                        <a:pt x="288" y="794"/>
                      </a:lnTo>
                      <a:lnTo>
                        <a:pt x="281" y="735"/>
                      </a:lnTo>
                      <a:lnTo>
                        <a:pt x="273" y="677"/>
                      </a:lnTo>
                      <a:lnTo>
                        <a:pt x="263" y="620"/>
                      </a:lnTo>
                      <a:lnTo>
                        <a:pt x="252" y="564"/>
                      </a:lnTo>
                      <a:lnTo>
                        <a:pt x="240" y="510"/>
                      </a:lnTo>
                      <a:lnTo>
                        <a:pt x="226" y="457"/>
                      </a:lnTo>
                      <a:lnTo>
                        <a:pt x="211" y="405"/>
                      </a:lnTo>
                      <a:lnTo>
                        <a:pt x="194" y="355"/>
                      </a:lnTo>
                      <a:lnTo>
                        <a:pt x="177" y="307"/>
                      </a:lnTo>
                      <a:lnTo>
                        <a:pt x="158" y="261"/>
                      </a:lnTo>
                      <a:lnTo>
                        <a:pt x="139" y="216"/>
                      </a:lnTo>
                      <a:lnTo>
                        <a:pt x="118" y="174"/>
                      </a:lnTo>
                      <a:lnTo>
                        <a:pt x="96" y="134"/>
                      </a:lnTo>
                      <a:lnTo>
                        <a:pt x="73" y="97"/>
                      </a:lnTo>
                      <a:lnTo>
                        <a:pt x="50" y="62"/>
                      </a:lnTo>
                      <a:lnTo>
                        <a:pt x="25" y="30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21528" name="Line 56"/>
              <p:cNvSpPr>
                <a:spLocks noChangeShapeType="1"/>
              </p:cNvSpPr>
              <p:nvPr/>
            </p:nvSpPr>
            <p:spPr bwMode="auto">
              <a:xfrm flipH="1">
                <a:off x="3342" y="2501"/>
                <a:ext cx="198" cy="1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529" name="Line 57"/>
              <p:cNvSpPr>
                <a:spLocks noChangeShapeType="1"/>
              </p:cNvSpPr>
              <p:nvPr/>
            </p:nvSpPr>
            <p:spPr bwMode="auto">
              <a:xfrm flipH="1">
                <a:off x="3355" y="2608"/>
                <a:ext cx="185" cy="1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530" name="Line 58"/>
              <p:cNvSpPr>
                <a:spLocks noChangeShapeType="1"/>
              </p:cNvSpPr>
              <p:nvPr/>
            </p:nvSpPr>
            <p:spPr bwMode="auto">
              <a:xfrm flipH="1">
                <a:off x="3342" y="2836"/>
                <a:ext cx="198" cy="1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531" name="Line 59"/>
              <p:cNvSpPr>
                <a:spLocks noChangeShapeType="1"/>
              </p:cNvSpPr>
              <p:nvPr/>
            </p:nvSpPr>
            <p:spPr bwMode="auto">
              <a:xfrm flipH="1">
                <a:off x="4089" y="2670"/>
                <a:ext cx="91" cy="1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532" name="Line 60"/>
              <p:cNvSpPr>
                <a:spLocks noChangeShapeType="1"/>
              </p:cNvSpPr>
              <p:nvPr/>
            </p:nvSpPr>
            <p:spPr bwMode="auto">
              <a:xfrm flipH="1">
                <a:off x="3370" y="2741"/>
                <a:ext cx="184" cy="1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1518" name="Freeform 61"/>
            <p:cNvSpPr>
              <a:spLocks noChangeArrowheads="1"/>
            </p:cNvSpPr>
            <p:nvPr/>
          </p:nvSpPr>
          <p:spPr bwMode="auto">
            <a:xfrm>
              <a:off x="2566" y="1147"/>
              <a:ext cx="606" cy="640"/>
            </a:xfrm>
            <a:custGeom>
              <a:avLst/>
              <a:gdLst>
                <a:gd name="T0" fmla="*/ 0 w 2674"/>
                <a:gd name="T1" fmla="*/ 0 h 2824"/>
                <a:gd name="T2" fmla="*/ 1336 w 2674"/>
                <a:gd name="T3" fmla="*/ 0 h 2824"/>
                <a:gd name="T4" fmla="*/ 1336 w 2674"/>
                <a:gd name="T5" fmla="*/ 2823 h 2824"/>
                <a:gd name="T6" fmla="*/ 2673 w 2674"/>
                <a:gd name="T7" fmla="*/ 2823 h 282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674"/>
                <a:gd name="T13" fmla="*/ 0 h 2824"/>
                <a:gd name="T14" fmla="*/ 2674 w 2674"/>
                <a:gd name="T15" fmla="*/ 2824 h 282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674" h="2824">
                  <a:moveTo>
                    <a:pt x="0" y="0"/>
                  </a:moveTo>
                  <a:lnTo>
                    <a:pt x="1336" y="0"/>
                  </a:lnTo>
                  <a:lnTo>
                    <a:pt x="1336" y="2823"/>
                  </a:lnTo>
                  <a:lnTo>
                    <a:pt x="2673" y="2823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19" name="Freeform 62"/>
            <p:cNvSpPr>
              <a:spLocks noChangeArrowheads="1"/>
            </p:cNvSpPr>
            <p:nvPr/>
          </p:nvSpPr>
          <p:spPr bwMode="auto">
            <a:xfrm>
              <a:off x="2566" y="1697"/>
              <a:ext cx="606" cy="203"/>
            </a:xfrm>
            <a:custGeom>
              <a:avLst/>
              <a:gdLst>
                <a:gd name="T0" fmla="*/ 0 w 2674"/>
                <a:gd name="T1" fmla="*/ 0 h 893"/>
                <a:gd name="T2" fmla="*/ 0 w 2674"/>
                <a:gd name="T3" fmla="*/ 892 h 893"/>
                <a:gd name="T4" fmla="*/ 2673 w 2674"/>
                <a:gd name="T5" fmla="*/ 892 h 893"/>
                <a:gd name="T6" fmla="*/ 0 60000 65536"/>
                <a:gd name="T7" fmla="*/ 0 60000 65536"/>
                <a:gd name="T8" fmla="*/ 0 60000 65536"/>
                <a:gd name="T9" fmla="*/ 0 w 2674"/>
                <a:gd name="T10" fmla="*/ 0 h 893"/>
                <a:gd name="T11" fmla="*/ 2674 w 2674"/>
                <a:gd name="T12" fmla="*/ 893 h 89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674" h="893">
                  <a:moveTo>
                    <a:pt x="0" y="0"/>
                  </a:moveTo>
                  <a:lnTo>
                    <a:pt x="0" y="892"/>
                  </a:lnTo>
                  <a:lnTo>
                    <a:pt x="2673" y="892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20" name="Freeform 63"/>
            <p:cNvSpPr>
              <a:spLocks noChangeArrowheads="1"/>
            </p:cNvSpPr>
            <p:nvPr/>
          </p:nvSpPr>
          <p:spPr bwMode="auto">
            <a:xfrm>
              <a:off x="2562" y="2030"/>
              <a:ext cx="644" cy="203"/>
            </a:xfrm>
            <a:custGeom>
              <a:avLst/>
              <a:gdLst>
                <a:gd name="T0" fmla="*/ 15 w 2838"/>
                <a:gd name="T1" fmla="*/ 892 h 893"/>
                <a:gd name="T2" fmla="*/ 0 w 2838"/>
                <a:gd name="T3" fmla="*/ 0 h 893"/>
                <a:gd name="T4" fmla="*/ 2837 w 2838"/>
                <a:gd name="T5" fmla="*/ 0 h 893"/>
                <a:gd name="T6" fmla="*/ 0 60000 65536"/>
                <a:gd name="T7" fmla="*/ 0 60000 65536"/>
                <a:gd name="T8" fmla="*/ 0 60000 65536"/>
                <a:gd name="T9" fmla="*/ 0 w 2838"/>
                <a:gd name="T10" fmla="*/ 0 h 893"/>
                <a:gd name="T11" fmla="*/ 2838 w 2838"/>
                <a:gd name="T12" fmla="*/ 893 h 89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838" h="893">
                  <a:moveTo>
                    <a:pt x="15" y="892"/>
                  </a:moveTo>
                  <a:lnTo>
                    <a:pt x="0" y="0"/>
                  </a:lnTo>
                  <a:lnTo>
                    <a:pt x="2837" y="0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21" name="Freeform 64"/>
            <p:cNvSpPr>
              <a:spLocks noChangeArrowheads="1"/>
            </p:cNvSpPr>
            <p:nvPr/>
          </p:nvSpPr>
          <p:spPr bwMode="auto">
            <a:xfrm>
              <a:off x="2566" y="2124"/>
              <a:ext cx="606" cy="641"/>
            </a:xfrm>
            <a:custGeom>
              <a:avLst/>
              <a:gdLst>
                <a:gd name="T0" fmla="*/ 0 w 2674"/>
                <a:gd name="T1" fmla="*/ 2824 h 2825"/>
                <a:gd name="T2" fmla="*/ 1485 w 2674"/>
                <a:gd name="T3" fmla="*/ 2824 h 2825"/>
                <a:gd name="T4" fmla="*/ 1485 w 2674"/>
                <a:gd name="T5" fmla="*/ 0 h 2825"/>
                <a:gd name="T6" fmla="*/ 2673 w 2674"/>
                <a:gd name="T7" fmla="*/ 0 h 2825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674"/>
                <a:gd name="T13" fmla="*/ 0 h 2825"/>
                <a:gd name="T14" fmla="*/ 2674 w 2674"/>
                <a:gd name="T15" fmla="*/ 2825 h 2825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674" h="2825">
                  <a:moveTo>
                    <a:pt x="0" y="2824"/>
                  </a:moveTo>
                  <a:lnTo>
                    <a:pt x="1485" y="2824"/>
                  </a:lnTo>
                  <a:lnTo>
                    <a:pt x="1485" y="0"/>
                  </a:lnTo>
                  <a:lnTo>
                    <a:pt x="2673" y="0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22" name="AutoShape 65"/>
            <p:cNvSpPr>
              <a:spLocks noChangeArrowheads="1"/>
            </p:cNvSpPr>
            <p:nvPr/>
          </p:nvSpPr>
          <p:spPr bwMode="auto">
            <a:xfrm>
              <a:off x="3887" y="1751"/>
              <a:ext cx="526" cy="275"/>
            </a:xfrm>
            <a:prstGeom prst="roundRect">
              <a:avLst>
                <a:gd name="adj" fmla="val 468"/>
              </a:avLst>
            </a:prstGeom>
            <a:noFill/>
            <a:ln w="25400">
              <a:noFill/>
              <a:round/>
              <a:headEnd/>
              <a:tailEnd/>
            </a:ln>
          </p:spPr>
          <p:txBody>
            <a:bodyPr lIns="90000" tIns="46800" rIns="90000" bIns="46800">
              <a:spAutoFit/>
            </a:bodyPr>
            <a:lstStyle/>
            <a:p>
              <a:pPr>
                <a:lnSpc>
                  <a:spcPct val="94000"/>
                </a:lnSpc>
                <a:buClr>
                  <a:srgbClr val="000000"/>
                </a:buClr>
                <a:buSzPct val="100000"/>
                <a:buFont typeface="Times New Roman" pitchFamily="18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2400" i="1"/>
                <a:t>out</a:t>
              </a:r>
            </a:p>
          </p:txBody>
        </p:sp>
        <p:graphicFrame>
          <p:nvGraphicFramePr>
            <p:cNvPr id="21507" name="Object 66"/>
            <p:cNvGraphicFramePr>
              <a:graphicFrameLocks noChangeAspect="1"/>
            </p:cNvGraphicFramePr>
            <p:nvPr/>
          </p:nvGraphicFramePr>
          <p:xfrm>
            <a:off x="1529" y="912"/>
            <a:ext cx="111" cy="2160"/>
          </p:xfrm>
          <a:graphic>
            <a:graphicData uri="http://schemas.openxmlformats.org/presentationml/2006/ole">
              <p:oleObj spid="_x0000_s21507" name="Equation" r:id="rId4" imgW="3495600" imgH="67313160" progId="Equation.3">
                <p:embed/>
              </p:oleObj>
            </a:graphicData>
          </a:graphic>
        </p:graphicFrame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4" name="Date Placeholder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ECEN 301</a:t>
            </a:r>
          </a:p>
        </p:txBody>
      </p:sp>
      <p:sp>
        <p:nvSpPr>
          <p:cNvPr id="22535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Discussion #21 – Boolean Algebra</a:t>
            </a:r>
          </a:p>
        </p:txBody>
      </p:sp>
      <p:sp>
        <p:nvSpPr>
          <p:cNvPr id="22536" name="Slide Number Placeholder 7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AD6B5ADC-7F20-49B5-8B7D-327E3415C928}" type="slidenum">
              <a:rPr lang="en-US"/>
              <a:pPr lvl="1"/>
              <a:t>39</a:t>
            </a:fld>
            <a:endParaRPr lang="en-US"/>
          </a:p>
        </p:txBody>
      </p:sp>
      <p:sp>
        <p:nvSpPr>
          <p:cNvPr id="2253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Gates to Equations</a:t>
            </a:r>
          </a:p>
        </p:txBody>
      </p:sp>
      <p:graphicFrame>
        <p:nvGraphicFramePr>
          <p:cNvPr id="22530" name="Rectangle 3"/>
          <p:cNvGraphicFramePr>
            <a:graphicFrameLocks/>
          </p:cNvGraphicFramePr>
          <p:nvPr>
            <p:ph sz="half" idx="1"/>
          </p:nvPr>
        </p:nvGraphicFramePr>
        <p:xfrm>
          <a:off x="406400" y="1646238"/>
          <a:ext cx="4102100" cy="784225"/>
        </p:xfrm>
        <a:graphic>
          <a:graphicData uri="http://schemas.openxmlformats.org/presentationml/2006/ole">
            <p:oleObj spid="_x0000_s22530" name="Equation" r:id="rId3" imgW="0" imgH="0" progId="Equation.3">
              <p:embed/>
            </p:oleObj>
          </a:graphicData>
        </a:graphic>
      </p:graphicFrame>
      <p:grpSp>
        <p:nvGrpSpPr>
          <p:cNvPr id="22538" name="Group 4"/>
          <p:cNvGrpSpPr>
            <a:grpSpLocks/>
          </p:cNvGrpSpPr>
          <p:nvPr/>
        </p:nvGrpSpPr>
        <p:grpSpPr bwMode="auto">
          <a:xfrm>
            <a:off x="2427288" y="1371600"/>
            <a:ext cx="4578350" cy="3429000"/>
            <a:chOff x="1529" y="912"/>
            <a:chExt cx="2884" cy="2160"/>
          </a:xfrm>
        </p:grpSpPr>
        <p:grpSp>
          <p:nvGrpSpPr>
            <p:cNvPr id="22540" name="Group 5"/>
            <p:cNvGrpSpPr>
              <a:grpSpLocks/>
            </p:cNvGrpSpPr>
            <p:nvPr/>
          </p:nvGrpSpPr>
          <p:grpSpPr bwMode="auto">
            <a:xfrm>
              <a:off x="1690" y="2531"/>
              <a:ext cx="875" cy="471"/>
              <a:chOff x="1889" y="3244"/>
              <a:chExt cx="875" cy="471"/>
            </a:xfrm>
          </p:grpSpPr>
          <p:grpSp>
            <p:nvGrpSpPr>
              <p:cNvPr id="22593" name="Group 6"/>
              <p:cNvGrpSpPr>
                <a:grpSpLocks/>
              </p:cNvGrpSpPr>
              <p:nvPr/>
            </p:nvGrpSpPr>
            <p:grpSpPr bwMode="auto">
              <a:xfrm>
                <a:off x="2008" y="3244"/>
                <a:ext cx="544" cy="471"/>
                <a:chOff x="2008" y="3244"/>
                <a:chExt cx="544" cy="471"/>
              </a:xfrm>
            </p:grpSpPr>
            <p:grpSp>
              <p:nvGrpSpPr>
                <p:cNvPr id="22598" name="Group 7"/>
                <p:cNvGrpSpPr>
                  <a:grpSpLocks/>
                </p:cNvGrpSpPr>
                <p:nvPr/>
              </p:nvGrpSpPr>
              <p:grpSpPr bwMode="auto">
                <a:xfrm>
                  <a:off x="2291" y="3245"/>
                  <a:ext cx="261" cy="470"/>
                  <a:chOff x="2291" y="3245"/>
                  <a:chExt cx="261" cy="470"/>
                </a:xfrm>
              </p:grpSpPr>
              <p:sp>
                <p:nvSpPr>
                  <p:cNvPr id="22600" name="AutoShape 8"/>
                  <p:cNvSpPr>
                    <a:spLocks noChangeArrowheads="1"/>
                  </p:cNvSpPr>
                  <p:nvPr/>
                </p:nvSpPr>
                <p:spPr bwMode="auto">
                  <a:xfrm>
                    <a:off x="2291" y="3245"/>
                    <a:ext cx="261" cy="471"/>
                  </a:xfrm>
                  <a:prstGeom prst="roundRect">
                    <a:avLst>
                      <a:gd name="adj" fmla="val 384"/>
                    </a:avLst>
                  </a:prstGeom>
                  <a:noFill/>
                  <a:ln w="25400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2601" name="Freeform 9"/>
                  <p:cNvSpPr>
                    <a:spLocks noChangeArrowheads="1"/>
                  </p:cNvSpPr>
                  <p:nvPr/>
                </p:nvSpPr>
                <p:spPr bwMode="auto">
                  <a:xfrm>
                    <a:off x="2294" y="3245"/>
                    <a:ext cx="258" cy="471"/>
                  </a:xfrm>
                  <a:custGeom>
                    <a:avLst/>
                    <a:gdLst>
                      <a:gd name="T0" fmla="*/ 0 w 1139"/>
                      <a:gd name="T1" fmla="*/ 2078 h 2079"/>
                      <a:gd name="T2" fmla="*/ 58 w 1139"/>
                      <a:gd name="T3" fmla="*/ 2076 h 2079"/>
                      <a:gd name="T4" fmla="*/ 116 w 1139"/>
                      <a:gd name="T5" fmla="*/ 2072 h 2079"/>
                      <a:gd name="T6" fmla="*/ 173 w 1139"/>
                      <a:gd name="T7" fmla="*/ 2065 h 2079"/>
                      <a:gd name="T8" fmla="*/ 230 w 1139"/>
                      <a:gd name="T9" fmla="*/ 2055 h 2079"/>
                      <a:gd name="T10" fmla="*/ 286 w 1139"/>
                      <a:gd name="T11" fmla="*/ 2043 h 2079"/>
                      <a:gd name="T12" fmla="*/ 342 w 1139"/>
                      <a:gd name="T13" fmla="*/ 2028 h 2079"/>
                      <a:gd name="T14" fmla="*/ 396 w 1139"/>
                      <a:gd name="T15" fmla="*/ 2011 h 2079"/>
                      <a:gd name="T16" fmla="*/ 450 w 1139"/>
                      <a:gd name="T17" fmla="*/ 1991 h 2079"/>
                      <a:gd name="T18" fmla="*/ 502 w 1139"/>
                      <a:gd name="T19" fmla="*/ 1969 h 2079"/>
                      <a:gd name="T20" fmla="*/ 553 w 1139"/>
                      <a:gd name="T21" fmla="*/ 1944 h 2079"/>
                      <a:gd name="T22" fmla="*/ 603 w 1139"/>
                      <a:gd name="T23" fmla="*/ 1917 h 2079"/>
                      <a:gd name="T24" fmla="*/ 651 w 1139"/>
                      <a:gd name="T25" fmla="*/ 1888 h 2079"/>
                      <a:gd name="T26" fmla="*/ 698 w 1139"/>
                      <a:gd name="T27" fmla="*/ 1857 h 2079"/>
                      <a:gd name="T28" fmla="*/ 742 w 1139"/>
                      <a:gd name="T29" fmla="*/ 1824 h 2079"/>
                      <a:gd name="T30" fmla="*/ 785 w 1139"/>
                      <a:gd name="T31" fmla="*/ 1788 h 2079"/>
                      <a:gd name="T32" fmla="*/ 826 w 1139"/>
                      <a:gd name="T33" fmla="*/ 1751 h 2079"/>
                      <a:gd name="T34" fmla="*/ 864 w 1139"/>
                      <a:gd name="T35" fmla="*/ 1712 h 2079"/>
                      <a:gd name="T36" fmla="*/ 901 w 1139"/>
                      <a:gd name="T37" fmla="*/ 1672 h 2079"/>
                      <a:gd name="T38" fmla="*/ 935 w 1139"/>
                      <a:gd name="T39" fmla="*/ 1629 h 2079"/>
                      <a:gd name="T40" fmla="*/ 966 w 1139"/>
                      <a:gd name="T41" fmla="*/ 1585 h 2079"/>
                      <a:gd name="T42" fmla="*/ 995 w 1139"/>
                      <a:gd name="T43" fmla="*/ 1540 h 2079"/>
                      <a:gd name="T44" fmla="*/ 1022 w 1139"/>
                      <a:gd name="T45" fmla="*/ 1494 h 2079"/>
                      <a:gd name="T46" fmla="*/ 1046 w 1139"/>
                      <a:gd name="T47" fmla="*/ 1446 h 2079"/>
                      <a:gd name="T48" fmla="*/ 1067 w 1139"/>
                      <a:gd name="T49" fmla="*/ 1398 h 2079"/>
                      <a:gd name="T50" fmla="*/ 1086 w 1139"/>
                      <a:gd name="T51" fmla="*/ 1348 h 2079"/>
                      <a:gd name="T52" fmla="*/ 1102 w 1139"/>
                      <a:gd name="T53" fmla="*/ 1298 h 2079"/>
                      <a:gd name="T54" fmla="*/ 1115 w 1139"/>
                      <a:gd name="T55" fmla="*/ 1247 h 2079"/>
                      <a:gd name="T56" fmla="*/ 1125 w 1139"/>
                      <a:gd name="T57" fmla="*/ 1195 h 2079"/>
                      <a:gd name="T58" fmla="*/ 1132 w 1139"/>
                      <a:gd name="T59" fmla="*/ 1143 h 2079"/>
                      <a:gd name="T60" fmla="*/ 1137 w 1139"/>
                      <a:gd name="T61" fmla="*/ 1091 h 2079"/>
                      <a:gd name="T62" fmla="*/ 1138 w 1139"/>
                      <a:gd name="T63" fmla="*/ 1039 h 2079"/>
                      <a:gd name="T64" fmla="*/ 1137 w 1139"/>
                      <a:gd name="T65" fmla="*/ 987 h 2079"/>
                      <a:gd name="T66" fmla="*/ 1132 w 1139"/>
                      <a:gd name="T67" fmla="*/ 935 h 2079"/>
                      <a:gd name="T68" fmla="*/ 1125 w 1139"/>
                      <a:gd name="T69" fmla="*/ 883 h 2079"/>
                      <a:gd name="T70" fmla="*/ 1115 w 1139"/>
                      <a:gd name="T71" fmla="*/ 831 h 2079"/>
                      <a:gd name="T72" fmla="*/ 1102 w 1139"/>
                      <a:gd name="T73" fmla="*/ 780 h 2079"/>
                      <a:gd name="T74" fmla="*/ 1086 w 1139"/>
                      <a:gd name="T75" fmla="*/ 730 h 2079"/>
                      <a:gd name="T76" fmla="*/ 1067 w 1139"/>
                      <a:gd name="T77" fmla="*/ 680 h 2079"/>
                      <a:gd name="T78" fmla="*/ 1046 w 1139"/>
                      <a:gd name="T79" fmla="*/ 632 h 2079"/>
                      <a:gd name="T80" fmla="*/ 1022 w 1139"/>
                      <a:gd name="T81" fmla="*/ 584 h 2079"/>
                      <a:gd name="T82" fmla="*/ 995 w 1139"/>
                      <a:gd name="T83" fmla="*/ 538 h 2079"/>
                      <a:gd name="T84" fmla="*/ 966 w 1139"/>
                      <a:gd name="T85" fmla="*/ 493 h 2079"/>
                      <a:gd name="T86" fmla="*/ 935 w 1139"/>
                      <a:gd name="T87" fmla="*/ 449 h 2079"/>
                      <a:gd name="T88" fmla="*/ 901 w 1139"/>
                      <a:gd name="T89" fmla="*/ 407 h 2079"/>
                      <a:gd name="T90" fmla="*/ 864 w 1139"/>
                      <a:gd name="T91" fmla="*/ 366 h 2079"/>
                      <a:gd name="T92" fmla="*/ 826 w 1139"/>
                      <a:gd name="T93" fmla="*/ 327 h 2079"/>
                      <a:gd name="T94" fmla="*/ 785 w 1139"/>
                      <a:gd name="T95" fmla="*/ 290 h 2079"/>
                      <a:gd name="T96" fmla="*/ 742 w 1139"/>
                      <a:gd name="T97" fmla="*/ 254 h 2079"/>
                      <a:gd name="T98" fmla="*/ 698 w 1139"/>
                      <a:gd name="T99" fmla="*/ 221 h 2079"/>
                      <a:gd name="T100" fmla="*/ 651 w 1139"/>
                      <a:gd name="T101" fmla="*/ 190 h 2079"/>
                      <a:gd name="T102" fmla="*/ 603 w 1139"/>
                      <a:gd name="T103" fmla="*/ 161 h 2079"/>
                      <a:gd name="T104" fmla="*/ 553 w 1139"/>
                      <a:gd name="T105" fmla="*/ 134 h 2079"/>
                      <a:gd name="T106" fmla="*/ 502 w 1139"/>
                      <a:gd name="T107" fmla="*/ 109 h 2079"/>
                      <a:gd name="T108" fmla="*/ 450 w 1139"/>
                      <a:gd name="T109" fmla="*/ 87 h 2079"/>
                      <a:gd name="T110" fmla="*/ 396 w 1139"/>
                      <a:gd name="T111" fmla="*/ 68 h 2079"/>
                      <a:gd name="T112" fmla="*/ 342 w 1139"/>
                      <a:gd name="T113" fmla="*/ 50 h 2079"/>
                      <a:gd name="T114" fmla="*/ 286 w 1139"/>
                      <a:gd name="T115" fmla="*/ 35 h 2079"/>
                      <a:gd name="T116" fmla="*/ 230 w 1139"/>
                      <a:gd name="T117" fmla="*/ 23 h 2079"/>
                      <a:gd name="T118" fmla="*/ 173 w 1139"/>
                      <a:gd name="T119" fmla="*/ 13 h 2079"/>
                      <a:gd name="T120" fmla="*/ 116 w 1139"/>
                      <a:gd name="T121" fmla="*/ 6 h 2079"/>
                      <a:gd name="T122" fmla="*/ 58 w 1139"/>
                      <a:gd name="T123" fmla="*/ 2 h 2079"/>
                      <a:gd name="T124" fmla="*/ 1 w 1139"/>
                      <a:gd name="T125" fmla="*/ 0 h 2079"/>
                      <a:gd name="T126" fmla="*/ 0 60000 65536"/>
                      <a:gd name="T127" fmla="*/ 0 60000 65536"/>
                      <a:gd name="T128" fmla="*/ 0 60000 65536"/>
                      <a:gd name="T129" fmla="*/ 0 60000 65536"/>
                      <a:gd name="T130" fmla="*/ 0 60000 65536"/>
                      <a:gd name="T131" fmla="*/ 0 60000 65536"/>
                      <a:gd name="T132" fmla="*/ 0 60000 65536"/>
                      <a:gd name="T133" fmla="*/ 0 60000 65536"/>
                      <a:gd name="T134" fmla="*/ 0 60000 65536"/>
                      <a:gd name="T135" fmla="*/ 0 60000 65536"/>
                      <a:gd name="T136" fmla="*/ 0 60000 65536"/>
                      <a:gd name="T137" fmla="*/ 0 60000 65536"/>
                      <a:gd name="T138" fmla="*/ 0 60000 65536"/>
                      <a:gd name="T139" fmla="*/ 0 60000 65536"/>
                      <a:gd name="T140" fmla="*/ 0 60000 65536"/>
                      <a:gd name="T141" fmla="*/ 0 60000 65536"/>
                      <a:gd name="T142" fmla="*/ 0 60000 65536"/>
                      <a:gd name="T143" fmla="*/ 0 60000 65536"/>
                      <a:gd name="T144" fmla="*/ 0 60000 65536"/>
                      <a:gd name="T145" fmla="*/ 0 60000 65536"/>
                      <a:gd name="T146" fmla="*/ 0 60000 65536"/>
                      <a:gd name="T147" fmla="*/ 0 60000 65536"/>
                      <a:gd name="T148" fmla="*/ 0 60000 65536"/>
                      <a:gd name="T149" fmla="*/ 0 60000 65536"/>
                      <a:gd name="T150" fmla="*/ 0 60000 65536"/>
                      <a:gd name="T151" fmla="*/ 0 60000 65536"/>
                      <a:gd name="T152" fmla="*/ 0 60000 65536"/>
                      <a:gd name="T153" fmla="*/ 0 60000 65536"/>
                      <a:gd name="T154" fmla="*/ 0 60000 65536"/>
                      <a:gd name="T155" fmla="*/ 0 60000 65536"/>
                      <a:gd name="T156" fmla="*/ 0 60000 65536"/>
                      <a:gd name="T157" fmla="*/ 0 60000 65536"/>
                      <a:gd name="T158" fmla="*/ 0 60000 65536"/>
                      <a:gd name="T159" fmla="*/ 0 60000 65536"/>
                      <a:gd name="T160" fmla="*/ 0 60000 65536"/>
                      <a:gd name="T161" fmla="*/ 0 60000 65536"/>
                      <a:gd name="T162" fmla="*/ 0 60000 65536"/>
                      <a:gd name="T163" fmla="*/ 0 60000 65536"/>
                      <a:gd name="T164" fmla="*/ 0 60000 65536"/>
                      <a:gd name="T165" fmla="*/ 0 60000 65536"/>
                      <a:gd name="T166" fmla="*/ 0 60000 65536"/>
                      <a:gd name="T167" fmla="*/ 0 60000 65536"/>
                      <a:gd name="T168" fmla="*/ 0 60000 65536"/>
                      <a:gd name="T169" fmla="*/ 0 60000 65536"/>
                      <a:gd name="T170" fmla="*/ 0 60000 65536"/>
                      <a:gd name="T171" fmla="*/ 0 60000 65536"/>
                      <a:gd name="T172" fmla="*/ 0 60000 65536"/>
                      <a:gd name="T173" fmla="*/ 0 60000 65536"/>
                      <a:gd name="T174" fmla="*/ 0 60000 65536"/>
                      <a:gd name="T175" fmla="*/ 0 60000 65536"/>
                      <a:gd name="T176" fmla="*/ 0 60000 65536"/>
                      <a:gd name="T177" fmla="*/ 0 60000 65536"/>
                      <a:gd name="T178" fmla="*/ 0 60000 65536"/>
                      <a:gd name="T179" fmla="*/ 0 60000 65536"/>
                      <a:gd name="T180" fmla="*/ 0 60000 65536"/>
                      <a:gd name="T181" fmla="*/ 0 60000 65536"/>
                      <a:gd name="T182" fmla="*/ 0 60000 65536"/>
                      <a:gd name="T183" fmla="*/ 0 60000 65536"/>
                      <a:gd name="T184" fmla="*/ 0 60000 65536"/>
                      <a:gd name="T185" fmla="*/ 0 60000 65536"/>
                      <a:gd name="T186" fmla="*/ 0 60000 65536"/>
                      <a:gd name="T187" fmla="*/ 0 60000 65536"/>
                      <a:gd name="T188" fmla="*/ 0 60000 65536"/>
                      <a:gd name="T189" fmla="*/ 0 w 1139"/>
                      <a:gd name="T190" fmla="*/ 0 h 2079"/>
                      <a:gd name="T191" fmla="*/ 1139 w 1139"/>
                      <a:gd name="T192" fmla="*/ 2079 h 2079"/>
                    </a:gdLst>
                    <a:ahLst/>
                    <a:cxnLst>
                      <a:cxn ang="T126">
                        <a:pos x="T0" y="T1"/>
                      </a:cxn>
                      <a:cxn ang="T127">
                        <a:pos x="T2" y="T3"/>
                      </a:cxn>
                      <a:cxn ang="T128">
                        <a:pos x="T4" y="T5"/>
                      </a:cxn>
                      <a:cxn ang="T129">
                        <a:pos x="T6" y="T7"/>
                      </a:cxn>
                      <a:cxn ang="T130">
                        <a:pos x="T8" y="T9"/>
                      </a:cxn>
                      <a:cxn ang="T131">
                        <a:pos x="T10" y="T11"/>
                      </a:cxn>
                      <a:cxn ang="T132">
                        <a:pos x="T12" y="T13"/>
                      </a:cxn>
                      <a:cxn ang="T133">
                        <a:pos x="T14" y="T15"/>
                      </a:cxn>
                      <a:cxn ang="T134">
                        <a:pos x="T16" y="T17"/>
                      </a:cxn>
                      <a:cxn ang="T135">
                        <a:pos x="T18" y="T19"/>
                      </a:cxn>
                      <a:cxn ang="T136">
                        <a:pos x="T20" y="T21"/>
                      </a:cxn>
                      <a:cxn ang="T137">
                        <a:pos x="T22" y="T23"/>
                      </a:cxn>
                      <a:cxn ang="T138">
                        <a:pos x="T24" y="T25"/>
                      </a:cxn>
                      <a:cxn ang="T139">
                        <a:pos x="T26" y="T27"/>
                      </a:cxn>
                      <a:cxn ang="T140">
                        <a:pos x="T28" y="T29"/>
                      </a:cxn>
                      <a:cxn ang="T141">
                        <a:pos x="T30" y="T31"/>
                      </a:cxn>
                      <a:cxn ang="T142">
                        <a:pos x="T32" y="T33"/>
                      </a:cxn>
                      <a:cxn ang="T143">
                        <a:pos x="T34" y="T35"/>
                      </a:cxn>
                      <a:cxn ang="T144">
                        <a:pos x="T36" y="T37"/>
                      </a:cxn>
                      <a:cxn ang="T145">
                        <a:pos x="T38" y="T39"/>
                      </a:cxn>
                      <a:cxn ang="T146">
                        <a:pos x="T40" y="T41"/>
                      </a:cxn>
                      <a:cxn ang="T147">
                        <a:pos x="T42" y="T43"/>
                      </a:cxn>
                      <a:cxn ang="T148">
                        <a:pos x="T44" y="T45"/>
                      </a:cxn>
                      <a:cxn ang="T149">
                        <a:pos x="T46" y="T47"/>
                      </a:cxn>
                      <a:cxn ang="T150">
                        <a:pos x="T48" y="T49"/>
                      </a:cxn>
                      <a:cxn ang="T151">
                        <a:pos x="T50" y="T51"/>
                      </a:cxn>
                      <a:cxn ang="T152">
                        <a:pos x="T52" y="T53"/>
                      </a:cxn>
                      <a:cxn ang="T153">
                        <a:pos x="T54" y="T55"/>
                      </a:cxn>
                      <a:cxn ang="T154">
                        <a:pos x="T56" y="T57"/>
                      </a:cxn>
                      <a:cxn ang="T155">
                        <a:pos x="T58" y="T59"/>
                      </a:cxn>
                      <a:cxn ang="T156">
                        <a:pos x="T60" y="T61"/>
                      </a:cxn>
                      <a:cxn ang="T157">
                        <a:pos x="T62" y="T63"/>
                      </a:cxn>
                      <a:cxn ang="T158">
                        <a:pos x="T64" y="T65"/>
                      </a:cxn>
                      <a:cxn ang="T159">
                        <a:pos x="T66" y="T67"/>
                      </a:cxn>
                      <a:cxn ang="T160">
                        <a:pos x="T68" y="T69"/>
                      </a:cxn>
                      <a:cxn ang="T161">
                        <a:pos x="T70" y="T71"/>
                      </a:cxn>
                      <a:cxn ang="T162">
                        <a:pos x="T72" y="T73"/>
                      </a:cxn>
                      <a:cxn ang="T163">
                        <a:pos x="T74" y="T75"/>
                      </a:cxn>
                      <a:cxn ang="T164">
                        <a:pos x="T76" y="T77"/>
                      </a:cxn>
                      <a:cxn ang="T165">
                        <a:pos x="T78" y="T79"/>
                      </a:cxn>
                      <a:cxn ang="T166">
                        <a:pos x="T80" y="T81"/>
                      </a:cxn>
                      <a:cxn ang="T167">
                        <a:pos x="T82" y="T83"/>
                      </a:cxn>
                      <a:cxn ang="T168">
                        <a:pos x="T84" y="T85"/>
                      </a:cxn>
                      <a:cxn ang="T169">
                        <a:pos x="T86" y="T87"/>
                      </a:cxn>
                      <a:cxn ang="T170">
                        <a:pos x="T88" y="T89"/>
                      </a:cxn>
                      <a:cxn ang="T171">
                        <a:pos x="T90" y="T91"/>
                      </a:cxn>
                      <a:cxn ang="T172">
                        <a:pos x="T92" y="T93"/>
                      </a:cxn>
                      <a:cxn ang="T173">
                        <a:pos x="T94" y="T95"/>
                      </a:cxn>
                      <a:cxn ang="T174">
                        <a:pos x="T96" y="T97"/>
                      </a:cxn>
                      <a:cxn ang="T175">
                        <a:pos x="T98" y="T99"/>
                      </a:cxn>
                      <a:cxn ang="T176">
                        <a:pos x="T100" y="T101"/>
                      </a:cxn>
                      <a:cxn ang="T177">
                        <a:pos x="T102" y="T103"/>
                      </a:cxn>
                      <a:cxn ang="T178">
                        <a:pos x="T104" y="T105"/>
                      </a:cxn>
                      <a:cxn ang="T179">
                        <a:pos x="T106" y="T107"/>
                      </a:cxn>
                      <a:cxn ang="T180">
                        <a:pos x="T108" y="T109"/>
                      </a:cxn>
                      <a:cxn ang="T181">
                        <a:pos x="T110" y="T111"/>
                      </a:cxn>
                      <a:cxn ang="T182">
                        <a:pos x="T112" y="T113"/>
                      </a:cxn>
                      <a:cxn ang="T183">
                        <a:pos x="T114" y="T115"/>
                      </a:cxn>
                      <a:cxn ang="T184">
                        <a:pos x="T116" y="T117"/>
                      </a:cxn>
                      <a:cxn ang="T185">
                        <a:pos x="T118" y="T119"/>
                      </a:cxn>
                      <a:cxn ang="T186">
                        <a:pos x="T120" y="T121"/>
                      </a:cxn>
                      <a:cxn ang="T187">
                        <a:pos x="T122" y="T123"/>
                      </a:cxn>
                      <a:cxn ang="T188">
                        <a:pos x="T124" y="T125"/>
                      </a:cxn>
                    </a:cxnLst>
                    <a:rect l="T189" t="T190" r="T191" b="T192"/>
                    <a:pathLst>
                      <a:path w="1139" h="2079">
                        <a:moveTo>
                          <a:pt x="0" y="2078"/>
                        </a:moveTo>
                        <a:lnTo>
                          <a:pt x="58" y="2076"/>
                        </a:lnTo>
                        <a:lnTo>
                          <a:pt x="116" y="2072"/>
                        </a:lnTo>
                        <a:lnTo>
                          <a:pt x="173" y="2065"/>
                        </a:lnTo>
                        <a:lnTo>
                          <a:pt x="230" y="2055"/>
                        </a:lnTo>
                        <a:lnTo>
                          <a:pt x="286" y="2043"/>
                        </a:lnTo>
                        <a:lnTo>
                          <a:pt x="342" y="2028"/>
                        </a:lnTo>
                        <a:lnTo>
                          <a:pt x="396" y="2011"/>
                        </a:lnTo>
                        <a:lnTo>
                          <a:pt x="450" y="1991"/>
                        </a:lnTo>
                        <a:lnTo>
                          <a:pt x="502" y="1969"/>
                        </a:lnTo>
                        <a:lnTo>
                          <a:pt x="553" y="1944"/>
                        </a:lnTo>
                        <a:lnTo>
                          <a:pt x="603" y="1917"/>
                        </a:lnTo>
                        <a:lnTo>
                          <a:pt x="651" y="1888"/>
                        </a:lnTo>
                        <a:lnTo>
                          <a:pt x="698" y="1857"/>
                        </a:lnTo>
                        <a:lnTo>
                          <a:pt x="742" y="1824"/>
                        </a:lnTo>
                        <a:lnTo>
                          <a:pt x="785" y="1788"/>
                        </a:lnTo>
                        <a:lnTo>
                          <a:pt x="826" y="1751"/>
                        </a:lnTo>
                        <a:lnTo>
                          <a:pt x="864" y="1712"/>
                        </a:lnTo>
                        <a:lnTo>
                          <a:pt x="901" y="1672"/>
                        </a:lnTo>
                        <a:lnTo>
                          <a:pt x="935" y="1629"/>
                        </a:lnTo>
                        <a:lnTo>
                          <a:pt x="966" y="1585"/>
                        </a:lnTo>
                        <a:lnTo>
                          <a:pt x="995" y="1540"/>
                        </a:lnTo>
                        <a:lnTo>
                          <a:pt x="1022" y="1494"/>
                        </a:lnTo>
                        <a:lnTo>
                          <a:pt x="1046" y="1446"/>
                        </a:lnTo>
                        <a:lnTo>
                          <a:pt x="1067" y="1398"/>
                        </a:lnTo>
                        <a:lnTo>
                          <a:pt x="1086" y="1348"/>
                        </a:lnTo>
                        <a:lnTo>
                          <a:pt x="1102" y="1298"/>
                        </a:lnTo>
                        <a:lnTo>
                          <a:pt x="1115" y="1247"/>
                        </a:lnTo>
                        <a:lnTo>
                          <a:pt x="1125" y="1195"/>
                        </a:lnTo>
                        <a:lnTo>
                          <a:pt x="1132" y="1143"/>
                        </a:lnTo>
                        <a:lnTo>
                          <a:pt x="1137" y="1091"/>
                        </a:lnTo>
                        <a:lnTo>
                          <a:pt x="1138" y="1039"/>
                        </a:lnTo>
                        <a:lnTo>
                          <a:pt x="1137" y="987"/>
                        </a:lnTo>
                        <a:lnTo>
                          <a:pt x="1132" y="935"/>
                        </a:lnTo>
                        <a:lnTo>
                          <a:pt x="1125" y="883"/>
                        </a:lnTo>
                        <a:lnTo>
                          <a:pt x="1115" y="831"/>
                        </a:lnTo>
                        <a:lnTo>
                          <a:pt x="1102" y="780"/>
                        </a:lnTo>
                        <a:lnTo>
                          <a:pt x="1086" y="730"/>
                        </a:lnTo>
                        <a:lnTo>
                          <a:pt x="1067" y="680"/>
                        </a:lnTo>
                        <a:lnTo>
                          <a:pt x="1046" y="632"/>
                        </a:lnTo>
                        <a:lnTo>
                          <a:pt x="1022" y="584"/>
                        </a:lnTo>
                        <a:lnTo>
                          <a:pt x="995" y="538"/>
                        </a:lnTo>
                        <a:lnTo>
                          <a:pt x="966" y="493"/>
                        </a:lnTo>
                        <a:lnTo>
                          <a:pt x="935" y="449"/>
                        </a:lnTo>
                        <a:lnTo>
                          <a:pt x="901" y="407"/>
                        </a:lnTo>
                        <a:lnTo>
                          <a:pt x="864" y="366"/>
                        </a:lnTo>
                        <a:lnTo>
                          <a:pt x="826" y="327"/>
                        </a:lnTo>
                        <a:lnTo>
                          <a:pt x="785" y="290"/>
                        </a:lnTo>
                        <a:lnTo>
                          <a:pt x="742" y="254"/>
                        </a:lnTo>
                        <a:lnTo>
                          <a:pt x="698" y="221"/>
                        </a:lnTo>
                        <a:lnTo>
                          <a:pt x="651" y="190"/>
                        </a:lnTo>
                        <a:lnTo>
                          <a:pt x="603" y="161"/>
                        </a:lnTo>
                        <a:lnTo>
                          <a:pt x="553" y="134"/>
                        </a:lnTo>
                        <a:lnTo>
                          <a:pt x="502" y="109"/>
                        </a:lnTo>
                        <a:lnTo>
                          <a:pt x="450" y="87"/>
                        </a:lnTo>
                        <a:lnTo>
                          <a:pt x="396" y="68"/>
                        </a:lnTo>
                        <a:lnTo>
                          <a:pt x="342" y="50"/>
                        </a:lnTo>
                        <a:lnTo>
                          <a:pt x="286" y="35"/>
                        </a:lnTo>
                        <a:lnTo>
                          <a:pt x="230" y="23"/>
                        </a:lnTo>
                        <a:lnTo>
                          <a:pt x="173" y="13"/>
                        </a:lnTo>
                        <a:lnTo>
                          <a:pt x="116" y="6"/>
                        </a:lnTo>
                        <a:lnTo>
                          <a:pt x="58" y="2"/>
                        </a:lnTo>
                        <a:lnTo>
                          <a:pt x="1" y="0"/>
                        </a:lnTo>
                      </a:path>
                    </a:pathLst>
                  </a:custGeom>
                  <a:noFill/>
                  <a:ln w="2540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sp>
              <p:nvSpPr>
                <p:cNvPr id="22599" name="Freeform 10"/>
                <p:cNvSpPr>
                  <a:spLocks noChangeArrowheads="1"/>
                </p:cNvSpPr>
                <p:nvPr/>
              </p:nvSpPr>
              <p:spPr bwMode="auto">
                <a:xfrm>
                  <a:off x="2008" y="3244"/>
                  <a:ext cx="308" cy="472"/>
                </a:xfrm>
                <a:custGeom>
                  <a:avLst/>
                  <a:gdLst>
                    <a:gd name="T0" fmla="*/ 1356 w 1357"/>
                    <a:gd name="T1" fmla="*/ 0 h 2080"/>
                    <a:gd name="T2" fmla="*/ 0 w 1357"/>
                    <a:gd name="T3" fmla="*/ 0 h 2080"/>
                    <a:gd name="T4" fmla="*/ 0 w 1357"/>
                    <a:gd name="T5" fmla="*/ 2079 h 2080"/>
                    <a:gd name="T6" fmla="*/ 1356 w 1357"/>
                    <a:gd name="T7" fmla="*/ 2079 h 208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1357"/>
                    <a:gd name="T13" fmla="*/ 0 h 2080"/>
                    <a:gd name="T14" fmla="*/ 1357 w 1357"/>
                    <a:gd name="T15" fmla="*/ 2080 h 208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1357" h="2080">
                      <a:moveTo>
                        <a:pt x="1356" y="0"/>
                      </a:moveTo>
                      <a:lnTo>
                        <a:pt x="0" y="0"/>
                      </a:lnTo>
                      <a:lnTo>
                        <a:pt x="0" y="2079"/>
                      </a:lnTo>
                      <a:lnTo>
                        <a:pt x="1356" y="2079"/>
                      </a:lnTo>
                    </a:path>
                  </a:pathLst>
                </a:cu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22594" name="Line 11"/>
              <p:cNvSpPr>
                <a:spLocks noChangeShapeType="1"/>
              </p:cNvSpPr>
              <p:nvPr/>
            </p:nvSpPr>
            <p:spPr bwMode="auto">
              <a:xfrm flipH="1">
                <a:off x="1888" y="3315"/>
                <a:ext cx="121" cy="1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595" name="Line 12"/>
              <p:cNvSpPr>
                <a:spLocks noChangeShapeType="1"/>
              </p:cNvSpPr>
              <p:nvPr/>
            </p:nvSpPr>
            <p:spPr bwMode="auto">
              <a:xfrm flipH="1">
                <a:off x="1888" y="3644"/>
                <a:ext cx="121" cy="1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596" name="Line 13"/>
              <p:cNvSpPr>
                <a:spLocks noChangeShapeType="1"/>
              </p:cNvSpPr>
              <p:nvPr/>
            </p:nvSpPr>
            <p:spPr bwMode="auto">
              <a:xfrm flipH="1">
                <a:off x="2562" y="3478"/>
                <a:ext cx="204" cy="1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597" name="Line 14"/>
              <p:cNvSpPr>
                <a:spLocks noChangeShapeType="1"/>
              </p:cNvSpPr>
              <p:nvPr/>
            </p:nvSpPr>
            <p:spPr bwMode="auto">
              <a:xfrm flipH="1">
                <a:off x="1888" y="3476"/>
                <a:ext cx="121" cy="1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2541" name="Group 15"/>
            <p:cNvGrpSpPr>
              <a:grpSpLocks/>
            </p:cNvGrpSpPr>
            <p:nvPr/>
          </p:nvGrpSpPr>
          <p:grpSpPr bwMode="auto">
            <a:xfrm>
              <a:off x="1690" y="1996"/>
              <a:ext cx="875" cy="472"/>
              <a:chOff x="1889" y="2709"/>
              <a:chExt cx="875" cy="472"/>
            </a:xfrm>
          </p:grpSpPr>
          <p:grpSp>
            <p:nvGrpSpPr>
              <p:cNvPr id="22584" name="Group 16"/>
              <p:cNvGrpSpPr>
                <a:grpSpLocks/>
              </p:cNvGrpSpPr>
              <p:nvPr/>
            </p:nvGrpSpPr>
            <p:grpSpPr bwMode="auto">
              <a:xfrm>
                <a:off x="2008" y="2709"/>
                <a:ext cx="544" cy="472"/>
                <a:chOff x="2008" y="2709"/>
                <a:chExt cx="544" cy="472"/>
              </a:xfrm>
            </p:grpSpPr>
            <p:grpSp>
              <p:nvGrpSpPr>
                <p:cNvPr id="22589" name="Group 17"/>
                <p:cNvGrpSpPr>
                  <a:grpSpLocks/>
                </p:cNvGrpSpPr>
                <p:nvPr/>
              </p:nvGrpSpPr>
              <p:grpSpPr bwMode="auto">
                <a:xfrm>
                  <a:off x="2291" y="2710"/>
                  <a:ext cx="261" cy="471"/>
                  <a:chOff x="2291" y="2710"/>
                  <a:chExt cx="261" cy="471"/>
                </a:xfrm>
              </p:grpSpPr>
              <p:sp>
                <p:nvSpPr>
                  <p:cNvPr id="22591" name="AutoShape 18"/>
                  <p:cNvSpPr>
                    <a:spLocks noChangeArrowheads="1"/>
                  </p:cNvSpPr>
                  <p:nvPr/>
                </p:nvSpPr>
                <p:spPr bwMode="auto">
                  <a:xfrm>
                    <a:off x="2291" y="2710"/>
                    <a:ext cx="261" cy="472"/>
                  </a:xfrm>
                  <a:prstGeom prst="roundRect">
                    <a:avLst>
                      <a:gd name="adj" fmla="val 384"/>
                    </a:avLst>
                  </a:prstGeom>
                  <a:noFill/>
                  <a:ln w="25400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2592" name="Freeform 19"/>
                  <p:cNvSpPr>
                    <a:spLocks noChangeArrowheads="1"/>
                  </p:cNvSpPr>
                  <p:nvPr/>
                </p:nvSpPr>
                <p:spPr bwMode="auto">
                  <a:xfrm>
                    <a:off x="2294" y="2710"/>
                    <a:ext cx="258" cy="472"/>
                  </a:xfrm>
                  <a:custGeom>
                    <a:avLst/>
                    <a:gdLst>
                      <a:gd name="T0" fmla="*/ 0 w 1139"/>
                      <a:gd name="T1" fmla="*/ 2082 h 2083"/>
                      <a:gd name="T2" fmla="*/ 58 w 1139"/>
                      <a:gd name="T3" fmla="*/ 2080 h 2083"/>
                      <a:gd name="T4" fmla="*/ 116 w 1139"/>
                      <a:gd name="T5" fmla="*/ 2076 h 2083"/>
                      <a:gd name="T6" fmla="*/ 173 w 1139"/>
                      <a:gd name="T7" fmla="*/ 2069 h 2083"/>
                      <a:gd name="T8" fmla="*/ 230 w 1139"/>
                      <a:gd name="T9" fmla="*/ 2059 h 2083"/>
                      <a:gd name="T10" fmla="*/ 286 w 1139"/>
                      <a:gd name="T11" fmla="*/ 2047 h 2083"/>
                      <a:gd name="T12" fmla="*/ 342 w 1139"/>
                      <a:gd name="T13" fmla="*/ 2032 h 2083"/>
                      <a:gd name="T14" fmla="*/ 396 w 1139"/>
                      <a:gd name="T15" fmla="*/ 2014 h 2083"/>
                      <a:gd name="T16" fmla="*/ 450 w 1139"/>
                      <a:gd name="T17" fmla="*/ 1995 h 2083"/>
                      <a:gd name="T18" fmla="*/ 502 w 1139"/>
                      <a:gd name="T19" fmla="*/ 1972 h 2083"/>
                      <a:gd name="T20" fmla="*/ 553 w 1139"/>
                      <a:gd name="T21" fmla="*/ 1948 h 2083"/>
                      <a:gd name="T22" fmla="*/ 603 w 1139"/>
                      <a:gd name="T23" fmla="*/ 1921 h 2083"/>
                      <a:gd name="T24" fmla="*/ 651 w 1139"/>
                      <a:gd name="T25" fmla="*/ 1892 h 2083"/>
                      <a:gd name="T26" fmla="*/ 698 w 1139"/>
                      <a:gd name="T27" fmla="*/ 1860 h 2083"/>
                      <a:gd name="T28" fmla="*/ 742 w 1139"/>
                      <a:gd name="T29" fmla="*/ 1827 h 2083"/>
                      <a:gd name="T30" fmla="*/ 785 w 1139"/>
                      <a:gd name="T31" fmla="*/ 1792 h 2083"/>
                      <a:gd name="T32" fmla="*/ 826 w 1139"/>
                      <a:gd name="T33" fmla="*/ 1755 h 2083"/>
                      <a:gd name="T34" fmla="*/ 864 w 1139"/>
                      <a:gd name="T35" fmla="*/ 1716 h 2083"/>
                      <a:gd name="T36" fmla="*/ 901 w 1139"/>
                      <a:gd name="T37" fmla="*/ 1675 h 2083"/>
                      <a:gd name="T38" fmla="*/ 935 w 1139"/>
                      <a:gd name="T39" fmla="*/ 1632 h 2083"/>
                      <a:gd name="T40" fmla="*/ 966 w 1139"/>
                      <a:gd name="T41" fmla="*/ 1589 h 2083"/>
                      <a:gd name="T42" fmla="*/ 995 w 1139"/>
                      <a:gd name="T43" fmla="*/ 1543 h 2083"/>
                      <a:gd name="T44" fmla="*/ 1022 w 1139"/>
                      <a:gd name="T45" fmla="*/ 1497 h 2083"/>
                      <a:gd name="T46" fmla="*/ 1046 w 1139"/>
                      <a:gd name="T47" fmla="*/ 1449 h 2083"/>
                      <a:gd name="T48" fmla="*/ 1067 w 1139"/>
                      <a:gd name="T49" fmla="*/ 1400 h 2083"/>
                      <a:gd name="T50" fmla="*/ 1086 w 1139"/>
                      <a:gd name="T51" fmla="*/ 1351 h 2083"/>
                      <a:gd name="T52" fmla="*/ 1102 w 1139"/>
                      <a:gd name="T53" fmla="*/ 1300 h 2083"/>
                      <a:gd name="T54" fmla="*/ 1115 w 1139"/>
                      <a:gd name="T55" fmla="*/ 1249 h 2083"/>
                      <a:gd name="T56" fmla="*/ 1125 w 1139"/>
                      <a:gd name="T57" fmla="*/ 1198 h 2083"/>
                      <a:gd name="T58" fmla="*/ 1132 w 1139"/>
                      <a:gd name="T59" fmla="*/ 1146 h 2083"/>
                      <a:gd name="T60" fmla="*/ 1137 w 1139"/>
                      <a:gd name="T61" fmla="*/ 1093 h 2083"/>
                      <a:gd name="T62" fmla="*/ 1138 w 1139"/>
                      <a:gd name="T63" fmla="*/ 1041 h 2083"/>
                      <a:gd name="T64" fmla="*/ 1137 w 1139"/>
                      <a:gd name="T65" fmla="*/ 989 h 2083"/>
                      <a:gd name="T66" fmla="*/ 1132 w 1139"/>
                      <a:gd name="T67" fmla="*/ 936 h 2083"/>
                      <a:gd name="T68" fmla="*/ 1125 w 1139"/>
                      <a:gd name="T69" fmla="*/ 884 h 2083"/>
                      <a:gd name="T70" fmla="*/ 1115 w 1139"/>
                      <a:gd name="T71" fmla="*/ 833 h 2083"/>
                      <a:gd name="T72" fmla="*/ 1102 w 1139"/>
                      <a:gd name="T73" fmla="*/ 782 h 2083"/>
                      <a:gd name="T74" fmla="*/ 1086 w 1139"/>
                      <a:gd name="T75" fmla="*/ 731 h 2083"/>
                      <a:gd name="T76" fmla="*/ 1067 w 1139"/>
                      <a:gd name="T77" fmla="*/ 682 h 2083"/>
                      <a:gd name="T78" fmla="*/ 1046 w 1139"/>
                      <a:gd name="T79" fmla="*/ 633 h 2083"/>
                      <a:gd name="T80" fmla="*/ 1022 w 1139"/>
                      <a:gd name="T81" fmla="*/ 585 h 2083"/>
                      <a:gd name="T82" fmla="*/ 995 w 1139"/>
                      <a:gd name="T83" fmla="*/ 539 h 2083"/>
                      <a:gd name="T84" fmla="*/ 966 w 1139"/>
                      <a:gd name="T85" fmla="*/ 494 h 2083"/>
                      <a:gd name="T86" fmla="*/ 935 w 1139"/>
                      <a:gd name="T87" fmla="*/ 450 h 2083"/>
                      <a:gd name="T88" fmla="*/ 901 w 1139"/>
                      <a:gd name="T89" fmla="*/ 407 h 2083"/>
                      <a:gd name="T90" fmla="*/ 864 w 1139"/>
                      <a:gd name="T91" fmla="*/ 367 h 2083"/>
                      <a:gd name="T92" fmla="*/ 826 w 1139"/>
                      <a:gd name="T93" fmla="*/ 328 h 2083"/>
                      <a:gd name="T94" fmla="*/ 785 w 1139"/>
                      <a:gd name="T95" fmla="*/ 290 h 2083"/>
                      <a:gd name="T96" fmla="*/ 742 w 1139"/>
                      <a:gd name="T97" fmla="*/ 255 h 2083"/>
                      <a:gd name="T98" fmla="*/ 698 w 1139"/>
                      <a:gd name="T99" fmla="*/ 222 h 2083"/>
                      <a:gd name="T100" fmla="*/ 651 w 1139"/>
                      <a:gd name="T101" fmla="*/ 190 h 2083"/>
                      <a:gd name="T102" fmla="*/ 603 w 1139"/>
                      <a:gd name="T103" fmla="*/ 161 h 2083"/>
                      <a:gd name="T104" fmla="*/ 553 w 1139"/>
                      <a:gd name="T105" fmla="*/ 134 h 2083"/>
                      <a:gd name="T106" fmla="*/ 502 w 1139"/>
                      <a:gd name="T107" fmla="*/ 110 h 2083"/>
                      <a:gd name="T108" fmla="*/ 450 w 1139"/>
                      <a:gd name="T109" fmla="*/ 87 h 2083"/>
                      <a:gd name="T110" fmla="*/ 396 w 1139"/>
                      <a:gd name="T111" fmla="*/ 68 h 2083"/>
                      <a:gd name="T112" fmla="*/ 342 w 1139"/>
                      <a:gd name="T113" fmla="*/ 50 h 2083"/>
                      <a:gd name="T114" fmla="*/ 286 w 1139"/>
                      <a:gd name="T115" fmla="*/ 35 h 2083"/>
                      <a:gd name="T116" fmla="*/ 230 w 1139"/>
                      <a:gd name="T117" fmla="*/ 23 h 2083"/>
                      <a:gd name="T118" fmla="*/ 173 w 1139"/>
                      <a:gd name="T119" fmla="*/ 13 h 2083"/>
                      <a:gd name="T120" fmla="*/ 116 w 1139"/>
                      <a:gd name="T121" fmla="*/ 6 h 2083"/>
                      <a:gd name="T122" fmla="*/ 58 w 1139"/>
                      <a:gd name="T123" fmla="*/ 2 h 2083"/>
                      <a:gd name="T124" fmla="*/ 1 w 1139"/>
                      <a:gd name="T125" fmla="*/ 0 h 2083"/>
                      <a:gd name="T126" fmla="*/ 0 60000 65536"/>
                      <a:gd name="T127" fmla="*/ 0 60000 65536"/>
                      <a:gd name="T128" fmla="*/ 0 60000 65536"/>
                      <a:gd name="T129" fmla="*/ 0 60000 65536"/>
                      <a:gd name="T130" fmla="*/ 0 60000 65536"/>
                      <a:gd name="T131" fmla="*/ 0 60000 65536"/>
                      <a:gd name="T132" fmla="*/ 0 60000 65536"/>
                      <a:gd name="T133" fmla="*/ 0 60000 65536"/>
                      <a:gd name="T134" fmla="*/ 0 60000 65536"/>
                      <a:gd name="T135" fmla="*/ 0 60000 65536"/>
                      <a:gd name="T136" fmla="*/ 0 60000 65536"/>
                      <a:gd name="T137" fmla="*/ 0 60000 65536"/>
                      <a:gd name="T138" fmla="*/ 0 60000 65536"/>
                      <a:gd name="T139" fmla="*/ 0 60000 65536"/>
                      <a:gd name="T140" fmla="*/ 0 60000 65536"/>
                      <a:gd name="T141" fmla="*/ 0 60000 65536"/>
                      <a:gd name="T142" fmla="*/ 0 60000 65536"/>
                      <a:gd name="T143" fmla="*/ 0 60000 65536"/>
                      <a:gd name="T144" fmla="*/ 0 60000 65536"/>
                      <a:gd name="T145" fmla="*/ 0 60000 65536"/>
                      <a:gd name="T146" fmla="*/ 0 60000 65536"/>
                      <a:gd name="T147" fmla="*/ 0 60000 65536"/>
                      <a:gd name="T148" fmla="*/ 0 60000 65536"/>
                      <a:gd name="T149" fmla="*/ 0 60000 65536"/>
                      <a:gd name="T150" fmla="*/ 0 60000 65536"/>
                      <a:gd name="T151" fmla="*/ 0 60000 65536"/>
                      <a:gd name="T152" fmla="*/ 0 60000 65536"/>
                      <a:gd name="T153" fmla="*/ 0 60000 65536"/>
                      <a:gd name="T154" fmla="*/ 0 60000 65536"/>
                      <a:gd name="T155" fmla="*/ 0 60000 65536"/>
                      <a:gd name="T156" fmla="*/ 0 60000 65536"/>
                      <a:gd name="T157" fmla="*/ 0 60000 65536"/>
                      <a:gd name="T158" fmla="*/ 0 60000 65536"/>
                      <a:gd name="T159" fmla="*/ 0 60000 65536"/>
                      <a:gd name="T160" fmla="*/ 0 60000 65536"/>
                      <a:gd name="T161" fmla="*/ 0 60000 65536"/>
                      <a:gd name="T162" fmla="*/ 0 60000 65536"/>
                      <a:gd name="T163" fmla="*/ 0 60000 65536"/>
                      <a:gd name="T164" fmla="*/ 0 60000 65536"/>
                      <a:gd name="T165" fmla="*/ 0 60000 65536"/>
                      <a:gd name="T166" fmla="*/ 0 60000 65536"/>
                      <a:gd name="T167" fmla="*/ 0 60000 65536"/>
                      <a:gd name="T168" fmla="*/ 0 60000 65536"/>
                      <a:gd name="T169" fmla="*/ 0 60000 65536"/>
                      <a:gd name="T170" fmla="*/ 0 60000 65536"/>
                      <a:gd name="T171" fmla="*/ 0 60000 65536"/>
                      <a:gd name="T172" fmla="*/ 0 60000 65536"/>
                      <a:gd name="T173" fmla="*/ 0 60000 65536"/>
                      <a:gd name="T174" fmla="*/ 0 60000 65536"/>
                      <a:gd name="T175" fmla="*/ 0 60000 65536"/>
                      <a:gd name="T176" fmla="*/ 0 60000 65536"/>
                      <a:gd name="T177" fmla="*/ 0 60000 65536"/>
                      <a:gd name="T178" fmla="*/ 0 60000 65536"/>
                      <a:gd name="T179" fmla="*/ 0 60000 65536"/>
                      <a:gd name="T180" fmla="*/ 0 60000 65536"/>
                      <a:gd name="T181" fmla="*/ 0 60000 65536"/>
                      <a:gd name="T182" fmla="*/ 0 60000 65536"/>
                      <a:gd name="T183" fmla="*/ 0 60000 65536"/>
                      <a:gd name="T184" fmla="*/ 0 60000 65536"/>
                      <a:gd name="T185" fmla="*/ 0 60000 65536"/>
                      <a:gd name="T186" fmla="*/ 0 60000 65536"/>
                      <a:gd name="T187" fmla="*/ 0 60000 65536"/>
                      <a:gd name="T188" fmla="*/ 0 60000 65536"/>
                      <a:gd name="T189" fmla="*/ 0 w 1139"/>
                      <a:gd name="T190" fmla="*/ 0 h 2083"/>
                      <a:gd name="T191" fmla="*/ 1139 w 1139"/>
                      <a:gd name="T192" fmla="*/ 2083 h 2083"/>
                    </a:gdLst>
                    <a:ahLst/>
                    <a:cxnLst>
                      <a:cxn ang="T126">
                        <a:pos x="T0" y="T1"/>
                      </a:cxn>
                      <a:cxn ang="T127">
                        <a:pos x="T2" y="T3"/>
                      </a:cxn>
                      <a:cxn ang="T128">
                        <a:pos x="T4" y="T5"/>
                      </a:cxn>
                      <a:cxn ang="T129">
                        <a:pos x="T6" y="T7"/>
                      </a:cxn>
                      <a:cxn ang="T130">
                        <a:pos x="T8" y="T9"/>
                      </a:cxn>
                      <a:cxn ang="T131">
                        <a:pos x="T10" y="T11"/>
                      </a:cxn>
                      <a:cxn ang="T132">
                        <a:pos x="T12" y="T13"/>
                      </a:cxn>
                      <a:cxn ang="T133">
                        <a:pos x="T14" y="T15"/>
                      </a:cxn>
                      <a:cxn ang="T134">
                        <a:pos x="T16" y="T17"/>
                      </a:cxn>
                      <a:cxn ang="T135">
                        <a:pos x="T18" y="T19"/>
                      </a:cxn>
                      <a:cxn ang="T136">
                        <a:pos x="T20" y="T21"/>
                      </a:cxn>
                      <a:cxn ang="T137">
                        <a:pos x="T22" y="T23"/>
                      </a:cxn>
                      <a:cxn ang="T138">
                        <a:pos x="T24" y="T25"/>
                      </a:cxn>
                      <a:cxn ang="T139">
                        <a:pos x="T26" y="T27"/>
                      </a:cxn>
                      <a:cxn ang="T140">
                        <a:pos x="T28" y="T29"/>
                      </a:cxn>
                      <a:cxn ang="T141">
                        <a:pos x="T30" y="T31"/>
                      </a:cxn>
                      <a:cxn ang="T142">
                        <a:pos x="T32" y="T33"/>
                      </a:cxn>
                      <a:cxn ang="T143">
                        <a:pos x="T34" y="T35"/>
                      </a:cxn>
                      <a:cxn ang="T144">
                        <a:pos x="T36" y="T37"/>
                      </a:cxn>
                      <a:cxn ang="T145">
                        <a:pos x="T38" y="T39"/>
                      </a:cxn>
                      <a:cxn ang="T146">
                        <a:pos x="T40" y="T41"/>
                      </a:cxn>
                      <a:cxn ang="T147">
                        <a:pos x="T42" y="T43"/>
                      </a:cxn>
                      <a:cxn ang="T148">
                        <a:pos x="T44" y="T45"/>
                      </a:cxn>
                      <a:cxn ang="T149">
                        <a:pos x="T46" y="T47"/>
                      </a:cxn>
                      <a:cxn ang="T150">
                        <a:pos x="T48" y="T49"/>
                      </a:cxn>
                      <a:cxn ang="T151">
                        <a:pos x="T50" y="T51"/>
                      </a:cxn>
                      <a:cxn ang="T152">
                        <a:pos x="T52" y="T53"/>
                      </a:cxn>
                      <a:cxn ang="T153">
                        <a:pos x="T54" y="T55"/>
                      </a:cxn>
                      <a:cxn ang="T154">
                        <a:pos x="T56" y="T57"/>
                      </a:cxn>
                      <a:cxn ang="T155">
                        <a:pos x="T58" y="T59"/>
                      </a:cxn>
                      <a:cxn ang="T156">
                        <a:pos x="T60" y="T61"/>
                      </a:cxn>
                      <a:cxn ang="T157">
                        <a:pos x="T62" y="T63"/>
                      </a:cxn>
                      <a:cxn ang="T158">
                        <a:pos x="T64" y="T65"/>
                      </a:cxn>
                      <a:cxn ang="T159">
                        <a:pos x="T66" y="T67"/>
                      </a:cxn>
                      <a:cxn ang="T160">
                        <a:pos x="T68" y="T69"/>
                      </a:cxn>
                      <a:cxn ang="T161">
                        <a:pos x="T70" y="T71"/>
                      </a:cxn>
                      <a:cxn ang="T162">
                        <a:pos x="T72" y="T73"/>
                      </a:cxn>
                      <a:cxn ang="T163">
                        <a:pos x="T74" y="T75"/>
                      </a:cxn>
                      <a:cxn ang="T164">
                        <a:pos x="T76" y="T77"/>
                      </a:cxn>
                      <a:cxn ang="T165">
                        <a:pos x="T78" y="T79"/>
                      </a:cxn>
                      <a:cxn ang="T166">
                        <a:pos x="T80" y="T81"/>
                      </a:cxn>
                      <a:cxn ang="T167">
                        <a:pos x="T82" y="T83"/>
                      </a:cxn>
                      <a:cxn ang="T168">
                        <a:pos x="T84" y="T85"/>
                      </a:cxn>
                      <a:cxn ang="T169">
                        <a:pos x="T86" y="T87"/>
                      </a:cxn>
                      <a:cxn ang="T170">
                        <a:pos x="T88" y="T89"/>
                      </a:cxn>
                      <a:cxn ang="T171">
                        <a:pos x="T90" y="T91"/>
                      </a:cxn>
                      <a:cxn ang="T172">
                        <a:pos x="T92" y="T93"/>
                      </a:cxn>
                      <a:cxn ang="T173">
                        <a:pos x="T94" y="T95"/>
                      </a:cxn>
                      <a:cxn ang="T174">
                        <a:pos x="T96" y="T97"/>
                      </a:cxn>
                      <a:cxn ang="T175">
                        <a:pos x="T98" y="T99"/>
                      </a:cxn>
                      <a:cxn ang="T176">
                        <a:pos x="T100" y="T101"/>
                      </a:cxn>
                      <a:cxn ang="T177">
                        <a:pos x="T102" y="T103"/>
                      </a:cxn>
                      <a:cxn ang="T178">
                        <a:pos x="T104" y="T105"/>
                      </a:cxn>
                      <a:cxn ang="T179">
                        <a:pos x="T106" y="T107"/>
                      </a:cxn>
                      <a:cxn ang="T180">
                        <a:pos x="T108" y="T109"/>
                      </a:cxn>
                      <a:cxn ang="T181">
                        <a:pos x="T110" y="T111"/>
                      </a:cxn>
                      <a:cxn ang="T182">
                        <a:pos x="T112" y="T113"/>
                      </a:cxn>
                      <a:cxn ang="T183">
                        <a:pos x="T114" y="T115"/>
                      </a:cxn>
                      <a:cxn ang="T184">
                        <a:pos x="T116" y="T117"/>
                      </a:cxn>
                      <a:cxn ang="T185">
                        <a:pos x="T118" y="T119"/>
                      </a:cxn>
                      <a:cxn ang="T186">
                        <a:pos x="T120" y="T121"/>
                      </a:cxn>
                      <a:cxn ang="T187">
                        <a:pos x="T122" y="T123"/>
                      </a:cxn>
                      <a:cxn ang="T188">
                        <a:pos x="T124" y="T125"/>
                      </a:cxn>
                    </a:cxnLst>
                    <a:rect l="T189" t="T190" r="T191" b="T192"/>
                    <a:pathLst>
                      <a:path w="1139" h="2083">
                        <a:moveTo>
                          <a:pt x="0" y="2082"/>
                        </a:moveTo>
                        <a:lnTo>
                          <a:pt x="58" y="2080"/>
                        </a:lnTo>
                        <a:lnTo>
                          <a:pt x="116" y="2076"/>
                        </a:lnTo>
                        <a:lnTo>
                          <a:pt x="173" y="2069"/>
                        </a:lnTo>
                        <a:lnTo>
                          <a:pt x="230" y="2059"/>
                        </a:lnTo>
                        <a:lnTo>
                          <a:pt x="286" y="2047"/>
                        </a:lnTo>
                        <a:lnTo>
                          <a:pt x="342" y="2032"/>
                        </a:lnTo>
                        <a:lnTo>
                          <a:pt x="396" y="2014"/>
                        </a:lnTo>
                        <a:lnTo>
                          <a:pt x="450" y="1995"/>
                        </a:lnTo>
                        <a:lnTo>
                          <a:pt x="502" y="1972"/>
                        </a:lnTo>
                        <a:lnTo>
                          <a:pt x="553" y="1948"/>
                        </a:lnTo>
                        <a:lnTo>
                          <a:pt x="603" y="1921"/>
                        </a:lnTo>
                        <a:lnTo>
                          <a:pt x="651" y="1892"/>
                        </a:lnTo>
                        <a:lnTo>
                          <a:pt x="698" y="1860"/>
                        </a:lnTo>
                        <a:lnTo>
                          <a:pt x="742" y="1827"/>
                        </a:lnTo>
                        <a:lnTo>
                          <a:pt x="785" y="1792"/>
                        </a:lnTo>
                        <a:lnTo>
                          <a:pt x="826" y="1755"/>
                        </a:lnTo>
                        <a:lnTo>
                          <a:pt x="864" y="1716"/>
                        </a:lnTo>
                        <a:lnTo>
                          <a:pt x="901" y="1675"/>
                        </a:lnTo>
                        <a:lnTo>
                          <a:pt x="935" y="1632"/>
                        </a:lnTo>
                        <a:lnTo>
                          <a:pt x="966" y="1589"/>
                        </a:lnTo>
                        <a:lnTo>
                          <a:pt x="995" y="1543"/>
                        </a:lnTo>
                        <a:lnTo>
                          <a:pt x="1022" y="1497"/>
                        </a:lnTo>
                        <a:lnTo>
                          <a:pt x="1046" y="1449"/>
                        </a:lnTo>
                        <a:lnTo>
                          <a:pt x="1067" y="1400"/>
                        </a:lnTo>
                        <a:lnTo>
                          <a:pt x="1086" y="1351"/>
                        </a:lnTo>
                        <a:lnTo>
                          <a:pt x="1102" y="1300"/>
                        </a:lnTo>
                        <a:lnTo>
                          <a:pt x="1115" y="1249"/>
                        </a:lnTo>
                        <a:lnTo>
                          <a:pt x="1125" y="1198"/>
                        </a:lnTo>
                        <a:lnTo>
                          <a:pt x="1132" y="1146"/>
                        </a:lnTo>
                        <a:lnTo>
                          <a:pt x="1137" y="1093"/>
                        </a:lnTo>
                        <a:lnTo>
                          <a:pt x="1138" y="1041"/>
                        </a:lnTo>
                        <a:lnTo>
                          <a:pt x="1137" y="989"/>
                        </a:lnTo>
                        <a:lnTo>
                          <a:pt x="1132" y="936"/>
                        </a:lnTo>
                        <a:lnTo>
                          <a:pt x="1125" y="884"/>
                        </a:lnTo>
                        <a:lnTo>
                          <a:pt x="1115" y="833"/>
                        </a:lnTo>
                        <a:lnTo>
                          <a:pt x="1102" y="782"/>
                        </a:lnTo>
                        <a:lnTo>
                          <a:pt x="1086" y="731"/>
                        </a:lnTo>
                        <a:lnTo>
                          <a:pt x="1067" y="682"/>
                        </a:lnTo>
                        <a:lnTo>
                          <a:pt x="1046" y="633"/>
                        </a:lnTo>
                        <a:lnTo>
                          <a:pt x="1022" y="585"/>
                        </a:lnTo>
                        <a:lnTo>
                          <a:pt x="995" y="539"/>
                        </a:lnTo>
                        <a:lnTo>
                          <a:pt x="966" y="494"/>
                        </a:lnTo>
                        <a:lnTo>
                          <a:pt x="935" y="450"/>
                        </a:lnTo>
                        <a:lnTo>
                          <a:pt x="901" y="407"/>
                        </a:lnTo>
                        <a:lnTo>
                          <a:pt x="864" y="367"/>
                        </a:lnTo>
                        <a:lnTo>
                          <a:pt x="826" y="328"/>
                        </a:lnTo>
                        <a:lnTo>
                          <a:pt x="785" y="290"/>
                        </a:lnTo>
                        <a:lnTo>
                          <a:pt x="742" y="255"/>
                        </a:lnTo>
                        <a:lnTo>
                          <a:pt x="698" y="222"/>
                        </a:lnTo>
                        <a:lnTo>
                          <a:pt x="651" y="190"/>
                        </a:lnTo>
                        <a:lnTo>
                          <a:pt x="603" y="161"/>
                        </a:lnTo>
                        <a:lnTo>
                          <a:pt x="553" y="134"/>
                        </a:lnTo>
                        <a:lnTo>
                          <a:pt x="502" y="110"/>
                        </a:lnTo>
                        <a:lnTo>
                          <a:pt x="450" y="87"/>
                        </a:lnTo>
                        <a:lnTo>
                          <a:pt x="396" y="68"/>
                        </a:lnTo>
                        <a:lnTo>
                          <a:pt x="342" y="50"/>
                        </a:lnTo>
                        <a:lnTo>
                          <a:pt x="286" y="35"/>
                        </a:lnTo>
                        <a:lnTo>
                          <a:pt x="230" y="23"/>
                        </a:lnTo>
                        <a:lnTo>
                          <a:pt x="173" y="13"/>
                        </a:lnTo>
                        <a:lnTo>
                          <a:pt x="116" y="6"/>
                        </a:lnTo>
                        <a:lnTo>
                          <a:pt x="58" y="2"/>
                        </a:lnTo>
                        <a:lnTo>
                          <a:pt x="1" y="0"/>
                        </a:lnTo>
                      </a:path>
                    </a:pathLst>
                  </a:custGeom>
                  <a:noFill/>
                  <a:ln w="2540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sp>
              <p:nvSpPr>
                <p:cNvPr id="22590" name="Freeform 20"/>
                <p:cNvSpPr>
                  <a:spLocks noChangeArrowheads="1"/>
                </p:cNvSpPr>
                <p:nvPr/>
              </p:nvSpPr>
              <p:spPr bwMode="auto">
                <a:xfrm>
                  <a:off x="2008" y="2709"/>
                  <a:ext cx="308" cy="473"/>
                </a:xfrm>
                <a:custGeom>
                  <a:avLst/>
                  <a:gdLst>
                    <a:gd name="T0" fmla="*/ 1356 w 1357"/>
                    <a:gd name="T1" fmla="*/ 0 h 2084"/>
                    <a:gd name="T2" fmla="*/ 0 w 1357"/>
                    <a:gd name="T3" fmla="*/ 0 h 2084"/>
                    <a:gd name="T4" fmla="*/ 0 w 1357"/>
                    <a:gd name="T5" fmla="*/ 2083 h 2084"/>
                    <a:gd name="T6" fmla="*/ 1356 w 1357"/>
                    <a:gd name="T7" fmla="*/ 2083 h 2084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1357"/>
                    <a:gd name="T13" fmla="*/ 0 h 2084"/>
                    <a:gd name="T14" fmla="*/ 1357 w 1357"/>
                    <a:gd name="T15" fmla="*/ 2084 h 2084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1357" h="2084">
                      <a:moveTo>
                        <a:pt x="1356" y="0"/>
                      </a:moveTo>
                      <a:lnTo>
                        <a:pt x="0" y="0"/>
                      </a:lnTo>
                      <a:lnTo>
                        <a:pt x="0" y="2083"/>
                      </a:lnTo>
                      <a:lnTo>
                        <a:pt x="1356" y="2083"/>
                      </a:lnTo>
                    </a:path>
                  </a:pathLst>
                </a:cu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22585" name="Line 21"/>
              <p:cNvSpPr>
                <a:spLocks noChangeShapeType="1"/>
              </p:cNvSpPr>
              <p:nvPr/>
            </p:nvSpPr>
            <p:spPr bwMode="auto">
              <a:xfrm flipH="1">
                <a:off x="1888" y="2780"/>
                <a:ext cx="121" cy="1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586" name="Line 22"/>
              <p:cNvSpPr>
                <a:spLocks noChangeShapeType="1"/>
              </p:cNvSpPr>
              <p:nvPr/>
            </p:nvSpPr>
            <p:spPr bwMode="auto">
              <a:xfrm flipH="1">
                <a:off x="1888" y="3110"/>
                <a:ext cx="121" cy="1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587" name="Line 23"/>
              <p:cNvSpPr>
                <a:spLocks noChangeShapeType="1"/>
              </p:cNvSpPr>
              <p:nvPr/>
            </p:nvSpPr>
            <p:spPr bwMode="auto">
              <a:xfrm flipH="1">
                <a:off x="2562" y="2944"/>
                <a:ext cx="204" cy="1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588" name="Line 24"/>
              <p:cNvSpPr>
                <a:spLocks noChangeShapeType="1"/>
              </p:cNvSpPr>
              <p:nvPr/>
            </p:nvSpPr>
            <p:spPr bwMode="auto">
              <a:xfrm flipH="1">
                <a:off x="1888" y="2942"/>
                <a:ext cx="121" cy="1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2542" name="Group 25"/>
            <p:cNvGrpSpPr>
              <a:grpSpLocks/>
            </p:cNvGrpSpPr>
            <p:nvPr/>
          </p:nvGrpSpPr>
          <p:grpSpPr bwMode="auto">
            <a:xfrm>
              <a:off x="1690" y="1457"/>
              <a:ext cx="875" cy="472"/>
              <a:chOff x="1889" y="2170"/>
              <a:chExt cx="875" cy="472"/>
            </a:xfrm>
          </p:grpSpPr>
          <p:grpSp>
            <p:nvGrpSpPr>
              <p:cNvPr id="22575" name="Group 26"/>
              <p:cNvGrpSpPr>
                <a:grpSpLocks/>
              </p:cNvGrpSpPr>
              <p:nvPr/>
            </p:nvGrpSpPr>
            <p:grpSpPr bwMode="auto">
              <a:xfrm>
                <a:off x="2008" y="2170"/>
                <a:ext cx="544" cy="472"/>
                <a:chOff x="2008" y="2170"/>
                <a:chExt cx="544" cy="472"/>
              </a:xfrm>
            </p:grpSpPr>
            <p:grpSp>
              <p:nvGrpSpPr>
                <p:cNvPr id="22580" name="Group 27"/>
                <p:cNvGrpSpPr>
                  <a:grpSpLocks/>
                </p:cNvGrpSpPr>
                <p:nvPr/>
              </p:nvGrpSpPr>
              <p:grpSpPr bwMode="auto">
                <a:xfrm>
                  <a:off x="2291" y="2171"/>
                  <a:ext cx="261" cy="471"/>
                  <a:chOff x="2291" y="2171"/>
                  <a:chExt cx="261" cy="471"/>
                </a:xfrm>
              </p:grpSpPr>
              <p:sp>
                <p:nvSpPr>
                  <p:cNvPr id="22582" name="AutoShape 28"/>
                  <p:cNvSpPr>
                    <a:spLocks noChangeArrowheads="1"/>
                  </p:cNvSpPr>
                  <p:nvPr/>
                </p:nvSpPr>
                <p:spPr bwMode="auto">
                  <a:xfrm>
                    <a:off x="2291" y="2171"/>
                    <a:ext cx="261" cy="472"/>
                  </a:xfrm>
                  <a:prstGeom prst="roundRect">
                    <a:avLst>
                      <a:gd name="adj" fmla="val 384"/>
                    </a:avLst>
                  </a:prstGeom>
                  <a:noFill/>
                  <a:ln w="25400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2583" name="Freeform 29"/>
                  <p:cNvSpPr>
                    <a:spLocks noChangeArrowheads="1"/>
                  </p:cNvSpPr>
                  <p:nvPr/>
                </p:nvSpPr>
                <p:spPr bwMode="auto">
                  <a:xfrm>
                    <a:off x="2294" y="2171"/>
                    <a:ext cx="258" cy="472"/>
                  </a:xfrm>
                  <a:custGeom>
                    <a:avLst/>
                    <a:gdLst>
                      <a:gd name="T0" fmla="*/ 0 w 1139"/>
                      <a:gd name="T1" fmla="*/ 2082 h 2083"/>
                      <a:gd name="T2" fmla="*/ 58 w 1139"/>
                      <a:gd name="T3" fmla="*/ 2080 h 2083"/>
                      <a:gd name="T4" fmla="*/ 116 w 1139"/>
                      <a:gd name="T5" fmla="*/ 2076 h 2083"/>
                      <a:gd name="T6" fmla="*/ 173 w 1139"/>
                      <a:gd name="T7" fmla="*/ 2069 h 2083"/>
                      <a:gd name="T8" fmla="*/ 230 w 1139"/>
                      <a:gd name="T9" fmla="*/ 2059 h 2083"/>
                      <a:gd name="T10" fmla="*/ 286 w 1139"/>
                      <a:gd name="T11" fmla="*/ 2047 h 2083"/>
                      <a:gd name="T12" fmla="*/ 342 w 1139"/>
                      <a:gd name="T13" fmla="*/ 2032 h 2083"/>
                      <a:gd name="T14" fmla="*/ 396 w 1139"/>
                      <a:gd name="T15" fmla="*/ 2014 h 2083"/>
                      <a:gd name="T16" fmla="*/ 450 w 1139"/>
                      <a:gd name="T17" fmla="*/ 1995 h 2083"/>
                      <a:gd name="T18" fmla="*/ 502 w 1139"/>
                      <a:gd name="T19" fmla="*/ 1972 h 2083"/>
                      <a:gd name="T20" fmla="*/ 553 w 1139"/>
                      <a:gd name="T21" fmla="*/ 1948 h 2083"/>
                      <a:gd name="T22" fmla="*/ 603 w 1139"/>
                      <a:gd name="T23" fmla="*/ 1921 h 2083"/>
                      <a:gd name="T24" fmla="*/ 651 w 1139"/>
                      <a:gd name="T25" fmla="*/ 1892 h 2083"/>
                      <a:gd name="T26" fmla="*/ 698 w 1139"/>
                      <a:gd name="T27" fmla="*/ 1860 h 2083"/>
                      <a:gd name="T28" fmla="*/ 742 w 1139"/>
                      <a:gd name="T29" fmla="*/ 1827 h 2083"/>
                      <a:gd name="T30" fmla="*/ 785 w 1139"/>
                      <a:gd name="T31" fmla="*/ 1792 h 2083"/>
                      <a:gd name="T32" fmla="*/ 826 w 1139"/>
                      <a:gd name="T33" fmla="*/ 1755 h 2083"/>
                      <a:gd name="T34" fmla="*/ 864 w 1139"/>
                      <a:gd name="T35" fmla="*/ 1716 h 2083"/>
                      <a:gd name="T36" fmla="*/ 901 w 1139"/>
                      <a:gd name="T37" fmla="*/ 1675 h 2083"/>
                      <a:gd name="T38" fmla="*/ 935 w 1139"/>
                      <a:gd name="T39" fmla="*/ 1632 h 2083"/>
                      <a:gd name="T40" fmla="*/ 966 w 1139"/>
                      <a:gd name="T41" fmla="*/ 1589 h 2083"/>
                      <a:gd name="T42" fmla="*/ 995 w 1139"/>
                      <a:gd name="T43" fmla="*/ 1543 h 2083"/>
                      <a:gd name="T44" fmla="*/ 1022 w 1139"/>
                      <a:gd name="T45" fmla="*/ 1497 h 2083"/>
                      <a:gd name="T46" fmla="*/ 1046 w 1139"/>
                      <a:gd name="T47" fmla="*/ 1449 h 2083"/>
                      <a:gd name="T48" fmla="*/ 1067 w 1139"/>
                      <a:gd name="T49" fmla="*/ 1400 h 2083"/>
                      <a:gd name="T50" fmla="*/ 1086 w 1139"/>
                      <a:gd name="T51" fmla="*/ 1351 h 2083"/>
                      <a:gd name="T52" fmla="*/ 1102 w 1139"/>
                      <a:gd name="T53" fmla="*/ 1300 h 2083"/>
                      <a:gd name="T54" fmla="*/ 1115 w 1139"/>
                      <a:gd name="T55" fmla="*/ 1249 h 2083"/>
                      <a:gd name="T56" fmla="*/ 1125 w 1139"/>
                      <a:gd name="T57" fmla="*/ 1198 h 2083"/>
                      <a:gd name="T58" fmla="*/ 1132 w 1139"/>
                      <a:gd name="T59" fmla="*/ 1146 h 2083"/>
                      <a:gd name="T60" fmla="*/ 1137 w 1139"/>
                      <a:gd name="T61" fmla="*/ 1093 h 2083"/>
                      <a:gd name="T62" fmla="*/ 1138 w 1139"/>
                      <a:gd name="T63" fmla="*/ 1041 h 2083"/>
                      <a:gd name="T64" fmla="*/ 1137 w 1139"/>
                      <a:gd name="T65" fmla="*/ 989 h 2083"/>
                      <a:gd name="T66" fmla="*/ 1132 w 1139"/>
                      <a:gd name="T67" fmla="*/ 936 h 2083"/>
                      <a:gd name="T68" fmla="*/ 1125 w 1139"/>
                      <a:gd name="T69" fmla="*/ 884 h 2083"/>
                      <a:gd name="T70" fmla="*/ 1115 w 1139"/>
                      <a:gd name="T71" fmla="*/ 833 h 2083"/>
                      <a:gd name="T72" fmla="*/ 1102 w 1139"/>
                      <a:gd name="T73" fmla="*/ 782 h 2083"/>
                      <a:gd name="T74" fmla="*/ 1086 w 1139"/>
                      <a:gd name="T75" fmla="*/ 731 h 2083"/>
                      <a:gd name="T76" fmla="*/ 1067 w 1139"/>
                      <a:gd name="T77" fmla="*/ 682 h 2083"/>
                      <a:gd name="T78" fmla="*/ 1046 w 1139"/>
                      <a:gd name="T79" fmla="*/ 633 h 2083"/>
                      <a:gd name="T80" fmla="*/ 1022 w 1139"/>
                      <a:gd name="T81" fmla="*/ 585 h 2083"/>
                      <a:gd name="T82" fmla="*/ 995 w 1139"/>
                      <a:gd name="T83" fmla="*/ 539 h 2083"/>
                      <a:gd name="T84" fmla="*/ 966 w 1139"/>
                      <a:gd name="T85" fmla="*/ 494 h 2083"/>
                      <a:gd name="T86" fmla="*/ 935 w 1139"/>
                      <a:gd name="T87" fmla="*/ 450 h 2083"/>
                      <a:gd name="T88" fmla="*/ 901 w 1139"/>
                      <a:gd name="T89" fmla="*/ 407 h 2083"/>
                      <a:gd name="T90" fmla="*/ 864 w 1139"/>
                      <a:gd name="T91" fmla="*/ 367 h 2083"/>
                      <a:gd name="T92" fmla="*/ 826 w 1139"/>
                      <a:gd name="T93" fmla="*/ 328 h 2083"/>
                      <a:gd name="T94" fmla="*/ 785 w 1139"/>
                      <a:gd name="T95" fmla="*/ 290 h 2083"/>
                      <a:gd name="T96" fmla="*/ 742 w 1139"/>
                      <a:gd name="T97" fmla="*/ 255 h 2083"/>
                      <a:gd name="T98" fmla="*/ 698 w 1139"/>
                      <a:gd name="T99" fmla="*/ 222 h 2083"/>
                      <a:gd name="T100" fmla="*/ 651 w 1139"/>
                      <a:gd name="T101" fmla="*/ 190 h 2083"/>
                      <a:gd name="T102" fmla="*/ 603 w 1139"/>
                      <a:gd name="T103" fmla="*/ 161 h 2083"/>
                      <a:gd name="T104" fmla="*/ 553 w 1139"/>
                      <a:gd name="T105" fmla="*/ 134 h 2083"/>
                      <a:gd name="T106" fmla="*/ 502 w 1139"/>
                      <a:gd name="T107" fmla="*/ 110 h 2083"/>
                      <a:gd name="T108" fmla="*/ 450 w 1139"/>
                      <a:gd name="T109" fmla="*/ 87 h 2083"/>
                      <a:gd name="T110" fmla="*/ 396 w 1139"/>
                      <a:gd name="T111" fmla="*/ 68 h 2083"/>
                      <a:gd name="T112" fmla="*/ 342 w 1139"/>
                      <a:gd name="T113" fmla="*/ 50 h 2083"/>
                      <a:gd name="T114" fmla="*/ 286 w 1139"/>
                      <a:gd name="T115" fmla="*/ 35 h 2083"/>
                      <a:gd name="T116" fmla="*/ 230 w 1139"/>
                      <a:gd name="T117" fmla="*/ 23 h 2083"/>
                      <a:gd name="T118" fmla="*/ 173 w 1139"/>
                      <a:gd name="T119" fmla="*/ 13 h 2083"/>
                      <a:gd name="T120" fmla="*/ 116 w 1139"/>
                      <a:gd name="T121" fmla="*/ 6 h 2083"/>
                      <a:gd name="T122" fmla="*/ 58 w 1139"/>
                      <a:gd name="T123" fmla="*/ 2 h 2083"/>
                      <a:gd name="T124" fmla="*/ 1 w 1139"/>
                      <a:gd name="T125" fmla="*/ 0 h 2083"/>
                      <a:gd name="T126" fmla="*/ 0 60000 65536"/>
                      <a:gd name="T127" fmla="*/ 0 60000 65536"/>
                      <a:gd name="T128" fmla="*/ 0 60000 65536"/>
                      <a:gd name="T129" fmla="*/ 0 60000 65536"/>
                      <a:gd name="T130" fmla="*/ 0 60000 65536"/>
                      <a:gd name="T131" fmla="*/ 0 60000 65536"/>
                      <a:gd name="T132" fmla="*/ 0 60000 65536"/>
                      <a:gd name="T133" fmla="*/ 0 60000 65536"/>
                      <a:gd name="T134" fmla="*/ 0 60000 65536"/>
                      <a:gd name="T135" fmla="*/ 0 60000 65536"/>
                      <a:gd name="T136" fmla="*/ 0 60000 65536"/>
                      <a:gd name="T137" fmla="*/ 0 60000 65536"/>
                      <a:gd name="T138" fmla="*/ 0 60000 65536"/>
                      <a:gd name="T139" fmla="*/ 0 60000 65536"/>
                      <a:gd name="T140" fmla="*/ 0 60000 65536"/>
                      <a:gd name="T141" fmla="*/ 0 60000 65536"/>
                      <a:gd name="T142" fmla="*/ 0 60000 65536"/>
                      <a:gd name="T143" fmla="*/ 0 60000 65536"/>
                      <a:gd name="T144" fmla="*/ 0 60000 65536"/>
                      <a:gd name="T145" fmla="*/ 0 60000 65536"/>
                      <a:gd name="T146" fmla="*/ 0 60000 65536"/>
                      <a:gd name="T147" fmla="*/ 0 60000 65536"/>
                      <a:gd name="T148" fmla="*/ 0 60000 65536"/>
                      <a:gd name="T149" fmla="*/ 0 60000 65536"/>
                      <a:gd name="T150" fmla="*/ 0 60000 65536"/>
                      <a:gd name="T151" fmla="*/ 0 60000 65536"/>
                      <a:gd name="T152" fmla="*/ 0 60000 65536"/>
                      <a:gd name="T153" fmla="*/ 0 60000 65536"/>
                      <a:gd name="T154" fmla="*/ 0 60000 65536"/>
                      <a:gd name="T155" fmla="*/ 0 60000 65536"/>
                      <a:gd name="T156" fmla="*/ 0 60000 65536"/>
                      <a:gd name="T157" fmla="*/ 0 60000 65536"/>
                      <a:gd name="T158" fmla="*/ 0 60000 65536"/>
                      <a:gd name="T159" fmla="*/ 0 60000 65536"/>
                      <a:gd name="T160" fmla="*/ 0 60000 65536"/>
                      <a:gd name="T161" fmla="*/ 0 60000 65536"/>
                      <a:gd name="T162" fmla="*/ 0 60000 65536"/>
                      <a:gd name="T163" fmla="*/ 0 60000 65536"/>
                      <a:gd name="T164" fmla="*/ 0 60000 65536"/>
                      <a:gd name="T165" fmla="*/ 0 60000 65536"/>
                      <a:gd name="T166" fmla="*/ 0 60000 65536"/>
                      <a:gd name="T167" fmla="*/ 0 60000 65536"/>
                      <a:gd name="T168" fmla="*/ 0 60000 65536"/>
                      <a:gd name="T169" fmla="*/ 0 60000 65536"/>
                      <a:gd name="T170" fmla="*/ 0 60000 65536"/>
                      <a:gd name="T171" fmla="*/ 0 60000 65536"/>
                      <a:gd name="T172" fmla="*/ 0 60000 65536"/>
                      <a:gd name="T173" fmla="*/ 0 60000 65536"/>
                      <a:gd name="T174" fmla="*/ 0 60000 65536"/>
                      <a:gd name="T175" fmla="*/ 0 60000 65536"/>
                      <a:gd name="T176" fmla="*/ 0 60000 65536"/>
                      <a:gd name="T177" fmla="*/ 0 60000 65536"/>
                      <a:gd name="T178" fmla="*/ 0 60000 65536"/>
                      <a:gd name="T179" fmla="*/ 0 60000 65536"/>
                      <a:gd name="T180" fmla="*/ 0 60000 65536"/>
                      <a:gd name="T181" fmla="*/ 0 60000 65536"/>
                      <a:gd name="T182" fmla="*/ 0 60000 65536"/>
                      <a:gd name="T183" fmla="*/ 0 60000 65536"/>
                      <a:gd name="T184" fmla="*/ 0 60000 65536"/>
                      <a:gd name="T185" fmla="*/ 0 60000 65536"/>
                      <a:gd name="T186" fmla="*/ 0 60000 65536"/>
                      <a:gd name="T187" fmla="*/ 0 60000 65536"/>
                      <a:gd name="T188" fmla="*/ 0 60000 65536"/>
                      <a:gd name="T189" fmla="*/ 0 w 1139"/>
                      <a:gd name="T190" fmla="*/ 0 h 2083"/>
                      <a:gd name="T191" fmla="*/ 1139 w 1139"/>
                      <a:gd name="T192" fmla="*/ 2083 h 2083"/>
                    </a:gdLst>
                    <a:ahLst/>
                    <a:cxnLst>
                      <a:cxn ang="T126">
                        <a:pos x="T0" y="T1"/>
                      </a:cxn>
                      <a:cxn ang="T127">
                        <a:pos x="T2" y="T3"/>
                      </a:cxn>
                      <a:cxn ang="T128">
                        <a:pos x="T4" y="T5"/>
                      </a:cxn>
                      <a:cxn ang="T129">
                        <a:pos x="T6" y="T7"/>
                      </a:cxn>
                      <a:cxn ang="T130">
                        <a:pos x="T8" y="T9"/>
                      </a:cxn>
                      <a:cxn ang="T131">
                        <a:pos x="T10" y="T11"/>
                      </a:cxn>
                      <a:cxn ang="T132">
                        <a:pos x="T12" y="T13"/>
                      </a:cxn>
                      <a:cxn ang="T133">
                        <a:pos x="T14" y="T15"/>
                      </a:cxn>
                      <a:cxn ang="T134">
                        <a:pos x="T16" y="T17"/>
                      </a:cxn>
                      <a:cxn ang="T135">
                        <a:pos x="T18" y="T19"/>
                      </a:cxn>
                      <a:cxn ang="T136">
                        <a:pos x="T20" y="T21"/>
                      </a:cxn>
                      <a:cxn ang="T137">
                        <a:pos x="T22" y="T23"/>
                      </a:cxn>
                      <a:cxn ang="T138">
                        <a:pos x="T24" y="T25"/>
                      </a:cxn>
                      <a:cxn ang="T139">
                        <a:pos x="T26" y="T27"/>
                      </a:cxn>
                      <a:cxn ang="T140">
                        <a:pos x="T28" y="T29"/>
                      </a:cxn>
                      <a:cxn ang="T141">
                        <a:pos x="T30" y="T31"/>
                      </a:cxn>
                      <a:cxn ang="T142">
                        <a:pos x="T32" y="T33"/>
                      </a:cxn>
                      <a:cxn ang="T143">
                        <a:pos x="T34" y="T35"/>
                      </a:cxn>
                      <a:cxn ang="T144">
                        <a:pos x="T36" y="T37"/>
                      </a:cxn>
                      <a:cxn ang="T145">
                        <a:pos x="T38" y="T39"/>
                      </a:cxn>
                      <a:cxn ang="T146">
                        <a:pos x="T40" y="T41"/>
                      </a:cxn>
                      <a:cxn ang="T147">
                        <a:pos x="T42" y="T43"/>
                      </a:cxn>
                      <a:cxn ang="T148">
                        <a:pos x="T44" y="T45"/>
                      </a:cxn>
                      <a:cxn ang="T149">
                        <a:pos x="T46" y="T47"/>
                      </a:cxn>
                      <a:cxn ang="T150">
                        <a:pos x="T48" y="T49"/>
                      </a:cxn>
                      <a:cxn ang="T151">
                        <a:pos x="T50" y="T51"/>
                      </a:cxn>
                      <a:cxn ang="T152">
                        <a:pos x="T52" y="T53"/>
                      </a:cxn>
                      <a:cxn ang="T153">
                        <a:pos x="T54" y="T55"/>
                      </a:cxn>
                      <a:cxn ang="T154">
                        <a:pos x="T56" y="T57"/>
                      </a:cxn>
                      <a:cxn ang="T155">
                        <a:pos x="T58" y="T59"/>
                      </a:cxn>
                      <a:cxn ang="T156">
                        <a:pos x="T60" y="T61"/>
                      </a:cxn>
                      <a:cxn ang="T157">
                        <a:pos x="T62" y="T63"/>
                      </a:cxn>
                      <a:cxn ang="T158">
                        <a:pos x="T64" y="T65"/>
                      </a:cxn>
                      <a:cxn ang="T159">
                        <a:pos x="T66" y="T67"/>
                      </a:cxn>
                      <a:cxn ang="T160">
                        <a:pos x="T68" y="T69"/>
                      </a:cxn>
                      <a:cxn ang="T161">
                        <a:pos x="T70" y="T71"/>
                      </a:cxn>
                      <a:cxn ang="T162">
                        <a:pos x="T72" y="T73"/>
                      </a:cxn>
                      <a:cxn ang="T163">
                        <a:pos x="T74" y="T75"/>
                      </a:cxn>
                      <a:cxn ang="T164">
                        <a:pos x="T76" y="T77"/>
                      </a:cxn>
                      <a:cxn ang="T165">
                        <a:pos x="T78" y="T79"/>
                      </a:cxn>
                      <a:cxn ang="T166">
                        <a:pos x="T80" y="T81"/>
                      </a:cxn>
                      <a:cxn ang="T167">
                        <a:pos x="T82" y="T83"/>
                      </a:cxn>
                      <a:cxn ang="T168">
                        <a:pos x="T84" y="T85"/>
                      </a:cxn>
                      <a:cxn ang="T169">
                        <a:pos x="T86" y="T87"/>
                      </a:cxn>
                      <a:cxn ang="T170">
                        <a:pos x="T88" y="T89"/>
                      </a:cxn>
                      <a:cxn ang="T171">
                        <a:pos x="T90" y="T91"/>
                      </a:cxn>
                      <a:cxn ang="T172">
                        <a:pos x="T92" y="T93"/>
                      </a:cxn>
                      <a:cxn ang="T173">
                        <a:pos x="T94" y="T95"/>
                      </a:cxn>
                      <a:cxn ang="T174">
                        <a:pos x="T96" y="T97"/>
                      </a:cxn>
                      <a:cxn ang="T175">
                        <a:pos x="T98" y="T99"/>
                      </a:cxn>
                      <a:cxn ang="T176">
                        <a:pos x="T100" y="T101"/>
                      </a:cxn>
                      <a:cxn ang="T177">
                        <a:pos x="T102" y="T103"/>
                      </a:cxn>
                      <a:cxn ang="T178">
                        <a:pos x="T104" y="T105"/>
                      </a:cxn>
                      <a:cxn ang="T179">
                        <a:pos x="T106" y="T107"/>
                      </a:cxn>
                      <a:cxn ang="T180">
                        <a:pos x="T108" y="T109"/>
                      </a:cxn>
                      <a:cxn ang="T181">
                        <a:pos x="T110" y="T111"/>
                      </a:cxn>
                      <a:cxn ang="T182">
                        <a:pos x="T112" y="T113"/>
                      </a:cxn>
                      <a:cxn ang="T183">
                        <a:pos x="T114" y="T115"/>
                      </a:cxn>
                      <a:cxn ang="T184">
                        <a:pos x="T116" y="T117"/>
                      </a:cxn>
                      <a:cxn ang="T185">
                        <a:pos x="T118" y="T119"/>
                      </a:cxn>
                      <a:cxn ang="T186">
                        <a:pos x="T120" y="T121"/>
                      </a:cxn>
                      <a:cxn ang="T187">
                        <a:pos x="T122" y="T123"/>
                      </a:cxn>
                      <a:cxn ang="T188">
                        <a:pos x="T124" y="T125"/>
                      </a:cxn>
                    </a:cxnLst>
                    <a:rect l="T189" t="T190" r="T191" b="T192"/>
                    <a:pathLst>
                      <a:path w="1139" h="2083">
                        <a:moveTo>
                          <a:pt x="0" y="2082"/>
                        </a:moveTo>
                        <a:lnTo>
                          <a:pt x="58" y="2080"/>
                        </a:lnTo>
                        <a:lnTo>
                          <a:pt x="116" y="2076"/>
                        </a:lnTo>
                        <a:lnTo>
                          <a:pt x="173" y="2069"/>
                        </a:lnTo>
                        <a:lnTo>
                          <a:pt x="230" y="2059"/>
                        </a:lnTo>
                        <a:lnTo>
                          <a:pt x="286" y="2047"/>
                        </a:lnTo>
                        <a:lnTo>
                          <a:pt x="342" y="2032"/>
                        </a:lnTo>
                        <a:lnTo>
                          <a:pt x="396" y="2014"/>
                        </a:lnTo>
                        <a:lnTo>
                          <a:pt x="450" y="1995"/>
                        </a:lnTo>
                        <a:lnTo>
                          <a:pt x="502" y="1972"/>
                        </a:lnTo>
                        <a:lnTo>
                          <a:pt x="553" y="1948"/>
                        </a:lnTo>
                        <a:lnTo>
                          <a:pt x="603" y="1921"/>
                        </a:lnTo>
                        <a:lnTo>
                          <a:pt x="651" y="1892"/>
                        </a:lnTo>
                        <a:lnTo>
                          <a:pt x="698" y="1860"/>
                        </a:lnTo>
                        <a:lnTo>
                          <a:pt x="742" y="1827"/>
                        </a:lnTo>
                        <a:lnTo>
                          <a:pt x="785" y="1792"/>
                        </a:lnTo>
                        <a:lnTo>
                          <a:pt x="826" y="1755"/>
                        </a:lnTo>
                        <a:lnTo>
                          <a:pt x="864" y="1716"/>
                        </a:lnTo>
                        <a:lnTo>
                          <a:pt x="901" y="1675"/>
                        </a:lnTo>
                        <a:lnTo>
                          <a:pt x="935" y="1632"/>
                        </a:lnTo>
                        <a:lnTo>
                          <a:pt x="966" y="1589"/>
                        </a:lnTo>
                        <a:lnTo>
                          <a:pt x="995" y="1543"/>
                        </a:lnTo>
                        <a:lnTo>
                          <a:pt x="1022" y="1497"/>
                        </a:lnTo>
                        <a:lnTo>
                          <a:pt x="1046" y="1449"/>
                        </a:lnTo>
                        <a:lnTo>
                          <a:pt x="1067" y="1400"/>
                        </a:lnTo>
                        <a:lnTo>
                          <a:pt x="1086" y="1351"/>
                        </a:lnTo>
                        <a:lnTo>
                          <a:pt x="1102" y="1300"/>
                        </a:lnTo>
                        <a:lnTo>
                          <a:pt x="1115" y="1249"/>
                        </a:lnTo>
                        <a:lnTo>
                          <a:pt x="1125" y="1198"/>
                        </a:lnTo>
                        <a:lnTo>
                          <a:pt x="1132" y="1146"/>
                        </a:lnTo>
                        <a:lnTo>
                          <a:pt x="1137" y="1093"/>
                        </a:lnTo>
                        <a:lnTo>
                          <a:pt x="1138" y="1041"/>
                        </a:lnTo>
                        <a:lnTo>
                          <a:pt x="1137" y="989"/>
                        </a:lnTo>
                        <a:lnTo>
                          <a:pt x="1132" y="936"/>
                        </a:lnTo>
                        <a:lnTo>
                          <a:pt x="1125" y="884"/>
                        </a:lnTo>
                        <a:lnTo>
                          <a:pt x="1115" y="833"/>
                        </a:lnTo>
                        <a:lnTo>
                          <a:pt x="1102" y="782"/>
                        </a:lnTo>
                        <a:lnTo>
                          <a:pt x="1086" y="731"/>
                        </a:lnTo>
                        <a:lnTo>
                          <a:pt x="1067" y="682"/>
                        </a:lnTo>
                        <a:lnTo>
                          <a:pt x="1046" y="633"/>
                        </a:lnTo>
                        <a:lnTo>
                          <a:pt x="1022" y="585"/>
                        </a:lnTo>
                        <a:lnTo>
                          <a:pt x="995" y="539"/>
                        </a:lnTo>
                        <a:lnTo>
                          <a:pt x="966" y="494"/>
                        </a:lnTo>
                        <a:lnTo>
                          <a:pt x="935" y="450"/>
                        </a:lnTo>
                        <a:lnTo>
                          <a:pt x="901" y="407"/>
                        </a:lnTo>
                        <a:lnTo>
                          <a:pt x="864" y="367"/>
                        </a:lnTo>
                        <a:lnTo>
                          <a:pt x="826" y="328"/>
                        </a:lnTo>
                        <a:lnTo>
                          <a:pt x="785" y="290"/>
                        </a:lnTo>
                        <a:lnTo>
                          <a:pt x="742" y="255"/>
                        </a:lnTo>
                        <a:lnTo>
                          <a:pt x="698" y="222"/>
                        </a:lnTo>
                        <a:lnTo>
                          <a:pt x="651" y="190"/>
                        </a:lnTo>
                        <a:lnTo>
                          <a:pt x="603" y="161"/>
                        </a:lnTo>
                        <a:lnTo>
                          <a:pt x="553" y="134"/>
                        </a:lnTo>
                        <a:lnTo>
                          <a:pt x="502" y="110"/>
                        </a:lnTo>
                        <a:lnTo>
                          <a:pt x="450" y="87"/>
                        </a:lnTo>
                        <a:lnTo>
                          <a:pt x="396" y="68"/>
                        </a:lnTo>
                        <a:lnTo>
                          <a:pt x="342" y="50"/>
                        </a:lnTo>
                        <a:lnTo>
                          <a:pt x="286" y="35"/>
                        </a:lnTo>
                        <a:lnTo>
                          <a:pt x="230" y="23"/>
                        </a:lnTo>
                        <a:lnTo>
                          <a:pt x="173" y="13"/>
                        </a:lnTo>
                        <a:lnTo>
                          <a:pt x="116" y="6"/>
                        </a:lnTo>
                        <a:lnTo>
                          <a:pt x="58" y="2"/>
                        </a:lnTo>
                        <a:lnTo>
                          <a:pt x="1" y="0"/>
                        </a:lnTo>
                      </a:path>
                    </a:pathLst>
                  </a:custGeom>
                  <a:noFill/>
                  <a:ln w="2540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sp>
              <p:nvSpPr>
                <p:cNvPr id="22581" name="Freeform 30"/>
                <p:cNvSpPr>
                  <a:spLocks noChangeArrowheads="1"/>
                </p:cNvSpPr>
                <p:nvPr/>
              </p:nvSpPr>
              <p:spPr bwMode="auto">
                <a:xfrm>
                  <a:off x="2008" y="2170"/>
                  <a:ext cx="308" cy="473"/>
                </a:xfrm>
                <a:custGeom>
                  <a:avLst/>
                  <a:gdLst>
                    <a:gd name="T0" fmla="*/ 1356 w 1357"/>
                    <a:gd name="T1" fmla="*/ 0 h 2084"/>
                    <a:gd name="T2" fmla="*/ 0 w 1357"/>
                    <a:gd name="T3" fmla="*/ 0 h 2084"/>
                    <a:gd name="T4" fmla="*/ 0 w 1357"/>
                    <a:gd name="T5" fmla="*/ 2083 h 2084"/>
                    <a:gd name="T6" fmla="*/ 1356 w 1357"/>
                    <a:gd name="T7" fmla="*/ 2083 h 2084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1357"/>
                    <a:gd name="T13" fmla="*/ 0 h 2084"/>
                    <a:gd name="T14" fmla="*/ 1357 w 1357"/>
                    <a:gd name="T15" fmla="*/ 2084 h 2084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1357" h="2084">
                      <a:moveTo>
                        <a:pt x="1356" y="0"/>
                      </a:moveTo>
                      <a:lnTo>
                        <a:pt x="0" y="0"/>
                      </a:lnTo>
                      <a:lnTo>
                        <a:pt x="0" y="2083"/>
                      </a:lnTo>
                      <a:lnTo>
                        <a:pt x="1356" y="2083"/>
                      </a:lnTo>
                    </a:path>
                  </a:pathLst>
                </a:cu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22576" name="Line 31"/>
              <p:cNvSpPr>
                <a:spLocks noChangeShapeType="1"/>
              </p:cNvSpPr>
              <p:nvPr/>
            </p:nvSpPr>
            <p:spPr bwMode="auto">
              <a:xfrm flipH="1">
                <a:off x="1888" y="2241"/>
                <a:ext cx="121" cy="1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577" name="Line 32"/>
              <p:cNvSpPr>
                <a:spLocks noChangeShapeType="1"/>
              </p:cNvSpPr>
              <p:nvPr/>
            </p:nvSpPr>
            <p:spPr bwMode="auto">
              <a:xfrm flipH="1">
                <a:off x="1888" y="2571"/>
                <a:ext cx="121" cy="1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578" name="Line 33"/>
              <p:cNvSpPr>
                <a:spLocks noChangeShapeType="1"/>
              </p:cNvSpPr>
              <p:nvPr/>
            </p:nvSpPr>
            <p:spPr bwMode="auto">
              <a:xfrm flipH="1">
                <a:off x="2562" y="2405"/>
                <a:ext cx="204" cy="1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579" name="Line 34"/>
              <p:cNvSpPr>
                <a:spLocks noChangeShapeType="1"/>
              </p:cNvSpPr>
              <p:nvPr/>
            </p:nvSpPr>
            <p:spPr bwMode="auto">
              <a:xfrm flipH="1">
                <a:off x="1888" y="2403"/>
                <a:ext cx="121" cy="1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2543" name="Group 35"/>
            <p:cNvGrpSpPr>
              <a:grpSpLocks/>
            </p:cNvGrpSpPr>
            <p:nvPr/>
          </p:nvGrpSpPr>
          <p:grpSpPr bwMode="auto">
            <a:xfrm>
              <a:off x="1690" y="912"/>
              <a:ext cx="875" cy="471"/>
              <a:chOff x="1889" y="1625"/>
              <a:chExt cx="875" cy="471"/>
            </a:xfrm>
          </p:grpSpPr>
          <p:grpSp>
            <p:nvGrpSpPr>
              <p:cNvPr id="22566" name="Group 36"/>
              <p:cNvGrpSpPr>
                <a:grpSpLocks/>
              </p:cNvGrpSpPr>
              <p:nvPr/>
            </p:nvGrpSpPr>
            <p:grpSpPr bwMode="auto">
              <a:xfrm>
                <a:off x="2008" y="1625"/>
                <a:ext cx="544" cy="471"/>
                <a:chOff x="2008" y="1625"/>
                <a:chExt cx="544" cy="471"/>
              </a:xfrm>
            </p:grpSpPr>
            <p:grpSp>
              <p:nvGrpSpPr>
                <p:cNvPr id="22571" name="Group 37"/>
                <p:cNvGrpSpPr>
                  <a:grpSpLocks/>
                </p:cNvGrpSpPr>
                <p:nvPr/>
              </p:nvGrpSpPr>
              <p:grpSpPr bwMode="auto">
                <a:xfrm>
                  <a:off x="2291" y="1626"/>
                  <a:ext cx="261" cy="470"/>
                  <a:chOff x="2291" y="1626"/>
                  <a:chExt cx="261" cy="470"/>
                </a:xfrm>
              </p:grpSpPr>
              <p:sp>
                <p:nvSpPr>
                  <p:cNvPr id="22573" name="AutoShape 38"/>
                  <p:cNvSpPr>
                    <a:spLocks noChangeArrowheads="1"/>
                  </p:cNvSpPr>
                  <p:nvPr/>
                </p:nvSpPr>
                <p:spPr bwMode="auto">
                  <a:xfrm>
                    <a:off x="2291" y="1626"/>
                    <a:ext cx="261" cy="471"/>
                  </a:xfrm>
                  <a:prstGeom prst="roundRect">
                    <a:avLst>
                      <a:gd name="adj" fmla="val 384"/>
                    </a:avLst>
                  </a:prstGeom>
                  <a:noFill/>
                  <a:ln w="25400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2574" name="Freeform 39"/>
                  <p:cNvSpPr>
                    <a:spLocks noChangeArrowheads="1"/>
                  </p:cNvSpPr>
                  <p:nvPr/>
                </p:nvSpPr>
                <p:spPr bwMode="auto">
                  <a:xfrm>
                    <a:off x="2294" y="1626"/>
                    <a:ext cx="258" cy="471"/>
                  </a:xfrm>
                  <a:custGeom>
                    <a:avLst/>
                    <a:gdLst>
                      <a:gd name="T0" fmla="*/ 0 w 1139"/>
                      <a:gd name="T1" fmla="*/ 2076 h 2077"/>
                      <a:gd name="T2" fmla="*/ 58 w 1139"/>
                      <a:gd name="T3" fmla="*/ 2074 h 2077"/>
                      <a:gd name="T4" fmla="*/ 116 w 1139"/>
                      <a:gd name="T5" fmla="*/ 2070 h 2077"/>
                      <a:gd name="T6" fmla="*/ 173 w 1139"/>
                      <a:gd name="T7" fmla="*/ 2063 h 2077"/>
                      <a:gd name="T8" fmla="*/ 230 w 1139"/>
                      <a:gd name="T9" fmla="*/ 2053 h 2077"/>
                      <a:gd name="T10" fmla="*/ 286 w 1139"/>
                      <a:gd name="T11" fmla="*/ 2041 h 2077"/>
                      <a:gd name="T12" fmla="*/ 342 w 1139"/>
                      <a:gd name="T13" fmla="*/ 2026 h 2077"/>
                      <a:gd name="T14" fmla="*/ 396 w 1139"/>
                      <a:gd name="T15" fmla="*/ 2009 h 2077"/>
                      <a:gd name="T16" fmla="*/ 450 w 1139"/>
                      <a:gd name="T17" fmla="*/ 1989 h 2077"/>
                      <a:gd name="T18" fmla="*/ 502 w 1139"/>
                      <a:gd name="T19" fmla="*/ 1967 h 2077"/>
                      <a:gd name="T20" fmla="*/ 553 w 1139"/>
                      <a:gd name="T21" fmla="*/ 1942 h 2077"/>
                      <a:gd name="T22" fmla="*/ 603 w 1139"/>
                      <a:gd name="T23" fmla="*/ 1915 h 2077"/>
                      <a:gd name="T24" fmla="*/ 651 w 1139"/>
                      <a:gd name="T25" fmla="*/ 1886 h 2077"/>
                      <a:gd name="T26" fmla="*/ 697 w 1139"/>
                      <a:gd name="T27" fmla="*/ 1855 h 2077"/>
                      <a:gd name="T28" fmla="*/ 742 w 1139"/>
                      <a:gd name="T29" fmla="*/ 1822 h 2077"/>
                      <a:gd name="T30" fmla="*/ 785 w 1139"/>
                      <a:gd name="T31" fmla="*/ 1787 h 2077"/>
                      <a:gd name="T32" fmla="*/ 826 w 1139"/>
                      <a:gd name="T33" fmla="*/ 1750 h 2077"/>
                      <a:gd name="T34" fmla="*/ 864 w 1139"/>
                      <a:gd name="T35" fmla="*/ 1711 h 2077"/>
                      <a:gd name="T36" fmla="*/ 900 w 1139"/>
                      <a:gd name="T37" fmla="*/ 1670 h 2077"/>
                      <a:gd name="T38" fmla="*/ 935 w 1139"/>
                      <a:gd name="T39" fmla="*/ 1628 h 2077"/>
                      <a:gd name="T40" fmla="*/ 966 w 1139"/>
                      <a:gd name="T41" fmla="*/ 1584 h 2077"/>
                      <a:gd name="T42" fmla="*/ 995 w 1139"/>
                      <a:gd name="T43" fmla="*/ 1539 h 2077"/>
                      <a:gd name="T44" fmla="*/ 1022 w 1139"/>
                      <a:gd name="T45" fmla="*/ 1493 h 2077"/>
                      <a:gd name="T46" fmla="*/ 1046 w 1139"/>
                      <a:gd name="T47" fmla="*/ 1445 h 2077"/>
                      <a:gd name="T48" fmla="*/ 1067 w 1139"/>
                      <a:gd name="T49" fmla="*/ 1396 h 2077"/>
                      <a:gd name="T50" fmla="*/ 1086 w 1139"/>
                      <a:gd name="T51" fmla="*/ 1347 h 2077"/>
                      <a:gd name="T52" fmla="*/ 1102 w 1139"/>
                      <a:gd name="T53" fmla="*/ 1297 h 2077"/>
                      <a:gd name="T54" fmla="*/ 1115 w 1139"/>
                      <a:gd name="T55" fmla="*/ 1246 h 2077"/>
                      <a:gd name="T56" fmla="*/ 1125 w 1139"/>
                      <a:gd name="T57" fmla="*/ 1194 h 2077"/>
                      <a:gd name="T58" fmla="*/ 1132 w 1139"/>
                      <a:gd name="T59" fmla="*/ 1142 h 2077"/>
                      <a:gd name="T60" fmla="*/ 1137 w 1139"/>
                      <a:gd name="T61" fmla="*/ 1090 h 2077"/>
                      <a:gd name="T62" fmla="*/ 1138 w 1139"/>
                      <a:gd name="T63" fmla="*/ 1038 h 2077"/>
                      <a:gd name="T64" fmla="*/ 1137 w 1139"/>
                      <a:gd name="T65" fmla="*/ 986 h 2077"/>
                      <a:gd name="T66" fmla="*/ 1132 w 1139"/>
                      <a:gd name="T67" fmla="*/ 934 h 2077"/>
                      <a:gd name="T68" fmla="*/ 1125 w 1139"/>
                      <a:gd name="T69" fmla="*/ 882 h 2077"/>
                      <a:gd name="T70" fmla="*/ 1115 w 1139"/>
                      <a:gd name="T71" fmla="*/ 831 h 2077"/>
                      <a:gd name="T72" fmla="*/ 1102 w 1139"/>
                      <a:gd name="T73" fmla="*/ 780 h 2077"/>
                      <a:gd name="T74" fmla="*/ 1086 w 1139"/>
                      <a:gd name="T75" fmla="*/ 729 h 2077"/>
                      <a:gd name="T76" fmla="*/ 1067 w 1139"/>
                      <a:gd name="T77" fmla="*/ 680 h 2077"/>
                      <a:gd name="T78" fmla="*/ 1046 w 1139"/>
                      <a:gd name="T79" fmla="*/ 631 h 2077"/>
                      <a:gd name="T80" fmla="*/ 1022 w 1139"/>
                      <a:gd name="T81" fmla="*/ 584 h 2077"/>
                      <a:gd name="T82" fmla="*/ 996 w 1139"/>
                      <a:gd name="T83" fmla="*/ 537 h 2077"/>
                      <a:gd name="T84" fmla="*/ 966 w 1139"/>
                      <a:gd name="T85" fmla="*/ 492 h 2077"/>
                      <a:gd name="T86" fmla="*/ 935 w 1139"/>
                      <a:gd name="T87" fmla="*/ 448 h 2077"/>
                      <a:gd name="T88" fmla="*/ 901 w 1139"/>
                      <a:gd name="T89" fmla="*/ 406 h 2077"/>
                      <a:gd name="T90" fmla="*/ 864 w 1139"/>
                      <a:gd name="T91" fmla="*/ 366 h 2077"/>
                      <a:gd name="T92" fmla="*/ 826 w 1139"/>
                      <a:gd name="T93" fmla="*/ 327 h 2077"/>
                      <a:gd name="T94" fmla="*/ 785 w 1139"/>
                      <a:gd name="T95" fmla="*/ 289 h 2077"/>
                      <a:gd name="T96" fmla="*/ 742 w 1139"/>
                      <a:gd name="T97" fmla="*/ 254 h 2077"/>
                      <a:gd name="T98" fmla="*/ 698 w 1139"/>
                      <a:gd name="T99" fmla="*/ 221 h 2077"/>
                      <a:gd name="T100" fmla="*/ 651 w 1139"/>
                      <a:gd name="T101" fmla="*/ 190 h 2077"/>
                      <a:gd name="T102" fmla="*/ 603 w 1139"/>
                      <a:gd name="T103" fmla="*/ 161 h 2077"/>
                      <a:gd name="T104" fmla="*/ 554 w 1139"/>
                      <a:gd name="T105" fmla="*/ 134 h 2077"/>
                      <a:gd name="T106" fmla="*/ 503 w 1139"/>
                      <a:gd name="T107" fmla="*/ 109 h 2077"/>
                      <a:gd name="T108" fmla="*/ 450 w 1139"/>
                      <a:gd name="T109" fmla="*/ 87 h 2077"/>
                      <a:gd name="T110" fmla="*/ 397 w 1139"/>
                      <a:gd name="T111" fmla="*/ 68 h 2077"/>
                      <a:gd name="T112" fmla="*/ 342 w 1139"/>
                      <a:gd name="T113" fmla="*/ 50 h 2077"/>
                      <a:gd name="T114" fmla="*/ 287 w 1139"/>
                      <a:gd name="T115" fmla="*/ 35 h 2077"/>
                      <a:gd name="T116" fmla="*/ 230 w 1139"/>
                      <a:gd name="T117" fmla="*/ 23 h 2077"/>
                      <a:gd name="T118" fmla="*/ 173 w 1139"/>
                      <a:gd name="T119" fmla="*/ 13 h 2077"/>
                      <a:gd name="T120" fmla="*/ 116 w 1139"/>
                      <a:gd name="T121" fmla="*/ 6 h 2077"/>
                      <a:gd name="T122" fmla="*/ 59 w 1139"/>
                      <a:gd name="T123" fmla="*/ 2 h 2077"/>
                      <a:gd name="T124" fmla="*/ 1 w 1139"/>
                      <a:gd name="T125" fmla="*/ 0 h 2077"/>
                      <a:gd name="T126" fmla="*/ 0 60000 65536"/>
                      <a:gd name="T127" fmla="*/ 0 60000 65536"/>
                      <a:gd name="T128" fmla="*/ 0 60000 65536"/>
                      <a:gd name="T129" fmla="*/ 0 60000 65536"/>
                      <a:gd name="T130" fmla="*/ 0 60000 65536"/>
                      <a:gd name="T131" fmla="*/ 0 60000 65536"/>
                      <a:gd name="T132" fmla="*/ 0 60000 65536"/>
                      <a:gd name="T133" fmla="*/ 0 60000 65536"/>
                      <a:gd name="T134" fmla="*/ 0 60000 65536"/>
                      <a:gd name="T135" fmla="*/ 0 60000 65536"/>
                      <a:gd name="T136" fmla="*/ 0 60000 65536"/>
                      <a:gd name="T137" fmla="*/ 0 60000 65536"/>
                      <a:gd name="T138" fmla="*/ 0 60000 65536"/>
                      <a:gd name="T139" fmla="*/ 0 60000 65536"/>
                      <a:gd name="T140" fmla="*/ 0 60000 65536"/>
                      <a:gd name="T141" fmla="*/ 0 60000 65536"/>
                      <a:gd name="T142" fmla="*/ 0 60000 65536"/>
                      <a:gd name="T143" fmla="*/ 0 60000 65536"/>
                      <a:gd name="T144" fmla="*/ 0 60000 65536"/>
                      <a:gd name="T145" fmla="*/ 0 60000 65536"/>
                      <a:gd name="T146" fmla="*/ 0 60000 65536"/>
                      <a:gd name="T147" fmla="*/ 0 60000 65536"/>
                      <a:gd name="T148" fmla="*/ 0 60000 65536"/>
                      <a:gd name="T149" fmla="*/ 0 60000 65536"/>
                      <a:gd name="T150" fmla="*/ 0 60000 65536"/>
                      <a:gd name="T151" fmla="*/ 0 60000 65536"/>
                      <a:gd name="T152" fmla="*/ 0 60000 65536"/>
                      <a:gd name="T153" fmla="*/ 0 60000 65536"/>
                      <a:gd name="T154" fmla="*/ 0 60000 65536"/>
                      <a:gd name="T155" fmla="*/ 0 60000 65536"/>
                      <a:gd name="T156" fmla="*/ 0 60000 65536"/>
                      <a:gd name="T157" fmla="*/ 0 60000 65536"/>
                      <a:gd name="T158" fmla="*/ 0 60000 65536"/>
                      <a:gd name="T159" fmla="*/ 0 60000 65536"/>
                      <a:gd name="T160" fmla="*/ 0 60000 65536"/>
                      <a:gd name="T161" fmla="*/ 0 60000 65536"/>
                      <a:gd name="T162" fmla="*/ 0 60000 65536"/>
                      <a:gd name="T163" fmla="*/ 0 60000 65536"/>
                      <a:gd name="T164" fmla="*/ 0 60000 65536"/>
                      <a:gd name="T165" fmla="*/ 0 60000 65536"/>
                      <a:gd name="T166" fmla="*/ 0 60000 65536"/>
                      <a:gd name="T167" fmla="*/ 0 60000 65536"/>
                      <a:gd name="T168" fmla="*/ 0 60000 65536"/>
                      <a:gd name="T169" fmla="*/ 0 60000 65536"/>
                      <a:gd name="T170" fmla="*/ 0 60000 65536"/>
                      <a:gd name="T171" fmla="*/ 0 60000 65536"/>
                      <a:gd name="T172" fmla="*/ 0 60000 65536"/>
                      <a:gd name="T173" fmla="*/ 0 60000 65536"/>
                      <a:gd name="T174" fmla="*/ 0 60000 65536"/>
                      <a:gd name="T175" fmla="*/ 0 60000 65536"/>
                      <a:gd name="T176" fmla="*/ 0 60000 65536"/>
                      <a:gd name="T177" fmla="*/ 0 60000 65536"/>
                      <a:gd name="T178" fmla="*/ 0 60000 65536"/>
                      <a:gd name="T179" fmla="*/ 0 60000 65536"/>
                      <a:gd name="T180" fmla="*/ 0 60000 65536"/>
                      <a:gd name="T181" fmla="*/ 0 60000 65536"/>
                      <a:gd name="T182" fmla="*/ 0 60000 65536"/>
                      <a:gd name="T183" fmla="*/ 0 60000 65536"/>
                      <a:gd name="T184" fmla="*/ 0 60000 65536"/>
                      <a:gd name="T185" fmla="*/ 0 60000 65536"/>
                      <a:gd name="T186" fmla="*/ 0 60000 65536"/>
                      <a:gd name="T187" fmla="*/ 0 60000 65536"/>
                      <a:gd name="T188" fmla="*/ 0 60000 65536"/>
                      <a:gd name="T189" fmla="*/ 0 w 1139"/>
                      <a:gd name="T190" fmla="*/ 0 h 2077"/>
                      <a:gd name="T191" fmla="*/ 1139 w 1139"/>
                      <a:gd name="T192" fmla="*/ 2077 h 2077"/>
                    </a:gdLst>
                    <a:ahLst/>
                    <a:cxnLst>
                      <a:cxn ang="T126">
                        <a:pos x="T0" y="T1"/>
                      </a:cxn>
                      <a:cxn ang="T127">
                        <a:pos x="T2" y="T3"/>
                      </a:cxn>
                      <a:cxn ang="T128">
                        <a:pos x="T4" y="T5"/>
                      </a:cxn>
                      <a:cxn ang="T129">
                        <a:pos x="T6" y="T7"/>
                      </a:cxn>
                      <a:cxn ang="T130">
                        <a:pos x="T8" y="T9"/>
                      </a:cxn>
                      <a:cxn ang="T131">
                        <a:pos x="T10" y="T11"/>
                      </a:cxn>
                      <a:cxn ang="T132">
                        <a:pos x="T12" y="T13"/>
                      </a:cxn>
                      <a:cxn ang="T133">
                        <a:pos x="T14" y="T15"/>
                      </a:cxn>
                      <a:cxn ang="T134">
                        <a:pos x="T16" y="T17"/>
                      </a:cxn>
                      <a:cxn ang="T135">
                        <a:pos x="T18" y="T19"/>
                      </a:cxn>
                      <a:cxn ang="T136">
                        <a:pos x="T20" y="T21"/>
                      </a:cxn>
                      <a:cxn ang="T137">
                        <a:pos x="T22" y="T23"/>
                      </a:cxn>
                      <a:cxn ang="T138">
                        <a:pos x="T24" y="T25"/>
                      </a:cxn>
                      <a:cxn ang="T139">
                        <a:pos x="T26" y="T27"/>
                      </a:cxn>
                      <a:cxn ang="T140">
                        <a:pos x="T28" y="T29"/>
                      </a:cxn>
                      <a:cxn ang="T141">
                        <a:pos x="T30" y="T31"/>
                      </a:cxn>
                      <a:cxn ang="T142">
                        <a:pos x="T32" y="T33"/>
                      </a:cxn>
                      <a:cxn ang="T143">
                        <a:pos x="T34" y="T35"/>
                      </a:cxn>
                      <a:cxn ang="T144">
                        <a:pos x="T36" y="T37"/>
                      </a:cxn>
                      <a:cxn ang="T145">
                        <a:pos x="T38" y="T39"/>
                      </a:cxn>
                      <a:cxn ang="T146">
                        <a:pos x="T40" y="T41"/>
                      </a:cxn>
                      <a:cxn ang="T147">
                        <a:pos x="T42" y="T43"/>
                      </a:cxn>
                      <a:cxn ang="T148">
                        <a:pos x="T44" y="T45"/>
                      </a:cxn>
                      <a:cxn ang="T149">
                        <a:pos x="T46" y="T47"/>
                      </a:cxn>
                      <a:cxn ang="T150">
                        <a:pos x="T48" y="T49"/>
                      </a:cxn>
                      <a:cxn ang="T151">
                        <a:pos x="T50" y="T51"/>
                      </a:cxn>
                      <a:cxn ang="T152">
                        <a:pos x="T52" y="T53"/>
                      </a:cxn>
                      <a:cxn ang="T153">
                        <a:pos x="T54" y="T55"/>
                      </a:cxn>
                      <a:cxn ang="T154">
                        <a:pos x="T56" y="T57"/>
                      </a:cxn>
                      <a:cxn ang="T155">
                        <a:pos x="T58" y="T59"/>
                      </a:cxn>
                      <a:cxn ang="T156">
                        <a:pos x="T60" y="T61"/>
                      </a:cxn>
                      <a:cxn ang="T157">
                        <a:pos x="T62" y="T63"/>
                      </a:cxn>
                      <a:cxn ang="T158">
                        <a:pos x="T64" y="T65"/>
                      </a:cxn>
                      <a:cxn ang="T159">
                        <a:pos x="T66" y="T67"/>
                      </a:cxn>
                      <a:cxn ang="T160">
                        <a:pos x="T68" y="T69"/>
                      </a:cxn>
                      <a:cxn ang="T161">
                        <a:pos x="T70" y="T71"/>
                      </a:cxn>
                      <a:cxn ang="T162">
                        <a:pos x="T72" y="T73"/>
                      </a:cxn>
                      <a:cxn ang="T163">
                        <a:pos x="T74" y="T75"/>
                      </a:cxn>
                      <a:cxn ang="T164">
                        <a:pos x="T76" y="T77"/>
                      </a:cxn>
                      <a:cxn ang="T165">
                        <a:pos x="T78" y="T79"/>
                      </a:cxn>
                      <a:cxn ang="T166">
                        <a:pos x="T80" y="T81"/>
                      </a:cxn>
                      <a:cxn ang="T167">
                        <a:pos x="T82" y="T83"/>
                      </a:cxn>
                      <a:cxn ang="T168">
                        <a:pos x="T84" y="T85"/>
                      </a:cxn>
                      <a:cxn ang="T169">
                        <a:pos x="T86" y="T87"/>
                      </a:cxn>
                      <a:cxn ang="T170">
                        <a:pos x="T88" y="T89"/>
                      </a:cxn>
                      <a:cxn ang="T171">
                        <a:pos x="T90" y="T91"/>
                      </a:cxn>
                      <a:cxn ang="T172">
                        <a:pos x="T92" y="T93"/>
                      </a:cxn>
                      <a:cxn ang="T173">
                        <a:pos x="T94" y="T95"/>
                      </a:cxn>
                      <a:cxn ang="T174">
                        <a:pos x="T96" y="T97"/>
                      </a:cxn>
                      <a:cxn ang="T175">
                        <a:pos x="T98" y="T99"/>
                      </a:cxn>
                      <a:cxn ang="T176">
                        <a:pos x="T100" y="T101"/>
                      </a:cxn>
                      <a:cxn ang="T177">
                        <a:pos x="T102" y="T103"/>
                      </a:cxn>
                      <a:cxn ang="T178">
                        <a:pos x="T104" y="T105"/>
                      </a:cxn>
                      <a:cxn ang="T179">
                        <a:pos x="T106" y="T107"/>
                      </a:cxn>
                      <a:cxn ang="T180">
                        <a:pos x="T108" y="T109"/>
                      </a:cxn>
                      <a:cxn ang="T181">
                        <a:pos x="T110" y="T111"/>
                      </a:cxn>
                      <a:cxn ang="T182">
                        <a:pos x="T112" y="T113"/>
                      </a:cxn>
                      <a:cxn ang="T183">
                        <a:pos x="T114" y="T115"/>
                      </a:cxn>
                      <a:cxn ang="T184">
                        <a:pos x="T116" y="T117"/>
                      </a:cxn>
                      <a:cxn ang="T185">
                        <a:pos x="T118" y="T119"/>
                      </a:cxn>
                      <a:cxn ang="T186">
                        <a:pos x="T120" y="T121"/>
                      </a:cxn>
                      <a:cxn ang="T187">
                        <a:pos x="T122" y="T123"/>
                      </a:cxn>
                      <a:cxn ang="T188">
                        <a:pos x="T124" y="T125"/>
                      </a:cxn>
                    </a:cxnLst>
                    <a:rect l="T189" t="T190" r="T191" b="T192"/>
                    <a:pathLst>
                      <a:path w="1139" h="2077">
                        <a:moveTo>
                          <a:pt x="0" y="2076"/>
                        </a:moveTo>
                        <a:lnTo>
                          <a:pt x="58" y="2074"/>
                        </a:lnTo>
                        <a:lnTo>
                          <a:pt x="116" y="2070"/>
                        </a:lnTo>
                        <a:lnTo>
                          <a:pt x="173" y="2063"/>
                        </a:lnTo>
                        <a:lnTo>
                          <a:pt x="230" y="2053"/>
                        </a:lnTo>
                        <a:lnTo>
                          <a:pt x="286" y="2041"/>
                        </a:lnTo>
                        <a:lnTo>
                          <a:pt x="342" y="2026"/>
                        </a:lnTo>
                        <a:lnTo>
                          <a:pt x="396" y="2009"/>
                        </a:lnTo>
                        <a:lnTo>
                          <a:pt x="450" y="1989"/>
                        </a:lnTo>
                        <a:lnTo>
                          <a:pt x="502" y="1967"/>
                        </a:lnTo>
                        <a:lnTo>
                          <a:pt x="553" y="1942"/>
                        </a:lnTo>
                        <a:lnTo>
                          <a:pt x="603" y="1915"/>
                        </a:lnTo>
                        <a:lnTo>
                          <a:pt x="651" y="1886"/>
                        </a:lnTo>
                        <a:lnTo>
                          <a:pt x="697" y="1855"/>
                        </a:lnTo>
                        <a:lnTo>
                          <a:pt x="742" y="1822"/>
                        </a:lnTo>
                        <a:lnTo>
                          <a:pt x="785" y="1787"/>
                        </a:lnTo>
                        <a:lnTo>
                          <a:pt x="826" y="1750"/>
                        </a:lnTo>
                        <a:lnTo>
                          <a:pt x="864" y="1711"/>
                        </a:lnTo>
                        <a:lnTo>
                          <a:pt x="900" y="1670"/>
                        </a:lnTo>
                        <a:lnTo>
                          <a:pt x="935" y="1628"/>
                        </a:lnTo>
                        <a:lnTo>
                          <a:pt x="966" y="1584"/>
                        </a:lnTo>
                        <a:lnTo>
                          <a:pt x="995" y="1539"/>
                        </a:lnTo>
                        <a:lnTo>
                          <a:pt x="1022" y="1493"/>
                        </a:lnTo>
                        <a:lnTo>
                          <a:pt x="1046" y="1445"/>
                        </a:lnTo>
                        <a:lnTo>
                          <a:pt x="1067" y="1396"/>
                        </a:lnTo>
                        <a:lnTo>
                          <a:pt x="1086" y="1347"/>
                        </a:lnTo>
                        <a:lnTo>
                          <a:pt x="1102" y="1297"/>
                        </a:lnTo>
                        <a:lnTo>
                          <a:pt x="1115" y="1246"/>
                        </a:lnTo>
                        <a:lnTo>
                          <a:pt x="1125" y="1194"/>
                        </a:lnTo>
                        <a:lnTo>
                          <a:pt x="1132" y="1142"/>
                        </a:lnTo>
                        <a:lnTo>
                          <a:pt x="1137" y="1090"/>
                        </a:lnTo>
                        <a:lnTo>
                          <a:pt x="1138" y="1038"/>
                        </a:lnTo>
                        <a:lnTo>
                          <a:pt x="1137" y="986"/>
                        </a:lnTo>
                        <a:lnTo>
                          <a:pt x="1132" y="934"/>
                        </a:lnTo>
                        <a:lnTo>
                          <a:pt x="1125" y="882"/>
                        </a:lnTo>
                        <a:lnTo>
                          <a:pt x="1115" y="831"/>
                        </a:lnTo>
                        <a:lnTo>
                          <a:pt x="1102" y="780"/>
                        </a:lnTo>
                        <a:lnTo>
                          <a:pt x="1086" y="729"/>
                        </a:lnTo>
                        <a:lnTo>
                          <a:pt x="1067" y="680"/>
                        </a:lnTo>
                        <a:lnTo>
                          <a:pt x="1046" y="631"/>
                        </a:lnTo>
                        <a:lnTo>
                          <a:pt x="1022" y="584"/>
                        </a:lnTo>
                        <a:lnTo>
                          <a:pt x="996" y="537"/>
                        </a:lnTo>
                        <a:lnTo>
                          <a:pt x="966" y="492"/>
                        </a:lnTo>
                        <a:lnTo>
                          <a:pt x="935" y="448"/>
                        </a:lnTo>
                        <a:lnTo>
                          <a:pt x="901" y="406"/>
                        </a:lnTo>
                        <a:lnTo>
                          <a:pt x="864" y="366"/>
                        </a:lnTo>
                        <a:lnTo>
                          <a:pt x="826" y="327"/>
                        </a:lnTo>
                        <a:lnTo>
                          <a:pt x="785" y="289"/>
                        </a:lnTo>
                        <a:lnTo>
                          <a:pt x="742" y="254"/>
                        </a:lnTo>
                        <a:lnTo>
                          <a:pt x="698" y="221"/>
                        </a:lnTo>
                        <a:lnTo>
                          <a:pt x="651" y="190"/>
                        </a:lnTo>
                        <a:lnTo>
                          <a:pt x="603" y="161"/>
                        </a:lnTo>
                        <a:lnTo>
                          <a:pt x="554" y="134"/>
                        </a:lnTo>
                        <a:lnTo>
                          <a:pt x="503" y="109"/>
                        </a:lnTo>
                        <a:lnTo>
                          <a:pt x="450" y="87"/>
                        </a:lnTo>
                        <a:lnTo>
                          <a:pt x="397" y="68"/>
                        </a:lnTo>
                        <a:lnTo>
                          <a:pt x="342" y="50"/>
                        </a:lnTo>
                        <a:lnTo>
                          <a:pt x="287" y="35"/>
                        </a:lnTo>
                        <a:lnTo>
                          <a:pt x="230" y="23"/>
                        </a:lnTo>
                        <a:lnTo>
                          <a:pt x="173" y="13"/>
                        </a:lnTo>
                        <a:lnTo>
                          <a:pt x="116" y="6"/>
                        </a:lnTo>
                        <a:lnTo>
                          <a:pt x="59" y="2"/>
                        </a:lnTo>
                        <a:lnTo>
                          <a:pt x="1" y="0"/>
                        </a:lnTo>
                      </a:path>
                    </a:pathLst>
                  </a:custGeom>
                  <a:noFill/>
                  <a:ln w="2540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sp>
              <p:nvSpPr>
                <p:cNvPr id="22572" name="Freeform 40"/>
                <p:cNvSpPr>
                  <a:spLocks noChangeArrowheads="1"/>
                </p:cNvSpPr>
                <p:nvPr/>
              </p:nvSpPr>
              <p:spPr bwMode="auto">
                <a:xfrm>
                  <a:off x="2008" y="1625"/>
                  <a:ext cx="308" cy="471"/>
                </a:xfrm>
                <a:custGeom>
                  <a:avLst/>
                  <a:gdLst>
                    <a:gd name="T0" fmla="*/ 1356 w 1357"/>
                    <a:gd name="T1" fmla="*/ 0 h 2079"/>
                    <a:gd name="T2" fmla="*/ 0 w 1357"/>
                    <a:gd name="T3" fmla="*/ 0 h 2079"/>
                    <a:gd name="T4" fmla="*/ 0 w 1357"/>
                    <a:gd name="T5" fmla="*/ 2078 h 2079"/>
                    <a:gd name="T6" fmla="*/ 1356 w 1357"/>
                    <a:gd name="T7" fmla="*/ 2078 h 2079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1357"/>
                    <a:gd name="T13" fmla="*/ 0 h 2079"/>
                    <a:gd name="T14" fmla="*/ 1357 w 1357"/>
                    <a:gd name="T15" fmla="*/ 2079 h 2079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1357" h="2079">
                      <a:moveTo>
                        <a:pt x="1356" y="0"/>
                      </a:moveTo>
                      <a:lnTo>
                        <a:pt x="0" y="0"/>
                      </a:lnTo>
                      <a:lnTo>
                        <a:pt x="0" y="2078"/>
                      </a:lnTo>
                      <a:lnTo>
                        <a:pt x="1356" y="2078"/>
                      </a:lnTo>
                    </a:path>
                  </a:pathLst>
                </a:cu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22567" name="Line 41"/>
              <p:cNvSpPr>
                <a:spLocks noChangeShapeType="1"/>
              </p:cNvSpPr>
              <p:nvPr/>
            </p:nvSpPr>
            <p:spPr bwMode="auto">
              <a:xfrm flipH="1">
                <a:off x="1888" y="1696"/>
                <a:ext cx="121" cy="1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568" name="Line 42"/>
              <p:cNvSpPr>
                <a:spLocks noChangeShapeType="1"/>
              </p:cNvSpPr>
              <p:nvPr/>
            </p:nvSpPr>
            <p:spPr bwMode="auto">
              <a:xfrm flipH="1">
                <a:off x="1888" y="2025"/>
                <a:ext cx="121" cy="1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569" name="Line 43"/>
              <p:cNvSpPr>
                <a:spLocks noChangeShapeType="1"/>
              </p:cNvSpPr>
              <p:nvPr/>
            </p:nvSpPr>
            <p:spPr bwMode="auto">
              <a:xfrm flipH="1">
                <a:off x="2562" y="1859"/>
                <a:ext cx="204" cy="1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570" name="Line 44"/>
              <p:cNvSpPr>
                <a:spLocks noChangeShapeType="1"/>
              </p:cNvSpPr>
              <p:nvPr/>
            </p:nvSpPr>
            <p:spPr bwMode="auto">
              <a:xfrm flipH="1">
                <a:off x="1888" y="1857"/>
                <a:ext cx="121" cy="1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2544" name="Group 45"/>
            <p:cNvGrpSpPr>
              <a:grpSpLocks/>
            </p:cNvGrpSpPr>
            <p:nvPr/>
          </p:nvGrpSpPr>
          <p:grpSpPr bwMode="auto">
            <a:xfrm>
              <a:off x="3144" y="1720"/>
              <a:ext cx="835" cy="477"/>
              <a:chOff x="3343" y="2433"/>
              <a:chExt cx="835" cy="477"/>
            </a:xfrm>
          </p:grpSpPr>
          <p:grpSp>
            <p:nvGrpSpPr>
              <p:cNvPr id="22550" name="Group 46"/>
              <p:cNvGrpSpPr>
                <a:grpSpLocks/>
              </p:cNvGrpSpPr>
              <p:nvPr/>
            </p:nvGrpSpPr>
            <p:grpSpPr bwMode="auto">
              <a:xfrm>
                <a:off x="3640" y="2436"/>
                <a:ext cx="446" cy="238"/>
                <a:chOff x="3640" y="2436"/>
                <a:chExt cx="446" cy="238"/>
              </a:xfrm>
            </p:grpSpPr>
            <p:sp>
              <p:nvSpPr>
                <p:cNvPr id="22564" name="AutoShape 47"/>
                <p:cNvSpPr>
                  <a:spLocks noChangeArrowheads="1"/>
                </p:cNvSpPr>
                <p:nvPr/>
              </p:nvSpPr>
              <p:spPr bwMode="auto">
                <a:xfrm>
                  <a:off x="3640" y="2436"/>
                  <a:ext cx="447" cy="239"/>
                </a:xfrm>
                <a:prstGeom prst="roundRect">
                  <a:avLst>
                    <a:gd name="adj" fmla="val 417"/>
                  </a:avLst>
                </a:prstGeom>
                <a:noFill/>
                <a:ln w="25400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565" name="Freeform 48"/>
                <p:cNvSpPr>
                  <a:spLocks noChangeArrowheads="1"/>
                </p:cNvSpPr>
                <p:nvPr/>
              </p:nvSpPr>
              <p:spPr bwMode="auto">
                <a:xfrm>
                  <a:off x="3640" y="2436"/>
                  <a:ext cx="447" cy="241"/>
                </a:xfrm>
                <a:custGeom>
                  <a:avLst/>
                  <a:gdLst>
                    <a:gd name="T0" fmla="*/ 1971 w 1972"/>
                    <a:gd name="T1" fmla="*/ 1060 h 1061"/>
                    <a:gd name="T2" fmla="*/ 1910 w 1972"/>
                    <a:gd name="T3" fmla="*/ 965 h 1061"/>
                    <a:gd name="T4" fmla="*/ 1842 w 1972"/>
                    <a:gd name="T5" fmla="*/ 874 h 1061"/>
                    <a:gd name="T6" fmla="*/ 1770 w 1972"/>
                    <a:gd name="T7" fmla="*/ 786 h 1061"/>
                    <a:gd name="T8" fmla="*/ 1693 w 1972"/>
                    <a:gd name="T9" fmla="*/ 702 h 1061"/>
                    <a:gd name="T10" fmla="*/ 1611 w 1972"/>
                    <a:gd name="T11" fmla="*/ 621 h 1061"/>
                    <a:gd name="T12" fmla="*/ 1525 w 1972"/>
                    <a:gd name="T13" fmla="*/ 545 h 1061"/>
                    <a:gd name="T14" fmla="*/ 1434 w 1972"/>
                    <a:gd name="T15" fmla="*/ 473 h 1061"/>
                    <a:gd name="T16" fmla="*/ 1340 w 1972"/>
                    <a:gd name="T17" fmla="*/ 405 h 1061"/>
                    <a:gd name="T18" fmla="*/ 1242 w 1972"/>
                    <a:gd name="T19" fmla="*/ 342 h 1061"/>
                    <a:gd name="T20" fmla="*/ 1140 w 1972"/>
                    <a:gd name="T21" fmla="*/ 284 h 1061"/>
                    <a:gd name="T22" fmla="*/ 1035 w 1972"/>
                    <a:gd name="T23" fmla="*/ 231 h 1061"/>
                    <a:gd name="T24" fmla="*/ 928 w 1972"/>
                    <a:gd name="T25" fmla="*/ 183 h 1061"/>
                    <a:gd name="T26" fmla="*/ 817 w 1972"/>
                    <a:gd name="T27" fmla="*/ 141 h 1061"/>
                    <a:gd name="T28" fmla="*/ 705 w 1972"/>
                    <a:gd name="T29" fmla="*/ 104 h 1061"/>
                    <a:gd name="T30" fmla="*/ 590 w 1972"/>
                    <a:gd name="T31" fmla="*/ 72 h 1061"/>
                    <a:gd name="T32" fmla="*/ 474 w 1972"/>
                    <a:gd name="T33" fmla="*/ 46 h 1061"/>
                    <a:gd name="T34" fmla="*/ 357 w 1972"/>
                    <a:gd name="T35" fmla="*/ 26 h 1061"/>
                    <a:gd name="T36" fmla="*/ 238 w 1972"/>
                    <a:gd name="T37" fmla="*/ 12 h 1061"/>
                    <a:gd name="T38" fmla="*/ 119 w 1972"/>
                    <a:gd name="T39" fmla="*/ 3 h 1061"/>
                    <a:gd name="T40" fmla="*/ 0 w 1972"/>
                    <a:gd name="T41" fmla="*/ 0 h 1061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w 1972"/>
                    <a:gd name="T64" fmla="*/ 0 h 1061"/>
                    <a:gd name="T65" fmla="*/ 1972 w 1972"/>
                    <a:gd name="T66" fmla="*/ 1061 h 1061"/>
                  </a:gdLst>
                  <a:ahLst/>
                  <a:cxnLst>
                    <a:cxn ang="T42">
                      <a:pos x="T0" y="T1"/>
                    </a:cxn>
                    <a:cxn ang="T43">
                      <a:pos x="T2" y="T3"/>
                    </a:cxn>
                    <a:cxn ang="T44">
                      <a:pos x="T4" y="T5"/>
                    </a:cxn>
                    <a:cxn ang="T45">
                      <a:pos x="T6" y="T7"/>
                    </a:cxn>
                    <a:cxn ang="T46">
                      <a:pos x="T8" y="T9"/>
                    </a:cxn>
                    <a:cxn ang="T47">
                      <a:pos x="T10" y="T11"/>
                    </a:cxn>
                    <a:cxn ang="T48">
                      <a:pos x="T12" y="T13"/>
                    </a:cxn>
                    <a:cxn ang="T49">
                      <a:pos x="T14" y="T15"/>
                    </a:cxn>
                    <a:cxn ang="T50">
                      <a:pos x="T16" y="T17"/>
                    </a:cxn>
                    <a:cxn ang="T51">
                      <a:pos x="T18" y="T19"/>
                    </a:cxn>
                    <a:cxn ang="T52">
                      <a:pos x="T20" y="T21"/>
                    </a:cxn>
                    <a:cxn ang="T53">
                      <a:pos x="T22" y="T23"/>
                    </a:cxn>
                    <a:cxn ang="T54">
                      <a:pos x="T24" y="T25"/>
                    </a:cxn>
                    <a:cxn ang="T55">
                      <a:pos x="T26" y="T27"/>
                    </a:cxn>
                    <a:cxn ang="T56">
                      <a:pos x="T28" y="T29"/>
                    </a:cxn>
                    <a:cxn ang="T57">
                      <a:pos x="T30" y="T31"/>
                    </a:cxn>
                    <a:cxn ang="T58">
                      <a:pos x="T32" y="T33"/>
                    </a:cxn>
                    <a:cxn ang="T59">
                      <a:pos x="T34" y="T35"/>
                    </a:cxn>
                    <a:cxn ang="T60">
                      <a:pos x="T36" y="T37"/>
                    </a:cxn>
                    <a:cxn ang="T61">
                      <a:pos x="T38" y="T39"/>
                    </a:cxn>
                    <a:cxn ang="T62">
                      <a:pos x="T40" y="T41"/>
                    </a:cxn>
                  </a:cxnLst>
                  <a:rect l="T63" t="T64" r="T65" b="T66"/>
                  <a:pathLst>
                    <a:path w="1972" h="1061">
                      <a:moveTo>
                        <a:pt x="1971" y="1060"/>
                      </a:moveTo>
                      <a:lnTo>
                        <a:pt x="1910" y="965"/>
                      </a:lnTo>
                      <a:lnTo>
                        <a:pt x="1842" y="874"/>
                      </a:lnTo>
                      <a:lnTo>
                        <a:pt x="1770" y="786"/>
                      </a:lnTo>
                      <a:lnTo>
                        <a:pt x="1693" y="702"/>
                      </a:lnTo>
                      <a:lnTo>
                        <a:pt x="1611" y="621"/>
                      </a:lnTo>
                      <a:lnTo>
                        <a:pt x="1525" y="545"/>
                      </a:lnTo>
                      <a:lnTo>
                        <a:pt x="1434" y="473"/>
                      </a:lnTo>
                      <a:lnTo>
                        <a:pt x="1340" y="405"/>
                      </a:lnTo>
                      <a:lnTo>
                        <a:pt x="1242" y="342"/>
                      </a:lnTo>
                      <a:lnTo>
                        <a:pt x="1140" y="284"/>
                      </a:lnTo>
                      <a:lnTo>
                        <a:pt x="1035" y="231"/>
                      </a:lnTo>
                      <a:lnTo>
                        <a:pt x="928" y="183"/>
                      </a:lnTo>
                      <a:lnTo>
                        <a:pt x="817" y="141"/>
                      </a:lnTo>
                      <a:lnTo>
                        <a:pt x="705" y="104"/>
                      </a:lnTo>
                      <a:lnTo>
                        <a:pt x="590" y="72"/>
                      </a:lnTo>
                      <a:lnTo>
                        <a:pt x="474" y="46"/>
                      </a:lnTo>
                      <a:lnTo>
                        <a:pt x="357" y="26"/>
                      </a:lnTo>
                      <a:lnTo>
                        <a:pt x="238" y="12"/>
                      </a:lnTo>
                      <a:lnTo>
                        <a:pt x="119" y="3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22551" name="Group 49"/>
              <p:cNvGrpSpPr>
                <a:grpSpLocks/>
              </p:cNvGrpSpPr>
              <p:nvPr/>
            </p:nvGrpSpPr>
            <p:grpSpPr bwMode="auto">
              <a:xfrm>
                <a:off x="3647" y="2676"/>
                <a:ext cx="442" cy="234"/>
                <a:chOff x="3647" y="2676"/>
                <a:chExt cx="442" cy="234"/>
              </a:xfrm>
            </p:grpSpPr>
            <p:sp>
              <p:nvSpPr>
                <p:cNvPr id="22562" name="AutoShape 50"/>
                <p:cNvSpPr>
                  <a:spLocks noChangeArrowheads="1"/>
                </p:cNvSpPr>
                <p:nvPr/>
              </p:nvSpPr>
              <p:spPr bwMode="auto">
                <a:xfrm rot="10800000">
                  <a:off x="3648" y="2678"/>
                  <a:ext cx="442" cy="235"/>
                </a:xfrm>
                <a:prstGeom prst="roundRect">
                  <a:avLst>
                    <a:gd name="adj" fmla="val 426"/>
                  </a:avLst>
                </a:prstGeom>
                <a:noFill/>
                <a:ln w="25400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563" name="Freeform 51"/>
                <p:cNvSpPr>
                  <a:spLocks noChangeArrowheads="1"/>
                </p:cNvSpPr>
                <p:nvPr/>
              </p:nvSpPr>
              <p:spPr bwMode="auto">
                <a:xfrm>
                  <a:off x="3642" y="2676"/>
                  <a:ext cx="448" cy="236"/>
                </a:xfrm>
                <a:custGeom>
                  <a:avLst/>
                  <a:gdLst>
                    <a:gd name="T0" fmla="*/ 0 w 1975"/>
                    <a:gd name="T1" fmla="*/ 1038 h 1039"/>
                    <a:gd name="T2" fmla="*/ 119 w 1975"/>
                    <a:gd name="T3" fmla="*/ 1036 h 1039"/>
                    <a:gd name="T4" fmla="*/ 237 w 1975"/>
                    <a:gd name="T5" fmla="*/ 1029 h 1039"/>
                    <a:gd name="T6" fmla="*/ 355 w 1975"/>
                    <a:gd name="T7" fmla="*/ 1015 h 1039"/>
                    <a:gd name="T8" fmla="*/ 472 w 1975"/>
                    <a:gd name="T9" fmla="*/ 996 h 1039"/>
                    <a:gd name="T10" fmla="*/ 588 w 1975"/>
                    <a:gd name="T11" fmla="*/ 971 h 1039"/>
                    <a:gd name="T12" fmla="*/ 702 w 1975"/>
                    <a:gd name="T13" fmla="*/ 941 h 1039"/>
                    <a:gd name="T14" fmla="*/ 814 w 1975"/>
                    <a:gd name="T15" fmla="*/ 905 h 1039"/>
                    <a:gd name="T16" fmla="*/ 924 w 1975"/>
                    <a:gd name="T17" fmla="*/ 864 h 1039"/>
                    <a:gd name="T18" fmla="*/ 1032 w 1975"/>
                    <a:gd name="T19" fmla="*/ 817 h 1039"/>
                    <a:gd name="T20" fmla="*/ 1137 w 1975"/>
                    <a:gd name="T21" fmla="*/ 765 h 1039"/>
                    <a:gd name="T22" fmla="*/ 1238 w 1975"/>
                    <a:gd name="T23" fmla="*/ 709 h 1039"/>
                    <a:gd name="T24" fmla="*/ 1337 w 1975"/>
                    <a:gd name="T25" fmla="*/ 647 h 1039"/>
                    <a:gd name="T26" fmla="*/ 1432 w 1975"/>
                    <a:gd name="T27" fmla="*/ 580 h 1039"/>
                    <a:gd name="T28" fmla="*/ 1523 w 1975"/>
                    <a:gd name="T29" fmla="*/ 509 h 1039"/>
                    <a:gd name="T30" fmla="*/ 1609 w 1975"/>
                    <a:gd name="T31" fmla="*/ 434 h 1039"/>
                    <a:gd name="T32" fmla="*/ 1692 w 1975"/>
                    <a:gd name="T33" fmla="*/ 354 h 1039"/>
                    <a:gd name="T34" fmla="*/ 1770 w 1975"/>
                    <a:gd name="T35" fmla="*/ 271 h 1039"/>
                    <a:gd name="T36" fmla="*/ 1843 w 1975"/>
                    <a:gd name="T37" fmla="*/ 184 h 1039"/>
                    <a:gd name="T38" fmla="*/ 1911 w 1975"/>
                    <a:gd name="T39" fmla="*/ 93 h 1039"/>
                    <a:gd name="T40" fmla="*/ 1974 w 1975"/>
                    <a:gd name="T41" fmla="*/ 0 h 1039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w 1975"/>
                    <a:gd name="T64" fmla="*/ 0 h 1039"/>
                    <a:gd name="T65" fmla="*/ 1975 w 1975"/>
                    <a:gd name="T66" fmla="*/ 1039 h 1039"/>
                  </a:gdLst>
                  <a:ahLst/>
                  <a:cxnLst>
                    <a:cxn ang="T42">
                      <a:pos x="T0" y="T1"/>
                    </a:cxn>
                    <a:cxn ang="T43">
                      <a:pos x="T2" y="T3"/>
                    </a:cxn>
                    <a:cxn ang="T44">
                      <a:pos x="T4" y="T5"/>
                    </a:cxn>
                    <a:cxn ang="T45">
                      <a:pos x="T6" y="T7"/>
                    </a:cxn>
                    <a:cxn ang="T46">
                      <a:pos x="T8" y="T9"/>
                    </a:cxn>
                    <a:cxn ang="T47">
                      <a:pos x="T10" y="T11"/>
                    </a:cxn>
                    <a:cxn ang="T48">
                      <a:pos x="T12" y="T13"/>
                    </a:cxn>
                    <a:cxn ang="T49">
                      <a:pos x="T14" y="T15"/>
                    </a:cxn>
                    <a:cxn ang="T50">
                      <a:pos x="T16" y="T17"/>
                    </a:cxn>
                    <a:cxn ang="T51">
                      <a:pos x="T18" y="T19"/>
                    </a:cxn>
                    <a:cxn ang="T52">
                      <a:pos x="T20" y="T21"/>
                    </a:cxn>
                    <a:cxn ang="T53">
                      <a:pos x="T22" y="T23"/>
                    </a:cxn>
                    <a:cxn ang="T54">
                      <a:pos x="T24" y="T25"/>
                    </a:cxn>
                    <a:cxn ang="T55">
                      <a:pos x="T26" y="T27"/>
                    </a:cxn>
                    <a:cxn ang="T56">
                      <a:pos x="T28" y="T29"/>
                    </a:cxn>
                    <a:cxn ang="T57">
                      <a:pos x="T30" y="T31"/>
                    </a:cxn>
                    <a:cxn ang="T58">
                      <a:pos x="T32" y="T33"/>
                    </a:cxn>
                    <a:cxn ang="T59">
                      <a:pos x="T34" y="T35"/>
                    </a:cxn>
                    <a:cxn ang="T60">
                      <a:pos x="T36" y="T37"/>
                    </a:cxn>
                    <a:cxn ang="T61">
                      <a:pos x="T38" y="T39"/>
                    </a:cxn>
                    <a:cxn ang="T62">
                      <a:pos x="T40" y="T41"/>
                    </a:cxn>
                  </a:cxnLst>
                  <a:rect l="T63" t="T64" r="T65" b="T66"/>
                  <a:pathLst>
                    <a:path w="1975" h="1039">
                      <a:moveTo>
                        <a:pt x="0" y="1038"/>
                      </a:moveTo>
                      <a:lnTo>
                        <a:pt x="119" y="1036"/>
                      </a:lnTo>
                      <a:lnTo>
                        <a:pt x="237" y="1029"/>
                      </a:lnTo>
                      <a:lnTo>
                        <a:pt x="355" y="1015"/>
                      </a:lnTo>
                      <a:lnTo>
                        <a:pt x="472" y="996"/>
                      </a:lnTo>
                      <a:lnTo>
                        <a:pt x="588" y="971"/>
                      </a:lnTo>
                      <a:lnTo>
                        <a:pt x="702" y="941"/>
                      </a:lnTo>
                      <a:lnTo>
                        <a:pt x="814" y="905"/>
                      </a:lnTo>
                      <a:lnTo>
                        <a:pt x="924" y="864"/>
                      </a:lnTo>
                      <a:lnTo>
                        <a:pt x="1032" y="817"/>
                      </a:lnTo>
                      <a:lnTo>
                        <a:pt x="1137" y="765"/>
                      </a:lnTo>
                      <a:lnTo>
                        <a:pt x="1238" y="709"/>
                      </a:lnTo>
                      <a:lnTo>
                        <a:pt x="1337" y="647"/>
                      </a:lnTo>
                      <a:lnTo>
                        <a:pt x="1432" y="580"/>
                      </a:lnTo>
                      <a:lnTo>
                        <a:pt x="1523" y="509"/>
                      </a:lnTo>
                      <a:lnTo>
                        <a:pt x="1609" y="434"/>
                      </a:lnTo>
                      <a:lnTo>
                        <a:pt x="1692" y="354"/>
                      </a:lnTo>
                      <a:lnTo>
                        <a:pt x="1770" y="271"/>
                      </a:lnTo>
                      <a:lnTo>
                        <a:pt x="1843" y="184"/>
                      </a:lnTo>
                      <a:lnTo>
                        <a:pt x="1911" y="93"/>
                      </a:lnTo>
                      <a:lnTo>
                        <a:pt x="1974" y="0"/>
                      </a:lnTo>
                    </a:path>
                  </a:pathLst>
                </a:cu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22552" name="Line 52"/>
              <p:cNvSpPr>
                <a:spLocks noChangeShapeType="1"/>
              </p:cNvSpPr>
              <p:nvPr/>
            </p:nvSpPr>
            <p:spPr bwMode="auto">
              <a:xfrm flipH="1">
                <a:off x="3485" y="2435"/>
                <a:ext cx="156" cy="1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553" name="Line 53"/>
              <p:cNvSpPr>
                <a:spLocks noChangeShapeType="1"/>
              </p:cNvSpPr>
              <p:nvPr/>
            </p:nvSpPr>
            <p:spPr bwMode="auto">
              <a:xfrm flipH="1">
                <a:off x="3485" y="2907"/>
                <a:ext cx="156" cy="1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22554" name="Group 54"/>
              <p:cNvGrpSpPr>
                <a:grpSpLocks/>
              </p:cNvGrpSpPr>
              <p:nvPr/>
            </p:nvGrpSpPr>
            <p:grpSpPr bwMode="auto">
              <a:xfrm>
                <a:off x="3485" y="2433"/>
                <a:ext cx="68" cy="473"/>
                <a:chOff x="3485" y="2433"/>
                <a:chExt cx="68" cy="473"/>
              </a:xfrm>
            </p:grpSpPr>
            <p:sp>
              <p:nvSpPr>
                <p:cNvPr id="22560" name="AutoShape 55"/>
                <p:cNvSpPr>
                  <a:spLocks noChangeArrowheads="1"/>
                </p:cNvSpPr>
                <p:nvPr/>
              </p:nvSpPr>
              <p:spPr bwMode="auto">
                <a:xfrm>
                  <a:off x="3486" y="2433"/>
                  <a:ext cx="69" cy="474"/>
                </a:xfrm>
                <a:prstGeom prst="roundRect">
                  <a:avLst>
                    <a:gd name="adj" fmla="val 1468"/>
                  </a:avLst>
                </a:prstGeom>
                <a:noFill/>
                <a:ln w="25400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561" name="Freeform 56"/>
                <p:cNvSpPr>
                  <a:spLocks noChangeArrowheads="1"/>
                </p:cNvSpPr>
                <p:nvPr/>
              </p:nvSpPr>
              <p:spPr bwMode="auto">
                <a:xfrm>
                  <a:off x="3485" y="2433"/>
                  <a:ext cx="69" cy="473"/>
                </a:xfrm>
                <a:custGeom>
                  <a:avLst/>
                  <a:gdLst>
                    <a:gd name="T0" fmla="*/ 16 w 303"/>
                    <a:gd name="T1" fmla="*/ 2086 h 2087"/>
                    <a:gd name="T2" fmla="*/ 40 w 303"/>
                    <a:gd name="T3" fmla="*/ 2055 h 2087"/>
                    <a:gd name="T4" fmla="*/ 64 w 303"/>
                    <a:gd name="T5" fmla="*/ 2021 h 2087"/>
                    <a:gd name="T6" fmla="*/ 87 w 303"/>
                    <a:gd name="T7" fmla="*/ 1984 h 2087"/>
                    <a:gd name="T8" fmla="*/ 109 w 303"/>
                    <a:gd name="T9" fmla="*/ 1945 h 2087"/>
                    <a:gd name="T10" fmla="*/ 131 w 303"/>
                    <a:gd name="T11" fmla="*/ 1904 h 2087"/>
                    <a:gd name="T12" fmla="*/ 151 w 303"/>
                    <a:gd name="T13" fmla="*/ 1861 h 2087"/>
                    <a:gd name="T14" fmla="*/ 170 w 303"/>
                    <a:gd name="T15" fmla="*/ 1815 h 2087"/>
                    <a:gd name="T16" fmla="*/ 188 w 303"/>
                    <a:gd name="T17" fmla="*/ 1768 h 2087"/>
                    <a:gd name="T18" fmla="*/ 205 w 303"/>
                    <a:gd name="T19" fmla="*/ 1719 h 2087"/>
                    <a:gd name="T20" fmla="*/ 220 w 303"/>
                    <a:gd name="T21" fmla="*/ 1668 h 2087"/>
                    <a:gd name="T22" fmla="*/ 234 w 303"/>
                    <a:gd name="T23" fmla="*/ 1615 h 2087"/>
                    <a:gd name="T24" fmla="*/ 247 w 303"/>
                    <a:gd name="T25" fmla="*/ 1561 h 2087"/>
                    <a:gd name="T26" fmla="*/ 259 w 303"/>
                    <a:gd name="T27" fmla="*/ 1506 h 2087"/>
                    <a:gd name="T28" fmla="*/ 269 w 303"/>
                    <a:gd name="T29" fmla="*/ 1449 h 2087"/>
                    <a:gd name="T30" fmla="*/ 278 w 303"/>
                    <a:gd name="T31" fmla="*/ 1392 h 2087"/>
                    <a:gd name="T32" fmla="*/ 286 w 303"/>
                    <a:gd name="T33" fmla="*/ 1333 h 2087"/>
                    <a:gd name="T34" fmla="*/ 292 w 303"/>
                    <a:gd name="T35" fmla="*/ 1274 h 2087"/>
                    <a:gd name="T36" fmla="*/ 297 w 303"/>
                    <a:gd name="T37" fmla="*/ 1214 h 2087"/>
                    <a:gd name="T38" fmla="*/ 300 w 303"/>
                    <a:gd name="T39" fmla="*/ 1154 h 2087"/>
                    <a:gd name="T40" fmla="*/ 302 w 303"/>
                    <a:gd name="T41" fmla="*/ 1094 h 2087"/>
                    <a:gd name="T42" fmla="*/ 302 w 303"/>
                    <a:gd name="T43" fmla="*/ 1033 h 2087"/>
                    <a:gd name="T44" fmla="*/ 301 w 303"/>
                    <a:gd name="T45" fmla="*/ 973 h 2087"/>
                    <a:gd name="T46" fmla="*/ 298 w 303"/>
                    <a:gd name="T47" fmla="*/ 913 h 2087"/>
                    <a:gd name="T48" fmla="*/ 294 w 303"/>
                    <a:gd name="T49" fmla="*/ 853 h 2087"/>
                    <a:gd name="T50" fmla="*/ 288 w 303"/>
                    <a:gd name="T51" fmla="*/ 794 h 2087"/>
                    <a:gd name="T52" fmla="*/ 281 w 303"/>
                    <a:gd name="T53" fmla="*/ 735 h 2087"/>
                    <a:gd name="T54" fmla="*/ 273 w 303"/>
                    <a:gd name="T55" fmla="*/ 677 h 2087"/>
                    <a:gd name="T56" fmla="*/ 263 w 303"/>
                    <a:gd name="T57" fmla="*/ 620 h 2087"/>
                    <a:gd name="T58" fmla="*/ 252 w 303"/>
                    <a:gd name="T59" fmla="*/ 564 h 2087"/>
                    <a:gd name="T60" fmla="*/ 240 w 303"/>
                    <a:gd name="T61" fmla="*/ 510 h 2087"/>
                    <a:gd name="T62" fmla="*/ 226 w 303"/>
                    <a:gd name="T63" fmla="*/ 457 h 2087"/>
                    <a:gd name="T64" fmla="*/ 211 w 303"/>
                    <a:gd name="T65" fmla="*/ 405 h 2087"/>
                    <a:gd name="T66" fmla="*/ 194 w 303"/>
                    <a:gd name="T67" fmla="*/ 355 h 2087"/>
                    <a:gd name="T68" fmla="*/ 177 w 303"/>
                    <a:gd name="T69" fmla="*/ 307 h 2087"/>
                    <a:gd name="T70" fmla="*/ 158 w 303"/>
                    <a:gd name="T71" fmla="*/ 261 h 2087"/>
                    <a:gd name="T72" fmla="*/ 139 w 303"/>
                    <a:gd name="T73" fmla="*/ 216 h 2087"/>
                    <a:gd name="T74" fmla="*/ 118 w 303"/>
                    <a:gd name="T75" fmla="*/ 174 h 2087"/>
                    <a:gd name="T76" fmla="*/ 96 w 303"/>
                    <a:gd name="T77" fmla="*/ 134 h 2087"/>
                    <a:gd name="T78" fmla="*/ 73 w 303"/>
                    <a:gd name="T79" fmla="*/ 97 h 2087"/>
                    <a:gd name="T80" fmla="*/ 50 w 303"/>
                    <a:gd name="T81" fmla="*/ 62 h 2087"/>
                    <a:gd name="T82" fmla="*/ 25 w 303"/>
                    <a:gd name="T83" fmla="*/ 30 h 2087"/>
                    <a:gd name="T84" fmla="*/ 0 w 303"/>
                    <a:gd name="T85" fmla="*/ 0 h 2087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w 303"/>
                    <a:gd name="T130" fmla="*/ 0 h 2087"/>
                    <a:gd name="T131" fmla="*/ 303 w 303"/>
                    <a:gd name="T132" fmla="*/ 2087 h 2087"/>
                  </a:gdLst>
                  <a:ahLst/>
                  <a:cxnLst>
                    <a:cxn ang="T86">
                      <a:pos x="T0" y="T1"/>
                    </a:cxn>
                    <a:cxn ang="T87">
                      <a:pos x="T2" y="T3"/>
                    </a:cxn>
                    <a:cxn ang="T88">
                      <a:pos x="T4" y="T5"/>
                    </a:cxn>
                    <a:cxn ang="T89">
                      <a:pos x="T6" y="T7"/>
                    </a:cxn>
                    <a:cxn ang="T90">
                      <a:pos x="T8" y="T9"/>
                    </a:cxn>
                    <a:cxn ang="T91">
                      <a:pos x="T10" y="T11"/>
                    </a:cxn>
                    <a:cxn ang="T92">
                      <a:pos x="T12" y="T13"/>
                    </a:cxn>
                    <a:cxn ang="T93">
                      <a:pos x="T14" y="T15"/>
                    </a:cxn>
                    <a:cxn ang="T94">
                      <a:pos x="T16" y="T17"/>
                    </a:cxn>
                    <a:cxn ang="T95">
                      <a:pos x="T18" y="T19"/>
                    </a:cxn>
                    <a:cxn ang="T96">
                      <a:pos x="T20" y="T21"/>
                    </a:cxn>
                    <a:cxn ang="T97">
                      <a:pos x="T22" y="T23"/>
                    </a:cxn>
                    <a:cxn ang="T98">
                      <a:pos x="T24" y="T25"/>
                    </a:cxn>
                    <a:cxn ang="T99">
                      <a:pos x="T26" y="T27"/>
                    </a:cxn>
                    <a:cxn ang="T100">
                      <a:pos x="T28" y="T29"/>
                    </a:cxn>
                    <a:cxn ang="T101">
                      <a:pos x="T30" y="T31"/>
                    </a:cxn>
                    <a:cxn ang="T102">
                      <a:pos x="T32" y="T33"/>
                    </a:cxn>
                    <a:cxn ang="T103">
                      <a:pos x="T34" y="T35"/>
                    </a:cxn>
                    <a:cxn ang="T104">
                      <a:pos x="T36" y="T37"/>
                    </a:cxn>
                    <a:cxn ang="T105">
                      <a:pos x="T38" y="T39"/>
                    </a:cxn>
                    <a:cxn ang="T106">
                      <a:pos x="T40" y="T41"/>
                    </a:cxn>
                    <a:cxn ang="T107">
                      <a:pos x="T42" y="T43"/>
                    </a:cxn>
                    <a:cxn ang="T108">
                      <a:pos x="T44" y="T45"/>
                    </a:cxn>
                    <a:cxn ang="T109">
                      <a:pos x="T46" y="T47"/>
                    </a:cxn>
                    <a:cxn ang="T110">
                      <a:pos x="T48" y="T49"/>
                    </a:cxn>
                    <a:cxn ang="T111">
                      <a:pos x="T50" y="T51"/>
                    </a:cxn>
                    <a:cxn ang="T112">
                      <a:pos x="T52" y="T53"/>
                    </a:cxn>
                    <a:cxn ang="T113">
                      <a:pos x="T54" y="T55"/>
                    </a:cxn>
                    <a:cxn ang="T114">
                      <a:pos x="T56" y="T57"/>
                    </a:cxn>
                    <a:cxn ang="T115">
                      <a:pos x="T58" y="T59"/>
                    </a:cxn>
                    <a:cxn ang="T116">
                      <a:pos x="T60" y="T61"/>
                    </a:cxn>
                    <a:cxn ang="T117">
                      <a:pos x="T62" y="T63"/>
                    </a:cxn>
                    <a:cxn ang="T118">
                      <a:pos x="T64" y="T65"/>
                    </a:cxn>
                    <a:cxn ang="T119">
                      <a:pos x="T66" y="T67"/>
                    </a:cxn>
                    <a:cxn ang="T120">
                      <a:pos x="T68" y="T69"/>
                    </a:cxn>
                    <a:cxn ang="T121">
                      <a:pos x="T70" y="T71"/>
                    </a:cxn>
                    <a:cxn ang="T122">
                      <a:pos x="T72" y="T73"/>
                    </a:cxn>
                    <a:cxn ang="T123">
                      <a:pos x="T74" y="T75"/>
                    </a:cxn>
                    <a:cxn ang="T124">
                      <a:pos x="T76" y="T77"/>
                    </a:cxn>
                    <a:cxn ang="T125">
                      <a:pos x="T78" y="T79"/>
                    </a:cxn>
                    <a:cxn ang="T126">
                      <a:pos x="T80" y="T81"/>
                    </a:cxn>
                    <a:cxn ang="T127">
                      <a:pos x="T82" y="T83"/>
                    </a:cxn>
                    <a:cxn ang="T128">
                      <a:pos x="T84" y="T85"/>
                    </a:cxn>
                  </a:cxnLst>
                  <a:rect l="T129" t="T130" r="T131" b="T132"/>
                  <a:pathLst>
                    <a:path w="303" h="2087">
                      <a:moveTo>
                        <a:pt x="16" y="2086"/>
                      </a:moveTo>
                      <a:lnTo>
                        <a:pt x="40" y="2055"/>
                      </a:lnTo>
                      <a:lnTo>
                        <a:pt x="64" y="2021"/>
                      </a:lnTo>
                      <a:lnTo>
                        <a:pt x="87" y="1984"/>
                      </a:lnTo>
                      <a:lnTo>
                        <a:pt x="109" y="1945"/>
                      </a:lnTo>
                      <a:lnTo>
                        <a:pt x="131" y="1904"/>
                      </a:lnTo>
                      <a:lnTo>
                        <a:pt x="151" y="1861"/>
                      </a:lnTo>
                      <a:lnTo>
                        <a:pt x="170" y="1815"/>
                      </a:lnTo>
                      <a:lnTo>
                        <a:pt x="188" y="1768"/>
                      </a:lnTo>
                      <a:lnTo>
                        <a:pt x="205" y="1719"/>
                      </a:lnTo>
                      <a:lnTo>
                        <a:pt x="220" y="1668"/>
                      </a:lnTo>
                      <a:lnTo>
                        <a:pt x="234" y="1615"/>
                      </a:lnTo>
                      <a:lnTo>
                        <a:pt x="247" y="1561"/>
                      </a:lnTo>
                      <a:lnTo>
                        <a:pt x="259" y="1506"/>
                      </a:lnTo>
                      <a:lnTo>
                        <a:pt x="269" y="1449"/>
                      </a:lnTo>
                      <a:lnTo>
                        <a:pt x="278" y="1392"/>
                      </a:lnTo>
                      <a:lnTo>
                        <a:pt x="286" y="1333"/>
                      </a:lnTo>
                      <a:lnTo>
                        <a:pt x="292" y="1274"/>
                      </a:lnTo>
                      <a:lnTo>
                        <a:pt x="297" y="1214"/>
                      </a:lnTo>
                      <a:lnTo>
                        <a:pt x="300" y="1154"/>
                      </a:lnTo>
                      <a:lnTo>
                        <a:pt x="302" y="1094"/>
                      </a:lnTo>
                      <a:lnTo>
                        <a:pt x="302" y="1033"/>
                      </a:lnTo>
                      <a:lnTo>
                        <a:pt x="301" y="973"/>
                      </a:lnTo>
                      <a:lnTo>
                        <a:pt x="298" y="913"/>
                      </a:lnTo>
                      <a:lnTo>
                        <a:pt x="294" y="853"/>
                      </a:lnTo>
                      <a:lnTo>
                        <a:pt x="288" y="794"/>
                      </a:lnTo>
                      <a:lnTo>
                        <a:pt x="281" y="735"/>
                      </a:lnTo>
                      <a:lnTo>
                        <a:pt x="273" y="677"/>
                      </a:lnTo>
                      <a:lnTo>
                        <a:pt x="263" y="620"/>
                      </a:lnTo>
                      <a:lnTo>
                        <a:pt x="252" y="564"/>
                      </a:lnTo>
                      <a:lnTo>
                        <a:pt x="240" y="510"/>
                      </a:lnTo>
                      <a:lnTo>
                        <a:pt x="226" y="457"/>
                      </a:lnTo>
                      <a:lnTo>
                        <a:pt x="211" y="405"/>
                      </a:lnTo>
                      <a:lnTo>
                        <a:pt x="194" y="355"/>
                      </a:lnTo>
                      <a:lnTo>
                        <a:pt x="177" y="307"/>
                      </a:lnTo>
                      <a:lnTo>
                        <a:pt x="158" y="261"/>
                      </a:lnTo>
                      <a:lnTo>
                        <a:pt x="139" y="216"/>
                      </a:lnTo>
                      <a:lnTo>
                        <a:pt x="118" y="174"/>
                      </a:lnTo>
                      <a:lnTo>
                        <a:pt x="96" y="134"/>
                      </a:lnTo>
                      <a:lnTo>
                        <a:pt x="73" y="97"/>
                      </a:lnTo>
                      <a:lnTo>
                        <a:pt x="50" y="62"/>
                      </a:lnTo>
                      <a:lnTo>
                        <a:pt x="25" y="30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22555" name="Line 57"/>
              <p:cNvSpPr>
                <a:spLocks noChangeShapeType="1"/>
              </p:cNvSpPr>
              <p:nvPr/>
            </p:nvSpPr>
            <p:spPr bwMode="auto">
              <a:xfrm flipH="1">
                <a:off x="3342" y="2501"/>
                <a:ext cx="198" cy="1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556" name="Line 58"/>
              <p:cNvSpPr>
                <a:spLocks noChangeShapeType="1"/>
              </p:cNvSpPr>
              <p:nvPr/>
            </p:nvSpPr>
            <p:spPr bwMode="auto">
              <a:xfrm flipH="1">
                <a:off x="3355" y="2608"/>
                <a:ext cx="185" cy="1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557" name="Line 59"/>
              <p:cNvSpPr>
                <a:spLocks noChangeShapeType="1"/>
              </p:cNvSpPr>
              <p:nvPr/>
            </p:nvSpPr>
            <p:spPr bwMode="auto">
              <a:xfrm flipH="1">
                <a:off x="3342" y="2836"/>
                <a:ext cx="198" cy="1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558" name="Line 60"/>
              <p:cNvSpPr>
                <a:spLocks noChangeShapeType="1"/>
              </p:cNvSpPr>
              <p:nvPr/>
            </p:nvSpPr>
            <p:spPr bwMode="auto">
              <a:xfrm flipH="1">
                <a:off x="4089" y="2670"/>
                <a:ext cx="91" cy="1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559" name="Line 61"/>
              <p:cNvSpPr>
                <a:spLocks noChangeShapeType="1"/>
              </p:cNvSpPr>
              <p:nvPr/>
            </p:nvSpPr>
            <p:spPr bwMode="auto">
              <a:xfrm flipH="1">
                <a:off x="3370" y="2741"/>
                <a:ext cx="184" cy="1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2545" name="Freeform 62"/>
            <p:cNvSpPr>
              <a:spLocks noChangeArrowheads="1"/>
            </p:cNvSpPr>
            <p:nvPr/>
          </p:nvSpPr>
          <p:spPr bwMode="auto">
            <a:xfrm>
              <a:off x="2566" y="1147"/>
              <a:ext cx="606" cy="640"/>
            </a:xfrm>
            <a:custGeom>
              <a:avLst/>
              <a:gdLst>
                <a:gd name="T0" fmla="*/ 0 w 2674"/>
                <a:gd name="T1" fmla="*/ 0 h 2824"/>
                <a:gd name="T2" fmla="*/ 1336 w 2674"/>
                <a:gd name="T3" fmla="*/ 0 h 2824"/>
                <a:gd name="T4" fmla="*/ 1336 w 2674"/>
                <a:gd name="T5" fmla="*/ 2823 h 2824"/>
                <a:gd name="T6" fmla="*/ 2673 w 2674"/>
                <a:gd name="T7" fmla="*/ 2823 h 282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674"/>
                <a:gd name="T13" fmla="*/ 0 h 2824"/>
                <a:gd name="T14" fmla="*/ 2674 w 2674"/>
                <a:gd name="T15" fmla="*/ 2824 h 282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674" h="2824">
                  <a:moveTo>
                    <a:pt x="0" y="0"/>
                  </a:moveTo>
                  <a:lnTo>
                    <a:pt x="1336" y="0"/>
                  </a:lnTo>
                  <a:lnTo>
                    <a:pt x="1336" y="2823"/>
                  </a:lnTo>
                  <a:lnTo>
                    <a:pt x="2673" y="2823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546" name="Freeform 63"/>
            <p:cNvSpPr>
              <a:spLocks noChangeArrowheads="1"/>
            </p:cNvSpPr>
            <p:nvPr/>
          </p:nvSpPr>
          <p:spPr bwMode="auto">
            <a:xfrm>
              <a:off x="2566" y="1697"/>
              <a:ext cx="606" cy="203"/>
            </a:xfrm>
            <a:custGeom>
              <a:avLst/>
              <a:gdLst>
                <a:gd name="T0" fmla="*/ 0 w 2674"/>
                <a:gd name="T1" fmla="*/ 0 h 893"/>
                <a:gd name="T2" fmla="*/ 0 w 2674"/>
                <a:gd name="T3" fmla="*/ 892 h 893"/>
                <a:gd name="T4" fmla="*/ 2673 w 2674"/>
                <a:gd name="T5" fmla="*/ 892 h 893"/>
                <a:gd name="T6" fmla="*/ 0 60000 65536"/>
                <a:gd name="T7" fmla="*/ 0 60000 65536"/>
                <a:gd name="T8" fmla="*/ 0 60000 65536"/>
                <a:gd name="T9" fmla="*/ 0 w 2674"/>
                <a:gd name="T10" fmla="*/ 0 h 893"/>
                <a:gd name="T11" fmla="*/ 2674 w 2674"/>
                <a:gd name="T12" fmla="*/ 893 h 89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674" h="893">
                  <a:moveTo>
                    <a:pt x="0" y="0"/>
                  </a:moveTo>
                  <a:lnTo>
                    <a:pt x="0" y="892"/>
                  </a:lnTo>
                  <a:lnTo>
                    <a:pt x="2673" y="892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547" name="Freeform 64"/>
            <p:cNvSpPr>
              <a:spLocks noChangeArrowheads="1"/>
            </p:cNvSpPr>
            <p:nvPr/>
          </p:nvSpPr>
          <p:spPr bwMode="auto">
            <a:xfrm>
              <a:off x="2562" y="2030"/>
              <a:ext cx="644" cy="203"/>
            </a:xfrm>
            <a:custGeom>
              <a:avLst/>
              <a:gdLst>
                <a:gd name="T0" fmla="*/ 15 w 2838"/>
                <a:gd name="T1" fmla="*/ 892 h 893"/>
                <a:gd name="T2" fmla="*/ 0 w 2838"/>
                <a:gd name="T3" fmla="*/ 0 h 893"/>
                <a:gd name="T4" fmla="*/ 2837 w 2838"/>
                <a:gd name="T5" fmla="*/ 0 h 893"/>
                <a:gd name="T6" fmla="*/ 0 60000 65536"/>
                <a:gd name="T7" fmla="*/ 0 60000 65536"/>
                <a:gd name="T8" fmla="*/ 0 60000 65536"/>
                <a:gd name="T9" fmla="*/ 0 w 2838"/>
                <a:gd name="T10" fmla="*/ 0 h 893"/>
                <a:gd name="T11" fmla="*/ 2838 w 2838"/>
                <a:gd name="T12" fmla="*/ 893 h 89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838" h="893">
                  <a:moveTo>
                    <a:pt x="15" y="892"/>
                  </a:moveTo>
                  <a:lnTo>
                    <a:pt x="0" y="0"/>
                  </a:lnTo>
                  <a:lnTo>
                    <a:pt x="2837" y="0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548" name="Freeform 65"/>
            <p:cNvSpPr>
              <a:spLocks noChangeArrowheads="1"/>
            </p:cNvSpPr>
            <p:nvPr/>
          </p:nvSpPr>
          <p:spPr bwMode="auto">
            <a:xfrm>
              <a:off x="2566" y="2124"/>
              <a:ext cx="606" cy="641"/>
            </a:xfrm>
            <a:custGeom>
              <a:avLst/>
              <a:gdLst>
                <a:gd name="T0" fmla="*/ 0 w 2674"/>
                <a:gd name="T1" fmla="*/ 2824 h 2825"/>
                <a:gd name="T2" fmla="*/ 1485 w 2674"/>
                <a:gd name="T3" fmla="*/ 2824 h 2825"/>
                <a:gd name="T4" fmla="*/ 1485 w 2674"/>
                <a:gd name="T5" fmla="*/ 0 h 2825"/>
                <a:gd name="T6" fmla="*/ 2673 w 2674"/>
                <a:gd name="T7" fmla="*/ 0 h 2825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674"/>
                <a:gd name="T13" fmla="*/ 0 h 2825"/>
                <a:gd name="T14" fmla="*/ 2674 w 2674"/>
                <a:gd name="T15" fmla="*/ 2825 h 2825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674" h="2825">
                  <a:moveTo>
                    <a:pt x="0" y="2824"/>
                  </a:moveTo>
                  <a:lnTo>
                    <a:pt x="1485" y="2824"/>
                  </a:lnTo>
                  <a:lnTo>
                    <a:pt x="1485" y="0"/>
                  </a:lnTo>
                  <a:lnTo>
                    <a:pt x="2673" y="0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549" name="AutoShape 66"/>
            <p:cNvSpPr>
              <a:spLocks noChangeArrowheads="1"/>
            </p:cNvSpPr>
            <p:nvPr/>
          </p:nvSpPr>
          <p:spPr bwMode="auto">
            <a:xfrm>
              <a:off x="3887" y="1751"/>
              <a:ext cx="526" cy="275"/>
            </a:xfrm>
            <a:prstGeom prst="roundRect">
              <a:avLst>
                <a:gd name="adj" fmla="val 468"/>
              </a:avLst>
            </a:prstGeom>
            <a:noFill/>
            <a:ln w="25400">
              <a:noFill/>
              <a:round/>
              <a:headEnd/>
              <a:tailEnd/>
            </a:ln>
          </p:spPr>
          <p:txBody>
            <a:bodyPr lIns="90000" tIns="46800" rIns="90000" bIns="46800">
              <a:spAutoFit/>
            </a:bodyPr>
            <a:lstStyle/>
            <a:p>
              <a:pPr>
                <a:lnSpc>
                  <a:spcPct val="94000"/>
                </a:lnSpc>
                <a:buClr>
                  <a:srgbClr val="000000"/>
                </a:buClr>
                <a:buSzPct val="100000"/>
                <a:buFont typeface="Times New Roman" pitchFamily="18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2400" i="1"/>
                <a:t>out</a:t>
              </a:r>
            </a:p>
          </p:txBody>
        </p:sp>
        <p:graphicFrame>
          <p:nvGraphicFramePr>
            <p:cNvPr id="22533" name="Object 67"/>
            <p:cNvGraphicFramePr>
              <a:graphicFrameLocks noChangeAspect="1"/>
            </p:cNvGraphicFramePr>
            <p:nvPr/>
          </p:nvGraphicFramePr>
          <p:xfrm>
            <a:off x="1529" y="912"/>
            <a:ext cx="111" cy="2160"/>
          </p:xfrm>
          <a:graphic>
            <a:graphicData uri="http://schemas.openxmlformats.org/presentationml/2006/ole">
              <p:oleObj spid="_x0000_s22533" name="Equation" r:id="rId4" imgW="3495600" imgH="67313160" progId="Equation.3">
                <p:embed/>
              </p:oleObj>
            </a:graphicData>
          </a:graphic>
        </p:graphicFrame>
      </p:grpSp>
      <p:graphicFrame>
        <p:nvGraphicFramePr>
          <p:cNvPr id="22531" name="Object 68"/>
          <p:cNvGraphicFramePr>
            <a:graphicFrameLocks noChangeAspect="1"/>
          </p:cNvGraphicFramePr>
          <p:nvPr>
            <p:ph sz="quarter" idx="3"/>
          </p:nvPr>
        </p:nvGraphicFramePr>
        <p:xfrm>
          <a:off x="919163" y="4876800"/>
          <a:ext cx="6167437" cy="512763"/>
        </p:xfrm>
        <a:graphic>
          <a:graphicData uri="http://schemas.openxmlformats.org/presentationml/2006/ole">
            <p:oleObj spid="_x0000_s22531" name="Equation" r:id="rId5" imgW="2755800" imgH="228600" progId="Equation.3">
              <p:embed/>
            </p:oleObj>
          </a:graphicData>
        </a:graphic>
      </p:graphicFrame>
      <p:graphicFrame>
        <p:nvGraphicFramePr>
          <p:cNvPr id="22532" name="Object 69"/>
          <p:cNvGraphicFramePr>
            <a:graphicFrameLocks noChangeAspect="1"/>
          </p:cNvGraphicFramePr>
          <p:nvPr>
            <p:ph sz="quarter" idx="2"/>
          </p:nvPr>
        </p:nvGraphicFramePr>
        <p:xfrm>
          <a:off x="950913" y="5715000"/>
          <a:ext cx="4916487" cy="527050"/>
        </p:xfrm>
        <a:graphic>
          <a:graphicData uri="http://schemas.openxmlformats.org/presentationml/2006/ole">
            <p:oleObj spid="_x0000_s22532" name="Equation" r:id="rId6" imgW="1726920" imgH="203040" progId="Equation.3">
              <p:embed/>
            </p:oleObj>
          </a:graphicData>
        </a:graphic>
      </p:graphicFrame>
      <p:sp>
        <p:nvSpPr>
          <p:cNvPr id="22539" name="Text Box 70"/>
          <p:cNvSpPr txBox="1">
            <a:spLocks noChangeArrowheads="1"/>
          </p:cNvSpPr>
          <p:nvPr/>
        </p:nvSpPr>
        <p:spPr bwMode="auto">
          <a:xfrm>
            <a:off x="2763838" y="5334000"/>
            <a:ext cx="577850" cy="409575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pPr algn="l"/>
            <a:r>
              <a:rPr lang="en-US" sz="2000" b="1">
                <a:solidFill>
                  <a:srgbClr val="800000"/>
                </a:solidFill>
              </a:rPr>
              <a:t>OR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ECEN 301</a:t>
            </a:r>
          </a:p>
        </p:txBody>
      </p:sp>
      <p:sp>
        <p:nvSpPr>
          <p:cNvPr id="3174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Discussion #21 – Boolean Algebra</a:t>
            </a:r>
          </a:p>
        </p:txBody>
      </p:sp>
      <p:sp>
        <p:nvSpPr>
          <p:cNvPr id="317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1C1B1208-6BCF-47A0-91B8-2DD1FA18C0E6}" type="slidenum">
              <a:rPr lang="en-US"/>
              <a:pPr lvl="1"/>
              <a:t>4</a:t>
            </a:fld>
            <a:endParaRPr lang="en-US"/>
          </a:p>
        </p:txBody>
      </p:sp>
      <p:sp>
        <p:nvSpPr>
          <p:cNvPr id="3174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Signed Binary Integers</a:t>
            </a:r>
          </a:p>
        </p:txBody>
      </p:sp>
      <p:sp>
        <p:nvSpPr>
          <p:cNvPr id="3175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6400" y="1333500"/>
            <a:ext cx="8356600" cy="2324100"/>
          </a:xfrm>
          <a:solidFill>
            <a:srgbClr val="8495A9"/>
          </a:solidFill>
          <a:ln>
            <a:solidFill>
              <a:schemeClr val="tx1"/>
            </a:solidFill>
          </a:ln>
        </p:spPr>
        <p:txBody>
          <a:bodyPr/>
          <a:lstStyle/>
          <a:p>
            <a:pPr marL="609600" indent="-609600">
              <a:buFont typeface="Monotype Sorts" pitchFamily="2" charset="2"/>
              <a:buNone/>
            </a:pPr>
            <a:r>
              <a:rPr lang="en-US" smtClean="0"/>
              <a:t>3 common representations for </a:t>
            </a:r>
            <a:r>
              <a:rPr lang="en-US" b="1" smtClean="0"/>
              <a:t>signed</a:t>
            </a:r>
            <a:r>
              <a:rPr lang="en-US" smtClean="0"/>
              <a:t> integers:</a:t>
            </a:r>
          </a:p>
          <a:p>
            <a:pPr marL="990600" lvl="1" indent="-533400">
              <a:buClr>
                <a:schemeClr val="tx1"/>
              </a:buClr>
              <a:buFont typeface="Monotype Sorts" pitchFamily="2" charset="2"/>
              <a:buAutoNum type="arabicPeriod"/>
            </a:pPr>
            <a:r>
              <a:rPr lang="en-US" smtClean="0"/>
              <a:t>Sign magnitude</a:t>
            </a:r>
          </a:p>
          <a:p>
            <a:pPr marL="990600" lvl="1" indent="-533400">
              <a:buClr>
                <a:schemeClr val="tx1"/>
              </a:buClr>
              <a:buFont typeface="Monotype Sorts" pitchFamily="2" charset="2"/>
              <a:buAutoNum type="arabicPeriod"/>
            </a:pPr>
            <a:r>
              <a:rPr lang="en-US" smtClean="0"/>
              <a:t>1’s compliment</a:t>
            </a:r>
          </a:p>
          <a:p>
            <a:pPr marL="990600" lvl="1" indent="-533400">
              <a:buClr>
                <a:schemeClr val="tx1"/>
              </a:buClr>
              <a:buFont typeface="Monotype Sorts" pitchFamily="2" charset="2"/>
              <a:buAutoNum type="arabicPeriod"/>
            </a:pPr>
            <a:r>
              <a:rPr lang="en-US" smtClean="0"/>
              <a:t>2’s compliment</a:t>
            </a:r>
          </a:p>
        </p:txBody>
      </p:sp>
      <p:sp>
        <p:nvSpPr>
          <p:cNvPr id="31751" name="Text Box 4"/>
          <p:cNvSpPr txBox="1">
            <a:spLocks noChangeArrowheads="1"/>
          </p:cNvSpPr>
          <p:nvPr/>
        </p:nvSpPr>
        <p:spPr bwMode="auto">
          <a:xfrm>
            <a:off x="985838" y="4797425"/>
            <a:ext cx="2857500" cy="379413"/>
          </a:xfrm>
          <a:prstGeom prst="rect">
            <a:avLst/>
          </a:prstGeom>
          <a:solidFill>
            <a:srgbClr val="FFFF99">
              <a:alpha val="70195"/>
            </a:srgbClr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/>
              <a:t>Most common for computers</a:t>
            </a:r>
          </a:p>
        </p:txBody>
      </p:sp>
      <p:cxnSp>
        <p:nvCxnSpPr>
          <p:cNvPr id="31752" name="AutoShape 5"/>
          <p:cNvCxnSpPr>
            <a:cxnSpLocks noChangeShapeType="1"/>
            <a:stCxn id="31751" idx="0"/>
          </p:cNvCxnSpPr>
          <p:nvPr/>
        </p:nvCxnSpPr>
        <p:spPr bwMode="auto">
          <a:xfrm flipH="1" flipV="1">
            <a:off x="2206625" y="3498850"/>
            <a:ext cx="207963" cy="1298575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stealth" w="lg" len="lg"/>
          </a:ln>
        </p:spPr>
      </p:cxnSp>
      <p:sp>
        <p:nvSpPr>
          <p:cNvPr id="31753" name="Text Box 6"/>
          <p:cNvSpPr txBox="1">
            <a:spLocks noChangeArrowheads="1"/>
          </p:cNvSpPr>
          <p:nvPr/>
        </p:nvSpPr>
        <p:spPr bwMode="auto">
          <a:xfrm>
            <a:off x="5638800" y="4191000"/>
            <a:ext cx="2514600" cy="1565275"/>
          </a:xfrm>
          <a:prstGeom prst="rect">
            <a:avLst/>
          </a:prstGeom>
          <a:solidFill>
            <a:srgbClr val="FFFF99">
              <a:alpha val="70195"/>
            </a:srgbClr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>
            <a:spAutoFit/>
          </a:bodyPr>
          <a:lstStyle/>
          <a:p>
            <a:pPr algn="l"/>
            <a:r>
              <a:rPr lang="en-US" sz="2400"/>
              <a:t>For all 3 the </a:t>
            </a:r>
            <a:r>
              <a:rPr lang="en-US" sz="2400" b="1">
                <a:solidFill>
                  <a:srgbClr val="800000"/>
                </a:solidFill>
              </a:rPr>
              <a:t>MSB</a:t>
            </a:r>
            <a:r>
              <a:rPr lang="en-US" sz="2400"/>
              <a:t> encodes the sign:</a:t>
            </a:r>
          </a:p>
          <a:p>
            <a:r>
              <a:rPr lang="en-US" sz="2400" b="1">
                <a:latin typeface="Courier New" pitchFamily="49" charset="0"/>
              </a:rPr>
              <a:t>0</a:t>
            </a:r>
            <a:r>
              <a:rPr lang="en-US" sz="2400"/>
              <a:t>  =  +</a:t>
            </a:r>
          </a:p>
          <a:p>
            <a:r>
              <a:rPr lang="en-US" sz="2400" b="1">
                <a:latin typeface="Courier New" pitchFamily="49" charset="0"/>
              </a:rPr>
              <a:t>1</a:t>
            </a:r>
            <a:r>
              <a:rPr lang="en-US" sz="2400"/>
              <a:t>  =  </a:t>
            </a:r>
            <a:r>
              <a:rPr lang="en-US" sz="2400">
                <a:latin typeface="Symbol" pitchFamily="18" charset="2"/>
              </a:rPr>
              <a:t>-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Date Placeholder 4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ECEN 301</a:t>
            </a:r>
          </a:p>
        </p:txBody>
      </p:sp>
      <p:sp>
        <p:nvSpPr>
          <p:cNvPr id="46083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Discussion #21 – Boolean Algebra</a:t>
            </a:r>
          </a:p>
        </p:txBody>
      </p:sp>
      <p:sp>
        <p:nvSpPr>
          <p:cNvPr id="46084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F21414A2-AD7E-4EFB-BE9F-88844FE9E53D}" type="slidenum">
              <a:rPr lang="en-US"/>
              <a:pPr lvl="1"/>
              <a:t>40</a:t>
            </a:fld>
            <a:endParaRPr lang="en-US"/>
          </a:p>
        </p:txBody>
      </p:sp>
      <p:sp>
        <p:nvSpPr>
          <p:cNvPr id="4608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Truth Tables to Gates</a:t>
            </a:r>
          </a:p>
        </p:txBody>
      </p:sp>
      <p:sp>
        <p:nvSpPr>
          <p:cNvPr id="46086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06400" y="1333500"/>
            <a:ext cx="8356600" cy="1409700"/>
          </a:xfrm>
        </p:spPr>
        <p:txBody>
          <a:bodyPr/>
          <a:lstStyle/>
          <a:p>
            <a:r>
              <a:rPr lang="en-US" sz="2800" smtClean="0"/>
              <a:t>Each row of truth table is an </a:t>
            </a:r>
            <a:r>
              <a:rPr lang="en-US" sz="2800" b="1" smtClean="0"/>
              <a:t>AND</a:t>
            </a:r>
            <a:r>
              <a:rPr lang="en-US" sz="2800" smtClean="0"/>
              <a:t> gate</a:t>
            </a:r>
          </a:p>
          <a:p>
            <a:r>
              <a:rPr lang="en-US" sz="2800" smtClean="0"/>
              <a:t>Each output column is an </a:t>
            </a:r>
            <a:r>
              <a:rPr lang="en-US" sz="2800" b="1" smtClean="0"/>
              <a:t>OR</a:t>
            </a:r>
            <a:r>
              <a:rPr lang="en-US" sz="2800" smtClean="0"/>
              <a:t> gate</a:t>
            </a:r>
          </a:p>
        </p:txBody>
      </p:sp>
      <p:graphicFrame>
        <p:nvGraphicFramePr>
          <p:cNvPr id="960655" name="Group 143"/>
          <p:cNvGraphicFramePr>
            <a:graphicFrameLocks noGrp="1"/>
          </p:cNvGraphicFramePr>
          <p:nvPr>
            <p:ph sz="half" idx="2"/>
          </p:nvPr>
        </p:nvGraphicFramePr>
        <p:xfrm>
          <a:off x="838200" y="2819400"/>
          <a:ext cx="1600200" cy="3078480"/>
        </p:xfrm>
        <a:graphic>
          <a:graphicData uri="http://schemas.openxmlformats.org/drawingml/2006/table">
            <a:tbl>
              <a:tblPr/>
              <a:tblGrid>
                <a:gridCol w="228600"/>
                <a:gridCol w="304800"/>
                <a:gridCol w="304800"/>
                <a:gridCol w="762000"/>
              </a:tblGrid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A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B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OUT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39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95A9">
                        <a:alpha val="50000"/>
                      </a:srgbClr>
                    </a:solidFill>
                  </a:tcPr>
                </a:tc>
              </a:tr>
              <a:tr h="1539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95A9">
                        <a:alpha val="50000"/>
                      </a:srgbClr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95A9">
                        <a:alpha val="50000"/>
                      </a:srgbClr>
                    </a:solidFill>
                  </a:tcPr>
                </a:tc>
              </a:tr>
              <a:tr h="1539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95A9">
                        <a:alpha val="50000"/>
                      </a:srgbClr>
                    </a:solidFill>
                  </a:tcPr>
                </a:tc>
              </a:tr>
              <a:tr h="1539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95A9">
                        <a:alpha val="50000"/>
                      </a:srgbClr>
                    </a:solidFill>
                  </a:tcPr>
                </a:tc>
              </a:tr>
              <a:tr h="1539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95A9">
                        <a:alpha val="50000"/>
                      </a:srgbClr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95A9">
                        <a:alpha val="50000"/>
                      </a:srgbClr>
                    </a:solidFill>
                  </a:tcPr>
                </a:tc>
              </a:tr>
              <a:tr h="1539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95A9">
                        <a:alpha val="50000"/>
                      </a:srgb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Date Placeholder 4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ECEN 301</a:t>
            </a:r>
          </a:p>
        </p:txBody>
      </p:sp>
      <p:sp>
        <p:nvSpPr>
          <p:cNvPr id="47107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Discussion #21 – Boolean Algebra</a:t>
            </a:r>
          </a:p>
        </p:txBody>
      </p:sp>
      <p:sp>
        <p:nvSpPr>
          <p:cNvPr id="47108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A7C33FEA-E370-4561-BFDB-DD8C64FE481C}" type="slidenum">
              <a:rPr lang="en-US"/>
              <a:pPr lvl="1"/>
              <a:t>41</a:t>
            </a:fld>
            <a:endParaRPr lang="en-US"/>
          </a:p>
        </p:txBody>
      </p:sp>
      <p:sp>
        <p:nvSpPr>
          <p:cNvPr id="47109" name="Rectangle 2"/>
          <p:cNvSpPr>
            <a:spLocks noChangeArrowheads="1"/>
          </p:cNvSpPr>
          <p:nvPr/>
        </p:nvSpPr>
        <p:spPr bwMode="auto">
          <a:xfrm>
            <a:off x="3686175" y="3517900"/>
            <a:ext cx="1571625" cy="871538"/>
          </a:xfrm>
          <a:prstGeom prst="rect">
            <a:avLst/>
          </a:prstGeom>
          <a:solidFill>
            <a:srgbClr val="800000">
              <a:alpha val="20000"/>
            </a:srgbClr>
          </a:solidFill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7110" name="Rectangle 3"/>
          <p:cNvSpPr>
            <a:spLocks noChangeArrowheads="1"/>
          </p:cNvSpPr>
          <p:nvPr/>
        </p:nvSpPr>
        <p:spPr bwMode="auto">
          <a:xfrm>
            <a:off x="3686175" y="2641600"/>
            <a:ext cx="1571625" cy="900113"/>
          </a:xfrm>
          <a:prstGeom prst="rect">
            <a:avLst/>
          </a:prstGeom>
          <a:solidFill>
            <a:srgbClr val="FFFF99">
              <a:alpha val="70195"/>
            </a:srgbClr>
          </a:solidFill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7111" name="Rectangle 4"/>
          <p:cNvSpPr>
            <a:spLocks noChangeArrowheads="1"/>
          </p:cNvSpPr>
          <p:nvPr/>
        </p:nvSpPr>
        <p:spPr bwMode="auto">
          <a:xfrm>
            <a:off x="6370638" y="3810000"/>
            <a:ext cx="1630362" cy="1068388"/>
          </a:xfrm>
          <a:prstGeom prst="rect">
            <a:avLst/>
          </a:prstGeom>
          <a:solidFill>
            <a:srgbClr val="8495A9">
              <a:alpha val="50195"/>
            </a:srgbClr>
          </a:solidFill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7112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Truth Tables to Gates</a:t>
            </a:r>
          </a:p>
        </p:txBody>
      </p:sp>
      <p:sp>
        <p:nvSpPr>
          <p:cNvPr id="47113" name="Rectangle 6"/>
          <p:cNvSpPr>
            <a:spLocks noGrp="1" noChangeArrowheads="1"/>
          </p:cNvSpPr>
          <p:nvPr>
            <p:ph type="body" sz="half" idx="1"/>
          </p:nvPr>
        </p:nvSpPr>
        <p:spPr>
          <a:xfrm>
            <a:off x="406400" y="1333500"/>
            <a:ext cx="8356600" cy="1409700"/>
          </a:xfrm>
        </p:spPr>
        <p:txBody>
          <a:bodyPr/>
          <a:lstStyle/>
          <a:p>
            <a:r>
              <a:rPr lang="en-US" sz="2800" smtClean="0"/>
              <a:t>Each row of truth table is an </a:t>
            </a:r>
            <a:r>
              <a:rPr lang="en-US" sz="2800" b="1" smtClean="0"/>
              <a:t>AND</a:t>
            </a:r>
            <a:r>
              <a:rPr lang="en-US" sz="2800" smtClean="0"/>
              <a:t> gate</a:t>
            </a:r>
          </a:p>
          <a:p>
            <a:r>
              <a:rPr lang="en-US" sz="2800" smtClean="0"/>
              <a:t>Each output column is an </a:t>
            </a:r>
            <a:r>
              <a:rPr lang="en-US" sz="2800" b="1" smtClean="0"/>
              <a:t>OR</a:t>
            </a:r>
            <a:r>
              <a:rPr lang="en-US" sz="2800" smtClean="0"/>
              <a:t> gate</a:t>
            </a:r>
          </a:p>
        </p:txBody>
      </p:sp>
      <p:graphicFrame>
        <p:nvGraphicFramePr>
          <p:cNvPr id="967806" name="Group 126"/>
          <p:cNvGraphicFramePr>
            <a:graphicFrameLocks noGrp="1"/>
          </p:cNvGraphicFramePr>
          <p:nvPr>
            <p:ph sz="half" idx="2"/>
          </p:nvPr>
        </p:nvGraphicFramePr>
        <p:xfrm>
          <a:off x="838200" y="2819400"/>
          <a:ext cx="1676400" cy="3078480"/>
        </p:xfrm>
        <a:graphic>
          <a:graphicData uri="http://schemas.openxmlformats.org/drawingml/2006/table">
            <a:tbl>
              <a:tblPr/>
              <a:tblGrid>
                <a:gridCol w="228600"/>
                <a:gridCol w="304800"/>
                <a:gridCol w="304800"/>
                <a:gridCol w="838200"/>
              </a:tblGrid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A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B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OUT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39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95A9">
                        <a:alpha val="50000"/>
                      </a:srgbClr>
                    </a:solidFill>
                  </a:tcPr>
                </a:tc>
              </a:tr>
              <a:tr h="1539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95A9">
                        <a:alpha val="50000"/>
                      </a:srgbClr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>
                        <a:alpha val="50000"/>
                      </a:srgbClr>
                    </a:solidFill>
                  </a:tcPr>
                </a:tc>
              </a:tr>
              <a:tr h="1539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0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0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0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00000">
                        <a:alpha val="20000"/>
                      </a:srgbClr>
                    </a:solidFill>
                  </a:tcPr>
                </a:tc>
              </a:tr>
              <a:tr h="1539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95A9">
                        <a:alpha val="50000"/>
                      </a:srgbClr>
                    </a:solidFill>
                  </a:tcPr>
                </a:tc>
              </a:tr>
              <a:tr h="1539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CA964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CA964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CA964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CA964">
                        <a:alpha val="20000"/>
                      </a:srgbClr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95A9">
                        <a:alpha val="50000"/>
                      </a:srgbClr>
                    </a:solidFill>
                  </a:tcPr>
                </a:tc>
              </a:tr>
              <a:tr h="1539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>
                        <a:alpha val="20000"/>
                      </a:srgbClr>
                    </a:solidFill>
                  </a:tcPr>
                </a:tc>
              </a:tr>
            </a:tbl>
          </a:graphicData>
        </a:graphic>
      </p:graphicFrame>
      <p:grpSp>
        <p:nvGrpSpPr>
          <p:cNvPr id="47157" name="Group 50"/>
          <p:cNvGrpSpPr>
            <a:grpSpLocks/>
          </p:cNvGrpSpPr>
          <p:nvPr/>
        </p:nvGrpSpPr>
        <p:grpSpPr bwMode="auto">
          <a:xfrm>
            <a:off x="4041775" y="5302250"/>
            <a:ext cx="1390650" cy="749300"/>
            <a:chOff x="3648" y="1960"/>
            <a:chExt cx="1248" cy="673"/>
          </a:xfrm>
        </p:grpSpPr>
        <p:grpSp>
          <p:nvGrpSpPr>
            <p:cNvPr id="47216" name="Group 51"/>
            <p:cNvGrpSpPr>
              <a:grpSpLocks/>
            </p:cNvGrpSpPr>
            <p:nvPr/>
          </p:nvGrpSpPr>
          <p:grpSpPr bwMode="auto">
            <a:xfrm>
              <a:off x="3817" y="1960"/>
              <a:ext cx="776" cy="673"/>
              <a:chOff x="2521" y="1536"/>
              <a:chExt cx="776" cy="673"/>
            </a:xfrm>
          </p:grpSpPr>
          <p:sp>
            <p:nvSpPr>
              <p:cNvPr id="47221" name="Arc 52"/>
              <p:cNvSpPr>
                <a:spLocks/>
              </p:cNvSpPr>
              <p:nvPr/>
            </p:nvSpPr>
            <p:spPr bwMode="auto">
              <a:xfrm>
                <a:off x="2925" y="1537"/>
                <a:ext cx="372" cy="672"/>
              </a:xfrm>
              <a:custGeom>
                <a:avLst/>
                <a:gdLst>
                  <a:gd name="T0" fmla="*/ 0 w 21658"/>
                  <a:gd name="T1" fmla="*/ 0 h 43200"/>
                  <a:gd name="T2" fmla="*/ 1 w 21658"/>
                  <a:gd name="T3" fmla="*/ 672 h 43200"/>
                  <a:gd name="T4" fmla="*/ 1 w 21658"/>
                  <a:gd name="T5" fmla="*/ 336 h 43200"/>
                  <a:gd name="T6" fmla="*/ 0 60000 65536"/>
                  <a:gd name="T7" fmla="*/ 0 60000 65536"/>
                  <a:gd name="T8" fmla="*/ 0 60000 65536"/>
                  <a:gd name="T9" fmla="*/ 0 w 21658"/>
                  <a:gd name="T10" fmla="*/ 0 h 43200"/>
                  <a:gd name="T11" fmla="*/ 21658 w 21658"/>
                  <a:gd name="T12" fmla="*/ 43200 h 432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58" h="43200" fill="none" extrusionOk="0">
                    <a:moveTo>
                      <a:pt x="0" y="0"/>
                    </a:moveTo>
                    <a:cubicBezTo>
                      <a:pt x="19" y="0"/>
                      <a:pt x="38" y="-1"/>
                      <a:pt x="58" y="0"/>
                    </a:cubicBezTo>
                    <a:cubicBezTo>
                      <a:pt x="11987" y="0"/>
                      <a:pt x="21658" y="9670"/>
                      <a:pt x="21658" y="21600"/>
                    </a:cubicBezTo>
                    <a:cubicBezTo>
                      <a:pt x="21658" y="33529"/>
                      <a:pt x="11987" y="43199"/>
                      <a:pt x="58" y="43200"/>
                    </a:cubicBezTo>
                  </a:path>
                  <a:path w="21658" h="43200" stroke="0" extrusionOk="0">
                    <a:moveTo>
                      <a:pt x="0" y="0"/>
                    </a:moveTo>
                    <a:cubicBezTo>
                      <a:pt x="19" y="0"/>
                      <a:pt x="38" y="-1"/>
                      <a:pt x="58" y="0"/>
                    </a:cubicBezTo>
                    <a:cubicBezTo>
                      <a:pt x="11987" y="0"/>
                      <a:pt x="21658" y="9670"/>
                      <a:pt x="21658" y="21600"/>
                    </a:cubicBezTo>
                    <a:cubicBezTo>
                      <a:pt x="21658" y="33529"/>
                      <a:pt x="11987" y="43199"/>
                      <a:pt x="58" y="43200"/>
                    </a:cubicBezTo>
                    <a:lnTo>
                      <a:pt x="58" y="21600"/>
                    </a:lnTo>
                    <a:close/>
                  </a:path>
                </a:pathLst>
              </a:custGeom>
              <a:noFill/>
              <a:ln w="12700" cap="rnd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7222" name="Freeform 53"/>
              <p:cNvSpPr>
                <a:spLocks/>
              </p:cNvSpPr>
              <p:nvPr/>
            </p:nvSpPr>
            <p:spPr bwMode="auto">
              <a:xfrm>
                <a:off x="2521" y="1536"/>
                <a:ext cx="439" cy="673"/>
              </a:xfrm>
              <a:custGeom>
                <a:avLst/>
                <a:gdLst>
                  <a:gd name="T0" fmla="*/ 438 w 439"/>
                  <a:gd name="T1" fmla="*/ 0 h 673"/>
                  <a:gd name="T2" fmla="*/ 0 w 439"/>
                  <a:gd name="T3" fmla="*/ 0 h 673"/>
                  <a:gd name="T4" fmla="*/ 0 w 439"/>
                  <a:gd name="T5" fmla="*/ 672 h 673"/>
                  <a:gd name="T6" fmla="*/ 438 w 439"/>
                  <a:gd name="T7" fmla="*/ 672 h 673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439"/>
                  <a:gd name="T13" fmla="*/ 0 h 673"/>
                  <a:gd name="T14" fmla="*/ 439 w 439"/>
                  <a:gd name="T15" fmla="*/ 673 h 673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439" h="673">
                    <a:moveTo>
                      <a:pt x="438" y="0"/>
                    </a:moveTo>
                    <a:lnTo>
                      <a:pt x="0" y="0"/>
                    </a:lnTo>
                    <a:lnTo>
                      <a:pt x="0" y="672"/>
                    </a:lnTo>
                    <a:lnTo>
                      <a:pt x="438" y="672"/>
                    </a:lnTo>
                  </a:path>
                </a:pathLst>
              </a:custGeom>
              <a:noFill/>
              <a:ln w="12700" cap="rnd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47217" name="Line 54"/>
            <p:cNvSpPr>
              <a:spLocks noChangeShapeType="1"/>
            </p:cNvSpPr>
            <p:nvPr/>
          </p:nvSpPr>
          <p:spPr bwMode="auto">
            <a:xfrm flipH="1">
              <a:off x="3648" y="2061"/>
              <a:ext cx="169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218" name="Line 55"/>
            <p:cNvSpPr>
              <a:spLocks noChangeShapeType="1"/>
            </p:cNvSpPr>
            <p:nvPr/>
          </p:nvSpPr>
          <p:spPr bwMode="auto">
            <a:xfrm flipH="1">
              <a:off x="3648" y="2531"/>
              <a:ext cx="169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219" name="Line 56"/>
            <p:cNvSpPr>
              <a:spLocks noChangeShapeType="1"/>
            </p:cNvSpPr>
            <p:nvPr/>
          </p:nvSpPr>
          <p:spPr bwMode="auto">
            <a:xfrm flipH="1">
              <a:off x="4608" y="2294"/>
              <a:ext cx="2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220" name="Line 57"/>
            <p:cNvSpPr>
              <a:spLocks noChangeShapeType="1"/>
            </p:cNvSpPr>
            <p:nvPr/>
          </p:nvSpPr>
          <p:spPr bwMode="auto">
            <a:xfrm flipH="1">
              <a:off x="3648" y="2291"/>
              <a:ext cx="169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47158" name="Group 58"/>
          <p:cNvGrpSpPr>
            <a:grpSpLocks/>
          </p:cNvGrpSpPr>
          <p:nvPr/>
        </p:nvGrpSpPr>
        <p:grpSpPr bwMode="auto">
          <a:xfrm>
            <a:off x="4041775" y="4452938"/>
            <a:ext cx="1390650" cy="750887"/>
            <a:chOff x="3648" y="1960"/>
            <a:chExt cx="1248" cy="673"/>
          </a:xfrm>
        </p:grpSpPr>
        <p:grpSp>
          <p:nvGrpSpPr>
            <p:cNvPr id="47209" name="Group 59"/>
            <p:cNvGrpSpPr>
              <a:grpSpLocks/>
            </p:cNvGrpSpPr>
            <p:nvPr/>
          </p:nvGrpSpPr>
          <p:grpSpPr bwMode="auto">
            <a:xfrm>
              <a:off x="3817" y="1960"/>
              <a:ext cx="776" cy="673"/>
              <a:chOff x="2521" y="1536"/>
              <a:chExt cx="776" cy="673"/>
            </a:xfrm>
          </p:grpSpPr>
          <p:sp>
            <p:nvSpPr>
              <p:cNvPr id="47214" name="Arc 60"/>
              <p:cNvSpPr>
                <a:spLocks/>
              </p:cNvSpPr>
              <p:nvPr/>
            </p:nvSpPr>
            <p:spPr bwMode="auto">
              <a:xfrm>
                <a:off x="2925" y="1537"/>
                <a:ext cx="372" cy="672"/>
              </a:xfrm>
              <a:custGeom>
                <a:avLst/>
                <a:gdLst>
                  <a:gd name="T0" fmla="*/ 0 w 21658"/>
                  <a:gd name="T1" fmla="*/ 0 h 43200"/>
                  <a:gd name="T2" fmla="*/ 1 w 21658"/>
                  <a:gd name="T3" fmla="*/ 672 h 43200"/>
                  <a:gd name="T4" fmla="*/ 1 w 21658"/>
                  <a:gd name="T5" fmla="*/ 336 h 43200"/>
                  <a:gd name="T6" fmla="*/ 0 60000 65536"/>
                  <a:gd name="T7" fmla="*/ 0 60000 65536"/>
                  <a:gd name="T8" fmla="*/ 0 60000 65536"/>
                  <a:gd name="T9" fmla="*/ 0 w 21658"/>
                  <a:gd name="T10" fmla="*/ 0 h 43200"/>
                  <a:gd name="T11" fmla="*/ 21658 w 21658"/>
                  <a:gd name="T12" fmla="*/ 43200 h 432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58" h="43200" fill="none" extrusionOk="0">
                    <a:moveTo>
                      <a:pt x="0" y="0"/>
                    </a:moveTo>
                    <a:cubicBezTo>
                      <a:pt x="19" y="0"/>
                      <a:pt x="38" y="-1"/>
                      <a:pt x="58" y="0"/>
                    </a:cubicBezTo>
                    <a:cubicBezTo>
                      <a:pt x="11987" y="0"/>
                      <a:pt x="21658" y="9670"/>
                      <a:pt x="21658" y="21600"/>
                    </a:cubicBezTo>
                    <a:cubicBezTo>
                      <a:pt x="21658" y="33529"/>
                      <a:pt x="11987" y="43199"/>
                      <a:pt x="58" y="43200"/>
                    </a:cubicBezTo>
                  </a:path>
                  <a:path w="21658" h="43200" stroke="0" extrusionOk="0">
                    <a:moveTo>
                      <a:pt x="0" y="0"/>
                    </a:moveTo>
                    <a:cubicBezTo>
                      <a:pt x="19" y="0"/>
                      <a:pt x="38" y="-1"/>
                      <a:pt x="58" y="0"/>
                    </a:cubicBezTo>
                    <a:cubicBezTo>
                      <a:pt x="11987" y="0"/>
                      <a:pt x="21658" y="9670"/>
                      <a:pt x="21658" y="21600"/>
                    </a:cubicBezTo>
                    <a:cubicBezTo>
                      <a:pt x="21658" y="33529"/>
                      <a:pt x="11987" y="43199"/>
                      <a:pt x="58" y="43200"/>
                    </a:cubicBezTo>
                    <a:lnTo>
                      <a:pt x="58" y="21600"/>
                    </a:lnTo>
                    <a:close/>
                  </a:path>
                </a:pathLst>
              </a:custGeom>
              <a:noFill/>
              <a:ln w="12700" cap="rnd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7215" name="Freeform 61"/>
              <p:cNvSpPr>
                <a:spLocks/>
              </p:cNvSpPr>
              <p:nvPr/>
            </p:nvSpPr>
            <p:spPr bwMode="auto">
              <a:xfrm>
                <a:off x="2521" y="1536"/>
                <a:ext cx="439" cy="673"/>
              </a:xfrm>
              <a:custGeom>
                <a:avLst/>
                <a:gdLst>
                  <a:gd name="T0" fmla="*/ 438 w 439"/>
                  <a:gd name="T1" fmla="*/ 0 h 673"/>
                  <a:gd name="T2" fmla="*/ 0 w 439"/>
                  <a:gd name="T3" fmla="*/ 0 h 673"/>
                  <a:gd name="T4" fmla="*/ 0 w 439"/>
                  <a:gd name="T5" fmla="*/ 672 h 673"/>
                  <a:gd name="T6" fmla="*/ 438 w 439"/>
                  <a:gd name="T7" fmla="*/ 672 h 673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439"/>
                  <a:gd name="T13" fmla="*/ 0 h 673"/>
                  <a:gd name="T14" fmla="*/ 439 w 439"/>
                  <a:gd name="T15" fmla="*/ 673 h 673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439" h="673">
                    <a:moveTo>
                      <a:pt x="438" y="0"/>
                    </a:moveTo>
                    <a:lnTo>
                      <a:pt x="0" y="0"/>
                    </a:lnTo>
                    <a:lnTo>
                      <a:pt x="0" y="672"/>
                    </a:lnTo>
                    <a:lnTo>
                      <a:pt x="438" y="672"/>
                    </a:lnTo>
                  </a:path>
                </a:pathLst>
              </a:custGeom>
              <a:noFill/>
              <a:ln w="12700" cap="rnd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47210" name="Line 62"/>
            <p:cNvSpPr>
              <a:spLocks noChangeShapeType="1"/>
            </p:cNvSpPr>
            <p:nvPr/>
          </p:nvSpPr>
          <p:spPr bwMode="auto">
            <a:xfrm flipH="1">
              <a:off x="3648" y="2061"/>
              <a:ext cx="169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211" name="Line 63"/>
            <p:cNvSpPr>
              <a:spLocks noChangeShapeType="1"/>
            </p:cNvSpPr>
            <p:nvPr/>
          </p:nvSpPr>
          <p:spPr bwMode="auto">
            <a:xfrm flipH="1">
              <a:off x="3648" y="2531"/>
              <a:ext cx="169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212" name="Line 64"/>
            <p:cNvSpPr>
              <a:spLocks noChangeShapeType="1"/>
            </p:cNvSpPr>
            <p:nvPr/>
          </p:nvSpPr>
          <p:spPr bwMode="auto">
            <a:xfrm flipH="1">
              <a:off x="4608" y="2294"/>
              <a:ext cx="2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213" name="Line 65"/>
            <p:cNvSpPr>
              <a:spLocks noChangeShapeType="1"/>
            </p:cNvSpPr>
            <p:nvPr/>
          </p:nvSpPr>
          <p:spPr bwMode="auto">
            <a:xfrm flipH="1">
              <a:off x="3648" y="2291"/>
              <a:ext cx="169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47159" name="Group 66"/>
          <p:cNvGrpSpPr>
            <a:grpSpLocks/>
          </p:cNvGrpSpPr>
          <p:nvPr/>
        </p:nvGrpSpPr>
        <p:grpSpPr bwMode="auto">
          <a:xfrm>
            <a:off x="4041775" y="3597275"/>
            <a:ext cx="1390650" cy="750888"/>
            <a:chOff x="3648" y="1960"/>
            <a:chExt cx="1248" cy="673"/>
          </a:xfrm>
        </p:grpSpPr>
        <p:grpSp>
          <p:nvGrpSpPr>
            <p:cNvPr id="47202" name="Group 67"/>
            <p:cNvGrpSpPr>
              <a:grpSpLocks/>
            </p:cNvGrpSpPr>
            <p:nvPr/>
          </p:nvGrpSpPr>
          <p:grpSpPr bwMode="auto">
            <a:xfrm>
              <a:off x="3817" y="1960"/>
              <a:ext cx="776" cy="673"/>
              <a:chOff x="2521" y="1536"/>
              <a:chExt cx="776" cy="673"/>
            </a:xfrm>
          </p:grpSpPr>
          <p:sp>
            <p:nvSpPr>
              <p:cNvPr id="47207" name="Arc 68"/>
              <p:cNvSpPr>
                <a:spLocks/>
              </p:cNvSpPr>
              <p:nvPr/>
            </p:nvSpPr>
            <p:spPr bwMode="auto">
              <a:xfrm>
                <a:off x="2925" y="1537"/>
                <a:ext cx="372" cy="672"/>
              </a:xfrm>
              <a:custGeom>
                <a:avLst/>
                <a:gdLst>
                  <a:gd name="T0" fmla="*/ 0 w 21658"/>
                  <a:gd name="T1" fmla="*/ 0 h 43200"/>
                  <a:gd name="T2" fmla="*/ 1 w 21658"/>
                  <a:gd name="T3" fmla="*/ 672 h 43200"/>
                  <a:gd name="T4" fmla="*/ 1 w 21658"/>
                  <a:gd name="T5" fmla="*/ 336 h 43200"/>
                  <a:gd name="T6" fmla="*/ 0 60000 65536"/>
                  <a:gd name="T7" fmla="*/ 0 60000 65536"/>
                  <a:gd name="T8" fmla="*/ 0 60000 65536"/>
                  <a:gd name="T9" fmla="*/ 0 w 21658"/>
                  <a:gd name="T10" fmla="*/ 0 h 43200"/>
                  <a:gd name="T11" fmla="*/ 21658 w 21658"/>
                  <a:gd name="T12" fmla="*/ 43200 h 432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58" h="43200" fill="none" extrusionOk="0">
                    <a:moveTo>
                      <a:pt x="0" y="0"/>
                    </a:moveTo>
                    <a:cubicBezTo>
                      <a:pt x="19" y="0"/>
                      <a:pt x="38" y="-1"/>
                      <a:pt x="58" y="0"/>
                    </a:cubicBezTo>
                    <a:cubicBezTo>
                      <a:pt x="11987" y="0"/>
                      <a:pt x="21658" y="9670"/>
                      <a:pt x="21658" y="21600"/>
                    </a:cubicBezTo>
                    <a:cubicBezTo>
                      <a:pt x="21658" y="33529"/>
                      <a:pt x="11987" y="43199"/>
                      <a:pt x="58" y="43200"/>
                    </a:cubicBezTo>
                  </a:path>
                  <a:path w="21658" h="43200" stroke="0" extrusionOk="0">
                    <a:moveTo>
                      <a:pt x="0" y="0"/>
                    </a:moveTo>
                    <a:cubicBezTo>
                      <a:pt x="19" y="0"/>
                      <a:pt x="38" y="-1"/>
                      <a:pt x="58" y="0"/>
                    </a:cubicBezTo>
                    <a:cubicBezTo>
                      <a:pt x="11987" y="0"/>
                      <a:pt x="21658" y="9670"/>
                      <a:pt x="21658" y="21600"/>
                    </a:cubicBezTo>
                    <a:cubicBezTo>
                      <a:pt x="21658" y="33529"/>
                      <a:pt x="11987" y="43199"/>
                      <a:pt x="58" y="43200"/>
                    </a:cubicBezTo>
                    <a:lnTo>
                      <a:pt x="58" y="21600"/>
                    </a:lnTo>
                    <a:close/>
                  </a:path>
                </a:pathLst>
              </a:custGeom>
              <a:noFill/>
              <a:ln w="12700" cap="rnd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7208" name="Freeform 69"/>
              <p:cNvSpPr>
                <a:spLocks/>
              </p:cNvSpPr>
              <p:nvPr/>
            </p:nvSpPr>
            <p:spPr bwMode="auto">
              <a:xfrm>
                <a:off x="2521" y="1536"/>
                <a:ext cx="439" cy="673"/>
              </a:xfrm>
              <a:custGeom>
                <a:avLst/>
                <a:gdLst>
                  <a:gd name="T0" fmla="*/ 438 w 439"/>
                  <a:gd name="T1" fmla="*/ 0 h 673"/>
                  <a:gd name="T2" fmla="*/ 0 w 439"/>
                  <a:gd name="T3" fmla="*/ 0 h 673"/>
                  <a:gd name="T4" fmla="*/ 0 w 439"/>
                  <a:gd name="T5" fmla="*/ 672 h 673"/>
                  <a:gd name="T6" fmla="*/ 438 w 439"/>
                  <a:gd name="T7" fmla="*/ 672 h 673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439"/>
                  <a:gd name="T13" fmla="*/ 0 h 673"/>
                  <a:gd name="T14" fmla="*/ 439 w 439"/>
                  <a:gd name="T15" fmla="*/ 673 h 673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439" h="673">
                    <a:moveTo>
                      <a:pt x="438" y="0"/>
                    </a:moveTo>
                    <a:lnTo>
                      <a:pt x="0" y="0"/>
                    </a:lnTo>
                    <a:lnTo>
                      <a:pt x="0" y="672"/>
                    </a:lnTo>
                    <a:lnTo>
                      <a:pt x="438" y="672"/>
                    </a:lnTo>
                  </a:path>
                </a:pathLst>
              </a:custGeom>
              <a:noFill/>
              <a:ln w="12700" cap="rnd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47203" name="Line 70"/>
            <p:cNvSpPr>
              <a:spLocks noChangeShapeType="1"/>
            </p:cNvSpPr>
            <p:nvPr/>
          </p:nvSpPr>
          <p:spPr bwMode="auto">
            <a:xfrm flipH="1">
              <a:off x="3648" y="2061"/>
              <a:ext cx="169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204" name="Line 71"/>
            <p:cNvSpPr>
              <a:spLocks noChangeShapeType="1"/>
            </p:cNvSpPr>
            <p:nvPr/>
          </p:nvSpPr>
          <p:spPr bwMode="auto">
            <a:xfrm flipH="1">
              <a:off x="3648" y="2531"/>
              <a:ext cx="169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205" name="Line 72"/>
            <p:cNvSpPr>
              <a:spLocks noChangeShapeType="1"/>
            </p:cNvSpPr>
            <p:nvPr/>
          </p:nvSpPr>
          <p:spPr bwMode="auto">
            <a:xfrm flipH="1">
              <a:off x="4608" y="2294"/>
              <a:ext cx="2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206" name="Line 73"/>
            <p:cNvSpPr>
              <a:spLocks noChangeShapeType="1"/>
            </p:cNvSpPr>
            <p:nvPr/>
          </p:nvSpPr>
          <p:spPr bwMode="auto">
            <a:xfrm flipH="1">
              <a:off x="3648" y="2291"/>
              <a:ext cx="169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47160" name="Group 74"/>
          <p:cNvGrpSpPr>
            <a:grpSpLocks/>
          </p:cNvGrpSpPr>
          <p:nvPr/>
        </p:nvGrpSpPr>
        <p:grpSpPr bwMode="auto">
          <a:xfrm>
            <a:off x="4041775" y="2732088"/>
            <a:ext cx="1390650" cy="749300"/>
            <a:chOff x="3648" y="1960"/>
            <a:chExt cx="1248" cy="673"/>
          </a:xfrm>
        </p:grpSpPr>
        <p:grpSp>
          <p:nvGrpSpPr>
            <p:cNvPr id="47195" name="Group 75"/>
            <p:cNvGrpSpPr>
              <a:grpSpLocks/>
            </p:cNvGrpSpPr>
            <p:nvPr/>
          </p:nvGrpSpPr>
          <p:grpSpPr bwMode="auto">
            <a:xfrm>
              <a:off x="3817" y="1960"/>
              <a:ext cx="776" cy="673"/>
              <a:chOff x="2521" y="1536"/>
              <a:chExt cx="776" cy="673"/>
            </a:xfrm>
          </p:grpSpPr>
          <p:sp>
            <p:nvSpPr>
              <p:cNvPr id="47200" name="Arc 76"/>
              <p:cNvSpPr>
                <a:spLocks/>
              </p:cNvSpPr>
              <p:nvPr/>
            </p:nvSpPr>
            <p:spPr bwMode="auto">
              <a:xfrm>
                <a:off x="2925" y="1537"/>
                <a:ext cx="372" cy="672"/>
              </a:xfrm>
              <a:custGeom>
                <a:avLst/>
                <a:gdLst>
                  <a:gd name="T0" fmla="*/ 0 w 21658"/>
                  <a:gd name="T1" fmla="*/ 0 h 43200"/>
                  <a:gd name="T2" fmla="*/ 1 w 21658"/>
                  <a:gd name="T3" fmla="*/ 672 h 43200"/>
                  <a:gd name="T4" fmla="*/ 1 w 21658"/>
                  <a:gd name="T5" fmla="*/ 336 h 43200"/>
                  <a:gd name="T6" fmla="*/ 0 60000 65536"/>
                  <a:gd name="T7" fmla="*/ 0 60000 65536"/>
                  <a:gd name="T8" fmla="*/ 0 60000 65536"/>
                  <a:gd name="T9" fmla="*/ 0 w 21658"/>
                  <a:gd name="T10" fmla="*/ 0 h 43200"/>
                  <a:gd name="T11" fmla="*/ 21658 w 21658"/>
                  <a:gd name="T12" fmla="*/ 43200 h 432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58" h="43200" fill="none" extrusionOk="0">
                    <a:moveTo>
                      <a:pt x="0" y="0"/>
                    </a:moveTo>
                    <a:cubicBezTo>
                      <a:pt x="19" y="0"/>
                      <a:pt x="38" y="-1"/>
                      <a:pt x="58" y="0"/>
                    </a:cubicBezTo>
                    <a:cubicBezTo>
                      <a:pt x="11987" y="0"/>
                      <a:pt x="21658" y="9670"/>
                      <a:pt x="21658" y="21600"/>
                    </a:cubicBezTo>
                    <a:cubicBezTo>
                      <a:pt x="21658" y="33529"/>
                      <a:pt x="11987" y="43199"/>
                      <a:pt x="58" y="43200"/>
                    </a:cubicBezTo>
                  </a:path>
                  <a:path w="21658" h="43200" stroke="0" extrusionOk="0">
                    <a:moveTo>
                      <a:pt x="0" y="0"/>
                    </a:moveTo>
                    <a:cubicBezTo>
                      <a:pt x="19" y="0"/>
                      <a:pt x="38" y="-1"/>
                      <a:pt x="58" y="0"/>
                    </a:cubicBezTo>
                    <a:cubicBezTo>
                      <a:pt x="11987" y="0"/>
                      <a:pt x="21658" y="9670"/>
                      <a:pt x="21658" y="21600"/>
                    </a:cubicBezTo>
                    <a:cubicBezTo>
                      <a:pt x="21658" y="33529"/>
                      <a:pt x="11987" y="43199"/>
                      <a:pt x="58" y="43200"/>
                    </a:cubicBezTo>
                    <a:lnTo>
                      <a:pt x="58" y="21600"/>
                    </a:lnTo>
                    <a:close/>
                  </a:path>
                </a:pathLst>
              </a:custGeom>
              <a:noFill/>
              <a:ln w="12700" cap="rnd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7201" name="Freeform 77"/>
              <p:cNvSpPr>
                <a:spLocks/>
              </p:cNvSpPr>
              <p:nvPr/>
            </p:nvSpPr>
            <p:spPr bwMode="auto">
              <a:xfrm>
                <a:off x="2521" y="1536"/>
                <a:ext cx="439" cy="673"/>
              </a:xfrm>
              <a:custGeom>
                <a:avLst/>
                <a:gdLst>
                  <a:gd name="T0" fmla="*/ 438 w 439"/>
                  <a:gd name="T1" fmla="*/ 0 h 673"/>
                  <a:gd name="T2" fmla="*/ 0 w 439"/>
                  <a:gd name="T3" fmla="*/ 0 h 673"/>
                  <a:gd name="T4" fmla="*/ 0 w 439"/>
                  <a:gd name="T5" fmla="*/ 672 h 673"/>
                  <a:gd name="T6" fmla="*/ 438 w 439"/>
                  <a:gd name="T7" fmla="*/ 672 h 673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439"/>
                  <a:gd name="T13" fmla="*/ 0 h 673"/>
                  <a:gd name="T14" fmla="*/ 439 w 439"/>
                  <a:gd name="T15" fmla="*/ 673 h 673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439" h="673">
                    <a:moveTo>
                      <a:pt x="438" y="0"/>
                    </a:moveTo>
                    <a:lnTo>
                      <a:pt x="0" y="0"/>
                    </a:lnTo>
                    <a:lnTo>
                      <a:pt x="0" y="672"/>
                    </a:lnTo>
                    <a:lnTo>
                      <a:pt x="438" y="672"/>
                    </a:lnTo>
                  </a:path>
                </a:pathLst>
              </a:custGeom>
              <a:noFill/>
              <a:ln w="12700" cap="rnd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47196" name="Line 78"/>
            <p:cNvSpPr>
              <a:spLocks noChangeShapeType="1"/>
            </p:cNvSpPr>
            <p:nvPr/>
          </p:nvSpPr>
          <p:spPr bwMode="auto">
            <a:xfrm flipH="1">
              <a:off x="3648" y="2061"/>
              <a:ext cx="169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197" name="Line 79"/>
            <p:cNvSpPr>
              <a:spLocks noChangeShapeType="1"/>
            </p:cNvSpPr>
            <p:nvPr/>
          </p:nvSpPr>
          <p:spPr bwMode="auto">
            <a:xfrm flipH="1">
              <a:off x="3648" y="2531"/>
              <a:ext cx="169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198" name="Line 80"/>
            <p:cNvSpPr>
              <a:spLocks noChangeShapeType="1"/>
            </p:cNvSpPr>
            <p:nvPr/>
          </p:nvSpPr>
          <p:spPr bwMode="auto">
            <a:xfrm flipH="1">
              <a:off x="4608" y="2294"/>
              <a:ext cx="2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199" name="Line 81"/>
            <p:cNvSpPr>
              <a:spLocks noChangeShapeType="1"/>
            </p:cNvSpPr>
            <p:nvPr/>
          </p:nvSpPr>
          <p:spPr bwMode="auto">
            <a:xfrm flipH="1">
              <a:off x="3648" y="2291"/>
              <a:ext cx="169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47161" name="Group 82"/>
          <p:cNvGrpSpPr>
            <a:grpSpLocks/>
          </p:cNvGrpSpPr>
          <p:nvPr/>
        </p:nvGrpSpPr>
        <p:grpSpPr bwMode="auto">
          <a:xfrm>
            <a:off x="6350000" y="4014788"/>
            <a:ext cx="1327150" cy="758825"/>
            <a:chOff x="3897" y="1910"/>
            <a:chExt cx="1191" cy="682"/>
          </a:xfrm>
        </p:grpSpPr>
        <p:sp>
          <p:nvSpPr>
            <p:cNvPr id="47185" name="Arc 83"/>
            <p:cNvSpPr>
              <a:spLocks/>
            </p:cNvSpPr>
            <p:nvPr/>
          </p:nvSpPr>
          <p:spPr bwMode="auto">
            <a:xfrm>
              <a:off x="4320" y="1914"/>
              <a:ext cx="636" cy="674"/>
            </a:xfrm>
            <a:custGeom>
              <a:avLst/>
              <a:gdLst>
                <a:gd name="T0" fmla="*/ 0 w 18822"/>
                <a:gd name="T1" fmla="*/ 0 h 21600"/>
                <a:gd name="T2" fmla="*/ 636 w 18822"/>
                <a:gd name="T3" fmla="*/ 342 h 21600"/>
                <a:gd name="T4" fmla="*/ 1 w 18822"/>
                <a:gd name="T5" fmla="*/ 674 h 21600"/>
                <a:gd name="T6" fmla="*/ 0 60000 65536"/>
                <a:gd name="T7" fmla="*/ 0 60000 65536"/>
                <a:gd name="T8" fmla="*/ 0 60000 65536"/>
                <a:gd name="T9" fmla="*/ 0 w 18822"/>
                <a:gd name="T10" fmla="*/ 0 h 21600"/>
                <a:gd name="T11" fmla="*/ 18822 w 18822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8822" h="21600" fill="none" extrusionOk="0">
                  <a:moveTo>
                    <a:pt x="0" y="0"/>
                  </a:moveTo>
                  <a:cubicBezTo>
                    <a:pt x="10" y="0"/>
                    <a:pt x="20" y="-1"/>
                    <a:pt x="30" y="0"/>
                  </a:cubicBezTo>
                  <a:cubicBezTo>
                    <a:pt x="7809" y="0"/>
                    <a:pt x="14987" y="4182"/>
                    <a:pt x="18822" y="10950"/>
                  </a:cubicBezTo>
                </a:path>
                <a:path w="18822" h="21600" stroke="0" extrusionOk="0">
                  <a:moveTo>
                    <a:pt x="0" y="0"/>
                  </a:moveTo>
                  <a:cubicBezTo>
                    <a:pt x="10" y="0"/>
                    <a:pt x="20" y="-1"/>
                    <a:pt x="30" y="0"/>
                  </a:cubicBezTo>
                  <a:cubicBezTo>
                    <a:pt x="7809" y="0"/>
                    <a:pt x="14987" y="4182"/>
                    <a:pt x="18822" y="10950"/>
                  </a:cubicBezTo>
                  <a:lnTo>
                    <a:pt x="30" y="21600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186" name="Arc 84"/>
            <p:cNvSpPr>
              <a:spLocks/>
            </p:cNvSpPr>
            <p:nvPr/>
          </p:nvSpPr>
          <p:spPr bwMode="auto">
            <a:xfrm rot="10800000">
              <a:off x="4330" y="1919"/>
              <a:ext cx="631" cy="673"/>
            </a:xfrm>
            <a:custGeom>
              <a:avLst/>
              <a:gdLst>
                <a:gd name="T0" fmla="*/ 0 w 18684"/>
                <a:gd name="T1" fmla="*/ 335 h 21600"/>
                <a:gd name="T2" fmla="*/ 630 w 18684"/>
                <a:gd name="T3" fmla="*/ 0 h 21600"/>
                <a:gd name="T4" fmla="*/ 631 w 18684"/>
                <a:gd name="T5" fmla="*/ 673 h 21600"/>
                <a:gd name="T6" fmla="*/ 0 60000 65536"/>
                <a:gd name="T7" fmla="*/ 0 60000 65536"/>
                <a:gd name="T8" fmla="*/ 0 60000 65536"/>
                <a:gd name="T9" fmla="*/ 0 w 18684"/>
                <a:gd name="T10" fmla="*/ 0 h 21600"/>
                <a:gd name="T11" fmla="*/ 18684 w 18684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8684" h="21600" fill="none" extrusionOk="0">
                  <a:moveTo>
                    <a:pt x="0" y="10761"/>
                  </a:moveTo>
                  <a:cubicBezTo>
                    <a:pt x="3859" y="4109"/>
                    <a:pt x="10963" y="10"/>
                    <a:pt x="18654" y="0"/>
                  </a:cubicBezTo>
                </a:path>
                <a:path w="18684" h="21600" stroke="0" extrusionOk="0">
                  <a:moveTo>
                    <a:pt x="0" y="10761"/>
                  </a:moveTo>
                  <a:cubicBezTo>
                    <a:pt x="3859" y="4109"/>
                    <a:pt x="10963" y="10"/>
                    <a:pt x="18654" y="0"/>
                  </a:cubicBezTo>
                  <a:lnTo>
                    <a:pt x="18684" y="21600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187" name="Line 85"/>
            <p:cNvSpPr>
              <a:spLocks noChangeShapeType="1"/>
            </p:cNvSpPr>
            <p:nvPr/>
          </p:nvSpPr>
          <p:spPr bwMode="auto">
            <a:xfrm flipH="1">
              <a:off x="4102" y="1913"/>
              <a:ext cx="219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188" name="Line 86"/>
            <p:cNvSpPr>
              <a:spLocks noChangeShapeType="1"/>
            </p:cNvSpPr>
            <p:nvPr/>
          </p:nvSpPr>
          <p:spPr bwMode="auto">
            <a:xfrm flipH="1">
              <a:off x="4102" y="2586"/>
              <a:ext cx="219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189" name="Arc 87"/>
            <p:cNvSpPr>
              <a:spLocks/>
            </p:cNvSpPr>
            <p:nvPr/>
          </p:nvSpPr>
          <p:spPr bwMode="auto">
            <a:xfrm>
              <a:off x="4015" y="1910"/>
              <a:ext cx="183" cy="676"/>
            </a:xfrm>
            <a:custGeom>
              <a:avLst/>
              <a:gdLst>
                <a:gd name="T0" fmla="*/ 85 w 21600"/>
                <a:gd name="T1" fmla="*/ 0 h 37935"/>
                <a:gd name="T2" fmla="*/ 90 w 21600"/>
                <a:gd name="T3" fmla="*/ 676 h 37935"/>
                <a:gd name="T4" fmla="*/ 0 w 21600"/>
                <a:gd name="T5" fmla="*/ 340 h 37935"/>
                <a:gd name="T6" fmla="*/ 0 60000 65536"/>
                <a:gd name="T7" fmla="*/ 0 60000 65536"/>
                <a:gd name="T8" fmla="*/ 0 60000 65536"/>
                <a:gd name="T9" fmla="*/ 0 w 21600"/>
                <a:gd name="T10" fmla="*/ 0 h 37935"/>
                <a:gd name="T11" fmla="*/ 21600 w 21600"/>
                <a:gd name="T12" fmla="*/ 37935 h 3793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37935" fill="none" extrusionOk="0">
                  <a:moveTo>
                    <a:pt x="10075" y="0"/>
                  </a:moveTo>
                  <a:cubicBezTo>
                    <a:pt x="17163" y="3738"/>
                    <a:pt x="21600" y="11092"/>
                    <a:pt x="21600" y="19106"/>
                  </a:cubicBezTo>
                  <a:cubicBezTo>
                    <a:pt x="21600" y="26911"/>
                    <a:pt x="17388" y="34110"/>
                    <a:pt x="10584" y="37935"/>
                  </a:cubicBezTo>
                </a:path>
                <a:path w="21600" h="37935" stroke="0" extrusionOk="0">
                  <a:moveTo>
                    <a:pt x="10075" y="0"/>
                  </a:moveTo>
                  <a:cubicBezTo>
                    <a:pt x="17163" y="3738"/>
                    <a:pt x="21600" y="11092"/>
                    <a:pt x="21600" y="19106"/>
                  </a:cubicBezTo>
                  <a:cubicBezTo>
                    <a:pt x="21600" y="26911"/>
                    <a:pt x="17388" y="34110"/>
                    <a:pt x="10584" y="37935"/>
                  </a:cubicBezTo>
                  <a:lnTo>
                    <a:pt x="0" y="19106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190" name="Line 88"/>
            <p:cNvSpPr>
              <a:spLocks noChangeShapeType="1"/>
            </p:cNvSpPr>
            <p:nvPr/>
          </p:nvSpPr>
          <p:spPr bwMode="auto">
            <a:xfrm flipH="1">
              <a:off x="3897" y="2007"/>
              <a:ext cx="279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191" name="Line 89"/>
            <p:cNvSpPr>
              <a:spLocks noChangeShapeType="1"/>
            </p:cNvSpPr>
            <p:nvPr/>
          </p:nvSpPr>
          <p:spPr bwMode="auto">
            <a:xfrm flipH="1">
              <a:off x="3916" y="2160"/>
              <a:ext cx="260" cy="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192" name="Line 90"/>
            <p:cNvSpPr>
              <a:spLocks noChangeShapeType="1"/>
            </p:cNvSpPr>
            <p:nvPr/>
          </p:nvSpPr>
          <p:spPr bwMode="auto">
            <a:xfrm flipH="1">
              <a:off x="3897" y="2485"/>
              <a:ext cx="279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193" name="Line 91"/>
            <p:cNvSpPr>
              <a:spLocks noChangeShapeType="1"/>
            </p:cNvSpPr>
            <p:nvPr/>
          </p:nvSpPr>
          <p:spPr bwMode="auto">
            <a:xfrm flipH="1">
              <a:off x="4961" y="2249"/>
              <a:ext cx="127" cy="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194" name="Line 92"/>
            <p:cNvSpPr>
              <a:spLocks noChangeShapeType="1"/>
            </p:cNvSpPr>
            <p:nvPr/>
          </p:nvSpPr>
          <p:spPr bwMode="auto">
            <a:xfrm flipH="1">
              <a:off x="3936" y="2350"/>
              <a:ext cx="260" cy="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7162" name="Freeform 93"/>
          <p:cNvSpPr>
            <a:spLocks/>
          </p:cNvSpPr>
          <p:nvPr/>
        </p:nvSpPr>
        <p:spPr bwMode="auto">
          <a:xfrm>
            <a:off x="5432425" y="3105150"/>
            <a:ext cx="962025" cy="1016000"/>
          </a:xfrm>
          <a:custGeom>
            <a:avLst/>
            <a:gdLst>
              <a:gd name="T0" fmla="*/ 0 w 864"/>
              <a:gd name="T1" fmla="*/ 0 h 912"/>
              <a:gd name="T2" fmla="*/ 432 w 864"/>
              <a:gd name="T3" fmla="*/ 0 h 912"/>
              <a:gd name="T4" fmla="*/ 432 w 864"/>
              <a:gd name="T5" fmla="*/ 912 h 912"/>
              <a:gd name="T6" fmla="*/ 864 w 864"/>
              <a:gd name="T7" fmla="*/ 912 h 912"/>
              <a:gd name="T8" fmla="*/ 0 60000 65536"/>
              <a:gd name="T9" fmla="*/ 0 60000 65536"/>
              <a:gd name="T10" fmla="*/ 0 60000 65536"/>
              <a:gd name="T11" fmla="*/ 0 60000 65536"/>
              <a:gd name="T12" fmla="*/ 0 w 864"/>
              <a:gd name="T13" fmla="*/ 0 h 912"/>
              <a:gd name="T14" fmla="*/ 864 w 864"/>
              <a:gd name="T15" fmla="*/ 912 h 91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864" h="912">
                <a:moveTo>
                  <a:pt x="0" y="0"/>
                </a:moveTo>
                <a:lnTo>
                  <a:pt x="432" y="0"/>
                </a:lnTo>
                <a:lnTo>
                  <a:pt x="432" y="912"/>
                </a:lnTo>
                <a:lnTo>
                  <a:pt x="864" y="912"/>
                </a:lnTo>
              </a:path>
            </a:pathLst>
          </a:cu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7163" name="Freeform 94"/>
          <p:cNvSpPr>
            <a:spLocks/>
          </p:cNvSpPr>
          <p:nvPr/>
        </p:nvSpPr>
        <p:spPr bwMode="auto">
          <a:xfrm>
            <a:off x="5432425" y="3978275"/>
            <a:ext cx="962025" cy="320675"/>
          </a:xfrm>
          <a:custGeom>
            <a:avLst/>
            <a:gdLst>
              <a:gd name="T0" fmla="*/ 0 w 864"/>
              <a:gd name="T1" fmla="*/ 0 h 288"/>
              <a:gd name="T2" fmla="*/ 0 w 864"/>
              <a:gd name="T3" fmla="*/ 288 h 288"/>
              <a:gd name="T4" fmla="*/ 864 w 864"/>
              <a:gd name="T5" fmla="*/ 288 h 288"/>
              <a:gd name="T6" fmla="*/ 0 60000 65536"/>
              <a:gd name="T7" fmla="*/ 0 60000 65536"/>
              <a:gd name="T8" fmla="*/ 0 60000 65536"/>
              <a:gd name="T9" fmla="*/ 0 w 864"/>
              <a:gd name="T10" fmla="*/ 0 h 288"/>
              <a:gd name="T11" fmla="*/ 864 w 864"/>
              <a:gd name="T12" fmla="*/ 288 h 28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864" h="288">
                <a:moveTo>
                  <a:pt x="0" y="0"/>
                </a:moveTo>
                <a:lnTo>
                  <a:pt x="0" y="288"/>
                </a:lnTo>
                <a:lnTo>
                  <a:pt x="864" y="288"/>
                </a:lnTo>
              </a:path>
            </a:pathLst>
          </a:cu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7164" name="Freeform 95"/>
          <p:cNvSpPr>
            <a:spLocks/>
          </p:cNvSpPr>
          <p:nvPr/>
        </p:nvSpPr>
        <p:spPr bwMode="auto">
          <a:xfrm>
            <a:off x="5426075" y="4506913"/>
            <a:ext cx="1020763" cy="320675"/>
          </a:xfrm>
          <a:custGeom>
            <a:avLst/>
            <a:gdLst>
              <a:gd name="T0" fmla="*/ 5 w 917"/>
              <a:gd name="T1" fmla="*/ 288 h 288"/>
              <a:gd name="T2" fmla="*/ 0 w 917"/>
              <a:gd name="T3" fmla="*/ 0 h 288"/>
              <a:gd name="T4" fmla="*/ 917 w 917"/>
              <a:gd name="T5" fmla="*/ 0 h 288"/>
              <a:gd name="T6" fmla="*/ 0 60000 65536"/>
              <a:gd name="T7" fmla="*/ 0 60000 65536"/>
              <a:gd name="T8" fmla="*/ 0 60000 65536"/>
              <a:gd name="T9" fmla="*/ 0 w 917"/>
              <a:gd name="T10" fmla="*/ 0 h 288"/>
              <a:gd name="T11" fmla="*/ 917 w 917"/>
              <a:gd name="T12" fmla="*/ 288 h 28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917" h="288">
                <a:moveTo>
                  <a:pt x="5" y="288"/>
                </a:moveTo>
                <a:lnTo>
                  <a:pt x="0" y="0"/>
                </a:lnTo>
                <a:lnTo>
                  <a:pt x="917" y="0"/>
                </a:lnTo>
              </a:path>
            </a:pathLst>
          </a:cu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7165" name="Freeform 96"/>
          <p:cNvSpPr>
            <a:spLocks/>
          </p:cNvSpPr>
          <p:nvPr/>
        </p:nvSpPr>
        <p:spPr bwMode="auto">
          <a:xfrm>
            <a:off x="5432425" y="4656138"/>
            <a:ext cx="962025" cy="1016000"/>
          </a:xfrm>
          <a:custGeom>
            <a:avLst/>
            <a:gdLst>
              <a:gd name="T0" fmla="*/ 0 w 864"/>
              <a:gd name="T1" fmla="*/ 912 h 912"/>
              <a:gd name="T2" fmla="*/ 480 w 864"/>
              <a:gd name="T3" fmla="*/ 912 h 912"/>
              <a:gd name="T4" fmla="*/ 480 w 864"/>
              <a:gd name="T5" fmla="*/ 0 h 912"/>
              <a:gd name="T6" fmla="*/ 864 w 864"/>
              <a:gd name="T7" fmla="*/ 0 h 912"/>
              <a:gd name="T8" fmla="*/ 0 60000 65536"/>
              <a:gd name="T9" fmla="*/ 0 60000 65536"/>
              <a:gd name="T10" fmla="*/ 0 60000 65536"/>
              <a:gd name="T11" fmla="*/ 0 60000 65536"/>
              <a:gd name="T12" fmla="*/ 0 w 864"/>
              <a:gd name="T13" fmla="*/ 0 h 912"/>
              <a:gd name="T14" fmla="*/ 864 w 864"/>
              <a:gd name="T15" fmla="*/ 912 h 91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864" h="912">
                <a:moveTo>
                  <a:pt x="0" y="912"/>
                </a:moveTo>
                <a:lnTo>
                  <a:pt x="480" y="912"/>
                </a:lnTo>
                <a:lnTo>
                  <a:pt x="480" y="0"/>
                </a:lnTo>
                <a:lnTo>
                  <a:pt x="864" y="0"/>
                </a:lnTo>
              </a:path>
            </a:pathLst>
          </a:cu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7166" name="Text Box 97"/>
          <p:cNvSpPr txBox="1">
            <a:spLocks noChangeArrowheads="1"/>
          </p:cNvSpPr>
          <p:nvPr/>
        </p:nvSpPr>
        <p:spPr bwMode="auto">
          <a:xfrm>
            <a:off x="7499350" y="4038600"/>
            <a:ext cx="501650" cy="366713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>
                <a:latin typeface="Arial" charset="0"/>
              </a:rPr>
              <a:t>out</a:t>
            </a:r>
          </a:p>
        </p:txBody>
      </p:sp>
      <p:sp>
        <p:nvSpPr>
          <p:cNvPr id="47167" name="Text Box 98"/>
          <p:cNvSpPr txBox="1">
            <a:spLocks noChangeArrowheads="1"/>
          </p:cNvSpPr>
          <p:nvPr/>
        </p:nvSpPr>
        <p:spPr bwMode="auto">
          <a:xfrm>
            <a:off x="3706813" y="5211763"/>
            <a:ext cx="298450" cy="366712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>
                <a:latin typeface="Arial" charset="0"/>
              </a:rPr>
              <a:t>s</a:t>
            </a:r>
          </a:p>
        </p:txBody>
      </p:sp>
      <p:sp>
        <p:nvSpPr>
          <p:cNvPr id="47168" name="Text Box 99"/>
          <p:cNvSpPr txBox="1">
            <a:spLocks noChangeArrowheads="1"/>
          </p:cNvSpPr>
          <p:nvPr/>
        </p:nvSpPr>
        <p:spPr bwMode="auto">
          <a:xfrm>
            <a:off x="3695700" y="5483225"/>
            <a:ext cx="311150" cy="366713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>
                <a:latin typeface="Arial" charset="0"/>
              </a:rPr>
              <a:t>a</a:t>
            </a:r>
          </a:p>
        </p:txBody>
      </p:sp>
      <p:sp>
        <p:nvSpPr>
          <p:cNvPr id="47169" name="Text Box 100"/>
          <p:cNvSpPr txBox="1">
            <a:spLocks noChangeArrowheads="1"/>
          </p:cNvSpPr>
          <p:nvPr/>
        </p:nvSpPr>
        <p:spPr bwMode="auto">
          <a:xfrm>
            <a:off x="3692525" y="5754688"/>
            <a:ext cx="311150" cy="366712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>
                <a:latin typeface="Arial" charset="0"/>
              </a:rPr>
              <a:t>b</a:t>
            </a:r>
          </a:p>
        </p:txBody>
      </p:sp>
      <p:sp>
        <p:nvSpPr>
          <p:cNvPr id="47170" name="Text Box 101"/>
          <p:cNvSpPr txBox="1">
            <a:spLocks noChangeArrowheads="1"/>
          </p:cNvSpPr>
          <p:nvPr/>
        </p:nvSpPr>
        <p:spPr bwMode="auto">
          <a:xfrm>
            <a:off x="3702050" y="4364038"/>
            <a:ext cx="298450" cy="366712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>
                <a:latin typeface="Arial" charset="0"/>
              </a:rPr>
              <a:t>s</a:t>
            </a:r>
          </a:p>
        </p:txBody>
      </p:sp>
      <p:sp>
        <p:nvSpPr>
          <p:cNvPr id="47171" name="Text Box 102"/>
          <p:cNvSpPr txBox="1">
            <a:spLocks noChangeArrowheads="1"/>
          </p:cNvSpPr>
          <p:nvPr/>
        </p:nvSpPr>
        <p:spPr bwMode="auto">
          <a:xfrm>
            <a:off x="3692525" y="4597400"/>
            <a:ext cx="311150" cy="366713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>
                <a:latin typeface="Arial" charset="0"/>
              </a:rPr>
              <a:t>a</a:t>
            </a:r>
          </a:p>
        </p:txBody>
      </p:sp>
      <p:sp>
        <p:nvSpPr>
          <p:cNvPr id="47172" name="Text Box 103"/>
          <p:cNvSpPr txBox="1">
            <a:spLocks noChangeArrowheads="1"/>
          </p:cNvSpPr>
          <p:nvPr/>
        </p:nvSpPr>
        <p:spPr bwMode="auto">
          <a:xfrm>
            <a:off x="3689350" y="4868863"/>
            <a:ext cx="311150" cy="366712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>
                <a:latin typeface="Arial" charset="0"/>
              </a:rPr>
              <a:t>b</a:t>
            </a:r>
          </a:p>
        </p:txBody>
      </p:sp>
      <p:sp>
        <p:nvSpPr>
          <p:cNvPr id="47173" name="Text Box 104"/>
          <p:cNvSpPr txBox="1">
            <a:spLocks noChangeArrowheads="1"/>
          </p:cNvSpPr>
          <p:nvPr/>
        </p:nvSpPr>
        <p:spPr bwMode="auto">
          <a:xfrm>
            <a:off x="3698875" y="3454400"/>
            <a:ext cx="298450" cy="366713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>
                <a:latin typeface="Arial" charset="0"/>
              </a:rPr>
              <a:t>s</a:t>
            </a:r>
          </a:p>
        </p:txBody>
      </p:sp>
      <p:sp>
        <p:nvSpPr>
          <p:cNvPr id="47174" name="Text Box 105"/>
          <p:cNvSpPr txBox="1">
            <a:spLocks noChangeArrowheads="1"/>
          </p:cNvSpPr>
          <p:nvPr/>
        </p:nvSpPr>
        <p:spPr bwMode="auto">
          <a:xfrm>
            <a:off x="3689350" y="3725863"/>
            <a:ext cx="311150" cy="366712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>
                <a:latin typeface="Arial" charset="0"/>
              </a:rPr>
              <a:t>a</a:t>
            </a:r>
          </a:p>
        </p:txBody>
      </p:sp>
      <p:sp>
        <p:nvSpPr>
          <p:cNvPr id="47175" name="Text Box 106"/>
          <p:cNvSpPr txBox="1">
            <a:spLocks noChangeArrowheads="1"/>
          </p:cNvSpPr>
          <p:nvPr/>
        </p:nvSpPr>
        <p:spPr bwMode="auto">
          <a:xfrm>
            <a:off x="3686175" y="3998913"/>
            <a:ext cx="311150" cy="366712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>
                <a:latin typeface="Arial" charset="0"/>
              </a:rPr>
              <a:t>b</a:t>
            </a:r>
          </a:p>
        </p:txBody>
      </p:sp>
      <p:sp>
        <p:nvSpPr>
          <p:cNvPr id="47176" name="Text Box 107"/>
          <p:cNvSpPr txBox="1">
            <a:spLocks noChangeArrowheads="1"/>
          </p:cNvSpPr>
          <p:nvPr/>
        </p:nvSpPr>
        <p:spPr bwMode="auto">
          <a:xfrm>
            <a:off x="3698875" y="2641600"/>
            <a:ext cx="298450" cy="366713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>
                <a:latin typeface="Arial" charset="0"/>
              </a:rPr>
              <a:t>s</a:t>
            </a:r>
          </a:p>
        </p:txBody>
      </p:sp>
      <p:sp>
        <p:nvSpPr>
          <p:cNvPr id="47177" name="Text Box 108"/>
          <p:cNvSpPr txBox="1">
            <a:spLocks noChangeArrowheads="1"/>
          </p:cNvSpPr>
          <p:nvPr/>
        </p:nvSpPr>
        <p:spPr bwMode="auto">
          <a:xfrm>
            <a:off x="3689350" y="2913063"/>
            <a:ext cx="311150" cy="366712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>
                <a:latin typeface="Arial" charset="0"/>
              </a:rPr>
              <a:t>a</a:t>
            </a:r>
          </a:p>
        </p:txBody>
      </p:sp>
      <p:sp>
        <p:nvSpPr>
          <p:cNvPr id="47178" name="Text Box 109"/>
          <p:cNvSpPr txBox="1">
            <a:spLocks noChangeArrowheads="1"/>
          </p:cNvSpPr>
          <p:nvPr/>
        </p:nvSpPr>
        <p:spPr bwMode="auto">
          <a:xfrm>
            <a:off x="3698875" y="3163888"/>
            <a:ext cx="311150" cy="366712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>
                <a:latin typeface="Arial" charset="0"/>
              </a:rPr>
              <a:t>b</a:t>
            </a:r>
          </a:p>
        </p:txBody>
      </p:sp>
      <p:sp>
        <p:nvSpPr>
          <p:cNvPr id="47179" name="Line 110"/>
          <p:cNvSpPr>
            <a:spLocks noChangeShapeType="1"/>
          </p:cNvSpPr>
          <p:nvPr/>
        </p:nvSpPr>
        <p:spPr bwMode="auto">
          <a:xfrm>
            <a:off x="3759200" y="2762250"/>
            <a:ext cx="15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7180" name="Line 111"/>
          <p:cNvSpPr>
            <a:spLocks noChangeShapeType="1"/>
          </p:cNvSpPr>
          <p:nvPr/>
        </p:nvSpPr>
        <p:spPr bwMode="auto">
          <a:xfrm>
            <a:off x="3771900" y="3244850"/>
            <a:ext cx="15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7181" name="Line 112"/>
          <p:cNvSpPr>
            <a:spLocks noChangeShapeType="1"/>
          </p:cNvSpPr>
          <p:nvPr/>
        </p:nvSpPr>
        <p:spPr bwMode="auto">
          <a:xfrm>
            <a:off x="3765550" y="3575050"/>
            <a:ext cx="15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7182" name="Line 113"/>
          <p:cNvSpPr>
            <a:spLocks noChangeShapeType="1"/>
          </p:cNvSpPr>
          <p:nvPr/>
        </p:nvSpPr>
        <p:spPr bwMode="auto">
          <a:xfrm>
            <a:off x="3771900" y="4718050"/>
            <a:ext cx="15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7183" name="Rectangle 114"/>
          <p:cNvSpPr>
            <a:spLocks noChangeArrowheads="1"/>
          </p:cNvSpPr>
          <p:nvPr/>
        </p:nvSpPr>
        <p:spPr bwMode="auto">
          <a:xfrm>
            <a:off x="3686175" y="4394200"/>
            <a:ext cx="1571625" cy="835025"/>
          </a:xfrm>
          <a:prstGeom prst="rect">
            <a:avLst/>
          </a:prstGeom>
          <a:solidFill>
            <a:srgbClr val="ACA964">
              <a:alpha val="20000"/>
            </a:srgbClr>
          </a:solidFill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7184" name="Rectangle 115"/>
          <p:cNvSpPr>
            <a:spLocks noChangeArrowheads="1"/>
          </p:cNvSpPr>
          <p:nvPr/>
        </p:nvSpPr>
        <p:spPr bwMode="auto">
          <a:xfrm>
            <a:off x="3686175" y="5235575"/>
            <a:ext cx="1571625" cy="835025"/>
          </a:xfrm>
          <a:prstGeom prst="rect">
            <a:avLst/>
          </a:prstGeom>
          <a:solidFill>
            <a:srgbClr val="FF6600">
              <a:alpha val="20000"/>
            </a:srgbClr>
          </a:solidFill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Date Placeholder 4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ECEN 301</a:t>
            </a:r>
          </a:p>
        </p:txBody>
      </p:sp>
      <p:sp>
        <p:nvSpPr>
          <p:cNvPr id="48131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Discussion #21 – Boolean Algebra</a:t>
            </a:r>
          </a:p>
        </p:txBody>
      </p:sp>
      <p:sp>
        <p:nvSpPr>
          <p:cNvPr id="48132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8860824F-D43D-4FEF-AD4D-C643FAF31B90}" type="slidenum">
              <a:rPr lang="en-US"/>
              <a:pPr lvl="1"/>
              <a:t>42</a:t>
            </a:fld>
            <a:endParaRPr lang="en-US"/>
          </a:p>
        </p:txBody>
      </p:sp>
      <p:sp>
        <p:nvSpPr>
          <p:cNvPr id="4813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Truth Table to Equations</a:t>
            </a:r>
          </a:p>
        </p:txBody>
      </p:sp>
      <p:sp>
        <p:nvSpPr>
          <p:cNvPr id="48134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06400" y="1333500"/>
            <a:ext cx="8509000" cy="1409700"/>
          </a:xfrm>
        </p:spPr>
        <p:txBody>
          <a:bodyPr/>
          <a:lstStyle/>
          <a:p>
            <a:r>
              <a:rPr lang="en-US" sz="2400" smtClean="0"/>
              <a:t>Write out truth table a combination of </a:t>
            </a:r>
            <a:r>
              <a:rPr lang="en-US" sz="2400" b="1" smtClean="0"/>
              <a:t>AND</a:t>
            </a:r>
            <a:r>
              <a:rPr lang="en-US" sz="2400" smtClean="0"/>
              <a:t>’s and</a:t>
            </a:r>
            <a:r>
              <a:rPr lang="en-US" sz="2400" b="1" smtClean="0"/>
              <a:t> OR</a:t>
            </a:r>
            <a:r>
              <a:rPr lang="en-US" sz="2400" smtClean="0"/>
              <a:t>’s</a:t>
            </a:r>
          </a:p>
          <a:p>
            <a:pPr lvl="1"/>
            <a:r>
              <a:rPr lang="en-US" sz="2000" smtClean="0"/>
              <a:t>equivalent to gates</a:t>
            </a:r>
          </a:p>
          <a:p>
            <a:pPr lvl="1"/>
            <a:r>
              <a:rPr lang="en-US" sz="2000" smtClean="0"/>
              <a:t>easily converted to gates</a:t>
            </a:r>
          </a:p>
        </p:txBody>
      </p:sp>
      <p:graphicFrame>
        <p:nvGraphicFramePr>
          <p:cNvPr id="962659" name="Group 99"/>
          <p:cNvGraphicFramePr>
            <a:graphicFrameLocks noGrp="1"/>
          </p:cNvGraphicFramePr>
          <p:nvPr>
            <p:ph sz="half" idx="2"/>
          </p:nvPr>
        </p:nvGraphicFramePr>
        <p:xfrm>
          <a:off x="838200" y="2819400"/>
          <a:ext cx="1676400" cy="3078480"/>
        </p:xfrm>
        <a:graphic>
          <a:graphicData uri="http://schemas.openxmlformats.org/drawingml/2006/table">
            <a:tbl>
              <a:tblPr/>
              <a:tblGrid>
                <a:gridCol w="228600"/>
                <a:gridCol w="304800"/>
                <a:gridCol w="304800"/>
                <a:gridCol w="838200"/>
              </a:tblGrid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A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B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OUT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39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95A9">
                        <a:alpha val="50000"/>
                      </a:srgbClr>
                    </a:solidFill>
                  </a:tcPr>
                </a:tc>
              </a:tr>
              <a:tr h="1539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95A9">
                        <a:alpha val="50000"/>
                      </a:srgbClr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95A9">
                        <a:alpha val="50000"/>
                      </a:srgbClr>
                    </a:solidFill>
                  </a:tcPr>
                </a:tc>
              </a:tr>
              <a:tr h="1539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95A9">
                        <a:alpha val="50000"/>
                      </a:srgbClr>
                    </a:solidFill>
                  </a:tcPr>
                </a:tc>
              </a:tr>
              <a:tr h="1539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95A9">
                        <a:alpha val="50000"/>
                      </a:srgbClr>
                    </a:solidFill>
                  </a:tcPr>
                </a:tc>
              </a:tr>
              <a:tr h="1539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95A9">
                        <a:alpha val="50000"/>
                      </a:srgbClr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95A9">
                        <a:alpha val="50000"/>
                      </a:srgbClr>
                    </a:solidFill>
                  </a:tcPr>
                </a:tc>
              </a:tr>
              <a:tr h="1539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95A9">
                        <a:alpha val="50000"/>
                      </a:srgb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Date Placeholder 4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ECEN 301</a:t>
            </a:r>
          </a:p>
        </p:txBody>
      </p:sp>
      <p:sp>
        <p:nvSpPr>
          <p:cNvPr id="23556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Discussion #21 – Boolean Algebra</a:t>
            </a:r>
          </a:p>
        </p:txBody>
      </p:sp>
      <p:sp>
        <p:nvSpPr>
          <p:cNvPr id="23557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0C261459-C0FF-40A8-A8D0-4BB5D7F531E0}" type="slidenum">
              <a:rPr lang="en-US"/>
              <a:pPr lvl="1"/>
              <a:t>43</a:t>
            </a:fld>
            <a:endParaRPr lang="en-US"/>
          </a:p>
        </p:txBody>
      </p:sp>
      <p:sp>
        <p:nvSpPr>
          <p:cNvPr id="23558" name="Rectangle 166"/>
          <p:cNvSpPr>
            <a:spLocks noChangeArrowheads="1"/>
          </p:cNvSpPr>
          <p:nvPr/>
        </p:nvSpPr>
        <p:spPr bwMode="auto">
          <a:xfrm>
            <a:off x="7327900" y="3429000"/>
            <a:ext cx="758825" cy="628650"/>
          </a:xfrm>
          <a:prstGeom prst="rect">
            <a:avLst/>
          </a:prstGeom>
          <a:solidFill>
            <a:srgbClr val="FF6600">
              <a:alpha val="20000"/>
            </a:srgbClr>
          </a:solidFill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559" name="Rectangle 165"/>
          <p:cNvSpPr>
            <a:spLocks noChangeArrowheads="1"/>
          </p:cNvSpPr>
          <p:nvPr/>
        </p:nvSpPr>
        <p:spPr bwMode="auto">
          <a:xfrm>
            <a:off x="6302375" y="3429000"/>
            <a:ext cx="758825" cy="628650"/>
          </a:xfrm>
          <a:prstGeom prst="rect">
            <a:avLst/>
          </a:prstGeom>
          <a:solidFill>
            <a:srgbClr val="ACA964">
              <a:alpha val="20000"/>
            </a:srgbClr>
          </a:solidFill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560" name="Rectangle 164"/>
          <p:cNvSpPr>
            <a:spLocks noChangeArrowheads="1"/>
          </p:cNvSpPr>
          <p:nvPr/>
        </p:nvSpPr>
        <p:spPr bwMode="auto">
          <a:xfrm>
            <a:off x="5283200" y="3429000"/>
            <a:ext cx="758825" cy="628650"/>
          </a:xfrm>
          <a:prstGeom prst="rect">
            <a:avLst/>
          </a:prstGeom>
          <a:solidFill>
            <a:srgbClr val="800000">
              <a:alpha val="20000"/>
            </a:srgbClr>
          </a:solidFill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561" name="Rectangle 162"/>
          <p:cNvSpPr>
            <a:spLocks noChangeArrowheads="1"/>
          </p:cNvSpPr>
          <p:nvPr/>
        </p:nvSpPr>
        <p:spPr bwMode="auto">
          <a:xfrm>
            <a:off x="4219575" y="3429000"/>
            <a:ext cx="758825" cy="628650"/>
          </a:xfrm>
          <a:prstGeom prst="rect">
            <a:avLst/>
          </a:prstGeom>
          <a:solidFill>
            <a:srgbClr val="FFFF99">
              <a:alpha val="70195"/>
            </a:srgbClr>
          </a:solidFill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562" name="Rectangle 163"/>
          <p:cNvSpPr>
            <a:spLocks noChangeArrowheads="1"/>
          </p:cNvSpPr>
          <p:nvPr/>
        </p:nvSpPr>
        <p:spPr bwMode="auto">
          <a:xfrm>
            <a:off x="3200400" y="3429000"/>
            <a:ext cx="758825" cy="628650"/>
          </a:xfrm>
          <a:prstGeom prst="rect">
            <a:avLst/>
          </a:prstGeom>
          <a:solidFill>
            <a:srgbClr val="8495A9">
              <a:alpha val="50195"/>
            </a:srgbClr>
          </a:solidFill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56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Truth Table to Equations</a:t>
            </a:r>
          </a:p>
        </p:txBody>
      </p:sp>
      <p:sp>
        <p:nvSpPr>
          <p:cNvPr id="23564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06400" y="1333500"/>
            <a:ext cx="8509000" cy="1409700"/>
          </a:xfrm>
        </p:spPr>
        <p:txBody>
          <a:bodyPr/>
          <a:lstStyle/>
          <a:p>
            <a:r>
              <a:rPr lang="en-US" sz="2400" smtClean="0"/>
              <a:t>Write out truth table a combination of </a:t>
            </a:r>
            <a:r>
              <a:rPr lang="en-US" sz="2400" b="1" smtClean="0"/>
              <a:t>AND</a:t>
            </a:r>
            <a:r>
              <a:rPr lang="en-US" sz="2400" smtClean="0"/>
              <a:t>’s and</a:t>
            </a:r>
            <a:r>
              <a:rPr lang="en-US" sz="2400" b="1" smtClean="0"/>
              <a:t> OR</a:t>
            </a:r>
            <a:r>
              <a:rPr lang="en-US" sz="2400" smtClean="0"/>
              <a:t>’s</a:t>
            </a:r>
          </a:p>
          <a:p>
            <a:pPr lvl="1"/>
            <a:r>
              <a:rPr lang="en-US" sz="2000" smtClean="0"/>
              <a:t>equivalent to gates</a:t>
            </a:r>
          </a:p>
          <a:p>
            <a:pPr lvl="1"/>
            <a:r>
              <a:rPr lang="en-US" sz="2000" smtClean="0"/>
              <a:t>easily converted to gates</a:t>
            </a:r>
          </a:p>
        </p:txBody>
      </p:sp>
      <p:graphicFrame>
        <p:nvGraphicFramePr>
          <p:cNvPr id="969899" name="Group 171"/>
          <p:cNvGraphicFramePr>
            <a:graphicFrameLocks noGrp="1"/>
          </p:cNvGraphicFramePr>
          <p:nvPr/>
        </p:nvGraphicFramePr>
        <p:xfrm>
          <a:off x="838200" y="2819400"/>
          <a:ext cx="1676400" cy="3078480"/>
        </p:xfrm>
        <a:graphic>
          <a:graphicData uri="http://schemas.openxmlformats.org/drawingml/2006/table">
            <a:tbl>
              <a:tblPr/>
              <a:tblGrid>
                <a:gridCol w="228600"/>
                <a:gridCol w="304800"/>
                <a:gridCol w="304800"/>
                <a:gridCol w="838200"/>
              </a:tblGrid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A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B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OUT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39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95A9">
                        <a:alpha val="50000"/>
                      </a:srgbClr>
                    </a:solidFill>
                  </a:tcPr>
                </a:tc>
              </a:tr>
              <a:tr h="1539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95A9">
                        <a:alpha val="50000"/>
                      </a:srgbClr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>
                        <a:alpha val="50000"/>
                      </a:srgbClr>
                    </a:solidFill>
                  </a:tcPr>
                </a:tc>
              </a:tr>
              <a:tr h="1539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0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0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0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00000">
                        <a:alpha val="20000"/>
                      </a:srgbClr>
                    </a:solidFill>
                  </a:tcPr>
                </a:tc>
              </a:tr>
              <a:tr h="1539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95A9">
                        <a:alpha val="50000"/>
                      </a:srgbClr>
                    </a:solidFill>
                  </a:tcPr>
                </a:tc>
              </a:tr>
              <a:tr h="1539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CA964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CA964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CA964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CA964">
                        <a:alpha val="20000"/>
                      </a:srgbClr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95A9">
                        <a:alpha val="50000"/>
                      </a:srgbClr>
                    </a:solidFill>
                  </a:tcPr>
                </a:tc>
              </a:tr>
              <a:tr h="1539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>
                        <a:alpha val="20000"/>
                      </a:srgb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3554" name="Object 161"/>
          <p:cNvGraphicFramePr>
            <a:graphicFrameLocks noChangeAspect="1"/>
          </p:cNvGraphicFramePr>
          <p:nvPr>
            <p:ph sz="half" idx="2"/>
          </p:nvPr>
        </p:nvGraphicFramePr>
        <p:xfrm>
          <a:off x="3200400" y="3429000"/>
          <a:ext cx="4832350" cy="628650"/>
        </p:xfrm>
        <a:graphic>
          <a:graphicData uri="http://schemas.openxmlformats.org/presentationml/2006/ole">
            <p:oleObj spid="_x0000_s23554" name="Equation" r:id="rId3" imgW="1726920" imgH="2030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Date Placeholder 4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ECEN 301</a:t>
            </a:r>
          </a:p>
        </p:txBody>
      </p:sp>
      <p:sp>
        <p:nvSpPr>
          <p:cNvPr id="2458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Discussion #21 – Boolean Algebra</a:t>
            </a:r>
          </a:p>
        </p:txBody>
      </p:sp>
      <p:sp>
        <p:nvSpPr>
          <p:cNvPr id="24581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0B8EDA5A-6E5C-4547-A7F5-90815EB8EFE2}" type="slidenum">
              <a:rPr lang="en-US"/>
              <a:pPr lvl="1"/>
              <a:t>44</a:t>
            </a:fld>
            <a:endParaRPr lang="en-US"/>
          </a:p>
        </p:txBody>
      </p:sp>
      <p:sp>
        <p:nvSpPr>
          <p:cNvPr id="24582" name="Rectangle 3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Equations to Truth Tables</a:t>
            </a:r>
          </a:p>
        </p:txBody>
      </p:sp>
      <p:sp>
        <p:nvSpPr>
          <p:cNvPr id="24583" name="Rectangle 36"/>
          <p:cNvSpPr>
            <a:spLocks noGrp="1" noChangeArrowheads="1"/>
          </p:cNvSpPr>
          <p:nvPr>
            <p:ph type="body" sz="half" idx="1"/>
          </p:nvPr>
        </p:nvSpPr>
        <p:spPr>
          <a:xfrm>
            <a:off x="406400" y="1219200"/>
            <a:ext cx="8509000" cy="1409700"/>
          </a:xfrm>
          <a:noFill/>
        </p:spPr>
        <p:txBody>
          <a:bodyPr/>
          <a:lstStyle/>
          <a:p>
            <a:r>
              <a:rPr lang="en-US" sz="2800" smtClean="0"/>
              <a:t>For each </a:t>
            </a:r>
            <a:r>
              <a:rPr lang="en-US" sz="2800" b="1" smtClean="0"/>
              <a:t>AND</a:t>
            </a:r>
            <a:r>
              <a:rPr lang="en-US" sz="2800" smtClean="0"/>
              <a:t> term</a:t>
            </a:r>
          </a:p>
          <a:p>
            <a:pPr lvl="1"/>
            <a:r>
              <a:rPr lang="en-US" sz="2400" smtClean="0"/>
              <a:t>fill in the proper row on the truth table</a:t>
            </a:r>
          </a:p>
          <a:p>
            <a:pPr lvl="1"/>
            <a:endParaRPr lang="en-US" sz="2400" smtClean="0"/>
          </a:p>
        </p:txBody>
      </p:sp>
      <p:graphicFrame>
        <p:nvGraphicFramePr>
          <p:cNvPr id="24578" name="Object 92"/>
          <p:cNvGraphicFramePr>
            <a:graphicFrameLocks noChangeAspect="1"/>
          </p:cNvGraphicFramePr>
          <p:nvPr>
            <p:ph sz="half" idx="2"/>
          </p:nvPr>
        </p:nvGraphicFramePr>
        <p:xfrm>
          <a:off x="676275" y="2571750"/>
          <a:ext cx="4832350" cy="628650"/>
        </p:xfrm>
        <a:graphic>
          <a:graphicData uri="http://schemas.openxmlformats.org/presentationml/2006/ole">
            <p:oleObj spid="_x0000_s24578" name="Equation" r:id="rId3" imgW="1726920" imgH="2030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Date Placeholder 4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ECEN 301</a:t>
            </a:r>
          </a:p>
        </p:txBody>
      </p:sp>
      <p:sp>
        <p:nvSpPr>
          <p:cNvPr id="25604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Discussion #21 – Boolean Algebra</a:t>
            </a:r>
          </a:p>
        </p:txBody>
      </p:sp>
      <p:sp>
        <p:nvSpPr>
          <p:cNvPr id="25605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4B122B22-E686-4848-B2AB-7A30F5EF116F}" type="slidenum">
              <a:rPr lang="en-US"/>
              <a:pPr lvl="1"/>
              <a:t>45</a:t>
            </a:fld>
            <a:endParaRPr lang="en-US"/>
          </a:p>
        </p:txBody>
      </p:sp>
      <p:sp>
        <p:nvSpPr>
          <p:cNvPr id="256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Equations to Truth Tables</a:t>
            </a:r>
          </a:p>
        </p:txBody>
      </p:sp>
      <p:sp>
        <p:nvSpPr>
          <p:cNvPr id="2560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06400" y="1219200"/>
            <a:ext cx="8509000" cy="1409700"/>
          </a:xfrm>
          <a:noFill/>
        </p:spPr>
        <p:txBody>
          <a:bodyPr/>
          <a:lstStyle/>
          <a:p>
            <a:r>
              <a:rPr lang="en-US" sz="2800" smtClean="0"/>
              <a:t>For each </a:t>
            </a:r>
            <a:r>
              <a:rPr lang="en-US" sz="2800" b="1" smtClean="0"/>
              <a:t>AND</a:t>
            </a:r>
            <a:r>
              <a:rPr lang="en-US" sz="2800" smtClean="0"/>
              <a:t> term</a:t>
            </a:r>
          </a:p>
          <a:p>
            <a:pPr lvl="1"/>
            <a:r>
              <a:rPr lang="en-US" sz="2400" smtClean="0"/>
              <a:t>fill in the proper row on the truth table</a:t>
            </a:r>
          </a:p>
          <a:p>
            <a:pPr lvl="1"/>
            <a:endParaRPr lang="en-US" sz="2400" smtClean="0"/>
          </a:p>
        </p:txBody>
      </p:sp>
      <p:graphicFrame>
        <p:nvGraphicFramePr>
          <p:cNvPr id="970813" name="Group 61"/>
          <p:cNvGraphicFramePr>
            <a:graphicFrameLocks noGrp="1"/>
          </p:cNvGraphicFramePr>
          <p:nvPr/>
        </p:nvGraphicFramePr>
        <p:xfrm>
          <a:off x="6289675" y="2819400"/>
          <a:ext cx="1711325" cy="3078480"/>
        </p:xfrm>
        <a:graphic>
          <a:graphicData uri="http://schemas.openxmlformats.org/drawingml/2006/table">
            <a:tbl>
              <a:tblPr/>
              <a:tblGrid>
                <a:gridCol w="288925"/>
                <a:gridCol w="334963"/>
                <a:gridCol w="334962"/>
                <a:gridCol w="752475"/>
              </a:tblGrid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A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B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OUT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39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95A9">
                        <a:alpha val="50000"/>
                      </a:srgbClr>
                    </a:solidFill>
                  </a:tcPr>
                </a:tc>
              </a:tr>
              <a:tr h="1539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95A9">
                        <a:alpha val="50000"/>
                      </a:srgbClr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>
                        <a:alpha val="50000"/>
                      </a:srgbClr>
                    </a:solidFill>
                  </a:tcPr>
                </a:tc>
              </a:tr>
              <a:tr h="1539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0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0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0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00000">
                        <a:alpha val="20000"/>
                      </a:srgbClr>
                    </a:solidFill>
                  </a:tcPr>
                </a:tc>
              </a:tr>
              <a:tr h="1539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95A9">
                        <a:alpha val="50000"/>
                      </a:srgbClr>
                    </a:solidFill>
                  </a:tcPr>
                </a:tc>
              </a:tr>
              <a:tr h="1539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CA964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CA964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CA964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CA964">
                        <a:alpha val="20000"/>
                      </a:srgbClr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95A9">
                        <a:alpha val="50000"/>
                      </a:srgbClr>
                    </a:solidFill>
                  </a:tcPr>
                </a:tc>
              </a:tr>
              <a:tr h="1539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>
                        <a:alpha val="20000"/>
                      </a:srgbClr>
                    </a:solidFill>
                  </a:tcPr>
                </a:tc>
              </a:tr>
            </a:tbl>
          </a:graphicData>
        </a:graphic>
      </p:graphicFrame>
      <p:grpSp>
        <p:nvGrpSpPr>
          <p:cNvPr id="25651" name="Group 47"/>
          <p:cNvGrpSpPr>
            <a:grpSpLocks/>
          </p:cNvGrpSpPr>
          <p:nvPr/>
        </p:nvGrpSpPr>
        <p:grpSpPr bwMode="auto">
          <a:xfrm>
            <a:off x="676275" y="2571750"/>
            <a:ext cx="4886325" cy="628650"/>
            <a:chOff x="2016" y="2160"/>
            <a:chExt cx="3078" cy="396"/>
          </a:xfrm>
        </p:grpSpPr>
        <p:sp>
          <p:nvSpPr>
            <p:cNvPr id="25652" name="Rectangle 48"/>
            <p:cNvSpPr>
              <a:spLocks noChangeArrowheads="1"/>
            </p:cNvSpPr>
            <p:nvPr/>
          </p:nvSpPr>
          <p:spPr bwMode="auto">
            <a:xfrm>
              <a:off x="4616" y="2160"/>
              <a:ext cx="478" cy="396"/>
            </a:xfrm>
            <a:prstGeom prst="rect">
              <a:avLst/>
            </a:prstGeom>
            <a:solidFill>
              <a:srgbClr val="FF6600">
                <a:alpha val="20000"/>
              </a:srgbClr>
            </a:solidFill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53" name="Rectangle 49"/>
            <p:cNvSpPr>
              <a:spLocks noChangeArrowheads="1"/>
            </p:cNvSpPr>
            <p:nvPr/>
          </p:nvSpPr>
          <p:spPr bwMode="auto">
            <a:xfrm>
              <a:off x="3970" y="2160"/>
              <a:ext cx="478" cy="396"/>
            </a:xfrm>
            <a:prstGeom prst="rect">
              <a:avLst/>
            </a:prstGeom>
            <a:solidFill>
              <a:srgbClr val="ACA964">
                <a:alpha val="20000"/>
              </a:srgbClr>
            </a:solidFill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54" name="Rectangle 50"/>
            <p:cNvSpPr>
              <a:spLocks noChangeArrowheads="1"/>
            </p:cNvSpPr>
            <p:nvPr/>
          </p:nvSpPr>
          <p:spPr bwMode="auto">
            <a:xfrm>
              <a:off x="3328" y="2160"/>
              <a:ext cx="478" cy="396"/>
            </a:xfrm>
            <a:prstGeom prst="rect">
              <a:avLst/>
            </a:prstGeom>
            <a:solidFill>
              <a:srgbClr val="800000">
                <a:alpha val="20000"/>
              </a:srgbClr>
            </a:solidFill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55" name="Rectangle 51"/>
            <p:cNvSpPr>
              <a:spLocks noChangeArrowheads="1"/>
            </p:cNvSpPr>
            <p:nvPr/>
          </p:nvSpPr>
          <p:spPr bwMode="auto">
            <a:xfrm>
              <a:off x="2658" y="2160"/>
              <a:ext cx="478" cy="396"/>
            </a:xfrm>
            <a:prstGeom prst="rect">
              <a:avLst/>
            </a:prstGeom>
            <a:solidFill>
              <a:srgbClr val="FFFF99">
                <a:alpha val="70195"/>
              </a:srgbClr>
            </a:solidFill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56" name="Rectangle 52"/>
            <p:cNvSpPr>
              <a:spLocks noChangeArrowheads="1"/>
            </p:cNvSpPr>
            <p:nvPr/>
          </p:nvSpPr>
          <p:spPr bwMode="auto">
            <a:xfrm>
              <a:off x="2016" y="2160"/>
              <a:ext cx="478" cy="396"/>
            </a:xfrm>
            <a:prstGeom prst="rect">
              <a:avLst/>
            </a:prstGeom>
            <a:solidFill>
              <a:srgbClr val="8495A9">
                <a:alpha val="50195"/>
              </a:srgbClr>
            </a:solidFill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graphicFrame>
          <p:nvGraphicFramePr>
            <p:cNvPr id="25602" name="Object 53"/>
            <p:cNvGraphicFramePr>
              <a:graphicFrameLocks noChangeAspect="1"/>
            </p:cNvGraphicFramePr>
            <p:nvPr/>
          </p:nvGraphicFramePr>
          <p:xfrm>
            <a:off x="2016" y="2160"/>
            <a:ext cx="3044" cy="396"/>
          </p:xfrm>
          <a:graphic>
            <a:graphicData uri="http://schemas.openxmlformats.org/presentationml/2006/ole">
              <p:oleObj spid="_x0000_s25602" name="Equation" r:id="rId3" imgW="1726920" imgH="203040" progId="Equation.3">
                <p:embed/>
              </p:oleObj>
            </a:graphicData>
          </a:graphic>
        </p:graphicFrame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4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ECEN 301</a:t>
            </a:r>
          </a:p>
        </p:txBody>
      </p:sp>
      <p:sp>
        <p:nvSpPr>
          <p:cNvPr id="1028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Discussion #21 – Boolean Algebra</a:t>
            </a:r>
          </a:p>
        </p:txBody>
      </p:sp>
      <p:sp>
        <p:nvSpPr>
          <p:cNvPr id="1029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ACE678D5-72EC-43FA-9CDD-626DC0C1F356}" type="slidenum">
              <a:rPr lang="en-US"/>
              <a:pPr lvl="1"/>
              <a:t>5</a:t>
            </a:fld>
            <a:endParaRPr lang="en-US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Sign-Magnitude</a:t>
            </a:r>
          </a:p>
        </p:txBody>
      </p:sp>
      <p:sp>
        <p:nvSpPr>
          <p:cNvPr id="103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06400" y="1143000"/>
            <a:ext cx="8356600" cy="1409700"/>
          </a:xfrm>
        </p:spPr>
        <p:txBody>
          <a:bodyPr/>
          <a:lstStyle/>
          <a:p>
            <a:pPr>
              <a:lnSpc>
                <a:spcPct val="80000"/>
              </a:lnSpc>
              <a:buFont typeface="Monotype Sorts" pitchFamily="2" charset="2"/>
              <a:buNone/>
            </a:pPr>
            <a:r>
              <a:rPr lang="en-US" sz="2800" b="1" u="sng" smtClean="0"/>
              <a:t>Range</a:t>
            </a:r>
            <a:r>
              <a:rPr lang="en-US" sz="2800" smtClean="0"/>
              <a:t>:</a:t>
            </a:r>
          </a:p>
          <a:p>
            <a:pPr>
              <a:lnSpc>
                <a:spcPct val="80000"/>
              </a:lnSpc>
              <a:buFont typeface="Monotype Sorts" pitchFamily="2" charset="2"/>
              <a:buNone/>
            </a:pPr>
            <a:endParaRPr lang="en-US" sz="2800" smtClean="0"/>
          </a:p>
          <a:p>
            <a:pPr>
              <a:lnSpc>
                <a:spcPct val="80000"/>
              </a:lnSpc>
              <a:buFont typeface="Monotype Sorts" pitchFamily="2" charset="2"/>
              <a:buNone/>
            </a:pPr>
            <a:r>
              <a:rPr lang="en-US" sz="2800" b="1" u="sng" smtClean="0"/>
              <a:t>Representations</a:t>
            </a:r>
          </a:p>
          <a:p>
            <a:pPr lvl="1">
              <a:lnSpc>
                <a:spcPct val="80000"/>
              </a:lnSpc>
            </a:pPr>
            <a:r>
              <a:rPr lang="en-US" sz="2400" smtClean="0">
                <a:solidFill>
                  <a:srgbClr val="800000"/>
                </a:solidFill>
              </a:rPr>
              <a:t>0</a:t>
            </a:r>
            <a:r>
              <a:rPr lang="en-US" sz="2400" smtClean="0"/>
              <a:t>1111</a:t>
            </a:r>
            <a:r>
              <a:rPr lang="en-US" sz="2400" baseline="-25000" smtClean="0"/>
              <a:t>binary</a:t>
            </a:r>
            <a:r>
              <a:rPr lang="en-US" sz="2400" smtClean="0"/>
              <a:t>         =&gt; 15</a:t>
            </a:r>
            <a:r>
              <a:rPr lang="en-US" sz="2400" baseline="-25000" smtClean="0"/>
              <a:t>decimal</a:t>
            </a:r>
            <a:endParaRPr lang="en-US" sz="2400" smtClean="0"/>
          </a:p>
          <a:p>
            <a:pPr lvl="1">
              <a:lnSpc>
                <a:spcPct val="80000"/>
              </a:lnSpc>
            </a:pPr>
            <a:r>
              <a:rPr lang="en-US" sz="2400" smtClean="0">
                <a:solidFill>
                  <a:srgbClr val="800000"/>
                </a:solidFill>
              </a:rPr>
              <a:t>1</a:t>
            </a:r>
            <a:r>
              <a:rPr lang="en-US" sz="2400" smtClean="0"/>
              <a:t>1111		=&gt; -15</a:t>
            </a:r>
          </a:p>
          <a:p>
            <a:pPr lvl="1">
              <a:lnSpc>
                <a:spcPct val="80000"/>
              </a:lnSpc>
            </a:pPr>
            <a:r>
              <a:rPr lang="en-US" sz="2400" smtClean="0">
                <a:solidFill>
                  <a:srgbClr val="800000"/>
                </a:solidFill>
              </a:rPr>
              <a:t>0</a:t>
            </a:r>
            <a:r>
              <a:rPr lang="en-US" sz="2400" smtClean="0"/>
              <a:t>0000		=&gt; 0</a:t>
            </a:r>
          </a:p>
          <a:p>
            <a:pPr lvl="1">
              <a:lnSpc>
                <a:spcPct val="80000"/>
              </a:lnSpc>
            </a:pPr>
            <a:r>
              <a:rPr lang="en-US" sz="2400" smtClean="0">
                <a:solidFill>
                  <a:srgbClr val="800000"/>
                </a:solidFill>
              </a:rPr>
              <a:t>1</a:t>
            </a:r>
            <a:r>
              <a:rPr lang="en-US" sz="2400" smtClean="0"/>
              <a:t>0000		=&gt; -0</a:t>
            </a:r>
          </a:p>
          <a:p>
            <a:pPr>
              <a:lnSpc>
                <a:spcPct val="80000"/>
              </a:lnSpc>
              <a:buFont typeface="Monotype Sorts" pitchFamily="2" charset="2"/>
              <a:buNone/>
            </a:pPr>
            <a:r>
              <a:rPr lang="en-US" sz="2800" b="1" u="sng" smtClean="0"/>
              <a:t>Problem</a:t>
            </a:r>
          </a:p>
          <a:p>
            <a:pPr lvl="1">
              <a:lnSpc>
                <a:spcPct val="80000"/>
              </a:lnSpc>
            </a:pPr>
            <a:r>
              <a:rPr lang="en-US" sz="2400" smtClean="0"/>
              <a:t>Difficult addition/subtraction</a:t>
            </a:r>
          </a:p>
          <a:p>
            <a:pPr lvl="2">
              <a:lnSpc>
                <a:spcPct val="80000"/>
              </a:lnSpc>
            </a:pPr>
            <a:r>
              <a:rPr lang="en-US" sz="2000" smtClean="0"/>
              <a:t>check signs</a:t>
            </a:r>
          </a:p>
          <a:p>
            <a:pPr lvl="2">
              <a:lnSpc>
                <a:spcPct val="80000"/>
              </a:lnSpc>
            </a:pPr>
            <a:r>
              <a:rPr lang="en-US" sz="2000" smtClean="0"/>
              <a:t>convert to positive</a:t>
            </a:r>
          </a:p>
          <a:p>
            <a:pPr lvl="2">
              <a:lnSpc>
                <a:spcPct val="80000"/>
              </a:lnSpc>
            </a:pPr>
            <a:r>
              <a:rPr lang="en-US" sz="2000" smtClean="0"/>
              <a:t>use adder or subtractor as required</a:t>
            </a:r>
          </a:p>
          <a:p>
            <a:pPr lvl="1">
              <a:lnSpc>
                <a:spcPct val="80000"/>
              </a:lnSpc>
            </a:pPr>
            <a:r>
              <a:rPr lang="en-US" sz="2400" smtClean="0"/>
              <a:t>How to add two sign-magnitude numbers?</a:t>
            </a:r>
          </a:p>
          <a:p>
            <a:pPr lvl="2">
              <a:lnSpc>
                <a:spcPct val="80000"/>
              </a:lnSpc>
            </a:pPr>
            <a:r>
              <a:rPr lang="en-US" sz="2000" smtClean="0"/>
              <a:t>Ex:  1 + (-4)</a:t>
            </a:r>
          </a:p>
        </p:txBody>
      </p:sp>
      <p:sp>
        <p:nvSpPr>
          <p:cNvPr id="1032" name="Text Box 4"/>
          <p:cNvSpPr txBox="1">
            <a:spLocks noChangeArrowheads="1"/>
          </p:cNvSpPr>
          <p:nvPr/>
        </p:nvSpPr>
        <p:spPr bwMode="auto">
          <a:xfrm>
            <a:off x="5029200" y="2533650"/>
            <a:ext cx="3581400" cy="1200150"/>
          </a:xfrm>
          <a:prstGeom prst="rect">
            <a:avLst/>
          </a:prstGeom>
          <a:solidFill>
            <a:srgbClr val="FFFF99">
              <a:alpha val="70195"/>
            </a:srgbClr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>
            <a:spAutoFit/>
          </a:bodyPr>
          <a:lstStyle/>
          <a:p>
            <a:pPr algn="l"/>
            <a:r>
              <a:rPr lang="en-US" sz="2400"/>
              <a:t>The </a:t>
            </a:r>
            <a:r>
              <a:rPr lang="en-US" sz="2400" b="1">
                <a:solidFill>
                  <a:srgbClr val="800000"/>
                </a:solidFill>
              </a:rPr>
              <a:t>MSB</a:t>
            </a:r>
            <a:r>
              <a:rPr lang="en-US" sz="2400"/>
              <a:t> encodes the sign:</a:t>
            </a:r>
          </a:p>
          <a:p>
            <a:pPr algn="l"/>
            <a:r>
              <a:rPr lang="en-US" sz="2400"/>
              <a:t>	</a:t>
            </a:r>
            <a:r>
              <a:rPr lang="en-US" sz="2400" b="1">
                <a:latin typeface="Courier New" pitchFamily="49" charset="0"/>
              </a:rPr>
              <a:t>0</a:t>
            </a:r>
            <a:r>
              <a:rPr lang="en-US" sz="2400"/>
              <a:t>  =  +</a:t>
            </a:r>
          </a:p>
          <a:p>
            <a:pPr algn="l"/>
            <a:r>
              <a:rPr lang="en-US" sz="2400"/>
              <a:t>	</a:t>
            </a:r>
            <a:r>
              <a:rPr lang="en-US" sz="2400" b="1">
                <a:latin typeface="Courier New" pitchFamily="49" charset="0"/>
              </a:rPr>
              <a:t>1</a:t>
            </a:r>
            <a:r>
              <a:rPr lang="en-US" sz="2400"/>
              <a:t>  =  </a:t>
            </a:r>
            <a:r>
              <a:rPr lang="en-US" sz="2400">
                <a:latin typeface="Symbol" pitchFamily="18" charset="2"/>
              </a:rPr>
              <a:t>-</a:t>
            </a:r>
          </a:p>
        </p:txBody>
      </p:sp>
      <p:graphicFrame>
        <p:nvGraphicFramePr>
          <p:cNvPr id="1026" name="Object 5"/>
          <p:cNvGraphicFramePr>
            <a:graphicFrameLocks noChangeAspect="1"/>
          </p:cNvGraphicFramePr>
          <p:nvPr>
            <p:ph sz="half" idx="2"/>
          </p:nvPr>
        </p:nvGraphicFramePr>
        <p:xfrm>
          <a:off x="1712913" y="1309688"/>
          <a:ext cx="3432175" cy="519112"/>
        </p:xfrm>
        <a:graphic>
          <a:graphicData uri="http://schemas.openxmlformats.org/presentationml/2006/ole">
            <p:oleObj spid="_x0000_s1026" name="Equation" r:id="rId3" imgW="1511280" imgH="2286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Date Placeholder 4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ECEN 301</a:t>
            </a:r>
          </a:p>
        </p:txBody>
      </p:sp>
      <p:sp>
        <p:nvSpPr>
          <p:cNvPr id="2052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Discussion #21 – Boolean Algebra</a:t>
            </a:r>
          </a:p>
        </p:txBody>
      </p:sp>
      <p:sp>
        <p:nvSpPr>
          <p:cNvPr id="2053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FE9D9F96-BAEF-4973-BCAF-D4FE2DBE58BE}" type="slidenum">
              <a:rPr lang="en-US"/>
              <a:pPr lvl="1"/>
              <a:t>6</a:t>
            </a:fld>
            <a:endParaRPr lang="en-US"/>
          </a:p>
        </p:txBody>
      </p:sp>
      <p:sp>
        <p:nvSpPr>
          <p:cNvPr id="20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1’s Complement </a:t>
            </a:r>
          </a:p>
        </p:txBody>
      </p:sp>
      <p:sp>
        <p:nvSpPr>
          <p:cNvPr id="205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06400" y="1219200"/>
            <a:ext cx="8585200" cy="1409700"/>
          </a:xfrm>
        </p:spPr>
        <p:txBody>
          <a:bodyPr/>
          <a:lstStyle/>
          <a:p>
            <a:pPr>
              <a:lnSpc>
                <a:spcPct val="80000"/>
              </a:lnSpc>
              <a:buFont typeface="Monotype Sorts" pitchFamily="2" charset="2"/>
              <a:buNone/>
            </a:pPr>
            <a:r>
              <a:rPr lang="en-US" sz="2800" b="1" u="sng" smtClean="0"/>
              <a:t>Range</a:t>
            </a:r>
            <a:r>
              <a:rPr lang="en-US" sz="2800" smtClean="0"/>
              <a:t>: </a:t>
            </a:r>
          </a:p>
          <a:p>
            <a:pPr>
              <a:lnSpc>
                <a:spcPct val="80000"/>
              </a:lnSpc>
              <a:buFont typeface="Monotype Sorts" pitchFamily="2" charset="2"/>
              <a:buNone/>
            </a:pPr>
            <a:endParaRPr lang="en-US" sz="2800" smtClean="0"/>
          </a:p>
          <a:p>
            <a:pPr>
              <a:lnSpc>
                <a:spcPct val="80000"/>
              </a:lnSpc>
              <a:buFont typeface="Monotype Sorts" pitchFamily="2" charset="2"/>
              <a:buNone/>
            </a:pPr>
            <a:r>
              <a:rPr lang="en-US" sz="2800" b="1" u="sng" smtClean="0"/>
              <a:t>Representations</a:t>
            </a:r>
          </a:p>
          <a:p>
            <a:pPr lvl="1">
              <a:lnSpc>
                <a:spcPct val="80000"/>
              </a:lnSpc>
            </a:pPr>
            <a:r>
              <a:rPr lang="en-US" sz="2400" smtClean="0"/>
              <a:t>00110</a:t>
            </a:r>
            <a:r>
              <a:rPr lang="en-US" sz="2400" baseline="-25000" smtClean="0"/>
              <a:t>binary	</a:t>
            </a:r>
            <a:r>
              <a:rPr lang="en-US" sz="2400" smtClean="0"/>
              <a:t>=&gt; 6</a:t>
            </a:r>
            <a:r>
              <a:rPr lang="en-US" sz="2400" baseline="-25000" smtClean="0"/>
              <a:t>decimal</a:t>
            </a:r>
            <a:endParaRPr lang="en-US" sz="2400" smtClean="0"/>
          </a:p>
          <a:p>
            <a:pPr lvl="1">
              <a:lnSpc>
                <a:spcPct val="80000"/>
              </a:lnSpc>
            </a:pPr>
            <a:r>
              <a:rPr lang="en-US" sz="2400" smtClean="0"/>
              <a:t>11001		=&gt; -6</a:t>
            </a:r>
          </a:p>
          <a:p>
            <a:pPr lvl="1">
              <a:lnSpc>
                <a:spcPct val="80000"/>
              </a:lnSpc>
            </a:pPr>
            <a:r>
              <a:rPr lang="en-US" sz="2400" smtClean="0"/>
              <a:t>00000		=&gt; 0</a:t>
            </a:r>
          </a:p>
          <a:p>
            <a:pPr lvl="1">
              <a:lnSpc>
                <a:spcPct val="80000"/>
              </a:lnSpc>
            </a:pPr>
            <a:r>
              <a:rPr lang="en-US" sz="2400" smtClean="0"/>
              <a:t>11111		=&gt; -0</a:t>
            </a:r>
          </a:p>
          <a:p>
            <a:pPr>
              <a:lnSpc>
                <a:spcPct val="80000"/>
              </a:lnSpc>
              <a:buFont typeface="Monotype Sorts" pitchFamily="2" charset="2"/>
              <a:buNone/>
            </a:pPr>
            <a:r>
              <a:rPr lang="en-US" sz="2800" b="1" u="sng" smtClean="0"/>
              <a:t>Problem</a:t>
            </a:r>
          </a:p>
          <a:p>
            <a:pPr lvl="1">
              <a:lnSpc>
                <a:spcPct val="80000"/>
              </a:lnSpc>
            </a:pPr>
            <a:r>
              <a:rPr lang="en-US" sz="2400" smtClean="0"/>
              <a:t>Difficult addition/subtraction</a:t>
            </a:r>
          </a:p>
          <a:p>
            <a:pPr lvl="2">
              <a:lnSpc>
                <a:spcPct val="80000"/>
              </a:lnSpc>
            </a:pPr>
            <a:r>
              <a:rPr lang="en-US" sz="2000" smtClean="0"/>
              <a:t>no need to check signs as before</a:t>
            </a:r>
          </a:p>
          <a:p>
            <a:pPr lvl="2">
              <a:lnSpc>
                <a:spcPct val="80000"/>
              </a:lnSpc>
            </a:pPr>
            <a:r>
              <a:rPr lang="en-US" sz="2000" smtClean="0"/>
              <a:t>cumbersome logic circuits</a:t>
            </a:r>
          </a:p>
          <a:p>
            <a:pPr lvl="3">
              <a:lnSpc>
                <a:spcPct val="80000"/>
              </a:lnSpc>
            </a:pPr>
            <a:r>
              <a:rPr lang="en-US" sz="1800" i="1" smtClean="0"/>
              <a:t>end-around-carry</a:t>
            </a:r>
          </a:p>
          <a:p>
            <a:pPr lvl="1">
              <a:lnSpc>
                <a:spcPct val="80000"/>
              </a:lnSpc>
            </a:pPr>
            <a:r>
              <a:rPr lang="en-US" sz="2400" smtClean="0"/>
              <a:t>How to add to one’s complement numbers? </a:t>
            </a:r>
          </a:p>
          <a:p>
            <a:pPr lvl="2">
              <a:lnSpc>
                <a:spcPct val="80000"/>
              </a:lnSpc>
            </a:pPr>
            <a:r>
              <a:rPr lang="en-US" sz="2000" smtClean="0"/>
              <a:t>Ex: 4 + (-3)</a:t>
            </a:r>
          </a:p>
        </p:txBody>
      </p:sp>
      <p:sp>
        <p:nvSpPr>
          <p:cNvPr id="2056" name="Text Box 4"/>
          <p:cNvSpPr txBox="1">
            <a:spLocks noChangeArrowheads="1"/>
          </p:cNvSpPr>
          <p:nvPr/>
        </p:nvSpPr>
        <p:spPr bwMode="auto">
          <a:xfrm>
            <a:off x="5943600" y="1943100"/>
            <a:ext cx="2819400" cy="2660650"/>
          </a:xfrm>
          <a:prstGeom prst="rect">
            <a:avLst/>
          </a:prstGeom>
          <a:solidFill>
            <a:srgbClr val="FFFF99">
              <a:alpha val="70195"/>
            </a:srgbClr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>
            <a:spAutoFit/>
          </a:bodyPr>
          <a:lstStyle/>
          <a:p>
            <a:pPr algn="l"/>
            <a:r>
              <a:rPr lang="en-US" sz="2400"/>
              <a:t>To negate a number,</a:t>
            </a:r>
          </a:p>
          <a:p>
            <a:pPr algn="l"/>
            <a:r>
              <a:rPr lang="en-US" sz="2400"/>
              <a:t>Invert it, bit-by-bit.</a:t>
            </a:r>
          </a:p>
          <a:p>
            <a:pPr algn="l"/>
            <a:endParaRPr lang="en-US" sz="2400"/>
          </a:p>
          <a:p>
            <a:pPr algn="l"/>
            <a:r>
              <a:rPr lang="en-US" sz="2400" b="1">
                <a:solidFill>
                  <a:srgbClr val="800000"/>
                </a:solidFill>
              </a:rPr>
              <a:t>MSB</a:t>
            </a:r>
            <a:r>
              <a:rPr lang="en-US" sz="2400"/>
              <a:t> still encodes the sign:</a:t>
            </a:r>
          </a:p>
          <a:p>
            <a:pPr algn="l"/>
            <a:r>
              <a:rPr lang="en-US" sz="2400"/>
              <a:t>	0  =  +</a:t>
            </a:r>
          </a:p>
          <a:p>
            <a:pPr algn="l"/>
            <a:r>
              <a:rPr lang="en-US" sz="2400"/>
              <a:t>	1  =  </a:t>
            </a:r>
            <a:r>
              <a:rPr lang="en-US" sz="2400">
                <a:latin typeface="Symbol" pitchFamily="18" charset="2"/>
              </a:rPr>
              <a:t>-</a:t>
            </a:r>
          </a:p>
        </p:txBody>
      </p:sp>
      <p:graphicFrame>
        <p:nvGraphicFramePr>
          <p:cNvPr id="2050" name="Object 5"/>
          <p:cNvGraphicFramePr>
            <a:graphicFrameLocks noChangeAspect="1"/>
          </p:cNvGraphicFramePr>
          <p:nvPr>
            <p:ph sz="half" idx="2"/>
          </p:nvPr>
        </p:nvGraphicFramePr>
        <p:xfrm>
          <a:off x="1752600" y="1371600"/>
          <a:ext cx="3276600" cy="495300"/>
        </p:xfrm>
        <a:graphic>
          <a:graphicData uri="http://schemas.openxmlformats.org/presentationml/2006/ole">
            <p:oleObj spid="_x0000_s2050" name="Equation" r:id="rId3" imgW="1511280" imgH="2286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ECEN 301</a:t>
            </a:r>
          </a:p>
        </p:txBody>
      </p:sp>
      <p:sp>
        <p:nvSpPr>
          <p:cNvPr id="3277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Discussion #21 – Boolean Algebra</a:t>
            </a:r>
          </a:p>
        </p:txBody>
      </p:sp>
      <p:sp>
        <p:nvSpPr>
          <p:cNvPr id="3277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6AEDADC9-ABE3-473C-B91A-C59900E63ED2}" type="slidenum">
              <a:rPr lang="en-US"/>
              <a:pPr lvl="1"/>
              <a:t>7</a:t>
            </a:fld>
            <a:endParaRPr lang="en-US"/>
          </a:p>
        </p:txBody>
      </p:sp>
      <p:sp>
        <p:nvSpPr>
          <p:cNvPr id="3277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Two’s Complement</a:t>
            </a:r>
          </a:p>
        </p:txBody>
      </p:sp>
      <p:sp>
        <p:nvSpPr>
          <p:cNvPr id="3277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6400" y="1333500"/>
            <a:ext cx="8356600" cy="1365250"/>
          </a:xfrm>
        </p:spPr>
        <p:txBody>
          <a:bodyPr/>
          <a:lstStyle/>
          <a:p>
            <a:pPr marL="0" indent="0"/>
            <a:r>
              <a:rPr lang="en-US" smtClean="0"/>
              <a:t>Problems with sign-magnitude and 1’s complement</a:t>
            </a:r>
          </a:p>
          <a:p>
            <a:pPr marL="576263" lvl="1" indent="-234950"/>
            <a:r>
              <a:rPr lang="en-US" smtClean="0"/>
              <a:t>two representations of zero (+0 and –0)</a:t>
            </a:r>
          </a:p>
          <a:p>
            <a:pPr marL="576263" lvl="1" indent="-234950"/>
            <a:r>
              <a:rPr lang="en-US" smtClean="0"/>
              <a:t>arithmetic circuits are complex</a:t>
            </a:r>
          </a:p>
          <a:p>
            <a:pPr marL="0" indent="0"/>
            <a:r>
              <a:rPr lang="en-US" b="1" i="1" smtClean="0"/>
              <a:t>Two’s complement</a:t>
            </a:r>
            <a:r>
              <a:rPr lang="en-US" smtClean="0"/>
              <a:t> representation developed to make circuits easy for arithmetic.</a:t>
            </a:r>
          </a:p>
          <a:p>
            <a:pPr marL="576263" lvl="1" indent="-234950"/>
            <a:r>
              <a:rPr lang="en-US" smtClean="0"/>
              <a:t>only one representation for zero</a:t>
            </a:r>
          </a:p>
          <a:p>
            <a:pPr marL="576263" lvl="1" indent="-234950"/>
            <a:r>
              <a:rPr lang="en-US" smtClean="0"/>
              <a:t>just </a:t>
            </a:r>
            <a:r>
              <a:rPr lang="en-US" b="1" smtClean="0"/>
              <a:t>ADD</a:t>
            </a:r>
            <a:r>
              <a:rPr lang="en-US" smtClean="0"/>
              <a:t> the two numbers to get the right answer (regardless of sign)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Date Placeholder 4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ECEN 301</a:t>
            </a:r>
          </a:p>
        </p:txBody>
      </p:sp>
      <p:sp>
        <p:nvSpPr>
          <p:cNvPr id="3076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Discussion #21 – Boolean Algebra</a:t>
            </a:r>
          </a:p>
        </p:txBody>
      </p:sp>
      <p:sp>
        <p:nvSpPr>
          <p:cNvPr id="3077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6D7FA325-833F-491D-9FEB-CC265830F916}" type="slidenum">
              <a:rPr lang="en-US"/>
              <a:pPr lvl="1"/>
              <a:t>8</a:t>
            </a:fld>
            <a:endParaRPr lang="en-US"/>
          </a:p>
        </p:txBody>
      </p:sp>
      <p:sp>
        <p:nvSpPr>
          <p:cNvPr id="30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Two’s Complement</a:t>
            </a:r>
          </a:p>
        </p:txBody>
      </p:sp>
      <p:sp>
        <p:nvSpPr>
          <p:cNvPr id="307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06400" y="1333500"/>
            <a:ext cx="8356600" cy="1409700"/>
          </a:xfrm>
        </p:spPr>
        <p:txBody>
          <a:bodyPr/>
          <a:lstStyle/>
          <a:p>
            <a:pPr>
              <a:lnSpc>
                <a:spcPct val="80000"/>
              </a:lnSpc>
              <a:buFont typeface="Monotype Sorts" pitchFamily="2" charset="2"/>
              <a:buNone/>
            </a:pPr>
            <a:r>
              <a:rPr lang="en-US" sz="2400" b="1" u="sng" smtClean="0"/>
              <a:t>Range</a:t>
            </a:r>
            <a:r>
              <a:rPr lang="en-US" sz="2400" smtClean="0"/>
              <a:t>:</a:t>
            </a:r>
          </a:p>
          <a:p>
            <a:pPr>
              <a:lnSpc>
                <a:spcPct val="80000"/>
              </a:lnSpc>
              <a:buFont typeface="Monotype Sorts" pitchFamily="2" charset="2"/>
              <a:buNone/>
            </a:pPr>
            <a:endParaRPr lang="en-US" sz="2400" smtClean="0"/>
          </a:p>
          <a:p>
            <a:pPr>
              <a:lnSpc>
                <a:spcPct val="80000"/>
              </a:lnSpc>
              <a:buFont typeface="Monotype Sorts" pitchFamily="2" charset="2"/>
              <a:buNone/>
            </a:pPr>
            <a:r>
              <a:rPr lang="en-US" sz="2400" b="1" u="sng" smtClean="0"/>
              <a:t>Representation</a:t>
            </a:r>
            <a:r>
              <a:rPr lang="en-US" sz="2400" smtClean="0"/>
              <a:t>:</a:t>
            </a:r>
          </a:p>
          <a:p>
            <a:pPr lvl="1">
              <a:lnSpc>
                <a:spcPct val="80000"/>
              </a:lnSpc>
            </a:pPr>
            <a:r>
              <a:rPr lang="en-US" sz="2000" smtClean="0"/>
              <a:t>If number is </a:t>
            </a:r>
            <a:r>
              <a:rPr lang="en-US" sz="2000" b="1" smtClean="0"/>
              <a:t>positive </a:t>
            </a:r>
            <a:r>
              <a:rPr lang="en-US" sz="2000" smtClean="0"/>
              <a:t>or </a:t>
            </a:r>
            <a:r>
              <a:rPr lang="en-US" sz="2000" b="1" smtClean="0"/>
              <a:t>zero</a:t>
            </a:r>
            <a:r>
              <a:rPr lang="en-US" sz="2000" smtClean="0"/>
              <a:t>,</a:t>
            </a:r>
          </a:p>
          <a:p>
            <a:pPr lvl="2">
              <a:lnSpc>
                <a:spcPct val="80000"/>
              </a:lnSpc>
            </a:pPr>
            <a:r>
              <a:rPr lang="en-US" sz="1800" smtClean="0"/>
              <a:t>normal binary representation, zeroes in upper bit(s)</a:t>
            </a:r>
          </a:p>
          <a:p>
            <a:pPr lvl="1">
              <a:lnSpc>
                <a:spcPct val="80000"/>
              </a:lnSpc>
            </a:pPr>
            <a:r>
              <a:rPr lang="en-US" sz="2000" smtClean="0"/>
              <a:t>If number is </a:t>
            </a:r>
            <a:r>
              <a:rPr lang="en-US" sz="2000" b="1" smtClean="0"/>
              <a:t>negative</a:t>
            </a:r>
            <a:r>
              <a:rPr lang="en-US" sz="2000" smtClean="0"/>
              <a:t>,</a:t>
            </a:r>
          </a:p>
          <a:p>
            <a:pPr lvl="2">
              <a:lnSpc>
                <a:spcPct val="80000"/>
              </a:lnSpc>
            </a:pPr>
            <a:r>
              <a:rPr lang="en-US" sz="1800" smtClean="0"/>
              <a:t>start with positive number</a:t>
            </a:r>
          </a:p>
          <a:p>
            <a:pPr lvl="2">
              <a:lnSpc>
                <a:spcPct val="80000"/>
              </a:lnSpc>
            </a:pPr>
            <a:r>
              <a:rPr lang="en-US" sz="1800" smtClean="0"/>
              <a:t>flip every bit (i.e., take the one’s complement)</a:t>
            </a:r>
          </a:p>
          <a:p>
            <a:pPr lvl="2">
              <a:lnSpc>
                <a:spcPct val="80000"/>
              </a:lnSpc>
            </a:pPr>
            <a:r>
              <a:rPr lang="en-US" sz="1800" smtClean="0"/>
              <a:t>then add one</a:t>
            </a:r>
          </a:p>
        </p:txBody>
      </p:sp>
      <p:grpSp>
        <p:nvGrpSpPr>
          <p:cNvPr id="3080" name="Group 4"/>
          <p:cNvGrpSpPr>
            <a:grpSpLocks/>
          </p:cNvGrpSpPr>
          <p:nvPr/>
        </p:nvGrpSpPr>
        <p:grpSpPr bwMode="auto">
          <a:xfrm>
            <a:off x="990600" y="4267200"/>
            <a:ext cx="7162800" cy="1800225"/>
            <a:chOff x="624" y="2610"/>
            <a:chExt cx="4512" cy="1134"/>
          </a:xfrm>
        </p:grpSpPr>
        <p:sp>
          <p:nvSpPr>
            <p:cNvPr id="3082" name="Text Box 5"/>
            <p:cNvSpPr txBox="1">
              <a:spLocks noChangeArrowheads="1"/>
            </p:cNvSpPr>
            <p:nvPr/>
          </p:nvSpPr>
          <p:spPr bwMode="auto">
            <a:xfrm>
              <a:off x="624" y="2610"/>
              <a:ext cx="4512" cy="11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>
                <a:tabLst>
                  <a:tab pos="565150" algn="r"/>
                  <a:tab pos="1771650" algn="r"/>
                  <a:tab pos="1993900" algn="l"/>
                  <a:tab pos="3721100" algn="r"/>
                  <a:tab pos="4851400" algn="r"/>
                  <a:tab pos="5149850" algn="l"/>
                </a:tabLst>
              </a:pPr>
              <a:r>
                <a:rPr lang="en-US" sz="2400">
                  <a:latin typeface="CourierPS" pitchFamily="49" charset="0"/>
                </a:rPr>
                <a:t>		</a:t>
              </a:r>
              <a:r>
                <a:rPr lang="en-US" sz="2800" b="1">
                  <a:latin typeface="CourierPS" pitchFamily="49" charset="0"/>
                </a:rPr>
                <a:t>00101	</a:t>
              </a:r>
              <a:r>
                <a:rPr lang="en-US" sz="2400">
                  <a:latin typeface="Arial" charset="0"/>
                </a:rPr>
                <a:t>(5)</a:t>
              </a:r>
              <a:r>
                <a:rPr lang="en-US" sz="2400">
                  <a:latin typeface="Franklin Gothic Book" pitchFamily="34" charset="0"/>
                </a:rPr>
                <a:t>		</a:t>
              </a:r>
              <a:r>
                <a:rPr lang="en-US" sz="2800" b="1">
                  <a:latin typeface="CourierPS" pitchFamily="49" charset="0"/>
                </a:rPr>
                <a:t>01001	</a:t>
              </a:r>
              <a:r>
                <a:rPr lang="en-US" sz="2400">
                  <a:latin typeface="Arial" charset="0"/>
                </a:rPr>
                <a:t>(9)</a:t>
              </a:r>
            </a:p>
            <a:p>
              <a:pPr algn="l">
                <a:tabLst>
                  <a:tab pos="565150" algn="r"/>
                  <a:tab pos="1771650" algn="r"/>
                  <a:tab pos="1993900" algn="l"/>
                  <a:tab pos="3721100" algn="r"/>
                  <a:tab pos="4851400" algn="r"/>
                  <a:tab pos="5149850" algn="l"/>
                </a:tabLst>
              </a:pPr>
              <a:r>
                <a:rPr lang="en-US" sz="2400">
                  <a:latin typeface="Franklin Gothic Book" pitchFamily="34" charset="0"/>
                </a:rPr>
                <a:t>		</a:t>
              </a:r>
              <a:r>
                <a:rPr lang="en-US" sz="2800" b="1">
                  <a:latin typeface="CourierPS" pitchFamily="49" charset="0"/>
                </a:rPr>
                <a:t>11010	</a:t>
              </a:r>
              <a:r>
                <a:rPr lang="en-US">
                  <a:latin typeface="Arial" charset="0"/>
                </a:rPr>
                <a:t>(1’s comp)</a:t>
              </a:r>
              <a:r>
                <a:rPr lang="en-US">
                  <a:latin typeface="Franklin Gothic Book" pitchFamily="34" charset="0"/>
                </a:rPr>
                <a:t>	</a:t>
              </a:r>
              <a:r>
                <a:rPr lang="en-US" sz="2800">
                  <a:latin typeface="CourierPS" pitchFamily="49" charset="0"/>
                </a:rPr>
                <a:t>		</a:t>
              </a:r>
              <a:r>
                <a:rPr lang="en-US">
                  <a:latin typeface="Arial" charset="0"/>
                </a:rPr>
                <a:t>(1’s comp)</a:t>
              </a:r>
            </a:p>
            <a:p>
              <a:pPr algn="l">
                <a:tabLst>
                  <a:tab pos="565150" algn="r"/>
                  <a:tab pos="1771650" algn="r"/>
                  <a:tab pos="1993900" algn="l"/>
                  <a:tab pos="3721100" algn="r"/>
                  <a:tab pos="4851400" algn="r"/>
                  <a:tab pos="5149850" algn="l"/>
                </a:tabLst>
              </a:pPr>
              <a:r>
                <a:rPr lang="en-US" sz="2800" b="1">
                  <a:latin typeface="CourierPS" pitchFamily="49" charset="0"/>
                </a:rPr>
                <a:t>	+</a:t>
              </a:r>
              <a:r>
                <a:rPr lang="en-US" sz="2800" b="1" u="sng">
                  <a:latin typeface="CourierPS" pitchFamily="49" charset="0"/>
                </a:rPr>
                <a:t>	1</a:t>
              </a:r>
              <a:r>
                <a:rPr lang="en-US" sz="2800" b="1">
                  <a:latin typeface="CourierPS" pitchFamily="49" charset="0"/>
                </a:rPr>
                <a:t>	</a:t>
              </a:r>
              <a:r>
                <a:rPr lang="en-US" sz="2400">
                  <a:latin typeface="Franklin Gothic Book" pitchFamily="34" charset="0"/>
                </a:rPr>
                <a:t>	</a:t>
              </a:r>
              <a:r>
                <a:rPr lang="en-US" sz="2800" b="1">
                  <a:latin typeface="CourierPS" pitchFamily="49" charset="0"/>
                </a:rPr>
                <a:t>+</a:t>
              </a:r>
              <a:r>
                <a:rPr lang="en-US" sz="2800" b="1" u="sng">
                  <a:latin typeface="CourierPS" pitchFamily="49" charset="0"/>
                </a:rPr>
                <a:t>	1</a:t>
              </a:r>
              <a:r>
                <a:rPr lang="en-US" sz="2800" b="1">
                  <a:latin typeface="CourierPS" pitchFamily="49" charset="0"/>
                </a:rPr>
                <a:t>	</a:t>
              </a:r>
              <a:endParaRPr lang="en-US" sz="2400">
                <a:latin typeface="Franklin Gothic Book" pitchFamily="34" charset="0"/>
              </a:endParaRPr>
            </a:p>
            <a:p>
              <a:pPr algn="l">
                <a:tabLst>
                  <a:tab pos="565150" algn="r"/>
                  <a:tab pos="1771650" algn="r"/>
                  <a:tab pos="1993900" algn="l"/>
                  <a:tab pos="3721100" algn="r"/>
                  <a:tab pos="4851400" algn="r"/>
                  <a:tab pos="5149850" algn="l"/>
                </a:tabLst>
              </a:pPr>
              <a:r>
                <a:rPr lang="en-US" sz="2800" b="1">
                  <a:latin typeface="CourierPS" pitchFamily="49" charset="0"/>
                </a:rPr>
                <a:t>		11011	</a:t>
              </a:r>
              <a:r>
                <a:rPr lang="en-US" sz="2400">
                  <a:latin typeface="Arial" charset="0"/>
                </a:rPr>
                <a:t>(-5)</a:t>
              </a:r>
              <a:r>
                <a:rPr lang="en-US" sz="2400">
                  <a:latin typeface="Franklin Gothic Book" pitchFamily="34" charset="0"/>
                </a:rPr>
                <a:t>	</a:t>
              </a:r>
              <a:r>
                <a:rPr lang="en-US" sz="2800" b="1">
                  <a:latin typeface="CourierPS" pitchFamily="49" charset="0"/>
                </a:rPr>
                <a:t>	</a:t>
              </a:r>
              <a:r>
                <a:rPr lang="en-US" sz="2400">
                  <a:latin typeface="Franklin Gothic Book" pitchFamily="34" charset="0"/>
                </a:rPr>
                <a:t>	</a:t>
              </a:r>
              <a:r>
                <a:rPr lang="en-US" sz="2400">
                  <a:latin typeface="Arial" charset="0"/>
                </a:rPr>
                <a:t>(-9)</a:t>
              </a:r>
            </a:p>
          </p:txBody>
        </p:sp>
        <p:sp>
          <p:nvSpPr>
            <p:cNvPr id="3083" name="AutoShape 6"/>
            <p:cNvSpPr>
              <a:spLocks noChangeArrowheads="1"/>
            </p:cNvSpPr>
            <p:nvPr/>
          </p:nvSpPr>
          <p:spPr bwMode="auto">
            <a:xfrm>
              <a:off x="768" y="2754"/>
              <a:ext cx="240" cy="336"/>
            </a:xfrm>
            <a:prstGeom prst="curvedRightArrow">
              <a:avLst>
                <a:gd name="adj1" fmla="val 28000"/>
                <a:gd name="adj2" fmla="val 56000"/>
                <a:gd name="adj3" fmla="val 33333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84" name="AutoShape 7"/>
            <p:cNvSpPr>
              <a:spLocks noChangeArrowheads="1"/>
            </p:cNvSpPr>
            <p:nvPr/>
          </p:nvSpPr>
          <p:spPr bwMode="auto">
            <a:xfrm>
              <a:off x="2736" y="2754"/>
              <a:ext cx="240" cy="336"/>
            </a:xfrm>
            <a:prstGeom prst="curvedRightArrow">
              <a:avLst>
                <a:gd name="adj1" fmla="val 28000"/>
                <a:gd name="adj2" fmla="val 56000"/>
                <a:gd name="adj3" fmla="val 33333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85" name="Rectangle 8"/>
            <p:cNvSpPr>
              <a:spLocks noChangeArrowheads="1"/>
            </p:cNvSpPr>
            <p:nvPr/>
          </p:nvSpPr>
          <p:spPr bwMode="auto">
            <a:xfrm>
              <a:off x="3003" y="2889"/>
              <a:ext cx="786" cy="327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2800" b="1">
                  <a:latin typeface="CourierPS" pitchFamily="49" charset="0"/>
                </a:rPr>
                <a:t>10110</a:t>
              </a:r>
            </a:p>
          </p:txBody>
        </p:sp>
        <p:sp>
          <p:nvSpPr>
            <p:cNvPr id="3086" name="Rectangle 9"/>
            <p:cNvSpPr>
              <a:spLocks noChangeArrowheads="1"/>
            </p:cNvSpPr>
            <p:nvPr/>
          </p:nvSpPr>
          <p:spPr bwMode="auto">
            <a:xfrm>
              <a:off x="3003" y="3417"/>
              <a:ext cx="786" cy="327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2800" b="1">
                  <a:latin typeface="CourierPS" pitchFamily="49" charset="0"/>
                </a:rPr>
                <a:t>10111</a:t>
              </a:r>
            </a:p>
          </p:txBody>
        </p:sp>
      </p:grpSp>
      <p:graphicFrame>
        <p:nvGraphicFramePr>
          <p:cNvPr id="3074" name="Object 10"/>
          <p:cNvGraphicFramePr>
            <a:graphicFrameLocks noChangeAspect="1"/>
          </p:cNvGraphicFramePr>
          <p:nvPr>
            <p:ph sz="half" idx="2"/>
          </p:nvPr>
        </p:nvGraphicFramePr>
        <p:xfrm>
          <a:off x="1524000" y="1333500"/>
          <a:ext cx="3127375" cy="541338"/>
        </p:xfrm>
        <a:graphic>
          <a:graphicData uri="http://schemas.openxmlformats.org/presentationml/2006/ole">
            <p:oleObj spid="_x0000_s3074" name="Equation" r:id="rId4" imgW="1320480" imgH="228600" progId="Equation.3">
              <p:embed/>
            </p:oleObj>
          </a:graphicData>
        </a:graphic>
      </p:graphicFrame>
      <p:sp>
        <p:nvSpPr>
          <p:cNvPr id="3081" name="Text Box 11"/>
          <p:cNvSpPr txBox="1">
            <a:spLocks noChangeArrowheads="1"/>
          </p:cNvSpPr>
          <p:nvPr/>
        </p:nvSpPr>
        <p:spPr bwMode="auto">
          <a:xfrm>
            <a:off x="6781800" y="2638425"/>
            <a:ext cx="2057400" cy="1323975"/>
          </a:xfrm>
          <a:prstGeom prst="rect">
            <a:avLst/>
          </a:prstGeom>
          <a:solidFill>
            <a:srgbClr val="FFFF99">
              <a:alpha val="70195"/>
            </a:srgbClr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>
            <a:spAutoFit/>
          </a:bodyPr>
          <a:lstStyle/>
          <a:p>
            <a:pPr algn="l"/>
            <a:r>
              <a:rPr lang="en-US" sz="2000" b="1">
                <a:solidFill>
                  <a:srgbClr val="800000"/>
                </a:solidFill>
              </a:rPr>
              <a:t>MSB</a:t>
            </a:r>
            <a:r>
              <a:rPr lang="en-US" sz="2000"/>
              <a:t> still encodes the sign:</a:t>
            </a:r>
          </a:p>
          <a:p>
            <a:r>
              <a:rPr lang="en-US" sz="2000" b="1">
                <a:latin typeface="Courier New" pitchFamily="49" charset="0"/>
              </a:rPr>
              <a:t>0</a:t>
            </a:r>
            <a:r>
              <a:rPr lang="en-US" sz="2000"/>
              <a:t>  =  +</a:t>
            </a:r>
          </a:p>
          <a:p>
            <a:r>
              <a:rPr lang="en-US" sz="2000" b="1">
                <a:latin typeface="Courier New" pitchFamily="49" charset="0"/>
              </a:rPr>
              <a:t>1</a:t>
            </a:r>
            <a:r>
              <a:rPr lang="en-US" sz="2000"/>
              <a:t>  =  </a:t>
            </a:r>
            <a:r>
              <a:rPr lang="en-US" sz="2000">
                <a:latin typeface="Symbol" pitchFamily="18" charset="2"/>
              </a:rPr>
              <a:t>-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Date Placeholder 4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ECEn/CS 124</a:t>
            </a:r>
          </a:p>
        </p:txBody>
      </p:sp>
      <p:sp>
        <p:nvSpPr>
          <p:cNvPr id="410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Discussion #2 – Chapter 2</a:t>
            </a:r>
          </a:p>
        </p:txBody>
      </p:sp>
      <p:sp>
        <p:nvSpPr>
          <p:cNvPr id="4101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8603B41B-5EE8-4DCE-B081-0B8F13C15186}" type="slidenum">
              <a:rPr lang="en-US"/>
              <a:pPr lvl="1"/>
              <a:t>9</a:t>
            </a:fld>
            <a:endParaRPr lang="en-US"/>
          </a:p>
        </p:txBody>
      </p:sp>
      <p:sp>
        <p:nvSpPr>
          <p:cNvPr id="41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2’s Complement</a:t>
            </a:r>
            <a:endParaRPr lang="en-US" sz="2800" smtClean="0"/>
          </a:p>
        </p:txBody>
      </p:sp>
      <p:sp>
        <p:nvSpPr>
          <p:cNvPr id="410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06400" y="1304925"/>
            <a:ext cx="8356600" cy="49149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smtClean="0"/>
              <a:t>Positional number representation with a twist</a:t>
            </a:r>
          </a:p>
          <a:p>
            <a:pPr lvl="1">
              <a:lnSpc>
                <a:spcPct val="90000"/>
              </a:lnSpc>
            </a:pPr>
            <a:r>
              <a:rPr lang="en-US" sz="2000" b="1" smtClean="0">
                <a:solidFill>
                  <a:srgbClr val="800000"/>
                </a:solidFill>
              </a:rPr>
              <a:t>MSB</a:t>
            </a:r>
            <a:r>
              <a:rPr lang="en-US" sz="2000" smtClean="0"/>
              <a:t> has a </a:t>
            </a:r>
            <a:r>
              <a:rPr lang="en-US" sz="2000" i="1" smtClean="0">
                <a:solidFill>
                  <a:srgbClr val="800000"/>
                </a:solidFill>
              </a:rPr>
              <a:t>negative</a:t>
            </a:r>
            <a:r>
              <a:rPr lang="en-US" sz="2000" smtClean="0">
                <a:solidFill>
                  <a:srgbClr val="800000"/>
                </a:solidFill>
              </a:rPr>
              <a:t> </a:t>
            </a:r>
            <a:r>
              <a:rPr lang="en-US" sz="2000" smtClean="0"/>
              <a:t>weight</a:t>
            </a:r>
            <a:br>
              <a:rPr lang="en-US" sz="2000" smtClean="0"/>
            </a:br>
            <a:r>
              <a:rPr lang="en-US" sz="2000" smtClean="0"/>
              <a:t/>
            </a:r>
            <a:br>
              <a:rPr lang="en-US" sz="2000" smtClean="0"/>
            </a:br>
            <a:r>
              <a:rPr lang="en-US" sz="2000" smtClean="0"/>
              <a:t/>
            </a:r>
            <a:br>
              <a:rPr lang="en-US" sz="2000" smtClean="0"/>
            </a:br>
            <a:endParaRPr lang="en-US" sz="2000" smtClean="0"/>
          </a:p>
          <a:p>
            <a:pPr lvl="1">
              <a:lnSpc>
                <a:spcPct val="90000"/>
              </a:lnSpc>
            </a:pPr>
            <a:endParaRPr lang="en-US" sz="2000" i="1" smtClean="0"/>
          </a:p>
          <a:p>
            <a:pPr lvl="1">
              <a:lnSpc>
                <a:spcPct val="90000"/>
              </a:lnSpc>
            </a:pPr>
            <a:endParaRPr lang="en-US" sz="2000" smtClean="0"/>
          </a:p>
        </p:txBody>
      </p:sp>
      <p:sp>
        <p:nvSpPr>
          <p:cNvPr id="4104" name="Text Box 4"/>
          <p:cNvSpPr txBox="1">
            <a:spLocks noChangeArrowheads="1"/>
          </p:cNvSpPr>
          <p:nvPr/>
        </p:nvSpPr>
        <p:spPr bwMode="auto">
          <a:xfrm>
            <a:off x="1050925" y="2362200"/>
            <a:ext cx="3349625" cy="457200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pPr algn="l"/>
            <a:r>
              <a:rPr lang="en-US" sz="2400" b="1">
                <a:latin typeface="Courier New" pitchFamily="49" charset="0"/>
              </a:rPr>
              <a:t>0110 = 2</a:t>
            </a:r>
            <a:r>
              <a:rPr lang="en-US" sz="2400" b="1" baseline="30000">
                <a:latin typeface="Courier New" pitchFamily="49" charset="0"/>
              </a:rPr>
              <a:t>2</a:t>
            </a:r>
            <a:r>
              <a:rPr lang="en-US" sz="2400" b="1">
                <a:latin typeface="Courier New" pitchFamily="49" charset="0"/>
              </a:rPr>
              <a:t> + 2</a:t>
            </a:r>
            <a:r>
              <a:rPr lang="en-US" sz="2400" b="1" baseline="30000">
                <a:latin typeface="Courier New" pitchFamily="49" charset="0"/>
              </a:rPr>
              <a:t>1</a:t>
            </a:r>
            <a:r>
              <a:rPr lang="en-US" sz="2400" b="1">
                <a:latin typeface="Courier New" pitchFamily="49" charset="0"/>
              </a:rPr>
              <a:t> = 6</a:t>
            </a:r>
          </a:p>
        </p:txBody>
      </p:sp>
      <p:sp>
        <p:nvSpPr>
          <p:cNvPr id="4105" name="Text Box 5"/>
          <p:cNvSpPr txBox="1">
            <a:spLocks noChangeArrowheads="1"/>
          </p:cNvSpPr>
          <p:nvPr/>
        </p:nvSpPr>
        <p:spPr bwMode="auto">
          <a:xfrm>
            <a:off x="1071563" y="2819400"/>
            <a:ext cx="4567237" cy="457200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pPr algn="l"/>
            <a:r>
              <a:rPr lang="en-US" sz="2400" b="1">
                <a:latin typeface="Courier New" pitchFamily="49" charset="0"/>
              </a:rPr>
              <a:t>1110 = -2</a:t>
            </a:r>
            <a:r>
              <a:rPr lang="en-US" sz="2400" b="1" baseline="30000">
                <a:latin typeface="Courier New" pitchFamily="49" charset="0"/>
              </a:rPr>
              <a:t>3</a:t>
            </a:r>
            <a:r>
              <a:rPr lang="en-US" sz="2400" b="1">
                <a:latin typeface="Courier New" pitchFamily="49" charset="0"/>
              </a:rPr>
              <a:t> + 2</a:t>
            </a:r>
            <a:r>
              <a:rPr lang="en-US" sz="2400" b="1" baseline="30000">
                <a:latin typeface="Courier New" pitchFamily="49" charset="0"/>
              </a:rPr>
              <a:t>2</a:t>
            </a:r>
            <a:r>
              <a:rPr lang="en-US" sz="2400" b="1">
                <a:latin typeface="Courier New" pitchFamily="49" charset="0"/>
              </a:rPr>
              <a:t> + 2</a:t>
            </a:r>
            <a:r>
              <a:rPr lang="en-US" sz="2400" b="1" baseline="30000">
                <a:latin typeface="Courier New" pitchFamily="49" charset="0"/>
              </a:rPr>
              <a:t>1</a:t>
            </a:r>
            <a:r>
              <a:rPr lang="en-US" sz="2400" b="1">
                <a:latin typeface="Courier New" pitchFamily="49" charset="0"/>
              </a:rPr>
              <a:t> = -2</a:t>
            </a:r>
          </a:p>
        </p:txBody>
      </p:sp>
      <p:graphicFrame>
        <p:nvGraphicFramePr>
          <p:cNvPr id="4098" name="Object 2"/>
          <p:cNvGraphicFramePr>
            <a:graphicFrameLocks noChangeAspect="1"/>
          </p:cNvGraphicFramePr>
          <p:nvPr/>
        </p:nvGraphicFramePr>
        <p:xfrm>
          <a:off x="5900738" y="2574925"/>
          <a:ext cx="2862262" cy="425450"/>
        </p:xfrm>
        <a:graphic>
          <a:graphicData uri="http://schemas.openxmlformats.org/presentationml/2006/ole">
            <p:oleObj spid="_x0000_s4098" name="Equation" r:id="rId3" imgW="1536480" imgH="2286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S124">
  <a:themeElements>
    <a:clrScheme name="CS124 2">
      <a:dk1>
        <a:srgbClr val="000066"/>
      </a:dk1>
      <a:lt1>
        <a:srgbClr val="CCECFF"/>
      </a:lt1>
      <a:dk2>
        <a:srgbClr val="000080"/>
      </a:dk2>
      <a:lt2>
        <a:srgbClr val="000000"/>
      </a:lt2>
      <a:accent1>
        <a:srgbClr val="9999FF"/>
      </a:accent1>
      <a:accent2>
        <a:srgbClr val="CC00FF"/>
      </a:accent2>
      <a:accent3>
        <a:srgbClr val="E2F4FF"/>
      </a:accent3>
      <a:accent4>
        <a:srgbClr val="000056"/>
      </a:accent4>
      <a:accent5>
        <a:srgbClr val="CACAFF"/>
      </a:accent5>
      <a:accent6>
        <a:srgbClr val="B900E7"/>
      </a:accent6>
      <a:hlink>
        <a:srgbClr val="00CC99"/>
      </a:hlink>
      <a:folHlink>
        <a:srgbClr val="0099CC"/>
      </a:folHlink>
    </a:clrScheme>
    <a:fontScheme name="CS124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lg" len="lg"/>
          <a:tailEnd type="stealth" w="lg" len="lg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lg" len="lg"/>
          <a:tailEnd type="stealth" w="lg" len="lg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CS124 1">
        <a:dk1>
          <a:srgbClr val="000099"/>
        </a:dk1>
        <a:lt1>
          <a:srgbClr val="FFFFFF"/>
        </a:lt1>
        <a:dk2>
          <a:srgbClr val="0000FF"/>
        </a:dk2>
        <a:lt2>
          <a:srgbClr val="FFFF00"/>
        </a:lt2>
        <a:accent1>
          <a:srgbClr val="FF6633"/>
        </a:accent1>
        <a:accent2>
          <a:srgbClr val="FF00FF"/>
        </a:accent2>
        <a:accent3>
          <a:srgbClr val="AAAAFF"/>
        </a:accent3>
        <a:accent4>
          <a:srgbClr val="DADADA"/>
        </a:accent4>
        <a:accent5>
          <a:srgbClr val="FFB8AD"/>
        </a:accent5>
        <a:accent6>
          <a:srgbClr val="E700E7"/>
        </a:accent6>
        <a:hlink>
          <a:srgbClr val="FF00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S124 2">
        <a:dk1>
          <a:srgbClr val="000066"/>
        </a:dk1>
        <a:lt1>
          <a:srgbClr val="CCECFF"/>
        </a:lt1>
        <a:dk2>
          <a:srgbClr val="000080"/>
        </a:dk2>
        <a:lt2>
          <a:srgbClr val="000000"/>
        </a:lt2>
        <a:accent1>
          <a:srgbClr val="9999FF"/>
        </a:accent1>
        <a:accent2>
          <a:srgbClr val="CC00FF"/>
        </a:accent2>
        <a:accent3>
          <a:srgbClr val="E2F4FF"/>
        </a:accent3>
        <a:accent4>
          <a:srgbClr val="000056"/>
        </a:accent4>
        <a:accent5>
          <a:srgbClr val="CACAFF"/>
        </a:accent5>
        <a:accent6>
          <a:srgbClr val="B900E7"/>
        </a:accent6>
        <a:hlink>
          <a:srgbClr val="00CC99"/>
        </a:hlink>
        <a:folHlink>
          <a:srgbClr val="0099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124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B2B2B2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D5D5D5"/>
        </a:accent5>
        <a:accent6>
          <a:srgbClr val="797979"/>
        </a:accent6>
        <a:hlink>
          <a:srgbClr val="5F5F5F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124 4">
        <a:dk1>
          <a:srgbClr val="000000"/>
        </a:dk1>
        <a:lt1>
          <a:srgbClr val="FFFFFF"/>
        </a:lt1>
        <a:dk2>
          <a:srgbClr val="660033"/>
        </a:dk2>
        <a:lt2>
          <a:srgbClr val="FFFF66"/>
        </a:lt2>
        <a:accent1>
          <a:srgbClr val="FF0033"/>
        </a:accent1>
        <a:accent2>
          <a:srgbClr val="CC6600"/>
        </a:accent2>
        <a:accent3>
          <a:srgbClr val="B8AAAD"/>
        </a:accent3>
        <a:accent4>
          <a:srgbClr val="DADADA"/>
        </a:accent4>
        <a:accent5>
          <a:srgbClr val="FFAAAD"/>
        </a:accent5>
        <a:accent6>
          <a:srgbClr val="B95C00"/>
        </a:accent6>
        <a:hlink>
          <a:srgbClr val="999933"/>
        </a:hlink>
        <a:folHlink>
          <a:srgbClr val="A50021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41931</TotalTime>
  <Pages>10</Pages>
  <Words>1996</Words>
  <Application>Microsoft PowerPoint 4.0</Application>
  <PresentationFormat>On-screen Show (4:3)</PresentationFormat>
  <Paragraphs>879</Paragraphs>
  <Slides>45</Slides>
  <Notes>7</Notes>
  <HiddenSlides>0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45</vt:i4>
      </vt:variant>
    </vt:vector>
  </HeadingPairs>
  <TitlesOfParts>
    <vt:vector size="56" baseType="lpstr">
      <vt:lpstr>Times New Roman</vt:lpstr>
      <vt:lpstr>Arial</vt:lpstr>
      <vt:lpstr>Monotype Sorts</vt:lpstr>
      <vt:lpstr>Courier New</vt:lpstr>
      <vt:lpstr>Symbol</vt:lpstr>
      <vt:lpstr>CourierPS</vt:lpstr>
      <vt:lpstr>Franklin Gothic Book</vt:lpstr>
      <vt:lpstr>Wingdings</vt:lpstr>
      <vt:lpstr>CS124</vt:lpstr>
      <vt:lpstr>Microsoft Equation 3.0</vt:lpstr>
      <vt:lpstr>Microsoft Excel Worksheet</vt:lpstr>
      <vt:lpstr>Slide 1</vt:lpstr>
      <vt:lpstr>Hardened or Softened by Afflictions</vt:lpstr>
      <vt:lpstr>Lecture 21 – Binary Numbers &amp; Boolean Algebra</vt:lpstr>
      <vt:lpstr>Signed Binary Integers</vt:lpstr>
      <vt:lpstr>Sign-Magnitude</vt:lpstr>
      <vt:lpstr>1’s Complement </vt:lpstr>
      <vt:lpstr>Two’s Complement</vt:lpstr>
      <vt:lpstr>Two’s Complement</vt:lpstr>
      <vt:lpstr>2’s Complement</vt:lpstr>
      <vt:lpstr>2’s Complement</vt:lpstr>
      <vt:lpstr>2’s Complement</vt:lpstr>
      <vt:lpstr>2’s Complement</vt:lpstr>
      <vt:lpstr>2’s Complement</vt:lpstr>
      <vt:lpstr>2’s Complement</vt:lpstr>
      <vt:lpstr>Two’s Complement Shortcut</vt:lpstr>
      <vt:lpstr>Two’s Complement </vt:lpstr>
      <vt:lpstr>Two’s Complement </vt:lpstr>
      <vt:lpstr>Two’s Complement </vt:lpstr>
      <vt:lpstr>Two’s Complement Negation</vt:lpstr>
      <vt:lpstr>Signed Binary Numbers</vt:lpstr>
      <vt:lpstr>Decimal to Binary Conversion</vt:lpstr>
      <vt:lpstr>Decimal to Binary Conversion</vt:lpstr>
      <vt:lpstr>Hexadecimal Notation</vt:lpstr>
      <vt:lpstr>Binary to Hex Conversion</vt:lpstr>
      <vt:lpstr>Boolean Algebra</vt:lpstr>
      <vt:lpstr>Boolean Algebra</vt:lpstr>
      <vt:lpstr>Logic Functions</vt:lpstr>
      <vt:lpstr>Logic Functions</vt:lpstr>
      <vt:lpstr>Logic Functions</vt:lpstr>
      <vt:lpstr>The Inverter</vt:lpstr>
      <vt:lpstr>The AND Gate</vt:lpstr>
      <vt:lpstr>The OR Gate</vt:lpstr>
      <vt:lpstr>The NAND Gate  (NOT-AND)</vt:lpstr>
      <vt:lpstr>The NOR Gate  (NOT-OR)</vt:lpstr>
      <vt:lpstr>You should know how to Translate</vt:lpstr>
      <vt:lpstr>Equations to Gates</vt:lpstr>
      <vt:lpstr>Equations to Gates</vt:lpstr>
      <vt:lpstr>Gates to Equations</vt:lpstr>
      <vt:lpstr>Gates to Equations</vt:lpstr>
      <vt:lpstr>Truth Tables to Gates</vt:lpstr>
      <vt:lpstr>Truth Tables to Gates</vt:lpstr>
      <vt:lpstr>Truth Table to Equations</vt:lpstr>
      <vt:lpstr>Truth Table to Equations</vt:lpstr>
      <vt:lpstr>Equations to Truth Tables</vt:lpstr>
      <vt:lpstr>Equations to Truth Tables</vt:lpstr>
    </vt:vector>
  </TitlesOfParts>
  <Company>BYU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Discussion #21 - Boolean Algebra</dc:title>
  <dc:subject>ECEN 301</dc:subject>
  <dc:creator>Nathaniel Rollins</dc:creator>
  <cp:keywords/>
  <dc:description/>
  <cp:lastModifiedBy>nathan</cp:lastModifiedBy>
  <cp:revision>718</cp:revision>
  <cp:lastPrinted>2001-01-08T22:32:48Z</cp:lastPrinted>
  <dcterms:created xsi:type="dcterms:W3CDTF">1996-12-30T23:48:02Z</dcterms:created>
  <dcterms:modified xsi:type="dcterms:W3CDTF">2008-08-25T21:43:24Z</dcterms:modified>
</cp:coreProperties>
</file>