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26"/>
  </p:notesMasterIdLst>
  <p:handoutMasterIdLst>
    <p:handoutMasterId r:id="rId27"/>
  </p:handoutMasterIdLst>
  <p:sldIdLst>
    <p:sldId id="712" r:id="rId2"/>
    <p:sldId id="711" r:id="rId3"/>
    <p:sldId id="684" r:id="rId4"/>
    <p:sldId id="686" r:id="rId5"/>
    <p:sldId id="687" r:id="rId6"/>
    <p:sldId id="689" r:id="rId7"/>
    <p:sldId id="688" r:id="rId8"/>
    <p:sldId id="690" r:id="rId9"/>
    <p:sldId id="691" r:id="rId10"/>
    <p:sldId id="692" r:id="rId11"/>
    <p:sldId id="693" r:id="rId12"/>
    <p:sldId id="695" r:id="rId13"/>
    <p:sldId id="700" r:id="rId14"/>
    <p:sldId id="697" r:id="rId15"/>
    <p:sldId id="696" r:id="rId16"/>
    <p:sldId id="698" r:id="rId17"/>
    <p:sldId id="699" r:id="rId18"/>
    <p:sldId id="701" r:id="rId19"/>
    <p:sldId id="702" r:id="rId20"/>
    <p:sldId id="703" r:id="rId21"/>
    <p:sldId id="708" r:id="rId22"/>
    <p:sldId id="705" r:id="rId23"/>
    <p:sldId id="709" r:id="rId24"/>
    <p:sldId id="710" r:id="rId25"/>
  </p:sldIdLst>
  <p:sldSz cx="9144000" cy="6858000" type="screen4x3"/>
  <p:notesSz cx="9283700" cy="6997700"/>
  <p:defaultTextStyle>
    <a:defPPr>
      <a:defRPr lang="en-US"/>
    </a:defPPr>
    <a:lvl1pPr algn="ctr" rtl="0" eaLnBrk="0" fontAlgn="base" hangingPunct="0">
      <a:spcBef>
        <a:spcPct val="0"/>
      </a:spcBef>
      <a:spcAft>
        <a:spcPct val="0"/>
      </a:spcAft>
      <a:defRPr sz="16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16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16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16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a:srgbClr val="666699"/>
    <a:srgbClr val="FFFFFF"/>
    <a:srgbClr val="800080"/>
    <a:srgbClr val="FF9900"/>
    <a:srgbClr val="800000"/>
    <a:srgbClr val="ACA964"/>
    <a:srgbClr val="8495A9"/>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8" autoAdjust="0"/>
    <p:restoredTop sz="94845" autoAdjust="0"/>
  </p:normalViewPr>
  <p:slideViewPr>
    <p:cSldViewPr snapToObjects="1">
      <p:cViewPr varScale="1">
        <p:scale>
          <a:sx n="75" d="100"/>
          <a:sy n="75" d="100"/>
        </p:scale>
        <p:origin x="-43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66" d="100"/>
          <a:sy n="66" d="100"/>
        </p:scale>
        <p:origin x="-1536" y="-558"/>
      </p:cViewPr>
      <p:guideLst>
        <p:guide orient="horz" pos="2923"/>
        <p:guide pos="218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dt" sz="quarter" idx="1"/>
          </p:nvPr>
        </p:nvSpPr>
        <p:spPr bwMode="auto">
          <a:xfrm>
            <a:off x="5283200" y="-65088"/>
            <a:ext cx="4192588" cy="3571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1011238">
              <a:defRPr sz="1200" smtClean="0"/>
            </a:lvl1pPr>
          </a:lstStyle>
          <a:p>
            <a:pPr>
              <a:defRPr/>
            </a:pPr>
            <a:endParaRPr lang="en-US"/>
          </a:p>
        </p:txBody>
      </p:sp>
      <p:sp>
        <p:nvSpPr>
          <p:cNvPr id="4100" name="Rectangle 4"/>
          <p:cNvSpPr>
            <a:spLocks noChangeArrowheads="1"/>
          </p:cNvSpPr>
          <p:nvPr/>
        </p:nvSpPr>
        <p:spPr bwMode="auto">
          <a:xfrm>
            <a:off x="6469063" y="-65088"/>
            <a:ext cx="3003550" cy="520701"/>
          </a:xfrm>
          <a:prstGeom prst="rect">
            <a:avLst/>
          </a:prstGeom>
          <a:noFill/>
          <a:ln w="9525">
            <a:noFill/>
            <a:miter lim="800000"/>
            <a:headEnd/>
            <a:tailEnd/>
          </a:ln>
          <a:effectLst/>
        </p:spPr>
        <p:txBody>
          <a:bodyPr wrap="none" lIns="93662" tIns="47625" rIns="93662" bIns="47625" anchor="ctr"/>
          <a:lstStyle/>
          <a:p>
            <a:pPr defTabSz="973138">
              <a:defRPr/>
            </a:pPr>
            <a:r>
              <a:rPr lang="en-US" sz="1700"/>
              <a:t>Winter 2007</a:t>
            </a:r>
          </a:p>
        </p:txBody>
      </p:sp>
      <p:sp>
        <p:nvSpPr>
          <p:cNvPr id="4101" name="Rectangle 5"/>
          <p:cNvSpPr>
            <a:spLocks noGrp="1" noChangeArrowheads="1"/>
          </p:cNvSpPr>
          <p:nvPr>
            <p:ph type="ftr" sz="quarter" idx="2"/>
          </p:nvPr>
        </p:nvSpPr>
        <p:spPr bwMode="auto">
          <a:xfrm>
            <a:off x="-193675" y="6705600"/>
            <a:ext cx="4192588" cy="35718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1011238">
              <a:defRPr sz="1000" i="1" smtClean="0">
                <a:latin typeface="Arial" charset="0"/>
              </a:defRPr>
            </a:lvl1pPr>
          </a:lstStyle>
          <a:p>
            <a:pPr>
              <a:defRPr/>
            </a:pPr>
            <a:endParaRPr lang="en-US"/>
          </a:p>
        </p:txBody>
      </p:sp>
      <p:sp>
        <p:nvSpPr>
          <p:cNvPr id="4102" name="Rectangle 6"/>
          <p:cNvSpPr>
            <a:spLocks noGrp="1" noChangeArrowheads="1"/>
          </p:cNvSpPr>
          <p:nvPr>
            <p:ph type="sldNum" sz="quarter" idx="3"/>
          </p:nvPr>
        </p:nvSpPr>
        <p:spPr bwMode="auto">
          <a:xfrm>
            <a:off x="4889500" y="6553200"/>
            <a:ext cx="3640138" cy="2889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5pPr marL="1919288" lvl="4" algn="r" defTabSz="1011238">
              <a:defRPr sz="1500" smtClean="0"/>
            </a:lvl5pPr>
          </a:lstStyle>
          <a:p>
            <a:pPr lvl="4">
              <a:defRPr/>
            </a:pPr>
            <a:fld id="{0E3162FC-CB2C-4D41-B9F3-16A512529F4A}" type="slidenum">
              <a:rPr lang="en-US"/>
              <a:pPr lvl="4">
                <a:defRPr/>
              </a:pPr>
              <a:t>‹#›</a:t>
            </a:fld>
            <a:endParaRPr lang="en-US"/>
          </a:p>
        </p:txBody>
      </p:sp>
      <p:sp>
        <p:nvSpPr>
          <p:cNvPr id="4103" name="Rectangle 7"/>
          <p:cNvSpPr>
            <a:spLocks noChangeArrowheads="1"/>
          </p:cNvSpPr>
          <p:nvPr/>
        </p:nvSpPr>
        <p:spPr bwMode="auto">
          <a:xfrm>
            <a:off x="608013" y="6592888"/>
            <a:ext cx="1976437" cy="469900"/>
          </a:xfrm>
          <a:prstGeom prst="rect">
            <a:avLst/>
          </a:prstGeom>
          <a:noFill/>
          <a:ln w="9525">
            <a:noFill/>
            <a:miter lim="800000"/>
            <a:headEnd/>
            <a:tailEnd/>
          </a:ln>
          <a:effectLst/>
        </p:spPr>
        <p:txBody>
          <a:bodyPr wrap="none" lIns="93662" tIns="47625" rIns="93662" bIns="47625" anchor="ctr"/>
          <a:lstStyle/>
          <a:p>
            <a:pPr algn="l" defTabSz="973138">
              <a:defRPr/>
            </a:pPr>
            <a:endParaRPr lang="en-US" sz="1500"/>
          </a:p>
          <a:p>
            <a:pPr algn="l" defTabSz="973138">
              <a:defRPr/>
            </a:pPr>
            <a:r>
              <a:rPr lang="en-US" sz="1200"/>
              <a:t>© 2007 Rollins</a:t>
            </a:r>
            <a:r>
              <a:rPr lang="en-US" sz="1500"/>
              <a:t/>
            </a:r>
            <a:br>
              <a:rPr lang="en-US" sz="1500"/>
            </a:br>
            <a:endParaRPr lang="en-US" sz="1500"/>
          </a:p>
        </p:txBody>
      </p:sp>
      <p:sp>
        <p:nvSpPr>
          <p:cNvPr id="4104" name="Line 8"/>
          <p:cNvSpPr>
            <a:spLocks noChangeShapeType="1"/>
          </p:cNvSpPr>
          <p:nvPr/>
        </p:nvSpPr>
        <p:spPr bwMode="auto">
          <a:xfrm>
            <a:off x="422275" y="6532563"/>
            <a:ext cx="875347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4105" name="Rectangle 9"/>
          <p:cNvSpPr>
            <a:spLocks noChangeArrowheads="1"/>
          </p:cNvSpPr>
          <p:nvPr/>
        </p:nvSpPr>
        <p:spPr bwMode="auto">
          <a:xfrm>
            <a:off x="1076325" y="87313"/>
            <a:ext cx="3003550" cy="520700"/>
          </a:xfrm>
          <a:prstGeom prst="rect">
            <a:avLst/>
          </a:prstGeom>
          <a:noFill/>
          <a:ln w="9525">
            <a:noFill/>
            <a:miter lim="800000"/>
            <a:headEnd/>
            <a:tailEnd/>
          </a:ln>
          <a:effectLst/>
        </p:spPr>
        <p:txBody>
          <a:bodyPr wrap="none" lIns="93662" tIns="47625" rIns="93662" bIns="47625" anchor="ctr"/>
          <a:lstStyle/>
          <a:p>
            <a:pPr defTabSz="973138">
              <a:defRPr/>
            </a:pPr>
            <a:r>
              <a:rPr lang="en-US" sz="1700"/>
              <a:t>ECEN 301 Class Notes</a:t>
            </a:r>
          </a:p>
          <a:p>
            <a:pPr defTabSz="973138">
              <a:defRPr/>
            </a:pPr>
            <a:r>
              <a:rPr lang="en-US" sz="1700"/>
              <a:t>Lecture 22</a:t>
            </a:r>
          </a:p>
        </p:txBody>
      </p:sp>
      <p:pic>
        <p:nvPicPr>
          <p:cNvPr id="28681" name="Picture 2" descr="ECEN_logo"/>
          <p:cNvPicPr>
            <a:picLocks noChangeAspect="1" noChangeArrowheads="1"/>
          </p:cNvPicPr>
          <p:nvPr/>
        </p:nvPicPr>
        <p:blipFill>
          <a:blip r:embed="rId2"/>
          <a:srcRect/>
          <a:stretch>
            <a:fillRect/>
          </a:stretch>
        </p:blipFill>
        <p:spPr bwMode="auto">
          <a:xfrm>
            <a:off x="608013" y="87313"/>
            <a:ext cx="819150" cy="5095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75"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973138">
              <a:defRPr sz="1000" i="1" smtClean="0"/>
            </a:lvl1pPr>
          </a:lstStyle>
          <a:p>
            <a:pPr>
              <a:defRPr/>
            </a:pPr>
            <a:endParaRPr lang="en-US"/>
          </a:p>
        </p:txBody>
      </p:sp>
      <p:sp>
        <p:nvSpPr>
          <p:cNvPr id="2051" name="Rectangle 3"/>
          <p:cNvSpPr>
            <a:spLocks noGrp="1" noChangeArrowheads="1"/>
          </p:cNvSpPr>
          <p:nvPr>
            <p:ph type="dt" idx="1"/>
          </p:nvPr>
        </p:nvSpPr>
        <p:spPr bwMode="auto">
          <a:xfrm>
            <a:off x="5257800"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973138">
              <a:defRPr sz="1000" i="1" smtClean="0"/>
            </a:lvl1pPr>
          </a:lstStyle>
          <a:p>
            <a:pPr>
              <a:defRPr/>
            </a:pPr>
            <a:endParaRPr lang="en-US"/>
          </a:p>
        </p:txBody>
      </p:sp>
      <p:sp>
        <p:nvSpPr>
          <p:cNvPr id="2052" name="Rectangle 4"/>
          <p:cNvSpPr>
            <a:spLocks noGrp="1" noChangeArrowheads="1"/>
          </p:cNvSpPr>
          <p:nvPr>
            <p:ph type="ftr" sz="quarter" idx="4"/>
          </p:nvPr>
        </p:nvSpPr>
        <p:spPr bwMode="auto">
          <a:xfrm>
            <a:off x="-3175"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973138">
              <a:defRPr sz="1000" i="1" smtClean="0"/>
            </a:lvl1pPr>
          </a:lstStyle>
          <a:p>
            <a:pPr>
              <a:defRPr/>
            </a:pPr>
            <a:endParaRPr lang="en-US"/>
          </a:p>
        </p:txBody>
      </p:sp>
      <p:sp>
        <p:nvSpPr>
          <p:cNvPr id="2053" name="Rectangle 5"/>
          <p:cNvSpPr>
            <a:spLocks noGrp="1" noChangeArrowheads="1"/>
          </p:cNvSpPr>
          <p:nvPr>
            <p:ph type="sldNum" sz="quarter" idx="5"/>
          </p:nvPr>
        </p:nvSpPr>
        <p:spPr bwMode="auto">
          <a:xfrm>
            <a:off x="5257800"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973138">
              <a:defRPr sz="1000" i="1" smtClean="0"/>
            </a:lvl1pPr>
          </a:lstStyle>
          <a:p>
            <a:pPr>
              <a:defRPr/>
            </a:pPr>
            <a:fld id="{0897C44C-2966-4B61-BB75-7C34A00F60C8}" type="slidenum">
              <a:rPr lang="en-US"/>
              <a:pPr>
                <a:defRPr/>
              </a:pPr>
              <a:t>‹#›</a:t>
            </a:fld>
            <a:endParaRPr lang="en-US"/>
          </a:p>
        </p:txBody>
      </p:sp>
      <p:sp>
        <p:nvSpPr>
          <p:cNvPr id="2054" name="Rectangle 6"/>
          <p:cNvSpPr>
            <a:spLocks noGrp="1" noChangeArrowheads="1"/>
          </p:cNvSpPr>
          <p:nvPr>
            <p:ph type="body" sz="quarter" idx="3"/>
          </p:nvPr>
        </p:nvSpPr>
        <p:spPr bwMode="auto">
          <a:xfrm>
            <a:off x="1236663" y="3324225"/>
            <a:ext cx="6808787" cy="3149600"/>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5" name="Rectangle 7"/>
          <p:cNvSpPr>
            <a:spLocks noChangeArrowheads="1" noTextEdit="1"/>
          </p:cNvSpPr>
          <p:nvPr>
            <p:ph type="sldImg" idx="2"/>
          </p:nvPr>
        </p:nvSpPr>
        <p:spPr bwMode="auto">
          <a:xfrm>
            <a:off x="2905125" y="541338"/>
            <a:ext cx="3471863" cy="26035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973138" rtl="0" eaLnBrk="0" fontAlgn="base" hangingPunct="0">
      <a:spcBef>
        <a:spcPct val="30000"/>
      </a:spcBef>
      <a:spcAft>
        <a:spcPct val="0"/>
      </a:spcAft>
      <a:defRPr sz="1200" kern="1200">
        <a:solidFill>
          <a:schemeClr val="tx1"/>
        </a:solidFill>
        <a:latin typeface="Arial" charset="0"/>
        <a:ea typeface="+mn-ea"/>
        <a:cs typeface="+mn-cs"/>
      </a:defRPr>
    </a:lvl1pPr>
    <a:lvl2pPr marL="471488" algn="l" defTabSz="973138" rtl="0" eaLnBrk="0" fontAlgn="base" hangingPunct="0">
      <a:spcBef>
        <a:spcPct val="30000"/>
      </a:spcBef>
      <a:spcAft>
        <a:spcPct val="0"/>
      </a:spcAft>
      <a:defRPr sz="1200" kern="1200">
        <a:solidFill>
          <a:schemeClr val="tx1"/>
        </a:solidFill>
        <a:latin typeface="Arial" charset="0"/>
        <a:ea typeface="+mn-ea"/>
        <a:cs typeface="+mn-cs"/>
      </a:defRPr>
    </a:lvl2pPr>
    <a:lvl3pPr marL="942975" algn="l" defTabSz="973138" rtl="0" eaLnBrk="0" fontAlgn="base" hangingPunct="0">
      <a:spcBef>
        <a:spcPct val="30000"/>
      </a:spcBef>
      <a:spcAft>
        <a:spcPct val="0"/>
      </a:spcAft>
      <a:defRPr sz="1200" kern="1200">
        <a:solidFill>
          <a:schemeClr val="tx1"/>
        </a:solidFill>
        <a:latin typeface="Arial" charset="0"/>
        <a:ea typeface="+mn-ea"/>
        <a:cs typeface="+mn-cs"/>
      </a:defRPr>
    </a:lvl3pPr>
    <a:lvl4pPr marL="1414463" algn="l" defTabSz="973138" rtl="0" eaLnBrk="0" fontAlgn="base" hangingPunct="0">
      <a:spcBef>
        <a:spcPct val="30000"/>
      </a:spcBef>
      <a:spcAft>
        <a:spcPct val="0"/>
      </a:spcAft>
      <a:defRPr sz="1200" kern="1200">
        <a:solidFill>
          <a:schemeClr val="tx1"/>
        </a:solidFill>
        <a:latin typeface="Arial" charset="0"/>
        <a:ea typeface="+mn-ea"/>
        <a:cs typeface="+mn-cs"/>
      </a:defRPr>
    </a:lvl4pPr>
    <a:lvl5pPr marL="1884363" algn="l" defTabSz="97313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rgbClr val="ACA964"/>
            </a:solidFill>
            <a:round/>
            <a:headEnd type="none" w="sm" len="sm"/>
            <a:tailEnd type="none" w="sm" len="sm"/>
          </a:ln>
          <a:effectLst/>
        </p:spPr>
        <p:txBody>
          <a:bodyPr wrap="none" anchor="ctr"/>
          <a:lstStyle/>
          <a:p>
            <a:pPr>
              <a:defRPr/>
            </a:pPr>
            <a:endParaRPr lang="en-US"/>
          </a:p>
        </p:txBody>
      </p:sp>
      <p:pic>
        <p:nvPicPr>
          <p:cNvPr id="5" name="Picture 12" descr="ECEN_logo"/>
          <p:cNvPicPr>
            <a:picLocks noChangeAspect="1" noChangeArrowheads="1"/>
          </p:cNvPicPr>
          <p:nvPr/>
        </p:nvPicPr>
        <p:blipFill>
          <a:blip r:embed="rId2"/>
          <a:srcRect/>
          <a:stretch>
            <a:fillRect/>
          </a:stretch>
        </p:blipFill>
        <p:spPr bwMode="auto">
          <a:xfrm>
            <a:off x="7562850" y="6324600"/>
            <a:ext cx="819150" cy="509588"/>
          </a:xfrm>
          <a:prstGeom prst="rect">
            <a:avLst/>
          </a:prstGeom>
          <a:noFill/>
          <a:ln w="9525">
            <a:noFill/>
            <a:miter lim="800000"/>
            <a:headEnd/>
            <a:tailEnd/>
          </a:ln>
        </p:spPr>
      </p:pic>
      <p:sp>
        <p:nvSpPr>
          <p:cNvPr id="124931" name="Rectangle 3"/>
          <p:cNvSpPr>
            <a:spLocks noGrp="1" noChangeArrowheads="1"/>
          </p:cNvSpPr>
          <p:nvPr>
            <p:ph type="ctrTitle" sz="quarter"/>
          </p:nvPr>
        </p:nvSpPr>
        <p:spPr>
          <a:xfrm>
            <a:off x="381000" y="2286000"/>
            <a:ext cx="7772400" cy="1143000"/>
          </a:xfrm>
        </p:spPr>
        <p:txBody>
          <a:bodyPr/>
          <a:lstStyle>
            <a:lvl1pPr>
              <a:defRPr/>
            </a:lvl1pPr>
          </a:lstStyle>
          <a:p>
            <a:r>
              <a:rPr lang="en-US"/>
              <a:t>Click to edit Master title style</a:t>
            </a:r>
          </a:p>
        </p:txBody>
      </p:sp>
      <p:sp>
        <p:nvSpPr>
          <p:cNvPr id="12493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6" name="Rectangle 8"/>
          <p:cNvSpPr>
            <a:spLocks noGrp="1" noChangeArrowheads="1"/>
          </p:cNvSpPr>
          <p:nvPr>
            <p:ph type="dt" sz="half" idx="10"/>
          </p:nvPr>
        </p:nvSpPr>
        <p:spPr/>
        <p:txBody>
          <a:bodyPr/>
          <a:lstStyle>
            <a:lvl1pPr>
              <a:defRPr smtClean="0"/>
            </a:lvl1pPr>
          </a:lstStyle>
          <a:p>
            <a:pPr>
              <a:defRPr/>
            </a:pPr>
            <a:r>
              <a:rPr lang="en-US"/>
              <a:t>ECEN 301</a:t>
            </a:r>
          </a:p>
        </p:txBody>
      </p:sp>
      <p:sp>
        <p:nvSpPr>
          <p:cNvPr id="7" name="Rectangle 9"/>
          <p:cNvSpPr>
            <a:spLocks noGrp="1" noChangeArrowheads="1"/>
          </p:cNvSpPr>
          <p:nvPr>
            <p:ph type="ftr" sz="quarter" idx="11"/>
          </p:nvPr>
        </p:nvSpPr>
        <p:spPr/>
        <p:txBody>
          <a:bodyPr/>
          <a:lstStyle>
            <a:lvl1pPr>
              <a:defRPr smtClean="0"/>
            </a:lvl1pPr>
          </a:lstStyle>
          <a:p>
            <a:pPr>
              <a:defRPr/>
            </a:pPr>
            <a:r>
              <a:rPr lang="en-US"/>
              <a:t>Discussion #22 – Combinational Logic</a:t>
            </a:r>
          </a:p>
        </p:txBody>
      </p:sp>
      <p:sp>
        <p:nvSpPr>
          <p:cNvPr id="8" name="Rectangle 10"/>
          <p:cNvSpPr>
            <a:spLocks noGrp="1" noChangeArrowheads="1"/>
          </p:cNvSpPr>
          <p:nvPr>
            <p:ph type="sldNum" sz="quarter" idx="12"/>
          </p:nvPr>
        </p:nvSpPr>
        <p:spPr/>
        <p:txBody>
          <a:bodyPr/>
          <a:lstStyle>
            <a:lvl2pPr lvl="1">
              <a:defRPr smtClean="0"/>
            </a:lvl2pPr>
          </a:lstStyle>
          <a:p>
            <a:pPr lvl="1">
              <a:defRPr/>
            </a:pPr>
            <a:fld id="{1BFFCBA9-2FE0-4F4E-B52D-75FCD2C734A7}" type="slidenum">
              <a:rPr lang="en-US"/>
              <a:pPr lvl="1">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9B92E6CD-F966-4B60-AA1E-23FB18E35BDC}" type="slidenum">
              <a:rPr lang="en-US"/>
              <a:pPr lvl="1">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259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259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345E7101-C939-42B5-87FD-F427ED5A7F63}" type="slidenum">
              <a:rPr lang="en-US"/>
              <a:pPr lvl="1">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0900" y="133350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0900" y="211455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7"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8" name="Rectangle 7"/>
          <p:cNvSpPr>
            <a:spLocks noGrp="1" noChangeArrowheads="1"/>
          </p:cNvSpPr>
          <p:nvPr>
            <p:ph type="sldNum" sz="quarter" idx="12"/>
          </p:nvPr>
        </p:nvSpPr>
        <p:spPr>
          <a:ln/>
        </p:spPr>
        <p:txBody>
          <a:bodyPr/>
          <a:lstStyle>
            <a:lvl2pPr lvl="1">
              <a:defRPr/>
            </a:lvl2pPr>
          </a:lstStyle>
          <a:p>
            <a:pPr lvl="1">
              <a:defRPr/>
            </a:pPr>
            <a:fld id="{334797A2-D495-4622-BD1D-719AACAF8CEC}" type="slidenum">
              <a:rPr lang="en-US"/>
              <a:pPr lvl="1">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0900" y="133350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0900" y="211455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7"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8" name="Rectangle 7"/>
          <p:cNvSpPr>
            <a:spLocks noGrp="1" noChangeArrowheads="1"/>
          </p:cNvSpPr>
          <p:nvPr>
            <p:ph type="sldNum" sz="quarter" idx="12"/>
          </p:nvPr>
        </p:nvSpPr>
        <p:spPr>
          <a:ln/>
        </p:spPr>
        <p:txBody>
          <a:bodyPr/>
          <a:lstStyle>
            <a:lvl2pPr lvl="1">
              <a:defRPr/>
            </a:lvl2pPr>
          </a:lstStyle>
          <a:p>
            <a:pPr lvl="1">
              <a:defRPr/>
            </a:pPr>
            <a:fld id="{E6DFEB8B-9A92-4EAC-AE83-13036C0A7D28}" type="slidenum">
              <a:rPr lang="en-US"/>
              <a:pPr lvl="1">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4F3569E1-1450-418C-B664-8D829F36F11C}" type="slidenum">
              <a:rPr lang="en-US"/>
              <a:pPr lvl="1">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2A944407-E0D6-4672-BD2C-735C2EC0FF64}" type="slidenum">
              <a:rPr lang="en-US"/>
              <a:pPr lvl="1">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AE0AEDCA-530D-44B5-AA5C-027C1841046A}" type="slidenum">
              <a:rPr lang="en-US"/>
              <a:pPr lvl="1">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06ACE928-8BCD-4A2F-8E69-69CFB635ACC0}" type="slidenum">
              <a:rPr lang="en-US"/>
              <a:pPr lvl="1">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8"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9" name="Rectangle 7"/>
          <p:cNvSpPr>
            <a:spLocks noGrp="1" noChangeArrowheads="1"/>
          </p:cNvSpPr>
          <p:nvPr>
            <p:ph type="sldNum" sz="quarter" idx="12"/>
          </p:nvPr>
        </p:nvSpPr>
        <p:spPr>
          <a:ln/>
        </p:spPr>
        <p:txBody>
          <a:bodyPr/>
          <a:lstStyle>
            <a:lvl2pPr lvl="1">
              <a:defRPr/>
            </a:lvl2pPr>
          </a:lstStyle>
          <a:p>
            <a:pPr lvl="1">
              <a:defRPr/>
            </a:pPr>
            <a:fld id="{C418FAFA-7B82-43F1-94B1-0337E384F27E}" type="slidenum">
              <a:rPr lang="en-US"/>
              <a:pPr lvl="1">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4"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5" name="Rectangle 7"/>
          <p:cNvSpPr>
            <a:spLocks noGrp="1" noChangeArrowheads="1"/>
          </p:cNvSpPr>
          <p:nvPr>
            <p:ph type="sldNum" sz="quarter" idx="12"/>
          </p:nvPr>
        </p:nvSpPr>
        <p:spPr>
          <a:ln/>
        </p:spPr>
        <p:txBody>
          <a:bodyPr/>
          <a:lstStyle>
            <a:lvl2pPr lvl="1">
              <a:defRPr/>
            </a:lvl2pPr>
          </a:lstStyle>
          <a:p>
            <a:pPr lvl="1">
              <a:defRPr/>
            </a:pPr>
            <a:fld id="{9791A590-3118-4841-A1C2-CA94DFB27137}" type="slidenum">
              <a:rPr lang="en-US"/>
              <a:pPr lvl="1">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3"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4" name="Rectangle 7"/>
          <p:cNvSpPr>
            <a:spLocks noGrp="1" noChangeArrowheads="1"/>
          </p:cNvSpPr>
          <p:nvPr>
            <p:ph type="sldNum" sz="quarter" idx="12"/>
          </p:nvPr>
        </p:nvSpPr>
        <p:spPr>
          <a:ln/>
        </p:spPr>
        <p:txBody>
          <a:bodyPr/>
          <a:lstStyle>
            <a:lvl2pPr lvl="1">
              <a:defRPr/>
            </a:lvl2pPr>
          </a:lstStyle>
          <a:p>
            <a:pPr lvl="1">
              <a:defRPr/>
            </a:pPr>
            <a:fld id="{3E16A6F5-52AF-45A3-B8CE-BC834E93B353}" type="slidenum">
              <a:rPr lang="en-US"/>
              <a:pPr lvl="1">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2F5CBF43-1991-4DE5-B8CD-70E1EFC8E5F8}" type="slidenum">
              <a:rPr lang="en-US"/>
              <a:pPr lvl="1">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#22 – Combinational Logic</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5B117C90-0BB8-4E9A-9443-8B196286F24A}" type="slidenum">
              <a:rPr lang="en-US"/>
              <a:pPr lvl="1">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123906" name="Line 2"/>
          <p:cNvSpPr>
            <a:spLocks noChangeShapeType="1"/>
          </p:cNvSpPr>
          <p:nvPr/>
        </p:nvSpPr>
        <p:spPr bwMode="auto">
          <a:xfrm>
            <a:off x="0" y="1143000"/>
            <a:ext cx="8026400" cy="0"/>
          </a:xfrm>
          <a:prstGeom prst="line">
            <a:avLst/>
          </a:prstGeom>
          <a:noFill/>
          <a:ln w="50800">
            <a:solidFill>
              <a:srgbClr val="8495A9"/>
            </a:solidFill>
            <a:round/>
            <a:headEnd type="none" w="sm" len="sm"/>
            <a:tailEnd type="none" w="sm" len="sm"/>
          </a:ln>
          <a:effectLst/>
        </p:spPr>
        <p:txBody>
          <a:bodyPr wrap="none" anchor="ctr"/>
          <a:lstStyle/>
          <a:p>
            <a:pPr>
              <a:defRPr/>
            </a:pPr>
            <a:endParaRPr lang="en-US"/>
          </a:p>
        </p:txBody>
      </p:sp>
      <p:sp>
        <p:nvSpPr>
          <p:cNvPr id="12291" name="Rectangle 3"/>
          <p:cNvSpPr>
            <a:spLocks noGrp="1" noChangeArrowheads="1"/>
          </p:cNvSpPr>
          <p:nvPr>
            <p:ph type="title"/>
          </p:nvPr>
        </p:nvSpPr>
        <p:spPr bwMode="auto">
          <a:xfrm>
            <a:off x="381000" y="152400"/>
            <a:ext cx="8382000" cy="9144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2292" name="Rectangle 4"/>
          <p:cNvSpPr>
            <a:spLocks noGrp="1" noChangeArrowheads="1"/>
          </p:cNvSpPr>
          <p:nvPr>
            <p:ph type="body" idx="1"/>
          </p:nvPr>
        </p:nvSpPr>
        <p:spPr bwMode="auto">
          <a:xfrm>
            <a:off x="406400" y="1333500"/>
            <a:ext cx="8356600" cy="1409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09" name="Rectangle 5"/>
          <p:cNvSpPr>
            <a:spLocks noGrp="1" noChangeArrowheads="1"/>
          </p:cNvSpPr>
          <p:nvPr>
            <p:ph type="dt" sz="half" idx="2"/>
          </p:nvPr>
        </p:nvSpPr>
        <p:spPr bwMode="auto">
          <a:xfrm>
            <a:off x="381000" y="6400800"/>
            <a:ext cx="1981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mtClean="0"/>
            </a:lvl1pPr>
          </a:lstStyle>
          <a:p>
            <a:pPr>
              <a:defRPr/>
            </a:pPr>
            <a:r>
              <a:rPr lang="en-US"/>
              <a:t>ECEN 301</a:t>
            </a:r>
          </a:p>
        </p:txBody>
      </p:sp>
      <p:sp>
        <p:nvSpPr>
          <p:cNvPr id="123910" name="Rectangle 6"/>
          <p:cNvSpPr>
            <a:spLocks noGrp="1" noChangeArrowheads="1"/>
          </p:cNvSpPr>
          <p:nvPr>
            <p:ph type="ftr" sz="quarter" idx="3"/>
          </p:nvPr>
        </p:nvSpPr>
        <p:spPr bwMode="auto">
          <a:xfrm>
            <a:off x="2971800" y="6400800"/>
            <a:ext cx="3505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mtClean="0"/>
            </a:lvl1pPr>
          </a:lstStyle>
          <a:p>
            <a:pPr>
              <a:defRPr/>
            </a:pPr>
            <a:r>
              <a:rPr lang="en-US"/>
              <a:t>Discussion #22 – Combinational Logic</a:t>
            </a:r>
          </a:p>
        </p:txBody>
      </p:sp>
      <p:sp>
        <p:nvSpPr>
          <p:cNvPr id="123911" name="Rectangle 7"/>
          <p:cNvSpPr>
            <a:spLocks noGrp="1" noChangeArrowheads="1"/>
          </p:cNvSpPr>
          <p:nvPr>
            <p:ph type="sldNum" sz="quarter" idx="4"/>
          </p:nvPr>
        </p:nvSpPr>
        <p:spPr bwMode="auto">
          <a:xfrm>
            <a:off x="7086600" y="64008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2pPr lvl="1" algn="r">
              <a:defRPr smtClean="0"/>
            </a:lvl2pPr>
          </a:lstStyle>
          <a:p>
            <a:pPr lvl="1">
              <a:defRPr/>
            </a:pPr>
            <a:fld id="{44DFD892-1892-44E5-A4BD-D685E70DEC78}" type="slidenum">
              <a:rPr lang="en-US"/>
              <a:pPr lvl="1">
                <a:defRPr/>
              </a:pPr>
              <a:t>‹#›</a:t>
            </a:fld>
            <a:endParaRPr lang="en-US"/>
          </a:p>
        </p:txBody>
      </p:sp>
      <p:sp>
        <p:nvSpPr>
          <p:cNvPr id="123912" name="Line 8"/>
          <p:cNvSpPr>
            <a:spLocks noChangeShapeType="1"/>
          </p:cNvSpPr>
          <p:nvPr/>
        </p:nvSpPr>
        <p:spPr bwMode="auto">
          <a:xfrm>
            <a:off x="508000" y="6286500"/>
            <a:ext cx="8432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pic>
        <p:nvPicPr>
          <p:cNvPr id="12297" name="Picture 10" descr="ECEN_logo"/>
          <p:cNvPicPr>
            <a:picLocks noChangeAspect="1" noChangeArrowheads="1"/>
          </p:cNvPicPr>
          <p:nvPr/>
        </p:nvPicPr>
        <p:blipFill>
          <a:blip r:embed="rId16"/>
          <a:srcRect/>
          <a:stretch>
            <a:fillRect/>
          </a:stretch>
        </p:blipFill>
        <p:spPr bwMode="auto">
          <a:xfrm>
            <a:off x="7562850" y="6324600"/>
            <a:ext cx="819150" cy="5095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ACA964"/>
        </a:buClr>
        <a:buFont typeface="Monotype Sorts" pitchFamily="2" charset="2"/>
        <a:buChar char="u"/>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ACA964"/>
        </a:buClr>
        <a:buFont typeface="Monotype Sorts" pitchFamily="2" charset="2"/>
        <a:buChar char="Ù"/>
        <a:defRPr sz="2800">
          <a:solidFill>
            <a:schemeClr val="bg2"/>
          </a:solidFill>
          <a:latin typeface="+mn-lt"/>
        </a:defRPr>
      </a:lvl2pPr>
      <a:lvl3pPr marL="1143000" indent="-228600" algn="l" rtl="0" eaLnBrk="0" fontAlgn="base" hangingPunct="0">
        <a:spcBef>
          <a:spcPct val="20000"/>
        </a:spcBef>
        <a:spcAft>
          <a:spcPct val="0"/>
        </a:spcAft>
        <a:buClr>
          <a:srgbClr val="ACA964"/>
        </a:buClr>
        <a:buChar char="•"/>
        <a:defRPr sz="2400">
          <a:solidFill>
            <a:schemeClr val="bg2"/>
          </a:solidFill>
          <a:latin typeface="+mn-lt"/>
        </a:defRPr>
      </a:lvl3pPr>
      <a:lvl4pPr marL="1600200" indent="-228600" algn="l" rtl="0" eaLnBrk="0" fontAlgn="base" hangingPunct="0">
        <a:spcBef>
          <a:spcPct val="20000"/>
        </a:spcBef>
        <a:spcAft>
          <a:spcPct val="0"/>
        </a:spcAft>
        <a:buClr>
          <a:srgbClr val="ACA964"/>
        </a:buClr>
        <a:buChar char="•"/>
        <a:defRPr sz="2000">
          <a:solidFill>
            <a:schemeClr val="bg2"/>
          </a:solidFill>
          <a:latin typeface="+mn-lt"/>
        </a:defRPr>
      </a:lvl4pPr>
      <a:lvl5pPr marL="2057400" indent="-228600" algn="l" rtl="0" eaLnBrk="0" fontAlgn="base" hangingPunct="0">
        <a:spcBef>
          <a:spcPct val="20000"/>
        </a:spcBef>
        <a:spcAft>
          <a:spcPct val="0"/>
        </a:spcAft>
        <a:buClr>
          <a:srgbClr val="ACA964"/>
        </a:buClr>
        <a:buChar char="•"/>
        <a:defRPr sz="2000">
          <a:solidFill>
            <a:schemeClr val="bg2"/>
          </a:solidFill>
          <a:latin typeface="+mn-lt"/>
        </a:defRPr>
      </a:lvl5pPr>
      <a:lvl6pPr marL="2514600" indent="-228600" algn="l" rtl="0" eaLnBrk="0" fontAlgn="base" hangingPunct="0">
        <a:spcBef>
          <a:spcPct val="20000"/>
        </a:spcBef>
        <a:spcAft>
          <a:spcPct val="0"/>
        </a:spcAft>
        <a:buClr>
          <a:srgbClr val="ACA964"/>
        </a:buClr>
        <a:buChar char="•"/>
        <a:defRPr sz="2000">
          <a:solidFill>
            <a:schemeClr val="bg2"/>
          </a:solidFill>
          <a:latin typeface="+mn-lt"/>
        </a:defRPr>
      </a:lvl6pPr>
      <a:lvl7pPr marL="2971800" indent="-228600" algn="l" rtl="0" eaLnBrk="0" fontAlgn="base" hangingPunct="0">
        <a:spcBef>
          <a:spcPct val="20000"/>
        </a:spcBef>
        <a:spcAft>
          <a:spcPct val="0"/>
        </a:spcAft>
        <a:buClr>
          <a:srgbClr val="ACA964"/>
        </a:buClr>
        <a:buChar char="•"/>
        <a:defRPr sz="2000">
          <a:solidFill>
            <a:schemeClr val="bg2"/>
          </a:solidFill>
          <a:latin typeface="+mn-lt"/>
        </a:defRPr>
      </a:lvl7pPr>
      <a:lvl8pPr marL="3429000" indent="-228600" algn="l" rtl="0" eaLnBrk="0" fontAlgn="base" hangingPunct="0">
        <a:spcBef>
          <a:spcPct val="20000"/>
        </a:spcBef>
        <a:spcAft>
          <a:spcPct val="0"/>
        </a:spcAft>
        <a:buClr>
          <a:srgbClr val="ACA964"/>
        </a:buClr>
        <a:buChar char="•"/>
        <a:defRPr sz="2000">
          <a:solidFill>
            <a:schemeClr val="bg2"/>
          </a:solidFill>
          <a:latin typeface="+mn-lt"/>
        </a:defRPr>
      </a:lvl8pPr>
      <a:lvl9pPr marL="3886200" indent="-228600" algn="l" rtl="0" eaLnBrk="0" fontAlgn="base" hangingPunct="0">
        <a:spcBef>
          <a:spcPct val="20000"/>
        </a:spcBef>
        <a:spcAft>
          <a:spcPct val="0"/>
        </a:spcAft>
        <a:buClr>
          <a:srgbClr val="ACA964"/>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3.xml"/><Relationship Id="rId1" Type="http://schemas.openxmlformats.org/officeDocument/2006/relationships/vmlDrawing" Target="../drawings/vmlDrawing5.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3.xml"/><Relationship Id="rId1" Type="http://schemas.openxmlformats.org/officeDocument/2006/relationships/vmlDrawing" Target="../drawings/vmlDrawing6.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3.xml"/><Relationship Id="rId1" Type="http://schemas.openxmlformats.org/officeDocument/2006/relationships/vmlDrawing" Target="../drawings/vmlDrawing7.v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3.xml"/><Relationship Id="rId1" Type="http://schemas.openxmlformats.org/officeDocument/2006/relationships/vmlDrawing" Target="../drawings/vmlDrawing8.vml"/><Relationship Id="rId4" Type="http://schemas.openxmlformats.org/officeDocument/2006/relationships/oleObject" Target="../embeddings/oleObject11.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9.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vmlDrawing" Target="../drawings/vmlDrawing10.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3.xml"/><Relationship Id="rId1" Type="http://schemas.openxmlformats.org/officeDocument/2006/relationships/vmlDrawing" Target="../drawings/vmlDrawing11.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Date Placeholder 1"/>
          <p:cNvSpPr>
            <a:spLocks noGrp="1"/>
          </p:cNvSpPr>
          <p:nvPr>
            <p:ph type="dt" sz="quarter" idx="10"/>
          </p:nvPr>
        </p:nvSpPr>
        <p:spPr>
          <a:noFill/>
        </p:spPr>
        <p:txBody>
          <a:bodyPr/>
          <a:lstStyle/>
          <a:p>
            <a:r>
              <a:rPr lang="en-US"/>
              <a:t>ECEN 301</a:t>
            </a:r>
          </a:p>
        </p:txBody>
      </p:sp>
      <p:sp>
        <p:nvSpPr>
          <p:cNvPr id="14339" name="Footer Placeholder 2"/>
          <p:cNvSpPr>
            <a:spLocks noGrp="1"/>
          </p:cNvSpPr>
          <p:nvPr>
            <p:ph type="ftr" sz="quarter" idx="11"/>
          </p:nvPr>
        </p:nvSpPr>
        <p:spPr>
          <a:noFill/>
        </p:spPr>
        <p:txBody>
          <a:bodyPr/>
          <a:lstStyle/>
          <a:p>
            <a:r>
              <a:rPr lang="en-US"/>
              <a:t>Discussion #22 – Combinational Logic</a:t>
            </a:r>
          </a:p>
        </p:txBody>
      </p:sp>
      <p:sp>
        <p:nvSpPr>
          <p:cNvPr id="14340" name="Slide Number Placeholder 3"/>
          <p:cNvSpPr>
            <a:spLocks noGrp="1"/>
          </p:cNvSpPr>
          <p:nvPr>
            <p:ph type="sldNum" sz="quarter" idx="12"/>
          </p:nvPr>
        </p:nvSpPr>
        <p:spPr>
          <a:noFill/>
        </p:spPr>
        <p:txBody>
          <a:bodyPr/>
          <a:lstStyle/>
          <a:p>
            <a:pPr lvl="1"/>
            <a:fld id="{4101E1AE-E8CB-4580-A37C-DB1640DB6759}" type="slidenum">
              <a:rPr lang="en-US"/>
              <a:pPr lvl="1"/>
              <a:t>1</a:t>
            </a:fld>
            <a:endParaRPr lang="en-US"/>
          </a:p>
        </p:txBody>
      </p:sp>
      <p:graphicFrame>
        <p:nvGraphicFramePr>
          <p:cNvPr id="1098754" name="Group 2"/>
          <p:cNvGraphicFramePr>
            <a:graphicFrameLocks noGrp="1"/>
          </p:cNvGraphicFramePr>
          <p:nvPr/>
        </p:nvGraphicFramePr>
        <p:xfrm>
          <a:off x="1143000" y="1990725"/>
          <a:ext cx="6705600" cy="3435510"/>
        </p:xfrm>
        <a:graphic>
          <a:graphicData uri="http://schemas.openxmlformats.org/drawingml/2006/table">
            <a:tbl>
              <a:tblPr/>
              <a:tblGrid>
                <a:gridCol w="712788"/>
                <a:gridCol w="644525"/>
                <a:gridCol w="595312"/>
                <a:gridCol w="1519238"/>
                <a:gridCol w="1023937"/>
                <a:gridCol w="766763"/>
                <a:gridCol w="763587"/>
                <a:gridCol w="679450"/>
              </a:tblGrid>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80"/>
                          </a:solidFill>
                          <a:effectLst/>
                          <a:latin typeface="Times New Roman" pitchFamily="18" charset="0"/>
                          <a:cs typeface="Times New Roman" pitchFamily="18" charset="0"/>
                        </a:rPr>
                        <a:t>Date</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Day</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Class</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No.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Title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Chapters</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HW</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Lab</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Exam</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r>
              <a:tr h="44926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rPr>
                        <a:t>17 </a:t>
                      </a:r>
                      <a:r>
                        <a:rPr kumimoji="0" lang="en-US" sz="1200" b="0" i="0" u="none" strike="noStrike" cap="none" normalizeH="0" baseline="0" dirty="0" smtClean="0">
                          <a:ln>
                            <a:noFill/>
                          </a:ln>
                          <a:solidFill>
                            <a:srgbClr val="FFFFFF"/>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22</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Combinational Logic</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13.3 – 13.5</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33CC"/>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LAB 10</a:t>
                      </a: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chemeClr val="tx1"/>
                      </a:solidFill>
                      <a:prstDash val="solid"/>
                      <a:round/>
                      <a:headEnd type="none" w="lg" len="lg"/>
                      <a:tailEnd type="none" w="lg" len="lg"/>
                    </a:lnB>
                    <a:lnTlToBr>
                      <a:noFill/>
                    </a:lnTlToBr>
                    <a:lnBlToTr>
                      <a:noFill/>
                    </a:lnBlToTr>
                    <a:solidFill>
                      <a:srgbClr val="800000">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FFFFFF"/>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chemeClr val="tx1"/>
                      </a:solidFill>
                      <a:prstDash val="solid"/>
                      <a:round/>
                      <a:headEnd type="none" w="lg" len="lg"/>
                      <a:tailEnd type="none" w="lg" len="lg"/>
                    </a:lnB>
                    <a:lnTlToBr>
                      <a:noFill/>
                    </a:lnTlToBr>
                    <a:lnBlToTr>
                      <a:noFill/>
                    </a:lnBlToTr>
                    <a:solidFill>
                      <a:srgbClr val="0033CC"/>
                    </a:solidFill>
                  </a:tcPr>
                </a:tc>
              </a:tr>
              <a:tr h="30321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18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Tue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FFFFFF"/>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alpha val="50000"/>
                      </a:srgbClr>
                    </a:solid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19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23</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Sequential Logic</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14.1</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chemeClr val="bg1">
                        <a:alpha val="50000"/>
                      </a:schemeClr>
                    </a:solid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Thu</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solidFill>
                      <a:srgbClr val="FFFFFF">
                        <a:alpha val="50000"/>
                      </a:srgbClr>
                    </a:solid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21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Fri</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Recitation</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HW 9</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FFFF99">
                        <a:alpha val="49804"/>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chemeClr val="tx1"/>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r>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22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Sat</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3175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23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Sun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35353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24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24</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ADC – DAC</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15.4</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FFFFFF"/>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FFFFFF"/>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chemeClr val="tx1"/>
                      </a:solidFill>
                      <a:prstDash val="solid"/>
                      <a:round/>
                      <a:headEnd type="none" w="lg" len="lg"/>
                      <a:tailEnd type="none" w="lg" len="lg"/>
                    </a:lnB>
                    <a:lnTlToBr>
                      <a:noFill/>
                    </a:lnTlToBr>
                    <a:lnBlToTr>
                      <a:noFill/>
                    </a:lnBlToTr>
                    <a:solidFill>
                      <a:schemeClr val="bg1">
                        <a:alpha val="50000"/>
                      </a:schemeClr>
                    </a:solidFill>
                  </a:tcPr>
                </a:tc>
              </a:tr>
              <a:tr h="3413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25 </a:t>
                      </a:r>
                      <a:r>
                        <a:rPr kumimoji="0" lang="en-US" sz="1200" b="0" i="0" u="none" strike="noStrike" cap="none" normalizeH="0" baseline="0" dirty="0" smtClean="0">
                          <a:ln>
                            <a:noFill/>
                          </a:ln>
                          <a:solidFill>
                            <a:schemeClr val="tx1"/>
                          </a:solidFill>
                          <a:effectLst/>
                          <a:latin typeface="Times New Roman" pitchFamily="18" charset="0"/>
                        </a:rPr>
                        <a:t>Nov</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Tue</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Recitation</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HW 10</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66">
                        <a:alpha val="50000"/>
                      </a:srgbClr>
                    </a:solidFill>
                  </a:tcPr>
                </a:tc>
                <a:tc>
                  <a:txBody>
                    <a:bodyPr/>
                    <a:lstStyle/>
                    <a:p>
                      <a:endParaRPr lang="en-US" dirty="0"/>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FFFFFF"/>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666699">
                        <a:alpha val="50000"/>
                      </a:srgbClr>
                    </a:solidFill>
                  </a:tcPr>
                </a:tc>
              </a:tr>
            </a:tbl>
          </a:graphicData>
        </a:graphic>
      </p:graphicFrame>
      <p:sp>
        <p:nvSpPr>
          <p:cNvPr id="14445" name="Rectangle 112"/>
          <p:cNvSpPr>
            <a:spLocks noChangeArrowheads="1"/>
          </p:cNvSpPr>
          <p:nvPr/>
        </p:nvSpPr>
        <p:spPr bwMode="auto">
          <a:xfrm>
            <a:off x="381000" y="152400"/>
            <a:ext cx="8458200" cy="914400"/>
          </a:xfrm>
          <a:prstGeom prst="rect">
            <a:avLst/>
          </a:prstGeom>
          <a:noFill/>
          <a:ln w="9525">
            <a:noFill/>
            <a:miter lim="800000"/>
            <a:headEnd/>
            <a:tailEnd/>
          </a:ln>
        </p:spPr>
        <p:txBody>
          <a:bodyPr lIns="92075" tIns="46038" rIns="92075" bIns="46038" anchor="b"/>
          <a:lstStyle/>
          <a:p>
            <a:pPr algn="l"/>
            <a:r>
              <a:rPr lang="en-US" sz="4400">
                <a:solidFill>
                  <a:schemeClr val="tx2"/>
                </a:solidFill>
              </a:rPr>
              <a:t>Schedule…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Date Placeholder 5"/>
          <p:cNvSpPr>
            <a:spLocks noGrp="1"/>
          </p:cNvSpPr>
          <p:nvPr>
            <p:ph type="dt" sz="quarter" idx="10"/>
          </p:nvPr>
        </p:nvSpPr>
        <p:spPr>
          <a:noFill/>
        </p:spPr>
        <p:txBody>
          <a:bodyPr/>
          <a:lstStyle/>
          <a:p>
            <a:r>
              <a:rPr lang="en-US"/>
              <a:t>ECEN 301</a:t>
            </a:r>
          </a:p>
        </p:txBody>
      </p:sp>
      <p:sp>
        <p:nvSpPr>
          <p:cNvPr id="5124" name="Footer Placeholder 6"/>
          <p:cNvSpPr>
            <a:spLocks noGrp="1"/>
          </p:cNvSpPr>
          <p:nvPr>
            <p:ph type="ftr" sz="quarter" idx="11"/>
          </p:nvPr>
        </p:nvSpPr>
        <p:spPr>
          <a:noFill/>
        </p:spPr>
        <p:txBody>
          <a:bodyPr/>
          <a:lstStyle/>
          <a:p>
            <a:r>
              <a:rPr lang="en-US"/>
              <a:t>Discussion #22 – Combinational Logic</a:t>
            </a:r>
          </a:p>
        </p:txBody>
      </p:sp>
      <p:sp>
        <p:nvSpPr>
          <p:cNvPr id="5125" name="Slide Number Placeholder 7"/>
          <p:cNvSpPr>
            <a:spLocks noGrp="1"/>
          </p:cNvSpPr>
          <p:nvPr>
            <p:ph type="sldNum" sz="quarter" idx="12"/>
          </p:nvPr>
        </p:nvSpPr>
        <p:spPr>
          <a:noFill/>
        </p:spPr>
        <p:txBody>
          <a:bodyPr/>
          <a:lstStyle/>
          <a:p>
            <a:pPr lvl="1"/>
            <a:fld id="{4EBFEDC2-9603-4634-A855-B27ECC2847CA}" type="slidenum">
              <a:rPr lang="en-US"/>
              <a:pPr lvl="1"/>
              <a:t>10</a:t>
            </a:fld>
            <a:endParaRPr lang="en-US"/>
          </a:p>
        </p:txBody>
      </p:sp>
      <p:sp>
        <p:nvSpPr>
          <p:cNvPr id="5126" name="Rectangle 2"/>
          <p:cNvSpPr>
            <a:spLocks noGrp="1" noChangeArrowheads="1"/>
          </p:cNvSpPr>
          <p:nvPr>
            <p:ph type="title"/>
          </p:nvPr>
        </p:nvSpPr>
        <p:spPr/>
        <p:txBody>
          <a:bodyPr/>
          <a:lstStyle/>
          <a:p>
            <a:r>
              <a:rPr lang="en-US" smtClean="0"/>
              <a:t>Boolean Algebra</a:t>
            </a:r>
          </a:p>
        </p:txBody>
      </p:sp>
      <p:sp>
        <p:nvSpPr>
          <p:cNvPr id="5127" name="Rectangle 3"/>
          <p:cNvSpPr>
            <a:spLocks noGrp="1" noChangeArrowheads="1"/>
          </p:cNvSpPr>
          <p:nvPr>
            <p:ph type="body" sz="half" idx="1"/>
          </p:nvPr>
        </p:nvSpPr>
        <p:spPr>
          <a:xfrm>
            <a:off x="406400" y="1333500"/>
            <a:ext cx="8356600" cy="1104900"/>
          </a:xfrm>
        </p:spPr>
        <p:txBody>
          <a:bodyPr/>
          <a:lstStyle/>
          <a:p>
            <a:pPr>
              <a:buFont typeface="Monotype Sorts" pitchFamily="2" charset="2"/>
              <a:buNone/>
            </a:pPr>
            <a:r>
              <a:rPr lang="en-US" sz="2800" b="1" u="sng" smtClean="0"/>
              <a:t>Example2</a:t>
            </a:r>
            <a:r>
              <a:rPr lang="en-US" sz="2800" smtClean="0"/>
              <a:t>: Simplify the equation created by the following truth table </a:t>
            </a:r>
          </a:p>
        </p:txBody>
      </p:sp>
      <p:graphicFrame>
        <p:nvGraphicFramePr>
          <p:cNvPr id="1072132" name="Group 4"/>
          <p:cNvGraphicFramePr>
            <a:graphicFrameLocks noGrp="1"/>
          </p:cNvGraphicFramePr>
          <p:nvPr>
            <p:ph sz="quarter" idx="2"/>
          </p:nvPr>
        </p:nvGraphicFramePr>
        <p:xfrm>
          <a:off x="558800" y="2870200"/>
          <a:ext cx="1422400" cy="3078480"/>
        </p:xfrm>
        <a:graphic>
          <a:graphicData uri="http://schemas.openxmlformats.org/drawingml/2006/table">
            <a:tbl>
              <a:tblPr/>
              <a:tblGrid>
                <a:gridCol w="355600"/>
                <a:gridCol w="355600"/>
                <a:gridCol w="355600"/>
                <a:gridCol w="3556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Z</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graphicFrame>
        <p:nvGraphicFramePr>
          <p:cNvPr id="5122" name="Object 47"/>
          <p:cNvGraphicFramePr>
            <a:graphicFrameLocks noChangeAspect="1"/>
          </p:cNvGraphicFramePr>
          <p:nvPr>
            <p:ph sz="quarter" idx="3"/>
          </p:nvPr>
        </p:nvGraphicFramePr>
        <p:xfrm>
          <a:off x="2362200" y="2743200"/>
          <a:ext cx="6477000" cy="449263"/>
        </p:xfrm>
        <a:graphic>
          <a:graphicData uri="http://schemas.openxmlformats.org/presentationml/2006/ole">
            <p:oleObj spid="_x0000_s5122" name="Equation" r:id="rId3" imgW="2933640" imgH="203040" progId="Equation.3">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Date Placeholder 5"/>
          <p:cNvSpPr>
            <a:spLocks noGrp="1"/>
          </p:cNvSpPr>
          <p:nvPr>
            <p:ph type="dt" sz="quarter" idx="10"/>
          </p:nvPr>
        </p:nvSpPr>
        <p:spPr>
          <a:noFill/>
        </p:spPr>
        <p:txBody>
          <a:bodyPr/>
          <a:lstStyle/>
          <a:p>
            <a:r>
              <a:rPr lang="en-US"/>
              <a:t>ECEN 301</a:t>
            </a:r>
          </a:p>
        </p:txBody>
      </p:sp>
      <p:sp>
        <p:nvSpPr>
          <p:cNvPr id="6148" name="Footer Placeholder 6"/>
          <p:cNvSpPr>
            <a:spLocks noGrp="1"/>
          </p:cNvSpPr>
          <p:nvPr>
            <p:ph type="ftr" sz="quarter" idx="11"/>
          </p:nvPr>
        </p:nvSpPr>
        <p:spPr>
          <a:noFill/>
        </p:spPr>
        <p:txBody>
          <a:bodyPr/>
          <a:lstStyle/>
          <a:p>
            <a:r>
              <a:rPr lang="en-US"/>
              <a:t>Discussion #22 – Combinational Logic</a:t>
            </a:r>
          </a:p>
        </p:txBody>
      </p:sp>
      <p:sp>
        <p:nvSpPr>
          <p:cNvPr id="6149" name="Slide Number Placeholder 7"/>
          <p:cNvSpPr>
            <a:spLocks noGrp="1"/>
          </p:cNvSpPr>
          <p:nvPr>
            <p:ph type="sldNum" sz="quarter" idx="12"/>
          </p:nvPr>
        </p:nvSpPr>
        <p:spPr>
          <a:noFill/>
        </p:spPr>
        <p:txBody>
          <a:bodyPr/>
          <a:lstStyle/>
          <a:p>
            <a:pPr lvl="1"/>
            <a:fld id="{01850E99-AAE5-42CF-915C-3AB5F87C28DE}" type="slidenum">
              <a:rPr lang="en-US"/>
              <a:pPr lvl="1"/>
              <a:t>11</a:t>
            </a:fld>
            <a:endParaRPr lang="en-US"/>
          </a:p>
        </p:txBody>
      </p:sp>
      <p:sp>
        <p:nvSpPr>
          <p:cNvPr id="6150" name="Rectangle 2"/>
          <p:cNvSpPr>
            <a:spLocks noGrp="1" noChangeArrowheads="1"/>
          </p:cNvSpPr>
          <p:nvPr>
            <p:ph type="title"/>
          </p:nvPr>
        </p:nvSpPr>
        <p:spPr/>
        <p:txBody>
          <a:bodyPr/>
          <a:lstStyle/>
          <a:p>
            <a:r>
              <a:rPr lang="en-US" smtClean="0"/>
              <a:t>Boolean Algebra</a:t>
            </a:r>
          </a:p>
        </p:txBody>
      </p:sp>
      <p:sp>
        <p:nvSpPr>
          <p:cNvPr id="6151" name="Rectangle 3"/>
          <p:cNvSpPr>
            <a:spLocks noGrp="1" noChangeArrowheads="1"/>
          </p:cNvSpPr>
          <p:nvPr>
            <p:ph type="body" sz="half" idx="1"/>
          </p:nvPr>
        </p:nvSpPr>
        <p:spPr>
          <a:xfrm>
            <a:off x="406400" y="1333500"/>
            <a:ext cx="8356600" cy="1104900"/>
          </a:xfrm>
        </p:spPr>
        <p:txBody>
          <a:bodyPr/>
          <a:lstStyle/>
          <a:p>
            <a:pPr>
              <a:buFont typeface="Monotype Sorts" pitchFamily="2" charset="2"/>
              <a:buNone/>
            </a:pPr>
            <a:r>
              <a:rPr lang="en-US" sz="2800" b="1" u="sng" smtClean="0"/>
              <a:t>Example2</a:t>
            </a:r>
            <a:r>
              <a:rPr lang="en-US" sz="2800" smtClean="0"/>
              <a:t>: Simplify the equation created by the following truth table </a:t>
            </a:r>
          </a:p>
        </p:txBody>
      </p:sp>
      <p:graphicFrame>
        <p:nvGraphicFramePr>
          <p:cNvPr id="1073156" name="Group 4"/>
          <p:cNvGraphicFramePr>
            <a:graphicFrameLocks noGrp="1"/>
          </p:cNvGraphicFramePr>
          <p:nvPr>
            <p:ph sz="quarter" idx="2"/>
          </p:nvPr>
        </p:nvGraphicFramePr>
        <p:xfrm>
          <a:off x="558800" y="2870200"/>
          <a:ext cx="1422400" cy="3078480"/>
        </p:xfrm>
        <a:graphic>
          <a:graphicData uri="http://schemas.openxmlformats.org/drawingml/2006/table">
            <a:tbl>
              <a:tblPr/>
              <a:tblGrid>
                <a:gridCol w="355600"/>
                <a:gridCol w="355600"/>
                <a:gridCol w="355600"/>
                <a:gridCol w="3556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Z</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graphicFrame>
        <p:nvGraphicFramePr>
          <p:cNvPr id="6146" name="Object 47"/>
          <p:cNvGraphicFramePr>
            <a:graphicFrameLocks noChangeAspect="1"/>
          </p:cNvGraphicFramePr>
          <p:nvPr>
            <p:ph sz="quarter" idx="3"/>
          </p:nvPr>
        </p:nvGraphicFramePr>
        <p:xfrm>
          <a:off x="2362200" y="2781300"/>
          <a:ext cx="6477000" cy="3086100"/>
        </p:xfrm>
        <a:graphic>
          <a:graphicData uri="http://schemas.openxmlformats.org/presentationml/2006/ole">
            <p:oleObj spid="_x0000_s6146" name="Equation" r:id="rId3" imgW="2933640" imgH="139680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5"/>
          <p:cNvSpPr>
            <a:spLocks noGrp="1"/>
          </p:cNvSpPr>
          <p:nvPr>
            <p:ph type="dt" sz="quarter" idx="10"/>
          </p:nvPr>
        </p:nvSpPr>
        <p:spPr>
          <a:noFill/>
        </p:spPr>
        <p:txBody>
          <a:bodyPr/>
          <a:lstStyle/>
          <a:p>
            <a:r>
              <a:rPr lang="en-US"/>
              <a:t>ECEN 301</a:t>
            </a:r>
          </a:p>
        </p:txBody>
      </p:sp>
      <p:sp>
        <p:nvSpPr>
          <p:cNvPr id="19459" name="Footer Placeholder 6"/>
          <p:cNvSpPr>
            <a:spLocks noGrp="1"/>
          </p:cNvSpPr>
          <p:nvPr>
            <p:ph type="ftr" sz="quarter" idx="11"/>
          </p:nvPr>
        </p:nvSpPr>
        <p:spPr>
          <a:noFill/>
        </p:spPr>
        <p:txBody>
          <a:bodyPr/>
          <a:lstStyle/>
          <a:p>
            <a:r>
              <a:rPr lang="en-US"/>
              <a:t>Discussion #22 – Combinational Logic</a:t>
            </a:r>
          </a:p>
        </p:txBody>
      </p:sp>
      <p:sp>
        <p:nvSpPr>
          <p:cNvPr id="19460" name="Slide Number Placeholder 7"/>
          <p:cNvSpPr>
            <a:spLocks noGrp="1"/>
          </p:cNvSpPr>
          <p:nvPr>
            <p:ph type="sldNum" sz="quarter" idx="12"/>
          </p:nvPr>
        </p:nvSpPr>
        <p:spPr>
          <a:noFill/>
        </p:spPr>
        <p:txBody>
          <a:bodyPr/>
          <a:lstStyle/>
          <a:p>
            <a:pPr lvl="1"/>
            <a:fld id="{C5F37254-54E5-47B5-BBC7-8A9C765F6A1E}" type="slidenum">
              <a:rPr lang="en-US"/>
              <a:pPr lvl="1"/>
              <a:t>12</a:t>
            </a:fld>
            <a:endParaRPr lang="en-US"/>
          </a:p>
        </p:txBody>
      </p:sp>
      <p:sp>
        <p:nvSpPr>
          <p:cNvPr id="19461" name="Rectangle 2"/>
          <p:cNvSpPr>
            <a:spLocks noGrp="1" noChangeArrowheads="1"/>
          </p:cNvSpPr>
          <p:nvPr>
            <p:ph type="title"/>
          </p:nvPr>
        </p:nvSpPr>
        <p:spPr/>
        <p:txBody>
          <a:bodyPr/>
          <a:lstStyle/>
          <a:p>
            <a:r>
              <a:rPr lang="en-US" smtClean="0"/>
              <a:t>Boolean Algebra</a:t>
            </a:r>
          </a:p>
        </p:txBody>
      </p:sp>
      <p:sp>
        <p:nvSpPr>
          <p:cNvPr id="19462" name="Rectangle 3"/>
          <p:cNvSpPr>
            <a:spLocks noGrp="1" noChangeArrowheads="1"/>
          </p:cNvSpPr>
          <p:nvPr>
            <p:ph type="body" sz="half" idx="1"/>
          </p:nvPr>
        </p:nvSpPr>
        <p:spPr>
          <a:xfrm>
            <a:off x="406400" y="1333500"/>
            <a:ext cx="8356600" cy="849313"/>
          </a:xfrm>
        </p:spPr>
        <p:txBody>
          <a:bodyPr/>
          <a:lstStyle/>
          <a:p>
            <a:pPr>
              <a:buFont typeface="Monotype Sorts" pitchFamily="2" charset="2"/>
              <a:buNone/>
            </a:pPr>
            <a:r>
              <a:rPr lang="en-US" sz="2800" b="1" u="sng" smtClean="0"/>
              <a:t>Example3</a:t>
            </a:r>
            <a:r>
              <a:rPr lang="en-US" sz="2800" smtClean="0"/>
              <a:t>: Determine the truth table</a:t>
            </a:r>
          </a:p>
        </p:txBody>
      </p:sp>
      <p:graphicFrame>
        <p:nvGraphicFramePr>
          <p:cNvPr id="1076523" name="Group 299"/>
          <p:cNvGraphicFramePr>
            <a:graphicFrameLocks noGrp="1"/>
          </p:cNvGraphicFramePr>
          <p:nvPr>
            <p:ph sz="quarter" idx="2"/>
          </p:nvPr>
        </p:nvGraphicFramePr>
        <p:xfrm>
          <a:off x="6096000" y="1752600"/>
          <a:ext cx="1435100" cy="3078480"/>
        </p:xfrm>
        <a:graphic>
          <a:graphicData uri="http://schemas.openxmlformats.org/drawingml/2006/table">
            <a:tbl>
              <a:tblPr/>
              <a:tblGrid>
                <a:gridCol w="304800"/>
                <a:gridCol w="304800"/>
                <a:gridCol w="381000"/>
                <a:gridCol w="4445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Z</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grpSp>
        <p:nvGrpSpPr>
          <p:cNvPr id="19506" name="Group 4"/>
          <p:cNvGrpSpPr>
            <a:grpSpLocks/>
          </p:cNvGrpSpPr>
          <p:nvPr/>
        </p:nvGrpSpPr>
        <p:grpSpPr bwMode="auto">
          <a:xfrm>
            <a:off x="12700" y="2286000"/>
            <a:ext cx="5618163" cy="2968625"/>
            <a:chOff x="1064" y="1728"/>
            <a:chExt cx="3539" cy="1870"/>
          </a:xfrm>
        </p:grpSpPr>
        <p:grpSp>
          <p:nvGrpSpPr>
            <p:cNvPr id="19507" name="Group 5"/>
            <p:cNvGrpSpPr>
              <a:grpSpLocks/>
            </p:cNvGrpSpPr>
            <p:nvPr/>
          </p:nvGrpSpPr>
          <p:grpSpPr bwMode="auto">
            <a:xfrm>
              <a:off x="3504" y="2457"/>
              <a:ext cx="876" cy="473"/>
              <a:chOff x="3648" y="1960"/>
              <a:chExt cx="1248" cy="673"/>
            </a:xfrm>
          </p:grpSpPr>
          <p:grpSp>
            <p:nvGrpSpPr>
              <p:cNvPr id="19547" name="Group 6"/>
              <p:cNvGrpSpPr>
                <a:grpSpLocks/>
              </p:cNvGrpSpPr>
              <p:nvPr/>
            </p:nvGrpSpPr>
            <p:grpSpPr bwMode="auto">
              <a:xfrm>
                <a:off x="3817" y="1960"/>
                <a:ext cx="776" cy="673"/>
                <a:chOff x="2521" y="1536"/>
                <a:chExt cx="776" cy="673"/>
              </a:xfrm>
            </p:grpSpPr>
            <p:sp>
              <p:nvSpPr>
                <p:cNvPr id="19552" name="Arc 7"/>
                <p:cNvSpPr>
                  <a:spLocks/>
                </p:cNvSpPr>
                <p:nvPr/>
              </p:nvSpPr>
              <p:spPr bwMode="auto">
                <a:xfrm>
                  <a:off x="2925" y="1537"/>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9553" name="Freeform 8"/>
                <p:cNvSpPr>
                  <a:spLocks/>
                </p:cNvSpPr>
                <p:nvPr/>
              </p:nvSpPr>
              <p:spPr bwMode="auto">
                <a:xfrm>
                  <a:off x="2521" y="1536"/>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19548" name="Line 9"/>
              <p:cNvSpPr>
                <a:spLocks noChangeShapeType="1"/>
              </p:cNvSpPr>
              <p:nvPr/>
            </p:nvSpPr>
            <p:spPr bwMode="auto">
              <a:xfrm flipH="1">
                <a:off x="3648" y="2061"/>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49" name="Line 10"/>
              <p:cNvSpPr>
                <a:spLocks noChangeShapeType="1"/>
              </p:cNvSpPr>
              <p:nvPr/>
            </p:nvSpPr>
            <p:spPr bwMode="auto">
              <a:xfrm flipH="1">
                <a:off x="3648" y="2531"/>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50" name="Line 11"/>
              <p:cNvSpPr>
                <a:spLocks noChangeShapeType="1"/>
              </p:cNvSpPr>
              <p:nvPr/>
            </p:nvSpPr>
            <p:spPr bwMode="auto">
              <a:xfrm flipH="1">
                <a:off x="4608" y="2294"/>
                <a:ext cx="28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51" name="Line 12"/>
              <p:cNvSpPr>
                <a:spLocks noChangeShapeType="1"/>
              </p:cNvSpPr>
              <p:nvPr/>
            </p:nvSpPr>
            <p:spPr bwMode="auto">
              <a:xfrm flipH="1">
                <a:off x="3648" y="2291"/>
                <a:ext cx="169"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9508" name="Group 13"/>
            <p:cNvGrpSpPr>
              <a:grpSpLocks/>
            </p:cNvGrpSpPr>
            <p:nvPr/>
          </p:nvGrpSpPr>
          <p:grpSpPr bwMode="auto">
            <a:xfrm>
              <a:off x="2331" y="3120"/>
              <a:ext cx="823" cy="478"/>
              <a:chOff x="4224" y="1859"/>
              <a:chExt cx="823" cy="478"/>
            </a:xfrm>
          </p:grpSpPr>
          <p:sp>
            <p:nvSpPr>
              <p:cNvPr id="19539" name="Arc 14"/>
              <p:cNvSpPr>
                <a:spLocks/>
              </p:cNvSpPr>
              <p:nvPr/>
            </p:nvSpPr>
            <p:spPr bwMode="auto">
              <a:xfrm>
                <a:off x="4508" y="1862"/>
                <a:ext cx="446" cy="472"/>
              </a:xfrm>
              <a:custGeom>
                <a:avLst/>
                <a:gdLst>
                  <a:gd name="T0" fmla="*/ 0 w 18822"/>
                  <a:gd name="T1" fmla="*/ 0 h 21600"/>
                  <a:gd name="T2" fmla="*/ 446 w 18822"/>
                  <a:gd name="T3" fmla="*/ 239 h 21600"/>
                  <a:gd name="T4" fmla="*/ 1 w 18822"/>
                  <a:gd name="T5" fmla="*/ 472 h 21600"/>
                  <a:gd name="T6" fmla="*/ 0 60000 65536"/>
                  <a:gd name="T7" fmla="*/ 0 60000 65536"/>
                  <a:gd name="T8" fmla="*/ 0 60000 65536"/>
                  <a:gd name="T9" fmla="*/ 0 w 18822"/>
                  <a:gd name="T10" fmla="*/ 0 h 21600"/>
                  <a:gd name="T11" fmla="*/ 18822 w 18822"/>
                  <a:gd name="T12" fmla="*/ 21600 h 21600"/>
                </a:gdLst>
                <a:ahLst/>
                <a:cxnLst>
                  <a:cxn ang="T6">
                    <a:pos x="T0" y="T1"/>
                  </a:cxn>
                  <a:cxn ang="T7">
                    <a:pos x="T2" y="T3"/>
                  </a:cxn>
                  <a:cxn ang="T8">
                    <a:pos x="T4" y="T5"/>
                  </a:cxn>
                </a:cxnLst>
                <a:rect l="T9" t="T10" r="T11" b="T12"/>
                <a:pathLst>
                  <a:path w="18822" h="21600" fill="none" extrusionOk="0">
                    <a:moveTo>
                      <a:pt x="0" y="0"/>
                    </a:moveTo>
                    <a:cubicBezTo>
                      <a:pt x="10" y="0"/>
                      <a:pt x="20" y="-1"/>
                      <a:pt x="30" y="0"/>
                    </a:cubicBezTo>
                    <a:cubicBezTo>
                      <a:pt x="7809" y="0"/>
                      <a:pt x="14987" y="4182"/>
                      <a:pt x="18822" y="10950"/>
                    </a:cubicBezTo>
                  </a:path>
                  <a:path w="18822" h="21600" stroke="0" extrusionOk="0">
                    <a:moveTo>
                      <a:pt x="0" y="0"/>
                    </a:moveTo>
                    <a:cubicBezTo>
                      <a:pt x="10" y="0"/>
                      <a:pt x="20" y="-1"/>
                      <a:pt x="30" y="0"/>
                    </a:cubicBezTo>
                    <a:cubicBezTo>
                      <a:pt x="7809" y="0"/>
                      <a:pt x="14987" y="4182"/>
                      <a:pt x="18822" y="10950"/>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9540" name="Arc 15"/>
              <p:cNvSpPr>
                <a:spLocks/>
              </p:cNvSpPr>
              <p:nvPr/>
            </p:nvSpPr>
            <p:spPr bwMode="auto">
              <a:xfrm rot="10800000">
                <a:off x="4515" y="1865"/>
                <a:ext cx="443" cy="472"/>
              </a:xfrm>
              <a:custGeom>
                <a:avLst/>
                <a:gdLst>
                  <a:gd name="T0" fmla="*/ 0 w 18684"/>
                  <a:gd name="T1" fmla="*/ 235 h 21600"/>
                  <a:gd name="T2" fmla="*/ 442 w 18684"/>
                  <a:gd name="T3" fmla="*/ 0 h 21600"/>
                  <a:gd name="T4" fmla="*/ 443 w 18684"/>
                  <a:gd name="T5" fmla="*/ 472 h 21600"/>
                  <a:gd name="T6" fmla="*/ 0 60000 65536"/>
                  <a:gd name="T7" fmla="*/ 0 60000 65536"/>
                  <a:gd name="T8" fmla="*/ 0 60000 65536"/>
                  <a:gd name="T9" fmla="*/ 0 w 18684"/>
                  <a:gd name="T10" fmla="*/ 0 h 21600"/>
                  <a:gd name="T11" fmla="*/ 18684 w 18684"/>
                  <a:gd name="T12" fmla="*/ 21600 h 21600"/>
                </a:gdLst>
                <a:ahLst/>
                <a:cxnLst>
                  <a:cxn ang="T6">
                    <a:pos x="T0" y="T1"/>
                  </a:cxn>
                  <a:cxn ang="T7">
                    <a:pos x="T2" y="T3"/>
                  </a:cxn>
                  <a:cxn ang="T8">
                    <a:pos x="T4" y="T5"/>
                  </a:cxn>
                </a:cxnLst>
                <a:rect l="T9" t="T10" r="T11" b="T12"/>
                <a:pathLst>
                  <a:path w="18684" h="21600" fill="none" extrusionOk="0">
                    <a:moveTo>
                      <a:pt x="0" y="10761"/>
                    </a:moveTo>
                    <a:cubicBezTo>
                      <a:pt x="3859" y="4109"/>
                      <a:pt x="10963" y="10"/>
                      <a:pt x="18654" y="0"/>
                    </a:cubicBezTo>
                  </a:path>
                  <a:path w="18684" h="21600" stroke="0" extrusionOk="0">
                    <a:moveTo>
                      <a:pt x="0" y="10761"/>
                    </a:moveTo>
                    <a:cubicBezTo>
                      <a:pt x="3859" y="4109"/>
                      <a:pt x="10963" y="10"/>
                      <a:pt x="18654" y="0"/>
                    </a:cubicBezTo>
                    <a:lnTo>
                      <a:pt x="1868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9541" name="Line 16"/>
              <p:cNvSpPr>
                <a:spLocks noChangeShapeType="1"/>
              </p:cNvSpPr>
              <p:nvPr/>
            </p:nvSpPr>
            <p:spPr bwMode="auto">
              <a:xfrm flipH="1">
                <a:off x="4355" y="1861"/>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42" name="Line 17"/>
              <p:cNvSpPr>
                <a:spLocks noChangeShapeType="1"/>
              </p:cNvSpPr>
              <p:nvPr/>
            </p:nvSpPr>
            <p:spPr bwMode="auto">
              <a:xfrm flipH="1">
                <a:off x="4355" y="2333"/>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43" name="Arc 18"/>
              <p:cNvSpPr>
                <a:spLocks/>
              </p:cNvSpPr>
              <p:nvPr/>
            </p:nvSpPr>
            <p:spPr bwMode="auto">
              <a:xfrm>
                <a:off x="4294" y="1859"/>
                <a:ext cx="128" cy="474"/>
              </a:xfrm>
              <a:custGeom>
                <a:avLst/>
                <a:gdLst>
                  <a:gd name="T0" fmla="*/ 60 w 21600"/>
                  <a:gd name="T1" fmla="*/ 0 h 37935"/>
                  <a:gd name="T2" fmla="*/ 63 w 21600"/>
                  <a:gd name="T3" fmla="*/ 474 h 37935"/>
                  <a:gd name="T4" fmla="*/ 0 w 21600"/>
                  <a:gd name="T5" fmla="*/ 239 h 37935"/>
                  <a:gd name="T6" fmla="*/ 0 60000 65536"/>
                  <a:gd name="T7" fmla="*/ 0 60000 65536"/>
                  <a:gd name="T8" fmla="*/ 0 60000 65536"/>
                  <a:gd name="T9" fmla="*/ 0 w 21600"/>
                  <a:gd name="T10" fmla="*/ 0 h 37935"/>
                  <a:gd name="T11" fmla="*/ 21600 w 21600"/>
                  <a:gd name="T12" fmla="*/ 37935 h 37935"/>
                </a:gdLst>
                <a:ahLst/>
                <a:cxnLst>
                  <a:cxn ang="T6">
                    <a:pos x="T0" y="T1"/>
                  </a:cxn>
                  <a:cxn ang="T7">
                    <a:pos x="T2" y="T3"/>
                  </a:cxn>
                  <a:cxn ang="T8">
                    <a:pos x="T4" y="T5"/>
                  </a:cxn>
                </a:cxnLst>
                <a:rect l="T9" t="T10" r="T11" b="T12"/>
                <a:pathLst>
                  <a:path w="21600" h="37935" fill="none" extrusionOk="0">
                    <a:moveTo>
                      <a:pt x="10075" y="0"/>
                    </a:moveTo>
                    <a:cubicBezTo>
                      <a:pt x="17163" y="3738"/>
                      <a:pt x="21600" y="11092"/>
                      <a:pt x="21600" y="19106"/>
                    </a:cubicBezTo>
                    <a:cubicBezTo>
                      <a:pt x="21600" y="26911"/>
                      <a:pt x="17388" y="34110"/>
                      <a:pt x="10584" y="37935"/>
                    </a:cubicBezTo>
                  </a:path>
                  <a:path w="21600" h="37935" stroke="0" extrusionOk="0">
                    <a:moveTo>
                      <a:pt x="10075" y="0"/>
                    </a:moveTo>
                    <a:cubicBezTo>
                      <a:pt x="17163" y="3738"/>
                      <a:pt x="21600" y="11092"/>
                      <a:pt x="21600" y="19106"/>
                    </a:cubicBezTo>
                    <a:cubicBezTo>
                      <a:pt x="21600" y="26911"/>
                      <a:pt x="17388" y="34110"/>
                      <a:pt x="10584" y="37935"/>
                    </a:cubicBezTo>
                    <a:lnTo>
                      <a:pt x="0" y="19106"/>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9544" name="Line 19"/>
              <p:cNvSpPr>
                <a:spLocks noChangeShapeType="1"/>
              </p:cNvSpPr>
              <p:nvPr/>
            </p:nvSpPr>
            <p:spPr bwMode="auto">
              <a:xfrm flipH="1">
                <a:off x="4224" y="1990"/>
                <a:ext cx="183" cy="2"/>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45" name="Line 20"/>
              <p:cNvSpPr>
                <a:spLocks noChangeShapeType="1"/>
              </p:cNvSpPr>
              <p:nvPr/>
            </p:nvSpPr>
            <p:spPr bwMode="auto">
              <a:xfrm flipH="1">
                <a:off x="4958" y="2097"/>
                <a:ext cx="8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46" name="Line 21"/>
              <p:cNvSpPr>
                <a:spLocks noChangeShapeType="1"/>
              </p:cNvSpPr>
              <p:nvPr/>
            </p:nvSpPr>
            <p:spPr bwMode="auto">
              <a:xfrm flipH="1">
                <a:off x="4224" y="2206"/>
                <a:ext cx="183" cy="2"/>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9509" name="Group 22"/>
            <p:cNvGrpSpPr>
              <a:grpSpLocks/>
            </p:cNvGrpSpPr>
            <p:nvPr/>
          </p:nvGrpSpPr>
          <p:grpSpPr bwMode="auto">
            <a:xfrm>
              <a:off x="2333" y="1753"/>
              <a:ext cx="823" cy="478"/>
              <a:chOff x="4224" y="1859"/>
              <a:chExt cx="823" cy="478"/>
            </a:xfrm>
          </p:grpSpPr>
          <p:sp>
            <p:nvSpPr>
              <p:cNvPr id="19531" name="Arc 23"/>
              <p:cNvSpPr>
                <a:spLocks/>
              </p:cNvSpPr>
              <p:nvPr/>
            </p:nvSpPr>
            <p:spPr bwMode="auto">
              <a:xfrm>
                <a:off x="4508" y="1862"/>
                <a:ext cx="446" cy="472"/>
              </a:xfrm>
              <a:custGeom>
                <a:avLst/>
                <a:gdLst>
                  <a:gd name="T0" fmla="*/ 0 w 18822"/>
                  <a:gd name="T1" fmla="*/ 0 h 21600"/>
                  <a:gd name="T2" fmla="*/ 446 w 18822"/>
                  <a:gd name="T3" fmla="*/ 239 h 21600"/>
                  <a:gd name="T4" fmla="*/ 1 w 18822"/>
                  <a:gd name="T5" fmla="*/ 472 h 21600"/>
                  <a:gd name="T6" fmla="*/ 0 60000 65536"/>
                  <a:gd name="T7" fmla="*/ 0 60000 65536"/>
                  <a:gd name="T8" fmla="*/ 0 60000 65536"/>
                  <a:gd name="T9" fmla="*/ 0 w 18822"/>
                  <a:gd name="T10" fmla="*/ 0 h 21600"/>
                  <a:gd name="T11" fmla="*/ 18822 w 18822"/>
                  <a:gd name="T12" fmla="*/ 21600 h 21600"/>
                </a:gdLst>
                <a:ahLst/>
                <a:cxnLst>
                  <a:cxn ang="T6">
                    <a:pos x="T0" y="T1"/>
                  </a:cxn>
                  <a:cxn ang="T7">
                    <a:pos x="T2" y="T3"/>
                  </a:cxn>
                  <a:cxn ang="T8">
                    <a:pos x="T4" y="T5"/>
                  </a:cxn>
                </a:cxnLst>
                <a:rect l="T9" t="T10" r="T11" b="T12"/>
                <a:pathLst>
                  <a:path w="18822" h="21600" fill="none" extrusionOk="0">
                    <a:moveTo>
                      <a:pt x="0" y="0"/>
                    </a:moveTo>
                    <a:cubicBezTo>
                      <a:pt x="10" y="0"/>
                      <a:pt x="20" y="-1"/>
                      <a:pt x="30" y="0"/>
                    </a:cubicBezTo>
                    <a:cubicBezTo>
                      <a:pt x="7809" y="0"/>
                      <a:pt x="14987" y="4182"/>
                      <a:pt x="18822" y="10950"/>
                    </a:cubicBezTo>
                  </a:path>
                  <a:path w="18822" h="21600" stroke="0" extrusionOk="0">
                    <a:moveTo>
                      <a:pt x="0" y="0"/>
                    </a:moveTo>
                    <a:cubicBezTo>
                      <a:pt x="10" y="0"/>
                      <a:pt x="20" y="-1"/>
                      <a:pt x="30" y="0"/>
                    </a:cubicBezTo>
                    <a:cubicBezTo>
                      <a:pt x="7809" y="0"/>
                      <a:pt x="14987" y="4182"/>
                      <a:pt x="18822" y="10950"/>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9532" name="Arc 24"/>
              <p:cNvSpPr>
                <a:spLocks/>
              </p:cNvSpPr>
              <p:nvPr/>
            </p:nvSpPr>
            <p:spPr bwMode="auto">
              <a:xfrm rot="10800000">
                <a:off x="4515" y="1865"/>
                <a:ext cx="443" cy="472"/>
              </a:xfrm>
              <a:custGeom>
                <a:avLst/>
                <a:gdLst>
                  <a:gd name="T0" fmla="*/ 0 w 18684"/>
                  <a:gd name="T1" fmla="*/ 235 h 21600"/>
                  <a:gd name="T2" fmla="*/ 442 w 18684"/>
                  <a:gd name="T3" fmla="*/ 0 h 21600"/>
                  <a:gd name="T4" fmla="*/ 443 w 18684"/>
                  <a:gd name="T5" fmla="*/ 472 h 21600"/>
                  <a:gd name="T6" fmla="*/ 0 60000 65536"/>
                  <a:gd name="T7" fmla="*/ 0 60000 65536"/>
                  <a:gd name="T8" fmla="*/ 0 60000 65536"/>
                  <a:gd name="T9" fmla="*/ 0 w 18684"/>
                  <a:gd name="T10" fmla="*/ 0 h 21600"/>
                  <a:gd name="T11" fmla="*/ 18684 w 18684"/>
                  <a:gd name="T12" fmla="*/ 21600 h 21600"/>
                </a:gdLst>
                <a:ahLst/>
                <a:cxnLst>
                  <a:cxn ang="T6">
                    <a:pos x="T0" y="T1"/>
                  </a:cxn>
                  <a:cxn ang="T7">
                    <a:pos x="T2" y="T3"/>
                  </a:cxn>
                  <a:cxn ang="T8">
                    <a:pos x="T4" y="T5"/>
                  </a:cxn>
                </a:cxnLst>
                <a:rect l="T9" t="T10" r="T11" b="T12"/>
                <a:pathLst>
                  <a:path w="18684" h="21600" fill="none" extrusionOk="0">
                    <a:moveTo>
                      <a:pt x="0" y="10761"/>
                    </a:moveTo>
                    <a:cubicBezTo>
                      <a:pt x="3859" y="4109"/>
                      <a:pt x="10963" y="10"/>
                      <a:pt x="18654" y="0"/>
                    </a:cubicBezTo>
                  </a:path>
                  <a:path w="18684" h="21600" stroke="0" extrusionOk="0">
                    <a:moveTo>
                      <a:pt x="0" y="10761"/>
                    </a:moveTo>
                    <a:cubicBezTo>
                      <a:pt x="3859" y="4109"/>
                      <a:pt x="10963" y="10"/>
                      <a:pt x="18654" y="0"/>
                    </a:cubicBezTo>
                    <a:lnTo>
                      <a:pt x="1868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9533" name="Line 25"/>
              <p:cNvSpPr>
                <a:spLocks noChangeShapeType="1"/>
              </p:cNvSpPr>
              <p:nvPr/>
            </p:nvSpPr>
            <p:spPr bwMode="auto">
              <a:xfrm flipH="1">
                <a:off x="4355" y="1861"/>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34" name="Line 26"/>
              <p:cNvSpPr>
                <a:spLocks noChangeShapeType="1"/>
              </p:cNvSpPr>
              <p:nvPr/>
            </p:nvSpPr>
            <p:spPr bwMode="auto">
              <a:xfrm flipH="1">
                <a:off x="4355" y="2333"/>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35" name="Arc 27"/>
              <p:cNvSpPr>
                <a:spLocks/>
              </p:cNvSpPr>
              <p:nvPr/>
            </p:nvSpPr>
            <p:spPr bwMode="auto">
              <a:xfrm>
                <a:off x="4294" y="1859"/>
                <a:ext cx="128" cy="474"/>
              </a:xfrm>
              <a:custGeom>
                <a:avLst/>
                <a:gdLst>
                  <a:gd name="T0" fmla="*/ 60 w 21600"/>
                  <a:gd name="T1" fmla="*/ 0 h 37935"/>
                  <a:gd name="T2" fmla="*/ 63 w 21600"/>
                  <a:gd name="T3" fmla="*/ 474 h 37935"/>
                  <a:gd name="T4" fmla="*/ 0 w 21600"/>
                  <a:gd name="T5" fmla="*/ 239 h 37935"/>
                  <a:gd name="T6" fmla="*/ 0 60000 65536"/>
                  <a:gd name="T7" fmla="*/ 0 60000 65536"/>
                  <a:gd name="T8" fmla="*/ 0 60000 65536"/>
                  <a:gd name="T9" fmla="*/ 0 w 21600"/>
                  <a:gd name="T10" fmla="*/ 0 h 37935"/>
                  <a:gd name="T11" fmla="*/ 21600 w 21600"/>
                  <a:gd name="T12" fmla="*/ 37935 h 37935"/>
                </a:gdLst>
                <a:ahLst/>
                <a:cxnLst>
                  <a:cxn ang="T6">
                    <a:pos x="T0" y="T1"/>
                  </a:cxn>
                  <a:cxn ang="T7">
                    <a:pos x="T2" y="T3"/>
                  </a:cxn>
                  <a:cxn ang="T8">
                    <a:pos x="T4" y="T5"/>
                  </a:cxn>
                </a:cxnLst>
                <a:rect l="T9" t="T10" r="T11" b="T12"/>
                <a:pathLst>
                  <a:path w="21600" h="37935" fill="none" extrusionOk="0">
                    <a:moveTo>
                      <a:pt x="10075" y="0"/>
                    </a:moveTo>
                    <a:cubicBezTo>
                      <a:pt x="17163" y="3738"/>
                      <a:pt x="21600" y="11092"/>
                      <a:pt x="21600" y="19106"/>
                    </a:cubicBezTo>
                    <a:cubicBezTo>
                      <a:pt x="21600" y="26911"/>
                      <a:pt x="17388" y="34110"/>
                      <a:pt x="10584" y="37935"/>
                    </a:cubicBezTo>
                  </a:path>
                  <a:path w="21600" h="37935" stroke="0" extrusionOk="0">
                    <a:moveTo>
                      <a:pt x="10075" y="0"/>
                    </a:moveTo>
                    <a:cubicBezTo>
                      <a:pt x="17163" y="3738"/>
                      <a:pt x="21600" y="11092"/>
                      <a:pt x="21600" y="19106"/>
                    </a:cubicBezTo>
                    <a:cubicBezTo>
                      <a:pt x="21600" y="26911"/>
                      <a:pt x="17388" y="34110"/>
                      <a:pt x="10584" y="37935"/>
                    </a:cubicBezTo>
                    <a:lnTo>
                      <a:pt x="0" y="19106"/>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9536" name="Line 28"/>
              <p:cNvSpPr>
                <a:spLocks noChangeShapeType="1"/>
              </p:cNvSpPr>
              <p:nvPr/>
            </p:nvSpPr>
            <p:spPr bwMode="auto">
              <a:xfrm flipH="1">
                <a:off x="4224" y="1990"/>
                <a:ext cx="183" cy="2"/>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37" name="Line 29"/>
              <p:cNvSpPr>
                <a:spLocks noChangeShapeType="1"/>
              </p:cNvSpPr>
              <p:nvPr/>
            </p:nvSpPr>
            <p:spPr bwMode="auto">
              <a:xfrm flipH="1">
                <a:off x="4958" y="2097"/>
                <a:ext cx="8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38" name="Line 30"/>
              <p:cNvSpPr>
                <a:spLocks noChangeShapeType="1"/>
              </p:cNvSpPr>
              <p:nvPr/>
            </p:nvSpPr>
            <p:spPr bwMode="auto">
              <a:xfrm flipH="1">
                <a:off x="4224" y="2206"/>
                <a:ext cx="183" cy="2"/>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9510" name="Group 31"/>
            <p:cNvGrpSpPr>
              <a:grpSpLocks/>
            </p:cNvGrpSpPr>
            <p:nvPr/>
          </p:nvGrpSpPr>
          <p:grpSpPr bwMode="auto">
            <a:xfrm>
              <a:off x="2333" y="2456"/>
              <a:ext cx="962" cy="472"/>
              <a:chOff x="1670" y="2802"/>
              <a:chExt cx="962" cy="472"/>
            </a:xfrm>
          </p:grpSpPr>
          <p:grpSp>
            <p:nvGrpSpPr>
              <p:cNvPr id="19524" name="Group 32"/>
              <p:cNvGrpSpPr>
                <a:grpSpLocks/>
              </p:cNvGrpSpPr>
              <p:nvPr/>
            </p:nvGrpSpPr>
            <p:grpSpPr bwMode="auto">
              <a:xfrm>
                <a:off x="1789" y="2802"/>
                <a:ext cx="544" cy="472"/>
                <a:chOff x="2521" y="1536"/>
                <a:chExt cx="776" cy="673"/>
              </a:xfrm>
            </p:grpSpPr>
            <p:sp>
              <p:nvSpPr>
                <p:cNvPr id="19529" name="Arc 33"/>
                <p:cNvSpPr>
                  <a:spLocks/>
                </p:cNvSpPr>
                <p:nvPr/>
              </p:nvSpPr>
              <p:spPr bwMode="auto">
                <a:xfrm>
                  <a:off x="2925" y="1537"/>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9530" name="Freeform 34"/>
                <p:cNvSpPr>
                  <a:spLocks/>
                </p:cNvSpPr>
                <p:nvPr/>
              </p:nvSpPr>
              <p:spPr bwMode="auto">
                <a:xfrm>
                  <a:off x="2521" y="1536"/>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19525" name="Line 35"/>
              <p:cNvSpPr>
                <a:spLocks noChangeShapeType="1"/>
              </p:cNvSpPr>
              <p:nvPr/>
            </p:nvSpPr>
            <p:spPr bwMode="auto">
              <a:xfrm flipH="1">
                <a:off x="1670" y="2928"/>
                <a:ext cx="11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26" name="Line 36"/>
              <p:cNvSpPr>
                <a:spLocks noChangeShapeType="1"/>
              </p:cNvSpPr>
              <p:nvPr/>
            </p:nvSpPr>
            <p:spPr bwMode="auto">
              <a:xfrm flipH="1">
                <a:off x="1670" y="3168"/>
                <a:ext cx="11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27" name="Line 37"/>
              <p:cNvSpPr>
                <a:spLocks noChangeShapeType="1"/>
              </p:cNvSpPr>
              <p:nvPr/>
            </p:nvSpPr>
            <p:spPr bwMode="auto">
              <a:xfrm flipH="1">
                <a:off x="2430" y="3036"/>
                <a:ext cx="20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9528" name="Oval 38"/>
              <p:cNvSpPr>
                <a:spLocks noChangeArrowheads="1"/>
              </p:cNvSpPr>
              <p:nvPr/>
            </p:nvSpPr>
            <p:spPr bwMode="auto">
              <a:xfrm>
                <a:off x="2328" y="2992"/>
                <a:ext cx="96" cy="96"/>
              </a:xfrm>
              <a:prstGeom prst="ellipse">
                <a:avLst/>
              </a:prstGeom>
              <a:noFill/>
              <a:ln w="12700">
                <a:solidFill>
                  <a:schemeClr val="tx1"/>
                </a:solidFill>
                <a:round/>
                <a:headEnd type="none" w="lg" len="lg"/>
                <a:tailEnd type="none" w="lg" len="lg"/>
              </a:ln>
            </p:spPr>
            <p:txBody>
              <a:bodyPr wrap="none" anchor="ctr"/>
              <a:lstStyle/>
              <a:p>
                <a:endParaRPr lang="en-US"/>
              </a:p>
            </p:txBody>
          </p:sp>
        </p:grpSp>
        <p:cxnSp>
          <p:nvCxnSpPr>
            <p:cNvPr id="19511" name="AutoShape 39"/>
            <p:cNvCxnSpPr>
              <a:cxnSpLocks noChangeShapeType="1"/>
              <a:stCxn id="19527" idx="0"/>
              <a:endCxn id="19551" idx="1"/>
            </p:cNvCxnSpPr>
            <p:nvPr/>
          </p:nvCxnSpPr>
          <p:spPr bwMode="auto">
            <a:xfrm>
              <a:off x="3295" y="2690"/>
              <a:ext cx="210" cy="0"/>
            </a:xfrm>
            <a:prstGeom prst="straightConnector1">
              <a:avLst/>
            </a:prstGeom>
            <a:noFill/>
            <a:ln w="12700">
              <a:solidFill>
                <a:schemeClr val="tx1"/>
              </a:solidFill>
              <a:round/>
              <a:headEnd type="none" w="lg" len="lg"/>
              <a:tailEnd type="none" w="lg" len="lg"/>
            </a:ln>
          </p:spPr>
        </p:cxnSp>
        <p:cxnSp>
          <p:nvCxnSpPr>
            <p:cNvPr id="19512" name="AutoShape 40"/>
            <p:cNvCxnSpPr>
              <a:cxnSpLocks noChangeShapeType="1"/>
              <a:stCxn id="19545" idx="0"/>
              <a:endCxn id="19549" idx="1"/>
            </p:cNvCxnSpPr>
            <p:nvPr/>
          </p:nvCxnSpPr>
          <p:spPr bwMode="auto">
            <a:xfrm rot="-5400000">
              <a:off x="3080" y="2933"/>
              <a:ext cx="500" cy="350"/>
            </a:xfrm>
            <a:prstGeom prst="bentConnector3">
              <a:avLst>
                <a:gd name="adj1" fmla="val -1005"/>
              </a:avLst>
            </a:prstGeom>
            <a:noFill/>
            <a:ln w="12700">
              <a:solidFill>
                <a:schemeClr val="tx1"/>
              </a:solidFill>
              <a:miter lim="800000"/>
              <a:headEnd type="none" w="lg" len="lg"/>
              <a:tailEnd type="none" w="lg" len="lg"/>
            </a:ln>
          </p:spPr>
        </p:cxnSp>
        <p:cxnSp>
          <p:nvCxnSpPr>
            <p:cNvPr id="19513" name="AutoShape 41"/>
            <p:cNvCxnSpPr>
              <a:cxnSpLocks noChangeShapeType="1"/>
              <a:stCxn id="19537" idx="0"/>
              <a:endCxn id="19548" idx="1"/>
            </p:cNvCxnSpPr>
            <p:nvPr/>
          </p:nvCxnSpPr>
          <p:spPr bwMode="auto">
            <a:xfrm rot="5400000" flipV="1">
              <a:off x="3062" y="2086"/>
              <a:ext cx="537" cy="348"/>
            </a:xfrm>
            <a:prstGeom prst="bentConnector5">
              <a:avLst>
                <a:gd name="adj1" fmla="val 0"/>
                <a:gd name="adj2" fmla="val 49426"/>
                <a:gd name="adj3" fmla="val 100370"/>
              </a:avLst>
            </a:prstGeom>
            <a:noFill/>
            <a:ln w="12700">
              <a:solidFill>
                <a:schemeClr val="tx1"/>
              </a:solidFill>
              <a:miter lim="800000"/>
              <a:headEnd type="none" w="lg" len="lg"/>
              <a:tailEnd type="none" w="lg" len="lg"/>
            </a:ln>
          </p:spPr>
        </p:cxnSp>
        <p:cxnSp>
          <p:nvCxnSpPr>
            <p:cNvPr id="19514" name="AutoShape 42"/>
            <p:cNvCxnSpPr>
              <a:cxnSpLocks noChangeShapeType="1"/>
              <a:stCxn id="19536" idx="1"/>
            </p:cNvCxnSpPr>
            <p:nvPr/>
          </p:nvCxnSpPr>
          <p:spPr bwMode="auto">
            <a:xfrm flipH="1">
              <a:off x="1296" y="1886"/>
              <a:ext cx="1038" cy="0"/>
            </a:xfrm>
            <a:prstGeom prst="straightConnector1">
              <a:avLst/>
            </a:prstGeom>
            <a:noFill/>
            <a:ln w="12700">
              <a:solidFill>
                <a:schemeClr val="tx1"/>
              </a:solidFill>
              <a:round/>
              <a:headEnd type="none" w="lg" len="lg"/>
              <a:tailEnd type="none" w="lg" len="lg"/>
            </a:ln>
          </p:spPr>
        </p:cxnSp>
        <p:cxnSp>
          <p:nvCxnSpPr>
            <p:cNvPr id="19515" name="AutoShape 43"/>
            <p:cNvCxnSpPr>
              <a:cxnSpLocks noChangeShapeType="1"/>
              <a:stCxn id="19546" idx="1"/>
            </p:cNvCxnSpPr>
            <p:nvPr/>
          </p:nvCxnSpPr>
          <p:spPr bwMode="auto">
            <a:xfrm rot="16200000" flipV="1">
              <a:off x="1217" y="2355"/>
              <a:ext cx="1585" cy="644"/>
            </a:xfrm>
            <a:prstGeom prst="bentConnector3">
              <a:avLst>
                <a:gd name="adj1" fmla="val 60"/>
              </a:avLst>
            </a:prstGeom>
            <a:noFill/>
            <a:ln w="12700">
              <a:solidFill>
                <a:schemeClr val="tx1"/>
              </a:solidFill>
              <a:miter lim="800000"/>
              <a:headEnd type="none" w="lg" len="lg"/>
              <a:tailEnd type="none" w="lg" len="lg"/>
            </a:ln>
          </p:spPr>
        </p:cxnSp>
        <p:cxnSp>
          <p:nvCxnSpPr>
            <p:cNvPr id="19516" name="AutoShape 44"/>
            <p:cNvCxnSpPr>
              <a:cxnSpLocks noChangeShapeType="1"/>
              <a:stCxn id="19525" idx="1"/>
              <a:endCxn id="19538" idx="1"/>
            </p:cNvCxnSpPr>
            <p:nvPr/>
          </p:nvCxnSpPr>
          <p:spPr bwMode="auto">
            <a:xfrm flipV="1">
              <a:off x="2334" y="2102"/>
              <a:ext cx="0" cy="480"/>
            </a:xfrm>
            <a:prstGeom prst="straightConnector1">
              <a:avLst/>
            </a:prstGeom>
            <a:noFill/>
            <a:ln w="12700">
              <a:solidFill>
                <a:schemeClr val="tx1"/>
              </a:solidFill>
              <a:round/>
              <a:headEnd type="none" w="lg" len="lg"/>
              <a:tailEnd type="none" w="lg" len="lg"/>
            </a:ln>
          </p:spPr>
        </p:cxnSp>
        <p:cxnSp>
          <p:nvCxnSpPr>
            <p:cNvPr id="19517" name="AutoShape 45"/>
            <p:cNvCxnSpPr>
              <a:cxnSpLocks noChangeShapeType="1"/>
              <a:stCxn id="19544" idx="1"/>
              <a:endCxn id="19526" idx="1"/>
            </p:cNvCxnSpPr>
            <p:nvPr/>
          </p:nvCxnSpPr>
          <p:spPr bwMode="auto">
            <a:xfrm flipV="1">
              <a:off x="2332" y="2822"/>
              <a:ext cx="2" cy="431"/>
            </a:xfrm>
            <a:prstGeom prst="straightConnector1">
              <a:avLst/>
            </a:prstGeom>
            <a:noFill/>
            <a:ln w="12700">
              <a:solidFill>
                <a:schemeClr val="tx1"/>
              </a:solidFill>
              <a:round/>
              <a:headEnd type="none" w="lg" len="lg"/>
              <a:tailEnd type="none" w="lg" len="lg"/>
            </a:ln>
          </p:spPr>
        </p:cxnSp>
        <p:sp>
          <p:nvSpPr>
            <p:cNvPr id="19518" name="Line 46"/>
            <p:cNvSpPr>
              <a:spLocks noChangeShapeType="1"/>
            </p:cNvSpPr>
            <p:nvPr/>
          </p:nvSpPr>
          <p:spPr bwMode="auto">
            <a:xfrm flipH="1">
              <a:off x="2064" y="2304"/>
              <a:ext cx="267" cy="0"/>
            </a:xfrm>
            <a:prstGeom prst="line">
              <a:avLst/>
            </a:prstGeom>
            <a:noFill/>
            <a:ln w="12700">
              <a:solidFill>
                <a:schemeClr val="tx1"/>
              </a:solidFill>
              <a:round/>
              <a:headEnd type="none" w="lg" len="lg"/>
              <a:tailEnd type="none" w="lg" len="lg"/>
            </a:ln>
          </p:spPr>
          <p:txBody>
            <a:bodyPr/>
            <a:lstStyle/>
            <a:p>
              <a:endParaRPr lang="en-US"/>
            </a:p>
          </p:txBody>
        </p:sp>
        <p:sp>
          <p:nvSpPr>
            <p:cNvPr id="19519" name="Line 47"/>
            <p:cNvSpPr>
              <a:spLocks noChangeShapeType="1"/>
            </p:cNvSpPr>
            <p:nvPr/>
          </p:nvSpPr>
          <p:spPr bwMode="auto">
            <a:xfrm flipH="1">
              <a:off x="2064" y="3024"/>
              <a:ext cx="270" cy="0"/>
            </a:xfrm>
            <a:prstGeom prst="line">
              <a:avLst/>
            </a:prstGeom>
            <a:noFill/>
            <a:ln w="12700">
              <a:solidFill>
                <a:schemeClr val="tx1"/>
              </a:solidFill>
              <a:round/>
              <a:headEnd type="none" w="lg" len="lg"/>
              <a:tailEnd type="none" w="lg" len="lg"/>
            </a:ln>
          </p:spPr>
          <p:txBody>
            <a:bodyPr/>
            <a:lstStyle/>
            <a:p>
              <a:endParaRPr lang="en-US"/>
            </a:p>
          </p:txBody>
        </p:sp>
        <p:sp>
          <p:nvSpPr>
            <p:cNvPr id="19520" name="Text Box 48"/>
            <p:cNvSpPr txBox="1">
              <a:spLocks noChangeArrowheads="1"/>
            </p:cNvSpPr>
            <p:nvPr/>
          </p:nvSpPr>
          <p:spPr bwMode="auto">
            <a:xfrm>
              <a:off x="1064" y="1728"/>
              <a:ext cx="232" cy="250"/>
            </a:xfrm>
            <a:prstGeom prst="rect">
              <a:avLst/>
            </a:prstGeom>
            <a:noFill/>
            <a:ln w="12700">
              <a:noFill/>
              <a:miter lim="800000"/>
              <a:headEnd type="none" w="lg" len="lg"/>
              <a:tailEnd type="none" w="lg" len="lg"/>
            </a:ln>
          </p:spPr>
          <p:txBody>
            <a:bodyPr wrap="none">
              <a:spAutoFit/>
            </a:bodyPr>
            <a:lstStyle/>
            <a:p>
              <a:r>
                <a:rPr lang="en-US" sz="2000" b="1"/>
                <a:t>A</a:t>
              </a:r>
            </a:p>
          </p:txBody>
        </p:sp>
        <p:sp>
          <p:nvSpPr>
            <p:cNvPr id="19521" name="Text Box 49"/>
            <p:cNvSpPr txBox="1">
              <a:spLocks noChangeArrowheads="1"/>
            </p:cNvSpPr>
            <p:nvPr/>
          </p:nvSpPr>
          <p:spPr bwMode="auto">
            <a:xfrm>
              <a:off x="1836" y="2150"/>
              <a:ext cx="223" cy="250"/>
            </a:xfrm>
            <a:prstGeom prst="rect">
              <a:avLst/>
            </a:prstGeom>
            <a:noFill/>
            <a:ln w="12700">
              <a:noFill/>
              <a:miter lim="800000"/>
              <a:headEnd type="none" w="lg" len="lg"/>
              <a:tailEnd type="none" w="lg" len="lg"/>
            </a:ln>
          </p:spPr>
          <p:txBody>
            <a:bodyPr wrap="none">
              <a:spAutoFit/>
            </a:bodyPr>
            <a:lstStyle/>
            <a:p>
              <a:r>
                <a:rPr lang="en-US" sz="2000" b="1"/>
                <a:t>B</a:t>
              </a:r>
            </a:p>
          </p:txBody>
        </p:sp>
        <p:sp>
          <p:nvSpPr>
            <p:cNvPr id="19522" name="Text Box 50"/>
            <p:cNvSpPr txBox="1">
              <a:spLocks noChangeArrowheads="1"/>
            </p:cNvSpPr>
            <p:nvPr/>
          </p:nvSpPr>
          <p:spPr bwMode="auto">
            <a:xfrm>
              <a:off x="1837" y="2870"/>
              <a:ext cx="232" cy="250"/>
            </a:xfrm>
            <a:prstGeom prst="rect">
              <a:avLst/>
            </a:prstGeom>
            <a:noFill/>
            <a:ln w="12700">
              <a:noFill/>
              <a:miter lim="800000"/>
              <a:headEnd type="none" w="lg" len="lg"/>
              <a:tailEnd type="none" w="lg" len="lg"/>
            </a:ln>
          </p:spPr>
          <p:txBody>
            <a:bodyPr wrap="none">
              <a:spAutoFit/>
            </a:bodyPr>
            <a:lstStyle/>
            <a:p>
              <a:r>
                <a:rPr lang="en-US" sz="2000" b="1"/>
                <a:t>C</a:t>
              </a:r>
            </a:p>
          </p:txBody>
        </p:sp>
        <p:sp>
          <p:nvSpPr>
            <p:cNvPr id="19523" name="Text Box 51"/>
            <p:cNvSpPr txBox="1">
              <a:spLocks noChangeArrowheads="1"/>
            </p:cNvSpPr>
            <p:nvPr/>
          </p:nvSpPr>
          <p:spPr bwMode="auto">
            <a:xfrm>
              <a:off x="4380" y="2544"/>
              <a:ext cx="223" cy="250"/>
            </a:xfrm>
            <a:prstGeom prst="rect">
              <a:avLst/>
            </a:prstGeom>
            <a:noFill/>
            <a:ln w="12700">
              <a:noFill/>
              <a:miter lim="800000"/>
              <a:headEnd type="none" w="lg" len="lg"/>
              <a:tailEnd type="none" w="lg" len="lg"/>
            </a:ln>
          </p:spPr>
          <p:txBody>
            <a:bodyPr wrap="none">
              <a:spAutoFit/>
            </a:bodyPr>
            <a:lstStyle/>
            <a:p>
              <a:r>
                <a:rPr lang="en-US" sz="2000" b="1"/>
                <a:t>Z</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Date Placeholder 5"/>
          <p:cNvSpPr>
            <a:spLocks noGrp="1"/>
          </p:cNvSpPr>
          <p:nvPr>
            <p:ph type="dt" sz="quarter" idx="10"/>
          </p:nvPr>
        </p:nvSpPr>
        <p:spPr>
          <a:noFill/>
        </p:spPr>
        <p:txBody>
          <a:bodyPr/>
          <a:lstStyle/>
          <a:p>
            <a:r>
              <a:rPr lang="en-US"/>
              <a:t>ECEN 301</a:t>
            </a:r>
          </a:p>
        </p:txBody>
      </p:sp>
      <p:sp>
        <p:nvSpPr>
          <p:cNvPr id="7172" name="Footer Placeholder 6"/>
          <p:cNvSpPr>
            <a:spLocks noGrp="1"/>
          </p:cNvSpPr>
          <p:nvPr>
            <p:ph type="ftr" sz="quarter" idx="11"/>
          </p:nvPr>
        </p:nvSpPr>
        <p:spPr>
          <a:noFill/>
        </p:spPr>
        <p:txBody>
          <a:bodyPr/>
          <a:lstStyle/>
          <a:p>
            <a:r>
              <a:rPr lang="en-US"/>
              <a:t>Discussion #22 – Combinational Logic</a:t>
            </a:r>
          </a:p>
        </p:txBody>
      </p:sp>
      <p:sp>
        <p:nvSpPr>
          <p:cNvPr id="7173" name="Slide Number Placeholder 7"/>
          <p:cNvSpPr>
            <a:spLocks noGrp="1"/>
          </p:cNvSpPr>
          <p:nvPr>
            <p:ph type="sldNum" sz="quarter" idx="12"/>
          </p:nvPr>
        </p:nvSpPr>
        <p:spPr>
          <a:noFill/>
        </p:spPr>
        <p:txBody>
          <a:bodyPr/>
          <a:lstStyle/>
          <a:p>
            <a:pPr lvl="1"/>
            <a:fld id="{069B5A99-68EC-4017-8932-A23D3CF3714B}" type="slidenum">
              <a:rPr lang="en-US"/>
              <a:pPr lvl="1"/>
              <a:t>13</a:t>
            </a:fld>
            <a:endParaRPr lang="en-US"/>
          </a:p>
        </p:txBody>
      </p:sp>
      <p:sp>
        <p:nvSpPr>
          <p:cNvPr id="7174" name="Rectangle 2"/>
          <p:cNvSpPr>
            <a:spLocks noChangeArrowheads="1"/>
          </p:cNvSpPr>
          <p:nvPr/>
        </p:nvSpPr>
        <p:spPr bwMode="auto">
          <a:xfrm>
            <a:off x="2070100" y="2235200"/>
            <a:ext cx="1265238" cy="900113"/>
          </a:xfrm>
          <a:prstGeom prst="rect">
            <a:avLst/>
          </a:prstGeom>
          <a:solidFill>
            <a:srgbClr val="FFFF99">
              <a:alpha val="70195"/>
            </a:srgbClr>
          </a:solidFill>
          <a:ln w="12700">
            <a:noFill/>
            <a:miter lim="800000"/>
            <a:headEnd type="none" w="lg" len="lg"/>
            <a:tailEnd type="none" w="lg" len="lg"/>
          </a:ln>
        </p:spPr>
        <p:txBody>
          <a:bodyPr wrap="none" anchor="ctr"/>
          <a:lstStyle/>
          <a:p>
            <a:endParaRPr lang="en-US"/>
          </a:p>
        </p:txBody>
      </p:sp>
      <p:sp>
        <p:nvSpPr>
          <p:cNvPr id="7175" name="Rectangle 3"/>
          <p:cNvSpPr>
            <a:spLocks noGrp="1" noChangeArrowheads="1"/>
          </p:cNvSpPr>
          <p:nvPr>
            <p:ph type="title"/>
          </p:nvPr>
        </p:nvSpPr>
        <p:spPr/>
        <p:txBody>
          <a:bodyPr/>
          <a:lstStyle/>
          <a:p>
            <a:r>
              <a:rPr lang="en-US" smtClean="0"/>
              <a:t>Boolean Algebra</a:t>
            </a:r>
          </a:p>
        </p:txBody>
      </p:sp>
      <p:sp>
        <p:nvSpPr>
          <p:cNvPr id="7176" name="Rectangle 4"/>
          <p:cNvSpPr>
            <a:spLocks noGrp="1" noChangeArrowheads="1"/>
          </p:cNvSpPr>
          <p:nvPr>
            <p:ph type="body" sz="half" idx="1"/>
          </p:nvPr>
        </p:nvSpPr>
        <p:spPr>
          <a:xfrm>
            <a:off x="406400" y="1333500"/>
            <a:ext cx="8356600" cy="849313"/>
          </a:xfrm>
        </p:spPr>
        <p:txBody>
          <a:bodyPr/>
          <a:lstStyle/>
          <a:p>
            <a:pPr>
              <a:buFont typeface="Monotype Sorts" pitchFamily="2" charset="2"/>
              <a:buNone/>
            </a:pPr>
            <a:r>
              <a:rPr lang="en-US" sz="2800" b="1" u="sng" smtClean="0"/>
              <a:t>Example3</a:t>
            </a:r>
            <a:r>
              <a:rPr lang="en-US" sz="2800" smtClean="0"/>
              <a:t>: Determine the truth table</a:t>
            </a:r>
          </a:p>
        </p:txBody>
      </p:sp>
      <p:graphicFrame>
        <p:nvGraphicFramePr>
          <p:cNvPr id="1082373" name="Group 5"/>
          <p:cNvGraphicFramePr>
            <a:graphicFrameLocks noGrp="1"/>
          </p:cNvGraphicFramePr>
          <p:nvPr>
            <p:ph sz="quarter" idx="2"/>
          </p:nvPr>
        </p:nvGraphicFramePr>
        <p:xfrm>
          <a:off x="6096000" y="1752600"/>
          <a:ext cx="1865313" cy="3078480"/>
        </p:xfrm>
        <a:graphic>
          <a:graphicData uri="http://schemas.openxmlformats.org/drawingml/2006/table">
            <a:tbl>
              <a:tblPr/>
              <a:tblGrid>
                <a:gridCol w="304800"/>
                <a:gridCol w="304800"/>
                <a:gridCol w="381000"/>
                <a:gridCol w="430213"/>
                <a:gridCol w="4445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Z</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grpSp>
        <p:nvGrpSpPr>
          <p:cNvPr id="7230" name="Group 58"/>
          <p:cNvGrpSpPr>
            <a:grpSpLocks/>
          </p:cNvGrpSpPr>
          <p:nvPr/>
        </p:nvGrpSpPr>
        <p:grpSpPr bwMode="auto">
          <a:xfrm>
            <a:off x="12700" y="2286000"/>
            <a:ext cx="5618163" cy="2968625"/>
            <a:chOff x="1064" y="1728"/>
            <a:chExt cx="3539" cy="1870"/>
          </a:xfrm>
        </p:grpSpPr>
        <p:grpSp>
          <p:nvGrpSpPr>
            <p:cNvPr id="7232" name="Group 59"/>
            <p:cNvGrpSpPr>
              <a:grpSpLocks/>
            </p:cNvGrpSpPr>
            <p:nvPr/>
          </p:nvGrpSpPr>
          <p:grpSpPr bwMode="auto">
            <a:xfrm>
              <a:off x="3504" y="2457"/>
              <a:ext cx="876" cy="473"/>
              <a:chOff x="3648" y="1960"/>
              <a:chExt cx="1248" cy="673"/>
            </a:xfrm>
          </p:grpSpPr>
          <p:grpSp>
            <p:nvGrpSpPr>
              <p:cNvPr id="7272" name="Group 60"/>
              <p:cNvGrpSpPr>
                <a:grpSpLocks/>
              </p:cNvGrpSpPr>
              <p:nvPr/>
            </p:nvGrpSpPr>
            <p:grpSpPr bwMode="auto">
              <a:xfrm>
                <a:off x="3817" y="1960"/>
                <a:ext cx="776" cy="673"/>
                <a:chOff x="2521" y="1536"/>
                <a:chExt cx="776" cy="673"/>
              </a:xfrm>
            </p:grpSpPr>
            <p:sp>
              <p:nvSpPr>
                <p:cNvPr id="7277" name="Arc 61"/>
                <p:cNvSpPr>
                  <a:spLocks/>
                </p:cNvSpPr>
                <p:nvPr/>
              </p:nvSpPr>
              <p:spPr bwMode="auto">
                <a:xfrm>
                  <a:off x="2925" y="1537"/>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7278" name="Freeform 62"/>
                <p:cNvSpPr>
                  <a:spLocks/>
                </p:cNvSpPr>
                <p:nvPr/>
              </p:nvSpPr>
              <p:spPr bwMode="auto">
                <a:xfrm>
                  <a:off x="2521" y="1536"/>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7273" name="Line 63"/>
              <p:cNvSpPr>
                <a:spLocks noChangeShapeType="1"/>
              </p:cNvSpPr>
              <p:nvPr/>
            </p:nvSpPr>
            <p:spPr bwMode="auto">
              <a:xfrm flipH="1">
                <a:off x="3648" y="2061"/>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74" name="Line 64"/>
              <p:cNvSpPr>
                <a:spLocks noChangeShapeType="1"/>
              </p:cNvSpPr>
              <p:nvPr/>
            </p:nvSpPr>
            <p:spPr bwMode="auto">
              <a:xfrm flipH="1">
                <a:off x="3648" y="2531"/>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75" name="Line 65"/>
              <p:cNvSpPr>
                <a:spLocks noChangeShapeType="1"/>
              </p:cNvSpPr>
              <p:nvPr/>
            </p:nvSpPr>
            <p:spPr bwMode="auto">
              <a:xfrm flipH="1">
                <a:off x="4608" y="2294"/>
                <a:ext cx="28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76" name="Line 66"/>
              <p:cNvSpPr>
                <a:spLocks noChangeShapeType="1"/>
              </p:cNvSpPr>
              <p:nvPr/>
            </p:nvSpPr>
            <p:spPr bwMode="auto">
              <a:xfrm flipH="1">
                <a:off x="3648" y="2291"/>
                <a:ext cx="169"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7233" name="Group 67"/>
            <p:cNvGrpSpPr>
              <a:grpSpLocks/>
            </p:cNvGrpSpPr>
            <p:nvPr/>
          </p:nvGrpSpPr>
          <p:grpSpPr bwMode="auto">
            <a:xfrm>
              <a:off x="2331" y="3120"/>
              <a:ext cx="823" cy="478"/>
              <a:chOff x="4224" y="1859"/>
              <a:chExt cx="823" cy="478"/>
            </a:xfrm>
          </p:grpSpPr>
          <p:sp>
            <p:nvSpPr>
              <p:cNvPr id="7264" name="Arc 68"/>
              <p:cNvSpPr>
                <a:spLocks/>
              </p:cNvSpPr>
              <p:nvPr/>
            </p:nvSpPr>
            <p:spPr bwMode="auto">
              <a:xfrm>
                <a:off x="4508" y="1862"/>
                <a:ext cx="446" cy="472"/>
              </a:xfrm>
              <a:custGeom>
                <a:avLst/>
                <a:gdLst>
                  <a:gd name="T0" fmla="*/ 0 w 18822"/>
                  <a:gd name="T1" fmla="*/ 0 h 21600"/>
                  <a:gd name="T2" fmla="*/ 446 w 18822"/>
                  <a:gd name="T3" fmla="*/ 239 h 21600"/>
                  <a:gd name="T4" fmla="*/ 1 w 18822"/>
                  <a:gd name="T5" fmla="*/ 472 h 21600"/>
                  <a:gd name="T6" fmla="*/ 0 60000 65536"/>
                  <a:gd name="T7" fmla="*/ 0 60000 65536"/>
                  <a:gd name="T8" fmla="*/ 0 60000 65536"/>
                  <a:gd name="T9" fmla="*/ 0 w 18822"/>
                  <a:gd name="T10" fmla="*/ 0 h 21600"/>
                  <a:gd name="T11" fmla="*/ 18822 w 18822"/>
                  <a:gd name="T12" fmla="*/ 21600 h 21600"/>
                </a:gdLst>
                <a:ahLst/>
                <a:cxnLst>
                  <a:cxn ang="T6">
                    <a:pos x="T0" y="T1"/>
                  </a:cxn>
                  <a:cxn ang="T7">
                    <a:pos x="T2" y="T3"/>
                  </a:cxn>
                  <a:cxn ang="T8">
                    <a:pos x="T4" y="T5"/>
                  </a:cxn>
                </a:cxnLst>
                <a:rect l="T9" t="T10" r="T11" b="T12"/>
                <a:pathLst>
                  <a:path w="18822" h="21600" fill="none" extrusionOk="0">
                    <a:moveTo>
                      <a:pt x="0" y="0"/>
                    </a:moveTo>
                    <a:cubicBezTo>
                      <a:pt x="10" y="0"/>
                      <a:pt x="20" y="-1"/>
                      <a:pt x="30" y="0"/>
                    </a:cubicBezTo>
                    <a:cubicBezTo>
                      <a:pt x="7809" y="0"/>
                      <a:pt x="14987" y="4182"/>
                      <a:pt x="18822" y="10950"/>
                    </a:cubicBezTo>
                  </a:path>
                  <a:path w="18822" h="21600" stroke="0" extrusionOk="0">
                    <a:moveTo>
                      <a:pt x="0" y="0"/>
                    </a:moveTo>
                    <a:cubicBezTo>
                      <a:pt x="10" y="0"/>
                      <a:pt x="20" y="-1"/>
                      <a:pt x="30" y="0"/>
                    </a:cubicBezTo>
                    <a:cubicBezTo>
                      <a:pt x="7809" y="0"/>
                      <a:pt x="14987" y="4182"/>
                      <a:pt x="18822" y="10950"/>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7265" name="Arc 69"/>
              <p:cNvSpPr>
                <a:spLocks/>
              </p:cNvSpPr>
              <p:nvPr/>
            </p:nvSpPr>
            <p:spPr bwMode="auto">
              <a:xfrm rot="10800000">
                <a:off x="4515" y="1865"/>
                <a:ext cx="443" cy="472"/>
              </a:xfrm>
              <a:custGeom>
                <a:avLst/>
                <a:gdLst>
                  <a:gd name="T0" fmla="*/ 0 w 18684"/>
                  <a:gd name="T1" fmla="*/ 235 h 21600"/>
                  <a:gd name="T2" fmla="*/ 442 w 18684"/>
                  <a:gd name="T3" fmla="*/ 0 h 21600"/>
                  <a:gd name="T4" fmla="*/ 443 w 18684"/>
                  <a:gd name="T5" fmla="*/ 472 h 21600"/>
                  <a:gd name="T6" fmla="*/ 0 60000 65536"/>
                  <a:gd name="T7" fmla="*/ 0 60000 65536"/>
                  <a:gd name="T8" fmla="*/ 0 60000 65536"/>
                  <a:gd name="T9" fmla="*/ 0 w 18684"/>
                  <a:gd name="T10" fmla="*/ 0 h 21600"/>
                  <a:gd name="T11" fmla="*/ 18684 w 18684"/>
                  <a:gd name="T12" fmla="*/ 21600 h 21600"/>
                </a:gdLst>
                <a:ahLst/>
                <a:cxnLst>
                  <a:cxn ang="T6">
                    <a:pos x="T0" y="T1"/>
                  </a:cxn>
                  <a:cxn ang="T7">
                    <a:pos x="T2" y="T3"/>
                  </a:cxn>
                  <a:cxn ang="T8">
                    <a:pos x="T4" y="T5"/>
                  </a:cxn>
                </a:cxnLst>
                <a:rect l="T9" t="T10" r="T11" b="T12"/>
                <a:pathLst>
                  <a:path w="18684" h="21600" fill="none" extrusionOk="0">
                    <a:moveTo>
                      <a:pt x="0" y="10761"/>
                    </a:moveTo>
                    <a:cubicBezTo>
                      <a:pt x="3859" y="4109"/>
                      <a:pt x="10963" y="10"/>
                      <a:pt x="18654" y="0"/>
                    </a:cubicBezTo>
                  </a:path>
                  <a:path w="18684" h="21600" stroke="0" extrusionOk="0">
                    <a:moveTo>
                      <a:pt x="0" y="10761"/>
                    </a:moveTo>
                    <a:cubicBezTo>
                      <a:pt x="3859" y="4109"/>
                      <a:pt x="10963" y="10"/>
                      <a:pt x="18654" y="0"/>
                    </a:cubicBezTo>
                    <a:lnTo>
                      <a:pt x="1868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7266" name="Line 70"/>
              <p:cNvSpPr>
                <a:spLocks noChangeShapeType="1"/>
              </p:cNvSpPr>
              <p:nvPr/>
            </p:nvSpPr>
            <p:spPr bwMode="auto">
              <a:xfrm flipH="1">
                <a:off x="4355" y="1861"/>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67" name="Line 71"/>
              <p:cNvSpPr>
                <a:spLocks noChangeShapeType="1"/>
              </p:cNvSpPr>
              <p:nvPr/>
            </p:nvSpPr>
            <p:spPr bwMode="auto">
              <a:xfrm flipH="1">
                <a:off x="4355" y="2333"/>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68" name="Arc 72"/>
              <p:cNvSpPr>
                <a:spLocks/>
              </p:cNvSpPr>
              <p:nvPr/>
            </p:nvSpPr>
            <p:spPr bwMode="auto">
              <a:xfrm>
                <a:off x="4294" y="1859"/>
                <a:ext cx="128" cy="474"/>
              </a:xfrm>
              <a:custGeom>
                <a:avLst/>
                <a:gdLst>
                  <a:gd name="T0" fmla="*/ 60 w 21600"/>
                  <a:gd name="T1" fmla="*/ 0 h 37935"/>
                  <a:gd name="T2" fmla="*/ 63 w 21600"/>
                  <a:gd name="T3" fmla="*/ 474 h 37935"/>
                  <a:gd name="T4" fmla="*/ 0 w 21600"/>
                  <a:gd name="T5" fmla="*/ 239 h 37935"/>
                  <a:gd name="T6" fmla="*/ 0 60000 65536"/>
                  <a:gd name="T7" fmla="*/ 0 60000 65536"/>
                  <a:gd name="T8" fmla="*/ 0 60000 65536"/>
                  <a:gd name="T9" fmla="*/ 0 w 21600"/>
                  <a:gd name="T10" fmla="*/ 0 h 37935"/>
                  <a:gd name="T11" fmla="*/ 21600 w 21600"/>
                  <a:gd name="T12" fmla="*/ 37935 h 37935"/>
                </a:gdLst>
                <a:ahLst/>
                <a:cxnLst>
                  <a:cxn ang="T6">
                    <a:pos x="T0" y="T1"/>
                  </a:cxn>
                  <a:cxn ang="T7">
                    <a:pos x="T2" y="T3"/>
                  </a:cxn>
                  <a:cxn ang="T8">
                    <a:pos x="T4" y="T5"/>
                  </a:cxn>
                </a:cxnLst>
                <a:rect l="T9" t="T10" r="T11" b="T12"/>
                <a:pathLst>
                  <a:path w="21600" h="37935" fill="none" extrusionOk="0">
                    <a:moveTo>
                      <a:pt x="10075" y="0"/>
                    </a:moveTo>
                    <a:cubicBezTo>
                      <a:pt x="17163" y="3738"/>
                      <a:pt x="21600" y="11092"/>
                      <a:pt x="21600" y="19106"/>
                    </a:cubicBezTo>
                    <a:cubicBezTo>
                      <a:pt x="21600" y="26911"/>
                      <a:pt x="17388" y="34110"/>
                      <a:pt x="10584" y="37935"/>
                    </a:cubicBezTo>
                  </a:path>
                  <a:path w="21600" h="37935" stroke="0" extrusionOk="0">
                    <a:moveTo>
                      <a:pt x="10075" y="0"/>
                    </a:moveTo>
                    <a:cubicBezTo>
                      <a:pt x="17163" y="3738"/>
                      <a:pt x="21600" y="11092"/>
                      <a:pt x="21600" y="19106"/>
                    </a:cubicBezTo>
                    <a:cubicBezTo>
                      <a:pt x="21600" y="26911"/>
                      <a:pt x="17388" y="34110"/>
                      <a:pt x="10584" y="37935"/>
                    </a:cubicBezTo>
                    <a:lnTo>
                      <a:pt x="0" y="19106"/>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7269" name="Line 73"/>
              <p:cNvSpPr>
                <a:spLocks noChangeShapeType="1"/>
              </p:cNvSpPr>
              <p:nvPr/>
            </p:nvSpPr>
            <p:spPr bwMode="auto">
              <a:xfrm flipH="1">
                <a:off x="4224" y="1990"/>
                <a:ext cx="183" cy="2"/>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70" name="Line 74"/>
              <p:cNvSpPr>
                <a:spLocks noChangeShapeType="1"/>
              </p:cNvSpPr>
              <p:nvPr/>
            </p:nvSpPr>
            <p:spPr bwMode="auto">
              <a:xfrm flipH="1">
                <a:off x="4958" y="2097"/>
                <a:ext cx="8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71" name="Line 75"/>
              <p:cNvSpPr>
                <a:spLocks noChangeShapeType="1"/>
              </p:cNvSpPr>
              <p:nvPr/>
            </p:nvSpPr>
            <p:spPr bwMode="auto">
              <a:xfrm flipH="1">
                <a:off x="4224" y="2206"/>
                <a:ext cx="183" cy="2"/>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7234" name="Group 76"/>
            <p:cNvGrpSpPr>
              <a:grpSpLocks/>
            </p:cNvGrpSpPr>
            <p:nvPr/>
          </p:nvGrpSpPr>
          <p:grpSpPr bwMode="auto">
            <a:xfrm>
              <a:off x="2333" y="1753"/>
              <a:ext cx="823" cy="478"/>
              <a:chOff x="4224" y="1859"/>
              <a:chExt cx="823" cy="478"/>
            </a:xfrm>
          </p:grpSpPr>
          <p:sp>
            <p:nvSpPr>
              <p:cNvPr id="7256" name="Arc 77"/>
              <p:cNvSpPr>
                <a:spLocks/>
              </p:cNvSpPr>
              <p:nvPr/>
            </p:nvSpPr>
            <p:spPr bwMode="auto">
              <a:xfrm>
                <a:off x="4508" y="1862"/>
                <a:ext cx="446" cy="472"/>
              </a:xfrm>
              <a:custGeom>
                <a:avLst/>
                <a:gdLst>
                  <a:gd name="T0" fmla="*/ 0 w 18822"/>
                  <a:gd name="T1" fmla="*/ 0 h 21600"/>
                  <a:gd name="T2" fmla="*/ 446 w 18822"/>
                  <a:gd name="T3" fmla="*/ 239 h 21600"/>
                  <a:gd name="T4" fmla="*/ 1 w 18822"/>
                  <a:gd name="T5" fmla="*/ 472 h 21600"/>
                  <a:gd name="T6" fmla="*/ 0 60000 65536"/>
                  <a:gd name="T7" fmla="*/ 0 60000 65536"/>
                  <a:gd name="T8" fmla="*/ 0 60000 65536"/>
                  <a:gd name="T9" fmla="*/ 0 w 18822"/>
                  <a:gd name="T10" fmla="*/ 0 h 21600"/>
                  <a:gd name="T11" fmla="*/ 18822 w 18822"/>
                  <a:gd name="T12" fmla="*/ 21600 h 21600"/>
                </a:gdLst>
                <a:ahLst/>
                <a:cxnLst>
                  <a:cxn ang="T6">
                    <a:pos x="T0" y="T1"/>
                  </a:cxn>
                  <a:cxn ang="T7">
                    <a:pos x="T2" y="T3"/>
                  </a:cxn>
                  <a:cxn ang="T8">
                    <a:pos x="T4" y="T5"/>
                  </a:cxn>
                </a:cxnLst>
                <a:rect l="T9" t="T10" r="T11" b="T12"/>
                <a:pathLst>
                  <a:path w="18822" h="21600" fill="none" extrusionOk="0">
                    <a:moveTo>
                      <a:pt x="0" y="0"/>
                    </a:moveTo>
                    <a:cubicBezTo>
                      <a:pt x="10" y="0"/>
                      <a:pt x="20" y="-1"/>
                      <a:pt x="30" y="0"/>
                    </a:cubicBezTo>
                    <a:cubicBezTo>
                      <a:pt x="7809" y="0"/>
                      <a:pt x="14987" y="4182"/>
                      <a:pt x="18822" y="10950"/>
                    </a:cubicBezTo>
                  </a:path>
                  <a:path w="18822" h="21600" stroke="0" extrusionOk="0">
                    <a:moveTo>
                      <a:pt x="0" y="0"/>
                    </a:moveTo>
                    <a:cubicBezTo>
                      <a:pt x="10" y="0"/>
                      <a:pt x="20" y="-1"/>
                      <a:pt x="30" y="0"/>
                    </a:cubicBezTo>
                    <a:cubicBezTo>
                      <a:pt x="7809" y="0"/>
                      <a:pt x="14987" y="4182"/>
                      <a:pt x="18822" y="10950"/>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7257" name="Arc 78"/>
              <p:cNvSpPr>
                <a:spLocks/>
              </p:cNvSpPr>
              <p:nvPr/>
            </p:nvSpPr>
            <p:spPr bwMode="auto">
              <a:xfrm rot="10800000">
                <a:off x="4515" y="1865"/>
                <a:ext cx="443" cy="472"/>
              </a:xfrm>
              <a:custGeom>
                <a:avLst/>
                <a:gdLst>
                  <a:gd name="T0" fmla="*/ 0 w 18684"/>
                  <a:gd name="T1" fmla="*/ 235 h 21600"/>
                  <a:gd name="T2" fmla="*/ 442 w 18684"/>
                  <a:gd name="T3" fmla="*/ 0 h 21600"/>
                  <a:gd name="T4" fmla="*/ 443 w 18684"/>
                  <a:gd name="T5" fmla="*/ 472 h 21600"/>
                  <a:gd name="T6" fmla="*/ 0 60000 65536"/>
                  <a:gd name="T7" fmla="*/ 0 60000 65536"/>
                  <a:gd name="T8" fmla="*/ 0 60000 65536"/>
                  <a:gd name="T9" fmla="*/ 0 w 18684"/>
                  <a:gd name="T10" fmla="*/ 0 h 21600"/>
                  <a:gd name="T11" fmla="*/ 18684 w 18684"/>
                  <a:gd name="T12" fmla="*/ 21600 h 21600"/>
                </a:gdLst>
                <a:ahLst/>
                <a:cxnLst>
                  <a:cxn ang="T6">
                    <a:pos x="T0" y="T1"/>
                  </a:cxn>
                  <a:cxn ang="T7">
                    <a:pos x="T2" y="T3"/>
                  </a:cxn>
                  <a:cxn ang="T8">
                    <a:pos x="T4" y="T5"/>
                  </a:cxn>
                </a:cxnLst>
                <a:rect l="T9" t="T10" r="T11" b="T12"/>
                <a:pathLst>
                  <a:path w="18684" h="21600" fill="none" extrusionOk="0">
                    <a:moveTo>
                      <a:pt x="0" y="10761"/>
                    </a:moveTo>
                    <a:cubicBezTo>
                      <a:pt x="3859" y="4109"/>
                      <a:pt x="10963" y="10"/>
                      <a:pt x="18654" y="0"/>
                    </a:cubicBezTo>
                  </a:path>
                  <a:path w="18684" h="21600" stroke="0" extrusionOk="0">
                    <a:moveTo>
                      <a:pt x="0" y="10761"/>
                    </a:moveTo>
                    <a:cubicBezTo>
                      <a:pt x="3859" y="4109"/>
                      <a:pt x="10963" y="10"/>
                      <a:pt x="18654" y="0"/>
                    </a:cubicBezTo>
                    <a:lnTo>
                      <a:pt x="1868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7258" name="Line 79"/>
              <p:cNvSpPr>
                <a:spLocks noChangeShapeType="1"/>
              </p:cNvSpPr>
              <p:nvPr/>
            </p:nvSpPr>
            <p:spPr bwMode="auto">
              <a:xfrm flipH="1">
                <a:off x="4355" y="1861"/>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59" name="Line 80"/>
              <p:cNvSpPr>
                <a:spLocks noChangeShapeType="1"/>
              </p:cNvSpPr>
              <p:nvPr/>
            </p:nvSpPr>
            <p:spPr bwMode="auto">
              <a:xfrm flipH="1">
                <a:off x="4355" y="2333"/>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60" name="Arc 81"/>
              <p:cNvSpPr>
                <a:spLocks/>
              </p:cNvSpPr>
              <p:nvPr/>
            </p:nvSpPr>
            <p:spPr bwMode="auto">
              <a:xfrm>
                <a:off x="4294" y="1859"/>
                <a:ext cx="128" cy="474"/>
              </a:xfrm>
              <a:custGeom>
                <a:avLst/>
                <a:gdLst>
                  <a:gd name="T0" fmla="*/ 60 w 21600"/>
                  <a:gd name="T1" fmla="*/ 0 h 37935"/>
                  <a:gd name="T2" fmla="*/ 63 w 21600"/>
                  <a:gd name="T3" fmla="*/ 474 h 37935"/>
                  <a:gd name="T4" fmla="*/ 0 w 21600"/>
                  <a:gd name="T5" fmla="*/ 239 h 37935"/>
                  <a:gd name="T6" fmla="*/ 0 60000 65536"/>
                  <a:gd name="T7" fmla="*/ 0 60000 65536"/>
                  <a:gd name="T8" fmla="*/ 0 60000 65536"/>
                  <a:gd name="T9" fmla="*/ 0 w 21600"/>
                  <a:gd name="T10" fmla="*/ 0 h 37935"/>
                  <a:gd name="T11" fmla="*/ 21600 w 21600"/>
                  <a:gd name="T12" fmla="*/ 37935 h 37935"/>
                </a:gdLst>
                <a:ahLst/>
                <a:cxnLst>
                  <a:cxn ang="T6">
                    <a:pos x="T0" y="T1"/>
                  </a:cxn>
                  <a:cxn ang="T7">
                    <a:pos x="T2" y="T3"/>
                  </a:cxn>
                  <a:cxn ang="T8">
                    <a:pos x="T4" y="T5"/>
                  </a:cxn>
                </a:cxnLst>
                <a:rect l="T9" t="T10" r="T11" b="T12"/>
                <a:pathLst>
                  <a:path w="21600" h="37935" fill="none" extrusionOk="0">
                    <a:moveTo>
                      <a:pt x="10075" y="0"/>
                    </a:moveTo>
                    <a:cubicBezTo>
                      <a:pt x="17163" y="3738"/>
                      <a:pt x="21600" y="11092"/>
                      <a:pt x="21600" y="19106"/>
                    </a:cubicBezTo>
                    <a:cubicBezTo>
                      <a:pt x="21600" y="26911"/>
                      <a:pt x="17388" y="34110"/>
                      <a:pt x="10584" y="37935"/>
                    </a:cubicBezTo>
                  </a:path>
                  <a:path w="21600" h="37935" stroke="0" extrusionOk="0">
                    <a:moveTo>
                      <a:pt x="10075" y="0"/>
                    </a:moveTo>
                    <a:cubicBezTo>
                      <a:pt x="17163" y="3738"/>
                      <a:pt x="21600" y="11092"/>
                      <a:pt x="21600" y="19106"/>
                    </a:cubicBezTo>
                    <a:cubicBezTo>
                      <a:pt x="21600" y="26911"/>
                      <a:pt x="17388" y="34110"/>
                      <a:pt x="10584" y="37935"/>
                    </a:cubicBezTo>
                    <a:lnTo>
                      <a:pt x="0" y="19106"/>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7261" name="Line 82"/>
              <p:cNvSpPr>
                <a:spLocks noChangeShapeType="1"/>
              </p:cNvSpPr>
              <p:nvPr/>
            </p:nvSpPr>
            <p:spPr bwMode="auto">
              <a:xfrm flipH="1">
                <a:off x="4224" y="1990"/>
                <a:ext cx="183" cy="2"/>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62" name="Line 83"/>
              <p:cNvSpPr>
                <a:spLocks noChangeShapeType="1"/>
              </p:cNvSpPr>
              <p:nvPr/>
            </p:nvSpPr>
            <p:spPr bwMode="auto">
              <a:xfrm flipH="1">
                <a:off x="4958" y="2097"/>
                <a:ext cx="8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63" name="Line 84"/>
              <p:cNvSpPr>
                <a:spLocks noChangeShapeType="1"/>
              </p:cNvSpPr>
              <p:nvPr/>
            </p:nvSpPr>
            <p:spPr bwMode="auto">
              <a:xfrm flipH="1">
                <a:off x="4224" y="2206"/>
                <a:ext cx="183" cy="2"/>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7235" name="Group 85"/>
            <p:cNvGrpSpPr>
              <a:grpSpLocks/>
            </p:cNvGrpSpPr>
            <p:nvPr/>
          </p:nvGrpSpPr>
          <p:grpSpPr bwMode="auto">
            <a:xfrm>
              <a:off x="2333" y="2456"/>
              <a:ext cx="962" cy="472"/>
              <a:chOff x="1670" y="2802"/>
              <a:chExt cx="962" cy="472"/>
            </a:xfrm>
          </p:grpSpPr>
          <p:grpSp>
            <p:nvGrpSpPr>
              <p:cNvPr id="7249" name="Group 86"/>
              <p:cNvGrpSpPr>
                <a:grpSpLocks/>
              </p:cNvGrpSpPr>
              <p:nvPr/>
            </p:nvGrpSpPr>
            <p:grpSpPr bwMode="auto">
              <a:xfrm>
                <a:off x="1789" y="2802"/>
                <a:ext cx="544" cy="472"/>
                <a:chOff x="2521" y="1536"/>
                <a:chExt cx="776" cy="673"/>
              </a:xfrm>
            </p:grpSpPr>
            <p:sp>
              <p:nvSpPr>
                <p:cNvPr id="7254" name="Arc 87"/>
                <p:cNvSpPr>
                  <a:spLocks/>
                </p:cNvSpPr>
                <p:nvPr/>
              </p:nvSpPr>
              <p:spPr bwMode="auto">
                <a:xfrm>
                  <a:off x="2925" y="1537"/>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7255" name="Freeform 88"/>
                <p:cNvSpPr>
                  <a:spLocks/>
                </p:cNvSpPr>
                <p:nvPr/>
              </p:nvSpPr>
              <p:spPr bwMode="auto">
                <a:xfrm>
                  <a:off x="2521" y="1536"/>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7250" name="Line 89"/>
              <p:cNvSpPr>
                <a:spLocks noChangeShapeType="1"/>
              </p:cNvSpPr>
              <p:nvPr/>
            </p:nvSpPr>
            <p:spPr bwMode="auto">
              <a:xfrm flipH="1">
                <a:off x="1670" y="2928"/>
                <a:ext cx="11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51" name="Line 90"/>
              <p:cNvSpPr>
                <a:spLocks noChangeShapeType="1"/>
              </p:cNvSpPr>
              <p:nvPr/>
            </p:nvSpPr>
            <p:spPr bwMode="auto">
              <a:xfrm flipH="1">
                <a:off x="1670" y="3168"/>
                <a:ext cx="11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52" name="Line 91"/>
              <p:cNvSpPr>
                <a:spLocks noChangeShapeType="1"/>
              </p:cNvSpPr>
              <p:nvPr/>
            </p:nvSpPr>
            <p:spPr bwMode="auto">
              <a:xfrm flipH="1">
                <a:off x="2430" y="3036"/>
                <a:ext cx="20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253" name="Oval 92"/>
              <p:cNvSpPr>
                <a:spLocks noChangeArrowheads="1"/>
              </p:cNvSpPr>
              <p:nvPr/>
            </p:nvSpPr>
            <p:spPr bwMode="auto">
              <a:xfrm>
                <a:off x="2328" y="2992"/>
                <a:ext cx="96" cy="96"/>
              </a:xfrm>
              <a:prstGeom prst="ellipse">
                <a:avLst/>
              </a:prstGeom>
              <a:noFill/>
              <a:ln w="12700">
                <a:solidFill>
                  <a:schemeClr val="tx1"/>
                </a:solidFill>
                <a:round/>
                <a:headEnd type="none" w="lg" len="lg"/>
                <a:tailEnd type="none" w="lg" len="lg"/>
              </a:ln>
            </p:spPr>
            <p:txBody>
              <a:bodyPr wrap="none" anchor="ctr"/>
              <a:lstStyle/>
              <a:p>
                <a:endParaRPr lang="en-US"/>
              </a:p>
            </p:txBody>
          </p:sp>
        </p:grpSp>
        <p:cxnSp>
          <p:nvCxnSpPr>
            <p:cNvPr id="7236" name="AutoShape 93"/>
            <p:cNvCxnSpPr>
              <a:cxnSpLocks noChangeShapeType="1"/>
              <a:stCxn id="7252" idx="0"/>
              <a:endCxn id="7276" idx="1"/>
            </p:cNvCxnSpPr>
            <p:nvPr/>
          </p:nvCxnSpPr>
          <p:spPr bwMode="auto">
            <a:xfrm>
              <a:off x="3295" y="2690"/>
              <a:ext cx="210" cy="0"/>
            </a:xfrm>
            <a:prstGeom prst="straightConnector1">
              <a:avLst/>
            </a:prstGeom>
            <a:noFill/>
            <a:ln w="12700">
              <a:solidFill>
                <a:schemeClr val="tx1"/>
              </a:solidFill>
              <a:round/>
              <a:headEnd type="none" w="lg" len="lg"/>
              <a:tailEnd type="none" w="lg" len="lg"/>
            </a:ln>
          </p:spPr>
        </p:cxnSp>
        <p:cxnSp>
          <p:nvCxnSpPr>
            <p:cNvPr id="7237" name="AutoShape 94"/>
            <p:cNvCxnSpPr>
              <a:cxnSpLocks noChangeShapeType="1"/>
              <a:stCxn id="7270" idx="0"/>
              <a:endCxn id="7274" idx="1"/>
            </p:cNvCxnSpPr>
            <p:nvPr/>
          </p:nvCxnSpPr>
          <p:spPr bwMode="auto">
            <a:xfrm rot="-5400000">
              <a:off x="3080" y="2933"/>
              <a:ext cx="500" cy="350"/>
            </a:xfrm>
            <a:prstGeom prst="bentConnector3">
              <a:avLst>
                <a:gd name="adj1" fmla="val -1005"/>
              </a:avLst>
            </a:prstGeom>
            <a:noFill/>
            <a:ln w="12700">
              <a:solidFill>
                <a:schemeClr val="tx1"/>
              </a:solidFill>
              <a:miter lim="800000"/>
              <a:headEnd type="none" w="lg" len="lg"/>
              <a:tailEnd type="none" w="lg" len="lg"/>
            </a:ln>
          </p:spPr>
        </p:cxnSp>
        <p:cxnSp>
          <p:nvCxnSpPr>
            <p:cNvPr id="7238" name="AutoShape 95"/>
            <p:cNvCxnSpPr>
              <a:cxnSpLocks noChangeShapeType="1"/>
              <a:stCxn id="7262" idx="0"/>
              <a:endCxn id="7273" idx="1"/>
            </p:cNvCxnSpPr>
            <p:nvPr/>
          </p:nvCxnSpPr>
          <p:spPr bwMode="auto">
            <a:xfrm rot="5400000" flipV="1">
              <a:off x="3062" y="2086"/>
              <a:ext cx="537" cy="348"/>
            </a:xfrm>
            <a:prstGeom prst="bentConnector5">
              <a:avLst>
                <a:gd name="adj1" fmla="val 0"/>
                <a:gd name="adj2" fmla="val 49426"/>
                <a:gd name="adj3" fmla="val 100370"/>
              </a:avLst>
            </a:prstGeom>
            <a:noFill/>
            <a:ln w="12700">
              <a:solidFill>
                <a:schemeClr val="tx1"/>
              </a:solidFill>
              <a:miter lim="800000"/>
              <a:headEnd type="none" w="lg" len="lg"/>
              <a:tailEnd type="none" w="lg" len="lg"/>
            </a:ln>
          </p:spPr>
        </p:cxnSp>
        <p:cxnSp>
          <p:nvCxnSpPr>
            <p:cNvPr id="7239" name="AutoShape 96"/>
            <p:cNvCxnSpPr>
              <a:cxnSpLocks noChangeShapeType="1"/>
              <a:stCxn id="7261" idx="1"/>
            </p:cNvCxnSpPr>
            <p:nvPr/>
          </p:nvCxnSpPr>
          <p:spPr bwMode="auto">
            <a:xfrm flipH="1">
              <a:off x="1296" y="1886"/>
              <a:ext cx="1038" cy="0"/>
            </a:xfrm>
            <a:prstGeom prst="straightConnector1">
              <a:avLst/>
            </a:prstGeom>
            <a:noFill/>
            <a:ln w="12700">
              <a:solidFill>
                <a:schemeClr val="tx1"/>
              </a:solidFill>
              <a:round/>
              <a:headEnd type="none" w="lg" len="lg"/>
              <a:tailEnd type="none" w="lg" len="lg"/>
            </a:ln>
          </p:spPr>
        </p:cxnSp>
        <p:cxnSp>
          <p:nvCxnSpPr>
            <p:cNvPr id="7240" name="AutoShape 97"/>
            <p:cNvCxnSpPr>
              <a:cxnSpLocks noChangeShapeType="1"/>
              <a:stCxn id="7271" idx="1"/>
            </p:cNvCxnSpPr>
            <p:nvPr/>
          </p:nvCxnSpPr>
          <p:spPr bwMode="auto">
            <a:xfrm rot="16200000" flipV="1">
              <a:off x="1217" y="2355"/>
              <a:ext cx="1585" cy="644"/>
            </a:xfrm>
            <a:prstGeom prst="bentConnector3">
              <a:avLst>
                <a:gd name="adj1" fmla="val 60"/>
              </a:avLst>
            </a:prstGeom>
            <a:noFill/>
            <a:ln w="12700">
              <a:solidFill>
                <a:schemeClr val="tx1"/>
              </a:solidFill>
              <a:miter lim="800000"/>
              <a:headEnd type="none" w="lg" len="lg"/>
              <a:tailEnd type="none" w="lg" len="lg"/>
            </a:ln>
          </p:spPr>
        </p:cxnSp>
        <p:cxnSp>
          <p:nvCxnSpPr>
            <p:cNvPr id="7241" name="AutoShape 98"/>
            <p:cNvCxnSpPr>
              <a:cxnSpLocks noChangeShapeType="1"/>
              <a:stCxn id="7250" idx="1"/>
              <a:endCxn id="7263" idx="1"/>
            </p:cNvCxnSpPr>
            <p:nvPr/>
          </p:nvCxnSpPr>
          <p:spPr bwMode="auto">
            <a:xfrm flipV="1">
              <a:off x="2334" y="2102"/>
              <a:ext cx="0" cy="480"/>
            </a:xfrm>
            <a:prstGeom prst="straightConnector1">
              <a:avLst/>
            </a:prstGeom>
            <a:noFill/>
            <a:ln w="12700">
              <a:solidFill>
                <a:schemeClr val="tx1"/>
              </a:solidFill>
              <a:round/>
              <a:headEnd type="none" w="lg" len="lg"/>
              <a:tailEnd type="none" w="lg" len="lg"/>
            </a:ln>
          </p:spPr>
        </p:cxnSp>
        <p:cxnSp>
          <p:nvCxnSpPr>
            <p:cNvPr id="7242" name="AutoShape 99"/>
            <p:cNvCxnSpPr>
              <a:cxnSpLocks noChangeShapeType="1"/>
              <a:stCxn id="7269" idx="1"/>
              <a:endCxn id="7251" idx="1"/>
            </p:cNvCxnSpPr>
            <p:nvPr/>
          </p:nvCxnSpPr>
          <p:spPr bwMode="auto">
            <a:xfrm flipV="1">
              <a:off x="2332" y="2822"/>
              <a:ext cx="2" cy="431"/>
            </a:xfrm>
            <a:prstGeom prst="straightConnector1">
              <a:avLst/>
            </a:prstGeom>
            <a:noFill/>
            <a:ln w="12700">
              <a:solidFill>
                <a:schemeClr val="tx1"/>
              </a:solidFill>
              <a:round/>
              <a:headEnd type="none" w="lg" len="lg"/>
              <a:tailEnd type="none" w="lg" len="lg"/>
            </a:ln>
          </p:spPr>
        </p:cxnSp>
        <p:sp>
          <p:nvSpPr>
            <p:cNvPr id="7243" name="Line 100"/>
            <p:cNvSpPr>
              <a:spLocks noChangeShapeType="1"/>
            </p:cNvSpPr>
            <p:nvPr/>
          </p:nvSpPr>
          <p:spPr bwMode="auto">
            <a:xfrm flipH="1">
              <a:off x="2064" y="2304"/>
              <a:ext cx="267" cy="0"/>
            </a:xfrm>
            <a:prstGeom prst="line">
              <a:avLst/>
            </a:prstGeom>
            <a:noFill/>
            <a:ln w="12700">
              <a:solidFill>
                <a:schemeClr val="tx1"/>
              </a:solidFill>
              <a:round/>
              <a:headEnd type="none" w="lg" len="lg"/>
              <a:tailEnd type="none" w="lg" len="lg"/>
            </a:ln>
          </p:spPr>
          <p:txBody>
            <a:bodyPr/>
            <a:lstStyle/>
            <a:p>
              <a:endParaRPr lang="en-US"/>
            </a:p>
          </p:txBody>
        </p:sp>
        <p:sp>
          <p:nvSpPr>
            <p:cNvPr id="7244" name="Line 101"/>
            <p:cNvSpPr>
              <a:spLocks noChangeShapeType="1"/>
            </p:cNvSpPr>
            <p:nvPr/>
          </p:nvSpPr>
          <p:spPr bwMode="auto">
            <a:xfrm flipH="1">
              <a:off x="2064" y="3024"/>
              <a:ext cx="270" cy="0"/>
            </a:xfrm>
            <a:prstGeom prst="line">
              <a:avLst/>
            </a:prstGeom>
            <a:noFill/>
            <a:ln w="12700">
              <a:solidFill>
                <a:schemeClr val="tx1"/>
              </a:solidFill>
              <a:round/>
              <a:headEnd type="none" w="lg" len="lg"/>
              <a:tailEnd type="none" w="lg" len="lg"/>
            </a:ln>
          </p:spPr>
          <p:txBody>
            <a:bodyPr/>
            <a:lstStyle/>
            <a:p>
              <a:endParaRPr lang="en-US"/>
            </a:p>
          </p:txBody>
        </p:sp>
        <p:sp>
          <p:nvSpPr>
            <p:cNvPr id="7245" name="Text Box 102"/>
            <p:cNvSpPr txBox="1">
              <a:spLocks noChangeArrowheads="1"/>
            </p:cNvSpPr>
            <p:nvPr/>
          </p:nvSpPr>
          <p:spPr bwMode="auto">
            <a:xfrm>
              <a:off x="1064" y="1728"/>
              <a:ext cx="232" cy="250"/>
            </a:xfrm>
            <a:prstGeom prst="rect">
              <a:avLst/>
            </a:prstGeom>
            <a:noFill/>
            <a:ln w="12700">
              <a:noFill/>
              <a:miter lim="800000"/>
              <a:headEnd type="none" w="lg" len="lg"/>
              <a:tailEnd type="none" w="lg" len="lg"/>
            </a:ln>
          </p:spPr>
          <p:txBody>
            <a:bodyPr wrap="none">
              <a:spAutoFit/>
            </a:bodyPr>
            <a:lstStyle/>
            <a:p>
              <a:r>
                <a:rPr lang="en-US" sz="2000" b="1"/>
                <a:t>A</a:t>
              </a:r>
            </a:p>
          </p:txBody>
        </p:sp>
        <p:sp>
          <p:nvSpPr>
            <p:cNvPr id="7246" name="Text Box 103"/>
            <p:cNvSpPr txBox="1">
              <a:spLocks noChangeArrowheads="1"/>
            </p:cNvSpPr>
            <p:nvPr/>
          </p:nvSpPr>
          <p:spPr bwMode="auto">
            <a:xfrm>
              <a:off x="1836" y="2150"/>
              <a:ext cx="223" cy="250"/>
            </a:xfrm>
            <a:prstGeom prst="rect">
              <a:avLst/>
            </a:prstGeom>
            <a:noFill/>
            <a:ln w="12700">
              <a:noFill/>
              <a:miter lim="800000"/>
              <a:headEnd type="none" w="lg" len="lg"/>
              <a:tailEnd type="none" w="lg" len="lg"/>
            </a:ln>
          </p:spPr>
          <p:txBody>
            <a:bodyPr wrap="none">
              <a:spAutoFit/>
            </a:bodyPr>
            <a:lstStyle/>
            <a:p>
              <a:r>
                <a:rPr lang="en-US" sz="2000" b="1"/>
                <a:t>B</a:t>
              </a:r>
            </a:p>
          </p:txBody>
        </p:sp>
        <p:sp>
          <p:nvSpPr>
            <p:cNvPr id="7247" name="Text Box 104"/>
            <p:cNvSpPr txBox="1">
              <a:spLocks noChangeArrowheads="1"/>
            </p:cNvSpPr>
            <p:nvPr/>
          </p:nvSpPr>
          <p:spPr bwMode="auto">
            <a:xfrm>
              <a:off x="1837" y="2870"/>
              <a:ext cx="232" cy="250"/>
            </a:xfrm>
            <a:prstGeom prst="rect">
              <a:avLst/>
            </a:prstGeom>
            <a:noFill/>
            <a:ln w="12700">
              <a:noFill/>
              <a:miter lim="800000"/>
              <a:headEnd type="none" w="lg" len="lg"/>
              <a:tailEnd type="none" w="lg" len="lg"/>
            </a:ln>
          </p:spPr>
          <p:txBody>
            <a:bodyPr wrap="none">
              <a:spAutoFit/>
            </a:bodyPr>
            <a:lstStyle/>
            <a:p>
              <a:r>
                <a:rPr lang="en-US" sz="2000" b="1"/>
                <a:t>C</a:t>
              </a:r>
            </a:p>
          </p:txBody>
        </p:sp>
        <p:sp>
          <p:nvSpPr>
            <p:cNvPr id="7248" name="Text Box 105"/>
            <p:cNvSpPr txBox="1">
              <a:spLocks noChangeArrowheads="1"/>
            </p:cNvSpPr>
            <p:nvPr/>
          </p:nvSpPr>
          <p:spPr bwMode="auto">
            <a:xfrm>
              <a:off x="4380" y="2544"/>
              <a:ext cx="223" cy="250"/>
            </a:xfrm>
            <a:prstGeom prst="rect">
              <a:avLst/>
            </a:prstGeom>
            <a:noFill/>
            <a:ln w="12700">
              <a:noFill/>
              <a:miter lim="800000"/>
              <a:headEnd type="none" w="lg" len="lg"/>
              <a:tailEnd type="none" w="lg" len="lg"/>
            </a:ln>
          </p:spPr>
          <p:txBody>
            <a:bodyPr wrap="none">
              <a:spAutoFit/>
            </a:bodyPr>
            <a:lstStyle/>
            <a:p>
              <a:r>
                <a:rPr lang="en-US" sz="2000" b="1"/>
                <a:t>Z</a:t>
              </a:r>
            </a:p>
          </p:txBody>
        </p:sp>
      </p:grpSp>
      <p:graphicFrame>
        <p:nvGraphicFramePr>
          <p:cNvPr id="7170" name="Object 106"/>
          <p:cNvGraphicFramePr>
            <a:graphicFrameLocks noChangeAspect="1"/>
          </p:cNvGraphicFramePr>
          <p:nvPr>
            <p:ph sz="quarter" idx="3"/>
          </p:nvPr>
        </p:nvGraphicFramePr>
        <p:xfrm>
          <a:off x="3946525" y="2273300"/>
          <a:ext cx="1539875" cy="503238"/>
        </p:xfrm>
        <a:graphic>
          <a:graphicData uri="http://schemas.openxmlformats.org/presentationml/2006/ole">
            <p:oleObj spid="_x0000_s7170" name="Equation" r:id="rId3" imgW="660240" imgH="215640" progId="Equation.3">
              <p:embed/>
            </p:oleObj>
          </a:graphicData>
        </a:graphic>
      </p:graphicFrame>
      <p:cxnSp>
        <p:nvCxnSpPr>
          <p:cNvPr id="7231" name="AutoShape 107"/>
          <p:cNvCxnSpPr>
            <a:cxnSpLocks noChangeShapeType="1"/>
          </p:cNvCxnSpPr>
          <p:nvPr/>
        </p:nvCxnSpPr>
        <p:spPr bwMode="auto">
          <a:xfrm flipH="1" flipV="1">
            <a:off x="3192463" y="2522538"/>
            <a:ext cx="754062" cy="3175"/>
          </a:xfrm>
          <a:prstGeom prst="straightConnector1">
            <a:avLst/>
          </a:prstGeom>
          <a:noFill/>
          <a:ln w="12700">
            <a:solidFill>
              <a:schemeClr val="tx1"/>
            </a:solidFill>
            <a:round/>
            <a:headEnd type="none" w="lg" len="lg"/>
            <a:tailEnd type="stealth" w="lg" len="lg"/>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Date Placeholder 5"/>
          <p:cNvSpPr>
            <a:spLocks noGrp="1"/>
          </p:cNvSpPr>
          <p:nvPr>
            <p:ph type="dt" sz="quarter" idx="10"/>
          </p:nvPr>
        </p:nvSpPr>
        <p:spPr>
          <a:noFill/>
        </p:spPr>
        <p:txBody>
          <a:bodyPr/>
          <a:lstStyle/>
          <a:p>
            <a:r>
              <a:rPr lang="en-US"/>
              <a:t>ECEN 301</a:t>
            </a:r>
          </a:p>
        </p:txBody>
      </p:sp>
      <p:sp>
        <p:nvSpPr>
          <p:cNvPr id="8197" name="Footer Placeholder 6"/>
          <p:cNvSpPr>
            <a:spLocks noGrp="1"/>
          </p:cNvSpPr>
          <p:nvPr>
            <p:ph type="ftr" sz="quarter" idx="11"/>
          </p:nvPr>
        </p:nvSpPr>
        <p:spPr>
          <a:noFill/>
        </p:spPr>
        <p:txBody>
          <a:bodyPr/>
          <a:lstStyle/>
          <a:p>
            <a:r>
              <a:rPr lang="en-US"/>
              <a:t>Discussion #22 – Combinational Logic</a:t>
            </a:r>
          </a:p>
        </p:txBody>
      </p:sp>
      <p:sp>
        <p:nvSpPr>
          <p:cNvPr id="8198" name="Slide Number Placeholder 7"/>
          <p:cNvSpPr>
            <a:spLocks noGrp="1"/>
          </p:cNvSpPr>
          <p:nvPr>
            <p:ph type="sldNum" sz="quarter" idx="12"/>
          </p:nvPr>
        </p:nvSpPr>
        <p:spPr>
          <a:noFill/>
        </p:spPr>
        <p:txBody>
          <a:bodyPr/>
          <a:lstStyle/>
          <a:p>
            <a:pPr lvl="1"/>
            <a:fld id="{26AD6B01-AF94-4049-825A-91FA524E2589}" type="slidenum">
              <a:rPr lang="en-US"/>
              <a:pPr lvl="1"/>
              <a:t>14</a:t>
            </a:fld>
            <a:endParaRPr lang="en-US"/>
          </a:p>
        </p:txBody>
      </p:sp>
      <p:sp>
        <p:nvSpPr>
          <p:cNvPr id="8199" name="Rectangle 3"/>
          <p:cNvSpPr>
            <a:spLocks noChangeArrowheads="1"/>
          </p:cNvSpPr>
          <p:nvPr/>
        </p:nvSpPr>
        <p:spPr bwMode="auto">
          <a:xfrm>
            <a:off x="2085975" y="3365500"/>
            <a:ext cx="1249363" cy="871538"/>
          </a:xfrm>
          <a:prstGeom prst="rect">
            <a:avLst/>
          </a:prstGeom>
          <a:solidFill>
            <a:srgbClr val="800000">
              <a:alpha val="20000"/>
            </a:srgbClr>
          </a:solidFill>
          <a:ln w="12700">
            <a:noFill/>
            <a:miter lim="800000"/>
            <a:headEnd type="none" w="lg" len="lg"/>
            <a:tailEnd type="none" w="lg" len="lg"/>
          </a:ln>
        </p:spPr>
        <p:txBody>
          <a:bodyPr wrap="none" anchor="ctr"/>
          <a:lstStyle/>
          <a:p>
            <a:endParaRPr lang="en-US"/>
          </a:p>
        </p:txBody>
      </p:sp>
      <p:sp>
        <p:nvSpPr>
          <p:cNvPr id="8200" name="Rectangle 4"/>
          <p:cNvSpPr>
            <a:spLocks noChangeArrowheads="1"/>
          </p:cNvSpPr>
          <p:nvPr/>
        </p:nvSpPr>
        <p:spPr bwMode="auto">
          <a:xfrm>
            <a:off x="2070100" y="2235200"/>
            <a:ext cx="1265238" cy="900113"/>
          </a:xfrm>
          <a:prstGeom prst="rect">
            <a:avLst/>
          </a:prstGeom>
          <a:solidFill>
            <a:srgbClr val="FFFF99">
              <a:alpha val="70195"/>
            </a:srgbClr>
          </a:solidFill>
          <a:ln w="12700">
            <a:noFill/>
            <a:miter lim="800000"/>
            <a:headEnd type="none" w="lg" len="lg"/>
            <a:tailEnd type="none" w="lg" len="lg"/>
          </a:ln>
        </p:spPr>
        <p:txBody>
          <a:bodyPr wrap="none" anchor="ctr"/>
          <a:lstStyle/>
          <a:p>
            <a:endParaRPr lang="en-US"/>
          </a:p>
        </p:txBody>
      </p:sp>
      <p:sp>
        <p:nvSpPr>
          <p:cNvPr id="8201" name="Rectangle 5"/>
          <p:cNvSpPr>
            <a:spLocks noGrp="1" noChangeArrowheads="1"/>
          </p:cNvSpPr>
          <p:nvPr>
            <p:ph type="title"/>
          </p:nvPr>
        </p:nvSpPr>
        <p:spPr/>
        <p:txBody>
          <a:bodyPr/>
          <a:lstStyle/>
          <a:p>
            <a:r>
              <a:rPr lang="en-US" smtClean="0"/>
              <a:t>Boolean Algebra</a:t>
            </a:r>
          </a:p>
        </p:txBody>
      </p:sp>
      <p:sp>
        <p:nvSpPr>
          <p:cNvPr id="8202" name="Rectangle 6"/>
          <p:cNvSpPr>
            <a:spLocks noGrp="1" noChangeArrowheads="1"/>
          </p:cNvSpPr>
          <p:nvPr>
            <p:ph type="body" sz="half" idx="1"/>
          </p:nvPr>
        </p:nvSpPr>
        <p:spPr>
          <a:xfrm>
            <a:off x="406400" y="1333500"/>
            <a:ext cx="8356600" cy="849313"/>
          </a:xfrm>
        </p:spPr>
        <p:txBody>
          <a:bodyPr/>
          <a:lstStyle/>
          <a:p>
            <a:pPr>
              <a:buFont typeface="Monotype Sorts" pitchFamily="2" charset="2"/>
              <a:buNone/>
            </a:pPr>
            <a:r>
              <a:rPr lang="en-US" sz="2800" b="1" u="sng" smtClean="0"/>
              <a:t>Example3</a:t>
            </a:r>
            <a:r>
              <a:rPr lang="en-US" sz="2800" smtClean="0"/>
              <a:t>: Determine the truth table</a:t>
            </a:r>
          </a:p>
        </p:txBody>
      </p:sp>
      <p:graphicFrame>
        <p:nvGraphicFramePr>
          <p:cNvPr id="1079435" name="Group 139"/>
          <p:cNvGraphicFramePr>
            <a:graphicFrameLocks noGrp="1"/>
          </p:cNvGraphicFramePr>
          <p:nvPr>
            <p:ph sz="quarter" idx="2"/>
          </p:nvPr>
        </p:nvGraphicFramePr>
        <p:xfrm>
          <a:off x="6096000" y="1752600"/>
          <a:ext cx="2327275" cy="3078480"/>
        </p:xfrm>
        <a:graphic>
          <a:graphicData uri="http://schemas.openxmlformats.org/drawingml/2006/table">
            <a:tbl>
              <a:tblPr/>
              <a:tblGrid>
                <a:gridCol w="304800"/>
                <a:gridCol w="304800"/>
                <a:gridCol w="381000"/>
                <a:gridCol w="461963"/>
                <a:gridCol w="430212"/>
                <a:gridCol w="4445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2</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Z</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grpSp>
        <p:nvGrpSpPr>
          <p:cNvPr id="8265" name="Group 78"/>
          <p:cNvGrpSpPr>
            <a:grpSpLocks/>
          </p:cNvGrpSpPr>
          <p:nvPr/>
        </p:nvGrpSpPr>
        <p:grpSpPr bwMode="auto">
          <a:xfrm>
            <a:off x="12700" y="2286000"/>
            <a:ext cx="5618163" cy="2968625"/>
            <a:chOff x="1064" y="1728"/>
            <a:chExt cx="3539" cy="1870"/>
          </a:xfrm>
        </p:grpSpPr>
        <p:grpSp>
          <p:nvGrpSpPr>
            <p:cNvPr id="8268" name="Group 79"/>
            <p:cNvGrpSpPr>
              <a:grpSpLocks/>
            </p:cNvGrpSpPr>
            <p:nvPr/>
          </p:nvGrpSpPr>
          <p:grpSpPr bwMode="auto">
            <a:xfrm>
              <a:off x="3504" y="2457"/>
              <a:ext cx="876" cy="473"/>
              <a:chOff x="3648" y="1960"/>
              <a:chExt cx="1248" cy="673"/>
            </a:xfrm>
          </p:grpSpPr>
          <p:grpSp>
            <p:nvGrpSpPr>
              <p:cNvPr id="8308" name="Group 80"/>
              <p:cNvGrpSpPr>
                <a:grpSpLocks/>
              </p:cNvGrpSpPr>
              <p:nvPr/>
            </p:nvGrpSpPr>
            <p:grpSpPr bwMode="auto">
              <a:xfrm>
                <a:off x="3817" y="1960"/>
                <a:ext cx="776" cy="673"/>
                <a:chOff x="2521" y="1536"/>
                <a:chExt cx="776" cy="673"/>
              </a:xfrm>
            </p:grpSpPr>
            <p:sp>
              <p:nvSpPr>
                <p:cNvPr id="8313" name="Arc 81"/>
                <p:cNvSpPr>
                  <a:spLocks/>
                </p:cNvSpPr>
                <p:nvPr/>
              </p:nvSpPr>
              <p:spPr bwMode="auto">
                <a:xfrm>
                  <a:off x="2925" y="1537"/>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8314" name="Freeform 82"/>
                <p:cNvSpPr>
                  <a:spLocks/>
                </p:cNvSpPr>
                <p:nvPr/>
              </p:nvSpPr>
              <p:spPr bwMode="auto">
                <a:xfrm>
                  <a:off x="2521" y="1536"/>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8309" name="Line 83"/>
              <p:cNvSpPr>
                <a:spLocks noChangeShapeType="1"/>
              </p:cNvSpPr>
              <p:nvPr/>
            </p:nvSpPr>
            <p:spPr bwMode="auto">
              <a:xfrm flipH="1">
                <a:off x="3648" y="2061"/>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310" name="Line 84"/>
              <p:cNvSpPr>
                <a:spLocks noChangeShapeType="1"/>
              </p:cNvSpPr>
              <p:nvPr/>
            </p:nvSpPr>
            <p:spPr bwMode="auto">
              <a:xfrm flipH="1">
                <a:off x="3648" y="2531"/>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311" name="Line 85"/>
              <p:cNvSpPr>
                <a:spLocks noChangeShapeType="1"/>
              </p:cNvSpPr>
              <p:nvPr/>
            </p:nvSpPr>
            <p:spPr bwMode="auto">
              <a:xfrm flipH="1">
                <a:off x="4608" y="2294"/>
                <a:ext cx="28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312" name="Line 86"/>
              <p:cNvSpPr>
                <a:spLocks noChangeShapeType="1"/>
              </p:cNvSpPr>
              <p:nvPr/>
            </p:nvSpPr>
            <p:spPr bwMode="auto">
              <a:xfrm flipH="1">
                <a:off x="3648" y="2291"/>
                <a:ext cx="169"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8269" name="Group 87"/>
            <p:cNvGrpSpPr>
              <a:grpSpLocks/>
            </p:cNvGrpSpPr>
            <p:nvPr/>
          </p:nvGrpSpPr>
          <p:grpSpPr bwMode="auto">
            <a:xfrm>
              <a:off x="2331" y="3120"/>
              <a:ext cx="823" cy="478"/>
              <a:chOff x="4224" y="1859"/>
              <a:chExt cx="823" cy="478"/>
            </a:xfrm>
          </p:grpSpPr>
          <p:sp>
            <p:nvSpPr>
              <p:cNvPr id="8300" name="Arc 88"/>
              <p:cNvSpPr>
                <a:spLocks/>
              </p:cNvSpPr>
              <p:nvPr/>
            </p:nvSpPr>
            <p:spPr bwMode="auto">
              <a:xfrm>
                <a:off x="4508" y="1862"/>
                <a:ext cx="446" cy="472"/>
              </a:xfrm>
              <a:custGeom>
                <a:avLst/>
                <a:gdLst>
                  <a:gd name="T0" fmla="*/ 0 w 18822"/>
                  <a:gd name="T1" fmla="*/ 0 h 21600"/>
                  <a:gd name="T2" fmla="*/ 446 w 18822"/>
                  <a:gd name="T3" fmla="*/ 239 h 21600"/>
                  <a:gd name="T4" fmla="*/ 1 w 18822"/>
                  <a:gd name="T5" fmla="*/ 472 h 21600"/>
                  <a:gd name="T6" fmla="*/ 0 60000 65536"/>
                  <a:gd name="T7" fmla="*/ 0 60000 65536"/>
                  <a:gd name="T8" fmla="*/ 0 60000 65536"/>
                  <a:gd name="T9" fmla="*/ 0 w 18822"/>
                  <a:gd name="T10" fmla="*/ 0 h 21600"/>
                  <a:gd name="T11" fmla="*/ 18822 w 18822"/>
                  <a:gd name="T12" fmla="*/ 21600 h 21600"/>
                </a:gdLst>
                <a:ahLst/>
                <a:cxnLst>
                  <a:cxn ang="T6">
                    <a:pos x="T0" y="T1"/>
                  </a:cxn>
                  <a:cxn ang="T7">
                    <a:pos x="T2" y="T3"/>
                  </a:cxn>
                  <a:cxn ang="T8">
                    <a:pos x="T4" y="T5"/>
                  </a:cxn>
                </a:cxnLst>
                <a:rect l="T9" t="T10" r="T11" b="T12"/>
                <a:pathLst>
                  <a:path w="18822" h="21600" fill="none" extrusionOk="0">
                    <a:moveTo>
                      <a:pt x="0" y="0"/>
                    </a:moveTo>
                    <a:cubicBezTo>
                      <a:pt x="10" y="0"/>
                      <a:pt x="20" y="-1"/>
                      <a:pt x="30" y="0"/>
                    </a:cubicBezTo>
                    <a:cubicBezTo>
                      <a:pt x="7809" y="0"/>
                      <a:pt x="14987" y="4182"/>
                      <a:pt x="18822" y="10950"/>
                    </a:cubicBezTo>
                  </a:path>
                  <a:path w="18822" h="21600" stroke="0" extrusionOk="0">
                    <a:moveTo>
                      <a:pt x="0" y="0"/>
                    </a:moveTo>
                    <a:cubicBezTo>
                      <a:pt x="10" y="0"/>
                      <a:pt x="20" y="-1"/>
                      <a:pt x="30" y="0"/>
                    </a:cubicBezTo>
                    <a:cubicBezTo>
                      <a:pt x="7809" y="0"/>
                      <a:pt x="14987" y="4182"/>
                      <a:pt x="18822" y="10950"/>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8301" name="Arc 89"/>
              <p:cNvSpPr>
                <a:spLocks/>
              </p:cNvSpPr>
              <p:nvPr/>
            </p:nvSpPr>
            <p:spPr bwMode="auto">
              <a:xfrm rot="10800000">
                <a:off x="4515" y="1865"/>
                <a:ext cx="443" cy="472"/>
              </a:xfrm>
              <a:custGeom>
                <a:avLst/>
                <a:gdLst>
                  <a:gd name="T0" fmla="*/ 0 w 18684"/>
                  <a:gd name="T1" fmla="*/ 235 h 21600"/>
                  <a:gd name="T2" fmla="*/ 442 w 18684"/>
                  <a:gd name="T3" fmla="*/ 0 h 21600"/>
                  <a:gd name="T4" fmla="*/ 443 w 18684"/>
                  <a:gd name="T5" fmla="*/ 472 h 21600"/>
                  <a:gd name="T6" fmla="*/ 0 60000 65536"/>
                  <a:gd name="T7" fmla="*/ 0 60000 65536"/>
                  <a:gd name="T8" fmla="*/ 0 60000 65536"/>
                  <a:gd name="T9" fmla="*/ 0 w 18684"/>
                  <a:gd name="T10" fmla="*/ 0 h 21600"/>
                  <a:gd name="T11" fmla="*/ 18684 w 18684"/>
                  <a:gd name="T12" fmla="*/ 21600 h 21600"/>
                </a:gdLst>
                <a:ahLst/>
                <a:cxnLst>
                  <a:cxn ang="T6">
                    <a:pos x="T0" y="T1"/>
                  </a:cxn>
                  <a:cxn ang="T7">
                    <a:pos x="T2" y="T3"/>
                  </a:cxn>
                  <a:cxn ang="T8">
                    <a:pos x="T4" y="T5"/>
                  </a:cxn>
                </a:cxnLst>
                <a:rect l="T9" t="T10" r="T11" b="T12"/>
                <a:pathLst>
                  <a:path w="18684" h="21600" fill="none" extrusionOk="0">
                    <a:moveTo>
                      <a:pt x="0" y="10761"/>
                    </a:moveTo>
                    <a:cubicBezTo>
                      <a:pt x="3859" y="4109"/>
                      <a:pt x="10963" y="10"/>
                      <a:pt x="18654" y="0"/>
                    </a:cubicBezTo>
                  </a:path>
                  <a:path w="18684" h="21600" stroke="0" extrusionOk="0">
                    <a:moveTo>
                      <a:pt x="0" y="10761"/>
                    </a:moveTo>
                    <a:cubicBezTo>
                      <a:pt x="3859" y="4109"/>
                      <a:pt x="10963" y="10"/>
                      <a:pt x="18654" y="0"/>
                    </a:cubicBezTo>
                    <a:lnTo>
                      <a:pt x="1868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8302" name="Line 90"/>
              <p:cNvSpPr>
                <a:spLocks noChangeShapeType="1"/>
              </p:cNvSpPr>
              <p:nvPr/>
            </p:nvSpPr>
            <p:spPr bwMode="auto">
              <a:xfrm flipH="1">
                <a:off x="4355" y="1861"/>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303" name="Line 91"/>
              <p:cNvSpPr>
                <a:spLocks noChangeShapeType="1"/>
              </p:cNvSpPr>
              <p:nvPr/>
            </p:nvSpPr>
            <p:spPr bwMode="auto">
              <a:xfrm flipH="1">
                <a:off x="4355" y="2333"/>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304" name="Arc 92"/>
              <p:cNvSpPr>
                <a:spLocks/>
              </p:cNvSpPr>
              <p:nvPr/>
            </p:nvSpPr>
            <p:spPr bwMode="auto">
              <a:xfrm>
                <a:off x="4294" y="1859"/>
                <a:ext cx="128" cy="474"/>
              </a:xfrm>
              <a:custGeom>
                <a:avLst/>
                <a:gdLst>
                  <a:gd name="T0" fmla="*/ 60 w 21600"/>
                  <a:gd name="T1" fmla="*/ 0 h 37935"/>
                  <a:gd name="T2" fmla="*/ 63 w 21600"/>
                  <a:gd name="T3" fmla="*/ 474 h 37935"/>
                  <a:gd name="T4" fmla="*/ 0 w 21600"/>
                  <a:gd name="T5" fmla="*/ 239 h 37935"/>
                  <a:gd name="T6" fmla="*/ 0 60000 65536"/>
                  <a:gd name="T7" fmla="*/ 0 60000 65536"/>
                  <a:gd name="T8" fmla="*/ 0 60000 65536"/>
                  <a:gd name="T9" fmla="*/ 0 w 21600"/>
                  <a:gd name="T10" fmla="*/ 0 h 37935"/>
                  <a:gd name="T11" fmla="*/ 21600 w 21600"/>
                  <a:gd name="T12" fmla="*/ 37935 h 37935"/>
                </a:gdLst>
                <a:ahLst/>
                <a:cxnLst>
                  <a:cxn ang="T6">
                    <a:pos x="T0" y="T1"/>
                  </a:cxn>
                  <a:cxn ang="T7">
                    <a:pos x="T2" y="T3"/>
                  </a:cxn>
                  <a:cxn ang="T8">
                    <a:pos x="T4" y="T5"/>
                  </a:cxn>
                </a:cxnLst>
                <a:rect l="T9" t="T10" r="T11" b="T12"/>
                <a:pathLst>
                  <a:path w="21600" h="37935" fill="none" extrusionOk="0">
                    <a:moveTo>
                      <a:pt x="10075" y="0"/>
                    </a:moveTo>
                    <a:cubicBezTo>
                      <a:pt x="17163" y="3738"/>
                      <a:pt x="21600" y="11092"/>
                      <a:pt x="21600" y="19106"/>
                    </a:cubicBezTo>
                    <a:cubicBezTo>
                      <a:pt x="21600" y="26911"/>
                      <a:pt x="17388" y="34110"/>
                      <a:pt x="10584" y="37935"/>
                    </a:cubicBezTo>
                  </a:path>
                  <a:path w="21600" h="37935" stroke="0" extrusionOk="0">
                    <a:moveTo>
                      <a:pt x="10075" y="0"/>
                    </a:moveTo>
                    <a:cubicBezTo>
                      <a:pt x="17163" y="3738"/>
                      <a:pt x="21600" y="11092"/>
                      <a:pt x="21600" y="19106"/>
                    </a:cubicBezTo>
                    <a:cubicBezTo>
                      <a:pt x="21600" y="26911"/>
                      <a:pt x="17388" y="34110"/>
                      <a:pt x="10584" y="37935"/>
                    </a:cubicBezTo>
                    <a:lnTo>
                      <a:pt x="0" y="19106"/>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8305" name="Line 93"/>
              <p:cNvSpPr>
                <a:spLocks noChangeShapeType="1"/>
              </p:cNvSpPr>
              <p:nvPr/>
            </p:nvSpPr>
            <p:spPr bwMode="auto">
              <a:xfrm flipH="1">
                <a:off x="4224" y="1990"/>
                <a:ext cx="183" cy="2"/>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306" name="Line 94"/>
              <p:cNvSpPr>
                <a:spLocks noChangeShapeType="1"/>
              </p:cNvSpPr>
              <p:nvPr/>
            </p:nvSpPr>
            <p:spPr bwMode="auto">
              <a:xfrm flipH="1">
                <a:off x="4958" y="2097"/>
                <a:ext cx="8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307" name="Line 95"/>
              <p:cNvSpPr>
                <a:spLocks noChangeShapeType="1"/>
              </p:cNvSpPr>
              <p:nvPr/>
            </p:nvSpPr>
            <p:spPr bwMode="auto">
              <a:xfrm flipH="1">
                <a:off x="4224" y="2206"/>
                <a:ext cx="183" cy="2"/>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8270" name="Group 96"/>
            <p:cNvGrpSpPr>
              <a:grpSpLocks/>
            </p:cNvGrpSpPr>
            <p:nvPr/>
          </p:nvGrpSpPr>
          <p:grpSpPr bwMode="auto">
            <a:xfrm>
              <a:off x="2333" y="1753"/>
              <a:ext cx="823" cy="478"/>
              <a:chOff x="4224" y="1859"/>
              <a:chExt cx="823" cy="478"/>
            </a:xfrm>
          </p:grpSpPr>
          <p:sp>
            <p:nvSpPr>
              <p:cNvPr id="8292" name="Arc 97"/>
              <p:cNvSpPr>
                <a:spLocks/>
              </p:cNvSpPr>
              <p:nvPr/>
            </p:nvSpPr>
            <p:spPr bwMode="auto">
              <a:xfrm>
                <a:off x="4508" y="1862"/>
                <a:ext cx="446" cy="472"/>
              </a:xfrm>
              <a:custGeom>
                <a:avLst/>
                <a:gdLst>
                  <a:gd name="T0" fmla="*/ 0 w 18822"/>
                  <a:gd name="T1" fmla="*/ 0 h 21600"/>
                  <a:gd name="T2" fmla="*/ 446 w 18822"/>
                  <a:gd name="T3" fmla="*/ 239 h 21600"/>
                  <a:gd name="T4" fmla="*/ 1 w 18822"/>
                  <a:gd name="T5" fmla="*/ 472 h 21600"/>
                  <a:gd name="T6" fmla="*/ 0 60000 65536"/>
                  <a:gd name="T7" fmla="*/ 0 60000 65536"/>
                  <a:gd name="T8" fmla="*/ 0 60000 65536"/>
                  <a:gd name="T9" fmla="*/ 0 w 18822"/>
                  <a:gd name="T10" fmla="*/ 0 h 21600"/>
                  <a:gd name="T11" fmla="*/ 18822 w 18822"/>
                  <a:gd name="T12" fmla="*/ 21600 h 21600"/>
                </a:gdLst>
                <a:ahLst/>
                <a:cxnLst>
                  <a:cxn ang="T6">
                    <a:pos x="T0" y="T1"/>
                  </a:cxn>
                  <a:cxn ang="T7">
                    <a:pos x="T2" y="T3"/>
                  </a:cxn>
                  <a:cxn ang="T8">
                    <a:pos x="T4" y="T5"/>
                  </a:cxn>
                </a:cxnLst>
                <a:rect l="T9" t="T10" r="T11" b="T12"/>
                <a:pathLst>
                  <a:path w="18822" h="21600" fill="none" extrusionOk="0">
                    <a:moveTo>
                      <a:pt x="0" y="0"/>
                    </a:moveTo>
                    <a:cubicBezTo>
                      <a:pt x="10" y="0"/>
                      <a:pt x="20" y="-1"/>
                      <a:pt x="30" y="0"/>
                    </a:cubicBezTo>
                    <a:cubicBezTo>
                      <a:pt x="7809" y="0"/>
                      <a:pt x="14987" y="4182"/>
                      <a:pt x="18822" y="10950"/>
                    </a:cubicBezTo>
                  </a:path>
                  <a:path w="18822" h="21600" stroke="0" extrusionOk="0">
                    <a:moveTo>
                      <a:pt x="0" y="0"/>
                    </a:moveTo>
                    <a:cubicBezTo>
                      <a:pt x="10" y="0"/>
                      <a:pt x="20" y="-1"/>
                      <a:pt x="30" y="0"/>
                    </a:cubicBezTo>
                    <a:cubicBezTo>
                      <a:pt x="7809" y="0"/>
                      <a:pt x="14987" y="4182"/>
                      <a:pt x="18822" y="10950"/>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8293" name="Arc 98"/>
              <p:cNvSpPr>
                <a:spLocks/>
              </p:cNvSpPr>
              <p:nvPr/>
            </p:nvSpPr>
            <p:spPr bwMode="auto">
              <a:xfrm rot="10800000">
                <a:off x="4515" y="1865"/>
                <a:ext cx="443" cy="472"/>
              </a:xfrm>
              <a:custGeom>
                <a:avLst/>
                <a:gdLst>
                  <a:gd name="T0" fmla="*/ 0 w 18684"/>
                  <a:gd name="T1" fmla="*/ 235 h 21600"/>
                  <a:gd name="T2" fmla="*/ 442 w 18684"/>
                  <a:gd name="T3" fmla="*/ 0 h 21600"/>
                  <a:gd name="T4" fmla="*/ 443 w 18684"/>
                  <a:gd name="T5" fmla="*/ 472 h 21600"/>
                  <a:gd name="T6" fmla="*/ 0 60000 65536"/>
                  <a:gd name="T7" fmla="*/ 0 60000 65536"/>
                  <a:gd name="T8" fmla="*/ 0 60000 65536"/>
                  <a:gd name="T9" fmla="*/ 0 w 18684"/>
                  <a:gd name="T10" fmla="*/ 0 h 21600"/>
                  <a:gd name="T11" fmla="*/ 18684 w 18684"/>
                  <a:gd name="T12" fmla="*/ 21600 h 21600"/>
                </a:gdLst>
                <a:ahLst/>
                <a:cxnLst>
                  <a:cxn ang="T6">
                    <a:pos x="T0" y="T1"/>
                  </a:cxn>
                  <a:cxn ang="T7">
                    <a:pos x="T2" y="T3"/>
                  </a:cxn>
                  <a:cxn ang="T8">
                    <a:pos x="T4" y="T5"/>
                  </a:cxn>
                </a:cxnLst>
                <a:rect l="T9" t="T10" r="T11" b="T12"/>
                <a:pathLst>
                  <a:path w="18684" h="21600" fill="none" extrusionOk="0">
                    <a:moveTo>
                      <a:pt x="0" y="10761"/>
                    </a:moveTo>
                    <a:cubicBezTo>
                      <a:pt x="3859" y="4109"/>
                      <a:pt x="10963" y="10"/>
                      <a:pt x="18654" y="0"/>
                    </a:cubicBezTo>
                  </a:path>
                  <a:path w="18684" h="21600" stroke="0" extrusionOk="0">
                    <a:moveTo>
                      <a:pt x="0" y="10761"/>
                    </a:moveTo>
                    <a:cubicBezTo>
                      <a:pt x="3859" y="4109"/>
                      <a:pt x="10963" y="10"/>
                      <a:pt x="18654" y="0"/>
                    </a:cubicBezTo>
                    <a:lnTo>
                      <a:pt x="1868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8294" name="Line 99"/>
              <p:cNvSpPr>
                <a:spLocks noChangeShapeType="1"/>
              </p:cNvSpPr>
              <p:nvPr/>
            </p:nvSpPr>
            <p:spPr bwMode="auto">
              <a:xfrm flipH="1">
                <a:off x="4355" y="1861"/>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295" name="Line 100"/>
              <p:cNvSpPr>
                <a:spLocks noChangeShapeType="1"/>
              </p:cNvSpPr>
              <p:nvPr/>
            </p:nvSpPr>
            <p:spPr bwMode="auto">
              <a:xfrm flipH="1">
                <a:off x="4355" y="2333"/>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296" name="Arc 101"/>
              <p:cNvSpPr>
                <a:spLocks/>
              </p:cNvSpPr>
              <p:nvPr/>
            </p:nvSpPr>
            <p:spPr bwMode="auto">
              <a:xfrm>
                <a:off x="4294" y="1859"/>
                <a:ext cx="128" cy="474"/>
              </a:xfrm>
              <a:custGeom>
                <a:avLst/>
                <a:gdLst>
                  <a:gd name="T0" fmla="*/ 60 w 21600"/>
                  <a:gd name="T1" fmla="*/ 0 h 37935"/>
                  <a:gd name="T2" fmla="*/ 63 w 21600"/>
                  <a:gd name="T3" fmla="*/ 474 h 37935"/>
                  <a:gd name="T4" fmla="*/ 0 w 21600"/>
                  <a:gd name="T5" fmla="*/ 239 h 37935"/>
                  <a:gd name="T6" fmla="*/ 0 60000 65536"/>
                  <a:gd name="T7" fmla="*/ 0 60000 65536"/>
                  <a:gd name="T8" fmla="*/ 0 60000 65536"/>
                  <a:gd name="T9" fmla="*/ 0 w 21600"/>
                  <a:gd name="T10" fmla="*/ 0 h 37935"/>
                  <a:gd name="T11" fmla="*/ 21600 w 21600"/>
                  <a:gd name="T12" fmla="*/ 37935 h 37935"/>
                </a:gdLst>
                <a:ahLst/>
                <a:cxnLst>
                  <a:cxn ang="T6">
                    <a:pos x="T0" y="T1"/>
                  </a:cxn>
                  <a:cxn ang="T7">
                    <a:pos x="T2" y="T3"/>
                  </a:cxn>
                  <a:cxn ang="T8">
                    <a:pos x="T4" y="T5"/>
                  </a:cxn>
                </a:cxnLst>
                <a:rect l="T9" t="T10" r="T11" b="T12"/>
                <a:pathLst>
                  <a:path w="21600" h="37935" fill="none" extrusionOk="0">
                    <a:moveTo>
                      <a:pt x="10075" y="0"/>
                    </a:moveTo>
                    <a:cubicBezTo>
                      <a:pt x="17163" y="3738"/>
                      <a:pt x="21600" y="11092"/>
                      <a:pt x="21600" y="19106"/>
                    </a:cubicBezTo>
                    <a:cubicBezTo>
                      <a:pt x="21600" y="26911"/>
                      <a:pt x="17388" y="34110"/>
                      <a:pt x="10584" y="37935"/>
                    </a:cubicBezTo>
                  </a:path>
                  <a:path w="21600" h="37935" stroke="0" extrusionOk="0">
                    <a:moveTo>
                      <a:pt x="10075" y="0"/>
                    </a:moveTo>
                    <a:cubicBezTo>
                      <a:pt x="17163" y="3738"/>
                      <a:pt x="21600" y="11092"/>
                      <a:pt x="21600" y="19106"/>
                    </a:cubicBezTo>
                    <a:cubicBezTo>
                      <a:pt x="21600" y="26911"/>
                      <a:pt x="17388" y="34110"/>
                      <a:pt x="10584" y="37935"/>
                    </a:cubicBezTo>
                    <a:lnTo>
                      <a:pt x="0" y="19106"/>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8297" name="Line 102"/>
              <p:cNvSpPr>
                <a:spLocks noChangeShapeType="1"/>
              </p:cNvSpPr>
              <p:nvPr/>
            </p:nvSpPr>
            <p:spPr bwMode="auto">
              <a:xfrm flipH="1">
                <a:off x="4224" y="1990"/>
                <a:ext cx="183" cy="2"/>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298" name="Line 103"/>
              <p:cNvSpPr>
                <a:spLocks noChangeShapeType="1"/>
              </p:cNvSpPr>
              <p:nvPr/>
            </p:nvSpPr>
            <p:spPr bwMode="auto">
              <a:xfrm flipH="1">
                <a:off x="4958" y="2097"/>
                <a:ext cx="8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299" name="Line 104"/>
              <p:cNvSpPr>
                <a:spLocks noChangeShapeType="1"/>
              </p:cNvSpPr>
              <p:nvPr/>
            </p:nvSpPr>
            <p:spPr bwMode="auto">
              <a:xfrm flipH="1">
                <a:off x="4224" y="2206"/>
                <a:ext cx="183" cy="2"/>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8271" name="Group 105"/>
            <p:cNvGrpSpPr>
              <a:grpSpLocks/>
            </p:cNvGrpSpPr>
            <p:nvPr/>
          </p:nvGrpSpPr>
          <p:grpSpPr bwMode="auto">
            <a:xfrm>
              <a:off x="2333" y="2456"/>
              <a:ext cx="962" cy="472"/>
              <a:chOff x="1670" y="2802"/>
              <a:chExt cx="962" cy="472"/>
            </a:xfrm>
          </p:grpSpPr>
          <p:grpSp>
            <p:nvGrpSpPr>
              <p:cNvPr id="8285" name="Group 106"/>
              <p:cNvGrpSpPr>
                <a:grpSpLocks/>
              </p:cNvGrpSpPr>
              <p:nvPr/>
            </p:nvGrpSpPr>
            <p:grpSpPr bwMode="auto">
              <a:xfrm>
                <a:off x="1789" y="2802"/>
                <a:ext cx="544" cy="472"/>
                <a:chOff x="2521" y="1536"/>
                <a:chExt cx="776" cy="673"/>
              </a:xfrm>
            </p:grpSpPr>
            <p:sp>
              <p:nvSpPr>
                <p:cNvPr id="8290" name="Arc 107"/>
                <p:cNvSpPr>
                  <a:spLocks/>
                </p:cNvSpPr>
                <p:nvPr/>
              </p:nvSpPr>
              <p:spPr bwMode="auto">
                <a:xfrm>
                  <a:off x="2925" y="1537"/>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8291" name="Freeform 108"/>
                <p:cNvSpPr>
                  <a:spLocks/>
                </p:cNvSpPr>
                <p:nvPr/>
              </p:nvSpPr>
              <p:spPr bwMode="auto">
                <a:xfrm>
                  <a:off x="2521" y="1536"/>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8286" name="Line 109"/>
              <p:cNvSpPr>
                <a:spLocks noChangeShapeType="1"/>
              </p:cNvSpPr>
              <p:nvPr/>
            </p:nvSpPr>
            <p:spPr bwMode="auto">
              <a:xfrm flipH="1">
                <a:off x="1670" y="2928"/>
                <a:ext cx="11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287" name="Line 110"/>
              <p:cNvSpPr>
                <a:spLocks noChangeShapeType="1"/>
              </p:cNvSpPr>
              <p:nvPr/>
            </p:nvSpPr>
            <p:spPr bwMode="auto">
              <a:xfrm flipH="1">
                <a:off x="1670" y="3168"/>
                <a:ext cx="11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288" name="Line 111"/>
              <p:cNvSpPr>
                <a:spLocks noChangeShapeType="1"/>
              </p:cNvSpPr>
              <p:nvPr/>
            </p:nvSpPr>
            <p:spPr bwMode="auto">
              <a:xfrm flipH="1">
                <a:off x="2430" y="3036"/>
                <a:ext cx="20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289" name="Oval 112"/>
              <p:cNvSpPr>
                <a:spLocks noChangeArrowheads="1"/>
              </p:cNvSpPr>
              <p:nvPr/>
            </p:nvSpPr>
            <p:spPr bwMode="auto">
              <a:xfrm>
                <a:off x="2328" y="2992"/>
                <a:ext cx="96" cy="96"/>
              </a:xfrm>
              <a:prstGeom prst="ellipse">
                <a:avLst/>
              </a:prstGeom>
              <a:noFill/>
              <a:ln w="12700">
                <a:solidFill>
                  <a:schemeClr val="tx1"/>
                </a:solidFill>
                <a:round/>
                <a:headEnd type="none" w="lg" len="lg"/>
                <a:tailEnd type="none" w="lg" len="lg"/>
              </a:ln>
            </p:spPr>
            <p:txBody>
              <a:bodyPr wrap="none" anchor="ctr"/>
              <a:lstStyle/>
              <a:p>
                <a:endParaRPr lang="en-US"/>
              </a:p>
            </p:txBody>
          </p:sp>
        </p:grpSp>
        <p:cxnSp>
          <p:nvCxnSpPr>
            <p:cNvPr id="8272" name="AutoShape 113"/>
            <p:cNvCxnSpPr>
              <a:cxnSpLocks noChangeShapeType="1"/>
              <a:stCxn id="8288" idx="0"/>
              <a:endCxn id="8312" idx="1"/>
            </p:cNvCxnSpPr>
            <p:nvPr/>
          </p:nvCxnSpPr>
          <p:spPr bwMode="auto">
            <a:xfrm>
              <a:off x="3295" y="2690"/>
              <a:ext cx="210" cy="0"/>
            </a:xfrm>
            <a:prstGeom prst="straightConnector1">
              <a:avLst/>
            </a:prstGeom>
            <a:noFill/>
            <a:ln w="12700">
              <a:solidFill>
                <a:schemeClr val="tx1"/>
              </a:solidFill>
              <a:round/>
              <a:headEnd type="none" w="lg" len="lg"/>
              <a:tailEnd type="none" w="lg" len="lg"/>
            </a:ln>
          </p:spPr>
        </p:cxnSp>
        <p:cxnSp>
          <p:nvCxnSpPr>
            <p:cNvPr id="8273" name="AutoShape 114"/>
            <p:cNvCxnSpPr>
              <a:cxnSpLocks noChangeShapeType="1"/>
              <a:stCxn id="8306" idx="0"/>
              <a:endCxn id="8310" idx="1"/>
            </p:cNvCxnSpPr>
            <p:nvPr/>
          </p:nvCxnSpPr>
          <p:spPr bwMode="auto">
            <a:xfrm rot="-5400000">
              <a:off x="3080" y="2933"/>
              <a:ext cx="500" cy="350"/>
            </a:xfrm>
            <a:prstGeom prst="bentConnector3">
              <a:avLst>
                <a:gd name="adj1" fmla="val -1005"/>
              </a:avLst>
            </a:prstGeom>
            <a:noFill/>
            <a:ln w="12700">
              <a:solidFill>
                <a:schemeClr val="tx1"/>
              </a:solidFill>
              <a:miter lim="800000"/>
              <a:headEnd type="none" w="lg" len="lg"/>
              <a:tailEnd type="none" w="lg" len="lg"/>
            </a:ln>
          </p:spPr>
        </p:cxnSp>
        <p:cxnSp>
          <p:nvCxnSpPr>
            <p:cNvPr id="8274" name="AutoShape 115"/>
            <p:cNvCxnSpPr>
              <a:cxnSpLocks noChangeShapeType="1"/>
              <a:stCxn id="8298" idx="0"/>
              <a:endCxn id="8309" idx="1"/>
            </p:cNvCxnSpPr>
            <p:nvPr/>
          </p:nvCxnSpPr>
          <p:spPr bwMode="auto">
            <a:xfrm rot="5400000" flipV="1">
              <a:off x="3062" y="2086"/>
              <a:ext cx="537" cy="348"/>
            </a:xfrm>
            <a:prstGeom prst="bentConnector5">
              <a:avLst>
                <a:gd name="adj1" fmla="val 0"/>
                <a:gd name="adj2" fmla="val 49426"/>
                <a:gd name="adj3" fmla="val 100370"/>
              </a:avLst>
            </a:prstGeom>
            <a:noFill/>
            <a:ln w="12700">
              <a:solidFill>
                <a:schemeClr val="tx1"/>
              </a:solidFill>
              <a:miter lim="800000"/>
              <a:headEnd type="none" w="lg" len="lg"/>
              <a:tailEnd type="none" w="lg" len="lg"/>
            </a:ln>
          </p:spPr>
        </p:cxnSp>
        <p:cxnSp>
          <p:nvCxnSpPr>
            <p:cNvPr id="8275" name="AutoShape 116"/>
            <p:cNvCxnSpPr>
              <a:cxnSpLocks noChangeShapeType="1"/>
              <a:stCxn id="8297" idx="1"/>
            </p:cNvCxnSpPr>
            <p:nvPr/>
          </p:nvCxnSpPr>
          <p:spPr bwMode="auto">
            <a:xfrm flipH="1">
              <a:off x="1296" y="1886"/>
              <a:ext cx="1038" cy="0"/>
            </a:xfrm>
            <a:prstGeom prst="straightConnector1">
              <a:avLst/>
            </a:prstGeom>
            <a:noFill/>
            <a:ln w="12700">
              <a:solidFill>
                <a:schemeClr val="tx1"/>
              </a:solidFill>
              <a:round/>
              <a:headEnd type="none" w="lg" len="lg"/>
              <a:tailEnd type="none" w="lg" len="lg"/>
            </a:ln>
          </p:spPr>
        </p:cxnSp>
        <p:cxnSp>
          <p:nvCxnSpPr>
            <p:cNvPr id="8276" name="AutoShape 117"/>
            <p:cNvCxnSpPr>
              <a:cxnSpLocks noChangeShapeType="1"/>
              <a:stCxn id="8307" idx="1"/>
            </p:cNvCxnSpPr>
            <p:nvPr/>
          </p:nvCxnSpPr>
          <p:spPr bwMode="auto">
            <a:xfrm rot="16200000" flipV="1">
              <a:off x="1217" y="2355"/>
              <a:ext cx="1585" cy="644"/>
            </a:xfrm>
            <a:prstGeom prst="bentConnector3">
              <a:avLst>
                <a:gd name="adj1" fmla="val 60"/>
              </a:avLst>
            </a:prstGeom>
            <a:noFill/>
            <a:ln w="12700">
              <a:solidFill>
                <a:schemeClr val="tx1"/>
              </a:solidFill>
              <a:miter lim="800000"/>
              <a:headEnd type="none" w="lg" len="lg"/>
              <a:tailEnd type="none" w="lg" len="lg"/>
            </a:ln>
          </p:spPr>
        </p:cxnSp>
        <p:cxnSp>
          <p:nvCxnSpPr>
            <p:cNvPr id="8277" name="AutoShape 118"/>
            <p:cNvCxnSpPr>
              <a:cxnSpLocks noChangeShapeType="1"/>
              <a:stCxn id="8286" idx="1"/>
              <a:endCxn id="8299" idx="1"/>
            </p:cNvCxnSpPr>
            <p:nvPr/>
          </p:nvCxnSpPr>
          <p:spPr bwMode="auto">
            <a:xfrm flipV="1">
              <a:off x="2334" y="2102"/>
              <a:ext cx="0" cy="480"/>
            </a:xfrm>
            <a:prstGeom prst="straightConnector1">
              <a:avLst/>
            </a:prstGeom>
            <a:noFill/>
            <a:ln w="12700">
              <a:solidFill>
                <a:schemeClr val="tx1"/>
              </a:solidFill>
              <a:round/>
              <a:headEnd type="none" w="lg" len="lg"/>
              <a:tailEnd type="none" w="lg" len="lg"/>
            </a:ln>
          </p:spPr>
        </p:cxnSp>
        <p:cxnSp>
          <p:nvCxnSpPr>
            <p:cNvPr id="8278" name="AutoShape 119"/>
            <p:cNvCxnSpPr>
              <a:cxnSpLocks noChangeShapeType="1"/>
              <a:stCxn id="8305" idx="1"/>
              <a:endCxn id="8287" idx="1"/>
            </p:cNvCxnSpPr>
            <p:nvPr/>
          </p:nvCxnSpPr>
          <p:spPr bwMode="auto">
            <a:xfrm flipV="1">
              <a:off x="2332" y="2822"/>
              <a:ext cx="2" cy="431"/>
            </a:xfrm>
            <a:prstGeom prst="straightConnector1">
              <a:avLst/>
            </a:prstGeom>
            <a:noFill/>
            <a:ln w="12700">
              <a:solidFill>
                <a:schemeClr val="tx1"/>
              </a:solidFill>
              <a:round/>
              <a:headEnd type="none" w="lg" len="lg"/>
              <a:tailEnd type="none" w="lg" len="lg"/>
            </a:ln>
          </p:spPr>
        </p:cxnSp>
        <p:sp>
          <p:nvSpPr>
            <p:cNvPr id="8279" name="Line 120"/>
            <p:cNvSpPr>
              <a:spLocks noChangeShapeType="1"/>
            </p:cNvSpPr>
            <p:nvPr/>
          </p:nvSpPr>
          <p:spPr bwMode="auto">
            <a:xfrm flipH="1">
              <a:off x="2064" y="2304"/>
              <a:ext cx="267" cy="0"/>
            </a:xfrm>
            <a:prstGeom prst="line">
              <a:avLst/>
            </a:prstGeom>
            <a:noFill/>
            <a:ln w="12700">
              <a:solidFill>
                <a:schemeClr val="tx1"/>
              </a:solidFill>
              <a:round/>
              <a:headEnd type="none" w="lg" len="lg"/>
              <a:tailEnd type="none" w="lg" len="lg"/>
            </a:ln>
          </p:spPr>
          <p:txBody>
            <a:bodyPr/>
            <a:lstStyle/>
            <a:p>
              <a:endParaRPr lang="en-US"/>
            </a:p>
          </p:txBody>
        </p:sp>
        <p:sp>
          <p:nvSpPr>
            <p:cNvPr id="8280" name="Line 121"/>
            <p:cNvSpPr>
              <a:spLocks noChangeShapeType="1"/>
            </p:cNvSpPr>
            <p:nvPr/>
          </p:nvSpPr>
          <p:spPr bwMode="auto">
            <a:xfrm flipH="1">
              <a:off x="2064" y="3024"/>
              <a:ext cx="270" cy="0"/>
            </a:xfrm>
            <a:prstGeom prst="line">
              <a:avLst/>
            </a:prstGeom>
            <a:noFill/>
            <a:ln w="12700">
              <a:solidFill>
                <a:schemeClr val="tx1"/>
              </a:solidFill>
              <a:round/>
              <a:headEnd type="none" w="lg" len="lg"/>
              <a:tailEnd type="none" w="lg" len="lg"/>
            </a:ln>
          </p:spPr>
          <p:txBody>
            <a:bodyPr/>
            <a:lstStyle/>
            <a:p>
              <a:endParaRPr lang="en-US"/>
            </a:p>
          </p:txBody>
        </p:sp>
        <p:sp>
          <p:nvSpPr>
            <p:cNvPr id="8281" name="Text Box 122"/>
            <p:cNvSpPr txBox="1">
              <a:spLocks noChangeArrowheads="1"/>
            </p:cNvSpPr>
            <p:nvPr/>
          </p:nvSpPr>
          <p:spPr bwMode="auto">
            <a:xfrm>
              <a:off x="1064" y="1728"/>
              <a:ext cx="232" cy="250"/>
            </a:xfrm>
            <a:prstGeom prst="rect">
              <a:avLst/>
            </a:prstGeom>
            <a:noFill/>
            <a:ln w="12700">
              <a:noFill/>
              <a:miter lim="800000"/>
              <a:headEnd type="none" w="lg" len="lg"/>
              <a:tailEnd type="none" w="lg" len="lg"/>
            </a:ln>
          </p:spPr>
          <p:txBody>
            <a:bodyPr wrap="none">
              <a:spAutoFit/>
            </a:bodyPr>
            <a:lstStyle/>
            <a:p>
              <a:r>
                <a:rPr lang="en-US" sz="2000" b="1"/>
                <a:t>A</a:t>
              </a:r>
            </a:p>
          </p:txBody>
        </p:sp>
        <p:sp>
          <p:nvSpPr>
            <p:cNvPr id="8282" name="Text Box 123"/>
            <p:cNvSpPr txBox="1">
              <a:spLocks noChangeArrowheads="1"/>
            </p:cNvSpPr>
            <p:nvPr/>
          </p:nvSpPr>
          <p:spPr bwMode="auto">
            <a:xfrm>
              <a:off x="1836" y="2150"/>
              <a:ext cx="223" cy="250"/>
            </a:xfrm>
            <a:prstGeom prst="rect">
              <a:avLst/>
            </a:prstGeom>
            <a:noFill/>
            <a:ln w="12700">
              <a:noFill/>
              <a:miter lim="800000"/>
              <a:headEnd type="none" w="lg" len="lg"/>
              <a:tailEnd type="none" w="lg" len="lg"/>
            </a:ln>
          </p:spPr>
          <p:txBody>
            <a:bodyPr wrap="none">
              <a:spAutoFit/>
            </a:bodyPr>
            <a:lstStyle/>
            <a:p>
              <a:r>
                <a:rPr lang="en-US" sz="2000" b="1"/>
                <a:t>B</a:t>
              </a:r>
            </a:p>
          </p:txBody>
        </p:sp>
        <p:sp>
          <p:nvSpPr>
            <p:cNvPr id="8283" name="Text Box 124"/>
            <p:cNvSpPr txBox="1">
              <a:spLocks noChangeArrowheads="1"/>
            </p:cNvSpPr>
            <p:nvPr/>
          </p:nvSpPr>
          <p:spPr bwMode="auto">
            <a:xfrm>
              <a:off x="1837" y="2870"/>
              <a:ext cx="232" cy="250"/>
            </a:xfrm>
            <a:prstGeom prst="rect">
              <a:avLst/>
            </a:prstGeom>
            <a:noFill/>
            <a:ln w="12700">
              <a:noFill/>
              <a:miter lim="800000"/>
              <a:headEnd type="none" w="lg" len="lg"/>
              <a:tailEnd type="none" w="lg" len="lg"/>
            </a:ln>
          </p:spPr>
          <p:txBody>
            <a:bodyPr wrap="none">
              <a:spAutoFit/>
            </a:bodyPr>
            <a:lstStyle/>
            <a:p>
              <a:r>
                <a:rPr lang="en-US" sz="2000" b="1"/>
                <a:t>C</a:t>
              </a:r>
            </a:p>
          </p:txBody>
        </p:sp>
        <p:sp>
          <p:nvSpPr>
            <p:cNvPr id="8284" name="Text Box 125"/>
            <p:cNvSpPr txBox="1">
              <a:spLocks noChangeArrowheads="1"/>
            </p:cNvSpPr>
            <p:nvPr/>
          </p:nvSpPr>
          <p:spPr bwMode="auto">
            <a:xfrm>
              <a:off x="4380" y="2544"/>
              <a:ext cx="223" cy="250"/>
            </a:xfrm>
            <a:prstGeom prst="rect">
              <a:avLst/>
            </a:prstGeom>
            <a:noFill/>
            <a:ln w="12700">
              <a:noFill/>
              <a:miter lim="800000"/>
              <a:headEnd type="none" w="lg" len="lg"/>
              <a:tailEnd type="none" w="lg" len="lg"/>
            </a:ln>
          </p:spPr>
          <p:txBody>
            <a:bodyPr wrap="none">
              <a:spAutoFit/>
            </a:bodyPr>
            <a:lstStyle/>
            <a:p>
              <a:r>
                <a:rPr lang="en-US" sz="2000" b="1"/>
                <a:t>Z</a:t>
              </a:r>
            </a:p>
          </p:txBody>
        </p:sp>
      </p:grpSp>
      <p:graphicFrame>
        <p:nvGraphicFramePr>
          <p:cNvPr id="8194" name="Object 126"/>
          <p:cNvGraphicFramePr>
            <a:graphicFrameLocks noChangeAspect="1"/>
          </p:cNvGraphicFramePr>
          <p:nvPr>
            <p:ph sz="quarter" idx="3"/>
          </p:nvPr>
        </p:nvGraphicFramePr>
        <p:xfrm>
          <a:off x="3946525" y="2273300"/>
          <a:ext cx="1539875" cy="503238"/>
        </p:xfrm>
        <a:graphic>
          <a:graphicData uri="http://schemas.openxmlformats.org/presentationml/2006/ole">
            <p:oleObj spid="_x0000_s8194" name="Equation" r:id="rId3" imgW="660240" imgH="215640" progId="Equation.3">
              <p:embed/>
            </p:oleObj>
          </a:graphicData>
        </a:graphic>
      </p:graphicFrame>
      <p:cxnSp>
        <p:nvCxnSpPr>
          <p:cNvPr id="8266" name="AutoShape 127"/>
          <p:cNvCxnSpPr>
            <a:cxnSpLocks noChangeShapeType="1"/>
          </p:cNvCxnSpPr>
          <p:nvPr/>
        </p:nvCxnSpPr>
        <p:spPr bwMode="auto">
          <a:xfrm flipH="1" flipV="1">
            <a:off x="3192463" y="2522538"/>
            <a:ext cx="754062" cy="3175"/>
          </a:xfrm>
          <a:prstGeom prst="straightConnector1">
            <a:avLst/>
          </a:prstGeom>
          <a:noFill/>
          <a:ln w="12700">
            <a:solidFill>
              <a:schemeClr val="tx1"/>
            </a:solidFill>
            <a:round/>
            <a:headEnd type="none" w="lg" len="lg"/>
            <a:tailEnd type="stealth" w="lg" len="lg"/>
          </a:ln>
        </p:spPr>
      </p:cxnSp>
      <p:graphicFrame>
        <p:nvGraphicFramePr>
          <p:cNvPr id="8195" name="Object 128"/>
          <p:cNvGraphicFramePr>
            <a:graphicFrameLocks noChangeAspect="1"/>
          </p:cNvGraphicFramePr>
          <p:nvPr/>
        </p:nvGraphicFramePr>
        <p:xfrm>
          <a:off x="3292475" y="5476875"/>
          <a:ext cx="1308100" cy="577850"/>
        </p:xfrm>
        <a:graphic>
          <a:graphicData uri="http://schemas.openxmlformats.org/presentationml/2006/ole">
            <p:oleObj spid="_x0000_s8195" name="Equation" r:id="rId4" imgW="545760" imgH="241200" progId="Equation.3">
              <p:embed/>
            </p:oleObj>
          </a:graphicData>
        </a:graphic>
      </p:graphicFrame>
      <p:cxnSp>
        <p:nvCxnSpPr>
          <p:cNvPr id="8267" name="AutoShape 130"/>
          <p:cNvCxnSpPr>
            <a:cxnSpLocks noChangeShapeType="1"/>
            <a:endCxn id="8291" idx="3"/>
          </p:cNvCxnSpPr>
          <p:nvPr/>
        </p:nvCxnSpPr>
        <p:spPr bwMode="auto">
          <a:xfrm flipH="1" flipV="1">
            <a:off x="2703513" y="4189413"/>
            <a:ext cx="938212" cy="1576387"/>
          </a:xfrm>
          <a:prstGeom prst="straightConnector1">
            <a:avLst/>
          </a:prstGeom>
          <a:noFill/>
          <a:ln w="12700">
            <a:solidFill>
              <a:schemeClr val="tx1"/>
            </a:solidFill>
            <a:round/>
            <a:headEnd type="none" w="lg" len="lg"/>
            <a:tailEnd type="stealth" w="lg" len="lg"/>
          </a:ln>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Date Placeholder 5"/>
          <p:cNvSpPr>
            <a:spLocks noGrp="1"/>
          </p:cNvSpPr>
          <p:nvPr>
            <p:ph type="dt" sz="quarter" idx="10"/>
          </p:nvPr>
        </p:nvSpPr>
        <p:spPr>
          <a:noFill/>
        </p:spPr>
        <p:txBody>
          <a:bodyPr/>
          <a:lstStyle/>
          <a:p>
            <a:r>
              <a:rPr lang="en-US"/>
              <a:t>ECEN 301</a:t>
            </a:r>
          </a:p>
        </p:txBody>
      </p:sp>
      <p:sp>
        <p:nvSpPr>
          <p:cNvPr id="9222" name="Footer Placeholder 6"/>
          <p:cNvSpPr>
            <a:spLocks noGrp="1"/>
          </p:cNvSpPr>
          <p:nvPr>
            <p:ph type="ftr" sz="quarter" idx="11"/>
          </p:nvPr>
        </p:nvSpPr>
        <p:spPr>
          <a:noFill/>
        </p:spPr>
        <p:txBody>
          <a:bodyPr/>
          <a:lstStyle/>
          <a:p>
            <a:r>
              <a:rPr lang="en-US"/>
              <a:t>Discussion #22 – Combinational Logic</a:t>
            </a:r>
          </a:p>
        </p:txBody>
      </p:sp>
      <p:sp>
        <p:nvSpPr>
          <p:cNvPr id="9223" name="Slide Number Placeholder 7"/>
          <p:cNvSpPr>
            <a:spLocks noGrp="1"/>
          </p:cNvSpPr>
          <p:nvPr>
            <p:ph type="sldNum" sz="quarter" idx="12"/>
          </p:nvPr>
        </p:nvSpPr>
        <p:spPr>
          <a:noFill/>
        </p:spPr>
        <p:txBody>
          <a:bodyPr/>
          <a:lstStyle/>
          <a:p>
            <a:pPr lvl="1"/>
            <a:fld id="{E7D3823D-C90C-4B4F-B92D-49E96928F286}" type="slidenum">
              <a:rPr lang="en-US"/>
              <a:pPr lvl="1"/>
              <a:t>15</a:t>
            </a:fld>
            <a:endParaRPr lang="en-US"/>
          </a:p>
        </p:txBody>
      </p:sp>
      <p:sp>
        <p:nvSpPr>
          <p:cNvPr id="9224" name="Rectangle 3"/>
          <p:cNvSpPr>
            <a:spLocks noChangeArrowheads="1"/>
          </p:cNvSpPr>
          <p:nvPr/>
        </p:nvSpPr>
        <p:spPr bwMode="auto">
          <a:xfrm>
            <a:off x="2085975" y="3365500"/>
            <a:ext cx="1249363" cy="871538"/>
          </a:xfrm>
          <a:prstGeom prst="rect">
            <a:avLst/>
          </a:prstGeom>
          <a:solidFill>
            <a:srgbClr val="800000">
              <a:alpha val="20000"/>
            </a:srgbClr>
          </a:solidFill>
          <a:ln w="12700">
            <a:noFill/>
            <a:miter lim="800000"/>
            <a:headEnd type="none" w="lg" len="lg"/>
            <a:tailEnd type="none" w="lg" len="lg"/>
          </a:ln>
        </p:spPr>
        <p:txBody>
          <a:bodyPr wrap="none" anchor="ctr"/>
          <a:lstStyle/>
          <a:p>
            <a:endParaRPr lang="en-US"/>
          </a:p>
        </p:txBody>
      </p:sp>
      <p:sp>
        <p:nvSpPr>
          <p:cNvPr id="9225" name="Rectangle 4"/>
          <p:cNvSpPr>
            <a:spLocks noChangeArrowheads="1"/>
          </p:cNvSpPr>
          <p:nvPr/>
        </p:nvSpPr>
        <p:spPr bwMode="auto">
          <a:xfrm>
            <a:off x="2070100" y="2235200"/>
            <a:ext cx="1265238" cy="900113"/>
          </a:xfrm>
          <a:prstGeom prst="rect">
            <a:avLst/>
          </a:prstGeom>
          <a:solidFill>
            <a:srgbClr val="FFFF99">
              <a:alpha val="70195"/>
            </a:srgbClr>
          </a:solidFill>
          <a:ln w="12700">
            <a:noFill/>
            <a:miter lim="800000"/>
            <a:headEnd type="none" w="lg" len="lg"/>
            <a:tailEnd type="none" w="lg" len="lg"/>
          </a:ln>
        </p:spPr>
        <p:txBody>
          <a:bodyPr wrap="none" anchor="ctr"/>
          <a:lstStyle/>
          <a:p>
            <a:endParaRPr lang="en-US"/>
          </a:p>
        </p:txBody>
      </p:sp>
      <p:sp>
        <p:nvSpPr>
          <p:cNvPr id="9226" name="Rectangle 5"/>
          <p:cNvSpPr>
            <a:spLocks noGrp="1" noChangeArrowheads="1"/>
          </p:cNvSpPr>
          <p:nvPr>
            <p:ph type="title"/>
          </p:nvPr>
        </p:nvSpPr>
        <p:spPr/>
        <p:txBody>
          <a:bodyPr/>
          <a:lstStyle/>
          <a:p>
            <a:r>
              <a:rPr lang="en-US" smtClean="0"/>
              <a:t>Boolean Algebra</a:t>
            </a:r>
          </a:p>
        </p:txBody>
      </p:sp>
      <p:sp>
        <p:nvSpPr>
          <p:cNvPr id="9227" name="Rectangle 6"/>
          <p:cNvSpPr>
            <a:spLocks noGrp="1" noChangeArrowheads="1"/>
          </p:cNvSpPr>
          <p:nvPr>
            <p:ph type="body" sz="half" idx="1"/>
          </p:nvPr>
        </p:nvSpPr>
        <p:spPr>
          <a:xfrm>
            <a:off x="406400" y="1333500"/>
            <a:ext cx="8356600" cy="849313"/>
          </a:xfrm>
        </p:spPr>
        <p:txBody>
          <a:bodyPr/>
          <a:lstStyle/>
          <a:p>
            <a:pPr>
              <a:buFont typeface="Monotype Sorts" pitchFamily="2" charset="2"/>
              <a:buNone/>
            </a:pPr>
            <a:r>
              <a:rPr lang="en-US" sz="2800" b="1" u="sng" smtClean="0"/>
              <a:t>Example3</a:t>
            </a:r>
            <a:r>
              <a:rPr lang="en-US" sz="2800" smtClean="0"/>
              <a:t>: Determine the truth table</a:t>
            </a:r>
          </a:p>
        </p:txBody>
      </p:sp>
      <p:graphicFrame>
        <p:nvGraphicFramePr>
          <p:cNvPr id="1078279" name="Group 7"/>
          <p:cNvGraphicFramePr>
            <a:graphicFrameLocks noGrp="1"/>
          </p:cNvGraphicFramePr>
          <p:nvPr>
            <p:ph sz="quarter" idx="2"/>
          </p:nvPr>
        </p:nvGraphicFramePr>
        <p:xfrm>
          <a:off x="6096000" y="1752600"/>
          <a:ext cx="2730500" cy="3078480"/>
        </p:xfrm>
        <a:graphic>
          <a:graphicData uri="http://schemas.openxmlformats.org/drawingml/2006/table">
            <a:tbl>
              <a:tblPr/>
              <a:tblGrid>
                <a:gridCol w="304800"/>
                <a:gridCol w="304800"/>
                <a:gridCol w="381000"/>
                <a:gridCol w="461963"/>
                <a:gridCol w="403225"/>
                <a:gridCol w="430212"/>
                <a:gridCol w="4445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2</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3</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Z</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grpSp>
        <p:nvGrpSpPr>
          <p:cNvPr id="9299" name="Group 78"/>
          <p:cNvGrpSpPr>
            <a:grpSpLocks/>
          </p:cNvGrpSpPr>
          <p:nvPr/>
        </p:nvGrpSpPr>
        <p:grpSpPr bwMode="auto">
          <a:xfrm>
            <a:off x="12700" y="2286000"/>
            <a:ext cx="5618163" cy="2968625"/>
            <a:chOff x="1064" y="1728"/>
            <a:chExt cx="3539" cy="1870"/>
          </a:xfrm>
        </p:grpSpPr>
        <p:grpSp>
          <p:nvGrpSpPr>
            <p:cNvPr id="9304" name="Group 79"/>
            <p:cNvGrpSpPr>
              <a:grpSpLocks/>
            </p:cNvGrpSpPr>
            <p:nvPr/>
          </p:nvGrpSpPr>
          <p:grpSpPr bwMode="auto">
            <a:xfrm>
              <a:off x="3504" y="2457"/>
              <a:ext cx="876" cy="473"/>
              <a:chOff x="3648" y="1960"/>
              <a:chExt cx="1248" cy="673"/>
            </a:xfrm>
          </p:grpSpPr>
          <p:grpSp>
            <p:nvGrpSpPr>
              <p:cNvPr id="9344" name="Group 80"/>
              <p:cNvGrpSpPr>
                <a:grpSpLocks/>
              </p:cNvGrpSpPr>
              <p:nvPr/>
            </p:nvGrpSpPr>
            <p:grpSpPr bwMode="auto">
              <a:xfrm>
                <a:off x="3817" y="1960"/>
                <a:ext cx="776" cy="673"/>
                <a:chOff x="2521" y="1536"/>
                <a:chExt cx="776" cy="673"/>
              </a:xfrm>
            </p:grpSpPr>
            <p:sp>
              <p:nvSpPr>
                <p:cNvPr id="9349" name="Arc 81"/>
                <p:cNvSpPr>
                  <a:spLocks/>
                </p:cNvSpPr>
                <p:nvPr/>
              </p:nvSpPr>
              <p:spPr bwMode="auto">
                <a:xfrm>
                  <a:off x="2925" y="1537"/>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9350" name="Freeform 82"/>
                <p:cNvSpPr>
                  <a:spLocks/>
                </p:cNvSpPr>
                <p:nvPr/>
              </p:nvSpPr>
              <p:spPr bwMode="auto">
                <a:xfrm>
                  <a:off x="2521" y="1536"/>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9345" name="Line 83"/>
              <p:cNvSpPr>
                <a:spLocks noChangeShapeType="1"/>
              </p:cNvSpPr>
              <p:nvPr/>
            </p:nvSpPr>
            <p:spPr bwMode="auto">
              <a:xfrm flipH="1">
                <a:off x="3648" y="2061"/>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46" name="Line 84"/>
              <p:cNvSpPr>
                <a:spLocks noChangeShapeType="1"/>
              </p:cNvSpPr>
              <p:nvPr/>
            </p:nvSpPr>
            <p:spPr bwMode="auto">
              <a:xfrm flipH="1">
                <a:off x="3648" y="2531"/>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47" name="Line 85"/>
              <p:cNvSpPr>
                <a:spLocks noChangeShapeType="1"/>
              </p:cNvSpPr>
              <p:nvPr/>
            </p:nvSpPr>
            <p:spPr bwMode="auto">
              <a:xfrm flipH="1">
                <a:off x="4608" y="2294"/>
                <a:ext cx="28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48" name="Line 86"/>
              <p:cNvSpPr>
                <a:spLocks noChangeShapeType="1"/>
              </p:cNvSpPr>
              <p:nvPr/>
            </p:nvSpPr>
            <p:spPr bwMode="auto">
              <a:xfrm flipH="1">
                <a:off x="3648" y="2291"/>
                <a:ext cx="169"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9305" name="Group 87"/>
            <p:cNvGrpSpPr>
              <a:grpSpLocks/>
            </p:cNvGrpSpPr>
            <p:nvPr/>
          </p:nvGrpSpPr>
          <p:grpSpPr bwMode="auto">
            <a:xfrm>
              <a:off x="2331" y="3120"/>
              <a:ext cx="823" cy="478"/>
              <a:chOff x="4224" y="1859"/>
              <a:chExt cx="823" cy="478"/>
            </a:xfrm>
          </p:grpSpPr>
          <p:sp>
            <p:nvSpPr>
              <p:cNvPr id="9336" name="Arc 88"/>
              <p:cNvSpPr>
                <a:spLocks/>
              </p:cNvSpPr>
              <p:nvPr/>
            </p:nvSpPr>
            <p:spPr bwMode="auto">
              <a:xfrm>
                <a:off x="4508" y="1862"/>
                <a:ext cx="446" cy="472"/>
              </a:xfrm>
              <a:custGeom>
                <a:avLst/>
                <a:gdLst>
                  <a:gd name="T0" fmla="*/ 0 w 18822"/>
                  <a:gd name="T1" fmla="*/ 0 h 21600"/>
                  <a:gd name="T2" fmla="*/ 446 w 18822"/>
                  <a:gd name="T3" fmla="*/ 239 h 21600"/>
                  <a:gd name="T4" fmla="*/ 1 w 18822"/>
                  <a:gd name="T5" fmla="*/ 472 h 21600"/>
                  <a:gd name="T6" fmla="*/ 0 60000 65536"/>
                  <a:gd name="T7" fmla="*/ 0 60000 65536"/>
                  <a:gd name="T8" fmla="*/ 0 60000 65536"/>
                  <a:gd name="T9" fmla="*/ 0 w 18822"/>
                  <a:gd name="T10" fmla="*/ 0 h 21600"/>
                  <a:gd name="T11" fmla="*/ 18822 w 18822"/>
                  <a:gd name="T12" fmla="*/ 21600 h 21600"/>
                </a:gdLst>
                <a:ahLst/>
                <a:cxnLst>
                  <a:cxn ang="T6">
                    <a:pos x="T0" y="T1"/>
                  </a:cxn>
                  <a:cxn ang="T7">
                    <a:pos x="T2" y="T3"/>
                  </a:cxn>
                  <a:cxn ang="T8">
                    <a:pos x="T4" y="T5"/>
                  </a:cxn>
                </a:cxnLst>
                <a:rect l="T9" t="T10" r="T11" b="T12"/>
                <a:pathLst>
                  <a:path w="18822" h="21600" fill="none" extrusionOk="0">
                    <a:moveTo>
                      <a:pt x="0" y="0"/>
                    </a:moveTo>
                    <a:cubicBezTo>
                      <a:pt x="10" y="0"/>
                      <a:pt x="20" y="-1"/>
                      <a:pt x="30" y="0"/>
                    </a:cubicBezTo>
                    <a:cubicBezTo>
                      <a:pt x="7809" y="0"/>
                      <a:pt x="14987" y="4182"/>
                      <a:pt x="18822" y="10950"/>
                    </a:cubicBezTo>
                  </a:path>
                  <a:path w="18822" h="21600" stroke="0" extrusionOk="0">
                    <a:moveTo>
                      <a:pt x="0" y="0"/>
                    </a:moveTo>
                    <a:cubicBezTo>
                      <a:pt x="10" y="0"/>
                      <a:pt x="20" y="-1"/>
                      <a:pt x="30" y="0"/>
                    </a:cubicBezTo>
                    <a:cubicBezTo>
                      <a:pt x="7809" y="0"/>
                      <a:pt x="14987" y="4182"/>
                      <a:pt x="18822" y="10950"/>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9337" name="Arc 89"/>
              <p:cNvSpPr>
                <a:spLocks/>
              </p:cNvSpPr>
              <p:nvPr/>
            </p:nvSpPr>
            <p:spPr bwMode="auto">
              <a:xfrm rot="10800000">
                <a:off x="4515" y="1865"/>
                <a:ext cx="443" cy="472"/>
              </a:xfrm>
              <a:custGeom>
                <a:avLst/>
                <a:gdLst>
                  <a:gd name="T0" fmla="*/ 0 w 18684"/>
                  <a:gd name="T1" fmla="*/ 235 h 21600"/>
                  <a:gd name="T2" fmla="*/ 442 w 18684"/>
                  <a:gd name="T3" fmla="*/ 0 h 21600"/>
                  <a:gd name="T4" fmla="*/ 443 w 18684"/>
                  <a:gd name="T5" fmla="*/ 472 h 21600"/>
                  <a:gd name="T6" fmla="*/ 0 60000 65536"/>
                  <a:gd name="T7" fmla="*/ 0 60000 65536"/>
                  <a:gd name="T8" fmla="*/ 0 60000 65536"/>
                  <a:gd name="T9" fmla="*/ 0 w 18684"/>
                  <a:gd name="T10" fmla="*/ 0 h 21600"/>
                  <a:gd name="T11" fmla="*/ 18684 w 18684"/>
                  <a:gd name="T12" fmla="*/ 21600 h 21600"/>
                </a:gdLst>
                <a:ahLst/>
                <a:cxnLst>
                  <a:cxn ang="T6">
                    <a:pos x="T0" y="T1"/>
                  </a:cxn>
                  <a:cxn ang="T7">
                    <a:pos x="T2" y="T3"/>
                  </a:cxn>
                  <a:cxn ang="T8">
                    <a:pos x="T4" y="T5"/>
                  </a:cxn>
                </a:cxnLst>
                <a:rect l="T9" t="T10" r="T11" b="T12"/>
                <a:pathLst>
                  <a:path w="18684" h="21600" fill="none" extrusionOk="0">
                    <a:moveTo>
                      <a:pt x="0" y="10761"/>
                    </a:moveTo>
                    <a:cubicBezTo>
                      <a:pt x="3859" y="4109"/>
                      <a:pt x="10963" y="10"/>
                      <a:pt x="18654" y="0"/>
                    </a:cubicBezTo>
                  </a:path>
                  <a:path w="18684" h="21600" stroke="0" extrusionOk="0">
                    <a:moveTo>
                      <a:pt x="0" y="10761"/>
                    </a:moveTo>
                    <a:cubicBezTo>
                      <a:pt x="3859" y="4109"/>
                      <a:pt x="10963" y="10"/>
                      <a:pt x="18654" y="0"/>
                    </a:cubicBezTo>
                    <a:lnTo>
                      <a:pt x="1868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9338" name="Line 90"/>
              <p:cNvSpPr>
                <a:spLocks noChangeShapeType="1"/>
              </p:cNvSpPr>
              <p:nvPr/>
            </p:nvSpPr>
            <p:spPr bwMode="auto">
              <a:xfrm flipH="1">
                <a:off x="4355" y="1861"/>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39" name="Line 91"/>
              <p:cNvSpPr>
                <a:spLocks noChangeShapeType="1"/>
              </p:cNvSpPr>
              <p:nvPr/>
            </p:nvSpPr>
            <p:spPr bwMode="auto">
              <a:xfrm flipH="1">
                <a:off x="4355" y="2333"/>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40" name="Arc 92"/>
              <p:cNvSpPr>
                <a:spLocks/>
              </p:cNvSpPr>
              <p:nvPr/>
            </p:nvSpPr>
            <p:spPr bwMode="auto">
              <a:xfrm>
                <a:off x="4294" y="1859"/>
                <a:ext cx="128" cy="474"/>
              </a:xfrm>
              <a:custGeom>
                <a:avLst/>
                <a:gdLst>
                  <a:gd name="T0" fmla="*/ 60 w 21600"/>
                  <a:gd name="T1" fmla="*/ 0 h 37935"/>
                  <a:gd name="T2" fmla="*/ 63 w 21600"/>
                  <a:gd name="T3" fmla="*/ 474 h 37935"/>
                  <a:gd name="T4" fmla="*/ 0 w 21600"/>
                  <a:gd name="T5" fmla="*/ 239 h 37935"/>
                  <a:gd name="T6" fmla="*/ 0 60000 65536"/>
                  <a:gd name="T7" fmla="*/ 0 60000 65536"/>
                  <a:gd name="T8" fmla="*/ 0 60000 65536"/>
                  <a:gd name="T9" fmla="*/ 0 w 21600"/>
                  <a:gd name="T10" fmla="*/ 0 h 37935"/>
                  <a:gd name="T11" fmla="*/ 21600 w 21600"/>
                  <a:gd name="T12" fmla="*/ 37935 h 37935"/>
                </a:gdLst>
                <a:ahLst/>
                <a:cxnLst>
                  <a:cxn ang="T6">
                    <a:pos x="T0" y="T1"/>
                  </a:cxn>
                  <a:cxn ang="T7">
                    <a:pos x="T2" y="T3"/>
                  </a:cxn>
                  <a:cxn ang="T8">
                    <a:pos x="T4" y="T5"/>
                  </a:cxn>
                </a:cxnLst>
                <a:rect l="T9" t="T10" r="T11" b="T12"/>
                <a:pathLst>
                  <a:path w="21600" h="37935" fill="none" extrusionOk="0">
                    <a:moveTo>
                      <a:pt x="10075" y="0"/>
                    </a:moveTo>
                    <a:cubicBezTo>
                      <a:pt x="17163" y="3738"/>
                      <a:pt x="21600" y="11092"/>
                      <a:pt x="21600" y="19106"/>
                    </a:cubicBezTo>
                    <a:cubicBezTo>
                      <a:pt x="21600" y="26911"/>
                      <a:pt x="17388" y="34110"/>
                      <a:pt x="10584" y="37935"/>
                    </a:cubicBezTo>
                  </a:path>
                  <a:path w="21600" h="37935" stroke="0" extrusionOk="0">
                    <a:moveTo>
                      <a:pt x="10075" y="0"/>
                    </a:moveTo>
                    <a:cubicBezTo>
                      <a:pt x="17163" y="3738"/>
                      <a:pt x="21600" y="11092"/>
                      <a:pt x="21600" y="19106"/>
                    </a:cubicBezTo>
                    <a:cubicBezTo>
                      <a:pt x="21600" y="26911"/>
                      <a:pt x="17388" y="34110"/>
                      <a:pt x="10584" y="37935"/>
                    </a:cubicBezTo>
                    <a:lnTo>
                      <a:pt x="0" y="19106"/>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9341" name="Line 93"/>
              <p:cNvSpPr>
                <a:spLocks noChangeShapeType="1"/>
              </p:cNvSpPr>
              <p:nvPr/>
            </p:nvSpPr>
            <p:spPr bwMode="auto">
              <a:xfrm flipH="1">
                <a:off x="4224" y="1990"/>
                <a:ext cx="183" cy="2"/>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42" name="Line 94"/>
              <p:cNvSpPr>
                <a:spLocks noChangeShapeType="1"/>
              </p:cNvSpPr>
              <p:nvPr/>
            </p:nvSpPr>
            <p:spPr bwMode="auto">
              <a:xfrm flipH="1">
                <a:off x="4958" y="2097"/>
                <a:ext cx="8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43" name="Line 95"/>
              <p:cNvSpPr>
                <a:spLocks noChangeShapeType="1"/>
              </p:cNvSpPr>
              <p:nvPr/>
            </p:nvSpPr>
            <p:spPr bwMode="auto">
              <a:xfrm flipH="1">
                <a:off x="4224" y="2206"/>
                <a:ext cx="183" cy="2"/>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9306" name="Group 96"/>
            <p:cNvGrpSpPr>
              <a:grpSpLocks/>
            </p:cNvGrpSpPr>
            <p:nvPr/>
          </p:nvGrpSpPr>
          <p:grpSpPr bwMode="auto">
            <a:xfrm>
              <a:off x="2333" y="1753"/>
              <a:ext cx="823" cy="478"/>
              <a:chOff x="4224" y="1859"/>
              <a:chExt cx="823" cy="478"/>
            </a:xfrm>
          </p:grpSpPr>
          <p:sp>
            <p:nvSpPr>
              <p:cNvPr id="9328" name="Arc 97"/>
              <p:cNvSpPr>
                <a:spLocks/>
              </p:cNvSpPr>
              <p:nvPr/>
            </p:nvSpPr>
            <p:spPr bwMode="auto">
              <a:xfrm>
                <a:off x="4508" y="1862"/>
                <a:ext cx="446" cy="472"/>
              </a:xfrm>
              <a:custGeom>
                <a:avLst/>
                <a:gdLst>
                  <a:gd name="T0" fmla="*/ 0 w 18822"/>
                  <a:gd name="T1" fmla="*/ 0 h 21600"/>
                  <a:gd name="T2" fmla="*/ 446 w 18822"/>
                  <a:gd name="T3" fmla="*/ 239 h 21600"/>
                  <a:gd name="T4" fmla="*/ 1 w 18822"/>
                  <a:gd name="T5" fmla="*/ 472 h 21600"/>
                  <a:gd name="T6" fmla="*/ 0 60000 65536"/>
                  <a:gd name="T7" fmla="*/ 0 60000 65536"/>
                  <a:gd name="T8" fmla="*/ 0 60000 65536"/>
                  <a:gd name="T9" fmla="*/ 0 w 18822"/>
                  <a:gd name="T10" fmla="*/ 0 h 21600"/>
                  <a:gd name="T11" fmla="*/ 18822 w 18822"/>
                  <a:gd name="T12" fmla="*/ 21600 h 21600"/>
                </a:gdLst>
                <a:ahLst/>
                <a:cxnLst>
                  <a:cxn ang="T6">
                    <a:pos x="T0" y="T1"/>
                  </a:cxn>
                  <a:cxn ang="T7">
                    <a:pos x="T2" y="T3"/>
                  </a:cxn>
                  <a:cxn ang="T8">
                    <a:pos x="T4" y="T5"/>
                  </a:cxn>
                </a:cxnLst>
                <a:rect l="T9" t="T10" r="T11" b="T12"/>
                <a:pathLst>
                  <a:path w="18822" h="21600" fill="none" extrusionOk="0">
                    <a:moveTo>
                      <a:pt x="0" y="0"/>
                    </a:moveTo>
                    <a:cubicBezTo>
                      <a:pt x="10" y="0"/>
                      <a:pt x="20" y="-1"/>
                      <a:pt x="30" y="0"/>
                    </a:cubicBezTo>
                    <a:cubicBezTo>
                      <a:pt x="7809" y="0"/>
                      <a:pt x="14987" y="4182"/>
                      <a:pt x="18822" y="10950"/>
                    </a:cubicBezTo>
                  </a:path>
                  <a:path w="18822" h="21600" stroke="0" extrusionOk="0">
                    <a:moveTo>
                      <a:pt x="0" y="0"/>
                    </a:moveTo>
                    <a:cubicBezTo>
                      <a:pt x="10" y="0"/>
                      <a:pt x="20" y="-1"/>
                      <a:pt x="30" y="0"/>
                    </a:cubicBezTo>
                    <a:cubicBezTo>
                      <a:pt x="7809" y="0"/>
                      <a:pt x="14987" y="4182"/>
                      <a:pt x="18822" y="10950"/>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9329" name="Arc 98"/>
              <p:cNvSpPr>
                <a:spLocks/>
              </p:cNvSpPr>
              <p:nvPr/>
            </p:nvSpPr>
            <p:spPr bwMode="auto">
              <a:xfrm rot="10800000">
                <a:off x="4515" y="1865"/>
                <a:ext cx="443" cy="472"/>
              </a:xfrm>
              <a:custGeom>
                <a:avLst/>
                <a:gdLst>
                  <a:gd name="T0" fmla="*/ 0 w 18684"/>
                  <a:gd name="T1" fmla="*/ 235 h 21600"/>
                  <a:gd name="T2" fmla="*/ 442 w 18684"/>
                  <a:gd name="T3" fmla="*/ 0 h 21600"/>
                  <a:gd name="T4" fmla="*/ 443 w 18684"/>
                  <a:gd name="T5" fmla="*/ 472 h 21600"/>
                  <a:gd name="T6" fmla="*/ 0 60000 65536"/>
                  <a:gd name="T7" fmla="*/ 0 60000 65536"/>
                  <a:gd name="T8" fmla="*/ 0 60000 65536"/>
                  <a:gd name="T9" fmla="*/ 0 w 18684"/>
                  <a:gd name="T10" fmla="*/ 0 h 21600"/>
                  <a:gd name="T11" fmla="*/ 18684 w 18684"/>
                  <a:gd name="T12" fmla="*/ 21600 h 21600"/>
                </a:gdLst>
                <a:ahLst/>
                <a:cxnLst>
                  <a:cxn ang="T6">
                    <a:pos x="T0" y="T1"/>
                  </a:cxn>
                  <a:cxn ang="T7">
                    <a:pos x="T2" y="T3"/>
                  </a:cxn>
                  <a:cxn ang="T8">
                    <a:pos x="T4" y="T5"/>
                  </a:cxn>
                </a:cxnLst>
                <a:rect l="T9" t="T10" r="T11" b="T12"/>
                <a:pathLst>
                  <a:path w="18684" h="21600" fill="none" extrusionOk="0">
                    <a:moveTo>
                      <a:pt x="0" y="10761"/>
                    </a:moveTo>
                    <a:cubicBezTo>
                      <a:pt x="3859" y="4109"/>
                      <a:pt x="10963" y="10"/>
                      <a:pt x="18654" y="0"/>
                    </a:cubicBezTo>
                  </a:path>
                  <a:path w="18684" h="21600" stroke="0" extrusionOk="0">
                    <a:moveTo>
                      <a:pt x="0" y="10761"/>
                    </a:moveTo>
                    <a:cubicBezTo>
                      <a:pt x="3859" y="4109"/>
                      <a:pt x="10963" y="10"/>
                      <a:pt x="18654" y="0"/>
                    </a:cubicBezTo>
                    <a:lnTo>
                      <a:pt x="1868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9330" name="Line 99"/>
              <p:cNvSpPr>
                <a:spLocks noChangeShapeType="1"/>
              </p:cNvSpPr>
              <p:nvPr/>
            </p:nvSpPr>
            <p:spPr bwMode="auto">
              <a:xfrm flipH="1">
                <a:off x="4355" y="1861"/>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31" name="Line 100"/>
              <p:cNvSpPr>
                <a:spLocks noChangeShapeType="1"/>
              </p:cNvSpPr>
              <p:nvPr/>
            </p:nvSpPr>
            <p:spPr bwMode="auto">
              <a:xfrm flipH="1">
                <a:off x="4355" y="2333"/>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32" name="Arc 101"/>
              <p:cNvSpPr>
                <a:spLocks/>
              </p:cNvSpPr>
              <p:nvPr/>
            </p:nvSpPr>
            <p:spPr bwMode="auto">
              <a:xfrm>
                <a:off x="4294" y="1859"/>
                <a:ext cx="128" cy="474"/>
              </a:xfrm>
              <a:custGeom>
                <a:avLst/>
                <a:gdLst>
                  <a:gd name="T0" fmla="*/ 60 w 21600"/>
                  <a:gd name="T1" fmla="*/ 0 h 37935"/>
                  <a:gd name="T2" fmla="*/ 63 w 21600"/>
                  <a:gd name="T3" fmla="*/ 474 h 37935"/>
                  <a:gd name="T4" fmla="*/ 0 w 21600"/>
                  <a:gd name="T5" fmla="*/ 239 h 37935"/>
                  <a:gd name="T6" fmla="*/ 0 60000 65536"/>
                  <a:gd name="T7" fmla="*/ 0 60000 65536"/>
                  <a:gd name="T8" fmla="*/ 0 60000 65536"/>
                  <a:gd name="T9" fmla="*/ 0 w 21600"/>
                  <a:gd name="T10" fmla="*/ 0 h 37935"/>
                  <a:gd name="T11" fmla="*/ 21600 w 21600"/>
                  <a:gd name="T12" fmla="*/ 37935 h 37935"/>
                </a:gdLst>
                <a:ahLst/>
                <a:cxnLst>
                  <a:cxn ang="T6">
                    <a:pos x="T0" y="T1"/>
                  </a:cxn>
                  <a:cxn ang="T7">
                    <a:pos x="T2" y="T3"/>
                  </a:cxn>
                  <a:cxn ang="T8">
                    <a:pos x="T4" y="T5"/>
                  </a:cxn>
                </a:cxnLst>
                <a:rect l="T9" t="T10" r="T11" b="T12"/>
                <a:pathLst>
                  <a:path w="21600" h="37935" fill="none" extrusionOk="0">
                    <a:moveTo>
                      <a:pt x="10075" y="0"/>
                    </a:moveTo>
                    <a:cubicBezTo>
                      <a:pt x="17163" y="3738"/>
                      <a:pt x="21600" y="11092"/>
                      <a:pt x="21600" y="19106"/>
                    </a:cubicBezTo>
                    <a:cubicBezTo>
                      <a:pt x="21600" y="26911"/>
                      <a:pt x="17388" y="34110"/>
                      <a:pt x="10584" y="37935"/>
                    </a:cubicBezTo>
                  </a:path>
                  <a:path w="21600" h="37935" stroke="0" extrusionOk="0">
                    <a:moveTo>
                      <a:pt x="10075" y="0"/>
                    </a:moveTo>
                    <a:cubicBezTo>
                      <a:pt x="17163" y="3738"/>
                      <a:pt x="21600" y="11092"/>
                      <a:pt x="21600" y="19106"/>
                    </a:cubicBezTo>
                    <a:cubicBezTo>
                      <a:pt x="21600" y="26911"/>
                      <a:pt x="17388" y="34110"/>
                      <a:pt x="10584" y="37935"/>
                    </a:cubicBezTo>
                    <a:lnTo>
                      <a:pt x="0" y="19106"/>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9333" name="Line 102"/>
              <p:cNvSpPr>
                <a:spLocks noChangeShapeType="1"/>
              </p:cNvSpPr>
              <p:nvPr/>
            </p:nvSpPr>
            <p:spPr bwMode="auto">
              <a:xfrm flipH="1">
                <a:off x="4224" y="1990"/>
                <a:ext cx="183" cy="2"/>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34" name="Line 103"/>
              <p:cNvSpPr>
                <a:spLocks noChangeShapeType="1"/>
              </p:cNvSpPr>
              <p:nvPr/>
            </p:nvSpPr>
            <p:spPr bwMode="auto">
              <a:xfrm flipH="1">
                <a:off x="4958" y="2097"/>
                <a:ext cx="8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35" name="Line 104"/>
              <p:cNvSpPr>
                <a:spLocks noChangeShapeType="1"/>
              </p:cNvSpPr>
              <p:nvPr/>
            </p:nvSpPr>
            <p:spPr bwMode="auto">
              <a:xfrm flipH="1">
                <a:off x="4224" y="2206"/>
                <a:ext cx="183" cy="2"/>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9307" name="Group 105"/>
            <p:cNvGrpSpPr>
              <a:grpSpLocks/>
            </p:cNvGrpSpPr>
            <p:nvPr/>
          </p:nvGrpSpPr>
          <p:grpSpPr bwMode="auto">
            <a:xfrm>
              <a:off x="2333" y="2456"/>
              <a:ext cx="962" cy="472"/>
              <a:chOff x="1670" y="2802"/>
              <a:chExt cx="962" cy="472"/>
            </a:xfrm>
          </p:grpSpPr>
          <p:grpSp>
            <p:nvGrpSpPr>
              <p:cNvPr id="9321" name="Group 106"/>
              <p:cNvGrpSpPr>
                <a:grpSpLocks/>
              </p:cNvGrpSpPr>
              <p:nvPr/>
            </p:nvGrpSpPr>
            <p:grpSpPr bwMode="auto">
              <a:xfrm>
                <a:off x="1789" y="2802"/>
                <a:ext cx="544" cy="472"/>
                <a:chOff x="2521" y="1536"/>
                <a:chExt cx="776" cy="673"/>
              </a:xfrm>
            </p:grpSpPr>
            <p:sp>
              <p:nvSpPr>
                <p:cNvPr id="9326" name="Arc 107"/>
                <p:cNvSpPr>
                  <a:spLocks/>
                </p:cNvSpPr>
                <p:nvPr/>
              </p:nvSpPr>
              <p:spPr bwMode="auto">
                <a:xfrm>
                  <a:off x="2925" y="1537"/>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9327" name="Freeform 108"/>
                <p:cNvSpPr>
                  <a:spLocks/>
                </p:cNvSpPr>
                <p:nvPr/>
              </p:nvSpPr>
              <p:spPr bwMode="auto">
                <a:xfrm>
                  <a:off x="2521" y="1536"/>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9322" name="Line 109"/>
              <p:cNvSpPr>
                <a:spLocks noChangeShapeType="1"/>
              </p:cNvSpPr>
              <p:nvPr/>
            </p:nvSpPr>
            <p:spPr bwMode="auto">
              <a:xfrm flipH="1">
                <a:off x="1670" y="2928"/>
                <a:ext cx="11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23" name="Line 110"/>
              <p:cNvSpPr>
                <a:spLocks noChangeShapeType="1"/>
              </p:cNvSpPr>
              <p:nvPr/>
            </p:nvSpPr>
            <p:spPr bwMode="auto">
              <a:xfrm flipH="1">
                <a:off x="1670" y="3168"/>
                <a:ext cx="11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24" name="Line 111"/>
              <p:cNvSpPr>
                <a:spLocks noChangeShapeType="1"/>
              </p:cNvSpPr>
              <p:nvPr/>
            </p:nvSpPr>
            <p:spPr bwMode="auto">
              <a:xfrm flipH="1">
                <a:off x="2430" y="3036"/>
                <a:ext cx="20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325" name="Oval 112"/>
              <p:cNvSpPr>
                <a:spLocks noChangeArrowheads="1"/>
              </p:cNvSpPr>
              <p:nvPr/>
            </p:nvSpPr>
            <p:spPr bwMode="auto">
              <a:xfrm>
                <a:off x="2328" y="2992"/>
                <a:ext cx="96" cy="96"/>
              </a:xfrm>
              <a:prstGeom prst="ellipse">
                <a:avLst/>
              </a:prstGeom>
              <a:noFill/>
              <a:ln w="12700">
                <a:solidFill>
                  <a:schemeClr val="tx1"/>
                </a:solidFill>
                <a:round/>
                <a:headEnd type="none" w="lg" len="lg"/>
                <a:tailEnd type="none" w="lg" len="lg"/>
              </a:ln>
            </p:spPr>
            <p:txBody>
              <a:bodyPr wrap="none" anchor="ctr"/>
              <a:lstStyle/>
              <a:p>
                <a:endParaRPr lang="en-US"/>
              </a:p>
            </p:txBody>
          </p:sp>
        </p:grpSp>
        <p:cxnSp>
          <p:nvCxnSpPr>
            <p:cNvPr id="9308" name="AutoShape 113"/>
            <p:cNvCxnSpPr>
              <a:cxnSpLocks noChangeShapeType="1"/>
              <a:stCxn id="9324" idx="0"/>
              <a:endCxn id="9348" idx="1"/>
            </p:cNvCxnSpPr>
            <p:nvPr/>
          </p:nvCxnSpPr>
          <p:spPr bwMode="auto">
            <a:xfrm>
              <a:off x="3295" y="2690"/>
              <a:ext cx="210" cy="0"/>
            </a:xfrm>
            <a:prstGeom prst="straightConnector1">
              <a:avLst/>
            </a:prstGeom>
            <a:noFill/>
            <a:ln w="12700">
              <a:solidFill>
                <a:schemeClr val="tx1"/>
              </a:solidFill>
              <a:round/>
              <a:headEnd type="none" w="lg" len="lg"/>
              <a:tailEnd type="none" w="lg" len="lg"/>
            </a:ln>
          </p:spPr>
        </p:cxnSp>
        <p:cxnSp>
          <p:nvCxnSpPr>
            <p:cNvPr id="9309" name="AutoShape 114"/>
            <p:cNvCxnSpPr>
              <a:cxnSpLocks noChangeShapeType="1"/>
              <a:stCxn id="9342" idx="0"/>
              <a:endCxn id="9346" idx="1"/>
            </p:cNvCxnSpPr>
            <p:nvPr/>
          </p:nvCxnSpPr>
          <p:spPr bwMode="auto">
            <a:xfrm rot="-5400000">
              <a:off x="3080" y="2933"/>
              <a:ext cx="500" cy="350"/>
            </a:xfrm>
            <a:prstGeom prst="bentConnector3">
              <a:avLst>
                <a:gd name="adj1" fmla="val -1005"/>
              </a:avLst>
            </a:prstGeom>
            <a:noFill/>
            <a:ln w="12700">
              <a:solidFill>
                <a:schemeClr val="tx1"/>
              </a:solidFill>
              <a:miter lim="800000"/>
              <a:headEnd type="none" w="lg" len="lg"/>
              <a:tailEnd type="none" w="lg" len="lg"/>
            </a:ln>
          </p:spPr>
        </p:cxnSp>
        <p:cxnSp>
          <p:nvCxnSpPr>
            <p:cNvPr id="9310" name="AutoShape 115"/>
            <p:cNvCxnSpPr>
              <a:cxnSpLocks noChangeShapeType="1"/>
              <a:stCxn id="9334" idx="0"/>
              <a:endCxn id="9345" idx="1"/>
            </p:cNvCxnSpPr>
            <p:nvPr/>
          </p:nvCxnSpPr>
          <p:spPr bwMode="auto">
            <a:xfrm rot="5400000" flipV="1">
              <a:off x="3062" y="2086"/>
              <a:ext cx="537" cy="348"/>
            </a:xfrm>
            <a:prstGeom prst="bentConnector5">
              <a:avLst>
                <a:gd name="adj1" fmla="val 0"/>
                <a:gd name="adj2" fmla="val 49426"/>
                <a:gd name="adj3" fmla="val 100370"/>
              </a:avLst>
            </a:prstGeom>
            <a:noFill/>
            <a:ln w="12700">
              <a:solidFill>
                <a:schemeClr val="tx1"/>
              </a:solidFill>
              <a:miter lim="800000"/>
              <a:headEnd type="none" w="lg" len="lg"/>
              <a:tailEnd type="none" w="lg" len="lg"/>
            </a:ln>
          </p:spPr>
        </p:cxnSp>
        <p:cxnSp>
          <p:nvCxnSpPr>
            <p:cNvPr id="9311" name="AutoShape 116"/>
            <p:cNvCxnSpPr>
              <a:cxnSpLocks noChangeShapeType="1"/>
              <a:stCxn id="9333" idx="1"/>
            </p:cNvCxnSpPr>
            <p:nvPr/>
          </p:nvCxnSpPr>
          <p:spPr bwMode="auto">
            <a:xfrm flipH="1">
              <a:off x="1296" y="1886"/>
              <a:ext cx="1038" cy="0"/>
            </a:xfrm>
            <a:prstGeom prst="straightConnector1">
              <a:avLst/>
            </a:prstGeom>
            <a:noFill/>
            <a:ln w="12700">
              <a:solidFill>
                <a:schemeClr val="tx1"/>
              </a:solidFill>
              <a:round/>
              <a:headEnd type="none" w="lg" len="lg"/>
              <a:tailEnd type="none" w="lg" len="lg"/>
            </a:ln>
          </p:spPr>
        </p:cxnSp>
        <p:cxnSp>
          <p:nvCxnSpPr>
            <p:cNvPr id="9312" name="AutoShape 117"/>
            <p:cNvCxnSpPr>
              <a:cxnSpLocks noChangeShapeType="1"/>
              <a:stCxn id="9343" idx="1"/>
            </p:cNvCxnSpPr>
            <p:nvPr/>
          </p:nvCxnSpPr>
          <p:spPr bwMode="auto">
            <a:xfrm rot="16200000" flipV="1">
              <a:off x="1217" y="2355"/>
              <a:ext cx="1585" cy="644"/>
            </a:xfrm>
            <a:prstGeom prst="bentConnector3">
              <a:avLst>
                <a:gd name="adj1" fmla="val 60"/>
              </a:avLst>
            </a:prstGeom>
            <a:noFill/>
            <a:ln w="12700">
              <a:solidFill>
                <a:schemeClr val="tx1"/>
              </a:solidFill>
              <a:miter lim="800000"/>
              <a:headEnd type="none" w="lg" len="lg"/>
              <a:tailEnd type="none" w="lg" len="lg"/>
            </a:ln>
          </p:spPr>
        </p:cxnSp>
        <p:cxnSp>
          <p:nvCxnSpPr>
            <p:cNvPr id="9313" name="AutoShape 118"/>
            <p:cNvCxnSpPr>
              <a:cxnSpLocks noChangeShapeType="1"/>
              <a:stCxn id="9322" idx="1"/>
              <a:endCxn id="9335" idx="1"/>
            </p:cNvCxnSpPr>
            <p:nvPr/>
          </p:nvCxnSpPr>
          <p:spPr bwMode="auto">
            <a:xfrm flipV="1">
              <a:off x="2334" y="2102"/>
              <a:ext cx="0" cy="480"/>
            </a:xfrm>
            <a:prstGeom prst="straightConnector1">
              <a:avLst/>
            </a:prstGeom>
            <a:noFill/>
            <a:ln w="12700">
              <a:solidFill>
                <a:schemeClr val="tx1"/>
              </a:solidFill>
              <a:round/>
              <a:headEnd type="none" w="lg" len="lg"/>
              <a:tailEnd type="none" w="lg" len="lg"/>
            </a:ln>
          </p:spPr>
        </p:cxnSp>
        <p:cxnSp>
          <p:nvCxnSpPr>
            <p:cNvPr id="9314" name="AutoShape 119"/>
            <p:cNvCxnSpPr>
              <a:cxnSpLocks noChangeShapeType="1"/>
              <a:stCxn id="9341" idx="1"/>
              <a:endCxn id="9323" idx="1"/>
            </p:cNvCxnSpPr>
            <p:nvPr/>
          </p:nvCxnSpPr>
          <p:spPr bwMode="auto">
            <a:xfrm flipV="1">
              <a:off x="2332" y="2822"/>
              <a:ext cx="2" cy="431"/>
            </a:xfrm>
            <a:prstGeom prst="straightConnector1">
              <a:avLst/>
            </a:prstGeom>
            <a:noFill/>
            <a:ln w="12700">
              <a:solidFill>
                <a:schemeClr val="tx1"/>
              </a:solidFill>
              <a:round/>
              <a:headEnd type="none" w="lg" len="lg"/>
              <a:tailEnd type="none" w="lg" len="lg"/>
            </a:ln>
          </p:spPr>
        </p:cxnSp>
        <p:sp>
          <p:nvSpPr>
            <p:cNvPr id="9315" name="Line 120"/>
            <p:cNvSpPr>
              <a:spLocks noChangeShapeType="1"/>
            </p:cNvSpPr>
            <p:nvPr/>
          </p:nvSpPr>
          <p:spPr bwMode="auto">
            <a:xfrm flipH="1">
              <a:off x="2064" y="2304"/>
              <a:ext cx="267" cy="0"/>
            </a:xfrm>
            <a:prstGeom prst="line">
              <a:avLst/>
            </a:prstGeom>
            <a:noFill/>
            <a:ln w="12700">
              <a:solidFill>
                <a:schemeClr val="tx1"/>
              </a:solidFill>
              <a:round/>
              <a:headEnd type="none" w="lg" len="lg"/>
              <a:tailEnd type="none" w="lg" len="lg"/>
            </a:ln>
          </p:spPr>
          <p:txBody>
            <a:bodyPr/>
            <a:lstStyle/>
            <a:p>
              <a:endParaRPr lang="en-US"/>
            </a:p>
          </p:txBody>
        </p:sp>
        <p:sp>
          <p:nvSpPr>
            <p:cNvPr id="9316" name="Line 121"/>
            <p:cNvSpPr>
              <a:spLocks noChangeShapeType="1"/>
            </p:cNvSpPr>
            <p:nvPr/>
          </p:nvSpPr>
          <p:spPr bwMode="auto">
            <a:xfrm flipH="1">
              <a:off x="2064" y="3024"/>
              <a:ext cx="270" cy="0"/>
            </a:xfrm>
            <a:prstGeom prst="line">
              <a:avLst/>
            </a:prstGeom>
            <a:noFill/>
            <a:ln w="12700">
              <a:solidFill>
                <a:schemeClr val="tx1"/>
              </a:solidFill>
              <a:round/>
              <a:headEnd type="none" w="lg" len="lg"/>
              <a:tailEnd type="none" w="lg" len="lg"/>
            </a:ln>
          </p:spPr>
          <p:txBody>
            <a:bodyPr/>
            <a:lstStyle/>
            <a:p>
              <a:endParaRPr lang="en-US"/>
            </a:p>
          </p:txBody>
        </p:sp>
        <p:sp>
          <p:nvSpPr>
            <p:cNvPr id="9317" name="Text Box 122"/>
            <p:cNvSpPr txBox="1">
              <a:spLocks noChangeArrowheads="1"/>
            </p:cNvSpPr>
            <p:nvPr/>
          </p:nvSpPr>
          <p:spPr bwMode="auto">
            <a:xfrm>
              <a:off x="1064" y="1728"/>
              <a:ext cx="232" cy="250"/>
            </a:xfrm>
            <a:prstGeom prst="rect">
              <a:avLst/>
            </a:prstGeom>
            <a:noFill/>
            <a:ln w="12700">
              <a:noFill/>
              <a:miter lim="800000"/>
              <a:headEnd type="none" w="lg" len="lg"/>
              <a:tailEnd type="none" w="lg" len="lg"/>
            </a:ln>
          </p:spPr>
          <p:txBody>
            <a:bodyPr wrap="none">
              <a:spAutoFit/>
            </a:bodyPr>
            <a:lstStyle/>
            <a:p>
              <a:r>
                <a:rPr lang="en-US" sz="2000" b="1"/>
                <a:t>A</a:t>
              </a:r>
            </a:p>
          </p:txBody>
        </p:sp>
        <p:sp>
          <p:nvSpPr>
            <p:cNvPr id="9318" name="Text Box 123"/>
            <p:cNvSpPr txBox="1">
              <a:spLocks noChangeArrowheads="1"/>
            </p:cNvSpPr>
            <p:nvPr/>
          </p:nvSpPr>
          <p:spPr bwMode="auto">
            <a:xfrm>
              <a:off x="1836" y="2150"/>
              <a:ext cx="223" cy="250"/>
            </a:xfrm>
            <a:prstGeom prst="rect">
              <a:avLst/>
            </a:prstGeom>
            <a:noFill/>
            <a:ln w="12700">
              <a:noFill/>
              <a:miter lim="800000"/>
              <a:headEnd type="none" w="lg" len="lg"/>
              <a:tailEnd type="none" w="lg" len="lg"/>
            </a:ln>
          </p:spPr>
          <p:txBody>
            <a:bodyPr wrap="none">
              <a:spAutoFit/>
            </a:bodyPr>
            <a:lstStyle/>
            <a:p>
              <a:r>
                <a:rPr lang="en-US" sz="2000" b="1"/>
                <a:t>B</a:t>
              </a:r>
            </a:p>
          </p:txBody>
        </p:sp>
        <p:sp>
          <p:nvSpPr>
            <p:cNvPr id="9319" name="Text Box 124"/>
            <p:cNvSpPr txBox="1">
              <a:spLocks noChangeArrowheads="1"/>
            </p:cNvSpPr>
            <p:nvPr/>
          </p:nvSpPr>
          <p:spPr bwMode="auto">
            <a:xfrm>
              <a:off x="1837" y="2870"/>
              <a:ext cx="232" cy="250"/>
            </a:xfrm>
            <a:prstGeom prst="rect">
              <a:avLst/>
            </a:prstGeom>
            <a:noFill/>
            <a:ln w="12700">
              <a:noFill/>
              <a:miter lim="800000"/>
              <a:headEnd type="none" w="lg" len="lg"/>
              <a:tailEnd type="none" w="lg" len="lg"/>
            </a:ln>
          </p:spPr>
          <p:txBody>
            <a:bodyPr wrap="none">
              <a:spAutoFit/>
            </a:bodyPr>
            <a:lstStyle/>
            <a:p>
              <a:r>
                <a:rPr lang="en-US" sz="2000" b="1"/>
                <a:t>C</a:t>
              </a:r>
            </a:p>
          </p:txBody>
        </p:sp>
        <p:sp>
          <p:nvSpPr>
            <p:cNvPr id="9320" name="Text Box 125"/>
            <p:cNvSpPr txBox="1">
              <a:spLocks noChangeArrowheads="1"/>
            </p:cNvSpPr>
            <p:nvPr/>
          </p:nvSpPr>
          <p:spPr bwMode="auto">
            <a:xfrm>
              <a:off x="4380" y="2544"/>
              <a:ext cx="223" cy="250"/>
            </a:xfrm>
            <a:prstGeom prst="rect">
              <a:avLst/>
            </a:prstGeom>
            <a:noFill/>
            <a:ln w="12700">
              <a:noFill/>
              <a:miter lim="800000"/>
              <a:headEnd type="none" w="lg" len="lg"/>
              <a:tailEnd type="none" w="lg" len="lg"/>
            </a:ln>
          </p:spPr>
          <p:txBody>
            <a:bodyPr wrap="none">
              <a:spAutoFit/>
            </a:bodyPr>
            <a:lstStyle/>
            <a:p>
              <a:r>
                <a:rPr lang="en-US" sz="2000" b="1"/>
                <a:t>Z</a:t>
              </a:r>
            </a:p>
          </p:txBody>
        </p:sp>
      </p:grpSp>
      <p:graphicFrame>
        <p:nvGraphicFramePr>
          <p:cNvPr id="9218" name="Object 126"/>
          <p:cNvGraphicFramePr>
            <a:graphicFrameLocks noChangeAspect="1"/>
          </p:cNvGraphicFramePr>
          <p:nvPr>
            <p:ph sz="quarter" idx="3"/>
          </p:nvPr>
        </p:nvGraphicFramePr>
        <p:xfrm>
          <a:off x="3946525" y="2273300"/>
          <a:ext cx="1539875" cy="503238"/>
        </p:xfrm>
        <a:graphic>
          <a:graphicData uri="http://schemas.openxmlformats.org/presentationml/2006/ole">
            <p:oleObj spid="_x0000_s9218" name="Equation" r:id="rId3" imgW="660240" imgH="215640" progId="Equation.3">
              <p:embed/>
            </p:oleObj>
          </a:graphicData>
        </a:graphic>
      </p:graphicFrame>
      <p:cxnSp>
        <p:nvCxnSpPr>
          <p:cNvPr id="9300" name="AutoShape 127"/>
          <p:cNvCxnSpPr>
            <a:cxnSpLocks noChangeShapeType="1"/>
          </p:cNvCxnSpPr>
          <p:nvPr/>
        </p:nvCxnSpPr>
        <p:spPr bwMode="auto">
          <a:xfrm flipH="1" flipV="1">
            <a:off x="3192463" y="2522538"/>
            <a:ext cx="754062" cy="3175"/>
          </a:xfrm>
          <a:prstGeom prst="straightConnector1">
            <a:avLst/>
          </a:prstGeom>
          <a:noFill/>
          <a:ln w="12700">
            <a:solidFill>
              <a:schemeClr val="tx1"/>
            </a:solidFill>
            <a:round/>
            <a:headEnd type="none" w="lg" len="lg"/>
            <a:tailEnd type="stealth" w="lg" len="lg"/>
          </a:ln>
        </p:spPr>
      </p:cxnSp>
      <p:graphicFrame>
        <p:nvGraphicFramePr>
          <p:cNvPr id="9219" name="Object 128"/>
          <p:cNvGraphicFramePr>
            <a:graphicFrameLocks noChangeAspect="1"/>
          </p:cNvGraphicFramePr>
          <p:nvPr/>
        </p:nvGraphicFramePr>
        <p:xfrm>
          <a:off x="3292475" y="5476875"/>
          <a:ext cx="1308100" cy="577850"/>
        </p:xfrm>
        <a:graphic>
          <a:graphicData uri="http://schemas.openxmlformats.org/presentationml/2006/ole">
            <p:oleObj spid="_x0000_s9219" name="Equation" r:id="rId4" imgW="545760" imgH="241200" progId="Equation.3">
              <p:embed/>
            </p:oleObj>
          </a:graphicData>
        </a:graphic>
      </p:graphicFrame>
      <p:sp>
        <p:nvSpPr>
          <p:cNvPr id="9301" name="Rectangle 129"/>
          <p:cNvSpPr>
            <a:spLocks noChangeArrowheads="1"/>
          </p:cNvSpPr>
          <p:nvPr/>
        </p:nvSpPr>
        <p:spPr bwMode="auto">
          <a:xfrm>
            <a:off x="2070100" y="4456113"/>
            <a:ext cx="1265238" cy="835025"/>
          </a:xfrm>
          <a:prstGeom prst="rect">
            <a:avLst/>
          </a:prstGeom>
          <a:solidFill>
            <a:srgbClr val="FF6600">
              <a:alpha val="20000"/>
            </a:srgbClr>
          </a:solidFill>
          <a:ln w="12700">
            <a:noFill/>
            <a:miter lim="800000"/>
            <a:headEnd type="none" w="lg" len="lg"/>
            <a:tailEnd type="none" w="lg" len="lg"/>
          </a:ln>
        </p:spPr>
        <p:txBody>
          <a:bodyPr wrap="none" anchor="ctr"/>
          <a:lstStyle/>
          <a:p>
            <a:endParaRPr lang="en-US"/>
          </a:p>
        </p:txBody>
      </p:sp>
      <p:cxnSp>
        <p:nvCxnSpPr>
          <p:cNvPr id="9302" name="AutoShape 130"/>
          <p:cNvCxnSpPr>
            <a:cxnSpLocks noChangeShapeType="1"/>
            <a:endCxn id="9327" idx="3"/>
          </p:cNvCxnSpPr>
          <p:nvPr/>
        </p:nvCxnSpPr>
        <p:spPr bwMode="auto">
          <a:xfrm flipH="1" flipV="1">
            <a:off x="2703513" y="4189413"/>
            <a:ext cx="938212" cy="1576387"/>
          </a:xfrm>
          <a:prstGeom prst="straightConnector1">
            <a:avLst/>
          </a:prstGeom>
          <a:noFill/>
          <a:ln w="12700">
            <a:solidFill>
              <a:schemeClr val="tx1"/>
            </a:solidFill>
            <a:round/>
            <a:headEnd type="none" w="lg" len="lg"/>
            <a:tailEnd type="stealth" w="lg" len="lg"/>
          </a:ln>
        </p:spPr>
      </p:cxnSp>
      <p:graphicFrame>
        <p:nvGraphicFramePr>
          <p:cNvPr id="9220" name="Object 131"/>
          <p:cNvGraphicFramePr>
            <a:graphicFrameLocks noChangeAspect="1"/>
          </p:cNvGraphicFramePr>
          <p:nvPr/>
        </p:nvGraphicFramePr>
        <p:xfrm>
          <a:off x="1209675" y="5567363"/>
          <a:ext cx="1611313" cy="546100"/>
        </p:xfrm>
        <a:graphic>
          <a:graphicData uri="http://schemas.openxmlformats.org/presentationml/2006/ole">
            <p:oleObj spid="_x0000_s9220" name="Equation" r:id="rId5" imgW="672840" imgH="228600" progId="Equation.3">
              <p:embed/>
            </p:oleObj>
          </a:graphicData>
        </a:graphic>
      </p:graphicFrame>
      <p:cxnSp>
        <p:nvCxnSpPr>
          <p:cNvPr id="9303" name="AutoShape 132"/>
          <p:cNvCxnSpPr>
            <a:cxnSpLocks noChangeShapeType="1"/>
            <a:endCxn id="9301" idx="2"/>
          </p:cNvCxnSpPr>
          <p:nvPr/>
        </p:nvCxnSpPr>
        <p:spPr bwMode="auto">
          <a:xfrm flipV="1">
            <a:off x="2016125" y="5291138"/>
            <a:ext cx="687388" cy="336550"/>
          </a:xfrm>
          <a:prstGeom prst="straightConnector1">
            <a:avLst/>
          </a:prstGeom>
          <a:noFill/>
          <a:ln w="12700">
            <a:solidFill>
              <a:schemeClr val="tx1"/>
            </a:solidFill>
            <a:round/>
            <a:headEnd type="none" w="lg" len="lg"/>
            <a:tailEnd type="stealth" w="lg" len="lg"/>
          </a:ln>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Date Placeholder 5"/>
          <p:cNvSpPr>
            <a:spLocks noGrp="1"/>
          </p:cNvSpPr>
          <p:nvPr>
            <p:ph type="dt" sz="quarter" idx="10"/>
          </p:nvPr>
        </p:nvSpPr>
        <p:spPr>
          <a:noFill/>
        </p:spPr>
        <p:txBody>
          <a:bodyPr/>
          <a:lstStyle/>
          <a:p>
            <a:r>
              <a:rPr lang="en-US"/>
              <a:t>ECEN 301</a:t>
            </a:r>
          </a:p>
        </p:txBody>
      </p:sp>
      <p:sp>
        <p:nvSpPr>
          <p:cNvPr id="10247" name="Footer Placeholder 6"/>
          <p:cNvSpPr>
            <a:spLocks noGrp="1"/>
          </p:cNvSpPr>
          <p:nvPr>
            <p:ph type="ftr" sz="quarter" idx="11"/>
          </p:nvPr>
        </p:nvSpPr>
        <p:spPr>
          <a:noFill/>
        </p:spPr>
        <p:txBody>
          <a:bodyPr/>
          <a:lstStyle/>
          <a:p>
            <a:r>
              <a:rPr lang="en-US"/>
              <a:t>Discussion #22 – Combinational Logic</a:t>
            </a:r>
          </a:p>
        </p:txBody>
      </p:sp>
      <p:sp>
        <p:nvSpPr>
          <p:cNvPr id="10248" name="Slide Number Placeholder 7"/>
          <p:cNvSpPr>
            <a:spLocks noGrp="1"/>
          </p:cNvSpPr>
          <p:nvPr>
            <p:ph type="sldNum" sz="quarter" idx="12"/>
          </p:nvPr>
        </p:nvSpPr>
        <p:spPr>
          <a:noFill/>
        </p:spPr>
        <p:txBody>
          <a:bodyPr/>
          <a:lstStyle/>
          <a:p>
            <a:pPr lvl="1"/>
            <a:fld id="{AE858C06-1AE2-42F6-A938-6489C04FF232}" type="slidenum">
              <a:rPr lang="en-US"/>
              <a:pPr lvl="1"/>
              <a:t>16</a:t>
            </a:fld>
            <a:endParaRPr lang="en-US"/>
          </a:p>
        </p:txBody>
      </p:sp>
      <p:sp>
        <p:nvSpPr>
          <p:cNvPr id="10249" name="Rectangle 2"/>
          <p:cNvSpPr>
            <a:spLocks noChangeArrowheads="1"/>
          </p:cNvSpPr>
          <p:nvPr/>
        </p:nvSpPr>
        <p:spPr bwMode="auto">
          <a:xfrm>
            <a:off x="3927475" y="3403600"/>
            <a:ext cx="1190625" cy="835025"/>
          </a:xfrm>
          <a:prstGeom prst="rect">
            <a:avLst/>
          </a:prstGeom>
          <a:solidFill>
            <a:srgbClr val="8495A9">
              <a:alpha val="50195"/>
            </a:srgbClr>
          </a:solidFill>
          <a:ln w="12700">
            <a:noFill/>
            <a:miter lim="800000"/>
            <a:headEnd type="none" w="lg" len="lg"/>
            <a:tailEnd type="none" w="lg" len="lg"/>
          </a:ln>
        </p:spPr>
        <p:txBody>
          <a:bodyPr wrap="none" anchor="ctr"/>
          <a:lstStyle/>
          <a:p>
            <a:endParaRPr lang="en-US"/>
          </a:p>
        </p:txBody>
      </p:sp>
      <p:sp>
        <p:nvSpPr>
          <p:cNvPr id="10250" name="Rectangle 3"/>
          <p:cNvSpPr>
            <a:spLocks noChangeArrowheads="1"/>
          </p:cNvSpPr>
          <p:nvPr/>
        </p:nvSpPr>
        <p:spPr bwMode="auto">
          <a:xfrm>
            <a:off x="2085975" y="3365500"/>
            <a:ext cx="1249363" cy="871538"/>
          </a:xfrm>
          <a:prstGeom prst="rect">
            <a:avLst/>
          </a:prstGeom>
          <a:solidFill>
            <a:srgbClr val="800000">
              <a:alpha val="20000"/>
            </a:srgbClr>
          </a:solidFill>
          <a:ln w="12700">
            <a:noFill/>
            <a:miter lim="800000"/>
            <a:headEnd type="none" w="lg" len="lg"/>
            <a:tailEnd type="none" w="lg" len="lg"/>
          </a:ln>
        </p:spPr>
        <p:txBody>
          <a:bodyPr wrap="none" anchor="ctr"/>
          <a:lstStyle/>
          <a:p>
            <a:endParaRPr lang="en-US"/>
          </a:p>
        </p:txBody>
      </p:sp>
      <p:sp>
        <p:nvSpPr>
          <p:cNvPr id="10251" name="Rectangle 4"/>
          <p:cNvSpPr>
            <a:spLocks noChangeArrowheads="1"/>
          </p:cNvSpPr>
          <p:nvPr/>
        </p:nvSpPr>
        <p:spPr bwMode="auto">
          <a:xfrm>
            <a:off x="2070100" y="2235200"/>
            <a:ext cx="1265238" cy="900113"/>
          </a:xfrm>
          <a:prstGeom prst="rect">
            <a:avLst/>
          </a:prstGeom>
          <a:solidFill>
            <a:srgbClr val="FFFF99">
              <a:alpha val="70195"/>
            </a:srgbClr>
          </a:solidFill>
          <a:ln w="12700">
            <a:noFill/>
            <a:miter lim="800000"/>
            <a:headEnd type="none" w="lg" len="lg"/>
            <a:tailEnd type="none" w="lg" len="lg"/>
          </a:ln>
        </p:spPr>
        <p:txBody>
          <a:bodyPr wrap="none" anchor="ctr"/>
          <a:lstStyle/>
          <a:p>
            <a:endParaRPr lang="en-US"/>
          </a:p>
        </p:txBody>
      </p:sp>
      <p:sp>
        <p:nvSpPr>
          <p:cNvPr id="10252" name="Rectangle 5"/>
          <p:cNvSpPr>
            <a:spLocks noGrp="1" noChangeArrowheads="1"/>
          </p:cNvSpPr>
          <p:nvPr>
            <p:ph type="title"/>
          </p:nvPr>
        </p:nvSpPr>
        <p:spPr/>
        <p:txBody>
          <a:bodyPr/>
          <a:lstStyle/>
          <a:p>
            <a:r>
              <a:rPr lang="en-US" smtClean="0"/>
              <a:t>Boolean Algebra</a:t>
            </a:r>
          </a:p>
        </p:txBody>
      </p:sp>
      <p:sp>
        <p:nvSpPr>
          <p:cNvPr id="10253" name="Rectangle 6"/>
          <p:cNvSpPr>
            <a:spLocks noGrp="1" noChangeArrowheads="1"/>
          </p:cNvSpPr>
          <p:nvPr>
            <p:ph type="body" sz="half" idx="1"/>
          </p:nvPr>
        </p:nvSpPr>
        <p:spPr>
          <a:xfrm>
            <a:off x="406400" y="1333500"/>
            <a:ext cx="8356600" cy="849313"/>
          </a:xfrm>
        </p:spPr>
        <p:txBody>
          <a:bodyPr/>
          <a:lstStyle/>
          <a:p>
            <a:pPr>
              <a:buFont typeface="Monotype Sorts" pitchFamily="2" charset="2"/>
              <a:buNone/>
            </a:pPr>
            <a:r>
              <a:rPr lang="en-US" sz="2800" b="1" u="sng" smtClean="0"/>
              <a:t>Example3</a:t>
            </a:r>
            <a:r>
              <a:rPr lang="en-US" sz="2800" smtClean="0"/>
              <a:t>: Determine the truth table</a:t>
            </a:r>
          </a:p>
        </p:txBody>
      </p:sp>
      <p:graphicFrame>
        <p:nvGraphicFramePr>
          <p:cNvPr id="1080327" name="Group 7"/>
          <p:cNvGraphicFramePr>
            <a:graphicFrameLocks noGrp="1"/>
          </p:cNvGraphicFramePr>
          <p:nvPr>
            <p:ph sz="quarter" idx="2"/>
          </p:nvPr>
        </p:nvGraphicFramePr>
        <p:xfrm>
          <a:off x="6096000" y="1752600"/>
          <a:ext cx="2730500" cy="3078480"/>
        </p:xfrm>
        <a:graphic>
          <a:graphicData uri="http://schemas.openxmlformats.org/drawingml/2006/table">
            <a:tbl>
              <a:tblPr/>
              <a:tblGrid>
                <a:gridCol w="304800"/>
                <a:gridCol w="304800"/>
                <a:gridCol w="381000"/>
                <a:gridCol w="461963"/>
                <a:gridCol w="403225"/>
                <a:gridCol w="430212"/>
                <a:gridCol w="4445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2</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3</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Z</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grpSp>
        <p:nvGrpSpPr>
          <p:cNvPr id="10325" name="Group 78"/>
          <p:cNvGrpSpPr>
            <a:grpSpLocks/>
          </p:cNvGrpSpPr>
          <p:nvPr/>
        </p:nvGrpSpPr>
        <p:grpSpPr bwMode="auto">
          <a:xfrm>
            <a:off x="12700" y="2286000"/>
            <a:ext cx="5618163" cy="2968625"/>
            <a:chOff x="1064" y="1728"/>
            <a:chExt cx="3539" cy="1870"/>
          </a:xfrm>
        </p:grpSpPr>
        <p:grpSp>
          <p:nvGrpSpPr>
            <p:cNvPr id="10331" name="Group 79"/>
            <p:cNvGrpSpPr>
              <a:grpSpLocks/>
            </p:cNvGrpSpPr>
            <p:nvPr/>
          </p:nvGrpSpPr>
          <p:grpSpPr bwMode="auto">
            <a:xfrm>
              <a:off x="3504" y="2457"/>
              <a:ext cx="876" cy="473"/>
              <a:chOff x="3648" y="1960"/>
              <a:chExt cx="1248" cy="673"/>
            </a:xfrm>
          </p:grpSpPr>
          <p:grpSp>
            <p:nvGrpSpPr>
              <p:cNvPr id="10371" name="Group 80"/>
              <p:cNvGrpSpPr>
                <a:grpSpLocks/>
              </p:cNvGrpSpPr>
              <p:nvPr/>
            </p:nvGrpSpPr>
            <p:grpSpPr bwMode="auto">
              <a:xfrm>
                <a:off x="3817" y="1960"/>
                <a:ext cx="776" cy="673"/>
                <a:chOff x="2521" y="1536"/>
                <a:chExt cx="776" cy="673"/>
              </a:xfrm>
            </p:grpSpPr>
            <p:sp>
              <p:nvSpPr>
                <p:cNvPr id="10376" name="Arc 81"/>
                <p:cNvSpPr>
                  <a:spLocks/>
                </p:cNvSpPr>
                <p:nvPr/>
              </p:nvSpPr>
              <p:spPr bwMode="auto">
                <a:xfrm>
                  <a:off x="2925" y="1537"/>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0377" name="Freeform 82"/>
                <p:cNvSpPr>
                  <a:spLocks/>
                </p:cNvSpPr>
                <p:nvPr/>
              </p:nvSpPr>
              <p:spPr bwMode="auto">
                <a:xfrm>
                  <a:off x="2521" y="1536"/>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10372" name="Line 83"/>
              <p:cNvSpPr>
                <a:spLocks noChangeShapeType="1"/>
              </p:cNvSpPr>
              <p:nvPr/>
            </p:nvSpPr>
            <p:spPr bwMode="auto">
              <a:xfrm flipH="1">
                <a:off x="3648" y="2061"/>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73" name="Line 84"/>
              <p:cNvSpPr>
                <a:spLocks noChangeShapeType="1"/>
              </p:cNvSpPr>
              <p:nvPr/>
            </p:nvSpPr>
            <p:spPr bwMode="auto">
              <a:xfrm flipH="1">
                <a:off x="3648" y="2531"/>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74" name="Line 85"/>
              <p:cNvSpPr>
                <a:spLocks noChangeShapeType="1"/>
              </p:cNvSpPr>
              <p:nvPr/>
            </p:nvSpPr>
            <p:spPr bwMode="auto">
              <a:xfrm flipH="1">
                <a:off x="4608" y="2294"/>
                <a:ext cx="28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75" name="Line 86"/>
              <p:cNvSpPr>
                <a:spLocks noChangeShapeType="1"/>
              </p:cNvSpPr>
              <p:nvPr/>
            </p:nvSpPr>
            <p:spPr bwMode="auto">
              <a:xfrm flipH="1">
                <a:off x="3648" y="2291"/>
                <a:ext cx="169"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0332" name="Group 87"/>
            <p:cNvGrpSpPr>
              <a:grpSpLocks/>
            </p:cNvGrpSpPr>
            <p:nvPr/>
          </p:nvGrpSpPr>
          <p:grpSpPr bwMode="auto">
            <a:xfrm>
              <a:off x="2331" y="3120"/>
              <a:ext cx="823" cy="478"/>
              <a:chOff x="4224" y="1859"/>
              <a:chExt cx="823" cy="478"/>
            </a:xfrm>
          </p:grpSpPr>
          <p:sp>
            <p:nvSpPr>
              <p:cNvPr id="10363" name="Arc 88"/>
              <p:cNvSpPr>
                <a:spLocks/>
              </p:cNvSpPr>
              <p:nvPr/>
            </p:nvSpPr>
            <p:spPr bwMode="auto">
              <a:xfrm>
                <a:off x="4508" y="1862"/>
                <a:ext cx="446" cy="472"/>
              </a:xfrm>
              <a:custGeom>
                <a:avLst/>
                <a:gdLst>
                  <a:gd name="T0" fmla="*/ 0 w 18822"/>
                  <a:gd name="T1" fmla="*/ 0 h 21600"/>
                  <a:gd name="T2" fmla="*/ 446 w 18822"/>
                  <a:gd name="T3" fmla="*/ 239 h 21600"/>
                  <a:gd name="T4" fmla="*/ 1 w 18822"/>
                  <a:gd name="T5" fmla="*/ 472 h 21600"/>
                  <a:gd name="T6" fmla="*/ 0 60000 65536"/>
                  <a:gd name="T7" fmla="*/ 0 60000 65536"/>
                  <a:gd name="T8" fmla="*/ 0 60000 65536"/>
                  <a:gd name="T9" fmla="*/ 0 w 18822"/>
                  <a:gd name="T10" fmla="*/ 0 h 21600"/>
                  <a:gd name="T11" fmla="*/ 18822 w 18822"/>
                  <a:gd name="T12" fmla="*/ 21600 h 21600"/>
                </a:gdLst>
                <a:ahLst/>
                <a:cxnLst>
                  <a:cxn ang="T6">
                    <a:pos x="T0" y="T1"/>
                  </a:cxn>
                  <a:cxn ang="T7">
                    <a:pos x="T2" y="T3"/>
                  </a:cxn>
                  <a:cxn ang="T8">
                    <a:pos x="T4" y="T5"/>
                  </a:cxn>
                </a:cxnLst>
                <a:rect l="T9" t="T10" r="T11" b="T12"/>
                <a:pathLst>
                  <a:path w="18822" h="21600" fill="none" extrusionOk="0">
                    <a:moveTo>
                      <a:pt x="0" y="0"/>
                    </a:moveTo>
                    <a:cubicBezTo>
                      <a:pt x="10" y="0"/>
                      <a:pt x="20" y="-1"/>
                      <a:pt x="30" y="0"/>
                    </a:cubicBezTo>
                    <a:cubicBezTo>
                      <a:pt x="7809" y="0"/>
                      <a:pt x="14987" y="4182"/>
                      <a:pt x="18822" y="10950"/>
                    </a:cubicBezTo>
                  </a:path>
                  <a:path w="18822" h="21600" stroke="0" extrusionOk="0">
                    <a:moveTo>
                      <a:pt x="0" y="0"/>
                    </a:moveTo>
                    <a:cubicBezTo>
                      <a:pt x="10" y="0"/>
                      <a:pt x="20" y="-1"/>
                      <a:pt x="30" y="0"/>
                    </a:cubicBezTo>
                    <a:cubicBezTo>
                      <a:pt x="7809" y="0"/>
                      <a:pt x="14987" y="4182"/>
                      <a:pt x="18822" y="10950"/>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0364" name="Arc 89"/>
              <p:cNvSpPr>
                <a:spLocks/>
              </p:cNvSpPr>
              <p:nvPr/>
            </p:nvSpPr>
            <p:spPr bwMode="auto">
              <a:xfrm rot="10800000">
                <a:off x="4515" y="1865"/>
                <a:ext cx="443" cy="472"/>
              </a:xfrm>
              <a:custGeom>
                <a:avLst/>
                <a:gdLst>
                  <a:gd name="T0" fmla="*/ 0 w 18684"/>
                  <a:gd name="T1" fmla="*/ 235 h 21600"/>
                  <a:gd name="T2" fmla="*/ 442 w 18684"/>
                  <a:gd name="T3" fmla="*/ 0 h 21600"/>
                  <a:gd name="T4" fmla="*/ 443 w 18684"/>
                  <a:gd name="T5" fmla="*/ 472 h 21600"/>
                  <a:gd name="T6" fmla="*/ 0 60000 65536"/>
                  <a:gd name="T7" fmla="*/ 0 60000 65536"/>
                  <a:gd name="T8" fmla="*/ 0 60000 65536"/>
                  <a:gd name="T9" fmla="*/ 0 w 18684"/>
                  <a:gd name="T10" fmla="*/ 0 h 21600"/>
                  <a:gd name="T11" fmla="*/ 18684 w 18684"/>
                  <a:gd name="T12" fmla="*/ 21600 h 21600"/>
                </a:gdLst>
                <a:ahLst/>
                <a:cxnLst>
                  <a:cxn ang="T6">
                    <a:pos x="T0" y="T1"/>
                  </a:cxn>
                  <a:cxn ang="T7">
                    <a:pos x="T2" y="T3"/>
                  </a:cxn>
                  <a:cxn ang="T8">
                    <a:pos x="T4" y="T5"/>
                  </a:cxn>
                </a:cxnLst>
                <a:rect l="T9" t="T10" r="T11" b="T12"/>
                <a:pathLst>
                  <a:path w="18684" h="21600" fill="none" extrusionOk="0">
                    <a:moveTo>
                      <a:pt x="0" y="10761"/>
                    </a:moveTo>
                    <a:cubicBezTo>
                      <a:pt x="3859" y="4109"/>
                      <a:pt x="10963" y="10"/>
                      <a:pt x="18654" y="0"/>
                    </a:cubicBezTo>
                  </a:path>
                  <a:path w="18684" h="21600" stroke="0" extrusionOk="0">
                    <a:moveTo>
                      <a:pt x="0" y="10761"/>
                    </a:moveTo>
                    <a:cubicBezTo>
                      <a:pt x="3859" y="4109"/>
                      <a:pt x="10963" y="10"/>
                      <a:pt x="18654" y="0"/>
                    </a:cubicBezTo>
                    <a:lnTo>
                      <a:pt x="1868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0365" name="Line 90"/>
              <p:cNvSpPr>
                <a:spLocks noChangeShapeType="1"/>
              </p:cNvSpPr>
              <p:nvPr/>
            </p:nvSpPr>
            <p:spPr bwMode="auto">
              <a:xfrm flipH="1">
                <a:off x="4355" y="1861"/>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66" name="Line 91"/>
              <p:cNvSpPr>
                <a:spLocks noChangeShapeType="1"/>
              </p:cNvSpPr>
              <p:nvPr/>
            </p:nvSpPr>
            <p:spPr bwMode="auto">
              <a:xfrm flipH="1">
                <a:off x="4355" y="2333"/>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67" name="Arc 92"/>
              <p:cNvSpPr>
                <a:spLocks/>
              </p:cNvSpPr>
              <p:nvPr/>
            </p:nvSpPr>
            <p:spPr bwMode="auto">
              <a:xfrm>
                <a:off x="4294" y="1859"/>
                <a:ext cx="128" cy="474"/>
              </a:xfrm>
              <a:custGeom>
                <a:avLst/>
                <a:gdLst>
                  <a:gd name="T0" fmla="*/ 60 w 21600"/>
                  <a:gd name="T1" fmla="*/ 0 h 37935"/>
                  <a:gd name="T2" fmla="*/ 63 w 21600"/>
                  <a:gd name="T3" fmla="*/ 474 h 37935"/>
                  <a:gd name="T4" fmla="*/ 0 w 21600"/>
                  <a:gd name="T5" fmla="*/ 239 h 37935"/>
                  <a:gd name="T6" fmla="*/ 0 60000 65536"/>
                  <a:gd name="T7" fmla="*/ 0 60000 65536"/>
                  <a:gd name="T8" fmla="*/ 0 60000 65536"/>
                  <a:gd name="T9" fmla="*/ 0 w 21600"/>
                  <a:gd name="T10" fmla="*/ 0 h 37935"/>
                  <a:gd name="T11" fmla="*/ 21600 w 21600"/>
                  <a:gd name="T12" fmla="*/ 37935 h 37935"/>
                </a:gdLst>
                <a:ahLst/>
                <a:cxnLst>
                  <a:cxn ang="T6">
                    <a:pos x="T0" y="T1"/>
                  </a:cxn>
                  <a:cxn ang="T7">
                    <a:pos x="T2" y="T3"/>
                  </a:cxn>
                  <a:cxn ang="T8">
                    <a:pos x="T4" y="T5"/>
                  </a:cxn>
                </a:cxnLst>
                <a:rect l="T9" t="T10" r="T11" b="T12"/>
                <a:pathLst>
                  <a:path w="21600" h="37935" fill="none" extrusionOk="0">
                    <a:moveTo>
                      <a:pt x="10075" y="0"/>
                    </a:moveTo>
                    <a:cubicBezTo>
                      <a:pt x="17163" y="3738"/>
                      <a:pt x="21600" y="11092"/>
                      <a:pt x="21600" y="19106"/>
                    </a:cubicBezTo>
                    <a:cubicBezTo>
                      <a:pt x="21600" y="26911"/>
                      <a:pt x="17388" y="34110"/>
                      <a:pt x="10584" y="37935"/>
                    </a:cubicBezTo>
                  </a:path>
                  <a:path w="21600" h="37935" stroke="0" extrusionOk="0">
                    <a:moveTo>
                      <a:pt x="10075" y="0"/>
                    </a:moveTo>
                    <a:cubicBezTo>
                      <a:pt x="17163" y="3738"/>
                      <a:pt x="21600" y="11092"/>
                      <a:pt x="21600" y="19106"/>
                    </a:cubicBezTo>
                    <a:cubicBezTo>
                      <a:pt x="21600" y="26911"/>
                      <a:pt x="17388" y="34110"/>
                      <a:pt x="10584" y="37935"/>
                    </a:cubicBezTo>
                    <a:lnTo>
                      <a:pt x="0" y="19106"/>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0368" name="Line 93"/>
              <p:cNvSpPr>
                <a:spLocks noChangeShapeType="1"/>
              </p:cNvSpPr>
              <p:nvPr/>
            </p:nvSpPr>
            <p:spPr bwMode="auto">
              <a:xfrm flipH="1">
                <a:off x="4224" y="1990"/>
                <a:ext cx="183" cy="2"/>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69" name="Line 94"/>
              <p:cNvSpPr>
                <a:spLocks noChangeShapeType="1"/>
              </p:cNvSpPr>
              <p:nvPr/>
            </p:nvSpPr>
            <p:spPr bwMode="auto">
              <a:xfrm flipH="1">
                <a:off x="4958" y="2097"/>
                <a:ext cx="8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70" name="Line 95"/>
              <p:cNvSpPr>
                <a:spLocks noChangeShapeType="1"/>
              </p:cNvSpPr>
              <p:nvPr/>
            </p:nvSpPr>
            <p:spPr bwMode="auto">
              <a:xfrm flipH="1">
                <a:off x="4224" y="2206"/>
                <a:ext cx="183" cy="2"/>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0333" name="Group 96"/>
            <p:cNvGrpSpPr>
              <a:grpSpLocks/>
            </p:cNvGrpSpPr>
            <p:nvPr/>
          </p:nvGrpSpPr>
          <p:grpSpPr bwMode="auto">
            <a:xfrm>
              <a:off x="2333" y="1753"/>
              <a:ext cx="823" cy="478"/>
              <a:chOff x="4224" y="1859"/>
              <a:chExt cx="823" cy="478"/>
            </a:xfrm>
          </p:grpSpPr>
          <p:sp>
            <p:nvSpPr>
              <p:cNvPr id="10355" name="Arc 97"/>
              <p:cNvSpPr>
                <a:spLocks/>
              </p:cNvSpPr>
              <p:nvPr/>
            </p:nvSpPr>
            <p:spPr bwMode="auto">
              <a:xfrm>
                <a:off x="4508" y="1862"/>
                <a:ext cx="446" cy="472"/>
              </a:xfrm>
              <a:custGeom>
                <a:avLst/>
                <a:gdLst>
                  <a:gd name="T0" fmla="*/ 0 w 18822"/>
                  <a:gd name="T1" fmla="*/ 0 h 21600"/>
                  <a:gd name="T2" fmla="*/ 446 w 18822"/>
                  <a:gd name="T3" fmla="*/ 239 h 21600"/>
                  <a:gd name="T4" fmla="*/ 1 w 18822"/>
                  <a:gd name="T5" fmla="*/ 472 h 21600"/>
                  <a:gd name="T6" fmla="*/ 0 60000 65536"/>
                  <a:gd name="T7" fmla="*/ 0 60000 65536"/>
                  <a:gd name="T8" fmla="*/ 0 60000 65536"/>
                  <a:gd name="T9" fmla="*/ 0 w 18822"/>
                  <a:gd name="T10" fmla="*/ 0 h 21600"/>
                  <a:gd name="T11" fmla="*/ 18822 w 18822"/>
                  <a:gd name="T12" fmla="*/ 21600 h 21600"/>
                </a:gdLst>
                <a:ahLst/>
                <a:cxnLst>
                  <a:cxn ang="T6">
                    <a:pos x="T0" y="T1"/>
                  </a:cxn>
                  <a:cxn ang="T7">
                    <a:pos x="T2" y="T3"/>
                  </a:cxn>
                  <a:cxn ang="T8">
                    <a:pos x="T4" y="T5"/>
                  </a:cxn>
                </a:cxnLst>
                <a:rect l="T9" t="T10" r="T11" b="T12"/>
                <a:pathLst>
                  <a:path w="18822" h="21600" fill="none" extrusionOk="0">
                    <a:moveTo>
                      <a:pt x="0" y="0"/>
                    </a:moveTo>
                    <a:cubicBezTo>
                      <a:pt x="10" y="0"/>
                      <a:pt x="20" y="-1"/>
                      <a:pt x="30" y="0"/>
                    </a:cubicBezTo>
                    <a:cubicBezTo>
                      <a:pt x="7809" y="0"/>
                      <a:pt x="14987" y="4182"/>
                      <a:pt x="18822" y="10950"/>
                    </a:cubicBezTo>
                  </a:path>
                  <a:path w="18822" h="21600" stroke="0" extrusionOk="0">
                    <a:moveTo>
                      <a:pt x="0" y="0"/>
                    </a:moveTo>
                    <a:cubicBezTo>
                      <a:pt x="10" y="0"/>
                      <a:pt x="20" y="-1"/>
                      <a:pt x="30" y="0"/>
                    </a:cubicBezTo>
                    <a:cubicBezTo>
                      <a:pt x="7809" y="0"/>
                      <a:pt x="14987" y="4182"/>
                      <a:pt x="18822" y="10950"/>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0356" name="Arc 98"/>
              <p:cNvSpPr>
                <a:spLocks/>
              </p:cNvSpPr>
              <p:nvPr/>
            </p:nvSpPr>
            <p:spPr bwMode="auto">
              <a:xfrm rot="10800000">
                <a:off x="4515" y="1865"/>
                <a:ext cx="443" cy="472"/>
              </a:xfrm>
              <a:custGeom>
                <a:avLst/>
                <a:gdLst>
                  <a:gd name="T0" fmla="*/ 0 w 18684"/>
                  <a:gd name="T1" fmla="*/ 235 h 21600"/>
                  <a:gd name="T2" fmla="*/ 442 w 18684"/>
                  <a:gd name="T3" fmla="*/ 0 h 21600"/>
                  <a:gd name="T4" fmla="*/ 443 w 18684"/>
                  <a:gd name="T5" fmla="*/ 472 h 21600"/>
                  <a:gd name="T6" fmla="*/ 0 60000 65536"/>
                  <a:gd name="T7" fmla="*/ 0 60000 65536"/>
                  <a:gd name="T8" fmla="*/ 0 60000 65536"/>
                  <a:gd name="T9" fmla="*/ 0 w 18684"/>
                  <a:gd name="T10" fmla="*/ 0 h 21600"/>
                  <a:gd name="T11" fmla="*/ 18684 w 18684"/>
                  <a:gd name="T12" fmla="*/ 21600 h 21600"/>
                </a:gdLst>
                <a:ahLst/>
                <a:cxnLst>
                  <a:cxn ang="T6">
                    <a:pos x="T0" y="T1"/>
                  </a:cxn>
                  <a:cxn ang="T7">
                    <a:pos x="T2" y="T3"/>
                  </a:cxn>
                  <a:cxn ang="T8">
                    <a:pos x="T4" y="T5"/>
                  </a:cxn>
                </a:cxnLst>
                <a:rect l="T9" t="T10" r="T11" b="T12"/>
                <a:pathLst>
                  <a:path w="18684" h="21600" fill="none" extrusionOk="0">
                    <a:moveTo>
                      <a:pt x="0" y="10761"/>
                    </a:moveTo>
                    <a:cubicBezTo>
                      <a:pt x="3859" y="4109"/>
                      <a:pt x="10963" y="10"/>
                      <a:pt x="18654" y="0"/>
                    </a:cubicBezTo>
                  </a:path>
                  <a:path w="18684" h="21600" stroke="0" extrusionOk="0">
                    <a:moveTo>
                      <a:pt x="0" y="10761"/>
                    </a:moveTo>
                    <a:cubicBezTo>
                      <a:pt x="3859" y="4109"/>
                      <a:pt x="10963" y="10"/>
                      <a:pt x="18654" y="0"/>
                    </a:cubicBezTo>
                    <a:lnTo>
                      <a:pt x="1868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0357" name="Line 99"/>
              <p:cNvSpPr>
                <a:spLocks noChangeShapeType="1"/>
              </p:cNvSpPr>
              <p:nvPr/>
            </p:nvSpPr>
            <p:spPr bwMode="auto">
              <a:xfrm flipH="1">
                <a:off x="4355" y="1861"/>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58" name="Line 100"/>
              <p:cNvSpPr>
                <a:spLocks noChangeShapeType="1"/>
              </p:cNvSpPr>
              <p:nvPr/>
            </p:nvSpPr>
            <p:spPr bwMode="auto">
              <a:xfrm flipH="1">
                <a:off x="4355" y="2333"/>
                <a:ext cx="154"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59" name="Arc 101"/>
              <p:cNvSpPr>
                <a:spLocks/>
              </p:cNvSpPr>
              <p:nvPr/>
            </p:nvSpPr>
            <p:spPr bwMode="auto">
              <a:xfrm>
                <a:off x="4294" y="1859"/>
                <a:ext cx="128" cy="474"/>
              </a:xfrm>
              <a:custGeom>
                <a:avLst/>
                <a:gdLst>
                  <a:gd name="T0" fmla="*/ 60 w 21600"/>
                  <a:gd name="T1" fmla="*/ 0 h 37935"/>
                  <a:gd name="T2" fmla="*/ 63 w 21600"/>
                  <a:gd name="T3" fmla="*/ 474 h 37935"/>
                  <a:gd name="T4" fmla="*/ 0 w 21600"/>
                  <a:gd name="T5" fmla="*/ 239 h 37935"/>
                  <a:gd name="T6" fmla="*/ 0 60000 65536"/>
                  <a:gd name="T7" fmla="*/ 0 60000 65536"/>
                  <a:gd name="T8" fmla="*/ 0 60000 65536"/>
                  <a:gd name="T9" fmla="*/ 0 w 21600"/>
                  <a:gd name="T10" fmla="*/ 0 h 37935"/>
                  <a:gd name="T11" fmla="*/ 21600 w 21600"/>
                  <a:gd name="T12" fmla="*/ 37935 h 37935"/>
                </a:gdLst>
                <a:ahLst/>
                <a:cxnLst>
                  <a:cxn ang="T6">
                    <a:pos x="T0" y="T1"/>
                  </a:cxn>
                  <a:cxn ang="T7">
                    <a:pos x="T2" y="T3"/>
                  </a:cxn>
                  <a:cxn ang="T8">
                    <a:pos x="T4" y="T5"/>
                  </a:cxn>
                </a:cxnLst>
                <a:rect l="T9" t="T10" r="T11" b="T12"/>
                <a:pathLst>
                  <a:path w="21600" h="37935" fill="none" extrusionOk="0">
                    <a:moveTo>
                      <a:pt x="10075" y="0"/>
                    </a:moveTo>
                    <a:cubicBezTo>
                      <a:pt x="17163" y="3738"/>
                      <a:pt x="21600" y="11092"/>
                      <a:pt x="21600" y="19106"/>
                    </a:cubicBezTo>
                    <a:cubicBezTo>
                      <a:pt x="21600" y="26911"/>
                      <a:pt x="17388" y="34110"/>
                      <a:pt x="10584" y="37935"/>
                    </a:cubicBezTo>
                  </a:path>
                  <a:path w="21600" h="37935" stroke="0" extrusionOk="0">
                    <a:moveTo>
                      <a:pt x="10075" y="0"/>
                    </a:moveTo>
                    <a:cubicBezTo>
                      <a:pt x="17163" y="3738"/>
                      <a:pt x="21600" y="11092"/>
                      <a:pt x="21600" y="19106"/>
                    </a:cubicBezTo>
                    <a:cubicBezTo>
                      <a:pt x="21600" y="26911"/>
                      <a:pt x="17388" y="34110"/>
                      <a:pt x="10584" y="37935"/>
                    </a:cubicBezTo>
                    <a:lnTo>
                      <a:pt x="0" y="19106"/>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0360" name="Line 102"/>
              <p:cNvSpPr>
                <a:spLocks noChangeShapeType="1"/>
              </p:cNvSpPr>
              <p:nvPr/>
            </p:nvSpPr>
            <p:spPr bwMode="auto">
              <a:xfrm flipH="1">
                <a:off x="4224" y="1990"/>
                <a:ext cx="183" cy="2"/>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61" name="Line 103"/>
              <p:cNvSpPr>
                <a:spLocks noChangeShapeType="1"/>
              </p:cNvSpPr>
              <p:nvPr/>
            </p:nvSpPr>
            <p:spPr bwMode="auto">
              <a:xfrm flipH="1">
                <a:off x="4958" y="2097"/>
                <a:ext cx="8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62" name="Line 104"/>
              <p:cNvSpPr>
                <a:spLocks noChangeShapeType="1"/>
              </p:cNvSpPr>
              <p:nvPr/>
            </p:nvSpPr>
            <p:spPr bwMode="auto">
              <a:xfrm flipH="1">
                <a:off x="4224" y="2206"/>
                <a:ext cx="183" cy="2"/>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0334" name="Group 105"/>
            <p:cNvGrpSpPr>
              <a:grpSpLocks/>
            </p:cNvGrpSpPr>
            <p:nvPr/>
          </p:nvGrpSpPr>
          <p:grpSpPr bwMode="auto">
            <a:xfrm>
              <a:off x="2333" y="2456"/>
              <a:ext cx="962" cy="472"/>
              <a:chOff x="1670" y="2802"/>
              <a:chExt cx="962" cy="472"/>
            </a:xfrm>
          </p:grpSpPr>
          <p:grpSp>
            <p:nvGrpSpPr>
              <p:cNvPr id="10348" name="Group 106"/>
              <p:cNvGrpSpPr>
                <a:grpSpLocks/>
              </p:cNvGrpSpPr>
              <p:nvPr/>
            </p:nvGrpSpPr>
            <p:grpSpPr bwMode="auto">
              <a:xfrm>
                <a:off x="1789" y="2802"/>
                <a:ext cx="544" cy="472"/>
                <a:chOff x="2521" y="1536"/>
                <a:chExt cx="776" cy="673"/>
              </a:xfrm>
            </p:grpSpPr>
            <p:sp>
              <p:nvSpPr>
                <p:cNvPr id="10353" name="Arc 107"/>
                <p:cNvSpPr>
                  <a:spLocks/>
                </p:cNvSpPr>
                <p:nvPr/>
              </p:nvSpPr>
              <p:spPr bwMode="auto">
                <a:xfrm>
                  <a:off x="2925" y="1537"/>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10354" name="Freeform 108"/>
                <p:cNvSpPr>
                  <a:spLocks/>
                </p:cNvSpPr>
                <p:nvPr/>
              </p:nvSpPr>
              <p:spPr bwMode="auto">
                <a:xfrm>
                  <a:off x="2521" y="1536"/>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10349" name="Line 109"/>
              <p:cNvSpPr>
                <a:spLocks noChangeShapeType="1"/>
              </p:cNvSpPr>
              <p:nvPr/>
            </p:nvSpPr>
            <p:spPr bwMode="auto">
              <a:xfrm flipH="1">
                <a:off x="1670" y="2928"/>
                <a:ext cx="11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50" name="Line 110"/>
              <p:cNvSpPr>
                <a:spLocks noChangeShapeType="1"/>
              </p:cNvSpPr>
              <p:nvPr/>
            </p:nvSpPr>
            <p:spPr bwMode="auto">
              <a:xfrm flipH="1">
                <a:off x="1670" y="3168"/>
                <a:ext cx="11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51" name="Line 111"/>
              <p:cNvSpPr>
                <a:spLocks noChangeShapeType="1"/>
              </p:cNvSpPr>
              <p:nvPr/>
            </p:nvSpPr>
            <p:spPr bwMode="auto">
              <a:xfrm flipH="1">
                <a:off x="2430" y="3036"/>
                <a:ext cx="20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52" name="Oval 112"/>
              <p:cNvSpPr>
                <a:spLocks noChangeArrowheads="1"/>
              </p:cNvSpPr>
              <p:nvPr/>
            </p:nvSpPr>
            <p:spPr bwMode="auto">
              <a:xfrm>
                <a:off x="2328" y="2992"/>
                <a:ext cx="96" cy="96"/>
              </a:xfrm>
              <a:prstGeom prst="ellipse">
                <a:avLst/>
              </a:prstGeom>
              <a:noFill/>
              <a:ln w="12700">
                <a:solidFill>
                  <a:schemeClr val="tx1"/>
                </a:solidFill>
                <a:round/>
                <a:headEnd type="none" w="lg" len="lg"/>
                <a:tailEnd type="none" w="lg" len="lg"/>
              </a:ln>
            </p:spPr>
            <p:txBody>
              <a:bodyPr wrap="none" anchor="ctr"/>
              <a:lstStyle/>
              <a:p>
                <a:endParaRPr lang="en-US"/>
              </a:p>
            </p:txBody>
          </p:sp>
        </p:grpSp>
        <p:cxnSp>
          <p:nvCxnSpPr>
            <p:cNvPr id="10335" name="AutoShape 113"/>
            <p:cNvCxnSpPr>
              <a:cxnSpLocks noChangeShapeType="1"/>
              <a:stCxn id="10351" idx="0"/>
              <a:endCxn id="10375" idx="1"/>
            </p:cNvCxnSpPr>
            <p:nvPr/>
          </p:nvCxnSpPr>
          <p:spPr bwMode="auto">
            <a:xfrm>
              <a:off x="3295" y="2690"/>
              <a:ext cx="210" cy="0"/>
            </a:xfrm>
            <a:prstGeom prst="straightConnector1">
              <a:avLst/>
            </a:prstGeom>
            <a:noFill/>
            <a:ln w="12700">
              <a:solidFill>
                <a:schemeClr val="tx1"/>
              </a:solidFill>
              <a:round/>
              <a:headEnd type="none" w="lg" len="lg"/>
              <a:tailEnd type="none" w="lg" len="lg"/>
            </a:ln>
          </p:spPr>
        </p:cxnSp>
        <p:cxnSp>
          <p:nvCxnSpPr>
            <p:cNvPr id="10336" name="AutoShape 114"/>
            <p:cNvCxnSpPr>
              <a:cxnSpLocks noChangeShapeType="1"/>
              <a:stCxn id="10369" idx="0"/>
              <a:endCxn id="10373" idx="1"/>
            </p:cNvCxnSpPr>
            <p:nvPr/>
          </p:nvCxnSpPr>
          <p:spPr bwMode="auto">
            <a:xfrm rot="-5400000">
              <a:off x="3080" y="2933"/>
              <a:ext cx="500" cy="350"/>
            </a:xfrm>
            <a:prstGeom prst="bentConnector3">
              <a:avLst>
                <a:gd name="adj1" fmla="val -1005"/>
              </a:avLst>
            </a:prstGeom>
            <a:noFill/>
            <a:ln w="12700">
              <a:solidFill>
                <a:schemeClr val="tx1"/>
              </a:solidFill>
              <a:miter lim="800000"/>
              <a:headEnd type="none" w="lg" len="lg"/>
              <a:tailEnd type="none" w="lg" len="lg"/>
            </a:ln>
          </p:spPr>
        </p:cxnSp>
        <p:cxnSp>
          <p:nvCxnSpPr>
            <p:cNvPr id="10337" name="AutoShape 115"/>
            <p:cNvCxnSpPr>
              <a:cxnSpLocks noChangeShapeType="1"/>
              <a:stCxn id="10361" idx="0"/>
              <a:endCxn id="10372" idx="1"/>
            </p:cNvCxnSpPr>
            <p:nvPr/>
          </p:nvCxnSpPr>
          <p:spPr bwMode="auto">
            <a:xfrm rot="5400000" flipV="1">
              <a:off x="3062" y="2086"/>
              <a:ext cx="537" cy="348"/>
            </a:xfrm>
            <a:prstGeom prst="bentConnector5">
              <a:avLst>
                <a:gd name="adj1" fmla="val 0"/>
                <a:gd name="adj2" fmla="val 49426"/>
                <a:gd name="adj3" fmla="val 100370"/>
              </a:avLst>
            </a:prstGeom>
            <a:noFill/>
            <a:ln w="12700">
              <a:solidFill>
                <a:schemeClr val="tx1"/>
              </a:solidFill>
              <a:miter lim="800000"/>
              <a:headEnd type="none" w="lg" len="lg"/>
              <a:tailEnd type="none" w="lg" len="lg"/>
            </a:ln>
          </p:spPr>
        </p:cxnSp>
        <p:cxnSp>
          <p:nvCxnSpPr>
            <p:cNvPr id="10338" name="AutoShape 116"/>
            <p:cNvCxnSpPr>
              <a:cxnSpLocks noChangeShapeType="1"/>
              <a:stCxn id="10360" idx="1"/>
            </p:cNvCxnSpPr>
            <p:nvPr/>
          </p:nvCxnSpPr>
          <p:spPr bwMode="auto">
            <a:xfrm flipH="1">
              <a:off x="1296" y="1886"/>
              <a:ext cx="1038" cy="0"/>
            </a:xfrm>
            <a:prstGeom prst="straightConnector1">
              <a:avLst/>
            </a:prstGeom>
            <a:noFill/>
            <a:ln w="12700">
              <a:solidFill>
                <a:schemeClr val="tx1"/>
              </a:solidFill>
              <a:round/>
              <a:headEnd type="none" w="lg" len="lg"/>
              <a:tailEnd type="none" w="lg" len="lg"/>
            </a:ln>
          </p:spPr>
        </p:cxnSp>
        <p:cxnSp>
          <p:nvCxnSpPr>
            <p:cNvPr id="10339" name="AutoShape 117"/>
            <p:cNvCxnSpPr>
              <a:cxnSpLocks noChangeShapeType="1"/>
              <a:stCxn id="10370" idx="1"/>
            </p:cNvCxnSpPr>
            <p:nvPr/>
          </p:nvCxnSpPr>
          <p:spPr bwMode="auto">
            <a:xfrm rot="16200000" flipV="1">
              <a:off x="1217" y="2355"/>
              <a:ext cx="1585" cy="644"/>
            </a:xfrm>
            <a:prstGeom prst="bentConnector3">
              <a:avLst>
                <a:gd name="adj1" fmla="val 60"/>
              </a:avLst>
            </a:prstGeom>
            <a:noFill/>
            <a:ln w="12700">
              <a:solidFill>
                <a:schemeClr val="tx1"/>
              </a:solidFill>
              <a:miter lim="800000"/>
              <a:headEnd type="none" w="lg" len="lg"/>
              <a:tailEnd type="none" w="lg" len="lg"/>
            </a:ln>
          </p:spPr>
        </p:cxnSp>
        <p:cxnSp>
          <p:nvCxnSpPr>
            <p:cNvPr id="10340" name="AutoShape 118"/>
            <p:cNvCxnSpPr>
              <a:cxnSpLocks noChangeShapeType="1"/>
              <a:stCxn id="10349" idx="1"/>
              <a:endCxn id="10362" idx="1"/>
            </p:cNvCxnSpPr>
            <p:nvPr/>
          </p:nvCxnSpPr>
          <p:spPr bwMode="auto">
            <a:xfrm flipV="1">
              <a:off x="2334" y="2102"/>
              <a:ext cx="0" cy="480"/>
            </a:xfrm>
            <a:prstGeom prst="straightConnector1">
              <a:avLst/>
            </a:prstGeom>
            <a:noFill/>
            <a:ln w="12700">
              <a:solidFill>
                <a:schemeClr val="tx1"/>
              </a:solidFill>
              <a:round/>
              <a:headEnd type="none" w="lg" len="lg"/>
              <a:tailEnd type="none" w="lg" len="lg"/>
            </a:ln>
          </p:spPr>
        </p:cxnSp>
        <p:cxnSp>
          <p:nvCxnSpPr>
            <p:cNvPr id="10341" name="AutoShape 119"/>
            <p:cNvCxnSpPr>
              <a:cxnSpLocks noChangeShapeType="1"/>
              <a:stCxn id="10368" idx="1"/>
              <a:endCxn id="10350" idx="1"/>
            </p:cNvCxnSpPr>
            <p:nvPr/>
          </p:nvCxnSpPr>
          <p:spPr bwMode="auto">
            <a:xfrm flipV="1">
              <a:off x="2332" y="2822"/>
              <a:ext cx="2" cy="431"/>
            </a:xfrm>
            <a:prstGeom prst="straightConnector1">
              <a:avLst/>
            </a:prstGeom>
            <a:noFill/>
            <a:ln w="12700">
              <a:solidFill>
                <a:schemeClr val="tx1"/>
              </a:solidFill>
              <a:round/>
              <a:headEnd type="none" w="lg" len="lg"/>
              <a:tailEnd type="none" w="lg" len="lg"/>
            </a:ln>
          </p:spPr>
        </p:cxnSp>
        <p:sp>
          <p:nvSpPr>
            <p:cNvPr id="10342" name="Line 120"/>
            <p:cNvSpPr>
              <a:spLocks noChangeShapeType="1"/>
            </p:cNvSpPr>
            <p:nvPr/>
          </p:nvSpPr>
          <p:spPr bwMode="auto">
            <a:xfrm flipH="1">
              <a:off x="2064" y="2304"/>
              <a:ext cx="267" cy="0"/>
            </a:xfrm>
            <a:prstGeom prst="line">
              <a:avLst/>
            </a:prstGeom>
            <a:noFill/>
            <a:ln w="12700">
              <a:solidFill>
                <a:schemeClr val="tx1"/>
              </a:solidFill>
              <a:round/>
              <a:headEnd type="none" w="lg" len="lg"/>
              <a:tailEnd type="none" w="lg" len="lg"/>
            </a:ln>
          </p:spPr>
          <p:txBody>
            <a:bodyPr/>
            <a:lstStyle/>
            <a:p>
              <a:endParaRPr lang="en-US"/>
            </a:p>
          </p:txBody>
        </p:sp>
        <p:sp>
          <p:nvSpPr>
            <p:cNvPr id="10343" name="Line 121"/>
            <p:cNvSpPr>
              <a:spLocks noChangeShapeType="1"/>
            </p:cNvSpPr>
            <p:nvPr/>
          </p:nvSpPr>
          <p:spPr bwMode="auto">
            <a:xfrm flipH="1">
              <a:off x="2064" y="3024"/>
              <a:ext cx="270" cy="0"/>
            </a:xfrm>
            <a:prstGeom prst="line">
              <a:avLst/>
            </a:prstGeom>
            <a:noFill/>
            <a:ln w="12700">
              <a:solidFill>
                <a:schemeClr val="tx1"/>
              </a:solidFill>
              <a:round/>
              <a:headEnd type="none" w="lg" len="lg"/>
              <a:tailEnd type="none" w="lg" len="lg"/>
            </a:ln>
          </p:spPr>
          <p:txBody>
            <a:bodyPr/>
            <a:lstStyle/>
            <a:p>
              <a:endParaRPr lang="en-US"/>
            </a:p>
          </p:txBody>
        </p:sp>
        <p:sp>
          <p:nvSpPr>
            <p:cNvPr id="10344" name="Text Box 122"/>
            <p:cNvSpPr txBox="1">
              <a:spLocks noChangeArrowheads="1"/>
            </p:cNvSpPr>
            <p:nvPr/>
          </p:nvSpPr>
          <p:spPr bwMode="auto">
            <a:xfrm>
              <a:off x="1064" y="1728"/>
              <a:ext cx="232" cy="250"/>
            </a:xfrm>
            <a:prstGeom prst="rect">
              <a:avLst/>
            </a:prstGeom>
            <a:noFill/>
            <a:ln w="12700">
              <a:noFill/>
              <a:miter lim="800000"/>
              <a:headEnd type="none" w="lg" len="lg"/>
              <a:tailEnd type="none" w="lg" len="lg"/>
            </a:ln>
          </p:spPr>
          <p:txBody>
            <a:bodyPr wrap="none">
              <a:spAutoFit/>
            </a:bodyPr>
            <a:lstStyle/>
            <a:p>
              <a:r>
                <a:rPr lang="en-US" sz="2000" b="1"/>
                <a:t>A</a:t>
              </a:r>
            </a:p>
          </p:txBody>
        </p:sp>
        <p:sp>
          <p:nvSpPr>
            <p:cNvPr id="10345" name="Text Box 123"/>
            <p:cNvSpPr txBox="1">
              <a:spLocks noChangeArrowheads="1"/>
            </p:cNvSpPr>
            <p:nvPr/>
          </p:nvSpPr>
          <p:spPr bwMode="auto">
            <a:xfrm>
              <a:off x="1836" y="2150"/>
              <a:ext cx="223" cy="250"/>
            </a:xfrm>
            <a:prstGeom prst="rect">
              <a:avLst/>
            </a:prstGeom>
            <a:noFill/>
            <a:ln w="12700">
              <a:noFill/>
              <a:miter lim="800000"/>
              <a:headEnd type="none" w="lg" len="lg"/>
              <a:tailEnd type="none" w="lg" len="lg"/>
            </a:ln>
          </p:spPr>
          <p:txBody>
            <a:bodyPr wrap="none">
              <a:spAutoFit/>
            </a:bodyPr>
            <a:lstStyle/>
            <a:p>
              <a:r>
                <a:rPr lang="en-US" sz="2000" b="1"/>
                <a:t>B</a:t>
              </a:r>
            </a:p>
          </p:txBody>
        </p:sp>
        <p:sp>
          <p:nvSpPr>
            <p:cNvPr id="10346" name="Text Box 124"/>
            <p:cNvSpPr txBox="1">
              <a:spLocks noChangeArrowheads="1"/>
            </p:cNvSpPr>
            <p:nvPr/>
          </p:nvSpPr>
          <p:spPr bwMode="auto">
            <a:xfrm>
              <a:off x="1837" y="2870"/>
              <a:ext cx="232" cy="250"/>
            </a:xfrm>
            <a:prstGeom prst="rect">
              <a:avLst/>
            </a:prstGeom>
            <a:noFill/>
            <a:ln w="12700">
              <a:noFill/>
              <a:miter lim="800000"/>
              <a:headEnd type="none" w="lg" len="lg"/>
              <a:tailEnd type="none" w="lg" len="lg"/>
            </a:ln>
          </p:spPr>
          <p:txBody>
            <a:bodyPr wrap="none">
              <a:spAutoFit/>
            </a:bodyPr>
            <a:lstStyle/>
            <a:p>
              <a:r>
                <a:rPr lang="en-US" sz="2000" b="1"/>
                <a:t>C</a:t>
              </a:r>
            </a:p>
          </p:txBody>
        </p:sp>
        <p:sp>
          <p:nvSpPr>
            <p:cNvPr id="10347" name="Text Box 125"/>
            <p:cNvSpPr txBox="1">
              <a:spLocks noChangeArrowheads="1"/>
            </p:cNvSpPr>
            <p:nvPr/>
          </p:nvSpPr>
          <p:spPr bwMode="auto">
            <a:xfrm>
              <a:off x="4380" y="2544"/>
              <a:ext cx="223" cy="250"/>
            </a:xfrm>
            <a:prstGeom prst="rect">
              <a:avLst/>
            </a:prstGeom>
            <a:noFill/>
            <a:ln w="12700">
              <a:noFill/>
              <a:miter lim="800000"/>
              <a:headEnd type="none" w="lg" len="lg"/>
              <a:tailEnd type="none" w="lg" len="lg"/>
            </a:ln>
          </p:spPr>
          <p:txBody>
            <a:bodyPr wrap="none">
              <a:spAutoFit/>
            </a:bodyPr>
            <a:lstStyle/>
            <a:p>
              <a:r>
                <a:rPr lang="en-US" sz="2000" b="1"/>
                <a:t>Z</a:t>
              </a:r>
            </a:p>
          </p:txBody>
        </p:sp>
      </p:grpSp>
      <p:graphicFrame>
        <p:nvGraphicFramePr>
          <p:cNvPr id="10242" name="Object 126"/>
          <p:cNvGraphicFramePr>
            <a:graphicFrameLocks noChangeAspect="1"/>
          </p:cNvGraphicFramePr>
          <p:nvPr>
            <p:ph sz="quarter" idx="3"/>
          </p:nvPr>
        </p:nvGraphicFramePr>
        <p:xfrm>
          <a:off x="3946525" y="2273300"/>
          <a:ext cx="1539875" cy="503238"/>
        </p:xfrm>
        <a:graphic>
          <a:graphicData uri="http://schemas.openxmlformats.org/presentationml/2006/ole">
            <p:oleObj spid="_x0000_s10242" name="Equation" r:id="rId3" imgW="660240" imgH="215640" progId="Equation.3">
              <p:embed/>
            </p:oleObj>
          </a:graphicData>
        </a:graphic>
      </p:graphicFrame>
      <p:cxnSp>
        <p:nvCxnSpPr>
          <p:cNvPr id="10326" name="AutoShape 127"/>
          <p:cNvCxnSpPr>
            <a:cxnSpLocks noChangeShapeType="1"/>
          </p:cNvCxnSpPr>
          <p:nvPr/>
        </p:nvCxnSpPr>
        <p:spPr bwMode="auto">
          <a:xfrm flipH="1" flipV="1">
            <a:off x="3192463" y="2522538"/>
            <a:ext cx="754062" cy="3175"/>
          </a:xfrm>
          <a:prstGeom prst="straightConnector1">
            <a:avLst/>
          </a:prstGeom>
          <a:noFill/>
          <a:ln w="12700">
            <a:solidFill>
              <a:schemeClr val="tx1"/>
            </a:solidFill>
            <a:round/>
            <a:headEnd type="none" w="lg" len="lg"/>
            <a:tailEnd type="stealth" w="lg" len="lg"/>
          </a:ln>
        </p:spPr>
      </p:cxnSp>
      <p:graphicFrame>
        <p:nvGraphicFramePr>
          <p:cNvPr id="10243" name="Object 128"/>
          <p:cNvGraphicFramePr>
            <a:graphicFrameLocks noChangeAspect="1"/>
          </p:cNvGraphicFramePr>
          <p:nvPr/>
        </p:nvGraphicFramePr>
        <p:xfrm>
          <a:off x="3292475" y="5476875"/>
          <a:ext cx="1308100" cy="577850"/>
        </p:xfrm>
        <a:graphic>
          <a:graphicData uri="http://schemas.openxmlformats.org/presentationml/2006/ole">
            <p:oleObj spid="_x0000_s10243" name="Equation" r:id="rId4" imgW="545760" imgH="241200" progId="Equation.3">
              <p:embed/>
            </p:oleObj>
          </a:graphicData>
        </a:graphic>
      </p:graphicFrame>
      <p:sp>
        <p:nvSpPr>
          <p:cNvPr id="10327" name="Rectangle 129"/>
          <p:cNvSpPr>
            <a:spLocks noChangeArrowheads="1"/>
          </p:cNvSpPr>
          <p:nvPr/>
        </p:nvSpPr>
        <p:spPr bwMode="auto">
          <a:xfrm>
            <a:off x="2070100" y="4456113"/>
            <a:ext cx="1265238" cy="835025"/>
          </a:xfrm>
          <a:prstGeom prst="rect">
            <a:avLst/>
          </a:prstGeom>
          <a:solidFill>
            <a:srgbClr val="FF6600">
              <a:alpha val="20000"/>
            </a:srgbClr>
          </a:solidFill>
          <a:ln w="12700">
            <a:noFill/>
            <a:miter lim="800000"/>
            <a:headEnd type="none" w="lg" len="lg"/>
            <a:tailEnd type="none" w="lg" len="lg"/>
          </a:ln>
        </p:spPr>
        <p:txBody>
          <a:bodyPr wrap="none" anchor="ctr"/>
          <a:lstStyle/>
          <a:p>
            <a:endParaRPr lang="en-US"/>
          </a:p>
        </p:txBody>
      </p:sp>
      <p:cxnSp>
        <p:nvCxnSpPr>
          <p:cNvPr id="10328" name="AutoShape 130"/>
          <p:cNvCxnSpPr>
            <a:cxnSpLocks noChangeShapeType="1"/>
            <a:endCxn id="10354" idx="3"/>
          </p:cNvCxnSpPr>
          <p:nvPr/>
        </p:nvCxnSpPr>
        <p:spPr bwMode="auto">
          <a:xfrm flipH="1" flipV="1">
            <a:off x="2703513" y="4189413"/>
            <a:ext cx="938212" cy="1576387"/>
          </a:xfrm>
          <a:prstGeom prst="straightConnector1">
            <a:avLst/>
          </a:prstGeom>
          <a:noFill/>
          <a:ln w="12700">
            <a:solidFill>
              <a:schemeClr val="tx1"/>
            </a:solidFill>
            <a:round/>
            <a:headEnd type="none" w="lg" len="lg"/>
            <a:tailEnd type="stealth" w="lg" len="lg"/>
          </a:ln>
        </p:spPr>
      </p:cxnSp>
      <p:graphicFrame>
        <p:nvGraphicFramePr>
          <p:cNvPr id="10244" name="Object 131"/>
          <p:cNvGraphicFramePr>
            <a:graphicFrameLocks noChangeAspect="1"/>
          </p:cNvGraphicFramePr>
          <p:nvPr/>
        </p:nvGraphicFramePr>
        <p:xfrm>
          <a:off x="1209675" y="5567363"/>
          <a:ext cx="1611313" cy="546100"/>
        </p:xfrm>
        <a:graphic>
          <a:graphicData uri="http://schemas.openxmlformats.org/presentationml/2006/ole">
            <p:oleObj spid="_x0000_s10244" name="Equation" r:id="rId5" imgW="672840" imgH="228600" progId="Equation.3">
              <p:embed/>
            </p:oleObj>
          </a:graphicData>
        </a:graphic>
      </p:graphicFrame>
      <p:cxnSp>
        <p:nvCxnSpPr>
          <p:cNvPr id="10329" name="AutoShape 132"/>
          <p:cNvCxnSpPr>
            <a:cxnSpLocks noChangeShapeType="1"/>
            <a:endCxn id="10327" idx="2"/>
          </p:cNvCxnSpPr>
          <p:nvPr/>
        </p:nvCxnSpPr>
        <p:spPr bwMode="auto">
          <a:xfrm flipV="1">
            <a:off x="2016125" y="5291138"/>
            <a:ext cx="687388" cy="336550"/>
          </a:xfrm>
          <a:prstGeom prst="straightConnector1">
            <a:avLst/>
          </a:prstGeom>
          <a:noFill/>
          <a:ln w="12700">
            <a:solidFill>
              <a:schemeClr val="tx1"/>
            </a:solidFill>
            <a:round/>
            <a:headEnd type="none" w="lg" len="lg"/>
            <a:tailEnd type="stealth" w="lg" len="lg"/>
          </a:ln>
        </p:spPr>
      </p:cxnSp>
      <p:graphicFrame>
        <p:nvGraphicFramePr>
          <p:cNvPr id="10245" name="Object 133"/>
          <p:cNvGraphicFramePr>
            <a:graphicFrameLocks noChangeAspect="1"/>
          </p:cNvGraphicFramePr>
          <p:nvPr/>
        </p:nvGraphicFramePr>
        <p:xfrm>
          <a:off x="5167313" y="5478463"/>
          <a:ext cx="3497262" cy="576262"/>
        </p:xfrm>
        <a:graphic>
          <a:graphicData uri="http://schemas.openxmlformats.org/presentationml/2006/ole">
            <p:oleObj spid="_x0000_s10245" name="Equation" r:id="rId6" imgW="1460160" imgH="241200" progId="Equation.3">
              <p:embed/>
            </p:oleObj>
          </a:graphicData>
        </a:graphic>
      </p:graphicFrame>
      <p:cxnSp>
        <p:nvCxnSpPr>
          <p:cNvPr id="10330" name="AutoShape 134"/>
          <p:cNvCxnSpPr>
            <a:cxnSpLocks noChangeShapeType="1"/>
            <a:endCxn id="10249" idx="2"/>
          </p:cNvCxnSpPr>
          <p:nvPr/>
        </p:nvCxnSpPr>
        <p:spPr bwMode="auto">
          <a:xfrm flipH="1" flipV="1">
            <a:off x="4522788" y="4238625"/>
            <a:ext cx="2393950" cy="1239838"/>
          </a:xfrm>
          <a:prstGeom prst="straightConnector1">
            <a:avLst/>
          </a:prstGeom>
          <a:noFill/>
          <a:ln w="12700">
            <a:solidFill>
              <a:schemeClr val="tx1"/>
            </a:solidFill>
            <a:round/>
            <a:headEnd type="none" w="lg" len="lg"/>
            <a:tailEnd type="stealth" w="lg" len="lg"/>
          </a:ln>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Date Placeholder 5"/>
          <p:cNvSpPr>
            <a:spLocks noGrp="1"/>
          </p:cNvSpPr>
          <p:nvPr>
            <p:ph type="dt" sz="quarter" idx="10"/>
          </p:nvPr>
        </p:nvSpPr>
        <p:spPr>
          <a:noFill/>
        </p:spPr>
        <p:txBody>
          <a:bodyPr/>
          <a:lstStyle/>
          <a:p>
            <a:r>
              <a:rPr lang="en-US"/>
              <a:t>ECEN 301</a:t>
            </a:r>
          </a:p>
        </p:txBody>
      </p:sp>
      <p:sp>
        <p:nvSpPr>
          <p:cNvPr id="11268" name="Footer Placeholder 6"/>
          <p:cNvSpPr>
            <a:spLocks noGrp="1"/>
          </p:cNvSpPr>
          <p:nvPr>
            <p:ph type="ftr" sz="quarter" idx="11"/>
          </p:nvPr>
        </p:nvSpPr>
        <p:spPr>
          <a:noFill/>
        </p:spPr>
        <p:txBody>
          <a:bodyPr/>
          <a:lstStyle/>
          <a:p>
            <a:r>
              <a:rPr lang="en-US"/>
              <a:t>Discussion #22 – Combinational Logic</a:t>
            </a:r>
          </a:p>
        </p:txBody>
      </p:sp>
      <p:sp>
        <p:nvSpPr>
          <p:cNvPr id="11269" name="Slide Number Placeholder 7"/>
          <p:cNvSpPr>
            <a:spLocks noGrp="1"/>
          </p:cNvSpPr>
          <p:nvPr>
            <p:ph type="sldNum" sz="quarter" idx="12"/>
          </p:nvPr>
        </p:nvSpPr>
        <p:spPr>
          <a:noFill/>
        </p:spPr>
        <p:txBody>
          <a:bodyPr/>
          <a:lstStyle/>
          <a:p>
            <a:pPr lvl="1"/>
            <a:fld id="{C895479E-117B-4D88-BFD0-25C64C12211C}" type="slidenum">
              <a:rPr lang="en-US"/>
              <a:pPr lvl="1"/>
              <a:t>17</a:t>
            </a:fld>
            <a:endParaRPr lang="en-US"/>
          </a:p>
        </p:txBody>
      </p:sp>
      <p:sp>
        <p:nvSpPr>
          <p:cNvPr id="11270" name="Rectangle 5"/>
          <p:cNvSpPr>
            <a:spLocks noGrp="1" noChangeArrowheads="1"/>
          </p:cNvSpPr>
          <p:nvPr>
            <p:ph type="title"/>
          </p:nvPr>
        </p:nvSpPr>
        <p:spPr/>
        <p:txBody>
          <a:bodyPr/>
          <a:lstStyle/>
          <a:p>
            <a:r>
              <a:rPr lang="en-US" smtClean="0"/>
              <a:t>Boolean Algebra</a:t>
            </a:r>
          </a:p>
        </p:txBody>
      </p:sp>
      <p:sp>
        <p:nvSpPr>
          <p:cNvPr id="11271" name="Rectangle 6"/>
          <p:cNvSpPr>
            <a:spLocks noGrp="1" noChangeArrowheads="1"/>
          </p:cNvSpPr>
          <p:nvPr>
            <p:ph type="body" sz="half" idx="1"/>
          </p:nvPr>
        </p:nvSpPr>
        <p:spPr>
          <a:xfrm>
            <a:off x="406400" y="1333500"/>
            <a:ext cx="8356600" cy="849313"/>
          </a:xfrm>
        </p:spPr>
        <p:txBody>
          <a:bodyPr/>
          <a:lstStyle/>
          <a:p>
            <a:pPr>
              <a:buFont typeface="Monotype Sorts" pitchFamily="2" charset="2"/>
              <a:buNone/>
            </a:pPr>
            <a:r>
              <a:rPr lang="en-US" sz="2800" b="1" u="sng" smtClean="0"/>
              <a:t>Example3</a:t>
            </a:r>
            <a:r>
              <a:rPr lang="en-US" sz="2800" smtClean="0"/>
              <a:t>: Determine the truth table</a:t>
            </a:r>
          </a:p>
        </p:txBody>
      </p:sp>
      <p:graphicFrame>
        <p:nvGraphicFramePr>
          <p:cNvPr id="1081351" name="Group 7"/>
          <p:cNvGraphicFramePr>
            <a:graphicFrameLocks noGrp="1"/>
          </p:cNvGraphicFramePr>
          <p:nvPr>
            <p:ph sz="quarter" idx="2"/>
          </p:nvPr>
        </p:nvGraphicFramePr>
        <p:xfrm>
          <a:off x="6096000" y="1752600"/>
          <a:ext cx="2730500" cy="3078480"/>
        </p:xfrm>
        <a:graphic>
          <a:graphicData uri="http://schemas.openxmlformats.org/drawingml/2006/table">
            <a:tbl>
              <a:tblPr/>
              <a:tblGrid>
                <a:gridCol w="304800"/>
                <a:gridCol w="304800"/>
                <a:gridCol w="381000"/>
                <a:gridCol w="461963"/>
                <a:gridCol w="403225"/>
                <a:gridCol w="430212"/>
                <a:gridCol w="4445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2</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r>
                        <a:rPr kumimoji="0" lang="en-US" sz="2000" b="0" i="0" u="none" strike="noStrike" cap="none" normalizeH="0" baseline="-25000" smtClean="0">
                          <a:ln>
                            <a:noFill/>
                          </a:ln>
                          <a:solidFill>
                            <a:schemeClr val="bg2"/>
                          </a:solidFill>
                          <a:effectLst/>
                          <a:latin typeface="Times New Roman" pitchFamily="18" charset="0"/>
                        </a:rPr>
                        <a:t>3</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Z</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solidFill>
                      <a:srgbClr val="FFFF66">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solidFill>
                      <a:srgbClr val="8000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FF9900">
                        <a:alpha val="2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graphicFrame>
        <p:nvGraphicFramePr>
          <p:cNvPr id="11266" name="Object 133"/>
          <p:cNvGraphicFramePr>
            <a:graphicFrameLocks noChangeAspect="1"/>
          </p:cNvGraphicFramePr>
          <p:nvPr/>
        </p:nvGraphicFramePr>
        <p:xfrm>
          <a:off x="1250950" y="2147888"/>
          <a:ext cx="3740150" cy="3517900"/>
        </p:xfrm>
        <a:graphic>
          <a:graphicData uri="http://schemas.openxmlformats.org/presentationml/2006/ole">
            <p:oleObj spid="_x0000_s11266" name="Equation" r:id="rId3" imgW="1562040" imgH="1473120" progId="Equation.3">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8"/>
          <p:cNvSpPr>
            <a:spLocks noGrp="1" noChangeArrowheads="1"/>
          </p:cNvSpPr>
          <p:nvPr>
            <p:ph type="dt" sz="quarter" idx="10"/>
          </p:nvPr>
        </p:nvSpPr>
        <p:spPr>
          <a:noFill/>
        </p:spPr>
        <p:txBody>
          <a:bodyPr/>
          <a:lstStyle/>
          <a:p>
            <a:r>
              <a:rPr lang="en-US"/>
              <a:t>ECEN 301</a:t>
            </a:r>
          </a:p>
        </p:txBody>
      </p:sp>
      <p:sp>
        <p:nvSpPr>
          <p:cNvPr id="20483" name="Rectangle 9"/>
          <p:cNvSpPr>
            <a:spLocks noGrp="1" noChangeArrowheads="1"/>
          </p:cNvSpPr>
          <p:nvPr>
            <p:ph type="ftr" sz="quarter" idx="11"/>
          </p:nvPr>
        </p:nvSpPr>
        <p:spPr>
          <a:noFill/>
        </p:spPr>
        <p:txBody>
          <a:bodyPr/>
          <a:lstStyle/>
          <a:p>
            <a:r>
              <a:rPr lang="en-US"/>
              <a:t>Discussion #22 – Combinational Logic</a:t>
            </a:r>
          </a:p>
        </p:txBody>
      </p:sp>
      <p:sp>
        <p:nvSpPr>
          <p:cNvPr id="20484" name="Rectangle 10"/>
          <p:cNvSpPr>
            <a:spLocks noGrp="1" noChangeArrowheads="1"/>
          </p:cNvSpPr>
          <p:nvPr>
            <p:ph type="sldNum" sz="quarter" idx="12"/>
          </p:nvPr>
        </p:nvSpPr>
        <p:spPr>
          <a:noFill/>
        </p:spPr>
        <p:txBody>
          <a:bodyPr/>
          <a:lstStyle/>
          <a:p>
            <a:pPr lvl="1"/>
            <a:fld id="{5ED87E72-B443-46CA-9BC5-530F611DC9DA}" type="slidenum">
              <a:rPr lang="en-US"/>
              <a:pPr lvl="1"/>
              <a:t>18</a:t>
            </a:fld>
            <a:endParaRPr lang="en-US"/>
          </a:p>
        </p:txBody>
      </p:sp>
      <p:sp>
        <p:nvSpPr>
          <p:cNvPr id="20485" name="Rectangle 2"/>
          <p:cNvSpPr>
            <a:spLocks noGrp="1" noChangeArrowheads="1"/>
          </p:cNvSpPr>
          <p:nvPr>
            <p:ph type="ctrTitle"/>
          </p:nvPr>
        </p:nvSpPr>
        <p:spPr/>
        <p:txBody>
          <a:bodyPr/>
          <a:lstStyle/>
          <a:p>
            <a:r>
              <a:rPr lang="en-US" smtClean="0"/>
              <a:t>Combinational Logic </a:t>
            </a:r>
          </a:p>
        </p:txBody>
      </p:sp>
      <p:sp>
        <p:nvSpPr>
          <p:cNvPr id="20486" name="Rectangle 3"/>
          <p:cNvSpPr>
            <a:spLocks noGrp="1" noChangeArrowheads="1"/>
          </p:cNvSpPr>
          <p:nvPr>
            <p:ph type="subTitle" idx="1"/>
          </p:nvPr>
        </p:nvSpPr>
        <p:spPr/>
        <p:txBody>
          <a:bodyPr/>
          <a:lstStyle/>
          <a:p>
            <a:r>
              <a:rPr lang="en-US" smtClean="0"/>
              <a:t>Decoders</a:t>
            </a:r>
          </a:p>
          <a:p>
            <a:r>
              <a:rPr lang="en-US" smtClean="0"/>
              <a:t>Multiplexers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a:t>ECEN 301</a:t>
            </a:r>
          </a:p>
        </p:txBody>
      </p:sp>
      <p:sp>
        <p:nvSpPr>
          <p:cNvPr id="21507" name="Footer Placeholder 4"/>
          <p:cNvSpPr>
            <a:spLocks noGrp="1"/>
          </p:cNvSpPr>
          <p:nvPr>
            <p:ph type="ftr" sz="quarter" idx="11"/>
          </p:nvPr>
        </p:nvSpPr>
        <p:spPr>
          <a:noFill/>
        </p:spPr>
        <p:txBody>
          <a:bodyPr/>
          <a:lstStyle/>
          <a:p>
            <a:r>
              <a:rPr lang="en-US"/>
              <a:t>Discussion #22 – Combinational Logic</a:t>
            </a:r>
          </a:p>
        </p:txBody>
      </p:sp>
      <p:sp>
        <p:nvSpPr>
          <p:cNvPr id="21508" name="Slide Number Placeholder 5"/>
          <p:cNvSpPr>
            <a:spLocks noGrp="1"/>
          </p:cNvSpPr>
          <p:nvPr>
            <p:ph type="sldNum" sz="quarter" idx="12"/>
          </p:nvPr>
        </p:nvSpPr>
        <p:spPr>
          <a:noFill/>
        </p:spPr>
        <p:txBody>
          <a:bodyPr/>
          <a:lstStyle/>
          <a:p>
            <a:pPr lvl="1"/>
            <a:fld id="{74674AE7-7AA8-4AF6-99FB-12B1A54A661B}" type="slidenum">
              <a:rPr lang="en-US"/>
              <a:pPr lvl="1"/>
              <a:t>19</a:t>
            </a:fld>
            <a:endParaRPr lang="en-US"/>
          </a:p>
        </p:txBody>
      </p:sp>
      <p:pic>
        <p:nvPicPr>
          <p:cNvPr id="21509" name="Picture 2" descr="pat76902_0311"/>
          <p:cNvPicPr>
            <a:picLocks noChangeAspect="1" noChangeArrowheads="1"/>
          </p:cNvPicPr>
          <p:nvPr/>
        </p:nvPicPr>
        <p:blipFill>
          <a:blip r:embed="rId2"/>
          <a:srcRect/>
          <a:stretch>
            <a:fillRect/>
          </a:stretch>
        </p:blipFill>
        <p:spPr bwMode="auto">
          <a:xfrm>
            <a:off x="776288" y="2667000"/>
            <a:ext cx="5664200" cy="3094038"/>
          </a:xfrm>
          <a:prstGeom prst="rect">
            <a:avLst/>
          </a:prstGeom>
          <a:noFill/>
          <a:ln w="9525">
            <a:noFill/>
            <a:miter lim="800000"/>
            <a:headEnd/>
            <a:tailEnd/>
          </a:ln>
        </p:spPr>
      </p:pic>
      <p:sp>
        <p:nvSpPr>
          <p:cNvPr id="21510" name="Rectangle 3"/>
          <p:cNvSpPr>
            <a:spLocks noGrp="1" noChangeArrowheads="1"/>
          </p:cNvSpPr>
          <p:nvPr>
            <p:ph type="title"/>
          </p:nvPr>
        </p:nvSpPr>
        <p:spPr/>
        <p:txBody>
          <a:bodyPr/>
          <a:lstStyle/>
          <a:p>
            <a:r>
              <a:rPr lang="en-US" smtClean="0"/>
              <a:t>Decoders</a:t>
            </a:r>
          </a:p>
        </p:txBody>
      </p:sp>
      <p:sp>
        <p:nvSpPr>
          <p:cNvPr id="21511" name="Rectangle 4"/>
          <p:cNvSpPr>
            <a:spLocks noGrp="1" noChangeArrowheads="1"/>
          </p:cNvSpPr>
          <p:nvPr>
            <p:ph type="body" idx="1"/>
          </p:nvPr>
        </p:nvSpPr>
        <p:spPr>
          <a:xfrm>
            <a:off x="406400" y="1333500"/>
            <a:ext cx="8356600" cy="300038"/>
          </a:xfrm>
        </p:spPr>
        <p:txBody>
          <a:bodyPr/>
          <a:lstStyle/>
          <a:p>
            <a:pPr>
              <a:lnSpc>
                <a:spcPct val="80000"/>
              </a:lnSpc>
            </a:pPr>
            <a:r>
              <a:rPr lang="en-US" sz="2400" smtClean="0"/>
              <a:t>Decode the input and signify its value by raising </a:t>
            </a:r>
            <a:r>
              <a:rPr lang="en-US" sz="2400" b="1" u="sng" smtClean="0"/>
              <a:t>just one</a:t>
            </a:r>
            <a:r>
              <a:rPr lang="en-US" sz="2400" smtClean="0"/>
              <a:t> of its outputs.</a:t>
            </a:r>
          </a:p>
          <a:p>
            <a:pPr>
              <a:lnSpc>
                <a:spcPct val="80000"/>
              </a:lnSpc>
            </a:pPr>
            <a:r>
              <a:rPr lang="en-US" sz="2400" smtClean="0"/>
              <a:t>A decoder with </a:t>
            </a:r>
            <a:r>
              <a:rPr lang="en-US" sz="2400" b="1" smtClean="0">
                <a:solidFill>
                  <a:srgbClr val="800000"/>
                </a:solidFill>
              </a:rPr>
              <a:t>n</a:t>
            </a:r>
            <a:r>
              <a:rPr lang="en-US" sz="2400" smtClean="0"/>
              <a:t> inputs has </a:t>
            </a:r>
            <a:r>
              <a:rPr lang="en-US" sz="2400" b="1" smtClean="0">
                <a:solidFill>
                  <a:srgbClr val="800000"/>
                </a:solidFill>
              </a:rPr>
              <a:t>2</a:t>
            </a:r>
            <a:r>
              <a:rPr lang="en-US" sz="2400" b="1" baseline="30000" smtClean="0">
                <a:solidFill>
                  <a:srgbClr val="800000"/>
                </a:solidFill>
              </a:rPr>
              <a:t>n</a:t>
            </a:r>
            <a:r>
              <a:rPr lang="en-US" sz="2400" smtClean="0"/>
              <a:t> outputs</a:t>
            </a:r>
          </a:p>
        </p:txBody>
      </p:sp>
      <p:sp>
        <p:nvSpPr>
          <p:cNvPr id="21512" name="Text Box 5"/>
          <p:cNvSpPr txBox="1">
            <a:spLocks noChangeArrowheads="1"/>
          </p:cNvSpPr>
          <p:nvPr/>
        </p:nvSpPr>
        <p:spPr bwMode="auto">
          <a:xfrm>
            <a:off x="2397125" y="3754438"/>
            <a:ext cx="285750" cy="274637"/>
          </a:xfrm>
          <a:prstGeom prst="rect">
            <a:avLst/>
          </a:prstGeom>
          <a:noFill/>
          <a:ln w="12700">
            <a:noFill/>
            <a:miter lim="800000"/>
            <a:headEnd type="none" w="lg" len="lg"/>
            <a:tailEnd type="none" w="lg" len="lg"/>
          </a:ln>
        </p:spPr>
        <p:txBody>
          <a:bodyPr wrap="none">
            <a:spAutoFit/>
          </a:bodyPr>
          <a:lstStyle/>
          <a:p>
            <a:r>
              <a:rPr lang="en-US" sz="1200">
                <a:latin typeface="Arial" charset="0"/>
              </a:rPr>
              <a:t>X</a:t>
            </a:r>
          </a:p>
        </p:txBody>
      </p:sp>
      <p:sp>
        <p:nvSpPr>
          <p:cNvPr id="21513" name="Text Box 6"/>
          <p:cNvSpPr txBox="1">
            <a:spLocks noChangeArrowheads="1"/>
          </p:cNvSpPr>
          <p:nvPr/>
        </p:nvSpPr>
        <p:spPr bwMode="auto">
          <a:xfrm>
            <a:off x="2397125" y="4548188"/>
            <a:ext cx="285750" cy="274637"/>
          </a:xfrm>
          <a:prstGeom prst="rect">
            <a:avLst/>
          </a:prstGeom>
          <a:noFill/>
          <a:ln w="12700">
            <a:noFill/>
            <a:miter lim="800000"/>
            <a:headEnd type="none" w="lg" len="lg"/>
            <a:tailEnd type="none" w="lg" len="lg"/>
          </a:ln>
        </p:spPr>
        <p:txBody>
          <a:bodyPr wrap="none">
            <a:spAutoFit/>
          </a:bodyPr>
          <a:lstStyle/>
          <a:p>
            <a:r>
              <a:rPr lang="en-US" sz="1200">
                <a:latin typeface="Arial" charset="0"/>
              </a:rPr>
              <a:t>Y</a:t>
            </a:r>
          </a:p>
        </p:txBody>
      </p:sp>
      <p:sp>
        <p:nvSpPr>
          <p:cNvPr id="21514" name="Text Box 7"/>
          <p:cNvSpPr txBox="1">
            <a:spLocks noChangeArrowheads="1"/>
          </p:cNvSpPr>
          <p:nvPr/>
        </p:nvSpPr>
        <p:spPr bwMode="auto">
          <a:xfrm>
            <a:off x="2397125" y="5299075"/>
            <a:ext cx="277813" cy="274638"/>
          </a:xfrm>
          <a:prstGeom prst="rect">
            <a:avLst/>
          </a:prstGeom>
          <a:noFill/>
          <a:ln w="12700">
            <a:noFill/>
            <a:miter lim="800000"/>
            <a:headEnd type="none" w="lg" len="lg"/>
            <a:tailEnd type="none" w="lg" len="lg"/>
          </a:ln>
        </p:spPr>
        <p:txBody>
          <a:bodyPr wrap="none">
            <a:spAutoFit/>
          </a:bodyPr>
          <a:lstStyle/>
          <a:p>
            <a:r>
              <a:rPr lang="en-US" sz="1200">
                <a:latin typeface="Arial" charset="0"/>
              </a:rPr>
              <a:t>Z</a:t>
            </a:r>
          </a:p>
        </p:txBody>
      </p:sp>
      <p:sp>
        <p:nvSpPr>
          <p:cNvPr id="21515" name="Text Box 8"/>
          <p:cNvSpPr txBox="1">
            <a:spLocks noChangeArrowheads="1"/>
          </p:cNvSpPr>
          <p:nvPr/>
        </p:nvSpPr>
        <p:spPr bwMode="auto">
          <a:xfrm>
            <a:off x="2354263" y="2971800"/>
            <a:ext cx="328612" cy="274638"/>
          </a:xfrm>
          <a:prstGeom prst="rect">
            <a:avLst/>
          </a:prstGeom>
          <a:noFill/>
          <a:ln w="12700">
            <a:noFill/>
            <a:miter lim="800000"/>
            <a:headEnd type="none" w="lg" len="lg"/>
            <a:tailEnd type="none" w="lg" len="lg"/>
          </a:ln>
        </p:spPr>
        <p:txBody>
          <a:bodyPr wrap="none">
            <a:spAutoFit/>
          </a:bodyPr>
          <a:lstStyle/>
          <a:p>
            <a:r>
              <a:rPr lang="en-US" sz="1200">
                <a:latin typeface="Arial" charset="0"/>
              </a:rPr>
              <a:t>W</a:t>
            </a:r>
          </a:p>
        </p:txBody>
      </p:sp>
      <p:grpSp>
        <p:nvGrpSpPr>
          <p:cNvPr id="21516" name="Group 9"/>
          <p:cNvGrpSpPr>
            <a:grpSpLocks/>
          </p:cNvGrpSpPr>
          <p:nvPr/>
        </p:nvGrpSpPr>
        <p:grpSpPr bwMode="auto">
          <a:xfrm>
            <a:off x="6680200" y="2514600"/>
            <a:ext cx="2133600" cy="3581400"/>
            <a:chOff x="4320" y="1584"/>
            <a:chExt cx="1344" cy="2256"/>
          </a:xfrm>
        </p:grpSpPr>
        <p:sp>
          <p:nvSpPr>
            <p:cNvPr id="1084426" name="Rectangle 10"/>
            <p:cNvSpPr>
              <a:spLocks noChangeArrowheads="1"/>
            </p:cNvSpPr>
            <p:nvPr/>
          </p:nvSpPr>
          <p:spPr bwMode="auto">
            <a:xfrm>
              <a:off x="4320" y="1584"/>
              <a:ext cx="1344" cy="2256"/>
            </a:xfrm>
            <a:prstGeom prst="rect">
              <a:avLst/>
            </a:prstGeom>
            <a:solidFill>
              <a:srgbClr val="FFFFFF"/>
            </a:solidFill>
            <a:ln w="12700">
              <a:solidFill>
                <a:schemeClr val="tx1"/>
              </a:solidFill>
              <a:miter lim="800000"/>
              <a:headEnd type="none" w="lg" len="lg"/>
              <a:tailEnd type="none" w="lg" len="lg"/>
            </a:ln>
            <a:effectLst>
              <a:outerShdw dist="107763" dir="18900000" algn="ctr" rotWithShape="0">
                <a:schemeClr val="bg2"/>
              </a:outerShdw>
            </a:effectLst>
          </p:spPr>
          <p:txBody>
            <a:bodyPr wrap="none" anchor="ctr"/>
            <a:lstStyle/>
            <a:p>
              <a:pPr>
                <a:defRPr/>
              </a:pPr>
              <a:endParaRPr lang="en-US"/>
            </a:p>
          </p:txBody>
        </p:sp>
        <p:grpSp>
          <p:nvGrpSpPr>
            <p:cNvPr id="21518" name="Group 11"/>
            <p:cNvGrpSpPr>
              <a:grpSpLocks/>
            </p:cNvGrpSpPr>
            <p:nvPr/>
          </p:nvGrpSpPr>
          <p:grpSpPr bwMode="auto">
            <a:xfrm>
              <a:off x="4512" y="1776"/>
              <a:ext cx="1128" cy="1584"/>
              <a:chOff x="4464" y="1728"/>
              <a:chExt cx="1128" cy="1584"/>
            </a:xfrm>
          </p:grpSpPr>
          <p:sp>
            <p:nvSpPr>
              <p:cNvPr id="21520" name="Rectangle 12"/>
              <p:cNvSpPr>
                <a:spLocks noChangeArrowheads="1"/>
              </p:cNvSpPr>
              <p:nvPr/>
            </p:nvSpPr>
            <p:spPr bwMode="auto">
              <a:xfrm>
                <a:off x="4464" y="1728"/>
                <a:ext cx="720" cy="1248"/>
              </a:xfrm>
              <a:prstGeom prst="rect">
                <a:avLst/>
              </a:prstGeom>
              <a:noFill/>
              <a:ln w="12700">
                <a:solidFill>
                  <a:schemeClr val="tx1"/>
                </a:solidFill>
                <a:miter lim="800000"/>
                <a:headEnd type="none" w="lg" len="lg"/>
                <a:tailEnd type="none" w="lg" len="lg"/>
              </a:ln>
            </p:spPr>
            <p:txBody>
              <a:bodyPr wrap="none" anchor="ctr"/>
              <a:lstStyle/>
              <a:p>
                <a:r>
                  <a:rPr lang="en-US" sz="1800">
                    <a:latin typeface="Arial" charset="0"/>
                  </a:rPr>
                  <a:t>2-to-4</a:t>
                </a:r>
              </a:p>
              <a:p>
                <a:r>
                  <a:rPr lang="en-US" sz="1800">
                    <a:latin typeface="Arial" charset="0"/>
                  </a:rPr>
                  <a:t>Decoder</a:t>
                </a:r>
              </a:p>
            </p:txBody>
          </p:sp>
          <p:sp>
            <p:nvSpPr>
              <p:cNvPr id="21521" name="Line 13"/>
              <p:cNvSpPr>
                <a:spLocks noChangeShapeType="1"/>
              </p:cNvSpPr>
              <p:nvPr/>
            </p:nvSpPr>
            <p:spPr bwMode="auto">
              <a:xfrm>
                <a:off x="4704" y="2976"/>
                <a:ext cx="0" cy="144"/>
              </a:xfrm>
              <a:prstGeom prst="line">
                <a:avLst/>
              </a:prstGeom>
              <a:noFill/>
              <a:ln w="12700">
                <a:solidFill>
                  <a:schemeClr val="tx1"/>
                </a:solidFill>
                <a:round/>
                <a:headEnd type="none" w="lg" len="lg"/>
                <a:tailEnd type="none" w="lg" len="lg"/>
              </a:ln>
            </p:spPr>
            <p:txBody>
              <a:bodyPr wrap="none" anchor="ctr"/>
              <a:lstStyle/>
              <a:p>
                <a:endParaRPr lang="en-US"/>
              </a:p>
            </p:txBody>
          </p:sp>
          <p:sp>
            <p:nvSpPr>
              <p:cNvPr id="21522" name="Line 14"/>
              <p:cNvSpPr>
                <a:spLocks noChangeShapeType="1"/>
              </p:cNvSpPr>
              <p:nvPr/>
            </p:nvSpPr>
            <p:spPr bwMode="auto">
              <a:xfrm>
                <a:off x="4896" y="2976"/>
                <a:ext cx="0" cy="144"/>
              </a:xfrm>
              <a:prstGeom prst="line">
                <a:avLst/>
              </a:prstGeom>
              <a:noFill/>
              <a:ln w="12700">
                <a:solidFill>
                  <a:schemeClr val="tx1"/>
                </a:solidFill>
                <a:round/>
                <a:headEnd type="none" w="lg" len="lg"/>
                <a:tailEnd type="none" w="lg" len="lg"/>
              </a:ln>
            </p:spPr>
            <p:txBody>
              <a:bodyPr wrap="none" anchor="ctr"/>
              <a:lstStyle/>
              <a:p>
                <a:endParaRPr lang="en-US"/>
              </a:p>
            </p:txBody>
          </p:sp>
          <p:sp>
            <p:nvSpPr>
              <p:cNvPr id="21523" name="Rectangle 15"/>
              <p:cNvSpPr>
                <a:spLocks noChangeArrowheads="1"/>
              </p:cNvSpPr>
              <p:nvPr/>
            </p:nvSpPr>
            <p:spPr bwMode="auto">
              <a:xfrm>
                <a:off x="4552" y="3120"/>
                <a:ext cx="296" cy="192"/>
              </a:xfrm>
              <a:prstGeom prst="rect">
                <a:avLst/>
              </a:prstGeom>
              <a:noFill/>
              <a:ln w="9525">
                <a:noFill/>
                <a:miter lim="800000"/>
                <a:headEnd/>
                <a:tailEnd/>
              </a:ln>
            </p:spPr>
            <p:txBody>
              <a:bodyPr lIns="92075" tIns="46038" rIns="92075" bIns="46038">
                <a:spAutoFit/>
              </a:bodyPr>
              <a:lstStyle/>
              <a:p>
                <a:pPr>
                  <a:spcBef>
                    <a:spcPct val="50000"/>
                  </a:spcBef>
                </a:pPr>
                <a:r>
                  <a:rPr lang="en-US" sz="1400"/>
                  <a:t>A</a:t>
                </a:r>
              </a:p>
            </p:txBody>
          </p:sp>
          <p:sp>
            <p:nvSpPr>
              <p:cNvPr id="21524" name="Rectangle 16"/>
              <p:cNvSpPr>
                <a:spLocks noChangeArrowheads="1"/>
              </p:cNvSpPr>
              <p:nvPr/>
            </p:nvSpPr>
            <p:spPr bwMode="auto">
              <a:xfrm>
                <a:off x="4752" y="3120"/>
                <a:ext cx="296" cy="192"/>
              </a:xfrm>
              <a:prstGeom prst="rect">
                <a:avLst/>
              </a:prstGeom>
              <a:noFill/>
              <a:ln w="9525">
                <a:noFill/>
                <a:miter lim="800000"/>
                <a:headEnd/>
                <a:tailEnd/>
              </a:ln>
            </p:spPr>
            <p:txBody>
              <a:bodyPr lIns="92075" tIns="46038" rIns="92075" bIns="46038">
                <a:spAutoFit/>
              </a:bodyPr>
              <a:lstStyle/>
              <a:p>
                <a:pPr>
                  <a:spcBef>
                    <a:spcPct val="50000"/>
                  </a:spcBef>
                </a:pPr>
                <a:r>
                  <a:rPr lang="en-US" sz="1400"/>
                  <a:t>B</a:t>
                </a:r>
              </a:p>
            </p:txBody>
          </p:sp>
          <p:sp>
            <p:nvSpPr>
              <p:cNvPr id="21525" name="Line 17"/>
              <p:cNvSpPr>
                <a:spLocks noChangeShapeType="1"/>
              </p:cNvSpPr>
              <p:nvPr/>
            </p:nvSpPr>
            <p:spPr bwMode="auto">
              <a:xfrm>
                <a:off x="5184" y="1872"/>
                <a:ext cx="144" cy="0"/>
              </a:xfrm>
              <a:prstGeom prst="line">
                <a:avLst/>
              </a:prstGeom>
              <a:noFill/>
              <a:ln w="12700">
                <a:solidFill>
                  <a:schemeClr val="tx1"/>
                </a:solidFill>
                <a:round/>
                <a:headEnd type="none" w="lg" len="lg"/>
                <a:tailEnd type="none" w="lg" len="lg"/>
              </a:ln>
            </p:spPr>
            <p:txBody>
              <a:bodyPr wrap="none" anchor="ctr"/>
              <a:lstStyle/>
              <a:p>
                <a:endParaRPr lang="en-US"/>
              </a:p>
            </p:txBody>
          </p:sp>
          <p:sp>
            <p:nvSpPr>
              <p:cNvPr id="21526" name="Line 18"/>
              <p:cNvSpPr>
                <a:spLocks noChangeShapeType="1"/>
              </p:cNvSpPr>
              <p:nvPr/>
            </p:nvSpPr>
            <p:spPr bwMode="auto">
              <a:xfrm>
                <a:off x="5184" y="2160"/>
                <a:ext cx="144" cy="0"/>
              </a:xfrm>
              <a:prstGeom prst="line">
                <a:avLst/>
              </a:prstGeom>
              <a:noFill/>
              <a:ln w="12700">
                <a:solidFill>
                  <a:schemeClr val="tx1"/>
                </a:solidFill>
                <a:round/>
                <a:headEnd type="none" w="lg" len="lg"/>
                <a:tailEnd type="none" w="lg" len="lg"/>
              </a:ln>
            </p:spPr>
            <p:txBody>
              <a:bodyPr wrap="none" anchor="ctr"/>
              <a:lstStyle/>
              <a:p>
                <a:endParaRPr lang="en-US"/>
              </a:p>
            </p:txBody>
          </p:sp>
          <p:sp>
            <p:nvSpPr>
              <p:cNvPr id="21527" name="Line 19"/>
              <p:cNvSpPr>
                <a:spLocks noChangeShapeType="1"/>
              </p:cNvSpPr>
              <p:nvPr/>
            </p:nvSpPr>
            <p:spPr bwMode="auto">
              <a:xfrm>
                <a:off x="5184" y="2448"/>
                <a:ext cx="144" cy="0"/>
              </a:xfrm>
              <a:prstGeom prst="line">
                <a:avLst/>
              </a:prstGeom>
              <a:noFill/>
              <a:ln w="12700">
                <a:solidFill>
                  <a:schemeClr val="tx1"/>
                </a:solidFill>
                <a:round/>
                <a:headEnd type="none" w="lg" len="lg"/>
                <a:tailEnd type="none" w="lg" len="lg"/>
              </a:ln>
            </p:spPr>
            <p:txBody>
              <a:bodyPr wrap="none" anchor="ctr"/>
              <a:lstStyle/>
              <a:p>
                <a:endParaRPr lang="en-US"/>
              </a:p>
            </p:txBody>
          </p:sp>
          <p:sp>
            <p:nvSpPr>
              <p:cNvPr id="21528" name="Line 20"/>
              <p:cNvSpPr>
                <a:spLocks noChangeShapeType="1"/>
              </p:cNvSpPr>
              <p:nvPr/>
            </p:nvSpPr>
            <p:spPr bwMode="auto">
              <a:xfrm>
                <a:off x="5184" y="2736"/>
                <a:ext cx="144" cy="0"/>
              </a:xfrm>
              <a:prstGeom prst="line">
                <a:avLst/>
              </a:prstGeom>
              <a:noFill/>
              <a:ln w="12700">
                <a:solidFill>
                  <a:schemeClr val="tx1"/>
                </a:solidFill>
                <a:round/>
                <a:headEnd type="none" w="lg" len="lg"/>
                <a:tailEnd type="none" w="lg" len="lg"/>
              </a:ln>
            </p:spPr>
            <p:txBody>
              <a:bodyPr wrap="none" anchor="ctr"/>
              <a:lstStyle/>
              <a:p>
                <a:endParaRPr lang="en-US"/>
              </a:p>
            </p:txBody>
          </p:sp>
          <p:sp>
            <p:nvSpPr>
              <p:cNvPr id="21529" name="Rectangle 21"/>
              <p:cNvSpPr>
                <a:spLocks noChangeArrowheads="1"/>
              </p:cNvSpPr>
              <p:nvPr/>
            </p:nvSpPr>
            <p:spPr bwMode="auto">
              <a:xfrm>
                <a:off x="5280" y="1776"/>
                <a:ext cx="296" cy="192"/>
              </a:xfrm>
              <a:prstGeom prst="rect">
                <a:avLst/>
              </a:prstGeom>
              <a:noFill/>
              <a:ln w="9525">
                <a:noFill/>
                <a:miter lim="800000"/>
                <a:headEnd/>
                <a:tailEnd/>
              </a:ln>
            </p:spPr>
            <p:txBody>
              <a:bodyPr lIns="92075" tIns="46038" rIns="92075" bIns="46038">
                <a:spAutoFit/>
              </a:bodyPr>
              <a:lstStyle/>
              <a:p>
                <a:pPr>
                  <a:spcBef>
                    <a:spcPct val="50000"/>
                  </a:spcBef>
                </a:pPr>
                <a:r>
                  <a:rPr lang="en-US" sz="1400"/>
                  <a:t>W</a:t>
                </a:r>
              </a:p>
            </p:txBody>
          </p:sp>
          <p:sp>
            <p:nvSpPr>
              <p:cNvPr id="21530" name="Rectangle 22"/>
              <p:cNvSpPr>
                <a:spLocks noChangeArrowheads="1"/>
              </p:cNvSpPr>
              <p:nvPr/>
            </p:nvSpPr>
            <p:spPr bwMode="auto">
              <a:xfrm>
                <a:off x="5280" y="2064"/>
                <a:ext cx="296" cy="192"/>
              </a:xfrm>
              <a:prstGeom prst="rect">
                <a:avLst/>
              </a:prstGeom>
              <a:noFill/>
              <a:ln w="9525">
                <a:noFill/>
                <a:miter lim="800000"/>
                <a:headEnd/>
                <a:tailEnd/>
              </a:ln>
            </p:spPr>
            <p:txBody>
              <a:bodyPr lIns="92075" tIns="46038" rIns="92075" bIns="46038">
                <a:spAutoFit/>
              </a:bodyPr>
              <a:lstStyle/>
              <a:p>
                <a:pPr>
                  <a:spcBef>
                    <a:spcPct val="50000"/>
                  </a:spcBef>
                </a:pPr>
                <a:r>
                  <a:rPr lang="en-US" sz="1400"/>
                  <a:t>X</a:t>
                </a:r>
              </a:p>
            </p:txBody>
          </p:sp>
          <p:sp>
            <p:nvSpPr>
              <p:cNvPr id="21531" name="Rectangle 23"/>
              <p:cNvSpPr>
                <a:spLocks noChangeArrowheads="1"/>
              </p:cNvSpPr>
              <p:nvPr/>
            </p:nvSpPr>
            <p:spPr bwMode="auto">
              <a:xfrm>
                <a:off x="5288" y="2352"/>
                <a:ext cx="296" cy="192"/>
              </a:xfrm>
              <a:prstGeom prst="rect">
                <a:avLst/>
              </a:prstGeom>
              <a:noFill/>
              <a:ln w="9525">
                <a:noFill/>
                <a:miter lim="800000"/>
                <a:headEnd/>
                <a:tailEnd/>
              </a:ln>
            </p:spPr>
            <p:txBody>
              <a:bodyPr lIns="92075" tIns="46038" rIns="92075" bIns="46038">
                <a:spAutoFit/>
              </a:bodyPr>
              <a:lstStyle/>
              <a:p>
                <a:pPr>
                  <a:spcBef>
                    <a:spcPct val="50000"/>
                  </a:spcBef>
                </a:pPr>
                <a:r>
                  <a:rPr lang="en-US" sz="1400"/>
                  <a:t>Y</a:t>
                </a:r>
              </a:p>
            </p:txBody>
          </p:sp>
          <p:sp>
            <p:nvSpPr>
              <p:cNvPr id="21532" name="Rectangle 24"/>
              <p:cNvSpPr>
                <a:spLocks noChangeArrowheads="1"/>
              </p:cNvSpPr>
              <p:nvPr/>
            </p:nvSpPr>
            <p:spPr bwMode="auto">
              <a:xfrm>
                <a:off x="5296" y="2640"/>
                <a:ext cx="296" cy="192"/>
              </a:xfrm>
              <a:prstGeom prst="rect">
                <a:avLst/>
              </a:prstGeom>
              <a:noFill/>
              <a:ln w="9525">
                <a:noFill/>
                <a:miter lim="800000"/>
                <a:headEnd/>
                <a:tailEnd/>
              </a:ln>
            </p:spPr>
            <p:txBody>
              <a:bodyPr lIns="92075" tIns="46038" rIns="92075" bIns="46038">
                <a:spAutoFit/>
              </a:bodyPr>
              <a:lstStyle/>
              <a:p>
                <a:pPr>
                  <a:spcBef>
                    <a:spcPct val="50000"/>
                  </a:spcBef>
                </a:pPr>
                <a:r>
                  <a:rPr lang="en-US" sz="1400"/>
                  <a:t>Z</a:t>
                </a:r>
              </a:p>
            </p:txBody>
          </p:sp>
        </p:grpSp>
        <p:sp>
          <p:nvSpPr>
            <p:cNvPr id="21519" name="Text Box 25"/>
            <p:cNvSpPr txBox="1">
              <a:spLocks noChangeArrowheads="1"/>
            </p:cNvSpPr>
            <p:nvPr/>
          </p:nvSpPr>
          <p:spPr bwMode="auto">
            <a:xfrm>
              <a:off x="4664" y="3408"/>
              <a:ext cx="836" cy="404"/>
            </a:xfrm>
            <a:prstGeom prst="rect">
              <a:avLst/>
            </a:prstGeom>
            <a:noFill/>
            <a:ln w="12700">
              <a:noFill/>
              <a:miter lim="800000"/>
              <a:headEnd type="none" w="lg" len="lg"/>
              <a:tailEnd type="none" w="lg" len="lg"/>
            </a:ln>
          </p:spPr>
          <p:txBody>
            <a:bodyPr wrap="none">
              <a:spAutoFit/>
            </a:bodyPr>
            <a:lstStyle/>
            <a:p>
              <a:r>
                <a:rPr lang="en-US" sz="1800" b="1">
                  <a:latin typeface="Arial" charset="0"/>
                </a:rPr>
                <a:t>DECODER</a:t>
              </a:r>
              <a:r>
                <a:rPr lang="en-US" sz="1800">
                  <a:latin typeface="Arial" charset="0"/>
                </a:rPr>
                <a:t/>
              </a:r>
              <a:br>
                <a:rPr lang="en-US" sz="1800">
                  <a:latin typeface="Arial" charset="0"/>
                </a:rPr>
              </a:br>
              <a:r>
                <a:rPr lang="en-US" sz="1800">
                  <a:latin typeface="Arial" charset="0"/>
                </a:rPr>
                <a:t>Symbol</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a:t>ECEN 301</a:t>
            </a:r>
          </a:p>
        </p:txBody>
      </p:sp>
      <p:sp>
        <p:nvSpPr>
          <p:cNvPr id="15363" name="Footer Placeholder 4"/>
          <p:cNvSpPr>
            <a:spLocks noGrp="1"/>
          </p:cNvSpPr>
          <p:nvPr>
            <p:ph type="ftr" sz="quarter" idx="11"/>
          </p:nvPr>
        </p:nvSpPr>
        <p:spPr>
          <a:noFill/>
        </p:spPr>
        <p:txBody>
          <a:bodyPr/>
          <a:lstStyle/>
          <a:p>
            <a:r>
              <a:rPr lang="en-US"/>
              <a:t>Discussion #22 – Combinational Logic</a:t>
            </a:r>
          </a:p>
        </p:txBody>
      </p:sp>
      <p:sp>
        <p:nvSpPr>
          <p:cNvPr id="15364" name="Slide Number Placeholder 5"/>
          <p:cNvSpPr>
            <a:spLocks noGrp="1"/>
          </p:cNvSpPr>
          <p:nvPr>
            <p:ph type="sldNum" sz="quarter" idx="12"/>
          </p:nvPr>
        </p:nvSpPr>
        <p:spPr>
          <a:noFill/>
        </p:spPr>
        <p:txBody>
          <a:bodyPr/>
          <a:lstStyle/>
          <a:p>
            <a:pPr lvl="1"/>
            <a:fld id="{3FF5CD71-8243-490E-B66D-E30F7F05F8C2}" type="slidenum">
              <a:rPr lang="en-US"/>
              <a:pPr lvl="1"/>
              <a:t>2</a:t>
            </a:fld>
            <a:endParaRPr lang="en-US"/>
          </a:p>
        </p:txBody>
      </p:sp>
      <p:sp>
        <p:nvSpPr>
          <p:cNvPr id="15365" name="Rectangle 2"/>
          <p:cNvSpPr>
            <a:spLocks noGrp="1" noChangeArrowheads="1"/>
          </p:cNvSpPr>
          <p:nvPr>
            <p:ph type="title"/>
          </p:nvPr>
        </p:nvSpPr>
        <p:spPr/>
        <p:txBody>
          <a:bodyPr/>
          <a:lstStyle/>
          <a:p>
            <a:r>
              <a:rPr lang="en-US" smtClean="0"/>
              <a:t>Remember and be Thankful</a:t>
            </a:r>
          </a:p>
        </p:txBody>
      </p:sp>
      <p:sp>
        <p:nvSpPr>
          <p:cNvPr id="15366" name="Rectangle 3"/>
          <p:cNvSpPr>
            <a:spLocks noGrp="1" noChangeArrowheads="1"/>
          </p:cNvSpPr>
          <p:nvPr>
            <p:ph type="body" idx="1"/>
          </p:nvPr>
        </p:nvSpPr>
        <p:spPr>
          <a:xfrm>
            <a:off x="406400" y="1333500"/>
            <a:ext cx="8356600" cy="4152900"/>
          </a:xfrm>
          <a:solidFill>
            <a:srgbClr val="FFFFFF"/>
          </a:solidFill>
          <a:ln>
            <a:solidFill>
              <a:schemeClr val="tx1"/>
            </a:solidFill>
          </a:ln>
        </p:spPr>
        <p:txBody>
          <a:bodyPr/>
          <a:lstStyle/>
          <a:p>
            <a:pPr>
              <a:buFont typeface="Monotype Sorts" pitchFamily="2" charset="2"/>
              <a:buNone/>
            </a:pPr>
            <a:r>
              <a:rPr lang="en-US" sz="2400" b="1" u="sng" smtClean="0"/>
              <a:t>2 Nephi 1:9, 20</a:t>
            </a:r>
            <a:r>
              <a:rPr lang="en-US" sz="2400" smtClean="0"/>
              <a:t>:</a:t>
            </a:r>
          </a:p>
          <a:p>
            <a:pPr>
              <a:buFont typeface="Monotype Sorts" pitchFamily="2" charset="2"/>
              <a:buNone/>
            </a:pPr>
            <a:r>
              <a:rPr lang="en-US" sz="2000" smtClean="0"/>
              <a:t>   9 Wherefore, I, Lehi, have obtained a promise, that</a:t>
            </a:r>
            <a:r>
              <a:rPr lang="en-US" sz="2000" baseline="30000" smtClean="0"/>
              <a:t> </a:t>
            </a:r>
            <a:r>
              <a:rPr lang="en-US" sz="2000" smtClean="0"/>
              <a:t>inasmuch as those whom the Lord God shall bring out of the land of Jerusalem shall keep his commandments, they shall prosper upon the face of this land; and they shall be kept from all other nations, that they may possess this land unto themselves. And if it so be that they shall keep his commandments they shall be blessed upon the face of this land, and there shall be none to molest them, nor to take away the land of their inheritance; and they shall dwell safely forever. </a:t>
            </a:r>
          </a:p>
          <a:p>
            <a:pPr>
              <a:buFont typeface="Monotype Sorts" pitchFamily="2" charset="2"/>
              <a:buNone/>
            </a:pPr>
            <a:r>
              <a:rPr lang="en-US" sz="2000" smtClean="0"/>
              <a:t>  20 And he hath said that: </a:t>
            </a:r>
            <a:r>
              <a:rPr lang="en-US" sz="2000" b="1" smtClean="0"/>
              <a:t>Inasmuch as ye shall keep my commandments ye shall prosper in the land; but inasmuch as ye will not keep my commandments ye shall be cut off from my presence. </a:t>
            </a:r>
          </a:p>
          <a:p>
            <a:pPr>
              <a:lnSpc>
                <a:spcPct val="80000"/>
              </a:lnSpc>
              <a:buFont typeface="Monotype Sorts" pitchFamily="2" charset="2"/>
              <a:buNone/>
            </a:pPr>
            <a:endParaRPr lang="en-US" sz="24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4"/>
          <p:cNvSpPr>
            <a:spLocks noGrp="1"/>
          </p:cNvSpPr>
          <p:nvPr>
            <p:ph type="dt" sz="quarter" idx="10"/>
          </p:nvPr>
        </p:nvSpPr>
        <p:spPr>
          <a:noFill/>
        </p:spPr>
        <p:txBody>
          <a:bodyPr/>
          <a:lstStyle/>
          <a:p>
            <a:r>
              <a:rPr lang="en-US"/>
              <a:t>ECEN 301</a:t>
            </a:r>
          </a:p>
        </p:txBody>
      </p:sp>
      <p:sp>
        <p:nvSpPr>
          <p:cNvPr id="22531" name="Footer Placeholder 5"/>
          <p:cNvSpPr>
            <a:spLocks noGrp="1"/>
          </p:cNvSpPr>
          <p:nvPr>
            <p:ph type="ftr" sz="quarter" idx="11"/>
          </p:nvPr>
        </p:nvSpPr>
        <p:spPr>
          <a:noFill/>
        </p:spPr>
        <p:txBody>
          <a:bodyPr/>
          <a:lstStyle/>
          <a:p>
            <a:r>
              <a:rPr lang="en-US"/>
              <a:t>Discussion #22 – Combinational Logic</a:t>
            </a:r>
          </a:p>
        </p:txBody>
      </p:sp>
      <p:sp>
        <p:nvSpPr>
          <p:cNvPr id="22532" name="Slide Number Placeholder 6"/>
          <p:cNvSpPr>
            <a:spLocks noGrp="1"/>
          </p:cNvSpPr>
          <p:nvPr>
            <p:ph type="sldNum" sz="quarter" idx="12"/>
          </p:nvPr>
        </p:nvSpPr>
        <p:spPr>
          <a:noFill/>
        </p:spPr>
        <p:txBody>
          <a:bodyPr/>
          <a:lstStyle/>
          <a:p>
            <a:pPr lvl="1"/>
            <a:fld id="{202FDEE9-B8E6-4401-B890-F1E94D76EFFD}" type="slidenum">
              <a:rPr lang="en-US"/>
              <a:pPr lvl="1"/>
              <a:t>20</a:t>
            </a:fld>
            <a:endParaRPr lang="en-US"/>
          </a:p>
        </p:txBody>
      </p:sp>
      <p:sp>
        <p:nvSpPr>
          <p:cNvPr id="22533" name="Rectangle 2"/>
          <p:cNvSpPr>
            <a:spLocks noGrp="1" noChangeArrowheads="1"/>
          </p:cNvSpPr>
          <p:nvPr>
            <p:ph type="title"/>
          </p:nvPr>
        </p:nvSpPr>
        <p:spPr/>
        <p:txBody>
          <a:bodyPr/>
          <a:lstStyle/>
          <a:p>
            <a:r>
              <a:rPr lang="en-US" smtClean="0"/>
              <a:t>Decoders</a:t>
            </a:r>
          </a:p>
        </p:txBody>
      </p:sp>
      <p:sp>
        <p:nvSpPr>
          <p:cNvPr id="22534" name="Rectangle 3"/>
          <p:cNvSpPr>
            <a:spLocks noGrp="1" noChangeArrowheads="1"/>
          </p:cNvSpPr>
          <p:nvPr>
            <p:ph type="body" sz="half" idx="1"/>
          </p:nvPr>
        </p:nvSpPr>
        <p:spPr/>
        <p:txBody>
          <a:bodyPr/>
          <a:lstStyle/>
          <a:p>
            <a:r>
              <a:rPr lang="en-US" sz="2800" smtClean="0"/>
              <a:t>Write the truth table</a:t>
            </a:r>
          </a:p>
        </p:txBody>
      </p:sp>
      <p:pic>
        <p:nvPicPr>
          <p:cNvPr id="22535" name="Picture 4" descr="pat76902_0311"/>
          <p:cNvPicPr>
            <a:picLocks noChangeAspect="1" noChangeArrowheads="1"/>
          </p:cNvPicPr>
          <p:nvPr/>
        </p:nvPicPr>
        <p:blipFill>
          <a:blip r:embed="rId2"/>
          <a:srcRect/>
          <a:stretch>
            <a:fillRect/>
          </a:stretch>
        </p:blipFill>
        <p:spPr bwMode="auto">
          <a:xfrm>
            <a:off x="392113" y="2289175"/>
            <a:ext cx="8305800" cy="3654425"/>
          </a:xfrm>
          <a:prstGeom prst="rect">
            <a:avLst/>
          </a:prstGeom>
          <a:noFill/>
          <a:ln w="9525">
            <a:noFill/>
            <a:miter lim="800000"/>
            <a:headEnd/>
            <a:tailEnd/>
          </a:ln>
        </p:spPr>
      </p:pic>
      <p:sp>
        <p:nvSpPr>
          <p:cNvPr id="22536" name="Rectangle 5"/>
          <p:cNvSpPr>
            <a:spLocks noChangeArrowheads="1"/>
          </p:cNvSpPr>
          <p:nvPr/>
        </p:nvSpPr>
        <p:spPr bwMode="auto">
          <a:xfrm>
            <a:off x="4953000" y="2057400"/>
            <a:ext cx="4191000" cy="3962400"/>
          </a:xfrm>
          <a:prstGeom prst="rect">
            <a:avLst/>
          </a:prstGeom>
          <a:solidFill>
            <a:srgbClr val="EAEAEA"/>
          </a:solidFill>
          <a:ln w="12700">
            <a:noFill/>
            <a:miter lim="800000"/>
            <a:headEnd type="none" w="lg" len="lg"/>
            <a:tailEnd type="none" w="lg" len="lg"/>
          </a:ln>
        </p:spPr>
        <p:txBody>
          <a:bodyPr wrap="none" anchor="ctr"/>
          <a:lstStyle/>
          <a:p>
            <a:endParaRPr lang="en-US"/>
          </a:p>
        </p:txBody>
      </p:sp>
      <p:sp>
        <p:nvSpPr>
          <p:cNvPr id="22537" name="Text Box 6"/>
          <p:cNvSpPr txBox="1">
            <a:spLocks noChangeArrowheads="1"/>
          </p:cNvSpPr>
          <p:nvPr/>
        </p:nvSpPr>
        <p:spPr bwMode="auto">
          <a:xfrm>
            <a:off x="3005138" y="3603625"/>
            <a:ext cx="285750" cy="274638"/>
          </a:xfrm>
          <a:prstGeom prst="rect">
            <a:avLst/>
          </a:prstGeom>
          <a:noFill/>
          <a:ln w="12700">
            <a:noFill/>
            <a:miter lim="800000"/>
            <a:headEnd type="none" w="lg" len="lg"/>
            <a:tailEnd type="none" w="lg" len="lg"/>
          </a:ln>
        </p:spPr>
        <p:txBody>
          <a:bodyPr wrap="none">
            <a:spAutoFit/>
          </a:bodyPr>
          <a:lstStyle/>
          <a:p>
            <a:r>
              <a:rPr lang="en-US" sz="1200">
                <a:latin typeface="Arial" charset="0"/>
              </a:rPr>
              <a:t>X</a:t>
            </a:r>
          </a:p>
        </p:txBody>
      </p:sp>
      <p:sp>
        <p:nvSpPr>
          <p:cNvPr id="22538" name="Text Box 7"/>
          <p:cNvSpPr txBox="1">
            <a:spLocks noChangeArrowheads="1"/>
          </p:cNvSpPr>
          <p:nvPr/>
        </p:nvSpPr>
        <p:spPr bwMode="auto">
          <a:xfrm>
            <a:off x="3005138" y="4518025"/>
            <a:ext cx="285750" cy="274638"/>
          </a:xfrm>
          <a:prstGeom prst="rect">
            <a:avLst/>
          </a:prstGeom>
          <a:noFill/>
          <a:ln w="12700">
            <a:noFill/>
            <a:miter lim="800000"/>
            <a:headEnd type="none" w="lg" len="lg"/>
            <a:tailEnd type="none" w="lg" len="lg"/>
          </a:ln>
        </p:spPr>
        <p:txBody>
          <a:bodyPr wrap="none">
            <a:spAutoFit/>
          </a:bodyPr>
          <a:lstStyle/>
          <a:p>
            <a:r>
              <a:rPr lang="en-US" sz="1200">
                <a:latin typeface="Arial" charset="0"/>
              </a:rPr>
              <a:t>Y</a:t>
            </a:r>
          </a:p>
        </p:txBody>
      </p:sp>
      <p:sp>
        <p:nvSpPr>
          <p:cNvPr id="22539" name="Text Box 8"/>
          <p:cNvSpPr txBox="1">
            <a:spLocks noChangeArrowheads="1"/>
          </p:cNvSpPr>
          <p:nvPr/>
        </p:nvSpPr>
        <p:spPr bwMode="auto">
          <a:xfrm>
            <a:off x="3005138" y="5440363"/>
            <a:ext cx="277812" cy="274637"/>
          </a:xfrm>
          <a:prstGeom prst="rect">
            <a:avLst/>
          </a:prstGeom>
          <a:noFill/>
          <a:ln w="12700">
            <a:noFill/>
            <a:miter lim="800000"/>
            <a:headEnd type="none" w="lg" len="lg"/>
            <a:tailEnd type="none" w="lg" len="lg"/>
          </a:ln>
        </p:spPr>
        <p:txBody>
          <a:bodyPr wrap="none">
            <a:spAutoFit/>
          </a:bodyPr>
          <a:lstStyle/>
          <a:p>
            <a:r>
              <a:rPr lang="en-US" sz="1200">
                <a:latin typeface="Arial" charset="0"/>
              </a:rPr>
              <a:t>Z</a:t>
            </a:r>
          </a:p>
        </p:txBody>
      </p:sp>
      <p:sp>
        <p:nvSpPr>
          <p:cNvPr id="22540" name="Text Box 9"/>
          <p:cNvSpPr txBox="1">
            <a:spLocks noChangeArrowheads="1"/>
          </p:cNvSpPr>
          <p:nvPr/>
        </p:nvSpPr>
        <p:spPr bwMode="auto">
          <a:xfrm>
            <a:off x="2981325" y="2719388"/>
            <a:ext cx="328613" cy="274637"/>
          </a:xfrm>
          <a:prstGeom prst="rect">
            <a:avLst/>
          </a:prstGeom>
          <a:noFill/>
          <a:ln w="12700">
            <a:noFill/>
            <a:miter lim="800000"/>
            <a:headEnd type="none" w="lg" len="lg"/>
            <a:tailEnd type="none" w="lg" len="lg"/>
          </a:ln>
        </p:spPr>
        <p:txBody>
          <a:bodyPr wrap="none">
            <a:spAutoFit/>
          </a:bodyPr>
          <a:lstStyle/>
          <a:p>
            <a:r>
              <a:rPr lang="en-US" sz="1200">
                <a:latin typeface="Arial" charset="0"/>
              </a:rPr>
              <a:t>W</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4"/>
          <p:cNvSpPr>
            <a:spLocks noGrp="1"/>
          </p:cNvSpPr>
          <p:nvPr>
            <p:ph type="dt" sz="quarter" idx="10"/>
          </p:nvPr>
        </p:nvSpPr>
        <p:spPr>
          <a:noFill/>
        </p:spPr>
        <p:txBody>
          <a:bodyPr/>
          <a:lstStyle/>
          <a:p>
            <a:r>
              <a:rPr lang="en-US"/>
              <a:t>ECEN 301</a:t>
            </a:r>
          </a:p>
        </p:txBody>
      </p:sp>
      <p:sp>
        <p:nvSpPr>
          <p:cNvPr id="23555" name="Footer Placeholder 5"/>
          <p:cNvSpPr>
            <a:spLocks noGrp="1"/>
          </p:cNvSpPr>
          <p:nvPr>
            <p:ph type="ftr" sz="quarter" idx="11"/>
          </p:nvPr>
        </p:nvSpPr>
        <p:spPr>
          <a:noFill/>
        </p:spPr>
        <p:txBody>
          <a:bodyPr/>
          <a:lstStyle/>
          <a:p>
            <a:r>
              <a:rPr lang="en-US"/>
              <a:t>Discussion #22 – Combinational Logic</a:t>
            </a:r>
          </a:p>
        </p:txBody>
      </p:sp>
      <p:sp>
        <p:nvSpPr>
          <p:cNvPr id="23556" name="Slide Number Placeholder 6"/>
          <p:cNvSpPr>
            <a:spLocks noGrp="1"/>
          </p:cNvSpPr>
          <p:nvPr>
            <p:ph type="sldNum" sz="quarter" idx="12"/>
          </p:nvPr>
        </p:nvSpPr>
        <p:spPr>
          <a:noFill/>
        </p:spPr>
        <p:txBody>
          <a:bodyPr/>
          <a:lstStyle/>
          <a:p>
            <a:pPr lvl="1"/>
            <a:fld id="{7642CA87-B58F-4A05-942E-6DCE9E0D3303}" type="slidenum">
              <a:rPr lang="en-US"/>
              <a:pPr lvl="1"/>
              <a:t>21</a:t>
            </a:fld>
            <a:endParaRPr lang="en-US"/>
          </a:p>
        </p:txBody>
      </p:sp>
      <p:sp>
        <p:nvSpPr>
          <p:cNvPr id="23557" name="Rectangle 2"/>
          <p:cNvSpPr>
            <a:spLocks noGrp="1" noChangeArrowheads="1"/>
          </p:cNvSpPr>
          <p:nvPr>
            <p:ph type="title"/>
          </p:nvPr>
        </p:nvSpPr>
        <p:spPr/>
        <p:txBody>
          <a:bodyPr/>
          <a:lstStyle/>
          <a:p>
            <a:r>
              <a:rPr lang="en-US" smtClean="0"/>
              <a:t>Decoders</a:t>
            </a:r>
          </a:p>
        </p:txBody>
      </p:sp>
      <p:sp>
        <p:nvSpPr>
          <p:cNvPr id="23558" name="Rectangle 3"/>
          <p:cNvSpPr>
            <a:spLocks noGrp="1" noChangeArrowheads="1"/>
          </p:cNvSpPr>
          <p:nvPr>
            <p:ph type="body" sz="half" idx="1"/>
          </p:nvPr>
        </p:nvSpPr>
        <p:spPr/>
        <p:txBody>
          <a:bodyPr/>
          <a:lstStyle/>
          <a:p>
            <a:r>
              <a:rPr lang="en-US" sz="2800" smtClean="0"/>
              <a:t>Write the truth table</a:t>
            </a:r>
          </a:p>
        </p:txBody>
      </p:sp>
      <p:pic>
        <p:nvPicPr>
          <p:cNvPr id="23559" name="Picture 4" descr="pat76902_0311"/>
          <p:cNvPicPr>
            <a:picLocks noChangeAspect="1" noChangeArrowheads="1"/>
          </p:cNvPicPr>
          <p:nvPr/>
        </p:nvPicPr>
        <p:blipFill>
          <a:blip r:embed="rId2"/>
          <a:srcRect/>
          <a:stretch>
            <a:fillRect/>
          </a:stretch>
        </p:blipFill>
        <p:spPr bwMode="auto">
          <a:xfrm>
            <a:off x="392113" y="2289175"/>
            <a:ext cx="8305800" cy="3654425"/>
          </a:xfrm>
          <a:prstGeom prst="rect">
            <a:avLst/>
          </a:prstGeom>
          <a:noFill/>
          <a:ln w="9525">
            <a:noFill/>
            <a:miter lim="800000"/>
            <a:headEnd/>
            <a:tailEnd/>
          </a:ln>
        </p:spPr>
      </p:pic>
      <p:sp>
        <p:nvSpPr>
          <p:cNvPr id="23560" name="Rectangle 5"/>
          <p:cNvSpPr>
            <a:spLocks noChangeArrowheads="1"/>
          </p:cNvSpPr>
          <p:nvPr/>
        </p:nvSpPr>
        <p:spPr bwMode="auto">
          <a:xfrm>
            <a:off x="4953000" y="2057400"/>
            <a:ext cx="4191000" cy="3962400"/>
          </a:xfrm>
          <a:prstGeom prst="rect">
            <a:avLst/>
          </a:prstGeom>
          <a:solidFill>
            <a:srgbClr val="EAEAEA"/>
          </a:solidFill>
          <a:ln w="12700">
            <a:noFill/>
            <a:miter lim="800000"/>
            <a:headEnd type="none" w="lg" len="lg"/>
            <a:tailEnd type="none" w="lg" len="lg"/>
          </a:ln>
        </p:spPr>
        <p:txBody>
          <a:bodyPr wrap="none" anchor="ctr"/>
          <a:lstStyle/>
          <a:p>
            <a:endParaRPr lang="en-US"/>
          </a:p>
        </p:txBody>
      </p:sp>
      <p:sp>
        <p:nvSpPr>
          <p:cNvPr id="23561" name="Text Box 6"/>
          <p:cNvSpPr txBox="1">
            <a:spLocks noChangeArrowheads="1"/>
          </p:cNvSpPr>
          <p:nvPr/>
        </p:nvSpPr>
        <p:spPr bwMode="auto">
          <a:xfrm>
            <a:off x="3005138" y="3603625"/>
            <a:ext cx="285750" cy="274638"/>
          </a:xfrm>
          <a:prstGeom prst="rect">
            <a:avLst/>
          </a:prstGeom>
          <a:noFill/>
          <a:ln w="12700">
            <a:noFill/>
            <a:miter lim="800000"/>
            <a:headEnd type="none" w="lg" len="lg"/>
            <a:tailEnd type="none" w="lg" len="lg"/>
          </a:ln>
        </p:spPr>
        <p:txBody>
          <a:bodyPr wrap="none">
            <a:spAutoFit/>
          </a:bodyPr>
          <a:lstStyle/>
          <a:p>
            <a:r>
              <a:rPr lang="en-US" sz="1200">
                <a:latin typeface="Arial" charset="0"/>
              </a:rPr>
              <a:t>X</a:t>
            </a:r>
          </a:p>
        </p:txBody>
      </p:sp>
      <p:sp>
        <p:nvSpPr>
          <p:cNvPr id="23562" name="Text Box 7"/>
          <p:cNvSpPr txBox="1">
            <a:spLocks noChangeArrowheads="1"/>
          </p:cNvSpPr>
          <p:nvPr/>
        </p:nvSpPr>
        <p:spPr bwMode="auto">
          <a:xfrm>
            <a:off x="3005138" y="4518025"/>
            <a:ext cx="285750" cy="274638"/>
          </a:xfrm>
          <a:prstGeom prst="rect">
            <a:avLst/>
          </a:prstGeom>
          <a:noFill/>
          <a:ln w="12700">
            <a:noFill/>
            <a:miter lim="800000"/>
            <a:headEnd type="none" w="lg" len="lg"/>
            <a:tailEnd type="none" w="lg" len="lg"/>
          </a:ln>
        </p:spPr>
        <p:txBody>
          <a:bodyPr wrap="none">
            <a:spAutoFit/>
          </a:bodyPr>
          <a:lstStyle/>
          <a:p>
            <a:r>
              <a:rPr lang="en-US" sz="1200">
                <a:latin typeface="Arial" charset="0"/>
              </a:rPr>
              <a:t>Y</a:t>
            </a:r>
          </a:p>
        </p:txBody>
      </p:sp>
      <p:sp>
        <p:nvSpPr>
          <p:cNvPr id="23563" name="Text Box 8"/>
          <p:cNvSpPr txBox="1">
            <a:spLocks noChangeArrowheads="1"/>
          </p:cNvSpPr>
          <p:nvPr/>
        </p:nvSpPr>
        <p:spPr bwMode="auto">
          <a:xfrm>
            <a:off x="3005138" y="5440363"/>
            <a:ext cx="277812" cy="274637"/>
          </a:xfrm>
          <a:prstGeom prst="rect">
            <a:avLst/>
          </a:prstGeom>
          <a:noFill/>
          <a:ln w="12700">
            <a:noFill/>
            <a:miter lim="800000"/>
            <a:headEnd type="none" w="lg" len="lg"/>
            <a:tailEnd type="none" w="lg" len="lg"/>
          </a:ln>
        </p:spPr>
        <p:txBody>
          <a:bodyPr wrap="none">
            <a:spAutoFit/>
          </a:bodyPr>
          <a:lstStyle/>
          <a:p>
            <a:r>
              <a:rPr lang="en-US" sz="1200">
                <a:latin typeface="Arial" charset="0"/>
              </a:rPr>
              <a:t>Z</a:t>
            </a:r>
          </a:p>
        </p:txBody>
      </p:sp>
      <p:sp>
        <p:nvSpPr>
          <p:cNvPr id="23564" name="Text Box 9"/>
          <p:cNvSpPr txBox="1">
            <a:spLocks noChangeArrowheads="1"/>
          </p:cNvSpPr>
          <p:nvPr/>
        </p:nvSpPr>
        <p:spPr bwMode="auto">
          <a:xfrm>
            <a:off x="2981325" y="2719388"/>
            <a:ext cx="328613" cy="274637"/>
          </a:xfrm>
          <a:prstGeom prst="rect">
            <a:avLst/>
          </a:prstGeom>
          <a:noFill/>
          <a:ln w="12700">
            <a:noFill/>
            <a:miter lim="800000"/>
            <a:headEnd type="none" w="lg" len="lg"/>
            <a:tailEnd type="none" w="lg" len="lg"/>
          </a:ln>
        </p:spPr>
        <p:txBody>
          <a:bodyPr wrap="none">
            <a:spAutoFit/>
          </a:bodyPr>
          <a:lstStyle/>
          <a:p>
            <a:r>
              <a:rPr lang="en-US" sz="1200">
                <a:latin typeface="Arial" charset="0"/>
              </a:rPr>
              <a:t>W</a:t>
            </a:r>
          </a:p>
        </p:txBody>
      </p:sp>
      <p:graphicFrame>
        <p:nvGraphicFramePr>
          <p:cNvPr id="1091594" name="Group 10"/>
          <p:cNvGraphicFramePr>
            <a:graphicFrameLocks noGrp="1"/>
          </p:cNvGraphicFramePr>
          <p:nvPr>
            <p:ph sz="half" idx="2"/>
          </p:nvPr>
        </p:nvGraphicFramePr>
        <p:xfrm>
          <a:off x="5867400" y="3314700"/>
          <a:ext cx="2238375" cy="1737360"/>
        </p:xfrm>
        <a:graphic>
          <a:graphicData uri="http://schemas.openxmlformats.org/drawingml/2006/table">
            <a:tbl>
              <a:tblPr/>
              <a:tblGrid>
                <a:gridCol w="373063"/>
                <a:gridCol w="373062"/>
                <a:gridCol w="373063"/>
                <a:gridCol w="349250"/>
                <a:gridCol w="396875"/>
                <a:gridCol w="373062"/>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W</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X</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Y</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Z</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a:t>ECEN 301</a:t>
            </a:r>
          </a:p>
        </p:txBody>
      </p:sp>
      <p:sp>
        <p:nvSpPr>
          <p:cNvPr id="24579" name="Footer Placeholder 4"/>
          <p:cNvSpPr>
            <a:spLocks noGrp="1"/>
          </p:cNvSpPr>
          <p:nvPr>
            <p:ph type="ftr" sz="quarter" idx="11"/>
          </p:nvPr>
        </p:nvSpPr>
        <p:spPr>
          <a:noFill/>
        </p:spPr>
        <p:txBody>
          <a:bodyPr/>
          <a:lstStyle/>
          <a:p>
            <a:r>
              <a:rPr lang="en-US"/>
              <a:t>Discussion #22 – Combinational Logic</a:t>
            </a:r>
          </a:p>
        </p:txBody>
      </p:sp>
      <p:sp>
        <p:nvSpPr>
          <p:cNvPr id="24580" name="Slide Number Placeholder 5"/>
          <p:cNvSpPr>
            <a:spLocks noGrp="1"/>
          </p:cNvSpPr>
          <p:nvPr>
            <p:ph type="sldNum" sz="quarter" idx="12"/>
          </p:nvPr>
        </p:nvSpPr>
        <p:spPr>
          <a:noFill/>
        </p:spPr>
        <p:txBody>
          <a:bodyPr/>
          <a:lstStyle/>
          <a:p>
            <a:pPr lvl="1"/>
            <a:fld id="{4C9E98CA-4825-46C3-8562-3CB7C5ABA1EA}" type="slidenum">
              <a:rPr lang="en-US"/>
              <a:pPr lvl="1"/>
              <a:t>22</a:t>
            </a:fld>
            <a:endParaRPr lang="en-US"/>
          </a:p>
        </p:txBody>
      </p:sp>
      <p:sp>
        <p:nvSpPr>
          <p:cNvPr id="24581" name="Rectangle 2"/>
          <p:cNvSpPr>
            <a:spLocks noGrp="1" noChangeArrowheads="1"/>
          </p:cNvSpPr>
          <p:nvPr>
            <p:ph type="title"/>
          </p:nvPr>
        </p:nvSpPr>
        <p:spPr/>
        <p:txBody>
          <a:bodyPr/>
          <a:lstStyle/>
          <a:p>
            <a:r>
              <a:rPr lang="en-US" smtClean="0"/>
              <a:t>Multiplexors</a:t>
            </a:r>
          </a:p>
        </p:txBody>
      </p:sp>
      <p:sp>
        <p:nvSpPr>
          <p:cNvPr id="24582" name="Rectangle 3"/>
          <p:cNvSpPr>
            <a:spLocks noGrp="1" noChangeArrowheads="1"/>
          </p:cNvSpPr>
          <p:nvPr>
            <p:ph type="body" idx="1"/>
          </p:nvPr>
        </p:nvSpPr>
        <p:spPr/>
        <p:txBody>
          <a:bodyPr/>
          <a:lstStyle/>
          <a:p>
            <a:pPr>
              <a:lnSpc>
                <a:spcPct val="90000"/>
              </a:lnSpc>
            </a:pPr>
            <a:r>
              <a:rPr lang="en-US" sz="2800" smtClean="0"/>
              <a:t>Connect one of its inputs to its output according to select signals</a:t>
            </a:r>
          </a:p>
          <a:p>
            <a:pPr>
              <a:lnSpc>
                <a:spcPct val="90000"/>
              </a:lnSpc>
            </a:pPr>
            <a:endParaRPr lang="en-US" sz="2800" smtClean="0"/>
          </a:p>
          <a:p>
            <a:pPr>
              <a:lnSpc>
                <a:spcPct val="90000"/>
              </a:lnSpc>
            </a:pPr>
            <a:endParaRPr lang="en-US" sz="2800" smtClean="0"/>
          </a:p>
          <a:p>
            <a:pPr>
              <a:lnSpc>
                <a:spcPct val="90000"/>
              </a:lnSpc>
            </a:pPr>
            <a:endParaRPr lang="en-US" sz="2800" smtClean="0"/>
          </a:p>
          <a:p>
            <a:pPr>
              <a:lnSpc>
                <a:spcPct val="90000"/>
              </a:lnSpc>
            </a:pPr>
            <a:endParaRPr lang="en-US" sz="2800" smtClean="0"/>
          </a:p>
          <a:p>
            <a:pPr>
              <a:lnSpc>
                <a:spcPct val="90000"/>
              </a:lnSpc>
            </a:pPr>
            <a:endParaRPr lang="en-US" sz="2800" smtClean="0"/>
          </a:p>
          <a:p>
            <a:pPr>
              <a:lnSpc>
                <a:spcPct val="90000"/>
              </a:lnSpc>
            </a:pPr>
            <a:endParaRPr lang="en-US" sz="2800" smtClean="0"/>
          </a:p>
          <a:p>
            <a:pPr>
              <a:lnSpc>
                <a:spcPct val="90000"/>
              </a:lnSpc>
            </a:pPr>
            <a:r>
              <a:rPr lang="en-US" sz="2800" smtClean="0"/>
              <a:t>Useful for </a:t>
            </a:r>
            <a:r>
              <a:rPr lang="en-US" sz="2800" i="1" smtClean="0"/>
              <a:t>selecting</a:t>
            </a:r>
            <a:r>
              <a:rPr lang="en-US" sz="2800" smtClean="0"/>
              <a:t> one from a collection of data inputs.</a:t>
            </a:r>
          </a:p>
          <a:p>
            <a:pPr>
              <a:lnSpc>
                <a:spcPct val="90000"/>
              </a:lnSpc>
            </a:pPr>
            <a:r>
              <a:rPr lang="en-US" sz="2800" smtClean="0"/>
              <a:t>Usually has </a:t>
            </a:r>
            <a:r>
              <a:rPr lang="en-US" sz="2800" b="1" smtClean="0">
                <a:solidFill>
                  <a:srgbClr val="800000"/>
                </a:solidFill>
              </a:rPr>
              <a:t>2</a:t>
            </a:r>
            <a:r>
              <a:rPr lang="en-US" sz="2800" b="1" baseline="30000" smtClean="0">
                <a:solidFill>
                  <a:srgbClr val="800000"/>
                </a:solidFill>
              </a:rPr>
              <a:t>n</a:t>
            </a:r>
            <a:r>
              <a:rPr lang="en-US" sz="2800" smtClean="0"/>
              <a:t> inputs and </a:t>
            </a:r>
            <a:r>
              <a:rPr lang="en-US" sz="2800" b="1" smtClean="0">
                <a:solidFill>
                  <a:srgbClr val="800000"/>
                </a:solidFill>
              </a:rPr>
              <a:t>n</a:t>
            </a:r>
            <a:r>
              <a:rPr lang="en-US" sz="2800" smtClean="0"/>
              <a:t> select lines.</a:t>
            </a:r>
          </a:p>
        </p:txBody>
      </p:sp>
      <p:pic>
        <p:nvPicPr>
          <p:cNvPr id="24583" name="Picture 4" descr="pat76902_0312"/>
          <p:cNvPicPr>
            <a:picLocks noChangeAspect="1" noChangeArrowheads="1"/>
          </p:cNvPicPr>
          <p:nvPr/>
        </p:nvPicPr>
        <p:blipFill>
          <a:blip r:embed="rId2"/>
          <a:srcRect/>
          <a:stretch>
            <a:fillRect/>
          </a:stretch>
        </p:blipFill>
        <p:spPr bwMode="auto">
          <a:xfrm>
            <a:off x="609600" y="2317750"/>
            <a:ext cx="5067300" cy="2559050"/>
          </a:xfrm>
          <a:prstGeom prst="rect">
            <a:avLst/>
          </a:prstGeom>
          <a:noFill/>
          <a:ln w="9525">
            <a:noFill/>
            <a:miter lim="800000"/>
            <a:headEnd/>
            <a:tailEnd/>
          </a:ln>
        </p:spPr>
      </p:pic>
      <p:sp>
        <p:nvSpPr>
          <p:cNvPr id="24584" name="Rectangle 5"/>
          <p:cNvSpPr>
            <a:spLocks noChangeArrowheads="1"/>
          </p:cNvSpPr>
          <p:nvPr/>
        </p:nvSpPr>
        <p:spPr bwMode="auto">
          <a:xfrm>
            <a:off x="4724400" y="2133600"/>
            <a:ext cx="1676400" cy="1905000"/>
          </a:xfrm>
          <a:prstGeom prst="rect">
            <a:avLst/>
          </a:prstGeom>
          <a:noFill/>
          <a:ln w="12700">
            <a:noFill/>
            <a:miter lim="800000"/>
            <a:headEnd type="none" w="lg" len="lg"/>
            <a:tailEnd type="none" w="lg" len="lg"/>
          </a:ln>
        </p:spPr>
        <p:txBody>
          <a:bodyPr wrap="none" anchor="ctr"/>
          <a:lstStyle/>
          <a:p>
            <a:endParaRPr lang="en-US"/>
          </a:p>
        </p:txBody>
      </p:sp>
      <p:grpSp>
        <p:nvGrpSpPr>
          <p:cNvPr id="24585" name="Group 23"/>
          <p:cNvGrpSpPr>
            <a:grpSpLocks/>
          </p:cNvGrpSpPr>
          <p:nvPr/>
        </p:nvGrpSpPr>
        <p:grpSpPr bwMode="auto">
          <a:xfrm>
            <a:off x="6096000" y="2185988"/>
            <a:ext cx="2819400" cy="2590800"/>
            <a:chOff x="3948" y="1377"/>
            <a:chExt cx="1776" cy="1632"/>
          </a:xfrm>
        </p:grpSpPr>
        <p:sp>
          <p:nvSpPr>
            <p:cNvPr id="1087497" name="Rectangle 9"/>
            <p:cNvSpPr>
              <a:spLocks noChangeArrowheads="1"/>
            </p:cNvSpPr>
            <p:nvPr/>
          </p:nvSpPr>
          <p:spPr bwMode="auto">
            <a:xfrm>
              <a:off x="3948" y="1377"/>
              <a:ext cx="1776" cy="1632"/>
            </a:xfrm>
            <a:prstGeom prst="rect">
              <a:avLst/>
            </a:prstGeom>
            <a:solidFill>
              <a:srgbClr val="FFFFFF"/>
            </a:solidFill>
            <a:ln w="12700">
              <a:solidFill>
                <a:schemeClr val="tx1"/>
              </a:solidFill>
              <a:miter lim="800000"/>
              <a:headEnd type="none" w="lg" len="lg"/>
              <a:tailEnd type="none" w="lg" len="lg"/>
            </a:ln>
            <a:effectLst>
              <a:outerShdw dist="107763" dir="18900000" algn="ctr" rotWithShape="0">
                <a:schemeClr val="bg2"/>
              </a:outerShdw>
            </a:effectLst>
          </p:spPr>
          <p:txBody>
            <a:bodyPr wrap="none" anchor="ctr"/>
            <a:lstStyle/>
            <a:p>
              <a:pPr>
                <a:defRPr/>
              </a:pPr>
              <a:endParaRPr lang="en-US"/>
            </a:p>
          </p:txBody>
        </p:sp>
        <p:grpSp>
          <p:nvGrpSpPr>
            <p:cNvPr id="24587" name="Group 10"/>
            <p:cNvGrpSpPr>
              <a:grpSpLocks/>
            </p:cNvGrpSpPr>
            <p:nvPr/>
          </p:nvGrpSpPr>
          <p:grpSpPr bwMode="auto">
            <a:xfrm>
              <a:off x="4332" y="1473"/>
              <a:ext cx="1248" cy="1143"/>
              <a:chOff x="4272" y="1392"/>
              <a:chExt cx="1248" cy="1143"/>
            </a:xfrm>
          </p:grpSpPr>
          <p:sp>
            <p:nvSpPr>
              <p:cNvPr id="24589" name="AutoShape 11"/>
              <p:cNvSpPr>
                <a:spLocks noChangeArrowheads="1"/>
              </p:cNvSpPr>
              <p:nvPr/>
            </p:nvSpPr>
            <p:spPr bwMode="auto">
              <a:xfrm>
                <a:off x="4272" y="1776"/>
                <a:ext cx="912" cy="384"/>
              </a:xfrm>
              <a:custGeom>
                <a:avLst/>
                <a:gdLst>
                  <a:gd name="T0" fmla="*/ 798 w 21600"/>
                  <a:gd name="T1" fmla="*/ 192 h 21600"/>
                  <a:gd name="T2" fmla="*/ 456 w 21600"/>
                  <a:gd name="T3" fmla="*/ 384 h 21600"/>
                  <a:gd name="T4" fmla="*/ 114 w 21600"/>
                  <a:gd name="T5" fmla="*/ 192 h 21600"/>
                  <a:gd name="T6" fmla="*/ 45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12700">
                <a:solidFill>
                  <a:schemeClr val="tx1"/>
                </a:solidFill>
                <a:miter lim="800000"/>
                <a:headEnd type="none" w="lg" len="lg"/>
                <a:tailEnd type="none" w="lg" len="lg"/>
              </a:ln>
            </p:spPr>
            <p:txBody>
              <a:bodyPr wrap="none" anchor="ctr"/>
              <a:lstStyle/>
              <a:p>
                <a:endParaRPr lang="en-US"/>
              </a:p>
            </p:txBody>
          </p:sp>
          <p:sp>
            <p:nvSpPr>
              <p:cNvPr id="24590" name="Line 12"/>
              <p:cNvSpPr>
                <a:spLocks noChangeShapeType="1"/>
              </p:cNvSpPr>
              <p:nvPr/>
            </p:nvSpPr>
            <p:spPr bwMode="auto">
              <a:xfrm flipV="1">
                <a:off x="4416" y="1632"/>
                <a:ext cx="0" cy="144"/>
              </a:xfrm>
              <a:prstGeom prst="line">
                <a:avLst/>
              </a:prstGeom>
              <a:noFill/>
              <a:ln w="12700">
                <a:solidFill>
                  <a:schemeClr val="tx1"/>
                </a:solidFill>
                <a:round/>
                <a:headEnd type="none" w="lg" len="lg"/>
                <a:tailEnd type="none" w="lg" len="lg"/>
              </a:ln>
            </p:spPr>
            <p:txBody>
              <a:bodyPr/>
              <a:lstStyle/>
              <a:p>
                <a:endParaRPr lang="en-US"/>
              </a:p>
            </p:txBody>
          </p:sp>
          <p:sp>
            <p:nvSpPr>
              <p:cNvPr id="24591" name="Line 13"/>
              <p:cNvSpPr>
                <a:spLocks noChangeShapeType="1"/>
              </p:cNvSpPr>
              <p:nvPr/>
            </p:nvSpPr>
            <p:spPr bwMode="auto">
              <a:xfrm flipV="1">
                <a:off x="5040" y="1632"/>
                <a:ext cx="0" cy="144"/>
              </a:xfrm>
              <a:prstGeom prst="line">
                <a:avLst/>
              </a:prstGeom>
              <a:noFill/>
              <a:ln w="12700">
                <a:solidFill>
                  <a:schemeClr val="tx1"/>
                </a:solidFill>
                <a:round/>
                <a:headEnd type="none" w="lg" len="lg"/>
                <a:tailEnd type="none" w="lg" len="lg"/>
              </a:ln>
            </p:spPr>
            <p:txBody>
              <a:bodyPr/>
              <a:lstStyle/>
              <a:p>
                <a:endParaRPr lang="en-US"/>
              </a:p>
            </p:txBody>
          </p:sp>
          <p:sp>
            <p:nvSpPr>
              <p:cNvPr id="24592" name="Line 14"/>
              <p:cNvSpPr>
                <a:spLocks noChangeShapeType="1"/>
              </p:cNvSpPr>
              <p:nvPr/>
            </p:nvSpPr>
            <p:spPr bwMode="auto">
              <a:xfrm flipV="1">
                <a:off x="4752" y="2160"/>
                <a:ext cx="0" cy="144"/>
              </a:xfrm>
              <a:prstGeom prst="line">
                <a:avLst/>
              </a:prstGeom>
              <a:noFill/>
              <a:ln w="12700">
                <a:solidFill>
                  <a:schemeClr val="tx1"/>
                </a:solidFill>
                <a:round/>
                <a:headEnd type="none" w="lg" len="lg"/>
                <a:tailEnd type="none" w="lg" len="lg"/>
              </a:ln>
            </p:spPr>
            <p:txBody>
              <a:bodyPr/>
              <a:lstStyle/>
              <a:p>
                <a:endParaRPr lang="en-US"/>
              </a:p>
            </p:txBody>
          </p:sp>
          <p:sp>
            <p:nvSpPr>
              <p:cNvPr id="24593" name="Line 15"/>
              <p:cNvSpPr>
                <a:spLocks noChangeShapeType="1"/>
              </p:cNvSpPr>
              <p:nvPr/>
            </p:nvSpPr>
            <p:spPr bwMode="auto">
              <a:xfrm flipH="1" flipV="1">
                <a:off x="5040" y="2016"/>
                <a:ext cx="192" cy="0"/>
              </a:xfrm>
              <a:prstGeom prst="line">
                <a:avLst/>
              </a:prstGeom>
              <a:noFill/>
              <a:ln w="12700">
                <a:solidFill>
                  <a:schemeClr val="tx1"/>
                </a:solidFill>
                <a:round/>
                <a:headEnd type="none" w="lg" len="lg"/>
                <a:tailEnd type="none" w="lg" len="lg"/>
              </a:ln>
            </p:spPr>
            <p:txBody>
              <a:bodyPr/>
              <a:lstStyle/>
              <a:p>
                <a:endParaRPr lang="en-US"/>
              </a:p>
            </p:txBody>
          </p:sp>
          <p:sp>
            <p:nvSpPr>
              <p:cNvPr id="24594" name="Text Box 16"/>
              <p:cNvSpPr txBox="1">
                <a:spLocks noChangeArrowheads="1"/>
              </p:cNvSpPr>
              <p:nvPr/>
            </p:nvSpPr>
            <p:spPr bwMode="auto">
              <a:xfrm>
                <a:off x="4272" y="1392"/>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A</a:t>
                </a:r>
              </a:p>
            </p:txBody>
          </p:sp>
          <p:sp>
            <p:nvSpPr>
              <p:cNvPr id="24595" name="Text Box 17"/>
              <p:cNvSpPr txBox="1">
                <a:spLocks noChangeArrowheads="1"/>
              </p:cNvSpPr>
              <p:nvPr/>
            </p:nvSpPr>
            <p:spPr bwMode="auto">
              <a:xfrm>
                <a:off x="4848" y="1392"/>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B</a:t>
                </a:r>
              </a:p>
            </p:txBody>
          </p:sp>
          <p:sp>
            <p:nvSpPr>
              <p:cNvPr id="24596" name="Text Box 18"/>
              <p:cNvSpPr txBox="1">
                <a:spLocks noChangeArrowheads="1"/>
              </p:cNvSpPr>
              <p:nvPr/>
            </p:nvSpPr>
            <p:spPr bwMode="auto">
              <a:xfrm>
                <a:off x="5184" y="1881"/>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S</a:t>
                </a:r>
              </a:p>
            </p:txBody>
          </p:sp>
          <p:sp>
            <p:nvSpPr>
              <p:cNvPr id="24597" name="Text Box 19"/>
              <p:cNvSpPr txBox="1">
                <a:spLocks noChangeArrowheads="1"/>
              </p:cNvSpPr>
              <p:nvPr/>
            </p:nvSpPr>
            <p:spPr bwMode="auto">
              <a:xfrm>
                <a:off x="4560" y="2304"/>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C</a:t>
                </a:r>
              </a:p>
            </p:txBody>
          </p:sp>
          <p:sp>
            <p:nvSpPr>
              <p:cNvPr id="24598" name="Text Box 20"/>
              <p:cNvSpPr txBox="1">
                <a:spLocks noChangeArrowheads="1"/>
              </p:cNvSpPr>
              <p:nvPr/>
            </p:nvSpPr>
            <p:spPr bwMode="auto">
              <a:xfrm>
                <a:off x="4272" y="1756"/>
                <a:ext cx="288" cy="212"/>
              </a:xfrm>
              <a:prstGeom prst="rect">
                <a:avLst/>
              </a:prstGeom>
              <a:noFill/>
              <a:ln w="12700">
                <a:noFill/>
                <a:miter lim="800000"/>
                <a:headEnd type="none" w="lg" len="lg"/>
                <a:tailEnd type="none" w="lg" len="lg"/>
              </a:ln>
            </p:spPr>
            <p:txBody>
              <a:bodyPr>
                <a:spAutoFit/>
              </a:bodyPr>
              <a:lstStyle/>
              <a:p>
                <a:pPr>
                  <a:spcBef>
                    <a:spcPct val="50000"/>
                  </a:spcBef>
                </a:pPr>
                <a:r>
                  <a:rPr lang="en-US"/>
                  <a:t>1</a:t>
                </a:r>
              </a:p>
            </p:txBody>
          </p:sp>
          <p:sp>
            <p:nvSpPr>
              <p:cNvPr id="24599" name="Text Box 21"/>
              <p:cNvSpPr txBox="1">
                <a:spLocks noChangeArrowheads="1"/>
              </p:cNvSpPr>
              <p:nvPr/>
            </p:nvSpPr>
            <p:spPr bwMode="auto">
              <a:xfrm>
                <a:off x="4896" y="1756"/>
                <a:ext cx="288" cy="212"/>
              </a:xfrm>
              <a:prstGeom prst="rect">
                <a:avLst/>
              </a:prstGeom>
              <a:noFill/>
              <a:ln w="12700">
                <a:noFill/>
                <a:miter lim="800000"/>
                <a:headEnd type="none" w="lg" len="lg"/>
                <a:tailEnd type="none" w="lg" len="lg"/>
              </a:ln>
            </p:spPr>
            <p:txBody>
              <a:bodyPr>
                <a:spAutoFit/>
              </a:bodyPr>
              <a:lstStyle/>
              <a:p>
                <a:pPr>
                  <a:spcBef>
                    <a:spcPct val="50000"/>
                  </a:spcBef>
                </a:pPr>
                <a:r>
                  <a:rPr lang="en-US"/>
                  <a:t>0</a:t>
                </a:r>
              </a:p>
            </p:txBody>
          </p:sp>
        </p:grpSp>
        <p:sp>
          <p:nvSpPr>
            <p:cNvPr id="24588" name="Text Box 22"/>
            <p:cNvSpPr txBox="1">
              <a:spLocks noChangeArrowheads="1"/>
            </p:cNvSpPr>
            <p:nvPr/>
          </p:nvSpPr>
          <p:spPr bwMode="auto">
            <a:xfrm>
              <a:off x="3996" y="2769"/>
              <a:ext cx="1668" cy="231"/>
            </a:xfrm>
            <a:prstGeom prst="rect">
              <a:avLst/>
            </a:prstGeom>
            <a:noFill/>
            <a:ln w="12700">
              <a:noFill/>
              <a:miter lim="800000"/>
              <a:headEnd type="none" w="lg" len="lg"/>
              <a:tailEnd type="none" w="lg" len="lg"/>
            </a:ln>
          </p:spPr>
          <p:txBody>
            <a:bodyPr wrap="none">
              <a:spAutoFit/>
            </a:bodyPr>
            <a:lstStyle/>
            <a:p>
              <a:r>
                <a:rPr lang="en-US" sz="1800" b="1">
                  <a:latin typeface="Arial" charset="0"/>
                </a:rPr>
                <a:t>MULTIPLEXOR</a:t>
              </a:r>
              <a:r>
                <a:rPr lang="en-US" sz="1800">
                  <a:latin typeface="Arial" charset="0"/>
                </a:rPr>
                <a:t> Symbol</a:t>
              </a: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4"/>
          <p:cNvSpPr>
            <a:spLocks noGrp="1"/>
          </p:cNvSpPr>
          <p:nvPr>
            <p:ph type="dt" sz="quarter" idx="10"/>
          </p:nvPr>
        </p:nvSpPr>
        <p:spPr>
          <a:noFill/>
        </p:spPr>
        <p:txBody>
          <a:bodyPr/>
          <a:lstStyle/>
          <a:p>
            <a:r>
              <a:rPr lang="en-US"/>
              <a:t>ECEN 301</a:t>
            </a:r>
          </a:p>
        </p:txBody>
      </p:sp>
      <p:sp>
        <p:nvSpPr>
          <p:cNvPr id="25603" name="Footer Placeholder 5"/>
          <p:cNvSpPr>
            <a:spLocks noGrp="1"/>
          </p:cNvSpPr>
          <p:nvPr>
            <p:ph type="ftr" sz="quarter" idx="11"/>
          </p:nvPr>
        </p:nvSpPr>
        <p:spPr>
          <a:noFill/>
        </p:spPr>
        <p:txBody>
          <a:bodyPr/>
          <a:lstStyle/>
          <a:p>
            <a:r>
              <a:rPr lang="en-US"/>
              <a:t>Discussion #22 – Combinational Logic</a:t>
            </a:r>
          </a:p>
        </p:txBody>
      </p:sp>
      <p:sp>
        <p:nvSpPr>
          <p:cNvPr id="25604" name="Slide Number Placeholder 6"/>
          <p:cNvSpPr>
            <a:spLocks noGrp="1"/>
          </p:cNvSpPr>
          <p:nvPr>
            <p:ph type="sldNum" sz="quarter" idx="12"/>
          </p:nvPr>
        </p:nvSpPr>
        <p:spPr>
          <a:noFill/>
        </p:spPr>
        <p:txBody>
          <a:bodyPr/>
          <a:lstStyle/>
          <a:p>
            <a:pPr lvl="1"/>
            <a:fld id="{EE4E6580-AE19-48A7-B626-33D915C6702A}" type="slidenum">
              <a:rPr lang="en-US"/>
              <a:pPr lvl="1"/>
              <a:t>23</a:t>
            </a:fld>
            <a:endParaRPr lang="en-US"/>
          </a:p>
        </p:txBody>
      </p:sp>
      <p:sp>
        <p:nvSpPr>
          <p:cNvPr id="25605" name="Rectangle 2"/>
          <p:cNvSpPr>
            <a:spLocks noGrp="1" noChangeArrowheads="1"/>
          </p:cNvSpPr>
          <p:nvPr>
            <p:ph type="title"/>
          </p:nvPr>
        </p:nvSpPr>
        <p:spPr/>
        <p:txBody>
          <a:bodyPr/>
          <a:lstStyle/>
          <a:p>
            <a:r>
              <a:rPr lang="en-US" smtClean="0"/>
              <a:t>Multiplexors</a:t>
            </a:r>
          </a:p>
        </p:txBody>
      </p:sp>
      <p:sp>
        <p:nvSpPr>
          <p:cNvPr id="25606" name="Rectangle 3"/>
          <p:cNvSpPr>
            <a:spLocks noGrp="1" noChangeArrowheads="1"/>
          </p:cNvSpPr>
          <p:nvPr>
            <p:ph type="body" sz="half" idx="1"/>
          </p:nvPr>
        </p:nvSpPr>
        <p:spPr>
          <a:xfrm>
            <a:off x="406400" y="1333500"/>
            <a:ext cx="7061200" cy="800100"/>
          </a:xfrm>
        </p:spPr>
        <p:txBody>
          <a:bodyPr/>
          <a:lstStyle/>
          <a:p>
            <a:pPr>
              <a:lnSpc>
                <a:spcPct val="90000"/>
              </a:lnSpc>
            </a:pPr>
            <a:r>
              <a:rPr lang="en-US" sz="2800" smtClean="0"/>
              <a:t>Write the truth table</a:t>
            </a:r>
          </a:p>
        </p:txBody>
      </p:sp>
      <p:sp>
        <p:nvSpPr>
          <p:cNvPr id="25607" name="Rectangle 5"/>
          <p:cNvSpPr>
            <a:spLocks noChangeArrowheads="1"/>
          </p:cNvSpPr>
          <p:nvPr/>
        </p:nvSpPr>
        <p:spPr bwMode="auto">
          <a:xfrm>
            <a:off x="4724400" y="2133600"/>
            <a:ext cx="1676400" cy="1905000"/>
          </a:xfrm>
          <a:prstGeom prst="rect">
            <a:avLst/>
          </a:prstGeom>
          <a:noFill/>
          <a:ln w="12700">
            <a:noFill/>
            <a:miter lim="800000"/>
            <a:headEnd type="none" w="lg" len="lg"/>
            <a:tailEnd type="none" w="lg" len="lg"/>
          </a:ln>
        </p:spPr>
        <p:txBody>
          <a:bodyPr wrap="none" anchor="ctr"/>
          <a:lstStyle/>
          <a:p>
            <a:endParaRPr lang="en-US"/>
          </a:p>
        </p:txBody>
      </p:sp>
      <p:grpSp>
        <p:nvGrpSpPr>
          <p:cNvPr id="25608" name="Group 6"/>
          <p:cNvGrpSpPr>
            <a:grpSpLocks/>
          </p:cNvGrpSpPr>
          <p:nvPr/>
        </p:nvGrpSpPr>
        <p:grpSpPr bwMode="auto">
          <a:xfrm>
            <a:off x="4876800" y="2381250"/>
            <a:ext cx="2819400" cy="2590800"/>
            <a:chOff x="3948" y="1377"/>
            <a:chExt cx="1776" cy="1632"/>
          </a:xfrm>
        </p:grpSpPr>
        <p:sp>
          <p:nvSpPr>
            <p:cNvPr id="1092615" name="Rectangle 7"/>
            <p:cNvSpPr>
              <a:spLocks noChangeArrowheads="1"/>
            </p:cNvSpPr>
            <p:nvPr/>
          </p:nvSpPr>
          <p:spPr bwMode="auto">
            <a:xfrm>
              <a:off x="3948" y="1377"/>
              <a:ext cx="1776" cy="1632"/>
            </a:xfrm>
            <a:prstGeom prst="rect">
              <a:avLst/>
            </a:prstGeom>
            <a:solidFill>
              <a:srgbClr val="FFFFFF"/>
            </a:solidFill>
            <a:ln w="12700">
              <a:solidFill>
                <a:schemeClr val="tx1"/>
              </a:solidFill>
              <a:miter lim="800000"/>
              <a:headEnd type="none" w="lg" len="lg"/>
              <a:tailEnd type="none" w="lg" len="lg"/>
            </a:ln>
            <a:effectLst>
              <a:outerShdw dist="107763" dir="18900000" algn="ctr" rotWithShape="0">
                <a:schemeClr val="bg2"/>
              </a:outerShdw>
            </a:effectLst>
          </p:spPr>
          <p:txBody>
            <a:bodyPr wrap="none" anchor="ctr"/>
            <a:lstStyle/>
            <a:p>
              <a:pPr>
                <a:defRPr/>
              </a:pPr>
              <a:endParaRPr lang="en-US"/>
            </a:p>
          </p:txBody>
        </p:sp>
        <p:grpSp>
          <p:nvGrpSpPr>
            <p:cNvPr id="25653" name="Group 8"/>
            <p:cNvGrpSpPr>
              <a:grpSpLocks/>
            </p:cNvGrpSpPr>
            <p:nvPr/>
          </p:nvGrpSpPr>
          <p:grpSpPr bwMode="auto">
            <a:xfrm>
              <a:off x="4332" y="1473"/>
              <a:ext cx="1248" cy="1143"/>
              <a:chOff x="4272" y="1392"/>
              <a:chExt cx="1248" cy="1143"/>
            </a:xfrm>
          </p:grpSpPr>
          <p:sp>
            <p:nvSpPr>
              <p:cNvPr id="25655" name="AutoShape 9"/>
              <p:cNvSpPr>
                <a:spLocks noChangeArrowheads="1"/>
              </p:cNvSpPr>
              <p:nvPr/>
            </p:nvSpPr>
            <p:spPr bwMode="auto">
              <a:xfrm>
                <a:off x="4272" y="1776"/>
                <a:ext cx="912" cy="384"/>
              </a:xfrm>
              <a:custGeom>
                <a:avLst/>
                <a:gdLst>
                  <a:gd name="T0" fmla="*/ 798 w 21600"/>
                  <a:gd name="T1" fmla="*/ 192 h 21600"/>
                  <a:gd name="T2" fmla="*/ 456 w 21600"/>
                  <a:gd name="T3" fmla="*/ 384 h 21600"/>
                  <a:gd name="T4" fmla="*/ 114 w 21600"/>
                  <a:gd name="T5" fmla="*/ 192 h 21600"/>
                  <a:gd name="T6" fmla="*/ 45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12700">
                <a:solidFill>
                  <a:schemeClr val="tx1"/>
                </a:solidFill>
                <a:miter lim="800000"/>
                <a:headEnd type="none" w="lg" len="lg"/>
                <a:tailEnd type="none" w="lg" len="lg"/>
              </a:ln>
            </p:spPr>
            <p:txBody>
              <a:bodyPr wrap="none" anchor="ctr"/>
              <a:lstStyle/>
              <a:p>
                <a:endParaRPr lang="en-US"/>
              </a:p>
            </p:txBody>
          </p:sp>
          <p:sp>
            <p:nvSpPr>
              <p:cNvPr id="25656" name="Line 10"/>
              <p:cNvSpPr>
                <a:spLocks noChangeShapeType="1"/>
              </p:cNvSpPr>
              <p:nvPr/>
            </p:nvSpPr>
            <p:spPr bwMode="auto">
              <a:xfrm flipV="1">
                <a:off x="4416" y="1632"/>
                <a:ext cx="0" cy="144"/>
              </a:xfrm>
              <a:prstGeom prst="line">
                <a:avLst/>
              </a:prstGeom>
              <a:noFill/>
              <a:ln w="12700">
                <a:solidFill>
                  <a:schemeClr val="tx1"/>
                </a:solidFill>
                <a:round/>
                <a:headEnd type="none" w="lg" len="lg"/>
                <a:tailEnd type="none" w="lg" len="lg"/>
              </a:ln>
            </p:spPr>
            <p:txBody>
              <a:bodyPr/>
              <a:lstStyle/>
              <a:p>
                <a:endParaRPr lang="en-US"/>
              </a:p>
            </p:txBody>
          </p:sp>
          <p:sp>
            <p:nvSpPr>
              <p:cNvPr id="25657" name="Line 11"/>
              <p:cNvSpPr>
                <a:spLocks noChangeShapeType="1"/>
              </p:cNvSpPr>
              <p:nvPr/>
            </p:nvSpPr>
            <p:spPr bwMode="auto">
              <a:xfrm flipV="1">
                <a:off x="5040" y="1632"/>
                <a:ext cx="0" cy="144"/>
              </a:xfrm>
              <a:prstGeom prst="line">
                <a:avLst/>
              </a:prstGeom>
              <a:noFill/>
              <a:ln w="12700">
                <a:solidFill>
                  <a:schemeClr val="tx1"/>
                </a:solidFill>
                <a:round/>
                <a:headEnd type="none" w="lg" len="lg"/>
                <a:tailEnd type="none" w="lg" len="lg"/>
              </a:ln>
            </p:spPr>
            <p:txBody>
              <a:bodyPr/>
              <a:lstStyle/>
              <a:p>
                <a:endParaRPr lang="en-US"/>
              </a:p>
            </p:txBody>
          </p:sp>
          <p:sp>
            <p:nvSpPr>
              <p:cNvPr id="25658" name="Line 12"/>
              <p:cNvSpPr>
                <a:spLocks noChangeShapeType="1"/>
              </p:cNvSpPr>
              <p:nvPr/>
            </p:nvSpPr>
            <p:spPr bwMode="auto">
              <a:xfrm flipV="1">
                <a:off x="4752" y="2160"/>
                <a:ext cx="0" cy="144"/>
              </a:xfrm>
              <a:prstGeom prst="line">
                <a:avLst/>
              </a:prstGeom>
              <a:noFill/>
              <a:ln w="12700">
                <a:solidFill>
                  <a:schemeClr val="tx1"/>
                </a:solidFill>
                <a:round/>
                <a:headEnd type="none" w="lg" len="lg"/>
                <a:tailEnd type="none" w="lg" len="lg"/>
              </a:ln>
            </p:spPr>
            <p:txBody>
              <a:bodyPr/>
              <a:lstStyle/>
              <a:p>
                <a:endParaRPr lang="en-US"/>
              </a:p>
            </p:txBody>
          </p:sp>
          <p:sp>
            <p:nvSpPr>
              <p:cNvPr id="25659" name="Line 13"/>
              <p:cNvSpPr>
                <a:spLocks noChangeShapeType="1"/>
              </p:cNvSpPr>
              <p:nvPr/>
            </p:nvSpPr>
            <p:spPr bwMode="auto">
              <a:xfrm flipH="1" flipV="1">
                <a:off x="5040" y="2016"/>
                <a:ext cx="192" cy="0"/>
              </a:xfrm>
              <a:prstGeom prst="line">
                <a:avLst/>
              </a:prstGeom>
              <a:noFill/>
              <a:ln w="12700">
                <a:solidFill>
                  <a:schemeClr val="tx1"/>
                </a:solidFill>
                <a:round/>
                <a:headEnd type="none" w="lg" len="lg"/>
                <a:tailEnd type="none" w="lg" len="lg"/>
              </a:ln>
            </p:spPr>
            <p:txBody>
              <a:bodyPr/>
              <a:lstStyle/>
              <a:p>
                <a:endParaRPr lang="en-US"/>
              </a:p>
            </p:txBody>
          </p:sp>
          <p:sp>
            <p:nvSpPr>
              <p:cNvPr id="25660" name="Text Box 14"/>
              <p:cNvSpPr txBox="1">
                <a:spLocks noChangeArrowheads="1"/>
              </p:cNvSpPr>
              <p:nvPr/>
            </p:nvSpPr>
            <p:spPr bwMode="auto">
              <a:xfrm>
                <a:off x="4272" y="1392"/>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A</a:t>
                </a:r>
              </a:p>
            </p:txBody>
          </p:sp>
          <p:sp>
            <p:nvSpPr>
              <p:cNvPr id="25661" name="Text Box 15"/>
              <p:cNvSpPr txBox="1">
                <a:spLocks noChangeArrowheads="1"/>
              </p:cNvSpPr>
              <p:nvPr/>
            </p:nvSpPr>
            <p:spPr bwMode="auto">
              <a:xfrm>
                <a:off x="4848" y="1392"/>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B</a:t>
                </a:r>
              </a:p>
            </p:txBody>
          </p:sp>
          <p:sp>
            <p:nvSpPr>
              <p:cNvPr id="25662" name="Text Box 16"/>
              <p:cNvSpPr txBox="1">
                <a:spLocks noChangeArrowheads="1"/>
              </p:cNvSpPr>
              <p:nvPr/>
            </p:nvSpPr>
            <p:spPr bwMode="auto">
              <a:xfrm>
                <a:off x="5184" y="1881"/>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S</a:t>
                </a:r>
              </a:p>
            </p:txBody>
          </p:sp>
          <p:sp>
            <p:nvSpPr>
              <p:cNvPr id="25663" name="Text Box 17"/>
              <p:cNvSpPr txBox="1">
                <a:spLocks noChangeArrowheads="1"/>
              </p:cNvSpPr>
              <p:nvPr/>
            </p:nvSpPr>
            <p:spPr bwMode="auto">
              <a:xfrm>
                <a:off x="4560" y="2304"/>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C</a:t>
                </a:r>
              </a:p>
            </p:txBody>
          </p:sp>
          <p:sp>
            <p:nvSpPr>
              <p:cNvPr id="25664" name="Text Box 18"/>
              <p:cNvSpPr txBox="1">
                <a:spLocks noChangeArrowheads="1"/>
              </p:cNvSpPr>
              <p:nvPr/>
            </p:nvSpPr>
            <p:spPr bwMode="auto">
              <a:xfrm>
                <a:off x="4272" y="1756"/>
                <a:ext cx="288" cy="212"/>
              </a:xfrm>
              <a:prstGeom prst="rect">
                <a:avLst/>
              </a:prstGeom>
              <a:noFill/>
              <a:ln w="12700">
                <a:noFill/>
                <a:miter lim="800000"/>
                <a:headEnd type="none" w="lg" len="lg"/>
                <a:tailEnd type="none" w="lg" len="lg"/>
              </a:ln>
            </p:spPr>
            <p:txBody>
              <a:bodyPr>
                <a:spAutoFit/>
              </a:bodyPr>
              <a:lstStyle/>
              <a:p>
                <a:pPr>
                  <a:spcBef>
                    <a:spcPct val="50000"/>
                  </a:spcBef>
                </a:pPr>
                <a:r>
                  <a:rPr lang="en-US"/>
                  <a:t>1</a:t>
                </a:r>
              </a:p>
            </p:txBody>
          </p:sp>
          <p:sp>
            <p:nvSpPr>
              <p:cNvPr id="25665" name="Text Box 19"/>
              <p:cNvSpPr txBox="1">
                <a:spLocks noChangeArrowheads="1"/>
              </p:cNvSpPr>
              <p:nvPr/>
            </p:nvSpPr>
            <p:spPr bwMode="auto">
              <a:xfrm>
                <a:off x="4896" y="1756"/>
                <a:ext cx="288" cy="212"/>
              </a:xfrm>
              <a:prstGeom prst="rect">
                <a:avLst/>
              </a:prstGeom>
              <a:noFill/>
              <a:ln w="12700">
                <a:noFill/>
                <a:miter lim="800000"/>
                <a:headEnd type="none" w="lg" len="lg"/>
                <a:tailEnd type="none" w="lg" len="lg"/>
              </a:ln>
            </p:spPr>
            <p:txBody>
              <a:bodyPr>
                <a:spAutoFit/>
              </a:bodyPr>
              <a:lstStyle/>
              <a:p>
                <a:pPr>
                  <a:spcBef>
                    <a:spcPct val="50000"/>
                  </a:spcBef>
                </a:pPr>
                <a:r>
                  <a:rPr lang="en-US"/>
                  <a:t>0</a:t>
                </a:r>
              </a:p>
            </p:txBody>
          </p:sp>
        </p:grpSp>
        <p:sp>
          <p:nvSpPr>
            <p:cNvPr id="25654" name="Text Box 20"/>
            <p:cNvSpPr txBox="1">
              <a:spLocks noChangeArrowheads="1"/>
            </p:cNvSpPr>
            <p:nvPr/>
          </p:nvSpPr>
          <p:spPr bwMode="auto">
            <a:xfrm>
              <a:off x="3996" y="2769"/>
              <a:ext cx="1668" cy="231"/>
            </a:xfrm>
            <a:prstGeom prst="rect">
              <a:avLst/>
            </a:prstGeom>
            <a:noFill/>
            <a:ln w="12700">
              <a:noFill/>
              <a:miter lim="800000"/>
              <a:headEnd type="none" w="lg" len="lg"/>
              <a:tailEnd type="none" w="lg" len="lg"/>
            </a:ln>
          </p:spPr>
          <p:txBody>
            <a:bodyPr wrap="none">
              <a:spAutoFit/>
            </a:bodyPr>
            <a:lstStyle/>
            <a:p>
              <a:r>
                <a:rPr lang="en-US" sz="1800" b="1">
                  <a:latin typeface="Arial" charset="0"/>
                </a:rPr>
                <a:t>MULTIPLEXOR</a:t>
              </a:r>
              <a:r>
                <a:rPr lang="en-US" sz="1800">
                  <a:latin typeface="Arial" charset="0"/>
                </a:rPr>
                <a:t> Symbol</a:t>
              </a:r>
            </a:p>
          </p:txBody>
        </p:sp>
      </p:grpSp>
      <p:graphicFrame>
        <p:nvGraphicFramePr>
          <p:cNvPr id="1092674" name="Group 66"/>
          <p:cNvGraphicFramePr>
            <a:graphicFrameLocks noGrp="1"/>
          </p:cNvGraphicFramePr>
          <p:nvPr>
            <p:ph sz="half" idx="2"/>
          </p:nvPr>
        </p:nvGraphicFramePr>
        <p:xfrm>
          <a:off x="1770063" y="2232025"/>
          <a:ext cx="1663700" cy="3078480"/>
        </p:xfrm>
        <a:graphic>
          <a:graphicData uri="http://schemas.openxmlformats.org/drawingml/2006/table">
            <a:tbl>
              <a:tblPr/>
              <a:tblGrid>
                <a:gridCol w="352425"/>
                <a:gridCol w="354012"/>
                <a:gridCol w="441325"/>
                <a:gridCol w="515938"/>
              </a:tblGrid>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S</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4"/>
          <p:cNvSpPr>
            <a:spLocks noGrp="1"/>
          </p:cNvSpPr>
          <p:nvPr>
            <p:ph type="dt" sz="quarter" idx="10"/>
          </p:nvPr>
        </p:nvSpPr>
        <p:spPr>
          <a:noFill/>
        </p:spPr>
        <p:txBody>
          <a:bodyPr/>
          <a:lstStyle/>
          <a:p>
            <a:r>
              <a:rPr lang="en-US"/>
              <a:t>ECEN 301</a:t>
            </a:r>
          </a:p>
        </p:txBody>
      </p:sp>
      <p:sp>
        <p:nvSpPr>
          <p:cNvPr id="26627" name="Footer Placeholder 5"/>
          <p:cNvSpPr>
            <a:spLocks noGrp="1"/>
          </p:cNvSpPr>
          <p:nvPr>
            <p:ph type="ftr" sz="quarter" idx="11"/>
          </p:nvPr>
        </p:nvSpPr>
        <p:spPr>
          <a:noFill/>
        </p:spPr>
        <p:txBody>
          <a:bodyPr/>
          <a:lstStyle/>
          <a:p>
            <a:r>
              <a:rPr lang="en-US"/>
              <a:t>Discussion #22 – Combinational Logic</a:t>
            </a:r>
          </a:p>
        </p:txBody>
      </p:sp>
      <p:sp>
        <p:nvSpPr>
          <p:cNvPr id="26628" name="Slide Number Placeholder 6"/>
          <p:cNvSpPr>
            <a:spLocks noGrp="1"/>
          </p:cNvSpPr>
          <p:nvPr>
            <p:ph type="sldNum" sz="quarter" idx="12"/>
          </p:nvPr>
        </p:nvSpPr>
        <p:spPr>
          <a:noFill/>
        </p:spPr>
        <p:txBody>
          <a:bodyPr/>
          <a:lstStyle/>
          <a:p>
            <a:pPr lvl="1"/>
            <a:fld id="{90F87095-C663-4E11-B987-3ED0BA421FE8}" type="slidenum">
              <a:rPr lang="en-US"/>
              <a:pPr lvl="1"/>
              <a:t>24</a:t>
            </a:fld>
            <a:endParaRPr lang="en-US"/>
          </a:p>
        </p:txBody>
      </p:sp>
      <p:sp>
        <p:nvSpPr>
          <p:cNvPr id="26629" name="Rectangle 2"/>
          <p:cNvSpPr>
            <a:spLocks noGrp="1" noChangeArrowheads="1"/>
          </p:cNvSpPr>
          <p:nvPr>
            <p:ph type="title"/>
          </p:nvPr>
        </p:nvSpPr>
        <p:spPr/>
        <p:txBody>
          <a:bodyPr/>
          <a:lstStyle/>
          <a:p>
            <a:r>
              <a:rPr lang="en-US" smtClean="0"/>
              <a:t>Multiplexors</a:t>
            </a:r>
          </a:p>
        </p:txBody>
      </p:sp>
      <p:sp>
        <p:nvSpPr>
          <p:cNvPr id="26630" name="Rectangle 3"/>
          <p:cNvSpPr>
            <a:spLocks noGrp="1" noChangeArrowheads="1"/>
          </p:cNvSpPr>
          <p:nvPr>
            <p:ph type="body" sz="half" idx="1"/>
          </p:nvPr>
        </p:nvSpPr>
        <p:spPr>
          <a:xfrm>
            <a:off x="406400" y="1333500"/>
            <a:ext cx="7061200" cy="800100"/>
          </a:xfrm>
        </p:spPr>
        <p:txBody>
          <a:bodyPr/>
          <a:lstStyle/>
          <a:p>
            <a:pPr>
              <a:lnSpc>
                <a:spcPct val="90000"/>
              </a:lnSpc>
            </a:pPr>
            <a:r>
              <a:rPr lang="en-US" sz="2800" smtClean="0"/>
              <a:t>Write the truth table</a:t>
            </a:r>
          </a:p>
        </p:txBody>
      </p:sp>
      <p:sp>
        <p:nvSpPr>
          <p:cNvPr id="26631" name="Rectangle 4"/>
          <p:cNvSpPr>
            <a:spLocks noChangeArrowheads="1"/>
          </p:cNvSpPr>
          <p:nvPr/>
        </p:nvSpPr>
        <p:spPr bwMode="auto">
          <a:xfrm>
            <a:off x="4724400" y="2133600"/>
            <a:ext cx="1676400" cy="1905000"/>
          </a:xfrm>
          <a:prstGeom prst="rect">
            <a:avLst/>
          </a:prstGeom>
          <a:noFill/>
          <a:ln w="12700">
            <a:noFill/>
            <a:miter lim="800000"/>
            <a:headEnd type="none" w="lg" len="lg"/>
            <a:tailEnd type="none" w="lg" len="lg"/>
          </a:ln>
        </p:spPr>
        <p:txBody>
          <a:bodyPr wrap="none" anchor="ctr"/>
          <a:lstStyle/>
          <a:p>
            <a:endParaRPr lang="en-US"/>
          </a:p>
        </p:txBody>
      </p:sp>
      <p:grpSp>
        <p:nvGrpSpPr>
          <p:cNvPr id="26632" name="Group 5"/>
          <p:cNvGrpSpPr>
            <a:grpSpLocks/>
          </p:cNvGrpSpPr>
          <p:nvPr/>
        </p:nvGrpSpPr>
        <p:grpSpPr bwMode="auto">
          <a:xfrm>
            <a:off x="4876800" y="2381250"/>
            <a:ext cx="2819400" cy="2590800"/>
            <a:chOff x="3948" y="1377"/>
            <a:chExt cx="1776" cy="1632"/>
          </a:xfrm>
        </p:grpSpPr>
        <p:sp>
          <p:nvSpPr>
            <p:cNvPr id="1094662" name="Rectangle 6"/>
            <p:cNvSpPr>
              <a:spLocks noChangeArrowheads="1"/>
            </p:cNvSpPr>
            <p:nvPr/>
          </p:nvSpPr>
          <p:spPr bwMode="auto">
            <a:xfrm>
              <a:off x="3948" y="1377"/>
              <a:ext cx="1776" cy="1632"/>
            </a:xfrm>
            <a:prstGeom prst="rect">
              <a:avLst/>
            </a:prstGeom>
            <a:solidFill>
              <a:srgbClr val="FFFFFF"/>
            </a:solidFill>
            <a:ln w="12700">
              <a:solidFill>
                <a:schemeClr val="tx1"/>
              </a:solidFill>
              <a:miter lim="800000"/>
              <a:headEnd type="none" w="lg" len="lg"/>
              <a:tailEnd type="none" w="lg" len="lg"/>
            </a:ln>
            <a:effectLst>
              <a:outerShdw dist="107763" dir="18900000" algn="ctr" rotWithShape="0">
                <a:schemeClr val="bg2"/>
              </a:outerShdw>
            </a:effectLst>
          </p:spPr>
          <p:txBody>
            <a:bodyPr wrap="none" anchor="ctr"/>
            <a:lstStyle/>
            <a:p>
              <a:pPr>
                <a:defRPr/>
              </a:pPr>
              <a:endParaRPr lang="en-US"/>
            </a:p>
          </p:txBody>
        </p:sp>
        <p:grpSp>
          <p:nvGrpSpPr>
            <p:cNvPr id="26677" name="Group 7"/>
            <p:cNvGrpSpPr>
              <a:grpSpLocks/>
            </p:cNvGrpSpPr>
            <p:nvPr/>
          </p:nvGrpSpPr>
          <p:grpSpPr bwMode="auto">
            <a:xfrm>
              <a:off x="4332" y="1473"/>
              <a:ext cx="1248" cy="1143"/>
              <a:chOff x="4272" y="1392"/>
              <a:chExt cx="1248" cy="1143"/>
            </a:xfrm>
          </p:grpSpPr>
          <p:sp>
            <p:nvSpPr>
              <p:cNvPr id="26679" name="AutoShape 8"/>
              <p:cNvSpPr>
                <a:spLocks noChangeArrowheads="1"/>
              </p:cNvSpPr>
              <p:nvPr/>
            </p:nvSpPr>
            <p:spPr bwMode="auto">
              <a:xfrm>
                <a:off x="4272" y="1776"/>
                <a:ext cx="912" cy="384"/>
              </a:xfrm>
              <a:custGeom>
                <a:avLst/>
                <a:gdLst>
                  <a:gd name="T0" fmla="*/ 798 w 21600"/>
                  <a:gd name="T1" fmla="*/ 192 h 21600"/>
                  <a:gd name="T2" fmla="*/ 456 w 21600"/>
                  <a:gd name="T3" fmla="*/ 384 h 21600"/>
                  <a:gd name="T4" fmla="*/ 114 w 21600"/>
                  <a:gd name="T5" fmla="*/ 192 h 21600"/>
                  <a:gd name="T6" fmla="*/ 45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12700">
                <a:solidFill>
                  <a:schemeClr val="tx1"/>
                </a:solidFill>
                <a:miter lim="800000"/>
                <a:headEnd type="none" w="lg" len="lg"/>
                <a:tailEnd type="none" w="lg" len="lg"/>
              </a:ln>
            </p:spPr>
            <p:txBody>
              <a:bodyPr wrap="none" anchor="ctr"/>
              <a:lstStyle/>
              <a:p>
                <a:endParaRPr lang="en-US"/>
              </a:p>
            </p:txBody>
          </p:sp>
          <p:sp>
            <p:nvSpPr>
              <p:cNvPr id="26680" name="Line 9"/>
              <p:cNvSpPr>
                <a:spLocks noChangeShapeType="1"/>
              </p:cNvSpPr>
              <p:nvPr/>
            </p:nvSpPr>
            <p:spPr bwMode="auto">
              <a:xfrm flipV="1">
                <a:off x="4416" y="1632"/>
                <a:ext cx="0" cy="144"/>
              </a:xfrm>
              <a:prstGeom prst="line">
                <a:avLst/>
              </a:prstGeom>
              <a:noFill/>
              <a:ln w="12700">
                <a:solidFill>
                  <a:schemeClr val="tx1"/>
                </a:solidFill>
                <a:round/>
                <a:headEnd type="none" w="lg" len="lg"/>
                <a:tailEnd type="none" w="lg" len="lg"/>
              </a:ln>
            </p:spPr>
            <p:txBody>
              <a:bodyPr/>
              <a:lstStyle/>
              <a:p>
                <a:endParaRPr lang="en-US"/>
              </a:p>
            </p:txBody>
          </p:sp>
          <p:sp>
            <p:nvSpPr>
              <p:cNvPr id="26681" name="Line 10"/>
              <p:cNvSpPr>
                <a:spLocks noChangeShapeType="1"/>
              </p:cNvSpPr>
              <p:nvPr/>
            </p:nvSpPr>
            <p:spPr bwMode="auto">
              <a:xfrm flipV="1">
                <a:off x="5040" y="1632"/>
                <a:ext cx="0" cy="144"/>
              </a:xfrm>
              <a:prstGeom prst="line">
                <a:avLst/>
              </a:prstGeom>
              <a:noFill/>
              <a:ln w="12700">
                <a:solidFill>
                  <a:schemeClr val="tx1"/>
                </a:solidFill>
                <a:round/>
                <a:headEnd type="none" w="lg" len="lg"/>
                <a:tailEnd type="none" w="lg" len="lg"/>
              </a:ln>
            </p:spPr>
            <p:txBody>
              <a:bodyPr/>
              <a:lstStyle/>
              <a:p>
                <a:endParaRPr lang="en-US"/>
              </a:p>
            </p:txBody>
          </p:sp>
          <p:sp>
            <p:nvSpPr>
              <p:cNvPr id="26682" name="Line 11"/>
              <p:cNvSpPr>
                <a:spLocks noChangeShapeType="1"/>
              </p:cNvSpPr>
              <p:nvPr/>
            </p:nvSpPr>
            <p:spPr bwMode="auto">
              <a:xfrm flipV="1">
                <a:off x="4752" y="2160"/>
                <a:ext cx="0" cy="144"/>
              </a:xfrm>
              <a:prstGeom prst="line">
                <a:avLst/>
              </a:prstGeom>
              <a:noFill/>
              <a:ln w="12700">
                <a:solidFill>
                  <a:schemeClr val="tx1"/>
                </a:solidFill>
                <a:round/>
                <a:headEnd type="none" w="lg" len="lg"/>
                <a:tailEnd type="none" w="lg" len="lg"/>
              </a:ln>
            </p:spPr>
            <p:txBody>
              <a:bodyPr/>
              <a:lstStyle/>
              <a:p>
                <a:endParaRPr lang="en-US"/>
              </a:p>
            </p:txBody>
          </p:sp>
          <p:sp>
            <p:nvSpPr>
              <p:cNvPr id="26683" name="Line 12"/>
              <p:cNvSpPr>
                <a:spLocks noChangeShapeType="1"/>
              </p:cNvSpPr>
              <p:nvPr/>
            </p:nvSpPr>
            <p:spPr bwMode="auto">
              <a:xfrm flipH="1" flipV="1">
                <a:off x="5040" y="2016"/>
                <a:ext cx="192" cy="0"/>
              </a:xfrm>
              <a:prstGeom prst="line">
                <a:avLst/>
              </a:prstGeom>
              <a:noFill/>
              <a:ln w="12700">
                <a:solidFill>
                  <a:schemeClr val="tx1"/>
                </a:solidFill>
                <a:round/>
                <a:headEnd type="none" w="lg" len="lg"/>
                <a:tailEnd type="none" w="lg" len="lg"/>
              </a:ln>
            </p:spPr>
            <p:txBody>
              <a:bodyPr/>
              <a:lstStyle/>
              <a:p>
                <a:endParaRPr lang="en-US"/>
              </a:p>
            </p:txBody>
          </p:sp>
          <p:sp>
            <p:nvSpPr>
              <p:cNvPr id="26684" name="Text Box 13"/>
              <p:cNvSpPr txBox="1">
                <a:spLocks noChangeArrowheads="1"/>
              </p:cNvSpPr>
              <p:nvPr/>
            </p:nvSpPr>
            <p:spPr bwMode="auto">
              <a:xfrm>
                <a:off x="4272" y="1392"/>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A</a:t>
                </a:r>
              </a:p>
            </p:txBody>
          </p:sp>
          <p:sp>
            <p:nvSpPr>
              <p:cNvPr id="26685" name="Text Box 14"/>
              <p:cNvSpPr txBox="1">
                <a:spLocks noChangeArrowheads="1"/>
              </p:cNvSpPr>
              <p:nvPr/>
            </p:nvSpPr>
            <p:spPr bwMode="auto">
              <a:xfrm>
                <a:off x="4848" y="1392"/>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B</a:t>
                </a:r>
              </a:p>
            </p:txBody>
          </p:sp>
          <p:sp>
            <p:nvSpPr>
              <p:cNvPr id="26686" name="Text Box 15"/>
              <p:cNvSpPr txBox="1">
                <a:spLocks noChangeArrowheads="1"/>
              </p:cNvSpPr>
              <p:nvPr/>
            </p:nvSpPr>
            <p:spPr bwMode="auto">
              <a:xfrm>
                <a:off x="5184" y="1881"/>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S</a:t>
                </a:r>
              </a:p>
            </p:txBody>
          </p:sp>
          <p:sp>
            <p:nvSpPr>
              <p:cNvPr id="26687" name="Text Box 16"/>
              <p:cNvSpPr txBox="1">
                <a:spLocks noChangeArrowheads="1"/>
              </p:cNvSpPr>
              <p:nvPr/>
            </p:nvSpPr>
            <p:spPr bwMode="auto">
              <a:xfrm>
                <a:off x="4560" y="2304"/>
                <a:ext cx="336" cy="231"/>
              </a:xfrm>
              <a:prstGeom prst="rect">
                <a:avLst/>
              </a:prstGeom>
              <a:noFill/>
              <a:ln w="12700">
                <a:noFill/>
                <a:miter lim="800000"/>
                <a:headEnd type="none" w="lg" len="lg"/>
                <a:tailEnd type="none" w="lg" len="lg"/>
              </a:ln>
            </p:spPr>
            <p:txBody>
              <a:bodyPr>
                <a:spAutoFit/>
              </a:bodyPr>
              <a:lstStyle/>
              <a:p>
                <a:pPr>
                  <a:spcBef>
                    <a:spcPct val="50000"/>
                  </a:spcBef>
                </a:pPr>
                <a:r>
                  <a:rPr lang="en-US" sz="1800"/>
                  <a:t>C</a:t>
                </a:r>
              </a:p>
            </p:txBody>
          </p:sp>
          <p:sp>
            <p:nvSpPr>
              <p:cNvPr id="26688" name="Text Box 17"/>
              <p:cNvSpPr txBox="1">
                <a:spLocks noChangeArrowheads="1"/>
              </p:cNvSpPr>
              <p:nvPr/>
            </p:nvSpPr>
            <p:spPr bwMode="auto">
              <a:xfrm>
                <a:off x="4272" y="1756"/>
                <a:ext cx="288" cy="212"/>
              </a:xfrm>
              <a:prstGeom prst="rect">
                <a:avLst/>
              </a:prstGeom>
              <a:noFill/>
              <a:ln w="12700">
                <a:noFill/>
                <a:miter lim="800000"/>
                <a:headEnd type="none" w="lg" len="lg"/>
                <a:tailEnd type="none" w="lg" len="lg"/>
              </a:ln>
            </p:spPr>
            <p:txBody>
              <a:bodyPr>
                <a:spAutoFit/>
              </a:bodyPr>
              <a:lstStyle/>
              <a:p>
                <a:pPr>
                  <a:spcBef>
                    <a:spcPct val="50000"/>
                  </a:spcBef>
                </a:pPr>
                <a:r>
                  <a:rPr lang="en-US"/>
                  <a:t>1</a:t>
                </a:r>
              </a:p>
            </p:txBody>
          </p:sp>
          <p:sp>
            <p:nvSpPr>
              <p:cNvPr id="26689" name="Text Box 18"/>
              <p:cNvSpPr txBox="1">
                <a:spLocks noChangeArrowheads="1"/>
              </p:cNvSpPr>
              <p:nvPr/>
            </p:nvSpPr>
            <p:spPr bwMode="auto">
              <a:xfrm>
                <a:off x="4896" y="1756"/>
                <a:ext cx="288" cy="212"/>
              </a:xfrm>
              <a:prstGeom prst="rect">
                <a:avLst/>
              </a:prstGeom>
              <a:noFill/>
              <a:ln w="12700">
                <a:noFill/>
                <a:miter lim="800000"/>
                <a:headEnd type="none" w="lg" len="lg"/>
                <a:tailEnd type="none" w="lg" len="lg"/>
              </a:ln>
            </p:spPr>
            <p:txBody>
              <a:bodyPr>
                <a:spAutoFit/>
              </a:bodyPr>
              <a:lstStyle/>
              <a:p>
                <a:pPr>
                  <a:spcBef>
                    <a:spcPct val="50000"/>
                  </a:spcBef>
                </a:pPr>
                <a:r>
                  <a:rPr lang="en-US"/>
                  <a:t>0</a:t>
                </a:r>
              </a:p>
            </p:txBody>
          </p:sp>
        </p:grpSp>
        <p:sp>
          <p:nvSpPr>
            <p:cNvPr id="26678" name="Text Box 19"/>
            <p:cNvSpPr txBox="1">
              <a:spLocks noChangeArrowheads="1"/>
            </p:cNvSpPr>
            <p:nvPr/>
          </p:nvSpPr>
          <p:spPr bwMode="auto">
            <a:xfrm>
              <a:off x="3996" y="2769"/>
              <a:ext cx="1668" cy="231"/>
            </a:xfrm>
            <a:prstGeom prst="rect">
              <a:avLst/>
            </a:prstGeom>
            <a:noFill/>
            <a:ln w="12700">
              <a:noFill/>
              <a:miter lim="800000"/>
              <a:headEnd type="none" w="lg" len="lg"/>
              <a:tailEnd type="none" w="lg" len="lg"/>
            </a:ln>
          </p:spPr>
          <p:txBody>
            <a:bodyPr wrap="none">
              <a:spAutoFit/>
            </a:bodyPr>
            <a:lstStyle/>
            <a:p>
              <a:r>
                <a:rPr lang="en-US" sz="1800" b="1">
                  <a:latin typeface="Arial" charset="0"/>
                </a:rPr>
                <a:t>MULTIPLEXOR</a:t>
              </a:r>
              <a:r>
                <a:rPr lang="en-US" sz="1800">
                  <a:latin typeface="Arial" charset="0"/>
                </a:rPr>
                <a:t> Symbol</a:t>
              </a:r>
            </a:p>
          </p:txBody>
        </p:sp>
      </p:grpSp>
      <p:graphicFrame>
        <p:nvGraphicFramePr>
          <p:cNvPr id="1094676" name="Group 20"/>
          <p:cNvGraphicFramePr>
            <a:graphicFrameLocks noGrp="1"/>
          </p:cNvGraphicFramePr>
          <p:nvPr>
            <p:ph sz="half" idx="2"/>
          </p:nvPr>
        </p:nvGraphicFramePr>
        <p:xfrm>
          <a:off x="1770063" y="2232025"/>
          <a:ext cx="1663700" cy="3078480"/>
        </p:xfrm>
        <a:graphic>
          <a:graphicData uri="http://schemas.openxmlformats.org/drawingml/2006/table">
            <a:tbl>
              <a:tblPr/>
              <a:tblGrid>
                <a:gridCol w="352425"/>
                <a:gridCol w="354012"/>
                <a:gridCol w="441325"/>
                <a:gridCol w="515938"/>
              </a:tblGrid>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S</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8"/>
          <p:cNvSpPr>
            <a:spLocks noGrp="1" noChangeArrowheads="1"/>
          </p:cNvSpPr>
          <p:nvPr>
            <p:ph type="dt" sz="quarter" idx="10"/>
          </p:nvPr>
        </p:nvSpPr>
        <p:spPr>
          <a:noFill/>
        </p:spPr>
        <p:txBody>
          <a:bodyPr/>
          <a:lstStyle/>
          <a:p>
            <a:r>
              <a:rPr lang="en-US"/>
              <a:t>ECEN 301</a:t>
            </a:r>
          </a:p>
        </p:txBody>
      </p:sp>
      <p:sp>
        <p:nvSpPr>
          <p:cNvPr id="16387" name="Rectangle 9"/>
          <p:cNvSpPr>
            <a:spLocks noGrp="1" noChangeArrowheads="1"/>
          </p:cNvSpPr>
          <p:nvPr>
            <p:ph type="ftr" sz="quarter" idx="11"/>
          </p:nvPr>
        </p:nvSpPr>
        <p:spPr>
          <a:noFill/>
        </p:spPr>
        <p:txBody>
          <a:bodyPr/>
          <a:lstStyle/>
          <a:p>
            <a:r>
              <a:rPr lang="en-US"/>
              <a:t>Discussion #22 – Combinational Logic</a:t>
            </a:r>
          </a:p>
        </p:txBody>
      </p:sp>
      <p:sp>
        <p:nvSpPr>
          <p:cNvPr id="16388" name="Rectangle 10"/>
          <p:cNvSpPr>
            <a:spLocks noGrp="1" noChangeArrowheads="1"/>
          </p:cNvSpPr>
          <p:nvPr>
            <p:ph type="sldNum" sz="quarter" idx="12"/>
          </p:nvPr>
        </p:nvSpPr>
        <p:spPr>
          <a:noFill/>
        </p:spPr>
        <p:txBody>
          <a:bodyPr/>
          <a:lstStyle/>
          <a:p>
            <a:pPr lvl="1"/>
            <a:fld id="{090D79FD-891E-45FF-B75E-A83C5A6A3A53}" type="slidenum">
              <a:rPr lang="en-US"/>
              <a:pPr lvl="1"/>
              <a:t>3</a:t>
            </a:fld>
            <a:endParaRPr lang="en-US"/>
          </a:p>
        </p:txBody>
      </p:sp>
      <p:sp>
        <p:nvSpPr>
          <p:cNvPr id="16389" name="Rectangle 2"/>
          <p:cNvSpPr>
            <a:spLocks noGrp="1" noChangeArrowheads="1"/>
          </p:cNvSpPr>
          <p:nvPr>
            <p:ph type="ctrTitle"/>
          </p:nvPr>
        </p:nvSpPr>
        <p:spPr/>
        <p:txBody>
          <a:bodyPr/>
          <a:lstStyle/>
          <a:p>
            <a:r>
              <a:rPr lang="en-US" sz="4000" smtClean="0"/>
              <a:t>Lecture 22 – Boolean Algebra &amp; Combinational Logic </a:t>
            </a:r>
          </a:p>
        </p:txBody>
      </p:sp>
      <p:sp>
        <p:nvSpPr>
          <p:cNvPr id="16390" name="Rectangle 3"/>
          <p:cNvSpPr>
            <a:spLocks noGrp="1" noChangeArrowheads="1"/>
          </p:cNvSpPr>
          <p:nvPr>
            <p:ph type="subTitle" idx="1"/>
          </p:nvPr>
        </p:nvSpPr>
        <p:spPr/>
        <p:txBody>
          <a:bodyPr/>
          <a:lstStyle/>
          <a:p>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t>ECEN 301</a:t>
            </a:r>
          </a:p>
        </p:txBody>
      </p:sp>
      <p:sp>
        <p:nvSpPr>
          <p:cNvPr id="17411" name="Footer Placeholder 4"/>
          <p:cNvSpPr>
            <a:spLocks noGrp="1"/>
          </p:cNvSpPr>
          <p:nvPr>
            <p:ph type="ftr" sz="quarter" idx="11"/>
          </p:nvPr>
        </p:nvSpPr>
        <p:spPr>
          <a:noFill/>
        </p:spPr>
        <p:txBody>
          <a:bodyPr/>
          <a:lstStyle/>
          <a:p>
            <a:r>
              <a:rPr lang="en-US"/>
              <a:t>Discussion #22 – Combinational Logic</a:t>
            </a:r>
          </a:p>
        </p:txBody>
      </p:sp>
      <p:sp>
        <p:nvSpPr>
          <p:cNvPr id="17412" name="Slide Number Placeholder 5"/>
          <p:cNvSpPr>
            <a:spLocks noGrp="1"/>
          </p:cNvSpPr>
          <p:nvPr>
            <p:ph type="sldNum" sz="quarter" idx="12"/>
          </p:nvPr>
        </p:nvSpPr>
        <p:spPr>
          <a:noFill/>
        </p:spPr>
        <p:txBody>
          <a:bodyPr/>
          <a:lstStyle/>
          <a:p>
            <a:pPr lvl="1"/>
            <a:fld id="{DBCC7B73-83DE-4DD0-8692-E0BE1BD5B541}" type="slidenum">
              <a:rPr lang="en-US"/>
              <a:pPr lvl="1"/>
              <a:t>4</a:t>
            </a:fld>
            <a:endParaRPr lang="en-US"/>
          </a:p>
        </p:txBody>
      </p:sp>
      <p:sp>
        <p:nvSpPr>
          <p:cNvPr id="17413" name="Rectangle 2"/>
          <p:cNvSpPr>
            <a:spLocks noGrp="1" noChangeArrowheads="1"/>
          </p:cNvSpPr>
          <p:nvPr>
            <p:ph type="title"/>
          </p:nvPr>
        </p:nvSpPr>
        <p:spPr/>
        <p:txBody>
          <a:bodyPr/>
          <a:lstStyle/>
          <a:p>
            <a:r>
              <a:rPr lang="en-US" smtClean="0"/>
              <a:t>Boolean Algebra</a:t>
            </a:r>
          </a:p>
        </p:txBody>
      </p:sp>
      <p:sp>
        <p:nvSpPr>
          <p:cNvPr id="17414" name="Rectangle 3"/>
          <p:cNvSpPr>
            <a:spLocks noGrp="1" noChangeArrowheads="1"/>
          </p:cNvSpPr>
          <p:nvPr>
            <p:ph type="body" idx="1"/>
          </p:nvPr>
        </p:nvSpPr>
        <p:spPr>
          <a:solidFill>
            <a:srgbClr val="8495A9"/>
          </a:solidFill>
          <a:ln>
            <a:solidFill>
              <a:schemeClr val="tx1"/>
            </a:solidFill>
          </a:ln>
        </p:spPr>
        <p:txBody>
          <a:bodyPr/>
          <a:lstStyle/>
          <a:p>
            <a:pPr>
              <a:buFont typeface="Monotype Sorts" pitchFamily="2" charset="2"/>
              <a:buNone/>
            </a:pPr>
            <a:r>
              <a:rPr lang="en-US" sz="2800" b="1" u="sng" smtClean="0"/>
              <a:t>Boolean Algebra</a:t>
            </a:r>
            <a:r>
              <a:rPr lang="en-US" sz="2800" smtClean="0"/>
              <a:t>: the mathematics associated with binary numbers</a:t>
            </a:r>
          </a:p>
          <a:p>
            <a:pPr lvl="1">
              <a:buClr>
                <a:schemeClr val="tx1"/>
              </a:buClr>
            </a:pPr>
            <a:r>
              <a:rPr lang="en-US" sz="2400" smtClean="0"/>
              <a:t>Developed by George Boole in 1854</a:t>
            </a:r>
          </a:p>
        </p:txBody>
      </p:sp>
      <p:sp>
        <p:nvSpPr>
          <p:cNvPr id="17415" name="Text Box 4"/>
          <p:cNvSpPr txBox="1">
            <a:spLocks noChangeArrowheads="1"/>
          </p:cNvSpPr>
          <p:nvPr/>
        </p:nvSpPr>
        <p:spPr bwMode="auto">
          <a:xfrm>
            <a:off x="1447800" y="3352800"/>
            <a:ext cx="6642100" cy="989013"/>
          </a:xfrm>
          <a:prstGeom prst="rect">
            <a:avLst/>
          </a:prstGeom>
          <a:solidFill>
            <a:srgbClr val="FFFF99">
              <a:alpha val="70195"/>
            </a:srgbClr>
          </a:solidFill>
          <a:ln w="12700">
            <a:solidFill>
              <a:schemeClr val="tx1"/>
            </a:solidFill>
            <a:miter lim="800000"/>
            <a:headEnd type="none" w="lg" len="lg"/>
            <a:tailEnd type="none" w="lg" len="lg"/>
          </a:ln>
        </p:spPr>
        <p:txBody>
          <a:bodyPr wrap="none">
            <a:spAutoFit/>
          </a:bodyPr>
          <a:lstStyle/>
          <a:p>
            <a:pPr algn="l"/>
            <a:r>
              <a:rPr lang="en-US" sz="1800"/>
              <a:t>Variables in boolean algebra can take only one of two possible values:</a:t>
            </a:r>
          </a:p>
          <a:p>
            <a:pPr algn="l"/>
            <a:r>
              <a:rPr lang="en-US" sz="1800"/>
              <a:t>	</a:t>
            </a:r>
            <a:r>
              <a:rPr lang="en-US" sz="1800" b="1">
                <a:latin typeface="Courier New" pitchFamily="49" charset="0"/>
              </a:rPr>
              <a:t>0 </a:t>
            </a:r>
            <a:r>
              <a:rPr lang="en-US" sz="2000" b="1">
                <a:latin typeface="Courier New" pitchFamily="49" charset="0"/>
                <a:cs typeface="Times New Roman" pitchFamily="18" charset="0"/>
              </a:rPr>
              <a:t>→</a:t>
            </a:r>
            <a:r>
              <a:rPr lang="en-US" sz="1800" b="1">
                <a:latin typeface="Courier New" pitchFamily="49" charset="0"/>
                <a:cs typeface="Times New Roman" pitchFamily="18" charset="0"/>
              </a:rPr>
              <a:t> FALSE</a:t>
            </a:r>
          </a:p>
          <a:p>
            <a:pPr algn="l"/>
            <a:r>
              <a:rPr lang="en-US" sz="1800">
                <a:cs typeface="Times New Roman" pitchFamily="18" charset="0"/>
              </a:rPr>
              <a:t>	</a:t>
            </a:r>
            <a:r>
              <a:rPr lang="en-US" sz="1800" b="1">
                <a:latin typeface="Courier New" pitchFamily="49" charset="0"/>
                <a:cs typeface="Times New Roman" pitchFamily="18" charset="0"/>
              </a:rPr>
              <a:t>1</a:t>
            </a:r>
            <a:r>
              <a:rPr lang="en-US" sz="1800" b="1">
                <a:latin typeface="Courier New" pitchFamily="49" charset="0"/>
              </a:rPr>
              <a:t> </a:t>
            </a:r>
            <a:r>
              <a:rPr lang="en-US" sz="2000" b="1"/>
              <a:t>→</a:t>
            </a:r>
            <a:r>
              <a:rPr lang="en-US" sz="1800" b="1">
                <a:latin typeface="Courier New" pitchFamily="49" charset="0"/>
              </a:rPr>
              <a:t> TRUE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Date Placeholder 5"/>
          <p:cNvSpPr>
            <a:spLocks noGrp="1"/>
          </p:cNvSpPr>
          <p:nvPr>
            <p:ph type="dt" sz="quarter" idx="10"/>
          </p:nvPr>
        </p:nvSpPr>
        <p:spPr>
          <a:noFill/>
        </p:spPr>
        <p:txBody>
          <a:bodyPr/>
          <a:lstStyle/>
          <a:p>
            <a:r>
              <a:rPr lang="en-US"/>
              <a:t>ECEN 301</a:t>
            </a:r>
          </a:p>
        </p:txBody>
      </p:sp>
      <p:sp>
        <p:nvSpPr>
          <p:cNvPr id="1030" name="Footer Placeholder 6"/>
          <p:cNvSpPr>
            <a:spLocks noGrp="1"/>
          </p:cNvSpPr>
          <p:nvPr>
            <p:ph type="ftr" sz="quarter" idx="11"/>
          </p:nvPr>
        </p:nvSpPr>
        <p:spPr>
          <a:noFill/>
        </p:spPr>
        <p:txBody>
          <a:bodyPr/>
          <a:lstStyle/>
          <a:p>
            <a:r>
              <a:rPr lang="en-US"/>
              <a:t>Discussion #22 – Combinational Logic</a:t>
            </a:r>
          </a:p>
        </p:txBody>
      </p:sp>
      <p:sp>
        <p:nvSpPr>
          <p:cNvPr id="1031" name="Slide Number Placeholder 7"/>
          <p:cNvSpPr>
            <a:spLocks noGrp="1"/>
          </p:cNvSpPr>
          <p:nvPr>
            <p:ph type="sldNum" sz="quarter" idx="12"/>
          </p:nvPr>
        </p:nvSpPr>
        <p:spPr>
          <a:noFill/>
        </p:spPr>
        <p:txBody>
          <a:bodyPr/>
          <a:lstStyle/>
          <a:p>
            <a:pPr lvl="1"/>
            <a:fld id="{887582C9-7873-4059-B85E-B266946A244E}" type="slidenum">
              <a:rPr lang="en-US"/>
              <a:pPr lvl="1"/>
              <a:t>5</a:t>
            </a:fld>
            <a:endParaRPr lang="en-US"/>
          </a:p>
        </p:txBody>
      </p:sp>
      <p:sp>
        <p:nvSpPr>
          <p:cNvPr id="1032" name="Rectangle 2"/>
          <p:cNvSpPr>
            <a:spLocks noGrp="1" noChangeArrowheads="1"/>
          </p:cNvSpPr>
          <p:nvPr>
            <p:ph type="title"/>
          </p:nvPr>
        </p:nvSpPr>
        <p:spPr/>
        <p:txBody>
          <a:bodyPr/>
          <a:lstStyle/>
          <a:p>
            <a:r>
              <a:rPr lang="en-US" smtClean="0"/>
              <a:t>Rules of Boolean Algebra</a:t>
            </a:r>
          </a:p>
        </p:txBody>
      </p:sp>
      <p:graphicFrame>
        <p:nvGraphicFramePr>
          <p:cNvPr id="1026" name="Object 3"/>
          <p:cNvGraphicFramePr>
            <a:graphicFrameLocks noChangeAspect="1"/>
          </p:cNvGraphicFramePr>
          <p:nvPr>
            <p:ph sz="half" idx="1"/>
          </p:nvPr>
        </p:nvGraphicFramePr>
        <p:xfrm>
          <a:off x="3581400" y="3886200"/>
          <a:ext cx="4724400" cy="2289175"/>
        </p:xfrm>
        <a:graphic>
          <a:graphicData uri="http://schemas.openxmlformats.org/presentationml/2006/ole">
            <p:oleObj spid="_x0000_s1026" name="Equation" r:id="rId3" imgW="2412720" imgH="1168200" progId="Equation.3">
              <p:embed/>
            </p:oleObj>
          </a:graphicData>
        </a:graphic>
      </p:graphicFrame>
      <p:graphicFrame>
        <p:nvGraphicFramePr>
          <p:cNvPr id="1027" name="Object 4"/>
          <p:cNvGraphicFramePr>
            <a:graphicFrameLocks noChangeAspect="1"/>
          </p:cNvGraphicFramePr>
          <p:nvPr>
            <p:ph sz="quarter" idx="2"/>
          </p:nvPr>
        </p:nvGraphicFramePr>
        <p:xfrm>
          <a:off x="835025" y="1295400"/>
          <a:ext cx="2289175" cy="4953000"/>
        </p:xfrm>
        <a:graphic>
          <a:graphicData uri="http://schemas.openxmlformats.org/presentationml/2006/ole">
            <p:oleObj spid="_x0000_s1027" name="Equation" r:id="rId4" imgW="977760" imgH="2120760" progId="Equation.3">
              <p:embed/>
            </p:oleObj>
          </a:graphicData>
        </a:graphic>
      </p:graphicFrame>
      <p:graphicFrame>
        <p:nvGraphicFramePr>
          <p:cNvPr id="1028" name="Object 6"/>
          <p:cNvGraphicFramePr>
            <a:graphicFrameLocks noChangeAspect="1"/>
          </p:cNvGraphicFramePr>
          <p:nvPr>
            <p:ph sz="quarter" idx="3"/>
          </p:nvPr>
        </p:nvGraphicFramePr>
        <p:xfrm>
          <a:off x="3581400" y="1295400"/>
          <a:ext cx="4114800" cy="2420938"/>
        </p:xfrm>
        <a:graphic>
          <a:graphicData uri="http://schemas.openxmlformats.org/presentationml/2006/ole">
            <p:oleObj spid="_x0000_s1028" name="Equation" r:id="rId5" imgW="1917360" imgH="113004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Date Placeholder 3"/>
          <p:cNvSpPr>
            <a:spLocks noGrp="1"/>
          </p:cNvSpPr>
          <p:nvPr>
            <p:ph type="dt" sz="quarter" idx="10"/>
          </p:nvPr>
        </p:nvSpPr>
        <p:spPr>
          <a:noFill/>
        </p:spPr>
        <p:txBody>
          <a:bodyPr/>
          <a:lstStyle/>
          <a:p>
            <a:r>
              <a:rPr lang="en-US"/>
              <a:t>ECEN 301</a:t>
            </a:r>
          </a:p>
        </p:txBody>
      </p:sp>
      <p:sp>
        <p:nvSpPr>
          <p:cNvPr id="2052" name="Footer Placeholder 4"/>
          <p:cNvSpPr>
            <a:spLocks noGrp="1"/>
          </p:cNvSpPr>
          <p:nvPr>
            <p:ph type="ftr" sz="quarter" idx="11"/>
          </p:nvPr>
        </p:nvSpPr>
        <p:spPr>
          <a:noFill/>
        </p:spPr>
        <p:txBody>
          <a:bodyPr/>
          <a:lstStyle/>
          <a:p>
            <a:r>
              <a:rPr lang="en-US"/>
              <a:t>Discussion #22 – Combinational Logic</a:t>
            </a:r>
          </a:p>
        </p:txBody>
      </p:sp>
      <p:sp>
        <p:nvSpPr>
          <p:cNvPr id="2053" name="Slide Number Placeholder 5"/>
          <p:cNvSpPr>
            <a:spLocks noGrp="1"/>
          </p:cNvSpPr>
          <p:nvPr>
            <p:ph type="sldNum" sz="quarter" idx="12"/>
          </p:nvPr>
        </p:nvSpPr>
        <p:spPr>
          <a:noFill/>
        </p:spPr>
        <p:txBody>
          <a:bodyPr/>
          <a:lstStyle/>
          <a:p>
            <a:pPr lvl="1"/>
            <a:fld id="{34FC9695-9C77-4F5D-AD37-AF6007F82545}" type="slidenum">
              <a:rPr lang="en-US"/>
              <a:pPr lvl="1"/>
              <a:t>6</a:t>
            </a:fld>
            <a:endParaRPr lang="en-US"/>
          </a:p>
        </p:txBody>
      </p:sp>
      <p:sp>
        <p:nvSpPr>
          <p:cNvPr id="2054" name="Rectangle 2"/>
          <p:cNvSpPr>
            <a:spLocks noGrp="1" noChangeArrowheads="1"/>
          </p:cNvSpPr>
          <p:nvPr>
            <p:ph type="title"/>
          </p:nvPr>
        </p:nvSpPr>
        <p:spPr/>
        <p:txBody>
          <a:bodyPr/>
          <a:lstStyle/>
          <a:p>
            <a:r>
              <a:rPr lang="en-US" smtClean="0"/>
              <a:t>DeMorgan’s Law</a:t>
            </a:r>
          </a:p>
        </p:txBody>
      </p:sp>
      <p:graphicFrame>
        <p:nvGraphicFramePr>
          <p:cNvPr id="2050" name="Object 3"/>
          <p:cNvGraphicFramePr>
            <a:graphicFrameLocks noChangeAspect="1"/>
          </p:cNvGraphicFramePr>
          <p:nvPr>
            <p:ph idx="1"/>
          </p:nvPr>
        </p:nvGraphicFramePr>
        <p:xfrm>
          <a:off x="533400" y="3286125"/>
          <a:ext cx="2590800" cy="1514475"/>
        </p:xfrm>
        <a:graphic>
          <a:graphicData uri="http://schemas.openxmlformats.org/presentationml/2006/ole">
            <p:oleObj spid="_x0000_s2050" name="Equation" r:id="rId3" imgW="850680" imgH="457200" progId="Equation.3">
              <p:embed/>
            </p:oleObj>
          </a:graphicData>
        </a:graphic>
      </p:graphicFrame>
      <p:sp>
        <p:nvSpPr>
          <p:cNvPr id="2055" name="Text Box 4"/>
          <p:cNvSpPr txBox="1">
            <a:spLocks noChangeArrowheads="1"/>
          </p:cNvSpPr>
          <p:nvPr/>
        </p:nvSpPr>
        <p:spPr bwMode="auto">
          <a:xfrm>
            <a:off x="228600" y="1676400"/>
            <a:ext cx="3733800" cy="1066800"/>
          </a:xfrm>
          <a:prstGeom prst="rect">
            <a:avLst/>
          </a:prstGeom>
          <a:noFill/>
          <a:ln w="12700">
            <a:noFill/>
            <a:miter lim="800000"/>
            <a:headEnd type="none" w="lg" len="lg"/>
            <a:tailEnd type="none" w="lg" len="lg"/>
          </a:ln>
        </p:spPr>
        <p:txBody>
          <a:bodyPr>
            <a:spAutoFit/>
          </a:bodyPr>
          <a:lstStyle/>
          <a:p>
            <a:pPr>
              <a:spcBef>
                <a:spcPct val="50000"/>
              </a:spcBef>
            </a:pPr>
            <a:r>
              <a:rPr lang="en-US" sz="3200"/>
              <a:t>To distribute the bar,</a:t>
            </a:r>
            <a:br>
              <a:rPr lang="en-US" sz="3200"/>
            </a:br>
            <a:r>
              <a:rPr lang="en-US" sz="3200"/>
              <a:t>change the operation.</a:t>
            </a:r>
          </a:p>
        </p:txBody>
      </p:sp>
      <p:sp>
        <p:nvSpPr>
          <p:cNvPr id="1065989" name="Rectangle 5"/>
          <p:cNvSpPr>
            <a:spLocks noChangeArrowheads="1"/>
          </p:cNvSpPr>
          <p:nvPr/>
        </p:nvSpPr>
        <p:spPr bwMode="auto">
          <a:xfrm>
            <a:off x="4191000" y="1905000"/>
            <a:ext cx="4800600" cy="2057400"/>
          </a:xfrm>
          <a:prstGeom prst="rect">
            <a:avLst/>
          </a:prstGeom>
          <a:solidFill>
            <a:srgbClr val="FFFFFF"/>
          </a:solidFill>
          <a:ln w="12700">
            <a:solidFill>
              <a:schemeClr val="tx1"/>
            </a:solidFill>
            <a:miter lim="800000"/>
            <a:headEnd type="none" w="lg" len="lg"/>
            <a:tailEnd type="none" w="lg" len="lg"/>
          </a:ln>
          <a:effectLst>
            <a:outerShdw dist="107763" dir="18900000" algn="ctr" rotWithShape="0">
              <a:schemeClr val="bg2"/>
            </a:outerShdw>
          </a:effectLst>
        </p:spPr>
        <p:txBody>
          <a:bodyPr wrap="none" anchor="ctr"/>
          <a:lstStyle/>
          <a:p>
            <a:pPr>
              <a:defRPr/>
            </a:pPr>
            <a:endParaRPr lang="en-US"/>
          </a:p>
        </p:txBody>
      </p:sp>
      <p:sp>
        <p:nvSpPr>
          <p:cNvPr id="2057" name="Text Box 6"/>
          <p:cNvSpPr txBox="1">
            <a:spLocks noChangeArrowheads="1"/>
          </p:cNvSpPr>
          <p:nvPr/>
        </p:nvSpPr>
        <p:spPr bwMode="auto">
          <a:xfrm>
            <a:off x="5664200" y="3443288"/>
            <a:ext cx="1631950" cy="366712"/>
          </a:xfrm>
          <a:prstGeom prst="rect">
            <a:avLst/>
          </a:prstGeom>
          <a:noFill/>
          <a:ln w="12700">
            <a:noFill/>
            <a:miter lim="800000"/>
            <a:headEnd type="none" w="lg" len="lg"/>
            <a:tailEnd type="none" w="lg" len="lg"/>
          </a:ln>
        </p:spPr>
        <p:txBody>
          <a:bodyPr wrap="none">
            <a:spAutoFit/>
          </a:bodyPr>
          <a:lstStyle/>
          <a:p>
            <a:r>
              <a:rPr lang="en-US" sz="1800" b="1">
                <a:latin typeface="Arial" charset="0"/>
              </a:rPr>
              <a:t>NOR</a:t>
            </a:r>
            <a:r>
              <a:rPr lang="en-US" sz="1800">
                <a:latin typeface="Arial" charset="0"/>
              </a:rPr>
              <a:t> Symbols</a:t>
            </a:r>
          </a:p>
        </p:txBody>
      </p:sp>
      <p:grpSp>
        <p:nvGrpSpPr>
          <p:cNvPr id="2058" name="Group 7"/>
          <p:cNvGrpSpPr>
            <a:grpSpLocks/>
          </p:cNvGrpSpPr>
          <p:nvPr/>
        </p:nvGrpSpPr>
        <p:grpSpPr bwMode="auto">
          <a:xfrm>
            <a:off x="4449763" y="2209800"/>
            <a:ext cx="2027237" cy="1071563"/>
            <a:chOff x="2448" y="2880"/>
            <a:chExt cx="1277" cy="675"/>
          </a:xfrm>
        </p:grpSpPr>
        <p:sp>
          <p:nvSpPr>
            <p:cNvPr id="2092" name="Oval 8"/>
            <p:cNvSpPr>
              <a:spLocks noChangeArrowheads="1"/>
            </p:cNvSpPr>
            <p:nvPr/>
          </p:nvSpPr>
          <p:spPr bwMode="auto">
            <a:xfrm>
              <a:off x="3414" y="3170"/>
              <a:ext cx="126" cy="125"/>
            </a:xfrm>
            <a:prstGeom prst="ellipse">
              <a:avLst/>
            </a:prstGeom>
            <a:noFill/>
            <a:ln w="12700">
              <a:solidFill>
                <a:schemeClr val="tx1"/>
              </a:solidFill>
              <a:round/>
              <a:headEnd/>
              <a:tailEnd/>
            </a:ln>
          </p:spPr>
          <p:txBody>
            <a:bodyPr wrap="none" anchor="ctr"/>
            <a:lstStyle/>
            <a:p>
              <a:endParaRPr lang="en-US"/>
            </a:p>
          </p:txBody>
        </p:sp>
        <p:grpSp>
          <p:nvGrpSpPr>
            <p:cNvPr id="2093" name="Group 9"/>
            <p:cNvGrpSpPr>
              <a:grpSpLocks/>
            </p:cNvGrpSpPr>
            <p:nvPr/>
          </p:nvGrpSpPr>
          <p:grpSpPr bwMode="auto">
            <a:xfrm>
              <a:off x="2483" y="2880"/>
              <a:ext cx="926" cy="675"/>
              <a:chOff x="2325" y="1487"/>
              <a:chExt cx="926" cy="675"/>
            </a:xfrm>
          </p:grpSpPr>
          <p:sp>
            <p:nvSpPr>
              <p:cNvPr id="2097" name="Arc 10"/>
              <p:cNvSpPr>
                <a:spLocks/>
              </p:cNvSpPr>
              <p:nvPr/>
            </p:nvSpPr>
            <p:spPr bwMode="auto">
              <a:xfrm>
                <a:off x="2624" y="1489"/>
                <a:ext cx="622" cy="669"/>
              </a:xfrm>
              <a:custGeom>
                <a:avLst/>
                <a:gdLst>
                  <a:gd name="T0" fmla="*/ 0 w 18812"/>
                  <a:gd name="T1" fmla="*/ 0 h 21600"/>
                  <a:gd name="T2" fmla="*/ 622 w 18812"/>
                  <a:gd name="T3" fmla="*/ 339 h 21600"/>
                  <a:gd name="T4" fmla="*/ 1 w 18812"/>
                  <a:gd name="T5" fmla="*/ 669 h 21600"/>
                  <a:gd name="T6" fmla="*/ 0 60000 65536"/>
                  <a:gd name="T7" fmla="*/ 0 60000 65536"/>
                  <a:gd name="T8" fmla="*/ 0 60000 65536"/>
                  <a:gd name="T9" fmla="*/ 0 w 18812"/>
                  <a:gd name="T10" fmla="*/ 0 h 21600"/>
                  <a:gd name="T11" fmla="*/ 18812 w 18812"/>
                  <a:gd name="T12" fmla="*/ 21600 h 21600"/>
                </a:gdLst>
                <a:ahLst/>
                <a:cxnLst>
                  <a:cxn ang="T6">
                    <a:pos x="T0" y="T1"/>
                  </a:cxn>
                  <a:cxn ang="T7">
                    <a:pos x="T2" y="T3"/>
                  </a:cxn>
                  <a:cxn ang="T8">
                    <a:pos x="T4" y="T5"/>
                  </a:cxn>
                </a:cxnLst>
                <a:rect l="T9" t="T10" r="T11" b="T12"/>
                <a:pathLst>
                  <a:path w="18812" h="21600" fill="none" extrusionOk="0">
                    <a:moveTo>
                      <a:pt x="0" y="0"/>
                    </a:moveTo>
                    <a:cubicBezTo>
                      <a:pt x="10" y="0"/>
                      <a:pt x="20" y="-1"/>
                      <a:pt x="30" y="0"/>
                    </a:cubicBezTo>
                    <a:cubicBezTo>
                      <a:pt x="7801" y="0"/>
                      <a:pt x="14973" y="4174"/>
                      <a:pt x="18811" y="10932"/>
                    </a:cubicBezTo>
                  </a:path>
                  <a:path w="18812" h="21600" stroke="0" extrusionOk="0">
                    <a:moveTo>
                      <a:pt x="0" y="0"/>
                    </a:moveTo>
                    <a:cubicBezTo>
                      <a:pt x="10" y="0"/>
                      <a:pt x="20" y="-1"/>
                      <a:pt x="30" y="0"/>
                    </a:cubicBezTo>
                    <a:cubicBezTo>
                      <a:pt x="7801" y="0"/>
                      <a:pt x="14973" y="4174"/>
                      <a:pt x="18811" y="10932"/>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2098" name="Arc 11"/>
              <p:cNvSpPr>
                <a:spLocks/>
              </p:cNvSpPr>
              <p:nvPr/>
            </p:nvSpPr>
            <p:spPr bwMode="auto">
              <a:xfrm rot="10800000">
                <a:off x="2633" y="1494"/>
                <a:ext cx="618" cy="668"/>
              </a:xfrm>
              <a:custGeom>
                <a:avLst/>
                <a:gdLst>
                  <a:gd name="T0" fmla="*/ 0 w 18694"/>
                  <a:gd name="T1" fmla="*/ 333 h 21600"/>
                  <a:gd name="T2" fmla="*/ 617 w 18694"/>
                  <a:gd name="T3" fmla="*/ 0 h 21600"/>
                  <a:gd name="T4" fmla="*/ 618 w 18694"/>
                  <a:gd name="T5" fmla="*/ 668 h 21600"/>
                  <a:gd name="T6" fmla="*/ 0 60000 65536"/>
                  <a:gd name="T7" fmla="*/ 0 60000 65536"/>
                  <a:gd name="T8" fmla="*/ 0 60000 65536"/>
                  <a:gd name="T9" fmla="*/ 0 w 18694"/>
                  <a:gd name="T10" fmla="*/ 0 h 21600"/>
                  <a:gd name="T11" fmla="*/ 18694 w 18694"/>
                  <a:gd name="T12" fmla="*/ 21600 h 21600"/>
                </a:gdLst>
                <a:ahLst/>
                <a:cxnLst>
                  <a:cxn ang="T6">
                    <a:pos x="T0" y="T1"/>
                  </a:cxn>
                  <a:cxn ang="T7">
                    <a:pos x="T2" y="T3"/>
                  </a:cxn>
                  <a:cxn ang="T8">
                    <a:pos x="T4" y="T5"/>
                  </a:cxn>
                </a:cxnLst>
                <a:rect l="T9" t="T10" r="T11" b="T12"/>
                <a:pathLst>
                  <a:path w="18694" h="21600" fill="none" extrusionOk="0">
                    <a:moveTo>
                      <a:pt x="-1" y="10778"/>
                    </a:moveTo>
                    <a:cubicBezTo>
                      <a:pt x="3856" y="4117"/>
                      <a:pt x="10966" y="10"/>
                      <a:pt x="18664" y="0"/>
                    </a:cubicBezTo>
                  </a:path>
                  <a:path w="18694" h="21600" stroke="0" extrusionOk="0">
                    <a:moveTo>
                      <a:pt x="-1" y="10778"/>
                    </a:moveTo>
                    <a:cubicBezTo>
                      <a:pt x="3856" y="4117"/>
                      <a:pt x="10966" y="10"/>
                      <a:pt x="18664" y="0"/>
                    </a:cubicBezTo>
                    <a:lnTo>
                      <a:pt x="1869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2099" name="Line 12"/>
              <p:cNvSpPr>
                <a:spLocks noChangeShapeType="1"/>
              </p:cNvSpPr>
              <p:nvPr/>
            </p:nvSpPr>
            <p:spPr bwMode="auto">
              <a:xfrm flipH="1">
                <a:off x="2409" y="1488"/>
                <a:ext cx="21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100" name="Line 13"/>
              <p:cNvSpPr>
                <a:spLocks noChangeShapeType="1"/>
              </p:cNvSpPr>
              <p:nvPr/>
            </p:nvSpPr>
            <p:spPr bwMode="auto">
              <a:xfrm flipH="1">
                <a:off x="2409" y="2156"/>
                <a:ext cx="21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101" name="Arc 14"/>
              <p:cNvSpPr>
                <a:spLocks/>
              </p:cNvSpPr>
              <p:nvPr/>
            </p:nvSpPr>
            <p:spPr bwMode="auto">
              <a:xfrm>
                <a:off x="2325" y="1487"/>
                <a:ext cx="179" cy="671"/>
              </a:xfrm>
              <a:custGeom>
                <a:avLst/>
                <a:gdLst>
                  <a:gd name="T0" fmla="*/ 83 w 21600"/>
                  <a:gd name="T1" fmla="*/ 0 h 37948"/>
                  <a:gd name="T2" fmla="*/ 88 w 21600"/>
                  <a:gd name="T3" fmla="*/ 671 h 37948"/>
                  <a:gd name="T4" fmla="*/ 0 w 21600"/>
                  <a:gd name="T5" fmla="*/ 338 h 37948"/>
                  <a:gd name="T6" fmla="*/ 0 60000 65536"/>
                  <a:gd name="T7" fmla="*/ 0 60000 65536"/>
                  <a:gd name="T8" fmla="*/ 0 60000 65536"/>
                  <a:gd name="T9" fmla="*/ 0 w 21600"/>
                  <a:gd name="T10" fmla="*/ 0 h 37948"/>
                  <a:gd name="T11" fmla="*/ 21600 w 21600"/>
                  <a:gd name="T12" fmla="*/ 37948 h 37948"/>
                </a:gdLst>
                <a:ahLst/>
                <a:cxnLst>
                  <a:cxn ang="T6">
                    <a:pos x="T0" y="T1"/>
                  </a:cxn>
                  <a:cxn ang="T7">
                    <a:pos x="T2" y="T3"/>
                  </a:cxn>
                  <a:cxn ang="T8">
                    <a:pos x="T4" y="T5"/>
                  </a:cxn>
                </a:cxnLst>
                <a:rect l="T9" t="T10" r="T11" b="T12"/>
                <a:pathLst>
                  <a:path w="21600" h="37948" fill="none" extrusionOk="0">
                    <a:moveTo>
                      <a:pt x="10071" y="-1"/>
                    </a:moveTo>
                    <a:cubicBezTo>
                      <a:pt x="17161" y="3736"/>
                      <a:pt x="21600" y="11092"/>
                      <a:pt x="21600" y="19108"/>
                    </a:cubicBezTo>
                    <a:cubicBezTo>
                      <a:pt x="21600" y="26921"/>
                      <a:pt x="17380" y="34126"/>
                      <a:pt x="10564" y="37947"/>
                    </a:cubicBezTo>
                  </a:path>
                  <a:path w="21600" h="37948" stroke="0" extrusionOk="0">
                    <a:moveTo>
                      <a:pt x="10071" y="-1"/>
                    </a:moveTo>
                    <a:cubicBezTo>
                      <a:pt x="17161" y="3736"/>
                      <a:pt x="21600" y="11092"/>
                      <a:pt x="21600" y="19108"/>
                    </a:cubicBezTo>
                    <a:cubicBezTo>
                      <a:pt x="21600" y="26921"/>
                      <a:pt x="17380" y="34126"/>
                      <a:pt x="10564" y="37947"/>
                    </a:cubicBezTo>
                    <a:lnTo>
                      <a:pt x="0" y="19108"/>
                    </a:lnTo>
                    <a:close/>
                  </a:path>
                </a:pathLst>
              </a:custGeom>
              <a:noFill/>
              <a:ln w="12700" cap="rnd">
                <a:solidFill>
                  <a:schemeClr val="tx1"/>
                </a:solidFill>
                <a:round/>
                <a:headEnd type="none" w="sm" len="sm"/>
                <a:tailEnd type="none" w="sm" len="sm"/>
              </a:ln>
            </p:spPr>
            <p:txBody>
              <a:bodyPr wrap="none" anchor="ctr"/>
              <a:lstStyle/>
              <a:p>
                <a:endParaRPr lang="en-US"/>
              </a:p>
            </p:txBody>
          </p:sp>
        </p:grpSp>
        <p:sp>
          <p:nvSpPr>
            <p:cNvPr id="2094" name="Line 15"/>
            <p:cNvSpPr>
              <a:spLocks noChangeShapeType="1"/>
            </p:cNvSpPr>
            <p:nvPr/>
          </p:nvSpPr>
          <p:spPr bwMode="auto">
            <a:xfrm>
              <a:off x="3546" y="3230"/>
              <a:ext cx="17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95" name="Line 16"/>
            <p:cNvSpPr>
              <a:spLocks noChangeShapeType="1"/>
            </p:cNvSpPr>
            <p:nvPr/>
          </p:nvSpPr>
          <p:spPr bwMode="auto">
            <a:xfrm>
              <a:off x="2448" y="3020"/>
              <a:ext cx="17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96" name="Line 17"/>
            <p:cNvSpPr>
              <a:spLocks noChangeShapeType="1"/>
            </p:cNvSpPr>
            <p:nvPr/>
          </p:nvSpPr>
          <p:spPr bwMode="auto">
            <a:xfrm>
              <a:off x="2459" y="3389"/>
              <a:ext cx="179"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2059" name="Group 18"/>
          <p:cNvGrpSpPr>
            <a:grpSpLocks/>
          </p:cNvGrpSpPr>
          <p:nvPr/>
        </p:nvGrpSpPr>
        <p:grpSpPr bwMode="auto">
          <a:xfrm>
            <a:off x="6794500" y="2209800"/>
            <a:ext cx="1981200" cy="1068388"/>
            <a:chOff x="4136" y="2784"/>
            <a:chExt cx="1248" cy="673"/>
          </a:xfrm>
        </p:grpSpPr>
        <p:grpSp>
          <p:nvGrpSpPr>
            <p:cNvPr id="2084" name="Group 19"/>
            <p:cNvGrpSpPr>
              <a:grpSpLocks/>
            </p:cNvGrpSpPr>
            <p:nvPr/>
          </p:nvGrpSpPr>
          <p:grpSpPr bwMode="auto">
            <a:xfrm>
              <a:off x="4441" y="2784"/>
              <a:ext cx="776" cy="673"/>
              <a:chOff x="2473" y="1488"/>
              <a:chExt cx="776" cy="673"/>
            </a:xfrm>
          </p:grpSpPr>
          <p:sp>
            <p:nvSpPr>
              <p:cNvPr id="2090" name="Arc 20"/>
              <p:cNvSpPr>
                <a:spLocks/>
              </p:cNvSpPr>
              <p:nvPr/>
            </p:nvSpPr>
            <p:spPr bwMode="auto">
              <a:xfrm>
                <a:off x="2877" y="1489"/>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2091" name="Freeform 21"/>
              <p:cNvSpPr>
                <a:spLocks/>
              </p:cNvSpPr>
              <p:nvPr/>
            </p:nvSpPr>
            <p:spPr bwMode="auto">
              <a:xfrm>
                <a:off x="2473" y="1488"/>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2085" name="Oval 22"/>
            <p:cNvSpPr>
              <a:spLocks noChangeArrowheads="1"/>
            </p:cNvSpPr>
            <p:nvPr/>
          </p:nvSpPr>
          <p:spPr bwMode="auto">
            <a:xfrm>
              <a:off x="4312" y="2849"/>
              <a:ext cx="127" cy="127"/>
            </a:xfrm>
            <a:prstGeom prst="ellipse">
              <a:avLst/>
            </a:prstGeom>
            <a:noFill/>
            <a:ln w="12700">
              <a:solidFill>
                <a:schemeClr val="tx1"/>
              </a:solidFill>
              <a:round/>
              <a:headEnd/>
              <a:tailEnd/>
            </a:ln>
          </p:spPr>
          <p:txBody>
            <a:bodyPr wrap="none" anchor="ctr"/>
            <a:lstStyle/>
            <a:p>
              <a:endParaRPr lang="en-US"/>
            </a:p>
          </p:txBody>
        </p:sp>
        <p:sp>
          <p:nvSpPr>
            <p:cNvPr id="2086" name="Line 23"/>
            <p:cNvSpPr>
              <a:spLocks noChangeShapeType="1"/>
            </p:cNvSpPr>
            <p:nvPr/>
          </p:nvSpPr>
          <p:spPr bwMode="auto">
            <a:xfrm flipH="1">
              <a:off x="4144" y="2904"/>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87" name="Line 24"/>
            <p:cNvSpPr>
              <a:spLocks noChangeShapeType="1"/>
            </p:cNvSpPr>
            <p:nvPr/>
          </p:nvSpPr>
          <p:spPr bwMode="auto">
            <a:xfrm flipH="1">
              <a:off x="4136" y="3355"/>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88" name="Line 25"/>
            <p:cNvSpPr>
              <a:spLocks noChangeShapeType="1"/>
            </p:cNvSpPr>
            <p:nvPr/>
          </p:nvSpPr>
          <p:spPr bwMode="auto">
            <a:xfrm flipH="1">
              <a:off x="5215" y="3118"/>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89" name="Oval 26"/>
            <p:cNvSpPr>
              <a:spLocks noChangeArrowheads="1"/>
            </p:cNvSpPr>
            <p:nvPr/>
          </p:nvSpPr>
          <p:spPr bwMode="auto">
            <a:xfrm>
              <a:off x="4312" y="3288"/>
              <a:ext cx="127" cy="127"/>
            </a:xfrm>
            <a:prstGeom prst="ellipse">
              <a:avLst/>
            </a:prstGeom>
            <a:noFill/>
            <a:ln w="12700">
              <a:solidFill>
                <a:schemeClr val="tx1"/>
              </a:solidFill>
              <a:round/>
              <a:headEnd/>
              <a:tailEnd/>
            </a:ln>
          </p:spPr>
          <p:txBody>
            <a:bodyPr wrap="none" anchor="ctr"/>
            <a:lstStyle/>
            <a:p>
              <a:endParaRPr lang="en-US"/>
            </a:p>
          </p:txBody>
        </p:sp>
      </p:grpSp>
      <p:sp>
        <p:nvSpPr>
          <p:cNvPr id="1066011" name="Rectangle 27"/>
          <p:cNvSpPr>
            <a:spLocks noChangeArrowheads="1"/>
          </p:cNvSpPr>
          <p:nvPr/>
        </p:nvSpPr>
        <p:spPr bwMode="auto">
          <a:xfrm>
            <a:off x="4191000" y="4191000"/>
            <a:ext cx="4800600" cy="2057400"/>
          </a:xfrm>
          <a:prstGeom prst="rect">
            <a:avLst/>
          </a:prstGeom>
          <a:solidFill>
            <a:srgbClr val="FFFFFF"/>
          </a:solidFill>
          <a:ln w="12700">
            <a:solidFill>
              <a:schemeClr val="tx1"/>
            </a:solidFill>
            <a:miter lim="800000"/>
            <a:headEnd type="none" w="lg" len="lg"/>
            <a:tailEnd type="none" w="lg" len="lg"/>
          </a:ln>
          <a:effectLst>
            <a:outerShdw dist="107763" dir="18900000" algn="ctr" rotWithShape="0">
              <a:schemeClr val="bg2"/>
            </a:outerShdw>
          </a:effectLst>
        </p:spPr>
        <p:txBody>
          <a:bodyPr wrap="none" anchor="ctr"/>
          <a:lstStyle/>
          <a:p>
            <a:pPr>
              <a:defRPr/>
            </a:pPr>
            <a:endParaRPr lang="en-US"/>
          </a:p>
        </p:txBody>
      </p:sp>
      <p:sp>
        <p:nvSpPr>
          <p:cNvPr id="2061" name="Text Box 28"/>
          <p:cNvSpPr txBox="1">
            <a:spLocks noChangeArrowheads="1"/>
          </p:cNvSpPr>
          <p:nvPr/>
        </p:nvSpPr>
        <p:spPr bwMode="auto">
          <a:xfrm>
            <a:off x="5670550" y="5680075"/>
            <a:ext cx="1784350" cy="366713"/>
          </a:xfrm>
          <a:prstGeom prst="rect">
            <a:avLst/>
          </a:prstGeom>
          <a:noFill/>
          <a:ln w="12700">
            <a:noFill/>
            <a:miter lim="800000"/>
            <a:headEnd type="none" w="lg" len="lg"/>
            <a:tailEnd type="none" w="lg" len="lg"/>
          </a:ln>
        </p:spPr>
        <p:txBody>
          <a:bodyPr wrap="none">
            <a:spAutoFit/>
          </a:bodyPr>
          <a:lstStyle/>
          <a:p>
            <a:r>
              <a:rPr lang="en-US" sz="1800" b="1">
                <a:latin typeface="Arial" charset="0"/>
              </a:rPr>
              <a:t>NAND</a:t>
            </a:r>
            <a:r>
              <a:rPr lang="en-US" sz="1800">
                <a:latin typeface="Arial" charset="0"/>
              </a:rPr>
              <a:t> Symbols</a:t>
            </a:r>
          </a:p>
        </p:txBody>
      </p:sp>
      <p:grpSp>
        <p:nvGrpSpPr>
          <p:cNvPr id="2062" name="Group 29"/>
          <p:cNvGrpSpPr>
            <a:grpSpLocks/>
          </p:cNvGrpSpPr>
          <p:nvPr/>
        </p:nvGrpSpPr>
        <p:grpSpPr bwMode="auto">
          <a:xfrm>
            <a:off x="6705600" y="4495800"/>
            <a:ext cx="1981200" cy="1068388"/>
            <a:chOff x="2304" y="1488"/>
            <a:chExt cx="1248" cy="673"/>
          </a:xfrm>
        </p:grpSpPr>
        <p:grpSp>
          <p:nvGrpSpPr>
            <p:cNvPr id="2077" name="Group 30"/>
            <p:cNvGrpSpPr>
              <a:grpSpLocks/>
            </p:cNvGrpSpPr>
            <p:nvPr/>
          </p:nvGrpSpPr>
          <p:grpSpPr bwMode="auto">
            <a:xfrm>
              <a:off x="2473" y="1488"/>
              <a:ext cx="776" cy="673"/>
              <a:chOff x="2473" y="1488"/>
              <a:chExt cx="776" cy="673"/>
            </a:xfrm>
          </p:grpSpPr>
          <p:sp>
            <p:nvSpPr>
              <p:cNvPr id="2082" name="Arc 31"/>
              <p:cNvSpPr>
                <a:spLocks/>
              </p:cNvSpPr>
              <p:nvPr/>
            </p:nvSpPr>
            <p:spPr bwMode="auto">
              <a:xfrm>
                <a:off x="2877" y="1489"/>
                <a:ext cx="372" cy="672"/>
              </a:xfrm>
              <a:custGeom>
                <a:avLst/>
                <a:gdLst>
                  <a:gd name="T0" fmla="*/ 0 w 21658"/>
                  <a:gd name="T1" fmla="*/ 0 h 43200"/>
                  <a:gd name="T2" fmla="*/ 1 w 21658"/>
                  <a:gd name="T3" fmla="*/ 672 h 43200"/>
                  <a:gd name="T4" fmla="*/ 1 w 21658"/>
                  <a:gd name="T5" fmla="*/ 336 h 43200"/>
                  <a:gd name="T6" fmla="*/ 0 60000 65536"/>
                  <a:gd name="T7" fmla="*/ 0 60000 65536"/>
                  <a:gd name="T8" fmla="*/ 0 60000 65536"/>
                  <a:gd name="T9" fmla="*/ 0 w 21658"/>
                  <a:gd name="T10" fmla="*/ 0 h 43200"/>
                  <a:gd name="T11" fmla="*/ 21658 w 21658"/>
                  <a:gd name="T12" fmla="*/ 43200 h 43200"/>
                </a:gdLst>
                <a:ahLst/>
                <a:cxnLst>
                  <a:cxn ang="T6">
                    <a:pos x="T0" y="T1"/>
                  </a:cxn>
                  <a:cxn ang="T7">
                    <a:pos x="T2" y="T3"/>
                  </a:cxn>
                  <a:cxn ang="T8">
                    <a:pos x="T4" y="T5"/>
                  </a:cxn>
                </a:cxnLst>
                <a:rect l="T9" t="T10" r="T11" b="T12"/>
                <a:pathLst>
                  <a:path w="21658" h="43200" fill="none" extrusionOk="0">
                    <a:moveTo>
                      <a:pt x="0" y="0"/>
                    </a:moveTo>
                    <a:cubicBezTo>
                      <a:pt x="19" y="0"/>
                      <a:pt x="38" y="-1"/>
                      <a:pt x="58" y="0"/>
                    </a:cubicBezTo>
                    <a:cubicBezTo>
                      <a:pt x="11987" y="0"/>
                      <a:pt x="21658" y="9670"/>
                      <a:pt x="21658" y="21600"/>
                    </a:cubicBezTo>
                    <a:cubicBezTo>
                      <a:pt x="21658" y="33529"/>
                      <a:pt x="11987" y="43199"/>
                      <a:pt x="58" y="43200"/>
                    </a:cubicBezTo>
                  </a:path>
                  <a:path w="21658" h="43200" stroke="0" extrusionOk="0">
                    <a:moveTo>
                      <a:pt x="0" y="0"/>
                    </a:moveTo>
                    <a:cubicBezTo>
                      <a:pt x="19" y="0"/>
                      <a:pt x="38" y="-1"/>
                      <a:pt x="58" y="0"/>
                    </a:cubicBezTo>
                    <a:cubicBezTo>
                      <a:pt x="11987" y="0"/>
                      <a:pt x="21658" y="9670"/>
                      <a:pt x="21658" y="21600"/>
                    </a:cubicBezTo>
                    <a:cubicBezTo>
                      <a:pt x="21658" y="33529"/>
                      <a:pt x="11987" y="43199"/>
                      <a:pt x="58" y="43200"/>
                    </a:cubicBezTo>
                    <a:lnTo>
                      <a:pt x="58"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2083" name="Freeform 32"/>
              <p:cNvSpPr>
                <a:spLocks/>
              </p:cNvSpPr>
              <p:nvPr/>
            </p:nvSpPr>
            <p:spPr bwMode="auto">
              <a:xfrm>
                <a:off x="2473" y="1488"/>
                <a:ext cx="439" cy="673"/>
              </a:xfrm>
              <a:custGeom>
                <a:avLst/>
                <a:gdLst>
                  <a:gd name="T0" fmla="*/ 438 w 439"/>
                  <a:gd name="T1" fmla="*/ 0 h 673"/>
                  <a:gd name="T2" fmla="*/ 0 w 439"/>
                  <a:gd name="T3" fmla="*/ 0 h 673"/>
                  <a:gd name="T4" fmla="*/ 0 w 439"/>
                  <a:gd name="T5" fmla="*/ 672 h 673"/>
                  <a:gd name="T6" fmla="*/ 438 w 439"/>
                  <a:gd name="T7" fmla="*/ 672 h 673"/>
                  <a:gd name="T8" fmla="*/ 0 60000 65536"/>
                  <a:gd name="T9" fmla="*/ 0 60000 65536"/>
                  <a:gd name="T10" fmla="*/ 0 60000 65536"/>
                  <a:gd name="T11" fmla="*/ 0 60000 65536"/>
                  <a:gd name="T12" fmla="*/ 0 w 439"/>
                  <a:gd name="T13" fmla="*/ 0 h 673"/>
                  <a:gd name="T14" fmla="*/ 439 w 439"/>
                  <a:gd name="T15" fmla="*/ 673 h 673"/>
                </a:gdLst>
                <a:ahLst/>
                <a:cxnLst>
                  <a:cxn ang="T8">
                    <a:pos x="T0" y="T1"/>
                  </a:cxn>
                  <a:cxn ang="T9">
                    <a:pos x="T2" y="T3"/>
                  </a:cxn>
                  <a:cxn ang="T10">
                    <a:pos x="T4" y="T5"/>
                  </a:cxn>
                  <a:cxn ang="T11">
                    <a:pos x="T6" y="T7"/>
                  </a:cxn>
                </a:cxnLst>
                <a:rect l="T12" t="T13" r="T14" b="T15"/>
                <a:pathLst>
                  <a:path w="439" h="673">
                    <a:moveTo>
                      <a:pt x="438" y="0"/>
                    </a:moveTo>
                    <a:lnTo>
                      <a:pt x="0" y="0"/>
                    </a:lnTo>
                    <a:lnTo>
                      <a:pt x="0" y="672"/>
                    </a:lnTo>
                    <a:lnTo>
                      <a:pt x="438" y="672"/>
                    </a:lnTo>
                  </a:path>
                </a:pathLst>
              </a:custGeom>
              <a:noFill/>
              <a:ln w="12700" cap="rnd">
                <a:solidFill>
                  <a:schemeClr val="tx1"/>
                </a:solidFill>
                <a:round/>
                <a:headEnd type="none" w="sm" len="sm"/>
                <a:tailEnd type="none" w="sm" len="sm"/>
              </a:ln>
            </p:spPr>
            <p:txBody>
              <a:bodyPr/>
              <a:lstStyle/>
              <a:p>
                <a:endParaRPr lang="en-US"/>
              </a:p>
            </p:txBody>
          </p:sp>
        </p:grpSp>
        <p:sp>
          <p:nvSpPr>
            <p:cNvPr id="2078" name="Oval 33"/>
            <p:cNvSpPr>
              <a:spLocks noChangeArrowheads="1"/>
            </p:cNvSpPr>
            <p:nvPr/>
          </p:nvSpPr>
          <p:spPr bwMode="auto">
            <a:xfrm>
              <a:off x="3250" y="1759"/>
              <a:ext cx="127" cy="127"/>
            </a:xfrm>
            <a:prstGeom prst="ellipse">
              <a:avLst/>
            </a:prstGeom>
            <a:noFill/>
            <a:ln w="12700">
              <a:solidFill>
                <a:schemeClr val="tx1"/>
              </a:solidFill>
              <a:round/>
              <a:headEnd/>
              <a:tailEnd/>
            </a:ln>
          </p:spPr>
          <p:txBody>
            <a:bodyPr wrap="none" anchor="ctr"/>
            <a:lstStyle/>
            <a:p>
              <a:endParaRPr lang="en-US"/>
            </a:p>
          </p:txBody>
        </p:sp>
        <p:sp>
          <p:nvSpPr>
            <p:cNvPr id="2079" name="Line 34"/>
            <p:cNvSpPr>
              <a:spLocks noChangeShapeType="1"/>
            </p:cNvSpPr>
            <p:nvPr/>
          </p:nvSpPr>
          <p:spPr bwMode="auto">
            <a:xfrm flipH="1">
              <a:off x="2304" y="1589"/>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80" name="Line 35"/>
            <p:cNvSpPr>
              <a:spLocks noChangeShapeType="1"/>
            </p:cNvSpPr>
            <p:nvPr/>
          </p:nvSpPr>
          <p:spPr bwMode="auto">
            <a:xfrm flipH="1">
              <a:off x="2304" y="2059"/>
              <a:ext cx="16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81" name="Line 36"/>
            <p:cNvSpPr>
              <a:spLocks noChangeShapeType="1"/>
            </p:cNvSpPr>
            <p:nvPr/>
          </p:nvSpPr>
          <p:spPr bwMode="auto">
            <a:xfrm flipH="1">
              <a:off x="3383" y="1822"/>
              <a:ext cx="169"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2063" name="Group 37"/>
          <p:cNvGrpSpPr>
            <a:grpSpLocks/>
          </p:cNvGrpSpPr>
          <p:nvPr/>
        </p:nvGrpSpPr>
        <p:grpSpPr bwMode="auto">
          <a:xfrm>
            <a:off x="4495800" y="4495800"/>
            <a:ext cx="2008188" cy="1071563"/>
            <a:chOff x="2226" y="2928"/>
            <a:chExt cx="1265" cy="675"/>
          </a:xfrm>
        </p:grpSpPr>
        <p:sp>
          <p:nvSpPr>
            <p:cNvPr id="2066" name="Oval 38"/>
            <p:cNvSpPr>
              <a:spLocks noChangeArrowheads="1"/>
            </p:cNvSpPr>
            <p:nvPr/>
          </p:nvSpPr>
          <p:spPr bwMode="auto">
            <a:xfrm>
              <a:off x="2416" y="3024"/>
              <a:ext cx="126" cy="125"/>
            </a:xfrm>
            <a:prstGeom prst="ellipse">
              <a:avLst/>
            </a:prstGeom>
            <a:noFill/>
            <a:ln w="12700">
              <a:solidFill>
                <a:schemeClr val="tx1"/>
              </a:solidFill>
              <a:round/>
              <a:headEnd/>
              <a:tailEnd/>
            </a:ln>
          </p:spPr>
          <p:txBody>
            <a:bodyPr wrap="none" anchor="ctr"/>
            <a:lstStyle/>
            <a:p>
              <a:endParaRPr lang="en-US"/>
            </a:p>
          </p:txBody>
        </p:sp>
        <p:grpSp>
          <p:nvGrpSpPr>
            <p:cNvPr id="2067" name="Group 39"/>
            <p:cNvGrpSpPr>
              <a:grpSpLocks/>
            </p:cNvGrpSpPr>
            <p:nvPr/>
          </p:nvGrpSpPr>
          <p:grpSpPr bwMode="auto">
            <a:xfrm>
              <a:off x="2387" y="2928"/>
              <a:ext cx="926" cy="675"/>
              <a:chOff x="2325" y="1487"/>
              <a:chExt cx="926" cy="675"/>
            </a:xfrm>
          </p:grpSpPr>
          <p:sp>
            <p:nvSpPr>
              <p:cNvPr id="2072" name="Arc 40"/>
              <p:cNvSpPr>
                <a:spLocks/>
              </p:cNvSpPr>
              <p:nvPr/>
            </p:nvSpPr>
            <p:spPr bwMode="auto">
              <a:xfrm>
                <a:off x="2624" y="1489"/>
                <a:ext cx="622" cy="669"/>
              </a:xfrm>
              <a:custGeom>
                <a:avLst/>
                <a:gdLst>
                  <a:gd name="T0" fmla="*/ 0 w 18812"/>
                  <a:gd name="T1" fmla="*/ 0 h 21600"/>
                  <a:gd name="T2" fmla="*/ 622 w 18812"/>
                  <a:gd name="T3" fmla="*/ 339 h 21600"/>
                  <a:gd name="T4" fmla="*/ 1 w 18812"/>
                  <a:gd name="T5" fmla="*/ 669 h 21600"/>
                  <a:gd name="T6" fmla="*/ 0 60000 65536"/>
                  <a:gd name="T7" fmla="*/ 0 60000 65536"/>
                  <a:gd name="T8" fmla="*/ 0 60000 65536"/>
                  <a:gd name="T9" fmla="*/ 0 w 18812"/>
                  <a:gd name="T10" fmla="*/ 0 h 21600"/>
                  <a:gd name="T11" fmla="*/ 18812 w 18812"/>
                  <a:gd name="T12" fmla="*/ 21600 h 21600"/>
                </a:gdLst>
                <a:ahLst/>
                <a:cxnLst>
                  <a:cxn ang="T6">
                    <a:pos x="T0" y="T1"/>
                  </a:cxn>
                  <a:cxn ang="T7">
                    <a:pos x="T2" y="T3"/>
                  </a:cxn>
                  <a:cxn ang="T8">
                    <a:pos x="T4" y="T5"/>
                  </a:cxn>
                </a:cxnLst>
                <a:rect l="T9" t="T10" r="T11" b="T12"/>
                <a:pathLst>
                  <a:path w="18812" h="21600" fill="none" extrusionOk="0">
                    <a:moveTo>
                      <a:pt x="0" y="0"/>
                    </a:moveTo>
                    <a:cubicBezTo>
                      <a:pt x="10" y="0"/>
                      <a:pt x="20" y="-1"/>
                      <a:pt x="30" y="0"/>
                    </a:cubicBezTo>
                    <a:cubicBezTo>
                      <a:pt x="7801" y="0"/>
                      <a:pt x="14973" y="4174"/>
                      <a:pt x="18811" y="10932"/>
                    </a:cubicBezTo>
                  </a:path>
                  <a:path w="18812" h="21600" stroke="0" extrusionOk="0">
                    <a:moveTo>
                      <a:pt x="0" y="0"/>
                    </a:moveTo>
                    <a:cubicBezTo>
                      <a:pt x="10" y="0"/>
                      <a:pt x="20" y="-1"/>
                      <a:pt x="30" y="0"/>
                    </a:cubicBezTo>
                    <a:cubicBezTo>
                      <a:pt x="7801" y="0"/>
                      <a:pt x="14973" y="4174"/>
                      <a:pt x="18811" y="10932"/>
                    </a:cubicBezTo>
                    <a:lnTo>
                      <a:pt x="30"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2073" name="Arc 41"/>
              <p:cNvSpPr>
                <a:spLocks/>
              </p:cNvSpPr>
              <p:nvPr/>
            </p:nvSpPr>
            <p:spPr bwMode="auto">
              <a:xfrm rot="10800000">
                <a:off x="2633" y="1494"/>
                <a:ext cx="618" cy="668"/>
              </a:xfrm>
              <a:custGeom>
                <a:avLst/>
                <a:gdLst>
                  <a:gd name="T0" fmla="*/ 0 w 18694"/>
                  <a:gd name="T1" fmla="*/ 333 h 21600"/>
                  <a:gd name="T2" fmla="*/ 617 w 18694"/>
                  <a:gd name="T3" fmla="*/ 0 h 21600"/>
                  <a:gd name="T4" fmla="*/ 618 w 18694"/>
                  <a:gd name="T5" fmla="*/ 668 h 21600"/>
                  <a:gd name="T6" fmla="*/ 0 60000 65536"/>
                  <a:gd name="T7" fmla="*/ 0 60000 65536"/>
                  <a:gd name="T8" fmla="*/ 0 60000 65536"/>
                  <a:gd name="T9" fmla="*/ 0 w 18694"/>
                  <a:gd name="T10" fmla="*/ 0 h 21600"/>
                  <a:gd name="T11" fmla="*/ 18694 w 18694"/>
                  <a:gd name="T12" fmla="*/ 21600 h 21600"/>
                </a:gdLst>
                <a:ahLst/>
                <a:cxnLst>
                  <a:cxn ang="T6">
                    <a:pos x="T0" y="T1"/>
                  </a:cxn>
                  <a:cxn ang="T7">
                    <a:pos x="T2" y="T3"/>
                  </a:cxn>
                  <a:cxn ang="T8">
                    <a:pos x="T4" y="T5"/>
                  </a:cxn>
                </a:cxnLst>
                <a:rect l="T9" t="T10" r="T11" b="T12"/>
                <a:pathLst>
                  <a:path w="18694" h="21600" fill="none" extrusionOk="0">
                    <a:moveTo>
                      <a:pt x="-1" y="10778"/>
                    </a:moveTo>
                    <a:cubicBezTo>
                      <a:pt x="3856" y="4117"/>
                      <a:pt x="10966" y="10"/>
                      <a:pt x="18664" y="0"/>
                    </a:cubicBezTo>
                  </a:path>
                  <a:path w="18694" h="21600" stroke="0" extrusionOk="0">
                    <a:moveTo>
                      <a:pt x="-1" y="10778"/>
                    </a:moveTo>
                    <a:cubicBezTo>
                      <a:pt x="3856" y="4117"/>
                      <a:pt x="10966" y="10"/>
                      <a:pt x="18664" y="0"/>
                    </a:cubicBezTo>
                    <a:lnTo>
                      <a:pt x="18694" y="21600"/>
                    </a:lnTo>
                    <a:close/>
                  </a:path>
                </a:pathLst>
              </a:custGeom>
              <a:noFill/>
              <a:ln w="12700" cap="rnd">
                <a:solidFill>
                  <a:schemeClr val="tx1"/>
                </a:solidFill>
                <a:round/>
                <a:headEnd type="none" w="sm" len="sm"/>
                <a:tailEnd type="none" w="sm" len="sm"/>
              </a:ln>
            </p:spPr>
            <p:txBody>
              <a:bodyPr wrap="none" anchor="ctr"/>
              <a:lstStyle/>
              <a:p>
                <a:endParaRPr lang="en-US"/>
              </a:p>
            </p:txBody>
          </p:sp>
          <p:sp>
            <p:nvSpPr>
              <p:cNvPr id="2074" name="Line 42"/>
              <p:cNvSpPr>
                <a:spLocks noChangeShapeType="1"/>
              </p:cNvSpPr>
              <p:nvPr/>
            </p:nvSpPr>
            <p:spPr bwMode="auto">
              <a:xfrm flipH="1">
                <a:off x="2409" y="1488"/>
                <a:ext cx="21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75" name="Line 43"/>
              <p:cNvSpPr>
                <a:spLocks noChangeShapeType="1"/>
              </p:cNvSpPr>
              <p:nvPr/>
            </p:nvSpPr>
            <p:spPr bwMode="auto">
              <a:xfrm flipH="1">
                <a:off x="2409" y="2156"/>
                <a:ext cx="21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76" name="Arc 44"/>
              <p:cNvSpPr>
                <a:spLocks/>
              </p:cNvSpPr>
              <p:nvPr/>
            </p:nvSpPr>
            <p:spPr bwMode="auto">
              <a:xfrm>
                <a:off x="2325" y="1487"/>
                <a:ext cx="179" cy="671"/>
              </a:xfrm>
              <a:custGeom>
                <a:avLst/>
                <a:gdLst>
                  <a:gd name="T0" fmla="*/ 83 w 21600"/>
                  <a:gd name="T1" fmla="*/ 0 h 37948"/>
                  <a:gd name="T2" fmla="*/ 88 w 21600"/>
                  <a:gd name="T3" fmla="*/ 671 h 37948"/>
                  <a:gd name="T4" fmla="*/ 0 w 21600"/>
                  <a:gd name="T5" fmla="*/ 338 h 37948"/>
                  <a:gd name="T6" fmla="*/ 0 60000 65536"/>
                  <a:gd name="T7" fmla="*/ 0 60000 65536"/>
                  <a:gd name="T8" fmla="*/ 0 60000 65536"/>
                  <a:gd name="T9" fmla="*/ 0 w 21600"/>
                  <a:gd name="T10" fmla="*/ 0 h 37948"/>
                  <a:gd name="T11" fmla="*/ 21600 w 21600"/>
                  <a:gd name="T12" fmla="*/ 37948 h 37948"/>
                </a:gdLst>
                <a:ahLst/>
                <a:cxnLst>
                  <a:cxn ang="T6">
                    <a:pos x="T0" y="T1"/>
                  </a:cxn>
                  <a:cxn ang="T7">
                    <a:pos x="T2" y="T3"/>
                  </a:cxn>
                  <a:cxn ang="T8">
                    <a:pos x="T4" y="T5"/>
                  </a:cxn>
                </a:cxnLst>
                <a:rect l="T9" t="T10" r="T11" b="T12"/>
                <a:pathLst>
                  <a:path w="21600" h="37948" fill="none" extrusionOk="0">
                    <a:moveTo>
                      <a:pt x="10071" y="-1"/>
                    </a:moveTo>
                    <a:cubicBezTo>
                      <a:pt x="17161" y="3736"/>
                      <a:pt x="21600" y="11092"/>
                      <a:pt x="21600" y="19108"/>
                    </a:cubicBezTo>
                    <a:cubicBezTo>
                      <a:pt x="21600" y="26921"/>
                      <a:pt x="17380" y="34126"/>
                      <a:pt x="10564" y="37947"/>
                    </a:cubicBezTo>
                  </a:path>
                  <a:path w="21600" h="37948" stroke="0" extrusionOk="0">
                    <a:moveTo>
                      <a:pt x="10071" y="-1"/>
                    </a:moveTo>
                    <a:cubicBezTo>
                      <a:pt x="17161" y="3736"/>
                      <a:pt x="21600" y="11092"/>
                      <a:pt x="21600" y="19108"/>
                    </a:cubicBezTo>
                    <a:cubicBezTo>
                      <a:pt x="21600" y="26921"/>
                      <a:pt x="17380" y="34126"/>
                      <a:pt x="10564" y="37947"/>
                    </a:cubicBezTo>
                    <a:lnTo>
                      <a:pt x="0" y="19108"/>
                    </a:lnTo>
                    <a:close/>
                  </a:path>
                </a:pathLst>
              </a:custGeom>
              <a:noFill/>
              <a:ln w="12700" cap="rnd">
                <a:solidFill>
                  <a:schemeClr val="tx1"/>
                </a:solidFill>
                <a:round/>
                <a:headEnd type="none" w="sm" len="sm"/>
                <a:tailEnd type="none" w="sm" len="sm"/>
              </a:ln>
            </p:spPr>
            <p:txBody>
              <a:bodyPr wrap="none" anchor="ctr"/>
              <a:lstStyle/>
              <a:p>
                <a:endParaRPr lang="en-US"/>
              </a:p>
            </p:txBody>
          </p:sp>
        </p:grpSp>
        <p:sp>
          <p:nvSpPr>
            <p:cNvPr id="2068" name="Line 45"/>
            <p:cNvSpPr>
              <a:spLocks noChangeShapeType="1"/>
            </p:cNvSpPr>
            <p:nvPr/>
          </p:nvSpPr>
          <p:spPr bwMode="auto">
            <a:xfrm>
              <a:off x="3312" y="3270"/>
              <a:ext cx="17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69" name="Line 46"/>
            <p:cNvSpPr>
              <a:spLocks noChangeShapeType="1"/>
            </p:cNvSpPr>
            <p:nvPr/>
          </p:nvSpPr>
          <p:spPr bwMode="auto">
            <a:xfrm>
              <a:off x="2226" y="3084"/>
              <a:ext cx="17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70" name="Line 47"/>
            <p:cNvSpPr>
              <a:spLocks noChangeShapeType="1"/>
            </p:cNvSpPr>
            <p:nvPr/>
          </p:nvSpPr>
          <p:spPr bwMode="auto">
            <a:xfrm>
              <a:off x="2237" y="3453"/>
              <a:ext cx="179"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071" name="Oval 48"/>
            <p:cNvSpPr>
              <a:spLocks noChangeArrowheads="1"/>
            </p:cNvSpPr>
            <p:nvPr/>
          </p:nvSpPr>
          <p:spPr bwMode="auto">
            <a:xfrm>
              <a:off x="2418" y="3379"/>
              <a:ext cx="126" cy="125"/>
            </a:xfrm>
            <a:prstGeom prst="ellipse">
              <a:avLst/>
            </a:prstGeom>
            <a:noFill/>
            <a:ln w="12700">
              <a:solidFill>
                <a:schemeClr val="tx1"/>
              </a:solidFill>
              <a:round/>
              <a:headEnd/>
              <a:tailEnd/>
            </a:ln>
          </p:spPr>
          <p:txBody>
            <a:bodyPr wrap="none" anchor="ctr"/>
            <a:lstStyle/>
            <a:p>
              <a:endParaRPr lang="en-US"/>
            </a:p>
          </p:txBody>
        </p:sp>
      </p:grpSp>
      <p:cxnSp>
        <p:nvCxnSpPr>
          <p:cNvPr id="2064" name="AutoShape 51"/>
          <p:cNvCxnSpPr>
            <a:cxnSpLocks noChangeShapeType="1"/>
            <a:endCxn id="1065989" idx="1"/>
          </p:cNvCxnSpPr>
          <p:nvPr/>
        </p:nvCxnSpPr>
        <p:spPr bwMode="auto">
          <a:xfrm flipV="1">
            <a:off x="3124200" y="2933700"/>
            <a:ext cx="1066800" cy="1109663"/>
          </a:xfrm>
          <a:prstGeom prst="straightConnector1">
            <a:avLst/>
          </a:prstGeom>
          <a:noFill/>
          <a:ln w="12700">
            <a:solidFill>
              <a:schemeClr val="tx1"/>
            </a:solidFill>
            <a:round/>
            <a:headEnd type="none" w="lg" len="lg"/>
            <a:tailEnd type="stealth" w="lg" len="lg"/>
          </a:ln>
        </p:spPr>
      </p:cxnSp>
      <p:cxnSp>
        <p:nvCxnSpPr>
          <p:cNvPr id="2065" name="AutoShape 52"/>
          <p:cNvCxnSpPr>
            <a:cxnSpLocks noChangeShapeType="1"/>
            <a:endCxn id="1066011" idx="1"/>
          </p:cNvCxnSpPr>
          <p:nvPr/>
        </p:nvCxnSpPr>
        <p:spPr bwMode="auto">
          <a:xfrm>
            <a:off x="3124200" y="4043363"/>
            <a:ext cx="1066800" cy="1176337"/>
          </a:xfrm>
          <a:prstGeom prst="straightConnector1">
            <a:avLst/>
          </a:prstGeom>
          <a:noFill/>
          <a:ln w="12700">
            <a:solidFill>
              <a:schemeClr val="tx1"/>
            </a:solidFill>
            <a:round/>
            <a:headEnd type="none" w="lg" len="lg"/>
            <a:tailEnd type="stealth" w="lg" len="lg"/>
          </a:ln>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Date Placeholder 3"/>
          <p:cNvSpPr>
            <a:spLocks noGrp="1"/>
          </p:cNvSpPr>
          <p:nvPr>
            <p:ph type="dt" sz="quarter" idx="10"/>
          </p:nvPr>
        </p:nvSpPr>
        <p:spPr>
          <a:noFill/>
        </p:spPr>
        <p:txBody>
          <a:bodyPr/>
          <a:lstStyle/>
          <a:p>
            <a:r>
              <a:rPr lang="en-US"/>
              <a:t>ECEN 301</a:t>
            </a:r>
          </a:p>
        </p:txBody>
      </p:sp>
      <p:sp>
        <p:nvSpPr>
          <p:cNvPr id="3076" name="Footer Placeholder 4"/>
          <p:cNvSpPr>
            <a:spLocks noGrp="1"/>
          </p:cNvSpPr>
          <p:nvPr>
            <p:ph type="ftr" sz="quarter" idx="11"/>
          </p:nvPr>
        </p:nvSpPr>
        <p:spPr>
          <a:noFill/>
        </p:spPr>
        <p:txBody>
          <a:bodyPr/>
          <a:lstStyle/>
          <a:p>
            <a:r>
              <a:rPr lang="en-US"/>
              <a:t>Discussion #22 – Combinational Logic</a:t>
            </a:r>
          </a:p>
        </p:txBody>
      </p:sp>
      <p:sp>
        <p:nvSpPr>
          <p:cNvPr id="3077" name="Slide Number Placeholder 5"/>
          <p:cNvSpPr>
            <a:spLocks noGrp="1"/>
          </p:cNvSpPr>
          <p:nvPr>
            <p:ph type="sldNum" sz="quarter" idx="12"/>
          </p:nvPr>
        </p:nvSpPr>
        <p:spPr>
          <a:noFill/>
        </p:spPr>
        <p:txBody>
          <a:bodyPr/>
          <a:lstStyle/>
          <a:p>
            <a:pPr lvl="1"/>
            <a:fld id="{88ED320B-85E5-4CEE-A260-C92298F8FC25}" type="slidenum">
              <a:rPr lang="en-US"/>
              <a:pPr lvl="1"/>
              <a:t>7</a:t>
            </a:fld>
            <a:endParaRPr lang="en-US"/>
          </a:p>
        </p:txBody>
      </p:sp>
      <p:sp>
        <p:nvSpPr>
          <p:cNvPr id="3078" name="Rectangle 2"/>
          <p:cNvSpPr>
            <a:spLocks noGrp="1" noChangeArrowheads="1"/>
          </p:cNvSpPr>
          <p:nvPr>
            <p:ph type="title"/>
          </p:nvPr>
        </p:nvSpPr>
        <p:spPr/>
        <p:txBody>
          <a:bodyPr/>
          <a:lstStyle/>
          <a:p>
            <a:r>
              <a:rPr lang="en-US" smtClean="0"/>
              <a:t>Boolean Algebra</a:t>
            </a:r>
          </a:p>
        </p:txBody>
      </p:sp>
      <p:sp>
        <p:nvSpPr>
          <p:cNvPr id="3079" name="Rectangle 3"/>
          <p:cNvSpPr>
            <a:spLocks noGrp="1" noChangeArrowheads="1"/>
          </p:cNvSpPr>
          <p:nvPr>
            <p:ph type="body" idx="1"/>
          </p:nvPr>
        </p:nvSpPr>
        <p:spPr>
          <a:xfrm>
            <a:off x="406400" y="1333500"/>
            <a:ext cx="8356600" cy="723900"/>
          </a:xfrm>
        </p:spPr>
        <p:txBody>
          <a:bodyPr/>
          <a:lstStyle/>
          <a:p>
            <a:pPr>
              <a:buFont typeface="Monotype Sorts" pitchFamily="2" charset="2"/>
              <a:buNone/>
            </a:pPr>
            <a:r>
              <a:rPr lang="en-US" b="1" u="sng" smtClean="0"/>
              <a:t>Example1</a:t>
            </a:r>
            <a:r>
              <a:rPr lang="en-US" smtClean="0"/>
              <a:t>: simplify the following function</a:t>
            </a:r>
          </a:p>
        </p:txBody>
      </p:sp>
      <p:graphicFrame>
        <p:nvGraphicFramePr>
          <p:cNvPr id="3074" name="Object 4"/>
          <p:cNvGraphicFramePr>
            <a:graphicFrameLocks noChangeAspect="1"/>
          </p:cNvGraphicFramePr>
          <p:nvPr/>
        </p:nvGraphicFramePr>
        <p:xfrm>
          <a:off x="1752600" y="2090738"/>
          <a:ext cx="5562600" cy="468312"/>
        </p:xfrm>
        <a:graphic>
          <a:graphicData uri="http://schemas.openxmlformats.org/presentationml/2006/ole">
            <p:oleObj spid="_x0000_s3074" name="Equation" r:id="rId3" imgW="2222280" imgH="20304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Date Placeholder 3"/>
          <p:cNvSpPr>
            <a:spLocks noGrp="1"/>
          </p:cNvSpPr>
          <p:nvPr>
            <p:ph type="dt" sz="quarter" idx="10"/>
          </p:nvPr>
        </p:nvSpPr>
        <p:spPr>
          <a:noFill/>
        </p:spPr>
        <p:txBody>
          <a:bodyPr/>
          <a:lstStyle/>
          <a:p>
            <a:r>
              <a:rPr lang="en-US"/>
              <a:t>ECEN 301</a:t>
            </a:r>
          </a:p>
        </p:txBody>
      </p:sp>
      <p:sp>
        <p:nvSpPr>
          <p:cNvPr id="4100" name="Footer Placeholder 4"/>
          <p:cNvSpPr>
            <a:spLocks noGrp="1"/>
          </p:cNvSpPr>
          <p:nvPr>
            <p:ph type="ftr" sz="quarter" idx="11"/>
          </p:nvPr>
        </p:nvSpPr>
        <p:spPr>
          <a:noFill/>
        </p:spPr>
        <p:txBody>
          <a:bodyPr/>
          <a:lstStyle/>
          <a:p>
            <a:r>
              <a:rPr lang="en-US"/>
              <a:t>Discussion #22 – Combinational Logic</a:t>
            </a:r>
          </a:p>
        </p:txBody>
      </p:sp>
      <p:sp>
        <p:nvSpPr>
          <p:cNvPr id="4101" name="Slide Number Placeholder 5"/>
          <p:cNvSpPr>
            <a:spLocks noGrp="1"/>
          </p:cNvSpPr>
          <p:nvPr>
            <p:ph type="sldNum" sz="quarter" idx="12"/>
          </p:nvPr>
        </p:nvSpPr>
        <p:spPr>
          <a:noFill/>
        </p:spPr>
        <p:txBody>
          <a:bodyPr/>
          <a:lstStyle/>
          <a:p>
            <a:pPr lvl="1"/>
            <a:fld id="{509EFFB8-0D79-4BBE-94C1-3AEE18632F90}" type="slidenum">
              <a:rPr lang="en-US"/>
              <a:pPr lvl="1"/>
              <a:t>8</a:t>
            </a:fld>
            <a:endParaRPr lang="en-US"/>
          </a:p>
        </p:txBody>
      </p:sp>
      <p:sp>
        <p:nvSpPr>
          <p:cNvPr id="4102" name="Rectangle 2"/>
          <p:cNvSpPr>
            <a:spLocks noGrp="1" noChangeArrowheads="1"/>
          </p:cNvSpPr>
          <p:nvPr>
            <p:ph type="title"/>
          </p:nvPr>
        </p:nvSpPr>
        <p:spPr/>
        <p:txBody>
          <a:bodyPr/>
          <a:lstStyle/>
          <a:p>
            <a:r>
              <a:rPr lang="en-US" smtClean="0"/>
              <a:t>Boolean Algebra</a:t>
            </a:r>
          </a:p>
        </p:txBody>
      </p:sp>
      <p:sp>
        <p:nvSpPr>
          <p:cNvPr id="4103" name="Rectangle 3"/>
          <p:cNvSpPr>
            <a:spLocks noGrp="1" noChangeArrowheads="1"/>
          </p:cNvSpPr>
          <p:nvPr>
            <p:ph type="body" idx="1"/>
          </p:nvPr>
        </p:nvSpPr>
        <p:spPr>
          <a:xfrm>
            <a:off x="406400" y="1333500"/>
            <a:ext cx="8356600" cy="723900"/>
          </a:xfrm>
        </p:spPr>
        <p:txBody>
          <a:bodyPr/>
          <a:lstStyle/>
          <a:p>
            <a:pPr>
              <a:buFont typeface="Monotype Sorts" pitchFamily="2" charset="2"/>
              <a:buNone/>
            </a:pPr>
            <a:r>
              <a:rPr lang="en-US" b="1" u="sng" smtClean="0"/>
              <a:t>Example1</a:t>
            </a:r>
            <a:r>
              <a:rPr lang="en-US" smtClean="0"/>
              <a:t>: simplify the following function</a:t>
            </a:r>
          </a:p>
        </p:txBody>
      </p:sp>
      <p:graphicFrame>
        <p:nvGraphicFramePr>
          <p:cNvPr id="4098" name="Object 4"/>
          <p:cNvGraphicFramePr>
            <a:graphicFrameLocks noChangeAspect="1"/>
          </p:cNvGraphicFramePr>
          <p:nvPr/>
        </p:nvGraphicFramePr>
        <p:xfrm>
          <a:off x="1600200" y="2057400"/>
          <a:ext cx="6324600" cy="4135438"/>
        </p:xfrm>
        <a:graphic>
          <a:graphicData uri="http://schemas.openxmlformats.org/presentationml/2006/ole">
            <p:oleObj spid="_x0000_s4098" name="Equation" r:id="rId3" imgW="2895480" imgH="205740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5"/>
          <p:cNvSpPr>
            <a:spLocks noGrp="1"/>
          </p:cNvSpPr>
          <p:nvPr>
            <p:ph type="dt" sz="quarter" idx="10"/>
          </p:nvPr>
        </p:nvSpPr>
        <p:spPr>
          <a:noFill/>
        </p:spPr>
        <p:txBody>
          <a:bodyPr/>
          <a:lstStyle/>
          <a:p>
            <a:r>
              <a:rPr lang="en-US"/>
              <a:t>ECEN 301</a:t>
            </a:r>
          </a:p>
        </p:txBody>
      </p:sp>
      <p:sp>
        <p:nvSpPr>
          <p:cNvPr id="18435" name="Footer Placeholder 6"/>
          <p:cNvSpPr>
            <a:spLocks noGrp="1"/>
          </p:cNvSpPr>
          <p:nvPr>
            <p:ph type="ftr" sz="quarter" idx="11"/>
          </p:nvPr>
        </p:nvSpPr>
        <p:spPr>
          <a:noFill/>
        </p:spPr>
        <p:txBody>
          <a:bodyPr/>
          <a:lstStyle/>
          <a:p>
            <a:r>
              <a:rPr lang="en-US"/>
              <a:t>Discussion #22 – Combinational Logic</a:t>
            </a:r>
          </a:p>
        </p:txBody>
      </p:sp>
      <p:sp>
        <p:nvSpPr>
          <p:cNvPr id="18436" name="Slide Number Placeholder 7"/>
          <p:cNvSpPr>
            <a:spLocks noGrp="1"/>
          </p:cNvSpPr>
          <p:nvPr>
            <p:ph type="sldNum" sz="quarter" idx="12"/>
          </p:nvPr>
        </p:nvSpPr>
        <p:spPr>
          <a:noFill/>
        </p:spPr>
        <p:txBody>
          <a:bodyPr/>
          <a:lstStyle/>
          <a:p>
            <a:pPr lvl="1"/>
            <a:fld id="{642CCE9B-578E-4165-AFAE-CE2EF63C3213}" type="slidenum">
              <a:rPr lang="en-US"/>
              <a:pPr lvl="1"/>
              <a:t>9</a:t>
            </a:fld>
            <a:endParaRPr lang="en-US"/>
          </a:p>
        </p:txBody>
      </p:sp>
      <p:sp>
        <p:nvSpPr>
          <p:cNvPr id="18437" name="Rectangle 2"/>
          <p:cNvSpPr>
            <a:spLocks noGrp="1" noChangeArrowheads="1"/>
          </p:cNvSpPr>
          <p:nvPr>
            <p:ph type="title"/>
          </p:nvPr>
        </p:nvSpPr>
        <p:spPr/>
        <p:txBody>
          <a:bodyPr/>
          <a:lstStyle/>
          <a:p>
            <a:r>
              <a:rPr lang="en-US" smtClean="0"/>
              <a:t>Boolean Algebra</a:t>
            </a:r>
          </a:p>
        </p:txBody>
      </p:sp>
      <p:sp>
        <p:nvSpPr>
          <p:cNvPr id="18438" name="Rectangle 3"/>
          <p:cNvSpPr>
            <a:spLocks noGrp="1" noChangeArrowheads="1"/>
          </p:cNvSpPr>
          <p:nvPr>
            <p:ph type="body" sz="half" idx="1"/>
          </p:nvPr>
        </p:nvSpPr>
        <p:spPr>
          <a:xfrm>
            <a:off x="406400" y="1333500"/>
            <a:ext cx="8356600" cy="1104900"/>
          </a:xfrm>
        </p:spPr>
        <p:txBody>
          <a:bodyPr/>
          <a:lstStyle/>
          <a:p>
            <a:pPr>
              <a:buFont typeface="Monotype Sorts" pitchFamily="2" charset="2"/>
              <a:buNone/>
            </a:pPr>
            <a:r>
              <a:rPr lang="en-US" sz="2800" b="1" u="sng" smtClean="0"/>
              <a:t>Example2</a:t>
            </a:r>
            <a:r>
              <a:rPr lang="en-US" sz="2800" smtClean="0"/>
              <a:t>: Simplify the equation created by the following truth table </a:t>
            </a:r>
          </a:p>
        </p:txBody>
      </p:sp>
      <p:graphicFrame>
        <p:nvGraphicFramePr>
          <p:cNvPr id="1069114" name="Group 58"/>
          <p:cNvGraphicFramePr>
            <a:graphicFrameLocks noGrp="1"/>
          </p:cNvGraphicFramePr>
          <p:nvPr>
            <p:ph sz="quarter" idx="2"/>
          </p:nvPr>
        </p:nvGraphicFramePr>
        <p:xfrm>
          <a:off x="558800" y="2870200"/>
          <a:ext cx="1422400" cy="3078480"/>
        </p:xfrm>
        <a:graphic>
          <a:graphicData uri="http://schemas.openxmlformats.org/drawingml/2006/table">
            <a:tbl>
              <a:tblPr/>
              <a:tblGrid>
                <a:gridCol w="355600"/>
                <a:gridCol w="355600"/>
                <a:gridCol w="355600"/>
                <a:gridCol w="355600"/>
              </a:tblGrid>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A</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B</a:t>
                      </a:r>
                    </a:p>
                  </a:txBody>
                  <a:tcPr horzOverflow="overflow">
                    <a:lnL>
                      <a:noFill/>
                    </a:lnL>
                    <a:lnR>
                      <a:noFill/>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C</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2000" b="0" i="0" u="none" strike="noStrike" cap="none" normalizeH="0" baseline="0" smtClean="0">
                          <a:ln>
                            <a:noFill/>
                          </a:ln>
                          <a:solidFill>
                            <a:schemeClr val="bg2"/>
                          </a:solidFill>
                          <a:effectLst/>
                          <a:latin typeface="Times New Roman" pitchFamily="18" charset="0"/>
                        </a:rPr>
                        <a:t>Z</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solidFill>
                      <a:srgbClr val="FFFFFF"/>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0</a:t>
                      </a:r>
                    </a:p>
                  </a:txBody>
                  <a:tcPr horzOverflow="overflow">
                    <a:lnL>
                      <a:noFill/>
                    </a:lnL>
                    <a:lnR w="28575" cap="flat" cmpd="sng" algn="ctr">
                      <a:solidFill>
                        <a:schemeClr val="tx1"/>
                      </a:solidFill>
                      <a:prstDash val="solid"/>
                      <a:round/>
                      <a:headEnd type="none" w="lg" len="lg"/>
                      <a:tailEnd type="none" w="lg" len="lg"/>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a:noFill/>
                    </a:lnB>
                    <a:lnTlToBr>
                      <a:noFill/>
                    </a:lnTlToBr>
                    <a:lnBlToTr>
                      <a:noFill/>
                    </a:lnBlToTr>
                    <a:solidFill>
                      <a:srgbClr val="8495A9">
                        <a:alpha val="50000"/>
                      </a:srgbClr>
                    </a:solidFill>
                  </a:tcPr>
                </a:tc>
              </a:tr>
              <a:tr h="0">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a:noFill/>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a:noFill/>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A964"/>
                        </a:buClr>
                        <a:buSzTx/>
                        <a:buFont typeface="Monotype Sorts" pitchFamily="2" charset="2"/>
                        <a:buNone/>
                        <a:tabLst/>
                      </a:pPr>
                      <a:r>
                        <a:rPr kumimoji="0" lang="en-US" sz="1600" b="0" i="0" u="none" strike="noStrike" cap="none" normalizeH="0" baseline="0" smtClean="0">
                          <a:ln>
                            <a:noFill/>
                          </a:ln>
                          <a:solidFill>
                            <a:schemeClr val="bg2"/>
                          </a:solidFill>
                          <a:effectLst/>
                          <a:latin typeface="Times New Roman" pitchFamily="18" charset="0"/>
                        </a:rPr>
                        <a:t>1</a:t>
                      </a:r>
                    </a:p>
                  </a:txBody>
                  <a:tcPr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a:noFill/>
                    </a:lnT>
                    <a:lnB w="28575" cap="flat" cmpd="sng" algn="ctr">
                      <a:solidFill>
                        <a:schemeClr val="tx1"/>
                      </a:solidFill>
                      <a:prstDash val="solid"/>
                      <a:round/>
                      <a:headEnd type="none" w="lg" len="lg"/>
                      <a:tailEnd type="none" w="lg" len="lg"/>
                    </a:lnB>
                    <a:lnTlToBr>
                      <a:noFill/>
                    </a:lnTlToBr>
                    <a:lnBlToTr>
                      <a:noFill/>
                    </a:lnBlToTr>
                    <a:solidFill>
                      <a:srgbClr val="8495A9">
                        <a:alpha val="50000"/>
                      </a:srgbClr>
                    </a:solidFill>
                  </a:tcPr>
                </a:tc>
              </a:tr>
            </a:tbl>
          </a:graphicData>
        </a:graphic>
      </p:graphicFrame>
    </p:spTree>
  </p:cSld>
  <p:clrMapOvr>
    <a:masterClrMapping/>
  </p:clrMapOvr>
</p:sld>
</file>

<file path=ppt/theme/theme1.xml><?xml version="1.0" encoding="utf-8"?>
<a:theme xmlns:a="http://schemas.openxmlformats.org/drawingml/2006/main" name="CS124">
  <a:themeElements>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fontScheme name="CS12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24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CS124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CS124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34540</TotalTime>
  <Pages>10</Pages>
  <Words>1239</Words>
  <Application>Microsoft PowerPoint 4.0</Application>
  <PresentationFormat>On-screen Show (4:3)</PresentationFormat>
  <Paragraphs>784</Paragraphs>
  <Slides>24</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Times New Roman</vt:lpstr>
      <vt:lpstr>Arial</vt:lpstr>
      <vt:lpstr>Monotype Sorts</vt:lpstr>
      <vt:lpstr>Courier New</vt:lpstr>
      <vt:lpstr>CS124</vt:lpstr>
      <vt:lpstr>Microsoft Equation 3.0</vt:lpstr>
      <vt:lpstr>Slide 1</vt:lpstr>
      <vt:lpstr>Remember and be Thankful</vt:lpstr>
      <vt:lpstr>Lecture 22 – Boolean Algebra &amp; Combinational Logic </vt:lpstr>
      <vt:lpstr>Boolean Algebra</vt:lpstr>
      <vt:lpstr>Rules of Boolean Algebra</vt:lpstr>
      <vt:lpstr>DeMorgan’s Law</vt:lpstr>
      <vt:lpstr>Boolean Algebra</vt:lpstr>
      <vt:lpstr>Boolean Algebra</vt:lpstr>
      <vt:lpstr>Boolean Algebra</vt:lpstr>
      <vt:lpstr>Boolean Algebra</vt:lpstr>
      <vt:lpstr>Boolean Algebra</vt:lpstr>
      <vt:lpstr>Boolean Algebra</vt:lpstr>
      <vt:lpstr>Boolean Algebra</vt:lpstr>
      <vt:lpstr>Boolean Algebra</vt:lpstr>
      <vt:lpstr>Boolean Algebra</vt:lpstr>
      <vt:lpstr>Boolean Algebra</vt:lpstr>
      <vt:lpstr>Boolean Algebra</vt:lpstr>
      <vt:lpstr>Combinational Logic </vt:lpstr>
      <vt:lpstr>Decoders</vt:lpstr>
      <vt:lpstr>Decoders</vt:lpstr>
      <vt:lpstr>Decoders</vt:lpstr>
      <vt:lpstr>Multiplexors</vt:lpstr>
      <vt:lpstr>Multiplexors</vt:lpstr>
      <vt:lpstr>Multiplexors</vt:lpstr>
    </vt:vector>
  </TitlesOfParts>
  <Company>BYU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#22 - Combinational Logic</dc:title>
  <dc:subject>ECEN 301</dc:subject>
  <dc:creator>Nathaniel Rollins</dc:creator>
  <cp:keywords/>
  <dc:description/>
  <cp:lastModifiedBy>nathan</cp:lastModifiedBy>
  <cp:revision>766</cp:revision>
  <cp:lastPrinted>2001-01-08T22:32:48Z</cp:lastPrinted>
  <dcterms:created xsi:type="dcterms:W3CDTF">1996-12-30T23:48:02Z</dcterms:created>
  <dcterms:modified xsi:type="dcterms:W3CDTF">2008-08-25T21:44:01Z</dcterms:modified>
</cp:coreProperties>
</file>