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6"/>
  </p:notesMasterIdLst>
  <p:handoutMasterIdLst>
    <p:handoutMasterId r:id="rId27"/>
  </p:handoutMasterIdLst>
  <p:sldIdLst>
    <p:sldId id="712" r:id="rId2"/>
    <p:sldId id="711" r:id="rId3"/>
    <p:sldId id="684" r:id="rId4"/>
    <p:sldId id="686" r:id="rId5"/>
    <p:sldId id="687" r:id="rId6"/>
    <p:sldId id="689" r:id="rId7"/>
    <p:sldId id="688" r:id="rId8"/>
    <p:sldId id="690" r:id="rId9"/>
    <p:sldId id="691" r:id="rId10"/>
    <p:sldId id="692" r:id="rId11"/>
    <p:sldId id="693" r:id="rId12"/>
    <p:sldId id="695" r:id="rId13"/>
    <p:sldId id="700" r:id="rId14"/>
    <p:sldId id="697" r:id="rId15"/>
    <p:sldId id="696" r:id="rId16"/>
    <p:sldId id="698" r:id="rId17"/>
    <p:sldId id="699" r:id="rId18"/>
    <p:sldId id="701" r:id="rId19"/>
    <p:sldId id="702" r:id="rId20"/>
    <p:sldId id="703" r:id="rId21"/>
    <p:sldId id="708" r:id="rId22"/>
    <p:sldId id="705" r:id="rId23"/>
    <p:sldId id="709" r:id="rId24"/>
    <p:sldId id="710" r:id="rId25"/>
  </p:sldIdLst>
  <p:sldSz cx="9144000" cy="6858000" type="screen4x3"/>
  <p:notesSz cx="9283700" cy="6997700"/>
  <p:defaultTextStyle>
    <a:defPPr>
      <a:defRPr lang="en-US"/>
    </a:defPPr>
    <a:lvl1pPr algn="ctr" rtl="0" eaLnBrk="0" fontAlgn="base" hangingPunct="0">
      <a:spcBef>
        <a:spcPct val="0"/>
      </a:spcBef>
      <a:spcAft>
        <a:spcPct val="0"/>
      </a:spcAft>
      <a:defRPr sz="16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16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16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16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666699"/>
    <a:srgbClr val="FFFFFF"/>
    <a:srgbClr val="800080"/>
    <a:srgbClr val="FF9900"/>
    <a:srgbClr val="800000"/>
    <a:srgbClr val="ACA964"/>
    <a:srgbClr val="8495A9"/>
    <a:srgbClr val="00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8" autoAdjust="0"/>
    <p:restoredTop sz="94845" autoAdjust="0"/>
  </p:normalViewPr>
  <p:slideViewPr>
    <p:cSldViewPr snapToObjects="1">
      <p:cViewPr varScale="1">
        <p:scale>
          <a:sx n="75" d="100"/>
          <a:sy n="75" d="100"/>
        </p:scale>
        <p:origin x="-4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66" d="100"/>
          <a:sy n="66" d="100"/>
        </p:scale>
        <p:origin x="-1536" y="-558"/>
      </p:cViewPr>
      <p:guideLst>
        <p:guide orient="horz" pos="2923"/>
        <p:guide pos="218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dt" sz="quarter" idx="1"/>
          </p:nvPr>
        </p:nvSpPr>
        <p:spPr bwMode="auto">
          <a:xfrm>
            <a:off x="5283200" y="-65088"/>
            <a:ext cx="4192588" cy="35718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1011238">
              <a:defRPr sz="1200" smtClean="0"/>
            </a:lvl1pPr>
          </a:lstStyle>
          <a:p>
            <a:pPr>
              <a:defRPr/>
            </a:pPr>
            <a:endParaRPr lang="en-US"/>
          </a:p>
        </p:txBody>
      </p:sp>
      <p:sp>
        <p:nvSpPr>
          <p:cNvPr id="4100" name="Rectangle 4"/>
          <p:cNvSpPr>
            <a:spLocks noChangeArrowheads="1"/>
          </p:cNvSpPr>
          <p:nvPr/>
        </p:nvSpPr>
        <p:spPr bwMode="auto">
          <a:xfrm>
            <a:off x="6469063" y="-65088"/>
            <a:ext cx="3003550" cy="520701"/>
          </a:xfrm>
          <a:prstGeom prst="rect">
            <a:avLst/>
          </a:prstGeom>
          <a:noFill/>
          <a:ln w="9525">
            <a:noFill/>
            <a:miter lim="800000"/>
            <a:headEnd/>
            <a:tailEnd/>
          </a:ln>
          <a:effectLst/>
        </p:spPr>
        <p:txBody>
          <a:bodyPr wrap="none" lIns="93662" tIns="47625" rIns="93662" bIns="47625" anchor="ctr"/>
          <a:lstStyle/>
          <a:p>
            <a:pPr defTabSz="973138">
              <a:defRPr/>
            </a:pPr>
            <a:r>
              <a:rPr lang="en-US" sz="1700"/>
              <a:t>Winter 2007</a:t>
            </a:r>
          </a:p>
        </p:txBody>
      </p:sp>
      <p:sp>
        <p:nvSpPr>
          <p:cNvPr id="4101" name="Rectangle 5"/>
          <p:cNvSpPr>
            <a:spLocks noGrp="1" noChangeArrowheads="1"/>
          </p:cNvSpPr>
          <p:nvPr>
            <p:ph type="ftr" sz="quarter" idx="2"/>
          </p:nvPr>
        </p:nvSpPr>
        <p:spPr bwMode="auto">
          <a:xfrm>
            <a:off x="-193675" y="6705600"/>
            <a:ext cx="4192588" cy="35718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1011238">
              <a:defRPr sz="1000" i="1" smtClean="0">
                <a:latin typeface="Arial" charset="0"/>
              </a:defRPr>
            </a:lvl1pPr>
          </a:lstStyle>
          <a:p>
            <a:pPr>
              <a:defRPr/>
            </a:pPr>
            <a:endParaRPr lang="en-US"/>
          </a:p>
        </p:txBody>
      </p:sp>
      <p:sp>
        <p:nvSpPr>
          <p:cNvPr id="4102" name="Rectangle 6"/>
          <p:cNvSpPr>
            <a:spLocks noGrp="1" noChangeArrowheads="1"/>
          </p:cNvSpPr>
          <p:nvPr>
            <p:ph type="sldNum" sz="quarter" idx="3"/>
          </p:nvPr>
        </p:nvSpPr>
        <p:spPr bwMode="auto">
          <a:xfrm>
            <a:off x="4889500" y="6553200"/>
            <a:ext cx="3640138" cy="28892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5pPr marL="1919288" lvl="4" algn="r" defTabSz="1011238">
              <a:defRPr sz="1500" smtClean="0"/>
            </a:lvl5pPr>
          </a:lstStyle>
          <a:p>
            <a:pPr lvl="4">
              <a:defRPr/>
            </a:pPr>
            <a:fld id="{0E3162FC-CB2C-4D41-B9F3-16A512529F4A}" type="slidenum">
              <a:rPr lang="en-US"/>
              <a:pPr lvl="4">
                <a:defRPr/>
              </a:pPr>
              <a:t>‹#›</a:t>
            </a:fld>
            <a:endParaRPr lang="en-US"/>
          </a:p>
        </p:txBody>
      </p:sp>
      <p:sp>
        <p:nvSpPr>
          <p:cNvPr id="4103" name="Rectangle 7"/>
          <p:cNvSpPr>
            <a:spLocks noChangeArrowheads="1"/>
          </p:cNvSpPr>
          <p:nvPr/>
        </p:nvSpPr>
        <p:spPr bwMode="auto">
          <a:xfrm>
            <a:off x="608013" y="6592888"/>
            <a:ext cx="1976437" cy="469900"/>
          </a:xfrm>
          <a:prstGeom prst="rect">
            <a:avLst/>
          </a:prstGeom>
          <a:noFill/>
          <a:ln w="9525">
            <a:noFill/>
            <a:miter lim="800000"/>
            <a:headEnd/>
            <a:tailEnd/>
          </a:ln>
          <a:effectLst/>
        </p:spPr>
        <p:txBody>
          <a:bodyPr wrap="none" lIns="93662" tIns="47625" rIns="93662" bIns="47625" anchor="ctr"/>
          <a:lstStyle/>
          <a:p>
            <a:pPr algn="l" defTabSz="973138">
              <a:defRPr/>
            </a:pPr>
            <a:endParaRPr lang="en-US" sz="1500"/>
          </a:p>
          <a:p>
            <a:pPr algn="l" defTabSz="973138">
              <a:defRPr/>
            </a:pPr>
            <a:r>
              <a:rPr lang="en-US" sz="1200"/>
              <a:t>© 2007 Rollins</a:t>
            </a:r>
            <a:r>
              <a:rPr lang="en-US" sz="1500"/>
              <a:t/>
            </a:r>
            <a:br>
              <a:rPr lang="en-US" sz="1500"/>
            </a:br>
            <a:endParaRPr lang="en-US" sz="1500"/>
          </a:p>
        </p:txBody>
      </p:sp>
      <p:sp>
        <p:nvSpPr>
          <p:cNvPr id="4104" name="Line 8"/>
          <p:cNvSpPr>
            <a:spLocks noChangeShapeType="1"/>
          </p:cNvSpPr>
          <p:nvPr/>
        </p:nvSpPr>
        <p:spPr bwMode="auto">
          <a:xfrm>
            <a:off x="422275" y="6532563"/>
            <a:ext cx="875347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4105" name="Rectangle 9"/>
          <p:cNvSpPr>
            <a:spLocks noChangeArrowheads="1"/>
          </p:cNvSpPr>
          <p:nvPr/>
        </p:nvSpPr>
        <p:spPr bwMode="auto">
          <a:xfrm>
            <a:off x="1076325" y="87313"/>
            <a:ext cx="3003550" cy="520700"/>
          </a:xfrm>
          <a:prstGeom prst="rect">
            <a:avLst/>
          </a:prstGeom>
          <a:noFill/>
          <a:ln w="9525">
            <a:noFill/>
            <a:miter lim="800000"/>
            <a:headEnd/>
            <a:tailEnd/>
          </a:ln>
          <a:effectLst/>
        </p:spPr>
        <p:txBody>
          <a:bodyPr wrap="none" lIns="93662" tIns="47625" rIns="93662" bIns="47625" anchor="ctr"/>
          <a:lstStyle/>
          <a:p>
            <a:pPr defTabSz="973138">
              <a:defRPr/>
            </a:pPr>
            <a:r>
              <a:rPr lang="en-US" sz="1700"/>
              <a:t>ECEN 301 Class Notes</a:t>
            </a:r>
          </a:p>
          <a:p>
            <a:pPr defTabSz="973138">
              <a:defRPr/>
            </a:pPr>
            <a:r>
              <a:rPr lang="en-US" sz="1700"/>
              <a:t>Lecture 22</a:t>
            </a:r>
          </a:p>
        </p:txBody>
      </p:sp>
      <p:pic>
        <p:nvPicPr>
          <p:cNvPr id="28681" name="Picture 2" descr="ECEN_logo"/>
          <p:cNvPicPr>
            <a:picLocks noChangeAspect="1" noChangeArrowheads="1"/>
          </p:cNvPicPr>
          <p:nvPr/>
        </p:nvPicPr>
        <p:blipFill>
          <a:blip r:embed="rId2"/>
          <a:srcRect/>
          <a:stretch>
            <a:fillRect/>
          </a:stretch>
        </p:blipFill>
        <p:spPr bwMode="auto">
          <a:xfrm>
            <a:off x="608013" y="87313"/>
            <a:ext cx="819150" cy="5095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175"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l" defTabSz="973138">
              <a:defRPr sz="1000" i="1" smtClean="0"/>
            </a:lvl1pPr>
          </a:lstStyle>
          <a:p>
            <a:pPr>
              <a:defRPr/>
            </a:pPr>
            <a:endParaRPr lang="en-US"/>
          </a:p>
        </p:txBody>
      </p:sp>
      <p:sp>
        <p:nvSpPr>
          <p:cNvPr id="2051" name="Rectangle 3"/>
          <p:cNvSpPr>
            <a:spLocks noGrp="1" noChangeArrowheads="1"/>
          </p:cNvSpPr>
          <p:nvPr>
            <p:ph type="dt" idx="1"/>
          </p:nvPr>
        </p:nvSpPr>
        <p:spPr bwMode="auto">
          <a:xfrm>
            <a:off x="5257800" y="0"/>
            <a:ext cx="4027488" cy="3508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973138">
              <a:defRPr sz="1000" i="1" smtClean="0"/>
            </a:lvl1pPr>
          </a:lstStyle>
          <a:p>
            <a:pPr>
              <a:defRPr/>
            </a:pPr>
            <a:endParaRPr lang="en-US"/>
          </a:p>
        </p:txBody>
      </p:sp>
      <p:sp>
        <p:nvSpPr>
          <p:cNvPr id="2052" name="Rectangle 4"/>
          <p:cNvSpPr>
            <a:spLocks noGrp="1" noChangeArrowheads="1"/>
          </p:cNvSpPr>
          <p:nvPr>
            <p:ph type="ftr" sz="quarter" idx="4"/>
          </p:nvPr>
        </p:nvSpPr>
        <p:spPr bwMode="auto">
          <a:xfrm>
            <a:off x="-3175"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l" defTabSz="973138">
              <a:defRPr sz="1000" i="1" smtClean="0"/>
            </a:lvl1pPr>
          </a:lstStyle>
          <a:p>
            <a:pPr>
              <a:defRPr/>
            </a:pPr>
            <a:endParaRPr lang="en-US"/>
          </a:p>
        </p:txBody>
      </p:sp>
      <p:sp>
        <p:nvSpPr>
          <p:cNvPr id="2053" name="Rectangle 5"/>
          <p:cNvSpPr>
            <a:spLocks noGrp="1" noChangeArrowheads="1"/>
          </p:cNvSpPr>
          <p:nvPr>
            <p:ph type="sldNum" sz="quarter" idx="5"/>
          </p:nvPr>
        </p:nvSpPr>
        <p:spPr bwMode="auto">
          <a:xfrm>
            <a:off x="5257800" y="6646863"/>
            <a:ext cx="4027488" cy="3508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973138">
              <a:defRPr sz="1000" i="1" smtClean="0"/>
            </a:lvl1pPr>
          </a:lstStyle>
          <a:p>
            <a:pPr>
              <a:defRPr/>
            </a:pPr>
            <a:fld id="{0897C44C-2966-4B61-BB75-7C34A00F60C8}" type="slidenum">
              <a:rPr lang="en-US"/>
              <a:pPr>
                <a:defRPr/>
              </a:pPr>
              <a:t>‹#›</a:t>
            </a:fld>
            <a:endParaRPr lang="en-US"/>
          </a:p>
        </p:txBody>
      </p:sp>
      <p:sp>
        <p:nvSpPr>
          <p:cNvPr id="2054" name="Rectangle 6"/>
          <p:cNvSpPr>
            <a:spLocks noGrp="1" noChangeArrowheads="1"/>
          </p:cNvSpPr>
          <p:nvPr>
            <p:ph type="body" sz="quarter" idx="3"/>
          </p:nvPr>
        </p:nvSpPr>
        <p:spPr bwMode="auto">
          <a:xfrm>
            <a:off x="1236663" y="3324225"/>
            <a:ext cx="6808787" cy="3149600"/>
          </a:xfrm>
          <a:prstGeom prst="rect">
            <a:avLst/>
          </a:prstGeom>
          <a:noFill/>
          <a:ln w="9525">
            <a:noFill/>
            <a:miter lim="800000"/>
            <a:headEnd/>
            <a:tailEnd/>
          </a:ln>
          <a:effectLst/>
        </p:spPr>
        <p:txBody>
          <a:bodyPr vert="horz" wrap="square" lIns="93662" tIns="47625" rIns="93662" bIns="47625"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5" name="Rectangle 7"/>
          <p:cNvSpPr>
            <a:spLocks noChangeArrowheads="1" noTextEdit="1"/>
          </p:cNvSpPr>
          <p:nvPr>
            <p:ph type="sldImg" idx="2"/>
          </p:nvPr>
        </p:nvSpPr>
        <p:spPr bwMode="auto">
          <a:xfrm>
            <a:off x="2905125" y="541338"/>
            <a:ext cx="3471863" cy="26035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973138" rtl="0" eaLnBrk="0" fontAlgn="base" hangingPunct="0">
      <a:spcBef>
        <a:spcPct val="30000"/>
      </a:spcBef>
      <a:spcAft>
        <a:spcPct val="0"/>
      </a:spcAft>
      <a:defRPr sz="1200" kern="1200">
        <a:solidFill>
          <a:schemeClr val="tx1"/>
        </a:solidFill>
        <a:latin typeface="Arial" charset="0"/>
        <a:ea typeface="+mn-ea"/>
        <a:cs typeface="+mn-cs"/>
      </a:defRPr>
    </a:lvl1pPr>
    <a:lvl2pPr marL="471488" algn="l" defTabSz="973138" rtl="0" eaLnBrk="0" fontAlgn="base" hangingPunct="0">
      <a:spcBef>
        <a:spcPct val="30000"/>
      </a:spcBef>
      <a:spcAft>
        <a:spcPct val="0"/>
      </a:spcAft>
      <a:defRPr sz="1200" kern="1200">
        <a:solidFill>
          <a:schemeClr val="tx1"/>
        </a:solidFill>
        <a:latin typeface="Arial" charset="0"/>
        <a:ea typeface="+mn-ea"/>
        <a:cs typeface="+mn-cs"/>
      </a:defRPr>
    </a:lvl2pPr>
    <a:lvl3pPr marL="942975" algn="l" defTabSz="973138" rtl="0" eaLnBrk="0" fontAlgn="base" hangingPunct="0">
      <a:spcBef>
        <a:spcPct val="30000"/>
      </a:spcBef>
      <a:spcAft>
        <a:spcPct val="0"/>
      </a:spcAft>
      <a:defRPr sz="1200" kern="1200">
        <a:solidFill>
          <a:schemeClr val="tx1"/>
        </a:solidFill>
        <a:latin typeface="Arial" charset="0"/>
        <a:ea typeface="+mn-ea"/>
        <a:cs typeface="+mn-cs"/>
      </a:defRPr>
    </a:lvl3pPr>
    <a:lvl4pPr marL="1414463" algn="l" defTabSz="973138" rtl="0" eaLnBrk="0" fontAlgn="base" hangingPunct="0">
      <a:spcBef>
        <a:spcPct val="30000"/>
      </a:spcBef>
      <a:spcAft>
        <a:spcPct val="0"/>
      </a:spcAft>
      <a:defRPr sz="1200" kern="1200">
        <a:solidFill>
          <a:schemeClr val="tx1"/>
        </a:solidFill>
        <a:latin typeface="Arial" charset="0"/>
        <a:ea typeface="+mn-ea"/>
        <a:cs typeface="+mn-cs"/>
      </a:defRPr>
    </a:lvl4pPr>
    <a:lvl5pPr marL="1884363" algn="l" defTabSz="973138"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rgbClr val="ACA964"/>
            </a:solidFill>
            <a:round/>
            <a:headEnd type="none" w="sm" len="sm"/>
            <a:tailEnd type="none" w="sm" len="sm"/>
          </a:ln>
          <a:effectLst/>
        </p:spPr>
        <p:txBody>
          <a:bodyPr wrap="none" anchor="ctr"/>
          <a:lstStyle/>
          <a:p>
            <a:pPr>
              <a:defRPr/>
            </a:pPr>
            <a:endParaRPr lang="en-US"/>
          </a:p>
        </p:txBody>
      </p:sp>
      <p:pic>
        <p:nvPicPr>
          <p:cNvPr id="5" name="Picture 12" descr="ECEN_logo"/>
          <p:cNvPicPr>
            <a:picLocks noChangeAspect="1" noChangeArrowheads="1"/>
          </p:cNvPicPr>
          <p:nvPr/>
        </p:nvPicPr>
        <p:blipFill>
          <a:blip r:embed="rId2"/>
          <a:srcRect/>
          <a:stretch>
            <a:fillRect/>
          </a:stretch>
        </p:blipFill>
        <p:spPr bwMode="auto">
          <a:xfrm>
            <a:off x="7562850" y="6324600"/>
            <a:ext cx="819150" cy="509588"/>
          </a:xfrm>
          <a:prstGeom prst="rect">
            <a:avLst/>
          </a:prstGeom>
          <a:noFill/>
          <a:ln w="9525">
            <a:noFill/>
            <a:miter lim="800000"/>
            <a:headEnd/>
            <a:tailEnd/>
          </a:ln>
        </p:spPr>
      </p:pic>
      <p:sp>
        <p:nvSpPr>
          <p:cNvPr id="124931" name="Rectangle 3"/>
          <p:cNvSpPr>
            <a:spLocks noGrp="1" noChangeArrowheads="1"/>
          </p:cNvSpPr>
          <p:nvPr>
            <p:ph type="ctrTitle" sz="quarter"/>
          </p:nvPr>
        </p:nvSpPr>
        <p:spPr>
          <a:xfrm>
            <a:off x="381000" y="2286000"/>
            <a:ext cx="7772400" cy="1143000"/>
          </a:xfrm>
        </p:spPr>
        <p:txBody>
          <a:bodyPr/>
          <a:lstStyle>
            <a:lvl1pPr>
              <a:defRPr/>
            </a:lvl1pPr>
          </a:lstStyle>
          <a:p>
            <a:r>
              <a:rPr lang="en-US"/>
              <a:t>Click to edit Master title style</a:t>
            </a:r>
          </a:p>
        </p:txBody>
      </p:sp>
      <p:sp>
        <p:nvSpPr>
          <p:cNvPr id="12493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6" name="Rectangle 8"/>
          <p:cNvSpPr>
            <a:spLocks noGrp="1" noChangeArrowheads="1"/>
          </p:cNvSpPr>
          <p:nvPr>
            <p:ph type="dt" sz="half" idx="10"/>
          </p:nvPr>
        </p:nvSpPr>
        <p:spPr/>
        <p:txBody>
          <a:bodyPr/>
          <a:lstStyle>
            <a:lvl1pPr>
              <a:defRPr smtClean="0"/>
            </a:lvl1pPr>
          </a:lstStyle>
          <a:p>
            <a:pPr>
              <a:defRPr/>
            </a:pPr>
            <a:r>
              <a:rPr lang="en-US"/>
              <a:t>ECEN 301</a:t>
            </a:r>
          </a:p>
        </p:txBody>
      </p:sp>
      <p:sp>
        <p:nvSpPr>
          <p:cNvPr id="7" name="Rectangle 9"/>
          <p:cNvSpPr>
            <a:spLocks noGrp="1" noChangeArrowheads="1"/>
          </p:cNvSpPr>
          <p:nvPr>
            <p:ph type="ftr" sz="quarter" idx="11"/>
          </p:nvPr>
        </p:nvSpPr>
        <p:spPr/>
        <p:txBody>
          <a:bodyPr/>
          <a:lstStyle>
            <a:lvl1pPr>
              <a:defRPr smtClean="0"/>
            </a:lvl1pPr>
          </a:lstStyle>
          <a:p>
            <a:pPr>
              <a:defRPr/>
            </a:pPr>
            <a:r>
              <a:rPr lang="en-US"/>
              <a:t>Discussion #22 – Combinational Logic</a:t>
            </a:r>
          </a:p>
        </p:txBody>
      </p:sp>
      <p:sp>
        <p:nvSpPr>
          <p:cNvPr id="8" name="Rectangle 10"/>
          <p:cNvSpPr>
            <a:spLocks noGrp="1" noChangeArrowheads="1"/>
          </p:cNvSpPr>
          <p:nvPr>
            <p:ph type="sldNum" sz="quarter" idx="12"/>
          </p:nvPr>
        </p:nvSpPr>
        <p:spPr/>
        <p:txBody>
          <a:bodyPr/>
          <a:lstStyle>
            <a:lvl2pPr lvl="1">
              <a:defRPr smtClean="0"/>
            </a:lvl2pPr>
          </a:lstStyle>
          <a:p>
            <a:pPr lvl="1">
              <a:defRPr/>
            </a:pPr>
            <a:fld id="{1BFFCBA9-2FE0-4F4E-B52D-75FCD2C734A7}" type="slidenum">
              <a:rPr lang="en-US"/>
              <a:pPr lvl="1">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9B92E6CD-F966-4B60-AA1E-23FB18E35BDC}" type="slidenum">
              <a:rPr lang="en-US"/>
              <a:pPr lvl="1">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152400"/>
            <a:ext cx="2095500" cy="259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134100" cy="259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345E7101-C939-42B5-87FD-F427ED5A7F63}" type="slidenum">
              <a:rPr lang="en-US"/>
              <a:pPr lvl="1">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0900" y="133350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0900" y="211455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7"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8" name="Rectangle 7"/>
          <p:cNvSpPr>
            <a:spLocks noGrp="1" noChangeArrowheads="1"/>
          </p:cNvSpPr>
          <p:nvPr>
            <p:ph type="sldNum" sz="quarter" idx="12"/>
          </p:nvPr>
        </p:nvSpPr>
        <p:spPr>
          <a:ln/>
        </p:spPr>
        <p:txBody>
          <a:bodyPr/>
          <a:lstStyle>
            <a:lvl2pPr lvl="1">
              <a:defRPr/>
            </a:lvl2pPr>
          </a:lstStyle>
          <a:p>
            <a:pPr lvl="1">
              <a:defRPr/>
            </a:pPr>
            <a:fld id="{334797A2-D495-4622-BD1D-719AACAF8CEC}" type="slidenum">
              <a:rPr lang="en-US"/>
              <a:pPr lvl="1">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60900" y="133350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60900" y="2114550"/>
            <a:ext cx="4102100" cy="628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7"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8" name="Rectangle 7"/>
          <p:cNvSpPr>
            <a:spLocks noGrp="1" noChangeArrowheads="1"/>
          </p:cNvSpPr>
          <p:nvPr>
            <p:ph type="sldNum" sz="quarter" idx="12"/>
          </p:nvPr>
        </p:nvSpPr>
        <p:spPr>
          <a:ln/>
        </p:spPr>
        <p:txBody>
          <a:bodyPr/>
          <a:lstStyle>
            <a:lvl2pPr lvl="1">
              <a:defRPr/>
            </a:lvl2pPr>
          </a:lstStyle>
          <a:p>
            <a:pPr lvl="1">
              <a:defRPr/>
            </a:pPr>
            <a:fld id="{E6DFEB8B-9A92-4EAC-AE83-13036C0A7D28}" type="slidenum">
              <a:rPr lang="en-US"/>
              <a:pPr lvl="1">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64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4F3569E1-1450-418C-B664-8D829F36F11C}" type="slidenum">
              <a:rPr lang="en-US"/>
              <a:pPr lvl="1">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2A944407-E0D6-4672-BD2C-735C2EC0FF64}" type="slidenum">
              <a:rPr lang="en-US"/>
              <a:pPr lvl="1">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5"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6" name="Rectangle 7"/>
          <p:cNvSpPr>
            <a:spLocks noGrp="1" noChangeArrowheads="1"/>
          </p:cNvSpPr>
          <p:nvPr>
            <p:ph type="sldNum" sz="quarter" idx="12"/>
          </p:nvPr>
        </p:nvSpPr>
        <p:spPr>
          <a:ln/>
        </p:spPr>
        <p:txBody>
          <a:bodyPr/>
          <a:lstStyle>
            <a:lvl2pPr lvl="1">
              <a:defRPr/>
            </a:lvl2pPr>
          </a:lstStyle>
          <a:p>
            <a:pPr lvl="1">
              <a:defRPr/>
            </a:pPr>
            <a:fld id="{AE0AEDCA-530D-44B5-AA5C-027C1841046A}" type="slidenum">
              <a:rPr lang="en-US"/>
              <a:pPr lvl="1">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64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0900" y="1333500"/>
            <a:ext cx="4102100" cy="140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06ACE928-8BCD-4A2F-8E69-69CFB635ACC0}" type="slidenum">
              <a:rPr lang="en-US"/>
              <a:pPr lvl="1">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8"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9" name="Rectangle 7"/>
          <p:cNvSpPr>
            <a:spLocks noGrp="1" noChangeArrowheads="1"/>
          </p:cNvSpPr>
          <p:nvPr>
            <p:ph type="sldNum" sz="quarter" idx="12"/>
          </p:nvPr>
        </p:nvSpPr>
        <p:spPr>
          <a:ln/>
        </p:spPr>
        <p:txBody>
          <a:bodyPr/>
          <a:lstStyle>
            <a:lvl2pPr lvl="1">
              <a:defRPr/>
            </a:lvl2pPr>
          </a:lstStyle>
          <a:p>
            <a:pPr lvl="1">
              <a:defRPr/>
            </a:pPr>
            <a:fld id="{C418FAFA-7B82-43F1-94B1-0337E384F27E}" type="slidenum">
              <a:rPr lang="en-US"/>
              <a:pPr lvl="1">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4"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5" name="Rectangle 7"/>
          <p:cNvSpPr>
            <a:spLocks noGrp="1" noChangeArrowheads="1"/>
          </p:cNvSpPr>
          <p:nvPr>
            <p:ph type="sldNum" sz="quarter" idx="12"/>
          </p:nvPr>
        </p:nvSpPr>
        <p:spPr>
          <a:ln/>
        </p:spPr>
        <p:txBody>
          <a:bodyPr/>
          <a:lstStyle>
            <a:lvl2pPr lvl="1">
              <a:defRPr/>
            </a:lvl2pPr>
          </a:lstStyle>
          <a:p>
            <a:pPr lvl="1">
              <a:defRPr/>
            </a:pPr>
            <a:fld id="{9791A590-3118-4841-A1C2-CA94DFB27137}" type="slidenum">
              <a:rPr lang="en-US"/>
              <a:pPr lvl="1">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3"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4" name="Rectangle 7"/>
          <p:cNvSpPr>
            <a:spLocks noGrp="1" noChangeArrowheads="1"/>
          </p:cNvSpPr>
          <p:nvPr>
            <p:ph type="sldNum" sz="quarter" idx="12"/>
          </p:nvPr>
        </p:nvSpPr>
        <p:spPr>
          <a:ln/>
        </p:spPr>
        <p:txBody>
          <a:bodyPr/>
          <a:lstStyle>
            <a:lvl2pPr lvl="1">
              <a:defRPr/>
            </a:lvl2pPr>
          </a:lstStyle>
          <a:p>
            <a:pPr lvl="1">
              <a:defRPr/>
            </a:pPr>
            <a:fld id="{3E16A6F5-52AF-45A3-B8CE-BC834E93B353}" type="slidenum">
              <a:rPr lang="en-US"/>
              <a:pPr lvl="1">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2F5CBF43-1991-4DE5-B8CD-70E1EFC8E5F8}" type="slidenum">
              <a:rPr lang="en-US"/>
              <a:pPr lvl="1">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r>
              <a:rPr lang="en-US"/>
              <a:t>ECEN 301</a:t>
            </a:r>
          </a:p>
        </p:txBody>
      </p:sp>
      <p:sp>
        <p:nvSpPr>
          <p:cNvPr id="6" name="Rectangle 6"/>
          <p:cNvSpPr>
            <a:spLocks noGrp="1" noChangeArrowheads="1"/>
          </p:cNvSpPr>
          <p:nvPr>
            <p:ph type="ftr" sz="quarter" idx="11"/>
          </p:nvPr>
        </p:nvSpPr>
        <p:spPr>
          <a:ln/>
        </p:spPr>
        <p:txBody>
          <a:bodyPr/>
          <a:lstStyle>
            <a:lvl1pPr>
              <a:defRPr/>
            </a:lvl1pPr>
          </a:lstStyle>
          <a:p>
            <a:pPr>
              <a:defRPr/>
            </a:pPr>
            <a:r>
              <a:rPr lang="en-US"/>
              <a:t>Discussion #22 – Combinational Logic</a:t>
            </a:r>
          </a:p>
        </p:txBody>
      </p:sp>
      <p:sp>
        <p:nvSpPr>
          <p:cNvPr id="7" name="Rectangle 7"/>
          <p:cNvSpPr>
            <a:spLocks noGrp="1" noChangeArrowheads="1"/>
          </p:cNvSpPr>
          <p:nvPr>
            <p:ph type="sldNum" sz="quarter" idx="12"/>
          </p:nvPr>
        </p:nvSpPr>
        <p:spPr>
          <a:ln/>
        </p:spPr>
        <p:txBody>
          <a:bodyPr/>
          <a:lstStyle>
            <a:lvl2pPr lvl="1">
              <a:defRPr/>
            </a:lvl2pPr>
          </a:lstStyle>
          <a:p>
            <a:pPr lvl="1">
              <a:defRPr/>
            </a:pPr>
            <a:fld id="{5B117C90-0BB8-4E9A-9443-8B196286F24A}" type="slidenum">
              <a:rPr lang="en-US"/>
              <a:pPr lvl="1">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123906" name="Line 2"/>
          <p:cNvSpPr>
            <a:spLocks noChangeShapeType="1"/>
          </p:cNvSpPr>
          <p:nvPr/>
        </p:nvSpPr>
        <p:spPr bwMode="auto">
          <a:xfrm>
            <a:off x="0" y="1143000"/>
            <a:ext cx="8026400" cy="0"/>
          </a:xfrm>
          <a:prstGeom prst="line">
            <a:avLst/>
          </a:prstGeom>
          <a:noFill/>
          <a:ln w="50800">
            <a:solidFill>
              <a:srgbClr val="8495A9"/>
            </a:solidFill>
            <a:round/>
            <a:headEnd type="none" w="sm" len="sm"/>
            <a:tailEnd type="none" w="sm" len="sm"/>
          </a:ln>
          <a:effectLst/>
        </p:spPr>
        <p:txBody>
          <a:bodyPr wrap="none" anchor="ctr"/>
          <a:lstStyle/>
          <a:p>
            <a:pPr>
              <a:defRPr/>
            </a:pPr>
            <a:endParaRPr lang="en-US"/>
          </a:p>
        </p:txBody>
      </p:sp>
      <p:sp>
        <p:nvSpPr>
          <p:cNvPr id="12291" name="Rectangle 3"/>
          <p:cNvSpPr>
            <a:spLocks noGrp="1" noChangeArrowheads="1"/>
          </p:cNvSpPr>
          <p:nvPr>
            <p:ph type="title"/>
          </p:nvPr>
        </p:nvSpPr>
        <p:spPr bwMode="auto">
          <a:xfrm>
            <a:off x="381000" y="152400"/>
            <a:ext cx="8382000" cy="9144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2292" name="Rectangle 4"/>
          <p:cNvSpPr>
            <a:spLocks noGrp="1" noChangeArrowheads="1"/>
          </p:cNvSpPr>
          <p:nvPr>
            <p:ph type="body" idx="1"/>
          </p:nvPr>
        </p:nvSpPr>
        <p:spPr bwMode="auto">
          <a:xfrm>
            <a:off x="406400" y="1333500"/>
            <a:ext cx="8356600" cy="14097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909" name="Rectangle 5"/>
          <p:cNvSpPr>
            <a:spLocks noGrp="1" noChangeArrowheads="1"/>
          </p:cNvSpPr>
          <p:nvPr>
            <p:ph type="dt" sz="half" idx="2"/>
          </p:nvPr>
        </p:nvSpPr>
        <p:spPr bwMode="auto">
          <a:xfrm>
            <a:off x="381000" y="6400800"/>
            <a:ext cx="1981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mtClean="0"/>
            </a:lvl1pPr>
          </a:lstStyle>
          <a:p>
            <a:pPr>
              <a:defRPr/>
            </a:pPr>
            <a:r>
              <a:rPr lang="en-US"/>
              <a:t>ECEN 301</a:t>
            </a:r>
          </a:p>
        </p:txBody>
      </p:sp>
      <p:sp>
        <p:nvSpPr>
          <p:cNvPr id="123910" name="Rectangle 6"/>
          <p:cNvSpPr>
            <a:spLocks noGrp="1" noChangeArrowheads="1"/>
          </p:cNvSpPr>
          <p:nvPr>
            <p:ph type="ftr" sz="quarter" idx="3"/>
          </p:nvPr>
        </p:nvSpPr>
        <p:spPr bwMode="auto">
          <a:xfrm>
            <a:off x="2971800" y="6400800"/>
            <a:ext cx="35052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mtClean="0"/>
            </a:lvl1pPr>
          </a:lstStyle>
          <a:p>
            <a:pPr>
              <a:defRPr/>
            </a:pPr>
            <a:r>
              <a:rPr lang="en-US"/>
              <a:t>Discussion #22 – Combinational Logic</a:t>
            </a:r>
          </a:p>
        </p:txBody>
      </p:sp>
      <p:sp>
        <p:nvSpPr>
          <p:cNvPr id="123911" name="Rectangle 7"/>
          <p:cNvSpPr>
            <a:spLocks noGrp="1" noChangeArrowheads="1"/>
          </p:cNvSpPr>
          <p:nvPr>
            <p:ph type="sldNum" sz="quarter" idx="4"/>
          </p:nvPr>
        </p:nvSpPr>
        <p:spPr bwMode="auto">
          <a:xfrm>
            <a:off x="7086600" y="6400800"/>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2pPr lvl="1" algn="r">
              <a:defRPr smtClean="0"/>
            </a:lvl2pPr>
          </a:lstStyle>
          <a:p>
            <a:pPr lvl="1">
              <a:defRPr/>
            </a:pPr>
            <a:fld id="{44DFD892-1892-44E5-A4BD-D685E70DEC78}" type="slidenum">
              <a:rPr lang="en-US"/>
              <a:pPr lvl="1">
                <a:defRPr/>
              </a:pPr>
              <a:t>‹#›</a:t>
            </a:fld>
            <a:endParaRPr lang="en-US"/>
          </a:p>
        </p:txBody>
      </p:sp>
      <p:sp>
        <p:nvSpPr>
          <p:cNvPr id="123912" name="Line 8"/>
          <p:cNvSpPr>
            <a:spLocks noChangeShapeType="1"/>
          </p:cNvSpPr>
          <p:nvPr/>
        </p:nvSpPr>
        <p:spPr bwMode="auto">
          <a:xfrm>
            <a:off x="508000" y="6286500"/>
            <a:ext cx="8432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pic>
        <p:nvPicPr>
          <p:cNvPr id="12297" name="Picture 10" descr="ECEN_logo"/>
          <p:cNvPicPr>
            <a:picLocks noChangeAspect="1" noChangeArrowheads="1"/>
          </p:cNvPicPr>
          <p:nvPr/>
        </p:nvPicPr>
        <p:blipFill>
          <a:blip r:embed="rId16"/>
          <a:srcRect/>
          <a:stretch>
            <a:fillRect/>
          </a:stretch>
        </p:blipFill>
        <p:spPr bwMode="auto">
          <a:xfrm>
            <a:off x="7562850" y="6324600"/>
            <a:ext cx="819150" cy="50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9"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ACA964"/>
        </a:buClr>
        <a:buFont typeface="Monotype Sorts" pitchFamily="2" charset="2"/>
        <a:buChar char="u"/>
        <a:defRPr sz="3200">
          <a:solidFill>
            <a:schemeClr val="bg2"/>
          </a:solidFill>
          <a:latin typeface="+mn-lt"/>
          <a:ea typeface="+mn-ea"/>
          <a:cs typeface="+mn-cs"/>
        </a:defRPr>
      </a:lvl1pPr>
      <a:lvl2pPr marL="742950" indent="-285750" algn="l" rtl="0" eaLnBrk="0" fontAlgn="base" hangingPunct="0">
        <a:spcBef>
          <a:spcPct val="20000"/>
        </a:spcBef>
        <a:spcAft>
          <a:spcPct val="0"/>
        </a:spcAft>
        <a:buClr>
          <a:srgbClr val="ACA964"/>
        </a:buClr>
        <a:buFont typeface="Monotype Sorts" pitchFamily="2" charset="2"/>
        <a:buChar char="Ù"/>
        <a:defRPr sz="2800">
          <a:solidFill>
            <a:schemeClr val="bg2"/>
          </a:solidFill>
          <a:latin typeface="+mn-lt"/>
        </a:defRPr>
      </a:lvl2pPr>
      <a:lvl3pPr marL="1143000" indent="-228600" algn="l" rtl="0" eaLnBrk="0" fontAlgn="base" hangingPunct="0">
        <a:spcBef>
          <a:spcPct val="20000"/>
        </a:spcBef>
        <a:spcAft>
          <a:spcPct val="0"/>
        </a:spcAft>
        <a:buClr>
          <a:srgbClr val="ACA964"/>
        </a:buClr>
        <a:buChar char="•"/>
        <a:defRPr sz="2400">
          <a:solidFill>
            <a:schemeClr val="bg2"/>
          </a:solidFill>
          <a:latin typeface="+mn-lt"/>
        </a:defRPr>
      </a:lvl3pPr>
      <a:lvl4pPr marL="1600200" indent="-228600" algn="l" rtl="0" eaLnBrk="0" fontAlgn="base" hangingPunct="0">
        <a:spcBef>
          <a:spcPct val="20000"/>
        </a:spcBef>
        <a:spcAft>
          <a:spcPct val="0"/>
        </a:spcAft>
        <a:buClr>
          <a:srgbClr val="ACA964"/>
        </a:buClr>
        <a:buChar char="•"/>
        <a:defRPr sz="2000">
          <a:solidFill>
            <a:schemeClr val="bg2"/>
          </a:solidFill>
          <a:latin typeface="+mn-lt"/>
        </a:defRPr>
      </a:lvl4pPr>
      <a:lvl5pPr marL="2057400" indent="-228600" algn="l" rtl="0" eaLnBrk="0" fontAlgn="base" hangingPunct="0">
        <a:spcBef>
          <a:spcPct val="20000"/>
        </a:spcBef>
        <a:spcAft>
          <a:spcPct val="0"/>
        </a:spcAft>
        <a:buClr>
          <a:srgbClr val="ACA964"/>
        </a:buClr>
        <a:buChar char="•"/>
        <a:defRPr sz="2000">
          <a:solidFill>
            <a:schemeClr val="bg2"/>
          </a:solidFill>
          <a:latin typeface="+mn-lt"/>
        </a:defRPr>
      </a:lvl5pPr>
      <a:lvl6pPr marL="2514600" indent="-228600" algn="l" rtl="0" eaLnBrk="0" fontAlgn="base" hangingPunct="0">
        <a:spcBef>
          <a:spcPct val="20000"/>
        </a:spcBef>
        <a:spcAft>
          <a:spcPct val="0"/>
        </a:spcAft>
        <a:buClr>
          <a:srgbClr val="ACA964"/>
        </a:buClr>
        <a:buChar char="•"/>
        <a:defRPr sz="2000">
          <a:solidFill>
            <a:schemeClr val="bg2"/>
          </a:solidFill>
          <a:latin typeface="+mn-lt"/>
        </a:defRPr>
      </a:lvl6pPr>
      <a:lvl7pPr marL="2971800" indent="-228600" algn="l" rtl="0" eaLnBrk="0" fontAlgn="base" hangingPunct="0">
        <a:spcBef>
          <a:spcPct val="20000"/>
        </a:spcBef>
        <a:spcAft>
          <a:spcPct val="0"/>
        </a:spcAft>
        <a:buClr>
          <a:srgbClr val="ACA964"/>
        </a:buClr>
        <a:buChar char="•"/>
        <a:defRPr sz="2000">
          <a:solidFill>
            <a:schemeClr val="bg2"/>
          </a:solidFill>
          <a:latin typeface="+mn-lt"/>
        </a:defRPr>
      </a:lvl7pPr>
      <a:lvl8pPr marL="3429000" indent="-228600" algn="l" rtl="0" eaLnBrk="0" fontAlgn="base" hangingPunct="0">
        <a:spcBef>
          <a:spcPct val="20000"/>
        </a:spcBef>
        <a:spcAft>
          <a:spcPct val="0"/>
        </a:spcAft>
        <a:buClr>
          <a:srgbClr val="ACA964"/>
        </a:buClr>
        <a:buChar char="•"/>
        <a:defRPr sz="2000">
          <a:solidFill>
            <a:schemeClr val="bg2"/>
          </a:solidFill>
          <a:latin typeface="+mn-lt"/>
        </a:defRPr>
      </a:lvl8pPr>
      <a:lvl9pPr marL="3886200" indent="-228600" algn="l" rtl="0" eaLnBrk="0" fontAlgn="base" hangingPunct="0">
        <a:spcBef>
          <a:spcPct val="20000"/>
        </a:spcBef>
        <a:spcAft>
          <a:spcPct val="0"/>
        </a:spcAft>
        <a:buClr>
          <a:srgbClr val="ACA964"/>
        </a:buClr>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3.xml"/><Relationship Id="rId1" Type="http://schemas.openxmlformats.org/officeDocument/2006/relationships/vmlDrawing" Target="../drawings/vmlDrawing6.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7.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9.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13.xml"/><Relationship Id="rId1" Type="http://schemas.openxmlformats.org/officeDocument/2006/relationships/vmlDrawing" Target="../drawings/vmlDrawing11.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noFill/>
        </p:spPr>
        <p:txBody>
          <a:bodyPr/>
          <a:lstStyle/>
          <a:p>
            <a:r>
              <a:rPr lang="en-US"/>
              <a:t>ECEN 301</a:t>
            </a:r>
          </a:p>
        </p:txBody>
      </p:sp>
      <p:sp>
        <p:nvSpPr>
          <p:cNvPr id="14339" name="Footer Placeholder 2"/>
          <p:cNvSpPr>
            <a:spLocks noGrp="1"/>
          </p:cNvSpPr>
          <p:nvPr>
            <p:ph type="ftr" sz="quarter" idx="11"/>
          </p:nvPr>
        </p:nvSpPr>
        <p:spPr>
          <a:noFill/>
        </p:spPr>
        <p:txBody>
          <a:bodyPr/>
          <a:lstStyle/>
          <a:p>
            <a:r>
              <a:rPr lang="en-US"/>
              <a:t>Discussion #22 – Combinational Logic</a:t>
            </a:r>
          </a:p>
        </p:txBody>
      </p:sp>
      <p:sp>
        <p:nvSpPr>
          <p:cNvPr id="14340" name="Slide Number Placeholder 3"/>
          <p:cNvSpPr>
            <a:spLocks noGrp="1"/>
          </p:cNvSpPr>
          <p:nvPr>
            <p:ph type="sldNum" sz="quarter" idx="12"/>
          </p:nvPr>
        </p:nvSpPr>
        <p:spPr>
          <a:noFill/>
        </p:spPr>
        <p:txBody>
          <a:bodyPr/>
          <a:lstStyle/>
          <a:p>
            <a:pPr lvl="1"/>
            <a:fld id="{4101E1AE-E8CB-4580-A37C-DB1640DB6759}" type="slidenum">
              <a:rPr lang="en-US"/>
              <a:pPr lvl="1"/>
              <a:t>1</a:t>
            </a:fld>
            <a:endParaRPr lang="en-US"/>
          </a:p>
        </p:txBody>
      </p:sp>
      <p:graphicFrame>
        <p:nvGraphicFramePr>
          <p:cNvPr id="1098754" name="Group 2"/>
          <p:cNvGraphicFramePr>
            <a:graphicFrameLocks noGrp="1"/>
          </p:cNvGraphicFramePr>
          <p:nvPr/>
        </p:nvGraphicFramePr>
        <p:xfrm>
          <a:off x="1143000" y="1990725"/>
          <a:ext cx="6705600" cy="3435510"/>
        </p:xfrm>
        <a:graphic>
          <a:graphicData uri="http://schemas.openxmlformats.org/drawingml/2006/table">
            <a:tbl>
              <a:tblPr/>
              <a:tblGrid>
                <a:gridCol w="712788"/>
                <a:gridCol w="644525"/>
                <a:gridCol w="595312"/>
                <a:gridCol w="1519238"/>
                <a:gridCol w="1023937"/>
                <a:gridCol w="766763"/>
                <a:gridCol w="763587"/>
                <a:gridCol w="679450"/>
              </a:tblGrid>
              <a:tr h="4460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0080"/>
                          </a:solidFill>
                          <a:effectLst/>
                          <a:latin typeface="Times New Roman" pitchFamily="18" charset="0"/>
                          <a:cs typeface="Times New Roman" pitchFamily="18" charset="0"/>
                        </a:rPr>
                        <a:t>Date</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Day</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Class</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No.</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Title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Chapters</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HW</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Lab</a:t>
                      </a:r>
                      <a:endParaRPr kumimoji="0" lang="en-US" sz="12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Due date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rgbClr val="000080"/>
                          </a:solidFill>
                          <a:effectLst/>
                          <a:latin typeface="Times New Roman" pitchFamily="18" charset="0"/>
                          <a:cs typeface="Times New Roman" pitchFamily="18" charset="0"/>
                        </a:rPr>
                        <a:t>Exam</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noFill/>
                  </a:tcPr>
                </a:tc>
              </a:tr>
              <a:tr h="44926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FFFF"/>
                          </a:solidFill>
                          <a:effectLst/>
                          <a:latin typeface="Times New Roman" pitchFamily="18" charset="0"/>
                        </a:rPr>
                        <a:t>17 </a:t>
                      </a:r>
                      <a:r>
                        <a:rPr kumimoji="0" lang="en-US" sz="1200" b="0" i="0" u="none" strike="noStrike" cap="none" normalizeH="0" baseline="0" dirty="0" smtClean="0">
                          <a:ln>
                            <a:noFill/>
                          </a:ln>
                          <a:solidFill>
                            <a:srgbClr val="FFFFFF"/>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Mon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22</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cs typeface="Times New Roman" pitchFamily="18" charset="0"/>
                        </a:rPr>
                        <a:t>Combinational Logic</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13.3 – 13.5</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FFFFFF"/>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rgbClr val="0033CC"/>
                    </a:solid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FFFFFF"/>
                          </a:solidFill>
                          <a:effectLst/>
                          <a:latin typeface="Times New Roman" pitchFamily="18" charset="0"/>
                        </a:rPr>
                        <a:t>LAB 10</a:t>
                      </a: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chemeClr val="tx1"/>
                      </a:solidFill>
                      <a:prstDash val="solid"/>
                      <a:round/>
                      <a:headEnd type="none" w="lg" len="lg"/>
                      <a:tailEnd type="none" w="lg" len="lg"/>
                    </a:lnB>
                    <a:lnTlToBr>
                      <a:noFill/>
                    </a:lnTlToBr>
                    <a:lnBlToTr>
                      <a:noFill/>
                    </a:lnBlToTr>
                    <a:solidFill>
                      <a:srgbClr val="800000">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FFFFFF"/>
                        </a:solidFill>
                        <a:effectLst/>
                        <a:latin typeface="Times New Roman" pitchFamily="18" charset="0"/>
                      </a:endParaRP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chemeClr val="tx1"/>
                      </a:solidFill>
                      <a:prstDash val="solid"/>
                      <a:round/>
                      <a:headEnd type="none" w="lg" len="lg"/>
                      <a:tailEnd type="none" w="lg" len="lg"/>
                    </a:lnB>
                    <a:lnTlToBr>
                      <a:noFill/>
                    </a:lnTlToBr>
                    <a:lnBlToTr>
                      <a:noFill/>
                    </a:lnBlToTr>
                    <a:solidFill>
                      <a:srgbClr val="0033CC"/>
                    </a:solidFill>
                  </a:tcPr>
                </a:tc>
              </a:tr>
              <a:tr h="30321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18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Tue</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solidFill>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FFFFFF"/>
                        </a:solidFill>
                        <a:effectLst/>
                        <a:latin typeface="Times New Roman" pitchFamily="18" charset="0"/>
                      </a:endParaRP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FF">
                        <a:alpha val="50000"/>
                      </a:srgbClr>
                    </a:solid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19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Wed</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23</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Sequential Logic</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14.1</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chemeClr val="bg1">
                        <a:alpha val="50000"/>
                      </a:schemeClr>
                    </a:solid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Thu</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FF">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chemeClr val="tx1"/>
                      </a:solidFill>
                      <a:prstDash val="solid"/>
                      <a:round/>
                      <a:headEnd type="none" w="lg" len="lg"/>
                      <a:tailEnd type="none" w="lg" len="lg"/>
                    </a:lnB>
                    <a:lnTlToBr>
                      <a:noFill/>
                    </a:lnTlToBr>
                    <a:lnBlToTr>
                      <a:noFill/>
                    </a:lnBlToTr>
                    <a:solidFill>
                      <a:srgbClr val="FFFFFF">
                        <a:alpha val="50000"/>
                      </a:srgbClr>
                    </a:solid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21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Fri</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Recitation</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HW 9</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FFFF99">
                        <a:alpha val="49804"/>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chemeClr val="tx1"/>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rgbClr val="000000"/>
                      </a:solidFill>
                      <a:prstDash val="solid"/>
                      <a:round/>
                      <a:headEnd type="none" w="lg" len="lg"/>
                      <a:tailEnd type="stealth" w="lg" len="lg"/>
                    </a:lnB>
                    <a:lnTlToBr>
                      <a:noFill/>
                    </a:lnTlToBr>
                    <a:lnBlToTr>
                      <a:noFill/>
                    </a:lnBlToTr>
                    <a:solidFill>
                      <a:srgbClr val="666699">
                        <a:alpha val="50000"/>
                      </a:srgbClr>
                    </a:solidFill>
                  </a:tcPr>
                </a:tc>
              </a:tr>
              <a:tr h="27463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22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Sat</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3175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23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Sun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80"/>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stealth" w="lg" len="lg"/>
                    </a:lnB>
                    <a:lnTlToBr>
                      <a:noFill/>
                    </a:lnTlToBr>
                    <a:lnBlToTr>
                      <a:noFill/>
                    </a:lnBlToTr>
                    <a:solidFill>
                      <a:srgbClr val="C0C0C0"/>
                    </a:solidFill>
                  </a:tcPr>
                </a:tc>
              </a:tr>
              <a:tr h="35353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24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Mon</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24</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ADC – DAC</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15.4</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FFFFFF"/>
                        </a:solidFill>
                        <a:effectLst/>
                        <a:latin typeface="Times New Roman" pitchFamily="18" charset="0"/>
                      </a:endParaRP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stealth" w="lg" len="lg"/>
                    </a:lnT>
                    <a:lnB w="12700" cap="flat" cmpd="sng" algn="ctr">
                      <a:solidFill>
                        <a:srgbClr val="000000"/>
                      </a:solidFill>
                      <a:prstDash val="solid"/>
                      <a:round/>
                      <a:headEnd type="none" w="lg" len="lg"/>
                      <a:tailEnd type="none" w="lg" len="lg"/>
                    </a:lnB>
                    <a:lnTlToBr>
                      <a:noFill/>
                    </a:lnTlToBr>
                    <a:lnBlToTr>
                      <a:noFill/>
                    </a:lnBlToTr>
                    <a:solidFill>
                      <a:schemeClr val="bg1">
                        <a:alpha val="50000"/>
                      </a:scheme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FFFFFF"/>
                        </a:solidFill>
                        <a:effectLst/>
                        <a:latin typeface="Times New Roman" pitchFamily="18" charset="0"/>
                      </a:endParaRP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rgbClr val="000000"/>
                      </a:solidFill>
                      <a:prstDash val="solid"/>
                      <a:round/>
                      <a:headEnd type="none" w="lg" len="lg"/>
                      <a:tailEnd type="stealth" w="lg" len="lg"/>
                    </a:lnT>
                    <a:lnB w="12700" cap="flat" cmpd="sng" algn="ctr">
                      <a:solidFill>
                        <a:schemeClr val="tx1"/>
                      </a:solidFill>
                      <a:prstDash val="solid"/>
                      <a:round/>
                      <a:headEnd type="none" w="lg" len="lg"/>
                      <a:tailEnd type="none" w="lg" len="lg"/>
                    </a:lnB>
                    <a:lnTlToBr>
                      <a:noFill/>
                    </a:lnTlToBr>
                    <a:lnBlToTr>
                      <a:noFill/>
                    </a:lnBlToTr>
                    <a:solidFill>
                      <a:schemeClr val="bg1">
                        <a:alpha val="50000"/>
                      </a:schemeClr>
                    </a:solidFill>
                  </a:tcPr>
                </a:tc>
              </a:tr>
              <a:tr h="3413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25 </a:t>
                      </a:r>
                      <a:r>
                        <a:rPr kumimoji="0" lang="en-US" sz="1200" b="0" i="0" u="none" strike="noStrike" cap="none" normalizeH="0" baseline="0" dirty="0" smtClean="0">
                          <a:ln>
                            <a:noFill/>
                          </a:ln>
                          <a:solidFill>
                            <a:schemeClr val="tx1"/>
                          </a:solidFill>
                          <a:effectLst/>
                          <a:latin typeface="Times New Roman" pitchFamily="18" charset="0"/>
                        </a:rPr>
                        <a:t>Nov</a:t>
                      </a:r>
                    </a:p>
                  </a:txBody>
                  <a:tcPr horzOverflow="overflow">
                    <a:lnL w="12700" cap="flat" cmpd="sng" algn="ctr">
                      <a:solidFill>
                        <a:srgbClr val="000000"/>
                      </a:solidFill>
                      <a:prstDash val="solid"/>
                      <a:round/>
                      <a:headEnd type="none" w="lg" len="lg"/>
                      <a:tailEnd type="none"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rPr>
                        <a:t>Tue</a:t>
                      </a: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Recitation</a:t>
                      </a: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666699">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HW 10</a:t>
                      </a:r>
                      <a:endParaRPr kumimoji="0" lang="en-US" sz="12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FFFF66">
                        <a:alpha val="50000"/>
                      </a:srgbClr>
                    </a:solidFill>
                  </a:tcPr>
                </a:tc>
                <a:tc>
                  <a:txBody>
                    <a:bodyPr/>
                    <a:lstStyle/>
                    <a:p>
                      <a:endParaRPr lang="en-US" dirty="0"/>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stealth" w="lg" len="lg"/>
                    </a:lnR>
                    <a:lnT w="12700" cap="flat" cmpd="sng" algn="ctr">
                      <a:solidFill>
                        <a:srgbClr val="000000"/>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666699">
                        <a:alpha val="50000"/>
                      </a:srgbClr>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FFFFFF"/>
                        </a:solidFill>
                        <a:effectLst/>
                        <a:latin typeface="Times New Roman" pitchFamily="18" charset="0"/>
                      </a:endParaRPr>
                    </a:p>
                  </a:txBody>
                  <a:tcPr anchor="ctr" horzOverflow="overflow">
                    <a:lnL w="12700" cap="flat" cmpd="sng" algn="ctr">
                      <a:solidFill>
                        <a:srgbClr val="000000"/>
                      </a:solidFill>
                      <a:prstDash val="solid"/>
                      <a:round/>
                      <a:headEnd type="none" w="lg" len="lg"/>
                      <a:tailEnd type="stealth" w="lg" len="lg"/>
                    </a:lnL>
                    <a:lnR w="12700" cap="flat" cmpd="sng" algn="ctr">
                      <a:solidFill>
                        <a:srgbClr val="000000"/>
                      </a:solidFill>
                      <a:prstDash val="solid"/>
                      <a:round/>
                      <a:headEnd type="none" w="lg" len="lg"/>
                      <a:tailEnd type="none" w="lg" len="lg"/>
                    </a:lnR>
                    <a:lnT w="12700" cap="flat" cmpd="sng" algn="ctr">
                      <a:solidFill>
                        <a:schemeClr val="tx1"/>
                      </a:solidFill>
                      <a:prstDash val="solid"/>
                      <a:round/>
                      <a:headEnd type="none" w="lg" len="lg"/>
                      <a:tailEnd type="none" w="lg" len="lg"/>
                    </a:lnT>
                    <a:lnB w="12700" cap="flat" cmpd="sng" algn="ctr">
                      <a:solidFill>
                        <a:srgbClr val="000000"/>
                      </a:solidFill>
                      <a:prstDash val="solid"/>
                      <a:round/>
                      <a:headEnd type="none" w="lg" len="lg"/>
                      <a:tailEnd type="none" w="lg" len="lg"/>
                    </a:lnB>
                    <a:lnTlToBr>
                      <a:noFill/>
                    </a:lnTlToBr>
                    <a:lnBlToTr>
                      <a:noFill/>
                    </a:lnBlToTr>
                    <a:solidFill>
                      <a:srgbClr val="666699">
                        <a:alpha val="50000"/>
                      </a:srgbClr>
                    </a:solidFill>
                  </a:tcPr>
                </a:tc>
              </a:tr>
            </a:tbl>
          </a:graphicData>
        </a:graphic>
      </p:graphicFrame>
      <p:sp>
        <p:nvSpPr>
          <p:cNvPr id="14445" name="Rectangle 112"/>
          <p:cNvSpPr>
            <a:spLocks noChangeArrowheads="1"/>
          </p:cNvSpPr>
          <p:nvPr/>
        </p:nvSpPr>
        <p:spPr bwMode="auto">
          <a:xfrm>
            <a:off x="381000" y="152400"/>
            <a:ext cx="8458200" cy="914400"/>
          </a:xfrm>
          <a:prstGeom prst="rect">
            <a:avLst/>
          </a:prstGeom>
          <a:noFill/>
          <a:ln w="9525">
            <a:noFill/>
            <a:miter lim="800000"/>
            <a:headEnd/>
            <a:tailEnd/>
          </a:ln>
        </p:spPr>
        <p:txBody>
          <a:bodyPr lIns="92075" tIns="46038" rIns="92075" bIns="46038" anchor="b"/>
          <a:lstStyle/>
          <a:p>
            <a:pPr algn="l"/>
            <a:r>
              <a:rPr lang="en-US" sz="4400">
                <a:solidFill>
                  <a:schemeClr val="tx2"/>
                </a:solidFill>
              </a:rPr>
              <a:t>Schedule…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Date Placeholder 5"/>
          <p:cNvSpPr>
            <a:spLocks noGrp="1"/>
          </p:cNvSpPr>
          <p:nvPr>
            <p:ph type="dt" sz="quarter" idx="10"/>
          </p:nvPr>
        </p:nvSpPr>
        <p:spPr>
          <a:noFill/>
        </p:spPr>
        <p:txBody>
          <a:bodyPr/>
          <a:lstStyle/>
          <a:p>
            <a:r>
              <a:rPr lang="en-US"/>
              <a:t>ECEN 301</a:t>
            </a:r>
          </a:p>
        </p:txBody>
      </p:sp>
      <p:sp>
        <p:nvSpPr>
          <p:cNvPr id="5124" name="Footer Placeholder 6"/>
          <p:cNvSpPr>
            <a:spLocks noGrp="1"/>
          </p:cNvSpPr>
          <p:nvPr>
            <p:ph type="ftr" sz="quarter" idx="11"/>
          </p:nvPr>
        </p:nvSpPr>
        <p:spPr>
          <a:noFill/>
        </p:spPr>
        <p:txBody>
          <a:bodyPr/>
          <a:lstStyle/>
          <a:p>
            <a:r>
              <a:rPr lang="en-US"/>
              <a:t>Discussion #22 – Combinational Logic</a:t>
            </a:r>
          </a:p>
        </p:txBody>
      </p:sp>
      <p:sp>
        <p:nvSpPr>
          <p:cNvPr id="5125" name="Slide Number Placeholder 7"/>
          <p:cNvSpPr>
            <a:spLocks noGrp="1"/>
          </p:cNvSpPr>
          <p:nvPr>
            <p:ph type="sldNum" sz="quarter" idx="12"/>
          </p:nvPr>
        </p:nvSpPr>
        <p:spPr>
          <a:noFill/>
        </p:spPr>
        <p:txBody>
          <a:bodyPr/>
          <a:lstStyle/>
          <a:p>
            <a:pPr lvl="1"/>
            <a:fld id="{4EBFEDC2-9603-4634-A855-B27ECC2847CA}" type="slidenum">
              <a:rPr lang="en-US"/>
              <a:pPr lvl="1"/>
              <a:t>10</a:t>
            </a:fld>
            <a:endParaRPr lang="en-US"/>
          </a:p>
        </p:txBody>
      </p:sp>
      <p:sp>
        <p:nvSpPr>
          <p:cNvPr id="5126" name="Rectangle 2"/>
          <p:cNvSpPr>
            <a:spLocks noGrp="1" noChangeArrowheads="1"/>
          </p:cNvSpPr>
          <p:nvPr>
            <p:ph type="title"/>
          </p:nvPr>
        </p:nvSpPr>
        <p:spPr/>
        <p:txBody>
          <a:bodyPr/>
          <a:lstStyle/>
          <a:p>
            <a:r>
              <a:rPr lang="en-US" smtClean="0"/>
              <a:t>Boolean Algebra</a:t>
            </a:r>
          </a:p>
        </p:txBody>
      </p:sp>
      <p:sp>
        <p:nvSpPr>
          <p:cNvPr id="5127" name="Rectangle 3"/>
          <p:cNvSpPr>
            <a:spLocks noGrp="1" noChangeArrowheads="1"/>
          </p:cNvSpPr>
          <p:nvPr>
            <p:ph type="body" sz="half" idx="1"/>
          </p:nvPr>
        </p:nvSpPr>
        <p:spPr>
          <a:xfrm>
            <a:off x="406400" y="1333500"/>
            <a:ext cx="8356600" cy="1104900"/>
          </a:xfrm>
        </p:spPr>
        <p:txBody>
          <a:bodyPr/>
          <a:lstStyle/>
          <a:p>
            <a:pPr>
              <a:buFont typeface="Monotype Sorts" pitchFamily="2" charset="2"/>
              <a:buNone/>
            </a:pPr>
            <a:r>
              <a:rPr lang="en-US" sz="2800" b="1" u="sng" smtClean="0"/>
              <a:t>Example2</a:t>
            </a:r>
            <a:r>
              <a:rPr lang="en-US" sz="2800" smtClean="0"/>
              <a:t>: Simplify the equation created by the following truth table </a:t>
            </a:r>
          </a:p>
        </p:txBody>
      </p:sp>
      <p:graphicFrame>
        <p:nvGraphicFramePr>
          <p:cNvPr id="1072132" name="Group 4"/>
          <p:cNvGraphicFramePr>
            <a:graphicFrameLocks noGrp="1"/>
          </p:cNvGraphicFramePr>
          <p:nvPr>
            <p:ph sz="quarter" idx="2"/>
          </p:nvPr>
        </p:nvGraphicFramePr>
        <p:xfrm>
          <a:off x="558800" y="2870200"/>
          <a:ext cx="1422400" cy="3078480"/>
        </p:xfrm>
        <a:graphic>
          <a:graphicData uri="http://schemas.openxmlformats.org/drawingml/2006/table">
            <a:tbl>
              <a:tblPr/>
              <a:tblGrid>
                <a:gridCol w="355600"/>
                <a:gridCol w="355600"/>
                <a:gridCol w="355600"/>
                <a:gridCol w="3556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C</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Z</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r>
            </a:tbl>
          </a:graphicData>
        </a:graphic>
      </p:graphicFrame>
      <p:graphicFrame>
        <p:nvGraphicFramePr>
          <p:cNvPr id="5122" name="Object 47"/>
          <p:cNvGraphicFramePr>
            <a:graphicFrameLocks noChangeAspect="1"/>
          </p:cNvGraphicFramePr>
          <p:nvPr>
            <p:ph sz="quarter" idx="3"/>
          </p:nvPr>
        </p:nvGraphicFramePr>
        <p:xfrm>
          <a:off x="2362200" y="2743200"/>
          <a:ext cx="6477000" cy="449263"/>
        </p:xfrm>
        <a:graphic>
          <a:graphicData uri="http://schemas.openxmlformats.org/presentationml/2006/ole">
            <p:oleObj spid="_x0000_s5122" name="Equation" r:id="rId3" imgW="2933640" imgH="203040"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Date Placeholder 5"/>
          <p:cNvSpPr>
            <a:spLocks noGrp="1"/>
          </p:cNvSpPr>
          <p:nvPr>
            <p:ph type="dt" sz="quarter" idx="10"/>
          </p:nvPr>
        </p:nvSpPr>
        <p:spPr>
          <a:noFill/>
        </p:spPr>
        <p:txBody>
          <a:bodyPr/>
          <a:lstStyle/>
          <a:p>
            <a:r>
              <a:rPr lang="en-US"/>
              <a:t>ECEN 301</a:t>
            </a:r>
          </a:p>
        </p:txBody>
      </p:sp>
      <p:sp>
        <p:nvSpPr>
          <p:cNvPr id="6148" name="Footer Placeholder 6"/>
          <p:cNvSpPr>
            <a:spLocks noGrp="1"/>
          </p:cNvSpPr>
          <p:nvPr>
            <p:ph type="ftr" sz="quarter" idx="11"/>
          </p:nvPr>
        </p:nvSpPr>
        <p:spPr>
          <a:noFill/>
        </p:spPr>
        <p:txBody>
          <a:bodyPr/>
          <a:lstStyle/>
          <a:p>
            <a:r>
              <a:rPr lang="en-US"/>
              <a:t>Discussion #22 – Combinational Logic</a:t>
            </a:r>
          </a:p>
        </p:txBody>
      </p:sp>
      <p:sp>
        <p:nvSpPr>
          <p:cNvPr id="6149" name="Slide Number Placeholder 7"/>
          <p:cNvSpPr>
            <a:spLocks noGrp="1"/>
          </p:cNvSpPr>
          <p:nvPr>
            <p:ph type="sldNum" sz="quarter" idx="12"/>
          </p:nvPr>
        </p:nvSpPr>
        <p:spPr>
          <a:noFill/>
        </p:spPr>
        <p:txBody>
          <a:bodyPr/>
          <a:lstStyle/>
          <a:p>
            <a:pPr lvl="1"/>
            <a:fld id="{01850E99-AAE5-42CF-915C-3AB5F87C28DE}" type="slidenum">
              <a:rPr lang="en-US"/>
              <a:pPr lvl="1"/>
              <a:t>11</a:t>
            </a:fld>
            <a:endParaRPr lang="en-US"/>
          </a:p>
        </p:txBody>
      </p:sp>
      <p:sp>
        <p:nvSpPr>
          <p:cNvPr id="6150" name="Rectangle 2"/>
          <p:cNvSpPr>
            <a:spLocks noGrp="1" noChangeArrowheads="1"/>
          </p:cNvSpPr>
          <p:nvPr>
            <p:ph type="title"/>
          </p:nvPr>
        </p:nvSpPr>
        <p:spPr/>
        <p:txBody>
          <a:bodyPr/>
          <a:lstStyle/>
          <a:p>
            <a:r>
              <a:rPr lang="en-US" smtClean="0"/>
              <a:t>Boolean Algebra</a:t>
            </a:r>
          </a:p>
        </p:txBody>
      </p:sp>
      <p:sp>
        <p:nvSpPr>
          <p:cNvPr id="6151" name="Rectangle 3"/>
          <p:cNvSpPr>
            <a:spLocks noGrp="1" noChangeArrowheads="1"/>
          </p:cNvSpPr>
          <p:nvPr>
            <p:ph type="body" sz="half" idx="1"/>
          </p:nvPr>
        </p:nvSpPr>
        <p:spPr>
          <a:xfrm>
            <a:off x="406400" y="1333500"/>
            <a:ext cx="8356600" cy="1104900"/>
          </a:xfrm>
        </p:spPr>
        <p:txBody>
          <a:bodyPr/>
          <a:lstStyle/>
          <a:p>
            <a:pPr>
              <a:buFont typeface="Monotype Sorts" pitchFamily="2" charset="2"/>
              <a:buNone/>
            </a:pPr>
            <a:r>
              <a:rPr lang="en-US" sz="2800" b="1" u="sng" smtClean="0"/>
              <a:t>Example2</a:t>
            </a:r>
            <a:r>
              <a:rPr lang="en-US" sz="2800" smtClean="0"/>
              <a:t>: Simplify the equation created by the following truth table </a:t>
            </a:r>
          </a:p>
        </p:txBody>
      </p:sp>
      <p:graphicFrame>
        <p:nvGraphicFramePr>
          <p:cNvPr id="1073156" name="Group 4"/>
          <p:cNvGraphicFramePr>
            <a:graphicFrameLocks noGrp="1"/>
          </p:cNvGraphicFramePr>
          <p:nvPr>
            <p:ph sz="quarter" idx="2"/>
          </p:nvPr>
        </p:nvGraphicFramePr>
        <p:xfrm>
          <a:off x="558800" y="2870200"/>
          <a:ext cx="1422400" cy="3078480"/>
        </p:xfrm>
        <a:graphic>
          <a:graphicData uri="http://schemas.openxmlformats.org/drawingml/2006/table">
            <a:tbl>
              <a:tblPr/>
              <a:tblGrid>
                <a:gridCol w="355600"/>
                <a:gridCol w="355600"/>
                <a:gridCol w="355600"/>
                <a:gridCol w="3556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C</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Z</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r>
            </a:tbl>
          </a:graphicData>
        </a:graphic>
      </p:graphicFrame>
      <p:graphicFrame>
        <p:nvGraphicFramePr>
          <p:cNvPr id="6146" name="Object 47"/>
          <p:cNvGraphicFramePr>
            <a:graphicFrameLocks noChangeAspect="1"/>
          </p:cNvGraphicFramePr>
          <p:nvPr>
            <p:ph sz="quarter" idx="3"/>
          </p:nvPr>
        </p:nvGraphicFramePr>
        <p:xfrm>
          <a:off x="2362200" y="2781300"/>
          <a:ext cx="6477000" cy="3086100"/>
        </p:xfrm>
        <a:graphic>
          <a:graphicData uri="http://schemas.openxmlformats.org/presentationml/2006/ole">
            <p:oleObj spid="_x0000_s6146" name="Equation" r:id="rId3" imgW="2933640" imgH="139680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5"/>
          <p:cNvSpPr>
            <a:spLocks noGrp="1"/>
          </p:cNvSpPr>
          <p:nvPr>
            <p:ph type="dt" sz="quarter" idx="10"/>
          </p:nvPr>
        </p:nvSpPr>
        <p:spPr>
          <a:noFill/>
        </p:spPr>
        <p:txBody>
          <a:bodyPr/>
          <a:lstStyle/>
          <a:p>
            <a:r>
              <a:rPr lang="en-US"/>
              <a:t>ECEN 301</a:t>
            </a:r>
          </a:p>
        </p:txBody>
      </p:sp>
      <p:sp>
        <p:nvSpPr>
          <p:cNvPr id="19459" name="Footer Placeholder 6"/>
          <p:cNvSpPr>
            <a:spLocks noGrp="1"/>
          </p:cNvSpPr>
          <p:nvPr>
            <p:ph type="ftr" sz="quarter" idx="11"/>
          </p:nvPr>
        </p:nvSpPr>
        <p:spPr>
          <a:noFill/>
        </p:spPr>
        <p:txBody>
          <a:bodyPr/>
          <a:lstStyle/>
          <a:p>
            <a:r>
              <a:rPr lang="en-US"/>
              <a:t>Discussion #22 – Combinational Logic</a:t>
            </a:r>
          </a:p>
        </p:txBody>
      </p:sp>
      <p:sp>
        <p:nvSpPr>
          <p:cNvPr id="19460" name="Slide Number Placeholder 7"/>
          <p:cNvSpPr>
            <a:spLocks noGrp="1"/>
          </p:cNvSpPr>
          <p:nvPr>
            <p:ph type="sldNum" sz="quarter" idx="12"/>
          </p:nvPr>
        </p:nvSpPr>
        <p:spPr>
          <a:noFill/>
        </p:spPr>
        <p:txBody>
          <a:bodyPr/>
          <a:lstStyle/>
          <a:p>
            <a:pPr lvl="1"/>
            <a:fld id="{C5F37254-54E5-47B5-BBC7-8A9C765F6A1E}" type="slidenum">
              <a:rPr lang="en-US"/>
              <a:pPr lvl="1"/>
              <a:t>12</a:t>
            </a:fld>
            <a:endParaRPr lang="en-US"/>
          </a:p>
        </p:txBody>
      </p:sp>
      <p:sp>
        <p:nvSpPr>
          <p:cNvPr id="19461" name="Rectangle 2"/>
          <p:cNvSpPr>
            <a:spLocks noGrp="1" noChangeArrowheads="1"/>
          </p:cNvSpPr>
          <p:nvPr>
            <p:ph type="title"/>
          </p:nvPr>
        </p:nvSpPr>
        <p:spPr/>
        <p:txBody>
          <a:bodyPr/>
          <a:lstStyle/>
          <a:p>
            <a:r>
              <a:rPr lang="en-US" smtClean="0"/>
              <a:t>Boolean Algebra</a:t>
            </a:r>
          </a:p>
        </p:txBody>
      </p:sp>
      <p:sp>
        <p:nvSpPr>
          <p:cNvPr id="19462" name="Rectangle 3"/>
          <p:cNvSpPr>
            <a:spLocks noGrp="1" noChangeArrowheads="1"/>
          </p:cNvSpPr>
          <p:nvPr>
            <p:ph type="body" sz="half" idx="1"/>
          </p:nvPr>
        </p:nvSpPr>
        <p:spPr>
          <a:xfrm>
            <a:off x="406400" y="1333500"/>
            <a:ext cx="8356600" cy="849313"/>
          </a:xfrm>
        </p:spPr>
        <p:txBody>
          <a:bodyPr/>
          <a:lstStyle/>
          <a:p>
            <a:pPr>
              <a:buFont typeface="Monotype Sorts" pitchFamily="2" charset="2"/>
              <a:buNone/>
            </a:pPr>
            <a:r>
              <a:rPr lang="en-US" sz="2800" b="1" u="sng" smtClean="0"/>
              <a:t>Example3</a:t>
            </a:r>
            <a:r>
              <a:rPr lang="en-US" sz="2800" smtClean="0"/>
              <a:t>: Determine the truth table</a:t>
            </a:r>
          </a:p>
        </p:txBody>
      </p:sp>
      <p:graphicFrame>
        <p:nvGraphicFramePr>
          <p:cNvPr id="1076523" name="Group 299"/>
          <p:cNvGraphicFramePr>
            <a:graphicFrameLocks noGrp="1"/>
          </p:cNvGraphicFramePr>
          <p:nvPr>
            <p:ph sz="quarter" idx="2"/>
          </p:nvPr>
        </p:nvGraphicFramePr>
        <p:xfrm>
          <a:off x="6096000" y="1752600"/>
          <a:ext cx="1435100" cy="3078480"/>
        </p:xfrm>
        <a:graphic>
          <a:graphicData uri="http://schemas.openxmlformats.org/drawingml/2006/table">
            <a:tbl>
              <a:tblPr/>
              <a:tblGrid>
                <a:gridCol w="304800"/>
                <a:gridCol w="304800"/>
                <a:gridCol w="381000"/>
                <a:gridCol w="4445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C</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Z</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r>
            </a:tbl>
          </a:graphicData>
        </a:graphic>
      </p:graphicFrame>
      <p:grpSp>
        <p:nvGrpSpPr>
          <p:cNvPr id="19506" name="Group 4"/>
          <p:cNvGrpSpPr>
            <a:grpSpLocks/>
          </p:cNvGrpSpPr>
          <p:nvPr/>
        </p:nvGrpSpPr>
        <p:grpSpPr bwMode="auto">
          <a:xfrm>
            <a:off x="12700" y="2286000"/>
            <a:ext cx="5618163" cy="2968625"/>
            <a:chOff x="1064" y="1728"/>
            <a:chExt cx="3539" cy="1870"/>
          </a:xfrm>
        </p:grpSpPr>
        <p:grpSp>
          <p:nvGrpSpPr>
            <p:cNvPr id="19507" name="Group 5"/>
            <p:cNvGrpSpPr>
              <a:grpSpLocks/>
            </p:cNvGrpSpPr>
            <p:nvPr/>
          </p:nvGrpSpPr>
          <p:grpSpPr bwMode="auto">
            <a:xfrm>
              <a:off x="3504" y="2457"/>
              <a:ext cx="876" cy="473"/>
              <a:chOff x="3648" y="1960"/>
              <a:chExt cx="1248" cy="673"/>
            </a:xfrm>
          </p:grpSpPr>
          <p:grpSp>
            <p:nvGrpSpPr>
              <p:cNvPr id="19547" name="Group 6"/>
              <p:cNvGrpSpPr>
                <a:grpSpLocks/>
              </p:cNvGrpSpPr>
              <p:nvPr/>
            </p:nvGrpSpPr>
            <p:grpSpPr bwMode="auto">
              <a:xfrm>
                <a:off x="3817" y="1960"/>
                <a:ext cx="776" cy="673"/>
                <a:chOff x="2521" y="1536"/>
                <a:chExt cx="776" cy="673"/>
              </a:xfrm>
            </p:grpSpPr>
            <p:sp>
              <p:nvSpPr>
                <p:cNvPr id="19552" name="Arc 7"/>
                <p:cNvSpPr>
                  <a:spLocks/>
                </p:cNvSpPr>
                <p:nvPr/>
              </p:nvSpPr>
              <p:spPr bwMode="auto">
                <a:xfrm>
                  <a:off x="2925" y="1537"/>
                  <a:ext cx="372" cy="672"/>
                </a:xfrm>
                <a:custGeom>
                  <a:avLst/>
                  <a:gdLst>
                    <a:gd name="T0" fmla="*/ 0 w 21658"/>
                    <a:gd name="T1" fmla="*/ 0 h 43200"/>
                    <a:gd name="T2" fmla="*/ 1 w 21658"/>
                    <a:gd name="T3" fmla="*/ 672 h 43200"/>
                    <a:gd name="T4" fmla="*/ 1 w 21658"/>
                    <a:gd name="T5" fmla="*/ 336 h 43200"/>
                    <a:gd name="T6" fmla="*/ 0 60000 65536"/>
                    <a:gd name="T7" fmla="*/ 0 60000 65536"/>
                    <a:gd name="T8" fmla="*/ 0 60000 65536"/>
                    <a:gd name="T9" fmla="*/ 0 w 21658"/>
                    <a:gd name="T10" fmla="*/ 0 h 43200"/>
                    <a:gd name="T11" fmla="*/ 21658 w 21658"/>
                    <a:gd name="T12" fmla="*/ 43200 h 43200"/>
                  </a:gdLst>
                  <a:ahLst/>
                  <a:cxnLst>
                    <a:cxn ang="T6">
                      <a:pos x="T0" y="T1"/>
                    </a:cxn>
                    <a:cxn ang="T7">
                      <a:pos x="T2" y="T3"/>
                    </a:cxn>
                    <a:cxn ang="T8">
                      <a:pos x="T4" y="T5"/>
                    </a:cxn>
                  </a:cxnLst>
                  <a:rect l="T9" t="T10" r="T11" b="T12"/>
                  <a:pathLst>
                    <a:path w="21658" h="43200" fill="none" extrusionOk="0">
                      <a:moveTo>
                        <a:pt x="0" y="0"/>
                      </a:moveTo>
                      <a:cubicBezTo>
                        <a:pt x="19" y="0"/>
                        <a:pt x="38" y="-1"/>
                        <a:pt x="58" y="0"/>
                      </a:cubicBezTo>
                      <a:cubicBezTo>
                        <a:pt x="11987" y="0"/>
                        <a:pt x="21658" y="9670"/>
                        <a:pt x="21658" y="21600"/>
                      </a:cubicBezTo>
                      <a:cubicBezTo>
                        <a:pt x="21658" y="33529"/>
                        <a:pt x="11987" y="43199"/>
                        <a:pt x="58" y="43200"/>
                      </a:cubicBezTo>
                    </a:path>
                    <a:path w="21658" h="43200" stroke="0" extrusionOk="0">
                      <a:moveTo>
                        <a:pt x="0" y="0"/>
                      </a:moveTo>
                      <a:cubicBezTo>
                        <a:pt x="19" y="0"/>
                        <a:pt x="38" y="-1"/>
                        <a:pt x="58" y="0"/>
                      </a:cubicBezTo>
                      <a:cubicBezTo>
                        <a:pt x="11987" y="0"/>
                        <a:pt x="21658" y="9670"/>
                        <a:pt x="21658" y="21600"/>
                      </a:cubicBezTo>
                      <a:cubicBezTo>
                        <a:pt x="21658" y="33529"/>
                        <a:pt x="11987" y="43199"/>
                        <a:pt x="58" y="43200"/>
                      </a:cubicBezTo>
                      <a:lnTo>
                        <a:pt x="58"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9553" name="Freeform 8"/>
                <p:cNvSpPr>
                  <a:spLocks/>
                </p:cNvSpPr>
                <p:nvPr/>
              </p:nvSpPr>
              <p:spPr bwMode="auto">
                <a:xfrm>
                  <a:off x="2521" y="1536"/>
                  <a:ext cx="439" cy="673"/>
                </a:xfrm>
                <a:custGeom>
                  <a:avLst/>
                  <a:gdLst>
                    <a:gd name="T0" fmla="*/ 438 w 439"/>
                    <a:gd name="T1" fmla="*/ 0 h 673"/>
                    <a:gd name="T2" fmla="*/ 0 w 439"/>
                    <a:gd name="T3" fmla="*/ 0 h 673"/>
                    <a:gd name="T4" fmla="*/ 0 w 439"/>
                    <a:gd name="T5" fmla="*/ 672 h 673"/>
                    <a:gd name="T6" fmla="*/ 438 w 439"/>
                    <a:gd name="T7" fmla="*/ 672 h 673"/>
                    <a:gd name="T8" fmla="*/ 0 60000 65536"/>
                    <a:gd name="T9" fmla="*/ 0 60000 65536"/>
                    <a:gd name="T10" fmla="*/ 0 60000 65536"/>
                    <a:gd name="T11" fmla="*/ 0 60000 65536"/>
                    <a:gd name="T12" fmla="*/ 0 w 439"/>
                    <a:gd name="T13" fmla="*/ 0 h 673"/>
                    <a:gd name="T14" fmla="*/ 439 w 439"/>
                    <a:gd name="T15" fmla="*/ 673 h 673"/>
                  </a:gdLst>
                  <a:ahLst/>
                  <a:cxnLst>
                    <a:cxn ang="T8">
                      <a:pos x="T0" y="T1"/>
                    </a:cxn>
                    <a:cxn ang="T9">
                      <a:pos x="T2" y="T3"/>
                    </a:cxn>
                    <a:cxn ang="T10">
                      <a:pos x="T4" y="T5"/>
                    </a:cxn>
                    <a:cxn ang="T11">
                      <a:pos x="T6" y="T7"/>
                    </a:cxn>
                  </a:cxnLst>
                  <a:rect l="T12" t="T13" r="T14" b="T15"/>
                  <a:pathLst>
                    <a:path w="439" h="673">
                      <a:moveTo>
                        <a:pt x="438" y="0"/>
                      </a:moveTo>
                      <a:lnTo>
                        <a:pt x="0" y="0"/>
                      </a:lnTo>
                      <a:lnTo>
                        <a:pt x="0" y="672"/>
                      </a:lnTo>
                      <a:lnTo>
                        <a:pt x="438" y="672"/>
                      </a:lnTo>
                    </a:path>
                  </a:pathLst>
                </a:custGeom>
                <a:noFill/>
                <a:ln w="12700" cap="rnd">
                  <a:solidFill>
                    <a:schemeClr val="tx1"/>
                  </a:solidFill>
                  <a:round/>
                  <a:headEnd type="none" w="sm" len="sm"/>
                  <a:tailEnd type="none" w="sm" len="sm"/>
                </a:ln>
              </p:spPr>
              <p:txBody>
                <a:bodyPr/>
                <a:lstStyle/>
                <a:p>
                  <a:endParaRPr lang="en-US"/>
                </a:p>
              </p:txBody>
            </p:sp>
          </p:grpSp>
          <p:sp>
            <p:nvSpPr>
              <p:cNvPr id="19548" name="Line 9"/>
              <p:cNvSpPr>
                <a:spLocks noChangeShapeType="1"/>
              </p:cNvSpPr>
              <p:nvPr/>
            </p:nvSpPr>
            <p:spPr bwMode="auto">
              <a:xfrm flipH="1">
                <a:off x="3648" y="2061"/>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49" name="Line 10"/>
              <p:cNvSpPr>
                <a:spLocks noChangeShapeType="1"/>
              </p:cNvSpPr>
              <p:nvPr/>
            </p:nvSpPr>
            <p:spPr bwMode="auto">
              <a:xfrm flipH="1">
                <a:off x="3648" y="2531"/>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50" name="Line 11"/>
              <p:cNvSpPr>
                <a:spLocks noChangeShapeType="1"/>
              </p:cNvSpPr>
              <p:nvPr/>
            </p:nvSpPr>
            <p:spPr bwMode="auto">
              <a:xfrm flipH="1">
                <a:off x="4608" y="2294"/>
                <a:ext cx="28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51" name="Line 12"/>
              <p:cNvSpPr>
                <a:spLocks noChangeShapeType="1"/>
              </p:cNvSpPr>
              <p:nvPr/>
            </p:nvSpPr>
            <p:spPr bwMode="auto">
              <a:xfrm flipH="1">
                <a:off x="3648" y="2291"/>
                <a:ext cx="169" cy="0"/>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9508" name="Group 13"/>
            <p:cNvGrpSpPr>
              <a:grpSpLocks/>
            </p:cNvGrpSpPr>
            <p:nvPr/>
          </p:nvGrpSpPr>
          <p:grpSpPr bwMode="auto">
            <a:xfrm>
              <a:off x="2331" y="3120"/>
              <a:ext cx="823" cy="478"/>
              <a:chOff x="4224" y="1859"/>
              <a:chExt cx="823" cy="478"/>
            </a:xfrm>
          </p:grpSpPr>
          <p:sp>
            <p:nvSpPr>
              <p:cNvPr id="19539" name="Arc 14"/>
              <p:cNvSpPr>
                <a:spLocks/>
              </p:cNvSpPr>
              <p:nvPr/>
            </p:nvSpPr>
            <p:spPr bwMode="auto">
              <a:xfrm>
                <a:off x="4508" y="1862"/>
                <a:ext cx="446" cy="472"/>
              </a:xfrm>
              <a:custGeom>
                <a:avLst/>
                <a:gdLst>
                  <a:gd name="T0" fmla="*/ 0 w 18822"/>
                  <a:gd name="T1" fmla="*/ 0 h 21600"/>
                  <a:gd name="T2" fmla="*/ 446 w 18822"/>
                  <a:gd name="T3" fmla="*/ 239 h 21600"/>
                  <a:gd name="T4" fmla="*/ 1 w 18822"/>
                  <a:gd name="T5" fmla="*/ 472 h 21600"/>
                  <a:gd name="T6" fmla="*/ 0 60000 65536"/>
                  <a:gd name="T7" fmla="*/ 0 60000 65536"/>
                  <a:gd name="T8" fmla="*/ 0 60000 65536"/>
                  <a:gd name="T9" fmla="*/ 0 w 18822"/>
                  <a:gd name="T10" fmla="*/ 0 h 21600"/>
                  <a:gd name="T11" fmla="*/ 18822 w 18822"/>
                  <a:gd name="T12" fmla="*/ 21600 h 21600"/>
                </a:gdLst>
                <a:ahLst/>
                <a:cxnLst>
                  <a:cxn ang="T6">
                    <a:pos x="T0" y="T1"/>
                  </a:cxn>
                  <a:cxn ang="T7">
                    <a:pos x="T2" y="T3"/>
                  </a:cxn>
                  <a:cxn ang="T8">
                    <a:pos x="T4" y="T5"/>
                  </a:cxn>
                </a:cxnLst>
                <a:rect l="T9" t="T10" r="T11" b="T12"/>
                <a:pathLst>
                  <a:path w="18822" h="21600" fill="none" extrusionOk="0">
                    <a:moveTo>
                      <a:pt x="0" y="0"/>
                    </a:moveTo>
                    <a:cubicBezTo>
                      <a:pt x="10" y="0"/>
                      <a:pt x="20" y="-1"/>
                      <a:pt x="30" y="0"/>
                    </a:cubicBezTo>
                    <a:cubicBezTo>
                      <a:pt x="7809" y="0"/>
                      <a:pt x="14987" y="4182"/>
                      <a:pt x="18822" y="10950"/>
                    </a:cubicBezTo>
                  </a:path>
                  <a:path w="18822" h="21600" stroke="0" extrusionOk="0">
                    <a:moveTo>
                      <a:pt x="0" y="0"/>
                    </a:moveTo>
                    <a:cubicBezTo>
                      <a:pt x="10" y="0"/>
                      <a:pt x="20" y="-1"/>
                      <a:pt x="30" y="0"/>
                    </a:cubicBezTo>
                    <a:cubicBezTo>
                      <a:pt x="7809" y="0"/>
                      <a:pt x="14987" y="4182"/>
                      <a:pt x="18822" y="10950"/>
                    </a:cubicBezTo>
                    <a:lnTo>
                      <a:pt x="30"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9540" name="Arc 15"/>
              <p:cNvSpPr>
                <a:spLocks/>
              </p:cNvSpPr>
              <p:nvPr/>
            </p:nvSpPr>
            <p:spPr bwMode="auto">
              <a:xfrm rot="10800000">
                <a:off x="4515" y="1865"/>
                <a:ext cx="443" cy="472"/>
              </a:xfrm>
              <a:custGeom>
                <a:avLst/>
                <a:gdLst>
                  <a:gd name="T0" fmla="*/ 0 w 18684"/>
                  <a:gd name="T1" fmla="*/ 235 h 21600"/>
                  <a:gd name="T2" fmla="*/ 442 w 18684"/>
                  <a:gd name="T3" fmla="*/ 0 h 21600"/>
                  <a:gd name="T4" fmla="*/ 443 w 18684"/>
                  <a:gd name="T5" fmla="*/ 472 h 21600"/>
                  <a:gd name="T6" fmla="*/ 0 60000 65536"/>
                  <a:gd name="T7" fmla="*/ 0 60000 65536"/>
                  <a:gd name="T8" fmla="*/ 0 60000 65536"/>
                  <a:gd name="T9" fmla="*/ 0 w 18684"/>
                  <a:gd name="T10" fmla="*/ 0 h 21600"/>
                  <a:gd name="T11" fmla="*/ 18684 w 18684"/>
                  <a:gd name="T12" fmla="*/ 21600 h 21600"/>
                </a:gdLst>
                <a:ahLst/>
                <a:cxnLst>
                  <a:cxn ang="T6">
                    <a:pos x="T0" y="T1"/>
                  </a:cxn>
                  <a:cxn ang="T7">
                    <a:pos x="T2" y="T3"/>
                  </a:cxn>
                  <a:cxn ang="T8">
                    <a:pos x="T4" y="T5"/>
                  </a:cxn>
                </a:cxnLst>
                <a:rect l="T9" t="T10" r="T11" b="T12"/>
                <a:pathLst>
                  <a:path w="18684" h="21600" fill="none" extrusionOk="0">
                    <a:moveTo>
                      <a:pt x="0" y="10761"/>
                    </a:moveTo>
                    <a:cubicBezTo>
                      <a:pt x="3859" y="4109"/>
                      <a:pt x="10963" y="10"/>
                      <a:pt x="18654" y="0"/>
                    </a:cubicBezTo>
                  </a:path>
                  <a:path w="18684" h="21600" stroke="0" extrusionOk="0">
                    <a:moveTo>
                      <a:pt x="0" y="10761"/>
                    </a:moveTo>
                    <a:cubicBezTo>
                      <a:pt x="3859" y="4109"/>
                      <a:pt x="10963" y="10"/>
                      <a:pt x="18654" y="0"/>
                    </a:cubicBezTo>
                    <a:lnTo>
                      <a:pt x="18684"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9541" name="Line 16"/>
              <p:cNvSpPr>
                <a:spLocks noChangeShapeType="1"/>
              </p:cNvSpPr>
              <p:nvPr/>
            </p:nvSpPr>
            <p:spPr bwMode="auto">
              <a:xfrm flipH="1">
                <a:off x="4355" y="1861"/>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42" name="Line 17"/>
              <p:cNvSpPr>
                <a:spLocks noChangeShapeType="1"/>
              </p:cNvSpPr>
              <p:nvPr/>
            </p:nvSpPr>
            <p:spPr bwMode="auto">
              <a:xfrm flipH="1">
                <a:off x="4355" y="2333"/>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43" name="Arc 18"/>
              <p:cNvSpPr>
                <a:spLocks/>
              </p:cNvSpPr>
              <p:nvPr/>
            </p:nvSpPr>
            <p:spPr bwMode="auto">
              <a:xfrm>
                <a:off x="4294" y="1859"/>
                <a:ext cx="128" cy="474"/>
              </a:xfrm>
              <a:custGeom>
                <a:avLst/>
                <a:gdLst>
                  <a:gd name="T0" fmla="*/ 60 w 21600"/>
                  <a:gd name="T1" fmla="*/ 0 h 37935"/>
                  <a:gd name="T2" fmla="*/ 63 w 21600"/>
                  <a:gd name="T3" fmla="*/ 474 h 37935"/>
                  <a:gd name="T4" fmla="*/ 0 w 21600"/>
                  <a:gd name="T5" fmla="*/ 239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0075" y="0"/>
                    </a:moveTo>
                    <a:cubicBezTo>
                      <a:pt x="17163" y="3738"/>
                      <a:pt x="21600" y="11092"/>
                      <a:pt x="21600" y="19106"/>
                    </a:cubicBezTo>
                    <a:cubicBezTo>
                      <a:pt x="21600" y="26911"/>
                      <a:pt x="17388" y="34110"/>
                      <a:pt x="10584" y="37935"/>
                    </a:cubicBezTo>
                  </a:path>
                  <a:path w="21600" h="37935" stroke="0" extrusionOk="0">
                    <a:moveTo>
                      <a:pt x="10075" y="0"/>
                    </a:moveTo>
                    <a:cubicBezTo>
                      <a:pt x="17163" y="3738"/>
                      <a:pt x="21600" y="11092"/>
                      <a:pt x="21600" y="19106"/>
                    </a:cubicBezTo>
                    <a:cubicBezTo>
                      <a:pt x="21600" y="26911"/>
                      <a:pt x="17388" y="34110"/>
                      <a:pt x="10584" y="37935"/>
                    </a:cubicBezTo>
                    <a:lnTo>
                      <a:pt x="0" y="19106"/>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9544" name="Line 19"/>
              <p:cNvSpPr>
                <a:spLocks noChangeShapeType="1"/>
              </p:cNvSpPr>
              <p:nvPr/>
            </p:nvSpPr>
            <p:spPr bwMode="auto">
              <a:xfrm flipH="1">
                <a:off x="4224" y="1990"/>
                <a:ext cx="183" cy="2"/>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45" name="Line 20"/>
              <p:cNvSpPr>
                <a:spLocks noChangeShapeType="1"/>
              </p:cNvSpPr>
              <p:nvPr/>
            </p:nvSpPr>
            <p:spPr bwMode="auto">
              <a:xfrm flipH="1">
                <a:off x="4958" y="2097"/>
                <a:ext cx="8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46" name="Line 21"/>
              <p:cNvSpPr>
                <a:spLocks noChangeShapeType="1"/>
              </p:cNvSpPr>
              <p:nvPr/>
            </p:nvSpPr>
            <p:spPr bwMode="auto">
              <a:xfrm flipH="1">
                <a:off x="4224" y="2206"/>
                <a:ext cx="183" cy="2"/>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9509" name="Group 22"/>
            <p:cNvGrpSpPr>
              <a:grpSpLocks/>
            </p:cNvGrpSpPr>
            <p:nvPr/>
          </p:nvGrpSpPr>
          <p:grpSpPr bwMode="auto">
            <a:xfrm>
              <a:off x="2333" y="1753"/>
              <a:ext cx="823" cy="478"/>
              <a:chOff x="4224" y="1859"/>
              <a:chExt cx="823" cy="478"/>
            </a:xfrm>
          </p:grpSpPr>
          <p:sp>
            <p:nvSpPr>
              <p:cNvPr id="19531" name="Arc 23"/>
              <p:cNvSpPr>
                <a:spLocks/>
              </p:cNvSpPr>
              <p:nvPr/>
            </p:nvSpPr>
            <p:spPr bwMode="auto">
              <a:xfrm>
                <a:off x="4508" y="1862"/>
                <a:ext cx="446" cy="472"/>
              </a:xfrm>
              <a:custGeom>
                <a:avLst/>
                <a:gdLst>
                  <a:gd name="T0" fmla="*/ 0 w 18822"/>
                  <a:gd name="T1" fmla="*/ 0 h 21600"/>
                  <a:gd name="T2" fmla="*/ 446 w 18822"/>
                  <a:gd name="T3" fmla="*/ 239 h 21600"/>
                  <a:gd name="T4" fmla="*/ 1 w 18822"/>
                  <a:gd name="T5" fmla="*/ 472 h 21600"/>
                  <a:gd name="T6" fmla="*/ 0 60000 65536"/>
                  <a:gd name="T7" fmla="*/ 0 60000 65536"/>
                  <a:gd name="T8" fmla="*/ 0 60000 65536"/>
                  <a:gd name="T9" fmla="*/ 0 w 18822"/>
                  <a:gd name="T10" fmla="*/ 0 h 21600"/>
                  <a:gd name="T11" fmla="*/ 18822 w 18822"/>
                  <a:gd name="T12" fmla="*/ 21600 h 21600"/>
                </a:gdLst>
                <a:ahLst/>
                <a:cxnLst>
                  <a:cxn ang="T6">
                    <a:pos x="T0" y="T1"/>
                  </a:cxn>
                  <a:cxn ang="T7">
                    <a:pos x="T2" y="T3"/>
                  </a:cxn>
                  <a:cxn ang="T8">
                    <a:pos x="T4" y="T5"/>
                  </a:cxn>
                </a:cxnLst>
                <a:rect l="T9" t="T10" r="T11" b="T12"/>
                <a:pathLst>
                  <a:path w="18822" h="21600" fill="none" extrusionOk="0">
                    <a:moveTo>
                      <a:pt x="0" y="0"/>
                    </a:moveTo>
                    <a:cubicBezTo>
                      <a:pt x="10" y="0"/>
                      <a:pt x="20" y="-1"/>
                      <a:pt x="30" y="0"/>
                    </a:cubicBezTo>
                    <a:cubicBezTo>
                      <a:pt x="7809" y="0"/>
                      <a:pt x="14987" y="4182"/>
                      <a:pt x="18822" y="10950"/>
                    </a:cubicBezTo>
                  </a:path>
                  <a:path w="18822" h="21600" stroke="0" extrusionOk="0">
                    <a:moveTo>
                      <a:pt x="0" y="0"/>
                    </a:moveTo>
                    <a:cubicBezTo>
                      <a:pt x="10" y="0"/>
                      <a:pt x="20" y="-1"/>
                      <a:pt x="30" y="0"/>
                    </a:cubicBezTo>
                    <a:cubicBezTo>
                      <a:pt x="7809" y="0"/>
                      <a:pt x="14987" y="4182"/>
                      <a:pt x="18822" y="10950"/>
                    </a:cubicBezTo>
                    <a:lnTo>
                      <a:pt x="30"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9532" name="Arc 24"/>
              <p:cNvSpPr>
                <a:spLocks/>
              </p:cNvSpPr>
              <p:nvPr/>
            </p:nvSpPr>
            <p:spPr bwMode="auto">
              <a:xfrm rot="10800000">
                <a:off x="4515" y="1865"/>
                <a:ext cx="443" cy="472"/>
              </a:xfrm>
              <a:custGeom>
                <a:avLst/>
                <a:gdLst>
                  <a:gd name="T0" fmla="*/ 0 w 18684"/>
                  <a:gd name="T1" fmla="*/ 235 h 21600"/>
                  <a:gd name="T2" fmla="*/ 442 w 18684"/>
                  <a:gd name="T3" fmla="*/ 0 h 21600"/>
                  <a:gd name="T4" fmla="*/ 443 w 18684"/>
                  <a:gd name="T5" fmla="*/ 472 h 21600"/>
                  <a:gd name="T6" fmla="*/ 0 60000 65536"/>
                  <a:gd name="T7" fmla="*/ 0 60000 65536"/>
                  <a:gd name="T8" fmla="*/ 0 60000 65536"/>
                  <a:gd name="T9" fmla="*/ 0 w 18684"/>
                  <a:gd name="T10" fmla="*/ 0 h 21600"/>
                  <a:gd name="T11" fmla="*/ 18684 w 18684"/>
                  <a:gd name="T12" fmla="*/ 21600 h 21600"/>
                </a:gdLst>
                <a:ahLst/>
                <a:cxnLst>
                  <a:cxn ang="T6">
                    <a:pos x="T0" y="T1"/>
                  </a:cxn>
                  <a:cxn ang="T7">
                    <a:pos x="T2" y="T3"/>
                  </a:cxn>
                  <a:cxn ang="T8">
                    <a:pos x="T4" y="T5"/>
                  </a:cxn>
                </a:cxnLst>
                <a:rect l="T9" t="T10" r="T11" b="T12"/>
                <a:pathLst>
                  <a:path w="18684" h="21600" fill="none" extrusionOk="0">
                    <a:moveTo>
                      <a:pt x="0" y="10761"/>
                    </a:moveTo>
                    <a:cubicBezTo>
                      <a:pt x="3859" y="4109"/>
                      <a:pt x="10963" y="10"/>
                      <a:pt x="18654" y="0"/>
                    </a:cubicBezTo>
                  </a:path>
                  <a:path w="18684" h="21600" stroke="0" extrusionOk="0">
                    <a:moveTo>
                      <a:pt x="0" y="10761"/>
                    </a:moveTo>
                    <a:cubicBezTo>
                      <a:pt x="3859" y="4109"/>
                      <a:pt x="10963" y="10"/>
                      <a:pt x="18654" y="0"/>
                    </a:cubicBezTo>
                    <a:lnTo>
                      <a:pt x="18684"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9533" name="Line 25"/>
              <p:cNvSpPr>
                <a:spLocks noChangeShapeType="1"/>
              </p:cNvSpPr>
              <p:nvPr/>
            </p:nvSpPr>
            <p:spPr bwMode="auto">
              <a:xfrm flipH="1">
                <a:off x="4355" y="1861"/>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34" name="Line 26"/>
              <p:cNvSpPr>
                <a:spLocks noChangeShapeType="1"/>
              </p:cNvSpPr>
              <p:nvPr/>
            </p:nvSpPr>
            <p:spPr bwMode="auto">
              <a:xfrm flipH="1">
                <a:off x="4355" y="2333"/>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35" name="Arc 27"/>
              <p:cNvSpPr>
                <a:spLocks/>
              </p:cNvSpPr>
              <p:nvPr/>
            </p:nvSpPr>
            <p:spPr bwMode="auto">
              <a:xfrm>
                <a:off x="4294" y="1859"/>
                <a:ext cx="128" cy="474"/>
              </a:xfrm>
              <a:custGeom>
                <a:avLst/>
                <a:gdLst>
                  <a:gd name="T0" fmla="*/ 60 w 21600"/>
                  <a:gd name="T1" fmla="*/ 0 h 37935"/>
                  <a:gd name="T2" fmla="*/ 63 w 21600"/>
                  <a:gd name="T3" fmla="*/ 474 h 37935"/>
                  <a:gd name="T4" fmla="*/ 0 w 21600"/>
                  <a:gd name="T5" fmla="*/ 239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0075" y="0"/>
                    </a:moveTo>
                    <a:cubicBezTo>
                      <a:pt x="17163" y="3738"/>
                      <a:pt x="21600" y="11092"/>
                      <a:pt x="21600" y="19106"/>
                    </a:cubicBezTo>
                    <a:cubicBezTo>
                      <a:pt x="21600" y="26911"/>
                      <a:pt x="17388" y="34110"/>
                      <a:pt x="10584" y="37935"/>
                    </a:cubicBezTo>
                  </a:path>
                  <a:path w="21600" h="37935" stroke="0" extrusionOk="0">
                    <a:moveTo>
                      <a:pt x="10075" y="0"/>
                    </a:moveTo>
                    <a:cubicBezTo>
                      <a:pt x="17163" y="3738"/>
                      <a:pt x="21600" y="11092"/>
                      <a:pt x="21600" y="19106"/>
                    </a:cubicBezTo>
                    <a:cubicBezTo>
                      <a:pt x="21600" y="26911"/>
                      <a:pt x="17388" y="34110"/>
                      <a:pt x="10584" y="37935"/>
                    </a:cubicBezTo>
                    <a:lnTo>
                      <a:pt x="0" y="19106"/>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9536" name="Line 28"/>
              <p:cNvSpPr>
                <a:spLocks noChangeShapeType="1"/>
              </p:cNvSpPr>
              <p:nvPr/>
            </p:nvSpPr>
            <p:spPr bwMode="auto">
              <a:xfrm flipH="1">
                <a:off x="4224" y="1990"/>
                <a:ext cx="183" cy="2"/>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37" name="Line 29"/>
              <p:cNvSpPr>
                <a:spLocks noChangeShapeType="1"/>
              </p:cNvSpPr>
              <p:nvPr/>
            </p:nvSpPr>
            <p:spPr bwMode="auto">
              <a:xfrm flipH="1">
                <a:off x="4958" y="2097"/>
                <a:ext cx="8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38" name="Line 30"/>
              <p:cNvSpPr>
                <a:spLocks noChangeShapeType="1"/>
              </p:cNvSpPr>
              <p:nvPr/>
            </p:nvSpPr>
            <p:spPr bwMode="auto">
              <a:xfrm flipH="1">
                <a:off x="4224" y="2206"/>
                <a:ext cx="183" cy="2"/>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9510" name="Group 31"/>
            <p:cNvGrpSpPr>
              <a:grpSpLocks/>
            </p:cNvGrpSpPr>
            <p:nvPr/>
          </p:nvGrpSpPr>
          <p:grpSpPr bwMode="auto">
            <a:xfrm>
              <a:off x="2333" y="2456"/>
              <a:ext cx="962" cy="472"/>
              <a:chOff x="1670" y="2802"/>
              <a:chExt cx="962" cy="472"/>
            </a:xfrm>
          </p:grpSpPr>
          <p:grpSp>
            <p:nvGrpSpPr>
              <p:cNvPr id="19524" name="Group 32"/>
              <p:cNvGrpSpPr>
                <a:grpSpLocks/>
              </p:cNvGrpSpPr>
              <p:nvPr/>
            </p:nvGrpSpPr>
            <p:grpSpPr bwMode="auto">
              <a:xfrm>
                <a:off x="1789" y="2802"/>
                <a:ext cx="544" cy="472"/>
                <a:chOff x="2521" y="1536"/>
                <a:chExt cx="776" cy="673"/>
              </a:xfrm>
            </p:grpSpPr>
            <p:sp>
              <p:nvSpPr>
                <p:cNvPr id="19529" name="Arc 33"/>
                <p:cNvSpPr>
                  <a:spLocks/>
                </p:cNvSpPr>
                <p:nvPr/>
              </p:nvSpPr>
              <p:spPr bwMode="auto">
                <a:xfrm>
                  <a:off x="2925" y="1537"/>
                  <a:ext cx="372" cy="672"/>
                </a:xfrm>
                <a:custGeom>
                  <a:avLst/>
                  <a:gdLst>
                    <a:gd name="T0" fmla="*/ 0 w 21658"/>
                    <a:gd name="T1" fmla="*/ 0 h 43200"/>
                    <a:gd name="T2" fmla="*/ 1 w 21658"/>
                    <a:gd name="T3" fmla="*/ 672 h 43200"/>
                    <a:gd name="T4" fmla="*/ 1 w 21658"/>
                    <a:gd name="T5" fmla="*/ 336 h 43200"/>
                    <a:gd name="T6" fmla="*/ 0 60000 65536"/>
                    <a:gd name="T7" fmla="*/ 0 60000 65536"/>
                    <a:gd name="T8" fmla="*/ 0 60000 65536"/>
                    <a:gd name="T9" fmla="*/ 0 w 21658"/>
                    <a:gd name="T10" fmla="*/ 0 h 43200"/>
                    <a:gd name="T11" fmla="*/ 21658 w 21658"/>
                    <a:gd name="T12" fmla="*/ 43200 h 43200"/>
                  </a:gdLst>
                  <a:ahLst/>
                  <a:cxnLst>
                    <a:cxn ang="T6">
                      <a:pos x="T0" y="T1"/>
                    </a:cxn>
                    <a:cxn ang="T7">
                      <a:pos x="T2" y="T3"/>
                    </a:cxn>
                    <a:cxn ang="T8">
                      <a:pos x="T4" y="T5"/>
                    </a:cxn>
                  </a:cxnLst>
                  <a:rect l="T9" t="T10" r="T11" b="T12"/>
                  <a:pathLst>
                    <a:path w="21658" h="43200" fill="none" extrusionOk="0">
                      <a:moveTo>
                        <a:pt x="0" y="0"/>
                      </a:moveTo>
                      <a:cubicBezTo>
                        <a:pt x="19" y="0"/>
                        <a:pt x="38" y="-1"/>
                        <a:pt x="58" y="0"/>
                      </a:cubicBezTo>
                      <a:cubicBezTo>
                        <a:pt x="11987" y="0"/>
                        <a:pt x="21658" y="9670"/>
                        <a:pt x="21658" y="21600"/>
                      </a:cubicBezTo>
                      <a:cubicBezTo>
                        <a:pt x="21658" y="33529"/>
                        <a:pt x="11987" y="43199"/>
                        <a:pt x="58" y="43200"/>
                      </a:cubicBezTo>
                    </a:path>
                    <a:path w="21658" h="43200" stroke="0" extrusionOk="0">
                      <a:moveTo>
                        <a:pt x="0" y="0"/>
                      </a:moveTo>
                      <a:cubicBezTo>
                        <a:pt x="19" y="0"/>
                        <a:pt x="38" y="-1"/>
                        <a:pt x="58" y="0"/>
                      </a:cubicBezTo>
                      <a:cubicBezTo>
                        <a:pt x="11987" y="0"/>
                        <a:pt x="21658" y="9670"/>
                        <a:pt x="21658" y="21600"/>
                      </a:cubicBezTo>
                      <a:cubicBezTo>
                        <a:pt x="21658" y="33529"/>
                        <a:pt x="11987" y="43199"/>
                        <a:pt x="58" y="43200"/>
                      </a:cubicBezTo>
                      <a:lnTo>
                        <a:pt x="58"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9530" name="Freeform 34"/>
                <p:cNvSpPr>
                  <a:spLocks/>
                </p:cNvSpPr>
                <p:nvPr/>
              </p:nvSpPr>
              <p:spPr bwMode="auto">
                <a:xfrm>
                  <a:off x="2521" y="1536"/>
                  <a:ext cx="439" cy="673"/>
                </a:xfrm>
                <a:custGeom>
                  <a:avLst/>
                  <a:gdLst>
                    <a:gd name="T0" fmla="*/ 438 w 439"/>
                    <a:gd name="T1" fmla="*/ 0 h 673"/>
                    <a:gd name="T2" fmla="*/ 0 w 439"/>
                    <a:gd name="T3" fmla="*/ 0 h 673"/>
                    <a:gd name="T4" fmla="*/ 0 w 439"/>
                    <a:gd name="T5" fmla="*/ 672 h 673"/>
                    <a:gd name="T6" fmla="*/ 438 w 439"/>
                    <a:gd name="T7" fmla="*/ 672 h 673"/>
                    <a:gd name="T8" fmla="*/ 0 60000 65536"/>
                    <a:gd name="T9" fmla="*/ 0 60000 65536"/>
                    <a:gd name="T10" fmla="*/ 0 60000 65536"/>
                    <a:gd name="T11" fmla="*/ 0 60000 65536"/>
                    <a:gd name="T12" fmla="*/ 0 w 439"/>
                    <a:gd name="T13" fmla="*/ 0 h 673"/>
                    <a:gd name="T14" fmla="*/ 439 w 439"/>
                    <a:gd name="T15" fmla="*/ 673 h 673"/>
                  </a:gdLst>
                  <a:ahLst/>
                  <a:cxnLst>
                    <a:cxn ang="T8">
                      <a:pos x="T0" y="T1"/>
                    </a:cxn>
                    <a:cxn ang="T9">
                      <a:pos x="T2" y="T3"/>
                    </a:cxn>
                    <a:cxn ang="T10">
                      <a:pos x="T4" y="T5"/>
                    </a:cxn>
                    <a:cxn ang="T11">
                      <a:pos x="T6" y="T7"/>
                    </a:cxn>
                  </a:cxnLst>
                  <a:rect l="T12" t="T13" r="T14" b="T15"/>
                  <a:pathLst>
                    <a:path w="439" h="673">
                      <a:moveTo>
                        <a:pt x="438" y="0"/>
                      </a:moveTo>
                      <a:lnTo>
                        <a:pt x="0" y="0"/>
                      </a:lnTo>
                      <a:lnTo>
                        <a:pt x="0" y="672"/>
                      </a:lnTo>
                      <a:lnTo>
                        <a:pt x="438" y="672"/>
                      </a:lnTo>
                    </a:path>
                  </a:pathLst>
                </a:custGeom>
                <a:noFill/>
                <a:ln w="12700" cap="rnd">
                  <a:solidFill>
                    <a:schemeClr val="tx1"/>
                  </a:solidFill>
                  <a:round/>
                  <a:headEnd type="none" w="sm" len="sm"/>
                  <a:tailEnd type="none" w="sm" len="sm"/>
                </a:ln>
              </p:spPr>
              <p:txBody>
                <a:bodyPr/>
                <a:lstStyle/>
                <a:p>
                  <a:endParaRPr lang="en-US"/>
                </a:p>
              </p:txBody>
            </p:sp>
          </p:grpSp>
          <p:sp>
            <p:nvSpPr>
              <p:cNvPr id="19525" name="Line 35"/>
              <p:cNvSpPr>
                <a:spLocks noChangeShapeType="1"/>
              </p:cNvSpPr>
              <p:nvPr/>
            </p:nvSpPr>
            <p:spPr bwMode="auto">
              <a:xfrm flipH="1">
                <a:off x="1670" y="2928"/>
                <a:ext cx="11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26" name="Line 36"/>
              <p:cNvSpPr>
                <a:spLocks noChangeShapeType="1"/>
              </p:cNvSpPr>
              <p:nvPr/>
            </p:nvSpPr>
            <p:spPr bwMode="auto">
              <a:xfrm flipH="1">
                <a:off x="1670" y="3168"/>
                <a:ext cx="11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27" name="Line 37"/>
              <p:cNvSpPr>
                <a:spLocks noChangeShapeType="1"/>
              </p:cNvSpPr>
              <p:nvPr/>
            </p:nvSpPr>
            <p:spPr bwMode="auto">
              <a:xfrm flipH="1">
                <a:off x="2430" y="3036"/>
                <a:ext cx="20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9528" name="Oval 38"/>
              <p:cNvSpPr>
                <a:spLocks noChangeArrowheads="1"/>
              </p:cNvSpPr>
              <p:nvPr/>
            </p:nvSpPr>
            <p:spPr bwMode="auto">
              <a:xfrm>
                <a:off x="2328" y="2992"/>
                <a:ext cx="96" cy="96"/>
              </a:xfrm>
              <a:prstGeom prst="ellipse">
                <a:avLst/>
              </a:prstGeom>
              <a:noFill/>
              <a:ln w="12700">
                <a:solidFill>
                  <a:schemeClr val="tx1"/>
                </a:solidFill>
                <a:round/>
                <a:headEnd type="none" w="lg" len="lg"/>
                <a:tailEnd type="none" w="lg" len="lg"/>
              </a:ln>
            </p:spPr>
            <p:txBody>
              <a:bodyPr wrap="none" anchor="ctr"/>
              <a:lstStyle/>
              <a:p>
                <a:endParaRPr lang="en-US"/>
              </a:p>
            </p:txBody>
          </p:sp>
        </p:grpSp>
        <p:cxnSp>
          <p:nvCxnSpPr>
            <p:cNvPr id="19511" name="AutoShape 39"/>
            <p:cNvCxnSpPr>
              <a:cxnSpLocks noChangeShapeType="1"/>
              <a:stCxn id="19527" idx="0"/>
              <a:endCxn id="19551" idx="1"/>
            </p:cNvCxnSpPr>
            <p:nvPr/>
          </p:nvCxnSpPr>
          <p:spPr bwMode="auto">
            <a:xfrm>
              <a:off x="3295" y="2690"/>
              <a:ext cx="210" cy="0"/>
            </a:xfrm>
            <a:prstGeom prst="straightConnector1">
              <a:avLst/>
            </a:prstGeom>
            <a:noFill/>
            <a:ln w="12700">
              <a:solidFill>
                <a:schemeClr val="tx1"/>
              </a:solidFill>
              <a:round/>
              <a:headEnd type="none" w="lg" len="lg"/>
              <a:tailEnd type="none" w="lg" len="lg"/>
            </a:ln>
          </p:spPr>
        </p:cxnSp>
        <p:cxnSp>
          <p:nvCxnSpPr>
            <p:cNvPr id="19512" name="AutoShape 40"/>
            <p:cNvCxnSpPr>
              <a:cxnSpLocks noChangeShapeType="1"/>
              <a:stCxn id="19545" idx="0"/>
              <a:endCxn id="19549" idx="1"/>
            </p:cNvCxnSpPr>
            <p:nvPr/>
          </p:nvCxnSpPr>
          <p:spPr bwMode="auto">
            <a:xfrm rot="-5400000">
              <a:off x="3080" y="2933"/>
              <a:ext cx="500" cy="350"/>
            </a:xfrm>
            <a:prstGeom prst="bentConnector3">
              <a:avLst>
                <a:gd name="adj1" fmla="val -1005"/>
              </a:avLst>
            </a:prstGeom>
            <a:noFill/>
            <a:ln w="12700">
              <a:solidFill>
                <a:schemeClr val="tx1"/>
              </a:solidFill>
              <a:miter lim="800000"/>
              <a:headEnd type="none" w="lg" len="lg"/>
              <a:tailEnd type="none" w="lg" len="lg"/>
            </a:ln>
          </p:spPr>
        </p:cxnSp>
        <p:cxnSp>
          <p:nvCxnSpPr>
            <p:cNvPr id="19513" name="AutoShape 41"/>
            <p:cNvCxnSpPr>
              <a:cxnSpLocks noChangeShapeType="1"/>
              <a:stCxn id="19537" idx="0"/>
              <a:endCxn id="19548" idx="1"/>
            </p:cNvCxnSpPr>
            <p:nvPr/>
          </p:nvCxnSpPr>
          <p:spPr bwMode="auto">
            <a:xfrm rot="5400000" flipV="1">
              <a:off x="3062" y="2086"/>
              <a:ext cx="537" cy="348"/>
            </a:xfrm>
            <a:prstGeom prst="bentConnector5">
              <a:avLst>
                <a:gd name="adj1" fmla="val 0"/>
                <a:gd name="adj2" fmla="val 49426"/>
                <a:gd name="adj3" fmla="val 100370"/>
              </a:avLst>
            </a:prstGeom>
            <a:noFill/>
            <a:ln w="12700">
              <a:solidFill>
                <a:schemeClr val="tx1"/>
              </a:solidFill>
              <a:miter lim="800000"/>
              <a:headEnd type="none" w="lg" len="lg"/>
              <a:tailEnd type="none" w="lg" len="lg"/>
            </a:ln>
          </p:spPr>
        </p:cxnSp>
        <p:cxnSp>
          <p:nvCxnSpPr>
            <p:cNvPr id="19514" name="AutoShape 42"/>
            <p:cNvCxnSpPr>
              <a:cxnSpLocks noChangeShapeType="1"/>
              <a:stCxn id="19536" idx="1"/>
            </p:cNvCxnSpPr>
            <p:nvPr/>
          </p:nvCxnSpPr>
          <p:spPr bwMode="auto">
            <a:xfrm flipH="1">
              <a:off x="1296" y="1886"/>
              <a:ext cx="1038" cy="0"/>
            </a:xfrm>
            <a:prstGeom prst="straightConnector1">
              <a:avLst/>
            </a:prstGeom>
            <a:noFill/>
            <a:ln w="12700">
              <a:solidFill>
                <a:schemeClr val="tx1"/>
              </a:solidFill>
              <a:round/>
              <a:headEnd type="none" w="lg" len="lg"/>
              <a:tailEnd type="none" w="lg" len="lg"/>
            </a:ln>
          </p:spPr>
        </p:cxnSp>
        <p:cxnSp>
          <p:nvCxnSpPr>
            <p:cNvPr id="19515" name="AutoShape 43"/>
            <p:cNvCxnSpPr>
              <a:cxnSpLocks noChangeShapeType="1"/>
              <a:stCxn id="19546" idx="1"/>
            </p:cNvCxnSpPr>
            <p:nvPr/>
          </p:nvCxnSpPr>
          <p:spPr bwMode="auto">
            <a:xfrm rot="16200000" flipV="1">
              <a:off x="1217" y="2355"/>
              <a:ext cx="1585" cy="644"/>
            </a:xfrm>
            <a:prstGeom prst="bentConnector3">
              <a:avLst>
                <a:gd name="adj1" fmla="val 60"/>
              </a:avLst>
            </a:prstGeom>
            <a:noFill/>
            <a:ln w="12700">
              <a:solidFill>
                <a:schemeClr val="tx1"/>
              </a:solidFill>
              <a:miter lim="800000"/>
              <a:headEnd type="none" w="lg" len="lg"/>
              <a:tailEnd type="none" w="lg" len="lg"/>
            </a:ln>
          </p:spPr>
        </p:cxnSp>
        <p:cxnSp>
          <p:nvCxnSpPr>
            <p:cNvPr id="19516" name="AutoShape 44"/>
            <p:cNvCxnSpPr>
              <a:cxnSpLocks noChangeShapeType="1"/>
              <a:stCxn id="19525" idx="1"/>
              <a:endCxn id="19538" idx="1"/>
            </p:cNvCxnSpPr>
            <p:nvPr/>
          </p:nvCxnSpPr>
          <p:spPr bwMode="auto">
            <a:xfrm flipV="1">
              <a:off x="2334" y="2102"/>
              <a:ext cx="0" cy="480"/>
            </a:xfrm>
            <a:prstGeom prst="straightConnector1">
              <a:avLst/>
            </a:prstGeom>
            <a:noFill/>
            <a:ln w="12700">
              <a:solidFill>
                <a:schemeClr val="tx1"/>
              </a:solidFill>
              <a:round/>
              <a:headEnd type="none" w="lg" len="lg"/>
              <a:tailEnd type="none" w="lg" len="lg"/>
            </a:ln>
          </p:spPr>
        </p:cxnSp>
        <p:cxnSp>
          <p:nvCxnSpPr>
            <p:cNvPr id="19517" name="AutoShape 45"/>
            <p:cNvCxnSpPr>
              <a:cxnSpLocks noChangeShapeType="1"/>
              <a:stCxn id="19544" idx="1"/>
              <a:endCxn id="19526" idx="1"/>
            </p:cNvCxnSpPr>
            <p:nvPr/>
          </p:nvCxnSpPr>
          <p:spPr bwMode="auto">
            <a:xfrm flipV="1">
              <a:off x="2332" y="2822"/>
              <a:ext cx="2" cy="431"/>
            </a:xfrm>
            <a:prstGeom prst="straightConnector1">
              <a:avLst/>
            </a:prstGeom>
            <a:noFill/>
            <a:ln w="12700">
              <a:solidFill>
                <a:schemeClr val="tx1"/>
              </a:solidFill>
              <a:round/>
              <a:headEnd type="none" w="lg" len="lg"/>
              <a:tailEnd type="none" w="lg" len="lg"/>
            </a:ln>
          </p:spPr>
        </p:cxnSp>
        <p:sp>
          <p:nvSpPr>
            <p:cNvPr id="19518" name="Line 46"/>
            <p:cNvSpPr>
              <a:spLocks noChangeShapeType="1"/>
            </p:cNvSpPr>
            <p:nvPr/>
          </p:nvSpPr>
          <p:spPr bwMode="auto">
            <a:xfrm flipH="1">
              <a:off x="2064" y="2304"/>
              <a:ext cx="267" cy="0"/>
            </a:xfrm>
            <a:prstGeom prst="line">
              <a:avLst/>
            </a:prstGeom>
            <a:noFill/>
            <a:ln w="12700">
              <a:solidFill>
                <a:schemeClr val="tx1"/>
              </a:solidFill>
              <a:round/>
              <a:headEnd type="none" w="lg" len="lg"/>
              <a:tailEnd type="none" w="lg" len="lg"/>
            </a:ln>
          </p:spPr>
          <p:txBody>
            <a:bodyPr/>
            <a:lstStyle/>
            <a:p>
              <a:endParaRPr lang="en-US"/>
            </a:p>
          </p:txBody>
        </p:sp>
        <p:sp>
          <p:nvSpPr>
            <p:cNvPr id="19519" name="Line 47"/>
            <p:cNvSpPr>
              <a:spLocks noChangeShapeType="1"/>
            </p:cNvSpPr>
            <p:nvPr/>
          </p:nvSpPr>
          <p:spPr bwMode="auto">
            <a:xfrm flipH="1">
              <a:off x="2064" y="3024"/>
              <a:ext cx="270" cy="0"/>
            </a:xfrm>
            <a:prstGeom prst="line">
              <a:avLst/>
            </a:prstGeom>
            <a:noFill/>
            <a:ln w="12700">
              <a:solidFill>
                <a:schemeClr val="tx1"/>
              </a:solidFill>
              <a:round/>
              <a:headEnd type="none" w="lg" len="lg"/>
              <a:tailEnd type="none" w="lg" len="lg"/>
            </a:ln>
          </p:spPr>
          <p:txBody>
            <a:bodyPr/>
            <a:lstStyle/>
            <a:p>
              <a:endParaRPr lang="en-US"/>
            </a:p>
          </p:txBody>
        </p:sp>
        <p:sp>
          <p:nvSpPr>
            <p:cNvPr id="19520" name="Text Box 48"/>
            <p:cNvSpPr txBox="1">
              <a:spLocks noChangeArrowheads="1"/>
            </p:cNvSpPr>
            <p:nvPr/>
          </p:nvSpPr>
          <p:spPr bwMode="auto">
            <a:xfrm>
              <a:off x="1064" y="1728"/>
              <a:ext cx="232" cy="250"/>
            </a:xfrm>
            <a:prstGeom prst="rect">
              <a:avLst/>
            </a:prstGeom>
            <a:noFill/>
            <a:ln w="12700">
              <a:noFill/>
              <a:miter lim="800000"/>
              <a:headEnd type="none" w="lg" len="lg"/>
              <a:tailEnd type="none" w="lg" len="lg"/>
            </a:ln>
          </p:spPr>
          <p:txBody>
            <a:bodyPr wrap="none">
              <a:spAutoFit/>
            </a:bodyPr>
            <a:lstStyle/>
            <a:p>
              <a:r>
                <a:rPr lang="en-US" sz="2000" b="1"/>
                <a:t>A</a:t>
              </a:r>
            </a:p>
          </p:txBody>
        </p:sp>
        <p:sp>
          <p:nvSpPr>
            <p:cNvPr id="19521" name="Text Box 49"/>
            <p:cNvSpPr txBox="1">
              <a:spLocks noChangeArrowheads="1"/>
            </p:cNvSpPr>
            <p:nvPr/>
          </p:nvSpPr>
          <p:spPr bwMode="auto">
            <a:xfrm>
              <a:off x="1836" y="2150"/>
              <a:ext cx="223" cy="250"/>
            </a:xfrm>
            <a:prstGeom prst="rect">
              <a:avLst/>
            </a:prstGeom>
            <a:noFill/>
            <a:ln w="12700">
              <a:noFill/>
              <a:miter lim="800000"/>
              <a:headEnd type="none" w="lg" len="lg"/>
              <a:tailEnd type="none" w="lg" len="lg"/>
            </a:ln>
          </p:spPr>
          <p:txBody>
            <a:bodyPr wrap="none">
              <a:spAutoFit/>
            </a:bodyPr>
            <a:lstStyle/>
            <a:p>
              <a:r>
                <a:rPr lang="en-US" sz="2000" b="1"/>
                <a:t>B</a:t>
              </a:r>
            </a:p>
          </p:txBody>
        </p:sp>
        <p:sp>
          <p:nvSpPr>
            <p:cNvPr id="19522" name="Text Box 50"/>
            <p:cNvSpPr txBox="1">
              <a:spLocks noChangeArrowheads="1"/>
            </p:cNvSpPr>
            <p:nvPr/>
          </p:nvSpPr>
          <p:spPr bwMode="auto">
            <a:xfrm>
              <a:off x="1837" y="2870"/>
              <a:ext cx="232" cy="250"/>
            </a:xfrm>
            <a:prstGeom prst="rect">
              <a:avLst/>
            </a:prstGeom>
            <a:noFill/>
            <a:ln w="12700">
              <a:noFill/>
              <a:miter lim="800000"/>
              <a:headEnd type="none" w="lg" len="lg"/>
              <a:tailEnd type="none" w="lg" len="lg"/>
            </a:ln>
          </p:spPr>
          <p:txBody>
            <a:bodyPr wrap="none">
              <a:spAutoFit/>
            </a:bodyPr>
            <a:lstStyle/>
            <a:p>
              <a:r>
                <a:rPr lang="en-US" sz="2000" b="1"/>
                <a:t>C</a:t>
              </a:r>
            </a:p>
          </p:txBody>
        </p:sp>
        <p:sp>
          <p:nvSpPr>
            <p:cNvPr id="19523" name="Text Box 51"/>
            <p:cNvSpPr txBox="1">
              <a:spLocks noChangeArrowheads="1"/>
            </p:cNvSpPr>
            <p:nvPr/>
          </p:nvSpPr>
          <p:spPr bwMode="auto">
            <a:xfrm>
              <a:off x="4380" y="2544"/>
              <a:ext cx="223" cy="250"/>
            </a:xfrm>
            <a:prstGeom prst="rect">
              <a:avLst/>
            </a:prstGeom>
            <a:noFill/>
            <a:ln w="12700">
              <a:noFill/>
              <a:miter lim="800000"/>
              <a:headEnd type="none" w="lg" len="lg"/>
              <a:tailEnd type="none" w="lg" len="lg"/>
            </a:ln>
          </p:spPr>
          <p:txBody>
            <a:bodyPr wrap="none">
              <a:spAutoFit/>
            </a:bodyPr>
            <a:lstStyle/>
            <a:p>
              <a:r>
                <a:rPr lang="en-US" sz="2000" b="1"/>
                <a:t>Z</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Date Placeholder 5"/>
          <p:cNvSpPr>
            <a:spLocks noGrp="1"/>
          </p:cNvSpPr>
          <p:nvPr>
            <p:ph type="dt" sz="quarter" idx="10"/>
          </p:nvPr>
        </p:nvSpPr>
        <p:spPr>
          <a:noFill/>
        </p:spPr>
        <p:txBody>
          <a:bodyPr/>
          <a:lstStyle/>
          <a:p>
            <a:r>
              <a:rPr lang="en-US"/>
              <a:t>ECEN 301</a:t>
            </a:r>
          </a:p>
        </p:txBody>
      </p:sp>
      <p:sp>
        <p:nvSpPr>
          <p:cNvPr id="7172" name="Footer Placeholder 6"/>
          <p:cNvSpPr>
            <a:spLocks noGrp="1"/>
          </p:cNvSpPr>
          <p:nvPr>
            <p:ph type="ftr" sz="quarter" idx="11"/>
          </p:nvPr>
        </p:nvSpPr>
        <p:spPr>
          <a:noFill/>
        </p:spPr>
        <p:txBody>
          <a:bodyPr/>
          <a:lstStyle/>
          <a:p>
            <a:r>
              <a:rPr lang="en-US"/>
              <a:t>Discussion #22 – Combinational Logic</a:t>
            </a:r>
          </a:p>
        </p:txBody>
      </p:sp>
      <p:sp>
        <p:nvSpPr>
          <p:cNvPr id="7173" name="Slide Number Placeholder 7"/>
          <p:cNvSpPr>
            <a:spLocks noGrp="1"/>
          </p:cNvSpPr>
          <p:nvPr>
            <p:ph type="sldNum" sz="quarter" idx="12"/>
          </p:nvPr>
        </p:nvSpPr>
        <p:spPr>
          <a:noFill/>
        </p:spPr>
        <p:txBody>
          <a:bodyPr/>
          <a:lstStyle/>
          <a:p>
            <a:pPr lvl="1"/>
            <a:fld id="{069B5A99-68EC-4017-8932-A23D3CF3714B}" type="slidenum">
              <a:rPr lang="en-US"/>
              <a:pPr lvl="1"/>
              <a:t>13</a:t>
            </a:fld>
            <a:endParaRPr lang="en-US"/>
          </a:p>
        </p:txBody>
      </p:sp>
      <p:sp>
        <p:nvSpPr>
          <p:cNvPr id="7174" name="Rectangle 2"/>
          <p:cNvSpPr>
            <a:spLocks noChangeArrowheads="1"/>
          </p:cNvSpPr>
          <p:nvPr/>
        </p:nvSpPr>
        <p:spPr bwMode="auto">
          <a:xfrm>
            <a:off x="2070100" y="2235200"/>
            <a:ext cx="1265238" cy="900113"/>
          </a:xfrm>
          <a:prstGeom prst="rect">
            <a:avLst/>
          </a:prstGeom>
          <a:solidFill>
            <a:srgbClr val="FFFF99">
              <a:alpha val="70195"/>
            </a:srgbClr>
          </a:solidFill>
          <a:ln w="12700">
            <a:noFill/>
            <a:miter lim="800000"/>
            <a:headEnd type="none" w="lg" len="lg"/>
            <a:tailEnd type="none" w="lg" len="lg"/>
          </a:ln>
        </p:spPr>
        <p:txBody>
          <a:bodyPr wrap="none" anchor="ctr"/>
          <a:lstStyle/>
          <a:p>
            <a:endParaRPr lang="en-US"/>
          </a:p>
        </p:txBody>
      </p:sp>
      <p:sp>
        <p:nvSpPr>
          <p:cNvPr id="7175" name="Rectangle 3"/>
          <p:cNvSpPr>
            <a:spLocks noGrp="1" noChangeArrowheads="1"/>
          </p:cNvSpPr>
          <p:nvPr>
            <p:ph type="title"/>
          </p:nvPr>
        </p:nvSpPr>
        <p:spPr/>
        <p:txBody>
          <a:bodyPr/>
          <a:lstStyle/>
          <a:p>
            <a:r>
              <a:rPr lang="en-US" smtClean="0"/>
              <a:t>Boolean Algebra</a:t>
            </a:r>
          </a:p>
        </p:txBody>
      </p:sp>
      <p:sp>
        <p:nvSpPr>
          <p:cNvPr id="7176" name="Rectangle 4"/>
          <p:cNvSpPr>
            <a:spLocks noGrp="1" noChangeArrowheads="1"/>
          </p:cNvSpPr>
          <p:nvPr>
            <p:ph type="body" sz="half" idx="1"/>
          </p:nvPr>
        </p:nvSpPr>
        <p:spPr>
          <a:xfrm>
            <a:off x="406400" y="1333500"/>
            <a:ext cx="8356600" cy="849313"/>
          </a:xfrm>
        </p:spPr>
        <p:txBody>
          <a:bodyPr/>
          <a:lstStyle/>
          <a:p>
            <a:pPr>
              <a:buFont typeface="Monotype Sorts" pitchFamily="2" charset="2"/>
              <a:buNone/>
            </a:pPr>
            <a:r>
              <a:rPr lang="en-US" sz="2800" b="1" u="sng" smtClean="0"/>
              <a:t>Example3</a:t>
            </a:r>
            <a:r>
              <a:rPr lang="en-US" sz="2800" smtClean="0"/>
              <a:t>: Determine the truth table</a:t>
            </a:r>
          </a:p>
        </p:txBody>
      </p:sp>
      <p:graphicFrame>
        <p:nvGraphicFramePr>
          <p:cNvPr id="1082373" name="Group 5"/>
          <p:cNvGraphicFramePr>
            <a:graphicFrameLocks noGrp="1"/>
          </p:cNvGraphicFramePr>
          <p:nvPr>
            <p:ph sz="quarter" idx="2"/>
          </p:nvPr>
        </p:nvGraphicFramePr>
        <p:xfrm>
          <a:off x="6096000" y="1752600"/>
          <a:ext cx="1865313" cy="3078480"/>
        </p:xfrm>
        <a:graphic>
          <a:graphicData uri="http://schemas.openxmlformats.org/drawingml/2006/table">
            <a:tbl>
              <a:tblPr/>
              <a:tblGrid>
                <a:gridCol w="304800"/>
                <a:gridCol w="304800"/>
                <a:gridCol w="381000"/>
                <a:gridCol w="430213"/>
                <a:gridCol w="4445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C</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r>
                        <a:rPr kumimoji="0" lang="en-US" sz="2000" b="0" i="0" u="none" strike="noStrike" cap="none" normalizeH="0" baseline="-2500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Z</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r>
            </a:tbl>
          </a:graphicData>
        </a:graphic>
      </p:graphicFrame>
      <p:grpSp>
        <p:nvGrpSpPr>
          <p:cNvPr id="7230" name="Group 58"/>
          <p:cNvGrpSpPr>
            <a:grpSpLocks/>
          </p:cNvGrpSpPr>
          <p:nvPr/>
        </p:nvGrpSpPr>
        <p:grpSpPr bwMode="auto">
          <a:xfrm>
            <a:off x="12700" y="2286000"/>
            <a:ext cx="5618163" cy="2968625"/>
            <a:chOff x="1064" y="1728"/>
            <a:chExt cx="3539" cy="1870"/>
          </a:xfrm>
        </p:grpSpPr>
        <p:grpSp>
          <p:nvGrpSpPr>
            <p:cNvPr id="7232" name="Group 59"/>
            <p:cNvGrpSpPr>
              <a:grpSpLocks/>
            </p:cNvGrpSpPr>
            <p:nvPr/>
          </p:nvGrpSpPr>
          <p:grpSpPr bwMode="auto">
            <a:xfrm>
              <a:off x="3504" y="2457"/>
              <a:ext cx="876" cy="473"/>
              <a:chOff x="3648" y="1960"/>
              <a:chExt cx="1248" cy="673"/>
            </a:xfrm>
          </p:grpSpPr>
          <p:grpSp>
            <p:nvGrpSpPr>
              <p:cNvPr id="7272" name="Group 60"/>
              <p:cNvGrpSpPr>
                <a:grpSpLocks/>
              </p:cNvGrpSpPr>
              <p:nvPr/>
            </p:nvGrpSpPr>
            <p:grpSpPr bwMode="auto">
              <a:xfrm>
                <a:off x="3817" y="1960"/>
                <a:ext cx="776" cy="673"/>
                <a:chOff x="2521" y="1536"/>
                <a:chExt cx="776" cy="673"/>
              </a:xfrm>
            </p:grpSpPr>
            <p:sp>
              <p:nvSpPr>
                <p:cNvPr id="7277" name="Arc 61"/>
                <p:cNvSpPr>
                  <a:spLocks/>
                </p:cNvSpPr>
                <p:nvPr/>
              </p:nvSpPr>
              <p:spPr bwMode="auto">
                <a:xfrm>
                  <a:off x="2925" y="1537"/>
                  <a:ext cx="372" cy="672"/>
                </a:xfrm>
                <a:custGeom>
                  <a:avLst/>
                  <a:gdLst>
                    <a:gd name="T0" fmla="*/ 0 w 21658"/>
                    <a:gd name="T1" fmla="*/ 0 h 43200"/>
                    <a:gd name="T2" fmla="*/ 1 w 21658"/>
                    <a:gd name="T3" fmla="*/ 672 h 43200"/>
                    <a:gd name="T4" fmla="*/ 1 w 21658"/>
                    <a:gd name="T5" fmla="*/ 336 h 43200"/>
                    <a:gd name="T6" fmla="*/ 0 60000 65536"/>
                    <a:gd name="T7" fmla="*/ 0 60000 65536"/>
                    <a:gd name="T8" fmla="*/ 0 60000 65536"/>
                    <a:gd name="T9" fmla="*/ 0 w 21658"/>
                    <a:gd name="T10" fmla="*/ 0 h 43200"/>
                    <a:gd name="T11" fmla="*/ 21658 w 21658"/>
                    <a:gd name="T12" fmla="*/ 43200 h 43200"/>
                  </a:gdLst>
                  <a:ahLst/>
                  <a:cxnLst>
                    <a:cxn ang="T6">
                      <a:pos x="T0" y="T1"/>
                    </a:cxn>
                    <a:cxn ang="T7">
                      <a:pos x="T2" y="T3"/>
                    </a:cxn>
                    <a:cxn ang="T8">
                      <a:pos x="T4" y="T5"/>
                    </a:cxn>
                  </a:cxnLst>
                  <a:rect l="T9" t="T10" r="T11" b="T12"/>
                  <a:pathLst>
                    <a:path w="21658" h="43200" fill="none" extrusionOk="0">
                      <a:moveTo>
                        <a:pt x="0" y="0"/>
                      </a:moveTo>
                      <a:cubicBezTo>
                        <a:pt x="19" y="0"/>
                        <a:pt x="38" y="-1"/>
                        <a:pt x="58" y="0"/>
                      </a:cubicBezTo>
                      <a:cubicBezTo>
                        <a:pt x="11987" y="0"/>
                        <a:pt x="21658" y="9670"/>
                        <a:pt x="21658" y="21600"/>
                      </a:cubicBezTo>
                      <a:cubicBezTo>
                        <a:pt x="21658" y="33529"/>
                        <a:pt x="11987" y="43199"/>
                        <a:pt x="58" y="43200"/>
                      </a:cubicBezTo>
                    </a:path>
                    <a:path w="21658" h="43200" stroke="0" extrusionOk="0">
                      <a:moveTo>
                        <a:pt x="0" y="0"/>
                      </a:moveTo>
                      <a:cubicBezTo>
                        <a:pt x="19" y="0"/>
                        <a:pt x="38" y="-1"/>
                        <a:pt x="58" y="0"/>
                      </a:cubicBezTo>
                      <a:cubicBezTo>
                        <a:pt x="11987" y="0"/>
                        <a:pt x="21658" y="9670"/>
                        <a:pt x="21658" y="21600"/>
                      </a:cubicBezTo>
                      <a:cubicBezTo>
                        <a:pt x="21658" y="33529"/>
                        <a:pt x="11987" y="43199"/>
                        <a:pt x="58" y="43200"/>
                      </a:cubicBezTo>
                      <a:lnTo>
                        <a:pt x="58"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7278" name="Freeform 62"/>
                <p:cNvSpPr>
                  <a:spLocks/>
                </p:cNvSpPr>
                <p:nvPr/>
              </p:nvSpPr>
              <p:spPr bwMode="auto">
                <a:xfrm>
                  <a:off x="2521" y="1536"/>
                  <a:ext cx="439" cy="673"/>
                </a:xfrm>
                <a:custGeom>
                  <a:avLst/>
                  <a:gdLst>
                    <a:gd name="T0" fmla="*/ 438 w 439"/>
                    <a:gd name="T1" fmla="*/ 0 h 673"/>
                    <a:gd name="T2" fmla="*/ 0 w 439"/>
                    <a:gd name="T3" fmla="*/ 0 h 673"/>
                    <a:gd name="T4" fmla="*/ 0 w 439"/>
                    <a:gd name="T5" fmla="*/ 672 h 673"/>
                    <a:gd name="T6" fmla="*/ 438 w 439"/>
                    <a:gd name="T7" fmla="*/ 672 h 673"/>
                    <a:gd name="T8" fmla="*/ 0 60000 65536"/>
                    <a:gd name="T9" fmla="*/ 0 60000 65536"/>
                    <a:gd name="T10" fmla="*/ 0 60000 65536"/>
                    <a:gd name="T11" fmla="*/ 0 60000 65536"/>
                    <a:gd name="T12" fmla="*/ 0 w 439"/>
                    <a:gd name="T13" fmla="*/ 0 h 673"/>
                    <a:gd name="T14" fmla="*/ 439 w 439"/>
                    <a:gd name="T15" fmla="*/ 673 h 673"/>
                  </a:gdLst>
                  <a:ahLst/>
                  <a:cxnLst>
                    <a:cxn ang="T8">
                      <a:pos x="T0" y="T1"/>
                    </a:cxn>
                    <a:cxn ang="T9">
                      <a:pos x="T2" y="T3"/>
                    </a:cxn>
                    <a:cxn ang="T10">
                      <a:pos x="T4" y="T5"/>
                    </a:cxn>
                    <a:cxn ang="T11">
                      <a:pos x="T6" y="T7"/>
                    </a:cxn>
                  </a:cxnLst>
                  <a:rect l="T12" t="T13" r="T14" b="T15"/>
                  <a:pathLst>
                    <a:path w="439" h="673">
                      <a:moveTo>
                        <a:pt x="438" y="0"/>
                      </a:moveTo>
                      <a:lnTo>
                        <a:pt x="0" y="0"/>
                      </a:lnTo>
                      <a:lnTo>
                        <a:pt x="0" y="672"/>
                      </a:lnTo>
                      <a:lnTo>
                        <a:pt x="438" y="672"/>
                      </a:lnTo>
                    </a:path>
                  </a:pathLst>
                </a:custGeom>
                <a:noFill/>
                <a:ln w="12700" cap="rnd">
                  <a:solidFill>
                    <a:schemeClr val="tx1"/>
                  </a:solidFill>
                  <a:round/>
                  <a:headEnd type="none" w="sm" len="sm"/>
                  <a:tailEnd type="none" w="sm" len="sm"/>
                </a:ln>
              </p:spPr>
              <p:txBody>
                <a:bodyPr/>
                <a:lstStyle/>
                <a:p>
                  <a:endParaRPr lang="en-US"/>
                </a:p>
              </p:txBody>
            </p:sp>
          </p:grpSp>
          <p:sp>
            <p:nvSpPr>
              <p:cNvPr id="7273" name="Line 63"/>
              <p:cNvSpPr>
                <a:spLocks noChangeShapeType="1"/>
              </p:cNvSpPr>
              <p:nvPr/>
            </p:nvSpPr>
            <p:spPr bwMode="auto">
              <a:xfrm flipH="1">
                <a:off x="3648" y="2061"/>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74" name="Line 64"/>
              <p:cNvSpPr>
                <a:spLocks noChangeShapeType="1"/>
              </p:cNvSpPr>
              <p:nvPr/>
            </p:nvSpPr>
            <p:spPr bwMode="auto">
              <a:xfrm flipH="1">
                <a:off x="3648" y="2531"/>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75" name="Line 65"/>
              <p:cNvSpPr>
                <a:spLocks noChangeShapeType="1"/>
              </p:cNvSpPr>
              <p:nvPr/>
            </p:nvSpPr>
            <p:spPr bwMode="auto">
              <a:xfrm flipH="1">
                <a:off x="4608" y="2294"/>
                <a:ext cx="28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76" name="Line 66"/>
              <p:cNvSpPr>
                <a:spLocks noChangeShapeType="1"/>
              </p:cNvSpPr>
              <p:nvPr/>
            </p:nvSpPr>
            <p:spPr bwMode="auto">
              <a:xfrm flipH="1">
                <a:off x="3648" y="2291"/>
                <a:ext cx="169" cy="0"/>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7233" name="Group 67"/>
            <p:cNvGrpSpPr>
              <a:grpSpLocks/>
            </p:cNvGrpSpPr>
            <p:nvPr/>
          </p:nvGrpSpPr>
          <p:grpSpPr bwMode="auto">
            <a:xfrm>
              <a:off x="2331" y="3120"/>
              <a:ext cx="823" cy="478"/>
              <a:chOff x="4224" y="1859"/>
              <a:chExt cx="823" cy="478"/>
            </a:xfrm>
          </p:grpSpPr>
          <p:sp>
            <p:nvSpPr>
              <p:cNvPr id="7264" name="Arc 68"/>
              <p:cNvSpPr>
                <a:spLocks/>
              </p:cNvSpPr>
              <p:nvPr/>
            </p:nvSpPr>
            <p:spPr bwMode="auto">
              <a:xfrm>
                <a:off x="4508" y="1862"/>
                <a:ext cx="446" cy="472"/>
              </a:xfrm>
              <a:custGeom>
                <a:avLst/>
                <a:gdLst>
                  <a:gd name="T0" fmla="*/ 0 w 18822"/>
                  <a:gd name="T1" fmla="*/ 0 h 21600"/>
                  <a:gd name="T2" fmla="*/ 446 w 18822"/>
                  <a:gd name="T3" fmla="*/ 239 h 21600"/>
                  <a:gd name="T4" fmla="*/ 1 w 18822"/>
                  <a:gd name="T5" fmla="*/ 472 h 21600"/>
                  <a:gd name="T6" fmla="*/ 0 60000 65536"/>
                  <a:gd name="T7" fmla="*/ 0 60000 65536"/>
                  <a:gd name="T8" fmla="*/ 0 60000 65536"/>
                  <a:gd name="T9" fmla="*/ 0 w 18822"/>
                  <a:gd name="T10" fmla="*/ 0 h 21600"/>
                  <a:gd name="T11" fmla="*/ 18822 w 18822"/>
                  <a:gd name="T12" fmla="*/ 21600 h 21600"/>
                </a:gdLst>
                <a:ahLst/>
                <a:cxnLst>
                  <a:cxn ang="T6">
                    <a:pos x="T0" y="T1"/>
                  </a:cxn>
                  <a:cxn ang="T7">
                    <a:pos x="T2" y="T3"/>
                  </a:cxn>
                  <a:cxn ang="T8">
                    <a:pos x="T4" y="T5"/>
                  </a:cxn>
                </a:cxnLst>
                <a:rect l="T9" t="T10" r="T11" b="T12"/>
                <a:pathLst>
                  <a:path w="18822" h="21600" fill="none" extrusionOk="0">
                    <a:moveTo>
                      <a:pt x="0" y="0"/>
                    </a:moveTo>
                    <a:cubicBezTo>
                      <a:pt x="10" y="0"/>
                      <a:pt x="20" y="-1"/>
                      <a:pt x="30" y="0"/>
                    </a:cubicBezTo>
                    <a:cubicBezTo>
                      <a:pt x="7809" y="0"/>
                      <a:pt x="14987" y="4182"/>
                      <a:pt x="18822" y="10950"/>
                    </a:cubicBezTo>
                  </a:path>
                  <a:path w="18822" h="21600" stroke="0" extrusionOk="0">
                    <a:moveTo>
                      <a:pt x="0" y="0"/>
                    </a:moveTo>
                    <a:cubicBezTo>
                      <a:pt x="10" y="0"/>
                      <a:pt x="20" y="-1"/>
                      <a:pt x="30" y="0"/>
                    </a:cubicBezTo>
                    <a:cubicBezTo>
                      <a:pt x="7809" y="0"/>
                      <a:pt x="14987" y="4182"/>
                      <a:pt x="18822" y="10950"/>
                    </a:cubicBezTo>
                    <a:lnTo>
                      <a:pt x="30"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7265" name="Arc 69"/>
              <p:cNvSpPr>
                <a:spLocks/>
              </p:cNvSpPr>
              <p:nvPr/>
            </p:nvSpPr>
            <p:spPr bwMode="auto">
              <a:xfrm rot="10800000">
                <a:off x="4515" y="1865"/>
                <a:ext cx="443" cy="472"/>
              </a:xfrm>
              <a:custGeom>
                <a:avLst/>
                <a:gdLst>
                  <a:gd name="T0" fmla="*/ 0 w 18684"/>
                  <a:gd name="T1" fmla="*/ 235 h 21600"/>
                  <a:gd name="T2" fmla="*/ 442 w 18684"/>
                  <a:gd name="T3" fmla="*/ 0 h 21600"/>
                  <a:gd name="T4" fmla="*/ 443 w 18684"/>
                  <a:gd name="T5" fmla="*/ 472 h 21600"/>
                  <a:gd name="T6" fmla="*/ 0 60000 65536"/>
                  <a:gd name="T7" fmla="*/ 0 60000 65536"/>
                  <a:gd name="T8" fmla="*/ 0 60000 65536"/>
                  <a:gd name="T9" fmla="*/ 0 w 18684"/>
                  <a:gd name="T10" fmla="*/ 0 h 21600"/>
                  <a:gd name="T11" fmla="*/ 18684 w 18684"/>
                  <a:gd name="T12" fmla="*/ 21600 h 21600"/>
                </a:gdLst>
                <a:ahLst/>
                <a:cxnLst>
                  <a:cxn ang="T6">
                    <a:pos x="T0" y="T1"/>
                  </a:cxn>
                  <a:cxn ang="T7">
                    <a:pos x="T2" y="T3"/>
                  </a:cxn>
                  <a:cxn ang="T8">
                    <a:pos x="T4" y="T5"/>
                  </a:cxn>
                </a:cxnLst>
                <a:rect l="T9" t="T10" r="T11" b="T12"/>
                <a:pathLst>
                  <a:path w="18684" h="21600" fill="none" extrusionOk="0">
                    <a:moveTo>
                      <a:pt x="0" y="10761"/>
                    </a:moveTo>
                    <a:cubicBezTo>
                      <a:pt x="3859" y="4109"/>
                      <a:pt x="10963" y="10"/>
                      <a:pt x="18654" y="0"/>
                    </a:cubicBezTo>
                  </a:path>
                  <a:path w="18684" h="21600" stroke="0" extrusionOk="0">
                    <a:moveTo>
                      <a:pt x="0" y="10761"/>
                    </a:moveTo>
                    <a:cubicBezTo>
                      <a:pt x="3859" y="4109"/>
                      <a:pt x="10963" y="10"/>
                      <a:pt x="18654" y="0"/>
                    </a:cubicBezTo>
                    <a:lnTo>
                      <a:pt x="18684"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7266" name="Line 70"/>
              <p:cNvSpPr>
                <a:spLocks noChangeShapeType="1"/>
              </p:cNvSpPr>
              <p:nvPr/>
            </p:nvSpPr>
            <p:spPr bwMode="auto">
              <a:xfrm flipH="1">
                <a:off x="4355" y="1861"/>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67" name="Line 71"/>
              <p:cNvSpPr>
                <a:spLocks noChangeShapeType="1"/>
              </p:cNvSpPr>
              <p:nvPr/>
            </p:nvSpPr>
            <p:spPr bwMode="auto">
              <a:xfrm flipH="1">
                <a:off x="4355" y="2333"/>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68" name="Arc 72"/>
              <p:cNvSpPr>
                <a:spLocks/>
              </p:cNvSpPr>
              <p:nvPr/>
            </p:nvSpPr>
            <p:spPr bwMode="auto">
              <a:xfrm>
                <a:off x="4294" y="1859"/>
                <a:ext cx="128" cy="474"/>
              </a:xfrm>
              <a:custGeom>
                <a:avLst/>
                <a:gdLst>
                  <a:gd name="T0" fmla="*/ 60 w 21600"/>
                  <a:gd name="T1" fmla="*/ 0 h 37935"/>
                  <a:gd name="T2" fmla="*/ 63 w 21600"/>
                  <a:gd name="T3" fmla="*/ 474 h 37935"/>
                  <a:gd name="T4" fmla="*/ 0 w 21600"/>
                  <a:gd name="T5" fmla="*/ 239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0075" y="0"/>
                    </a:moveTo>
                    <a:cubicBezTo>
                      <a:pt x="17163" y="3738"/>
                      <a:pt x="21600" y="11092"/>
                      <a:pt x="21600" y="19106"/>
                    </a:cubicBezTo>
                    <a:cubicBezTo>
                      <a:pt x="21600" y="26911"/>
                      <a:pt x="17388" y="34110"/>
                      <a:pt x="10584" y="37935"/>
                    </a:cubicBezTo>
                  </a:path>
                  <a:path w="21600" h="37935" stroke="0" extrusionOk="0">
                    <a:moveTo>
                      <a:pt x="10075" y="0"/>
                    </a:moveTo>
                    <a:cubicBezTo>
                      <a:pt x="17163" y="3738"/>
                      <a:pt x="21600" y="11092"/>
                      <a:pt x="21600" y="19106"/>
                    </a:cubicBezTo>
                    <a:cubicBezTo>
                      <a:pt x="21600" y="26911"/>
                      <a:pt x="17388" y="34110"/>
                      <a:pt x="10584" y="37935"/>
                    </a:cubicBezTo>
                    <a:lnTo>
                      <a:pt x="0" y="19106"/>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7269" name="Line 73"/>
              <p:cNvSpPr>
                <a:spLocks noChangeShapeType="1"/>
              </p:cNvSpPr>
              <p:nvPr/>
            </p:nvSpPr>
            <p:spPr bwMode="auto">
              <a:xfrm flipH="1">
                <a:off x="4224" y="1990"/>
                <a:ext cx="183" cy="2"/>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70" name="Line 74"/>
              <p:cNvSpPr>
                <a:spLocks noChangeShapeType="1"/>
              </p:cNvSpPr>
              <p:nvPr/>
            </p:nvSpPr>
            <p:spPr bwMode="auto">
              <a:xfrm flipH="1">
                <a:off x="4958" y="2097"/>
                <a:ext cx="8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71" name="Line 75"/>
              <p:cNvSpPr>
                <a:spLocks noChangeShapeType="1"/>
              </p:cNvSpPr>
              <p:nvPr/>
            </p:nvSpPr>
            <p:spPr bwMode="auto">
              <a:xfrm flipH="1">
                <a:off x="4224" y="2206"/>
                <a:ext cx="183" cy="2"/>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7234" name="Group 76"/>
            <p:cNvGrpSpPr>
              <a:grpSpLocks/>
            </p:cNvGrpSpPr>
            <p:nvPr/>
          </p:nvGrpSpPr>
          <p:grpSpPr bwMode="auto">
            <a:xfrm>
              <a:off x="2333" y="1753"/>
              <a:ext cx="823" cy="478"/>
              <a:chOff x="4224" y="1859"/>
              <a:chExt cx="823" cy="478"/>
            </a:xfrm>
          </p:grpSpPr>
          <p:sp>
            <p:nvSpPr>
              <p:cNvPr id="7256" name="Arc 77"/>
              <p:cNvSpPr>
                <a:spLocks/>
              </p:cNvSpPr>
              <p:nvPr/>
            </p:nvSpPr>
            <p:spPr bwMode="auto">
              <a:xfrm>
                <a:off x="4508" y="1862"/>
                <a:ext cx="446" cy="472"/>
              </a:xfrm>
              <a:custGeom>
                <a:avLst/>
                <a:gdLst>
                  <a:gd name="T0" fmla="*/ 0 w 18822"/>
                  <a:gd name="T1" fmla="*/ 0 h 21600"/>
                  <a:gd name="T2" fmla="*/ 446 w 18822"/>
                  <a:gd name="T3" fmla="*/ 239 h 21600"/>
                  <a:gd name="T4" fmla="*/ 1 w 18822"/>
                  <a:gd name="T5" fmla="*/ 472 h 21600"/>
                  <a:gd name="T6" fmla="*/ 0 60000 65536"/>
                  <a:gd name="T7" fmla="*/ 0 60000 65536"/>
                  <a:gd name="T8" fmla="*/ 0 60000 65536"/>
                  <a:gd name="T9" fmla="*/ 0 w 18822"/>
                  <a:gd name="T10" fmla="*/ 0 h 21600"/>
                  <a:gd name="T11" fmla="*/ 18822 w 18822"/>
                  <a:gd name="T12" fmla="*/ 21600 h 21600"/>
                </a:gdLst>
                <a:ahLst/>
                <a:cxnLst>
                  <a:cxn ang="T6">
                    <a:pos x="T0" y="T1"/>
                  </a:cxn>
                  <a:cxn ang="T7">
                    <a:pos x="T2" y="T3"/>
                  </a:cxn>
                  <a:cxn ang="T8">
                    <a:pos x="T4" y="T5"/>
                  </a:cxn>
                </a:cxnLst>
                <a:rect l="T9" t="T10" r="T11" b="T12"/>
                <a:pathLst>
                  <a:path w="18822" h="21600" fill="none" extrusionOk="0">
                    <a:moveTo>
                      <a:pt x="0" y="0"/>
                    </a:moveTo>
                    <a:cubicBezTo>
                      <a:pt x="10" y="0"/>
                      <a:pt x="20" y="-1"/>
                      <a:pt x="30" y="0"/>
                    </a:cubicBezTo>
                    <a:cubicBezTo>
                      <a:pt x="7809" y="0"/>
                      <a:pt x="14987" y="4182"/>
                      <a:pt x="18822" y="10950"/>
                    </a:cubicBezTo>
                  </a:path>
                  <a:path w="18822" h="21600" stroke="0" extrusionOk="0">
                    <a:moveTo>
                      <a:pt x="0" y="0"/>
                    </a:moveTo>
                    <a:cubicBezTo>
                      <a:pt x="10" y="0"/>
                      <a:pt x="20" y="-1"/>
                      <a:pt x="30" y="0"/>
                    </a:cubicBezTo>
                    <a:cubicBezTo>
                      <a:pt x="7809" y="0"/>
                      <a:pt x="14987" y="4182"/>
                      <a:pt x="18822" y="10950"/>
                    </a:cubicBezTo>
                    <a:lnTo>
                      <a:pt x="30"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7257" name="Arc 78"/>
              <p:cNvSpPr>
                <a:spLocks/>
              </p:cNvSpPr>
              <p:nvPr/>
            </p:nvSpPr>
            <p:spPr bwMode="auto">
              <a:xfrm rot="10800000">
                <a:off x="4515" y="1865"/>
                <a:ext cx="443" cy="472"/>
              </a:xfrm>
              <a:custGeom>
                <a:avLst/>
                <a:gdLst>
                  <a:gd name="T0" fmla="*/ 0 w 18684"/>
                  <a:gd name="T1" fmla="*/ 235 h 21600"/>
                  <a:gd name="T2" fmla="*/ 442 w 18684"/>
                  <a:gd name="T3" fmla="*/ 0 h 21600"/>
                  <a:gd name="T4" fmla="*/ 443 w 18684"/>
                  <a:gd name="T5" fmla="*/ 472 h 21600"/>
                  <a:gd name="T6" fmla="*/ 0 60000 65536"/>
                  <a:gd name="T7" fmla="*/ 0 60000 65536"/>
                  <a:gd name="T8" fmla="*/ 0 60000 65536"/>
                  <a:gd name="T9" fmla="*/ 0 w 18684"/>
                  <a:gd name="T10" fmla="*/ 0 h 21600"/>
                  <a:gd name="T11" fmla="*/ 18684 w 18684"/>
                  <a:gd name="T12" fmla="*/ 21600 h 21600"/>
                </a:gdLst>
                <a:ahLst/>
                <a:cxnLst>
                  <a:cxn ang="T6">
                    <a:pos x="T0" y="T1"/>
                  </a:cxn>
                  <a:cxn ang="T7">
                    <a:pos x="T2" y="T3"/>
                  </a:cxn>
                  <a:cxn ang="T8">
                    <a:pos x="T4" y="T5"/>
                  </a:cxn>
                </a:cxnLst>
                <a:rect l="T9" t="T10" r="T11" b="T12"/>
                <a:pathLst>
                  <a:path w="18684" h="21600" fill="none" extrusionOk="0">
                    <a:moveTo>
                      <a:pt x="0" y="10761"/>
                    </a:moveTo>
                    <a:cubicBezTo>
                      <a:pt x="3859" y="4109"/>
                      <a:pt x="10963" y="10"/>
                      <a:pt x="18654" y="0"/>
                    </a:cubicBezTo>
                  </a:path>
                  <a:path w="18684" h="21600" stroke="0" extrusionOk="0">
                    <a:moveTo>
                      <a:pt x="0" y="10761"/>
                    </a:moveTo>
                    <a:cubicBezTo>
                      <a:pt x="3859" y="4109"/>
                      <a:pt x="10963" y="10"/>
                      <a:pt x="18654" y="0"/>
                    </a:cubicBezTo>
                    <a:lnTo>
                      <a:pt x="18684"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7258" name="Line 79"/>
              <p:cNvSpPr>
                <a:spLocks noChangeShapeType="1"/>
              </p:cNvSpPr>
              <p:nvPr/>
            </p:nvSpPr>
            <p:spPr bwMode="auto">
              <a:xfrm flipH="1">
                <a:off x="4355" y="1861"/>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59" name="Line 80"/>
              <p:cNvSpPr>
                <a:spLocks noChangeShapeType="1"/>
              </p:cNvSpPr>
              <p:nvPr/>
            </p:nvSpPr>
            <p:spPr bwMode="auto">
              <a:xfrm flipH="1">
                <a:off x="4355" y="2333"/>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60" name="Arc 81"/>
              <p:cNvSpPr>
                <a:spLocks/>
              </p:cNvSpPr>
              <p:nvPr/>
            </p:nvSpPr>
            <p:spPr bwMode="auto">
              <a:xfrm>
                <a:off x="4294" y="1859"/>
                <a:ext cx="128" cy="474"/>
              </a:xfrm>
              <a:custGeom>
                <a:avLst/>
                <a:gdLst>
                  <a:gd name="T0" fmla="*/ 60 w 21600"/>
                  <a:gd name="T1" fmla="*/ 0 h 37935"/>
                  <a:gd name="T2" fmla="*/ 63 w 21600"/>
                  <a:gd name="T3" fmla="*/ 474 h 37935"/>
                  <a:gd name="T4" fmla="*/ 0 w 21600"/>
                  <a:gd name="T5" fmla="*/ 239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0075" y="0"/>
                    </a:moveTo>
                    <a:cubicBezTo>
                      <a:pt x="17163" y="3738"/>
                      <a:pt x="21600" y="11092"/>
                      <a:pt x="21600" y="19106"/>
                    </a:cubicBezTo>
                    <a:cubicBezTo>
                      <a:pt x="21600" y="26911"/>
                      <a:pt x="17388" y="34110"/>
                      <a:pt x="10584" y="37935"/>
                    </a:cubicBezTo>
                  </a:path>
                  <a:path w="21600" h="37935" stroke="0" extrusionOk="0">
                    <a:moveTo>
                      <a:pt x="10075" y="0"/>
                    </a:moveTo>
                    <a:cubicBezTo>
                      <a:pt x="17163" y="3738"/>
                      <a:pt x="21600" y="11092"/>
                      <a:pt x="21600" y="19106"/>
                    </a:cubicBezTo>
                    <a:cubicBezTo>
                      <a:pt x="21600" y="26911"/>
                      <a:pt x="17388" y="34110"/>
                      <a:pt x="10584" y="37935"/>
                    </a:cubicBezTo>
                    <a:lnTo>
                      <a:pt x="0" y="19106"/>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7261" name="Line 82"/>
              <p:cNvSpPr>
                <a:spLocks noChangeShapeType="1"/>
              </p:cNvSpPr>
              <p:nvPr/>
            </p:nvSpPr>
            <p:spPr bwMode="auto">
              <a:xfrm flipH="1">
                <a:off x="4224" y="1990"/>
                <a:ext cx="183" cy="2"/>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62" name="Line 83"/>
              <p:cNvSpPr>
                <a:spLocks noChangeShapeType="1"/>
              </p:cNvSpPr>
              <p:nvPr/>
            </p:nvSpPr>
            <p:spPr bwMode="auto">
              <a:xfrm flipH="1">
                <a:off x="4958" y="2097"/>
                <a:ext cx="8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63" name="Line 84"/>
              <p:cNvSpPr>
                <a:spLocks noChangeShapeType="1"/>
              </p:cNvSpPr>
              <p:nvPr/>
            </p:nvSpPr>
            <p:spPr bwMode="auto">
              <a:xfrm flipH="1">
                <a:off x="4224" y="2206"/>
                <a:ext cx="183" cy="2"/>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7235" name="Group 85"/>
            <p:cNvGrpSpPr>
              <a:grpSpLocks/>
            </p:cNvGrpSpPr>
            <p:nvPr/>
          </p:nvGrpSpPr>
          <p:grpSpPr bwMode="auto">
            <a:xfrm>
              <a:off x="2333" y="2456"/>
              <a:ext cx="962" cy="472"/>
              <a:chOff x="1670" y="2802"/>
              <a:chExt cx="962" cy="472"/>
            </a:xfrm>
          </p:grpSpPr>
          <p:grpSp>
            <p:nvGrpSpPr>
              <p:cNvPr id="7249" name="Group 86"/>
              <p:cNvGrpSpPr>
                <a:grpSpLocks/>
              </p:cNvGrpSpPr>
              <p:nvPr/>
            </p:nvGrpSpPr>
            <p:grpSpPr bwMode="auto">
              <a:xfrm>
                <a:off x="1789" y="2802"/>
                <a:ext cx="544" cy="472"/>
                <a:chOff x="2521" y="1536"/>
                <a:chExt cx="776" cy="673"/>
              </a:xfrm>
            </p:grpSpPr>
            <p:sp>
              <p:nvSpPr>
                <p:cNvPr id="7254" name="Arc 87"/>
                <p:cNvSpPr>
                  <a:spLocks/>
                </p:cNvSpPr>
                <p:nvPr/>
              </p:nvSpPr>
              <p:spPr bwMode="auto">
                <a:xfrm>
                  <a:off x="2925" y="1537"/>
                  <a:ext cx="372" cy="672"/>
                </a:xfrm>
                <a:custGeom>
                  <a:avLst/>
                  <a:gdLst>
                    <a:gd name="T0" fmla="*/ 0 w 21658"/>
                    <a:gd name="T1" fmla="*/ 0 h 43200"/>
                    <a:gd name="T2" fmla="*/ 1 w 21658"/>
                    <a:gd name="T3" fmla="*/ 672 h 43200"/>
                    <a:gd name="T4" fmla="*/ 1 w 21658"/>
                    <a:gd name="T5" fmla="*/ 336 h 43200"/>
                    <a:gd name="T6" fmla="*/ 0 60000 65536"/>
                    <a:gd name="T7" fmla="*/ 0 60000 65536"/>
                    <a:gd name="T8" fmla="*/ 0 60000 65536"/>
                    <a:gd name="T9" fmla="*/ 0 w 21658"/>
                    <a:gd name="T10" fmla="*/ 0 h 43200"/>
                    <a:gd name="T11" fmla="*/ 21658 w 21658"/>
                    <a:gd name="T12" fmla="*/ 43200 h 43200"/>
                  </a:gdLst>
                  <a:ahLst/>
                  <a:cxnLst>
                    <a:cxn ang="T6">
                      <a:pos x="T0" y="T1"/>
                    </a:cxn>
                    <a:cxn ang="T7">
                      <a:pos x="T2" y="T3"/>
                    </a:cxn>
                    <a:cxn ang="T8">
                      <a:pos x="T4" y="T5"/>
                    </a:cxn>
                  </a:cxnLst>
                  <a:rect l="T9" t="T10" r="T11" b="T12"/>
                  <a:pathLst>
                    <a:path w="21658" h="43200" fill="none" extrusionOk="0">
                      <a:moveTo>
                        <a:pt x="0" y="0"/>
                      </a:moveTo>
                      <a:cubicBezTo>
                        <a:pt x="19" y="0"/>
                        <a:pt x="38" y="-1"/>
                        <a:pt x="58" y="0"/>
                      </a:cubicBezTo>
                      <a:cubicBezTo>
                        <a:pt x="11987" y="0"/>
                        <a:pt x="21658" y="9670"/>
                        <a:pt x="21658" y="21600"/>
                      </a:cubicBezTo>
                      <a:cubicBezTo>
                        <a:pt x="21658" y="33529"/>
                        <a:pt x="11987" y="43199"/>
                        <a:pt x="58" y="43200"/>
                      </a:cubicBezTo>
                    </a:path>
                    <a:path w="21658" h="43200" stroke="0" extrusionOk="0">
                      <a:moveTo>
                        <a:pt x="0" y="0"/>
                      </a:moveTo>
                      <a:cubicBezTo>
                        <a:pt x="19" y="0"/>
                        <a:pt x="38" y="-1"/>
                        <a:pt x="58" y="0"/>
                      </a:cubicBezTo>
                      <a:cubicBezTo>
                        <a:pt x="11987" y="0"/>
                        <a:pt x="21658" y="9670"/>
                        <a:pt x="21658" y="21600"/>
                      </a:cubicBezTo>
                      <a:cubicBezTo>
                        <a:pt x="21658" y="33529"/>
                        <a:pt x="11987" y="43199"/>
                        <a:pt x="58" y="43200"/>
                      </a:cubicBezTo>
                      <a:lnTo>
                        <a:pt x="58"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7255" name="Freeform 88"/>
                <p:cNvSpPr>
                  <a:spLocks/>
                </p:cNvSpPr>
                <p:nvPr/>
              </p:nvSpPr>
              <p:spPr bwMode="auto">
                <a:xfrm>
                  <a:off x="2521" y="1536"/>
                  <a:ext cx="439" cy="673"/>
                </a:xfrm>
                <a:custGeom>
                  <a:avLst/>
                  <a:gdLst>
                    <a:gd name="T0" fmla="*/ 438 w 439"/>
                    <a:gd name="T1" fmla="*/ 0 h 673"/>
                    <a:gd name="T2" fmla="*/ 0 w 439"/>
                    <a:gd name="T3" fmla="*/ 0 h 673"/>
                    <a:gd name="T4" fmla="*/ 0 w 439"/>
                    <a:gd name="T5" fmla="*/ 672 h 673"/>
                    <a:gd name="T6" fmla="*/ 438 w 439"/>
                    <a:gd name="T7" fmla="*/ 672 h 673"/>
                    <a:gd name="T8" fmla="*/ 0 60000 65536"/>
                    <a:gd name="T9" fmla="*/ 0 60000 65536"/>
                    <a:gd name="T10" fmla="*/ 0 60000 65536"/>
                    <a:gd name="T11" fmla="*/ 0 60000 65536"/>
                    <a:gd name="T12" fmla="*/ 0 w 439"/>
                    <a:gd name="T13" fmla="*/ 0 h 673"/>
                    <a:gd name="T14" fmla="*/ 439 w 439"/>
                    <a:gd name="T15" fmla="*/ 673 h 673"/>
                  </a:gdLst>
                  <a:ahLst/>
                  <a:cxnLst>
                    <a:cxn ang="T8">
                      <a:pos x="T0" y="T1"/>
                    </a:cxn>
                    <a:cxn ang="T9">
                      <a:pos x="T2" y="T3"/>
                    </a:cxn>
                    <a:cxn ang="T10">
                      <a:pos x="T4" y="T5"/>
                    </a:cxn>
                    <a:cxn ang="T11">
                      <a:pos x="T6" y="T7"/>
                    </a:cxn>
                  </a:cxnLst>
                  <a:rect l="T12" t="T13" r="T14" b="T15"/>
                  <a:pathLst>
                    <a:path w="439" h="673">
                      <a:moveTo>
                        <a:pt x="438" y="0"/>
                      </a:moveTo>
                      <a:lnTo>
                        <a:pt x="0" y="0"/>
                      </a:lnTo>
                      <a:lnTo>
                        <a:pt x="0" y="672"/>
                      </a:lnTo>
                      <a:lnTo>
                        <a:pt x="438" y="672"/>
                      </a:lnTo>
                    </a:path>
                  </a:pathLst>
                </a:custGeom>
                <a:noFill/>
                <a:ln w="12700" cap="rnd">
                  <a:solidFill>
                    <a:schemeClr val="tx1"/>
                  </a:solidFill>
                  <a:round/>
                  <a:headEnd type="none" w="sm" len="sm"/>
                  <a:tailEnd type="none" w="sm" len="sm"/>
                </a:ln>
              </p:spPr>
              <p:txBody>
                <a:bodyPr/>
                <a:lstStyle/>
                <a:p>
                  <a:endParaRPr lang="en-US"/>
                </a:p>
              </p:txBody>
            </p:sp>
          </p:grpSp>
          <p:sp>
            <p:nvSpPr>
              <p:cNvPr id="7250" name="Line 89"/>
              <p:cNvSpPr>
                <a:spLocks noChangeShapeType="1"/>
              </p:cNvSpPr>
              <p:nvPr/>
            </p:nvSpPr>
            <p:spPr bwMode="auto">
              <a:xfrm flipH="1">
                <a:off x="1670" y="2928"/>
                <a:ext cx="11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51" name="Line 90"/>
              <p:cNvSpPr>
                <a:spLocks noChangeShapeType="1"/>
              </p:cNvSpPr>
              <p:nvPr/>
            </p:nvSpPr>
            <p:spPr bwMode="auto">
              <a:xfrm flipH="1">
                <a:off x="1670" y="3168"/>
                <a:ext cx="11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52" name="Line 91"/>
              <p:cNvSpPr>
                <a:spLocks noChangeShapeType="1"/>
              </p:cNvSpPr>
              <p:nvPr/>
            </p:nvSpPr>
            <p:spPr bwMode="auto">
              <a:xfrm flipH="1">
                <a:off x="2430" y="3036"/>
                <a:ext cx="20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7253" name="Oval 92"/>
              <p:cNvSpPr>
                <a:spLocks noChangeArrowheads="1"/>
              </p:cNvSpPr>
              <p:nvPr/>
            </p:nvSpPr>
            <p:spPr bwMode="auto">
              <a:xfrm>
                <a:off x="2328" y="2992"/>
                <a:ext cx="96" cy="96"/>
              </a:xfrm>
              <a:prstGeom prst="ellipse">
                <a:avLst/>
              </a:prstGeom>
              <a:noFill/>
              <a:ln w="12700">
                <a:solidFill>
                  <a:schemeClr val="tx1"/>
                </a:solidFill>
                <a:round/>
                <a:headEnd type="none" w="lg" len="lg"/>
                <a:tailEnd type="none" w="lg" len="lg"/>
              </a:ln>
            </p:spPr>
            <p:txBody>
              <a:bodyPr wrap="none" anchor="ctr"/>
              <a:lstStyle/>
              <a:p>
                <a:endParaRPr lang="en-US"/>
              </a:p>
            </p:txBody>
          </p:sp>
        </p:grpSp>
        <p:cxnSp>
          <p:nvCxnSpPr>
            <p:cNvPr id="7236" name="AutoShape 93"/>
            <p:cNvCxnSpPr>
              <a:cxnSpLocks noChangeShapeType="1"/>
              <a:stCxn id="7252" idx="0"/>
              <a:endCxn id="7276" idx="1"/>
            </p:cNvCxnSpPr>
            <p:nvPr/>
          </p:nvCxnSpPr>
          <p:spPr bwMode="auto">
            <a:xfrm>
              <a:off x="3295" y="2690"/>
              <a:ext cx="210" cy="0"/>
            </a:xfrm>
            <a:prstGeom prst="straightConnector1">
              <a:avLst/>
            </a:prstGeom>
            <a:noFill/>
            <a:ln w="12700">
              <a:solidFill>
                <a:schemeClr val="tx1"/>
              </a:solidFill>
              <a:round/>
              <a:headEnd type="none" w="lg" len="lg"/>
              <a:tailEnd type="none" w="lg" len="lg"/>
            </a:ln>
          </p:spPr>
        </p:cxnSp>
        <p:cxnSp>
          <p:nvCxnSpPr>
            <p:cNvPr id="7237" name="AutoShape 94"/>
            <p:cNvCxnSpPr>
              <a:cxnSpLocks noChangeShapeType="1"/>
              <a:stCxn id="7270" idx="0"/>
              <a:endCxn id="7274" idx="1"/>
            </p:cNvCxnSpPr>
            <p:nvPr/>
          </p:nvCxnSpPr>
          <p:spPr bwMode="auto">
            <a:xfrm rot="-5400000">
              <a:off x="3080" y="2933"/>
              <a:ext cx="500" cy="350"/>
            </a:xfrm>
            <a:prstGeom prst="bentConnector3">
              <a:avLst>
                <a:gd name="adj1" fmla="val -1005"/>
              </a:avLst>
            </a:prstGeom>
            <a:noFill/>
            <a:ln w="12700">
              <a:solidFill>
                <a:schemeClr val="tx1"/>
              </a:solidFill>
              <a:miter lim="800000"/>
              <a:headEnd type="none" w="lg" len="lg"/>
              <a:tailEnd type="none" w="lg" len="lg"/>
            </a:ln>
          </p:spPr>
        </p:cxnSp>
        <p:cxnSp>
          <p:nvCxnSpPr>
            <p:cNvPr id="7238" name="AutoShape 95"/>
            <p:cNvCxnSpPr>
              <a:cxnSpLocks noChangeShapeType="1"/>
              <a:stCxn id="7262" idx="0"/>
              <a:endCxn id="7273" idx="1"/>
            </p:cNvCxnSpPr>
            <p:nvPr/>
          </p:nvCxnSpPr>
          <p:spPr bwMode="auto">
            <a:xfrm rot="5400000" flipV="1">
              <a:off x="3062" y="2086"/>
              <a:ext cx="537" cy="348"/>
            </a:xfrm>
            <a:prstGeom prst="bentConnector5">
              <a:avLst>
                <a:gd name="adj1" fmla="val 0"/>
                <a:gd name="adj2" fmla="val 49426"/>
                <a:gd name="adj3" fmla="val 100370"/>
              </a:avLst>
            </a:prstGeom>
            <a:noFill/>
            <a:ln w="12700">
              <a:solidFill>
                <a:schemeClr val="tx1"/>
              </a:solidFill>
              <a:miter lim="800000"/>
              <a:headEnd type="none" w="lg" len="lg"/>
              <a:tailEnd type="none" w="lg" len="lg"/>
            </a:ln>
          </p:spPr>
        </p:cxnSp>
        <p:cxnSp>
          <p:nvCxnSpPr>
            <p:cNvPr id="7239" name="AutoShape 96"/>
            <p:cNvCxnSpPr>
              <a:cxnSpLocks noChangeShapeType="1"/>
              <a:stCxn id="7261" idx="1"/>
            </p:cNvCxnSpPr>
            <p:nvPr/>
          </p:nvCxnSpPr>
          <p:spPr bwMode="auto">
            <a:xfrm flipH="1">
              <a:off x="1296" y="1886"/>
              <a:ext cx="1038" cy="0"/>
            </a:xfrm>
            <a:prstGeom prst="straightConnector1">
              <a:avLst/>
            </a:prstGeom>
            <a:noFill/>
            <a:ln w="12700">
              <a:solidFill>
                <a:schemeClr val="tx1"/>
              </a:solidFill>
              <a:round/>
              <a:headEnd type="none" w="lg" len="lg"/>
              <a:tailEnd type="none" w="lg" len="lg"/>
            </a:ln>
          </p:spPr>
        </p:cxnSp>
        <p:cxnSp>
          <p:nvCxnSpPr>
            <p:cNvPr id="7240" name="AutoShape 97"/>
            <p:cNvCxnSpPr>
              <a:cxnSpLocks noChangeShapeType="1"/>
              <a:stCxn id="7271" idx="1"/>
            </p:cNvCxnSpPr>
            <p:nvPr/>
          </p:nvCxnSpPr>
          <p:spPr bwMode="auto">
            <a:xfrm rot="16200000" flipV="1">
              <a:off x="1217" y="2355"/>
              <a:ext cx="1585" cy="644"/>
            </a:xfrm>
            <a:prstGeom prst="bentConnector3">
              <a:avLst>
                <a:gd name="adj1" fmla="val 60"/>
              </a:avLst>
            </a:prstGeom>
            <a:noFill/>
            <a:ln w="12700">
              <a:solidFill>
                <a:schemeClr val="tx1"/>
              </a:solidFill>
              <a:miter lim="800000"/>
              <a:headEnd type="none" w="lg" len="lg"/>
              <a:tailEnd type="none" w="lg" len="lg"/>
            </a:ln>
          </p:spPr>
        </p:cxnSp>
        <p:cxnSp>
          <p:nvCxnSpPr>
            <p:cNvPr id="7241" name="AutoShape 98"/>
            <p:cNvCxnSpPr>
              <a:cxnSpLocks noChangeShapeType="1"/>
              <a:stCxn id="7250" idx="1"/>
              <a:endCxn id="7263" idx="1"/>
            </p:cNvCxnSpPr>
            <p:nvPr/>
          </p:nvCxnSpPr>
          <p:spPr bwMode="auto">
            <a:xfrm flipV="1">
              <a:off x="2334" y="2102"/>
              <a:ext cx="0" cy="480"/>
            </a:xfrm>
            <a:prstGeom prst="straightConnector1">
              <a:avLst/>
            </a:prstGeom>
            <a:noFill/>
            <a:ln w="12700">
              <a:solidFill>
                <a:schemeClr val="tx1"/>
              </a:solidFill>
              <a:round/>
              <a:headEnd type="none" w="lg" len="lg"/>
              <a:tailEnd type="none" w="lg" len="lg"/>
            </a:ln>
          </p:spPr>
        </p:cxnSp>
        <p:cxnSp>
          <p:nvCxnSpPr>
            <p:cNvPr id="7242" name="AutoShape 99"/>
            <p:cNvCxnSpPr>
              <a:cxnSpLocks noChangeShapeType="1"/>
              <a:stCxn id="7269" idx="1"/>
              <a:endCxn id="7251" idx="1"/>
            </p:cNvCxnSpPr>
            <p:nvPr/>
          </p:nvCxnSpPr>
          <p:spPr bwMode="auto">
            <a:xfrm flipV="1">
              <a:off x="2332" y="2822"/>
              <a:ext cx="2" cy="431"/>
            </a:xfrm>
            <a:prstGeom prst="straightConnector1">
              <a:avLst/>
            </a:prstGeom>
            <a:noFill/>
            <a:ln w="12700">
              <a:solidFill>
                <a:schemeClr val="tx1"/>
              </a:solidFill>
              <a:round/>
              <a:headEnd type="none" w="lg" len="lg"/>
              <a:tailEnd type="none" w="lg" len="lg"/>
            </a:ln>
          </p:spPr>
        </p:cxnSp>
        <p:sp>
          <p:nvSpPr>
            <p:cNvPr id="7243" name="Line 100"/>
            <p:cNvSpPr>
              <a:spLocks noChangeShapeType="1"/>
            </p:cNvSpPr>
            <p:nvPr/>
          </p:nvSpPr>
          <p:spPr bwMode="auto">
            <a:xfrm flipH="1">
              <a:off x="2064" y="2304"/>
              <a:ext cx="267" cy="0"/>
            </a:xfrm>
            <a:prstGeom prst="line">
              <a:avLst/>
            </a:prstGeom>
            <a:noFill/>
            <a:ln w="12700">
              <a:solidFill>
                <a:schemeClr val="tx1"/>
              </a:solidFill>
              <a:round/>
              <a:headEnd type="none" w="lg" len="lg"/>
              <a:tailEnd type="none" w="lg" len="lg"/>
            </a:ln>
          </p:spPr>
          <p:txBody>
            <a:bodyPr/>
            <a:lstStyle/>
            <a:p>
              <a:endParaRPr lang="en-US"/>
            </a:p>
          </p:txBody>
        </p:sp>
        <p:sp>
          <p:nvSpPr>
            <p:cNvPr id="7244" name="Line 101"/>
            <p:cNvSpPr>
              <a:spLocks noChangeShapeType="1"/>
            </p:cNvSpPr>
            <p:nvPr/>
          </p:nvSpPr>
          <p:spPr bwMode="auto">
            <a:xfrm flipH="1">
              <a:off x="2064" y="3024"/>
              <a:ext cx="270" cy="0"/>
            </a:xfrm>
            <a:prstGeom prst="line">
              <a:avLst/>
            </a:prstGeom>
            <a:noFill/>
            <a:ln w="12700">
              <a:solidFill>
                <a:schemeClr val="tx1"/>
              </a:solidFill>
              <a:round/>
              <a:headEnd type="none" w="lg" len="lg"/>
              <a:tailEnd type="none" w="lg" len="lg"/>
            </a:ln>
          </p:spPr>
          <p:txBody>
            <a:bodyPr/>
            <a:lstStyle/>
            <a:p>
              <a:endParaRPr lang="en-US"/>
            </a:p>
          </p:txBody>
        </p:sp>
        <p:sp>
          <p:nvSpPr>
            <p:cNvPr id="7245" name="Text Box 102"/>
            <p:cNvSpPr txBox="1">
              <a:spLocks noChangeArrowheads="1"/>
            </p:cNvSpPr>
            <p:nvPr/>
          </p:nvSpPr>
          <p:spPr bwMode="auto">
            <a:xfrm>
              <a:off x="1064" y="1728"/>
              <a:ext cx="232" cy="250"/>
            </a:xfrm>
            <a:prstGeom prst="rect">
              <a:avLst/>
            </a:prstGeom>
            <a:noFill/>
            <a:ln w="12700">
              <a:noFill/>
              <a:miter lim="800000"/>
              <a:headEnd type="none" w="lg" len="lg"/>
              <a:tailEnd type="none" w="lg" len="lg"/>
            </a:ln>
          </p:spPr>
          <p:txBody>
            <a:bodyPr wrap="none">
              <a:spAutoFit/>
            </a:bodyPr>
            <a:lstStyle/>
            <a:p>
              <a:r>
                <a:rPr lang="en-US" sz="2000" b="1"/>
                <a:t>A</a:t>
              </a:r>
            </a:p>
          </p:txBody>
        </p:sp>
        <p:sp>
          <p:nvSpPr>
            <p:cNvPr id="7246" name="Text Box 103"/>
            <p:cNvSpPr txBox="1">
              <a:spLocks noChangeArrowheads="1"/>
            </p:cNvSpPr>
            <p:nvPr/>
          </p:nvSpPr>
          <p:spPr bwMode="auto">
            <a:xfrm>
              <a:off x="1836" y="2150"/>
              <a:ext cx="223" cy="250"/>
            </a:xfrm>
            <a:prstGeom prst="rect">
              <a:avLst/>
            </a:prstGeom>
            <a:noFill/>
            <a:ln w="12700">
              <a:noFill/>
              <a:miter lim="800000"/>
              <a:headEnd type="none" w="lg" len="lg"/>
              <a:tailEnd type="none" w="lg" len="lg"/>
            </a:ln>
          </p:spPr>
          <p:txBody>
            <a:bodyPr wrap="none">
              <a:spAutoFit/>
            </a:bodyPr>
            <a:lstStyle/>
            <a:p>
              <a:r>
                <a:rPr lang="en-US" sz="2000" b="1"/>
                <a:t>B</a:t>
              </a:r>
            </a:p>
          </p:txBody>
        </p:sp>
        <p:sp>
          <p:nvSpPr>
            <p:cNvPr id="7247" name="Text Box 104"/>
            <p:cNvSpPr txBox="1">
              <a:spLocks noChangeArrowheads="1"/>
            </p:cNvSpPr>
            <p:nvPr/>
          </p:nvSpPr>
          <p:spPr bwMode="auto">
            <a:xfrm>
              <a:off x="1837" y="2870"/>
              <a:ext cx="232" cy="250"/>
            </a:xfrm>
            <a:prstGeom prst="rect">
              <a:avLst/>
            </a:prstGeom>
            <a:noFill/>
            <a:ln w="12700">
              <a:noFill/>
              <a:miter lim="800000"/>
              <a:headEnd type="none" w="lg" len="lg"/>
              <a:tailEnd type="none" w="lg" len="lg"/>
            </a:ln>
          </p:spPr>
          <p:txBody>
            <a:bodyPr wrap="none">
              <a:spAutoFit/>
            </a:bodyPr>
            <a:lstStyle/>
            <a:p>
              <a:r>
                <a:rPr lang="en-US" sz="2000" b="1"/>
                <a:t>C</a:t>
              </a:r>
            </a:p>
          </p:txBody>
        </p:sp>
        <p:sp>
          <p:nvSpPr>
            <p:cNvPr id="7248" name="Text Box 105"/>
            <p:cNvSpPr txBox="1">
              <a:spLocks noChangeArrowheads="1"/>
            </p:cNvSpPr>
            <p:nvPr/>
          </p:nvSpPr>
          <p:spPr bwMode="auto">
            <a:xfrm>
              <a:off x="4380" y="2544"/>
              <a:ext cx="223" cy="250"/>
            </a:xfrm>
            <a:prstGeom prst="rect">
              <a:avLst/>
            </a:prstGeom>
            <a:noFill/>
            <a:ln w="12700">
              <a:noFill/>
              <a:miter lim="800000"/>
              <a:headEnd type="none" w="lg" len="lg"/>
              <a:tailEnd type="none" w="lg" len="lg"/>
            </a:ln>
          </p:spPr>
          <p:txBody>
            <a:bodyPr wrap="none">
              <a:spAutoFit/>
            </a:bodyPr>
            <a:lstStyle/>
            <a:p>
              <a:r>
                <a:rPr lang="en-US" sz="2000" b="1"/>
                <a:t>Z</a:t>
              </a:r>
            </a:p>
          </p:txBody>
        </p:sp>
      </p:grpSp>
      <p:graphicFrame>
        <p:nvGraphicFramePr>
          <p:cNvPr id="7170" name="Object 106"/>
          <p:cNvGraphicFramePr>
            <a:graphicFrameLocks noChangeAspect="1"/>
          </p:cNvGraphicFramePr>
          <p:nvPr>
            <p:ph sz="quarter" idx="3"/>
          </p:nvPr>
        </p:nvGraphicFramePr>
        <p:xfrm>
          <a:off x="3946525" y="2273300"/>
          <a:ext cx="1539875" cy="503238"/>
        </p:xfrm>
        <a:graphic>
          <a:graphicData uri="http://schemas.openxmlformats.org/presentationml/2006/ole">
            <p:oleObj spid="_x0000_s7170" name="Equation" r:id="rId3" imgW="660240" imgH="215640" progId="Equation.3">
              <p:embed/>
            </p:oleObj>
          </a:graphicData>
        </a:graphic>
      </p:graphicFrame>
      <p:cxnSp>
        <p:nvCxnSpPr>
          <p:cNvPr id="7231" name="AutoShape 107"/>
          <p:cNvCxnSpPr>
            <a:cxnSpLocks noChangeShapeType="1"/>
          </p:cNvCxnSpPr>
          <p:nvPr/>
        </p:nvCxnSpPr>
        <p:spPr bwMode="auto">
          <a:xfrm flipH="1" flipV="1">
            <a:off x="3192463" y="2522538"/>
            <a:ext cx="754062" cy="3175"/>
          </a:xfrm>
          <a:prstGeom prst="straightConnector1">
            <a:avLst/>
          </a:prstGeom>
          <a:noFill/>
          <a:ln w="12700">
            <a:solidFill>
              <a:schemeClr val="tx1"/>
            </a:solidFill>
            <a:round/>
            <a:headEnd type="none" w="lg" len="lg"/>
            <a:tailEnd type="stealth" w="lg" len="lg"/>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Date Placeholder 5"/>
          <p:cNvSpPr>
            <a:spLocks noGrp="1"/>
          </p:cNvSpPr>
          <p:nvPr>
            <p:ph type="dt" sz="quarter" idx="10"/>
          </p:nvPr>
        </p:nvSpPr>
        <p:spPr>
          <a:noFill/>
        </p:spPr>
        <p:txBody>
          <a:bodyPr/>
          <a:lstStyle/>
          <a:p>
            <a:r>
              <a:rPr lang="en-US"/>
              <a:t>ECEN 301</a:t>
            </a:r>
          </a:p>
        </p:txBody>
      </p:sp>
      <p:sp>
        <p:nvSpPr>
          <p:cNvPr id="8197" name="Footer Placeholder 6"/>
          <p:cNvSpPr>
            <a:spLocks noGrp="1"/>
          </p:cNvSpPr>
          <p:nvPr>
            <p:ph type="ftr" sz="quarter" idx="11"/>
          </p:nvPr>
        </p:nvSpPr>
        <p:spPr>
          <a:noFill/>
        </p:spPr>
        <p:txBody>
          <a:bodyPr/>
          <a:lstStyle/>
          <a:p>
            <a:r>
              <a:rPr lang="en-US"/>
              <a:t>Discussion #22 – Combinational Logic</a:t>
            </a:r>
          </a:p>
        </p:txBody>
      </p:sp>
      <p:sp>
        <p:nvSpPr>
          <p:cNvPr id="8198" name="Slide Number Placeholder 7"/>
          <p:cNvSpPr>
            <a:spLocks noGrp="1"/>
          </p:cNvSpPr>
          <p:nvPr>
            <p:ph type="sldNum" sz="quarter" idx="12"/>
          </p:nvPr>
        </p:nvSpPr>
        <p:spPr>
          <a:noFill/>
        </p:spPr>
        <p:txBody>
          <a:bodyPr/>
          <a:lstStyle/>
          <a:p>
            <a:pPr lvl="1"/>
            <a:fld id="{26AD6B01-AF94-4049-825A-91FA524E2589}" type="slidenum">
              <a:rPr lang="en-US"/>
              <a:pPr lvl="1"/>
              <a:t>14</a:t>
            </a:fld>
            <a:endParaRPr lang="en-US"/>
          </a:p>
        </p:txBody>
      </p:sp>
      <p:sp>
        <p:nvSpPr>
          <p:cNvPr id="8199" name="Rectangle 3"/>
          <p:cNvSpPr>
            <a:spLocks noChangeArrowheads="1"/>
          </p:cNvSpPr>
          <p:nvPr/>
        </p:nvSpPr>
        <p:spPr bwMode="auto">
          <a:xfrm>
            <a:off x="2085975" y="3365500"/>
            <a:ext cx="1249363" cy="871538"/>
          </a:xfrm>
          <a:prstGeom prst="rect">
            <a:avLst/>
          </a:prstGeom>
          <a:solidFill>
            <a:srgbClr val="800000">
              <a:alpha val="20000"/>
            </a:srgbClr>
          </a:solidFill>
          <a:ln w="12700">
            <a:noFill/>
            <a:miter lim="800000"/>
            <a:headEnd type="none" w="lg" len="lg"/>
            <a:tailEnd type="none" w="lg" len="lg"/>
          </a:ln>
        </p:spPr>
        <p:txBody>
          <a:bodyPr wrap="none" anchor="ctr"/>
          <a:lstStyle/>
          <a:p>
            <a:endParaRPr lang="en-US"/>
          </a:p>
        </p:txBody>
      </p:sp>
      <p:sp>
        <p:nvSpPr>
          <p:cNvPr id="8200" name="Rectangle 4"/>
          <p:cNvSpPr>
            <a:spLocks noChangeArrowheads="1"/>
          </p:cNvSpPr>
          <p:nvPr/>
        </p:nvSpPr>
        <p:spPr bwMode="auto">
          <a:xfrm>
            <a:off x="2070100" y="2235200"/>
            <a:ext cx="1265238" cy="900113"/>
          </a:xfrm>
          <a:prstGeom prst="rect">
            <a:avLst/>
          </a:prstGeom>
          <a:solidFill>
            <a:srgbClr val="FFFF99">
              <a:alpha val="70195"/>
            </a:srgbClr>
          </a:solidFill>
          <a:ln w="12700">
            <a:noFill/>
            <a:miter lim="800000"/>
            <a:headEnd type="none" w="lg" len="lg"/>
            <a:tailEnd type="none" w="lg" len="lg"/>
          </a:ln>
        </p:spPr>
        <p:txBody>
          <a:bodyPr wrap="none" anchor="ctr"/>
          <a:lstStyle/>
          <a:p>
            <a:endParaRPr lang="en-US"/>
          </a:p>
        </p:txBody>
      </p:sp>
      <p:sp>
        <p:nvSpPr>
          <p:cNvPr id="8201" name="Rectangle 5"/>
          <p:cNvSpPr>
            <a:spLocks noGrp="1" noChangeArrowheads="1"/>
          </p:cNvSpPr>
          <p:nvPr>
            <p:ph type="title"/>
          </p:nvPr>
        </p:nvSpPr>
        <p:spPr/>
        <p:txBody>
          <a:bodyPr/>
          <a:lstStyle/>
          <a:p>
            <a:r>
              <a:rPr lang="en-US" smtClean="0"/>
              <a:t>Boolean Algebra</a:t>
            </a:r>
          </a:p>
        </p:txBody>
      </p:sp>
      <p:sp>
        <p:nvSpPr>
          <p:cNvPr id="8202" name="Rectangle 6"/>
          <p:cNvSpPr>
            <a:spLocks noGrp="1" noChangeArrowheads="1"/>
          </p:cNvSpPr>
          <p:nvPr>
            <p:ph type="body" sz="half" idx="1"/>
          </p:nvPr>
        </p:nvSpPr>
        <p:spPr>
          <a:xfrm>
            <a:off x="406400" y="1333500"/>
            <a:ext cx="8356600" cy="849313"/>
          </a:xfrm>
        </p:spPr>
        <p:txBody>
          <a:bodyPr/>
          <a:lstStyle/>
          <a:p>
            <a:pPr>
              <a:buFont typeface="Monotype Sorts" pitchFamily="2" charset="2"/>
              <a:buNone/>
            </a:pPr>
            <a:r>
              <a:rPr lang="en-US" sz="2800" b="1" u="sng" smtClean="0"/>
              <a:t>Example3</a:t>
            </a:r>
            <a:r>
              <a:rPr lang="en-US" sz="2800" smtClean="0"/>
              <a:t>: Determine the truth table</a:t>
            </a:r>
          </a:p>
        </p:txBody>
      </p:sp>
      <p:graphicFrame>
        <p:nvGraphicFramePr>
          <p:cNvPr id="1079435" name="Group 139"/>
          <p:cNvGraphicFramePr>
            <a:graphicFrameLocks noGrp="1"/>
          </p:cNvGraphicFramePr>
          <p:nvPr>
            <p:ph sz="quarter" idx="2"/>
          </p:nvPr>
        </p:nvGraphicFramePr>
        <p:xfrm>
          <a:off x="6096000" y="1752600"/>
          <a:ext cx="2327275" cy="3078480"/>
        </p:xfrm>
        <a:graphic>
          <a:graphicData uri="http://schemas.openxmlformats.org/drawingml/2006/table">
            <a:tbl>
              <a:tblPr/>
              <a:tblGrid>
                <a:gridCol w="304800"/>
                <a:gridCol w="304800"/>
                <a:gridCol w="381000"/>
                <a:gridCol w="461963"/>
                <a:gridCol w="430212"/>
                <a:gridCol w="4445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C</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r>
                        <a:rPr kumimoji="0" lang="en-US" sz="2000" b="0" i="0" u="none" strike="noStrike" cap="none" normalizeH="0" baseline="-2500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r>
                        <a:rPr kumimoji="0" lang="en-US" sz="2000" b="0" i="0" u="none" strike="noStrike" cap="none" normalizeH="0" baseline="-25000" smtClean="0">
                          <a:ln>
                            <a:noFill/>
                          </a:ln>
                          <a:solidFill>
                            <a:schemeClr val="bg2"/>
                          </a:solidFill>
                          <a:effectLst/>
                          <a:latin typeface="Times New Roman" pitchFamily="18" charset="0"/>
                        </a:rPr>
                        <a:t>2</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Z</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r>
            </a:tbl>
          </a:graphicData>
        </a:graphic>
      </p:graphicFrame>
      <p:grpSp>
        <p:nvGrpSpPr>
          <p:cNvPr id="8265" name="Group 78"/>
          <p:cNvGrpSpPr>
            <a:grpSpLocks/>
          </p:cNvGrpSpPr>
          <p:nvPr/>
        </p:nvGrpSpPr>
        <p:grpSpPr bwMode="auto">
          <a:xfrm>
            <a:off x="12700" y="2286000"/>
            <a:ext cx="5618163" cy="2968625"/>
            <a:chOff x="1064" y="1728"/>
            <a:chExt cx="3539" cy="1870"/>
          </a:xfrm>
        </p:grpSpPr>
        <p:grpSp>
          <p:nvGrpSpPr>
            <p:cNvPr id="8268" name="Group 79"/>
            <p:cNvGrpSpPr>
              <a:grpSpLocks/>
            </p:cNvGrpSpPr>
            <p:nvPr/>
          </p:nvGrpSpPr>
          <p:grpSpPr bwMode="auto">
            <a:xfrm>
              <a:off x="3504" y="2457"/>
              <a:ext cx="876" cy="473"/>
              <a:chOff x="3648" y="1960"/>
              <a:chExt cx="1248" cy="673"/>
            </a:xfrm>
          </p:grpSpPr>
          <p:grpSp>
            <p:nvGrpSpPr>
              <p:cNvPr id="8308" name="Group 80"/>
              <p:cNvGrpSpPr>
                <a:grpSpLocks/>
              </p:cNvGrpSpPr>
              <p:nvPr/>
            </p:nvGrpSpPr>
            <p:grpSpPr bwMode="auto">
              <a:xfrm>
                <a:off x="3817" y="1960"/>
                <a:ext cx="776" cy="673"/>
                <a:chOff x="2521" y="1536"/>
                <a:chExt cx="776" cy="673"/>
              </a:xfrm>
            </p:grpSpPr>
            <p:sp>
              <p:nvSpPr>
                <p:cNvPr id="8313" name="Arc 81"/>
                <p:cNvSpPr>
                  <a:spLocks/>
                </p:cNvSpPr>
                <p:nvPr/>
              </p:nvSpPr>
              <p:spPr bwMode="auto">
                <a:xfrm>
                  <a:off x="2925" y="1537"/>
                  <a:ext cx="372" cy="672"/>
                </a:xfrm>
                <a:custGeom>
                  <a:avLst/>
                  <a:gdLst>
                    <a:gd name="T0" fmla="*/ 0 w 21658"/>
                    <a:gd name="T1" fmla="*/ 0 h 43200"/>
                    <a:gd name="T2" fmla="*/ 1 w 21658"/>
                    <a:gd name="T3" fmla="*/ 672 h 43200"/>
                    <a:gd name="T4" fmla="*/ 1 w 21658"/>
                    <a:gd name="T5" fmla="*/ 336 h 43200"/>
                    <a:gd name="T6" fmla="*/ 0 60000 65536"/>
                    <a:gd name="T7" fmla="*/ 0 60000 65536"/>
                    <a:gd name="T8" fmla="*/ 0 60000 65536"/>
                    <a:gd name="T9" fmla="*/ 0 w 21658"/>
                    <a:gd name="T10" fmla="*/ 0 h 43200"/>
                    <a:gd name="T11" fmla="*/ 21658 w 21658"/>
                    <a:gd name="T12" fmla="*/ 43200 h 43200"/>
                  </a:gdLst>
                  <a:ahLst/>
                  <a:cxnLst>
                    <a:cxn ang="T6">
                      <a:pos x="T0" y="T1"/>
                    </a:cxn>
                    <a:cxn ang="T7">
                      <a:pos x="T2" y="T3"/>
                    </a:cxn>
                    <a:cxn ang="T8">
                      <a:pos x="T4" y="T5"/>
                    </a:cxn>
                  </a:cxnLst>
                  <a:rect l="T9" t="T10" r="T11" b="T12"/>
                  <a:pathLst>
                    <a:path w="21658" h="43200" fill="none" extrusionOk="0">
                      <a:moveTo>
                        <a:pt x="0" y="0"/>
                      </a:moveTo>
                      <a:cubicBezTo>
                        <a:pt x="19" y="0"/>
                        <a:pt x="38" y="-1"/>
                        <a:pt x="58" y="0"/>
                      </a:cubicBezTo>
                      <a:cubicBezTo>
                        <a:pt x="11987" y="0"/>
                        <a:pt x="21658" y="9670"/>
                        <a:pt x="21658" y="21600"/>
                      </a:cubicBezTo>
                      <a:cubicBezTo>
                        <a:pt x="21658" y="33529"/>
                        <a:pt x="11987" y="43199"/>
                        <a:pt x="58" y="43200"/>
                      </a:cubicBezTo>
                    </a:path>
                    <a:path w="21658" h="43200" stroke="0" extrusionOk="0">
                      <a:moveTo>
                        <a:pt x="0" y="0"/>
                      </a:moveTo>
                      <a:cubicBezTo>
                        <a:pt x="19" y="0"/>
                        <a:pt x="38" y="-1"/>
                        <a:pt x="58" y="0"/>
                      </a:cubicBezTo>
                      <a:cubicBezTo>
                        <a:pt x="11987" y="0"/>
                        <a:pt x="21658" y="9670"/>
                        <a:pt x="21658" y="21600"/>
                      </a:cubicBezTo>
                      <a:cubicBezTo>
                        <a:pt x="21658" y="33529"/>
                        <a:pt x="11987" y="43199"/>
                        <a:pt x="58" y="43200"/>
                      </a:cubicBezTo>
                      <a:lnTo>
                        <a:pt x="58"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8314" name="Freeform 82"/>
                <p:cNvSpPr>
                  <a:spLocks/>
                </p:cNvSpPr>
                <p:nvPr/>
              </p:nvSpPr>
              <p:spPr bwMode="auto">
                <a:xfrm>
                  <a:off x="2521" y="1536"/>
                  <a:ext cx="439" cy="673"/>
                </a:xfrm>
                <a:custGeom>
                  <a:avLst/>
                  <a:gdLst>
                    <a:gd name="T0" fmla="*/ 438 w 439"/>
                    <a:gd name="T1" fmla="*/ 0 h 673"/>
                    <a:gd name="T2" fmla="*/ 0 w 439"/>
                    <a:gd name="T3" fmla="*/ 0 h 673"/>
                    <a:gd name="T4" fmla="*/ 0 w 439"/>
                    <a:gd name="T5" fmla="*/ 672 h 673"/>
                    <a:gd name="T6" fmla="*/ 438 w 439"/>
                    <a:gd name="T7" fmla="*/ 672 h 673"/>
                    <a:gd name="T8" fmla="*/ 0 60000 65536"/>
                    <a:gd name="T9" fmla="*/ 0 60000 65536"/>
                    <a:gd name="T10" fmla="*/ 0 60000 65536"/>
                    <a:gd name="T11" fmla="*/ 0 60000 65536"/>
                    <a:gd name="T12" fmla="*/ 0 w 439"/>
                    <a:gd name="T13" fmla="*/ 0 h 673"/>
                    <a:gd name="T14" fmla="*/ 439 w 439"/>
                    <a:gd name="T15" fmla="*/ 673 h 673"/>
                  </a:gdLst>
                  <a:ahLst/>
                  <a:cxnLst>
                    <a:cxn ang="T8">
                      <a:pos x="T0" y="T1"/>
                    </a:cxn>
                    <a:cxn ang="T9">
                      <a:pos x="T2" y="T3"/>
                    </a:cxn>
                    <a:cxn ang="T10">
                      <a:pos x="T4" y="T5"/>
                    </a:cxn>
                    <a:cxn ang="T11">
                      <a:pos x="T6" y="T7"/>
                    </a:cxn>
                  </a:cxnLst>
                  <a:rect l="T12" t="T13" r="T14" b="T15"/>
                  <a:pathLst>
                    <a:path w="439" h="673">
                      <a:moveTo>
                        <a:pt x="438" y="0"/>
                      </a:moveTo>
                      <a:lnTo>
                        <a:pt x="0" y="0"/>
                      </a:lnTo>
                      <a:lnTo>
                        <a:pt x="0" y="672"/>
                      </a:lnTo>
                      <a:lnTo>
                        <a:pt x="438" y="672"/>
                      </a:lnTo>
                    </a:path>
                  </a:pathLst>
                </a:custGeom>
                <a:noFill/>
                <a:ln w="12700" cap="rnd">
                  <a:solidFill>
                    <a:schemeClr val="tx1"/>
                  </a:solidFill>
                  <a:round/>
                  <a:headEnd type="none" w="sm" len="sm"/>
                  <a:tailEnd type="none" w="sm" len="sm"/>
                </a:ln>
              </p:spPr>
              <p:txBody>
                <a:bodyPr/>
                <a:lstStyle/>
                <a:p>
                  <a:endParaRPr lang="en-US"/>
                </a:p>
              </p:txBody>
            </p:sp>
          </p:grpSp>
          <p:sp>
            <p:nvSpPr>
              <p:cNvPr id="8309" name="Line 83"/>
              <p:cNvSpPr>
                <a:spLocks noChangeShapeType="1"/>
              </p:cNvSpPr>
              <p:nvPr/>
            </p:nvSpPr>
            <p:spPr bwMode="auto">
              <a:xfrm flipH="1">
                <a:off x="3648" y="2061"/>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310" name="Line 84"/>
              <p:cNvSpPr>
                <a:spLocks noChangeShapeType="1"/>
              </p:cNvSpPr>
              <p:nvPr/>
            </p:nvSpPr>
            <p:spPr bwMode="auto">
              <a:xfrm flipH="1">
                <a:off x="3648" y="2531"/>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311" name="Line 85"/>
              <p:cNvSpPr>
                <a:spLocks noChangeShapeType="1"/>
              </p:cNvSpPr>
              <p:nvPr/>
            </p:nvSpPr>
            <p:spPr bwMode="auto">
              <a:xfrm flipH="1">
                <a:off x="4608" y="2294"/>
                <a:ext cx="28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312" name="Line 86"/>
              <p:cNvSpPr>
                <a:spLocks noChangeShapeType="1"/>
              </p:cNvSpPr>
              <p:nvPr/>
            </p:nvSpPr>
            <p:spPr bwMode="auto">
              <a:xfrm flipH="1">
                <a:off x="3648" y="2291"/>
                <a:ext cx="169" cy="0"/>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8269" name="Group 87"/>
            <p:cNvGrpSpPr>
              <a:grpSpLocks/>
            </p:cNvGrpSpPr>
            <p:nvPr/>
          </p:nvGrpSpPr>
          <p:grpSpPr bwMode="auto">
            <a:xfrm>
              <a:off x="2331" y="3120"/>
              <a:ext cx="823" cy="478"/>
              <a:chOff x="4224" y="1859"/>
              <a:chExt cx="823" cy="478"/>
            </a:xfrm>
          </p:grpSpPr>
          <p:sp>
            <p:nvSpPr>
              <p:cNvPr id="8300" name="Arc 88"/>
              <p:cNvSpPr>
                <a:spLocks/>
              </p:cNvSpPr>
              <p:nvPr/>
            </p:nvSpPr>
            <p:spPr bwMode="auto">
              <a:xfrm>
                <a:off x="4508" y="1862"/>
                <a:ext cx="446" cy="472"/>
              </a:xfrm>
              <a:custGeom>
                <a:avLst/>
                <a:gdLst>
                  <a:gd name="T0" fmla="*/ 0 w 18822"/>
                  <a:gd name="T1" fmla="*/ 0 h 21600"/>
                  <a:gd name="T2" fmla="*/ 446 w 18822"/>
                  <a:gd name="T3" fmla="*/ 239 h 21600"/>
                  <a:gd name="T4" fmla="*/ 1 w 18822"/>
                  <a:gd name="T5" fmla="*/ 472 h 21600"/>
                  <a:gd name="T6" fmla="*/ 0 60000 65536"/>
                  <a:gd name="T7" fmla="*/ 0 60000 65536"/>
                  <a:gd name="T8" fmla="*/ 0 60000 65536"/>
                  <a:gd name="T9" fmla="*/ 0 w 18822"/>
                  <a:gd name="T10" fmla="*/ 0 h 21600"/>
                  <a:gd name="T11" fmla="*/ 18822 w 18822"/>
                  <a:gd name="T12" fmla="*/ 21600 h 21600"/>
                </a:gdLst>
                <a:ahLst/>
                <a:cxnLst>
                  <a:cxn ang="T6">
                    <a:pos x="T0" y="T1"/>
                  </a:cxn>
                  <a:cxn ang="T7">
                    <a:pos x="T2" y="T3"/>
                  </a:cxn>
                  <a:cxn ang="T8">
                    <a:pos x="T4" y="T5"/>
                  </a:cxn>
                </a:cxnLst>
                <a:rect l="T9" t="T10" r="T11" b="T12"/>
                <a:pathLst>
                  <a:path w="18822" h="21600" fill="none" extrusionOk="0">
                    <a:moveTo>
                      <a:pt x="0" y="0"/>
                    </a:moveTo>
                    <a:cubicBezTo>
                      <a:pt x="10" y="0"/>
                      <a:pt x="20" y="-1"/>
                      <a:pt x="30" y="0"/>
                    </a:cubicBezTo>
                    <a:cubicBezTo>
                      <a:pt x="7809" y="0"/>
                      <a:pt x="14987" y="4182"/>
                      <a:pt x="18822" y="10950"/>
                    </a:cubicBezTo>
                  </a:path>
                  <a:path w="18822" h="21600" stroke="0" extrusionOk="0">
                    <a:moveTo>
                      <a:pt x="0" y="0"/>
                    </a:moveTo>
                    <a:cubicBezTo>
                      <a:pt x="10" y="0"/>
                      <a:pt x="20" y="-1"/>
                      <a:pt x="30" y="0"/>
                    </a:cubicBezTo>
                    <a:cubicBezTo>
                      <a:pt x="7809" y="0"/>
                      <a:pt x="14987" y="4182"/>
                      <a:pt x="18822" y="10950"/>
                    </a:cubicBezTo>
                    <a:lnTo>
                      <a:pt x="30"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8301" name="Arc 89"/>
              <p:cNvSpPr>
                <a:spLocks/>
              </p:cNvSpPr>
              <p:nvPr/>
            </p:nvSpPr>
            <p:spPr bwMode="auto">
              <a:xfrm rot="10800000">
                <a:off x="4515" y="1865"/>
                <a:ext cx="443" cy="472"/>
              </a:xfrm>
              <a:custGeom>
                <a:avLst/>
                <a:gdLst>
                  <a:gd name="T0" fmla="*/ 0 w 18684"/>
                  <a:gd name="T1" fmla="*/ 235 h 21600"/>
                  <a:gd name="T2" fmla="*/ 442 w 18684"/>
                  <a:gd name="T3" fmla="*/ 0 h 21600"/>
                  <a:gd name="T4" fmla="*/ 443 w 18684"/>
                  <a:gd name="T5" fmla="*/ 472 h 21600"/>
                  <a:gd name="T6" fmla="*/ 0 60000 65536"/>
                  <a:gd name="T7" fmla="*/ 0 60000 65536"/>
                  <a:gd name="T8" fmla="*/ 0 60000 65536"/>
                  <a:gd name="T9" fmla="*/ 0 w 18684"/>
                  <a:gd name="T10" fmla="*/ 0 h 21600"/>
                  <a:gd name="T11" fmla="*/ 18684 w 18684"/>
                  <a:gd name="T12" fmla="*/ 21600 h 21600"/>
                </a:gdLst>
                <a:ahLst/>
                <a:cxnLst>
                  <a:cxn ang="T6">
                    <a:pos x="T0" y="T1"/>
                  </a:cxn>
                  <a:cxn ang="T7">
                    <a:pos x="T2" y="T3"/>
                  </a:cxn>
                  <a:cxn ang="T8">
                    <a:pos x="T4" y="T5"/>
                  </a:cxn>
                </a:cxnLst>
                <a:rect l="T9" t="T10" r="T11" b="T12"/>
                <a:pathLst>
                  <a:path w="18684" h="21600" fill="none" extrusionOk="0">
                    <a:moveTo>
                      <a:pt x="0" y="10761"/>
                    </a:moveTo>
                    <a:cubicBezTo>
                      <a:pt x="3859" y="4109"/>
                      <a:pt x="10963" y="10"/>
                      <a:pt x="18654" y="0"/>
                    </a:cubicBezTo>
                  </a:path>
                  <a:path w="18684" h="21600" stroke="0" extrusionOk="0">
                    <a:moveTo>
                      <a:pt x="0" y="10761"/>
                    </a:moveTo>
                    <a:cubicBezTo>
                      <a:pt x="3859" y="4109"/>
                      <a:pt x="10963" y="10"/>
                      <a:pt x="18654" y="0"/>
                    </a:cubicBezTo>
                    <a:lnTo>
                      <a:pt x="18684"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8302" name="Line 90"/>
              <p:cNvSpPr>
                <a:spLocks noChangeShapeType="1"/>
              </p:cNvSpPr>
              <p:nvPr/>
            </p:nvSpPr>
            <p:spPr bwMode="auto">
              <a:xfrm flipH="1">
                <a:off x="4355" y="1861"/>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303" name="Line 91"/>
              <p:cNvSpPr>
                <a:spLocks noChangeShapeType="1"/>
              </p:cNvSpPr>
              <p:nvPr/>
            </p:nvSpPr>
            <p:spPr bwMode="auto">
              <a:xfrm flipH="1">
                <a:off x="4355" y="2333"/>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304" name="Arc 92"/>
              <p:cNvSpPr>
                <a:spLocks/>
              </p:cNvSpPr>
              <p:nvPr/>
            </p:nvSpPr>
            <p:spPr bwMode="auto">
              <a:xfrm>
                <a:off x="4294" y="1859"/>
                <a:ext cx="128" cy="474"/>
              </a:xfrm>
              <a:custGeom>
                <a:avLst/>
                <a:gdLst>
                  <a:gd name="T0" fmla="*/ 60 w 21600"/>
                  <a:gd name="T1" fmla="*/ 0 h 37935"/>
                  <a:gd name="T2" fmla="*/ 63 w 21600"/>
                  <a:gd name="T3" fmla="*/ 474 h 37935"/>
                  <a:gd name="T4" fmla="*/ 0 w 21600"/>
                  <a:gd name="T5" fmla="*/ 239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0075" y="0"/>
                    </a:moveTo>
                    <a:cubicBezTo>
                      <a:pt x="17163" y="3738"/>
                      <a:pt x="21600" y="11092"/>
                      <a:pt x="21600" y="19106"/>
                    </a:cubicBezTo>
                    <a:cubicBezTo>
                      <a:pt x="21600" y="26911"/>
                      <a:pt x="17388" y="34110"/>
                      <a:pt x="10584" y="37935"/>
                    </a:cubicBezTo>
                  </a:path>
                  <a:path w="21600" h="37935" stroke="0" extrusionOk="0">
                    <a:moveTo>
                      <a:pt x="10075" y="0"/>
                    </a:moveTo>
                    <a:cubicBezTo>
                      <a:pt x="17163" y="3738"/>
                      <a:pt x="21600" y="11092"/>
                      <a:pt x="21600" y="19106"/>
                    </a:cubicBezTo>
                    <a:cubicBezTo>
                      <a:pt x="21600" y="26911"/>
                      <a:pt x="17388" y="34110"/>
                      <a:pt x="10584" y="37935"/>
                    </a:cubicBezTo>
                    <a:lnTo>
                      <a:pt x="0" y="19106"/>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8305" name="Line 93"/>
              <p:cNvSpPr>
                <a:spLocks noChangeShapeType="1"/>
              </p:cNvSpPr>
              <p:nvPr/>
            </p:nvSpPr>
            <p:spPr bwMode="auto">
              <a:xfrm flipH="1">
                <a:off x="4224" y="1990"/>
                <a:ext cx="183" cy="2"/>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306" name="Line 94"/>
              <p:cNvSpPr>
                <a:spLocks noChangeShapeType="1"/>
              </p:cNvSpPr>
              <p:nvPr/>
            </p:nvSpPr>
            <p:spPr bwMode="auto">
              <a:xfrm flipH="1">
                <a:off x="4958" y="2097"/>
                <a:ext cx="8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307" name="Line 95"/>
              <p:cNvSpPr>
                <a:spLocks noChangeShapeType="1"/>
              </p:cNvSpPr>
              <p:nvPr/>
            </p:nvSpPr>
            <p:spPr bwMode="auto">
              <a:xfrm flipH="1">
                <a:off x="4224" y="2206"/>
                <a:ext cx="183" cy="2"/>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8270" name="Group 96"/>
            <p:cNvGrpSpPr>
              <a:grpSpLocks/>
            </p:cNvGrpSpPr>
            <p:nvPr/>
          </p:nvGrpSpPr>
          <p:grpSpPr bwMode="auto">
            <a:xfrm>
              <a:off x="2333" y="1753"/>
              <a:ext cx="823" cy="478"/>
              <a:chOff x="4224" y="1859"/>
              <a:chExt cx="823" cy="478"/>
            </a:xfrm>
          </p:grpSpPr>
          <p:sp>
            <p:nvSpPr>
              <p:cNvPr id="8292" name="Arc 97"/>
              <p:cNvSpPr>
                <a:spLocks/>
              </p:cNvSpPr>
              <p:nvPr/>
            </p:nvSpPr>
            <p:spPr bwMode="auto">
              <a:xfrm>
                <a:off x="4508" y="1862"/>
                <a:ext cx="446" cy="472"/>
              </a:xfrm>
              <a:custGeom>
                <a:avLst/>
                <a:gdLst>
                  <a:gd name="T0" fmla="*/ 0 w 18822"/>
                  <a:gd name="T1" fmla="*/ 0 h 21600"/>
                  <a:gd name="T2" fmla="*/ 446 w 18822"/>
                  <a:gd name="T3" fmla="*/ 239 h 21600"/>
                  <a:gd name="T4" fmla="*/ 1 w 18822"/>
                  <a:gd name="T5" fmla="*/ 472 h 21600"/>
                  <a:gd name="T6" fmla="*/ 0 60000 65536"/>
                  <a:gd name="T7" fmla="*/ 0 60000 65536"/>
                  <a:gd name="T8" fmla="*/ 0 60000 65536"/>
                  <a:gd name="T9" fmla="*/ 0 w 18822"/>
                  <a:gd name="T10" fmla="*/ 0 h 21600"/>
                  <a:gd name="T11" fmla="*/ 18822 w 18822"/>
                  <a:gd name="T12" fmla="*/ 21600 h 21600"/>
                </a:gdLst>
                <a:ahLst/>
                <a:cxnLst>
                  <a:cxn ang="T6">
                    <a:pos x="T0" y="T1"/>
                  </a:cxn>
                  <a:cxn ang="T7">
                    <a:pos x="T2" y="T3"/>
                  </a:cxn>
                  <a:cxn ang="T8">
                    <a:pos x="T4" y="T5"/>
                  </a:cxn>
                </a:cxnLst>
                <a:rect l="T9" t="T10" r="T11" b="T12"/>
                <a:pathLst>
                  <a:path w="18822" h="21600" fill="none" extrusionOk="0">
                    <a:moveTo>
                      <a:pt x="0" y="0"/>
                    </a:moveTo>
                    <a:cubicBezTo>
                      <a:pt x="10" y="0"/>
                      <a:pt x="20" y="-1"/>
                      <a:pt x="30" y="0"/>
                    </a:cubicBezTo>
                    <a:cubicBezTo>
                      <a:pt x="7809" y="0"/>
                      <a:pt x="14987" y="4182"/>
                      <a:pt x="18822" y="10950"/>
                    </a:cubicBezTo>
                  </a:path>
                  <a:path w="18822" h="21600" stroke="0" extrusionOk="0">
                    <a:moveTo>
                      <a:pt x="0" y="0"/>
                    </a:moveTo>
                    <a:cubicBezTo>
                      <a:pt x="10" y="0"/>
                      <a:pt x="20" y="-1"/>
                      <a:pt x="30" y="0"/>
                    </a:cubicBezTo>
                    <a:cubicBezTo>
                      <a:pt x="7809" y="0"/>
                      <a:pt x="14987" y="4182"/>
                      <a:pt x="18822" y="10950"/>
                    </a:cubicBezTo>
                    <a:lnTo>
                      <a:pt x="30"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8293" name="Arc 98"/>
              <p:cNvSpPr>
                <a:spLocks/>
              </p:cNvSpPr>
              <p:nvPr/>
            </p:nvSpPr>
            <p:spPr bwMode="auto">
              <a:xfrm rot="10800000">
                <a:off x="4515" y="1865"/>
                <a:ext cx="443" cy="472"/>
              </a:xfrm>
              <a:custGeom>
                <a:avLst/>
                <a:gdLst>
                  <a:gd name="T0" fmla="*/ 0 w 18684"/>
                  <a:gd name="T1" fmla="*/ 235 h 21600"/>
                  <a:gd name="T2" fmla="*/ 442 w 18684"/>
                  <a:gd name="T3" fmla="*/ 0 h 21600"/>
                  <a:gd name="T4" fmla="*/ 443 w 18684"/>
                  <a:gd name="T5" fmla="*/ 472 h 21600"/>
                  <a:gd name="T6" fmla="*/ 0 60000 65536"/>
                  <a:gd name="T7" fmla="*/ 0 60000 65536"/>
                  <a:gd name="T8" fmla="*/ 0 60000 65536"/>
                  <a:gd name="T9" fmla="*/ 0 w 18684"/>
                  <a:gd name="T10" fmla="*/ 0 h 21600"/>
                  <a:gd name="T11" fmla="*/ 18684 w 18684"/>
                  <a:gd name="T12" fmla="*/ 21600 h 21600"/>
                </a:gdLst>
                <a:ahLst/>
                <a:cxnLst>
                  <a:cxn ang="T6">
                    <a:pos x="T0" y="T1"/>
                  </a:cxn>
                  <a:cxn ang="T7">
                    <a:pos x="T2" y="T3"/>
                  </a:cxn>
                  <a:cxn ang="T8">
                    <a:pos x="T4" y="T5"/>
                  </a:cxn>
                </a:cxnLst>
                <a:rect l="T9" t="T10" r="T11" b="T12"/>
                <a:pathLst>
                  <a:path w="18684" h="21600" fill="none" extrusionOk="0">
                    <a:moveTo>
                      <a:pt x="0" y="10761"/>
                    </a:moveTo>
                    <a:cubicBezTo>
                      <a:pt x="3859" y="4109"/>
                      <a:pt x="10963" y="10"/>
                      <a:pt x="18654" y="0"/>
                    </a:cubicBezTo>
                  </a:path>
                  <a:path w="18684" h="21600" stroke="0" extrusionOk="0">
                    <a:moveTo>
                      <a:pt x="0" y="10761"/>
                    </a:moveTo>
                    <a:cubicBezTo>
                      <a:pt x="3859" y="4109"/>
                      <a:pt x="10963" y="10"/>
                      <a:pt x="18654" y="0"/>
                    </a:cubicBezTo>
                    <a:lnTo>
                      <a:pt x="18684"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8294" name="Line 99"/>
              <p:cNvSpPr>
                <a:spLocks noChangeShapeType="1"/>
              </p:cNvSpPr>
              <p:nvPr/>
            </p:nvSpPr>
            <p:spPr bwMode="auto">
              <a:xfrm flipH="1">
                <a:off x="4355" y="1861"/>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295" name="Line 100"/>
              <p:cNvSpPr>
                <a:spLocks noChangeShapeType="1"/>
              </p:cNvSpPr>
              <p:nvPr/>
            </p:nvSpPr>
            <p:spPr bwMode="auto">
              <a:xfrm flipH="1">
                <a:off x="4355" y="2333"/>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296" name="Arc 101"/>
              <p:cNvSpPr>
                <a:spLocks/>
              </p:cNvSpPr>
              <p:nvPr/>
            </p:nvSpPr>
            <p:spPr bwMode="auto">
              <a:xfrm>
                <a:off x="4294" y="1859"/>
                <a:ext cx="128" cy="474"/>
              </a:xfrm>
              <a:custGeom>
                <a:avLst/>
                <a:gdLst>
                  <a:gd name="T0" fmla="*/ 60 w 21600"/>
                  <a:gd name="T1" fmla="*/ 0 h 37935"/>
                  <a:gd name="T2" fmla="*/ 63 w 21600"/>
                  <a:gd name="T3" fmla="*/ 474 h 37935"/>
                  <a:gd name="T4" fmla="*/ 0 w 21600"/>
                  <a:gd name="T5" fmla="*/ 239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0075" y="0"/>
                    </a:moveTo>
                    <a:cubicBezTo>
                      <a:pt x="17163" y="3738"/>
                      <a:pt x="21600" y="11092"/>
                      <a:pt x="21600" y="19106"/>
                    </a:cubicBezTo>
                    <a:cubicBezTo>
                      <a:pt x="21600" y="26911"/>
                      <a:pt x="17388" y="34110"/>
                      <a:pt x="10584" y="37935"/>
                    </a:cubicBezTo>
                  </a:path>
                  <a:path w="21600" h="37935" stroke="0" extrusionOk="0">
                    <a:moveTo>
                      <a:pt x="10075" y="0"/>
                    </a:moveTo>
                    <a:cubicBezTo>
                      <a:pt x="17163" y="3738"/>
                      <a:pt x="21600" y="11092"/>
                      <a:pt x="21600" y="19106"/>
                    </a:cubicBezTo>
                    <a:cubicBezTo>
                      <a:pt x="21600" y="26911"/>
                      <a:pt x="17388" y="34110"/>
                      <a:pt x="10584" y="37935"/>
                    </a:cubicBezTo>
                    <a:lnTo>
                      <a:pt x="0" y="19106"/>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8297" name="Line 102"/>
              <p:cNvSpPr>
                <a:spLocks noChangeShapeType="1"/>
              </p:cNvSpPr>
              <p:nvPr/>
            </p:nvSpPr>
            <p:spPr bwMode="auto">
              <a:xfrm flipH="1">
                <a:off x="4224" y="1990"/>
                <a:ext cx="183" cy="2"/>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298" name="Line 103"/>
              <p:cNvSpPr>
                <a:spLocks noChangeShapeType="1"/>
              </p:cNvSpPr>
              <p:nvPr/>
            </p:nvSpPr>
            <p:spPr bwMode="auto">
              <a:xfrm flipH="1">
                <a:off x="4958" y="2097"/>
                <a:ext cx="8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299" name="Line 104"/>
              <p:cNvSpPr>
                <a:spLocks noChangeShapeType="1"/>
              </p:cNvSpPr>
              <p:nvPr/>
            </p:nvSpPr>
            <p:spPr bwMode="auto">
              <a:xfrm flipH="1">
                <a:off x="4224" y="2206"/>
                <a:ext cx="183" cy="2"/>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8271" name="Group 105"/>
            <p:cNvGrpSpPr>
              <a:grpSpLocks/>
            </p:cNvGrpSpPr>
            <p:nvPr/>
          </p:nvGrpSpPr>
          <p:grpSpPr bwMode="auto">
            <a:xfrm>
              <a:off x="2333" y="2456"/>
              <a:ext cx="962" cy="472"/>
              <a:chOff x="1670" y="2802"/>
              <a:chExt cx="962" cy="472"/>
            </a:xfrm>
          </p:grpSpPr>
          <p:grpSp>
            <p:nvGrpSpPr>
              <p:cNvPr id="8285" name="Group 106"/>
              <p:cNvGrpSpPr>
                <a:grpSpLocks/>
              </p:cNvGrpSpPr>
              <p:nvPr/>
            </p:nvGrpSpPr>
            <p:grpSpPr bwMode="auto">
              <a:xfrm>
                <a:off x="1789" y="2802"/>
                <a:ext cx="544" cy="472"/>
                <a:chOff x="2521" y="1536"/>
                <a:chExt cx="776" cy="673"/>
              </a:xfrm>
            </p:grpSpPr>
            <p:sp>
              <p:nvSpPr>
                <p:cNvPr id="8290" name="Arc 107"/>
                <p:cNvSpPr>
                  <a:spLocks/>
                </p:cNvSpPr>
                <p:nvPr/>
              </p:nvSpPr>
              <p:spPr bwMode="auto">
                <a:xfrm>
                  <a:off x="2925" y="1537"/>
                  <a:ext cx="372" cy="672"/>
                </a:xfrm>
                <a:custGeom>
                  <a:avLst/>
                  <a:gdLst>
                    <a:gd name="T0" fmla="*/ 0 w 21658"/>
                    <a:gd name="T1" fmla="*/ 0 h 43200"/>
                    <a:gd name="T2" fmla="*/ 1 w 21658"/>
                    <a:gd name="T3" fmla="*/ 672 h 43200"/>
                    <a:gd name="T4" fmla="*/ 1 w 21658"/>
                    <a:gd name="T5" fmla="*/ 336 h 43200"/>
                    <a:gd name="T6" fmla="*/ 0 60000 65536"/>
                    <a:gd name="T7" fmla="*/ 0 60000 65536"/>
                    <a:gd name="T8" fmla="*/ 0 60000 65536"/>
                    <a:gd name="T9" fmla="*/ 0 w 21658"/>
                    <a:gd name="T10" fmla="*/ 0 h 43200"/>
                    <a:gd name="T11" fmla="*/ 21658 w 21658"/>
                    <a:gd name="T12" fmla="*/ 43200 h 43200"/>
                  </a:gdLst>
                  <a:ahLst/>
                  <a:cxnLst>
                    <a:cxn ang="T6">
                      <a:pos x="T0" y="T1"/>
                    </a:cxn>
                    <a:cxn ang="T7">
                      <a:pos x="T2" y="T3"/>
                    </a:cxn>
                    <a:cxn ang="T8">
                      <a:pos x="T4" y="T5"/>
                    </a:cxn>
                  </a:cxnLst>
                  <a:rect l="T9" t="T10" r="T11" b="T12"/>
                  <a:pathLst>
                    <a:path w="21658" h="43200" fill="none" extrusionOk="0">
                      <a:moveTo>
                        <a:pt x="0" y="0"/>
                      </a:moveTo>
                      <a:cubicBezTo>
                        <a:pt x="19" y="0"/>
                        <a:pt x="38" y="-1"/>
                        <a:pt x="58" y="0"/>
                      </a:cubicBezTo>
                      <a:cubicBezTo>
                        <a:pt x="11987" y="0"/>
                        <a:pt x="21658" y="9670"/>
                        <a:pt x="21658" y="21600"/>
                      </a:cubicBezTo>
                      <a:cubicBezTo>
                        <a:pt x="21658" y="33529"/>
                        <a:pt x="11987" y="43199"/>
                        <a:pt x="58" y="43200"/>
                      </a:cubicBezTo>
                    </a:path>
                    <a:path w="21658" h="43200" stroke="0" extrusionOk="0">
                      <a:moveTo>
                        <a:pt x="0" y="0"/>
                      </a:moveTo>
                      <a:cubicBezTo>
                        <a:pt x="19" y="0"/>
                        <a:pt x="38" y="-1"/>
                        <a:pt x="58" y="0"/>
                      </a:cubicBezTo>
                      <a:cubicBezTo>
                        <a:pt x="11987" y="0"/>
                        <a:pt x="21658" y="9670"/>
                        <a:pt x="21658" y="21600"/>
                      </a:cubicBezTo>
                      <a:cubicBezTo>
                        <a:pt x="21658" y="33529"/>
                        <a:pt x="11987" y="43199"/>
                        <a:pt x="58" y="43200"/>
                      </a:cubicBezTo>
                      <a:lnTo>
                        <a:pt x="58"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8291" name="Freeform 108"/>
                <p:cNvSpPr>
                  <a:spLocks/>
                </p:cNvSpPr>
                <p:nvPr/>
              </p:nvSpPr>
              <p:spPr bwMode="auto">
                <a:xfrm>
                  <a:off x="2521" y="1536"/>
                  <a:ext cx="439" cy="673"/>
                </a:xfrm>
                <a:custGeom>
                  <a:avLst/>
                  <a:gdLst>
                    <a:gd name="T0" fmla="*/ 438 w 439"/>
                    <a:gd name="T1" fmla="*/ 0 h 673"/>
                    <a:gd name="T2" fmla="*/ 0 w 439"/>
                    <a:gd name="T3" fmla="*/ 0 h 673"/>
                    <a:gd name="T4" fmla="*/ 0 w 439"/>
                    <a:gd name="T5" fmla="*/ 672 h 673"/>
                    <a:gd name="T6" fmla="*/ 438 w 439"/>
                    <a:gd name="T7" fmla="*/ 672 h 673"/>
                    <a:gd name="T8" fmla="*/ 0 60000 65536"/>
                    <a:gd name="T9" fmla="*/ 0 60000 65536"/>
                    <a:gd name="T10" fmla="*/ 0 60000 65536"/>
                    <a:gd name="T11" fmla="*/ 0 60000 65536"/>
                    <a:gd name="T12" fmla="*/ 0 w 439"/>
                    <a:gd name="T13" fmla="*/ 0 h 673"/>
                    <a:gd name="T14" fmla="*/ 439 w 439"/>
                    <a:gd name="T15" fmla="*/ 673 h 673"/>
                  </a:gdLst>
                  <a:ahLst/>
                  <a:cxnLst>
                    <a:cxn ang="T8">
                      <a:pos x="T0" y="T1"/>
                    </a:cxn>
                    <a:cxn ang="T9">
                      <a:pos x="T2" y="T3"/>
                    </a:cxn>
                    <a:cxn ang="T10">
                      <a:pos x="T4" y="T5"/>
                    </a:cxn>
                    <a:cxn ang="T11">
                      <a:pos x="T6" y="T7"/>
                    </a:cxn>
                  </a:cxnLst>
                  <a:rect l="T12" t="T13" r="T14" b="T15"/>
                  <a:pathLst>
                    <a:path w="439" h="673">
                      <a:moveTo>
                        <a:pt x="438" y="0"/>
                      </a:moveTo>
                      <a:lnTo>
                        <a:pt x="0" y="0"/>
                      </a:lnTo>
                      <a:lnTo>
                        <a:pt x="0" y="672"/>
                      </a:lnTo>
                      <a:lnTo>
                        <a:pt x="438" y="672"/>
                      </a:lnTo>
                    </a:path>
                  </a:pathLst>
                </a:custGeom>
                <a:noFill/>
                <a:ln w="12700" cap="rnd">
                  <a:solidFill>
                    <a:schemeClr val="tx1"/>
                  </a:solidFill>
                  <a:round/>
                  <a:headEnd type="none" w="sm" len="sm"/>
                  <a:tailEnd type="none" w="sm" len="sm"/>
                </a:ln>
              </p:spPr>
              <p:txBody>
                <a:bodyPr/>
                <a:lstStyle/>
                <a:p>
                  <a:endParaRPr lang="en-US"/>
                </a:p>
              </p:txBody>
            </p:sp>
          </p:grpSp>
          <p:sp>
            <p:nvSpPr>
              <p:cNvPr id="8286" name="Line 109"/>
              <p:cNvSpPr>
                <a:spLocks noChangeShapeType="1"/>
              </p:cNvSpPr>
              <p:nvPr/>
            </p:nvSpPr>
            <p:spPr bwMode="auto">
              <a:xfrm flipH="1">
                <a:off x="1670" y="2928"/>
                <a:ext cx="11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287" name="Line 110"/>
              <p:cNvSpPr>
                <a:spLocks noChangeShapeType="1"/>
              </p:cNvSpPr>
              <p:nvPr/>
            </p:nvSpPr>
            <p:spPr bwMode="auto">
              <a:xfrm flipH="1">
                <a:off x="1670" y="3168"/>
                <a:ext cx="11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288" name="Line 111"/>
              <p:cNvSpPr>
                <a:spLocks noChangeShapeType="1"/>
              </p:cNvSpPr>
              <p:nvPr/>
            </p:nvSpPr>
            <p:spPr bwMode="auto">
              <a:xfrm flipH="1">
                <a:off x="2430" y="3036"/>
                <a:ext cx="20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8289" name="Oval 112"/>
              <p:cNvSpPr>
                <a:spLocks noChangeArrowheads="1"/>
              </p:cNvSpPr>
              <p:nvPr/>
            </p:nvSpPr>
            <p:spPr bwMode="auto">
              <a:xfrm>
                <a:off x="2328" y="2992"/>
                <a:ext cx="96" cy="96"/>
              </a:xfrm>
              <a:prstGeom prst="ellipse">
                <a:avLst/>
              </a:prstGeom>
              <a:noFill/>
              <a:ln w="12700">
                <a:solidFill>
                  <a:schemeClr val="tx1"/>
                </a:solidFill>
                <a:round/>
                <a:headEnd type="none" w="lg" len="lg"/>
                <a:tailEnd type="none" w="lg" len="lg"/>
              </a:ln>
            </p:spPr>
            <p:txBody>
              <a:bodyPr wrap="none" anchor="ctr"/>
              <a:lstStyle/>
              <a:p>
                <a:endParaRPr lang="en-US"/>
              </a:p>
            </p:txBody>
          </p:sp>
        </p:grpSp>
        <p:cxnSp>
          <p:nvCxnSpPr>
            <p:cNvPr id="8272" name="AutoShape 113"/>
            <p:cNvCxnSpPr>
              <a:cxnSpLocks noChangeShapeType="1"/>
              <a:stCxn id="8288" idx="0"/>
              <a:endCxn id="8312" idx="1"/>
            </p:cNvCxnSpPr>
            <p:nvPr/>
          </p:nvCxnSpPr>
          <p:spPr bwMode="auto">
            <a:xfrm>
              <a:off x="3295" y="2690"/>
              <a:ext cx="210" cy="0"/>
            </a:xfrm>
            <a:prstGeom prst="straightConnector1">
              <a:avLst/>
            </a:prstGeom>
            <a:noFill/>
            <a:ln w="12700">
              <a:solidFill>
                <a:schemeClr val="tx1"/>
              </a:solidFill>
              <a:round/>
              <a:headEnd type="none" w="lg" len="lg"/>
              <a:tailEnd type="none" w="lg" len="lg"/>
            </a:ln>
          </p:spPr>
        </p:cxnSp>
        <p:cxnSp>
          <p:nvCxnSpPr>
            <p:cNvPr id="8273" name="AutoShape 114"/>
            <p:cNvCxnSpPr>
              <a:cxnSpLocks noChangeShapeType="1"/>
              <a:stCxn id="8306" idx="0"/>
              <a:endCxn id="8310" idx="1"/>
            </p:cNvCxnSpPr>
            <p:nvPr/>
          </p:nvCxnSpPr>
          <p:spPr bwMode="auto">
            <a:xfrm rot="-5400000">
              <a:off x="3080" y="2933"/>
              <a:ext cx="500" cy="350"/>
            </a:xfrm>
            <a:prstGeom prst="bentConnector3">
              <a:avLst>
                <a:gd name="adj1" fmla="val -1005"/>
              </a:avLst>
            </a:prstGeom>
            <a:noFill/>
            <a:ln w="12700">
              <a:solidFill>
                <a:schemeClr val="tx1"/>
              </a:solidFill>
              <a:miter lim="800000"/>
              <a:headEnd type="none" w="lg" len="lg"/>
              <a:tailEnd type="none" w="lg" len="lg"/>
            </a:ln>
          </p:spPr>
        </p:cxnSp>
        <p:cxnSp>
          <p:nvCxnSpPr>
            <p:cNvPr id="8274" name="AutoShape 115"/>
            <p:cNvCxnSpPr>
              <a:cxnSpLocks noChangeShapeType="1"/>
              <a:stCxn id="8298" idx="0"/>
              <a:endCxn id="8309" idx="1"/>
            </p:cNvCxnSpPr>
            <p:nvPr/>
          </p:nvCxnSpPr>
          <p:spPr bwMode="auto">
            <a:xfrm rot="5400000" flipV="1">
              <a:off x="3062" y="2086"/>
              <a:ext cx="537" cy="348"/>
            </a:xfrm>
            <a:prstGeom prst="bentConnector5">
              <a:avLst>
                <a:gd name="adj1" fmla="val 0"/>
                <a:gd name="adj2" fmla="val 49426"/>
                <a:gd name="adj3" fmla="val 100370"/>
              </a:avLst>
            </a:prstGeom>
            <a:noFill/>
            <a:ln w="12700">
              <a:solidFill>
                <a:schemeClr val="tx1"/>
              </a:solidFill>
              <a:miter lim="800000"/>
              <a:headEnd type="none" w="lg" len="lg"/>
              <a:tailEnd type="none" w="lg" len="lg"/>
            </a:ln>
          </p:spPr>
        </p:cxnSp>
        <p:cxnSp>
          <p:nvCxnSpPr>
            <p:cNvPr id="8275" name="AutoShape 116"/>
            <p:cNvCxnSpPr>
              <a:cxnSpLocks noChangeShapeType="1"/>
              <a:stCxn id="8297" idx="1"/>
            </p:cNvCxnSpPr>
            <p:nvPr/>
          </p:nvCxnSpPr>
          <p:spPr bwMode="auto">
            <a:xfrm flipH="1">
              <a:off x="1296" y="1886"/>
              <a:ext cx="1038" cy="0"/>
            </a:xfrm>
            <a:prstGeom prst="straightConnector1">
              <a:avLst/>
            </a:prstGeom>
            <a:noFill/>
            <a:ln w="12700">
              <a:solidFill>
                <a:schemeClr val="tx1"/>
              </a:solidFill>
              <a:round/>
              <a:headEnd type="none" w="lg" len="lg"/>
              <a:tailEnd type="none" w="lg" len="lg"/>
            </a:ln>
          </p:spPr>
        </p:cxnSp>
        <p:cxnSp>
          <p:nvCxnSpPr>
            <p:cNvPr id="8276" name="AutoShape 117"/>
            <p:cNvCxnSpPr>
              <a:cxnSpLocks noChangeShapeType="1"/>
              <a:stCxn id="8307" idx="1"/>
            </p:cNvCxnSpPr>
            <p:nvPr/>
          </p:nvCxnSpPr>
          <p:spPr bwMode="auto">
            <a:xfrm rot="16200000" flipV="1">
              <a:off x="1217" y="2355"/>
              <a:ext cx="1585" cy="644"/>
            </a:xfrm>
            <a:prstGeom prst="bentConnector3">
              <a:avLst>
                <a:gd name="adj1" fmla="val 60"/>
              </a:avLst>
            </a:prstGeom>
            <a:noFill/>
            <a:ln w="12700">
              <a:solidFill>
                <a:schemeClr val="tx1"/>
              </a:solidFill>
              <a:miter lim="800000"/>
              <a:headEnd type="none" w="lg" len="lg"/>
              <a:tailEnd type="none" w="lg" len="lg"/>
            </a:ln>
          </p:spPr>
        </p:cxnSp>
        <p:cxnSp>
          <p:nvCxnSpPr>
            <p:cNvPr id="8277" name="AutoShape 118"/>
            <p:cNvCxnSpPr>
              <a:cxnSpLocks noChangeShapeType="1"/>
              <a:stCxn id="8286" idx="1"/>
              <a:endCxn id="8299" idx="1"/>
            </p:cNvCxnSpPr>
            <p:nvPr/>
          </p:nvCxnSpPr>
          <p:spPr bwMode="auto">
            <a:xfrm flipV="1">
              <a:off x="2334" y="2102"/>
              <a:ext cx="0" cy="480"/>
            </a:xfrm>
            <a:prstGeom prst="straightConnector1">
              <a:avLst/>
            </a:prstGeom>
            <a:noFill/>
            <a:ln w="12700">
              <a:solidFill>
                <a:schemeClr val="tx1"/>
              </a:solidFill>
              <a:round/>
              <a:headEnd type="none" w="lg" len="lg"/>
              <a:tailEnd type="none" w="lg" len="lg"/>
            </a:ln>
          </p:spPr>
        </p:cxnSp>
        <p:cxnSp>
          <p:nvCxnSpPr>
            <p:cNvPr id="8278" name="AutoShape 119"/>
            <p:cNvCxnSpPr>
              <a:cxnSpLocks noChangeShapeType="1"/>
              <a:stCxn id="8305" idx="1"/>
              <a:endCxn id="8287" idx="1"/>
            </p:cNvCxnSpPr>
            <p:nvPr/>
          </p:nvCxnSpPr>
          <p:spPr bwMode="auto">
            <a:xfrm flipV="1">
              <a:off x="2332" y="2822"/>
              <a:ext cx="2" cy="431"/>
            </a:xfrm>
            <a:prstGeom prst="straightConnector1">
              <a:avLst/>
            </a:prstGeom>
            <a:noFill/>
            <a:ln w="12700">
              <a:solidFill>
                <a:schemeClr val="tx1"/>
              </a:solidFill>
              <a:round/>
              <a:headEnd type="none" w="lg" len="lg"/>
              <a:tailEnd type="none" w="lg" len="lg"/>
            </a:ln>
          </p:spPr>
        </p:cxnSp>
        <p:sp>
          <p:nvSpPr>
            <p:cNvPr id="8279" name="Line 120"/>
            <p:cNvSpPr>
              <a:spLocks noChangeShapeType="1"/>
            </p:cNvSpPr>
            <p:nvPr/>
          </p:nvSpPr>
          <p:spPr bwMode="auto">
            <a:xfrm flipH="1">
              <a:off x="2064" y="2304"/>
              <a:ext cx="267" cy="0"/>
            </a:xfrm>
            <a:prstGeom prst="line">
              <a:avLst/>
            </a:prstGeom>
            <a:noFill/>
            <a:ln w="12700">
              <a:solidFill>
                <a:schemeClr val="tx1"/>
              </a:solidFill>
              <a:round/>
              <a:headEnd type="none" w="lg" len="lg"/>
              <a:tailEnd type="none" w="lg" len="lg"/>
            </a:ln>
          </p:spPr>
          <p:txBody>
            <a:bodyPr/>
            <a:lstStyle/>
            <a:p>
              <a:endParaRPr lang="en-US"/>
            </a:p>
          </p:txBody>
        </p:sp>
        <p:sp>
          <p:nvSpPr>
            <p:cNvPr id="8280" name="Line 121"/>
            <p:cNvSpPr>
              <a:spLocks noChangeShapeType="1"/>
            </p:cNvSpPr>
            <p:nvPr/>
          </p:nvSpPr>
          <p:spPr bwMode="auto">
            <a:xfrm flipH="1">
              <a:off x="2064" y="3024"/>
              <a:ext cx="270" cy="0"/>
            </a:xfrm>
            <a:prstGeom prst="line">
              <a:avLst/>
            </a:prstGeom>
            <a:noFill/>
            <a:ln w="12700">
              <a:solidFill>
                <a:schemeClr val="tx1"/>
              </a:solidFill>
              <a:round/>
              <a:headEnd type="none" w="lg" len="lg"/>
              <a:tailEnd type="none" w="lg" len="lg"/>
            </a:ln>
          </p:spPr>
          <p:txBody>
            <a:bodyPr/>
            <a:lstStyle/>
            <a:p>
              <a:endParaRPr lang="en-US"/>
            </a:p>
          </p:txBody>
        </p:sp>
        <p:sp>
          <p:nvSpPr>
            <p:cNvPr id="8281" name="Text Box 122"/>
            <p:cNvSpPr txBox="1">
              <a:spLocks noChangeArrowheads="1"/>
            </p:cNvSpPr>
            <p:nvPr/>
          </p:nvSpPr>
          <p:spPr bwMode="auto">
            <a:xfrm>
              <a:off x="1064" y="1728"/>
              <a:ext cx="232" cy="250"/>
            </a:xfrm>
            <a:prstGeom prst="rect">
              <a:avLst/>
            </a:prstGeom>
            <a:noFill/>
            <a:ln w="12700">
              <a:noFill/>
              <a:miter lim="800000"/>
              <a:headEnd type="none" w="lg" len="lg"/>
              <a:tailEnd type="none" w="lg" len="lg"/>
            </a:ln>
          </p:spPr>
          <p:txBody>
            <a:bodyPr wrap="none">
              <a:spAutoFit/>
            </a:bodyPr>
            <a:lstStyle/>
            <a:p>
              <a:r>
                <a:rPr lang="en-US" sz="2000" b="1"/>
                <a:t>A</a:t>
              </a:r>
            </a:p>
          </p:txBody>
        </p:sp>
        <p:sp>
          <p:nvSpPr>
            <p:cNvPr id="8282" name="Text Box 123"/>
            <p:cNvSpPr txBox="1">
              <a:spLocks noChangeArrowheads="1"/>
            </p:cNvSpPr>
            <p:nvPr/>
          </p:nvSpPr>
          <p:spPr bwMode="auto">
            <a:xfrm>
              <a:off x="1836" y="2150"/>
              <a:ext cx="223" cy="250"/>
            </a:xfrm>
            <a:prstGeom prst="rect">
              <a:avLst/>
            </a:prstGeom>
            <a:noFill/>
            <a:ln w="12700">
              <a:noFill/>
              <a:miter lim="800000"/>
              <a:headEnd type="none" w="lg" len="lg"/>
              <a:tailEnd type="none" w="lg" len="lg"/>
            </a:ln>
          </p:spPr>
          <p:txBody>
            <a:bodyPr wrap="none">
              <a:spAutoFit/>
            </a:bodyPr>
            <a:lstStyle/>
            <a:p>
              <a:r>
                <a:rPr lang="en-US" sz="2000" b="1"/>
                <a:t>B</a:t>
              </a:r>
            </a:p>
          </p:txBody>
        </p:sp>
        <p:sp>
          <p:nvSpPr>
            <p:cNvPr id="8283" name="Text Box 124"/>
            <p:cNvSpPr txBox="1">
              <a:spLocks noChangeArrowheads="1"/>
            </p:cNvSpPr>
            <p:nvPr/>
          </p:nvSpPr>
          <p:spPr bwMode="auto">
            <a:xfrm>
              <a:off x="1837" y="2870"/>
              <a:ext cx="232" cy="250"/>
            </a:xfrm>
            <a:prstGeom prst="rect">
              <a:avLst/>
            </a:prstGeom>
            <a:noFill/>
            <a:ln w="12700">
              <a:noFill/>
              <a:miter lim="800000"/>
              <a:headEnd type="none" w="lg" len="lg"/>
              <a:tailEnd type="none" w="lg" len="lg"/>
            </a:ln>
          </p:spPr>
          <p:txBody>
            <a:bodyPr wrap="none">
              <a:spAutoFit/>
            </a:bodyPr>
            <a:lstStyle/>
            <a:p>
              <a:r>
                <a:rPr lang="en-US" sz="2000" b="1"/>
                <a:t>C</a:t>
              </a:r>
            </a:p>
          </p:txBody>
        </p:sp>
        <p:sp>
          <p:nvSpPr>
            <p:cNvPr id="8284" name="Text Box 125"/>
            <p:cNvSpPr txBox="1">
              <a:spLocks noChangeArrowheads="1"/>
            </p:cNvSpPr>
            <p:nvPr/>
          </p:nvSpPr>
          <p:spPr bwMode="auto">
            <a:xfrm>
              <a:off x="4380" y="2544"/>
              <a:ext cx="223" cy="250"/>
            </a:xfrm>
            <a:prstGeom prst="rect">
              <a:avLst/>
            </a:prstGeom>
            <a:noFill/>
            <a:ln w="12700">
              <a:noFill/>
              <a:miter lim="800000"/>
              <a:headEnd type="none" w="lg" len="lg"/>
              <a:tailEnd type="none" w="lg" len="lg"/>
            </a:ln>
          </p:spPr>
          <p:txBody>
            <a:bodyPr wrap="none">
              <a:spAutoFit/>
            </a:bodyPr>
            <a:lstStyle/>
            <a:p>
              <a:r>
                <a:rPr lang="en-US" sz="2000" b="1"/>
                <a:t>Z</a:t>
              </a:r>
            </a:p>
          </p:txBody>
        </p:sp>
      </p:grpSp>
      <p:graphicFrame>
        <p:nvGraphicFramePr>
          <p:cNvPr id="8194" name="Object 126"/>
          <p:cNvGraphicFramePr>
            <a:graphicFrameLocks noChangeAspect="1"/>
          </p:cNvGraphicFramePr>
          <p:nvPr>
            <p:ph sz="quarter" idx="3"/>
          </p:nvPr>
        </p:nvGraphicFramePr>
        <p:xfrm>
          <a:off x="3946525" y="2273300"/>
          <a:ext cx="1539875" cy="503238"/>
        </p:xfrm>
        <a:graphic>
          <a:graphicData uri="http://schemas.openxmlformats.org/presentationml/2006/ole">
            <p:oleObj spid="_x0000_s8194" name="Equation" r:id="rId3" imgW="660240" imgH="215640" progId="Equation.3">
              <p:embed/>
            </p:oleObj>
          </a:graphicData>
        </a:graphic>
      </p:graphicFrame>
      <p:cxnSp>
        <p:nvCxnSpPr>
          <p:cNvPr id="8266" name="AutoShape 127"/>
          <p:cNvCxnSpPr>
            <a:cxnSpLocks noChangeShapeType="1"/>
          </p:cNvCxnSpPr>
          <p:nvPr/>
        </p:nvCxnSpPr>
        <p:spPr bwMode="auto">
          <a:xfrm flipH="1" flipV="1">
            <a:off x="3192463" y="2522538"/>
            <a:ext cx="754062" cy="3175"/>
          </a:xfrm>
          <a:prstGeom prst="straightConnector1">
            <a:avLst/>
          </a:prstGeom>
          <a:noFill/>
          <a:ln w="12700">
            <a:solidFill>
              <a:schemeClr val="tx1"/>
            </a:solidFill>
            <a:round/>
            <a:headEnd type="none" w="lg" len="lg"/>
            <a:tailEnd type="stealth" w="lg" len="lg"/>
          </a:ln>
        </p:spPr>
      </p:cxnSp>
      <p:graphicFrame>
        <p:nvGraphicFramePr>
          <p:cNvPr id="8195" name="Object 128"/>
          <p:cNvGraphicFramePr>
            <a:graphicFrameLocks noChangeAspect="1"/>
          </p:cNvGraphicFramePr>
          <p:nvPr/>
        </p:nvGraphicFramePr>
        <p:xfrm>
          <a:off x="3292475" y="5476875"/>
          <a:ext cx="1308100" cy="577850"/>
        </p:xfrm>
        <a:graphic>
          <a:graphicData uri="http://schemas.openxmlformats.org/presentationml/2006/ole">
            <p:oleObj spid="_x0000_s8195" name="Equation" r:id="rId4" imgW="545760" imgH="241200" progId="Equation.3">
              <p:embed/>
            </p:oleObj>
          </a:graphicData>
        </a:graphic>
      </p:graphicFrame>
      <p:cxnSp>
        <p:nvCxnSpPr>
          <p:cNvPr id="8267" name="AutoShape 130"/>
          <p:cNvCxnSpPr>
            <a:cxnSpLocks noChangeShapeType="1"/>
            <a:endCxn id="8291" idx="3"/>
          </p:cNvCxnSpPr>
          <p:nvPr/>
        </p:nvCxnSpPr>
        <p:spPr bwMode="auto">
          <a:xfrm flipH="1" flipV="1">
            <a:off x="2703513" y="4189413"/>
            <a:ext cx="938212" cy="1576387"/>
          </a:xfrm>
          <a:prstGeom prst="straightConnector1">
            <a:avLst/>
          </a:prstGeom>
          <a:noFill/>
          <a:ln w="12700">
            <a:solidFill>
              <a:schemeClr val="tx1"/>
            </a:solidFill>
            <a:round/>
            <a:headEnd type="none" w="lg" len="lg"/>
            <a:tailEnd type="stealth" w="lg" len="lg"/>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Date Placeholder 5"/>
          <p:cNvSpPr>
            <a:spLocks noGrp="1"/>
          </p:cNvSpPr>
          <p:nvPr>
            <p:ph type="dt" sz="quarter" idx="10"/>
          </p:nvPr>
        </p:nvSpPr>
        <p:spPr>
          <a:noFill/>
        </p:spPr>
        <p:txBody>
          <a:bodyPr/>
          <a:lstStyle/>
          <a:p>
            <a:r>
              <a:rPr lang="en-US"/>
              <a:t>ECEN 301</a:t>
            </a:r>
          </a:p>
        </p:txBody>
      </p:sp>
      <p:sp>
        <p:nvSpPr>
          <p:cNvPr id="9222" name="Footer Placeholder 6"/>
          <p:cNvSpPr>
            <a:spLocks noGrp="1"/>
          </p:cNvSpPr>
          <p:nvPr>
            <p:ph type="ftr" sz="quarter" idx="11"/>
          </p:nvPr>
        </p:nvSpPr>
        <p:spPr>
          <a:noFill/>
        </p:spPr>
        <p:txBody>
          <a:bodyPr/>
          <a:lstStyle/>
          <a:p>
            <a:r>
              <a:rPr lang="en-US"/>
              <a:t>Discussion #22 – Combinational Logic</a:t>
            </a:r>
          </a:p>
        </p:txBody>
      </p:sp>
      <p:sp>
        <p:nvSpPr>
          <p:cNvPr id="9223" name="Slide Number Placeholder 7"/>
          <p:cNvSpPr>
            <a:spLocks noGrp="1"/>
          </p:cNvSpPr>
          <p:nvPr>
            <p:ph type="sldNum" sz="quarter" idx="12"/>
          </p:nvPr>
        </p:nvSpPr>
        <p:spPr>
          <a:noFill/>
        </p:spPr>
        <p:txBody>
          <a:bodyPr/>
          <a:lstStyle/>
          <a:p>
            <a:pPr lvl="1"/>
            <a:fld id="{E7D3823D-C90C-4B4F-B92D-49E96928F286}" type="slidenum">
              <a:rPr lang="en-US"/>
              <a:pPr lvl="1"/>
              <a:t>15</a:t>
            </a:fld>
            <a:endParaRPr lang="en-US"/>
          </a:p>
        </p:txBody>
      </p:sp>
      <p:sp>
        <p:nvSpPr>
          <p:cNvPr id="9224" name="Rectangle 3"/>
          <p:cNvSpPr>
            <a:spLocks noChangeArrowheads="1"/>
          </p:cNvSpPr>
          <p:nvPr/>
        </p:nvSpPr>
        <p:spPr bwMode="auto">
          <a:xfrm>
            <a:off x="2085975" y="3365500"/>
            <a:ext cx="1249363" cy="871538"/>
          </a:xfrm>
          <a:prstGeom prst="rect">
            <a:avLst/>
          </a:prstGeom>
          <a:solidFill>
            <a:srgbClr val="800000">
              <a:alpha val="20000"/>
            </a:srgbClr>
          </a:solidFill>
          <a:ln w="12700">
            <a:noFill/>
            <a:miter lim="800000"/>
            <a:headEnd type="none" w="lg" len="lg"/>
            <a:tailEnd type="none" w="lg" len="lg"/>
          </a:ln>
        </p:spPr>
        <p:txBody>
          <a:bodyPr wrap="none" anchor="ctr"/>
          <a:lstStyle/>
          <a:p>
            <a:endParaRPr lang="en-US"/>
          </a:p>
        </p:txBody>
      </p:sp>
      <p:sp>
        <p:nvSpPr>
          <p:cNvPr id="9225" name="Rectangle 4"/>
          <p:cNvSpPr>
            <a:spLocks noChangeArrowheads="1"/>
          </p:cNvSpPr>
          <p:nvPr/>
        </p:nvSpPr>
        <p:spPr bwMode="auto">
          <a:xfrm>
            <a:off x="2070100" y="2235200"/>
            <a:ext cx="1265238" cy="900113"/>
          </a:xfrm>
          <a:prstGeom prst="rect">
            <a:avLst/>
          </a:prstGeom>
          <a:solidFill>
            <a:srgbClr val="FFFF99">
              <a:alpha val="70195"/>
            </a:srgbClr>
          </a:solidFill>
          <a:ln w="12700">
            <a:noFill/>
            <a:miter lim="800000"/>
            <a:headEnd type="none" w="lg" len="lg"/>
            <a:tailEnd type="none" w="lg" len="lg"/>
          </a:ln>
        </p:spPr>
        <p:txBody>
          <a:bodyPr wrap="none" anchor="ctr"/>
          <a:lstStyle/>
          <a:p>
            <a:endParaRPr lang="en-US"/>
          </a:p>
        </p:txBody>
      </p:sp>
      <p:sp>
        <p:nvSpPr>
          <p:cNvPr id="9226" name="Rectangle 5"/>
          <p:cNvSpPr>
            <a:spLocks noGrp="1" noChangeArrowheads="1"/>
          </p:cNvSpPr>
          <p:nvPr>
            <p:ph type="title"/>
          </p:nvPr>
        </p:nvSpPr>
        <p:spPr/>
        <p:txBody>
          <a:bodyPr/>
          <a:lstStyle/>
          <a:p>
            <a:r>
              <a:rPr lang="en-US" smtClean="0"/>
              <a:t>Boolean Algebra</a:t>
            </a:r>
          </a:p>
        </p:txBody>
      </p:sp>
      <p:sp>
        <p:nvSpPr>
          <p:cNvPr id="9227" name="Rectangle 6"/>
          <p:cNvSpPr>
            <a:spLocks noGrp="1" noChangeArrowheads="1"/>
          </p:cNvSpPr>
          <p:nvPr>
            <p:ph type="body" sz="half" idx="1"/>
          </p:nvPr>
        </p:nvSpPr>
        <p:spPr>
          <a:xfrm>
            <a:off x="406400" y="1333500"/>
            <a:ext cx="8356600" cy="849313"/>
          </a:xfrm>
        </p:spPr>
        <p:txBody>
          <a:bodyPr/>
          <a:lstStyle/>
          <a:p>
            <a:pPr>
              <a:buFont typeface="Monotype Sorts" pitchFamily="2" charset="2"/>
              <a:buNone/>
            </a:pPr>
            <a:r>
              <a:rPr lang="en-US" sz="2800" b="1" u="sng" smtClean="0"/>
              <a:t>Example3</a:t>
            </a:r>
            <a:r>
              <a:rPr lang="en-US" sz="2800" smtClean="0"/>
              <a:t>: Determine the truth table</a:t>
            </a:r>
          </a:p>
        </p:txBody>
      </p:sp>
      <p:graphicFrame>
        <p:nvGraphicFramePr>
          <p:cNvPr id="1078279" name="Group 7"/>
          <p:cNvGraphicFramePr>
            <a:graphicFrameLocks noGrp="1"/>
          </p:cNvGraphicFramePr>
          <p:nvPr>
            <p:ph sz="quarter" idx="2"/>
          </p:nvPr>
        </p:nvGraphicFramePr>
        <p:xfrm>
          <a:off x="6096000" y="1752600"/>
          <a:ext cx="2730500" cy="3078480"/>
        </p:xfrm>
        <a:graphic>
          <a:graphicData uri="http://schemas.openxmlformats.org/drawingml/2006/table">
            <a:tbl>
              <a:tblPr/>
              <a:tblGrid>
                <a:gridCol w="304800"/>
                <a:gridCol w="304800"/>
                <a:gridCol w="381000"/>
                <a:gridCol w="461963"/>
                <a:gridCol w="403225"/>
                <a:gridCol w="430212"/>
                <a:gridCol w="4445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C</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r>
                        <a:rPr kumimoji="0" lang="en-US" sz="2000" b="0" i="0" u="none" strike="noStrike" cap="none" normalizeH="0" baseline="-2500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r>
                        <a:rPr kumimoji="0" lang="en-US" sz="2000" b="0" i="0" u="none" strike="noStrike" cap="none" normalizeH="0" baseline="-25000" smtClean="0">
                          <a:ln>
                            <a:noFill/>
                          </a:ln>
                          <a:solidFill>
                            <a:schemeClr val="bg2"/>
                          </a:solidFill>
                          <a:effectLst/>
                          <a:latin typeface="Times New Roman" pitchFamily="18" charset="0"/>
                        </a:rPr>
                        <a:t>2</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r>
                        <a:rPr kumimoji="0" lang="en-US" sz="2000" b="0" i="0" u="none" strike="noStrike" cap="none" normalizeH="0" baseline="-25000" smtClean="0">
                          <a:ln>
                            <a:noFill/>
                          </a:ln>
                          <a:solidFill>
                            <a:schemeClr val="bg2"/>
                          </a:solidFill>
                          <a:effectLst/>
                          <a:latin typeface="Times New Roman" pitchFamily="18" charset="0"/>
                        </a:rPr>
                        <a:t>3</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Z</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r>
            </a:tbl>
          </a:graphicData>
        </a:graphic>
      </p:graphicFrame>
      <p:grpSp>
        <p:nvGrpSpPr>
          <p:cNvPr id="9299" name="Group 78"/>
          <p:cNvGrpSpPr>
            <a:grpSpLocks/>
          </p:cNvGrpSpPr>
          <p:nvPr/>
        </p:nvGrpSpPr>
        <p:grpSpPr bwMode="auto">
          <a:xfrm>
            <a:off x="12700" y="2286000"/>
            <a:ext cx="5618163" cy="2968625"/>
            <a:chOff x="1064" y="1728"/>
            <a:chExt cx="3539" cy="1870"/>
          </a:xfrm>
        </p:grpSpPr>
        <p:grpSp>
          <p:nvGrpSpPr>
            <p:cNvPr id="9304" name="Group 79"/>
            <p:cNvGrpSpPr>
              <a:grpSpLocks/>
            </p:cNvGrpSpPr>
            <p:nvPr/>
          </p:nvGrpSpPr>
          <p:grpSpPr bwMode="auto">
            <a:xfrm>
              <a:off x="3504" y="2457"/>
              <a:ext cx="876" cy="473"/>
              <a:chOff x="3648" y="1960"/>
              <a:chExt cx="1248" cy="673"/>
            </a:xfrm>
          </p:grpSpPr>
          <p:grpSp>
            <p:nvGrpSpPr>
              <p:cNvPr id="9344" name="Group 80"/>
              <p:cNvGrpSpPr>
                <a:grpSpLocks/>
              </p:cNvGrpSpPr>
              <p:nvPr/>
            </p:nvGrpSpPr>
            <p:grpSpPr bwMode="auto">
              <a:xfrm>
                <a:off x="3817" y="1960"/>
                <a:ext cx="776" cy="673"/>
                <a:chOff x="2521" y="1536"/>
                <a:chExt cx="776" cy="673"/>
              </a:xfrm>
            </p:grpSpPr>
            <p:sp>
              <p:nvSpPr>
                <p:cNvPr id="9349" name="Arc 81"/>
                <p:cNvSpPr>
                  <a:spLocks/>
                </p:cNvSpPr>
                <p:nvPr/>
              </p:nvSpPr>
              <p:spPr bwMode="auto">
                <a:xfrm>
                  <a:off x="2925" y="1537"/>
                  <a:ext cx="372" cy="672"/>
                </a:xfrm>
                <a:custGeom>
                  <a:avLst/>
                  <a:gdLst>
                    <a:gd name="T0" fmla="*/ 0 w 21658"/>
                    <a:gd name="T1" fmla="*/ 0 h 43200"/>
                    <a:gd name="T2" fmla="*/ 1 w 21658"/>
                    <a:gd name="T3" fmla="*/ 672 h 43200"/>
                    <a:gd name="T4" fmla="*/ 1 w 21658"/>
                    <a:gd name="T5" fmla="*/ 336 h 43200"/>
                    <a:gd name="T6" fmla="*/ 0 60000 65536"/>
                    <a:gd name="T7" fmla="*/ 0 60000 65536"/>
                    <a:gd name="T8" fmla="*/ 0 60000 65536"/>
                    <a:gd name="T9" fmla="*/ 0 w 21658"/>
                    <a:gd name="T10" fmla="*/ 0 h 43200"/>
                    <a:gd name="T11" fmla="*/ 21658 w 21658"/>
                    <a:gd name="T12" fmla="*/ 43200 h 43200"/>
                  </a:gdLst>
                  <a:ahLst/>
                  <a:cxnLst>
                    <a:cxn ang="T6">
                      <a:pos x="T0" y="T1"/>
                    </a:cxn>
                    <a:cxn ang="T7">
                      <a:pos x="T2" y="T3"/>
                    </a:cxn>
                    <a:cxn ang="T8">
                      <a:pos x="T4" y="T5"/>
                    </a:cxn>
                  </a:cxnLst>
                  <a:rect l="T9" t="T10" r="T11" b="T12"/>
                  <a:pathLst>
                    <a:path w="21658" h="43200" fill="none" extrusionOk="0">
                      <a:moveTo>
                        <a:pt x="0" y="0"/>
                      </a:moveTo>
                      <a:cubicBezTo>
                        <a:pt x="19" y="0"/>
                        <a:pt x="38" y="-1"/>
                        <a:pt x="58" y="0"/>
                      </a:cubicBezTo>
                      <a:cubicBezTo>
                        <a:pt x="11987" y="0"/>
                        <a:pt x="21658" y="9670"/>
                        <a:pt x="21658" y="21600"/>
                      </a:cubicBezTo>
                      <a:cubicBezTo>
                        <a:pt x="21658" y="33529"/>
                        <a:pt x="11987" y="43199"/>
                        <a:pt x="58" y="43200"/>
                      </a:cubicBezTo>
                    </a:path>
                    <a:path w="21658" h="43200" stroke="0" extrusionOk="0">
                      <a:moveTo>
                        <a:pt x="0" y="0"/>
                      </a:moveTo>
                      <a:cubicBezTo>
                        <a:pt x="19" y="0"/>
                        <a:pt x="38" y="-1"/>
                        <a:pt x="58" y="0"/>
                      </a:cubicBezTo>
                      <a:cubicBezTo>
                        <a:pt x="11987" y="0"/>
                        <a:pt x="21658" y="9670"/>
                        <a:pt x="21658" y="21600"/>
                      </a:cubicBezTo>
                      <a:cubicBezTo>
                        <a:pt x="21658" y="33529"/>
                        <a:pt x="11987" y="43199"/>
                        <a:pt x="58" y="43200"/>
                      </a:cubicBezTo>
                      <a:lnTo>
                        <a:pt x="58"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9350" name="Freeform 82"/>
                <p:cNvSpPr>
                  <a:spLocks/>
                </p:cNvSpPr>
                <p:nvPr/>
              </p:nvSpPr>
              <p:spPr bwMode="auto">
                <a:xfrm>
                  <a:off x="2521" y="1536"/>
                  <a:ext cx="439" cy="673"/>
                </a:xfrm>
                <a:custGeom>
                  <a:avLst/>
                  <a:gdLst>
                    <a:gd name="T0" fmla="*/ 438 w 439"/>
                    <a:gd name="T1" fmla="*/ 0 h 673"/>
                    <a:gd name="T2" fmla="*/ 0 w 439"/>
                    <a:gd name="T3" fmla="*/ 0 h 673"/>
                    <a:gd name="T4" fmla="*/ 0 w 439"/>
                    <a:gd name="T5" fmla="*/ 672 h 673"/>
                    <a:gd name="T6" fmla="*/ 438 w 439"/>
                    <a:gd name="T7" fmla="*/ 672 h 673"/>
                    <a:gd name="T8" fmla="*/ 0 60000 65536"/>
                    <a:gd name="T9" fmla="*/ 0 60000 65536"/>
                    <a:gd name="T10" fmla="*/ 0 60000 65536"/>
                    <a:gd name="T11" fmla="*/ 0 60000 65536"/>
                    <a:gd name="T12" fmla="*/ 0 w 439"/>
                    <a:gd name="T13" fmla="*/ 0 h 673"/>
                    <a:gd name="T14" fmla="*/ 439 w 439"/>
                    <a:gd name="T15" fmla="*/ 673 h 673"/>
                  </a:gdLst>
                  <a:ahLst/>
                  <a:cxnLst>
                    <a:cxn ang="T8">
                      <a:pos x="T0" y="T1"/>
                    </a:cxn>
                    <a:cxn ang="T9">
                      <a:pos x="T2" y="T3"/>
                    </a:cxn>
                    <a:cxn ang="T10">
                      <a:pos x="T4" y="T5"/>
                    </a:cxn>
                    <a:cxn ang="T11">
                      <a:pos x="T6" y="T7"/>
                    </a:cxn>
                  </a:cxnLst>
                  <a:rect l="T12" t="T13" r="T14" b="T15"/>
                  <a:pathLst>
                    <a:path w="439" h="673">
                      <a:moveTo>
                        <a:pt x="438" y="0"/>
                      </a:moveTo>
                      <a:lnTo>
                        <a:pt x="0" y="0"/>
                      </a:lnTo>
                      <a:lnTo>
                        <a:pt x="0" y="672"/>
                      </a:lnTo>
                      <a:lnTo>
                        <a:pt x="438" y="672"/>
                      </a:lnTo>
                    </a:path>
                  </a:pathLst>
                </a:custGeom>
                <a:noFill/>
                <a:ln w="12700" cap="rnd">
                  <a:solidFill>
                    <a:schemeClr val="tx1"/>
                  </a:solidFill>
                  <a:round/>
                  <a:headEnd type="none" w="sm" len="sm"/>
                  <a:tailEnd type="none" w="sm" len="sm"/>
                </a:ln>
              </p:spPr>
              <p:txBody>
                <a:bodyPr/>
                <a:lstStyle/>
                <a:p>
                  <a:endParaRPr lang="en-US"/>
                </a:p>
              </p:txBody>
            </p:sp>
          </p:grpSp>
          <p:sp>
            <p:nvSpPr>
              <p:cNvPr id="9345" name="Line 83"/>
              <p:cNvSpPr>
                <a:spLocks noChangeShapeType="1"/>
              </p:cNvSpPr>
              <p:nvPr/>
            </p:nvSpPr>
            <p:spPr bwMode="auto">
              <a:xfrm flipH="1">
                <a:off x="3648" y="2061"/>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46" name="Line 84"/>
              <p:cNvSpPr>
                <a:spLocks noChangeShapeType="1"/>
              </p:cNvSpPr>
              <p:nvPr/>
            </p:nvSpPr>
            <p:spPr bwMode="auto">
              <a:xfrm flipH="1">
                <a:off x="3648" y="2531"/>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47" name="Line 85"/>
              <p:cNvSpPr>
                <a:spLocks noChangeShapeType="1"/>
              </p:cNvSpPr>
              <p:nvPr/>
            </p:nvSpPr>
            <p:spPr bwMode="auto">
              <a:xfrm flipH="1">
                <a:off x="4608" y="2294"/>
                <a:ext cx="28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48" name="Line 86"/>
              <p:cNvSpPr>
                <a:spLocks noChangeShapeType="1"/>
              </p:cNvSpPr>
              <p:nvPr/>
            </p:nvSpPr>
            <p:spPr bwMode="auto">
              <a:xfrm flipH="1">
                <a:off x="3648" y="2291"/>
                <a:ext cx="169" cy="0"/>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9305" name="Group 87"/>
            <p:cNvGrpSpPr>
              <a:grpSpLocks/>
            </p:cNvGrpSpPr>
            <p:nvPr/>
          </p:nvGrpSpPr>
          <p:grpSpPr bwMode="auto">
            <a:xfrm>
              <a:off x="2331" y="3120"/>
              <a:ext cx="823" cy="478"/>
              <a:chOff x="4224" y="1859"/>
              <a:chExt cx="823" cy="478"/>
            </a:xfrm>
          </p:grpSpPr>
          <p:sp>
            <p:nvSpPr>
              <p:cNvPr id="9336" name="Arc 88"/>
              <p:cNvSpPr>
                <a:spLocks/>
              </p:cNvSpPr>
              <p:nvPr/>
            </p:nvSpPr>
            <p:spPr bwMode="auto">
              <a:xfrm>
                <a:off x="4508" y="1862"/>
                <a:ext cx="446" cy="472"/>
              </a:xfrm>
              <a:custGeom>
                <a:avLst/>
                <a:gdLst>
                  <a:gd name="T0" fmla="*/ 0 w 18822"/>
                  <a:gd name="T1" fmla="*/ 0 h 21600"/>
                  <a:gd name="T2" fmla="*/ 446 w 18822"/>
                  <a:gd name="T3" fmla="*/ 239 h 21600"/>
                  <a:gd name="T4" fmla="*/ 1 w 18822"/>
                  <a:gd name="T5" fmla="*/ 472 h 21600"/>
                  <a:gd name="T6" fmla="*/ 0 60000 65536"/>
                  <a:gd name="T7" fmla="*/ 0 60000 65536"/>
                  <a:gd name="T8" fmla="*/ 0 60000 65536"/>
                  <a:gd name="T9" fmla="*/ 0 w 18822"/>
                  <a:gd name="T10" fmla="*/ 0 h 21600"/>
                  <a:gd name="T11" fmla="*/ 18822 w 18822"/>
                  <a:gd name="T12" fmla="*/ 21600 h 21600"/>
                </a:gdLst>
                <a:ahLst/>
                <a:cxnLst>
                  <a:cxn ang="T6">
                    <a:pos x="T0" y="T1"/>
                  </a:cxn>
                  <a:cxn ang="T7">
                    <a:pos x="T2" y="T3"/>
                  </a:cxn>
                  <a:cxn ang="T8">
                    <a:pos x="T4" y="T5"/>
                  </a:cxn>
                </a:cxnLst>
                <a:rect l="T9" t="T10" r="T11" b="T12"/>
                <a:pathLst>
                  <a:path w="18822" h="21600" fill="none" extrusionOk="0">
                    <a:moveTo>
                      <a:pt x="0" y="0"/>
                    </a:moveTo>
                    <a:cubicBezTo>
                      <a:pt x="10" y="0"/>
                      <a:pt x="20" y="-1"/>
                      <a:pt x="30" y="0"/>
                    </a:cubicBezTo>
                    <a:cubicBezTo>
                      <a:pt x="7809" y="0"/>
                      <a:pt x="14987" y="4182"/>
                      <a:pt x="18822" y="10950"/>
                    </a:cubicBezTo>
                  </a:path>
                  <a:path w="18822" h="21600" stroke="0" extrusionOk="0">
                    <a:moveTo>
                      <a:pt x="0" y="0"/>
                    </a:moveTo>
                    <a:cubicBezTo>
                      <a:pt x="10" y="0"/>
                      <a:pt x="20" y="-1"/>
                      <a:pt x="30" y="0"/>
                    </a:cubicBezTo>
                    <a:cubicBezTo>
                      <a:pt x="7809" y="0"/>
                      <a:pt x="14987" y="4182"/>
                      <a:pt x="18822" y="10950"/>
                    </a:cubicBezTo>
                    <a:lnTo>
                      <a:pt x="30"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9337" name="Arc 89"/>
              <p:cNvSpPr>
                <a:spLocks/>
              </p:cNvSpPr>
              <p:nvPr/>
            </p:nvSpPr>
            <p:spPr bwMode="auto">
              <a:xfrm rot="10800000">
                <a:off x="4515" y="1865"/>
                <a:ext cx="443" cy="472"/>
              </a:xfrm>
              <a:custGeom>
                <a:avLst/>
                <a:gdLst>
                  <a:gd name="T0" fmla="*/ 0 w 18684"/>
                  <a:gd name="T1" fmla="*/ 235 h 21600"/>
                  <a:gd name="T2" fmla="*/ 442 w 18684"/>
                  <a:gd name="T3" fmla="*/ 0 h 21600"/>
                  <a:gd name="T4" fmla="*/ 443 w 18684"/>
                  <a:gd name="T5" fmla="*/ 472 h 21600"/>
                  <a:gd name="T6" fmla="*/ 0 60000 65536"/>
                  <a:gd name="T7" fmla="*/ 0 60000 65536"/>
                  <a:gd name="T8" fmla="*/ 0 60000 65536"/>
                  <a:gd name="T9" fmla="*/ 0 w 18684"/>
                  <a:gd name="T10" fmla="*/ 0 h 21600"/>
                  <a:gd name="T11" fmla="*/ 18684 w 18684"/>
                  <a:gd name="T12" fmla="*/ 21600 h 21600"/>
                </a:gdLst>
                <a:ahLst/>
                <a:cxnLst>
                  <a:cxn ang="T6">
                    <a:pos x="T0" y="T1"/>
                  </a:cxn>
                  <a:cxn ang="T7">
                    <a:pos x="T2" y="T3"/>
                  </a:cxn>
                  <a:cxn ang="T8">
                    <a:pos x="T4" y="T5"/>
                  </a:cxn>
                </a:cxnLst>
                <a:rect l="T9" t="T10" r="T11" b="T12"/>
                <a:pathLst>
                  <a:path w="18684" h="21600" fill="none" extrusionOk="0">
                    <a:moveTo>
                      <a:pt x="0" y="10761"/>
                    </a:moveTo>
                    <a:cubicBezTo>
                      <a:pt x="3859" y="4109"/>
                      <a:pt x="10963" y="10"/>
                      <a:pt x="18654" y="0"/>
                    </a:cubicBezTo>
                  </a:path>
                  <a:path w="18684" h="21600" stroke="0" extrusionOk="0">
                    <a:moveTo>
                      <a:pt x="0" y="10761"/>
                    </a:moveTo>
                    <a:cubicBezTo>
                      <a:pt x="3859" y="4109"/>
                      <a:pt x="10963" y="10"/>
                      <a:pt x="18654" y="0"/>
                    </a:cubicBezTo>
                    <a:lnTo>
                      <a:pt x="18684"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9338" name="Line 90"/>
              <p:cNvSpPr>
                <a:spLocks noChangeShapeType="1"/>
              </p:cNvSpPr>
              <p:nvPr/>
            </p:nvSpPr>
            <p:spPr bwMode="auto">
              <a:xfrm flipH="1">
                <a:off x="4355" y="1861"/>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39" name="Line 91"/>
              <p:cNvSpPr>
                <a:spLocks noChangeShapeType="1"/>
              </p:cNvSpPr>
              <p:nvPr/>
            </p:nvSpPr>
            <p:spPr bwMode="auto">
              <a:xfrm flipH="1">
                <a:off x="4355" y="2333"/>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40" name="Arc 92"/>
              <p:cNvSpPr>
                <a:spLocks/>
              </p:cNvSpPr>
              <p:nvPr/>
            </p:nvSpPr>
            <p:spPr bwMode="auto">
              <a:xfrm>
                <a:off x="4294" y="1859"/>
                <a:ext cx="128" cy="474"/>
              </a:xfrm>
              <a:custGeom>
                <a:avLst/>
                <a:gdLst>
                  <a:gd name="T0" fmla="*/ 60 w 21600"/>
                  <a:gd name="T1" fmla="*/ 0 h 37935"/>
                  <a:gd name="T2" fmla="*/ 63 w 21600"/>
                  <a:gd name="T3" fmla="*/ 474 h 37935"/>
                  <a:gd name="T4" fmla="*/ 0 w 21600"/>
                  <a:gd name="T5" fmla="*/ 239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0075" y="0"/>
                    </a:moveTo>
                    <a:cubicBezTo>
                      <a:pt x="17163" y="3738"/>
                      <a:pt x="21600" y="11092"/>
                      <a:pt x="21600" y="19106"/>
                    </a:cubicBezTo>
                    <a:cubicBezTo>
                      <a:pt x="21600" y="26911"/>
                      <a:pt x="17388" y="34110"/>
                      <a:pt x="10584" y="37935"/>
                    </a:cubicBezTo>
                  </a:path>
                  <a:path w="21600" h="37935" stroke="0" extrusionOk="0">
                    <a:moveTo>
                      <a:pt x="10075" y="0"/>
                    </a:moveTo>
                    <a:cubicBezTo>
                      <a:pt x="17163" y="3738"/>
                      <a:pt x="21600" y="11092"/>
                      <a:pt x="21600" y="19106"/>
                    </a:cubicBezTo>
                    <a:cubicBezTo>
                      <a:pt x="21600" y="26911"/>
                      <a:pt x="17388" y="34110"/>
                      <a:pt x="10584" y="37935"/>
                    </a:cubicBezTo>
                    <a:lnTo>
                      <a:pt x="0" y="19106"/>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9341" name="Line 93"/>
              <p:cNvSpPr>
                <a:spLocks noChangeShapeType="1"/>
              </p:cNvSpPr>
              <p:nvPr/>
            </p:nvSpPr>
            <p:spPr bwMode="auto">
              <a:xfrm flipH="1">
                <a:off x="4224" y="1990"/>
                <a:ext cx="183" cy="2"/>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42" name="Line 94"/>
              <p:cNvSpPr>
                <a:spLocks noChangeShapeType="1"/>
              </p:cNvSpPr>
              <p:nvPr/>
            </p:nvSpPr>
            <p:spPr bwMode="auto">
              <a:xfrm flipH="1">
                <a:off x="4958" y="2097"/>
                <a:ext cx="8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43" name="Line 95"/>
              <p:cNvSpPr>
                <a:spLocks noChangeShapeType="1"/>
              </p:cNvSpPr>
              <p:nvPr/>
            </p:nvSpPr>
            <p:spPr bwMode="auto">
              <a:xfrm flipH="1">
                <a:off x="4224" y="2206"/>
                <a:ext cx="183" cy="2"/>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9306" name="Group 96"/>
            <p:cNvGrpSpPr>
              <a:grpSpLocks/>
            </p:cNvGrpSpPr>
            <p:nvPr/>
          </p:nvGrpSpPr>
          <p:grpSpPr bwMode="auto">
            <a:xfrm>
              <a:off x="2333" y="1753"/>
              <a:ext cx="823" cy="478"/>
              <a:chOff x="4224" y="1859"/>
              <a:chExt cx="823" cy="478"/>
            </a:xfrm>
          </p:grpSpPr>
          <p:sp>
            <p:nvSpPr>
              <p:cNvPr id="9328" name="Arc 97"/>
              <p:cNvSpPr>
                <a:spLocks/>
              </p:cNvSpPr>
              <p:nvPr/>
            </p:nvSpPr>
            <p:spPr bwMode="auto">
              <a:xfrm>
                <a:off x="4508" y="1862"/>
                <a:ext cx="446" cy="472"/>
              </a:xfrm>
              <a:custGeom>
                <a:avLst/>
                <a:gdLst>
                  <a:gd name="T0" fmla="*/ 0 w 18822"/>
                  <a:gd name="T1" fmla="*/ 0 h 21600"/>
                  <a:gd name="T2" fmla="*/ 446 w 18822"/>
                  <a:gd name="T3" fmla="*/ 239 h 21600"/>
                  <a:gd name="T4" fmla="*/ 1 w 18822"/>
                  <a:gd name="T5" fmla="*/ 472 h 21600"/>
                  <a:gd name="T6" fmla="*/ 0 60000 65536"/>
                  <a:gd name="T7" fmla="*/ 0 60000 65536"/>
                  <a:gd name="T8" fmla="*/ 0 60000 65536"/>
                  <a:gd name="T9" fmla="*/ 0 w 18822"/>
                  <a:gd name="T10" fmla="*/ 0 h 21600"/>
                  <a:gd name="T11" fmla="*/ 18822 w 18822"/>
                  <a:gd name="T12" fmla="*/ 21600 h 21600"/>
                </a:gdLst>
                <a:ahLst/>
                <a:cxnLst>
                  <a:cxn ang="T6">
                    <a:pos x="T0" y="T1"/>
                  </a:cxn>
                  <a:cxn ang="T7">
                    <a:pos x="T2" y="T3"/>
                  </a:cxn>
                  <a:cxn ang="T8">
                    <a:pos x="T4" y="T5"/>
                  </a:cxn>
                </a:cxnLst>
                <a:rect l="T9" t="T10" r="T11" b="T12"/>
                <a:pathLst>
                  <a:path w="18822" h="21600" fill="none" extrusionOk="0">
                    <a:moveTo>
                      <a:pt x="0" y="0"/>
                    </a:moveTo>
                    <a:cubicBezTo>
                      <a:pt x="10" y="0"/>
                      <a:pt x="20" y="-1"/>
                      <a:pt x="30" y="0"/>
                    </a:cubicBezTo>
                    <a:cubicBezTo>
                      <a:pt x="7809" y="0"/>
                      <a:pt x="14987" y="4182"/>
                      <a:pt x="18822" y="10950"/>
                    </a:cubicBezTo>
                  </a:path>
                  <a:path w="18822" h="21600" stroke="0" extrusionOk="0">
                    <a:moveTo>
                      <a:pt x="0" y="0"/>
                    </a:moveTo>
                    <a:cubicBezTo>
                      <a:pt x="10" y="0"/>
                      <a:pt x="20" y="-1"/>
                      <a:pt x="30" y="0"/>
                    </a:cubicBezTo>
                    <a:cubicBezTo>
                      <a:pt x="7809" y="0"/>
                      <a:pt x="14987" y="4182"/>
                      <a:pt x="18822" y="10950"/>
                    </a:cubicBezTo>
                    <a:lnTo>
                      <a:pt x="30"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9329" name="Arc 98"/>
              <p:cNvSpPr>
                <a:spLocks/>
              </p:cNvSpPr>
              <p:nvPr/>
            </p:nvSpPr>
            <p:spPr bwMode="auto">
              <a:xfrm rot="10800000">
                <a:off x="4515" y="1865"/>
                <a:ext cx="443" cy="472"/>
              </a:xfrm>
              <a:custGeom>
                <a:avLst/>
                <a:gdLst>
                  <a:gd name="T0" fmla="*/ 0 w 18684"/>
                  <a:gd name="T1" fmla="*/ 235 h 21600"/>
                  <a:gd name="T2" fmla="*/ 442 w 18684"/>
                  <a:gd name="T3" fmla="*/ 0 h 21600"/>
                  <a:gd name="T4" fmla="*/ 443 w 18684"/>
                  <a:gd name="T5" fmla="*/ 472 h 21600"/>
                  <a:gd name="T6" fmla="*/ 0 60000 65536"/>
                  <a:gd name="T7" fmla="*/ 0 60000 65536"/>
                  <a:gd name="T8" fmla="*/ 0 60000 65536"/>
                  <a:gd name="T9" fmla="*/ 0 w 18684"/>
                  <a:gd name="T10" fmla="*/ 0 h 21600"/>
                  <a:gd name="T11" fmla="*/ 18684 w 18684"/>
                  <a:gd name="T12" fmla="*/ 21600 h 21600"/>
                </a:gdLst>
                <a:ahLst/>
                <a:cxnLst>
                  <a:cxn ang="T6">
                    <a:pos x="T0" y="T1"/>
                  </a:cxn>
                  <a:cxn ang="T7">
                    <a:pos x="T2" y="T3"/>
                  </a:cxn>
                  <a:cxn ang="T8">
                    <a:pos x="T4" y="T5"/>
                  </a:cxn>
                </a:cxnLst>
                <a:rect l="T9" t="T10" r="T11" b="T12"/>
                <a:pathLst>
                  <a:path w="18684" h="21600" fill="none" extrusionOk="0">
                    <a:moveTo>
                      <a:pt x="0" y="10761"/>
                    </a:moveTo>
                    <a:cubicBezTo>
                      <a:pt x="3859" y="4109"/>
                      <a:pt x="10963" y="10"/>
                      <a:pt x="18654" y="0"/>
                    </a:cubicBezTo>
                  </a:path>
                  <a:path w="18684" h="21600" stroke="0" extrusionOk="0">
                    <a:moveTo>
                      <a:pt x="0" y="10761"/>
                    </a:moveTo>
                    <a:cubicBezTo>
                      <a:pt x="3859" y="4109"/>
                      <a:pt x="10963" y="10"/>
                      <a:pt x="18654" y="0"/>
                    </a:cubicBezTo>
                    <a:lnTo>
                      <a:pt x="18684"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9330" name="Line 99"/>
              <p:cNvSpPr>
                <a:spLocks noChangeShapeType="1"/>
              </p:cNvSpPr>
              <p:nvPr/>
            </p:nvSpPr>
            <p:spPr bwMode="auto">
              <a:xfrm flipH="1">
                <a:off x="4355" y="1861"/>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31" name="Line 100"/>
              <p:cNvSpPr>
                <a:spLocks noChangeShapeType="1"/>
              </p:cNvSpPr>
              <p:nvPr/>
            </p:nvSpPr>
            <p:spPr bwMode="auto">
              <a:xfrm flipH="1">
                <a:off x="4355" y="2333"/>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32" name="Arc 101"/>
              <p:cNvSpPr>
                <a:spLocks/>
              </p:cNvSpPr>
              <p:nvPr/>
            </p:nvSpPr>
            <p:spPr bwMode="auto">
              <a:xfrm>
                <a:off x="4294" y="1859"/>
                <a:ext cx="128" cy="474"/>
              </a:xfrm>
              <a:custGeom>
                <a:avLst/>
                <a:gdLst>
                  <a:gd name="T0" fmla="*/ 60 w 21600"/>
                  <a:gd name="T1" fmla="*/ 0 h 37935"/>
                  <a:gd name="T2" fmla="*/ 63 w 21600"/>
                  <a:gd name="T3" fmla="*/ 474 h 37935"/>
                  <a:gd name="T4" fmla="*/ 0 w 21600"/>
                  <a:gd name="T5" fmla="*/ 239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0075" y="0"/>
                    </a:moveTo>
                    <a:cubicBezTo>
                      <a:pt x="17163" y="3738"/>
                      <a:pt x="21600" y="11092"/>
                      <a:pt x="21600" y="19106"/>
                    </a:cubicBezTo>
                    <a:cubicBezTo>
                      <a:pt x="21600" y="26911"/>
                      <a:pt x="17388" y="34110"/>
                      <a:pt x="10584" y="37935"/>
                    </a:cubicBezTo>
                  </a:path>
                  <a:path w="21600" h="37935" stroke="0" extrusionOk="0">
                    <a:moveTo>
                      <a:pt x="10075" y="0"/>
                    </a:moveTo>
                    <a:cubicBezTo>
                      <a:pt x="17163" y="3738"/>
                      <a:pt x="21600" y="11092"/>
                      <a:pt x="21600" y="19106"/>
                    </a:cubicBezTo>
                    <a:cubicBezTo>
                      <a:pt x="21600" y="26911"/>
                      <a:pt x="17388" y="34110"/>
                      <a:pt x="10584" y="37935"/>
                    </a:cubicBezTo>
                    <a:lnTo>
                      <a:pt x="0" y="19106"/>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9333" name="Line 102"/>
              <p:cNvSpPr>
                <a:spLocks noChangeShapeType="1"/>
              </p:cNvSpPr>
              <p:nvPr/>
            </p:nvSpPr>
            <p:spPr bwMode="auto">
              <a:xfrm flipH="1">
                <a:off x="4224" y="1990"/>
                <a:ext cx="183" cy="2"/>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34" name="Line 103"/>
              <p:cNvSpPr>
                <a:spLocks noChangeShapeType="1"/>
              </p:cNvSpPr>
              <p:nvPr/>
            </p:nvSpPr>
            <p:spPr bwMode="auto">
              <a:xfrm flipH="1">
                <a:off x="4958" y="2097"/>
                <a:ext cx="8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35" name="Line 104"/>
              <p:cNvSpPr>
                <a:spLocks noChangeShapeType="1"/>
              </p:cNvSpPr>
              <p:nvPr/>
            </p:nvSpPr>
            <p:spPr bwMode="auto">
              <a:xfrm flipH="1">
                <a:off x="4224" y="2206"/>
                <a:ext cx="183" cy="2"/>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9307" name="Group 105"/>
            <p:cNvGrpSpPr>
              <a:grpSpLocks/>
            </p:cNvGrpSpPr>
            <p:nvPr/>
          </p:nvGrpSpPr>
          <p:grpSpPr bwMode="auto">
            <a:xfrm>
              <a:off x="2333" y="2456"/>
              <a:ext cx="962" cy="472"/>
              <a:chOff x="1670" y="2802"/>
              <a:chExt cx="962" cy="472"/>
            </a:xfrm>
          </p:grpSpPr>
          <p:grpSp>
            <p:nvGrpSpPr>
              <p:cNvPr id="9321" name="Group 106"/>
              <p:cNvGrpSpPr>
                <a:grpSpLocks/>
              </p:cNvGrpSpPr>
              <p:nvPr/>
            </p:nvGrpSpPr>
            <p:grpSpPr bwMode="auto">
              <a:xfrm>
                <a:off x="1789" y="2802"/>
                <a:ext cx="544" cy="472"/>
                <a:chOff x="2521" y="1536"/>
                <a:chExt cx="776" cy="673"/>
              </a:xfrm>
            </p:grpSpPr>
            <p:sp>
              <p:nvSpPr>
                <p:cNvPr id="9326" name="Arc 107"/>
                <p:cNvSpPr>
                  <a:spLocks/>
                </p:cNvSpPr>
                <p:nvPr/>
              </p:nvSpPr>
              <p:spPr bwMode="auto">
                <a:xfrm>
                  <a:off x="2925" y="1537"/>
                  <a:ext cx="372" cy="672"/>
                </a:xfrm>
                <a:custGeom>
                  <a:avLst/>
                  <a:gdLst>
                    <a:gd name="T0" fmla="*/ 0 w 21658"/>
                    <a:gd name="T1" fmla="*/ 0 h 43200"/>
                    <a:gd name="T2" fmla="*/ 1 w 21658"/>
                    <a:gd name="T3" fmla="*/ 672 h 43200"/>
                    <a:gd name="T4" fmla="*/ 1 w 21658"/>
                    <a:gd name="T5" fmla="*/ 336 h 43200"/>
                    <a:gd name="T6" fmla="*/ 0 60000 65536"/>
                    <a:gd name="T7" fmla="*/ 0 60000 65536"/>
                    <a:gd name="T8" fmla="*/ 0 60000 65536"/>
                    <a:gd name="T9" fmla="*/ 0 w 21658"/>
                    <a:gd name="T10" fmla="*/ 0 h 43200"/>
                    <a:gd name="T11" fmla="*/ 21658 w 21658"/>
                    <a:gd name="T12" fmla="*/ 43200 h 43200"/>
                  </a:gdLst>
                  <a:ahLst/>
                  <a:cxnLst>
                    <a:cxn ang="T6">
                      <a:pos x="T0" y="T1"/>
                    </a:cxn>
                    <a:cxn ang="T7">
                      <a:pos x="T2" y="T3"/>
                    </a:cxn>
                    <a:cxn ang="T8">
                      <a:pos x="T4" y="T5"/>
                    </a:cxn>
                  </a:cxnLst>
                  <a:rect l="T9" t="T10" r="T11" b="T12"/>
                  <a:pathLst>
                    <a:path w="21658" h="43200" fill="none" extrusionOk="0">
                      <a:moveTo>
                        <a:pt x="0" y="0"/>
                      </a:moveTo>
                      <a:cubicBezTo>
                        <a:pt x="19" y="0"/>
                        <a:pt x="38" y="-1"/>
                        <a:pt x="58" y="0"/>
                      </a:cubicBezTo>
                      <a:cubicBezTo>
                        <a:pt x="11987" y="0"/>
                        <a:pt x="21658" y="9670"/>
                        <a:pt x="21658" y="21600"/>
                      </a:cubicBezTo>
                      <a:cubicBezTo>
                        <a:pt x="21658" y="33529"/>
                        <a:pt x="11987" y="43199"/>
                        <a:pt x="58" y="43200"/>
                      </a:cubicBezTo>
                    </a:path>
                    <a:path w="21658" h="43200" stroke="0" extrusionOk="0">
                      <a:moveTo>
                        <a:pt x="0" y="0"/>
                      </a:moveTo>
                      <a:cubicBezTo>
                        <a:pt x="19" y="0"/>
                        <a:pt x="38" y="-1"/>
                        <a:pt x="58" y="0"/>
                      </a:cubicBezTo>
                      <a:cubicBezTo>
                        <a:pt x="11987" y="0"/>
                        <a:pt x="21658" y="9670"/>
                        <a:pt x="21658" y="21600"/>
                      </a:cubicBezTo>
                      <a:cubicBezTo>
                        <a:pt x="21658" y="33529"/>
                        <a:pt x="11987" y="43199"/>
                        <a:pt x="58" y="43200"/>
                      </a:cubicBezTo>
                      <a:lnTo>
                        <a:pt x="58"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9327" name="Freeform 108"/>
                <p:cNvSpPr>
                  <a:spLocks/>
                </p:cNvSpPr>
                <p:nvPr/>
              </p:nvSpPr>
              <p:spPr bwMode="auto">
                <a:xfrm>
                  <a:off x="2521" y="1536"/>
                  <a:ext cx="439" cy="673"/>
                </a:xfrm>
                <a:custGeom>
                  <a:avLst/>
                  <a:gdLst>
                    <a:gd name="T0" fmla="*/ 438 w 439"/>
                    <a:gd name="T1" fmla="*/ 0 h 673"/>
                    <a:gd name="T2" fmla="*/ 0 w 439"/>
                    <a:gd name="T3" fmla="*/ 0 h 673"/>
                    <a:gd name="T4" fmla="*/ 0 w 439"/>
                    <a:gd name="T5" fmla="*/ 672 h 673"/>
                    <a:gd name="T6" fmla="*/ 438 w 439"/>
                    <a:gd name="T7" fmla="*/ 672 h 673"/>
                    <a:gd name="T8" fmla="*/ 0 60000 65536"/>
                    <a:gd name="T9" fmla="*/ 0 60000 65536"/>
                    <a:gd name="T10" fmla="*/ 0 60000 65536"/>
                    <a:gd name="T11" fmla="*/ 0 60000 65536"/>
                    <a:gd name="T12" fmla="*/ 0 w 439"/>
                    <a:gd name="T13" fmla="*/ 0 h 673"/>
                    <a:gd name="T14" fmla="*/ 439 w 439"/>
                    <a:gd name="T15" fmla="*/ 673 h 673"/>
                  </a:gdLst>
                  <a:ahLst/>
                  <a:cxnLst>
                    <a:cxn ang="T8">
                      <a:pos x="T0" y="T1"/>
                    </a:cxn>
                    <a:cxn ang="T9">
                      <a:pos x="T2" y="T3"/>
                    </a:cxn>
                    <a:cxn ang="T10">
                      <a:pos x="T4" y="T5"/>
                    </a:cxn>
                    <a:cxn ang="T11">
                      <a:pos x="T6" y="T7"/>
                    </a:cxn>
                  </a:cxnLst>
                  <a:rect l="T12" t="T13" r="T14" b="T15"/>
                  <a:pathLst>
                    <a:path w="439" h="673">
                      <a:moveTo>
                        <a:pt x="438" y="0"/>
                      </a:moveTo>
                      <a:lnTo>
                        <a:pt x="0" y="0"/>
                      </a:lnTo>
                      <a:lnTo>
                        <a:pt x="0" y="672"/>
                      </a:lnTo>
                      <a:lnTo>
                        <a:pt x="438" y="672"/>
                      </a:lnTo>
                    </a:path>
                  </a:pathLst>
                </a:custGeom>
                <a:noFill/>
                <a:ln w="12700" cap="rnd">
                  <a:solidFill>
                    <a:schemeClr val="tx1"/>
                  </a:solidFill>
                  <a:round/>
                  <a:headEnd type="none" w="sm" len="sm"/>
                  <a:tailEnd type="none" w="sm" len="sm"/>
                </a:ln>
              </p:spPr>
              <p:txBody>
                <a:bodyPr/>
                <a:lstStyle/>
                <a:p>
                  <a:endParaRPr lang="en-US"/>
                </a:p>
              </p:txBody>
            </p:sp>
          </p:grpSp>
          <p:sp>
            <p:nvSpPr>
              <p:cNvPr id="9322" name="Line 109"/>
              <p:cNvSpPr>
                <a:spLocks noChangeShapeType="1"/>
              </p:cNvSpPr>
              <p:nvPr/>
            </p:nvSpPr>
            <p:spPr bwMode="auto">
              <a:xfrm flipH="1">
                <a:off x="1670" y="2928"/>
                <a:ext cx="11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23" name="Line 110"/>
              <p:cNvSpPr>
                <a:spLocks noChangeShapeType="1"/>
              </p:cNvSpPr>
              <p:nvPr/>
            </p:nvSpPr>
            <p:spPr bwMode="auto">
              <a:xfrm flipH="1">
                <a:off x="1670" y="3168"/>
                <a:ext cx="11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24" name="Line 111"/>
              <p:cNvSpPr>
                <a:spLocks noChangeShapeType="1"/>
              </p:cNvSpPr>
              <p:nvPr/>
            </p:nvSpPr>
            <p:spPr bwMode="auto">
              <a:xfrm flipH="1">
                <a:off x="2430" y="3036"/>
                <a:ext cx="20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9325" name="Oval 112"/>
              <p:cNvSpPr>
                <a:spLocks noChangeArrowheads="1"/>
              </p:cNvSpPr>
              <p:nvPr/>
            </p:nvSpPr>
            <p:spPr bwMode="auto">
              <a:xfrm>
                <a:off x="2328" y="2992"/>
                <a:ext cx="96" cy="96"/>
              </a:xfrm>
              <a:prstGeom prst="ellipse">
                <a:avLst/>
              </a:prstGeom>
              <a:noFill/>
              <a:ln w="12700">
                <a:solidFill>
                  <a:schemeClr val="tx1"/>
                </a:solidFill>
                <a:round/>
                <a:headEnd type="none" w="lg" len="lg"/>
                <a:tailEnd type="none" w="lg" len="lg"/>
              </a:ln>
            </p:spPr>
            <p:txBody>
              <a:bodyPr wrap="none" anchor="ctr"/>
              <a:lstStyle/>
              <a:p>
                <a:endParaRPr lang="en-US"/>
              </a:p>
            </p:txBody>
          </p:sp>
        </p:grpSp>
        <p:cxnSp>
          <p:nvCxnSpPr>
            <p:cNvPr id="9308" name="AutoShape 113"/>
            <p:cNvCxnSpPr>
              <a:cxnSpLocks noChangeShapeType="1"/>
              <a:stCxn id="9324" idx="0"/>
              <a:endCxn id="9348" idx="1"/>
            </p:cNvCxnSpPr>
            <p:nvPr/>
          </p:nvCxnSpPr>
          <p:spPr bwMode="auto">
            <a:xfrm>
              <a:off x="3295" y="2690"/>
              <a:ext cx="210" cy="0"/>
            </a:xfrm>
            <a:prstGeom prst="straightConnector1">
              <a:avLst/>
            </a:prstGeom>
            <a:noFill/>
            <a:ln w="12700">
              <a:solidFill>
                <a:schemeClr val="tx1"/>
              </a:solidFill>
              <a:round/>
              <a:headEnd type="none" w="lg" len="lg"/>
              <a:tailEnd type="none" w="lg" len="lg"/>
            </a:ln>
          </p:spPr>
        </p:cxnSp>
        <p:cxnSp>
          <p:nvCxnSpPr>
            <p:cNvPr id="9309" name="AutoShape 114"/>
            <p:cNvCxnSpPr>
              <a:cxnSpLocks noChangeShapeType="1"/>
              <a:stCxn id="9342" idx="0"/>
              <a:endCxn id="9346" idx="1"/>
            </p:cNvCxnSpPr>
            <p:nvPr/>
          </p:nvCxnSpPr>
          <p:spPr bwMode="auto">
            <a:xfrm rot="-5400000">
              <a:off x="3080" y="2933"/>
              <a:ext cx="500" cy="350"/>
            </a:xfrm>
            <a:prstGeom prst="bentConnector3">
              <a:avLst>
                <a:gd name="adj1" fmla="val -1005"/>
              </a:avLst>
            </a:prstGeom>
            <a:noFill/>
            <a:ln w="12700">
              <a:solidFill>
                <a:schemeClr val="tx1"/>
              </a:solidFill>
              <a:miter lim="800000"/>
              <a:headEnd type="none" w="lg" len="lg"/>
              <a:tailEnd type="none" w="lg" len="lg"/>
            </a:ln>
          </p:spPr>
        </p:cxnSp>
        <p:cxnSp>
          <p:nvCxnSpPr>
            <p:cNvPr id="9310" name="AutoShape 115"/>
            <p:cNvCxnSpPr>
              <a:cxnSpLocks noChangeShapeType="1"/>
              <a:stCxn id="9334" idx="0"/>
              <a:endCxn id="9345" idx="1"/>
            </p:cNvCxnSpPr>
            <p:nvPr/>
          </p:nvCxnSpPr>
          <p:spPr bwMode="auto">
            <a:xfrm rot="5400000" flipV="1">
              <a:off x="3062" y="2086"/>
              <a:ext cx="537" cy="348"/>
            </a:xfrm>
            <a:prstGeom prst="bentConnector5">
              <a:avLst>
                <a:gd name="adj1" fmla="val 0"/>
                <a:gd name="adj2" fmla="val 49426"/>
                <a:gd name="adj3" fmla="val 100370"/>
              </a:avLst>
            </a:prstGeom>
            <a:noFill/>
            <a:ln w="12700">
              <a:solidFill>
                <a:schemeClr val="tx1"/>
              </a:solidFill>
              <a:miter lim="800000"/>
              <a:headEnd type="none" w="lg" len="lg"/>
              <a:tailEnd type="none" w="lg" len="lg"/>
            </a:ln>
          </p:spPr>
        </p:cxnSp>
        <p:cxnSp>
          <p:nvCxnSpPr>
            <p:cNvPr id="9311" name="AutoShape 116"/>
            <p:cNvCxnSpPr>
              <a:cxnSpLocks noChangeShapeType="1"/>
              <a:stCxn id="9333" idx="1"/>
            </p:cNvCxnSpPr>
            <p:nvPr/>
          </p:nvCxnSpPr>
          <p:spPr bwMode="auto">
            <a:xfrm flipH="1">
              <a:off x="1296" y="1886"/>
              <a:ext cx="1038" cy="0"/>
            </a:xfrm>
            <a:prstGeom prst="straightConnector1">
              <a:avLst/>
            </a:prstGeom>
            <a:noFill/>
            <a:ln w="12700">
              <a:solidFill>
                <a:schemeClr val="tx1"/>
              </a:solidFill>
              <a:round/>
              <a:headEnd type="none" w="lg" len="lg"/>
              <a:tailEnd type="none" w="lg" len="lg"/>
            </a:ln>
          </p:spPr>
        </p:cxnSp>
        <p:cxnSp>
          <p:nvCxnSpPr>
            <p:cNvPr id="9312" name="AutoShape 117"/>
            <p:cNvCxnSpPr>
              <a:cxnSpLocks noChangeShapeType="1"/>
              <a:stCxn id="9343" idx="1"/>
            </p:cNvCxnSpPr>
            <p:nvPr/>
          </p:nvCxnSpPr>
          <p:spPr bwMode="auto">
            <a:xfrm rot="16200000" flipV="1">
              <a:off x="1217" y="2355"/>
              <a:ext cx="1585" cy="644"/>
            </a:xfrm>
            <a:prstGeom prst="bentConnector3">
              <a:avLst>
                <a:gd name="adj1" fmla="val 60"/>
              </a:avLst>
            </a:prstGeom>
            <a:noFill/>
            <a:ln w="12700">
              <a:solidFill>
                <a:schemeClr val="tx1"/>
              </a:solidFill>
              <a:miter lim="800000"/>
              <a:headEnd type="none" w="lg" len="lg"/>
              <a:tailEnd type="none" w="lg" len="lg"/>
            </a:ln>
          </p:spPr>
        </p:cxnSp>
        <p:cxnSp>
          <p:nvCxnSpPr>
            <p:cNvPr id="9313" name="AutoShape 118"/>
            <p:cNvCxnSpPr>
              <a:cxnSpLocks noChangeShapeType="1"/>
              <a:stCxn id="9322" idx="1"/>
              <a:endCxn id="9335" idx="1"/>
            </p:cNvCxnSpPr>
            <p:nvPr/>
          </p:nvCxnSpPr>
          <p:spPr bwMode="auto">
            <a:xfrm flipV="1">
              <a:off x="2334" y="2102"/>
              <a:ext cx="0" cy="480"/>
            </a:xfrm>
            <a:prstGeom prst="straightConnector1">
              <a:avLst/>
            </a:prstGeom>
            <a:noFill/>
            <a:ln w="12700">
              <a:solidFill>
                <a:schemeClr val="tx1"/>
              </a:solidFill>
              <a:round/>
              <a:headEnd type="none" w="lg" len="lg"/>
              <a:tailEnd type="none" w="lg" len="lg"/>
            </a:ln>
          </p:spPr>
        </p:cxnSp>
        <p:cxnSp>
          <p:nvCxnSpPr>
            <p:cNvPr id="9314" name="AutoShape 119"/>
            <p:cNvCxnSpPr>
              <a:cxnSpLocks noChangeShapeType="1"/>
              <a:stCxn id="9341" idx="1"/>
              <a:endCxn id="9323" idx="1"/>
            </p:cNvCxnSpPr>
            <p:nvPr/>
          </p:nvCxnSpPr>
          <p:spPr bwMode="auto">
            <a:xfrm flipV="1">
              <a:off x="2332" y="2822"/>
              <a:ext cx="2" cy="431"/>
            </a:xfrm>
            <a:prstGeom prst="straightConnector1">
              <a:avLst/>
            </a:prstGeom>
            <a:noFill/>
            <a:ln w="12700">
              <a:solidFill>
                <a:schemeClr val="tx1"/>
              </a:solidFill>
              <a:round/>
              <a:headEnd type="none" w="lg" len="lg"/>
              <a:tailEnd type="none" w="lg" len="lg"/>
            </a:ln>
          </p:spPr>
        </p:cxnSp>
        <p:sp>
          <p:nvSpPr>
            <p:cNvPr id="9315" name="Line 120"/>
            <p:cNvSpPr>
              <a:spLocks noChangeShapeType="1"/>
            </p:cNvSpPr>
            <p:nvPr/>
          </p:nvSpPr>
          <p:spPr bwMode="auto">
            <a:xfrm flipH="1">
              <a:off x="2064" y="2304"/>
              <a:ext cx="267" cy="0"/>
            </a:xfrm>
            <a:prstGeom prst="line">
              <a:avLst/>
            </a:prstGeom>
            <a:noFill/>
            <a:ln w="12700">
              <a:solidFill>
                <a:schemeClr val="tx1"/>
              </a:solidFill>
              <a:round/>
              <a:headEnd type="none" w="lg" len="lg"/>
              <a:tailEnd type="none" w="lg" len="lg"/>
            </a:ln>
          </p:spPr>
          <p:txBody>
            <a:bodyPr/>
            <a:lstStyle/>
            <a:p>
              <a:endParaRPr lang="en-US"/>
            </a:p>
          </p:txBody>
        </p:sp>
        <p:sp>
          <p:nvSpPr>
            <p:cNvPr id="9316" name="Line 121"/>
            <p:cNvSpPr>
              <a:spLocks noChangeShapeType="1"/>
            </p:cNvSpPr>
            <p:nvPr/>
          </p:nvSpPr>
          <p:spPr bwMode="auto">
            <a:xfrm flipH="1">
              <a:off x="2064" y="3024"/>
              <a:ext cx="270" cy="0"/>
            </a:xfrm>
            <a:prstGeom prst="line">
              <a:avLst/>
            </a:prstGeom>
            <a:noFill/>
            <a:ln w="12700">
              <a:solidFill>
                <a:schemeClr val="tx1"/>
              </a:solidFill>
              <a:round/>
              <a:headEnd type="none" w="lg" len="lg"/>
              <a:tailEnd type="none" w="lg" len="lg"/>
            </a:ln>
          </p:spPr>
          <p:txBody>
            <a:bodyPr/>
            <a:lstStyle/>
            <a:p>
              <a:endParaRPr lang="en-US"/>
            </a:p>
          </p:txBody>
        </p:sp>
        <p:sp>
          <p:nvSpPr>
            <p:cNvPr id="9317" name="Text Box 122"/>
            <p:cNvSpPr txBox="1">
              <a:spLocks noChangeArrowheads="1"/>
            </p:cNvSpPr>
            <p:nvPr/>
          </p:nvSpPr>
          <p:spPr bwMode="auto">
            <a:xfrm>
              <a:off x="1064" y="1728"/>
              <a:ext cx="232" cy="250"/>
            </a:xfrm>
            <a:prstGeom prst="rect">
              <a:avLst/>
            </a:prstGeom>
            <a:noFill/>
            <a:ln w="12700">
              <a:noFill/>
              <a:miter lim="800000"/>
              <a:headEnd type="none" w="lg" len="lg"/>
              <a:tailEnd type="none" w="lg" len="lg"/>
            </a:ln>
          </p:spPr>
          <p:txBody>
            <a:bodyPr wrap="none">
              <a:spAutoFit/>
            </a:bodyPr>
            <a:lstStyle/>
            <a:p>
              <a:r>
                <a:rPr lang="en-US" sz="2000" b="1"/>
                <a:t>A</a:t>
              </a:r>
            </a:p>
          </p:txBody>
        </p:sp>
        <p:sp>
          <p:nvSpPr>
            <p:cNvPr id="9318" name="Text Box 123"/>
            <p:cNvSpPr txBox="1">
              <a:spLocks noChangeArrowheads="1"/>
            </p:cNvSpPr>
            <p:nvPr/>
          </p:nvSpPr>
          <p:spPr bwMode="auto">
            <a:xfrm>
              <a:off x="1836" y="2150"/>
              <a:ext cx="223" cy="250"/>
            </a:xfrm>
            <a:prstGeom prst="rect">
              <a:avLst/>
            </a:prstGeom>
            <a:noFill/>
            <a:ln w="12700">
              <a:noFill/>
              <a:miter lim="800000"/>
              <a:headEnd type="none" w="lg" len="lg"/>
              <a:tailEnd type="none" w="lg" len="lg"/>
            </a:ln>
          </p:spPr>
          <p:txBody>
            <a:bodyPr wrap="none">
              <a:spAutoFit/>
            </a:bodyPr>
            <a:lstStyle/>
            <a:p>
              <a:r>
                <a:rPr lang="en-US" sz="2000" b="1"/>
                <a:t>B</a:t>
              </a:r>
            </a:p>
          </p:txBody>
        </p:sp>
        <p:sp>
          <p:nvSpPr>
            <p:cNvPr id="9319" name="Text Box 124"/>
            <p:cNvSpPr txBox="1">
              <a:spLocks noChangeArrowheads="1"/>
            </p:cNvSpPr>
            <p:nvPr/>
          </p:nvSpPr>
          <p:spPr bwMode="auto">
            <a:xfrm>
              <a:off x="1837" y="2870"/>
              <a:ext cx="232" cy="250"/>
            </a:xfrm>
            <a:prstGeom prst="rect">
              <a:avLst/>
            </a:prstGeom>
            <a:noFill/>
            <a:ln w="12700">
              <a:noFill/>
              <a:miter lim="800000"/>
              <a:headEnd type="none" w="lg" len="lg"/>
              <a:tailEnd type="none" w="lg" len="lg"/>
            </a:ln>
          </p:spPr>
          <p:txBody>
            <a:bodyPr wrap="none">
              <a:spAutoFit/>
            </a:bodyPr>
            <a:lstStyle/>
            <a:p>
              <a:r>
                <a:rPr lang="en-US" sz="2000" b="1"/>
                <a:t>C</a:t>
              </a:r>
            </a:p>
          </p:txBody>
        </p:sp>
        <p:sp>
          <p:nvSpPr>
            <p:cNvPr id="9320" name="Text Box 125"/>
            <p:cNvSpPr txBox="1">
              <a:spLocks noChangeArrowheads="1"/>
            </p:cNvSpPr>
            <p:nvPr/>
          </p:nvSpPr>
          <p:spPr bwMode="auto">
            <a:xfrm>
              <a:off x="4380" y="2544"/>
              <a:ext cx="223" cy="250"/>
            </a:xfrm>
            <a:prstGeom prst="rect">
              <a:avLst/>
            </a:prstGeom>
            <a:noFill/>
            <a:ln w="12700">
              <a:noFill/>
              <a:miter lim="800000"/>
              <a:headEnd type="none" w="lg" len="lg"/>
              <a:tailEnd type="none" w="lg" len="lg"/>
            </a:ln>
          </p:spPr>
          <p:txBody>
            <a:bodyPr wrap="none">
              <a:spAutoFit/>
            </a:bodyPr>
            <a:lstStyle/>
            <a:p>
              <a:r>
                <a:rPr lang="en-US" sz="2000" b="1"/>
                <a:t>Z</a:t>
              </a:r>
            </a:p>
          </p:txBody>
        </p:sp>
      </p:grpSp>
      <p:graphicFrame>
        <p:nvGraphicFramePr>
          <p:cNvPr id="9218" name="Object 126"/>
          <p:cNvGraphicFramePr>
            <a:graphicFrameLocks noChangeAspect="1"/>
          </p:cNvGraphicFramePr>
          <p:nvPr>
            <p:ph sz="quarter" idx="3"/>
          </p:nvPr>
        </p:nvGraphicFramePr>
        <p:xfrm>
          <a:off x="3946525" y="2273300"/>
          <a:ext cx="1539875" cy="503238"/>
        </p:xfrm>
        <a:graphic>
          <a:graphicData uri="http://schemas.openxmlformats.org/presentationml/2006/ole">
            <p:oleObj spid="_x0000_s9218" name="Equation" r:id="rId3" imgW="660240" imgH="215640" progId="Equation.3">
              <p:embed/>
            </p:oleObj>
          </a:graphicData>
        </a:graphic>
      </p:graphicFrame>
      <p:cxnSp>
        <p:nvCxnSpPr>
          <p:cNvPr id="9300" name="AutoShape 127"/>
          <p:cNvCxnSpPr>
            <a:cxnSpLocks noChangeShapeType="1"/>
          </p:cNvCxnSpPr>
          <p:nvPr/>
        </p:nvCxnSpPr>
        <p:spPr bwMode="auto">
          <a:xfrm flipH="1" flipV="1">
            <a:off x="3192463" y="2522538"/>
            <a:ext cx="754062" cy="3175"/>
          </a:xfrm>
          <a:prstGeom prst="straightConnector1">
            <a:avLst/>
          </a:prstGeom>
          <a:noFill/>
          <a:ln w="12700">
            <a:solidFill>
              <a:schemeClr val="tx1"/>
            </a:solidFill>
            <a:round/>
            <a:headEnd type="none" w="lg" len="lg"/>
            <a:tailEnd type="stealth" w="lg" len="lg"/>
          </a:ln>
        </p:spPr>
      </p:cxnSp>
      <p:graphicFrame>
        <p:nvGraphicFramePr>
          <p:cNvPr id="9219" name="Object 128"/>
          <p:cNvGraphicFramePr>
            <a:graphicFrameLocks noChangeAspect="1"/>
          </p:cNvGraphicFramePr>
          <p:nvPr/>
        </p:nvGraphicFramePr>
        <p:xfrm>
          <a:off x="3292475" y="5476875"/>
          <a:ext cx="1308100" cy="577850"/>
        </p:xfrm>
        <a:graphic>
          <a:graphicData uri="http://schemas.openxmlformats.org/presentationml/2006/ole">
            <p:oleObj spid="_x0000_s9219" name="Equation" r:id="rId4" imgW="545760" imgH="241200" progId="Equation.3">
              <p:embed/>
            </p:oleObj>
          </a:graphicData>
        </a:graphic>
      </p:graphicFrame>
      <p:sp>
        <p:nvSpPr>
          <p:cNvPr id="9301" name="Rectangle 129"/>
          <p:cNvSpPr>
            <a:spLocks noChangeArrowheads="1"/>
          </p:cNvSpPr>
          <p:nvPr/>
        </p:nvSpPr>
        <p:spPr bwMode="auto">
          <a:xfrm>
            <a:off x="2070100" y="4456113"/>
            <a:ext cx="1265238" cy="835025"/>
          </a:xfrm>
          <a:prstGeom prst="rect">
            <a:avLst/>
          </a:prstGeom>
          <a:solidFill>
            <a:srgbClr val="FF6600">
              <a:alpha val="20000"/>
            </a:srgbClr>
          </a:solidFill>
          <a:ln w="12700">
            <a:noFill/>
            <a:miter lim="800000"/>
            <a:headEnd type="none" w="lg" len="lg"/>
            <a:tailEnd type="none" w="lg" len="lg"/>
          </a:ln>
        </p:spPr>
        <p:txBody>
          <a:bodyPr wrap="none" anchor="ctr"/>
          <a:lstStyle/>
          <a:p>
            <a:endParaRPr lang="en-US"/>
          </a:p>
        </p:txBody>
      </p:sp>
      <p:cxnSp>
        <p:nvCxnSpPr>
          <p:cNvPr id="9302" name="AutoShape 130"/>
          <p:cNvCxnSpPr>
            <a:cxnSpLocks noChangeShapeType="1"/>
            <a:endCxn id="9327" idx="3"/>
          </p:cNvCxnSpPr>
          <p:nvPr/>
        </p:nvCxnSpPr>
        <p:spPr bwMode="auto">
          <a:xfrm flipH="1" flipV="1">
            <a:off x="2703513" y="4189413"/>
            <a:ext cx="938212" cy="1576387"/>
          </a:xfrm>
          <a:prstGeom prst="straightConnector1">
            <a:avLst/>
          </a:prstGeom>
          <a:noFill/>
          <a:ln w="12700">
            <a:solidFill>
              <a:schemeClr val="tx1"/>
            </a:solidFill>
            <a:round/>
            <a:headEnd type="none" w="lg" len="lg"/>
            <a:tailEnd type="stealth" w="lg" len="lg"/>
          </a:ln>
        </p:spPr>
      </p:cxnSp>
      <p:graphicFrame>
        <p:nvGraphicFramePr>
          <p:cNvPr id="9220" name="Object 131"/>
          <p:cNvGraphicFramePr>
            <a:graphicFrameLocks noChangeAspect="1"/>
          </p:cNvGraphicFramePr>
          <p:nvPr/>
        </p:nvGraphicFramePr>
        <p:xfrm>
          <a:off x="1209675" y="5567363"/>
          <a:ext cx="1611313" cy="546100"/>
        </p:xfrm>
        <a:graphic>
          <a:graphicData uri="http://schemas.openxmlformats.org/presentationml/2006/ole">
            <p:oleObj spid="_x0000_s9220" name="Equation" r:id="rId5" imgW="672840" imgH="228600" progId="Equation.3">
              <p:embed/>
            </p:oleObj>
          </a:graphicData>
        </a:graphic>
      </p:graphicFrame>
      <p:cxnSp>
        <p:nvCxnSpPr>
          <p:cNvPr id="9303" name="AutoShape 132"/>
          <p:cNvCxnSpPr>
            <a:cxnSpLocks noChangeShapeType="1"/>
            <a:endCxn id="9301" idx="2"/>
          </p:cNvCxnSpPr>
          <p:nvPr/>
        </p:nvCxnSpPr>
        <p:spPr bwMode="auto">
          <a:xfrm flipV="1">
            <a:off x="2016125" y="5291138"/>
            <a:ext cx="687388" cy="336550"/>
          </a:xfrm>
          <a:prstGeom prst="straightConnector1">
            <a:avLst/>
          </a:prstGeom>
          <a:noFill/>
          <a:ln w="12700">
            <a:solidFill>
              <a:schemeClr val="tx1"/>
            </a:solidFill>
            <a:round/>
            <a:headEnd type="none" w="lg" len="lg"/>
            <a:tailEnd type="stealth" w="lg" len="lg"/>
          </a:ln>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Date Placeholder 5"/>
          <p:cNvSpPr>
            <a:spLocks noGrp="1"/>
          </p:cNvSpPr>
          <p:nvPr>
            <p:ph type="dt" sz="quarter" idx="10"/>
          </p:nvPr>
        </p:nvSpPr>
        <p:spPr>
          <a:noFill/>
        </p:spPr>
        <p:txBody>
          <a:bodyPr/>
          <a:lstStyle/>
          <a:p>
            <a:r>
              <a:rPr lang="en-US"/>
              <a:t>ECEN 301</a:t>
            </a:r>
          </a:p>
        </p:txBody>
      </p:sp>
      <p:sp>
        <p:nvSpPr>
          <p:cNvPr id="10247" name="Footer Placeholder 6"/>
          <p:cNvSpPr>
            <a:spLocks noGrp="1"/>
          </p:cNvSpPr>
          <p:nvPr>
            <p:ph type="ftr" sz="quarter" idx="11"/>
          </p:nvPr>
        </p:nvSpPr>
        <p:spPr>
          <a:noFill/>
        </p:spPr>
        <p:txBody>
          <a:bodyPr/>
          <a:lstStyle/>
          <a:p>
            <a:r>
              <a:rPr lang="en-US"/>
              <a:t>Discussion #22 – Combinational Logic</a:t>
            </a:r>
          </a:p>
        </p:txBody>
      </p:sp>
      <p:sp>
        <p:nvSpPr>
          <p:cNvPr id="10248" name="Slide Number Placeholder 7"/>
          <p:cNvSpPr>
            <a:spLocks noGrp="1"/>
          </p:cNvSpPr>
          <p:nvPr>
            <p:ph type="sldNum" sz="quarter" idx="12"/>
          </p:nvPr>
        </p:nvSpPr>
        <p:spPr>
          <a:noFill/>
        </p:spPr>
        <p:txBody>
          <a:bodyPr/>
          <a:lstStyle/>
          <a:p>
            <a:pPr lvl="1"/>
            <a:fld id="{AE858C06-1AE2-42F6-A938-6489C04FF232}" type="slidenum">
              <a:rPr lang="en-US"/>
              <a:pPr lvl="1"/>
              <a:t>16</a:t>
            </a:fld>
            <a:endParaRPr lang="en-US"/>
          </a:p>
        </p:txBody>
      </p:sp>
      <p:sp>
        <p:nvSpPr>
          <p:cNvPr id="10249" name="Rectangle 2"/>
          <p:cNvSpPr>
            <a:spLocks noChangeArrowheads="1"/>
          </p:cNvSpPr>
          <p:nvPr/>
        </p:nvSpPr>
        <p:spPr bwMode="auto">
          <a:xfrm>
            <a:off x="3927475" y="3403600"/>
            <a:ext cx="1190625" cy="835025"/>
          </a:xfrm>
          <a:prstGeom prst="rect">
            <a:avLst/>
          </a:prstGeom>
          <a:solidFill>
            <a:srgbClr val="8495A9">
              <a:alpha val="50195"/>
            </a:srgbClr>
          </a:solidFill>
          <a:ln w="12700">
            <a:noFill/>
            <a:miter lim="800000"/>
            <a:headEnd type="none" w="lg" len="lg"/>
            <a:tailEnd type="none" w="lg" len="lg"/>
          </a:ln>
        </p:spPr>
        <p:txBody>
          <a:bodyPr wrap="none" anchor="ctr"/>
          <a:lstStyle/>
          <a:p>
            <a:endParaRPr lang="en-US"/>
          </a:p>
        </p:txBody>
      </p:sp>
      <p:sp>
        <p:nvSpPr>
          <p:cNvPr id="10250" name="Rectangle 3"/>
          <p:cNvSpPr>
            <a:spLocks noChangeArrowheads="1"/>
          </p:cNvSpPr>
          <p:nvPr/>
        </p:nvSpPr>
        <p:spPr bwMode="auto">
          <a:xfrm>
            <a:off x="2085975" y="3365500"/>
            <a:ext cx="1249363" cy="871538"/>
          </a:xfrm>
          <a:prstGeom prst="rect">
            <a:avLst/>
          </a:prstGeom>
          <a:solidFill>
            <a:srgbClr val="800000">
              <a:alpha val="20000"/>
            </a:srgbClr>
          </a:solidFill>
          <a:ln w="12700">
            <a:noFill/>
            <a:miter lim="800000"/>
            <a:headEnd type="none" w="lg" len="lg"/>
            <a:tailEnd type="none" w="lg" len="lg"/>
          </a:ln>
        </p:spPr>
        <p:txBody>
          <a:bodyPr wrap="none" anchor="ctr"/>
          <a:lstStyle/>
          <a:p>
            <a:endParaRPr lang="en-US"/>
          </a:p>
        </p:txBody>
      </p:sp>
      <p:sp>
        <p:nvSpPr>
          <p:cNvPr id="10251" name="Rectangle 4"/>
          <p:cNvSpPr>
            <a:spLocks noChangeArrowheads="1"/>
          </p:cNvSpPr>
          <p:nvPr/>
        </p:nvSpPr>
        <p:spPr bwMode="auto">
          <a:xfrm>
            <a:off x="2070100" y="2235200"/>
            <a:ext cx="1265238" cy="900113"/>
          </a:xfrm>
          <a:prstGeom prst="rect">
            <a:avLst/>
          </a:prstGeom>
          <a:solidFill>
            <a:srgbClr val="FFFF99">
              <a:alpha val="70195"/>
            </a:srgbClr>
          </a:solidFill>
          <a:ln w="12700">
            <a:noFill/>
            <a:miter lim="800000"/>
            <a:headEnd type="none" w="lg" len="lg"/>
            <a:tailEnd type="none" w="lg" len="lg"/>
          </a:ln>
        </p:spPr>
        <p:txBody>
          <a:bodyPr wrap="none" anchor="ctr"/>
          <a:lstStyle/>
          <a:p>
            <a:endParaRPr lang="en-US"/>
          </a:p>
        </p:txBody>
      </p:sp>
      <p:sp>
        <p:nvSpPr>
          <p:cNvPr id="10252" name="Rectangle 5"/>
          <p:cNvSpPr>
            <a:spLocks noGrp="1" noChangeArrowheads="1"/>
          </p:cNvSpPr>
          <p:nvPr>
            <p:ph type="title"/>
          </p:nvPr>
        </p:nvSpPr>
        <p:spPr/>
        <p:txBody>
          <a:bodyPr/>
          <a:lstStyle/>
          <a:p>
            <a:r>
              <a:rPr lang="en-US" smtClean="0"/>
              <a:t>Boolean Algebra</a:t>
            </a:r>
          </a:p>
        </p:txBody>
      </p:sp>
      <p:sp>
        <p:nvSpPr>
          <p:cNvPr id="10253" name="Rectangle 6"/>
          <p:cNvSpPr>
            <a:spLocks noGrp="1" noChangeArrowheads="1"/>
          </p:cNvSpPr>
          <p:nvPr>
            <p:ph type="body" sz="half" idx="1"/>
          </p:nvPr>
        </p:nvSpPr>
        <p:spPr>
          <a:xfrm>
            <a:off x="406400" y="1333500"/>
            <a:ext cx="8356600" cy="849313"/>
          </a:xfrm>
        </p:spPr>
        <p:txBody>
          <a:bodyPr/>
          <a:lstStyle/>
          <a:p>
            <a:pPr>
              <a:buFont typeface="Monotype Sorts" pitchFamily="2" charset="2"/>
              <a:buNone/>
            </a:pPr>
            <a:r>
              <a:rPr lang="en-US" sz="2800" b="1" u="sng" smtClean="0"/>
              <a:t>Example3</a:t>
            </a:r>
            <a:r>
              <a:rPr lang="en-US" sz="2800" smtClean="0"/>
              <a:t>: Determine the truth table</a:t>
            </a:r>
          </a:p>
        </p:txBody>
      </p:sp>
      <p:graphicFrame>
        <p:nvGraphicFramePr>
          <p:cNvPr id="1080327" name="Group 7"/>
          <p:cNvGraphicFramePr>
            <a:graphicFrameLocks noGrp="1"/>
          </p:cNvGraphicFramePr>
          <p:nvPr>
            <p:ph sz="quarter" idx="2"/>
          </p:nvPr>
        </p:nvGraphicFramePr>
        <p:xfrm>
          <a:off x="6096000" y="1752600"/>
          <a:ext cx="2730500" cy="3078480"/>
        </p:xfrm>
        <a:graphic>
          <a:graphicData uri="http://schemas.openxmlformats.org/drawingml/2006/table">
            <a:tbl>
              <a:tblPr/>
              <a:tblGrid>
                <a:gridCol w="304800"/>
                <a:gridCol w="304800"/>
                <a:gridCol w="381000"/>
                <a:gridCol w="461963"/>
                <a:gridCol w="403225"/>
                <a:gridCol w="430212"/>
                <a:gridCol w="4445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C</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r>
                        <a:rPr kumimoji="0" lang="en-US" sz="2000" b="0" i="0" u="none" strike="noStrike" cap="none" normalizeH="0" baseline="-2500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r>
                        <a:rPr kumimoji="0" lang="en-US" sz="2000" b="0" i="0" u="none" strike="noStrike" cap="none" normalizeH="0" baseline="-25000" smtClean="0">
                          <a:ln>
                            <a:noFill/>
                          </a:ln>
                          <a:solidFill>
                            <a:schemeClr val="bg2"/>
                          </a:solidFill>
                          <a:effectLst/>
                          <a:latin typeface="Times New Roman" pitchFamily="18" charset="0"/>
                        </a:rPr>
                        <a:t>2</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r>
                        <a:rPr kumimoji="0" lang="en-US" sz="2000" b="0" i="0" u="none" strike="noStrike" cap="none" normalizeH="0" baseline="-25000" smtClean="0">
                          <a:ln>
                            <a:noFill/>
                          </a:ln>
                          <a:solidFill>
                            <a:schemeClr val="bg2"/>
                          </a:solidFill>
                          <a:effectLst/>
                          <a:latin typeface="Times New Roman" pitchFamily="18" charset="0"/>
                        </a:rPr>
                        <a:t>3</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Z</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r>
            </a:tbl>
          </a:graphicData>
        </a:graphic>
      </p:graphicFrame>
      <p:grpSp>
        <p:nvGrpSpPr>
          <p:cNvPr id="10325" name="Group 78"/>
          <p:cNvGrpSpPr>
            <a:grpSpLocks/>
          </p:cNvGrpSpPr>
          <p:nvPr/>
        </p:nvGrpSpPr>
        <p:grpSpPr bwMode="auto">
          <a:xfrm>
            <a:off x="12700" y="2286000"/>
            <a:ext cx="5618163" cy="2968625"/>
            <a:chOff x="1064" y="1728"/>
            <a:chExt cx="3539" cy="1870"/>
          </a:xfrm>
        </p:grpSpPr>
        <p:grpSp>
          <p:nvGrpSpPr>
            <p:cNvPr id="10331" name="Group 79"/>
            <p:cNvGrpSpPr>
              <a:grpSpLocks/>
            </p:cNvGrpSpPr>
            <p:nvPr/>
          </p:nvGrpSpPr>
          <p:grpSpPr bwMode="auto">
            <a:xfrm>
              <a:off x="3504" y="2457"/>
              <a:ext cx="876" cy="473"/>
              <a:chOff x="3648" y="1960"/>
              <a:chExt cx="1248" cy="673"/>
            </a:xfrm>
          </p:grpSpPr>
          <p:grpSp>
            <p:nvGrpSpPr>
              <p:cNvPr id="10371" name="Group 80"/>
              <p:cNvGrpSpPr>
                <a:grpSpLocks/>
              </p:cNvGrpSpPr>
              <p:nvPr/>
            </p:nvGrpSpPr>
            <p:grpSpPr bwMode="auto">
              <a:xfrm>
                <a:off x="3817" y="1960"/>
                <a:ext cx="776" cy="673"/>
                <a:chOff x="2521" y="1536"/>
                <a:chExt cx="776" cy="673"/>
              </a:xfrm>
            </p:grpSpPr>
            <p:sp>
              <p:nvSpPr>
                <p:cNvPr id="10376" name="Arc 81"/>
                <p:cNvSpPr>
                  <a:spLocks/>
                </p:cNvSpPr>
                <p:nvPr/>
              </p:nvSpPr>
              <p:spPr bwMode="auto">
                <a:xfrm>
                  <a:off x="2925" y="1537"/>
                  <a:ext cx="372" cy="672"/>
                </a:xfrm>
                <a:custGeom>
                  <a:avLst/>
                  <a:gdLst>
                    <a:gd name="T0" fmla="*/ 0 w 21658"/>
                    <a:gd name="T1" fmla="*/ 0 h 43200"/>
                    <a:gd name="T2" fmla="*/ 1 w 21658"/>
                    <a:gd name="T3" fmla="*/ 672 h 43200"/>
                    <a:gd name="T4" fmla="*/ 1 w 21658"/>
                    <a:gd name="T5" fmla="*/ 336 h 43200"/>
                    <a:gd name="T6" fmla="*/ 0 60000 65536"/>
                    <a:gd name="T7" fmla="*/ 0 60000 65536"/>
                    <a:gd name="T8" fmla="*/ 0 60000 65536"/>
                    <a:gd name="T9" fmla="*/ 0 w 21658"/>
                    <a:gd name="T10" fmla="*/ 0 h 43200"/>
                    <a:gd name="T11" fmla="*/ 21658 w 21658"/>
                    <a:gd name="T12" fmla="*/ 43200 h 43200"/>
                  </a:gdLst>
                  <a:ahLst/>
                  <a:cxnLst>
                    <a:cxn ang="T6">
                      <a:pos x="T0" y="T1"/>
                    </a:cxn>
                    <a:cxn ang="T7">
                      <a:pos x="T2" y="T3"/>
                    </a:cxn>
                    <a:cxn ang="T8">
                      <a:pos x="T4" y="T5"/>
                    </a:cxn>
                  </a:cxnLst>
                  <a:rect l="T9" t="T10" r="T11" b="T12"/>
                  <a:pathLst>
                    <a:path w="21658" h="43200" fill="none" extrusionOk="0">
                      <a:moveTo>
                        <a:pt x="0" y="0"/>
                      </a:moveTo>
                      <a:cubicBezTo>
                        <a:pt x="19" y="0"/>
                        <a:pt x="38" y="-1"/>
                        <a:pt x="58" y="0"/>
                      </a:cubicBezTo>
                      <a:cubicBezTo>
                        <a:pt x="11987" y="0"/>
                        <a:pt x="21658" y="9670"/>
                        <a:pt x="21658" y="21600"/>
                      </a:cubicBezTo>
                      <a:cubicBezTo>
                        <a:pt x="21658" y="33529"/>
                        <a:pt x="11987" y="43199"/>
                        <a:pt x="58" y="43200"/>
                      </a:cubicBezTo>
                    </a:path>
                    <a:path w="21658" h="43200" stroke="0" extrusionOk="0">
                      <a:moveTo>
                        <a:pt x="0" y="0"/>
                      </a:moveTo>
                      <a:cubicBezTo>
                        <a:pt x="19" y="0"/>
                        <a:pt x="38" y="-1"/>
                        <a:pt x="58" y="0"/>
                      </a:cubicBezTo>
                      <a:cubicBezTo>
                        <a:pt x="11987" y="0"/>
                        <a:pt x="21658" y="9670"/>
                        <a:pt x="21658" y="21600"/>
                      </a:cubicBezTo>
                      <a:cubicBezTo>
                        <a:pt x="21658" y="33529"/>
                        <a:pt x="11987" y="43199"/>
                        <a:pt x="58" y="43200"/>
                      </a:cubicBezTo>
                      <a:lnTo>
                        <a:pt x="58"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0377" name="Freeform 82"/>
                <p:cNvSpPr>
                  <a:spLocks/>
                </p:cNvSpPr>
                <p:nvPr/>
              </p:nvSpPr>
              <p:spPr bwMode="auto">
                <a:xfrm>
                  <a:off x="2521" y="1536"/>
                  <a:ext cx="439" cy="673"/>
                </a:xfrm>
                <a:custGeom>
                  <a:avLst/>
                  <a:gdLst>
                    <a:gd name="T0" fmla="*/ 438 w 439"/>
                    <a:gd name="T1" fmla="*/ 0 h 673"/>
                    <a:gd name="T2" fmla="*/ 0 w 439"/>
                    <a:gd name="T3" fmla="*/ 0 h 673"/>
                    <a:gd name="T4" fmla="*/ 0 w 439"/>
                    <a:gd name="T5" fmla="*/ 672 h 673"/>
                    <a:gd name="T6" fmla="*/ 438 w 439"/>
                    <a:gd name="T7" fmla="*/ 672 h 673"/>
                    <a:gd name="T8" fmla="*/ 0 60000 65536"/>
                    <a:gd name="T9" fmla="*/ 0 60000 65536"/>
                    <a:gd name="T10" fmla="*/ 0 60000 65536"/>
                    <a:gd name="T11" fmla="*/ 0 60000 65536"/>
                    <a:gd name="T12" fmla="*/ 0 w 439"/>
                    <a:gd name="T13" fmla="*/ 0 h 673"/>
                    <a:gd name="T14" fmla="*/ 439 w 439"/>
                    <a:gd name="T15" fmla="*/ 673 h 673"/>
                  </a:gdLst>
                  <a:ahLst/>
                  <a:cxnLst>
                    <a:cxn ang="T8">
                      <a:pos x="T0" y="T1"/>
                    </a:cxn>
                    <a:cxn ang="T9">
                      <a:pos x="T2" y="T3"/>
                    </a:cxn>
                    <a:cxn ang="T10">
                      <a:pos x="T4" y="T5"/>
                    </a:cxn>
                    <a:cxn ang="T11">
                      <a:pos x="T6" y="T7"/>
                    </a:cxn>
                  </a:cxnLst>
                  <a:rect l="T12" t="T13" r="T14" b="T15"/>
                  <a:pathLst>
                    <a:path w="439" h="673">
                      <a:moveTo>
                        <a:pt x="438" y="0"/>
                      </a:moveTo>
                      <a:lnTo>
                        <a:pt x="0" y="0"/>
                      </a:lnTo>
                      <a:lnTo>
                        <a:pt x="0" y="672"/>
                      </a:lnTo>
                      <a:lnTo>
                        <a:pt x="438" y="672"/>
                      </a:lnTo>
                    </a:path>
                  </a:pathLst>
                </a:custGeom>
                <a:noFill/>
                <a:ln w="12700" cap="rnd">
                  <a:solidFill>
                    <a:schemeClr val="tx1"/>
                  </a:solidFill>
                  <a:round/>
                  <a:headEnd type="none" w="sm" len="sm"/>
                  <a:tailEnd type="none" w="sm" len="sm"/>
                </a:ln>
              </p:spPr>
              <p:txBody>
                <a:bodyPr/>
                <a:lstStyle/>
                <a:p>
                  <a:endParaRPr lang="en-US"/>
                </a:p>
              </p:txBody>
            </p:sp>
          </p:grpSp>
          <p:sp>
            <p:nvSpPr>
              <p:cNvPr id="10372" name="Line 83"/>
              <p:cNvSpPr>
                <a:spLocks noChangeShapeType="1"/>
              </p:cNvSpPr>
              <p:nvPr/>
            </p:nvSpPr>
            <p:spPr bwMode="auto">
              <a:xfrm flipH="1">
                <a:off x="3648" y="2061"/>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73" name="Line 84"/>
              <p:cNvSpPr>
                <a:spLocks noChangeShapeType="1"/>
              </p:cNvSpPr>
              <p:nvPr/>
            </p:nvSpPr>
            <p:spPr bwMode="auto">
              <a:xfrm flipH="1">
                <a:off x="3648" y="2531"/>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74" name="Line 85"/>
              <p:cNvSpPr>
                <a:spLocks noChangeShapeType="1"/>
              </p:cNvSpPr>
              <p:nvPr/>
            </p:nvSpPr>
            <p:spPr bwMode="auto">
              <a:xfrm flipH="1">
                <a:off x="4608" y="2294"/>
                <a:ext cx="28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75" name="Line 86"/>
              <p:cNvSpPr>
                <a:spLocks noChangeShapeType="1"/>
              </p:cNvSpPr>
              <p:nvPr/>
            </p:nvSpPr>
            <p:spPr bwMode="auto">
              <a:xfrm flipH="1">
                <a:off x="3648" y="2291"/>
                <a:ext cx="169" cy="0"/>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0332" name="Group 87"/>
            <p:cNvGrpSpPr>
              <a:grpSpLocks/>
            </p:cNvGrpSpPr>
            <p:nvPr/>
          </p:nvGrpSpPr>
          <p:grpSpPr bwMode="auto">
            <a:xfrm>
              <a:off x="2331" y="3120"/>
              <a:ext cx="823" cy="478"/>
              <a:chOff x="4224" y="1859"/>
              <a:chExt cx="823" cy="478"/>
            </a:xfrm>
          </p:grpSpPr>
          <p:sp>
            <p:nvSpPr>
              <p:cNvPr id="10363" name="Arc 88"/>
              <p:cNvSpPr>
                <a:spLocks/>
              </p:cNvSpPr>
              <p:nvPr/>
            </p:nvSpPr>
            <p:spPr bwMode="auto">
              <a:xfrm>
                <a:off x="4508" y="1862"/>
                <a:ext cx="446" cy="472"/>
              </a:xfrm>
              <a:custGeom>
                <a:avLst/>
                <a:gdLst>
                  <a:gd name="T0" fmla="*/ 0 w 18822"/>
                  <a:gd name="T1" fmla="*/ 0 h 21600"/>
                  <a:gd name="T2" fmla="*/ 446 w 18822"/>
                  <a:gd name="T3" fmla="*/ 239 h 21600"/>
                  <a:gd name="T4" fmla="*/ 1 w 18822"/>
                  <a:gd name="T5" fmla="*/ 472 h 21600"/>
                  <a:gd name="T6" fmla="*/ 0 60000 65536"/>
                  <a:gd name="T7" fmla="*/ 0 60000 65536"/>
                  <a:gd name="T8" fmla="*/ 0 60000 65536"/>
                  <a:gd name="T9" fmla="*/ 0 w 18822"/>
                  <a:gd name="T10" fmla="*/ 0 h 21600"/>
                  <a:gd name="T11" fmla="*/ 18822 w 18822"/>
                  <a:gd name="T12" fmla="*/ 21600 h 21600"/>
                </a:gdLst>
                <a:ahLst/>
                <a:cxnLst>
                  <a:cxn ang="T6">
                    <a:pos x="T0" y="T1"/>
                  </a:cxn>
                  <a:cxn ang="T7">
                    <a:pos x="T2" y="T3"/>
                  </a:cxn>
                  <a:cxn ang="T8">
                    <a:pos x="T4" y="T5"/>
                  </a:cxn>
                </a:cxnLst>
                <a:rect l="T9" t="T10" r="T11" b="T12"/>
                <a:pathLst>
                  <a:path w="18822" h="21600" fill="none" extrusionOk="0">
                    <a:moveTo>
                      <a:pt x="0" y="0"/>
                    </a:moveTo>
                    <a:cubicBezTo>
                      <a:pt x="10" y="0"/>
                      <a:pt x="20" y="-1"/>
                      <a:pt x="30" y="0"/>
                    </a:cubicBezTo>
                    <a:cubicBezTo>
                      <a:pt x="7809" y="0"/>
                      <a:pt x="14987" y="4182"/>
                      <a:pt x="18822" y="10950"/>
                    </a:cubicBezTo>
                  </a:path>
                  <a:path w="18822" h="21600" stroke="0" extrusionOk="0">
                    <a:moveTo>
                      <a:pt x="0" y="0"/>
                    </a:moveTo>
                    <a:cubicBezTo>
                      <a:pt x="10" y="0"/>
                      <a:pt x="20" y="-1"/>
                      <a:pt x="30" y="0"/>
                    </a:cubicBezTo>
                    <a:cubicBezTo>
                      <a:pt x="7809" y="0"/>
                      <a:pt x="14987" y="4182"/>
                      <a:pt x="18822" y="10950"/>
                    </a:cubicBezTo>
                    <a:lnTo>
                      <a:pt x="30"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0364" name="Arc 89"/>
              <p:cNvSpPr>
                <a:spLocks/>
              </p:cNvSpPr>
              <p:nvPr/>
            </p:nvSpPr>
            <p:spPr bwMode="auto">
              <a:xfrm rot="10800000">
                <a:off x="4515" y="1865"/>
                <a:ext cx="443" cy="472"/>
              </a:xfrm>
              <a:custGeom>
                <a:avLst/>
                <a:gdLst>
                  <a:gd name="T0" fmla="*/ 0 w 18684"/>
                  <a:gd name="T1" fmla="*/ 235 h 21600"/>
                  <a:gd name="T2" fmla="*/ 442 w 18684"/>
                  <a:gd name="T3" fmla="*/ 0 h 21600"/>
                  <a:gd name="T4" fmla="*/ 443 w 18684"/>
                  <a:gd name="T5" fmla="*/ 472 h 21600"/>
                  <a:gd name="T6" fmla="*/ 0 60000 65536"/>
                  <a:gd name="T7" fmla="*/ 0 60000 65536"/>
                  <a:gd name="T8" fmla="*/ 0 60000 65536"/>
                  <a:gd name="T9" fmla="*/ 0 w 18684"/>
                  <a:gd name="T10" fmla="*/ 0 h 21600"/>
                  <a:gd name="T11" fmla="*/ 18684 w 18684"/>
                  <a:gd name="T12" fmla="*/ 21600 h 21600"/>
                </a:gdLst>
                <a:ahLst/>
                <a:cxnLst>
                  <a:cxn ang="T6">
                    <a:pos x="T0" y="T1"/>
                  </a:cxn>
                  <a:cxn ang="T7">
                    <a:pos x="T2" y="T3"/>
                  </a:cxn>
                  <a:cxn ang="T8">
                    <a:pos x="T4" y="T5"/>
                  </a:cxn>
                </a:cxnLst>
                <a:rect l="T9" t="T10" r="T11" b="T12"/>
                <a:pathLst>
                  <a:path w="18684" h="21600" fill="none" extrusionOk="0">
                    <a:moveTo>
                      <a:pt x="0" y="10761"/>
                    </a:moveTo>
                    <a:cubicBezTo>
                      <a:pt x="3859" y="4109"/>
                      <a:pt x="10963" y="10"/>
                      <a:pt x="18654" y="0"/>
                    </a:cubicBezTo>
                  </a:path>
                  <a:path w="18684" h="21600" stroke="0" extrusionOk="0">
                    <a:moveTo>
                      <a:pt x="0" y="10761"/>
                    </a:moveTo>
                    <a:cubicBezTo>
                      <a:pt x="3859" y="4109"/>
                      <a:pt x="10963" y="10"/>
                      <a:pt x="18654" y="0"/>
                    </a:cubicBezTo>
                    <a:lnTo>
                      <a:pt x="18684"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0365" name="Line 90"/>
              <p:cNvSpPr>
                <a:spLocks noChangeShapeType="1"/>
              </p:cNvSpPr>
              <p:nvPr/>
            </p:nvSpPr>
            <p:spPr bwMode="auto">
              <a:xfrm flipH="1">
                <a:off x="4355" y="1861"/>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66" name="Line 91"/>
              <p:cNvSpPr>
                <a:spLocks noChangeShapeType="1"/>
              </p:cNvSpPr>
              <p:nvPr/>
            </p:nvSpPr>
            <p:spPr bwMode="auto">
              <a:xfrm flipH="1">
                <a:off x="4355" y="2333"/>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67" name="Arc 92"/>
              <p:cNvSpPr>
                <a:spLocks/>
              </p:cNvSpPr>
              <p:nvPr/>
            </p:nvSpPr>
            <p:spPr bwMode="auto">
              <a:xfrm>
                <a:off x="4294" y="1859"/>
                <a:ext cx="128" cy="474"/>
              </a:xfrm>
              <a:custGeom>
                <a:avLst/>
                <a:gdLst>
                  <a:gd name="T0" fmla="*/ 60 w 21600"/>
                  <a:gd name="T1" fmla="*/ 0 h 37935"/>
                  <a:gd name="T2" fmla="*/ 63 w 21600"/>
                  <a:gd name="T3" fmla="*/ 474 h 37935"/>
                  <a:gd name="T4" fmla="*/ 0 w 21600"/>
                  <a:gd name="T5" fmla="*/ 239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0075" y="0"/>
                    </a:moveTo>
                    <a:cubicBezTo>
                      <a:pt x="17163" y="3738"/>
                      <a:pt x="21600" y="11092"/>
                      <a:pt x="21600" y="19106"/>
                    </a:cubicBezTo>
                    <a:cubicBezTo>
                      <a:pt x="21600" y="26911"/>
                      <a:pt x="17388" y="34110"/>
                      <a:pt x="10584" y="37935"/>
                    </a:cubicBezTo>
                  </a:path>
                  <a:path w="21600" h="37935" stroke="0" extrusionOk="0">
                    <a:moveTo>
                      <a:pt x="10075" y="0"/>
                    </a:moveTo>
                    <a:cubicBezTo>
                      <a:pt x="17163" y="3738"/>
                      <a:pt x="21600" y="11092"/>
                      <a:pt x="21600" y="19106"/>
                    </a:cubicBezTo>
                    <a:cubicBezTo>
                      <a:pt x="21600" y="26911"/>
                      <a:pt x="17388" y="34110"/>
                      <a:pt x="10584" y="37935"/>
                    </a:cubicBezTo>
                    <a:lnTo>
                      <a:pt x="0" y="19106"/>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0368" name="Line 93"/>
              <p:cNvSpPr>
                <a:spLocks noChangeShapeType="1"/>
              </p:cNvSpPr>
              <p:nvPr/>
            </p:nvSpPr>
            <p:spPr bwMode="auto">
              <a:xfrm flipH="1">
                <a:off x="4224" y="1990"/>
                <a:ext cx="183" cy="2"/>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69" name="Line 94"/>
              <p:cNvSpPr>
                <a:spLocks noChangeShapeType="1"/>
              </p:cNvSpPr>
              <p:nvPr/>
            </p:nvSpPr>
            <p:spPr bwMode="auto">
              <a:xfrm flipH="1">
                <a:off x="4958" y="2097"/>
                <a:ext cx="8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70" name="Line 95"/>
              <p:cNvSpPr>
                <a:spLocks noChangeShapeType="1"/>
              </p:cNvSpPr>
              <p:nvPr/>
            </p:nvSpPr>
            <p:spPr bwMode="auto">
              <a:xfrm flipH="1">
                <a:off x="4224" y="2206"/>
                <a:ext cx="183" cy="2"/>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0333" name="Group 96"/>
            <p:cNvGrpSpPr>
              <a:grpSpLocks/>
            </p:cNvGrpSpPr>
            <p:nvPr/>
          </p:nvGrpSpPr>
          <p:grpSpPr bwMode="auto">
            <a:xfrm>
              <a:off x="2333" y="1753"/>
              <a:ext cx="823" cy="478"/>
              <a:chOff x="4224" y="1859"/>
              <a:chExt cx="823" cy="478"/>
            </a:xfrm>
          </p:grpSpPr>
          <p:sp>
            <p:nvSpPr>
              <p:cNvPr id="10355" name="Arc 97"/>
              <p:cNvSpPr>
                <a:spLocks/>
              </p:cNvSpPr>
              <p:nvPr/>
            </p:nvSpPr>
            <p:spPr bwMode="auto">
              <a:xfrm>
                <a:off x="4508" y="1862"/>
                <a:ext cx="446" cy="472"/>
              </a:xfrm>
              <a:custGeom>
                <a:avLst/>
                <a:gdLst>
                  <a:gd name="T0" fmla="*/ 0 w 18822"/>
                  <a:gd name="T1" fmla="*/ 0 h 21600"/>
                  <a:gd name="T2" fmla="*/ 446 w 18822"/>
                  <a:gd name="T3" fmla="*/ 239 h 21600"/>
                  <a:gd name="T4" fmla="*/ 1 w 18822"/>
                  <a:gd name="T5" fmla="*/ 472 h 21600"/>
                  <a:gd name="T6" fmla="*/ 0 60000 65536"/>
                  <a:gd name="T7" fmla="*/ 0 60000 65536"/>
                  <a:gd name="T8" fmla="*/ 0 60000 65536"/>
                  <a:gd name="T9" fmla="*/ 0 w 18822"/>
                  <a:gd name="T10" fmla="*/ 0 h 21600"/>
                  <a:gd name="T11" fmla="*/ 18822 w 18822"/>
                  <a:gd name="T12" fmla="*/ 21600 h 21600"/>
                </a:gdLst>
                <a:ahLst/>
                <a:cxnLst>
                  <a:cxn ang="T6">
                    <a:pos x="T0" y="T1"/>
                  </a:cxn>
                  <a:cxn ang="T7">
                    <a:pos x="T2" y="T3"/>
                  </a:cxn>
                  <a:cxn ang="T8">
                    <a:pos x="T4" y="T5"/>
                  </a:cxn>
                </a:cxnLst>
                <a:rect l="T9" t="T10" r="T11" b="T12"/>
                <a:pathLst>
                  <a:path w="18822" h="21600" fill="none" extrusionOk="0">
                    <a:moveTo>
                      <a:pt x="0" y="0"/>
                    </a:moveTo>
                    <a:cubicBezTo>
                      <a:pt x="10" y="0"/>
                      <a:pt x="20" y="-1"/>
                      <a:pt x="30" y="0"/>
                    </a:cubicBezTo>
                    <a:cubicBezTo>
                      <a:pt x="7809" y="0"/>
                      <a:pt x="14987" y="4182"/>
                      <a:pt x="18822" y="10950"/>
                    </a:cubicBezTo>
                  </a:path>
                  <a:path w="18822" h="21600" stroke="0" extrusionOk="0">
                    <a:moveTo>
                      <a:pt x="0" y="0"/>
                    </a:moveTo>
                    <a:cubicBezTo>
                      <a:pt x="10" y="0"/>
                      <a:pt x="20" y="-1"/>
                      <a:pt x="30" y="0"/>
                    </a:cubicBezTo>
                    <a:cubicBezTo>
                      <a:pt x="7809" y="0"/>
                      <a:pt x="14987" y="4182"/>
                      <a:pt x="18822" y="10950"/>
                    </a:cubicBezTo>
                    <a:lnTo>
                      <a:pt x="30"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0356" name="Arc 98"/>
              <p:cNvSpPr>
                <a:spLocks/>
              </p:cNvSpPr>
              <p:nvPr/>
            </p:nvSpPr>
            <p:spPr bwMode="auto">
              <a:xfrm rot="10800000">
                <a:off x="4515" y="1865"/>
                <a:ext cx="443" cy="472"/>
              </a:xfrm>
              <a:custGeom>
                <a:avLst/>
                <a:gdLst>
                  <a:gd name="T0" fmla="*/ 0 w 18684"/>
                  <a:gd name="T1" fmla="*/ 235 h 21600"/>
                  <a:gd name="T2" fmla="*/ 442 w 18684"/>
                  <a:gd name="T3" fmla="*/ 0 h 21600"/>
                  <a:gd name="T4" fmla="*/ 443 w 18684"/>
                  <a:gd name="T5" fmla="*/ 472 h 21600"/>
                  <a:gd name="T6" fmla="*/ 0 60000 65536"/>
                  <a:gd name="T7" fmla="*/ 0 60000 65536"/>
                  <a:gd name="T8" fmla="*/ 0 60000 65536"/>
                  <a:gd name="T9" fmla="*/ 0 w 18684"/>
                  <a:gd name="T10" fmla="*/ 0 h 21600"/>
                  <a:gd name="T11" fmla="*/ 18684 w 18684"/>
                  <a:gd name="T12" fmla="*/ 21600 h 21600"/>
                </a:gdLst>
                <a:ahLst/>
                <a:cxnLst>
                  <a:cxn ang="T6">
                    <a:pos x="T0" y="T1"/>
                  </a:cxn>
                  <a:cxn ang="T7">
                    <a:pos x="T2" y="T3"/>
                  </a:cxn>
                  <a:cxn ang="T8">
                    <a:pos x="T4" y="T5"/>
                  </a:cxn>
                </a:cxnLst>
                <a:rect l="T9" t="T10" r="T11" b="T12"/>
                <a:pathLst>
                  <a:path w="18684" h="21600" fill="none" extrusionOk="0">
                    <a:moveTo>
                      <a:pt x="0" y="10761"/>
                    </a:moveTo>
                    <a:cubicBezTo>
                      <a:pt x="3859" y="4109"/>
                      <a:pt x="10963" y="10"/>
                      <a:pt x="18654" y="0"/>
                    </a:cubicBezTo>
                  </a:path>
                  <a:path w="18684" h="21600" stroke="0" extrusionOk="0">
                    <a:moveTo>
                      <a:pt x="0" y="10761"/>
                    </a:moveTo>
                    <a:cubicBezTo>
                      <a:pt x="3859" y="4109"/>
                      <a:pt x="10963" y="10"/>
                      <a:pt x="18654" y="0"/>
                    </a:cubicBezTo>
                    <a:lnTo>
                      <a:pt x="18684"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0357" name="Line 99"/>
              <p:cNvSpPr>
                <a:spLocks noChangeShapeType="1"/>
              </p:cNvSpPr>
              <p:nvPr/>
            </p:nvSpPr>
            <p:spPr bwMode="auto">
              <a:xfrm flipH="1">
                <a:off x="4355" y="1861"/>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58" name="Line 100"/>
              <p:cNvSpPr>
                <a:spLocks noChangeShapeType="1"/>
              </p:cNvSpPr>
              <p:nvPr/>
            </p:nvSpPr>
            <p:spPr bwMode="auto">
              <a:xfrm flipH="1">
                <a:off x="4355" y="2333"/>
                <a:ext cx="154"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59" name="Arc 101"/>
              <p:cNvSpPr>
                <a:spLocks/>
              </p:cNvSpPr>
              <p:nvPr/>
            </p:nvSpPr>
            <p:spPr bwMode="auto">
              <a:xfrm>
                <a:off x="4294" y="1859"/>
                <a:ext cx="128" cy="474"/>
              </a:xfrm>
              <a:custGeom>
                <a:avLst/>
                <a:gdLst>
                  <a:gd name="T0" fmla="*/ 60 w 21600"/>
                  <a:gd name="T1" fmla="*/ 0 h 37935"/>
                  <a:gd name="T2" fmla="*/ 63 w 21600"/>
                  <a:gd name="T3" fmla="*/ 474 h 37935"/>
                  <a:gd name="T4" fmla="*/ 0 w 21600"/>
                  <a:gd name="T5" fmla="*/ 239 h 37935"/>
                  <a:gd name="T6" fmla="*/ 0 60000 65536"/>
                  <a:gd name="T7" fmla="*/ 0 60000 65536"/>
                  <a:gd name="T8" fmla="*/ 0 60000 65536"/>
                  <a:gd name="T9" fmla="*/ 0 w 21600"/>
                  <a:gd name="T10" fmla="*/ 0 h 37935"/>
                  <a:gd name="T11" fmla="*/ 21600 w 21600"/>
                  <a:gd name="T12" fmla="*/ 37935 h 37935"/>
                </a:gdLst>
                <a:ahLst/>
                <a:cxnLst>
                  <a:cxn ang="T6">
                    <a:pos x="T0" y="T1"/>
                  </a:cxn>
                  <a:cxn ang="T7">
                    <a:pos x="T2" y="T3"/>
                  </a:cxn>
                  <a:cxn ang="T8">
                    <a:pos x="T4" y="T5"/>
                  </a:cxn>
                </a:cxnLst>
                <a:rect l="T9" t="T10" r="T11" b="T12"/>
                <a:pathLst>
                  <a:path w="21600" h="37935" fill="none" extrusionOk="0">
                    <a:moveTo>
                      <a:pt x="10075" y="0"/>
                    </a:moveTo>
                    <a:cubicBezTo>
                      <a:pt x="17163" y="3738"/>
                      <a:pt x="21600" y="11092"/>
                      <a:pt x="21600" y="19106"/>
                    </a:cubicBezTo>
                    <a:cubicBezTo>
                      <a:pt x="21600" y="26911"/>
                      <a:pt x="17388" y="34110"/>
                      <a:pt x="10584" y="37935"/>
                    </a:cubicBezTo>
                  </a:path>
                  <a:path w="21600" h="37935" stroke="0" extrusionOk="0">
                    <a:moveTo>
                      <a:pt x="10075" y="0"/>
                    </a:moveTo>
                    <a:cubicBezTo>
                      <a:pt x="17163" y="3738"/>
                      <a:pt x="21600" y="11092"/>
                      <a:pt x="21600" y="19106"/>
                    </a:cubicBezTo>
                    <a:cubicBezTo>
                      <a:pt x="21600" y="26911"/>
                      <a:pt x="17388" y="34110"/>
                      <a:pt x="10584" y="37935"/>
                    </a:cubicBezTo>
                    <a:lnTo>
                      <a:pt x="0" y="19106"/>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0360" name="Line 102"/>
              <p:cNvSpPr>
                <a:spLocks noChangeShapeType="1"/>
              </p:cNvSpPr>
              <p:nvPr/>
            </p:nvSpPr>
            <p:spPr bwMode="auto">
              <a:xfrm flipH="1">
                <a:off x="4224" y="1990"/>
                <a:ext cx="183" cy="2"/>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61" name="Line 103"/>
              <p:cNvSpPr>
                <a:spLocks noChangeShapeType="1"/>
              </p:cNvSpPr>
              <p:nvPr/>
            </p:nvSpPr>
            <p:spPr bwMode="auto">
              <a:xfrm flipH="1">
                <a:off x="4958" y="2097"/>
                <a:ext cx="8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62" name="Line 104"/>
              <p:cNvSpPr>
                <a:spLocks noChangeShapeType="1"/>
              </p:cNvSpPr>
              <p:nvPr/>
            </p:nvSpPr>
            <p:spPr bwMode="auto">
              <a:xfrm flipH="1">
                <a:off x="4224" y="2206"/>
                <a:ext cx="183" cy="2"/>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0334" name="Group 105"/>
            <p:cNvGrpSpPr>
              <a:grpSpLocks/>
            </p:cNvGrpSpPr>
            <p:nvPr/>
          </p:nvGrpSpPr>
          <p:grpSpPr bwMode="auto">
            <a:xfrm>
              <a:off x="2333" y="2456"/>
              <a:ext cx="962" cy="472"/>
              <a:chOff x="1670" y="2802"/>
              <a:chExt cx="962" cy="472"/>
            </a:xfrm>
          </p:grpSpPr>
          <p:grpSp>
            <p:nvGrpSpPr>
              <p:cNvPr id="10348" name="Group 106"/>
              <p:cNvGrpSpPr>
                <a:grpSpLocks/>
              </p:cNvGrpSpPr>
              <p:nvPr/>
            </p:nvGrpSpPr>
            <p:grpSpPr bwMode="auto">
              <a:xfrm>
                <a:off x="1789" y="2802"/>
                <a:ext cx="544" cy="472"/>
                <a:chOff x="2521" y="1536"/>
                <a:chExt cx="776" cy="673"/>
              </a:xfrm>
            </p:grpSpPr>
            <p:sp>
              <p:nvSpPr>
                <p:cNvPr id="10353" name="Arc 107"/>
                <p:cNvSpPr>
                  <a:spLocks/>
                </p:cNvSpPr>
                <p:nvPr/>
              </p:nvSpPr>
              <p:spPr bwMode="auto">
                <a:xfrm>
                  <a:off x="2925" y="1537"/>
                  <a:ext cx="372" cy="672"/>
                </a:xfrm>
                <a:custGeom>
                  <a:avLst/>
                  <a:gdLst>
                    <a:gd name="T0" fmla="*/ 0 w 21658"/>
                    <a:gd name="T1" fmla="*/ 0 h 43200"/>
                    <a:gd name="T2" fmla="*/ 1 w 21658"/>
                    <a:gd name="T3" fmla="*/ 672 h 43200"/>
                    <a:gd name="T4" fmla="*/ 1 w 21658"/>
                    <a:gd name="T5" fmla="*/ 336 h 43200"/>
                    <a:gd name="T6" fmla="*/ 0 60000 65536"/>
                    <a:gd name="T7" fmla="*/ 0 60000 65536"/>
                    <a:gd name="T8" fmla="*/ 0 60000 65536"/>
                    <a:gd name="T9" fmla="*/ 0 w 21658"/>
                    <a:gd name="T10" fmla="*/ 0 h 43200"/>
                    <a:gd name="T11" fmla="*/ 21658 w 21658"/>
                    <a:gd name="T12" fmla="*/ 43200 h 43200"/>
                  </a:gdLst>
                  <a:ahLst/>
                  <a:cxnLst>
                    <a:cxn ang="T6">
                      <a:pos x="T0" y="T1"/>
                    </a:cxn>
                    <a:cxn ang="T7">
                      <a:pos x="T2" y="T3"/>
                    </a:cxn>
                    <a:cxn ang="T8">
                      <a:pos x="T4" y="T5"/>
                    </a:cxn>
                  </a:cxnLst>
                  <a:rect l="T9" t="T10" r="T11" b="T12"/>
                  <a:pathLst>
                    <a:path w="21658" h="43200" fill="none" extrusionOk="0">
                      <a:moveTo>
                        <a:pt x="0" y="0"/>
                      </a:moveTo>
                      <a:cubicBezTo>
                        <a:pt x="19" y="0"/>
                        <a:pt x="38" y="-1"/>
                        <a:pt x="58" y="0"/>
                      </a:cubicBezTo>
                      <a:cubicBezTo>
                        <a:pt x="11987" y="0"/>
                        <a:pt x="21658" y="9670"/>
                        <a:pt x="21658" y="21600"/>
                      </a:cubicBezTo>
                      <a:cubicBezTo>
                        <a:pt x="21658" y="33529"/>
                        <a:pt x="11987" y="43199"/>
                        <a:pt x="58" y="43200"/>
                      </a:cubicBezTo>
                    </a:path>
                    <a:path w="21658" h="43200" stroke="0" extrusionOk="0">
                      <a:moveTo>
                        <a:pt x="0" y="0"/>
                      </a:moveTo>
                      <a:cubicBezTo>
                        <a:pt x="19" y="0"/>
                        <a:pt x="38" y="-1"/>
                        <a:pt x="58" y="0"/>
                      </a:cubicBezTo>
                      <a:cubicBezTo>
                        <a:pt x="11987" y="0"/>
                        <a:pt x="21658" y="9670"/>
                        <a:pt x="21658" y="21600"/>
                      </a:cubicBezTo>
                      <a:cubicBezTo>
                        <a:pt x="21658" y="33529"/>
                        <a:pt x="11987" y="43199"/>
                        <a:pt x="58" y="43200"/>
                      </a:cubicBezTo>
                      <a:lnTo>
                        <a:pt x="58"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10354" name="Freeform 108"/>
                <p:cNvSpPr>
                  <a:spLocks/>
                </p:cNvSpPr>
                <p:nvPr/>
              </p:nvSpPr>
              <p:spPr bwMode="auto">
                <a:xfrm>
                  <a:off x="2521" y="1536"/>
                  <a:ext cx="439" cy="673"/>
                </a:xfrm>
                <a:custGeom>
                  <a:avLst/>
                  <a:gdLst>
                    <a:gd name="T0" fmla="*/ 438 w 439"/>
                    <a:gd name="T1" fmla="*/ 0 h 673"/>
                    <a:gd name="T2" fmla="*/ 0 w 439"/>
                    <a:gd name="T3" fmla="*/ 0 h 673"/>
                    <a:gd name="T4" fmla="*/ 0 w 439"/>
                    <a:gd name="T5" fmla="*/ 672 h 673"/>
                    <a:gd name="T6" fmla="*/ 438 w 439"/>
                    <a:gd name="T7" fmla="*/ 672 h 673"/>
                    <a:gd name="T8" fmla="*/ 0 60000 65536"/>
                    <a:gd name="T9" fmla="*/ 0 60000 65536"/>
                    <a:gd name="T10" fmla="*/ 0 60000 65536"/>
                    <a:gd name="T11" fmla="*/ 0 60000 65536"/>
                    <a:gd name="T12" fmla="*/ 0 w 439"/>
                    <a:gd name="T13" fmla="*/ 0 h 673"/>
                    <a:gd name="T14" fmla="*/ 439 w 439"/>
                    <a:gd name="T15" fmla="*/ 673 h 673"/>
                  </a:gdLst>
                  <a:ahLst/>
                  <a:cxnLst>
                    <a:cxn ang="T8">
                      <a:pos x="T0" y="T1"/>
                    </a:cxn>
                    <a:cxn ang="T9">
                      <a:pos x="T2" y="T3"/>
                    </a:cxn>
                    <a:cxn ang="T10">
                      <a:pos x="T4" y="T5"/>
                    </a:cxn>
                    <a:cxn ang="T11">
                      <a:pos x="T6" y="T7"/>
                    </a:cxn>
                  </a:cxnLst>
                  <a:rect l="T12" t="T13" r="T14" b="T15"/>
                  <a:pathLst>
                    <a:path w="439" h="673">
                      <a:moveTo>
                        <a:pt x="438" y="0"/>
                      </a:moveTo>
                      <a:lnTo>
                        <a:pt x="0" y="0"/>
                      </a:lnTo>
                      <a:lnTo>
                        <a:pt x="0" y="672"/>
                      </a:lnTo>
                      <a:lnTo>
                        <a:pt x="438" y="672"/>
                      </a:lnTo>
                    </a:path>
                  </a:pathLst>
                </a:custGeom>
                <a:noFill/>
                <a:ln w="12700" cap="rnd">
                  <a:solidFill>
                    <a:schemeClr val="tx1"/>
                  </a:solidFill>
                  <a:round/>
                  <a:headEnd type="none" w="sm" len="sm"/>
                  <a:tailEnd type="none" w="sm" len="sm"/>
                </a:ln>
              </p:spPr>
              <p:txBody>
                <a:bodyPr/>
                <a:lstStyle/>
                <a:p>
                  <a:endParaRPr lang="en-US"/>
                </a:p>
              </p:txBody>
            </p:sp>
          </p:grpSp>
          <p:sp>
            <p:nvSpPr>
              <p:cNvPr id="10349" name="Line 109"/>
              <p:cNvSpPr>
                <a:spLocks noChangeShapeType="1"/>
              </p:cNvSpPr>
              <p:nvPr/>
            </p:nvSpPr>
            <p:spPr bwMode="auto">
              <a:xfrm flipH="1">
                <a:off x="1670" y="2928"/>
                <a:ext cx="11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50" name="Line 110"/>
              <p:cNvSpPr>
                <a:spLocks noChangeShapeType="1"/>
              </p:cNvSpPr>
              <p:nvPr/>
            </p:nvSpPr>
            <p:spPr bwMode="auto">
              <a:xfrm flipH="1">
                <a:off x="1670" y="3168"/>
                <a:ext cx="11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51" name="Line 111"/>
              <p:cNvSpPr>
                <a:spLocks noChangeShapeType="1"/>
              </p:cNvSpPr>
              <p:nvPr/>
            </p:nvSpPr>
            <p:spPr bwMode="auto">
              <a:xfrm flipH="1">
                <a:off x="2430" y="3036"/>
                <a:ext cx="202"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52" name="Oval 112"/>
              <p:cNvSpPr>
                <a:spLocks noChangeArrowheads="1"/>
              </p:cNvSpPr>
              <p:nvPr/>
            </p:nvSpPr>
            <p:spPr bwMode="auto">
              <a:xfrm>
                <a:off x="2328" y="2992"/>
                <a:ext cx="96" cy="96"/>
              </a:xfrm>
              <a:prstGeom prst="ellipse">
                <a:avLst/>
              </a:prstGeom>
              <a:noFill/>
              <a:ln w="12700">
                <a:solidFill>
                  <a:schemeClr val="tx1"/>
                </a:solidFill>
                <a:round/>
                <a:headEnd type="none" w="lg" len="lg"/>
                <a:tailEnd type="none" w="lg" len="lg"/>
              </a:ln>
            </p:spPr>
            <p:txBody>
              <a:bodyPr wrap="none" anchor="ctr"/>
              <a:lstStyle/>
              <a:p>
                <a:endParaRPr lang="en-US"/>
              </a:p>
            </p:txBody>
          </p:sp>
        </p:grpSp>
        <p:cxnSp>
          <p:nvCxnSpPr>
            <p:cNvPr id="10335" name="AutoShape 113"/>
            <p:cNvCxnSpPr>
              <a:cxnSpLocks noChangeShapeType="1"/>
              <a:stCxn id="10351" idx="0"/>
              <a:endCxn id="10375" idx="1"/>
            </p:cNvCxnSpPr>
            <p:nvPr/>
          </p:nvCxnSpPr>
          <p:spPr bwMode="auto">
            <a:xfrm>
              <a:off x="3295" y="2690"/>
              <a:ext cx="210" cy="0"/>
            </a:xfrm>
            <a:prstGeom prst="straightConnector1">
              <a:avLst/>
            </a:prstGeom>
            <a:noFill/>
            <a:ln w="12700">
              <a:solidFill>
                <a:schemeClr val="tx1"/>
              </a:solidFill>
              <a:round/>
              <a:headEnd type="none" w="lg" len="lg"/>
              <a:tailEnd type="none" w="lg" len="lg"/>
            </a:ln>
          </p:spPr>
        </p:cxnSp>
        <p:cxnSp>
          <p:nvCxnSpPr>
            <p:cNvPr id="10336" name="AutoShape 114"/>
            <p:cNvCxnSpPr>
              <a:cxnSpLocks noChangeShapeType="1"/>
              <a:stCxn id="10369" idx="0"/>
              <a:endCxn id="10373" idx="1"/>
            </p:cNvCxnSpPr>
            <p:nvPr/>
          </p:nvCxnSpPr>
          <p:spPr bwMode="auto">
            <a:xfrm rot="-5400000">
              <a:off x="3080" y="2933"/>
              <a:ext cx="500" cy="350"/>
            </a:xfrm>
            <a:prstGeom prst="bentConnector3">
              <a:avLst>
                <a:gd name="adj1" fmla="val -1005"/>
              </a:avLst>
            </a:prstGeom>
            <a:noFill/>
            <a:ln w="12700">
              <a:solidFill>
                <a:schemeClr val="tx1"/>
              </a:solidFill>
              <a:miter lim="800000"/>
              <a:headEnd type="none" w="lg" len="lg"/>
              <a:tailEnd type="none" w="lg" len="lg"/>
            </a:ln>
          </p:spPr>
        </p:cxnSp>
        <p:cxnSp>
          <p:nvCxnSpPr>
            <p:cNvPr id="10337" name="AutoShape 115"/>
            <p:cNvCxnSpPr>
              <a:cxnSpLocks noChangeShapeType="1"/>
              <a:stCxn id="10361" idx="0"/>
              <a:endCxn id="10372" idx="1"/>
            </p:cNvCxnSpPr>
            <p:nvPr/>
          </p:nvCxnSpPr>
          <p:spPr bwMode="auto">
            <a:xfrm rot="5400000" flipV="1">
              <a:off x="3062" y="2086"/>
              <a:ext cx="537" cy="348"/>
            </a:xfrm>
            <a:prstGeom prst="bentConnector5">
              <a:avLst>
                <a:gd name="adj1" fmla="val 0"/>
                <a:gd name="adj2" fmla="val 49426"/>
                <a:gd name="adj3" fmla="val 100370"/>
              </a:avLst>
            </a:prstGeom>
            <a:noFill/>
            <a:ln w="12700">
              <a:solidFill>
                <a:schemeClr val="tx1"/>
              </a:solidFill>
              <a:miter lim="800000"/>
              <a:headEnd type="none" w="lg" len="lg"/>
              <a:tailEnd type="none" w="lg" len="lg"/>
            </a:ln>
          </p:spPr>
        </p:cxnSp>
        <p:cxnSp>
          <p:nvCxnSpPr>
            <p:cNvPr id="10338" name="AutoShape 116"/>
            <p:cNvCxnSpPr>
              <a:cxnSpLocks noChangeShapeType="1"/>
              <a:stCxn id="10360" idx="1"/>
            </p:cNvCxnSpPr>
            <p:nvPr/>
          </p:nvCxnSpPr>
          <p:spPr bwMode="auto">
            <a:xfrm flipH="1">
              <a:off x="1296" y="1886"/>
              <a:ext cx="1038" cy="0"/>
            </a:xfrm>
            <a:prstGeom prst="straightConnector1">
              <a:avLst/>
            </a:prstGeom>
            <a:noFill/>
            <a:ln w="12700">
              <a:solidFill>
                <a:schemeClr val="tx1"/>
              </a:solidFill>
              <a:round/>
              <a:headEnd type="none" w="lg" len="lg"/>
              <a:tailEnd type="none" w="lg" len="lg"/>
            </a:ln>
          </p:spPr>
        </p:cxnSp>
        <p:cxnSp>
          <p:nvCxnSpPr>
            <p:cNvPr id="10339" name="AutoShape 117"/>
            <p:cNvCxnSpPr>
              <a:cxnSpLocks noChangeShapeType="1"/>
              <a:stCxn id="10370" idx="1"/>
            </p:cNvCxnSpPr>
            <p:nvPr/>
          </p:nvCxnSpPr>
          <p:spPr bwMode="auto">
            <a:xfrm rot="16200000" flipV="1">
              <a:off x="1217" y="2355"/>
              <a:ext cx="1585" cy="644"/>
            </a:xfrm>
            <a:prstGeom prst="bentConnector3">
              <a:avLst>
                <a:gd name="adj1" fmla="val 60"/>
              </a:avLst>
            </a:prstGeom>
            <a:noFill/>
            <a:ln w="12700">
              <a:solidFill>
                <a:schemeClr val="tx1"/>
              </a:solidFill>
              <a:miter lim="800000"/>
              <a:headEnd type="none" w="lg" len="lg"/>
              <a:tailEnd type="none" w="lg" len="lg"/>
            </a:ln>
          </p:spPr>
        </p:cxnSp>
        <p:cxnSp>
          <p:nvCxnSpPr>
            <p:cNvPr id="10340" name="AutoShape 118"/>
            <p:cNvCxnSpPr>
              <a:cxnSpLocks noChangeShapeType="1"/>
              <a:stCxn id="10349" idx="1"/>
              <a:endCxn id="10362" idx="1"/>
            </p:cNvCxnSpPr>
            <p:nvPr/>
          </p:nvCxnSpPr>
          <p:spPr bwMode="auto">
            <a:xfrm flipV="1">
              <a:off x="2334" y="2102"/>
              <a:ext cx="0" cy="480"/>
            </a:xfrm>
            <a:prstGeom prst="straightConnector1">
              <a:avLst/>
            </a:prstGeom>
            <a:noFill/>
            <a:ln w="12700">
              <a:solidFill>
                <a:schemeClr val="tx1"/>
              </a:solidFill>
              <a:round/>
              <a:headEnd type="none" w="lg" len="lg"/>
              <a:tailEnd type="none" w="lg" len="lg"/>
            </a:ln>
          </p:spPr>
        </p:cxnSp>
        <p:cxnSp>
          <p:nvCxnSpPr>
            <p:cNvPr id="10341" name="AutoShape 119"/>
            <p:cNvCxnSpPr>
              <a:cxnSpLocks noChangeShapeType="1"/>
              <a:stCxn id="10368" idx="1"/>
              <a:endCxn id="10350" idx="1"/>
            </p:cNvCxnSpPr>
            <p:nvPr/>
          </p:nvCxnSpPr>
          <p:spPr bwMode="auto">
            <a:xfrm flipV="1">
              <a:off x="2332" y="2822"/>
              <a:ext cx="2" cy="431"/>
            </a:xfrm>
            <a:prstGeom prst="straightConnector1">
              <a:avLst/>
            </a:prstGeom>
            <a:noFill/>
            <a:ln w="12700">
              <a:solidFill>
                <a:schemeClr val="tx1"/>
              </a:solidFill>
              <a:round/>
              <a:headEnd type="none" w="lg" len="lg"/>
              <a:tailEnd type="none" w="lg" len="lg"/>
            </a:ln>
          </p:spPr>
        </p:cxnSp>
        <p:sp>
          <p:nvSpPr>
            <p:cNvPr id="10342" name="Line 120"/>
            <p:cNvSpPr>
              <a:spLocks noChangeShapeType="1"/>
            </p:cNvSpPr>
            <p:nvPr/>
          </p:nvSpPr>
          <p:spPr bwMode="auto">
            <a:xfrm flipH="1">
              <a:off x="2064" y="2304"/>
              <a:ext cx="267" cy="0"/>
            </a:xfrm>
            <a:prstGeom prst="line">
              <a:avLst/>
            </a:prstGeom>
            <a:noFill/>
            <a:ln w="12700">
              <a:solidFill>
                <a:schemeClr val="tx1"/>
              </a:solidFill>
              <a:round/>
              <a:headEnd type="none" w="lg" len="lg"/>
              <a:tailEnd type="none" w="lg" len="lg"/>
            </a:ln>
          </p:spPr>
          <p:txBody>
            <a:bodyPr/>
            <a:lstStyle/>
            <a:p>
              <a:endParaRPr lang="en-US"/>
            </a:p>
          </p:txBody>
        </p:sp>
        <p:sp>
          <p:nvSpPr>
            <p:cNvPr id="10343" name="Line 121"/>
            <p:cNvSpPr>
              <a:spLocks noChangeShapeType="1"/>
            </p:cNvSpPr>
            <p:nvPr/>
          </p:nvSpPr>
          <p:spPr bwMode="auto">
            <a:xfrm flipH="1">
              <a:off x="2064" y="3024"/>
              <a:ext cx="270" cy="0"/>
            </a:xfrm>
            <a:prstGeom prst="line">
              <a:avLst/>
            </a:prstGeom>
            <a:noFill/>
            <a:ln w="12700">
              <a:solidFill>
                <a:schemeClr val="tx1"/>
              </a:solidFill>
              <a:round/>
              <a:headEnd type="none" w="lg" len="lg"/>
              <a:tailEnd type="none" w="lg" len="lg"/>
            </a:ln>
          </p:spPr>
          <p:txBody>
            <a:bodyPr/>
            <a:lstStyle/>
            <a:p>
              <a:endParaRPr lang="en-US"/>
            </a:p>
          </p:txBody>
        </p:sp>
        <p:sp>
          <p:nvSpPr>
            <p:cNvPr id="10344" name="Text Box 122"/>
            <p:cNvSpPr txBox="1">
              <a:spLocks noChangeArrowheads="1"/>
            </p:cNvSpPr>
            <p:nvPr/>
          </p:nvSpPr>
          <p:spPr bwMode="auto">
            <a:xfrm>
              <a:off x="1064" y="1728"/>
              <a:ext cx="232" cy="250"/>
            </a:xfrm>
            <a:prstGeom prst="rect">
              <a:avLst/>
            </a:prstGeom>
            <a:noFill/>
            <a:ln w="12700">
              <a:noFill/>
              <a:miter lim="800000"/>
              <a:headEnd type="none" w="lg" len="lg"/>
              <a:tailEnd type="none" w="lg" len="lg"/>
            </a:ln>
          </p:spPr>
          <p:txBody>
            <a:bodyPr wrap="none">
              <a:spAutoFit/>
            </a:bodyPr>
            <a:lstStyle/>
            <a:p>
              <a:r>
                <a:rPr lang="en-US" sz="2000" b="1"/>
                <a:t>A</a:t>
              </a:r>
            </a:p>
          </p:txBody>
        </p:sp>
        <p:sp>
          <p:nvSpPr>
            <p:cNvPr id="10345" name="Text Box 123"/>
            <p:cNvSpPr txBox="1">
              <a:spLocks noChangeArrowheads="1"/>
            </p:cNvSpPr>
            <p:nvPr/>
          </p:nvSpPr>
          <p:spPr bwMode="auto">
            <a:xfrm>
              <a:off x="1836" y="2150"/>
              <a:ext cx="223" cy="250"/>
            </a:xfrm>
            <a:prstGeom prst="rect">
              <a:avLst/>
            </a:prstGeom>
            <a:noFill/>
            <a:ln w="12700">
              <a:noFill/>
              <a:miter lim="800000"/>
              <a:headEnd type="none" w="lg" len="lg"/>
              <a:tailEnd type="none" w="lg" len="lg"/>
            </a:ln>
          </p:spPr>
          <p:txBody>
            <a:bodyPr wrap="none">
              <a:spAutoFit/>
            </a:bodyPr>
            <a:lstStyle/>
            <a:p>
              <a:r>
                <a:rPr lang="en-US" sz="2000" b="1"/>
                <a:t>B</a:t>
              </a:r>
            </a:p>
          </p:txBody>
        </p:sp>
        <p:sp>
          <p:nvSpPr>
            <p:cNvPr id="10346" name="Text Box 124"/>
            <p:cNvSpPr txBox="1">
              <a:spLocks noChangeArrowheads="1"/>
            </p:cNvSpPr>
            <p:nvPr/>
          </p:nvSpPr>
          <p:spPr bwMode="auto">
            <a:xfrm>
              <a:off x="1837" y="2870"/>
              <a:ext cx="232" cy="250"/>
            </a:xfrm>
            <a:prstGeom prst="rect">
              <a:avLst/>
            </a:prstGeom>
            <a:noFill/>
            <a:ln w="12700">
              <a:noFill/>
              <a:miter lim="800000"/>
              <a:headEnd type="none" w="lg" len="lg"/>
              <a:tailEnd type="none" w="lg" len="lg"/>
            </a:ln>
          </p:spPr>
          <p:txBody>
            <a:bodyPr wrap="none">
              <a:spAutoFit/>
            </a:bodyPr>
            <a:lstStyle/>
            <a:p>
              <a:r>
                <a:rPr lang="en-US" sz="2000" b="1"/>
                <a:t>C</a:t>
              </a:r>
            </a:p>
          </p:txBody>
        </p:sp>
        <p:sp>
          <p:nvSpPr>
            <p:cNvPr id="10347" name="Text Box 125"/>
            <p:cNvSpPr txBox="1">
              <a:spLocks noChangeArrowheads="1"/>
            </p:cNvSpPr>
            <p:nvPr/>
          </p:nvSpPr>
          <p:spPr bwMode="auto">
            <a:xfrm>
              <a:off x="4380" y="2544"/>
              <a:ext cx="223" cy="250"/>
            </a:xfrm>
            <a:prstGeom prst="rect">
              <a:avLst/>
            </a:prstGeom>
            <a:noFill/>
            <a:ln w="12700">
              <a:noFill/>
              <a:miter lim="800000"/>
              <a:headEnd type="none" w="lg" len="lg"/>
              <a:tailEnd type="none" w="lg" len="lg"/>
            </a:ln>
          </p:spPr>
          <p:txBody>
            <a:bodyPr wrap="none">
              <a:spAutoFit/>
            </a:bodyPr>
            <a:lstStyle/>
            <a:p>
              <a:r>
                <a:rPr lang="en-US" sz="2000" b="1"/>
                <a:t>Z</a:t>
              </a:r>
            </a:p>
          </p:txBody>
        </p:sp>
      </p:grpSp>
      <p:graphicFrame>
        <p:nvGraphicFramePr>
          <p:cNvPr id="10242" name="Object 126"/>
          <p:cNvGraphicFramePr>
            <a:graphicFrameLocks noChangeAspect="1"/>
          </p:cNvGraphicFramePr>
          <p:nvPr>
            <p:ph sz="quarter" idx="3"/>
          </p:nvPr>
        </p:nvGraphicFramePr>
        <p:xfrm>
          <a:off x="3946525" y="2273300"/>
          <a:ext cx="1539875" cy="503238"/>
        </p:xfrm>
        <a:graphic>
          <a:graphicData uri="http://schemas.openxmlformats.org/presentationml/2006/ole">
            <p:oleObj spid="_x0000_s10242" name="Equation" r:id="rId3" imgW="660240" imgH="215640" progId="Equation.3">
              <p:embed/>
            </p:oleObj>
          </a:graphicData>
        </a:graphic>
      </p:graphicFrame>
      <p:cxnSp>
        <p:nvCxnSpPr>
          <p:cNvPr id="10326" name="AutoShape 127"/>
          <p:cNvCxnSpPr>
            <a:cxnSpLocks noChangeShapeType="1"/>
          </p:cNvCxnSpPr>
          <p:nvPr/>
        </p:nvCxnSpPr>
        <p:spPr bwMode="auto">
          <a:xfrm flipH="1" flipV="1">
            <a:off x="3192463" y="2522538"/>
            <a:ext cx="754062" cy="3175"/>
          </a:xfrm>
          <a:prstGeom prst="straightConnector1">
            <a:avLst/>
          </a:prstGeom>
          <a:noFill/>
          <a:ln w="12700">
            <a:solidFill>
              <a:schemeClr val="tx1"/>
            </a:solidFill>
            <a:round/>
            <a:headEnd type="none" w="lg" len="lg"/>
            <a:tailEnd type="stealth" w="lg" len="lg"/>
          </a:ln>
        </p:spPr>
      </p:cxnSp>
      <p:graphicFrame>
        <p:nvGraphicFramePr>
          <p:cNvPr id="10243" name="Object 128"/>
          <p:cNvGraphicFramePr>
            <a:graphicFrameLocks noChangeAspect="1"/>
          </p:cNvGraphicFramePr>
          <p:nvPr/>
        </p:nvGraphicFramePr>
        <p:xfrm>
          <a:off x="3292475" y="5476875"/>
          <a:ext cx="1308100" cy="577850"/>
        </p:xfrm>
        <a:graphic>
          <a:graphicData uri="http://schemas.openxmlformats.org/presentationml/2006/ole">
            <p:oleObj spid="_x0000_s10243" name="Equation" r:id="rId4" imgW="545760" imgH="241200" progId="Equation.3">
              <p:embed/>
            </p:oleObj>
          </a:graphicData>
        </a:graphic>
      </p:graphicFrame>
      <p:sp>
        <p:nvSpPr>
          <p:cNvPr id="10327" name="Rectangle 129"/>
          <p:cNvSpPr>
            <a:spLocks noChangeArrowheads="1"/>
          </p:cNvSpPr>
          <p:nvPr/>
        </p:nvSpPr>
        <p:spPr bwMode="auto">
          <a:xfrm>
            <a:off x="2070100" y="4456113"/>
            <a:ext cx="1265238" cy="835025"/>
          </a:xfrm>
          <a:prstGeom prst="rect">
            <a:avLst/>
          </a:prstGeom>
          <a:solidFill>
            <a:srgbClr val="FF6600">
              <a:alpha val="20000"/>
            </a:srgbClr>
          </a:solidFill>
          <a:ln w="12700">
            <a:noFill/>
            <a:miter lim="800000"/>
            <a:headEnd type="none" w="lg" len="lg"/>
            <a:tailEnd type="none" w="lg" len="lg"/>
          </a:ln>
        </p:spPr>
        <p:txBody>
          <a:bodyPr wrap="none" anchor="ctr"/>
          <a:lstStyle/>
          <a:p>
            <a:endParaRPr lang="en-US"/>
          </a:p>
        </p:txBody>
      </p:sp>
      <p:cxnSp>
        <p:nvCxnSpPr>
          <p:cNvPr id="10328" name="AutoShape 130"/>
          <p:cNvCxnSpPr>
            <a:cxnSpLocks noChangeShapeType="1"/>
            <a:endCxn id="10354" idx="3"/>
          </p:cNvCxnSpPr>
          <p:nvPr/>
        </p:nvCxnSpPr>
        <p:spPr bwMode="auto">
          <a:xfrm flipH="1" flipV="1">
            <a:off x="2703513" y="4189413"/>
            <a:ext cx="938212" cy="1576387"/>
          </a:xfrm>
          <a:prstGeom prst="straightConnector1">
            <a:avLst/>
          </a:prstGeom>
          <a:noFill/>
          <a:ln w="12700">
            <a:solidFill>
              <a:schemeClr val="tx1"/>
            </a:solidFill>
            <a:round/>
            <a:headEnd type="none" w="lg" len="lg"/>
            <a:tailEnd type="stealth" w="lg" len="lg"/>
          </a:ln>
        </p:spPr>
      </p:cxnSp>
      <p:graphicFrame>
        <p:nvGraphicFramePr>
          <p:cNvPr id="10244" name="Object 131"/>
          <p:cNvGraphicFramePr>
            <a:graphicFrameLocks noChangeAspect="1"/>
          </p:cNvGraphicFramePr>
          <p:nvPr/>
        </p:nvGraphicFramePr>
        <p:xfrm>
          <a:off x="1209675" y="5567363"/>
          <a:ext cx="1611313" cy="546100"/>
        </p:xfrm>
        <a:graphic>
          <a:graphicData uri="http://schemas.openxmlformats.org/presentationml/2006/ole">
            <p:oleObj spid="_x0000_s10244" name="Equation" r:id="rId5" imgW="672840" imgH="228600" progId="Equation.3">
              <p:embed/>
            </p:oleObj>
          </a:graphicData>
        </a:graphic>
      </p:graphicFrame>
      <p:cxnSp>
        <p:nvCxnSpPr>
          <p:cNvPr id="10329" name="AutoShape 132"/>
          <p:cNvCxnSpPr>
            <a:cxnSpLocks noChangeShapeType="1"/>
            <a:endCxn id="10327" idx="2"/>
          </p:cNvCxnSpPr>
          <p:nvPr/>
        </p:nvCxnSpPr>
        <p:spPr bwMode="auto">
          <a:xfrm flipV="1">
            <a:off x="2016125" y="5291138"/>
            <a:ext cx="687388" cy="336550"/>
          </a:xfrm>
          <a:prstGeom prst="straightConnector1">
            <a:avLst/>
          </a:prstGeom>
          <a:noFill/>
          <a:ln w="12700">
            <a:solidFill>
              <a:schemeClr val="tx1"/>
            </a:solidFill>
            <a:round/>
            <a:headEnd type="none" w="lg" len="lg"/>
            <a:tailEnd type="stealth" w="lg" len="lg"/>
          </a:ln>
        </p:spPr>
      </p:cxnSp>
      <p:graphicFrame>
        <p:nvGraphicFramePr>
          <p:cNvPr id="10245" name="Object 133"/>
          <p:cNvGraphicFramePr>
            <a:graphicFrameLocks noChangeAspect="1"/>
          </p:cNvGraphicFramePr>
          <p:nvPr/>
        </p:nvGraphicFramePr>
        <p:xfrm>
          <a:off x="5167313" y="5478463"/>
          <a:ext cx="3497262" cy="576262"/>
        </p:xfrm>
        <a:graphic>
          <a:graphicData uri="http://schemas.openxmlformats.org/presentationml/2006/ole">
            <p:oleObj spid="_x0000_s10245" name="Equation" r:id="rId6" imgW="1460160" imgH="241200" progId="Equation.3">
              <p:embed/>
            </p:oleObj>
          </a:graphicData>
        </a:graphic>
      </p:graphicFrame>
      <p:cxnSp>
        <p:nvCxnSpPr>
          <p:cNvPr id="10330" name="AutoShape 134"/>
          <p:cNvCxnSpPr>
            <a:cxnSpLocks noChangeShapeType="1"/>
            <a:endCxn id="10249" idx="2"/>
          </p:cNvCxnSpPr>
          <p:nvPr/>
        </p:nvCxnSpPr>
        <p:spPr bwMode="auto">
          <a:xfrm flipH="1" flipV="1">
            <a:off x="4522788" y="4238625"/>
            <a:ext cx="2393950" cy="1239838"/>
          </a:xfrm>
          <a:prstGeom prst="straightConnector1">
            <a:avLst/>
          </a:prstGeom>
          <a:noFill/>
          <a:ln w="12700">
            <a:solidFill>
              <a:schemeClr val="tx1"/>
            </a:solidFill>
            <a:round/>
            <a:headEnd type="none" w="lg" len="lg"/>
            <a:tailEnd type="stealth" w="lg" len="lg"/>
          </a:ln>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Date Placeholder 5"/>
          <p:cNvSpPr>
            <a:spLocks noGrp="1"/>
          </p:cNvSpPr>
          <p:nvPr>
            <p:ph type="dt" sz="quarter" idx="10"/>
          </p:nvPr>
        </p:nvSpPr>
        <p:spPr>
          <a:noFill/>
        </p:spPr>
        <p:txBody>
          <a:bodyPr/>
          <a:lstStyle/>
          <a:p>
            <a:r>
              <a:rPr lang="en-US"/>
              <a:t>ECEN 301</a:t>
            </a:r>
          </a:p>
        </p:txBody>
      </p:sp>
      <p:sp>
        <p:nvSpPr>
          <p:cNvPr id="11268" name="Footer Placeholder 6"/>
          <p:cNvSpPr>
            <a:spLocks noGrp="1"/>
          </p:cNvSpPr>
          <p:nvPr>
            <p:ph type="ftr" sz="quarter" idx="11"/>
          </p:nvPr>
        </p:nvSpPr>
        <p:spPr>
          <a:noFill/>
        </p:spPr>
        <p:txBody>
          <a:bodyPr/>
          <a:lstStyle/>
          <a:p>
            <a:r>
              <a:rPr lang="en-US"/>
              <a:t>Discussion #22 – Combinational Logic</a:t>
            </a:r>
          </a:p>
        </p:txBody>
      </p:sp>
      <p:sp>
        <p:nvSpPr>
          <p:cNvPr id="11269" name="Slide Number Placeholder 7"/>
          <p:cNvSpPr>
            <a:spLocks noGrp="1"/>
          </p:cNvSpPr>
          <p:nvPr>
            <p:ph type="sldNum" sz="quarter" idx="12"/>
          </p:nvPr>
        </p:nvSpPr>
        <p:spPr>
          <a:noFill/>
        </p:spPr>
        <p:txBody>
          <a:bodyPr/>
          <a:lstStyle/>
          <a:p>
            <a:pPr lvl="1"/>
            <a:fld id="{C895479E-117B-4D88-BFD0-25C64C12211C}" type="slidenum">
              <a:rPr lang="en-US"/>
              <a:pPr lvl="1"/>
              <a:t>17</a:t>
            </a:fld>
            <a:endParaRPr lang="en-US"/>
          </a:p>
        </p:txBody>
      </p:sp>
      <p:sp>
        <p:nvSpPr>
          <p:cNvPr id="11270" name="Rectangle 5"/>
          <p:cNvSpPr>
            <a:spLocks noGrp="1" noChangeArrowheads="1"/>
          </p:cNvSpPr>
          <p:nvPr>
            <p:ph type="title"/>
          </p:nvPr>
        </p:nvSpPr>
        <p:spPr/>
        <p:txBody>
          <a:bodyPr/>
          <a:lstStyle/>
          <a:p>
            <a:r>
              <a:rPr lang="en-US" smtClean="0"/>
              <a:t>Boolean Algebra</a:t>
            </a:r>
          </a:p>
        </p:txBody>
      </p:sp>
      <p:sp>
        <p:nvSpPr>
          <p:cNvPr id="11271" name="Rectangle 6"/>
          <p:cNvSpPr>
            <a:spLocks noGrp="1" noChangeArrowheads="1"/>
          </p:cNvSpPr>
          <p:nvPr>
            <p:ph type="body" sz="half" idx="1"/>
          </p:nvPr>
        </p:nvSpPr>
        <p:spPr>
          <a:xfrm>
            <a:off x="406400" y="1333500"/>
            <a:ext cx="8356600" cy="849313"/>
          </a:xfrm>
        </p:spPr>
        <p:txBody>
          <a:bodyPr/>
          <a:lstStyle/>
          <a:p>
            <a:pPr>
              <a:buFont typeface="Monotype Sorts" pitchFamily="2" charset="2"/>
              <a:buNone/>
            </a:pPr>
            <a:r>
              <a:rPr lang="en-US" sz="2800" b="1" u="sng" smtClean="0"/>
              <a:t>Example3</a:t>
            </a:r>
            <a:r>
              <a:rPr lang="en-US" sz="2800" smtClean="0"/>
              <a:t>: Determine the truth table</a:t>
            </a:r>
          </a:p>
        </p:txBody>
      </p:sp>
      <p:graphicFrame>
        <p:nvGraphicFramePr>
          <p:cNvPr id="1081351" name="Group 7"/>
          <p:cNvGraphicFramePr>
            <a:graphicFrameLocks noGrp="1"/>
          </p:cNvGraphicFramePr>
          <p:nvPr>
            <p:ph sz="quarter" idx="2"/>
          </p:nvPr>
        </p:nvGraphicFramePr>
        <p:xfrm>
          <a:off x="6096000" y="1752600"/>
          <a:ext cx="2730500" cy="3078480"/>
        </p:xfrm>
        <a:graphic>
          <a:graphicData uri="http://schemas.openxmlformats.org/drawingml/2006/table">
            <a:tbl>
              <a:tblPr/>
              <a:tblGrid>
                <a:gridCol w="304800"/>
                <a:gridCol w="304800"/>
                <a:gridCol w="381000"/>
                <a:gridCol w="461963"/>
                <a:gridCol w="403225"/>
                <a:gridCol w="430212"/>
                <a:gridCol w="4445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C</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r>
                        <a:rPr kumimoji="0" lang="en-US" sz="2000" b="0" i="0" u="none" strike="noStrike" cap="none" normalizeH="0" baseline="-2500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r>
                        <a:rPr kumimoji="0" lang="en-US" sz="2000" b="0" i="0" u="none" strike="noStrike" cap="none" normalizeH="0" baseline="-25000" smtClean="0">
                          <a:ln>
                            <a:noFill/>
                          </a:ln>
                          <a:solidFill>
                            <a:schemeClr val="bg2"/>
                          </a:solidFill>
                          <a:effectLst/>
                          <a:latin typeface="Times New Roman" pitchFamily="18" charset="0"/>
                        </a:rPr>
                        <a:t>2</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r>
                        <a:rPr kumimoji="0" lang="en-US" sz="2000" b="0" i="0" u="none" strike="noStrike" cap="none" normalizeH="0" baseline="-25000" smtClean="0">
                          <a:ln>
                            <a:noFill/>
                          </a:ln>
                          <a:solidFill>
                            <a:schemeClr val="bg2"/>
                          </a:solidFill>
                          <a:effectLst/>
                          <a:latin typeface="Times New Roman" pitchFamily="18" charset="0"/>
                        </a:rPr>
                        <a:t>3</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Z</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solidFill>
                      <a:srgbClr val="FFFF66">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solidFill>
                      <a:srgbClr val="8000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FF9900">
                        <a:alpha val="2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r>
            </a:tbl>
          </a:graphicData>
        </a:graphic>
      </p:graphicFrame>
      <p:graphicFrame>
        <p:nvGraphicFramePr>
          <p:cNvPr id="11266" name="Object 133"/>
          <p:cNvGraphicFramePr>
            <a:graphicFrameLocks noChangeAspect="1"/>
          </p:cNvGraphicFramePr>
          <p:nvPr/>
        </p:nvGraphicFramePr>
        <p:xfrm>
          <a:off x="1250950" y="2147888"/>
          <a:ext cx="3740150" cy="3517900"/>
        </p:xfrm>
        <a:graphic>
          <a:graphicData uri="http://schemas.openxmlformats.org/presentationml/2006/ole">
            <p:oleObj spid="_x0000_s11266" name="Equation" r:id="rId3" imgW="1562040" imgH="147312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8"/>
          <p:cNvSpPr>
            <a:spLocks noGrp="1" noChangeArrowheads="1"/>
          </p:cNvSpPr>
          <p:nvPr>
            <p:ph type="dt" sz="quarter" idx="10"/>
          </p:nvPr>
        </p:nvSpPr>
        <p:spPr>
          <a:noFill/>
        </p:spPr>
        <p:txBody>
          <a:bodyPr/>
          <a:lstStyle/>
          <a:p>
            <a:r>
              <a:rPr lang="en-US"/>
              <a:t>ECEN 301</a:t>
            </a:r>
          </a:p>
        </p:txBody>
      </p:sp>
      <p:sp>
        <p:nvSpPr>
          <p:cNvPr id="20483" name="Rectangle 9"/>
          <p:cNvSpPr>
            <a:spLocks noGrp="1" noChangeArrowheads="1"/>
          </p:cNvSpPr>
          <p:nvPr>
            <p:ph type="ftr" sz="quarter" idx="11"/>
          </p:nvPr>
        </p:nvSpPr>
        <p:spPr>
          <a:noFill/>
        </p:spPr>
        <p:txBody>
          <a:bodyPr/>
          <a:lstStyle/>
          <a:p>
            <a:r>
              <a:rPr lang="en-US"/>
              <a:t>Discussion #22 – Combinational Logic</a:t>
            </a:r>
          </a:p>
        </p:txBody>
      </p:sp>
      <p:sp>
        <p:nvSpPr>
          <p:cNvPr id="20484" name="Rectangle 10"/>
          <p:cNvSpPr>
            <a:spLocks noGrp="1" noChangeArrowheads="1"/>
          </p:cNvSpPr>
          <p:nvPr>
            <p:ph type="sldNum" sz="quarter" idx="12"/>
          </p:nvPr>
        </p:nvSpPr>
        <p:spPr>
          <a:noFill/>
        </p:spPr>
        <p:txBody>
          <a:bodyPr/>
          <a:lstStyle/>
          <a:p>
            <a:pPr lvl="1"/>
            <a:fld id="{5ED87E72-B443-46CA-9BC5-530F611DC9DA}" type="slidenum">
              <a:rPr lang="en-US"/>
              <a:pPr lvl="1"/>
              <a:t>18</a:t>
            </a:fld>
            <a:endParaRPr lang="en-US"/>
          </a:p>
        </p:txBody>
      </p:sp>
      <p:sp>
        <p:nvSpPr>
          <p:cNvPr id="20485" name="Rectangle 2"/>
          <p:cNvSpPr>
            <a:spLocks noGrp="1" noChangeArrowheads="1"/>
          </p:cNvSpPr>
          <p:nvPr>
            <p:ph type="ctrTitle"/>
          </p:nvPr>
        </p:nvSpPr>
        <p:spPr/>
        <p:txBody>
          <a:bodyPr/>
          <a:lstStyle/>
          <a:p>
            <a:r>
              <a:rPr lang="en-US" smtClean="0"/>
              <a:t>Combinational Logic </a:t>
            </a:r>
          </a:p>
        </p:txBody>
      </p:sp>
      <p:sp>
        <p:nvSpPr>
          <p:cNvPr id="20486" name="Rectangle 3"/>
          <p:cNvSpPr>
            <a:spLocks noGrp="1" noChangeArrowheads="1"/>
          </p:cNvSpPr>
          <p:nvPr>
            <p:ph type="subTitle" idx="1"/>
          </p:nvPr>
        </p:nvSpPr>
        <p:spPr/>
        <p:txBody>
          <a:bodyPr/>
          <a:lstStyle/>
          <a:p>
            <a:r>
              <a:rPr lang="en-US" smtClean="0"/>
              <a:t>Decoders</a:t>
            </a:r>
          </a:p>
          <a:p>
            <a:r>
              <a:rPr lang="en-US" smtClean="0"/>
              <a:t>Multiplexers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a:t>ECEN 301</a:t>
            </a:r>
          </a:p>
        </p:txBody>
      </p:sp>
      <p:sp>
        <p:nvSpPr>
          <p:cNvPr id="21507" name="Footer Placeholder 4"/>
          <p:cNvSpPr>
            <a:spLocks noGrp="1"/>
          </p:cNvSpPr>
          <p:nvPr>
            <p:ph type="ftr" sz="quarter" idx="11"/>
          </p:nvPr>
        </p:nvSpPr>
        <p:spPr>
          <a:noFill/>
        </p:spPr>
        <p:txBody>
          <a:bodyPr/>
          <a:lstStyle/>
          <a:p>
            <a:r>
              <a:rPr lang="en-US"/>
              <a:t>Discussion #22 – Combinational Logic</a:t>
            </a:r>
          </a:p>
        </p:txBody>
      </p:sp>
      <p:sp>
        <p:nvSpPr>
          <p:cNvPr id="21508" name="Slide Number Placeholder 5"/>
          <p:cNvSpPr>
            <a:spLocks noGrp="1"/>
          </p:cNvSpPr>
          <p:nvPr>
            <p:ph type="sldNum" sz="quarter" idx="12"/>
          </p:nvPr>
        </p:nvSpPr>
        <p:spPr>
          <a:noFill/>
        </p:spPr>
        <p:txBody>
          <a:bodyPr/>
          <a:lstStyle/>
          <a:p>
            <a:pPr lvl="1"/>
            <a:fld id="{74674AE7-7AA8-4AF6-99FB-12B1A54A661B}" type="slidenum">
              <a:rPr lang="en-US"/>
              <a:pPr lvl="1"/>
              <a:t>19</a:t>
            </a:fld>
            <a:endParaRPr lang="en-US"/>
          </a:p>
        </p:txBody>
      </p:sp>
      <p:pic>
        <p:nvPicPr>
          <p:cNvPr id="21509" name="Picture 2" descr="pat76902_0311"/>
          <p:cNvPicPr>
            <a:picLocks noChangeAspect="1" noChangeArrowheads="1"/>
          </p:cNvPicPr>
          <p:nvPr/>
        </p:nvPicPr>
        <p:blipFill>
          <a:blip r:embed="rId2"/>
          <a:srcRect/>
          <a:stretch>
            <a:fillRect/>
          </a:stretch>
        </p:blipFill>
        <p:spPr bwMode="auto">
          <a:xfrm>
            <a:off x="776288" y="2667000"/>
            <a:ext cx="5664200" cy="3094038"/>
          </a:xfrm>
          <a:prstGeom prst="rect">
            <a:avLst/>
          </a:prstGeom>
          <a:noFill/>
          <a:ln w="9525">
            <a:noFill/>
            <a:miter lim="800000"/>
            <a:headEnd/>
            <a:tailEnd/>
          </a:ln>
        </p:spPr>
      </p:pic>
      <p:sp>
        <p:nvSpPr>
          <p:cNvPr id="21510" name="Rectangle 3"/>
          <p:cNvSpPr>
            <a:spLocks noGrp="1" noChangeArrowheads="1"/>
          </p:cNvSpPr>
          <p:nvPr>
            <p:ph type="title"/>
          </p:nvPr>
        </p:nvSpPr>
        <p:spPr/>
        <p:txBody>
          <a:bodyPr/>
          <a:lstStyle/>
          <a:p>
            <a:r>
              <a:rPr lang="en-US" smtClean="0"/>
              <a:t>Decoders</a:t>
            </a:r>
          </a:p>
        </p:txBody>
      </p:sp>
      <p:sp>
        <p:nvSpPr>
          <p:cNvPr id="21511" name="Rectangle 4"/>
          <p:cNvSpPr>
            <a:spLocks noGrp="1" noChangeArrowheads="1"/>
          </p:cNvSpPr>
          <p:nvPr>
            <p:ph type="body" idx="1"/>
          </p:nvPr>
        </p:nvSpPr>
        <p:spPr>
          <a:xfrm>
            <a:off x="406400" y="1333500"/>
            <a:ext cx="8356600" cy="300038"/>
          </a:xfrm>
        </p:spPr>
        <p:txBody>
          <a:bodyPr/>
          <a:lstStyle/>
          <a:p>
            <a:pPr>
              <a:lnSpc>
                <a:spcPct val="80000"/>
              </a:lnSpc>
            </a:pPr>
            <a:r>
              <a:rPr lang="en-US" sz="2400" smtClean="0"/>
              <a:t>Decode the input and signify its value by raising </a:t>
            </a:r>
            <a:r>
              <a:rPr lang="en-US" sz="2400" b="1" u="sng" smtClean="0"/>
              <a:t>just one</a:t>
            </a:r>
            <a:r>
              <a:rPr lang="en-US" sz="2400" smtClean="0"/>
              <a:t> of its outputs.</a:t>
            </a:r>
          </a:p>
          <a:p>
            <a:pPr>
              <a:lnSpc>
                <a:spcPct val="80000"/>
              </a:lnSpc>
            </a:pPr>
            <a:r>
              <a:rPr lang="en-US" sz="2400" smtClean="0"/>
              <a:t>A decoder with </a:t>
            </a:r>
            <a:r>
              <a:rPr lang="en-US" sz="2400" b="1" smtClean="0">
                <a:solidFill>
                  <a:srgbClr val="800000"/>
                </a:solidFill>
              </a:rPr>
              <a:t>n</a:t>
            </a:r>
            <a:r>
              <a:rPr lang="en-US" sz="2400" smtClean="0"/>
              <a:t> inputs has </a:t>
            </a:r>
            <a:r>
              <a:rPr lang="en-US" sz="2400" b="1" smtClean="0">
                <a:solidFill>
                  <a:srgbClr val="800000"/>
                </a:solidFill>
              </a:rPr>
              <a:t>2</a:t>
            </a:r>
            <a:r>
              <a:rPr lang="en-US" sz="2400" b="1" baseline="30000" smtClean="0">
                <a:solidFill>
                  <a:srgbClr val="800000"/>
                </a:solidFill>
              </a:rPr>
              <a:t>n</a:t>
            </a:r>
            <a:r>
              <a:rPr lang="en-US" sz="2400" smtClean="0"/>
              <a:t> outputs</a:t>
            </a:r>
          </a:p>
        </p:txBody>
      </p:sp>
      <p:sp>
        <p:nvSpPr>
          <p:cNvPr id="21512" name="Text Box 5"/>
          <p:cNvSpPr txBox="1">
            <a:spLocks noChangeArrowheads="1"/>
          </p:cNvSpPr>
          <p:nvPr/>
        </p:nvSpPr>
        <p:spPr bwMode="auto">
          <a:xfrm>
            <a:off x="2397125" y="3754438"/>
            <a:ext cx="285750" cy="274637"/>
          </a:xfrm>
          <a:prstGeom prst="rect">
            <a:avLst/>
          </a:prstGeom>
          <a:noFill/>
          <a:ln w="12700">
            <a:noFill/>
            <a:miter lim="800000"/>
            <a:headEnd type="none" w="lg" len="lg"/>
            <a:tailEnd type="none" w="lg" len="lg"/>
          </a:ln>
        </p:spPr>
        <p:txBody>
          <a:bodyPr wrap="none">
            <a:spAutoFit/>
          </a:bodyPr>
          <a:lstStyle/>
          <a:p>
            <a:r>
              <a:rPr lang="en-US" sz="1200">
                <a:latin typeface="Arial" charset="0"/>
              </a:rPr>
              <a:t>X</a:t>
            </a:r>
          </a:p>
        </p:txBody>
      </p:sp>
      <p:sp>
        <p:nvSpPr>
          <p:cNvPr id="21513" name="Text Box 6"/>
          <p:cNvSpPr txBox="1">
            <a:spLocks noChangeArrowheads="1"/>
          </p:cNvSpPr>
          <p:nvPr/>
        </p:nvSpPr>
        <p:spPr bwMode="auto">
          <a:xfrm>
            <a:off x="2397125" y="4548188"/>
            <a:ext cx="285750" cy="274637"/>
          </a:xfrm>
          <a:prstGeom prst="rect">
            <a:avLst/>
          </a:prstGeom>
          <a:noFill/>
          <a:ln w="12700">
            <a:noFill/>
            <a:miter lim="800000"/>
            <a:headEnd type="none" w="lg" len="lg"/>
            <a:tailEnd type="none" w="lg" len="lg"/>
          </a:ln>
        </p:spPr>
        <p:txBody>
          <a:bodyPr wrap="none">
            <a:spAutoFit/>
          </a:bodyPr>
          <a:lstStyle/>
          <a:p>
            <a:r>
              <a:rPr lang="en-US" sz="1200">
                <a:latin typeface="Arial" charset="0"/>
              </a:rPr>
              <a:t>Y</a:t>
            </a:r>
          </a:p>
        </p:txBody>
      </p:sp>
      <p:sp>
        <p:nvSpPr>
          <p:cNvPr id="21514" name="Text Box 7"/>
          <p:cNvSpPr txBox="1">
            <a:spLocks noChangeArrowheads="1"/>
          </p:cNvSpPr>
          <p:nvPr/>
        </p:nvSpPr>
        <p:spPr bwMode="auto">
          <a:xfrm>
            <a:off x="2397125" y="5299075"/>
            <a:ext cx="277813" cy="274638"/>
          </a:xfrm>
          <a:prstGeom prst="rect">
            <a:avLst/>
          </a:prstGeom>
          <a:noFill/>
          <a:ln w="12700">
            <a:noFill/>
            <a:miter lim="800000"/>
            <a:headEnd type="none" w="lg" len="lg"/>
            <a:tailEnd type="none" w="lg" len="lg"/>
          </a:ln>
        </p:spPr>
        <p:txBody>
          <a:bodyPr wrap="none">
            <a:spAutoFit/>
          </a:bodyPr>
          <a:lstStyle/>
          <a:p>
            <a:r>
              <a:rPr lang="en-US" sz="1200">
                <a:latin typeface="Arial" charset="0"/>
              </a:rPr>
              <a:t>Z</a:t>
            </a:r>
          </a:p>
        </p:txBody>
      </p:sp>
      <p:sp>
        <p:nvSpPr>
          <p:cNvPr id="21515" name="Text Box 8"/>
          <p:cNvSpPr txBox="1">
            <a:spLocks noChangeArrowheads="1"/>
          </p:cNvSpPr>
          <p:nvPr/>
        </p:nvSpPr>
        <p:spPr bwMode="auto">
          <a:xfrm>
            <a:off x="2354263" y="2971800"/>
            <a:ext cx="328612" cy="274638"/>
          </a:xfrm>
          <a:prstGeom prst="rect">
            <a:avLst/>
          </a:prstGeom>
          <a:noFill/>
          <a:ln w="12700">
            <a:noFill/>
            <a:miter lim="800000"/>
            <a:headEnd type="none" w="lg" len="lg"/>
            <a:tailEnd type="none" w="lg" len="lg"/>
          </a:ln>
        </p:spPr>
        <p:txBody>
          <a:bodyPr wrap="none">
            <a:spAutoFit/>
          </a:bodyPr>
          <a:lstStyle/>
          <a:p>
            <a:r>
              <a:rPr lang="en-US" sz="1200">
                <a:latin typeface="Arial" charset="0"/>
              </a:rPr>
              <a:t>W</a:t>
            </a:r>
          </a:p>
        </p:txBody>
      </p:sp>
      <p:grpSp>
        <p:nvGrpSpPr>
          <p:cNvPr id="21516" name="Group 9"/>
          <p:cNvGrpSpPr>
            <a:grpSpLocks/>
          </p:cNvGrpSpPr>
          <p:nvPr/>
        </p:nvGrpSpPr>
        <p:grpSpPr bwMode="auto">
          <a:xfrm>
            <a:off x="6680200" y="2514600"/>
            <a:ext cx="2133600" cy="3581400"/>
            <a:chOff x="4320" y="1584"/>
            <a:chExt cx="1344" cy="2256"/>
          </a:xfrm>
        </p:grpSpPr>
        <p:sp>
          <p:nvSpPr>
            <p:cNvPr id="1084426" name="Rectangle 10"/>
            <p:cNvSpPr>
              <a:spLocks noChangeArrowheads="1"/>
            </p:cNvSpPr>
            <p:nvPr/>
          </p:nvSpPr>
          <p:spPr bwMode="auto">
            <a:xfrm>
              <a:off x="4320" y="1584"/>
              <a:ext cx="1344" cy="2256"/>
            </a:xfrm>
            <a:prstGeom prst="rect">
              <a:avLst/>
            </a:prstGeom>
            <a:solidFill>
              <a:srgbClr val="FFFFFF"/>
            </a:solidFill>
            <a:ln w="12700">
              <a:solidFill>
                <a:schemeClr val="tx1"/>
              </a:solidFill>
              <a:miter lim="800000"/>
              <a:headEnd type="none" w="lg" len="lg"/>
              <a:tailEnd type="none" w="lg" len="lg"/>
            </a:ln>
            <a:effectLst>
              <a:outerShdw dist="107763" dir="18900000" algn="ctr" rotWithShape="0">
                <a:schemeClr val="bg2"/>
              </a:outerShdw>
            </a:effectLst>
          </p:spPr>
          <p:txBody>
            <a:bodyPr wrap="none" anchor="ctr"/>
            <a:lstStyle/>
            <a:p>
              <a:pPr>
                <a:defRPr/>
              </a:pPr>
              <a:endParaRPr lang="en-US"/>
            </a:p>
          </p:txBody>
        </p:sp>
        <p:grpSp>
          <p:nvGrpSpPr>
            <p:cNvPr id="21518" name="Group 11"/>
            <p:cNvGrpSpPr>
              <a:grpSpLocks/>
            </p:cNvGrpSpPr>
            <p:nvPr/>
          </p:nvGrpSpPr>
          <p:grpSpPr bwMode="auto">
            <a:xfrm>
              <a:off x="4512" y="1776"/>
              <a:ext cx="1128" cy="1584"/>
              <a:chOff x="4464" y="1728"/>
              <a:chExt cx="1128" cy="1584"/>
            </a:xfrm>
          </p:grpSpPr>
          <p:sp>
            <p:nvSpPr>
              <p:cNvPr id="21520" name="Rectangle 12"/>
              <p:cNvSpPr>
                <a:spLocks noChangeArrowheads="1"/>
              </p:cNvSpPr>
              <p:nvPr/>
            </p:nvSpPr>
            <p:spPr bwMode="auto">
              <a:xfrm>
                <a:off x="4464" y="1728"/>
                <a:ext cx="720" cy="1248"/>
              </a:xfrm>
              <a:prstGeom prst="rect">
                <a:avLst/>
              </a:prstGeom>
              <a:noFill/>
              <a:ln w="12700">
                <a:solidFill>
                  <a:schemeClr val="tx1"/>
                </a:solidFill>
                <a:miter lim="800000"/>
                <a:headEnd type="none" w="lg" len="lg"/>
                <a:tailEnd type="none" w="lg" len="lg"/>
              </a:ln>
            </p:spPr>
            <p:txBody>
              <a:bodyPr wrap="none" anchor="ctr"/>
              <a:lstStyle/>
              <a:p>
                <a:r>
                  <a:rPr lang="en-US" sz="1800">
                    <a:latin typeface="Arial" charset="0"/>
                  </a:rPr>
                  <a:t>2-to-4</a:t>
                </a:r>
              </a:p>
              <a:p>
                <a:r>
                  <a:rPr lang="en-US" sz="1800">
                    <a:latin typeface="Arial" charset="0"/>
                  </a:rPr>
                  <a:t>Decoder</a:t>
                </a:r>
              </a:p>
            </p:txBody>
          </p:sp>
          <p:sp>
            <p:nvSpPr>
              <p:cNvPr id="21521" name="Line 13"/>
              <p:cNvSpPr>
                <a:spLocks noChangeShapeType="1"/>
              </p:cNvSpPr>
              <p:nvPr/>
            </p:nvSpPr>
            <p:spPr bwMode="auto">
              <a:xfrm>
                <a:off x="4704" y="2976"/>
                <a:ext cx="0" cy="144"/>
              </a:xfrm>
              <a:prstGeom prst="line">
                <a:avLst/>
              </a:prstGeom>
              <a:noFill/>
              <a:ln w="12700">
                <a:solidFill>
                  <a:schemeClr val="tx1"/>
                </a:solidFill>
                <a:round/>
                <a:headEnd type="none" w="lg" len="lg"/>
                <a:tailEnd type="none" w="lg" len="lg"/>
              </a:ln>
            </p:spPr>
            <p:txBody>
              <a:bodyPr wrap="none" anchor="ctr"/>
              <a:lstStyle/>
              <a:p>
                <a:endParaRPr lang="en-US"/>
              </a:p>
            </p:txBody>
          </p:sp>
          <p:sp>
            <p:nvSpPr>
              <p:cNvPr id="21522" name="Line 14"/>
              <p:cNvSpPr>
                <a:spLocks noChangeShapeType="1"/>
              </p:cNvSpPr>
              <p:nvPr/>
            </p:nvSpPr>
            <p:spPr bwMode="auto">
              <a:xfrm>
                <a:off x="4896" y="2976"/>
                <a:ext cx="0" cy="144"/>
              </a:xfrm>
              <a:prstGeom prst="line">
                <a:avLst/>
              </a:prstGeom>
              <a:noFill/>
              <a:ln w="12700">
                <a:solidFill>
                  <a:schemeClr val="tx1"/>
                </a:solidFill>
                <a:round/>
                <a:headEnd type="none" w="lg" len="lg"/>
                <a:tailEnd type="none" w="lg" len="lg"/>
              </a:ln>
            </p:spPr>
            <p:txBody>
              <a:bodyPr wrap="none" anchor="ctr"/>
              <a:lstStyle/>
              <a:p>
                <a:endParaRPr lang="en-US"/>
              </a:p>
            </p:txBody>
          </p:sp>
          <p:sp>
            <p:nvSpPr>
              <p:cNvPr id="21523" name="Rectangle 15"/>
              <p:cNvSpPr>
                <a:spLocks noChangeArrowheads="1"/>
              </p:cNvSpPr>
              <p:nvPr/>
            </p:nvSpPr>
            <p:spPr bwMode="auto">
              <a:xfrm>
                <a:off x="4552" y="3120"/>
                <a:ext cx="296" cy="192"/>
              </a:xfrm>
              <a:prstGeom prst="rect">
                <a:avLst/>
              </a:prstGeom>
              <a:noFill/>
              <a:ln w="9525">
                <a:noFill/>
                <a:miter lim="800000"/>
                <a:headEnd/>
                <a:tailEnd/>
              </a:ln>
            </p:spPr>
            <p:txBody>
              <a:bodyPr lIns="92075" tIns="46038" rIns="92075" bIns="46038">
                <a:spAutoFit/>
              </a:bodyPr>
              <a:lstStyle/>
              <a:p>
                <a:pPr>
                  <a:spcBef>
                    <a:spcPct val="50000"/>
                  </a:spcBef>
                </a:pPr>
                <a:r>
                  <a:rPr lang="en-US" sz="1400"/>
                  <a:t>A</a:t>
                </a:r>
              </a:p>
            </p:txBody>
          </p:sp>
          <p:sp>
            <p:nvSpPr>
              <p:cNvPr id="21524" name="Rectangle 16"/>
              <p:cNvSpPr>
                <a:spLocks noChangeArrowheads="1"/>
              </p:cNvSpPr>
              <p:nvPr/>
            </p:nvSpPr>
            <p:spPr bwMode="auto">
              <a:xfrm>
                <a:off x="4752" y="3120"/>
                <a:ext cx="296" cy="192"/>
              </a:xfrm>
              <a:prstGeom prst="rect">
                <a:avLst/>
              </a:prstGeom>
              <a:noFill/>
              <a:ln w="9525">
                <a:noFill/>
                <a:miter lim="800000"/>
                <a:headEnd/>
                <a:tailEnd/>
              </a:ln>
            </p:spPr>
            <p:txBody>
              <a:bodyPr lIns="92075" tIns="46038" rIns="92075" bIns="46038">
                <a:spAutoFit/>
              </a:bodyPr>
              <a:lstStyle/>
              <a:p>
                <a:pPr>
                  <a:spcBef>
                    <a:spcPct val="50000"/>
                  </a:spcBef>
                </a:pPr>
                <a:r>
                  <a:rPr lang="en-US" sz="1400"/>
                  <a:t>B</a:t>
                </a:r>
              </a:p>
            </p:txBody>
          </p:sp>
          <p:sp>
            <p:nvSpPr>
              <p:cNvPr id="21525" name="Line 17"/>
              <p:cNvSpPr>
                <a:spLocks noChangeShapeType="1"/>
              </p:cNvSpPr>
              <p:nvPr/>
            </p:nvSpPr>
            <p:spPr bwMode="auto">
              <a:xfrm>
                <a:off x="5184" y="1872"/>
                <a:ext cx="144" cy="0"/>
              </a:xfrm>
              <a:prstGeom prst="line">
                <a:avLst/>
              </a:prstGeom>
              <a:noFill/>
              <a:ln w="12700">
                <a:solidFill>
                  <a:schemeClr val="tx1"/>
                </a:solidFill>
                <a:round/>
                <a:headEnd type="none" w="lg" len="lg"/>
                <a:tailEnd type="none" w="lg" len="lg"/>
              </a:ln>
            </p:spPr>
            <p:txBody>
              <a:bodyPr wrap="none" anchor="ctr"/>
              <a:lstStyle/>
              <a:p>
                <a:endParaRPr lang="en-US"/>
              </a:p>
            </p:txBody>
          </p:sp>
          <p:sp>
            <p:nvSpPr>
              <p:cNvPr id="21526" name="Line 18"/>
              <p:cNvSpPr>
                <a:spLocks noChangeShapeType="1"/>
              </p:cNvSpPr>
              <p:nvPr/>
            </p:nvSpPr>
            <p:spPr bwMode="auto">
              <a:xfrm>
                <a:off x="5184" y="2160"/>
                <a:ext cx="144" cy="0"/>
              </a:xfrm>
              <a:prstGeom prst="line">
                <a:avLst/>
              </a:prstGeom>
              <a:noFill/>
              <a:ln w="12700">
                <a:solidFill>
                  <a:schemeClr val="tx1"/>
                </a:solidFill>
                <a:round/>
                <a:headEnd type="none" w="lg" len="lg"/>
                <a:tailEnd type="none" w="lg" len="lg"/>
              </a:ln>
            </p:spPr>
            <p:txBody>
              <a:bodyPr wrap="none" anchor="ctr"/>
              <a:lstStyle/>
              <a:p>
                <a:endParaRPr lang="en-US"/>
              </a:p>
            </p:txBody>
          </p:sp>
          <p:sp>
            <p:nvSpPr>
              <p:cNvPr id="21527" name="Line 19"/>
              <p:cNvSpPr>
                <a:spLocks noChangeShapeType="1"/>
              </p:cNvSpPr>
              <p:nvPr/>
            </p:nvSpPr>
            <p:spPr bwMode="auto">
              <a:xfrm>
                <a:off x="5184" y="2448"/>
                <a:ext cx="144" cy="0"/>
              </a:xfrm>
              <a:prstGeom prst="line">
                <a:avLst/>
              </a:prstGeom>
              <a:noFill/>
              <a:ln w="12700">
                <a:solidFill>
                  <a:schemeClr val="tx1"/>
                </a:solidFill>
                <a:round/>
                <a:headEnd type="none" w="lg" len="lg"/>
                <a:tailEnd type="none" w="lg" len="lg"/>
              </a:ln>
            </p:spPr>
            <p:txBody>
              <a:bodyPr wrap="none" anchor="ctr"/>
              <a:lstStyle/>
              <a:p>
                <a:endParaRPr lang="en-US"/>
              </a:p>
            </p:txBody>
          </p:sp>
          <p:sp>
            <p:nvSpPr>
              <p:cNvPr id="21528" name="Line 20"/>
              <p:cNvSpPr>
                <a:spLocks noChangeShapeType="1"/>
              </p:cNvSpPr>
              <p:nvPr/>
            </p:nvSpPr>
            <p:spPr bwMode="auto">
              <a:xfrm>
                <a:off x="5184" y="2736"/>
                <a:ext cx="144" cy="0"/>
              </a:xfrm>
              <a:prstGeom prst="line">
                <a:avLst/>
              </a:prstGeom>
              <a:noFill/>
              <a:ln w="12700">
                <a:solidFill>
                  <a:schemeClr val="tx1"/>
                </a:solidFill>
                <a:round/>
                <a:headEnd type="none" w="lg" len="lg"/>
                <a:tailEnd type="none" w="lg" len="lg"/>
              </a:ln>
            </p:spPr>
            <p:txBody>
              <a:bodyPr wrap="none" anchor="ctr"/>
              <a:lstStyle/>
              <a:p>
                <a:endParaRPr lang="en-US"/>
              </a:p>
            </p:txBody>
          </p:sp>
          <p:sp>
            <p:nvSpPr>
              <p:cNvPr id="21529" name="Rectangle 21"/>
              <p:cNvSpPr>
                <a:spLocks noChangeArrowheads="1"/>
              </p:cNvSpPr>
              <p:nvPr/>
            </p:nvSpPr>
            <p:spPr bwMode="auto">
              <a:xfrm>
                <a:off x="5280" y="1776"/>
                <a:ext cx="296" cy="192"/>
              </a:xfrm>
              <a:prstGeom prst="rect">
                <a:avLst/>
              </a:prstGeom>
              <a:noFill/>
              <a:ln w="9525">
                <a:noFill/>
                <a:miter lim="800000"/>
                <a:headEnd/>
                <a:tailEnd/>
              </a:ln>
            </p:spPr>
            <p:txBody>
              <a:bodyPr lIns="92075" tIns="46038" rIns="92075" bIns="46038">
                <a:spAutoFit/>
              </a:bodyPr>
              <a:lstStyle/>
              <a:p>
                <a:pPr>
                  <a:spcBef>
                    <a:spcPct val="50000"/>
                  </a:spcBef>
                </a:pPr>
                <a:r>
                  <a:rPr lang="en-US" sz="1400"/>
                  <a:t>W</a:t>
                </a:r>
              </a:p>
            </p:txBody>
          </p:sp>
          <p:sp>
            <p:nvSpPr>
              <p:cNvPr id="21530" name="Rectangle 22"/>
              <p:cNvSpPr>
                <a:spLocks noChangeArrowheads="1"/>
              </p:cNvSpPr>
              <p:nvPr/>
            </p:nvSpPr>
            <p:spPr bwMode="auto">
              <a:xfrm>
                <a:off x="5280" y="2064"/>
                <a:ext cx="296" cy="192"/>
              </a:xfrm>
              <a:prstGeom prst="rect">
                <a:avLst/>
              </a:prstGeom>
              <a:noFill/>
              <a:ln w="9525">
                <a:noFill/>
                <a:miter lim="800000"/>
                <a:headEnd/>
                <a:tailEnd/>
              </a:ln>
            </p:spPr>
            <p:txBody>
              <a:bodyPr lIns="92075" tIns="46038" rIns="92075" bIns="46038">
                <a:spAutoFit/>
              </a:bodyPr>
              <a:lstStyle/>
              <a:p>
                <a:pPr>
                  <a:spcBef>
                    <a:spcPct val="50000"/>
                  </a:spcBef>
                </a:pPr>
                <a:r>
                  <a:rPr lang="en-US" sz="1400"/>
                  <a:t>X</a:t>
                </a:r>
              </a:p>
            </p:txBody>
          </p:sp>
          <p:sp>
            <p:nvSpPr>
              <p:cNvPr id="21531" name="Rectangle 23"/>
              <p:cNvSpPr>
                <a:spLocks noChangeArrowheads="1"/>
              </p:cNvSpPr>
              <p:nvPr/>
            </p:nvSpPr>
            <p:spPr bwMode="auto">
              <a:xfrm>
                <a:off x="5288" y="2352"/>
                <a:ext cx="296" cy="192"/>
              </a:xfrm>
              <a:prstGeom prst="rect">
                <a:avLst/>
              </a:prstGeom>
              <a:noFill/>
              <a:ln w="9525">
                <a:noFill/>
                <a:miter lim="800000"/>
                <a:headEnd/>
                <a:tailEnd/>
              </a:ln>
            </p:spPr>
            <p:txBody>
              <a:bodyPr lIns="92075" tIns="46038" rIns="92075" bIns="46038">
                <a:spAutoFit/>
              </a:bodyPr>
              <a:lstStyle/>
              <a:p>
                <a:pPr>
                  <a:spcBef>
                    <a:spcPct val="50000"/>
                  </a:spcBef>
                </a:pPr>
                <a:r>
                  <a:rPr lang="en-US" sz="1400"/>
                  <a:t>Y</a:t>
                </a:r>
              </a:p>
            </p:txBody>
          </p:sp>
          <p:sp>
            <p:nvSpPr>
              <p:cNvPr id="21532" name="Rectangle 24"/>
              <p:cNvSpPr>
                <a:spLocks noChangeArrowheads="1"/>
              </p:cNvSpPr>
              <p:nvPr/>
            </p:nvSpPr>
            <p:spPr bwMode="auto">
              <a:xfrm>
                <a:off x="5296" y="2640"/>
                <a:ext cx="296" cy="192"/>
              </a:xfrm>
              <a:prstGeom prst="rect">
                <a:avLst/>
              </a:prstGeom>
              <a:noFill/>
              <a:ln w="9525">
                <a:noFill/>
                <a:miter lim="800000"/>
                <a:headEnd/>
                <a:tailEnd/>
              </a:ln>
            </p:spPr>
            <p:txBody>
              <a:bodyPr lIns="92075" tIns="46038" rIns="92075" bIns="46038">
                <a:spAutoFit/>
              </a:bodyPr>
              <a:lstStyle/>
              <a:p>
                <a:pPr>
                  <a:spcBef>
                    <a:spcPct val="50000"/>
                  </a:spcBef>
                </a:pPr>
                <a:r>
                  <a:rPr lang="en-US" sz="1400"/>
                  <a:t>Z</a:t>
                </a:r>
              </a:p>
            </p:txBody>
          </p:sp>
        </p:grpSp>
        <p:sp>
          <p:nvSpPr>
            <p:cNvPr id="21519" name="Text Box 25"/>
            <p:cNvSpPr txBox="1">
              <a:spLocks noChangeArrowheads="1"/>
            </p:cNvSpPr>
            <p:nvPr/>
          </p:nvSpPr>
          <p:spPr bwMode="auto">
            <a:xfrm>
              <a:off x="4664" y="3408"/>
              <a:ext cx="836" cy="404"/>
            </a:xfrm>
            <a:prstGeom prst="rect">
              <a:avLst/>
            </a:prstGeom>
            <a:noFill/>
            <a:ln w="12700">
              <a:noFill/>
              <a:miter lim="800000"/>
              <a:headEnd type="none" w="lg" len="lg"/>
              <a:tailEnd type="none" w="lg" len="lg"/>
            </a:ln>
          </p:spPr>
          <p:txBody>
            <a:bodyPr wrap="none">
              <a:spAutoFit/>
            </a:bodyPr>
            <a:lstStyle/>
            <a:p>
              <a:r>
                <a:rPr lang="en-US" sz="1800" b="1">
                  <a:latin typeface="Arial" charset="0"/>
                </a:rPr>
                <a:t>DECODER</a:t>
              </a:r>
              <a:r>
                <a:rPr lang="en-US" sz="1800">
                  <a:latin typeface="Arial" charset="0"/>
                </a:rPr>
                <a:t/>
              </a:r>
              <a:br>
                <a:rPr lang="en-US" sz="1800">
                  <a:latin typeface="Arial" charset="0"/>
                </a:rPr>
              </a:br>
              <a:r>
                <a:rPr lang="en-US" sz="1800">
                  <a:latin typeface="Arial" charset="0"/>
                </a:rPr>
                <a:t>Symbol</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r>
              <a:rPr lang="en-US"/>
              <a:t>ECEN 301</a:t>
            </a:r>
          </a:p>
        </p:txBody>
      </p:sp>
      <p:sp>
        <p:nvSpPr>
          <p:cNvPr id="15363" name="Footer Placeholder 4"/>
          <p:cNvSpPr>
            <a:spLocks noGrp="1"/>
          </p:cNvSpPr>
          <p:nvPr>
            <p:ph type="ftr" sz="quarter" idx="11"/>
          </p:nvPr>
        </p:nvSpPr>
        <p:spPr>
          <a:noFill/>
        </p:spPr>
        <p:txBody>
          <a:bodyPr/>
          <a:lstStyle/>
          <a:p>
            <a:r>
              <a:rPr lang="en-US"/>
              <a:t>Discussion #22 – Combinational Logic</a:t>
            </a:r>
          </a:p>
        </p:txBody>
      </p:sp>
      <p:sp>
        <p:nvSpPr>
          <p:cNvPr id="15364" name="Slide Number Placeholder 5"/>
          <p:cNvSpPr>
            <a:spLocks noGrp="1"/>
          </p:cNvSpPr>
          <p:nvPr>
            <p:ph type="sldNum" sz="quarter" idx="12"/>
          </p:nvPr>
        </p:nvSpPr>
        <p:spPr>
          <a:noFill/>
        </p:spPr>
        <p:txBody>
          <a:bodyPr/>
          <a:lstStyle/>
          <a:p>
            <a:pPr lvl="1"/>
            <a:fld id="{3FF5CD71-8243-490E-B66D-E30F7F05F8C2}" type="slidenum">
              <a:rPr lang="en-US"/>
              <a:pPr lvl="1"/>
              <a:t>2</a:t>
            </a:fld>
            <a:endParaRPr lang="en-US"/>
          </a:p>
        </p:txBody>
      </p:sp>
      <p:sp>
        <p:nvSpPr>
          <p:cNvPr id="15365" name="Rectangle 2"/>
          <p:cNvSpPr>
            <a:spLocks noGrp="1" noChangeArrowheads="1"/>
          </p:cNvSpPr>
          <p:nvPr>
            <p:ph type="title"/>
          </p:nvPr>
        </p:nvSpPr>
        <p:spPr/>
        <p:txBody>
          <a:bodyPr/>
          <a:lstStyle/>
          <a:p>
            <a:r>
              <a:rPr lang="en-US" smtClean="0"/>
              <a:t>Remember and be Thankful</a:t>
            </a:r>
          </a:p>
        </p:txBody>
      </p:sp>
      <p:sp>
        <p:nvSpPr>
          <p:cNvPr id="15366" name="Rectangle 3"/>
          <p:cNvSpPr>
            <a:spLocks noGrp="1" noChangeArrowheads="1"/>
          </p:cNvSpPr>
          <p:nvPr>
            <p:ph type="body" idx="1"/>
          </p:nvPr>
        </p:nvSpPr>
        <p:spPr>
          <a:xfrm>
            <a:off x="406400" y="1333500"/>
            <a:ext cx="8356600" cy="4152900"/>
          </a:xfrm>
          <a:solidFill>
            <a:srgbClr val="FFFFFF"/>
          </a:solidFill>
          <a:ln>
            <a:solidFill>
              <a:schemeClr val="tx1"/>
            </a:solidFill>
          </a:ln>
        </p:spPr>
        <p:txBody>
          <a:bodyPr/>
          <a:lstStyle/>
          <a:p>
            <a:pPr>
              <a:buFont typeface="Monotype Sorts" pitchFamily="2" charset="2"/>
              <a:buNone/>
            </a:pPr>
            <a:r>
              <a:rPr lang="en-US" sz="2400" b="1" u="sng" smtClean="0"/>
              <a:t>2 Nephi 1:9, 20</a:t>
            </a:r>
            <a:r>
              <a:rPr lang="en-US" sz="2400" smtClean="0"/>
              <a:t>:</a:t>
            </a:r>
          </a:p>
          <a:p>
            <a:pPr>
              <a:buFont typeface="Monotype Sorts" pitchFamily="2" charset="2"/>
              <a:buNone/>
            </a:pPr>
            <a:r>
              <a:rPr lang="en-US" sz="2000" smtClean="0"/>
              <a:t>   9 Wherefore, I, Lehi, have obtained a promise, that</a:t>
            </a:r>
            <a:r>
              <a:rPr lang="en-US" sz="2000" baseline="30000" smtClean="0"/>
              <a:t> </a:t>
            </a:r>
            <a:r>
              <a:rPr lang="en-US" sz="2000" smtClean="0"/>
              <a:t>inasmuch as those whom the Lord God shall bring out of the land of Jerusalem shall keep his commandments, they shall prosper upon the face of this land; and they shall be kept from all other nations, that they may possess this land unto themselves. And if it so be that they shall keep his commandments they shall be blessed upon the face of this land, and there shall be none to molest them, nor to take away the land of their inheritance; and they shall dwell safely forever. </a:t>
            </a:r>
          </a:p>
          <a:p>
            <a:pPr>
              <a:buFont typeface="Monotype Sorts" pitchFamily="2" charset="2"/>
              <a:buNone/>
            </a:pPr>
            <a:r>
              <a:rPr lang="en-US" sz="2000" smtClean="0"/>
              <a:t>  20 And he hath said that: </a:t>
            </a:r>
            <a:r>
              <a:rPr lang="en-US" sz="2000" b="1" smtClean="0"/>
              <a:t>Inasmuch as ye shall keep my commandments ye shall prosper in the land; but inasmuch as ye will not keep my commandments ye shall be cut off from my presence. </a:t>
            </a:r>
          </a:p>
          <a:p>
            <a:pPr>
              <a:lnSpc>
                <a:spcPct val="80000"/>
              </a:lnSpc>
              <a:buFont typeface="Monotype Sorts" pitchFamily="2" charset="2"/>
              <a:buNone/>
            </a:pPr>
            <a:endParaRPr lang="en-US" sz="24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4"/>
          <p:cNvSpPr>
            <a:spLocks noGrp="1"/>
          </p:cNvSpPr>
          <p:nvPr>
            <p:ph type="dt" sz="quarter" idx="10"/>
          </p:nvPr>
        </p:nvSpPr>
        <p:spPr>
          <a:noFill/>
        </p:spPr>
        <p:txBody>
          <a:bodyPr/>
          <a:lstStyle/>
          <a:p>
            <a:r>
              <a:rPr lang="en-US"/>
              <a:t>ECEN 301</a:t>
            </a:r>
          </a:p>
        </p:txBody>
      </p:sp>
      <p:sp>
        <p:nvSpPr>
          <p:cNvPr id="22531" name="Footer Placeholder 5"/>
          <p:cNvSpPr>
            <a:spLocks noGrp="1"/>
          </p:cNvSpPr>
          <p:nvPr>
            <p:ph type="ftr" sz="quarter" idx="11"/>
          </p:nvPr>
        </p:nvSpPr>
        <p:spPr>
          <a:noFill/>
        </p:spPr>
        <p:txBody>
          <a:bodyPr/>
          <a:lstStyle/>
          <a:p>
            <a:r>
              <a:rPr lang="en-US"/>
              <a:t>Discussion #22 – Combinational Logic</a:t>
            </a:r>
          </a:p>
        </p:txBody>
      </p:sp>
      <p:sp>
        <p:nvSpPr>
          <p:cNvPr id="22532" name="Slide Number Placeholder 6"/>
          <p:cNvSpPr>
            <a:spLocks noGrp="1"/>
          </p:cNvSpPr>
          <p:nvPr>
            <p:ph type="sldNum" sz="quarter" idx="12"/>
          </p:nvPr>
        </p:nvSpPr>
        <p:spPr>
          <a:noFill/>
        </p:spPr>
        <p:txBody>
          <a:bodyPr/>
          <a:lstStyle/>
          <a:p>
            <a:pPr lvl="1"/>
            <a:fld id="{202FDEE9-B8E6-4401-B890-F1E94D76EFFD}" type="slidenum">
              <a:rPr lang="en-US"/>
              <a:pPr lvl="1"/>
              <a:t>20</a:t>
            </a:fld>
            <a:endParaRPr lang="en-US"/>
          </a:p>
        </p:txBody>
      </p:sp>
      <p:sp>
        <p:nvSpPr>
          <p:cNvPr id="22533" name="Rectangle 2"/>
          <p:cNvSpPr>
            <a:spLocks noGrp="1" noChangeArrowheads="1"/>
          </p:cNvSpPr>
          <p:nvPr>
            <p:ph type="title"/>
          </p:nvPr>
        </p:nvSpPr>
        <p:spPr/>
        <p:txBody>
          <a:bodyPr/>
          <a:lstStyle/>
          <a:p>
            <a:r>
              <a:rPr lang="en-US" smtClean="0"/>
              <a:t>Decoders</a:t>
            </a:r>
          </a:p>
        </p:txBody>
      </p:sp>
      <p:sp>
        <p:nvSpPr>
          <p:cNvPr id="22534" name="Rectangle 3"/>
          <p:cNvSpPr>
            <a:spLocks noGrp="1" noChangeArrowheads="1"/>
          </p:cNvSpPr>
          <p:nvPr>
            <p:ph type="body" sz="half" idx="1"/>
          </p:nvPr>
        </p:nvSpPr>
        <p:spPr/>
        <p:txBody>
          <a:bodyPr/>
          <a:lstStyle/>
          <a:p>
            <a:r>
              <a:rPr lang="en-US" sz="2800" smtClean="0"/>
              <a:t>Write the truth table</a:t>
            </a:r>
          </a:p>
        </p:txBody>
      </p:sp>
      <p:pic>
        <p:nvPicPr>
          <p:cNvPr id="22535" name="Picture 4" descr="pat76902_0311"/>
          <p:cNvPicPr>
            <a:picLocks noChangeAspect="1" noChangeArrowheads="1"/>
          </p:cNvPicPr>
          <p:nvPr/>
        </p:nvPicPr>
        <p:blipFill>
          <a:blip r:embed="rId2"/>
          <a:srcRect/>
          <a:stretch>
            <a:fillRect/>
          </a:stretch>
        </p:blipFill>
        <p:spPr bwMode="auto">
          <a:xfrm>
            <a:off x="392113" y="2289175"/>
            <a:ext cx="8305800" cy="3654425"/>
          </a:xfrm>
          <a:prstGeom prst="rect">
            <a:avLst/>
          </a:prstGeom>
          <a:noFill/>
          <a:ln w="9525">
            <a:noFill/>
            <a:miter lim="800000"/>
            <a:headEnd/>
            <a:tailEnd/>
          </a:ln>
        </p:spPr>
      </p:pic>
      <p:sp>
        <p:nvSpPr>
          <p:cNvPr id="22536" name="Rectangle 5"/>
          <p:cNvSpPr>
            <a:spLocks noChangeArrowheads="1"/>
          </p:cNvSpPr>
          <p:nvPr/>
        </p:nvSpPr>
        <p:spPr bwMode="auto">
          <a:xfrm>
            <a:off x="4953000" y="2057400"/>
            <a:ext cx="4191000" cy="3962400"/>
          </a:xfrm>
          <a:prstGeom prst="rect">
            <a:avLst/>
          </a:prstGeom>
          <a:solidFill>
            <a:srgbClr val="EAEAEA"/>
          </a:solidFill>
          <a:ln w="12700">
            <a:noFill/>
            <a:miter lim="800000"/>
            <a:headEnd type="none" w="lg" len="lg"/>
            <a:tailEnd type="none" w="lg" len="lg"/>
          </a:ln>
        </p:spPr>
        <p:txBody>
          <a:bodyPr wrap="none" anchor="ctr"/>
          <a:lstStyle/>
          <a:p>
            <a:endParaRPr lang="en-US"/>
          </a:p>
        </p:txBody>
      </p:sp>
      <p:sp>
        <p:nvSpPr>
          <p:cNvPr id="22537" name="Text Box 6"/>
          <p:cNvSpPr txBox="1">
            <a:spLocks noChangeArrowheads="1"/>
          </p:cNvSpPr>
          <p:nvPr/>
        </p:nvSpPr>
        <p:spPr bwMode="auto">
          <a:xfrm>
            <a:off x="3005138" y="3603625"/>
            <a:ext cx="285750" cy="274638"/>
          </a:xfrm>
          <a:prstGeom prst="rect">
            <a:avLst/>
          </a:prstGeom>
          <a:noFill/>
          <a:ln w="12700">
            <a:noFill/>
            <a:miter lim="800000"/>
            <a:headEnd type="none" w="lg" len="lg"/>
            <a:tailEnd type="none" w="lg" len="lg"/>
          </a:ln>
        </p:spPr>
        <p:txBody>
          <a:bodyPr wrap="none">
            <a:spAutoFit/>
          </a:bodyPr>
          <a:lstStyle/>
          <a:p>
            <a:r>
              <a:rPr lang="en-US" sz="1200">
                <a:latin typeface="Arial" charset="0"/>
              </a:rPr>
              <a:t>X</a:t>
            </a:r>
          </a:p>
        </p:txBody>
      </p:sp>
      <p:sp>
        <p:nvSpPr>
          <p:cNvPr id="22538" name="Text Box 7"/>
          <p:cNvSpPr txBox="1">
            <a:spLocks noChangeArrowheads="1"/>
          </p:cNvSpPr>
          <p:nvPr/>
        </p:nvSpPr>
        <p:spPr bwMode="auto">
          <a:xfrm>
            <a:off x="3005138" y="4518025"/>
            <a:ext cx="285750" cy="274638"/>
          </a:xfrm>
          <a:prstGeom prst="rect">
            <a:avLst/>
          </a:prstGeom>
          <a:noFill/>
          <a:ln w="12700">
            <a:noFill/>
            <a:miter lim="800000"/>
            <a:headEnd type="none" w="lg" len="lg"/>
            <a:tailEnd type="none" w="lg" len="lg"/>
          </a:ln>
        </p:spPr>
        <p:txBody>
          <a:bodyPr wrap="none">
            <a:spAutoFit/>
          </a:bodyPr>
          <a:lstStyle/>
          <a:p>
            <a:r>
              <a:rPr lang="en-US" sz="1200">
                <a:latin typeface="Arial" charset="0"/>
              </a:rPr>
              <a:t>Y</a:t>
            </a:r>
          </a:p>
        </p:txBody>
      </p:sp>
      <p:sp>
        <p:nvSpPr>
          <p:cNvPr id="22539" name="Text Box 8"/>
          <p:cNvSpPr txBox="1">
            <a:spLocks noChangeArrowheads="1"/>
          </p:cNvSpPr>
          <p:nvPr/>
        </p:nvSpPr>
        <p:spPr bwMode="auto">
          <a:xfrm>
            <a:off x="3005138" y="5440363"/>
            <a:ext cx="277812" cy="274637"/>
          </a:xfrm>
          <a:prstGeom prst="rect">
            <a:avLst/>
          </a:prstGeom>
          <a:noFill/>
          <a:ln w="12700">
            <a:noFill/>
            <a:miter lim="800000"/>
            <a:headEnd type="none" w="lg" len="lg"/>
            <a:tailEnd type="none" w="lg" len="lg"/>
          </a:ln>
        </p:spPr>
        <p:txBody>
          <a:bodyPr wrap="none">
            <a:spAutoFit/>
          </a:bodyPr>
          <a:lstStyle/>
          <a:p>
            <a:r>
              <a:rPr lang="en-US" sz="1200">
                <a:latin typeface="Arial" charset="0"/>
              </a:rPr>
              <a:t>Z</a:t>
            </a:r>
          </a:p>
        </p:txBody>
      </p:sp>
      <p:sp>
        <p:nvSpPr>
          <p:cNvPr id="22540" name="Text Box 9"/>
          <p:cNvSpPr txBox="1">
            <a:spLocks noChangeArrowheads="1"/>
          </p:cNvSpPr>
          <p:nvPr/>
        </p:nvSpPr>
        <p:spPr bwMode="auto">
          <a:xfrm>
            <a:off x="2981325" y="2719388"/>
            <a:ext cx="328613" cy="274637"/>
          </a:xfrm>
          <a:prstGeom prst="rect">
            <a:avLst/>
          </a:prstGeom>
          <a:noFill/>
          <a:ln w="12700">
            <a:noFill/>
            <a:miter lim="800000"/>
            <a:headEnd type="none" w="lg" len="lg"/>
            <a:tailEnd type="none" w="lg" len="lg"/>
          </a:ln>
        </p:spPr>
        <p:txBody>
          <a:bodyPr wrap="none">
            <a:spAutoFit/>
          </a:bodyPr>
          <a:lstStyle/>
          <a:p>
            <a:r>
              <a:rPr lang="en-US" sz="1200">
                <a:latin typeface="Arial" charset="0"/>
              </a:rPr>
              <a:t>W</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4"/>
          <p:cNvSpPr>
            <a:spLocks noGrp="1"/>
          </p:cNvSpPr>
          <p:nvPr>
            <p:ph type="dt" sz="quarter" idx="10"/>
          </p:nvPr>
        </p:nvSpPr>
        <p:spPr>
          <a:noFill/>
        </p:spPr>
        <p:txBody>
          <a:bodyPr/>
          <a:lstStyle/>
          <a:p>
            <a:r>
              <a:rPr lang="en-US"/>
              <a:t>ECEN 301</a:t>
            </a:r>
          </a:p>
        </p:txBody>
      </p:sp>
      <p:sp>
        <p:nvSpPr>
          <p:cNvPr id="23555" name="Footer Placeholder 5"/>
          <p:cNvSpPr>
            <a:spLocks noGrp="1"/>
          </p:cNvSpPr>
          <p:nvPr>
            <p:ph type="ftr" sz="quarter" idx="11"/>
          </p:nvPr>
        </p:nvSpPr>
        <p:spPr>
          <a:noFill/>
        </p:spPr>
        <p:txBody>
          <a:bodyPr/>
          <a:lstStyle/>
          <a:p>
            <a:r>
              <a:rPr lang="en-US"/>
              <a:t>Discussion #22 – Combinational Logic</a:t>
            </a:r>
          </a:p>
        </p:txBody>
      </p:sp>
      <p:sp>
        <p:nvSpPr>
          <p:cNvPr id="23556" name="Slide Number Placeholder 6"/>
          <p:cNvSpPr>
            <a:spLocks noGrp="1"/>
          </p:cNvSpPr>
          <p:nvPr>
            <p:ph type="sldNum" sz="quarter" idx="12"/>
          </p:nvPr>
        </p:nvSpPr>
        <p:spPr>
          <a:noFill/>
        </p:spPr>
        <p:txBody>
          <a:bodyPr/>
          <a:lstStyle/>
          <a:p>
            <a:pPr lvl="1"/>
            <a:fld id="{7642CA87-B58F-4A05-942E-6DCE9E0D3303}" type="slidenum">
              <a:rPr lang="en-US"/>
              <a:pPr lvl="1"/>
              <a:t>21</a:t>
            </a:fld>
            <a:endParaRPr lang="en-US"/>
          </a:p>
        </p:txBody>
      </p:sp>
      <p:sp>
        <p:nvSpPr>
          <p:cNvPr id="23557" name="Rectangle 2"/>
          <p:cNvSpPr>
            <a:spLocks noGrp="1" noChangeArrowheads="1"/>
          </p:cNvSpPr>
          <p:nvPr>
            <p:ph type="title"/>
          </p:nvPr>
        </p:nvSpPr>
        <p:spPr/>
        <p:txBody>
          <a:bodyPr/>
          <a:lstStyle/>
          <a:p>
            <a:r>
              <a:rPr lang="en-US" smtClean="0"/>
              <a:t>Decoders</a:t>
            </a:r>
          </a:p>
        </p:txBody>
      </p:sp>
      <p:sp>
        <p:nvSpPr>
          <p:cNvPr id="23558" name="Rectangle 3"/>
          <p:cNvSpPr>
            <a:spLocks noGrp="1" noChangeArrowheads="1"/>
          </p:cNvSpPr>
          <p:nvPr>
            <p:ph type="body" sz="half" idx="1"/>
          </p:nvPr>
        </p:nvSpPr>
        <p:spPr/>
        <p:txBody>
          <a:bodyPr/>
          <a:lstStyle/>
          <a:p>
            <a:r>
              <a:rPr lang="en-US" sz="2800" smtClean="0"/>
              <a:t>Write the truth table</a:t>
            </a:r>
          </a:p>
        </p:txBody>
      </p:sp>
      <p:pic>
        <p:nvPicPr>
          <p:cNvPr id="23559" name="Picture 4" descr="pat76902_0311"/>
          <p:cNvPicPr>
            <a:picLocks noChangeAspect="1" noChangeArrowheads="1"/>
          </p:cNvPicPr>
          <p:nvPr/>
        </p:nvPicPr>
        <p:blipFill>
          <a:blip r:embed="rId2"/>
          <a:srcRect/>
          <a:stretch>
            <a:fillRect/>
          </a:stretch>
        </p:blipFill>
        <p:spPr bwMode="auto">
          <a:xfrm>
            <a:off x="392113" y="2289175"/>
            <a:ext cx="8305800" cy="3654425"/>
          </a:xfrm>
          <a:prstGeom prst="rect">
            <a:avLst/>
          </a:prstGeom>
          <a:noFill/>
          <a:ln w="9525">
            <a:noFill/>
            <a:miter lim="800000"/>
            <a:headEnd/>
            <a:tailEnd/>
          </a:ln>
        </p:spPr>
      </p:pic>
      <p:sp>
        <p:nvSpPr>
          <p:cNvPr id="23560" name="Rectangle 5"/>
          <p:cNvSpPr>
            <a:spLocks noChangeArrowheads="1"/>
          </p:cNvSpPr>
          <p:nvPr/>
        </p:nvSpPr>
        <p:spPr bwMode="auto">
          <a:xfrm>
            <a:off x="4953000" y="2057400"/>
            <a:ext cx="4191000" cy="3962400"/>
          </a:xfrm>
          <a:prstGeom prst="rect">
            <a:avLst/>
          </a:prstGeom>
          <a:solidFill>
            <a:srgbClr val="EAEAEA"/>
          </a:solidFill>
          <a:ln w="12700">
            <a:noFill/>
            <a:miter lim="800000"/>
            <a:headEnd type="none" w="lg" len="lg"/>
            <a:tailEnd type="none" w="lg" len="lg"/>
          </a:ln>
        </p:spPr>
        <p:txBody>
          <a:bodyPr wrap="none" anchor="ctr"/>
          <a:lstStyle/>
          <a:p>
            <a:endParaRPr lang="en-US"/>
          </a:p>
        </p:txBody>
      </p:sp>
      <p:sp>
        <p:nvSpPr>
          <p:cNvPr id="23561" name="Text Box 6"/>
          <p:cNvSpPr txBox="1">
            <a:spLocks noChangeArrowheads="1"/>
          </p:cNvSpPr>
          <p:nvPr/>
        </p:nvSpPr>
        <p:spPr bwMode="auto">
          <a:xfrm>
            <a:off x="3005138" y="3603625"/>
            <a:ext cx="285750" cy="274638"/>
          </a:xfrm>
          <a:prstGeom prst="rect">
            <a:avLst/>
          </a:prstGeom>
          <a:noFill/>
          <a:ln w="12700">
            <a:noFill/>
            <a:miter lim="800000"/>
            <a:headEnd type="none" w="lg" len="lg"/>
            <a:tailEnd type="none" w="lg" len="lg"/>
          </a:ln>
        </p:spPr>
        <p:txBody>
          <a:bodyPr wrap="none">
            <a:spAutoFit/>
          </a:bodyPr>
          <a:lstStyle/>
          <a:p>
            <a:r>
              <a:rPr lang="en-US" sz="1200">
                <a:latin typeface="Arial" charset="0"/>
              </a:rPr>
              <a:t>X</a:t>
            </a:r>
          </a:p>
        </p:txBody>
      </p:sp>
      <p:sp>
        <p:nvSpPr>
          <p:cNvPr id="23562" name="Text Box 7"/>
          <p:cNvSpPr txBox="1">
            <a:spLocks noChangeArrowheads="1"/>
          </p:cNvSpPr>
          <p:nvPr/>
        </p:nvSpPr>
        <p:spPr bwMode="auto">
          <a:xfrm>
            <a:off x="3005138" y="4518025"/>
            <a:ext cx="285750" cy="274638"/>
          </a:xfrm>
          <a:prstGeom prst="rect">
            <a:avLst/>
          </a:prstGeom>
          <a:noFill/>
          <a:ln w="12700">
            <a:noFill/>
            <a:miter lim="800000"/>
            <a:headEnd type="none" w="lg" len="lg"/>
            <a:tailEnd type="none" w="lg" len="lg"/>
          </a:ln>
        </p:spPr>
        <p:txBody>
          <a:bodyPr wrap="none">
            <a:spAutoFit/>
          </a:bodyPr>
          <a:lstStyle/>
          <a:p>
            <a:r>
              <a:rPr lang="en-US" sz="1200">
                <a:latin typeface="Arial" charset="0"/>
              </a:rPr>
              <a:t>Y</a:t>
            </a:r>
          </a:p>
        </p:txBody>
      </p:sp>
      <p:sp>
        <p:nvSpPr>
          <p:cNvPr id="23563" name="Text Box 8"/>
          <p:cNvSpPr txBox="1">
            <a:spLocks noChangeArrowheads="1"/>
          </p:cNvSpPr>
          <p:nvPr/>
        </p:nvSpPr>
        <p:spPr bwMode="auto">
          <a:xfrm>
            <a:off x="3005138" y="5440363"/>
            <a:ext cx="277812" cy="274637"/>
          </a:xfrm>
          <a:prstGeom prst="rect">
            <a:avLst/>
          </a:prstGeom>
          <a:noFill/>
          <a:ln w="12700">
            <a:noFill/>
            <a:miter lim="800000"/>
            <a:headEnd type="none" w="lg" len="lg"/>
            <a:tailEnd type="none" w="lg" len="lg"/>
          </a:ln>
        </p:spPr>
        <p:txBody>
          <a:bodyPr wrap="none">
            <a:spAutoFit/>
          </a:bodyPr>
          <a:lstStyle/>
          <a:p>
            <a:r>
              <a:rPr lang="en-US" sz="1200">
                <a:latin typeface="Arial" charset="0"/>
              </a:rPr>
              <a:t>Z</a:t>
            </a:r>
          </a:p>
        </p:txBody>
      </p:sp>
      <p:sp>
        <p:nvSpPr>
          <p:cNvPr id="23564" name="Text Box 9"/>
          <p:cNvSpPr txBox="1">
            <a:spLocks noChangeArrowheads="1"/>
          </p:cNvSpPr>
          <p:nvPr/>
        </p:nvSpPr>
        <p:spPr bwMode="auto">
          <a:xfrm>
            <a:off x="2981325" y="2719388"/>
            <a:ext cx="328613" cy="274637"/>
          </a:xfrm>
          <a:prstGeom prst="rect">
            <a:avLst/>
          </a:prstGeom>
          <a:noFill/>
          <a:ln w="12700">
            <a:noFill/>
            <a:miter lim="800000"/>
            <a:headEnd type="none" w="lg" len="lg"/>
            <a:tailEnd type="none" w="lg" len="lg"/>
          </a:ln>
        </p:spPr>
        <p:txBody>
          <a:bodyPr wrap="none">
            <a:spAutoFit/>
          </a:bodyPr>
          <a:lstStyle/>
          <a:p>
            <a:r>
              <a:rPr lang="en-US" sz="1200">
                <a:latin typeface="Arial" charset="0"/>
              </a:rPr>
              <a:t>W</a:t>
            </a:r>
          </a:p>
        </p:txBody>
      </p:sp>
      <p:graphicFrame>
        <p:nvGraphicFramePr>
          <p:cNvPr id="1091594" name="Group 10"/>
          <p:cNvGraphicFramePr>
            <a:graphicFrameLocks noGrp="1"/>
          </p:cNvGraphicFramePr>
          <p:nvPr>
            <p:ph sz="half" idx="2"/>
          </p:nvPr>
        </p:nvGraphicFramePr>
        <p:xfrm>
          <a:off x="5867400" y="3314700"/>
          <a:ext cx="2238375" cy="1737360"/>
        </p:xfrm>
        <a:graphic>
          <a:graphicData uri="http://schemas.openxmlformats.org/drawingml/2006/table">
            <a:tbl>
              <a:tblPr/>
              <a:tblGrid>
                <a:gridCol w="373063"/>
                <a:gridCol w="373062"/>
                <a:gridCol w="373063"/>
                <a:gridCol w="349250"/>
                <a:gridCol w="396875"/>
                <a:gridCol w="373062"/>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W</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X</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Y</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Z</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a:t>ECEN 301</a:t>
            </a:r>
          </a:p>
        </p:txBody>
      </p:sp>
      <p:sp>
        <p:nvSpPr>
          <p:cNvPr id="24579" name="Footer Placeholder 4"/>
          <p:cNvSpPr>
            <a:spLocks noGrp="1"/>
          </p:cNvSpPr>
          <p:nvPr>
            <p:ph type="ftr" sz="quarter" idx="11"/>
          </p:nvPr>
        </p:nvSpPr>
        <p:spPr>
          <a:noFill/>
        </p:spPr>
        <p:txBody>
          <a:bodyPr/>
          <a:lstStyle/>
          <a:p>
            <a:r>
              <a:rPr lang="en-US"/>
              <a:t>Discussion #22 – Combinational Logic</a:t>
            </a:r>
          </a:p>
        </p:txBody>
      </p:sp>
      <p:sp>
        <p:nvSpPr>
          <p:cNvPr id="24580" name="Slide Number Placeholder 5"/>
          <p:cNvSpPr>
            <a:spLocks noGrp="1"/>
          </p:cNvSpPr>
          <p:nvPr>
            <p:ph type="sldNum" sz="quarter" idx="12"/>
          </p:nvPr>
        </p:nvSpPr>
        <p:spPr>
          <a:noFill/>
        </p:spPr>
        <p:txBody>
          <a:bodyPr/>
          <a:lstStyle/>
          <a:p>
            <a:pPr lvl="1"/>
            <a:fld id="{4C9E98CA-4825-46C3-8562-3CB7C5ABA1EA}" type="slidenum">
              <a:rPr lang="en-US"/>
              <a:pPr lvl="1"/>
              <a:t>22</a:t>
            </a:fld>
            <a:endParaRPr lang="en-US"/>
          </a:p>
        </p:txBody>
      </p:sp>
      <p:sp>
        <p:nvSpPr>
          <p:cNvPr id="24581" name="Rectangle 2"/>
          <p:cNvSpPr>
            <a:spLocks noGrp="1" noChangeArrowheads="1"/>
          </p:cNvSpPr>
          <p:nvPr>
            <p:ph type="title"/>
          </p:nvPr>
        </p:nvSpPr>
        <p:spPr/>
        <p:txBody>
          <a:bodyPr/>
          <a:lstStyle/>
          <a:p>
            <a:r>
              <a:rPr lang="en-US" smtClean="0"/>
              <a:t>Multiplexors</a:t>
            </a:r>
          </a:p>
        </p:txBody>
      </p:sp>
      <p:sp>
        <p:nvSpPr>
          <p:cNvPr id="24582" name="Rectangle 3"/>
          <p:cNvSpPr>
            <a:spLocks noGrp="1" noChangeArrowheads="1"/>
          </p:cNvSpPr>
          <p:nvPr>
            <p:ph type="body" idx="1"/>
          </p:nvPr>
        </p:nvSpPr>
        <p:spPr/>
        <p:txBody>
          <a:bodyPr/>
          <a:lstStyle/>
          <a:p>
            <a:pPr>
              <a:lnSpc>
                <a:spcPct val="90000"/>
              </a:lnSpc>
            </a:pPr>
            <a:r>
              <a:rPr lang="en-US" sz="2800" smtClean="0"/>
              <a:t>Connect one of its inputs to its output according to select signals</a:t>
            </a:r>
          </a:p>
          <a:p>
            <a:pPr>
              <a:lnSpc>
                <a:spcPct val="90000"/>
              </a:lnSpc>
            </a:pPr>
            <a:endParaRPr lang="en-US" sz="2800" smtClean="0"/>
          </a:p>
          <a:p>
            <a:pPr>
              <a:lnSpc>
                <a:spcPct val="90000"/>
              </a:lnSpc>
            </a:pPr>
            <a:endParaRPr lang="en-US" sz="2800" smtClean="0"/>
          </a:p>
          <a:p>
            <a:pPr>
              <a:lnSpc>
                <a:spcPct val="90000"/>
              </a:lnSpc>
            </a:pPr>
            <a:endParaRPr lang="en-US" sz="2800" smtClean="0"/>
          </a:p>
          <a:p>
            <a:pPr>
              <a:lnSpc>
                <a:spcPct val="90000"/>
              </a:lnSpc>
            </a:pPr>
            <a:endParaRPr lang="en-US" sz="2800" smtClean="0"/>
          </a:p>
          <a:p>
            <a:pPr>
              <a:lnSpc>
                <a:spcPct val="90000"/>
              </a:lnSpc>
            </a:pPr>
            <a:endParaRPr lang="en-US" sz="2800" smtClean="0"/>
          </a:p>
          <a:p>
            <a:pPr>
              <a:lnSpc>
                <a:spcPct val="90000"/>
              </a:lnSpc>
            </a:pPr>
            <a:endParaRPr lang="en-US" sz="2800" smtClean="0"/>
          </a:p>
          <a:p>
            <a:pPr>
              <a:lnSpc>
                <a:spcPct val="90000"/>
              </a:lnSpc>
            </a:pPr>
            <a:r>
              <a:rPr lang="en-US" sz="2800" smtClean="0"/>
              <a:t>Useful for </a:t>
            </a:r>
            <a:r>
              <a:rPr lang="en-US" sz="2800" i="1" smtClean="0"/>
              <a:t>selecting</a:t>
            </a:r>
            <a:r>
              <a:rPr lang="en-US" sz="2800" smtClean="0"/>
              <a:t> one from a collection of data inputs.</a:t>
            </a:r>
          </a:p>
          <a:p>
            <a:pPr>
              <a:lnSpc>
                <a:spcPct val="90000"/>
              </a:lnSpc>
            </a:pPr>
            <a:r>
              <a:rPr lang="en-US" sz="2800" smtClean="0"/>
              <a:t>Usually has </a:t>
            </a:r>
            <a:r>
              <a:rPr lang="en-US" sz="2800" b="1" smtClean="0">
                <a:solidFill>
                  <a:srgbClr val="800000"/>
                </a:solidFill>
              </a:rPr>
              <a:t>2</a:t>
            </a:r>
            <a:r>
              <a:rPr lang="en-US" sz="2800" b="1" baseline="30000" smtClean="0">
                <a:solidFill>
                  <a:srgbClr val="800000"/>
                </a:solidFill>
              </a:rPr>
              <a:t>n</a:t>
            </a:r>
            <a:r>
              <a:rPr lang="en-US" sz="2800" smtClean="0"/>
              <a:t> inputs and </a:t>
            </a:r>
            <a:r>
              <a:rPr lang="en-US" sz="2800" b="1" smtClean="0">
                <a:solidFill>
                  <a:srgbClr val="800000"/>
                </a:solidFill>
              </a:rPr>
              <a:t>n</a:t>
            </a:r>
            <a:r>
              <a:rPr lang="en-US" sz="2800" smtClean="0"/>
              <a:t> select lines.</a:t>
            </a:r>
          </a:p>
        </p:txBody>
      </p:sp>
      <p:pic>
        <p:nvPicPr>
          <p:cNvPr id="24583" name="Picture 4" descr="pat76902_0312"/>
          <p:cNvPicPr>
            <a:picLocks noChangeAspect="1" noChangeArrowheads="1"/>
          </p:cNvPicPr>
          <p:nvPr/>
        </p:nvPicPr>
        <p:blipFill>
          <a:blip r:embed="rId2"/>
          <a:srcRect/>
          <a:stretch>
            <a:fillRect/>
          </a:stretch>
        </p:blipFill>
        <p:spPr bwMode="auto">
          <a:xfrm>
            <a:off x="609600" y="2317750"/>
            <a:ext cx="5067300" cy="2559050"/>
          </a:xfrm>
          <a:prstGeom prst="rect">
            <a:avLst/>
          </a:prstGeom>
          <a:noFill/>
          <a:ln w="9525">
            <a:noFill/>
            <a:miter lim="800000"/>
            <a:headEnd/>
            <a:tailEnd/>
          </a:ln>
        </p:spPr>
      </p:pic>
      <p:sp>
        <p:nvSpPr>
          <p:cNvPr id="24584" name="Rectangle 5"/>
          <p:cNvSpPr>
            <a:spLocks noChangeArrowheads="1"/>
          </p:cNvSpPr>
          <p:nvPr/>
        </p:nvSpPr>
        <p:spPr bwMode="auto">
          <a:xfrm>
            <a:off x="4724400" y="2133600"/>
            <a:ext cx="1676400" cy="1905000"/>
          </a:xfrm>
          <a:prstGeom prst="rect">
            <a:avLst/>
          </a:prstGeom>
          <a:noFill/>
          <a:ln w="12700">
            <a:noFill/>
            <a:miter lim="800000"/>
            <a:headEnd type="none" w="lg" len="lg"/>
            <a:tailEnd type="none" w="lg" len="lg"/>
          </a:ln>
        </p:spPr>
        <p:txBody>
          <a:bodyPr wrap="none" anchor="ctr"/>
          <a:lstStyle/>
          <a:p>
            <a:endParaRPr lang="en-US"/>
          </a:p>
        </p:txBody>
      </p:sp>
      <p:grpSp>
        <p:nvGrpSpPr>
          <p:cNvPr id="24585" name="Group 23"/>
          <p:cNvGrpSpPr>
            <a:grpSpLocks/>
          </p:cNvGrpSpPr>
          <p:nvPr/>
        </p:nvGrpSpPr>
        <p:grpSpPr bwMode="auto">
          <a:xfrm>
            <a:off x="6096000" y="2185988"/>
            <a:ext cx="2819400" cy="2590800"/>
            <a:chOff x="3948" y="1377"/>
            <a:chExt cx="1776" cy="1632"/>
          </a:xfrm>
        </p:grpSpPr>
        <p:sp>
          <p:nvSpPr>
            <p:cNvPr id="1087497" name="Rectangle 9"/>
            <p:cNvSpPr>
              <a:spLocks noChangeArrowheads="1"/>
            </p:cNvSpPr>
            <p:nvPr/>
          </p:nvSpPr>
          <p:spPr bwMode="auto">
            <a:xfrm>
              <a:off x="3948" y="1377"/>
              <a:ext cx="1776" cy="1632"/>
            </a:xfrm>
            <a:prstGeom prst="rect">
              <a:avLst/>
            </a:prstGeom>
            <a:solidFill>
              <a:srgbClr val="FFFFFF"/>
            </a:solidFill>
            <a:ln w="12700">
              <a:solidFill>
                <a:schemeClr val="tx1"/>
              </a:solidFill>
              <a:miter lim="800000"/>
              <a:headEnd type="none" w="lg" len="lg"/>
              <a:tailEnd type="none" w="lg" len="lg"/>
            </a:ln>
            <a:effectLst>
              <a:outerShdw dist="107763" dir="18900000" algn="ctr" rotWithShape="0">
                <a:schemeClr val="bg2"/>
              </a:outerShdw>
            </a:effectLst>
          </p:spPr>
          <p:txBody>
            <a:bodyPr wrap="none" anchor="ctr"/>
            <a:lstStyle/>
            <a:p>
              <a:pPr>
                <a:defRPr/>
              </a:pPr>
              <a:endParaRPr lang="en-US"/>
            </a:p>
          </p:txBody>
        </p:sp>
        <p:grpSp>
          <p:nvGrpSpPr>
            <p:cNvPr id="24587" name="Group 10"/>
            <p:cNvGrpSpPr>
              <a:grpSpLocks/>
            </p:cNvGrpSpPr>
            <p:nvPr/>
          </p:nvGrpSpPr>
          <p:grpSpPr bwMode="auto">
            <a:xfrm>
              <a:off x="4332" y="1473"/>
              <a:ext cx="1248" cy="1143"/>
              <a:chOff x="4272" y="1392"/>
              <a:chExt cx="1248" cy="1143"/>
            </a:xfrm>
          </p:grpSpPr>
          <p:sp>
            <p:nvSpPr>
              <p:cNvPr id="24589" name="AutoShape 11"/>
              <p:cNvSpPr>
                <a:spLocks noChangeArrowheads="1"/>
              </p:cNvSpPr>
              <p:nvPr/>
            </p:nvSpPr>
            <p:spPr bwMode="auto">
              <a:xfrm>
                <a:off x="4272" y="1776"/>
                <a:ext cx="912" cy="384"/>
              </a:xfrm>
              <a:custGeom>
                <a:avLst/>
                <a:gdLst>
                  <a:gd name="T0" fmla="*/ 798 w 21600"/>
                  <a:gd name="T1" fmla="*/ 192 h 21600"/>
                  <a:gd name="T2" fmla="*/ 456 w 21600"/>
                  <a:gd name="T3" fmla="*/ 384 h 21600"/>
                  <a:gd name="T4" fmla="*/ 114 w 21600"/>
                  <a:gd name="T5" fmla="*/ 192 h 21600"/>
                  <a:gd name="T6" fmla="*/ 45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12700">
                <a:solidFill>
                  <a:schemeClr val="tx1"/>
                </a:solidFill>
                <a:miter lim="800000"/>
                <a:headEnd type="none" w="lg" len="lg"/>
                <a:tailEnd type="none" w="lg" len="lg"/>
              </a:ln>
            </p:spPr>
            <p:txBody>
              <a:bodyPr wrap="none" anchor="ctr"/>
              <a:lstStyle/>
              <a:p>
                <a:endParaRPr lang="en-US"/>
              </a:p>
            </p:txBody>
          </p:sp>
          <p:sp>
            <p:nvSpPr>
              <p:cNvPr id="24590" name="Line 12"/>
              <p:cNvSpPr>
                <a:spLocks noChangeShapeType="1"/>
              </p:cNvSpPr>
              <p:nvPr/>
            </p:nvSpPr>
            <p:spPr bwMode="auto">
              <a:xfrm flipV="1">
                <a:off x="4416" y="1632"/>
                <a:ext cx="0" cy="144"/>
              </a:xfrm>
              <a:prstGeom prst="line">
                <a:avLst/>
              </a:prstGeom>
              <a:noFill/>
              <a:ln w="12700">
                <a:solidFill>
                  <a:schemeClr val="tx1"/>
                </a:solidFill>
                <a:round/>
                <a:headEnd type="none" w="lg" len="lg"/>
                <a:tailEnd type="none" w="lg" len="lg"/>
              </a:ln>
            </p:spPr>
            <p:txBody>
              <a:bodyPr/>
              <a:lstStyle/>
              <a:p>
                <a:endParaRPr lang="en-US"/>
              </a:p>
            </p:txBody>
          </p:sp>
          <p:sp>
            <p:nvSpPr>
              <p:cNvPr id="24591" name="Line 13"/>
              <p:cNvSpPr>
                <a:spLocks noChangeShapeType="1"/>
              </p:cNvSpPr>
              <p:nvPr/>
            </p:nvSpPr>
            <p:spPr bwMode="auto">
              <a:xfrm flipV="1">
                <a:off x="5040" y="1632"/>
                <a:ext cx="0" cy="144"/>
              </a:xfrm>
              <a:prstGeom prst="line">
                <a:avLst/>
              </a:prstGeom>
              <a:noFill/>
              <a:ln w="12700">
                <a:solidFill>
                  <a:schemeClr val="tx1"/>
                </a:solidFill>
                <a:round/>
                <a:headEnd type="none" w="lg" len="lg"/>
                <a:tailEnd type="none" w="lg" len="lg"/>
              </a:ln>
            </p:spPr>
            <p:txBody>
              <a:bodyPr/>
              <a:lstStyle/>
              <a:p>
                <a:endParaRPr lang="en-US"/>
              </a:p>
            </p:txBody>
          </p:sp>
          <p:sp>
            <p:nvSpPr>
              <p:cNvPr id="24592" name="Line 14"/>
              <p:cNvSpPr>
                <a:spLocks noChangeShapeType="1"/>
              </p:cNvSpPr>
              <p:nvPr/>
            </p:nvSpPr>
            <p:spPr bwMode="auto">
              <a:xfrm flipV="1">
                <a:off x="4752" y="2160"/>
                <a:ext cx="0" cy="144"/>
              </a:xfrm>
              <a:prstGeom prst="line">
                <a:avLst/>
              </a:prstGeom>
              <a:noFill/>
              <a:ln w="12700">
                <a:solidFill>
                  <a:schemeClr val="tx1"/>
                </a:solidFill>
                <a:round/>
                <a:headEnd type="none" w="lg" len="lg"/>
                <a:tailEnd type="none" w="lg" len="lg"/>
              </a:ln>
            </p:spPr>
            <p:txBody>
              <a:bodyPr/>
              <a:lstStyle/>
              <a:p>
                <a:endParaRPr lang="en-US"/>
              </a:p>
            </p:txBody>
          </p:sp>
          <p:sp>
            <p:nvSpPr>
              <p:cNvPr id="24593" name="Line 15"/>
              <p:cNvSpPr>
                <a:spLocks noChangeShapeType="1"/>
              </p:cNvSpPr>
              <p:nvPr/>
            </p:nvSpPr>
            <p:spPr bwMode="auto">
              <a:xfrm flipH="1" flipV="1">
                <a:off x="5040" y="2016"/>
                <a:ext cx="192" cy="0"/>
              </a:xfrm>
              <a:prstGeom prst="line">
                <a:avLst/>
              </a:prstGeom>
              <a:noFill/>
              <a:ln w="12700">
                <a:solidFill>
                  <a:schemeClr val="tx1"/>
                </a:solidFill>
                <a:round/>
                <a:headEnd type="none" w="lg" len="lg"/>
                <a:tailEnd type="none" w="lg" len="lg"/>
              </a:ln>
            </p:spPr>
            <p:txBody>
              <a:bodyPr/>
              <a:lstStyle/>
              <a:p>
                <a:endParaRPr lang="en-US"/>
              </a:p>
            </p:txBody>
          </p:sp>
          <p:sp>
            <p:nvSpPr>
              <p:cNvPr id="24594" name="Text Box 16"/>
              <p:cNvSpPr txBox="1">
                <a:spLocks noChangeArrowheads="1"/>
              </p:cNvSpPr>
              <p:nvPr/>
            </p:nvSpPr>
            <p:spPr bwMode="auto">
              <a:xfrm>
                <a:off x="4272" y="1392"/>
                <a:ext cx="336" cy="231"/>
              </a:xfrm>
              <a:prstGeom prst="rect">
                <a:avLst/>
              </a:prstGeom>
              <a:noFill/>
              <a:ln w="12700">
                <a:noFill/>
                <a:miter lim="800000"/>
                <a:headEnd type="none" w="lg" len="lg"/>
                <a:tailEnd type="none" w="lg" len="lg"/>
              </a:ln>
            </p:spPr>
            <p:txBody>
              <a:bodyPr>
                <a:spAutoFit/>
              </a:bodyPr>
              <a:lstStyle/>
              <a:p>
                <a:pPr>
                  <a:spcBef>
                    <a:spcPct val="50000"/>
                  </a:spcBef>
                </a:pPr>
                <a:r>
                  <a:rPr lang="en-US" sz="1800"/>
                  <a:t>A</a:t>
                </a:r>
              </a:p>
            </p:txBody>
          </p:sp>
          <p:sp>
            <p:nvSpPr>
              <p:cNvPr id="24595" name="Text Box 17"/>
              <p:cNvSpPr txBox="1">
                <a:spLocks noChangeArrowheads="1"/>
              </p:cNvSpPr>
              <p:nvPr/>
            </p:nvSpPr>
            <p:spPr bwMode="auto">
              <a:xfrm>
                <a:off x="4848" y="1392"/>
                <a:ext cx="336" cy="231"/>
              </a:xfrm>
              <a:prstGeom prst="rect">
                <a:avLst/>
              </a:prstGeom>
              <a:noFill/>
              <a:ln w="12700">
                <a:noFill/>
                <a:miter lim="800000"/>
                <a:headEnd type="none" w="lg" len="lg"/>
                <a:tailEnd type="none" w="lg" len="lg"/>
              </a:ln>
            </p:spPr>
            <p:txBody>
              <a:bodyPr>
                <a:spAutoFit/>
              </a:bodyPr>
              <a:lstStyle/>
              <a:p>
                <a:pPr>
                  <a:spcBef>
                    <a:spcPct val="50000"/>
                  </a:spcBef>
                </a:pPr>
                <a:r>
                  <a:rPr lang="en-US" sz="1800"/>
                  <a:t>B</a:t>
                </a:r>
              </a:p>
            </p:txBody>
          </p:sp>
          <p:sp>
            <p:nvSpPr>
              <p:cNvPr id="24596" name="Text Box 18"/>
              <p:cNvSpPr txBox="1">
                <a:spLocks noChangeArrowheads="1"/>
              </p:cNvSpPr>
              <p:nvPr/>
            </p:nvSpPr>
            <p:spPr bwMode="auto">
              <a:xfrm>
                <a:off x="5184" y="1881"/>
                <a:ext cx="336" cy="231"/>
              </a:xfrm>
              <a:prstGeom prst="rect">
                <a:avLst/>
              </a:prstGeom>
              <a:noFill/>
              <a:ln w="12700">
                <a:noFill/>
                <a:miter lim="800000"/>
                <a:headEnd type="none" w="lg" len="lg"/>
                <a:tailEnd type="none" w="lg" len="lg"/>
              </a:ln>
            </p:spPr>
            <p:txBody>
              <a:bodyPr>
                <a:spAutoFit/>
              </a:bodyPr>
              <a:lstStyle/>
              <a:p>
                <a:pPr>
                  <a:spcBef>
                    <a:spcPct val="50000"/>
                  </a:spcBef>
                </a:pPr>
                <a:r>
                  <a:rPr lang="en-US" sz="1800"/>
                  <a:t>S</a:t>
                </a:r>
              </a:p>
            </p:txBody>
          </p:sp>
          <p:sp>
            <p:nvSpPr>
              <p:cNvPr id="24597" name="Text Box 19"/>
              <p:cNvSpPr txBox="1">
                <a:spLocks noChangeArrowheads="1"/>
              </p:cNvSpPr>
              <p:nvPr/>
            </p:nvSpPr>
            <p:spPr bwMode="auto">
              <a:xfrm>
                <a:off x="4560" y="2304"/>
                <a:ext cx="336" cy="231"/>
              </a:xfrm>
              <a:prstGeom prst="rect">
                <a:avLst/>
              </a:prstGeom>
              <a:noFill/>
              <a:ln w="12700">
                <a:noFill/>
                <a:miter lim="800000"/>
                <a:headEnd type="none" w="lg" len="lg"/>
                <a:tailEnd type="none" w="lg" len="lg"/>
              </a:ln>
            </p:spPr>
            <p:txBody>
              <a:bodyPr>
                <a:spAutoFit/>
              </a:bodyPr>
              <a:lstStyle/>
              <a:p>
                <a:pPr>
                  <a:spcBef>
                    <a:spcPct val="50000"/>
                  </a:spcBef>
                </a:pPr>
                <a:r>
                  <a:rPr lang="en-US" sz="1800"/>
                  <a:t>C</a:t>
                </a:r>
              </a:p>
            </p:txBody>
          </p:sp>
          <p:sp>
            <p:nvSpPr>
              <p:cNvPr id="24598" name="Text Box 20"/>
              <p:cNvSpPr txBox="1">
                <a:spLocks noChangeArrowheads="1"/>
              </p:cNvSpPr>
              <p:nvPr/>
            </p:nvSpPr>
            <p:spPr bwMode="auto">
              <a:xfrm>
                <a:off x="4272" y="1756"/>
                <a:ext cx="288" cy="212"/>
              </a:xfrm>
              <a:prstGeom prst="rect">
                <a:avLst/>
              </a:prstGeom>
              <a:noFill/>
              <a:ln w="12700">
                <a:noFill/>
                <a:miter lim="800000"/>
                <a:headEnd type="none" w="lg" len="lg"/>
                <a:tailEnd type="none" w="lg" len="lg"/>
              </a:ln>
            </p:spPr>
            <p:txBody>
              <a:bodyPr>
                <a:spAutoFit/>
              </a:bodyPr>
              <a:lstStyle/>
              <a:p>
                <a:pPr>
                  <a:spcBef>
                    <a:spcPct val="50000"/>
                  </a:spcBef>
                </a:pPr>
                <a:r>
                  <a:rPr lang="en-US"/>
                  <a:t>1</a:t>
                </a:r>
              </a:p>
            </p:txBody>
          </p:sp>
          <p:sp>
            <p:nvSpPr>
              <p:cNvPr id="24599" name="Text Box 21"/>
              <p:cNvSpPr txBox="1">
                <a:spLocks noChangeArrowheads="1"/>
              </p:cNvSpPr>
              <p:nvPr/>
            </p:nvSpPr>
            <p:spPr bwMode="auto">
              <a:xfrm>
                <a:off x="4896" y="1756"/>
                <a:ext cx="288" cy="212"/>
              </a:xfrm>
              <a:prstGeom prst="rect">
                <a:avLst/>
              </a:prstGeom>
              <a:noFill/>
              <a:ln w="12700">
                <a:noFill/>
                <a:miter lim="800000"/>
                <a:headEnd type="none" w="lg" len="lg"/>
                <a:tailEnd type="none" w="lg" len="lg"/>
              </a:ln>
            </p:spPr>
            <p:txBody>
              <a:bodyPr>
                <a:spAutoFit/>
              </a:bodyPr>
              <a:lstStyle/>
              <a:p>
                <a:pPr>
                  <a:spcBef>
                    <a:spcPct val="50000"/>
                  </a:spcBef>
                </a:pPr>
                <a:r>
                  <a:rPr lang="en-US"/>
                  <a:t>0</a:t>
                </a:r>
              </a:p>
            </p:txBody>
          </p:sp>
        </p:grpSp>
        <p:sp>
          <p:nvSpPr>
            <p:cNvPr id="24588" name="Text Box 22"/>
            <p:cNvSpPr txBox="1">
              <a:spLocks noChangeArrowheads="1"/>
            </p:cNvSpPr>
            <p:nvPr/>
          </p:nvSpPr>
          <p:spPr bwMode="auto">
            <a:xfrm>
              <a:off x="3996" y="2769"/>
              <a:ext cx="1668" cy="231"/>
            </a:xfrm>
            <a:prstGeom prst="rect">
              <a:avLst/>
            </a:prstGeom>
            <a:noFill/>
            <a:ln w="12700">
              <a:noFill/>
              <a:miter lim="800000"/>
              <a:headEnd type="none" w="lg" len="lg"/>
              <a:tailEnd type="none" w="lg" len="lg"/>
            </a:ln>
          </p:spPr>
          <p:txBody>
            <a:bodyPr wrap="none">
              <a:spAutoFit/>
            </a:bodyPr>
            <a:lstStyle/>
            <a:p>
              <a:r>
                <a:rPr lang="en-US" sz="1800" b="1">
                  <a:latin typeface="Arial" charset="0"/>
                </a:rPr>
                <a:t>MULTIPLEXOR</a:t>
              </a:r>
              <a:r>
                <a:rPr lang="en-US" sz="1800">
                  <a:latin typeface="Arial" charset="0"/>
                </a:rPr>
                <a:t> Symbol</a:t>
              </a: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4"/>
          <p:cNvSpPr>
            <a:spLocks noGrp="1"/>
          </p:cNvSpPr>
          <p:nvPr>
            <p:ph type="dt" sz="quarter" idx="10"/>
          </p:nvPr>
        </p:nvSpPr>
        <p:spPr>
          <a:noFill/>
        </p:spPr>
        <p:txBody>
          <a:bodyPr/>
          <a:lstStyle/>
          <a:p>
            <a:r>
              <a:rPr lang="en-US"/>
              <a:t>ECEN 301</a:t>
            </a:r>
          </a:p>
        </p:txBody>
      </p:sp>
      <p:sp>
        <p:nvSpPr>
          <p:cNvPr id="25603" name="Footer Placeholder 5"/>
          <p:cNvSpPr>
            <a:spLocks noGrp="1"/>
          </p:cNvSpPr>
          <p:nvPr>
            <p:ph type="ftr" sz="quarter" idx="11"/>
          </p:nvPr>
        </p:nvSpPr>
        <p:spPr>
          <a:noFill/>
        </p:spPr>
        <p:txBody>
          <a:bodyPr/>
          <a:lstStyle/>
          <a:p>
            <a:r>
              <a:rPr lang="en-US"/>
              <a:t>Discussion #22 – Combinational Logic</a:t>
            </a:r>
          </a:p>
        </p:txBody>
      </p:sp>
      <p:sp>
        <p:nvSpPr>
          <p:cNvPr id="25604" name="Slide Number Placeholder 6"/>
          <p:cNvSpPr>
            <a:spLocks noGrp="1"/>
          </p:cNvSpPr>
          <p:nvPr>
            <p:ph type="sldNum" sz="quarter" idx="12"/>
          </p:nvPr>
        </p:nvSpPr>
        <p:spPr>
          <a:noFill/>
        </p:spPr>
        <p:txBody>
          <a:bodyPr/>
          <a:lstStyle/>
          <a:p>
            <a:pPr lvl="1"/>
            <a:fld id="{EE4E6580-AE19-48A7-B626-33D915C6702A}" type="slidenum">
              <a:rPr lang="en-US"/>
              <a:pPr lvl="1"/>
              <a:t>23</a:t>
            </a:fld>
            <a:endParaRPr lang="en-US"/>
          </a:p>
        </p:txBody>
      </p:sp>
      <p:sp>
        <p:nvSpPr>
          <p:cNvPr id="25605" name="Rectangle 2"/>
          <p:cNvSpPr>
            <a:spLocks noGrp="1" noChangeArrowheads="1"/>
          </p:cNvSpPr>
          <p:nvPr>
            <p:ph type="title"/>
          </p:nvPr>
        </p:nvSpPr>
        <p:spPr/>
        <p:txBody>
          <a:bodyPr/>
          <a:lstStyle/>
          <a:p>
            <a:r>
              <a:rPr lang="en-US" smtClean="0"/>
              <a:t>Multiplexors</a:t>
            </a:r>
          </a:p>
        </p:txBody>
      </p:sp>
      <p:sp>
        <p:nvSpPr>
          <p:cNvPr id="25606" name="Rectangle 3"/>
          <p:cNvSpPr>
            <a:spLocks noGrp="1" noChangeArrowheads="1"/>
          </p:cNvSpPr>
          <p:nvPr>
            <p:ph type="body" sz="half" idx="1"/>
          </p:nvPr>
        </p:nvSpPr>
        <p:spPr>
          <a:xfrm>
            <a:off x="406400" y="1333500"/>
            <a:ext cx="7061200" cy="800100"/>
          </a:xfrm>
        </p:spPr>
        <p:txBody>
          <a:bodyPr/>
          <a:lstStyle/>
          <a:p>
            <a:pPr>
              <a:lnSpc>
                <a:spcPct val="90000"/>
              </a:lnSpc>
            </a:pPr>
            <a:r>
              <a:rPr lang="en-US" sz="2800" smtClean="0"/>
              <a:t>Write the truth table</a:t>
            </a:r>
          </a:p>
        </p:txBody>
      </p:sp>
      <p:sp>
        <p:nvSpPr>
          <p:cNvPr id="25607" name="Rectangle 5"/>
          <p:cNvSpPr>
            <a:spLocks noChangeArrowheads="1"/>
          </p:cNvSpPr>
          <p:nvPr/>
        </p:nvSpPr>
        <p:spPr bwMode="auto">
          <a:xfrm>
            <a:off x="4724400" y="2133600"/>
            <a:ext cx="1676400" cy="1905000"/>
          </a:xfrm>
          <a:prstGeom prst="rect">
            <a:avLst/>
          </a:prstGeom>
          <a:noFill/>
          <a:ln w="12700">
            <a:noFill/>
            <a:miter lim="800000"/>
            <a:headEnd type="none" w="lg" len="lg"/>
            <a:tailEnd type="none" w="lg" len="lg"/>
          </a:ln>
        </p:spPr>
        <p:txBody>
          <a:bodyPr wrap="none" anchor="ctr"/>
          <a:lstStyle/>
          <a:p>
            <a:endParaRPr lang="en-US"/>
          </a:p>
        </p:txBody>
      </p:sp>
      <p:grpSp>
        <p:nvGrpSpPr>
          <p:cNvPr id="25608" name="Group 6"/>
          <p:cNvGrpSpPr>
            <a:grpSpLocks/>
          </p:cNvGrpSpPr>
          <p:nvPr/>
        </p:nvGrpSpPr>
        <p:grpSpPr bwMode="auto">
          <a:xfrm>
            <a:off x="4876800" y="2381250"/>
            <a:ext cx="2819400" cy="2590800"/>
            <a:chOff x="3948" y="1377"/>
            <a:chExt cx="1776" cy="1632"/>
          </a:xfrm>
        </p:grpSpPr>
        <p:sp>
          <p:nvSpPr>
            <p:cNvPr id="1092615" name="Rectangle 7"/>
            <p:cNvSpPr>
              <a:spLocks noChangeArrowheads="1"/>
            </p:cNvSpPr>
            <p:nvPr/>
          </p:nvSpPr>
          <p:spPr bwMode="auto">
            <a:xfrm>
              <a:off x="3948" y="1377"/>
              <a:ext cx="1776" cy="1632"/>
            </a:xfrm>
            <a:prstGeom prst="rect">
              <a:avLst/>
            </a:prstGeom>
            <a:solidFill>
              <a:srgbClr val="FFFFFF"/>
            </a:solidFill>
            <a:ln w="12700">
              <a:solidFill>
                <a:schemeClr val="tx1"/>
              </a:solidFill>
              <a:miter lim="800000"/>
              <a:headEnd type="none" w="lg" len="lg"/>
              <a:tailEnd type="none" w="lg" len="lg"/>
            </a:ln>
            <a:effectLst>
              <a:outerShdw dist="107763" dir="18900000" algn="ctr" rotWithShape="0">
                <a:schemeClr val="bg2"/>
              </a:outerShdw>
            </a:effectLst>
          </p:spPr>
          <p:txBody>
            <a:bodyPr wrap="none" anchor="ctr"/>
            <a:lstStyle/>
            <a:p>
              <a:pPr>
                <a:defRPr/>
              </a:pPr>
              <a:endParaRPr lang="en-US"/>
            </a:p>
          </p:txBody>
        </p:sp>
        <p:grpSp>
          <p:nvGrpSpPr>
            <p:cNvPr id="25653" name="Group 8"/>
            <p:cNvGrpSpPr>
              <a:grpSpLocks/>
            </p:cNvGrpSpPr>
            <p:nvPr/>
          </p:nvGrpSpPr>
          <p:grpSpPr bwMode="auto">
            <a:xfrm>
              <a:off x="4332" y="1473"/>
              <a:ext cx="1248" cy="1143"/>
              <a:chOff x="4272" y="1392"/>
              <a:chExt cx="1248" cy="1143"/>
            </a:xfrm>
          </p:grpSpPr>
          <p:sp>
            <p:nvSpPr>
              <p:cNvPr id="25655" name="AutoShape 9"/>
              <p:cNvSpPr>
                <a:spLocks noChangeArrowheads="1"/>
              </p:cNvSpPr>
              <p:nvPr/>
            </p:nvSpPr>
            <p:spPr bwMode="auto">
              <a:xfrm>
                <a:off x="4272" y="1776"/>
                <a:ext cx="912" cy="384"/>
              </a:xfrm>
              <a:custGeom>
                <a:avLst/>
                <a:gdLst>
                  <a:gd name="T0" fmla="*/ 798 w 21600"/>
                  <a:gd name="T1" fmla="*/ 192 h 21600"/>
                  <a:gd name="T2" fmla="*/ 456 w 21600"/>
                  <a:gd name="T3" fmla="*/ 384 h 21600"/>
                  <a:gd name="T4" fmla="*/ 114 w 21600"/>
                  <a:gd name="T5" fmla="*/ 192 h 21600"/>
                  <a:gd name="T6" fmla="*/ 45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12700">
                <a:solidFill>
                  <a:schemeClr val="tx1"/>
                </a:solidFill>
                <a:miter lim="800000"/>
                <a:headEnd type="none" w="lg" len="lg"/>
                <a:tailEnd type="none" w="lg" len="lg"/>
              </a:ln>
            </p:spPr>
            <p:txBody>
              <a:bodyPr wrap="none" anchor="ctr"/>
              <a:lstStyle/>
              <a:p>
                <a:endParaRPr lang="en-US"/>
              </a:p>
            </p:txBody>
          </p:sp>
          <p:sp>
            <p:nvSpPr>
              <p:cNvPr id="25656" name="Line 10"/>
              <p:cNvSpPr>
                <a:spLocks noChangeShapeType="1"/>
              </p:cNvSpPr>
              <p:nvPr/>
            </p:nvSpPr>
            <p:spPr bwMode="auto">
              <a:xfrm flipV="1">
                <a:off x="4416" y="1632"/>
                <a:ext cx="0" cy="144"/>
              </a:xfrm>
              <a:prstGeom prst="line">
                <a:avLst/>
              </a:prstGeom>
              <a:noFill/>
              <a:ln w="12700">
                <a:solidFill>
                  <a:schemeClr val="tx1"/>
                </a:solidFill>
                <a:round/>
                <a:headEnd type="none" w="lg" len="lg"/>
                <a:tailEnd type="none" w="lg" len="lg"/>
              </a:ln>
            </p:spPr>
            <p:txBody>
              <a:bodyPr/>
              <a:lstStyle/>
              <a:p>
                <a:endParaRPr lang="en-US"/>
              </a:p>
            </p:txBody>
          </p:sp>
          <p:sp>
            <p:nvSpPr>
              <p:cNvPr id="25657" name="Line 11"/>
              <p:cNvSpPr>
                <a:spLocks noChangeShapeType="1"/>
              </p:cNvSpPr>
              <p:nvPr/>
            </p:nvSpPr>
            <p:spPr bwMode="auto">
              <a:xfrm flipV="1">
                <a:off x="5040" y="1632"/>
                <a:ext cx="0" cy="144"/>
              </a:xfrm>
              <a:prstGeom prst="line">
                <a:avLst/>
              </a:prstGeom>
              <a:noFill/>
              <a:ln w="12700">
                <a:solidFill>
                  <a:schemeClr val="tx1"/>
                </a:solidFill>
                <a:round/>
                <a:headEnd type="none" w="lg" len="lg"/>
                <a:tailEnd type="none" w="lg" len="lg"/>
              </a:ln>
            </p:spPr>
            <p:txBody>
              <a:bodyPr/>
              <a:lstStyle/>
              <a:p>
                <a:endParaRPr lang="en-US"/>
              </a:p>
            </p:txBody>
          </p:sp>
          <p:sp>
            <p:nvSpPr>
              <p:cNvPr id="25658" name="Line 12"/>
              <p:cNvSpPr>
                <a:spLocks noChangeShapeType="1"/>
              </p:cNvSpPr>
              <p:nvPr/>
            </p:nvSpPr>
            <p:spPr bwMode="auto">
              <a:xfrm flipV="1">
                <a:off x="4752" y="2160"/>
                <a:ext cx="0" cy="144"/>
              </a:xfrm>
              <a:prstGeom prst="line">
                <a:avLst/>
              </a:prstGeom>
              <a:noFill/>
              <a:ln w="12700">
                <a:solidFill>
                  <a:schemeClr val="tx1"/>
                </a:solidFill>
                <a:round/>
                <a:headEnd type="none" w="lg" len="lg"/>
                <a:tailEnd type="none" w="lg" len="lg"/>
              </a:ln>
            </p:spPr>
            <p:txBody>
              <a:bodyPr/>
              <a:lstStyle/>
              <a:p>
                <a:endParaRPr lang="en-US"/>
              </a:p>
            </p:txBody>
          </p:sp>
          <p:sp>
            <p:nvSpPr>
              <p:cNvPr id="25659" name="Line 13"/>
              <p:cNvSpPr>
                <a:spLocks noChangeShapeType="1"/>
              </p:cNvSpPr>
              <p:nvPr/>
            </p:nvSpPr>
            <p:spPr bwMode="auto">
              <a:xfrm flipH="1" flipV="1">
                <a:off x="5040" y="2016"/>
                <a:ext cx="192" cy="0"/>
              </a:xfrm>
              <a:prstGeom prst="line">
                <a:avLst/>
              </a:prstGeom>
              <a:noFill/>
              <a:ln w="12700">
                <a:solidFill>
                  <a:schemeClr val="tx1"/>
                </a:solidFill>
                <a:round/>
                <a:headEnd type="none" w="lg" len="lg"/>
                <a:tailEnd type="none" w="lg" len="lg"/>
              </a:ln>
            </p:spPr>
            <p:txBody>
              <a:bodyPr/>
              <a:lstStyle/>
              <a:p>
                <a:endParaRPr lang="en-US"/>
              </a:p>
            </p:txBody>
          </p:sp>
          <p:sp>
            <p:nvSpPr>
              <p:cNvPr id="25660" name="Text Box 14"/>
              <p:cNvSpPr txBox="1">
                <a:spLocks noChangeArrowheads="1"/>
              </p:cNvSpPr>
              <p:nvPr/>
            </p:nvSpPr>
            <p:spPr bwMode="auto">
              <a:xfrm>
                <a:off x="4272" y="1392"/>
                <a:ext cx="336" cy="231"/>
              </a:xfrm>
              <a:prstGeom prst="rect">
                <a:avLst/>
              </a:prstGeom>
              <a:noFill/>
              <a:ln w="12700">
                <a:noFill/>
                <a:miter lim="800000"/>
                <a:headEnd type="none" w="lg" len="lg"/>
                <a:tailEnd type="none" w="lg" len="lg"/>
              </a:ln>
            </p:spPr>
            <p:txBody>
              <a:bodyPr>
                <a:spAutoFit/>
              </a:bodyPr>
              <a:lstStyle/>
              <a:p>
                <a:pPr>
                  <a:spcBef>
                    <a:spcPct val="50000"/>
                  </a:spcBef>
                </a:pPr>
                <a:r>
                  <a:rPr lang="en-US" sz="1800"/>
                  <a:t>A</a:t>
                </a:r>
              </a:p>
            </p:txBody>
          </p:sp>
          <p:sp>
            <p:nvSpPr>
              <p:cNvPr id="25661" name="Text Box 15"/>
              <p:cNvSpPr txBox="1">
                <a:spLocks noChangeArrowheads="1"/>
              </p:cNvSpPr>
              <p:nvPr/>
            </p:nvSpPr>
            <p:spPr bwMode="auto">
              <a:xfrm>
                <a:off x="4848" y="1392"/>
                <a:ext cx="336" cy="231"/>
              </a:xfrm>
              <a:prstGeom prst="rect">
                <a:avLst/>
              </a:prstGeom>
              <a:noFill/>
              <a:ln w="12700">
                <a:noFill/>
                <a:miter lim="800000"/>
                <a:headEnd type="none" w="lg" len="lg"/>
                <a:tailEnd type="none" w="lg" len="lg"/>
              </a:ln>
            </p:spPr>
            <p:txBody>
              <a:bodyPr>
                <a:spAutoFit/>
              </a:bodyPr>
              <a:lstStyle/>
              <a:p>
                <a:pPr>
                  <a:spcBef>
                    <a:spcPct val="50000"/>
                  </a:spcBef>
                </a:pPr>
                <a:r>
                  <a:rPr lang="en-US" sz="1800"/>
                  <a:t>B</a:t>
                </a:r>
              </a:p>
            </p:txBody>
          </p:sp>
          <p:sp>
            <p:nvSpPr>
              <p:cNvPr id="25662" name="Text Box 16"/>
              <p:cNvSpPr txBox="1">
                <a:spLocks noChangeArrowheads="1"/>
              </p:cNvSpPr>
              <p:nvPr/>
            </p:nvSpPr>
            <p:spPr bwMode="auto">
              <a:xfrm>
                <a:off x="5184" y="1881"/>
                <a:ext cx="336" cy="231"/>
              </a:xfrm>
              <a:prstGeom prst="rect">
                <a:avLst/>
              </a:prstGeom>
              <a:noFill/>
              <a:ln w="12700">
                <a:noFill/>
                <a:miter lim="800000"/>
                <a:headEnd type="none" w="lg" len="lg"/>
                <a:tailEnd type="none" w="lg" len="lg"/>
              </a:ln>
            </p:spPr>
            <p:txBody>
              <a:bodyPr>
                <a:spAutoFit/>
              </a:bodyPr>
              <a:lstStyle/>
              <a:p>
                <a:pPr>
                  <a:spcBef>
                    <a:spcPct val="50000"/>
                  </a:spcBef>
                </a:pPr>
                <a:r>
                  <a:rPr lang="en-US" sz="1800"/>
                  <a:t>S</a:t>
                </a:r>
              </a:p>
            </p:txBody>
          </p:sp>
          <p:sp>
            <p:nvSpPr>
              <p:cNvPr id="25663" name="Text Box 17"/>
              <p:cNvSpPr txBox="1">
                <a:spLocks noChangeArrowheads="1"/>
              </p:cNvSpPr>
              <p:nvPr/>
            </p:nvSpPr>
            <p:spPr bwMode="auto">
              <a:xfrm>
                <a:off x="4560" y="2304"/>
                <a:ext cx="336" cy="231"/>
              </a:xfrm>
              <a:prstGeom prst="rect">
                <a:avLst/>
              </a:prstGeom>
              <a:noFill/>
              <a:ln w="12700">
                <a:noFill/>
                <a:miter lim="800000"/>
                <a:headEnd type="none" w="lg" len="lg"/>
                <a:tailEnd type="none" w="lg" len="lg"/>
              </a:ln>
            </p:spPr>
            <p:txBody>
              <a:bodyPr>
                <a:spAutoFit/>
              </a:bodyPr>
              <a:lstStyle/>
              <a:p>
                <a:pPr>
                  <a:spcBef>
                    <a:spcPct val="50000"/>
                  </a:spcBef>
                </a:pPr>
                <a:r>
                  <a:rPr lang="en-US" sz="1800"/>
                  <a:t>C</a:t>
                </a:r>
              </a:p>
            </p:txBody>
          </p:sp>
          <p:sp>
            <p:nvSpPr>
              <p:cNvPr id="25664" name="Text Box 18"/>
              <p:cNvSpPr txBox="1">
                <a:spLocks noChangeArrowheads="1"/>
              </p:cNvSpPr>
              <p:nvPr/>
            </p:nvSpPr>
            <p:spPr bwMode="auto">
              <a:xfrm>
                <a:off x="4272" y="1756"/>
                <a:ext cx="288" cy="212"/>
              </a:xfrm>
              <a:prstGeom prst="rect">
                <a:avLst/>
              </a:prstGeom>
              <a:noFill/>
              <a:ln w="12700">
                <a:noFill/>
                <a:miter lim="800000"/>
                <a:headEnd type="none" w="lg" len="lg"/>
                <a:tailEnd type="none" w="lg" len="lg"/>
              </a:ln>
            </p:spPr>
            <p:txBody>
              <a:bodyPr>
                <a:spAutoFit/>
              </a:bodyPr>
              <a:lstStyle/>
              <a:p>
                <a:pPr>
                  <a:spcBef>
                    <a:spcPct val="50000"/>
                  </a:spcBef>
                </a:pPr>
                <a:r>
                  <a:rPr lang="en-US"/>
                  <a:t>1</a:t>
                </a:r>
              </a:p>
            </p:txBody>
          </p:sp>
          <p:sp>
            <p:nvSpPr>
              <p:cNvPr id="25665" name="Text Box 19"/>
              <p:cNvSpPr txBox="1">
                <a:spLocks noChangeArrowheads="1"/>
              </p:cNvSpPr>
              <p:nvPr/>
            </p:nvSpPr>
            <p:spPr bwMode="auto">
              <a:xfrm>
                <a:off x="4896" y="1756"/>
                <a:ext cx="288" cy="212"/>
              </a:xfrm>
              <a:prstGeom prst="rect">
                <a:avLst/>
              </a:prstGeom>
              <a:noFill/>
              <a:ln w="12700">
                <a:noFill/>
                <a:miter lim="800000"/>
                <a:headEnd type="none" w="lg" len="lg"/>
                <a:tailEnd type="none" w="lg" len="lg"/>
              </a:ln>
            </p:spPr>
            <p:txBody>
              <a:bodyPr>
                <a:spAutoFit/>
              </a:bodyPr>
              <a:lstStyle/>
              <a:p>
                <a:pPr>
                  <a:spcBef>
                    <a:spcPct val="50000"/>
                  </a:spcBef>
                </a:pPr>
                <a:r>
                  <a:rPr lang="en-US"/>
                  <a:t>0</a:t>
                </a:r>
              </a:p>
            </p:txBody>
          </p:sp>
        </p:grpSp>
        <p:sp>
          <p:nvSpPr>
            <p:cNvPr id="25654" name="Text Box 20"/>
            <p:cNvSpPr txBox="1">
              <a:spLocks noChangeArrowheads="1"/>
            </p:cNvSpPr>
            <p:nvPr/>
          </p:nvSpPr>
          <p:spPr bwMode="auto">
            <a:xfrm>
              <a:off x="3996" y="2769"/>
              <a:ext cx="1668" cy="231"/>
            </a:xfrm>
            <a:prstGeom prst="rect">
              <a:avLst/>
            </a:prstGeom>
            <a:noFill/>
            <a:ln w="12700">
              <a:noFill/>
              <a:miter lim="800000"/>
              <a:headEnd type="none" w="lg" len="lg"/>
              <a:tailEnd type="none" w="lg" len="lg"/>
            </a:ln>
          </p:spPr>
          <p:txBody>
            <a:bodyPr wrap="none">
              <a:spAutoFit/>
            </a:bodyPr>
            <a:lstStyle/>
            <a:p>
              <a:r>
                <a:rPr lang="en-US" sz="1800" b="1">
                  <a:latin typeface="Arial" charset="0"/>
                </a:rPr>
                <a:t>MULTIPLEXOR</a:t>
              </a:r>
              <a:r>
                <a:rPr lang="en-US" sz="1800">
                  <a:latin typeface="Arial" charset="0"/>
                </a:rPr>
                <a:t> Symbol</a:t>
              </a:r>
            </a:p>
          </p:txBody>
        </p:sp>
      </p:grpSp>
      <p:graphicFrame>
        <p:nvGraphicFramePr>
          <p:cNvPr id="1092674" name="Group 66"/>
          <p:cNvGraphicFramePr>
            <a:graphicFrameLocks noGrp="1"/>
          </p:cNvGraphicFramePr>
          <p:nvPr>
            <p:ph sz="half" idx="2"/>
          </p:nvPr>
        </p:nvGraphicFramePr>
        <p:xfrm>
          <a:off x="1770063" y="2232025"/>
          <a:ext cx="1663700" cy="3078480"/>
        </p:xfrm>
        <a:graphic>
          <a:graphicData uri="http://schemas.openxmlformats.org/drawingml/2006/table">
            <a:tbl>
              <a:tblPr/>
              <a:tblGrid>
                <a:gridCol w="352425"/>
                <a:gridCol w="354012"/>
                <a:gridCol w="441325"/>
                <a:gridCol w="515938"/>
              </a:tblGrid>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S</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C</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4"/>
          <p:cNvSpPr>
            <a:spLocks noGrp="1"/>
          </p:cNvSpPr>
          <p:nvPr>
            <p:ph type="dt" sz="quarter" idx="10"/>
          </p:nvPr>
        </p:nvSpPr>
        <p:spPr>
          <a:noFill/>
        </p:spPr>
        <p:txBody>
          <a:bodyPr/>
          <a:lstStyle/>
          <a:p>
            <a:r>
              <a:rPr lang="en-US"/>
              <a:t>ECEN 301</a:t>
            </a:r>
          </a:p>
        </p:txBody>
      </p:sp>
      <p:sp>
        <p:nvSpPr>
          <p:cNvPr id="26627" name="Footer Placeholder 5"/>
          <p:cNvSpPr>
            <a:spLocks noGrp="1"/>
          </p:cNvSpPr>
          <p:nvPr>
            <p:ph type="ftr" sz="quarter" idx="11"/>
          </p:nvPr>
        </p:nvSpPr>
        <p:spPr>
          <a:noFill/>
        </p:spPr>
        <p:txBody>
          <a:bodyPr/>
          <a:lstStyle/>
          <a:p>
            <a:r>
              <a:rPr lang="en-US"/>
              <a:t>Discussion #22 – Combinational Logic</a:t>
            </a:r>
          </a:p>
        </p:txBody>
      </p:sp>
      <p:sp>
        <p:nvSpPr>
          <p:cNvPr id="26628" name="Slide Number Placeholder 6"/>
          <p:cNvSpPr>
            <a:spLocks noGrp="1"/>
          </p:cNvSpPr>
          <p:nvPr>
            <p:ph type="sldNum" sz="quarter" idx="12"/>
          </p:nvPr>
        </p:nvSpPr>
        <p:spPr>
          <a:noFill/>
        </p:spPr>
        <p:txBody>
          <a:bodyPr/>
          <a:lstStyle/>
          <a:p>
            <a:pPr lvl="1"/>
            <a:fld id="{90F87095-C663-4E11-B987-3ED0BA421FE8}" type="slidenum">
              <a:rPr lang="en-US"/>
              <a:pPr lvl="1"/>
              <a:t>24</a:t>
            </a:fld>
            <a:endParaRPr lang="en-US"/>
          </a:p>
        </p:txBody>
      </p:sp>
      <p:sp>
        <p:nvSpPr>
          <p:cNvPr id="26629" name="Rectangle 2"/>
          <p:cNvSpPr>
            <a:spLocks noGrp="1" noChangeArrowheads="1"/>
          </p:cNvSpPr>
          <p:nvPr>
            <p:ph type="title"/>
          </p:nvPr>
        </p:nvSpPr>
        <p:spPr/>
        <p:txBody>
          <a:bodyPr/>
          <a:lstStyle/>
          <a:p>
            <a:r>
              <a:rPr lang="en-US" smtClean="0"/>
              <a:t>Multiplexors</a:t>
            </a:r>
          </a:p>
        </p:txBody>
      </p:sp>
      <p:sp>
        <p:nvSpPr>
          <p:cNvPr id="26630" name="Rectangle 3"/>
          <p:cNvSpPr>
            <a:spLocks noGrp="1" noChangeArrowheads="1"/>
          </p:cNvSpPr>
          <p:nvPr>
            <p:ph type="body" sz="half" idx="1"/>
          </p:nvPr>
        </p:nvSpPr>
        <p:spPr>
          <a:xfrm>
            <a:off x="406400" y="1333500"/>
            <a:ext cx="7061200" cy="800100"/>
          </a:xfrm>
        </p:spPr>
        <p:txBody>
          <a:bodyPr/>
          <a:lstStyle/>
          <a:p>
            <a:pPr>
              <a:lnSpc>
                <a:spcPct val="90000"/>
              </a:lnSpc>
            </a:pPr>
            <a:r>
              <a:rPr lang="en-US" sz="2800" smtClean="0"/>
              <a:t>Write the truth table</a:t>
            </a:r>
          </a:p>
        </p:txBody>
      </p:sp>
      <p:sp>
        <p:nvSpPr>
          <p:cNvPr id="26631" name="Rectangle 4"/>
          <p:cNvSpPr>
            <a:spLocks noChangeArrowheads="1"/>
          </p:cNvSpPr>
          <p:nvPr/>
        </p:nvSpPr>
        <p:spPr bwMode="auto">
          <a:xfrm>
            <a:off x="4724400" y="2133600"/>
            <a:ext cx="1676400" cy="1905000"/>
          </a:xfrm>
          <a:prstGeom prst="rect">
            <a:avLst/>
          </a:prstGeom>
          <a:noFill/>
          <a:ln w="12700">
            <a:noFill/>
            <a:miter lim="800000"/>
            <a:headEnd type="none" w="lg" len="lg"/>
            <a:tailEnd type="none" w="lg" len="lg"/>
          </a:ln>
        </p:spPr>
        <p:txBody>
          <a:bodyPr wrap="none" anchor="ctr"/>
          <a:lstStyle/>
          <a:p>
            <a:endParaRPr lang="en-US"/>
          </a:p>
        </p:txBody>
      </p:sp>
      <p:grpSp>
        <p:nvGrpSpPr>
          <p:cNvPr id="26632" name="Group 5"/>
          <p:cNvGrpSpPr>
            <a:grpSpLocks/>
          </p:cNvGrpSpPr>
          <p:nvPr/>
        </p:nvGrpSpPr>
        <p:grpSpPr bwMode="auto">
          <a:xfrm>
            <a:off x="4876800" y="2381250"/>
            <a:ext cx="2819400" cy="2590800"/>
            <a:chOff x="3948" y="1377"/>
            <a:chExt cx="1776" cy="1632"/>
          </a:xfrm>
        </p:grpSpPr>
        <p:sp>
          <p:nvSpPr>
            <p:cNvPr id="1094662" name="Rectangle 6"/>
            <p:cNvSpPr>
              <a:spLocks noChangeArrowheads="1"/>
            </p:cNvSpPr>
            <p:nvPr/>
          </p:nvSpPr>
          <p:spPr bwMode="auto">
            <a:xfrm>
              <a:off x="3948" y="1377"/>
              <a:ext cx="1776" cy="1632"/>
            </a:xfrm>
            <a:prstGeom prst="rect">
              <a:avLst/>
            </a:prstGeom>
            <a:solidFill>
              <a:srgbClr val="FFFFFF"/>
            </a:solidFill>
            <a:ln w="12700">
              <a:solidFill>
                <a:schemeClr val="tx1"/>
              </a:solidFill>
              <a:miter lim="800000"/>
              <a:headEnd type="none" w="lg" len="lg"/>
              <a:tailEnd type="none" w="lg" len="lg"/>
            </a:ln>
            <a:effectLst>
              <a:outerShdw dist="107763" dir="18900000" algn="ctr" rotWithShape="0">
                <a:schemeClr val="bg2"/>
              </a:outerShdw>
            </a:effectLst>
          </p:spPr>
          <p:txBody>
            <a:bodyPr wrap="none" anchor="ctr"/>
            <a:lstStyle/>
            <a:p>
              <a:pPr>
                <a:defRPr/>
              </a:pPr>
              <a:endParaRPr lang="en-US"/>
            </a:p>
          </p:txBody>
        </p:sp>
        <p:grpSp>
          <p:nvGrpSpPr>
            <p:cNvPr id="26677" name="Group 7"/>
            <p:cNvGrpSpPr>
              <a:grpSpLocks/>
            </p:cNvGrpSpPr>
            <p:nvPr/>
          </p:nvGrpSpPr>
          <p:grpSpPr bwMode="auto">
            <a:xfrm>
              <a:off x="4332" y="1473"/>
              <a:ext cx="1248" cy="1143"/>
              <a:chOff x="4272" y="1392"/>
              <a:chExt cx="1248" cy="1143"/>
            </a:xfrm>
          </p:grpSpPr>
          <p:sp>
            <p:nvSpPr>
              <p:cNvPr id="26679" name="AutoShape 8"/>
              <p:cNvSpPr>
                <a:spLocks noChangeArrowheads="1"/>
              </p:cNvSpPr>
              <p:nvPr/>
            </p:nvSpPr>
            <p:spPr bwMode="auto">
              <a:xfrm>
                <a:off x="4272" y="1776"/>
                <a:ext cx="912" cy="384"/>
              </a:xfrm>
              <a:custGeom>
                <a:avLst/>
                <a:gdLst>
                  <a:gd name="T0" fmla="*/ 798 w 21600"/>
                  <a:gd name="T1" fmla="*/ 192 h 21600"/>
                  <a:gd name="T2" fmla="*/ 456 w 21600"/>
                  <a:gd name="T3" fmla="*/ 384 h 21600"/>
                  <a:gd name="T4" fmla="*/ 114 w 21600"/>
                  <a:gd name="T5" fmla="*/ 192 h 21600"/>
                  <a:gd name="T6" fmla="*/ 45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12700">
                <a:solidFill>
                  <a:schemeClr val="tx1"/>
                </a:solidFill>
                <a:miter lim="800000"/>
                <a:headEnd type="none" w="lg" len="lg"/>
                <a:tailEnd type="none" w="lg" len="lg"/>
              </a:ln>
            </p:spPr>
            <p:txBody>
              <a:bodyPr wrap="none" anchor="ctr"/>
              <a:lstStyle/>
              <a:p>
                <a:endParaRPr lang="en-US"/>
              </a:p>
            </p:txBody>
          </p:sp>
          <p:sp>
            <p:nvSpPr>
              <p:cNvPr id="26680" name="Line 9"/>
              <p:cNvSpPr>
                <a:spLocks noChangeShapeType="1"/>
              </p:cNvSpPr>
              <p:nvPr/>
            </p:nvSpPr>
            <p:spPr bwMode="auto">
              <a:xfrm flipV="1">
                <a:off x="4416" y="1632"/>
                <a:ext cx="0" cy="144"/>
              </a:xfrm>
              <a:prstGeom prst="line">
                <a:avLst/>
              </a:prstGeom>
              <a:noFill/>
              <a:ln w="12700">
                <a:solidFill>
                  <a:schemeClr val="tx1"/>
                </a:solidFill>
                <a:round/>
                <a:headEnd type="none" w="lg" len="lg"/>
                <a:tailEnd type="none" w="lg" len="lg"/>
              </a:ln>
            </p:spPr>
            <p:txBody>
              <a:bodyPr/>
              <a:lstStyle/>
              <a:p>
                <a:endParaRPr lang="en-US"/>
              </a:p>
            </p:txBody>
          </p:sp>
          <p:sp>
            <p:nvSpPr>
              <p:cNvPr id="26681" name="Line 10"/>
              <p:cNvSpPr>
                <a:spLocks noChangeShapeType="1"/>
              </p:cNvSpPr>
              <p:nvPr/>
            </p:nvSpPr>
            <p:spPr bwMode="auto">
              <a:xfrm flipV="1">
                <a:off x="5040" y="1632"/>
                <a:ext cx="0" cy="144"/>
              </a:xfrm>
              <a:prstGeom prst="line">
                <a:avLst/>
              </a:prstGeom>
              <a:noFill/>
              <a:ln w="12700">
                <a:solidFill>
                  <a:schemeClr val="tx1"/>
                </a:solidFill>
                <a:round/>
                <a:headEnd type="none" w="lg" len="lg"/>
                <a:tailEnd type="none" w="lg" len="lg"/>
              </a:ln>
            </p:spPr>
            <p:txBody>
              <a:bodyPr/>
              <a:lstStyle/>
              <a:p>
                <a:endParaRPr lang="en-US"/>
              </a:p>
            </p:txBody>
          </p:sp>
          <p:sp>
            <p:nvSpPr>
              <p:cNvPr id="26682" name="Line 11"/>
              <p:cNvSpPr>
                <a:spLocks noChangeShapeType="1"/>
              </p:cNvSpPr>
              <p:nvPr/>
            </p:nvSpPr>
            <p:spPr bwMode="auto">
              <a:xfrm flipV="1">
                <a:off x="4752" y="2160"/>
                <a:ext cx="0" cy="144"/>
              </a:xfrm>
              <a:prstGeom prst="line">
                <a:avLst/>
              </a:prstGeom>
              <a:noFill/>
              <a:ln w="12700">
                <a:solidFill>
                  <a:schemeClr val="tx1"/>
                </a:solidFill>
                <a:round/>
                <a:headEnd type="none" w="lg" len="lg"/>
                <a:tailEnd type="none" w="lg" len="lg"/>
              </a:ln>
            </p:spPr>
            <p:txBody>
              <a:bodyPr/>
              <a:lstStyle/>
              <a:p>
                <a:endParaRPr lang="en-US"/>
              </a:p>
            </p:txBody>
          </p:sp>
          <p:sp>
            <p:nvSpPr>
              <p:cNvPr id="26683" name="Line 12"/>
              <p:cNvSpPr>
                <a:spLocks noChangeShapeType="1"/>
              </p:cNvSpPr>
              <p:nvPr/>
            </p:nvSpPr>
            <p:spPr bwMode="auto">
              <a:xfrm flipH="1" flipV="1">
                <a:off x="5040" y="2016"/>
                <a:ext cx="192" cy="0"/>
              </a:xfrm>
              <a:prstGeom prst="line">
                <a:avLst/>
              </a:prstGeom>
              <a:noFill/>
              <a:ln w="12700">
                <a:solidFill>
                  <a:schemeClr val="tx1"/>
                </a:solidFill>
                <a:round/>
                <a:headEnd type="none" w="lg" len="lg"/>
                <a:tailEnd type="none" w="lg" len="lg"/>
              </a:ln>
            </p:spPr>
            <p:txBody>
              <a:bodyPr/>
              <a:lstStyle/>
              <a:p>
                <a:endParaRPr lang="en-US"/>
              </a:p>
            </p:txBody>
          </p:sp>
          <p:sp>
            <p:nvSpPr>
              <p:cNvPr id="26684" name="Text Box 13"/>
              <p:cNvSpPr txBox="1">
                <a:spLocks noChangeArrowheads="1"/>
              </p:cNvSpPr>
              <p:nvPr/>
            </p:nvSpPr>
            <p:spPr bwMode="auto">
              <a:xfrm>
                <a:off x="4272" y="1392"/>
                <a:ext cx="336" cy="231"/>
              </a:xfrm>
              <a:prstGeom prst="rect">
                <a:avLst/>
              </a:prstGeom>
              <a:noFill/>
              <a:ln w="12700">
                <a:noFill/>
                <a:miter lim="800000"/>
                <a:headEnd type="none" w="lg" len="lg"/>
                <a:tailEnd type="none" w="lg" len="lg"/>
              </a:ln>
            </p:spPr>
            <p:txBody>
              <a:bodyPr>
                <a:spAutoFit/>
              </a:bodyPr>
              <a:lstStyle/>
              <a:p>
                <a:pPr>
                  <a:spcBef>
                    <a:spcPct val="50000"/>
                  </a:spcBef>
                </a:pPr>
                <a:r>
                  <a:rPr lang="en-US" sz="1800"/>
                  <a:t>A</a:t>
                </a:r>
              </a:p>
            </p:txBody>
          </p:sp>
          <p:sp>
            <p:nvSpPr>
              <p:cNvPr id="26685" name="Text Box 14"/>
              <p:cNvSpPr txBox="1">
                <a:spLocks noChangeArrowheads="1"/>
              </p:cNvSpPr>
              <p:nvPr/>
            </p:nvSpPr>
            <p:spPr bwMode="auto">
              <a:xfrm>
                <a:off x="4848" y="1392"/>
                <a:ext cx="336" cy="231"/>
              </a:xfrm>
              <a:prstGeom prst="rect">
                <a:avLst/>
              </a:prstGeom>
              <a:noFill/>
              <a:ln w="12700">
                <a:noFill/>
                <a:miter lim="800000"/>
                <a:headEnd type="none" w="lg" len="lg"/>
                <a:tailEnd type="none" w="lg" len="lg"/>
              </a:ln>
            </p:spPr>
            <p:txBody>
              <a:bodyPr>
                <a:spAutoFit/>
              </a:bodyPr>
              <a:lstStyle/>
              <a:p>
                <a:pPr>
                  <a:spcBef>
                    <a:spcPct val="50000"/>
                  </a:spcBef>
                </a:pPr>
                <a:r>
                  <a:rPr lang="en-US" sz="1800"/>
                  <a:t>B</a:t>
                </a:r>
              </a:p>
            </p:txBody>
          </p:sp>
          <p:sp>
            <p:nvSpPr>
              <p:cNvPr id="26686" name="Text Box 15"/>
              <p:cNvSpPr txBox="1">
                <a:spLocks noChangeArrowheads="1"/>
              </p:cNvSpPr>
              <p:nvPr/>
            </p:nvSpPr>
            <p:spPr bwMode="auto">
              <a:xfrm>
                <a:off x="5184" y="1881"/>
                <a:ext cx="336" cy="231"/>
              </a:xfrm>
              <a:prstGeom prst="rect">
                <a:avLst/>
              </a:prstGeom>
              <a:noFill/>
              <a:ln w="12700">
                <a:noFill/>
                <a:miter lim="800000"/>
                <a:headEnd type="none" w="lg" len="lg"/>
                <a:tailEnd type="none" w="lg" len="lg"/>
              </a:ln>
            </p:spPr>
            <p:txBody>
              <a:bodyPr>
                <a:spAutoFit/>
              </a:bodyPr>
              <a:lstStyle/>
              <a:p>
                <a:pPr>
                  <a:spcBef>
                    <a:spcPct val="50000"/>
                  </a:spcBef>
                </a:pPr>
                <a:r>
                  <a:rPr lang="en-US" sz="1800"/>
                  <a:t>S</a:t>
                </a:r>
              </a:p>
            </p:txBody>
          </p:sp>
          <p:sp>
            <p:nvSpPr>
              <p:cNvPr id="26687" name="Text Box 16"/>
              <p:cNvSpPr txBox="1">
                <a:spLocks noChangeArrowheads="1"/>
              </p:cNvSpPr>
              <p:nvPr/>
            </p:nvSpPr>
            <p:spPr bwMode="auto">
              <a:xfrm>
                <a:off x="4560" y="2304"/>
                <a:ext cx="336" cy="231"/>
              </a:xfrm>
              <a:prstGeom prst="rect">
                <a:avLst/>
              </a:prstGeom>
              <a:noFill/>
              <a:ln w="12700">
                <a:noFill/>
                <a:miter lim="800000"/>
                <a:headEnd type="none" w="lg" len="lg"/>
                <a:tailEnd type="none" w="lg" len="lg"/>
              </a:ln>
            </p:spPr>
            <p:txBody>
              <a:bodyPr>
                <a:spAutoFit/>
              </a:bodyPr>
              <a:lstStyle/>
              <a:p>
                <a:pPr>
                  <a:spcBef>
                    <a:spcPct val="50000"/>
                  </a:spcBef>
                </a:pPr>
                <a:r>
                  <a:rPr lang="en-US" sz="1800"/>
                  <a:t>C</a:t>
                </a:r>
              </a:p>
            </p:txBody>
          </p:sp>
          <p:sp>
            <p:nvSpPr>
              <p:cNvPr id="26688" name="Text Box 17"/>
              <p:cNvSpPr txBox="1">
                <a:spLocks noChangeArrowheads="1"/>
              </p:cNvSpPr>
              <p:nvPr/>
            </p:nvSpPr>
            <p:spPr bwMode="auto">
              <a:xfrm>
                <a:off x="4272" y="1756"/>
                <a:ext cx="288" cy="212"/>
              </a:xfrm>
              <a:prstGeom prst="rect">
                <a:avLst/>
              </a:prstGeom>
              <a:noFill/>
              <a:ln w="12700">
                <a:noFill/>
                <a:miter lim="800000"/>
                <a:headEnd type="none" w="lg" len="lg"/>
                <a:tailEnd type="none" w="lg" len="lg"/>
              </a:ln>
            </p:spPr>
            <p:txBody>
              <a:bodyPr>
                <a:spAutoFit/>
              </a:bodyPr>
              <a:lstStyle/>
              <a:p>
                <a:pPr>
                  <a:spcBef>
                    <a:spcPct val="50000"/>
                  </a:spcBef>
                </a:pPr>
                <a:r>
                  <a:rPr lang="en-US"/>
                  <a:t>1</a:t>
                </a:r>
              </a:p>
            </p:txBody>
          </p:sp>
          <p:sp>
            <p:nvSpPr>
              <p:cNvPr id="26689" name="Text Box 18"/>
              <p:cNvSpPr txBox="1">
                <a:spLocks noChangeArrowheads="1"/>
              </p:cNvSpPr>
              <p:nvPr/>
            </p:nvSpPr>
            <p:spPr bwMode="auto">
              <a:xfrm>
                <a:off x="4896" y="1756"/>
                <a:ext cx="288" cy="212"/>
              </a:xfrm>
              <a:prstGeom prst="rect">
                <a:avLst/>
              </a:prstGeom>
              <a:noFill/>
              <a:ln w="12700">
                <a:noFill/>
                <a:miter lim="800000"/>
                <a:headEnd type="none" w="lg" len="lg"/>
                <a:tailEnd type="none" w="lg" len="lg"/>
              </a:ln>
            </p:spPr>
            <p:txBody>
              <a:bodyPr>
                <a:spAutoFit/>
              </a:bodyPr>
              <a:lstStyle/>
              <a:p>
                <a:pPr>
                  <a:spcBef>
                    <a:spcPct val="50000"/>
                  </a:spcBef>
                </a:pPr>
                <a:r>
                  <a:rPr lang="en-US"/>
                  <a:t>0</a:t>
                </a:r>
              </a:p>
            </p:txBody>
          </p:sp>
        </p:grpSp>
        <p:sp>
          <p:nvSpPr>
            <p:cNvPr id="26678" name="Text Box 19"/>
            <p:cNvSpPr txBox="1">
              <a:spLocks noChangeArrowheads="1"/>
            </p:cNvSpPr>
            <p:nvPr/>
          </p:nvSpPr>
          <p:spPr bwMode="auto">
            <a:xfrm>
              <a:off x="3996" y="2769"/>
              <a:ext cx="1668" cy="231"/>
            </a:xfrm>
            <a:prstGeom prst="rect">
              <a:avLst/>
            </a:prstGeom>
            <a:noFill/>
            <a:ln w="12700">
              <a:noFill/>
              <a:miter lim="800000"/>
              <a:headEnd type="none" w="lg" len="lg"/>
              <a:tailEnd type="none" w="lg" len="lg"/>
            </a:ln>
          </p:spPr>
          <p:txBody>
            <a:bodyPr wrap="none">
              <a:spAutoFit/>
            </a:bodyPr>
            <a:lstStyle/>
            <a:p>
              <a:r>
                <a:rPr lang="en-US" sz="1800" b="1">
                  <a:latin typeface="Arial" charset="0"/>
                </a:rPr>
                <a:t>MULTIPLEXOR</a:t>
              </a:r>
              <a:r>
                <a:rPr lang="en-US" sz="1800">
                  <a:latin typeface="Arial" charset="0"/>
                </a:rPr>
                <a:t> Symbol</a:t>
              </a:r>
            </a:p>
          </p:txBody>
        </p:sp>
      </p:grpSp>
      <p:graphicFrame>
        <p:nvGraphicFramePr>
          <p:cNvPr id="1094676" name="Group 20"/>
          <p:cNvGraphicFramePr>
            <a:graphicFrameLocks noGrp="1"/>
          </p:cNvGraphicFramePr>
          <p:nvPr>
            <p:ph sz="half" idx="2"/>
          </p:nvPr>
        </p:nvGraphicFramePr>
        <p:xfrm>
          <a:off x="1770063" y="2232025"/>
          <a:ext cx="1663700" cy="3078480"/>
        </p:xfrm>
        <a:graphic>
          <a:graphicData uri="http://schemas.openxmlformats.org/drawingml/2006/table">
            <a:tbl>
              <a:tblPr/>
              <a:tblGrid>
                <a:gridCol w="352425"/>
                <a:gridCol w="354012"/>
                <a:gridCol w="441325"/>
                <a:gridCol w="515938"/>
              </a:tblGrid>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S</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C</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8"/>
          <p:cNvSpPr>
            <a:spLocks noGrp="1" noChangeArrowheads="1"/>
          </p:cNvSpPr>
          <p:nvPr>
            <p:ph type="dt" sz="quarter" idx="10"/>
          </p:nvPr>
        </p:nvSpPr>
        <p:spPr>
          <a:noFill/>
        </p:spPr>
        <p:txBody>
          <a:bodyPr/>
          <a:lstStyle/>
          <a:p>
            <a:r>
              <a:rPr lang="en-US"/>
              <a:t>ECEN 301</a:t>
            </a:r>
          </a:p>
        </p:txBody>
      </p:sp>
      <p:sp>
        <p:nvSpPr>
          <p:cNvPr id="16387" name="Rectangle 9"/>
          <p:cNvSpPr>
            <a:spLocks noGrp="1" noChangeArrowheads="1"/>
          </p:cNvSpPr>
          <p:nvPr>
            <p:ph type="ftr" sz="quarter" idx="11"/>
          </p:nvPr>
        </p:nvSpPr>
        <p:spPr>
          <a:noFill/>
        </p:spPr>
        <p:txBody>
          <a:bodyPr/>
          <a:lstStyle/>
          <a:p>
            <a:r>
              <a:rPr lang="en-US"/>
              <a:t>Discussion #22 – Combinational Logic</a:t>
            </a:r>
          </a:p>
        </p:txBody>
      </p:sp>
      <p:sp>
        <p:nvSpPr>
          <p:cNvPr id="16388" name="Rectangle 10"/>
          <p:cNvSpPr>
            <a:spLocks noGrp="1" noChangeArrowheads="1"/>
          </p:cNvSpPr>
          <p:nvPr>
            <p:ph type="sldNum" sz="quarter" idx="12"/>
          </p:nvPr>
        </p:nvSpPr>
        <p:spPr>
          <a:noFill/>
        </p:spPr>
        <p:txBody>
          <a:bodyPr/>
          <a:lstStyle/>
          <a:p>
            <a:pPr lvl="1"/>
            <a:fld id="{090D79FD-891E-45FF-B75E-A83C5A6A3A53}" type="slidenum">
              <a:rPr lang="en-US"/>
              <a:pPr lvl="1"/>
              <a:t>3</a:t>
            </a:fld>
            <a:endParaRPr lang="en-US"/>
          </a:p>
        </p:txBody>
      </p:sp>
      <p:sp>
        <p:nvSpPr>
          <p:cNvPr id="16389" name="Rectangle 2"/>
          <p:cNvSpPr>
            <a:spLocks noGrp="1" noChangeArrowheads="1"/>
          </p:cNvSpPr>
          <p:nvPr>
            <p:ph type="ctrTitle"/>
          </p:nvPr>
        </p:nvSpPr>
        <p:spPr/>
        <p:txBody>
          <a:bodyPr/>
          <a:lstStyle/>
          <a:p>
            <a:r>
              <a:rPr lang="en-US" sz="4000" smtClean="0"/>
              <a:t>Lecture 22 – Boolean Algebra &amp; Combinational Logic </a:t>
            </a:r>
          </a:p>
        </p:txBody>
      </p:sp>
      <p:sp>
        <p:nvSpPr>
          <p:cNvPr id="16390" name="Rectangle 3"/>
          <p:cNvSpPr>
            <a:spLocks noGrp="1" noChangeArrowheads="1"/>
          </p:cNvSpPr>
          <p:nvPr>
            <p:ph type="subTitle" idx="1"/>
          </p:nvPr>
        </p:nvSpPr>
        <p:spPr/>
        <p:txBody>
          <a:bodyPr/>
          <a:lstStyle/>
          <a:p>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t>ECEN 301</a:t>
            </a:r>
          </a:p>
        </p:txBody>
      </p:sp>
      <p:sp>
        <p:nvSpPr>
          <p:cNvPr id="17411" name="Footer Placeholder 4"/>
          <p:cNvSpPr>
            <a:spLocks noGrp="1"/>
          </p:cNvSpPr>
          <p:nvPr>
            <p:ph type="ftr" sz="quarter" idx="11"/>
          </p:nvPr>
        </p:nvSpPr>
        <p:spPr>
          <a:noFill/>
        </p:spPr>
        <p:txBody>
          <a:bodyPr/>
          <a:lstStyle/>
          <a:p>
            <a:r>
              <a:rPr lang="en-US"/>
              <a:t>Discussion #22 – Combinational Logic</a:t>
            </a:r>
          </a:p>
        </p:txBody>
      </p:sp>
      <p:sp>
        <p:nvSpPr>
          <p:cNvPr id="17412" name="Slide Number Placeholder 5"/>
          <p:cNvSpPr>
            <a:spLocks noGrp="1"/>
          </p:cNvSpPr>
          <p:nvPr>
            <p:ph type="sldNum" sz="quarter" idx="12"/>
          </p:nvPr>
        </p:nvSpPr>
        <p:spPr>
          <a:noFill/>
        </p:spPr>
        <p:txBody>
          <a:bodyPr/>
          <a:lstStyle/>
          <a:p>
            <a:pPr lvl="1"/>
            <a:fld id="{DBCC7B73-83DE-4DD0-8692-E0BE1BD5B541}" type="slidenum">
              <a:rPr lang="en-US"/>
              <a:pPr lvl="1"/>
              <a:t>4</a:t>
            </a:fld>
            <a:endParaRPr lang="en-US"/>
          </a:p>
        </p:txBody>
      </p:sp>
      <p:sp>
        <p:nvSpPr>
          <p:cNvPr id="17413" name="Rectangle 2"/>
          <p:cNvSpPr>
            <a:spLocks noGrp="1" noChangeArrowheads="1"/>
          </p:cNvSpPr>
          <p:nvPr>
            <p:ph type="title"/>
          </p:nvPr>
        </p:nvSpPr>
        <p:spPr/>
        <p:txBody>
          <a:bodyPr/>
          <a:lstStyle/>
          <a:p>
            <a:r>
              <a:rPr lang="en-US" smtClean="0"/>
              <a:t>Boolean Algebra</a:t>
            </a:r>
          </a:p>
        </p:txBody>
      </p:sp>
      <p:sp>
        <p:nvSpPr>
          <p:cNvPr id="17414" name="Rectangle 3"/>
          <p:cNvSpPr>
            <a:spLocks noGrp="1" noChangeArrowheads="1"/>
          </p:cNvSpPr>
          <p:nvPr>
            <p:ph type="body" idx="1"/>
          </p:nvPr>
        </p:nvSpPr>
        <p:spPr>
          <a:solidFill>
            <a:srgbClr val="8495A9"/>
          </a:solidFill>
          <a:ln>
            <a:solidFill>
              <a:schemeClr val="tx1"/>
            </a:solidFill>
          </a:ln>
        </p:spPr>
        <p:txBody>
          <a:bodyPr/>
          <a:lstStyle/>
          <a:p>
            <a:pPr>
              <a:buFont typeface="Monotype Sorts" pitchFamily="2" charset="2"/>
              <a:buNone/>
            </a:pPr>
            <a:r>
              <a:rPr lang="en-US" sz="2800" b="1" u="sng" smtClean="0"/>
              <a:t>Boolean Algebra</a:t>
            </a:r>
            <a:r>
              <a:rPr lang="en-US" sz="2800" smtClean="0"/>
              <a:t>: the mathematics associated with binary numbers</a:t>
            </a:r>
          </a:p>
          <a:p>
            <a:pPr lvl="1">
              <a:buClr>
                <a:schemeClr val="tx1"/>
              </a:buClr>
            </a:pPr>
            <a:r>
              <a:rPr lang="en-US" sz="2400" smtClean="0"/>
              <a:t>Developed by George Boole in 1854</a:t>
            </a:r>
          </a:p>
        </p:txBody>
      </p:sp>
      <p:sp>
        <p:nvSpPr>
          <p:cNvPr id="17415" name="Text Box 4"/>
          <p:cNvSpPr txBox="1">
            <a:spLocks noChangeArrowheads="1"/>
          </p:cNvSpPr>
          <p:nvPr/>
        </p:nvSpPr>
        <p:spPr bwMode="auto">
          <a:xfrm>
            <a:off x="1447800" y="3352800"/>
            <a:ext cx="6642100" cy="989013"/>
          </a:xfrm>
          <a:prstGeom prst="rect">
            <a:avLst/>
          </a:prstGeom>
          <a:solidFill>
            <a:srgbClr val="FFFF99">
              <a:alpha val="70195"/>
            </a:srgbClr>
          </a:solidFill>
          <a:ln w="12700">
            <a:solidFill>
              <a:schemeClr val="tx1"/>
            </a:solidFill>
            <a:miter lim="800000"/>
            <a:headEnd type="none" w="lg" len="lg"/>
            <a:tailEnd type="none" w="lg" len="lg"/>
          </a:ln>
        </p:spPr>
        <p:txBody>
          <a:bodyPr wrap="none">
            <a:spAutoFit/>
          </a:bodyPr>
          <a:lstStyle/>
          <a:p>
            <a:pPr algn="l"/>
            <a:r>
              <a:rPr lang="en-US" sz="1800"/>
              <a:t>Variables in boolean algebra can take only one of two possible values:</a:t>
            </a:r>
          </a:p>
          <a:p>
            <a:pPr algn="l"/>
            <a:r>
              <a:rPr lang="en-US" sz="1800"/>
              <a:t>	</a:t>
            </a:r>
            <a:r>
              <a:rPr lang="en-US" sz="1800" b="1">
                <a:latin typeface="Courier New" pitchFamily="49" charset="0"/>
              </a:rPr>
              <a:t>0 </a:t>
            </a:r>
            <a:r>
              <a:rPr lang="en-US" sz="2000" b="1">
                <a:latin typeface="Courier New" pitchFamily="49" charset="0"/>
                <a:cs typeface="Times New Roman" pitchFamily="18" charset="0"/>
              </a:rPr>
              <a:t>→</a:t>
            </a:r>
            <a:r>
              <a:rPr lang="en-US" sz="1800" b="1">
                <a:latin typeface="Courier New" pitchFamily="49" charset="0"/>
                <a:cs typeface="Times New Roman" pitchFamily="18" charset="0"/>
              </a:rPr>
              <a:t> FALSE</a:t>
            </a:r>
          </a:p>
          <a:p>
            <a:pPr algn="l"/>
            <a:r>
              <a:rPr lang="en-US" sz="1800">
                <a:cs typeface="Times New Roman" pitchFamily="18" charset="0"/>
              </a:rPr>
              <a:t>	</a:t>
            </a:r>
            <a:r>
              <a:rPr lang="en-US" sz="1800" b="1">
                <a:latin typeface="Courier New" pitchFamily="49" charset="0"/>
                <a:cs typeface="Times New Roman" pitchFamily="18" charset="0"/>
              </a:rPr>
              <a:t>1</a:t>
            </a:r>
            <a:r>
              <a:rPr lang="en-US" sz="1800" b="1">
                <a:latin typeface="Courier New" pitchFamily="49" charset="0"/>
              </a:rPr>
              <a:t> </a:t>
            </a:r>
            <a:r>
              <a:rPr lang="en-US" sz="2000" b="1"/>
              <a:t>→</a:t>
            </a:r>
            <a:r>
              <a:rPr lang="en-US" sz="1800" b="1">
                <a:latin typeface="Courier New" pitchFamily="49" charset="0"/>
              </a:rPr>
              <a:t> TRUE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Date Placeholder 5"/>
          <p:cNvSpPr>
            <a:spLocks noGrp="1"/>
          </p:cNvSpPr>
          <p:nvPr>
            <p:ph type="dt" sz="quarter" idx="10"/>
          </p:nvPr>
        </p:nvSpPr>
        <p:spPr>
          <a:noFill/>
        </p:spPr>
        <p:txBody>
          <a:bodyPr/>
          <a:lstStyle/>
          <a:p>
            <a:r>
              <a:rPr lang="en-US"/>
              <a:t>ECEN 301</a:t>
            </a:r>
          </a:p>
        </p:txBody>
      </p:sp>
      <p:sp>
        <p:nvSpPr>
          <p:cNvPr id="1030" name="Footer Placeholder 6"/>
          <p:cNvSpPr>
            <a:spLocks noGrp="1"/>
          </p:cNvSpPr>
          <p:nvPr>
            <p:ph type="ftr" sz="quarter" idx="11"/>
          </p:nvPr>
        </p:nvSpPr>
        <p:spPr>
          <a:noFill/>
        </p:spPr>
        <p:txBody>
          <a:bodyPr/>
          <a:lstStyle/>
          <a:p>
            <a:r>
              <a:rPr lang="en-US"/>
              <a:t>Discussion #22 – Combinational Logic</a:t>
            </a:r>
          </a:p>
        </p:txBody>
      </p:sp>
      <p:sp>
        <p:nvSpPr>
          <p:cNvPr id="1031" name="Slide Number Placeholder 7"/>
          <p:cNvSpPr>
            <a:spLocks noGrp="1"/>
          </p:cNvSpPr>
          <p:nvPr>
            <p:ph type="sldNum" sz="quarter" idx="12"/>
          </p:nvPr>
        </p:nvSpPr>
        <p:spPr>
          <a:noFill/>
        </p:spPr>
        <p:txBody>
          <a:bodyPr/>
          <a:lstStyle/>
          <a:p>
            <a:pPr lvl="1"/>
            <a:fld id="{887582C9-7873-4059-B85E-B266946A244E}" type="slidenum">
              <a:rPr lang="en-US"/>
              <a:pPr lvl="1"/>
              <a:t>5</a:t>
            </a:fld>
            <a:endParaRPr lang="en-US"/>
          </a:p>
        </p:txBody>
      </p:sp>
      <p:sp>
        <p:nvSpPr>
          <p:cNvPr id="1032" name="Rectangle 2"/>
          <p:cNvSpPr>
            <a:spLocks noGrp="1" noChangeArrowheads="1"/>
          </p:cNvSpPr>
          <p:nvPr>
            <p:ph type="title"/>
          </p:nvPr>
        </p:nvSpPr>
        <p:spPr/>
        <p:txBody>
          <a:bodyPr/>
          <a:lstStyle/>
          <a:p>
            <a:r>
              <a:rPr lang="en-US" smtClean="0"/>
              <a:t>Rules of Boolean Algebra</a:t>
            </a:r>
          </a:p>
        </p:txBody>
      </p:sp>
      <p:graphicFrame>
        <p:nvGraphicFramePr>
          <p:cNvPr id="1026" name="Object 3"/>
          <p:cNvGraphicFramePr>
            <a:graphicFrameLocks noChangeAspect="1"/>
          </p:cNvGraphicFramePr>
          <p:nvPr>
            <p:ph sz="half" idx="1"/>
          </p:nvPr>
        </p:nvGraphicFramePr>
        <p:xfrm>
          <a:off x="3581400" y="3886200"/>
          <a:ext cx="4724400" cy="2289175"/>
        </p:xfrm>
        <a:graphic>
          <a:graphicData uri="http://schemas.openxmlformats.org/presentationml/2006/ole">
            <p:oleObj spid="_x0000_s1026" name="Equation" r:id="rId3" imgW="2412720" imgH="1168200" progId="Equation.3">
              <p:embed/>
            </p:oleObj>
          </a:graphicData>
        </a:graphic>
      </p:graphicFrame>
      <p:graphicFrame>
        <p:nvGraphicFramePr>
          <p:cNvPr id="1027" name="Object 4"/>
          <p:cNvGraphicFramePr>
            <a:graphicFrameLocks noChangeAspect="1"/>
          </p:cNvGraphicFramePr>
          <p:nvPr>
            <p:ph sz="quarter" idx="2"/>
          </p:nvPr>
        </p:nvGraphicFramePr>
        <p:xfrm>
          <a:off x="835025" y="1295400"/>
          <a:ext cx="2289175" cy="4953000"/>
        </p:xfrm>
        <a:graphic>
          <a:graphicData uri="http://schemas.openxmlformats.org/presentationml/2006/ole">
            <p:oleObj spid="_x0000_s1027" name="Equation" r:id="rId4" imgW="977760" imgH="2120760" progId="Equation.3">
              <p:embed/>
            </p:oleObj>
          </a:graphicData>
        </a:graphic>
      </p:graphicFrame>
      <p:graphicFrame>
        <p:nvGraphicFramePr>
          <p:cNvPr id="1028" name="Object 6"/>
          <p:cNvGraphicFramePr>
            <a:graphicFrameLocks noChangeAspect="1"/>
          </p:cNvGraphicFramePr>
          <p:nvPr>
            <p:ph sz="quarter" idx="3"/>
          </p:nvPr>
        </p:nvGraphicFramePr>
        <p:xfrm>
          <a:off x="3581400" y="1295400"/>
          <a:ext cx="4114800" cy="2420938"/>
        </p:xfrm>
        <a:graphic>
          <a:graphicData uri="http://schemas.openxmlformats.org/presentationml/2006/ole">
            <p:oleObj spid="_x0000_s1028" name="Equation" r:id="rId5" imgW="1917360" imgH="113004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Date Placeholder 3"/>
          <p:cNvSpPr>
            <a:spLocks noGrp="1"/>
          </p:cNvSpPr>
          <p:nvPr>
            <p:ph type="dt" sz="quarter" idx="10"/>
          </p:nvPr>
        </p:nvSpPr>
        <p:spPr>
          <a:noFill/>
        </p:spPr>
        <p:txBody>
          <a:bodyPr/>
          <a:lstStyle/>
          <a:p>
            <a:r>
              <a:rPr lang="en-US"/>
              <a:t>ECEN 301</a:t>
            </a:r>
          </a:p>
        </p:txBody>
      </p:sp>
      <p:sp>
        <p:nvSpPr>
          <p:cNvPr id="2052" name="Footer Placeholder 4"/>
          <p:cNvSpPr>
            <a:spLocks noGrp="1"/>
          </p:cNvSpPr>
          <p:nvPr>
            <p:ph type="ftr" sz="quarter" idx="11"/>
          </p:nvPr>
        </p:nvSpPr>
        <p:spPr>
          <a:noFill/>
        </p:spPr>
        <p:txBody>
          <a:bodyPr/>
          <a:lstStyle/>
          <a:p>
            <a:r>
              <a:rPr lang="en-US"/>
              <a:t>Discussion #22 – Combinational Logic</a:t>
            </a:r>
          </a:p>
        </p:txBody>
      </p:sp>
      <p:sp>
        <p:nvSpPr>
          <p:cNvPr id="2053" name="Slide Number Placeholder 5"/>
          <p:cNvSpPr>
            <a:spLocks noGrp="1"/>
          </p:cNvSpPr>
          <p:nvPr>
            <p:ph type="sldNum" sz="quarter" idx="12"/>
          </p:nvPr>
        </p:nvSpPr>
        <p:spPr>
          <a:noFill/>
        </p:spPr>
        <p:txBody>
          <a:bodyPr/>
          <a:lstStyle/>
          <a:p>
            <a:pPr lvl="1"/>
            <a:fld id="{34FC9695-9C77-4F5D-AD37-AF6007F82545}" type="slidenum">
              <a:rPr lang="en-US"/>
              <a:pPr lvl="1"/>
              <a:t>6</a:t>
            </a:fld>
            <a:endParaRPr lang="en-US"/>
          </a:p>
        </p:txBody>
      </p:sp>
      <p:sp>
        <p:nvSpPr>
          <p:cNvPr id="2054" name="Rectangle 2"/>
          <p:cNvSpPr>
            <a:spLocks noGrp="1" noChangeArrowheads="1"/>
          </p:cNvSpPr>
          <p:nvPr>
            <p:ph type="title"/>
          </p:nvPr>
        </p:nvSpPr>
        <p:spPr/>
        <p:txBody>
          <a:bodyPr/>
          <a:lstStyle/>
          <a:p>
            <a:r>
              <a:rPr lang="en-US" smtClean="0"/>
              <a:t>DeMorgan’s Law</a:t>
            </a:r>
          </a:p>
        </p:txBody>
      </p:sp>
      <p:graphicFrame>
        <p:nvGraphicFramePr>
          <p:cNvPr id="2050" name="Object 3"/>
          <p:cNvGraphicFramePr>
            <a:graphicFrameLocks noChangeAspect="1"/>
          </p:cNvGraphicFramePr>
          <p:nvPr>
            <p:ph idx="1"/>
          </p:nvPr>
        </p:nvGraphicFramePr>
        <p:xfrm>
          <a:off x="533400" y="3286125"/>
          <a:ext cx="2590800" cy="1514475"/>
        </p:xfrm>
        <a:graphic>
          <a:graphicData uri="http://schemas.openxmlformats.org/presentationml/2006/ole">
            <p:oleObj spid="_x0000_s2050" name="Equation" r:id="rId3" imgW="850680" imgH="457200" progId="Equation.3">
              <p:embed/>
            </p:oleObj>
          </a:graphicData>
        </a:graphic>
      </p:graphicFrame>
      <p:sp>
        <p:nvSpPr>
          <p:cNvPr id="2055" name="Text Box 4"/>
          <p:cNvSpPr txBox="1">
            <a:spLocks noChangeArrowheads="1"/>
          </p:cNvSpPr>
          <p:nvPr/>
        </p:nvSpPr>
        <p:spPr bwMode="auto">
          <a:xfrm>
            <a:off x="228600" y="1676400"/>
            <a:ext cx="3733800" cy="1066800"/>
          </a:xfrm>
          <a:prstGeom prst="rect">
            <a:avLst/>
          </a:prstGeom>
          <a:noFill/>
          <a:ln w="12700">
            <a:noFill/>
            <a:miter lim="800000"/>
            <a:headEnd type="none" w="lg" len="lg"/>
            <a:tailEnd type="none" w="lg" len="lg"/>
          </a:ln>
        </p:spPr>
        <p:txBody>
          <a:bodyPr>
            <a:spAutoFit/>
          </a:bodyPr>
          <a:lstStyle/>
          <a:p>
            <a:pPr>
              <a:spcBef>
                <a:spcPct val="50000"/>
              </a:spcBef>
            </a:pPr>
            <a:r>
              <a:rPr lang="en-US" sz="3200"/>
              <a:t>To distribute the bar,</a:t>
            </a:r>
            <a:br>
              <a:rPr lang="en-US" sz="3200"/>
            </a:br>
            <a:r>
              <a:rPr lang="en-US" sz="3200"/>
              <a:t>change the operation.</a:t>
            </a:r>
          </a:p>
        </p:txBody>
      </p:sp>
      <p:sp>
        <p:nvSpPr>
          <p:cNvPr id="1065989" name="Rectangle 5"/>
          <p:cNvSpPr>
            <a:spLocks noChangeArrowheads="1"/>
          </p:cNvSpPr>
          <p:nvPr/>
        </p:nvSpPr>
        <p:spPr bwMode="auto">
          <a:xfrm>
            <a:off x="4191000" y="1905000"/>
            <a:ext cx="4800600" cy="2057400"/>
          </a:xfrm>
          <a:prstGeom prst="rect">
            <a:avLst/>
          </a:prstGeom>
          <a:solidFill>
            <a:srgbClr val="FFFFFF"/>
          </a:solidFill>
          <a:ln w="12700">
            <a:solidFill>
              <a:schemeClr val="tx1"/>
            </a:solidFill>
            <a:miter lim="800000"/>
            <a:headEnd type="none" w="lg" len="lg"/>
            <a:tailEnd type="none" w="lg" len="lg"/>
          </a:ln>
          <a:effectLst>
            <a:outerShdw dist="107763" dir="18900000" algn="ctr" rotWithShape="0">
              <a:schemeClr val="bg2"/>
            </a:outerShdw>
          </a:effectLst>
        </p:spPr>
        <p:txBody>
          <a:bodyPr wrap="none" anchor="ctr"/>
          <a:lstStyle/>
          <a:p>
            <a:pPr>
              <a:defRPr/>
            </a:pPr>
            <a:endParaRPr lang="en-US"/>
          </a:p>
        </p:txBody>
      </p:sp>
      <p:sp>
        <p:nvSpPr>
          <p:cNvPr id="2057" name="Text Box 6"/>
          <p:cNvSpPr txBox="1">
            <a:spLocks noChangeArrowheads="1"/>
          </p:cNvSpPr>
          <p:nvPr/>
        </p:nvSpPr>
        <p:spPr bwMode="auto">
          <a:xfrm>
            <a:off x="5664200" y="3443288"/>
            <a:ext cx="1631950" cy="366712"/>
          </a:xfrm>
          <a:prstGeom prst="rect">
            <a:avLst/>
          </a:prstGeom>
          <a:noFill/>
          <a:ln w="12700">
            <a:noFill/>
            <a:miter lim="800000"/>
            <a:headEnd type="none" w="lg" len="lg"/>
            <a:tailEnd type="none" w="lg" len="lg"/>
          </a:ln>
        </p:spPr>
        <p:txBody>
          <a:bodyPr wrap="none">
            <a:spAutoFit/>
          </a:bodyPr>
          <a:lstStyle/>
          <a:p>
            <a:r>
              <a:rPr lang="en-US" sz="1800" b="1">
                <a:latin typeface="Arial" charset="0"/>
              </a:rPr>
              <a:t>NOR</a:t>
            </a:r>
            <a:r>
              <a:rPr lang="en-US" sz="1800">
                <a:latin typeface="Arial" charset="0"/>
              </a:rPr>
              <a:t> Symbols</a:t>
            </a:r>
          </a:p>
        </p:txBody>
      </p:sp>
      <p:grpSp>
        <p:nvGrpSpPr>
          <p:cNvPr id="2058" name="Group 7"/>
          <p:cNvGrpSpPr>
            <a:grpSpLocks/>
          </p:cNvGrpSpPr>
          <p:nvPr/>
        </p:nvGrpSpPr>
        <p:grpSpPr bwMode="auto">
          <a:xfrm>
            <a:off x="4449763" y="2209800"/>
            <a:ext cx="2027237" cy="1071563"/>
            <a:chOff x="2448" y="2880"/>
            <a:chExt cx="1277" cy="675"/>
          </a:xfrm>
        </p:grpSpPr>
        <p:sp>
          <p:nvSpPr>
            <p:cNvPr id="2092" name="Oval 8"/>
            <p:cNvSpPr>
              <a:spLocks noChangeArrowheads="1"/>
            </p:cNvSpPr>
            <p:nvPr/>
          </p:nvSpPr>
          <p:spPr bwMode="auto">
            <a:xfrm>
              <a:off x="3414" y="3170"/>
              <a:ext cx="126" cy="125"/>
            </a:xfrm>
            <a:prstGeom prst="ellipse">
              <a:avLst/>
            </a:prstGeom>
            <a:noFill/>
            <a:ln w="12700">
              <a:solidFill>
                <a:schemeClr val="tx1"/>
              </a:solidFill>
              <a:round/>
              <a:headEnd/>
              <a:tailEnd/>
            </a:ln>
          </p:spPr>
          <p:txBody>
            <a:bodyPr wrap="none" anchor="ctr"/>
            <a:lstStyle/>
            <a:p>
              <a:endParaRPr lang="en-US"/>
            </a:p>
          </p:txBody>
        </p:sp>
        <p:grpSp>
          <p:nvGrpSpPr>
            <p:cNvPr id="2093" name="Group 9"/>
            <p:cNvGrpSpPr>
              <a:grpSpLocks/>
            </p:cNvGrpSpPr>
            <p:nvPr/>
          </p:nvGrpSpPr>
          <p:grpSpPr bwMode="auto">
            <a:xfrm>
              <a:off x="2483" y="2880"/>
              <a:ext cx="926" cy="675"/>
              <a:chOff x="2325" y="1487"/>
              <a:chExt cx="926" cy="675"/>
            </a:xfrm>
          </p:grpSpPr>
          <p:sp>
            <p:nvSpPr>
              <p:cNvPr id="2097" name="Arc 10"/>
              <p:cNvSpPr>
                <a:spLocks/>
              </p:cNvSpPr>
              <p:nvPr/>
            </p:nvSpPr>
            <p:spPr bwMode="auto">
              <a:xfrm>
                <a:off x="2624" y="1489"/>
                <a:ext cx="622" cy="669"/>
              </a:xfrm>
              <a:custGeom>
                <a:avLst/>
                <a:gdLst>
                  <a:gd name="T0" fmla="*/ 0 w 18812"/>
                  <a:gd name="T1" fmla="*/ 0 h 21600"/>
                  <a:gd name="T2" fmla="*/ 622 w 18812"/>
                  <a:gd name="T3" fmla="*/ 339 h 21600"/>
                  <a:gd name="T4" fmla="*/ 1 w 18812"/>
                  <a:gd name="T5" fmla="*/ 669 h 21600"/>
                  <a:gd name="T6" fmla="*/ 0 60000 65536"/>
                  <a:gd name="T7" fmla="*/ 0 60000 65536"/>
                  <a:gd name="T8" fmla="*/ 0 60000 65536"/>
                  <a:gd name="T9" fmla="*/ 0 w 18812"/>
                  <a:gd name="T10" fmla="*/ 0 h 21600"/>
                  <a:gd name="T11" fmla="*/ 18812 w 18812"/>
                  <a:gd name="T12" fmla="*/ 21600 h 21600"/>
                </a:gdLst>
                <a:ahLst/>
                <a:cxnLst>
                  <a:cxn ang="T6">
                    <a:pos x="T0" y="T1"/>
                  </a:cxn>
                  <a:cxn ang="T7">
                    <a:pos x="T2" y="T3"/>
                  </a:cxn>
                  <a:cxn ang="T8">
                    <a:pos x="T4" y="T5"/>
                  </a:cxn>
                </a:cxnLst>
                <a:rect l="T9" t="T10" r="T11" b="T12"/>
                <a:pathLst>
                  <a:path w="18812" h="21600" fill="none" extrusionOk="0">
                    <a:moveTo>
                      <a:pt x="0" y="0"/>
                    </a:moveTo>
                    <a:cubicBezTo>
                      <a:pt x="10" y="0"/>
                      <a:pt x="20" y="-1"/>
                      <a:pt x="30" y="0"/>
                    </a:cubicBezTo>
                    <a:cubicBezTo>
                      <a:pt x="7801" y="0"/>
                      <a:pt x="14973" y="4174"/>
                      <a:pt x="18811" y="10932"/>
                    </a:cubicBezTo>
                  </a:path>
                  <a:path w="18812" h="21600" stroke="0" extrusionOk="0">
                    <a:moveTo>
                      <a:pt x="0" y="0"/>
                    </a:moveTo>
                    <a:cubicBezTo>
                      <a:pt x="10" y="0"/>
                      <a:pt x="20" y="-1"/>
                      <a:pt x="30" y="0"/>
                    </a:cubicBezTo>
                    <a:cubicBezTo>
                      <a:pt x="7801" y="0"/>
                      <a:pt x="14973" y="4174"/>
                      <a:pt x="18811" y="10932"/>
                    </a:cubicBezTo>
                    <a:lnTo>
                      <a:pt x="30"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2098" name="Arc 11"/>
              <p:cNvSpPr>
                <a:spLocks/>
              </p:cNvSpPr>
              <p:nvPr/>
            </p:nvSpPr>
            <p:spPr bwMode="auto">
              <a:xfrm rot="10800000">
                <a:off x="2633" y="1494"/>
                <a:ext cx="618" cy="668"/>
              </a:xfrm>
              <a:custGeom>
                <a:avLst/>
                <a:gdLst>
                  <a:gd name="T0" fmla="*/ 0 w 18694"/>
                  <a:gd name="T1" fmla="*/ 333 h 21600"/>
                  <a:gd name="T2" fmla="*/ 617 w 18694"/>
                  <a:gd name="T3" fmla="*/ 0 h 21600"/>
                  <a:gd name="T4" fmla="*/ 618 w 18694"/>
                  <a:gd name="T5" fmla="*/ 668 h 21600"/>
                  <a:gd name="T6" fmla="*/ 0 60000 65536"/>
                  <a:gd name="T7" fmla="*/ 0 60000 65536"/>
                  <a:gd name="T8" fmla="*/ 0 60000 65536"/>
                  <a:gd name="T9" fmla="*/ 0 w 18694"/>
                  <a:gd name="T10" fmla="*/ 0 h 21600"/>
                  <a:gd name="T11" fmla="*/ 18694 w 18694"/>
                  <a:gd name="T12" fmla="*/ 21600 h 21600"/>
                </a:gdLst>
                <a:ahLst/>
                <a:cxnLst>
                  <a:cxn ang="T6">
                    <a:pos x="T0" y="T1"/>
                  </a:cxn>
                  <a:cxn ang="T7">
                    <a:pos x="T2" y="T3"/>
                  </a:cxn>
                  <a:cxn ang="T8">
                    <a:pos x="T4" y="T5"/>
                  </a:cxn>
                </a:cxnLst>
                <a:rect l="T9" t="T10" r="T11" b="T12"/>
                <a:pathLst>
                  <a:path w="18694" h="21600" fill="none" extrusionOk="0">
                    <a:moveTo>
                      <a:pt x="-1" y="10778"/>
                    </a:moveTo>
                    <a:cubicBezTo>
                      <a:pt x="3856" y="4117"/>
                      <a:pt x="10966" y="10"/>
                      <a:pt x="18664" y="0"/>
                    </a:cubicBezTo>
                  </a:path>
                  <a:path w="18694" h="21600" stroke="0" extrusionOk="0">
                    <a:moveTo>
                      <a:pt x="-1" y="10778"/>
                    </a:moveTo>
                    <a:cubicBezTo>
                      <a:pt x="3856" y="4117"/>
                      <a:pt x="10966" y="10"/>
                      <a:pt x="18664" y="0"/>
                    </a:cubicBezTo>
                    <a:lnTo>
                      <a:pt x="18694"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2099" name="Line 12"/>
              <p:cNvSpPr>
                <a:spLocks noChangeShapeType="1"/>
              </p:cNvSpPr>
              <p:nvPr/>
            </p:nvSpPr>
            <p:spPr bwMode="auto">
              <a:xfrm flipH="1">
                <a:off x="2409" y="1488"/>
                <a:ext cx="21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100" name="Line 13"/>
              <p:cNvSpPr>
                <a:spLocks noChangeShapeType="1"/>
              </p:cNvSpPr>
              <p:nvPr/>
            </p:nvSpPr>
            <p:spPr bwMode="auto">
              <a:xfrm flipH="1">
                <a:off x="2409" y="2156"/>
                <a:ext cx="21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101" name="Arc 14"/>
              <p:cNvSpPr>
                <a:spLocks/>
              </p:cNvSpPr>
              <p:nvPr/>
            </p:nvSpPr>
            <p:spPr bwMode="auto">
              <a:xfrm>
                <a:off x="2325" y="1487"/>
                <a:ext cx="179" cy="671"/>
              </a:xfrm>
              <a:custGeom>
                <a:avLst/>
                <a:gdLst>
                  <a:gd name="T0" fmla="*/ 83 w 21600"/>
                  <a:gd name="T1" fmla="*/ 0 h 37948"/>
                  <a:gd name="T2" fmla="*/ 88 w 21600"/>
                  <a:gd name="T3" fmla="*/ 671 h 37948"/>
                  <a:gd name="T4" fmla="*/ 0 w 21600"/>
                  <a:gd name="T5" fmla="*/ 338 h 37948"/>
                  <a:gd name="T6" fmla="*/ 0 60000 65536"/>
                  <a:gd name="T7" fmla="*/ 0 60000 65536"/>
                  <a:gd name="T8" fmla="*/ 0 60000 65536"/>
                  <a:gd name="T9" fmla="*/ 0 w 21600"/>
                  <a:gd name="T10" fmla="*/ 0 h 37948"/>
                  <a:gd name="T11" fmla="*/ 21600 w 21600"/>
                  <a:gd name="T12" fmla="*/ 37948 h 37948"/>
                </a:gdLst>
                <a:ahLst/>
                <a:cxnLst>
                  <a:cxn ang="T6">
                    <a:pos x="T0" y="T1"/>
                  </a:cxn>
                  <a:cxn ang="T7">
                    <a:pos x="T2" y="T3"/>
                  </a:cxn>
                  <a:cxn ang="T8">
                    <a:pos x="T4" y="T5"/>
                  </a:cxn>
                </a:cxnLst>
                <a:rect l="T9" t="T10" r="T11" b="T12"/>
                <a:pathLst>
                  <a:path w="21600" h="37948" fill="none" extrusionOk="0">
                    <a:moveTo>
                      <a:pt x="10071" y="-1"/>
                    </a:moveTo>
                    <a:cubicBezTo>
                      <a:pt x="17161" y="3736"/>
                      <a:pt x="21600" y="11092"/>
                      <a:pt x="21600" y="19108"/>
                    </a:cubicBezTo>
                    <a:cubicBezTo>
                      <a:pt x="21600" y="26921"/>
                      <a:pt x="17380" y="34126"/>
                      <a:pt x="10564" y="37947"/>
                    </a:cubicBezTo>
                  </a:path>
                  <a:path w="21600" h="37948" stroke="0" extrusionOk="0">
                    <a:moveTo>
                      <a:pt x="10071" y="-1"/>
                    </a:moveTo>
                    <a:cubicBezTo>
                      <a:pt x="17161" y="3736"/>
                      <a:pt x="21600" y="11092"/>
                      <a:pt x="21600" y="19108"/>
                    </a:cubicBezTo>
                    <a:cubicBezTo>
                      <a:pt x="21600" y="26921"/>
                      <a:pt x="17380" y="34126"/>
                      <a:pt x="10564" y="37947"/>
                    </a:cubicBezTo>
                    <a:lnTo>
                      <a:pt x="0" y="19108"/>
                    </a:lnTo>
                    <a:close/>
                  </a:path>
                </a:pathLst>
              </a:custGeom>
              <a:noFill/>
              <a:ln w="12700" cap="rnd">
                <a:solidFill>
                  <a:schemeClr val="tx1"/>
                </a:solidFill>
                <a:round/>
                <a:headEnd type="none" w="sm" len="sm"/>
                <a:tailEnd type="none" w="sm" len="sm"/>
              </a:ln>
            </p:spPr>
            <p:txBody>
              <a:bodyPr wrap="none" anchor="ctr"/>
              <a:lstStyle/>
              <a:p>
                <a:endParaRPr lang="en-US"/>
              </a:p>
            </p:txBody>
          </p:sp>
        </p:grpSp>
        <p:sp>
          <p:nvSpPr>
            <p:cNvPr id="2094" name="Line 15"/>
            <p:cNvSpPr>
              <a:spLocks noChangeShapeType="1"/>
            </p:cNvSpPr>
            <p:nvPr/>
          </p:nvSpPr>
          <p:spPr bwMode="auto">
            <a:xfrm>
              <a:off x="3546" y="3230"/>
              <a:ext cx="17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095" name="Line 16"/>
            <p:cNvSpPr>
              <a:spLocks noChangeShapeType="1"/>
            </p:cNvSpPr>
            <p:nvPr/>
          </p:nvSpPr>
          <p:spPr bwMode="auto">
            <a:xfrm>
              <a:off x="2448" y="3020"/>
              <a:ext cx="17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096" name="Line 17"/>
            <p:cNvSpPr>
              <a:spLocks noChangeShapeType="1"/>
            </p:cNvSpPr>
            <p:nvPr/>
          </p:nvSpPr>
          <p:spPr bwMode="auto">
            <a:xfrm>
              <a:off x="2459" y="3389"/>
              <a:ext cx="179" cy="0"/>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2059" name="Group 18"/>
          <p:cNvGrpSpPr>
            <a:grpSpLocks/>
          </p:cNvGrpSpPr>
          <p:nvPr/>
        </p:nvGrpSpPr>
        <p:grpSpPr bwMode="auto">
          <a:xfrm>
            <a:off x="6794500" y="2209800"/>
            <a:ext cx="1981200" cy="1068388"/>
            <a:chOff x="4136" y="2784"/>
            <a:chExt cx="1248" cy="673"/>
          </a:xfrm>
        </p:grpSpPr>
        <p:grpSp>
          <p:nvGrpSpPr>
            <p:cNvPr id="2084" name="Group 19"/>
            <p:cNvGrpSpPr>
              <a:grpSpLocks/>
            </p:cNvGrpSpPr>
            <p:nvPr/>
          </p:nvGrpSpPr>
          <p:grpSpPr bwMode="auto">
            <a:xfrm>
              <a:off x="4441" y="2784"/>
              <a:ext cx="776" cy="673"/>
              <a:chOff x="2473" y="1488"/>
              <a:chExt cx="776" cy="673"/>
            </a:xfrm>
          </p:grpSpPr>
          <p:sp>
            <p:nvSpPr>
              <p:cNvPr id="2090" name="Arc 20"/>
              <p:cNvSpPr>
                <a:spLocks/>
              </p:cNvSpPr>
              <p:nvPr/>
            </p:nvSpPr>
            <p:spPr bwMode="auto">
              <a:xfrm>
                <a:off x="2877" y="1489"/>
                <a:ext cx="372" cy="672"/>
              </a:xfrm>
              <a:custGeom>
                <a:avLst/>
                <a:gdLst>
                  <a:gd name="T0" fmla="*/ 0 w 21658"/>
                  <a:gd name="T1" fmla="*/ 0 h 43200"/>
                  <a:gd name="T2" fmla="*/ 1 w 21658"/>
                  <a:gd name="T3" fmla="*/ 672 h 43200"/>
                  <a:gd name="T4" fmla="*/ 1 w 21658"/>
                  <a:gd name="T5" fmla="*/ 336 h 43200"/>
                  <a:gd name="T6" fmla="*/ 0 60000 65536"/>
                  <a:gd name="T7" fmla="*/ 0 60000 65536"/>
                  <a:gd name="T8" fmla="*/ 0 60000 65536"/>
                  <a:gd name="T9" fmla="*/ 0 w 21658"/>
                  <a:gd name="T10" fmla="*/ 0 h 43200"/>
                  <a:gd name="T11" fmla="*/ 21658 w 21658"/>
                  <a:gd name="T12" fmla="*/ 43200 h 43200"/>
                </a:gdLst>
                <a:ahLst/>
                <a:cxnLst>
                  <a:cxn ang="T6">
                    <a:pos x="T0" y="T1"/>
                  </a:cxn>
                  <a:cxn ang="T7">
                    <a:pos x="T2" y="T3"/>
                  </a:cxn>
                  <a:cxn ang="T8">
                    <a:pos x="T4" y="T5"/>
                  </a:cxn>
                </a:cxnLst>
                <a:rect l="T9" t="T10" r="T11" b="T12"/>
                <a:pathLst>
                  <a:path w="21658" h="43200" fill="none" extrusionOk="0">
                    <a:moveTo>
                      <a:pt x="0" y="0"/>
                    </a:moveTo>
                    <a:cubicBezTo>
                      <a:pt x="19" y="0"/>
                      <a:pt x="38" y="-1"/>
                      <a:pt x="58" y="0"/>
                    </a:cubicBezTo>
                    <a:cubicBezTo>
                      <a:pt x="11987" y="0"/>
                      <a:pt x="21658" y="9670"/>
                      <a:pt x="21658" y="21600"/>
                    </a:cubicBezTo>
                    <a:cubicBezTo>
                      <a:pt x="21658" y="33529"/>
                      <a:pt x="11987" y="43199"/>
                      <a:pt x="58" y="43200"/>
                    </a:cubicBezTo>
                  </a:path>
                  <a:path w="21658" h="43200" stroke="0" extrusionOk="0">
                    <a:moveTo>
                      <a:pt x="0" y="0"/>
                    </a:moveTo>
                    <a:cubicBezTo>
                      <a:pt x="19" y="0"/>
                      <a:pt x="38" y="-1"/>
                      <a:pt x="58" y="0"/>
                    </a:cubicBezTo>
                    <a:cubicBezTo>
                      <a:pt x="11987" y="0"/>
                      <a:pt x="21658" y="9670"/>
                      <a:pt x="21658" y="21600"/>
                    </a:cubicBezTo>
                    <a:cubicBezTo>
                      <a:pt x="21658" y="33529"/>
                      <a:pt x="11987" y="43199"/>
                      <a:pt x="58" y="43200"/>
                    </a:cubicBezTo>
                    <a:lnTo>
                      <a:pt x="58"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2091" name="Freeform 21"/>
              <p:cNvSpPr>
                <a:spLocks/>
              </p:cNvSpPr>
              <p:nvPr/>
            </p:nvSpPr>
            <p:spPr bwMode="auto">
              <a:xfrm>
                <a:off x="2473" y="1488"/>
                <a:ext cx="439" cy="673"/>
              </a:xfrm>
              <a:custGeom>
                <a:avLst/>
                <a:gdLst>
                  <a:gd name="T0" fmla="*/ 438 w 439"/>
                  <a:gd name="T1" fmla="*/ 0 h 673"/>
                  <a:gd name="T2" fmla="*/ 0 w 439"/>
                  <a:gd name="T3" fmla="*/ 0 h 673"/>
                  <a:gd name="T4" fmla="*/ 0 w 439"/>
                  <a:gd name="T5" fmla="*/ 672 h 673"/>
                  <a:gd name="T6" fmla="*/ 438 w 439"/>
                  <a:gd name="T7" fmla="*/ 672 h 673"/>
                  <a:gd name="T8" fmla="*/ 0 60000 65536"/>
                  <a:gd name="T9" fmla="*/ 0 60000 65536"/>
                  <a:gd name="T10" fmla="*/ 0 60000 65536"/>
                  <a:gd name="T11" fmla="*/ 0 60000 65536"/>
                  <a:gd name="T12" fmla="*/ 0 w 439"/>
                  <a:gd name="T13" fmla="*/ 0 h 673"/>
                  <a:gd name="T14" fmla="*/ 439 w 439"/>
                  <a:gd name="T15" fmla="*/ 673 h 673"/>
                </a:gdLst>
                <a:ahLst/>
                <a:cxnLst>
                  <a:cxn ang="T8">
                    <a:pos x="T0" y="T1"/>
                  </a:cxn>
                  <a:cxn ang="T9">
                    <a:pos x="T2" y="T3"/>
                  </a:cxn>
                  <a:cxn ang="T10">
                    <a:pos x="T4" y="T5"/>
                  </a:cxn>
                  <a:cxn ang="T11">
                    <a:pos x="T6" y="T7"/>
                  </a:cxn>
                </a:cxnLst>
                <a:rect l="T12" t="T13" r="T14" b="T15"/>
                <a:pathLst>
                  <a:path w="439" h="673">
                    <a:moveTo>
                      <a:pt x="438" y="0"/>
                    </a:moveTo>
                    <a:lnTo>
                      <a:pt x="0" y="0"/>
                    </a:lnTo>
                    <a:lnTo>
                      <a:pt x="0" y="672"/>
                    </a:lnTo>
                    <a:lnTo>
                      <a:pt x="438" y="672"/>
                    </a:lnTo>
                  </a:path>
                </a:pathLst>
              </a:custGeom>
              <a:noFill/>
              <a:ln w="12700" cap="rnd">
                <a:solidFill>
                  <a:schemeClr val="tx1"/>
                </a:solidFill>
                <a:round/>
                <a:headEnd type="none" w="sm" len="sm"/>
                <a:tailEnd type="none" w="sm" len="sm"/>
              </a:ln>
            </p:spPr>
            <p:txBody>
              <a:bodyPr/>
              <a:lstStyle/>
              <a:p>
                <a:endParaRPr lang="en-US"/>
              </a:p>
            </p:txBody>
          </p:sp>
        </p:grpSp>
        <p:sp>
          <p:nvSpPr>
            <p:cNvPr id="2085" name="Oval 22"/>
            <p:cNvSpPr>
              <a:spLocks noChangeArrowheads="1"/>
            </p:cNvSpPr>
            <p:nvPr/>
          </p:nvSpPr>
          <p:spPr bwMode="auto">
            <a:xfrm>
              <a:off x="4312" y="2849"/>
              <a:ext cx="127" cy="127"/>
            </a:xfrm>
            <a:prstGeom prst="ellipse">
              <a:avLst/>
            </a:prstGeom>
            <a:noFill/>
            <a:ln w="12700">
              <a:solidFill>
                <a:schemeClr val="tx1"/>
              </a:solidFill>
              <a:round/>
              <a:headEnd/>
              <a:tailEnd/>
            </a:ln>
          </p:spPr>
          <p:txBody>
            <a:bodyPr wrap="none" anchor="ctr"/>
            <a:lstStyle/>
            <a:p>
              <a:endParaRPr lang="en-US"/>
            </a:p>
          </p:txBody>
        </p:sp>
        <p:sp>
          <p:nvSpPr>
            <p:cNvPr id="2086" name="Line 23"/>
            <p:cNvSpPr>
              <a:spLocks noChangeShapeType="1"/>
            </p:cNvSpPr>
            <p:nvPr/>
          </p:nvSpPr>
          <p:spPr bwMode="auto">
            <a:xfrm flipH="1">
              <a:off x="4144" y="2904"/>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087" name="Line 24"/>
            <p:cNvSpPr>
              <a:spLocks noChangeShapeType="1"/>
            </p:cNvSpPr>
            <p:nvPr/>
          </p:nvSpPr>
          <p:spPr bwMode="auto">
            <a:xfrm flipH="1">
              <a:off x="4136" y="3355"/>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088" name="Line 25"/>
            <p:cNvSpPr>
              <a:spLocks noChangeShapeType="1"/>
            </p:cNvSpPr>
            <p:nvPr/>
          </p:nvSpPr>
          <p:spPr bwMode="auto">
            <a:xfrm flipH="1">
              <a:off x="5215" y="3118"/>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089" name="Oval 26"/>
            <p:cNvSpPr>
              <a:spLocks noChangeArrowheads="1"/>
            </p:cNvSpPr>
            <p:nvPr/>
          </p:nvSpPr>
          <p:spPr bwMode="auto">
            <a:xfrm>
              <a:off x="4312" y="3288"/>
              <a:ext cx="127" cy="127"/>
            </a:xfrm>
            <a:prstGeom prst="ellipse">
              <a:avLst/>
            </a:prstGeom>
            <a:noFill/>
            <a:ln w="12700">
              <a:solidFill>
                <a:schemeClr val="tx1"/>
              </a:solidFill>
              <a:round/>
              <a:headEnd/>
              <a:tailEnd/>
            </a:ln>
          </p:spPr>
          <p:txBody>
            <a:bodyPr wrap="none" anchor="ctr"/>
            <a:lstStyle/>
            <a:p>
              <a:endParaRPr lang="en-US"/>
            </a:p>
          </p:txBody>
        </p:sp>
      </p:grpSp>
      <p:sp>
        <p:nvSpPr>
          <p:cNvPr id="1066011" name="Rectangle 27"/>
          <p:cNvSpPr>
            <a:spLocks noChangeArrowheads="1"/>
          </p:cNvSpPr>
          <p:nvPr/>
        </p:nvSpPr>
        <p:spPr bwMode="auto">
          <a:xfrm>
            <a:off x="4191000" y="4191000"/>
            <a:ext cx="4800600" cy="2057400"/>
          </a:xfrm>
          <a:prstGeom prst="rect">
            <a:avLst/>
          </a:prstGeom>
          <a:solidFill>
            <a:srgbClr val="FFFFFF"/>
          </a:solidFill>
          <a:ln w="12700">
            <a:solidFill>
              <a:schemeClr val="tx1"/>
            </a:solidFill>
            <a:miter lim="800000"/>
            <a:headEnd type="none" w="lg" len="lg"/>
            <a:tailEnd type="none" w="lg" len="lg"/>
          </a:ln>
          <a:effectLst>
            <a:outerShdw dist="107763" dir="18900000" algn="ctr" rotWithShape="0">
              <a:schemeClr val="bg2"/>
            </a:outerShdw>
          </a:effectLst>
        </p:spPr>
        <p:txBody>
          <a:bodyPr wrap="none" anchor="ctr"/>
          <a:lstStyle/>
          <a:p>
            <a:pPr>
              <a:defRPr/>
            </a:pPr>
            <a:endParaRPr lang="en-US"/>
          </a:p>
        </p:txBody>
      </p:sp>
      <p:sp>
        <p:nvSpPr>
          <p:cNvPr id="2061" name="Text Box 28"/>
          <p:cNvSpPr txBox="1">
            <a:spLocks noChangeArrowheads="1"/>
          </p:cNvSpPr>
          <p:nvPr/>
        </p:nvSpPr>
        <p:spPr bwMode="auto">
          <a:xfrm>
            <a:off x="5670550" y="5680075"/>
            <a:ext cx="1784350" cy="366713"/>
          </a:xfrm>
          <a:prstGeom prst="rect">
            <a:avLst/>
          </a:prstGeom>
          <a:noFill/>
          <a:ln w="12700">
            <a:noFill/>
            <a:miter lim="800000"/>
            <a:headEnd type="none" w="lg" len="lg"/>
            <a:tailEnd type="none" w="lg" len="lg"/>
          </a:ln>
        </p:spPr>
        <p:txBody>
          <a:bodyPr wrap="none">
            <a:spAutoFit/>
          </a:bodyPr>
          <a:lstStyle/>
          <a:p>
            <a:r>
              <a:rPr lang="en-US" sz="1800" b="1">
                <a:latin typeface="Arial" charset="0"/>
              </a:rPr>
              <a:t>NAND</a:t>
            </a:r>
            <a:r>
              <a:rPr lang="en-US" sz="1800">
                <a:latin typeface="Arial" charset="0"/>
              </a:rPr>
              <a:t> Symbols</a:t>
            </a:r>
          </a:p>
        </p:txBody>
      </p:sp>
      <p:grpSp>
        <p:nvGrpSpPr>
          <p:cNvPr id="2062" name="Group 29"/>
          <p:cNvGrpSpPr>
            <a:grpSpLocks/>
          </p:cNvGrpSpPr>
          <p:nvPr/>
        </p:nvGrpSpPr>
        <p:grpSpPr bwMode="auto">
          <a:xfrm>
            <a:off x="6705600" y="4495800"/>
            <a:ext cx="1981200" cy="1068388"/>
            <a:chOff x="2304" y="1488"/>
            <a:chExt cx="1248" cy="673"/>
          </a:xfrm>
        </p:grpSpPr>
        <p:grpSp>
          <p:nvGrpSpPr>
            <p:cNvPr id="2077" name="Group 30"/>
            <p:cNvGrpSpPr>
              <a:grpSpLocks/>
            </p:cNvGrpSpPr>
            <p:nvPr/>
          </p:nvGrpSpPr>
          <p:grpSpPr bwMode="auto">
            <a:xfrm>
              <a:off x="2473" y="1488"/>
              <a:ext cx="776" cy="673"/>
              <a:chOff x="2473" y="1488"/>
              <a:chExt cx="776" cy="673"/>
            </a:xfrm>
          </p:grpSpPr>
          <p:sp>
            <p:nvSpPr>
              <p:cNvPr id="2082" name="Arc 31"/>
              <p:cNvSpPr>
                <a:spLocks/>
              </p:cNvSpPr>
              <p:nvPr/>
            </p:nvSpPr>
            <p:spPr bwMode="auto">
              <a:xfrm>
                <a:off x="2877" y="1489"/>
                <a:ext cx="372" cy="672"/>
              </a:xfrm>
              <a:custGeom>
                <a:avLst/>
                <a:gdLst>
                  <a:gd name="T0" fmla="*/ 0 w 21658"/>
                  <a:gd name="T1" fmla="*/ 0 h 43200"/>
                  <a:gd name="T2" fmla="*/ 1 w 21658"/>
                  <a:gd name="T3" fmla="*/ 672 h 43200"/>
                  <a:gd name="T4" fmla="*/ 1 w 21658"/>
                  <a:gd name="T5" fmla="*/ 336 h 43200"/>
                  <a:gd name="T6" fmla="*/ 0 60000 65536"/>
                  <a:gd name="T7" fmla="*/ 0 60000 65536"/>
                  <a:gd name="T8" fmla="*/ 0 60000 65536"/>
                  <a:gd name="T9" fmla="*/ 0 w 21658"/>
                  <a:gd name="T10" fmla="*/ 0 h 43200"/>
                  <a:gd name="T11" fmla="*/ 21658 w 21658"/>
                  <a:gd name="T12" fmla="*/ 43200 h 43200"/>
                </a:gdLst>
                <a:ahLst/>
                <a:cxnLst>
                  <a:cxn ang="T6">
                    <a:pos x="T0" y="T1"/>
                  </a:cxn>
                  <a:cxn ang="T7">
                    <a:pos x="T2" y="T3"/>
                  </a:cxn>
                  <a:cxn ang="T8">
                    <a:pos x="T4" y="T5"/>
                  </a:cxn>
                </a:cxnLst>
                <a:rect l="T9" t="T10" r="T11" b="T12"/>
                <a:pathLst>
                  <a:path w="21658" h="43200" fill="none" extrusionOk="0">
                    <a:moveTo>
                      <a:pt x="0" y="0"/>
                    </a:moveTo>
                    <a:cubicBezTo>
                      <a:pt x="19" y="0"/>
                      <a:pt x="38" y="-1"/>
                      <a:pt x="58" y="0"/>
                    </a:cubicBezTo>
                    <a:cubicBezTo>
                      <a:pt x="11987" y="0"/>
                      <a:pt x="21658" y="9670"/>
                      <a:pt x="21658" y="21600"/>
                    </a:cubicBezTo>
                    <a:cubicBezTo>
                      <a:pt x="21658" y="33529"/>
                      <a:pt x="11987" y="43199"/>
                      <a:pt x="58" y="43200"/>
                    </a:cubicBezTo>
                  </a:path>
                  <a:path w="21658" h="43200" stroke="0" extrusionOk="0">
                    <a:moveTo>
                      <a:pt x="0" y="0"/>
                    </a:moveTo>
                    <a:cubicBezTo>
                      <a:pt x="19" y="0"/>
                      <a:pt x="38" y="-1"/>
                      <a:pt x="58" y="0"/>
                    </a:cubicBezTo>
                    <a:cubicBezTo>
                      <a:pt x="11987" y="0"/>
                      <a:pt x="21658" y="9670"/>
                      <a:pt x="21658" y="21600"/>
                    </a:cubicBezTo>
                    <a:cubicBezTo>
                      <a:pt x="21658" y="33529"/>
                      <a:pt x="11987" y="43199"/>
                      <a:pt x="58" y="43200"/>
                    </a:cubicBezTo>
                    <a:lnTo>
                      <a:pt x="58"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2083" name="Freeform 32"/>
              <p:cNvSpPr>
                <a:spLocks/>
              </p:cNvSpPr>
              <p:nvPr/>
            </p:nvSpPr>
            <p:spPr bwMode="auto">
              <a:xfrm>
                <a:off x="2473" y="1488"/>
                <a:ext cx="439" cy="673"/>
              </a:xfrm>
              <a:custGeom>
                <a:avLst/>
                <a:gdLst>
                  <a:gd name="T0" fmla="*/ 438 w 439"/>
                  <a:gd name="T1" fmla="*/ 0 h 673"/>
                  <a:gd name="T2" fmla="*/ 0 w 439"/>
                  <a:gd name="T3" fmla="*/ 0 h 673"/>
                  <a:gd name="T4" fmla="*/ 0 w 439"/>
                  <a:gd name="T5" fmla="*/ 672 h 673"/>
                  <a:gd name="T6" fmla="*/ 438 w 439"/>
                  <a:gd name="T7" fmla="*/ 672 h 673"/>
                  <a:gd name="T8" fmla="*/ 0 60000 65536"/>
                  <a:gd name="T9" fmla="*/ 0 60000 65536"/>
                  <a:gd name="T10" fmla="*/ 0 60000 65536"/>
                  <a:gd name="T11" fmla="*/ 0 60000 65536"/>
                  <a:gd name="T12" fmla="*/ 0 w 439"/>
                  <a:gd name="T13" fmla="*/ 0 h 673"/>
                  <a:gd name="T14" fmla="*/ 439 w 439"/>
                  <a:gd name="T15" fmla="*/ 673 h 673"/>
                </a:gdLst>
                <a:ahLst/>
                <a:cxnLst>
                  <a:cxn ang="T8">
                    <a:pos x="T0" y="T1"/>
                  </a:cxn>
                  <a:cxn ang="T9">
                    <a:pos x="T2" y="T3"/>
                  </a:cxn>
                  <a:cxn ang="T10">
                    <a:pos x="T4" y="T5"/>
                  </a:cxn>
                  <a:cxn ang="T11">
                    <a:pos x="T6" y="T7"/>
                  </a:cxn>
                </a:cxnLst>
                <a:rect l="T12" t="T13" r="T14" b="T15"/>
                <a:pathLst>
                  <a:path w="439" h="673">
                    <a:moveTo>
                      <a:pt x="438" y="0"/>
                    </a:moveTo>
                    <a:lnTo>
                      <a:pt x="0" y="0"/>
                    </a:lnTo>
                    <a:lnTo>
                      <a:pt x="0" y="672"/>
                    </a:lnTo>
                    <a:lnTo>
                      <a:pt x="438" y="672"/>
                    </a:lnTo>
                  </a:path>
                </a:pathLst>
              </a:custGeom>
              <a:noFill/>
              <a:ln w="12700" cap="rnd">
                <a:solidFill>
                  <a:schemeClr val="tx1"/>
                </a:solidFill>
                <a:round/>
                <a:headEnd type="none" w="sm" len="sm"/>
                <a:tailEnd type="none" w="sm" len="sm"/>
              </a:ln>
            </p:spPr>
            <p:txBody>
              <a:bodyPr/>
              <a:lstStyle/>
              <a:p>
                <a:endParaRPr lang="en-US"/>
              </a:p>
            </p:txBody>
          </p:sp>
        </p:grpSp>
        <p:sp>
          <p:nvSpPr>
            <p:cNvPr id="2078" name="Oval 33"/>
            <p:cNvSpPr>
              <a:spLocks noChangeArrowheads="1"/>
            </p:cNvSpPr>
            <p:nvPr/>
          </p:nvSpPr>
          <p:spPr bwMode="auto">
            <a:xfrm>
              <a:off x="3250" y="1759"/>
              <a:ext cx="127" cy="127"/>
            </a:xfrm>
            <a:prstGeom prst="ellipse">
              <a:avLst/>
            </a:prstGeom>
            <a:noFill/>
            <a:ln w="12700">
              <a:solidFill>
                <a:schemeClr val="tx1"/>
              </a:solidFill>
              <a:round/>
              <a:headEnd/>
              <a:tailEnd/>
            </a:ln>
          </p:spPr>
          <p:txBody>
            <a:bodyPr wrap="none" anchor="ctr"/>
            <a:lstStyle/>
            <a:p>
              <a:endParaRPr lang="en-US"/>
            </a:p>
          </p:txBody>
        </p:sp>
        <p:sp>
          <p:nvSpPr>
            <p:cNvPr id="2079" name="Line 34"/>
            <p:cNvSpPr>
              <a:spLocks noChangeShapeType="1"/>
            </p:cNvSpPr>
            <p:nvPr/>
          </p:nvSpPr>
          <p:spPr bwMode="auto">
            <a:xfrm flipH="1">
              <a:off x="2304" y="1589"/>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080" name="Line 35"/>
            <p:cNvSpPr>
              <a:spLocks noChangeShapeType="1"/>
            </p:cNvSpPr>
            <p:nvPr/>
          </p:nvSpPr>
          <p:spPr bwMode="auto">
            <a:xfrm flipH="1">
              <a:off x="2304" y="2059"/>
              <a:ext cx="16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081" name="Line 36"/>
            <p:cNvSpPr>
              <a:spLocks noChangeShapeType="1"/>
            </p:cNvSpPr>
            <p:nvPr/>
          </p:nvSpPr>
          <p:spPr bwMode="auto">
            <a:xfrm flipH="1">
              <a:off x="3383" y="1822"/>
              <a:ext cx="169" cy="0"/>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2063" name="Group 37"/>
          <p:cNvGrpSpPr>
            <a:grpSpLocks/>
          </p:cNvGrpSpPr>
          <p:nvPr/>
        </p:nvGrpSpPr>
        <p:grpSpPr bwMode="auto">
          <a:xfrm>
            <a:off x="4495800" y="4495800"/>
            <a:ext cx="2008188" cy="1071563"/>
            <a:chOff x="2226" y="2928"/>
            <a:chExt cx="1265" cy="675"/>
          </a:xfrm>
        </p:grpSpPr>
        <p:sp>
          <p:nvSpPr>
            <p:cNvPr id="2066" name="Oval 38"/>
            <p:cNvSpPr>
              <a:spLocks noChangeArrowheads="1"/>
            </p:cNvSpPr>
            <p:nvPr/>
          </p:nvSpPr>
          <p:spPr bwMode="auto">
            <a:xfrm>
              <a:off x="2416" y="3024"/>
              <a:ext cx="126" cy="125"/>
            </a:xfrm>
            <a:prstGeom prst="ellipse">
              <a:avLst/>
            </a:prstGeom>
            <a:noFill/>
            <a:ln w="12700">
              <a:solidFill>
                <a:schemeClr val="tx1"/>
              </a:solidFill>
              <a:round/>
              <a:headEnd/>
              <a:tailEnd/>
            </a:ln>
          </p:spPr>
          <p:txBody>
            <a:bodyPr wrap="none" anchor="ctr"/>
            <a:lstStyle/>
            <a:p>
              <a:endParaRPr lang="en-US"/>
            </a:p>
          </p:txBody>
        </p:sp>
        <p:grpSp>
          <p:nvGrpSpPr>
            <p:cNvPr id="2067" name="Group 39"/>
            <p:cNvGrpSpPr>
              <a:grpSpLocks/>
            </p:cNvGrpSpPr>
            <p:nvPr/>
          </p:nvGrpSpPr>
          <p:grpSpPr bwMode="auto">
            <a:xfrm>
              <a:off x="2387" y="2928"/>
              <a:ext cx="926" cy="675"/>
              <a:chOff x="2325" y="1487"/>
              <a:chExt cx="926" cy="675"/>
            </a:xfrm>
          </p:grpSpPr>
          <p:sp>
            <p:nvSpPr>
              <p:cNvPr id="2072" name="Arc 40"/>
              <p:cNvSpPr>
                <a:spLocks/>
              </p:cNvSpPr>
              <p:nvPr/>
            </p:nvSpPr>
            <p:spPr bwMode="auto">
              <a:xfrm>
                <a:off x="2624" y="1489"/>
                <a:ext cx="622" cy="669"/>
              </a:xfrm>
              <a:custGeom>
                <a:avLst/>
                <a:gdLst>
                  <a:gd name="T0" fmla="*/ 0 w 18812"/>
                  <a:gd name="T1" fmla="*/ 0 h 21600"/>
                  <a:gd name="T2" fmla="*/ 622 w 18812"/>
                  <a:gd name="T3" fmla="*/ 339 h 21600"/>
                  <a:gd name="T4" fmla="*/ 1 w 18812"/>
                  <a:gd name="T5" fmla="*/ 669 h 21600"/>
                  <a:gd name="T6" fmla="*/ 0 60000 65536"/>
                  <a:gd name="T7" fmla="*/ 0 60000 65536"/>
                  <a:gd name="T8" fmla="*/ 0 60000 65536"/>
                  <a:gd name="T9" fmla="*/ 0 w 18812"/>
                  <a:gd name="T10" fmla="*/ 0 h 21600"/>
                  <a:gd name="T11" fmla="*/ 18812 w 18812"/>
                  <a:gd name="T12" fmla="*/ 21600 h 21600"/>
                </a:gdLst>
                <a:ahLst/>
                <a:cxnLst>
                  <a:cxn ang="T6">
                    <a:pos x="T0" y="T1"/>
                  </a:cxn>
                  <a:cxn ang="T7">
                    <a:pos x="T2" y="T3"/>
                  </a:cxn>
                  <a:cxn ang="T8">
                    <a:pos x="T4" y="T5"/>
                  </a:cxn>
                </a:cxnLst>
                <a:rect l="T9" t="T10" r="T11" b="T12"/>
                <a:pathLst>
                  <a:path w="18812" h="21600" fill="none" extrusionOk="0">
                    <a:moveTo>
                      <a:pt x="0" y="0"/>
                    </a:moveTo>
                    <a:cubicBezTo>
                      <a:pt x="10" y="0"/>
                      <a:pt x="20" y="-1"/>
                      <a:pt x="30" y="0"/>
                    </a:cubicBezTo>
                    <a:cubicBezTo>
                      <a:pt x="7801" y="0"/>
                      <a:pt x="14973" y="4174"/>
                      <a:pt x="18811" y="10932"/>
                    </a:cubicBezTo>
                  </a:path>
                  <a:path w="18812" h="21600" stroke="0" extrusionOk="0">
                    <a:moveTo>
                      <a:pt x="0" y="0"/>
                    </a:moveTo>
                    <a:cubicBezTo>
                      <a:pt x="10" y="0"/>
                      <a:pt x="20" y="-1"/>
                      <a:pt x="30" y="0"/>
                    </a:cubicBezTo>
                    <a:cubicBezTo>
                      <a:pt x="7801" y="0"/>
                      <a:pt x="14973" y="4174"/>
                      <a:pt x="18811" y="10932"/>
                    </a:cubicBezTo>
                    <a:lnTo>
                      <a:pt x="30"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2073" name="Arc 41"/>
              <p:cNvSpPr>
                <a:spLocks/>
              </p:cNvSpPr>
              <p:nvPr/>
            </p:nvSpPr>
            <p:spPr bwMode="auto">
              <a:xfrm rot="10800000">
                <a:off x="2633" y="1494"/>
                <a:ext cx="618" cy="668"/>
              </a:xfrm>
              <a:custGeom>
                <a:avLst/>
                <a:gdLst>
                  <a:gd name="T0" fmla="*/ 0 w 18694"/>
                  <a:gd name="T1" fmla="*/ 333 h 21600"/>
                  <a:gd name="T2" fmla="*/ 617 w 18694"/>
                  <a:gd name="T3" fmla="*/ 0 h 21600"/>
                  <a:gd name="T4" fmla="*/ 618 w 18694"/>
                  <a:gd name="T5" fmla="*/ 668 h 21600"/>
                  <a:gd name="T6" fmla="*/ 0 60000 65536"/>
                  <a:gd name="T7" fmla="*/ 0 60000 65536"/>
                  <a:gd name="T8" fmla="*/ 0 60000 65536"/>
                  <a:gd name="T9" fmla="*/ 0 w 18694"/>
                  <a:gd name="T10" fmla="*/ 0 h 21600"/>
                  <a:gd name="T11" fmla="*/ 18694 w 18694"/>
                  <a:gd name="T12" fmla="*/ 21600 h 21600"/>
                </a:gdLst>
                <a:ahLst/>
                <a:cxnLst>
                  <a:cxn ang="T6">
                    <a:pos x="T0" y="T1"/>
                  </a:cxn>
                  <a:cxn ang="T7">
                    <a:pos x="T2" y="T3"/>
                  </a:cxn>
                  <a:cxn ang="T8">
                    <a:pos x="T4" y="T5"/>
                  </a:cxn>
                </a:cxnLst>
                <a:rect l="T9" t="T10" r="T11" b="T12"/>
                <a:pathLst>
                  <a:path w="18694" h="21600" fill="none" extrusionOk="0">
                    <a:moveTo>
                      <a:pt x="-1" y="10778"/>
                    </a:moveTo>
                    <a:cubicBezTo>
                      <a:pt x="3856" y="4117"/>
                      <a:pt x="10966" y="10"/>
                      <a:pt x="18664" y="0"/>
                    </a:cubicBezTo>
                  </a:path>
                  <a:path w="18694" h="21600" stroke="0" extrusionOk="0">
                    <a:moveTo>
                      <a:pt x="-1" y="10778"/>
                    </a:moveTo>
                    <a:cubicBezTo>
                      <a:pt x="3856" y="4117"/>
                      <a:pt x="10966" y="10"/>
                      <a:pt x="18664" y="0"/>
                    </a:cubicBezTo>
                    <a:lnTo>
                      <a:pt x="18694" y="21600"/>
                    </a:lnTo>
                    <a:close/>
                  </a:path>
                </a:pathLst>
              </a:custGeom>
              <a:noFill/>
              <a:ln w="12700" cap="rnd">
                <a:solidFill>
                  <a:schemeClr val="tx1"/>
                </a:solidFill>
                <a:round/>
                <a:headEnd type="none" w="sm" len="sm"/>
                <a:tailEnd type="none" w="sm" len="sm"/>
              </a:ln>
            </p:spPr>
            <p:txBody>
              <a:bodyPr wrap="none" anchor="ctr"/>
              <a:lstStyle/>
              <a:p>
                <a:endParaRPr lang="en-US"/>
              </a:p>
            </p:txBody>
          </p:sp>
          <p:sp>
            <p:nvSpPr>
              <p:cNvPr id="2074" name="Line 42"/>
              <p:cNvSpPr>
                <a:spLocks noChangeShapeType="1"/>
              </p:cNvSpPr>
              <p:nvPr/>
            </p:nvSpPr>
            <p:spPr bwMode="auto">
              <a:xfrm flipH="1">
                <a:off x="2409" y="1488"/>
                <a:ext cx="21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075" name="Line 43"/>
              <p:cNvSpPr>
                <a:spLocks noChangeShapeType="1"/>
              </p:cNvSpPr>
              <p:nvPr/>
            </p:nvSpPr>
            <p:spPr bwMode="auto">
              <a:xfrm flipH="1">
                <a:off x="2409" y="2156"/>
                <a:ext cx="21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076" name="Arc 44"/>
              <p:cNvSpPr>
                <a:spLocks/>
              </p:cNvSpPr>
              <p:nvPr/>
            </p:nvSpPr>
            <p:spPr bwMode="auto">
              <a:xfrm>
                <a:off x="2325" y="1487"/>
                <a:ext cx="179" cy="671"/>
              </a:xfrm>
              <a:custGeom>
                <a:avLst/>
                <a:gdLst>
                  <a:gd name="T0" fmla="*/ 83 w 21600"/>
                  <a:gd name="T1" fmla="*/ 0 h 37948"/>
                  <a:gd name="T2" fmla="*/ 88 w 21600"/>
                  <a:gd name="T3" fmla="*/ 671 h 37948"/>
                  <a:gd name="T4" fmla="*/ 0 w 21600"/>
                  <a:gd name="T5" fmla="*/ 338 h 37948"/>
                  <a:gd name="T6" fmla="*/ 0 60000 65536"/>
                  <a:gd name="T7" fmla="*/ 0 60000 65536"/>
                  <a:gd name="T8" fmla="*/ 0 60000 65536"/>
                  <a:gd name="T9" fmla="*/ 0 w 21600"/>
                  <a:gd name="T10" fmla="*/ 0 h 37948"/>
                  <a:gd name="T11" fmla="*/ 21600 w 21600"/>
                  <a:gd name="T12" fmla="*/ 37948 h 37948"/>
                </a:gdLst>
                <a:ahLst/>
                <a:cxnLst>
                  <a:cxn ang="T6">
                    <a:pos x="T0" y="T1"/>
                  </a:cxn>
                  <a:cxn ang="T7">
                    <a:pos x="T2" y="T3"/>
                  </a:cxn>
                  <a:cxn ang="T8">
                    <a:pos x="T4" y="T5"/>
                  </a:cxn>
                </a:cxnLst>
                <a:rect l="T9" t="T10" r="T11" b="T12"/>
                <a:pathLst>
                  <a:path w="21600" h="37948" fill="none" extrusionOk="0">
                    <a:moveTo>
                      <a:pt x="10071" y="-1"/>
                    </a:moveTo>
                    <a:cubicBezTo>
                      <a:pt x="17161" y="3736"/>
                      <a:pt x="21600" y="11092"/>
                      <a:pt x="21600" y="19108"/>
                    </a:cubicBezTo>
                    <a:cubicBezTo>
                      <a:pt x="21600" y="26921"/>
                      <a:pt x="17380" y="34126"/>
                      <a:pt x="10564" y="37947"/>
                    </a:cubicBezTo>
                  </a:path>
                  <a:path w="21600" h="37948" stroke="0" extrusionOk="0">
                    <a:moveTo>
                      <a:pt x="10071" y="-1"/>
                    </a:moveTo>
                    <a:cubicBezTo>
                      <a:pt x="17161" y="3736"/>
                      <a:pt x="21600" y="11092"/>
                      <a:pt x="21600" y="19108"/>
                    </a:cubicBezTo>
                    <a:cubicBezTo>
                      <a:pt x="21600" y="26921"/>
                      <a:pt x="17380" y="34126"/>
                      <a:pt x="10564" y="37947"/>
                    </a:cubicBezTo>
                    <a:lnTo>
                      <a:pt x="0" y="19108"/>
                    </a:lnTo>
                    <a:close/>
                  </a:path>
                </a:pathLst>
              </a:custGeom>
              <a:noFill/>
              <a:ln w="12700" cap="rnd">
                <a:solidFill>
                  <a:schemeClr val="tx1"/>
                </a:solidFill>
                <a:round/>
                <a:headEnd type="none" w="sm" len="sm"/>
                <a:tailEnd type="none" w="sm" len="sm"/>
              </a:ln>
            </p:spPr>
            <p:txBody>
              <a:bodyPr wrap="none" anchor="ctr"/>
              <a:lstStyle/>
              <a:p>
                <a:endParaRPr lang="en-US"/>
              </a:p>
            </p:txBody>
          </p:sp>
        </p:grpSp>
        <p:sp>
          <p:nvSpPr>
            <p:cNvPr id="2068" name="Line 45"/>
            <p:cNvSpPr>
              <a:spLocks noChangeShapeType="1"/>
            </p:cNvSpPr>
            <p:nvPr/>
          </p:nvSpPr>
          <p:spPr bwMode="auto">
            <a:xfrm>
              <a:off x="3312" y="3270"/>
              <a:ext cx="17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069" name="Line 46"/>
            <p:cNvSpPr>
              <a:spLocks noChangeShapeType="1"/>
            </p:cNvSpPr>
            <p:nvPr/>
          </p:nvSpPr>
          <p:spPr bwMode="auto">
            <a:xfrm>
              <a:off x="2226" y="3084"/>
              <a:ext cx="178"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070" name="Line 47"/>
            <p:cNvSpPr>
              <a:spLocks noChangeShapeType="1"/>
            </p:cNvSpPr>
            <p:nvPr/>
          </p:nvSpPr>
          <p:spPr bwMode="auto">
            <a:xfrm>
              <a:off x="2237" y="3453"/>
              <a:ext cx="179"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071" name="Oval 48"/>
            <p:cNvSpPr>
              <a:spLocks noChangeArrowheads="1"/>
            </p:cNvSpPr>
            <p:nvPr/>
          </p:nvSpPr>
          <p:spPr bwMode="auto">
            <a:xfrm>
              <a:off x="2418" y="3379"/>
              <a:ext cx="126" cy="125"/>
            </a:xfrm>
            <a:prstGeom prst="ellipse">
              <a:avLst/>
            </a:prstGeom>
            <a:noFill/>
            <a:ln w="12700">
              <a:solidFill>
                <a:schemeClr val="tx1"/>
              </a:solidFill>
              <a:round/>
              <a:headEnd/>
              <a:tailEnd/>
            </a:ln>
          </p:spPr>
          <p:txBody>
            <a:bodyPr wrap="none" anchor="ctr"/>
            <a:lstStyle/>
            <a:p>
              <a:endParaRPr lang="en-US"/>
            </a:p>
          </p:txBody>
        </p:sp>
      </p:grpSp>
      <p:cxnSp>
        <p:nvCxnSpPr>
          <p:cNvPr id="2064" name="AutoShape 51"/>
          <p:cNvCxnSpPr>
            <a:cxnSpLocks noChangeShapeType="1"/>
            <a:endCxn id="1065989" idx="1"/>
          </p:cNvCxnSpPr>
          <p:nvPr/>
        </p:nvCxnSpPr>
        <p:spPr bwMode="auto">
          <a:xfrm flipV="1">
            <a:off x="3124200" y="2933700"/>
            <a:ext cx="1066800" cy="1109663"/>
          </a:xfrm>
          <a:prstGeom prst="straightConnector1">
            <a:avLst/>
          </a:prstGeom>
          <a:noFill/>
          <a:ln w="12700">
            <a:solidFill>
              <a:schemeClr val="tx1"/>
            </a:solidFill>
            <a:round/>
            <a:headEnd type="none" w="lg" len="lg"/>
            <a:tailEnd type="stealth" w="lg" len="lg"/>
          </a:ln>
        </p:spPr>
      </p:cxnSp>
      <p:cxnSp>
        <p:nvCxnSpPr>
          <p:cNvPr id="2065" name="AutoShape 52"/>
          <p:cNvCxnSpPr>
            <a:cxnSpLocks noChangeShapeType="1"/>
            <a:endCxn id="1066011" idx="1"/>
          </p:cNvCxnSpPr>
          <p:nvPr/>
        </p:nvCxnSpPr>
        <p:spPr bwMode="auto">
          <a:xfrm>
            <a:off x="3124200" y="4043363"/>
            <a:ext cx="1066800" cy="1176337"/>
          </a:xfrm>
          <a:prstGeom prst="straightConnector1">
            <a:avLst/>
          </a:prstGeom>
          <a:noFill/>
          <a:ln w="12700">
            <a:solidFill>
              <a:schemeClr val="tx1"/>
            </a:solidFill>
            <a:round/>
            <a:headEnd type="none" w="lg" len="lg"/>
            <a:tailEnd type="stealth" w="lg" len="lg"/>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Date Placeholder 3"/>
          <p:cNvSpPr>
            <a:spLocks noGrp="1"/>
          </p:cNvSpPr>
          <p:nvPr>
            <p:ph type="dt" sz="quarter" idx="10"/>
          </p:nvPr>
        </p:nvSpPr>
        <p:spPr>
          <a:noFill/>
        </p:spPr>
        <p:txBody>
          <a:bodyPr/>
          <a:lstStyle/>
          <a:p>
            <a:r>
              <a:rPr lang="en-US"/>
              <a:t>ECEN 301</a:t>
            </a:r>
          </a:p>
        </p:txBody>
      </p:sp>
      <p:sp>
        <p:nvSpPr>
          <p:cNvPr id="3076" name="Footer Placeholder 4"/>
          <p:cNvSpPr>
            <a:spLocks noGrp="1"/>
          </p:cNvSpPr>
          <p:nvPr>
            <p:ph type="ftr" sz="quarter" idx="11"/>
          </p:nvPr>
        </p:nvSpPr>
        <p:spPr>
          <a:noFill/>
        </p:spPr>
        <p:txBody>
          <a:bodyPr/>
          <a:lstStyle/>
          <a:p>
            <a:r>
              <a:rPr lang="en-US"/>
              <a:t>Discussion #22 – Combinational Logic</a:t>
            </a:r>
          </a:p>
        </p:txBody>
      </p:sp>
      <p:sp>
        <p:nvSpPr>
          <p:cNvPr id="3077" name="Slide Number Placeholder 5"/>
          <p:cNvSpPr>
            <a:spLocks noGrp="1"/>
          </p:cNvSpPr>
          <p:nvPr>
            <p:ph type="sldNum" sz="quarter" idx="12"/>
          </p:nvPr>
        </p:nvSpPr>
        <p:spPr>
          <a:noFill/>
        </p:spPr>
        <p:txBody>
          <a:bodyPr/>
          <a:lstStyle/>
          <a:p>
            <a:pPr lvl="1"/>
            <a:fld id="{88ED320B-85E5-4CEE-A260-C92298F8FC25}" type="slidenum">
              <a:rPr lang="en-US"/>
              <a:pPr lvl="1"/>
              <a:t>7</a:t>
            </a:fld>
            <a:endParaRPr lang="en-US"/>
          </a:p>
        </p:txBody>
      </p:sp>
      <p:sp>
        <p:nvSpPr>
          <p:cNvPr id="3078" name="Rectangle 2"/>
          <p:cNvSpPr>
            <a:spLocks noGrp="1" noChangeArrowheads="1"/>
          </p:cNvSpPr>
          <p:nvPr>
            <p:ph type="title"/>
          </p:nvPr>
        </p:nvSpPr>
        <p:spPr/>
        <p:txBody>
          <a:bodyPr/>
          <a:lstStyle/>
          <a:p>
            <a:r>
              <a:rPr lang="en-US" smtClean="0"/>
              <a:t>Boolean Algebra</a:t>
            </a:r>
          </a:p>
        </p:txBody>
      </p:sp>
      <p:sp>
        <p:nvSpPr>
          <p:cNvPr id="3079" name="Rectangle 3"/>
          <p:cNvSpPr>
            <a:spLocks noGrp="1" noChangeArrowheads="1"/>
          </p:cNvSpPr>
          <p:nvPr>
            <p:ph type="body" idx="1"/>
          </p:nvPr>
        </p:nvSpPr>
        <p:spPr>
          <a:xfrm>
            <a:off x="406400" y="1333500"/>
            <a:ext cx="8356600" cy="723900"/>
          </a:xfrm>
        </p:spPr>
        <p:txBody>
          <a:bodyPr/>
          <a:lstStyle/>
          <a:p>
            <a:pPr>
              <a:buFont typeface="Monotype Sorts" pitchFamily="2" charset="2"/>
              <a:buNone/>
            </a:pPr>
            <a:r>
              <a:rPr lang="en-US" b="1" u="sng" smtClean="0"/>
              <a:t>Example1</a:t>
            </a:r>
            <a:r>
              <a:rPr lang="en-US" smtClean="0"/>
              <a:t>: simplify the following function</a:t>
            </a:r>
          </a:p>
        </p:txBody>
      </p:sp>
      <p:graphicFrame>
        <p:nvGraphicFramePr>
          <p:cNvPr id="3074" name="Object 4"/>
          <p:cNvGraphicFramePr>
            <a:graphicFrameLocks noChangeAspect="1"/>
          </p:cNvGraphicFramePr>
          <p:nvPr/>
        </p:nvGraphicFramePr>
        <p:xfrm>
          <a:off x="1752600" y="2090738"/>
          <a:ext cx="5562600" cy="468312"/>
        </p:xfrm>
        <a:graphic>
          <a:graphicData uri="http://schemas.openxmlformats.org/presentationml/2006/ole">
            <p:oleObj spid="_x0000_s3074" name="Equation" r:id="rId3" imgW="2222280" imgH="20304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Date Placeholder 3"/>
          <p:cNvSpPr>
            <a:spLocks noGrp="1"/>
          </p:cNvSpPr>
          <p:nvPr>
            <p:ph type="dt" sz="quarter" idx="10"/>
          </p:nvPr>
        </p:nvSpPr>
        <p:spPr>
          <a:noFill/>
        </p:spPr>
        <p:txBody>
          <a:bodyPr/>
          <a:lstStyle/>
          <a:p>
            <a:r>
              <a:rPr lang="en-US"/>
              <a:t>ECEN 301</a:t>
            </a:r>
          </a:p>
        </p:txBody>
      </p:sp>
      <p:sp>
        <p:nvSpPr>
          <p:cNvPr id="4100" name="Footer Placeholder 4"/>
          <p:cNvSpPr>
            <a:spLocks noGrp="1"/>
          </p:cNvSpPr>
          <p:nvPr>
            <p:ph type="ftr" sz="quarter" idx="11"/>
          </p:nvPr>
        </p:nvSpPr>
        <p:spPr>
          <a:noFill/>
        </p:spPr>
        <p:txBody>
          <a:bodyPr/>
          <a:lstStyle/>
          <a:p>
            <a:r>
              <a:rPr lang="en-US"/>
              <a:t>Discussion #22 – Combinational Logic</a:t>
            </a:r>
          </a:p>
        </p:txBody>
      </p:sp>
      <p:sp>
        <p:nvSpPr>
          <p:cNvPr id="4101" name="Slide Number Placeholder 5"/>
          <p:cNvSpPr>
            <a:spLocks noGrp="1"/>
          </p:cNvSpPr>
          <p:nvPr>
            <p:ph type="sldNum" sz="quarter" idx="12"/>
          </p:nvPr>
        </p:nvSpPr>
        <p:spPr>
          <a:noFill/>
        </p:spPr>
        <p:txBody>
          <a:bodyPr/>
          <a:lstStyle/>
          <a:p>
            <a:pPr lvl="1"/>
            <a:fld id="{509EFFB8-0D79-4BBE-94C1-3AEE18632F90}" type="slidenum">
              <a:rPr lang="en-US"/>
              <a:pPr lvl="1"/>
              <a:t>8</a:t>
            </a:fld>
            <a:endParaRPr lang="en-US"/>
          </a:p>
        </p:txBody>
      </p:sp>
      <p:sp>
        <p:nvSpPr>
          <p:cNvPr id="4102" name="Rectangle 2"/>
          <p:cNvSpPr>
            <a:spLocks noGrp="1" noChangeArrowheads="1"/>
          </p:cNvSpPr>
          <p:nvPr>
            <p:ph type="title"/>
          </p:nvPr>
        </p:nvSpPr>
        <p:spPr/>
        <p:txBody>
          <a:bodyPr/>
          <a:lstStyle/>
          <a:p>
            <a:r>
              <a:rPr lang="en-US" smtClean="0"/>
              <a:t>Boolean Algebra</a:t>
            </a:r>
          </a:p>
        </p:txBody>
      </p:sp>
      <p:sp>
        <p:nvSpPr>
          <p:cNvPr id="4103" name="Rectangle 3"/>
          <p:cNvSpPr>
            <a:spLocks noGrp="1" noChangeArrowheads="1"/>
          </p:cNvSpPr>
          <p:nvPr>
            <p:ph type="body" idx="1"/>
          </p:nvPr>
        </p:nvSpPr>
        <p:spPr>
          <a:xfrm>
            <a:off x="406400" y="1333500"/>
            <a:ext cx="8356600" cy="723900"/>
          </a:xfrm>
        </p:spPr>
        <p:txBody>
          <a:bodyPr/>
          <a:lstStyle/>
          <a:p>
            <a:pPr>
              <a:buFont typeface="Monotype Sorts" pitchFamily="2" charset="2"/>
              <a:buNone/>
            </a:pPr>
            <a:r>
              <a:rPr lang="en-US" b="1" u="sng" smtClean="0"/>
              <a:t>Example1</a:t>
            </a:r>
            <a:r>
              <a:rPr lang="en-US" smtClean="0"/>
              <a:t>: simplify the following function</a:t>
            </a:r>
          </a:p>
        </p:txBody>
      </p:sp>
      <p:graphicFrame>
        <p:nvGraphicFramePr>
          <p:cNvPr id="4098" name="Object 4"/>
          <p:cNvGraphicFramePr>
            <a:graphicFrameLocks noChangeAspect="1"/>
          </p:cNvGraphicFramePr>
          <p:nvPr/>
        </p:nvGraphicFramePr>
        <p:xfrm>
          <a:off x="1600200" y="2057400"/>
          <a:ext cx="6324600" cy="4135438"/>
        </p:xfrm>
        <a:graphic>
          <a:graphicData uri="http://schemas.openxmlformats.org/presentationml/2006/ole">
            <p:oleObj spid="_x0000_s4098" name="Equation" r:id="rId3" imgW="2895480" imgH="20574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5"/>
          <p:cNvSpPr>
            <a:spLocks noGrp="1"/>
          </p:cNvSpPr>
          <p:nvPr>
            <p:ph type="dt" sz="quarter" idx="10"/>
          </p:nvPr>
        </p:nvSpPr>
        <p:spPr>
          <a:noFill/>
        </p:spPr>
        <p:txBody>
          <a:bodyPr/>
          <a:lstStyle/>
          <a:p>
            <a:r>
              <a:rPr lang="en-US"/>
              <a:t>ECEN 301</a:t>
            </a:r>
          </a:p>
        </p:txBody>
      </p:sp>
      <p:sp>
        <p:nvSpPr>
          <p:cNvPr id="18435" name="Footer Placeholder 6"/>
          <p:cNvSpPr>
            <a:spLocks noGrp="1"/>
          </p:cNvSpPr>
          <p:nvPr>
            <p:ph type="ftr" sz="quarter" idx="11"/>
          </p:nvPr>
        </p:nvSpPr>
        <p:spPr>
          <a:noFill/>
        </p:spPr>
        <p:txBody>
          <a:bodyPr/>
          <a:lstStyle/>
          <a:p>
            <a:r>
              <a:rPr lang="en-US"/>
              <a:t>Discussion #22 – Combinational Logic</a:t>
            </a:r>
          </a:p>
        </p:txBody>
      </p:sp>
      <p:sp>
        <p:nvSpPr>
          <p:cNvPr id="18436" name="Slide Number Placeholder 7"/>
          <p:cNvSpPr>
            <a:spLocks noGrp="1"/>
          </p:cNvSpPr>
          <p:nvPr>
            <p:ph type="sldNum" sz="quarter" idx="12"/>
          </p:nvPr>
        </p:nvSpPr>
        <p:spPr>
          <a:noFill/>
        </p:spPr>
        <p:txBody>
          <a:bodyPr/>
          <a:lstStyle/>
          <a:p>
            <a:pPr lvl="1"/>
            <a:fld id="{642CCE9B-578E-4165-AFAE-CE2EF63C3213}" type="slidenum">
              <a:rPr lang="en-US"/>
              <a:pPr lvl="1"/>
              <a:t>9</a:t>
            </a:fld>
            <a:endParaRPr lang="en-US"/>
          </a:p>
        </p:txBody>
      </p:sp>
      <p:sp>
        <p:nvSpPr>
          <p:cNvPr id="18437" name="Rectangle 2"/>
          <p:cNvSpPr>
            <a:spLocks noGrp="1" noChangeArrowheads="1"/>
          </p:cNvSpPr>
          <p:nvPr>
            <p:ph type="title"/>
          </p:nvPr>
        </p:nvSpPr>
        <p:spPr/>
        <p:txBody>
          <a:bodyPr/>
          <a:lstStyle/>
          <a:p>
            <a:r>
              <a:rPr lang="en-US" smtClean="0"/>
              <a:t>Boolean Algebra</a:t>
            </a:r>
          </a:p>
        </p:txBody>
      </p:sp>
      <p:sp>
        <p:nvSpPr>
          <p:cNvPr id="18438" name="Rectangle 3"/>
          <p:cNvSpPr>
            <a:spLocks noGrp="1" noChangeArrowheads="1"/>
          </p:cNvSpPr>
          <p:nvPr>
            <p:ph type="body" sz="half" idx="1"/>
          </p:nvPr>
        </p:nvSpPr>
        <p:spPr>
          <a:xfrm>
            <a:off x="406400" y="1333500"/>
            <a:ext cx="8356600" cy="1104900"/>
          </a:xfrm>
        </p:spPr>
        <p:txBody>
          <a:bodyPr/>
          <a:lstStyle/>
          <a:p>
            <a:pPr>
              <a:buFont typeface="Monotype Sorts" pitchFamily="2" charset="2"/>
              <a:buNone/>
            </a:pPr>
            <a:r>
              <a:rPr lang="en-US" sz="2800" b="1" u="sng" smtClean="0"/>
              <a:t>Example2</a:t>
            </a:r>
            <a:r>
              <a:rPr lang="en-US" sz="2800" smtClean="0"/>
              <a:t>: Simplify the equation created by the following truth table </a:t>
            </a:r>
          </a:p>
        </p:txBody>
      </p:sp>
      <p:graphicFrame>
        <p:nvGraphicFramePr>
          <p:cNvPr id="1069114" name="Group 58"/>
          <p:cNvGraphicFramePr>
            <a:graphicFrameLocks noGrp="1"/>
          </p:cNvGraphicFramePr>
          <p:nvPr>
            <p:ph sz="quarter" idx="2"/>
          </p:nvPr>
        </p:nvGraphicFramePr>
        <p:xfrm>
          <a:off x="558800" y="2870200"/>
          <a:ext cx="1422400" cy="3078480"/>
        </p:xfrm>
        <a:graphic>
          <a:graphicData uri="http://schemas.openxmlformats.org/drawingml/2006/table">
            <a:tbl>
              <a:tblPr/>
              <a:tblGrid>
                <a:gridCol w="355600"/>
                <a:gridCol w="355600"/>
                <a:gridCol w="355600"/>
                <a:gridCol w="355600"/>
              </a:tblGrid>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A</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B</a:t>
                      </a:r>
                    </a:p>
                  </a:txBody>
                  <a:tcPr horzOverflow="overflow">
                    <a:lnL>
                      <a:noFill/>
                    </a:lnL>
                    <a:lnR>
                      <a:noFill/>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C</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2000" b="0" i="0" u="none" strike="noStrike" cap="none" normalizeH="0" baseline="0" smtClean="0">
                          <a:ln>
                            <a:noFill/>
                          </a:ln>
                          <a:solidFill>
                            <a:schemeClr val="bg2"/>
                          </a:solidFill>
                          <a:effectLst/>
                          <a:latin typeface="Times New Roman" pitchFamily="18" charset="0"/>
                        </a:rPr>
                        <a:t>Z</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w="28575" cap="flat" cmpd="sng" algn="ctr">
                      <a:solidFill>
                        <a:schemeClr val="tx1"/>
                      </a:solidFill>
                      <a:prstDash val="solid"/>
                      <a:round/>
                      <a:headEnd type="none" w="lg" len="lg"/>
                      <a:tailEnd type="none" w="lg" len="lg"/>
                    </a:lnB>
                    <a:lnTlToBr>
                      <a:noFill/>
                    </a:lnTlToBr>
                    <a:lnBlToTr>
                      <a:noFill/>
                    </a:lnBlToTr>
                    <a:solidFill>
                      <a:srgbClr val="FFFFFF"/>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w="28575" cap="flat" cmpd="sng" algn="ctr">
                      <a:solidFill>
                        <a:schemeClr val="tx1"/>
                      </a:solidFill>
                      <a:prstDash val="solid"/>
                      <a:round/>
                      <a:headEnd type="none" w="lg" len="lg"/>
                      <a:tailEnd type="none" w="lg" len="lg"/>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0</a:t>
                      </a:r>
                    </a:p>
                  </a:txBody>
                  <a:tcPr horzOverflow="overflow">
                    <a:lnL>
                      <a:noFill/>
                    </a:lnL>
                    <a:lnR w="28575" cap="flat" cmpd="sng" algn="ctr">
                      <a:solidFill>
                        <a:schemeClr val="tx1"/>
                      </a:solidFill>
                      <a:prstDash val="solid"/>
                      <a:round/>
                      <a:headEnd type="none" w="lg" len="lg"/>
                      <a:tailEnd type="none" w="lg" len="lg"/>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a:noFill/>
                    </a:lnB>
                    <a:lnTlToBr>
                      <a:noFill/>
                    </a:lnTlToBr>
                    <a:lnBlToTr>
                      <a:noFill/>
                    </a:lnBlToTr>
                    <a:solidFill>
                      <a:srgbClr val="8495A9">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a:noFill/>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a:noFill/>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ACA964"/>
                        </a:buClr>
                        <a:buSzTx/>
                        <a:buFont typeface="Monotype Sorts" pitchFamily="2" charset="2"/>
                        <a:buNone/>
                        <a:tabLst/>
                      </a:pPr>
                      <a:r>
                        <a:rPr kumimoji="0" lang="en-US" sz="1600" b="0" i="0" u="none" strike="noStrike" cap="none" normalizeH="0" baseline="0" smtClean="0">
                          <a:ln>
                            <a:noFill/>
                          </a:ln>
                          <a:solidFill>
                            <a:schemeClr val="bg2"/>
                          </a:solidFill>
                          <a:effectLst/>
                          <a:latin typeface="Times New Roman" pitchFamily="18" charset="0"/>
                        </a:rPr>
                        <a:t>1</a:t>
                      </a:r>
                    </a:p>
                  </a:txBody>
                  <a:tcPr horzOverflow="overflow">
                    <a:lnL w="28575" cap="flat" cmpd="sng" algn="ctr">
                      <a:solidFill>
                        <a:schemeClr val="tx1"/>
                      </a:solidFill>
                      <a:prstDash val="solid"/>
                      <a:round/>
                      <a:headEnd type="none" w="lg" len="lg"/>
                      <a:tailEnd type="none" w="lg" len="lg"/>
                    </a:lnL>
                    <a:lnR w="28575" cap="flat" cmpd="sng" algn="ctr">
                      <a:solidFill>
                        <a:schemeClr val="tx1"/>
                      </a:solidFill>
                      <a:prstDash val="solid"/>
                      <a:round/>
                      <a:headEnd type="none" w="lg" len="lg"/>
                      <a:tailEnd type="none" w="lg" len="lg"/>
                    </a:lnR>
                    <a:lnT>
                      <a:noFill/>
                    </a:lnT>
                    <a:lnB w="28575" cap="flat" cmpd="sng" algn="ctr">
                      <a:solidFill>
                        <a:schemeClr val="tx1"/>
                      </a:solidFill>
                      <a:prstDash val="solid"/>
                      <a:round/>
                      <a:headEnd type="none" w="lg" len="lg"/>
                      <a:tailEnd type="none" w="lg" len="lg"/>
                    </a:lnB>
                    <a:lnTlToBr>
                      <a:noFill/>
                    </a:lnTlToBr>
                    <a:lnBlToTr>
                      <a:noFill/>
                    </a:lnBlToTr>
                    <a:solidFill>
                      <a:srgbClr val="8495A9">
                        <a:alpha val="50000"/>
                      </a:srgbClr>
                    </a:solidFill>
                  </a:tcPr>
                </a:tc>
              </a:tr>
            </a:tbl>
          </a:graphicData>
        </a:graphic>
      </p:graphicFrame>
    </p:spTree>
  </p:cSld>
  <p:clrMapOvr>
    <a:masterClrMapping/>
  </p:clrMapOvr>
</p:sld>
</file>

<file path=ppt/theme/theme1.xml><?xml version="1.0" encoding="utf-8"?>
<a:theme xmlns:a="http://schemas.openxmlformats.org/drawingml/2006/main" name="CS124">
  <a:themeElements>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fontScheme name="CS12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lg" len="lg"/>
          <a:tailEnd type="stealth" w="lg" len="lg"/>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S124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CS124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CS124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CS124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34540</TotalTime>
  <Pages>10</Pages>
  <Words>1239</Words>
  <Application>Microsoft PowerPoint 4.0</Application>
  <PresentationFormat>On-screen Show (4:3)</PresentationFormat>
  <Paragraphs>784</Paragraphs>
  <Slides>24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Times New Roman</vt:lpstr>
      <vt:lpstr>Arial</vt:lpstr>
      <vt:lpstr>Monotype Sorts</vt:lpstr>
      <vt:lpstr>Courier New</vt:lpstr>
      <vt:lpstr>CS124</vt:lpstr>
      <vt:lpstr>Microsoft Equation 3.0</vt:lpstr>
      <vt:lpstr>Slide 1</vt:lpstr>
      <vt:lpstr>Remember and be Thankful</vt:lpstr>
      <vt:lpstr>Lecture 22 – Boolean Algebra &amp; Combinational Logic </vt:lpstr>
      <vt:lpstr>Boolean Algebra</vt:lpstr>
      <vt:lpstr>Rules of Boolean Algebra</vt:lpstr>
      <vt:lpstr>DeMorgan’s Law</vt:lpstr>
      <vt:lpstr>Boolean Algebra</vt:lpstr>
      <vt:lpstr>Boolean Algebra</vt:lpstr>
      <vt:lpstr>Boolean Algebra</vt:lpstr>
      <vt:lpstr>Boolean Algebra</vt:lpstr>
      <vt:lpstr>Boolean Algebra</vt:lpstr>
      <vt:lpstr>Boolean Algebra</vt:lpstr>
      <vt:lpstr>Boolean Algebra</vt:lpstr>
      <vt:lpstr>Boolean Algebra</vt:lpstr>
      <vt:lpstr>Boolean Algebra</vt:lpstr>
      <vt:lpstr>Boolean Algebra</vt:lpstr>
      <vt:lpstr>Boolean Algebra</vt:lpstr>
      <vt:lpstr>Combinational Logic </vt:lpstr>
      <vt:lpstr>Decoders</vt:lpstr>
      <vt:lpstr>Decoders</vt:lpstr>
      <vt:lpstr>Decoders</vt:lpstr>
      <vt:lpstr>Multiplexors</vt:lpstr>
      <vt:lpstr>Multiplexors</vt:lpstr>
      <vt:lpstr>Multiplexors</vt:lpstr>
    </vt:vector>
  </TitlesOfParts>
  <Company>BYU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#22 - Combinational Logic</dc:title>
  <dc:subject>ECEN 301</dc:subject>
  <dc:creator>Nathaniel Rollins</dc:creator>
  <cp:keywords/>
  <dc:description/>
  <cp:lastModifiedBy>nathan</cp:lastModifiedBy>
  <cp:revision>766</cp:revision>
  <cp:lastPrinted>2001-01-08T22:32:48Z</cp:lastPrinted>
  <dcterms:created xsi:type="dcterms:W3CDTF">1996-12-30T23:48:02Z</dcterms:created>
  <dcterms:modified xsi:type="dcterms:W3CDTF">2008-08-25T21:44:01Z</dcterms:modified>
</cp:coreProperties>
</file>