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7"/>
  </p:notesMasterIdLst>
  <p:handoutMasterIdLst>
    <p:handoutMasterId r:id="rId38"/>
  </p:handoutMasterIdLst>
  <p:sldIdLst>
    <p:sldId id="743" r:id="rId2"/>
    <p:sldId id="732" r:id="rId3"/>
    <p:sldId id="684" r:id="rId4"/>
    <p:sldId id="715" r:id="rId5"/>
    <p:sldId id="701" r:id="rId6"/>
    <p:sldId id="702" r:id="rId7"/>
    <p:sldId id="703" r:id="rId8"/>
    <p:sldId id="708" r:id="rId9"/>
    <p:sldId id="705" r:id="rId10"/>
    <p:sldId id="709" r:id="rId11"/>
    <p:sldId id="710" r:id="rId12"/>
    <p:sldId id="713" r:id="rId13"/>
    <p:sldId id="716" r:id="rId14"/>
    <p:sldId id="717" r:id="rId15"/>
    <p:sldId id="718" r:id="rId16"/>
    <p:sldId id="719" r:id="rId17"/>
    <p:sldId id="722" r:id="rId18"/>
    <p:sldId id="724" r:id="rId19"/>
    <p:sldId id="725" r:id="rId20"/>
    <p:sldId id="726" r:id="rId21"/>
    <p:sldId id="733" r:id="rId22"/>
    <p:sldId id="734" r:id="rId23"/>
    <p:sldId id="735" r:id="rId24"/>
    <p:sldId id="736" r:id="rId25"/>
    <p:sldId id="737" r:id="rId26"/>
    <p:sldId id="738" r:id="rId27"/>
    <p:sldId id="739" r:id="rId28"/>
    <p:sldId id="740" r:id="rId29"/>
    <p:sldId id="741" r:id="rId30"/>
    <p:sldId id="742" r:id="rId31"/>
    <p:sldId id="727" r:id="rId32"/>
    <p:sldId id="729" r:id="rId33"/>
    <p:sldId id="730" r:id="rId34"/>
    <p:sldId id="731" r:id="rId35"/>
    <p:sldId id="714" r:id="rId36"/>
  </p:sldIdLst>
  <p:sldSz cx="9144000" cy="6858000" type="screen4x3"/>
  <p:notesSz cx="9283700" cy="6997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666699"/>
    <a:srgbClr val="8495A9"/>
    <a:srgbClr val="FFFF99"/>
    <a:srgbClr val="FF9900"/>
    <a:srgbClr val="FFFFCC"/>
    <a:srgbClr val="FFFF66"/>
    <a:srgbClr val="0033CC"/>
    <a:srgbClr val="ABA964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8" autoAdjust="0"/>
    <p:restoredTop sz="94551" autoAdjust="0"/>
  </p:normalViewPr>
  <p:slideViewPr>
    <p:cSldViewPr snapToObjects="1">
      <p:cViewPr varScale="1">
        <p:scale>
          <a:sx n="75" d="100"/>
          <a:sy n="75" d="100"/>
        </p:scale>
        <p:origin x="-4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66" d="100"/>
          <a:sy n="66" d="100"/>
        </p:scale>
        <p:origin x="-1536" y="-558"/>
      </p:cViewPr>
      <p:guideLst>
        <p:guide orient="horz" pos="2923"/>
        <p:guide pos="218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83200" y="-65088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10112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469063" y="-65088"/>
            <a:ext cx="3003550" cy="52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/>
              <a:t>Winter 2007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93675" y="6705600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1011238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889500" y="6553200"/>
            <a:ext cx="36401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5pPr marL="1919288" lvl="4" algn="r" defTabSz="1011238">
              <a:defRPr sz="1500"/>
            </a:lvl5pPr>
          </a:lstStyle>
          <a:p>
            <a:pPr lvl="4">
              <a:defRPr/>
            </a:pPr>
            <a:fld id="{BA4375CB-F305-48AB-8CB9-D1B4733A3A23}" type="slidenum">
              <a:rPr lang="en-US"/>
              <a:pPr lvl="4">
                <a:defRPr/>
              </a:pPr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08013" y="6592888"/>
            <a:ext cx="19764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algn="l" defTabSz="973138">
              <a:defRPr/>
            </a:pPr>
            <a:endParaRPr lang="en-US" sz="1500"/>
          </a:p>
          <a:p>
            <a:pPr algn="l" defTabSz="973138">
              <a:defRPr/>
            </a:pPr>
            <a:r>
              <a:rPr lang="en-US" sz="1200"/>
              <a:t>© 2007 Rollins</a:t>
            </a:r>
            <a:r>
              <a:rPr lang="en-US" sz="1500"/>
              <a:t/>
            </a:r>
            <a:br>
              <a:rPr lang="en-US" sz="1500"/>
            </a:br>
            <a:endParaRPr lang="en-US" sz="150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22275" y="6532563"/>
            <a:ext cx="8753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076325" y="87313"/>
            <a:ext cx="30035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/>
              <a:t>ECEN 301 Class Notes</a:t>
            </a:r>
          </a:p>
          <a:p>
            <a:pPr defTabSz="973138">
              <a:defRPr/>
            </a:pPr>
            <a:r>
              <a:rPr lang="en-US" sz="1700"/>
              <a:t>Lecture 23</a:t>
            </a:r>
          </a:p>
        </p:txBody>
      </p:sp>
      <p:pic>
        <p:nvPicPr>
          <p:cNvPr id="39945" name="Picture 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0" y="87313"/>
            <a:ext cx="81915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175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97313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780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7313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3175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97313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7800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73138">
              <a:defRPr sz="1000" i="1"/>
            </a:lvl1pPr>
          </a:lstStyle>
          <a:p>
            <a:pPr>
              <a:defRPr/>
            </a:pPr>
            <a:fld id="{96823D3F-F871-432B-AA6E-0C39796BD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24225"/>
            <a:ext cx="6808787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9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905125" y="541338"/>
            <a:ext cx="3471863" cy="260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71488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42975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144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843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rgbClr val="ACA964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#23 – Sequential Logic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7F8D796-1E9F-446A-ABF7-9125EFA2E2AA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#23 – Sequential Logic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15A34CE-8737-4160-A646-BF105DDFD536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095500" cy="259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34100" cy="259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#23 – Sequential Logic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C4A9B07-A800-41F4-8843-AE04F896F209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#23 – Sequential Logic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4342323B-5F4C-47CB-8A37-58FB8F04865D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#23 – Sequential Logic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17E823F-8D0D-4760-B79D-7152CE55E6A9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#23 – Sequential Logic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A80ADF5-0DD3-41DE-827B-0746E5989EC1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#23 – Sequential Logic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D4741DC-5E35-475D-8056-99146DA182E6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#23 – Sequential Logic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6DCDCCC-F4B0-4FCE-92F3-93B1FE35F3D0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#23 – Sequential Logic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FD048A6-1A96-4952-8045-4DBB105EF9DB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#23 – Sequential Logic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5FF3649-F3BA-4EFC-A253-7C336E9ABB4B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#23 – Sequential Logic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FCAE59B-EEDA-486C-A403-DDC7FE36CEE3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#23 – Sequential Logic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E861F09-EBE3-43A4-AF0F-DB9C5CE462F8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Line 2"/>
          <p:cNvSpPr>
            <a:spLocks noChangeShapeType="1"/>
          </p:cNvSpPr>
          <p:nvPr/>
        </p:nvSpPr>
        <p:spPr bwMode="auto">
          <a:xfrm>
            <a:off x="0" y="1143000"/>
            <a:ext cx="8026400" cy="0"/>
          </a:xfrm>
          <a:prstGeom prst="line">
            <a:avLst/>
          </a:prstGeom>
          <a:noFill/>
          <a:ln w="50800">
            <a:solidFill>
              <a:srgbClr val="8495A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#23 – Sequential Logic</a:t>
            </a:r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2pPr lvl="1" algn="r">
              <a:defRPr/>
            </a:lvl2pPr>
          </a:lstStyle>
          <a:p>
            <a:pPr lvl="1">
              <a:defRPr/>
            </a:pPr>
            <a:fld id="{802EC95F-5BD7-4A4B-A5FA-32155BD80FCC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>
            <a:off x="508000" y="6286500"/>
            <a:ext cx="843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33" name="Picture 10" descr="ECEN_logo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u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Ù"/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Discussion #</a:t>
            </a:r>
            <a:r>
              <a:rPr lang="en-US" dirty="0" smtClean="0"/>
              <a:t>23 </a:t>
            </a:r>
            <a:r>
              <a:rPr lang="en-US" dirty="0"/>
              <a:t>– </a:t>
            </a:r>
            <a:r>
              <a:rPr lang="en-US" dirty="0" smtClean="0"/>
              <a:t>Sequential Logic</a:t>
            </a: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DAAD5A9-E6E4-4432-9685-7264BF412CB4}" type="slidenum">
              <a:rPr lang="en-US"/>
              <a:pPr lvl="1"/>
              <a:t>1</a:t>
            </a:fld>
            <a:endParaRPr lang="en-US"/>
          </a:p>
        </p:txBody>
      </p:sp>
      <p:graphicFrame>
        <p:nvGraphicFramePr>
          <p:cNvPr id="1123330" name="Group 2"/>
          <p:cNvGraphicFramePr>
            <a:graphicFrameLocks noGrp="1"/>
          </p:cNvGraphicFramePr>
          <p:nvPr/>
        </p:nvGraphicFramePr>
        <p:xfrm>
          <a:off x="1143000" y="1990725"/>
          <a:ext cx="6705600" cy="3386457"/>
        </p:xfrm>
        <a:graphic>
          <a:graphicData uri="http://schemas.openxmlformats.org/drawingml/2006/table">
            <a:tbl>
              <a:tblPr/>
              <a:tblGrid>
                <a:gridCol w="685800"/>
                <a:gridCol w="533400"/>
                <a:gridCol w="533400"/>
                <a:gridCol w="1676400"/>
                <a:gridCol w="914400"/>
                <a:gridCol w="838200"/>
                <a:gridCol w="838200"/>
                <a:gridCol w="685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Title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Chapters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HW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19 Nov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Sequential Logic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Recitation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HW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 Nov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 Nov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 Nov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 Nov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Recitation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HW 10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 Nov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Thanksgiving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3412" name="Rectangle 100"/>
          <p:cNvSpPr>
            <a:spLocks noChangeArrowheads="1"/>
          </p:cNvSpPr>
          <p:nvPr/>
        </p:nvSpPr>
        <p:spPr bwMode="auto">
          <a:xfrm>
            <a:off x="381000" y="1524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/>
            <a:r>
              <a:rPr lang="en-US" sz="4400">
                <a:solidFill>
                  <a:schemeClr val="tx2"/>
                </a:solidFill>
              </a:rPr>
              <a:t>Schedule…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229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1229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5C84E0B-AE31-4261-A3E2-9A55462C3A47}" type="slidenum">
              <a:rPr lang="en-US" smtClean="0"/>
              <a:pPr lvl="1"/>
              <a:t>10</a:t>
            </a:fld>
            <a:endParaRPr lang="en-US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Multiplexors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061200" cy="800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Write the truth table</a:t>
            </a:r>
          </a:p>
        </p:txBody>
      </p:sp>
      <p:sp>
        <p:nvSpPr>
          <p:cNvPr id="12295" name="Rectangle 5"/>
          <p:cNvSpPr>
            <a:spLocks noChangeArrowheads="1"/>
          </p:cNvSpPr>
          <p:nvPr/>
        </p:nvSpPr>
        <p:spPr bwMode="auto">
          <a:xfrm>
            <a:off x="4724400" y="2133600"/>
            <a:ext cx="1676400" cy="19050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96" name="Group 6"/>
          <p:cNvGrpSpPr>
            <a:grpSpLocks/>
          </p:cNvGrpSpPr>
          <p:nvPr/>
        </p:nvGrpSpPr>
        <p:grpSpPr bwMode="auto">
          <a:xfrm>
            <a:off x="4876800" y="2381250"/>
            <a:ext cx="2819400" cy="2590800"/>
            <a:chOff x="3948" y="1377"/>
            <a:chExt cx="1776" cy="1632"/>
          </a:xfrm>
        </p:grpSpPr>
        <p:sp>
          <p:nvSpPr>
            <p:cNvPr id="1092615" name="Rectangle 7"/>
            <p:cNvSpPr>
              <a:spLocks noChangeArrowheads="1"/>
            </p:cNvSpPr>
            <p:nvPr/>
          </p:nvSpPr>
          <p:spPr bwMode="auto">
            <a:xfrm>
              <a:off x="3948" y="1377"/>
              <a:ext cx="1776" cy="163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2341" name="Group 8"/>
            <p:cNvGrpSpPr>
              <a:grpSpLocks/>
            </p:cNvGrpSpPr>
            <p:nvPr/>
          </p:nvGrpSpPr>
          <p:grpSpPr bwMode="auto">
            <a:xfrm>
              <a:off x="4332" y="1473"/>
              <a:ext cx="1248" cy="1143"/>
              <a:chOff x="4272" y="1392"/>
              <a:chExt cx="1248" cy="1143"/>
            </a:xfrm>
          </p:grpSpPr>
          <p:sp>
            <p:nvSpPr>
              <p:cNvPr id="12343" name="AutoShape 9"/>
              <p:cNvSpPr>
                <a:spLocks noChangeArrowheads="1"/>
              </p:cNvSpPr>
              <p:nvPr/>
            </p:nvSpPr>
            <p:spPr bwMode="auto">
              <a:xfrm>
                <a:off x="4272" y="1776"/>
                <a:ext cx="912" cy="384"/>
              </a:xfrm>
              <a:custGeom>
                <a:avLst/>
                <a:gdLst>
                  <a:gd name="T0" fmla="*/ 34 w 21600"/>
                  <a:gd name="T1" fmla="*/ 3 h 21600"/>
                  <a:gd name="T2" fmla="*/ 19 w 21600"/>
                  <a:gd name="T3" fmla="*/ 7 h 21600"/>
                  <a:gd name="T4" fmla="*/ 5 w 21600"/>
                  <a:gd name="T5" fmla="*/ 3 h 21600"/>
                  <a:gd name="T6" fmla="*/ 19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4" name="Line 10"/>
              <p:cNvSpPr>
                <a:spLocks noChangeShapeType="1"/>
              </p:cNvSpPr>
              <p:nvPr/>
            </p:nvSpPr>
            <p:spPr bwMode="auto">
              <a:xfrm flipV="1">
                <a:off x="4416" y="163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5" name="Line 11"/>
              <p:cNvSpPr>
                <a:spLocks noChangeShapeType="1"/>
              </p:cNvSpPr>
              <p:nvPr/>
            </p:nvSpPr>
            <p:spPr bwMode="auto">
              <a:xfrm flipV="1">
                <a:off x="5040" y="163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6" name="Line 12"/>
              <p:cNvSpPr>
                <a:spLocks noChangeShapeType="1"/>
              </p:cNvSpPr>
              <p:nvPr/>
            </p:nvSpPr>
            <p:spPr bwMode="auto">
              <a:xfrm flipV="1">
                <a:off x="4752" y="21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7" name="Line 13"/>
              <p:cNvSpPr>
                <a:spLocks noChangeShapeType="1"/>
              </p:cNvSpPr>
              <p:nvPr/>
            </p:nvSpPr>
            <p:spPr bwMode="auto">
              <a:xfrm flipH="1" flipV="1">
                <a:off x="5040" y="2016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8" name="Text Box 14"/>
              <p:cNvSpPr txBox="1">
                <a:spLocks noChangeArrowheads="1"/>
              </p:cNvSpPr>
              <p:nvPr/>
            </p:nvSpPr>
            <p:spPr bwMode="auto">
              <a:xfrm>
                <a:off x="4272" y="1392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A</a:t>
                </a:r>
              </a:p>
            </p:txBody>
          </p:sp>
          <p:sp>
            <p:nvSpPr>
              <p:cNvPr id="12349" name="Text Box 15"/>
              <p:cNvSpPr txBox="1">
                <a:spLocks noChangeArrowheads="1"/>
              </p:cNvSpPr>
              <p:nvPr/>
            </p:nvSpPr>
            <p:spPr bwMode="auto">
              <a:xfrm>
                <a:off x="4848" y="1392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B</a:t>
                </a:r>
              </a:p>
            </p:txBody>
          </p:sp>
          <p:sp>
            <p:nvSpPr>
              <p:cNvPr id="12350" name="Text Box 16"/>
              <p:cNvSpPr txBox="1">
                <a:spLocks noChangeArrowheads="1"/>
              </p:cNvSpPr>
              <p:nvPr/>
            </p:nvSpPr>
            <p:spPr bwMode="auto">
              <a:xfrm>
                <a:off x="5184" y="1881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S</a:t>
                </a:r>
              </a:p>
            </p:txBody>
          </p:sp>
          <p:sp>
            <p:nvSpPr>
              <p:cNvPr id="12351" name="Text Box 17"/>
              <p:cNvSpPr txBox="1">
                <a:spLocks noChangeArrowheads="1"/>
              </p:cNvSpPr>
              <p:nvPr/>
            </p:nvSpPr>
            <p:spPr bwMode="auto">
              <a:xfrm>
                <a:off x="4560" y="2304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C</a:t>
                </a:r>
              </a:p>
            </p:txBody>
          </p:sp>
          <p:sp>
            <p:nvSpPr>
              <p:cNvPr id="12352" name="Text Box 18"/>
              <p:cNvSpPr txBox="1">
                <a:spLocks noChangeArrowheads="1"/>
              </p:cNvSpPr>
              <p:nvPr/>
            </p:nvSpPr>
            <p:spPr bwMode="auto">
              <a:xfrm>
                <a:off x="4272" y="1756"/>
                <a:ext cx="28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1</a:t>
                </a:r>
              </a:p>
            </p:txBody>
          </p:sp>
          <p:sp>
            <p:nvSpPr>
              <p:cNvPr id="12353" name="Text Box 19"/>
              <p:cNvSpPr txBox="1">
                <a:spLocks noChangeArrowheads="1"/>
              </p:cNvSpPr>
              <p:nvPr/>
            </p:nvSpPr>
            <p:spPr bwMode="auto">
              <a:xfrm>
                <a:off x="4896" y="1756"/>
                <a:ext cx="28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0</a:t>
                </a:r>
              </a:p>
            </p:txBody>
          </p:sp>
        </p:grpSp>
        <p:sp>
          <p:nvSpPr>
            <p:cNvPr id="12342" name="Text Box 20"/>
            <p:cNvSpPr txBox="1">
              <a:spLocks noChangeArrowheads="1"/>
            </p:cNvSpPr>
            <p:nvPr/>
          </p:nvSpPr>
          <p:spPr bwMode="auto">
            <a:xfrm>
              <a:off x="3996" y="2769"/>
              <a:ext cx="16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Arial" charset="0"/>
                </a:rPr>
                <a:t>MULTIPLEXOR</a:t>
              </a:r>
              <a:r>
                <a:rPr lang="en-US" sz="1800">
                  <a:latin typeface="Arial" charset="0"/>
                </a:rPr>
                <a:t> Symbol</a:t>
              </a:r>
            </a:p>
          </p:txBody>
        </p:sp>
      </p:grpSp>
      <p:graphicFrame>
        <p:nvGraphicFramePr>
          <p:cNvPr id="1092674" name="Group 66"/>
          <p:cNvGraphicFramePr>
            <a:graphicFrameLocks noGrp="1"/>
          </p:cNvGraphicFramePr>
          <p:nvPr>
            <p:ph sz="half" idx="2"/>
          </p:nvPr>
        </p:nvGraphicFramePr>
        <p:xfrm>
          <a:off x="1770063" y="2232025"/>
          <a:ext cx="1663700" cy="3078480"/>
        </p:xfrm>
        <a:graphic>
          <a:graphicData uri="http://schemas.openxmlformats.org/drawingml/2006/table">
            <a:tbl>
              <a:tblPr/>
              <a:tblGrid>
                <a:gridCol w="352425"/>
                <a:gridCol w="354012"/>
                <a:gridCol w="441325"/>
                <a:gridCol w="515938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331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1331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3A5AC76-5398-4339-B4D7-633FDA6E2209}" type="slidenum">
              <a:rPr lang="en-US" smtClean="0"/>
              <a:pPr lvl="1"/>
              <a:t>11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Multiplexors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061200" cy="800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Write the truth table</a:t>
            </a:r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4724400" y="2133600"/>
            <a:ext cx="1676400" cy="19050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20" name="Group 5"/>
          <p:cNvGrpSpPr>
            <a:grpSpLocks/>
          </p:cNvGrpSpPr>
          <p:nvPr/>
        </p:nvGrpSpPr>
        <p:grpSpPr bwMode="auto">
          <a:xfrm>
            <a:off x="4876800" y="2381250"/>
            <a:ext cx="2819400" cy="2590800"/>
            <a:chOff x="3948" y="1377"/>
            <a:chExt cx="1776" cy="1632"/>
          </a:xfrm>
        </p:grpSpPr>
        <p:sp>
          <p:nvSpPr>
            <p:cNvPr id="1094662" name="Rectangle 6"/>
            <p:cNvSpPr>
              <a:spLocks noChangeArrowheads="1"/>
            </p:cNvSpPr>
            <p:nvPr/>
          </p:nvSpPr>
          <p:spPr bwMode="auto">
            <a:xfrm>
              <a:off x="3948" y="1377"/>
              <a:ext cx="1776" cy="163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3365" name="Group 7"/>
            <p:cNvGrpSpPr>
              <a:grpSpLocks/>
            </p:cNvGrpSpPr>
            <p:nvPr/>
          </p:nvGrpSpPr>
          <p:grpSpPr bwMode="auto">
            <a:xfrm>
              <a:off x="4332" y="1473"/>
              <a:ext cx="1248" cy="1143"/>
              <a:chOff x="4272" y="1392"/>
              <a:chExt cx="1248" cy="1143"/>
            </a:xfrm>
          </p:grpSpPr>
          <p:sp>
            <p:nvSpPr>
              <p:cNvPr id="13367" name="AutoShape 8"/>
              <p:cNvSpPr>
                <a:spLocks noChangeArrowheads="1"/>
              </p:cNvSpPr>
              <p:nvPr/>
            </p:nvSpPr>
            <p:spPr bwMode="auto">
              <a:xfrm>
                <a:off x="4272" y="1776"/>
                <a:ext cx="912" cy="384"/>
              </a:xfrm>
              <a:custGeom>
                <a:avLst/>
                <a:gdLst>
                  <a:gd name="T0" fmla="*/ 34 w 21600"/>
                  <a:gd name="T1" fmla="*/ 3 h 21600"/>
                  <a:gd name="T2" fmla="*/ 19 w 21600"/>
                  <a:gd name="T3" fmla="*/ 7 h 21600"/>
                  <a:gd name="T4" fmla="*/ 5 w 21600"/>
                  <a:gd name="T5" fmla="*/ 3 h 21600"/>
                  <a:gd name="T6" fmla="*/ 19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8" name="Line 9"/>
              <p:cNvSpPr>
                <a:spLocks noChangeShapeType="1"/>
              </p:cNvSpPr>
              <p:nvPr/>
            </p:nvSpPr>
            <p:spPr bwMode="auto">
              <a:xfrm flipV="1">
                <a:off x="4416" y="163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9" name="Line 10"/>
              <p:cNvSpPr>
                <a:spLocks noChangeShapeType="1"/>
              </p:cNvSpPr>
              <p:nvPr/>
            </p:nvSpPr>
            <p:spPr bwMode="auto">
              <a:xfrm flipV="1">
                <a:off x="5040" y="163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0" name="Line 11"/>
              <p:cNvSpPr>
                <a:spLocks noChangeShapeType="1"/>
              </p:cNvSpPr>
              <p:nvPr/>
            </p:nvSpPr>
            <p:spPr bwMode="auto">
              <a:xfrm flipV="1">
                <a:off x="4752" y="21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1" name="Line 12"/>
              <p:cNvSpPr>
                <a:spLocks noChangeShapeType="1"/>
              </p:cNvSpPr>
              <p:nvPr/>
            </p:nvSpPr>
            <p:spPr bwMode="auto">
              <a:xfrm flipH="1" flipV="1">
                <a:off x="5040" y="2016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2" name="Text Box 13"/>
              <p:cNvSpPr txBox="1">
                <a:spLocks noChangeArrowheads="1"/>
              </p:cNvSpPr>
              <p:nvPr/>
            </p:nvSpPr>
            <p:spPr bwMode="auto">
              <a:xfrm>
                <a:off x="4272" y="1392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A</a:t>
                </a:r>
              </a:p>
            </p:txBody>
          </p:sp>
          <p:sp>
            <p:nvSpPr>
              <p:cNvPr id="13373" name="Text Box 14"/>
              <p:cNvSpPr txBox="1">
                <a:spLocks noChangeArrowheads="1"/>
              </p:cNvSpPr>
              <p:nvPr/>
            </p:nvSpPr>
            <p:spPr bwMode="auto">
              <a:xfrm>
                <a:off x="4848" y="1392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B</a:t>
                </a:r>
              </a:p>
            </p:txBody>
          </p:sp>
          <p:sp>
            <p:nvSpPr>
              <p:cNvPr id="13374" name="Text Box 15"/>
              <p:cNvSpPr txBox="1">
                <a:spLocks noChangeArrowheads="1"/>
              </p:cNvSpPr>
              <p:nvPr/>
            </p:nvSpPr>
            <p:spPr bwMode="auto">
              <a:xfrm>
                <a:off x="5184" y="1881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S</a:t>
                </a:r>
              </a:p>
            </p:txBody>
          </p:sp>
          <p:sp>
            <p:nvSpPr>
              <p:cNvPr id="13375" name="Text Box 16"/>
              <p:cNvSpPr txBox="1">
                <a:spLocks noChangeArrowheads="1"/>
              </p:cNvSpPr>
              <p:nvPr/>
            </p:nvSpPr>
            <p:spPr bwMode="auto">
              <a:xfrm>
                <a:off x="4560" y="2304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C</a:t>
                </a:r>
              </a:p>
            </p:txBody>
          </p:sp>
          <p:sp>
            <p:nvSpPr>
              <p:cNvPr id="13376" name="Text Box 17"/>
              <p:cNvSpPr txBox="1">
                <a:spLocks noChangeArrowheads="1"/>
              </p:cNvSpPr>
              <p:nvPr/>
            </p:nvSpPr>
            <p:spPr bwMode="auto">
              <a:xfrm>
                <a:off x="4272" y="1756"/>
                <a:ext cx="28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1</a:t>
                </a:r>
              </a:p>
            </p:txBody>
          </p:sp>
          <p:sp>
            <p:nvSpPr>
              <p:cNvPr id="13377" name="Text Box 18"/>
              <p:cNvSpPr txBox="1">
                <a:spLocks noChangeArrowheads="1"/>
              </p:cNvSpPr>
              <p:nvPr/>
            </p:nvSpPr>
            <p:spPr bwMode="auto">
              <a:xfrm>
                <a:off x="4896" y="1756"/>
                <a:ext cx="28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0</a:t>
                </a:r>
              </a:p>
            </p:txBody>
          </p:sp>
        </p:grpSp>
        <p:sp>
          <p:nvSpPr>
            <p:cNvPr id="13366" name="Text Box 19"/>
            <p:cNvSpPr txBox="1">
              <a:spLocks noChangeArrowheads="1"/>
            </p:cNvSpPr>
            <p:nvPr/>
          </p:nvSpPr>
          <p:spPr bwMode="auto">
            <a:xfrm>
              <a:off x="3996" y="2769"/>
              <a:ext cx="16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Arial" charset="0"/>
                </a:rPr>
                <a:t>MULTIPLEXOR</a:t>
              </a:r>
              <a:r>
                <a:rPr lang="en-US" sz="1800">
                  <a:latin typeface="Arial" charset="0"/>
                </a:rPr>
                <a:t> Symbol</a:t>
              </a:r>
            </a:p>
          </p:txBody>
        </p:sp>
      </p:grpSp>
      <p:graphicFrame>
        <p:nvGraphicFramePr>
          <p:cNvPr id="1094676" name="Group 20"/>
          <p:cNvGraphicFramePr>
            <a:graphicFrameLocks noGrp="1"/>
          </p:cNvGraphicFramePr>
          <p:nvPr>
            <p:ph sz="half" idx="2"/>
          </p:nvPr>
        </p:nvGraphicFramePr>
        <p:xfrm>
          <a:off x="1770063" y="2232025"/>
          <a:ext cx="1663700" cy="3078480"/>
        </p:xfrm>
        <a:graphic>
          <a:graphicData uri="http://schemas.openxmlformats.org/drawingml/2006/table">
            <a:tbl>
              <a:tblPr/>
              <a:tblGrid>
                <a:gridCol w="352425"/>
                <a:gridCol w="354012"/>
                <a:gridCol w="441325"/>
                <a:gridCol w="515938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14340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1925272-6A08-4534-9367-7585C84F0CF1}" type="slidenum">
              <a:rPr lang="en-US" smtClean="0"/>
              <a:pPr lvl="1"/>
              <a:t>12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Sequential Logic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CDC735C-F202-49AA-A0DD-307E08A76FE4}" type="slidenum">
              <a:rPr lang="en-US" smtClean="0"/>
              <a:pPr lvl="1"/>
              <a:t>13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Latches and Flip-Flops (FFs)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5621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609600" indent="-609600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Latch/FF</a:t>
            </a:r>
            <a:r>
              <a:rPr lang="en-US" sz="2800" smtClean="0"/>
              <a:t>: </a:t>
            </a:r>
            <a:r>
              <a:rPr lang="en-US" sz="2400" smtClean="0"/>
              <a:t>basic building block of memory devices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b="1" smtClean="0"/>
              <a:t>Bistable devices</a:t>
            </a:r>
            <a:r>
              <a:rPr lang="en-US" sz="2000" smtClean="0"/>
              <a:t> – remain in one of 2 states (logic </a:t>
            </a:r>
            <a:r>
              <a:rPr lang="en-US" sz="2000" b="1" smtClean="0"/>
              <a:t>0</a:t>
            </a:r>
            <a:r>
              <a:rPr lang="en-US" sz="2000" smtClean="0"/>
              <a:t> or logic </a:t>
            </a:r>
            <a:r>
              <a:rPr lang="en-US" sz="2000" b="1" smtClean="0"/>
              <a:t>1</a:t>
            </a:r>
            <a:r>
              <a:rPr lang="en-US" sz="2000" smtClean="0"/>
              <a:t>)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/>
              <a:t>Has 2 outputs (one is the complement of the other) – often </a:t>
            </a:r>
            <a:r>
              <a:rPr lang="en-US" sz="2000" b="1" smtClean="0"/>
              <a:t>only one is shown</a:t>
            </a:r>
            <a:r>
              <a:rPr lang="en-US" sz="2000" smtClean="0"/>
              <a:t> (the other is implied)</a:t>
            </a:r>
          </a:p>
        </p:txBody>
      </p:sp>
      <p:sp>
        <p:nvSpPr>
          <p:cNvPr id="15367" name="Text Box 51"/>
          <p:cNvSpPr txBox="1">
            <a:spLocks noChangeArrowheads="1"/>
          </p:cNvSpPr>
          <p:nvPr/>
        </p:nvSpPr>
        <p:spPr bwMode="auto">
          <a:xfrm>
            <a:off x="457200" y="3238500"/>
            <a:ext cx="4130675" cy="369888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1800" b="1"/>
              <a:t>Latches</a:t>
            </a:r>
            <a:r>
              <a:rPr lang="en-US"/>
              <a:t> – imply that </a:t>
            </a:r>
            <a:r>
              <a:rPr lang="en-US" b="1"/>
              <a:t>not</a:t>
            </a:r>
            <a:r>
              <a:rPr lang="en-US"/>
              <a:t> controlled by a </a:t>
            </a:r>
            <a:r>
              <a:rPr lang="en-US" b="1"/>
              <a:t>clock</a:t>
            </a:r>
          </a:p>
        </p:txBody>
      </p:sp>
      <p:sp>
        <p:nvSpPr>
          <p:cNvPr id="15368" name="Text Box 52"/>
          <p:cNvSpPr txBox="1">
            <a:spLocks noChangeArrowheads="1"/>
          </p:cNvSpPr>
          <p:nvPr/>
        </p:nvSpPr>
        <p:spPr bwMode="auto">
          <a:xfrm>
            <a:off x="4759325" y="3238500"/>
            <a:ext cx="4079875" cy="3794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1800" b="1"/>
              <a:t>FFs</a:t>
            </a:r>
            <a:r>
              <a:rPr lang="en-US"/>
              <a:t> – imply that they are controlled by a </a:t>
            </a:r>
            <a:r>
              <a:rPr lang="en-US" b="1"/>
              <a:t>clock</a:t>
            </a:r>
          </a:p>
        </p:txBody>
      </p:sp>
      <p:grpSp>
        <p:nvGrpSpPr>
          <p:cNvPr id="15369" name="Group 60"/>
          <p:cNvGrpSpPr>
            <a:grpSpLocks/>
          </p:cNvGrpSpPr>
          <p:nvPr/>
        </p:nvGrpSpPr>
        <p:grpSpPr bwMode="auto">
          <a:xfrm>
            <a:off x="5181600" y="3810000"/>
            <a:ext cx="1104900" cy="914400"/>
            <a:chOff x="3264" y="2531"/>
            <a:chExt cx="696" cy="576"/>
          </a:xfrm>
        </p:grpSpPr>
        <p:grpSp>
          <p:nvGrpSpPr>
            <p:cNvPr id="15426" name="Group 53"/>
            <p:cNvGrpSpPr>
              <a:grpSpLocks/>
            </p:cNvGrpSpPr>
            <p:nvPr/>
          </p:nvGrpSpPr>
          <p:grpSpPr bwMode="auto">
            <a:xfrm>
              <a:off x="3419" y="2531"/>
              <a:ext cx="384" cy="576"/>
              <a:chOff x="3419" y="2531"/>
              <a:chExt cx="384" cy="576"/>
            </a:xfrm>
          </p:grpSpPr>
          <p:sp>
            <p:nvSpPr>
              <p:cNvPr id="15433" name="Rectangle 6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4" name="AutoShape 7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427" name="Line 54"/>
            <p:cNvSpPr>
              <a:spLocks noChangeShapeType="1"/>
            </p:cNvSpPr>
            <p:nvPr/>
          </p:nvSpPr>
          <p:spPr bwMode="auto">
            <a:xfrm flipH="1">
              <a:off x="3264" y="268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8" name="Line 55"/>
            <p:cNvSpPr>
              <a:spLocks noChangeShapeType="1"/>
            </p:cNvSpPr>
            <p:nvPr/>
          </p:nvSpPr>
          <p:spPr bwMode="auto">
            <a:xfrm flipH="1">
              <a:off x="3264" y="295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9" name="Line 56"/>
            <p:cNvSpPr>
              <a:spLocks noChangeShapeType="1"/>
            </p:cNvSpPr>
            <p:nvPr/>
          </p:nvSpPr>
          <p:spPr bwMode="auto">
            <a:xfrm flipH="1">
              <a:off x="3805" y="268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0" name="Text Box 57"/>
            <p:cNvSpPr txBox="1">
              <a:spLocks noChangeArrowheads="1"/>
            </p:cNvSpPr>
            <p:nvPr/>
          </p:nvSpPr>
          <p:spPr bwMode="auto">
            <a:xfrm>
              <a:off x="3398" y="259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15431" name="Text Box 58"/>
            <p:cNvSpPr txBox="1">
              <a:spLocks noChangeArrowheads="1"/>
            </p:cNvSpPr>
            <p:nvPr/>
          </p:nvSpPr>
          <p:spPr bwMode="auto">
            <a:xfrm>
              <a:off x="3616" y="259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15432" name="Text Box 59"/>
            <p:cNvSpPr txBox="1">
              <a:spLocks noChangeArrowheads="1"/>
            </p:cNvSpPr>
            <p:nvPr/>
          </p:nvSpPr>
          <p:spPr bwMode="auto">
            <a:xfrm>
              <a:off x="3493" y="2860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</p:grpSp>
      <p:grpSp>
        <p:nvGrpSpPr>
          <p:cNvPr id="15370" name="Group 72"/>
          <p:cNvGrpSpPr>
            <a:grpSpLocks/>
          </p:cNvGrpSpPr>
          <p:nvPr/>
        </p:nvGrpSpPr>
        <p:grpSpPr bwMode="auto">
          <a:xfrm>
            <a:off x="7499350" y="3810000"/>
            <a:ext cx="1187450" cy="914400"/>
            <a:chOff x="4316" y="2516"/>
            <a:chExt cx="748" cy="576"/>
          </a:xfrm>
        </p:grpSpPr>
        <p:grpSp>
          <p:nvGrpSpPr>
            <p:cNvPr id="15416" name="Group 62"/>
            <p:cNvGrpSpPr>
              <a:grpSpLocks/>
            </p:cNvGrpSpPr>
            <p:nvPr/>
          </p:nvGrpSpPr>
          <p:grpSpPr bwMode="auto">
            <a:xfrm>
              <a:off x="4523" y="2516"/>
              <a:ext cx="384" cy="576"/>
              <a:chOff x="3419" y="2531"/>
              <a:chExt cx="384" cy="576"/>
            </a:xfrm>
          </p:grpSpPr>
          <p:sp>
            <p:nvSpPr>
              <p:cNvPr id="15424" name="Rectangle 63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25" name="AutoShape 64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417" name="Line 65"/>
            <p:cNvSpPr>
              <a:spLocks noChangeShapeType="1"/>
            </p:cNvSpPr>
            <p:nvPr/>
          </p:nvSpPr>
          <p:spPr bwMode="auto">
            <a:xfrm flipH="1">
              <a:off x="4316" y="2673"/>
              <a:ext cx="20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8" name="Line 66"/>
            <p:cNvSpPr>
              <a:spLocks noChangeShapeType="1"/>
            </p:cNvSpPr>
            <p:nvPr/>
          </p:nvSpPr>
          <p:spPr bwMode="auto">
            <a:xfrm flipH="1" flipV="1">
              <a:off x="4316" y="2934"/>
              <a:ext cx="111" cy="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9" name="Line 67"/>
            <p:cNvSpPr>
              <a:spLocks noChangeShapeType="1"/>
            </p:cNvSpPr>
            <p:nvPr/>
          </p:nvSpPr>
          <p:spPr bwMode="auto">
            <a:xfrm flipH="1">
              <a:off x="4909" y="2673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0" name="Text Box 68"/>
            <p:cNvSpPr txBox="1">
              <a:spLocks noChangeArrowheads="1"/>
            </p:cNvSpPr>
            <p:nvPr/>
          </p:nvSpPr>
          <p:spPr bwMode="auto">
            <a:xfrm>
              <a:off x="4509" y="2577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15421" name="Text Box 69"/>
            <p:cNvSpPr txBox="1">
              <a:spLocks noChangeArrowheads="1"/>
            </p:cNvSpPr>
            <p:nvPr/>
          </p:nvSpPr>
          <p:spPr bwMode="auto">
            <a:xfrm>
              <a:off x="4720" y="2577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15422" name="Text Box 70"/>
            <p:cNvSpPr txBox="1">
              <a:spLocks noChangeArrowheads="1"/>
            </p:cNvSpPr>
            <p:nvPr/>
          </p:nvSpPr>
          <p:spPr bwMode="auto">
            <a:xfrm>
              <a:off x="4597" y="2845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15423" name="Oval 71"/>
            <p:cNvSpPr>
              <a:spLocks noChangeArrowheads="1"/>
            </p:cNvSpPr>
            <p:nvPr/>
          </p:nvSpPr>
          <p:spPr bwMode="auto">
            <a:xfrm>
              <a:off x="4424" y="2888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71" name="Group 86"/>
          <p:cNvGrpSpPr>
            <a:grpSpLocks/>
          </p:cNvGrpSpPr>
          <p:nvPr/>
        </p:nvGrpSpPr>
        <p:grpSpPr bwMode="auto">
          <a:xfrm>
            <a:off x="6248400" y="4724400"/>
            <a:ext cx="1187450" cy="1109663"/>
            <a:chOff x="3840" y="3045"/>
            <a:chExt cx="748" cy="699"/>
          </a:xfrm>
        </p:grpSpPr>
        <p:sp>
          <p:nvSpPr>
            <p:cNvPr id="15405" name="Rectangle 75"/>
            <p:cNvSpPr>
              <a:spLocks noChangeArrowheads="1"/>
            </p:cNvSpPr>
            <p:nvPr/>
          </p:nvSpPr>
          <p:spPr bwMode="auto">
            <a:xfrm>
              <a:off x="4047" y="3045"/>
              <a:ext cx="384" cy="699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6" name="AutoShape 76"/>
            <p:cNvSpPr>
              <a:spLocks noChangeArrowheads="1"/>
            </p:cNvSpPr>
            <p:nvPr/>
          </p:nvSpPr>
          <p:spPr bwMode="auto">
            <a:xfrm rot="5400000" flipH="1">
              <a:off x="4018" y="3355"/>
              <a:ext cx="165" cy="107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7" name="Line 77"/>
            <p:cNvSpPr>
              <a:spLocks noChangeShapeType="1"/>
            </p:cNvSpPr>
            <p:nvPr/>
          </p:nvSpPr>
          <p:spPr bwMode="auto">
            <a:xfrm flipH="1">
              <a:off x="3840" y="3168"/>
              <a:ext cx="20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8" name="Line 78"/>
            <p:cNvSpPr>
              <a:spLocks noChangeShapeType="1"/>
            </p:cNvSpPr>
            <p:nvPr/>
          </p:nvSpPr>
          <p:spPr bwMode="auto">
            <a:xfrm flipH="1" flipV="1">
              <a:off x="3840" y="3401"/>
              <a:ext cx="111" cy="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9" name="Line 79"/>
            <p:cNvSpPr>
              <a:spLocks noChangeShapeType="1"/>
            </p:cNvSpPr>
            <p:nvPr/>
          </p:nvSpPr>
          <p:spPr bwMode="auto">
            <a:xfrm flipH="1">
              <a:off x="4433" y="3196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0" name="Text Box 80"/>
            <p:cNvSpPr txBox="1">
              <a:spLocks noChangeArrowheads="1"/>
            </p:cNvSpPr>
            <p:nvPr/>
          </p:nvSpPr>
          <p:spPr bwMode="auto">
            <a:xfrm>
              <a:off x="4047" y="3072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15411" name="Text Box 81"/>
            <p:cNvSpPr txBox="1">
              <a:spLocks noChangeArrowheads="1"/>
            </p:cNvSpPr>
            <p:nvPr/>
          </p:nvSpPr>
          <p:spPr bwMode="auto">
            <a:xfrm>
              <a:off x="4244" y="3100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15412" name="Text Box 82"/>
            <p:cNvSpPr txBox="1">
              <a:spLocks noChangeArrowheads="1"/>
            </p:cNvSpPr>
            <p:nvPr/>
          </p:nvSpPr>
          <p:spPr bwMode="auto">
            <a:xfrm>
              <a:off x="4121" y="3312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15413" name="Oval 83"/>
            <p:cNvSpPr>
              <a:spLocks noChangeArrowheads="1"/>
            </p:cNvSpPr>
            <p:nvPr/>
          </p:nvSpPr>
          <p:spPr bwMode="auto">
            <a:xfrm>
              <a:off x="3948" y="3355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4" name="Line 84"/>
            <p:cNvSpPr>
              <a:spLocks noChangeShapeType="1"/>
            </p:cNvSpPr>
            <p:nvPr/>
          </p:nvSpPr>
          <p:spPr bwMode="auto">
            <a:xfrm flipH="1">
              <a:off x="3840" y="3628"/>
              <a:ext cx="20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5" name="Text Box 85"/>
            <p:cNvSpPr txBox="1">
              <a:spLocks noChangeArrowheads="1"/>
            </p:cNvSpPr>
            <p:nvPr/>
          </p:nvSpPr>
          <p:spPr bwMode="auto">
            <a:xfrm>
              <a:off x="4026" y="353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K</a:t>
              </a:r>
            </a:p>
          </p:txBody>
        </p:sp>
      </p:grpSp>
      <p:sp>
        <p:nvSpPr>
          <p:cNvPr id="15372" name="Text Box 87"/>
          <p:cNvSpPr txBox="1">
            <a:spLocks noChangeArrowheads="1"/>
          </p:cNvSpPr>
          <p:nvPr/>
        </p:nvSpPr>
        <p:spPr bwMode="auto">
          <a:xfrm>
            <a:off x="5345113" y="4786313"/>
            <a:ext cx="738187" cy="349250"/>
          </a:xfrm>
          <a:prstGeom prst="rect">
            <a:avLst/>
          </a:prstGeom>
          <a:solidFill>
            <a:srgbClr val="FFFF9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2"/>
                </a:solidFill>
              </a:rPr>
              <a:t>D</a:t>
            </a:r>
            <a:r>
              <a:rPr lang="en-US">
                <a:solidFill>
                  <a:schemeClr val="bg2"/>
                </a:solidFill>
              </a:rPr>
              <a:t> - FF</a:t>
            </a:r>
          </a:p>
        </p:txBody>
      </p:sp>
      <p:sp>
        <p:nvSpPr>
          <p:cNvPr id="15373" name="Text Box 88"/>
          <p:cNvSpPr txBox="1">
            <a:spLocks noChangeArrowheads="1"/>
          </p:cNvSpPr>
          <p:nvPr/>
        </p:nvSpPr>
        <p:spPr bwMode="auto">
          <a:xfrm>
            <a:off x="6478588" y="5899150"/>
            <a:ext cx="852487" cy="349250"/>
          </a:xfrm>
          <a:prstGeom prst="rect">
            <a:avLst/>
          </a:prstGeom>
          <a:solidFill>
            <a:srgbClr val="FFFF9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2"/>
                </a:solidFill>
              </a:rPr>
              <a:t>JK</a:t>
            </a:r>
            <a:r>
              <a:rPr lang="en-US">
                <a:solidFill>
                  <a:schemeClr val="bg2"/>
                </a:solidFill>
              </a:rPr>
              <a:t> - FF</a:t>
            </a:r>
          </a:p>
        </p:txBody>
      </p:sp>
      <p:sp>
        <p:nvSpPr>
          <p:cNvPr id="15374" name="Text Box 89"/>
          <p:cNvSpPr txBox="1">
            <a:spLocks noChangeArrowheads="1"/>
          </p:cNvSpPr>
          <p:nvPr/>
        </p:nvSpPr>
        <p:spPr bwMode="auto">
          <a:xfrm>
            <a:off x="7772400" y="4800600"/>
            <a:ext cx="727075" cy="349250"/>
          </a:xfrm>
          <a:prstGeom prst="rect">
            <a:avLst/>
          </a:prstGeom>
          <a:solidFill>
            <a:srgbClr val="FFFF9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2"/>
                </a:solidFill>
              </a:rPr>
              <a:t>T</a:t>
            </a:r>
            <a:r>
              <a:rPr lang="en-US">
                <a:solidFill>
                  <a:schemeClr val="bg2"/>
                </a:solidFill>
              </a:rPr>
              <a:t> - FF</a:t>
            </a:r>
          </a:p>
        </p:txBody>
      </p:sp>
      <p:grpSp>
        <p:nvGrpSpPr>
          <p:cNvPr id="15375" name="Group 113"/>
          <p:cNvGrpSpPr>
            <a:grpSpLocks/>
          </p:cNvGrpSpPr>
          <p:nvPr/>
        </p:nvGrpSpPr>
        <p:grpSpPr bwMode="auto">
          <a:xfrm>
            <a:off x="422275" y="3810000"/>
            <a:ext cx="1104900" cy="914400"/>
            <a:chOff x="432" y="2461"/>
            <a:chExt cx="696" cy="576"/>
          </a:xfrm>
        </p:grpSpPr>
        <p:sp>
          <p:nvSpPr>
            <p:cNvPr id="15398" name="Rectangle 104"/>
            <p:cNvSpPr>
              <a:spLocks noChangeArrowheads="1"/>
            </p:cNvSpPr>
            <p:nvPr/>
          </p:nvSpPr>
          <p:spPr bwMode="auto">
            <a:xfrm>
              <a:off x="587" y="2461"/>
              <a:ext cx="384" cy="576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9" name="Line 106"/>
            <p:cNvSpPr>
              <a:spLocks noChangeShapeType="1"/>
            </p:cNvSpPr>
            <p:nvPr/>
          </p:nvSpPr>
          <p:spPr bwMode="auto">
            <a:xfrm flipH="1">
              <a:off x="432" y="261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0" name="Line 107"/>
            <p:cNvSpPr>
              <a:spLocks noChangeShapeType="1"/>
            </p:cNvSpPr>
            <p:nvPr/>
          </p:nvSpPr>
          <p:spPr bwMode="auto">
            <a:xfrm flipH="1">
              <a:off x="432" y="288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1" name="Line 108"/>
            <p:cNvSpPr>
              <a:spLocks noChangeShapeType="1"/>
            </p:cNvSpPr>
            <p:nvPr/>
          </p:nvSpPr>
          <p:spPr bwMode="auto">
            <a:xfrm flipH="1">
              <a:off x="973" y="261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2" name="Text Box 109"/>
            <p:cNvSpPr txBox="1">
              <a:spLocks noChangeArrowheads="1"/>
            </p:cNvSpPr>
            <p:nvPr/>
          </p:nvSpPr>
          <p:spPr bwMode="auto">
            <a:xfrm>
              <a:off x="577" y="2522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15403" name="Text Box 110"/>
            <p:cNvSpPr txBox="1">
              <a:spLocks noChangeArrowheads="1"/>
            </p:cNvSpPr>
            <p:nvPr/>
          </p:nvSpPr>
          <p:spPr bwMode="auto">
            <a:xfrm>
              <a:off x="784" y="252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15404" name="Text Box 112"/>
            <p:cNvSpPr txBox="1">
              <a:spLocks noChangeArrowheads="1"/>
            </p:cNvSpPr>
            <p:nvPr/>
          </p:nvSpPr>
          <p:spPr bwMode="auto">
            <a:xfrm>
              <a:off x="574" y="2764"/>
              <a:ext cx="20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</a:p>
          </p:txBody>
        </p:sp>
      </p:grpSp>
      <p:grpSp>
        <p:nvGrpSpPr>
          <p:cNvPr id="15376" name="Group 114"/>
          <p:cNvGrpSpPr>
            <a:grpSpLocks/>
          </p:cNvGrpSpPr>
          <p:nvPr/>
        </p:nvGrpSpPr>
        <p:grpSpPr bwMode="auto">
          <a:xfrm>
            <a:off x="3238500" y="3886200"/>
            <a:ext cx="1104900" cy="914400"/>
            <a:chOff x="432" y="2461"/>
            <a:chExt cx="696" cy="576"/>
          </a:xfrm>
        </p:grpSpPr>
        <p:sp>
          <p:nvSpPr>
            <p:cNvPr id="15391" name="Rectangle 115"/>
            <p:cNvSpPr>
              <a:spLocks noChangeArrowheads="1"/>
            </p:cNvSpPr>
            <p:nvPr/>
          </p:nvSpPr>
          <p:spPr bwMode="auto">
            <a:xfrm>
              <a:off x="587" y="2461"/>
              <a:ext cx="384" cy="576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2" name="Line 116"/>
            <p:cNvSpPr>
              <a:spLocks noChangeShapeType="1"/>
            </p:cNvSpPr>
            <p:nvPr/>
          </p:nvSpPr>
          <p:spPr bwMode="auto">
            <a:xfrm flipH="1">
              <a:off x="432" y="261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3" name="Line 117"/>
            <p:cNvSpPr>
              <a:spLocks noChangeShapeType="1"/>
            </p:cNvSpPr>
            <p:nvPr/>
          </p:nvSpPr>
          <p:spPr bwMode="auto">
            <a:xfrm flipH="1">
              <a:off x="432" y="288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4" name="Line 118"/>
            <p:cNvSpPr>
              <a:spLocks noChangeShapeType="1"/>
            </p:cNvSpPr>
            <p:nvPr/>
          </p:nvSpPr>
          <p:spPr bwMode="auto">
            <a:xfrm flipH="1">
              <a:off x="973" y="261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5" name="Text Box 119"/>
            <p:cNvSpPr txBox="1">
              <a:spLocks noChangeArrowheads="1"/>
            </p:cNvSpPr>
            <p:nvPr/>
          </p:nvSpPr>
          <p:spPr bwMode="auto">
            <a:xfrm>
              <a:off x="567" y="252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15396" name="Text Box 120"/>
            <p:cNvSpPr txBox="1">
              <a:spLocks noChangeArrowheads="1"/>
            </p:cNvSpPr>
            <p:nvPr/>
          </p:nvSpPr>
          <p:spPr bwMode="auto">
            <a:xfrm>
              <a:off x="784" y="252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15397" name="Text Box 121"/>
            <p:cNvSpPr txBox="1">
              <a:spLocks noChangeArrowheads="1"/>
            </p:cNvSpPr>
            <p:nvPr/>
          </p:nvSpPr>
          <p:spPr bwMode="auto">
            <a:xfrm>
              <a:off x="577" y="2764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</p:grpSp>
      <p:grpSp>
        <p:nvGrpSpPr>
          <p:cNvPr id="15377" name="Group 135"/>
          <p:cNvGrpSpPr>
            <a:grpSpLocks/>
          </p:cNvGrpSpPr>
          <p:nvPr/>
        </p:nvGrpSpPr>
        <p:grpSpPr bwMode="auto">
          <a:xfrm>
            <a:off x="1784350" y="4419600"/>
            <a:ext cx="1187450" cy="1109663"/>
            <a:chOff x="971" y="3037"/>
            <a:chExt cx="748" cy="699"/>
          </a:xfrm>
        </p:grpSpPr>
        <p:sp>
          <p:nvSpPr>
            <p:cNvPr id="15382" name="Rectangle 123"/>
            <p:cNvSpPr>
              <a:spLocks noChangeArrowheads="1"/>
            </p:cNvSpPr>
            <p:nvPr/>
          </p:nvSpPr>
          <p:spPr bwMode="auto">
            <a:xfrm>
              <a:off x="1178" y="3037"/>
              <a:ext cx="384" cy="699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3" name="Line 125"/>
            <p:cNvSpPr>
              <a:spLocks noChangeShapeType="1"/>
            </p:cNvSpPr>
            <p:nvPr/>
          </p:nvSpPr>
          <p:spPr bwMode="auto">
            <a:xfrm flipH="1">
              <a:off x="971" y="3160"/>
              <a:ext cx="20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4" name="Line 126"/>
            <p:cNvSpPr>
              <a:spLocks noChangeShapeType="1"/>
            </p:cNvSpPr>
            <p:nvPr/>
          </p:nvSpPr>
          <p:spPr bwMode="auto">
            <a:xfrm flipH="1" flipV="1">
              <a:off x="971" y="3393"/>
              <a:ext cx="207" cy="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5" name="Line 127"/>
            <p:cNvSpPr>
              <a:spLocks noChangeShapeType="1"/>
            </p:cNvSpPr>
            <p:nvPr/>
          </p:nvSpPr>
          <p:spPr bwMode="auto">
            <a:xfrm flipH="1">
              <a:off x="1564" y="318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6" name="Text Box 128"/>
            <p:cNvSpPr txBox="1">
              <a:spLocks noChangeArrowheads="1"/>
            </p:cNvSpPr>
            <p:nvPr/>
          </p:nvSpPr>
          <p:spPr bwMode="auto">
            <a:xfrm>
              <a:off x="1168" y="306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15387" name="Text Box 129"/>
            <p:cNvSpPr txBox="1">
              <a:spLocks noChangeArrowheads="1"/>
            </p:cNvSpPr>
            <p:nvPr/>
          </p:nvSpPr>
          <p:spPr bwMode="auto">
            <a:xfrm>
              <a:off x="1375" y="309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15388" name="Line 132"/>
            <p:cNvSpPr>
              <a:spLocks noChangeShapeType="1"/>
            </p:cNvSpPr>
            <p:nvPr/>
          </p:nvSpPr>
          <p:spPr bwMode="auto">
            <a:xfrm flipH="1">
              <a:off x="971" y="3620"/>
              <a:ext cx="20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9" name="Text Box 133"/>
            <p:cNvSpPr txBox="1">
              <a:spLocks noChangeArrowheads="1"/>
            </p:cNvSpPr>
            <p:nvPr/>
          </p:nvSpPr>
          <p:spPr bwMode="auto">
            <a:xfrm>
              <a:off x="1161" y="3524"/>
              <a:ext cx="20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</a:p>
          </p:txBody>
        </p:sp>
        <p:sp>
          <p:nvSpPr>
            <p:cNvPr id="15390" name="Text Box 134"/>
            <p:cNvSpPr txBox="1">
              <a:spLocks noChangeArrowheads="1"/>
            </p:cNvSpPr>
            <p:nvPr/>
          </p:nvSpPr>
          <p:spPr bwMode="auto">
            <a:xfrm>
              <a:off x="1163" y="3292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</p:grpSp>
      <p:sp>
        <p:nvSpPr>
          <p:cNvPr id="15378" name="Text Box 136"/>
          <p:cNvSpPr txBox="1">
            <a:spLocks noChangeArrowheads="1"/>
          </p:cNvSpPr>
          <p:nvPr/>
        </p:nvSpPr>
        <p:spPr bwMode="auto">
          <a:xfrm>
            <a:off x="3244850" y="4876800"/>
            <a:ext cx="1174750" cy="593725"/>
          </a:xfrm>
          <a:prstGeom prst="rect">
            <a:avLst/>
          </a:prstGeom>
          <a:solidFill>
            <a:srgbClr val="FFFF9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2"/>
                </a:solidFill>
              </a:rPr>
              <a:t>D</a:t>
            </a:r>
            <a:r>
              <a:rPr lang="en-US">
                <a:solidFill>
                  <a:schemeClr val="bg2"/>
                </a:solidFill>
              </a:rPr>
              <a:t> – Latch </a:t>
            </a:r>
          </a:p>
          <a:p>
            <a:r>
              <a:rPr lang="en-US">
                <a:solidFill>
                  <a:schemeClr val="bg2"/>
                </a:solidFill>
              </a:rPr>
              <a:t>with </a:t>
            </a:r>
            <a:r>
              <a:rPr lang="en-US" b="1">
                <a:solidFill>
                  <a:schemeClr val="bg2"/>
                </a:solidFill>
              </a:rPr>
              <a:t>enable</a:t>
            </a:r>
          </a:p>
        </p:txBody>
      </p:sp>
      <p:sp>
        <p:nvSpPr>
          <p:cNvPr id="15379" name="Text Box 137"/>
          <p:cNvSpPr txBox="1">
            <a:spLocks noChangeArrowheads="1"/>
          </p:cNvSpPr>
          <p:nvPr/>
        </p:nvSpPr>
        <p:spPr bwMode="auto">
          <a:xfrm>
            <a:off x="1838325" y="5638800"/>
            <a:ext cx="1174750" cy="593725"/>
          </a:xfrm>
          <a:prstGeom prst="rect">
            <a:avLst/>
          </a:prstGeom>
          <a:solidFill>
            <a:srgbClr val="FFFF9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2"/>
                </a:solidFill>
              </a:rPr>
              <a:t>SR</a:t>
            </a:r>
            <a:r>
              <a:rPr lang="en-US">
                <a:solidFill>
                  <a:schemeClr val="bg2"/>
                </a:solidFill>
              </a:rPr>
              <a:t> – Latch </a:t>
            </a:r>
          </a:p>
          <a:p>
            <a:r>
              <a:rPr lang="en-US">
                <a:solidFill>
                  <a:schemeClr val="bg2"/>
                </a:solidFill>
              </a:rPr>
              <a:t>with </a:t>
            </a:r>
            <a:r>
              <a:rPr lang="en-US" b="1">
                <a:solidFill>
                  <a:schemeClr val="bg2"/>
                </a:solidFill>
              </a:rPr>
              <a:t>enable</a:t>
            </a:r>
          </a:p>
        </p:txBody>
      </p:sp>
      <p:sp>
        <p:nvSpPr>
          <p:cNvPr id="15380" name="Text Box 138"/>
          <p:cNvSpPr txBox="1">
            <a:spLocks noChangeArrowheads="1"/>
          </p:cNvSpPr>
          <p:nvPr/>
        </p:nvSpPr>
        <p:spPr bwMode="auto">
          <a:xfrm>
            <a:off x="381000" y="4824413"/>
            <a:ext cx="1173163" cy="349250"/>
          </a:xfrm>
          <a:prstGeom prst="rect">
            <a:avLst/>
          </a:prstGeom>
          <a:solidFill>
            <a:srgbClr val="FFFF9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2"/>
                </a:solidFill>
              </a:rPr>
              <a:t>SR</a:t>
            </a:r>
            <a:r>
              <a:rPr lang="en-US">
                <a:solidFill>
                  <a:schemeClr val="bg2"/>
                </a:solidFill>
              </a:rPr>
              <a:t> – Latch </a:t>
            </a:r>
            <a:endParaRPr lang="en-US" b="1">
              <a:solidFill>
                <a:schemeClr val="bg2"/>
              </a:solidFill>
            </a:endParaRPr>
          </a:p>
        </p:txBody>
      </p:sp>
      <p:sp>
        <p:nvSpPr>
          <p:cNvPr id="15381" name="Line 139"/>
          <p:cNvSpPr>
            <a:spLocks noChangeShapeType="1"/>
          </p:cNvSpPr>
          <p:nvPr/>
        </p:nvSpPr>
        <p:spPr bwMode="auto">
          <a:xfrm>
            <a:off x="4648200" y="3617913"/>
            <a:ext cx="0" cy="26304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638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1638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988C17C-A45A-4842-96BC-DEAA09D02BDB}" type="slidenum">
              <a:rPr lang="en-US" smtClean="0"/>
              <a:pPr lvl="1"/>
              <a:t>14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SR Latch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219200"/>
            <a:ext cx="8128000" cy="19431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u="sng" smtClean="0"/>
              <a:t>SR Latch</a:t>
            </a:r>
            <a:r>
              <a:rPr lang="en-US" sz="2000" smtClean="0"/>
              <a:t> has 3 allowed states:</a:t>
            </a:r>
          </a:p>
          <a:p>
            <a:pPr lvl="1">
              <a:lnSpc>
                <a:spcPct val="90000"/>
              </a:lnSpc>
            </a:pPr>
            <a:r>
              <a:rPr lang="en-US" sz="1800" b="1" smtClean="0"/>
              <a:t>Set</a:t>
            </a:r>
            <a:r>
              <a:rPr lang="en-US" sz="1800" smtClean="0"/>
              <a:t> (set Q to 1): S = 1, R = 0</a:t>
            </a:r>
          </a:p>
          <a:p>
            <a:pPr lvl="1">
              <a:lnSpc>
                <a:spcPct val="90000"/>
              </a:lnSpc>
            </a:pPr>
            <a:r>
              <a:rPr lang="en-US" sz="1800" b="1" smtClean="0"/>
              <a:t>Reset</a:t>
            </a:r>
            <a:r>
              <a:rPr lang="en-US" sz="1800" smtClean="0"/>
              <a:t> (reset Q to 0): R = 1, S = 0</a:t>
            </a:r>
          </a:p>
          <a:p>
            <a:pPr lvl="1">
              <a:lnSpc>
                <a:spcPct val="90000"/>
              </a:lnSpc>
            </a:pPr>
            <a:r>
              <a:rPr lang="en-US" sz="1800" b="1" smtClean="0"/>
              <a:t>Present state</a:t>
            </a:r>
            <a:r>
              <a:rPr lang="en-US" sz="1800" smtClean="0"/>
              <a:t> (keep Q as is): S = 0, R = 0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u="sng" smtClean="0"/>
              <a:t>SR Latch</a:t>
            </a:r>
            <a:r>
              <a:rPr lang="en-US" sz="2000" smtClean="0"/>
              <a:t> has 1 illegal state:</a:t>
            </a:r>
          </a:p>
          <a:p>
            <a:pPr lvl="1">
              <a:lnSpc>
                <a:spcPct val="90000"/>
              </a:lnSpc>
            </a:pPr>
            <a:r>
              <a:rPr lang="en-US" sz="1800" b="1" smtClean="0"/>
              <a:t>Instability</a:t>
            </a:r>
            <a:r>
              <a:rPr lang="en-US" sz="1800" smtClean="0"/>
              <a:t> (causes Q to switch between 0 and 1): S = 1, R = 1</a:t>
            </a:r>
          </a:p>
        </p:txBody>
      </p:sp>
      <p:sp>
        <p:nvSpPr>
          <p:cNvPr id="16391" name="Oval 5"/>
          <p:cNvSpPr>
            <a:spLocks noChangeArrowheads="1"/>
          </p:cNvSpPr>
          <p:nvPr/>
        </p:nvSpPr>
        <p:spPr bwMode="auto">
          <a:xfrm>
            <a:off x="5715000" y="4238625"/>
            <a:ext cx="76200" cy="76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Line 6"/>
          <p:cNvSpPr>
            <a:spLocks noChangeShapeType="1"/>
          </p:cNvSpPr>
          <p:nvPr/>
        </p:nvSpPr>
        <p:spPr bwMode="auto">
          <a:xfrm flipH="1">
            <a:off x="4800600" y="41148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7"/>
          <p:cNvSpPr>
            <a:spLocks noChangeShapeType="1"/>
          </p:cNvSpPr>
          <p:nvPr/>
        </p:nvSpPr>
        <p:spPr bwMode="auto">
          <a:xfrm flipH="1">
            <a:off x="5791200" y="42672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8"/>
          <p:cNvSpPr>
            <a:spLocks noChangeShapeType="1"/>
          </p:cNvSpPr>
          <p:nvPr/>
        </p:nvSpPr>
        <p:spPr bwMode="auto">
          <a:xfrm flipV="1">
            <a:off x="5181600" y="40386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9"/>
          <p:cNvSpPr>
            <a:spLocks noChangeShapeType="1"/>
          </p:cNvSpPr>
          <p:nvPr/>
        </p:nvSpPr>
        <p:spPr bwMode="auto">
          <a:xfrm>
            <a:off x="5181600" y="44958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0"/>
          <p:cNvSpPr>
            <a:spLocks noChangeShapeType="1"/>
          </p:cNvSpPr>
          <p:nvPr/>
        </p:nvSpPr>
        <p:spPr bwMode="auto">
          <a:xfrm>
            <a:off x="5181600" y="40386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Arc 11"/>
          <p:cNvSpPr>
            <a:spLocks/>
          </p:cNvSpPr>
          <p:nvPr/>
        </p:nvSpPr>
        <p:spPr bwMode="auto">
          <a:xfrm>
            <a:off x="5486400" y="4038600"/>
            <a:ext cx="228600" cy="228600"/>
          </a:xfrm>
          <a:custGeom>
            <a:avLst/>
            <a:gdLst>
              <a:gd name="T0" fmla="*/ 0 w 21600"/>
              <a:gd name="T1" fmla="*/ 0 h 21600"/>
              <a:gd name="T2" fmla="*/ 2419350 w 21600"/>
              <a:gd name="T3" fmla="*/ 2419350 h 21600"/>
              <a:gd name="T4" fmla="*/ 0 w 21600"/>
              <a:gd name="T5" fmla="*/ 24193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Arc 12"/>
          <p:cNvSpPr>
            <a:spLocks/>
          </p:cNvSpPr>
          <p:nvPr/>
        </p:nvSpPr>
        <p:spPr bwMode="auto">
          <a:xfrm flipV="1">
            <a:off x="5486400" y="4267200"/>
            <a:ext cx="228600" cy="228600"/>
          </a:xfrm>
          <a:custGeom>
            <a:avLst/>
            <a:gdLst>
              <a:gd name="T0" fmla="*/ 0 w 21600"/>
              <a:gd name="T1" fmla="*/ 0 h 21600"/>
              <a:gd name="T2" fmla="*/ 2419350 w 21600"/>
              <a:gd name="T3" fmla="*/ 2419350 h 21600"/>
              <a:gd name="T4" fmla="*/ 0 w 21600"/>
              <a:gd name="T5" fmla="*/ 24193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3"/>
          <p:cNvSpPr>
            <a:spLocks noChangeShapeType="1"/>
          </p:cNvSpPr>
          <p:nvPr/>
        </p:nvSpPr>
        <p:spPr bwMode="auto">
          <a:xfrm flipH="1">
            <a:off x="4800600" y="44196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Oval 15"/>
          <p:cNvSpPr>
            <a:spLocks noChangeArrowheads="1"/>
          </p:cNvSpPr>
          <p:nvPr/>
        </p:nvSpPr>
        <p:spPr bwMode="auto">
          <a:xfrm>
            <a:off x="5715000" y="5305425"/>
            <a:ext cx="76200" cy="76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6"/>
          <p:cNvSpPr>
            <a:spLocks noChangeShapeType="1"/>
          </p:cNvSpPr>
          <p:nvPr/>
        </p:nvSpPr>
        <p:spPr bwMode="auto">
          <a:xfrm flipH="1">
            <a:off x="4800600" y="51816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7"/>
          <p:cNvSpPr>
            <a:spLocks noChangeShapeType="1"/>
          </p:cNvSpPr>
          <p:nvPr/>
        </p:nvSpPr>
        <p:spPr bwMode="auto">
          <a:xfrm flipH="1">
            <a:off x="5791200" y="53340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Line 18"/>
          <p:cNvSpPr>
            <a:spLocks noChangeShapeType="1"/>
          </p:cNvSpPr>
          <p:nvPr/>
        </p:nvSpPr>
        <p:spPr bwMode="auto">
          <a:xfrm flipV="1">
            <a:off x="5181600" y="51054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Line 19"/>
          <p:cNvSpPr>
            <a:spLocks noChangeShapeType="1"/>
          </p:cNvSpPr>
          <p:nvPr/>
        </p:nvSpPr>
        <p:spPr bwMode="auto">
          <a:xfrm>
            <a:off x="5181600" y="55626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Line 20"/>
          <p:cNvSpPr>
            <a:spLocks noChangeShapeType="1"/>
          </p:cNvSpPr>
          <p:nvPr/>
        </p:nvSpPr>
        <p:spPr bwMode="auto">
          <a:xfrm>
            <a:off x="5181600" y="51054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Arc 21"/>
          <p:cNvSpPr>
            <a:spLocks/>
          </p:cNvSpPr>
          <p:nvPr/>
        </p:nvSpPr>
        <p:spPr bwMode="auto">
          <a:xfrm>
            <a:off x="5486400" y="5105400"/>
            <a:ext cx="228600" cy="228600"/>
          </a:xfrm>
          <a:custGeom>
            <a:avLst/>
            <a:gdLst>
              <a:gd name="T0" fmla="*/ 0 w 21600"/>
              <a:gd name="T1" fmla="*/ 0 h 21600"/>
              <a:gd name="T2" fmla="*/ 2419350 w 21600"/>
              <a:gd name="T3" fmla="*/ 2419350 h 21600"/>
              <a:gd name="T4" fmla="*/ 0 w 21600"/>
              <a:gd name="T5" fmla="*/ 24193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Arc 22"/>
          <p:cNvSpPr>
            <a:spLocks/>
          </p:cNvSpPr>
          <p:nvPr/>
        </p:nvSpPr>
        <p:spPr bwMode="auto">
          <a:xfrm flipV="1">
            <a:off x="5486400" y="5334000"/>
            <a:ext cx="228600" cy="228600"/>
          </a:xfrm>
          <a:custGeom>
            <a:avLst/>
            <a:gdLst>
              <a:gd name="T0" fmla="*/ 0 w 21600"/>
              <a:gd name="T1" fmla="*/ 0 h 21600"/>
              <a:gd name="T2" fmla="*/ 2419350 w 21600"/>
              <a:gd name="T3" fmla="*/ 2419350 h 21600"/>
              <a:gd name="T4" fmla="*/ 0 w 21600"/>
              <a:gd name="T5" fmla="*/ 24193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8" name="Line 23"/>
          <p:cNvSpPr>
            <a:spLocks noChangeShapeType="1"/>
          </p:cNvSpPr>
          <p:nvPr/>
        </p:nvSpPr>
        <p:spPr bwMode="auto">
          <a:xfrm flipH="1">
            <a:off x="4800600" y="54864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Line 24"/>
          <p:cNvSpPr>
            <a:spLocks noChangeShapeType="1"/>
          </p:cNvSpPr>
          <p:nvPr/>
        </p:nvSpPr>
        <p:spPr bwMode="auto">
          <a:xfrm>
            <a:off x="5867400" y="42672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0" name="Line 25"/>
          <p:cNvSpPr>
            <a:spLocks noChangeShapeType="1"/>
          </p:cNvSpPr>
          <p:nvPr/>
        </p:nvSpPr>
        <p:spPr bwMode="auto">
          <a:xfrm>
            <a:off x="5867400" y="49530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1" name="Line 26"/>
          <p:cNvSpPr>
            <a:spLocks noChangeShapeType="1"/>
          </p:cNvSpPr>
          <p:nvPr/>
        </p:nvSpPr>
        <p:spPr bwMode="auto">
          <a:xfrm>
            <a:off x="4800600" y="50292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2" name="Line 27"/>
          <p:cNvSpPr>
            <a:spLocks noChangeShapeType="1"/>
          </p:cNvSpPr>
          <p:nvPr/>
        </p:nvSpPr>
        <p:spPr bwMode="auto">
          <a:xfrm>
            <a:off x="4800600" y="44196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3" name="Line 28"/>
          <p:cNvSpPr>
            <a:spLocks noChangeShapeType="1"/>
          </p:cNvSpPr>
          <p:nvPr/>
        </p:nvSpPr>
        <p:spPr bwMode="auto">
          <a:xfrm flipV="1">
            <a:off x="4800600" y="4648200"/>
            <a:ext cx="1066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4" name="Line 29"/>
          <p:cNvSpPr>
            <a:spLocks noChangeShapeType="1"/>
          </p:cNvSpPr>
          <p:nvPr/>
        </p:nvSpPr>
        <p:spPr bwMode="auto">
          <a:xfrm flipH="1" flipV="1">
            <a:off x="4800600" y="4572000"/>
            <a:ext cx="1066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5" name="Rectangle 30"/>
          <p:cNvSpPr>
            <a:spLocks noChangeArrowheads="1"/>
          </p:cNvSpPr>
          <p:nvPr/>
        </p:nvSpPr>
        <p:spPr bwMode="auto">
          <a:xfrm>
            <a:off x="4495800" y="3962400"/>
            <a:ext cx="469900" cy="304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S</a:t>
            </a:r>
          </a:p>
        </p:txBody>
      </p:sp>
      <p:sp>
        <p:nvSpPr>
          <p:cNvPr id="16416" name="Rectangle 31"/>
          <p:cNvSpPr>
            <a:spLocks noChangeArrowheads="1"/>
          </p:cNvSpPr>
          <p:nvPr/>
        </p:nvSpPr>
        <p:spPr bwMode="auto">
          <a:xfrm>
            <a:off x="4495800" y="5334000"/>
            <a:ext cx="469900" cy="304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R</a:t>
            </a:r>
          </a:p>
        </p:txBody>
      </p:sp>
      <p:sp>
        <p:nvSpPr>
          <p:cNvPr id="16417" name="Rectangle 32"/>
          <p:cNvSpPr>
            <a:spLocks noChangeArrowheads="1"/>
          </p:cNvSpPr>
          <p:nvPr/>
        </p:nvSpPr>
        <p:spPr bwMode="auto">
          <a:xfrm>
            <a:off x="5867400" y="4038600"/>
            <a:ext cx="469900" cy="304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Q</a:t>
            </a:r>
          </a:p>
        </p:txBody>
      </p:sp>
      <p:sp>
        <p:nvSpPr>
          <p:cNvPr id="16418" name="Rectangle 33"/>
          <p:cNvSpPr>
            <a:spLocks noChangeArrowheads="1"/>
          </p:cNvSpPr>
          <p:nvPr/>
        </p:nvSpPr>
        <p:spPr bwMode="auto">
          <a:xfrm>
            <a:off x="5897563" y="5219700"/>
            <a:ext cx="469900" cy="304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Q</a:t>
            </a:r>
          </a:p>
        </p:txBody>
      </p:sp>
      <p:sp>
        <p:nvSpPr>
          <p:cNvPr id="16419" name="Line 34"/>
          <p:cNvSpPr>
            <a:spLocks noChangeShapeType="1"/>
          </p:cNvSpPr>
          <p:nvPr/>
        </p:nvSpPr>
        <p:spPr bwMode="auto">
          <a:xfrm>
            <a:off x="6072188" y="5281613"/>
            <a:ext cx="1238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6420" name="Oval 35"/>
          <p:cNvSpPr>
            <a:spLocks noChangeArrowheads="1"/>
          </p:cNvSpPr>
          <p:nvPr/>
        </p:nvSpPr>
        <p:spPr bwMode="auto">
          <a:xfrm>
            <a:off x="5105400" y="5453063"/>
            <a:ext cx="76200" cy="76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1" name="Oval 36"/>
          <p:cNvSpPr>
            <a:spLocks noChangeArrowheads="1"/>
          </p:cNvSpPr>
          <p:nvPr/>
        </p:nvSpPr>
        <p:spPr bwMode="auto">
          <a:xfrm>
            <a:off x="5105400" y="4081463"/>
            <a:ext cx="76200" cy="76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22" name="Group 38"/>
          <p:cNvGrpSpPr>
            <a:grpSpLocks/>
          </p:cNvGrpSpPr>
          <p:nvPr/>
        </p:nvGrpSpPr>
        <p:grpSpPr bwMode="auto">
          <a:xfrm>
            <a:off x="7315200" y="4419600"/>
            <a:ext cx="1104900" cy="914400"/>
            <a:chOff x="432" y="2461"/>
            <a:chExt cx="696" cy="576"/>
          </a:xfrm>
        </p:grpSpPr>
        <p:sp>
          <p:nvSpPr>
            <p:cNvPr id="16454" name="Rectangle 39"/>
            <p:cNvSpPr>
              <a:spLocks noChangeArrowheads="1"/>
            </p:cNvSpPr>
            <p:nvPr/>
          </p:nvSpPr>
          <p:spPr bwMode="auto">
            <a:xfrm>
              <a:off x="587" y="2461"/>
              <a:ext cx="384" cy="576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55" name="Line 40"/>
            <p:cNvSpPr>
              <a:spLocks noChangeShapeType="1"/>
            </p:cNvSpPr>
            <p:nvPr/>
          </p:nvSpPr>
          <p:spPr bwMode="auto">
            <a:xfrm flipH="1">
              <a:off x="432" y="261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6" name="Line 41"/>
            <p:cNvSpPr>
              <a:spLocks noChangeShapeType="1"/>
            </p:cNvSpPr>
            <p:nvPr/>
          </p:nvSpPr>
          <p:spPr bwMode="auto">
            <a:xfrm flipH="1">
              <a:off x="432" y="288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7" name="Line 42"/>
            <p:cNvSpPr>
              <a:spLocks noChangeShapeType="1"/>
            </p:cNvSpPr>
            <p:nvPr/>
          </p:nvSpPr>
          <p:spPr bwMode="auto">
            <a:xfrm flipH="1">
              <a:off x="973" y="261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8" name="Text Box 43"/>
            <p:cNvSpPr txBox="1">
              <a:spLocks noChangeArrowheads="1"/>
            </p:cNvSpPr>
            <p:nvPr/>
          </p:nvSpPr>
          <p:spPr bwMode="auto">
            <a:xfrm>
              <a:off x="577" y="2522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16459" name="Text Box 44"/>
            <p:cNvSpPr txBox="1">
              <a:spLocks noChangeArrowheads="1"/>
            </p:cNvSpPr>
            <p:nvPr/>
          </p:nvSpPr>
          <p:spPr bwMode="auto">
            <a:xfrm>
              <a:off x="784" y="252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16460" name="Text Box 45"/>
            <p:cNvSpPr txBox="1">
              <a:spLocks noChangeArrowheads="1"/>
            </p:cNvSpPr>
            <p:nvPr/>
          </p:nvSpPr>
          <p:spPr bwMode="auto">
            <a:xfrm>
              <a:off x="574" y="2764"/>
              <a:ext cx="20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</a:p>
          </p:txBody>
        </p:sp>
      </p:grpSp>
      <p:graphicFrame>
        <p:nvGraphicFramePr>
          <p:cNvPr id="1102967" name="Group 119"/>
          <p:cNvGraphicFramePr>
            <a:graphicFrameLocks noGrp="1"/>
          </p:cNvGraphicFramePr>
          <p:nvPr>
            <p:ph sz="half" idx="2"/>
          </p:nvPr>
        </p:nvGraphicFramePr>
        <p:xfrm>
          <a:off x="800100" y="3810000"/>
          <a:ext cx="1600200" cy="1737360"/>
        </p:xfrm>
        <a:graphic>
          <a:graphicData uri="http://schemas.openxmlformats.org/drawingml/2006/table">
            <a:tbl>
              <a:tblPr/>
              <a:tblGrid>
                <a:gridCol w="304800"/>
                <a:gridCol w="6096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6445" name="Text Box 103"/>
          <p:cNvSpPr txBox="1">
            <a:spLocks noChangeArrowheads="1"/>
          </p:cNvSpPr>
          <p:nvPr/>
        </p:nvSpPr>
        <p:spPr bwMode="auto">
          <a:xfrm>
            <a:off x="2892425" y="3962400"/>
            <a:ext cx="1222375" cy="3492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Present state</a:t>
            </a:r>
          </a:p>
        </p:txBody>
      </p:sp>
      <p:sp>
        <p:nvSpPr>
          <p:cNvPr id="16446" name="Text Box 105"/>
          <p:cNvSpPr txBox="1">
            <a:spLocks noChangeArrowheads="1"/>
          </p:cNvSpPr>
          <p:nvPr/>
        </p:nvSpPr>
        <p:spPr bwMode="auto">
          <a:xfrm>
            <a:off x="2895600" y="4483100"/>
            <a:ext cx="649288" cy="3492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Reset</a:t>
            </a:r>
          </a:p>
        </p:txBody>
      </p:sp>
      <p:sp>
        <p:nvSpPr>
          <p:cNvPr id="16447" name="Text Box 107"/>
          <p:cNvSpPr txBox="1">
            <a:spLocks noChangeArrowheads="1"/>
          </p:cNvSpPr>
          <p:nvPr/>
        </p:nvSpPr>
        <p:spPr bwMode="auto">
          <a:xfrm>
            <a:off x="2895600" y="4953000"/>
            <a:ext cx="457200" cy="3492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Set</a:t>
            </a:r>
          </a:p>
        </p:txBody>
      </p:sp>
      <p:sp>
        <p:nvSpPr>
          <p:cNvPr id="16448" name="Text Box 109"/>
          <p:cNvSpPr txBox="1">
            <a:spLocks noChangeArrowheads="1"/>
          </p:cNvSpPr>
          <p:nvPr/>
        </p:nvSpPr>
        <p:spPr bwMode="auto">
          <a:xfrm>
            <a:off x="2895600" y="5410200"/>
            <a:ext cx="719138" cy="3492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Illegal</a:t>
            </a:r>
          </a:p>
        </p:txBody>
      </p:sp>
      <p:sp>
        <p:nvSpPr>
          <p:cNvPr id="16449" name="AutoShape 117"/>
          <p:cNvSpPr>
            <a:spLocks noChangeArrowheads="1"/>
          </p:cNvSpPr>
          <p:nvPr/>
        </p:nvSpPr>
        <p:spPr bwMode="auto">
          <a:xfrm>
            <a:off x="6300788" y="4668838"/>
            <a:ext cx="785812" cy="360362"/>
          </a:xfrm>
          <a:prstGeom prst="rightArrow">
            <a:avLst>
              <a:gd name="adj1" fmla="val 50000"/>
              <a:gd name="adj2" fmla="val 54515"/>
            </a:avLst>
          </a:prstGeom>
          <a:solidFill>
            <a:srgbClr val="800000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6450" name="AutoShape 120"/>
          <p:cNvCxnSpPr>
            <a:cxnSpLocks noChangeShapeType="1"/>
            <a:stCxn id="16445" idx="1"/>
          </p:cNvCxnSpPr>
          <p:nvPr/>
        </p:nvCxnSpPr>
        <p:spPr bwMode="auto">
          <a:xfrm flipH="1">
            <a:off x="2400300" y="4137025"/>
            <a:ext cx="492125" cy="2365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16451" name="AutoShape 121"/>
          <p:cNvCxnSpPr>
            <a:cxnSpLocks noChangeShapeType="1"/>
            <a:stCxn id="16446" idx="1"/>
          </p:cNvCxnSpPr>
          <p:nvPr/>
        </p:nvCxnSpPr>
        <p:spPr bwMode="auto">
          <a:xfrm flipH="1">
            <a:off x="2400300" y="4657725"/>
            <a:ext cx="495300" cy="50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16452" name="AutoShape 122"/>
          <p:cNvCxnSpPr>
            <a:cxnSpLocks noChangeShapeType="1"/>
            <a:stCxn id="16447" idx="1"/>
          </p:cNvCxnSpPr>
          <p:nvPr/>
        </p:nvCxnSpPr>
        <p:spPr bwMode="auto">
          <a:xfrm flipH="1" flipV="1">
            <a:off x="2400300" y="5043488"/>
            <a:ext cx="495300" cy="841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16453" name="AutoShape 123"/>
          <p:cNvCxnSpPr>
            <a:cxnSpLocks noChangeShapeType="1"/>
            <a:stCxn id="16448" idx="1"/>
          </p:cNvCxnSpPr>
          <p:nvPr/>
        </p:nvCxnSpPr>
        <p:spPr bwMode="auto">
          <a:xfrm flipH="1" flipV="1">
            <a:off x="2400300" y="5378450"/>
            <a:ext cx="495300" cy="206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0E29922-90C2-4A72-81CD-781210D6B981}" type="slidenum">
              <a:rPr lang="en-US" smtClean="0"/>
              <a:pPr lvl="1"/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SR Latch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7823200" cy="571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u="sng" smtClean="0"/>
              <a:t>Timing diagram</a:t>
            </a:r>
            <a:r>
              <a:rPr lang="en-US" sz="2400" smtClean="0"/>
              <a:t>: a graph of inputs and outputs over time.</a:t>
            </a:r>
          </a:p>
        </p:txBody>
      </p:sp>
      <p:grpSp>
        <p:nvGrpSpPr>
          <p:cNvPr id="17415" name="Group 40"/>
          <p:cNvGrpSpPr>
            <a:grpSpLocks/>
          </p:cNvGrpSpPr>
          <p:nvPr/>
        </p:nvGrpSpPr>
        <p:grpSpPr bwMode="auto">
          <a:xfrm>
            <a:off x="1976438" y="2416175"/>
            <a:ext cx="6710362" cy="3679825"/>
            <a:chOff x="609600" y="2416175"/>
            <a:chExt cx="7376607" cy="3679825"/>
          </a:xfrm>
        </p:grpSpPr>
        <p:sp>
          <p:nvSpPr>
            <p:cNvPr id="17438" name="Line 4"/>
            <p:cNvSpPr>
              <a:spLocks noChangeShapeType="1"/>
            </p:cNvSpPr>
            <p:nvPr/>
          </p:nvSpPr>
          <p:spPr bwMode="auto">
            <a:xfrm>
              <a:off x="1377950" y="5943600"/>
              <a:ext cx="6477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9" name="Line 26"/>
            <p:cNvSpPr>
              <a:spLocks noChangeShapeType="1"/>
            </p:cNvSpPr>
            <p:nvPr/>
          </p:nvSpPr>
          <p:spPr bwMode="auto">
            <a:xfrm>
              <a:off x="1397000" y="5410200"/>
              <a:ext cx="6477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Line 27"/>
            <p:cNvSpPr>
              <a:spLocks noChangeShapeType="1"/>
            </p:cNvSpPr>
            <p:nvPr/>
          </p:nvSpPr>
          <p:spPr bwMode="auto">
            <a:xfrm>
              <a:off x="1397000" y="4572000"/>
              <a:ext cx="6477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1" name="Line 28"/>
            <p:cNvSpPr>
              <a:spLocks noChangeShapeType="1"/>
            </p:cNvSpPr>
            <p:nvPr/>
          </p:nvSpPr>
          <p:spPr bwMode="auto">
            <a:xfrm>
              <a:off x="1397000" y="3733800"/>
              <a:ext cx="6477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Freeform 31"/>
            <p:cNvSpPr>
              <a:spLocks/>
            </p:cNvSpPr>
            <p:nvPr/>
          </p:nvSpPr>
          <p:spPr bwMode="auto">
            <a:xfrm>
              <a:off x="1397000" y="4800600"/>
              <a:ext cx="6477000" cy="609600"/>
            </a:xfrm>
            <a:custGeom>
              <a:avLst/>
              <a:gdLst>
                <a:gd name="T0" fmla="*/ 0 w 4080"/>
                <a:gd name="T1" fmla="*/ 609600 h 336"/>
                <a:gd name="T2" fmla="*/ 0 w 4080"/>
                <a:gd name="T3" fmla="*/ 0 h 336"/>
                <a:gd name="T4" fmla="*/ 609600 w 4080"/>
                <a:gd name="T5" fmla="*/ 0 h 336"/>
                <a:gd name="T6" fmla="*/ 609600 w 4080"/>
                <a:gd name="T7" fmla="*/ 609600 h 336"/>
                <a:gd name="T8" fmla="*/ 4876800 w 4080"/>
                <a:gd name="T9" fmla="*/ 609600 h 336"/>
                <a:gd name="T10" fmla="*/ 4876800 w 4080"/>
                <a:gd name="T11" fmla="*/ 0 h 336"/>
                <a:gd name="T12" fmla="*/ 5486400 w 4080"/>
                <a:gd name="T13" fmla="*/ 0 h 336"/>
                <a:gd name="T14" fmla="*/ 5486400 w 4080"/>
                <a:gd name="T15" fmla="*/ 609600 h 336"/>
                <a:gd name="T16" fmla="*/ 6477000 w 4080"/>
                <a:gd name="T17" fmla="*/ 609600 h 3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80"/>
                <a:gd name="T28" fmla="*/ 0 h 336"/>
                <a:gd name="T29" fmla="*/ 4080 w 4080"/>
                <a:gd name="T30" fmla="*/ 336 h 3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80" h="336">
                  <a:moveTo>
                    <a:pt x="0" y="336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336"/>
                  </a:lnTo>
                  <a:lnTo>
                    <a:pt x="3072" y="336"/>
                  </a:lnTo>
                  <a:lnTo>
                    <a:pt x="3072" y="0"/>
                  </a:lnTo>
                  <a:lnTo>
                    <a:pt x="3456" y="0"/>
                  </a:lnTo>
                  <a:lnTo>
                    <a:pt x="3456" y="336"/>
                  </a:lnTo>
                  <a:lnTo>
                    <a:pt x="4080" y="336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Freeform 33"/>
            <p:cNvSpPr>
              <a:spLocks/>
            </p:cNvSpPr>
            <p:nvPr/>
          </p:nvSpPr>
          <p:spPr bwMode="auto">
            <a:xfrm>
              <a:off x="1397000" y="3962400"/>
              <a:ext cx="6477000" cy="609600"/>
            </a:xfrm>
            <a:custGeom>
              <a:avLst/>
              <a:gdLst>
                <a:gd name="T0" fmla="*/ 0 w 4080"/>
                <a:gd name="T1" fmla="*/ 609600 h 384"/>
                <a:gd name="T2" fmla="*/ 1828800 w 4080"/>
                <a:gd name="T3" fmla="*/ 609600 h 384"/>
                <a:gd name="T4" fmla="*/ 1828800 w 4080"/>
                <a:gd name="T5" fmla="*/ 0 h 384"/>
                <a:gd name="T6" fmla="*/ 2362200 w 4080"/>
                <a:gd name="T7" fmla="*/ 0 h 384"/>
                <a:gd name="T8" fmla="*/ 2438400 w 4080"/>
                <a:gd name="T9" fmla="*/ 0 h 384"/>
                <a:gd name="T10" fmla="*/ 2438400 w 4080"/>
                <a:gd name="T11" fmla="*/ 609600 h 384"/>
                <a:gd name="T12" fmla="*/ 3657601 w 4080"/>
                <a:gd name="T13" fmla="*/ 609600 h 384"/>
                <a:gd name="T14" fmla="*/ 3657601 w 4080"/>
                <a:gd name="T15" fmla="*/ 0 h 384"/>
                <a:gd name="T16" fmla="*/ 4267201 w 4080"/>
                <a:gd name="T17" fmla="*/ 0 h 384"/>
                <a:gd name="T18" fmla="*/ 4267201 w 4080"/>
                <a:gd name="T19" fmla="*/ 609600 h 384"/>
                <a:gd name="T20" fmla="*/ 6477000 w 4080"/>
                <a:gd name="T21" fmla="*/ 609600 h 3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080"/>
                <a:gd name="T34" fmla="*/ 0 h 384"/>
                <a:gd name="T35" fmla="*/ 4080 w 4080"/>
                <a:gd name="T36" fmla="*/ 384 h 38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080" h="384">
                  <a:moveTo>
                    <a:pt x="0" y="384"/>
                  </a:moveTo>
                  <a:lnTo>
                    <a:pt x="1152" y="384"/>
                  </a:lnTo>
                  <a:lnTo>
                    <a:pt x="1152" y="0"/>
                  </a:lnTo>
                  <a:lnTo>
                    <a:pt x="1488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2304" y="384"/>
                  </a:lnTo>
                  <a:lnTo>
                    <a:pt x="2304" y="0"/>
                  </a:lnTo>
                  <a:lnTo>
                    <a:pt x="2688" y="0"/>
                  </a:lnTo>
                  <a:lnTo>
                    <a:pt x="2688" y="384"/>
                  </a:lnTo>
                  <a:lnTo>
                    <a:pt x="4080" y="384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4" name="Freeform 35"/>
            <p:cNvSpPr>
              <a:spLocks/>
            </p:cNvSpPr>
            <p:nvPr/>
          </p:nvSpPr>
          <p:spPr bwMode="auto">
            <a:xfrm>
              <a:off x="1397000" y="3200400"/>
              <a:ext cx="6477000" cy="533400"/>
            </a:xfrm>
            <a:custGeom>
              <a:avLst/>
              <a:gdLst>
                <a:gd name="T0" fmla="*/ 0 w 4080"/>
                <a:gd name="T1" fmla="*/ 533400 h 336"/>
                <a:gd name="T2" fmla="*/ 0 w 4080"/>
                <a:gd name="T3" fmla="*/ 0 h 336"/>
                <a:gd name="T4" fmla="*/ 1828800 w 4080"/>
                <a:gd name="T5" fmla="*/ 0 h 336"/>
                <a:gd name="T6" fmla="*/ 1828800 w 4080"/>
                <a:gd name="T7" fmla="*/ 533400 h 336"/>
                <a:gd name="T8" fmla="*/ 4876800 w 4080"/>
                <a:gd name="T9" fmla="*/ 533400 h 336"/>
                <a:gd name="T10" fmla="*/ 4876800 w 4080"/>
                <a:gd name="T11" fmla="*/ 0 h 336"/>
                <a:gd name="T12" fmla="*/ 6477000 w 4080"/>
                <a:gd name="T13" fmla="*/ 0 h 3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80"/>
                <a:gd name="T22" fmla="*/ 0 h 336"/>
                <a:gd name="T23" fmla="*/ 4080 w 4080"/>
                <a:gd name="T24" fmla="*/ 336 h 3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80" h="336">
                  <a:moveTo>
                    <a:pt x="0" y="336"/>
                  </a:moveTo>
                  <a:lnTo>
                    <a:pt x="0" y="0"/>
                  </a:lnTo>
                  <a:lnTo>
                    <a:pt x="1152" y="0"/>
                  </a:lnTo>
                  <a:lnTo>
                    <a:pt x="1152" y="336"/>
                  </a:lnTo>
                  <a:lnTo>
                    <a:pt x="3072" y="336"/>
                  </a:lnTo>
                  <a:lnTo>
                    <a:pt x="3072" y="0"/>
                  </a:lnTo>
                  <a:lnTo>
                    <a:pt x="4080" y="0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Text Box 36"/>
            <p:cNvSpPr txBox="1">
              <a:spLocks noChangeArrowheads="1"/>
            </p:cNvSpPr>
            <p:nvPr/>
          </p:nvSpPr>
          <p:spPr bwMode="auto">
            <a:xfrm>
              <a:off x="609600" y="5659438"/>
              <a:ext cx="666750" cy="3667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Time</a:t>
              </a:r>
            </a:p>
          </p:txBody>
        </p:sp>
        <p:sp>
          <p:nvSpPr>
            <p:cNvPr id="17446" name="Text Box 37"/>
            <p:cNvSpPr txBox="1">
              <a:spLocks noChangeArrowheads="1"/>
            </p:cNvSpPr>
            <p:nvPr/>
          </p:nvSpPr>
          <p:spPr bwMode="auto">
            <a:xfrm>
              <a:off x="781050" y="4991100"/>
              <a:ext cx="311150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7447" name="Text Box 38"/>
            <p:cNvSpPr txBox="1">
              <a:spLocks noChangeArrowheads="1"/>
            </p:cNvSpPr>
            <p:nvPr/>
          </p:nvSpPr>
          <p:spPr bwMode="auto">
            <a:xfrm>
              <a:off x="768350" y="4090988"/>
              <a:ext cx="336550" cy="3667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R</a:t>
              </a:r>
            </a:p>
          </p:txBody>
        </p:sp>
        <p:sp>
          <p:nvSpPr>
            <p:cNvPr id="17448" name="Text Box 39"/>
            <p:cNvSpPr txBox="1">
              <a:spLocks noChangeArrowheads="1"/>
            </p:cNvSpPr>
            <p:nvPr/>
          </p:nvSpPr>
          <p:spPr bwMode="auto">
            <a:xfrm>
              <a:off x="769938" y="3328988"/>
              <a:ext cx="349250" cy="3667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Q</a:t>
              </a:r>
            </a:p>
          </p:txBody>
        </p:sp>
        <p:sp>
          <p:nvSpPr>
            <p:cNvPr id="17449" name="Text Box 40"/>
            <p:cNvSpPr txBox="1">
              <a:spLocks noChangeArrowheads="1"/>
            </p:cNvSpPr>
            <p:nvPr/>
          </p:nvSpPr>
          <p:spPr bwMode="auto">
            <a:xfrm>
              <a:off x="1136650" y="2438400"/>
              <a:ext cx="887413" cy="349250"/>
            </a:xfrm>
            <a:prstGeom prst="rect">
              <a:avLst/>
            </a:prstGeom>
            <a:solidFill>
              <a:srgbClr val="FFFF99">
                <a:alpha val="7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FF is set</a:t>
              </a:r>
            </a:p>
          </p:txBody>
        </p:sp>
        <p:cxnSp>
          <p:nvCxnSpPr>
            <p:cNvPr id="17450" name="AutoShape 41"/>
            <p:cNvCxnSpPr>
              <a:cxnSpLocks noChangeShapeType="1"/>
              <a:stCxn id="17449" idx="2"/>
            </p:cNvCxnSpPr>
            <p:nvPr/>
          </p:nvCxnSpPr>
          <p:spPr bwMode="auto">
            <a:xfrm flipH="1">
              <a:off x="1524000" y="2787650"/>
              <a:ext cx="57150" cy="41275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</p:cxnSp>
        <p:sp>
          <p:nvSpPr>
            <p:cNvPr id="17451" name="Text Box 42"/>
            <p:cNvSpPr txBox="1">
              <a:spLocks noChangeArrowheads="1"/>
            </p:cNvSpPr>
            <p:nvPr/>
          </p:nvSpPr>
          <p:spPr bwMode="auto">
            <a:xfrm>
              <a:off x="3148013" y="2438400"/>
              <a:ext cx="1046162" cy="349250"/>
            </a:xfrm>
            <a:prstGeom prst="rect">
              <a:avLst/>
            </a:prstGeom>
            <a:solidFill>
              <a:srgbClr val="FFFF99">
                <a:alpha val="7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FF is reset</a:t>
              </a:r>
            </a:p>
          </p:txBody>
        </p:sp>
        <p:cxnSp>
          <p:nvCxnSpPr>
            <p:cNvPr id="17452" name="AutoShape 43"/>
            <p:cNvCxnSpPr>
              <a:cxnSpLocks noChangeShapeType="1"/>
              <a:stCxn id="17451" idx="2"/>
            </p:cNvCxnSpPr>
            <p:nvPr/>
          </p:nvCxnSpPr>
          <p:spPr bwMode="auto">
            <a:xfrm flipH="1">
              <a:off x="3411538" y="2787650"/>
              <a:ext cx="260350" cy="9144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</p:cxnSp>
        <p:sp>
          <p:nvSpPr>
            <p:cNvPr id="17453" name="Text Box 44"/>
            <p:cNvSpPr txBox="1">
              <a:spLocks noChangeArrowheads="1"/>
            </p:cNvSpPr>
            <p:nvPr/>
          </p:nvSpPr>
          <p:spPr bwMode="auto">
            <a:xfrm>
              <a:off x="4648200" y="2416175"/>
              <a:ext cx="1285875" cy="593725"/>
            </a:xfrm>
            <a:prstGeom prst="rect">
              <a:avLst/>
            </a:prstGeom>
            <a:solidFill>
              <a:srgbClr val="FFFF99">
                <a:alpha val="7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US"/>
                <a:t>FF is again reset</a:t>
              </a:r>
            </a:p>
          </p:txBody>
        </p:sp>
        <p:cxnSp>
          <p:nvCxnSpPr>
            <p:cNvPr id="17454" name="AutoShape 45"/>
            <p:cNvCxnSpPr>
              <a:cxnSpLocks noChangeShapeType="1"/>
              <a:stCxn id="17453" idx="2"/>
            </p:cNvCxnSpPr>
            <p:nvPr/>
          </p:nvCxnSpPr>
          <p:spPr bwMode="auto">
            <a:xfrm flipH="1">
              <a:off x="5218113" y="3009900"/>
              <a:ext cx="73025" cy="69215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</p:cxnSp>
        <p:sp>
          <p:nvSpPr>
            <p:cNvPr id="17455" name="Text Box 46"/>
            <p:cNvSpPr txBox="1">
              <a:spLocks noChangeArrowheads="1"/>
            </p:cNvSpPr>
            <p:nvPr/>
          </p:nvSpPr>
          <p:spPr bwMode="auto">
            <a:xfrm>
              <a:off x="6400800" y="2416175"/>
              <a:ext cx="887413" cy="349250"/>
            </a:xfrm>
            <a:prstGeom prst="rect">
              <a:avLst/>
            </a:prstGeom>
            <a:solidFill>
              <a:srgbClr val="FFFF99">
                <a:alpha val="7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FF is set</a:t>
              </a:r>
            </a:p>
          </p:txBody>
        </p:sp>
        <p:cxnSp>
          <p:nvCxnSpPr>
            <p:cNvPr id="17456" name="AutoShape 47"/>
            <p:cNvCxnSpPr>
              <a:cxnSpLocks noChangeShapeType="1"/>
              <a:stCxn id="17455" idx="2"/>
            </p:cNvCxnSpPr>
            <p:nvPr/>
          </p:nvCxnSpPr>
          <p:spPr bwMode="auto">
            <a:xfrm flipH="1">
              <a:off x="6545263" y="2765425"/>
              <a:ext cx="300037" cy="40163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</p:cxnSp>
        <p:sp>
          <p:nvSpPr>
            <p:cNvPr id="17457" name="Line 72"/>
            <p:cNvSpPr>
              <a:spLocks noChangeShapeType="1"/>
            </p:cNvSpPr>
            <p:nvPr/>
          </p:nvSpPr>
          <p:spPr bwMode="auto">
            <a:xfrm>
              <a:off x="6248400" y="57912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Line 73"/>
            <p:cNvSpPr>
              <a:spLocks noChangeShapeType="1"/>
            </p:cNvSpPr>
            <p:nvPr/>
          </p:nvSpPr>
          <p:spPr bwMode="auto">
            <a:xfrm>
              <a:off x="6858000" y="57912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9" name="Line 74"/>
            <p:cNvSpPr>
              <a:spLocks noChangeShapeType="1"/>
            </p:cNvSpPr>
            <p:nvPr/>
          </p:nvSpPr>
          <p:spPr bwMode="auto">
            <a:xfrm>
              <a:off x="7543800" y="57912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75"/>
            <p:cNvSpPr>
              <a:spLocks noChangeShapeType="1"/>
            </p:cNvSpPr>
            <p:nvPr/>
          </p:nvSpPr>
          <p:spPr bwMode="auto">
            <a:xfrm>
              <a:off x="5638800" y="57912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Line 76"/>
            <p:cNvSpPr>
              <a:spLocks noChangeShapeType="1"/>
            </p:cNvSpPr>
            <p:nvPr/>
          </p:nvSpPr>
          <p:spPr bwMode="auto">
            <a:xfrm>
              <a:off x="5029200" y="57912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2" name="Line 77"/>
            <p:cNvSpPr>
              <a:spLocks noChangeShapeType="1"/>
            </p:cNvSpPr>
            <p:nvPr/>
          </p:nvSpPr>
          <p:spPr bwMode="auto">
            <a:xfrm>
              <a:off x="4419600" y="57912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Line 78"/>
            <p:cNvSpPr>
              <a:spLocks noChangeShapeType="1"/>
            </p:cNvSpPr>
            <p:nvPr/>
          </p:nvSpPr>
          <p:spPr bwMode="auto">
            <a:xfrm>
              <a:off x="3810000" y="57912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4" name="Line 79"/>
            <p:cNvSpPr>
              <a:spLocks noChangeShapeType="1"/>
            </p:cNvSpPr>
            <p:nvPr/>
          </p:nvSpPr>
          <p:spPr bwMode="auto">
            <a:xfrm>
              <a:off x="3200400" y="57912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Line 80"/>
            <p:cNvSpPr>
              <a:spLocks noChangeShapeType="1"/>
            </p:cNvSpPr>
            <p:nvPr/>
          </p:nvSpPr>
          <p:spPr bwMode="auto">
            <a:xfrm>
              <a:off x="2590800" y="57912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6" name="Line 81"/>
            <p:cNvSpPr>
              <a:spLocks noChangeShapeType="1"/>
            </p:cNvSpPr>
            <p:nvPr/>
          </p:nvSpPr>
          <p:spPr bwMode="auto">
            <a:xfrm>
              <a:off x="1981200" y="57912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Line 82"/>
            <p:cNvSpPr>
              <a:spLocks noChangeShapeType="1"/>
            </p:cNvSpPr>
            <p:nvPr/>
          </p:nvSpPr>
          <p:spPr bwMode="auto">
            <a:xfrm>
              <a:off x="1371600" y="57912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Text Box 40"/>
            <p:cNvSpPr txBox="1">
              <a:spLocks noChangeArrowheads="1"/>
            </p:cNvSpPr>
            <p:nvPr/>
          </p:nvSpPr>
          <p:spPr bwMode="auto">
            <a:xfrm>
              <a:off x="2209800" y="2819400"/>
              <a:ext cx="683199" cy="307777"/>
            </a:xfrm>
            <a:prstGeom prst="rect">
              <a:avLst/>
            </a:prstGeom>
            <a:solidFill>
              <a:srgbClr val="8495A9">
                <a:alpha val="7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HOLD</a:t>
              </a:r>
            </a:p>
          </p:txBody>
        </p:sp>
        <p:sp>
          <p:nvSpPr>
            <p:cNvPr id="17469" name="Text Box 40"/>
            <p:cNvSpPr txBox="1">
              <a:spLocks noChangeArrowheads="1"/>
            </p:cNvSpPr>
            <p:nvPr/>
          </p:nvSpPr>
          <p:spPr bwMode="auto">
            <a:xfrm>
              <a:off x="4038600" y="3352800"/>
              <a:ext cx="683199" cy="307777"/>
            </a:xfrm>
            <a:prstGeom prst="rect">
              <a:avLst/>
            </a:prstGeom>
            <a:solidFill>
              <a:srgbClr val="8495A9">
                <a:alpha val="7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HOLD</a:t>
              </a:r>
            </a:p>
          </p:txBody>
        </p:sp>
        <p:sp>
          <p:nvSpPr>
            <p:cNvPr id="17470" name="Text Box 40"/>
            <p:cNvSpPr txBox="1">
              <a:spLocks noChangeArrowheads="1"/>
            </p:cNvSpPr>
            <p:nvPr/>
          </p:nvSpPr>
          <p:spPr bwMode="auto">
            <a:xfrm>
              <a:off x="5669395" y="3416808"/>
              <a:ext cx="579005" cy="261610"/>
            </a:xfrm>
            <a:prstGeom prst="rect">
              <a:avLst/>
            </a:prstGeom>
            <a:solidFill>
              <a:srgbClr val="8495A9">
                <a:alpha val="7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100"/>
                <a:t>HOLD</a:t>
              </a:r>
            </a:p>
          </p:txBody>
        </p:sp>
        <p:sp>
          <p:nvSpPr>
            <p:cNvPr id="17471" name="Text Box 40"/>
            <p:cNvSpPr txBox="1">
              <a:spLocks noChangeArrowheads="1"/>
            </p:cNvSpPr>
            <p:nvPr/>
          </p:nvSpPr>
          <p:spPr bwMode="auto">
            <a:xfrm>
              <a:off x="7303008" y="2819400"/>
              <a:ext cx="683199" cy="307777"/>
            </a:xfrm>
            <a:prstGeom prst="rect">
              <a:avLst/>
            </a:prstGeom>
            <a:solidFill>
              <a:srgbClr val="8495A9">
                <a:alpha val="7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HOLD</a:t>
              </a:r>
            </a:p>
          </p:txBody>
        </p:sp>
      </p:grpSp>
      <p:graphicFrame>
        <p:nvGraphicFramePr>
          <p:cNvPr id="42" name="Group 119"/>
          <p:cNvGraphicFramePr>
            <a:graphicFrameLocks/>
          </p:cNvGraphicFramePr>
          <p:nvPr/>
        </p:nvGraphicFramePr>
        <p:xfrm>
          <a:off x="304800" y="3505200"/>
          <a:ext cx="1447800" cy="1737360"/>
        </p:xfrm>
        <a:graphic>
          <a:graphicData uri="http://schemas.openxmlformats.org/drawingml/2006/table">
            <a:tbl>
              <a:tblPr/>
              <a:tblGrid>
                <a:gridCol w="344714"/>
                <a:gridCol w="413657"/>
                <a:gridCol w="689429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2236AEF-CDEF-4385-9F98-C5B8C6E12690}" type="slidenum">
              <a:rPr lang="en-US" smtClean="0"/>
              <a:pPr lvl="1"/>
              <a:t>16</a:t>
            </a:fld>
            <a:endParaRPr lang="en-US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SR Latch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7823200" cy="16383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u="sng" smtClean="0"/>
              <a:t>SR Latch</a:t>
            </a:r>
            <a:r>
              <a:rPr lang="en-US" sz="2000" smtClean="0"/>
              <a:t> with additional inputs:</a:t>
            </a:r>
          </a:p>
          <a:p>
            <a:pPr lvl="1">
              <a:lnSpc>
                <a:spcPct val="90000"/>
              </a:lnSpc>
              <a:buClr>
                <a:srgbClr val="ABA964"/>
              </a:buClr>
            </a:pPr>
            <a:r>
              <a:rPr lang="en-US" sz="1800" b="1" smtClean="0"/>
              <a:t>Enable</a:t>
            </a:r>
            <a:r>
              <a:rPr lang="en-US" sz="1800" smtClean="0"/>
              <a:t> (E) – S and R can only change Q when E is 1</a:t>
            </a:r>
          </a:p>
          <a:p>
            <a:pPr lvl="1">
              <a:lnSpc>
                <a:spcPct val="90000"/>
              </a:lnSpc>
              <a:buClr>
                <a:srgbClr val="ABA964"/>
              </a:buClr>
            </a:pPr>
            <a:r>
              <a:rPr lang="en-US" sz="1800" b="1" smtClean="0"/>
              <a:t>Preset</a:t>
            </a:r>
            <a:r>
              <a:rPr lang="en-US" sz="1800" smtClean="0"/>
              <a:t> (PRE) – regardless of S, R, or E, put Q to 1 when PRE is 1</a:t>
            </a:r>
          </a:p>
          <a:p>
            <a:pPr lvl="1">
              <a:lnSpc>
                <a:spcPct val="90000"/>
              </a:lnSpc>
              <a:buClr>
                <a:srgbClr val="ABA964"/>
              </a:buClr>
            </a:pPr>
            <a:r>
              <a:rPr lang="en-US" sz="1800" b="1" smtClean="0"/>
              <a:t>Clear</a:t>
            </a:r>
            <a:r>
              <a:rPr lang="en-US" sz="1800" smtClean="0"/>
              <a:t> (CLR) – regardless of S, R, E, or PRE, put Q to 0 when CLR is 1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smtClean="0"/>
              <a:t>	</a:t>
            </a:r>
          </a:p>
        </p:txBody>
      </p:sp>
      <p:grpSp>
        <p:nvGrpSpPr>
          <p:cNvPr id="18439" name="Group 48"/>
          <p:cNvGrpSpPr>
            <a:grpSpLocks/>
          </p:cNvGrpSpPr>
          <p:nvPr/>
        </p:nvGrpSpPr>
        <p:grpSpPr bwMode="auto">
          <a:xfrm>
            <a:off x="7848600" y="984250"/>
            <a:ext cx="1116013" cy="1890713"/>
            <a:chOff x="1625" y="1570"/>
            <a:chExt cx="703" cy="1191"/>
          </a:xfrm>
        </p:grpSpPr>
        <p:sp>
          <p:nvSpPr>
            <p:cNvPr id="18484" name="Rectangle 35"/>
            <p:cNvSpPr>
              <a:spLocks noChangeArrowheads="1"/>
            </p:cNvSpPr>
            <p:nvPr/>
          </p:nvSpPr>
          <p:spPr bwMode="auto">
            <a:xfrm>
              <a:off x="1787" y="1742"/>
              <a:ext cx="384" cy="850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5" name="Line 36"/>
            <p:cNvSpPr>
              <a:spLocks noChangeShapeType="1"/>
            </p:cNvSpPr>
            <p:nvPr/>
          </p:nvSpPr>
          <p:spPr bwMode="auto">
            <a:xfrm flipH="1">
              <a:off x="1632" y="197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6" name="Line 37"/>
            <p:cNvSpPr>
              <a:spLocks noChangeShapeType="1"/>
            </p:cNvSpPr>
            <p:nvPr/>
          </p:nvSpPr>
          <p:spPr bwMode="auto">
            <a:xfrm flipH="1">
              <a:off x="1632" y="2350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7" name="Line 38"/>
            <p:cNvSpPr>
              <a:spLocks noChangeShapeType="1"/>
            </p:cNvSpPr>
            <p:nvPr/>
          </p:nvSpPr>
          <p:spPr bwMode="auto">
            <a:xfrm flipH="1">
              <a:off x="2173" y="197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8" name="Text Box 39"/>
            <p:cNvSpPr txBox="1">
              <a:spLocks noChangeArrowheads="1"/>
            </p:cNvSpPr>
            <p:nvPr/>
          </p:nvSpPr>
          <p:spPr bwMode="auto">
            <a:xfrm>
              <a:off x="1777" y="1852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18489" name="Text Box 40"/>
            <p:cNvSpPr txBox="1">
              <a:spLocks noChangeArrowheads="1"/>
            </p:cNvSpPr>
            <p:nvPr/>
          </p:nvSpPr>
          <p:spPr bwMode="auto">
            <a:xfrm>
              <a:off x="1984" y="185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18490" name="Text Box 41"/>
            <p:cNvSpPr txBox="1">
              <a:spLocks noChangeArrowheads="1"/>
            </p:cNvSpPr>
            <p:nvPr/>
          </p:nvSpPr>
          <p:spPr bwMode="auto">
            <a:xfrm>
              <a:off x="1774" y="2236"/>
              <a:ext cx="20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</a:p>
          </p:txBody>
        </p:sp>
        <p:sp>
          <p:nvSpPr>
            <p:cNvPr id="18491" name="Line 42"/>
            <p:cNvSpPr>
              <a:spLocks noChangeShapeType="1"/>
            </p:cNvSpPr>
            <p:nvPr/>
          </p:nvSpPr>
          <p:spPr bwMode="auto">
            <a:xfrm flipH="1">
              <a:off x="1625" y="2151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2" name="Text Box 43"/>
            <p:cNvSpPr txBox="1">
              <a:spLocks noChangeArrowheads="1"/>
            </p:cNvSpPr>
            <p:nvPr/>
          </p:nvSpPr>
          <p:spPr bwMode="auto">
            <a:xfrm>
              <a:off x="1770" y="2037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18493" name="Text Box 44"/>
            <p:cNvSpPr txBox="1">
              <a:spLocks noChangeArrowheads="1"/>
            </p:cNvSpPr>
            <p:nvPr/>
          </p:nvSpPr>
          <p:spPr bwMode="auto">
            <a:xfrm>
              <a:off x="1810" y="2416"/>
              <a:ext cx="321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PRE</a:t>
              </a:r>
            </a:p>
          </p:txBody>
        </p:sp>
        <p:sp>
          <p:nvSpPr>
            <p:cNvPr id="18494" name="Text Box 45"/>
            <p:cNvSpPr txBox="1">
              <a:spLocks noChangeArrowheads="1"/>
            </p:cNvSpPr>
            <p:nvPr/>
          </p:nvSpPr>
          <p:spPr bwMode="auto">
            <a:xfrm>
              <a:off x="1818" y="1728"/>
              <a:ext cx="334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CLR</a:t>
              </a:r>
            </a:p>
          </p:txBody>
        </p:sp>
        <p:sp>
          <p:nvSpPr>
            <p:cNvPr id="18495" name="Line 46"/>
            <p:cNvSpPr>
              <a:spLocks noChangeShapeType="1"/>
            </p:cNvSpPr>
            <p:nvPr/>
          </p:nvSpPr>
          <p:spPr bwMode="auto">
            <a:xfrm>
              <a:off x="1964" y="2592"/>
              <a:ext cx="3" cy="16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6" name="Line 47"/>
            <p:cNvSpPr>
              <a:spLocks noChangeShapeType="1"/>
            </p:cNvSpPr>
            <p:nvPr/>
          </p:nvSpPr>
          <p:spPr bwMode="auto">
            <a:xfrm>
              <a:off x="1968" y="1570"/>
              <a:ext cx="3" cy="16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40" name="Group 122"/>
          <p:cNvGrpSpPr>
            <a:grpSpLocks/>
          </p:cNvGrpSpPr>
          <p:nvPr/>
        </p:nvGrpSpPr>
        <p:grpSpPr bwMode="auto">
          <a:xfrm>
            <a:off x="3565525" y="2743200"/>
            <a:ext cx="5349875" cy="2892425"/>
            <a:chOff x="1865" y="2064"/>
            <a:chExt cx="3370" cy="1822"/>
          </a:xfrm>
        </p:grpSpPr>
        <p:sp>
          <p:nvSpPr>
            <p:cNvPr id="18443" name="Rectangle 117"/>
            <p:cNvSpPr>
              <a:spLocks noChangeArrowheads="1"/>
            </p:cNvSpPr>
            <p:nvPr/>
          </p:nvSpPr>
          <p:spPr bwMode="auto">
            <a:xfrm>
              <a:off x="2291" y="2096"/>
              <a:ext cx="277" cy="1744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44" name="Rectangle 118"/>
            <p:cNvSpPr>
              <a:spLocks noChangeArrowheads="1"/>
            </p:cNvSpPr>
            <p:nvPr/>
          </p:nvSpPr>
          <p:spPr bwMode="auto">
            <a:xfrm>
              <a:off x="2843" y="2096"/>
              <a:ext cx="277" cy="1744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45" name="Rectangle 119"/>
            <p:cNvSpPr>
              <a:spLocks noChangeArrowheads="1"/>
            </p:cNvSpPr>
            <p:nvPr/>
          </p:nvSpPr>
          <p:spPr bwMode="auto">
            <a:xfrm>
              <a:off x="3392" y="2096"/>
              <a:ext cx="277" cy="1744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46" name="Rectangle 120"/>
            <p:cNvSpPr>
              <a:spLocks noChangeArrowheads="1"/>
            </p:cNvSpPr>
            <p:nvPr/>
          </p:nvSpPr>
          <p:spPr bwMode="auto">
            <a:xfrm>
              <a:off x="3947" y="2096"/>
              <a:ext cx="277" cy="1744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47" name="Rectangle 121"/>
            <p:cNvSpPr>
              <a:spLocks noChangeArrowheads="1"/>
            </p:cNvSpPr>
            <p:nvPr/>
          </p:nvSpPr>
          <p:spPr bwMode="auto">
            <a:xfrm>
              <a:off x="4512" y="2096"/>
              <a:ext cx="277" cy="1744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48" name="Line 81"/>
            <p:cNvSpPr>
              <a:spLocks noChangeShapeType="1"/>
            </p:cNvSpPr>
            <p:nvPr/>
          </p:nvSpPr>
          <p:spPr bwMode="auto">
            <a:xfrm>
              <a:off x="2291" y="3776"/>
              <a:ext cx="294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Line 82"/>
            <p:cNvSpPr>
              <a:spLocks noChangeShapeType="1"/>
            </p:cNvSpPr>
            <p:nvPr/>
          </p:nvSpPr>
          <p:spPr bwMode="auto">
            <a:xfrm>
              <a:off x="2291" y="2064"/>
              <a:ext cx="0" cy="17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Line 83"/>
            <p:cNvSpPr>
              <a:spLocks noChangeShapeType="1"/>
            </p:cNvSpPr>
            <p:nvPr/>
          </p:nvSpPr>
          <p:spPr bwMode="auto">
            <a:xfrm>
              <a:off x="2845" y="2096"/>
              <a:ext cx="0" cy="1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Line 84"/>
            <p:cNvSpPr>
              <a:spLocks noChangeShapeType="1"/>
            </p:cNvSpPr>
            <p:nvPr/>
          </p:nvSpPr>
          <p:spPr bwMode="auto">
            <a:xfrm>
              <a:off x="3398" y="2096"/>
              <a:ext cx="0" cy="1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Line 85"/>
            <p:cNvSpPr>
              <a:spLocks noChangeShapeType="1"/>
            </p:cNvSpPr>
            <p:nvPr/>
          </p:nvSpPr>
          <p:spPr bwMode="auto">
            <a:xfrm>
              <a:off x="3952" y="2096"/>
              <a:ext cx="0" cy="1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Line 86"/>
            <p:cNvSpPr>
              <a:spLocks noChangeShapeType="1"/>
            </p:cNvSpPr>
            <p:nvPr/>
          </p:nvSpPr>
          <p:spPr bwMode="auto">
            <a:xfrm>
              <a:off x="4505" y="2096"/>
              <a:ext cx="0" cy="1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Text Box 87"/>
            <p:cNvSpPr txBox="1">
              <a:spLocks noChangeArrowheads="1"/>
            </p:cNvSpPr>
            <p:nvPr/>
          </p:nvSpPr>
          <p:spPr bwMode="auto">
            <a:xfrm>
              <a:off x="1960" y="3655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E</a:t>
              </a:r>
            </a:p>
          </p:txBody>
        </p:sp>
        <p:sp>
          <p:nvSpPr>
            <p:cNvPr id="18455" name="Text Box 88"/>
            <p:cNvSpPr txBox="1">
              <a:spLocks noChangeArrowheads="1"/>
            </p:cNvSpPr>
            <p:nvPr/>
          </p:nvSpPr>
          <p:spPr bwMode="auto">
            <a:xfrm>
              <a:off x="1961" y="3372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8456" name="Text Box 89"/>
            <p:cNvSpPr txBox="1">
              <a:spLocks noChangeArrowheads="1"/>
            </p:cNvSpPr>
            <p:nvPr/>
          </p:nvSpPr>
          <p:spPr bwMode="auto">
            <a:xfrm>
              <a:off x="1953" y="3055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R</a:t>
              </a:r>
            </a:p>
          </p:txBody>
        </p:sp>
        <p:sp>
          <p:nvSpPr>
            <p:cNvPr id="18457" name="Text Box 90"/>
            <p:cNvSpPr txBox="1">
              <a:spLocks noChangeArrowheads="1"/>
            </p:cNvSpPr>
            <p:nvPr/>
          </p:nvSpPr>
          <p:spPr bwMode="auto">
            <a:xfrm>
              <a:off x="1873" y="2797"/>
              <a:ext cx="3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PRE</a:t>
              </a:r>
            </a:p>
          </p:txBody>
        </p:sp>
        <p:sp>
          <p:nvSpPr>
            <p:cNvPr id="18458" name="Freeform 91"/>
            <p:cNvSpPr>
              <a:spLocks/>
            </p:cNvSpPr>
            <p:nvPr/>
          </p:nvSpPr>
          <p:spPr bwMode="auto">
            <a:xfrm>
              <a:off x="2291" y="3614"/>
              <a:ext cx="2768" cy="162"/>
            </a:xfrm>
            <a:custGeom>
              <a:avLst/>
              <a:gdLst>
                <a:gd name="T0" fmla="*/ 0 w 3840"/>
                <a:gd name="T1" fmla="*/ 162 h 240"/>
                <a:gd name="T2" fmla="*/ 0 w 3840"/>
                <a:gd name="T3" fmla="*/ 0 h 240"/>
                <a:gd name="T4" fmla="*/ 277 w 3840"/>
                <a:gd name="T5" fmla="*/ 0 h 240"/>
                <a:gd name="T6" fmla="*/ 277 w 3840"/>
                <a:gd name="T7" fmla="*/ 162 h 240"/>
                <a:gd name="T8" fmla="*/ 554 w 3840"/>
                <a:gd name="T9" fmla="*/ 162 h 240"/>
                <a:gd name="T10" fmla="*/ 554 w 3840"/>
                <a:gd name="T11" fmla="*/ 0 h 240"/>
                <a:gd name="T12" fmla="*/ 830 w 3840"/>
                <a:gd name="T13" fmla="*/ 0 h 240"/>
                <a:gd name="T14" fmla="*/ 830 w 3840"/>
                <a:gd name="T15" fmla="*/ 162 h 240"/>
                <a:gd name="T16" fmla="*/ 1107 w 3840"/>
                <a:gd name="T17" fmla="*/ 162 h 240"/>
                <a:gd name="T18" fmla="*/ 1107 w 3840"/>
                <a:gd name="T19" fmla="*/ 0 h 240"/>
                <a:gd name="T20" fmla="*/ 1384 w 3840"/>
                <a:gd name="T21" fmla="*/ 0 h 240"/>
                <a:gd name="T22" fmla="*/ 1384 w 3840"/>
                <a:gd name="T23" fmla="*/ 162 h 240"/>
                <a:gd name="T24" fmla="*/ 1661 w 3840"/>
                <a:gd name="T25" fmla="*/ 162 h 240"/>
                <a:gd name="T26" fmla="*/ 1661 w 3840"/>
                <a:gd name="T27" fmla="*/ 0 h 240"/>
                <a:gd name="T28" fmla="*/ 1938 w 3840"/>
                <a:gd name="T29" fmla="*/ 0 h 240"/>
                <a:gd name="T30" fmla="*/ 1938 w 3840"/>
                <a:gd name="T31" fmla="*/ 162 h 240"/>
                <a:gd name="T32" fmla="*/ 2214 w 3840"/>
                <a:gd name="T33" fmla="*/ 162 h 240"/>
                <a:gd name="T34" fmla="*/ 2214 w 3840"/>
                <a:gd name="T35" fmla="*/ 0 h 240"/>
                <a:gd name="T36" fmla="*/ 2491 w 3840"/>
                <a:gd name="T37" fmla="*/ 0 h 240"/>
                <a:gd name="T38" fmla="*/ 2491 w 3840"/>
                <a:gd name="T39" fmla="*/ 162 h 240"/>
                <a:gd name="T40" fmla="*/ 2768 w 3840"/>
                <a:gd name="T41" fmla="*/ 162 h 24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840"/>
                <a:gd name="T64" fmla="*/ 0 h 240"/>
                <a:gd name="T65" fmla="*/ 3840 w 3840"/>
                <a:gd name="T66" fmla="*/ 240 h 24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840" h="240">
                  <a:moveTo>
                    <a:pt x="0" y="240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40"/>
                  </a:lnTo>
                  <a:lnTo>
                    <a:pt x="768" y="240"/>
                  </a:lnTo>
                  <a:lnTo>
                    <a:pt x="768" y="0"/>
                  </a:lnTo>
                  <a:lnTo>
                    <a:pt x="1152" y="0"/>
                  </a:lnTo>
                  <a:lnTo>
                    <a:pt x="1152" y="240"/>
                  </a:lnTo>
                  <a:lnTo>
                    <a:pt x="1536" y="240"/>
                  </a:lnTo>
                  <a:lnTo>
                    <a:pt x="1536" y="0"/>
                  </a:lnTo>
                  <a:lnTo>
                    <a:pt x="1920" y="0"/>
                  </a:lnTo>
                  <a:lnTo>
                    <a:pt x="1920" y="240"/>
                  </a:lnTo>
                  <a:lnTo>
                    <a:pt x="2304" y="240"/>
                  </a:lnTo>
                  <a:lnTo>
                    <a:pt x="2304" y="0"/>
                  </a:lnTo>
                  <a:lnTo>
                    <a:pt x="2688" y="0"/>
                  </a:lnTo>
                  <a:lnTo>
                    <a:pt x="2688" y="240"/>
                  </a:lnTo>
                  <a:lnTo>
                    <a:pt x="3072" y="240"/>
                  </a:lnTo>
                  <a:lnTo>
                    <a:pt x="3072" y="0"/>
                  </a:lnTo>
                  <a:lnTo>
                    <a:pt x="3456" y="0"/>
                  </a:lnTo>
                  <a:lnTo>
                    <a:pt x="3456" y="240"/>
                  </a:lnTo>
                  <a:lnTo>
                    <a:pt x="3840" y="24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Text Box 92"/>
            <p:cNvSpPr txBox="1">
              <a:spLocks noChangeArrowheads="1"/>
            </p:cNvSpPr>
            <p:nvPr/>
          </p:nvSpPr>
          <p:spPr bwMode="auto">
            <a:xfrm>
              <a:off x="1865" y="2474"/>
              <a:ext cx="3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CLR</a:t>
              </a:r>
            </a:p>
          </p:txBody>
        </p:sp>
        <p:sp>
          <p:nvSpPr>
            <p:cNvPr id="18460" name="Text Box 93"/>
            <p:cNvSpPr txBox="1">
              <a:spLocks noChangeArrowheads="1"/>
            </p:cNvSpPr>
            <p:nvPr/>
          </p:nvSpPr>
          <p:spPr bwMode="auto">
            <a:xfrm>
              <a:off x="1953" y="2183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Q</a:t>
              </a:r>
            </a:p>
          </p:txBody>
        </p:sp>
        <p:sp>
          <p:nvSpPr>
            <p:cNvPr id="18461" name="Freeform 94"/>
            <p:cNvSpPr>
              <a:spLocks/>
            </p:cNvSpPr>
            <p:nvPr/>
          </p:nvSpPr>
          <p:spPr bwMode="auto">
            <a:xfrm>
              <a:off x="2706" y="3065"/>
              <a:ext cx="277" cy="194"/>
            </a:xfrm>
            <a:custGeom>
              <a:avLst/>
              <a:gdLst>
                <a:gd name="T0" fmla="*/ 0 w 384"/>
                <a:gd name="T1" fmla="*/ 194 h 288"/>
                <a:gd name="T2" fmla="*/ 0 w 384"/>
                <a:gd name="T3" fmla="*/ 0 h 288"/>
                <a:gd name="T4" fmla="*/ 277 w 384"/>
                <a:gd name="T5" fmla="*/ 0 h 288"/>
                <a:gd name="T6" fmla="*/ 277 w 384"/>
                <a:gd name="T7" fmla="*/ 19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Freeform 95"/>
            <p:cNvSpPr>
              <a:spLocks/>
            </p:cNvSpPr>
            <p:nvPr/>
          </p:nvSpPr>
          <p:spPr bwMode="auto">
            <a:xfrm>
              <a:off x="2291" y="3356"/>
              <a:ext cx="277" cy="194"/>
            </a:xfrm>
            <a:custGeom>
              <a:avLst/>
              <a:gdLst>
                <a:gd name="T0" fmla="*/ 0 w 384"/>
                <a:gd name="T1" fmla="*/ 194 h 288"/>
                <a:gd name="T2" fmla="*/ 0 w 384"/>
                <a:gd name="T3" fmla="*/ 0 h 288"/>
                <a:gd name="T4" fmla="*/ 277 w 384"/>
                <a:gd name="T5" fmla="*/ 0 h 288"/>
                <a:gd name="T6" fmla="*/ 277 w 384"/>
                <a:gd name="T7" fmla="*/ 19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Freeform 96"/>
            <p:cNvSpPr>
              <a:spLocks/>
            </p:cNvSpPr>
            <p:nvPr/>
          </p:nvSpPr>
          <p:spPr bwMode="auto">
            <a:xfrm>
              <a:off x="3191" y="3356"/>
              <a:ext cx="276" cy="194"/>
            </a:xfrm>
            <a:custGeom>
              <a:avLst/>
              <a:gdLst>
                <a:gd name="T0" fmla="*/ 0 w 384"/>
                <a:gd name="T1" fmla="*/ 194 h 288"/>
                <a:gd name="T2" fmla="*/ 0 w 384"/>
                <a:gd name="T3" fmla="*/ 0 h 288"/>
                <a:gd name="T4" fmla="*/ 276 w 384"/>
                <a:gd name="T5" fmla="*/ 0 h 288"/>
                <a:gd name="T6" fmla="*/ 276 w 384"/>
                <a:gd name="T7" fmla="*/ 19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Freeform 97"/>
            <p:cNvSpPr>
              <a:spLocks/>
            </p:cNvSpPr>
            <p:nvPr/>
          </p:nvSpPr>
          <p:spPr bwMode="auto">
            <a:xfrm>
              <a:off x="2291" y="2452"/>
              <a:ext cx="1211" cy="193"/>
            </a:xfrm>
            <a:custGeom>
              <a:avLst/>
              <a:gdLst>
                <a:gd name="T0" fmla="*/ 0 w 384"/>
                <a:gd name="T1" fmla="*/ 193 h 288"/>
                <a:gd name="T2" fmla="*/ 0 w 384"/>
                <a:gd name="T3" fmla="*/ 0 h 288"/>
                <a:gd name="T4" fmla="*/ 1211 w 384"/>
                <a:gd name="T5" fmla="*/ 0 h 288"/>
                <a:gd name="T6" fmla="*/ 1211 w 384"/>
                <a:gd name="T7" fmla="*/ 193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5" name="Freeform 98"/>
            <p:cNvSpPr>
              <a:spLocks/>
            </p:cNvSpPr>
            <p:nvPr/>
          </p:nvSpPr>
          <p:spPr bwMode="auto">
            <a:xfrm>
              <a:off x="2291" y="2774"/>
              <a:ext cx="2041" cy="194"/>
            </a:xfrm>
            <a:custGeom>
              <a:avLst/>
              <a:gdLst>
                <a:gd name="T0" fmla="*/ 0 w 384"/>
                <a:gd name="T1" fmla="*/ 194 h 288"/>
                <a:gd name="T2" fmla="*/ 0 w 384"/>
                <a:gd name="T3" fmla="*/ 0 h 288"/>
                <a:gd name="T4" fmla="*/ 2041 w 384"/>
                <a:gd name="T5" fmla="*/ 0 h 288"/>
                <a:gd name="T6" fmla="*/ 2041 w 384"/>
                <a:gd name="T7" fmla="*/ 19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Freeform 99"/>
            <p:cNvSpPr>
              <a:spLocks/>
            </p:cNvSpPr>
            <p:nvPr/>
          </p:nvSpPr>
          <p:spPr bwMode="auto">
            <a:xfrm>
              <a:off x="4436" y="3065"/>
              <a:ext cx="277" cy="194"/>
            </a:xfrm>
            <a:custGeom>
              <a:avLst/>
              <a:gdLst>
                <a:gd name="T0" fmla="*/ 0 w 384"/>
                <a:gd name="T1" fmla="*/ 194 h 288"/>
                <a:gd name="T2" fmla="*/ 0 w 384"/>
                <a:gd name="T3" fmla="*/ 0 h 288"/>
                <a:gd name="T4" fmla="*/ 277 w 384"/>
                <a:gd name="T5" fmla="*/ 0 h 288"/>
                <a:gd name="T6" fmla="*/ 277 w 384"/>
                <a:gd name="T7" fmla="*/ 19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Freeform 100"/>
            <p:cNvSpPr>
              <a:spLocks/>
            </p:cNvSpPr>
            <p:nvPr/>
          </p:nvSpPr>
          <p:spPr bwMode="auto">
            <a:xfrm>
              <a:off x="3813" y="3065"/>
              <a:ext cx="277" cy="194"/>
            </a:xfrm>
            <a:custGeom>
              <a:avLst/>
              <a:gdLst>
                <a:gd name="T0" fmla="*/ 0 w 384"/>
                <a:gd name="T1" fmla="*/ 194 h 288"/>
                <a:gd name="T2" fmla="*/ 0 w 384"/>
                <a:gd name="T3" fmla="*/ 0 h 288"/>
                <a:gd name="T4" fmla="*/ 277 w 384"/>
                <a:gd name="T5" fmla="*/ 0 h 288"/>
                <a:gd name="T6" fmla="*/ 277 w 384"/>
                <a:gd name="T7" fmla="*/ 19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Freeform 101"/>
            <p:cNvSpPr>
              <a:spLocks/>
            </p:cNvSpPr>
            <p:nvPr/>
          </p:nvSpPr>
          <p:spPr bwMode="auto">
            <a:xfrm>
              <a:off x="3512" y="2161"/>
              <a:ext cx="993" cy="194"/>
            </a:xfrm>
            <a:custGeom>
              <a:avLst/>
              <a:gdLst>
                <a:gd name="T0" fmla="*/ 0 w 384"/>
                <a:gd name="T1" fmla="*/ 194 h 288"/>
                <a:gd name="T2" fmla="*/ 0 w 384"/>
                <a:gd name="T3" fmla="*/ 0 h 288"/>
                <a:gd name="T4" fmla="*/ 993 w 384"/>
                <a:gd name="T5" fmla="*/ 0 h 288"/>
                <a:gd name="T6" fmla="*/ 993 w 384"/>
                <a:gd name="T7" fmla="*/ 19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18469" name="AutoShape 102"/>
            <p:cNvCxnSpPr>
              <a:cxnSpLocks noChangeShapeType="1"/>
              <a:stCxn id="18462" idx="3"/>
              <a:endCxn id="18463" idx="0"/>
            </p:cNvCxnSpPr>
            <p:nvPr/>
          </p:nvCxnSpPr>
          <p:spPr bwMode="auto">
            <a:xfrm>
              <a:off x="2575" y="3550"/>
              <a:ext cx="608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8470" name="AutoShape 103"/>
            <p:cNvCxnSpPr>
              <a:cxnSpLocks noChangeShapeType="1"/>
              <a:stCxn id="18461" idx="3"/>
              <a:endCxn id="18467" idx="0"/>
            </p:cNvCxnSpPr>
            <p:nvPr/>
          </p:nvCxnSpPr>
          <p:spPr bwMode="auto">
            <a:xfrm>
              <a:off x="2990" y="3259"/>
              <a:ext cx="816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8471" name="AutoShape 104"/>
            <p:cNvCxnSpPr>
              <a:cxnSpLocks noChangeShapeType="1"/>
              <a:stCxn id="18461" idx="0"/>
            </p:cNvCxnSpPr>
            <p:nvPr/>
          </p:nvCxnSpPr>
          <p:spPr bwMode="auto">
            <a:xfrm flipH="1">
              <a:off x="2288" y="3259"/>
              <a:ext cx="408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8472" name="AutoShape 105"/>
            <p:cNvCxnSpPr>
              <a:cxnSpLocks noChangeShapeType="1"/>
              <a:stCxn id="18467" idx="3"/>
              <a:endCxn id="18466" idx="0"/>
            </p:cNvCxnSpPr>
            <p:nvPr/>
          </p:nvCxnSpPr>
          <p:spPr bwMode="auto">
            <a:xfrm>
              <a:off x="4097" y="3259"/>
              <a:ext cx="332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8473" name="AutoShape 106"/>
            <p:cNvCxnSpPr>
              <a:cxnSpLocks noChangeShapeType="1"/>
              <a:stCxn id="18466" idx="3"/>
            </p:cNvCxnSpPr>
            <p:nvPr/>
          </p:nvCxnSpPr>
          <p:spPr bwMode="auto">
            <a:xfrm>
              <a:off x="4723" y="3259"/>
              <a:ext cx="512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8474" name="AutoShape 107"/>
            <p:cNvCxnSpPr>
              <a:cxnSpLocks noChangeShapeType="1"/>
              <a:stCxn id="18465" idx="3"/>
            </p:cNvCxnSpPr>
            <p:nvPr/>
          </p:nvCxnSpPr>
          <p:spPr bwMode="auto">
            <a:xfrm>
              <a:off x="4342" y="2968"/>
              <a:ext cx="892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8475" name="AutoShape 108"/>
            <p:cNvCxnSpPr>
              <a:cxnSpLocks noChangeShapeType="1"/>
              <a:stCxn id="18463" idx="3"/>
            </p:cNvCxnSpPr>
            <p:nvPr/>
          </p:nvCxnSpPr>
          <p:spPr bwMode="auto">
            <a:xfrm>
              <a:off x="3477" y="3550"/>
              <a:ext cx="1757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8476" name="AutoShape 109"/>
            <p:cNvCxnSpPr>
              <a:cxnSpLocks noChangeShapeType="1"/>
              <a:stCxn id="18464" idx="3"/>
            </p:cNvCxnSpPr>
            <p:nvPr/>
          </p:nvCxnSpPr>
          <p:spPr bwMode="auto">
            <a:xfrm>
              <a:off x="3512" y="2645"/>
              <a:ext cx="1723" cy="0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8477" name="AutoShape 110"/>
            <p:cNvCxnSpPr>
              <a:cxnSpLocks noChangeShapeType="1"/>
              <a:stCxn id="18468" idx="0"/>
            </p:cNvCxnSpPr>
            <p:nvPr/>
          </p:nvCxnSpPr>
          <p:spPr bwMode="auto">
            <a:xfrm flipH="1">
              <a:off x="2291" y="2355"/>
              <a:ext cx="1211" cy="0"/>
            </a:xfrm>
            <a:prstGeom prst="straightConnector1">
              <a:avLst/>
            </a:pr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8478" name="AutoShape 111"/>
            <p:cNvCxnSpPr>
              <a:cxnSpLocks noChangeShapeType="1"/>
              <a:stCxn id="18468" idx="3"/>
            </p:cNvCxnSpPr>
            <p:nvPr/>
          </p:nvCxnSpPr>
          <p:spPr bwMode="auto">
            <a:xfrm>
              <a:off x="4515" y="2355"/>
              <a:ext cx="719" cy="0"/>
            </a:xfrm>
            <a:prstGeom prst="straightConnector1">
              <a:avLst/>
            </a:pr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8479" name="Line 112"/>
            <p:cNvSpPr>
              <a:spLocks noChangeShapeType="1"/>
            </p:cNvSpPr>
            <p:nvPr/>
          </p:nvSpPr>
          <p:spPr bwMode="auto">
            <a:xfrm>
              <a:off x="2571" y="2096"/>
              <a:ext cx="0" cy="1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0" name="Line 113"/>
            <p:cNvSpPr>
              <a:spLocks noChangeShapeType="1"/>
            </p:cNvSpPr>
            <p:nvPr/>
          </p:nvSpPr>
          <p:spPr bwMode="auto">
            <a:xfrm>
              <a:off x="3120" y="2064"/>
              <a:ext cx="0" cy="1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1" name="Line 114"/>
            <p:cNvSpPr>
              <a:spLocks noChangeShapeType="1"/>
            </p:cNvSpPr>
            <p:nvPr/>
          </p:nvSpPr>
          <p:spPr bwMode="auto">
            <a:xfrm>
              <a:off x="3669" y="2071"/>
              <a:ext cx="0" cy="1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2" name="Line 115"/>
            <p:cNvSpPr>
              <a:spLocks noChangeShapeType="1"/>
            </p:cNvSpPr>
            <p:nvPr/>
          </p:nvSpPr>
          <p:spPr bwMode="auto">
            <a:xfrm>
              <a:off x="4224" y="2071"/>
              <a:ext cx="0" cy="1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3" name="Line 116"/>
            <p:cNvSpPr>
              <a:spLocks noChangeShapeType="1"/>
            </p:cNvSpPr>
            <p:nvPr/>
          </p:nvSpPr>
          <p:spPr bwMode="auto">
            <a:xfrm>
              <a:off x="4786" y="2078"/>
              <a:ext cx="0" cy="1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41" name="Text Box 123"/>
          <p:cNvSpPr txBox="1">
            <a:spLocks noChangeArrowheads="1"/>
          </p:cNvSpPr>
          <p:nvPr/>
        </p:nvSpPr>
        <p:spPr bwMode="auto">
          <a:xfrm>
            <a:off x="152400" y="3276600"/>
            <a:ext cx="3398838" cy="2214563"/>
          </a:xfrm>
          <a:prstGeom prst="rect">
            <a:avLst/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marL="457200" indent="-457200" algn="l"/>
            <a:r>
              <a:rPr lang="en-US" sz="1800" b="1"/>
              <a:t>Precedence</a:t>
            </a:r>
            <a:r>
              <a:rPr lang="en-US"/>
              <a:t>: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If CLR = 1, Q = 0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If PRE = 1, Q = 1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If E = 1, Q is set based on SR</a:t>
            </a:r>
          </a:p>
          <a:p>
            <a:pPr marL="914400" lvl="1" indent="-457200" algn="l">
              <a:buFont typeface="Times New Roman" pitchFamily="18" charset="0"/>
              <a:buAutoNum type="alphaLcParenR"/>
            </a:pPr>
            <a:r>
              <a:rPr lang="en-US" sz="1400"/>
              <a:t>If S = 0 and R = 0, Q = hold</a:t>
            </a:r>
          </a:p>
          <a:p>
            <a:pPr marL="914400" lvl="1" indent="-457200" algn="l">
              <a:buFont typeface="Times New Roman" pitchFamily="18" charset="0"/>
              <a:buAutoNum type="alphaLcParenR"/>
            </a:pPr>
            <a:r>
              <a:rPr lang="en-US" sz="1400"/>
              <a:t>If S = 0 and R = 1, Q = 0</a:t>
            </a:r>
          </a:p>
          <a:p>
            <a:pPr marL="914400" lvl="1" indent="-457200" algn="l">
              <a:buFont typeface="Times New Roman" pitchFamily="18" charset="0"/>
              <a:buAutoNum type="alphaLcParenR"/>
            </a:pPr>
            <a:r>
              <a:rPr lang="en-US" sz="1400"/>
              <a:t>If S = 1 and R = 0, Q = 1</a:t>
            </a:r>
          </a:p>
          <a:p>
            <a:pPr marL="914400" lvl="1" indent="-457200" algn="l">
              <a:buFont typeface="Times New Roman" pitchFamily="18" charset="0"/>
              <a:buAutoNum type="alphaLcParenR"/>
            </a:pPr>
            <a:r>
              <a:rPr lang="en-US" sz="1400"/>
              <a:t>If S = 1 and R = 1, Q = unstable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Else Q is held</a:t>
            </a:r>
          </a:p>
        </p:txBody>
      </p:sp>
      <p:sp>
        <p:nvSpPr>
          <p:cNvPr id="18442" name="Text Box 125"/>
          <p:cNvSpPr txBox="1">
            <a:spLocks noChangeArrowheads="1"/>
          </p:cNvSpPr>
          <p:nvPr/>
        </p:nvSpPr>
        <p:spPr bwMode="auto">
          <a:xfrm>
            <a:off x="3886200" y="5791200"/>
            <a:ext cx="5024438" cy="355600"/>
          </a:xfrm>
          <a:prstGeom prst="rect">
            <a:avLst/>
          </a:prstGeom>
          <a:solidFill>
            <a:srgbClr val="ABA964">
              <a:alpha val="5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SR can only change Q only in blue regions (where E = 1)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945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1946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352AF5C-086B-4754-B2E0-19C7759F235D}" type="slidenum">
              <a:rPr lang="en-US" smtClean="0"/>
              <a:pPr lvl="1"/>
              <a:t>17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 Latch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219200"/>
            <a:ext cx="8128000" cy="19431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u="sng" smtClean="0"/>
              <a:t>D Latch</a:t>
            </a:r>
            <a:r>
              <a:rPr lang="en-US" sz="2400" smtClean="0"/>
              <a:t> has only 2 states:</a:t>
            </a:r>
          </a:p>
          <a:p>
            <a:pPr lvl="1">
              <a:lnSpc>
                <a:spcPct val="90000"/>
              </a:lnSpc>
            </a:pPr>
            <a:r>
              <a:rPr lang="en-US" sz="2000" b="1" smtClean="0"/>
              <a:t>Set</a:t>
            </a:r>
            <a:r>
              <a:rPr lang="en-US" sz="2000" smtClean="0"/>
              <a:t> (set Q to 1): D = 1</a:t>
            </a:r>
          </a:p>
          <a:p>
            <a:pPr lvl="1">
              <a:lnSpc>
                <a:spcPct val="90000"/>
              </a:lnSpc>
            </a:pPr>
            <a:r>
              <a:rPr lang="en-US" sz="2000" b="1" smtClean="0"/>
              <a:t>Reset</a:t>
            </a:r>
            <a:r>
              <a:rPr lang="en-US" sz="2000" smtClean="0"/>
              <a:t> (reset Q to 0): D = 0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u="sng" smtClean="0"/>
              <a:t>D Latch</a:t>
            </a:r>
            <a:r>
              <a:rPr lang="en-US" sz="2400" smtClean="0"/>
              <a:t> with enable (E):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Q can only change when E = 1</a:t>
            </a:r>
          </a:p>
        </p:txBody>
      </p:sp>
      <p:graphicFrame>
        <p:nvGraphicFramePr>
          <p:cNvPr id="1110151" name="Group 135"/>
          <p:cNvGraphicFramePr>
            <a:graphicFrameLocks noGrp="1"/>
          </p:cNvGraphicFramePr>
          <p:nvPr>
            <p:ph sz="half" idx="2"/>
          </p:nvPr>
        </p:nvGraphicFramePr>
        <p:xfrm>
          <a:off x="762000" y="3733800"/>
          <a:ext cx="1905000" cy="173736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9485" name="AutoShape 70"/>
          <p:cNvSpPr>
            <a:spLocks noChangeArrowheads="1"/>
          </p:cNvSpPr>
          <p:nvPr/>
        </p:nvSpPr>
        <p:spPr bwMode="auto">
          <a:xfrm>
            <a:off x="6834188" y="1865313"/>
            <a:ext cx="785812" cy="360362"/>
          </a:xfrm>
          <a:prstGeom prst="rightArrow">
            <a:avLst>
              <a:gd name="adj1" fmla="val 50000"/>
              <a:gd name="adj2" fmla="val 54515"/>
            </a:avLst>
          </a:prstGeom>
          <a:solidFill>
            <a:srgbClr val="800000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486" name="Group 77"/>
          <p:cNvGrpSpPr>
            <a:grpSpLocks/>
          </p:cNvGrpSpPr>
          <p:nvPr/>
        </p:nvGrpSpPr>
        <p:grpSpPr bwMode="auto">
          <a:xfrm>
            <a:off x="7734300" y="1712913"/>
            <a:ext cx="1104900" cy="914400"/>
            <a:chOff x="432" y="2461"/>
            <a:chExt cx="696" cy="576"/>
          </a:xfrm>
        </p:grpSpPr>
        <p:sp>
          <p:nvSpPr>
            <p:cNvPr id="19538" name="Rectangle 78"/>
            <p:cNvSpPr>
              <a:spLocks noChangeArrowheads="1"/>
            </p:cNvSpPr>
            <p:nvPr/>
          </p:nvSpPr>
          <p:spPr bwMode="auto">
            <a:xfrm>
              <a:off x="587" y="2461"/>
              <a:ext cx="384" cy="576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39" name="Line 79"/>
            <p:cNvSpPr>
              <a:spLocks noChangeShapeType="1"/>
            </p:cNvSpPr>
            <p:nvPr/>
          </p:nvSpPr>
          <p:spPr bwMode="auto">
            <a:xfrm flipH="1">
              <a:off x="432" y="261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0" name="Line 80"/>
            <p:cNvSpPr>
              <a:spLocks noChangeShapeType="1"/>
            </p:cNvSpPr>
            <p:nvPr/>
          </p:nvSpPr>
          <p:spPr bwMode="auto">
            <a:xfrm flipH="1">
              <a:off x="432" y="288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1" name="Line 81"/>
            <p:cNvSpPr>
              <a:spLocks noChangeShapeType="1"/>
            </p:cNvSpPr>
            <p:nvPr/>
          </p:nvSpPr>
          <p:spPr bwMode="auto">
            <a:xfrm flipH="1">
              <a:off x="973" y="261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2" name="Text Box 82"/>
            <p:cNvSpPr txBox="1">
              <a:spLocks noChangeArrowheads="1"/>
            </p:cNvSpPr>
            <p:nvPr/>
          </p:nvSpPr>
          <p:spPr bwMode="auto">
            <a:xfrm>
              <a:off x="567" y="252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19543" name="Text Box 83"/>
            <p:cNvSpPr txBox="1">
              <a:spLocks noChangeArrowheads="1"/>
            </p:cNvSpPr>
            <p:nvPr/>
          </p:nvSpPr>
          <p:spPr bwMode="auto">
            <a:xfrm>
              <a:off x="784" y="252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19544" name="Text Box 84"/>
            <p:cNvSpPr txBox="1">
              <a:spLocks noChangeArrowheads="1"/>
            </p:cNvSpPr>
            <p:nvPr/>
          </p:nvSpPr>
          <p:spPr bwMode="auto">
            <a:xfrm>
              <a:off x="577" y="2764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</p:grpSp>
      <p:grpSp>
        <p:nvGrpSpPr>
          <p:cNvPr id="19487" name="Group 164"/>
          <p:cNvGrpSpPr>
            <a:grpSpLocks/>
          </p:cNvGrpSpPr>
          <p:nvPr/>
        </p:nvGrpSpPr>
        <p:grpSpPr bwMode="auto">
          <a:xfrm>
            <a:off x="4699000" y="1636713"/>
            <a:ext cx="2006600" cy="1335087"/>
            <a:chOff x="2480" y="2522"/>
            <a:chExt cx="1264" cy="841"/>
          </a:xfrm>
        </p:grpSpPr>
        <p:sp>
          <p:nvSpPr>
            <p:cNvPr id="19523" name="Rectangle 163"/>
            <p:cNvSpPr>
              <a:spLocks noChangeArrowheads="1"/>
            </p:cNvSpPr>
            <p:nvPr/>
          </p:nvSpPr>
          <p:spPr bwMode="auto">
            <a:xfrm>
              <a:off x="2689" y="2522"/>
              <a:ext cx="916" cy="841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4" name="Rectangle 137"/>
            <p:cNvSpPr>
              <a:spLocks noChangeArrowheads="1"/>
            </p:cNvSpPr>
            <p:nvPr/>
          </p:nvSpPr>
          <p:spPr bwMode="auto">
            <a:xfrm>
              <a:off x="3103" y="2620"/>
              <a:ext cx="384" cy="662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5" name="Line 138"/>
            <p:cNvSpPr>
              <a:spLocks noChangeShapeType="1"/>
            </p:cNvSpPr>
            <p:nvPr/>
          </p:nvSpPr>
          <p:spPr bwMode="auto">
            <a:xfrm flipH="1">
              <a:off x="2868" y="2777"/>
              <a:ext cx="23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6" name="Line 140"/>
            <p:cNvSpPr>
              <a:spLocks noChangeShapeType="1"/>
            </p:cNvSpPr>
            <p:nvPr/>
          </p:nvSpPr>
          <p:spPr bwMode="auto">
            <a:xfrm flipH="1">
              <a:off x="3489" y="2777"/>
              <a:ext cx="2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7" name="Text Box 141"/>
            <p:cNvSpPr txBox="1">
              <a:spLocks noChangeArrowheads="1"/>
            </p:cNvSpPr>
            <p:nvPr/>
          </p:nvSpPr>
          <p:spPr bwMode="auto">
            <a:xfrm>
              <a:off x="3093" y="2681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19528" name="Text Box 142"/>
            <p:cNvSpPr txBox="1">
              <a:spLocks noChangeArrowheads="1"/>
            </p:cNvSpPr>
            <p:nvPr/>
          </p:nvSpPr>
          <p:spPr bwMode="auto">
            <a:xfrm>
              <a:off x="3300" y="2681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19529" name="Text Box 143"/>
            <p:cNvSpPr txBox="1">
              <a:spLocks noChangeArrowheads="1"/>
            </p:cNvSpPr>
            <p:nvPr/>
          </p:nvSpPr>
          <p:spPr bwMode="auto">
            <a:xfrm>
              <a:off x="3090" y="3052"/>
              <a:ext cx="20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</a:p>
          </p:txBody>
        </p:sp>
        <p:sp>
          <p:nvSpPr>
            <p:cNvPr id="19530" name="Oval 155"/>
            <p:cNvSpPr>
              <a:spLocks noChangeArrowheads="1"/>
            </p:cNvSpPr>
            <p:nvPr/>
          </p:nvSpPr>
          <p:spPr bwMode="auto">
            <a:xfrm>
              <a:off x="3010" y="3112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31" name="Oval 156"/>
            <p:cNvSpPr>
              <a:spLocks noChangeArrowheads="1"/>
            </p:cNvSpPr>
            <p:nvPr/>
          </p:nvSpPr>
          <p:spPr bwMode="auto">
            <a:xfrm>
              <a:off x="2821" y="2748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32" name="Line 157"/>
            <p:cNvSpPr>
              <a:spLocks noChangeShapeType="1"/>
            </p:cNvSpPr>
            <p:nvPr/>
          </p:nvSpPr>
          <p:spPr bwMode="auto">
            <a:xfrm flipH="1">
              <a:off x="2544" y="2956"/>
              <a:ext cx="55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3" name="Text Box 158"/>
            <p:cNvSpPr txBox="1">
              <a:spLocks noChangeArrowheads="1"/>
            </p:cNvSpPr>
            <p:nvPr/>
          </p:nvSpPr>
          <p:spPr bwMode="auto">
            <a:xfrm>
              <a:off x="3085" y="2860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  <p:cxnSp>
          <p:nvCxnSpPr>
            <p:cNvPr id="19534" name="AutoShape 159"/>
            <p:cNvCxnSpPr>
              <a:cxnSpLocks noChangeShapeType="1"/>
              <a:stCxn id="19530" idx="2"/>
              <a:endCxn id="19531" idx="4"/>
            </p:cNvCxnSpPr>
            <p:nvPr/>
          </p:nvCxnSpPr>
          <p:spPr bwMode="auto">
            <a:xfrm rot="10800000">
              <a:off x="2845" y="2803"/>
              <a:ext cx="157" cy="3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9535" name="AutoShape 160"/>
            <p:cNvCxnSpPr>
              <a:cxnSpLocks noChangeShapeType="1"/>
              <a:stCxn id="19531" idx="2"/>
            </p:cNvCxnSpPr>
            <p:nvPr/>
          </p:nvCxnSpPr>
          <p:spPr bwMode="auto">
            <a:xfrm flipH="1">
              <a:off x="2547" y="2772"/>
              <a:ext cx="266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9536" name="Text Box 161"/>
            <p:cNvSpPr txBox="1">
              <a:spLocks noChangeArrowheads="1"/>
            </p:cNvSpPr>
            <p:nvPr/>
          </p:nvSpPr>
          <p:spPr bwMode="auto">
            <a:xfrm>
              <a:off x="2480" y="257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19537" name="Text Box 162"/>
            <p:cNvSpPr txBox="1">
              <a:spLocks noChangeArrowheads="1"/>
            </p:cNvSpPr>
            <p:nvPr/>
          </p:nvSpPr>
          <p:spPr bwMode="auto">
            <a:xfrm>
              <a:off x="2493" y="2767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</p:grpSp>
      <p:grpSp>
        <p:nvGrpSpPr>
          <p:cNvPr id="19488" name="Group 166"/>
          <p:cNvGrpSpPr>
            <a:grpSpLocks/>
          </p:cNvGrpSpPr>
          <p:nvPr/>
        </p:nvGrpSpPr>
        <p:grpSpPr bwMode="auto">
          <a:xfrm>
            <a:off x="3276600" y="3657600"/>
            <a:ext cx="5481638" cy="1714500"/>
            <a:chOff x="619" y="1200"/>
            <a:chExt cx="4133" cy="1488"/>
          </a:xfrm>
        </p:grpSpPr>
        <p:sp>
          <p:nvSpPr>
            <p:cNvPr id="19490" name="Rectangle 167"/>
            <p:cNvSpPr>
              <a:spLocks noChangeArrowheads="1"/>
            </p:cNvSpPr>
            <p:nvPr/>
          </p:nvSpPr>
          <p:spPr bwMode="auto">
            <a:xfrm>
              <a:off x="3984" y="1200"/>
              <a:ext cx="384" cy="1488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1" name="Rectangle 168"/>
            <p:cNvSpPr>
              <a:spLocks noChangeArrowheads="1"/>
            </p:cNvSpPr>
            <p:nvPr/>
          </p:nvSpPr>
          <p:spPr bwMode="auto">
            <a:xfrm>
              <a:off x="3216" y="1200"/>
              <a:ext cx="384" cy="1488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2" name="Rectangle 169"/>
            <p:cNvSpPr>
              <a:spLocks noChangeArrowheads="1"/>
            </p:cNvSpPr>
            <p:nvPr/>
          </p:nvSpPr>
          <p:spPr bwMode="auto">
            <a:xfrm>
              <a:off x="2448" y="1200"/>
              <a:ext cx="384" cy="1488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" name="Rectangle 170"/>
            <p:cNvSpPr>
              <a:spLocks noChangeArrowheads="1"/>
            </p:cNvSpPr>
            <p:nvPr/>
          </p:nvSpPr>
          <p:spPr bwMode="auto">
            <a:xfrm>
              <a:off x="1680" y="1200"/>
              <a:ext cx="384" cy="1488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4" name="Rectangle 171"/>
            <p:cNvSpPr>
              <a:spLocks noChangeArrowheads="1"/>
            </p:cNvSpPr>
            <p:nvPr/>
          </p:nvSpPr>
          <p:spPr bwMode="auto">
            <a:xfrm>
              <a:off x="912" y="1200"/>
              <a:ext cx="384" cy="1488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5" name="Line 172"/>
            <p:cNvSpPr>
              <a:spLocks noChangeShapeType="1"/>
            </p:cNvSpPr>
            <p:nvPr/>
          </p:nvSpPr>
          <p:spPr bwMode="auto">
            <a:xfrm flipH="1">
              <a:off x="899" y="1200"/>
              <a:ext cx="13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6" name="Line 173"/>
            <p:cNvSpPr>
              <a:spLocks noChangeShapeType="1"/>
            </p:cNvSpPr>
            <p:nvPr/>
          </p:nvSpPr>
          <p:spPr bwMode="auto">
            <a:xfrm>
              <a:off x="1680" y="1248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7" name="Line 174"/>
            <p:cNvSpPr>
              <a:spLocks noChangeShapeType="1"/>
            </p:cNvSpPr>
            <p:nvPr/>
          </p:nvSpPr>
          <p:spPr bwMode="auto">
            <a:xfrm>
              <a:off x="2448" y="1248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8" name="Line 175"/>
            <p:cNvSpPr>
              <a:spLocks noChangeShapeType="1"/>
            </p:cNvSpPr>
            <p:nvPr/>
          </p:nvSpPr>
          <p:spPr bwMode="auto">
            <a:xfrm>
              <a:off x="3216" y="1248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9" name="Line 176"/>
            <p:cNvSpPr>
              <a:spLocks noChangeShapeType="1"/>
            </p:cNvSpPr>
            <p:nvPr/>
          </p:nvSpPr>
          <p:spPr bwMode="auto">
            <a:xfrm>
              <a:off x="3984" y="1248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0" name="Text Box 177"/>
            <p:cNvSpPr txBox="1">
              <a:spLocks noChangeArrowheads="1"/>
            </p:cNvSpPr>
            <p:nvPr/>
          </p:nvSpPr>
          <p:spPr bwMode="auto">
            <a:xfrm>
              <a:off x="631" y="2269"/>
              <a:ext cx="244" cy="31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E</a:t>
              </a:r>
            </a:p>
          </p:txBody>
        </p:sp>
        <p:sp>
          <p:nvSpPr>
            <p:cNvPr id="19501" name="Text Box 178"/>
            <p:cNvSpPr txBox="1">
              <a:spLocks noChangeArrowheads="1"/>
            </p:cNvSpPr>
            <p:nvPr/>
          </p:nvSpPr>
          <p:spPr bwMode="auto">
            <a:xfrm>
              <a:off x="619" y="1848"/>
              <a:ext cx="263" cy="31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D</a:t>
              </a:r>
            </a:p>
          </p:txBody>
        </p:sp>
        <p:sp>
          <p:nvSpPr>
            <p:cNvPr id="19502" name="Freeform 179"/>
            <p:cNvSpPr>
              <a:spLocks/>
            </p:cNvSpPr>
            <p:nvPr/>
          </p:nvSpPr>
          <p:spPr bwMode="auto">
            <a:xfrm>
              <a:off x="912" y="2208"/>
              <a:ext cx="3840" cy="240"/>
            </a:xfrm>
            <a:custGeom>
              <a:avLst/>
              <a:gdLst>
                <a:gd name="T0" fmla="*/ 0 w 3840"/>
                <a:gd name="T1" fmla="*/ 240 h 240"/>
                <a:gd name="T2" fmla="*/ 0 w 3840"/>
                <a:gd name="T3" fmla="*/ 0 h 240"/>
                <a:gd name="T4" fmla="*/ 384 w 3840"/>
                <a:gd name="T5" fmla="*/ 0 h 240"/>
                <a:gd name="T6" fmla="*/ 384 w 3840"/>
                <a:gd name="T7" fmla="*/ 240 h 240"/>
                <a:gd name="T8" fmla="*/ 768 w 3840"/>
                <a:gd name="T9" fmla="*/ 240 h 240"/>
                <a:gd name="T10" fmla="*/ 768 w 3840"/>
                <a:gd name="T11" fmla="*/ 0 h 240"/>
                <a:gd name="T12" fmla="*/ 1152 w 3840"/>
                <a:gd name="T13" fmla="*/ 0 h 240"/>
                <a:gd name="T14" fmla="*/ 1152 w 3840"/>
                <a:gd name="T15" fmla="*/ 240 h 240"/>
                <a:gd name="T16" fmla="*/ 1536 w 3840"/>
                <a:gd name="T17" fmla="*/ 240 h 240"/>
                <a:gd name="T18" fmla="*/ 1536 w 3840"/>
                <a:gd name="T19" fmla="*/ 0 h 240"/>
                <a:gd name="T20" fmla="*/ 1920 w 3840"/>
                <a:gd name="T21" fmla="*/ 0 h 240"/>
                <a:gd name="T22" fmla="*/ 1920 w 3840"/>
                <a:gd name="T23" fmla="*/ 240 h 240"/>
                <a:gd name="T24" fmla="*/ 2304 w 3840"/>
                <a:gd name="T25" fmla="*/ 240 h 240"/>
                <a:gd name="T26" fmla="*/ 2304 w 3840"/>
                <a:gd name="T27" fmla="*/ 0 h 240"/>
                <a:gd name="T28" fmla="*/ 2688 w 3840"/>
                <a:gd name="T29" fmla="*/ 0 h 240"/>
                <a:gd name="T30" fmla="*/ 2688 w 3840"/>
                <a:gd name="T31" fmla="*/ 240 h 240"/>
                <a:gd name="T32" fmla="*/ 3072 w 3840"/>
                <a:gd name="T33" fmla="*/ 240 h 240"/>
                <a:gd name="T34" fmla="*/ 3072 w 3840"/>
                <a:gd name="T35" fmla="*/ 0 h 240"/>
                <a:gd name="T36" fmla="*/ 3456 w 3840"/>
                <a:gd name="T37" fmla="*/ 0 h 240"/>
                <a:gd name="T38" fmla="*/ 3456 w 3840"/>
                <a:gd name="T39" fmla="*/ 240 h 240"/>
                <a:gd name="T40" fmla="*/ 3840 w 3840"/>
                <a:gd name="T41" fmla="*/ 240 h 24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840"/>
                <a:gd name="T64" fmla="*/ 0 h 240"/>
                <a:gd name="T65" fmla="*/ 3840 w 3840"/>
                <a:gd name="T66" fmla="*/ 240 h 24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840" h="240">
                  <a:moveTo>
                    <a:pt x="0" y="240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40"/>
                  </a:lnTo>
                  <a:lnTo>
                    <a:pt x="768" y="240"/>
                  </a:lnTo>
                  <a:lnTo>
                    <a:pt x="768" y="0"/>
                  </a:lnTo>
                  <a:lnTo>
                    <a:pt x="1152" y="0"/>
                  </a:lnTo>
                  <a:lnTo>
                    <a:pt x="1152" y="240"/>
                  </a:lnTo>
                  <a:lnTo>
                    <a:pt x="1536" y="240"/>
                  </a:lnTo>
                  <a:lnTo>
                    <a:pt x="1536" y="0"/>
                  </a:lnTo>
                  <a:lnTo>
                    <a:pt x="1920" y="0"/>
                  </a:lnTo>
                  <a:lnTo>
                    <a:pt x="1920" y="240"/>
                  </a:lnTo>
                  <a:lnTo>
                    <a:pt x="2304" y="240"/>
                  </a:lnTo>
                  <a:lnTo>
                    <a:pt x="2304" y="0"/>
                  </a:lnTo>
                  <a:lnTo>
                    <a:pt x="2688" y="0"/>
                  </a:lnTo>
                  <a:lnTo>
                    <a:pt x="2688" y="240"/>
                  </a:lnTo>
                  <a:lnTo>
                    <a:pt x="3072" y="240"/>
                  </a:lnTo>
                  <a:lnTo>
                    <a:pt x="3072" y="0"/>
                  </a:lnTo>
                  <a:lnTo>
                    <a:pt x="3456" y="0"/>
                  </a:lnTo>
                  <a:lnTo>
                    <a:pt x="3456" y="240"/>
                  </a:lnTo>
                  <a:lnTo>
                    <a:pt x="3840" y="24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3" name="Text Box 180"/>
            <p:cNvSpPr txBox="1">
              <a:spLocks noChangeArrowheads="1"/>
            </p:cNvSpPr>
            <p:nvPr/>
          </p:nvSpPr>
          <p:spPr bwMode="auto">
            <a:xfrm>
              <a:off x="622" y="1376"/>
              <a:ext cx="264" cy="319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Q</a:t>
              </a:r>
            </a:p>
          </p:txBody>
        </p:sp>
        <p:sp>
          <p:nvSpPr>
            <p:cNvPr id="19504" name="Freeform 181"/>
            <p:cNvSpPr>
              <a:spLocks/>
            </p:cNvSpPr>
            <p:nvPr/>
          </p:nvSpPr>
          <p:spPr bwMode="auto">
            <a:xfrm>
              <a:off x="1488" y="1824"/>
              <a:ext cx="432" cy="288"/>
            </a:xfrm>
            <a:custGeom>
              <a:avLst/>
              <a:gdLst>
                <a:gd name="T0" fmla="*/ 0 w 384"/>
                <a:gd name="T1" fmla="*/ 288 h 288"/>
                <a:gd name="T2" fmla="*/ 0 w 384"/>
                <a:gd name="T3" fmla="*/ 0 h 288"/>
                <a:gd name="T4" fmla="*/ 432 w 384"/>
                <a:gd name="T5" fmla="*/ 0 h 288"/>
                <a:gd name="T6" fmla="*/ 432 w 384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5" name="Freeform 182"/>
            <p:cNvSpPr>
              <a:spLocks/>
            </p:cNvSpPr>
            <p:nvPr/>
          </p:nvSpPr>
          <p:spPr bwMode="auto">
            <a:xfrm>
              <a:off x="2256" y="1824"/>
              <a:ext cx="672" cy="288"/>
            </a:xfrm>
            <a:custGeom>
              <a:avLst/>
              <a:gdLst>
                <a:gd name="T0" fmla="*/ 0 w 384"/>
                <a:gd name="T1" fmla="*/ 288 h 288"/>
                <a:gd name="T2" fmla="*/ 0 w 384"/>
                <a:gd name="T3" fmla="*/ 0 h 288"/>
                <a:gd name="T4" fmla="*/ 672 w 384"/>
                <a:gd name="T5" fmla="*/ 0 h 288"/>
                <a:gd name="T6" fmla="*/ 672 w 384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6" name="Freeform 183"/>
            <p:cNvSpPr>
              <a:spLocks/>
            </p:cNvSpPr>
            <p:nvPr/>
          </p:nvSpPr>
          <p:spPr bwMode="auto">
            <a:xfrm>
              <a:off x="1680" y="1344"/>
              <a:ext cx="250" cy="288"/>
            </a:xfrm>
            <a:custGeom>
              <a:avLst/>
              <a:gdLst>
                <a:gd name="T0" fmla="*/ 0 w 384"/>
                <a:gd name="T1" fmla="*/ 288 h 288"/>
                <a:gd name="T2" fmla="*/ 0 w 384"/>
                <a:gd name="T3" fmla="*/ 0 h 288"/>
                <a:gd name="T4" fmla="*/ 250 w 384"/>
                <a:gd name="T5" fmla="*/ 0 h 288"/>
                <a:gd name="T6" fmla="*/ 250 w 384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7" name="Freeform 184"/>
            <p:cNvSpPr>
              <a:spLocks/>
            </p:cNvSpPr>
            <p:nvPr/>
          </p:nvSpPr>
          <p:spPr bwMode="auto">
            <a:xfrm>
              <a:off x="3504" y="1824"/>
              <a:ext cx="576" cy="288"/>
            </a:xfrm>
            <a:custGeom>
              <a:avLst/>
              <a:gdLst>
                <a:gd name="T0" fmla="*/ 0 w 384"/>
                <a:gd name="T1" fmla="*/ 288 h 288"/>
                <a:gd name="T2" fmla="*/ 0 w 384"/>
                <a:gd name="T3" fmla="*/ 0 h 288"/>
                <a:gd name="T4" fmla="*/ 576 w 384"/>
                <a:gd name="T5" fmla="*/ 0 h 288"/>
                <a:gd name="T6" fmla="*/ 576 w 384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8" name="Line 185"/>
            <p:cNvSpPr>
              <a:spLocks noChangeShapeType="1"/>
            </p:cNvSpPr>
            <p:nvPr/>
          </p:nvSpPr>
          <p:spPr bwMode="auto">
            <a:xfrm>
              <a:off x="1296" y="120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9" name="Line 186"/>
            <p:cNvSpPr>
              <a:spLocks noChangeShapeType="1"/>
            </p:cNvSpPr>
            <p:nvPr/>
          </p:nvSpPr>
          <p:spPr bwMode="auto">
            <a:xfrm>
              <a:off x="2064" y="120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0" name="Line 187"/>
            <p:cNvSpPr>
              <a:spLocks noChangeShapeType="1"/>
            </p:cNvSpPr>
            <p:nvPr/>
          </p:nvSpPr>
          <p:spPr bwMode="auto">
            <a:xfrm>
              <a:off x="2832" y="120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1" name="Line 188"/>
            <p:cNvSpPr>
              <a:spLocks noChangeShapeType="1"/>
            </p:cNvSpPr>
            <p:nvPr/>
          </p:nvSpPr>
          <p:spPr bwMode="auto">
            <a:xfrm>
              <a:off x="3600" y="120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2" name="Line 189"/>
            <p:cNvSpPr>
              <a:spLocks noChangeShapeType="1"/>
            </p:cNvSpPr>
            <p:nvPr/>
          </p:nvSpPr>
          <p:spPr bwMode="auto">
            <a:xfrm>
              <a:off x="4368" y="120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19513" name="AutoShape 190"/>
            <p:cNvCxnSpPr>
              <a:cxnSpLocks noChangeShapeType="1"/>
              <a:stCxn id="19504" idx="0"/>
            </p:cNvCxnSpPr>
            <p:nvPr/>
          </p:nvCxnSpPr>
          <p:spPr bwMode="auto">
            <a:xfrm flipH="1" flipV="1">
              <a:off x="913" y="2107"/>
              <a:ext cx="565" cy="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514" name="AutoShape 191"/>
            <p:cNvCxnSpPr>
              <a:cxnSpLocks noChangeShapeType="1"/>
              <a:stCxn id="19504" idx="3"/>
              <a:endCxn id="19505" idx="0"/>
            </p:cNvCxnSpPr>
            <p:nvPr/>
          </p:nvCxnSpPr>
          <p:spPr bwMode="auto">
            <a:xfrm>
              <a:off x="1930" y="2112"/>
              <a:ext cx="31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515" name="AutoShape 192"/>
            <p:cNvCxnSpPr>
              <a:cxnSpLocks noChangeShapeType="1"/>
              <a:stCxn id="19505" idx="3"/>
              <a:endCxn id="19507" idx="0"/>
            </p:cNvCxnSpPr>
            <p:nvPr/>
          </p:nvCxnSpPr>
          <p:spPr bwMode="auto">
            <a:xfrm>
              <a:off x="2938" y="2112"/>
              <a:ext cx="55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516" name="AutoShape 193"/>
            <p:cNvCxnSpPr>
              <a:cxnSpLocks noChangeShapeType="1"/>
              <a:stCxn id="19507" idx="3"/>
            </p:cNvCxnSpPr>
            <p:nvPr/>
          </p:nvCxnSpPr>
          <p:spPr bwMode="auto">
            <a:xfrm>
              <a:off x="4090" y="2112"/>
              <a:ext cx="66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9517" name="Freeform 194"/>
            <p:cNvSpPr>
              <a:spLocks/>
            </p:cNvSpPr>
            <p:nvPr/>
          </p:nvSpPr>
          <p:spPr bwMode="auto">
            <a:xfrm>
              <a:off x="2438" y="1344"/>
              <a:ext cx="778" cy="288"/>
            </a:xfrm>
            <a:custGeom>
              <a:avLst/>
              <a:gdLst>
                <a:gd name="T0" fmla="*/ 0 w 384"/>
                <a:gd name="T1" fmla="*/ 288 h 288"/>
                <a:gd name="T2" fmla="*/ 0 w 384"/>
                <a:gd name="T3" fmla="*/ 0 h 288"/>
                <a:gd name="T4" fmla="*/ 778 w 384"/>
                <a:gd name="T5" fmla="*/ 0 h 288"/>
                <a:gd name="T6" fmla="*/ 778 w 384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8" name="Freeform 195"/>
            <p:cNvSpPr>
              <a:spLocks/>
            </p:cNvSpPr>
            <p:nvPr/>
          </p:nvSpPr>
          <p:spPr bwMode="auto">
            <a:xfrm>
              <a:off x="3494" y="1344"/>
              <a:ext cx="596" cy="288"/>
            </a:xfrm>
            <a:custGeom>
              <a:avLst/>
              <a:gdLst>
                <a:gd name="T0" fmla="*/ 0 w 384"/>
                <a:gd name="T1" fmla="*/ 288 h 288"/>
                <a:gd name="T2" fmla="*/ 0 w 384"/>
                <a:gd name="T3" fmla="*/ 0 h 288"/>
                <a:gd name="T4" fmla="*/ 596 w 384"/>
                <a:gd name="T5" fmla="*/ 0 h 288"/>
                <a:gd name="T6" fmla="*/ 596 w 384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19519" name="AutoShape 196"/>
            <p:cNvCxnSpPr>
              <a:cxnSpLocks noChangeShapeType="1"/>
              <a:stCxn id="19506" idx="3"/>
              <a:endCxn id="19517" idx="0"/>
            </p:cNvCxnSpPr>
            <p:nvPr/>
          </p:nvCxnSpPr>
          <p:spPr bwMode="auto">
            <a:xfrm>
              <a:off x="1940" y="1632"/>
              <a:ext cx="488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520" name="AutoShape 197"/>
            <p:cNvCxnSpPr>
              <a:cxnSpLocks noChangeShapeType="1"/>
              <a:stCxn id="19517" idx="3"/>
              <a:endCxn id="19518" idx="0"/>
            </p:cNvCxnSpPr>
            <p:nvPr/>
          </p:nvCxnSpPr>
          <p:spPr bwMode="auto">
            <a:xfrm>
              <a:off x="3226" y="1632"/>
              <a:ext cx="258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521" name="AutoShape 198"/>
            <p:cNvCxnSpPr>
              <a:cxnSpLocks noChangeShapeType="1"/>
              <a:stCxn id="19518" idx="3"/>
            </p:cNvCxnSpPr>
            <p:nvPr/>
          </p:nvCxnSpPr>
          <p:spPr bwMode="auto">
            <a:xfrm>
              <a:off x="4100" y="1632"/>
              <a:ext cx="652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522" name="AutoShape 199"/>
            <p:cNvCxnSpPr>
              <a:cxnSpLocks noChangeShapeType="1"/>
              <a:stCxn id="19506" idx="0"/>
            </p:cNvCxnSpPr>
            <p:nvPr/>
          </p:nvCxnSpPr>
          <p:spPr bwMode="auto">
            <a:xfrm flipH="1" flipV="1">
              <a:off x="899" y="1630"/>
              <a:ext cx="771" cy="2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</p:grpSp>
      <p:sp>
        <p:nvSpPr>
          <p:cNvPr id="19489" name="Text Box 200"/>
          <p:cNvSpPr txBox="1">
            <a:spLocks noChangeArrowheads="1"/>
          </p:cNvSpPr>
          <p:nvPr/>
        </p:nvSpPr>
        <p:spPr bwMode="auto">
          <a:xfrm>
            <a:off x="3505200" y="5791200"/>
            <a:ext cx="5024438" cy="355600"/>
          </a:xfrm>
          <a:prstGeom prst="rect">
            <a:avLst/>
          </a:prstGeom>
          <a:solidFill>
            <a:srgbClr val="ABA964">
              <a:alpha val="5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D can only change Q only in blue regions (where E = 1)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048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2048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C988CB7-BEC7-415B-AB77-5210252A8C79}" type="slidenum">
              <a:rPr lang="en-US" smtClean="0"/>
              <a:pPr lvl="1"/>
              <a:t>18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 Flip-Flop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219200"/>
            <a:ext cx="8128000" cy="9144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D FF</a:t>
            </a:r>
            <a:r>
              <a:rPr lang="en-US" sz="2800" smtClean="0"/>
              <a:t>: 2 SR latches in master/slave configuration.  The output (Q) changes on the </a:t>
            </a:r>
            <a:r>
              <a:rPr lang="en-US" sz="2800" b="1" smtClean="0"/>
              <a:t>rising clock edge</a:t>
            </a:r>
            <a:endParaRPr lang="en-US" sz="2800" smtClean="0"/>
          </a:p>
        </p:txBody>
      </p:sp>
      <p:graphicFrame>
        <p:nvGraphicFramePr>
          <p:cNvPr id="1113253" name="Group 165"/>
          <p:cNvGraphicFramePr>
            <a:graphicFrameLocks noGrp="1"/>
          </p:cNvGraphicFramePr>
          <p:nvPr>
            <p:ph sz="half" idx="2"/>
          </p:nvPr>
        </p:nvGraphicFramePr>
        <p:xfrm>
          <a:off x="990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0503" name="AutoShape 26"/>
          <p:cNvSpPr>
            <a:spLocks noChangeArrowheads="1"/>
          </p:cNvSpPr>
          <p:nvPr/>
        </p:nvSpPr>
        <p:spPr bwMode="auto">
          <a:xfrm>
            <a:off x="3886200" y="2895600"/>
            <a:ext cx="785813" cy="360363"/>
          </a:xfrm>
          <a:prstGeom prst="rightArrow">
            <a:avLst>
              <a:gd name="adj1" fmla="val 50000"/>
              <a:gd name="adj2" fmla="val 54515"/>
            </a:avLst>
          </a:prstGeom>
          <a:solidFill>
            <a:srgbClr val="800000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04" name="Group 85"/>
          <p:cNvGrpSpPr>
            <a:grpSpLocks/>
          </p:cNvGrpSpPr>
          <p:nvPr/>
        </p:nvGrpSpPr>
        <p:grpSpPr bwMode="auto">
          <a:xfrm>
            <a:off x="4876800" y="2667000"/>
            <a:ext cx="1104900" cy="914400"/>
            <a:chOff x="3264" y="2531"/>
            <a:chExt cx="696" cy="576"/>
          </a:xfrm>
        </p:grpSpPr>
        <p:grpSp>
          <p:nvGrpSpPr>
            <p:cNvPr id="20579" name="Group 86"/>
            <p:cNvGrpSpPr>
              <a:grpSpLocks/>
            </p:cNvGrpSpPr>
            <p:nvPr/>
          </p:nvGrpSpPr>
          <p:grpSpPr bwMode="auto">
            <a:xfrm>
              <a:off x="3419" y="2531"/>
              <a:ext cx="384" cy="576"/>
              <a:chOff x="3419" y="2531"/>
              <a:chExt cx="384" cy="576"/>
            </a:xfrm>
          </p:grpSpPr>
          <p:sp>
            <p:nvSpPr>
              <p:cNvPr id="20586" name="Rectangle 87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7" name="AutoShape 88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80" name="Line 89"/>
            <p:cNvSpPr>
              <a:spLocks noChangeShapeType="1"/>
            </p:cNvSpPr>
            <p:nvPr/>
          </p:nvSpPr>
          <p:spPr bwMode="auto">
            <a:xfrm flipH="1">
              <a:off x="3264" y="268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1" name="Line 90"/>
            <p:cNvSpPr>
              <a:spLocks noChangeShapeType="1"/>
            </p:cNvSpPr>
            <p:nvPr/>
          </p:nvSpPr>
          <p:spPr bwMode="auto">
            <a:xfrm flipH="1">
              <a:off x="3264" y="295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2" name="Line 91"/>
            <p:cNvSpPr>
              <a:spLocks noChangeShapeType="1"/>
            </p:cNvSpPr>
            <p:nvPr/>
          </p:nvSpPr>
          <p:spPr bwMode="auto">
            <a:xfrm flipH="1">
              <a:off x="3805" y="268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3" name="Text Box 92"/>
            <p:cNvSpPr txBox="1">
              <a:spLocks noChangeArrowheads="1"/>
            </p:cNvSpPr>
            <p:nvPr/>
          </p:nvSpPr>
          <p:spPr bwMode="auto">
            <a:xfrm>
              <a:off x="3398" y="259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20584" name="Text Box 93"/>
            <p:cNvSpPr txBox="1">
              <a:spLocks noChangeArrowheads="1"/>
            </p:cNvSpPr>
            <p:nvPr/>
          </p:nvSpPr>
          <p:spPr bwMode="auto">
            <a:xfrm>
              <a:off x="3616" y="259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0585" name="Text Box 94"/>
            <p:cNvSpPr txBox="1">
              <a:spLocks noChangeArrowheads="1"/>
            </p:cNvSpPr>
            <p:nvPr/>
          </p:nvSpPr>
          <p:spPr bwMode="auto">
            <a:xfrm>
              <a:off x="3493" y="2860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</p:grpSp>
      <p:grpSp>
        <p:nvGrpSpPr>
          <p:cNvPr id="20505" name="Group 162"/>
          <p:cNvGrpSpPr>
            <a:grpSpLocks/>
          </p:cNvGrpSpPr>
          <p:nvPr/>
        </p:nvGrpSpPr>
        <p:grpSpPr bwMode="auto">
          <a:xfrm>
            <a:off x="152400" y="2857500"/>
            <a:ext cx="3473450" cy="1866900"/>
            <a:chOff x="1803" y="2088"/>
            <a:chExt cx="2188" cy="1176"/>
          </a:xfrm>
        </p:grpSpPr>
        <p:sp>
          <p:nvSpPr>
            <p:cNvPr id="20550" name="Rectangle 158"/>
            <p:cNvSpPr>
              <a:spLocks noChangeArrowheads="1"/>
            </p:cNvSpPr>
            <p:nvPr/>
          </p:nvSpPr>
          <p:spPr bwMode="auto">
            <a:xfrm>
              <a:off x="2160" y="2088"/>
              <a:ext cx="1632" cy="1176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1" name="Rectangle 96"/>
            <p:cNvSpPr>
              <a:spLocks noChangeArrowheads="1"/>
            </p:cNvSpPr>
            <p:nvPr/>
          </p:nvSpPr>
          <p:spPr bwMode="auto">
            <a:xfrm>
              <a:off x="2579" y="2208"/>
              <a:ext cx="384" cy="672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2" name="Text Box 100"/>
            <p:cNvSpPr txBox="1">
              <a:spLocks noChangeArrowheads="1"/>
            </p:cNvSpPr>
            <p:nvPr/>
          </p:nvSpPr>
          <p:spPr bwMode="auto">
            <a:xfrm>
              <a:off x="2569" y="2269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20553" name="Text Box 101"/>
            <p:cNvSpPr txBox="1">
              <a:spLocks noChangeArrowheads="1"/>
            </p:cNvSpPr>
            <p:nvPr/>
          </p:nvSpPr>
          <p:spPr bwMode="auto">
            <a:xfrm>
              <a:off x="2776" y="226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0554" name="Text Box 102"/>
            <p:cNvSpPr txBox="1">
              <a:spLocks noChangeArrowheads="1"/>
            </p:cNvSpPr>
            <p:nvPr/>
          </p:nvSpPr>
          <p:spPr bwMode="auto">
            <a:xfrm>
              <a:off x="2566" y="2511"/>
              <a:ext cx="20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</a:p>
          </p:txBody>
        </p:sp>
        <p:sp>
          <p:nvSpPr>
            <p:cNvPr id="20555" name="Rectangle 104"/>
            <p:cNvSpPr>
              <a:spLocks noChangeArrowheads="1"/>
            </p:cNvSpPr>
            <p:nvPr/>
          </p:nvSpPr>
          <p:spPr bwMode="auto">
            <a:xfrm>
              <a:off x="3277" y="2208"/>
              <a:ext cx="384" cy="672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6" name="Text Box 108"/>
            <p:cNvSpPr txBox="1">
              <a:spLocks noChangeArrowheads="1"/>
            </p:cNvSpPr>
            <p:nvPr/>
          </p:nvSpPr>
          <p:spPr bwMode="auto">
            <a:xfrm>
              <a:off x="3267" y="2269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20557" name="Text Box 109"/>
            <p:cNvSpPr txBox="1">
              <a:spLocks noChangeArrowheads="1"/>
            </p:cNvSpPr>
            <p:nvPr/>
          </p:nvSpPr>
          <p:spPr bwMode="auto">
            <a:xfrm>
              <a:off x="3474" y="226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0558" name="Text Box 110"/>
            <p:cNvSpPr txBox="1">
              <a:spLocks noChangeArrowheads="1"/>
            </p:cNvSpPr>
            <p:nvPr/>
          </p:nvSpPr>
          <p:spPr bwMode="auto">
            <a:xfrm>
              <a:off x="3264" y="2511"/>
              <a:ext cx="20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</a:p>
          </p:txBody>
        </p:sp>
        <p:sp>
          <p:nvSpPr>
            <p:cNvPr id="20559" name="Text Box 112"/>
            <p:cNvSpPr txBox="1">
              <a:spLocks noChangeArrowheads="1"/>
            </p:cNvSpPr>
            <p:nvPr/>
          </p:nvSpPr>
          <p:spPr bwMode="auto">
            <a:xfrm>
              <a:off x="2773" y="2511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0560" name="Line 113"/>
            <p:cNvSpPr>
              <a:spLocks noChangeShapeType="1"/>
            </p:cNvSpPr>
            <p:nvPr/>
          </p:nvSpPr>
          <p:spPr bwMode="auto">
            <a:xfrm>
              <a:off x="2808" y="2557"/>
              <a:ext cx="12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1" name="Oval 125"/>
            <p:cNvSpPr>
              <a:spLocks noChangeArrowheads="1"/>
            </p:cNvSpPr>
            <p:nvPr/>
          </p:nvSpPr>
          <p:spPr bwMode="auto">
            <a:xfrm>
              <a:off x="2719" y="2880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2" name="Text Box 127"/>
            <p:cNvSpPr txBox="1">
              <a:spLocks noChangeArrowheads="1"/>
            </p:cNvSpPr>
            <p:nvPr/>
          </p:nvSpPr>
          <p:spPr bwMode="auto">
            <a:xfrm>
              <a:off x="2664" y="2689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20563" name="Text Box 128"/>
            <p:cNvSpPr txBox="1">
              <a:spLocks noChangeArrowheads="1"/>
            </p:cNvSpPr>
            <p:nvPr/>
          </p:nvSpPr>
          <p:spPr bwMode="auto">
            <a:xfrm>
              <a:off x="3362" y="268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20564" name="Oval 146"/>
            <p:cNvSpPr>
              <a:spLocks noChangeArrowheads="1"/>
            </p:cNvSpPr>
            <p:nvPr/>
          </p:nvSpPr>
          <p:spPr bwMode="auto">
            <a:xfrm>
              <a:off x="2743" y="3120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565" name="AutoShape 147"/>
            <p:cNvCxnSpPr>
              <a:cxnSpLocks noChangeShapeType="1"/>
              <a:stCxn id="20561" idx="4"/>
              <a:endCxn id="20564" idx="0"/>
            </p:cNvCxnSpPr>
            <p:nvPr/>
          </p:nvCxnSpPr>
          <p:spPr bwMode="auto">
            <a:xfrm>
              <a:off x="2767" y="2997"/>
              <a:ext cx="0" cy="11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66" name="AutoShape 148"/>
            <p:cNvCxnSpPr>
              <a:cxnSpLocks noChangeShapeType="1"/>
              <a:stCxn id="20564" idx="6"/>
              <a:endCxn id="20563" idx="2"/>
            </p:cNvCxnSpPr>
            <p:nvPr/>
          </p:nvCxnSpPr>
          <p:spPr bwMode="auto">
            <a:xfrm flipV="1">
              <a:off x="2798" y="2900"/>
              <a:ext cx="661" cy="24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0567" name="Oval 149"/>
            <p:cNvSpPr>
              <a:spLocks noChangeArrowheads="1"/>
            </p:cNvSpPr>
            <p:nvPr/>
          </p:nvSpPr>
          <p:spPr bwMode="auto">
            <a:xfrm>
              <a:off x="2482" y="2578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8" name="Oval 150"/>
            <p:cNvSpPr>
              <a:spLocks noChangeArrowheads="1"/>
            </p:cNvSpPr>
            <p:nvPr/>
          </p:nvSpPr>
          <p:spPr bwMode="auto">
            <a:xfrm>
              <a:off x="2352" y="2353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569" name="AutoShape 151"/>
            <p:cNvCxnSpPr>
              <a:cxnSpLocks noChangeShapeType="1"/>
              <a:stCxn id="20568" idx="6"/>
              <a:endCxn id="20552" idx="1"/>
            </p:cNvCxnSpPr>
            <p:nvPr/>
          </p:nvCxnSpPr>
          <p:spPr bwMode="auto">
            <a:xfrm flipV="1">
              <a:off x="2407" y="2375"/>
              <a:ext cx="162" cy="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70" name="AutoShape 152"/>
            <p:cNvCxnSpPr>
              <a:cxnSpLocks noChangeShapeType="1"/>
              <a:stCxn id="20559" idx="3"/>
              <a:endCxn id="20558" idx="1"/>
            </p:cNvCxnSpPr>
            <p:nvPr/>
          </p:nvCxnSpPr>
          <p:spPr bwMode="auto">
            <a:xfrm>
              <a:off x="2981" y="2617"/>
              <a:ext cx="283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71" name="AutoShape 153"/>
            <p:cNvCxnSpPr>
              <a:cxnSpLocks noChangeShapeType="1"/>
              <a:stCxn id="20553" idx="3"/>
              <a:endCxn id="20556" idx="1"/>
            </p:cNvCxnSpPr>
            <p:nvPr/>
          </p:nvCxnSpPr>
          <p:spPr bwMode="auto">
            <a:xfrm>
              <a:off x="2984" y="2375"/>
              <a:ext cx="283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72" name="AutoShape 154"/>
            <p:cNvCxnSpPr>
              <a:cxnSpLocks noChangeShapeType="1"/>
              <a:stCxn id="20567" idx="2"/>
              <a:endCxn id="20568" idx="4"/>
            </p:cNvCxnSpPr>
            <p:nvPr/>
          </p:nvCxnSpPr>
          <p:spPr bwMode="auto">
            <a:xfrm rot="10800000">
              <a:off x="2376" y="2408"/>
              <a:ext cx="98" cy="225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0573" name="AutoShape 155"/>
            <p:cNvCxnSpPr>
              <a:cxnSpLocks noChangeShapeType="1"/>
              <a:stCxn id="20564" idx="2"/>
            </p:cNvCxnSpPr>
            <p:nvPr/>
          </p:nvCxnSpPr>
          <p:spPr bwMode="auto">
            <a:xfrm flipH="1">
              <a:off x="2064" y="3144"/>
              <a:ext cx="671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74" name="AutoShape 156"/>
            <p:cNvCxnSpPr>
              <a:cxnSpLocks noChangeShapeType="1"/>
              <a:stCxn id="20568" idx="2"/>
            </p:cNvCxnSpPr>
            <p:nvPr/>
          </p:nvCxnSpPr>
          <p:spPr bwMode="auto">
            <a:xfrm flipH="1">
              <a:off x="2064" y="2377"/>
              <a:ext cx="28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75" name="AutoShape 157"/>
            <p:cNvCxnSpPr>
              <a:cxnSpLocks noChangeShapeType="1"/>
              <a:stCxn id="20557" idx="3"/>
            </p:cNvCxnSpPr>
            <p:nvPr/>
          </p:nvCxnSpPr>
          <p:spPr bwMode="auto">
            <a:xfrm>
              <a:off x="3682" y="2375"/>
              <a:ext cx="25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0576" name="Text Box 159"/>
            <p:cNvSpPr txBox="1">
              <a:spLocks noChangeArrowheads="1"/>
            </p:cNvSpPr>
            <p:nvPr/>
          </p:nvSpPr>
          <p:spPr bwMode="auto">
            <a:xfrm>
              <a:off x="1803" y="2915"/>
              <a:ext cx="37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CLK</a:t>
              </a:r>
            </a:p>
          </p:txBody>
        </p:sp>
        <p:sp>
          <p:nvSpPr>
            <p:cNvPr id="20577" name="Text Box 160"/>
            <p:cNvSpPr txBox="1">
              <a:spLocks noChangeArrowheads="1"/>
            </p:cNvSpPr>
            <p:nvPr/>
          </p:nvSpPr>
          <p:spPr bwMode="auto">
            <a:xfrm>
              <a:off x="1961" y="2160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20578" name="Text Box 161"/>
            <p:cNvSpPr txBox="1">
              <a:spLocks noChangeArrowheads="1"/>
            </p:cNvSpPr>
            <p:nvPr/>
          </p:nvSpPr>
          <p:spPr bwMode="auto">
            <a:xfrm>
              <a:off x="3783" y="2173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</p:grpSp>
      <p:sp>
        <p:nvSpPr>
          <p:cNvPr id="20506" name="Line 166"/>
          <p:cNvSpPr>
            <a:spLocks noChangeShapeType="1"/>
          </p:cNvSpPr>
          <p:nvPr/>
        </p:nvSpPr>
        <p:spPr bwMode="auto">
          <a:xfrm flipV="1">
            <a:off x="1828800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7" name="Line 167"/>
          <p:cNvSpPr>
            <a:spLocks noChangeShapeType="1"/>
          </p:cNvSpPr>
          <p:nvPr/>
        </p:nvSpPr>
        <p:spPr bwMode="auto">
          <a:xfrm flipV="1">
            <a:off x="1828800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8" name="Text Box 168"/>
          <p:cNvSpPr txBox="1">
            <a:spLocks noChangeArrowheads="1"/>
          </p:cNvSpPr>
          <p:nvPr/>
        </p:nvSpPr>
        <p:spPr bwMode="auto">
          <a:xfrm>
            <a:off x="990600" y="2387600"/>
            <a:ext cx="769938" cy="355600"/>
          </a:xfrm>
          <a:prstGeom prst="rect">
            <a:avLst/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Master</a:t>
            </a:r>
          </a:p>
        </p:txBody>
      </p:sp>
      <p:sp>
        <p:nvSpPr>
          <p:cNvPr id="20509" name="Text Box 169"/>
          <p:cNvSpPr txBox="1">
            <a:spLocks noChangeArrowheads="1"/>
          </p:cNvSpPr>
          <p:nvPr/>
        </p:nvSpPr>
        <p:spPr bwMode="auto">
          <a:xfrm>
            <a:off x="2743200" y="2387600"/>
            <a:ext cx="655638" cy="355600"/>
          </a:xfrm>
          <a:prstGeom prst="rect">
            <a:avLst/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Slave</a:t>
            </a:r>
          </a:p>
        </p:txBody>
      </p:sp>
      <p:cxnSp>
        <p:nvCxnSpPr>
          <p:cNvPr id="20510" name="AutoShape 170"/>
          <p:cNvCxnSpPr>
            <a:cxnSpLocks noChangeShapeType="1"/>
            <a:stCxn id="20508" idx="2"/>
            <a:endCxn id="20551" idx="0"/>
          </p:cNvCxnSpPr>
          <p:nvPr/>
        </p:nvCxnSpPr>
        <p:spPr bwMode="auto">
          <a:xfrm>
            <a:off x="1376363" y="2752725"/>
            <a:ext cx="312737" cy="282575"/>
          </a:xfrm>
          <a:prstGeom prst="straightConnector1">
            <a:avLst/>
          </a:prstGeom>
          <a:noFill/>
          <a:ln w="15875">
            <a:solidFill>
              <a:srgbClr val="800000"/>
            </a:solidFill>
            <a:round/>
            <a:headEnd type="none" w="lg" len="lg"/>
            <a:tailEnd type="triangle" w="lg" len="lg"/>
          </a:ln>
        </p:spPr>
      </p:cxnSp>
      <p:cxnSp>
        <p:nvCxnSpPr>
          <p:cNvPr id="20511" name="AutoShape 171"/>
          <p:cNvCxnSpPr>
            <a:cxnSpLocks noChangeShapeType="1"/>
            <a:stCxn id="20509" idx="2"/>
            <a:endCxn id="20555" idx="0"/>
          </p:cNvCxnSpPr>
          <p:nvPr/>
        </p:nvCxnSpPr>
        <p:spPr bwMode="auto">
          <a:xfrm flipH="1">
            <a:off x="2797175" y="2752725"/>
            <a:ext cx="274638" cy="282575"/>
          </a:xfrm>
          <a:prstGeom prst="straightConnector1">
            <a:avLst/>
          </a:prstGeom>
          <a:noFill/>
          <a:ln w="15875">
            <a:solidFill>
              <a:srgbClr val="800000"/>
            </a:solidFill>
            <a:round/>
            <a:headEnd type="none" w="lg" len="lg"/>
            <a:tailEnd type="triangle" w="lg" len="lg"/>
          </a:ln>
        </p:spPr>
      </p:cxnSp>
      <p:sp>
        <p:nvSpPr>
          <p:cNvPr id="20512" name="Line 178"/>
          <p:cNvSpPr>
            <a:spLocks noChangeShapeType="1"/>
          </p:cNvSpPr>
          <p:nvPr/>
        </p:nvSpPr>
        <p:spPr bwMode="auto">
          <a:xfrm flipH="1">
            <a:off x="3935413" y="3733800"/>
            <a:ext cx="17462" cy="18494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13" name="Line 179"/>
          <p:cNvSpPr>
            <a:spLocks noChangeShapeType="1"/>
          </p:cNvSpPr>
          <p:nvPr/>
        </p:nvSpPr>
        <p:spPr bwMode="auto">
          <a:xfrm>
            <a:off x="4960938" y="3794125"/>
            <a:ext cx="0" cy="178911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14" name="Line 180"/>
          <p:cNvSpPr>
            <a:spLocks noChangeShapeType="1"/>
          </p:cNvSpPr>
          <p:nvPr/>
        </p:nvSpPr>
        <p:spPr bwMode="auto">
          <a:xfrm>
            <a:off x="5969000" y="3794125"/>
            <a:ext cx="0" cy="178911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15" name="Line 181"/>
          <p:cNvSpPr>
            <a:spLocks noChangeShapeType="1"/>
          </p:cNvSpPr>
          <p:nvPr/>
        </p:nvSpPr>
        <p:spPr bwMode="auto">
          <a:xfrm>
            <a:off x="6975475" y="3794125"/>
            <a:ext cx="0" cy="178911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16" name="Line 182"/>
          <p:cNvSpPr>
            <a:spLocks noChangeShapeType="1"/>
          </p:cNvSpPr>
          <p:nvPr/>
        </p:nvSpPr>
        <p:spPr bwMode="auto">
          <a:xfrm>
            <a:off x="7983538" y="3794125"/>
            <a:ext cx="0" cy="178911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17" name="Text Box 183"/>
          <p:cNvSpPr txBox="1">
            <a:spLocks noChangeArrowheads="1"/>
          </p:cNvSpPr>
          <p:nvPr/>
        </p:nvSpPr>
        <p:spPr bwMode="auto">
          <a:xfrm>
            <a:off x="3276600" y="5062538"/>
            <a:ext cx="6413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CLK</a:t>
            </a:r>
          </a:p>
        </p:txBody>
      </p:sp>
      <p:sp>
        <p:nvSpPr>
          <p:cNvPr id="20518" name="Text Box 184"/>
          <p:cNvSpPr txBox="1">
            <a:spLocks noChangeArrowheads="1"/>
          </p:cNvSpPr>
          <p:nvPr/>
        </p:nvSpPr>
        <p:spPr bwMode="auto">
          <a:xfrm>
            <a:off x="3565525" y="4538663"/>
            <a:ext cx="3492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D</a:t>
            </a:r>
          </a:p>
        </p:txBody>
      </p:sp>
      <p:sp>
        <p:nvSpPr>
          <p:cNvPr id="20519" name="Freeform 185"/>
          <p:cNvSpPr>
            <a:spLocks/>
          </p:cNvSpPr>
          <p:nvPr/>
        </p:nvSpPr>
        <p:spPr bwMode="auto">
          <a:xfrm>
            <a:off x="3952875" y="4986338"/>
            <a:ext cx="5038725" cy="298450"/>
          </a:xfrm>
          <a:custGeom>
            <a:avLst/>
            <a:gdLst>
              <a:gd name="T0" fmla="*/ 0 w 3840"/>
              <a:gd name="T1" fmla="*/ 298450 h 240"/>
              <a:gd name="T2" fmla="*/ 0 w 3840"/>
              <a:gd name="T3" fmla="*/ 0 h 240"/>
              <a:gd name="T4" fmla="*/ 503873 w 3840"/>
              <a:gd name="T5" fmla="*/ 0 h 240"/>
              <a:gd name="T6" fmla="*/ 503873 w 3840"/>
              <a:gd name="T7" fmla="*/ 298450 h 240"/>
              <a:gd name="T8" fmla="*/ 1007745 w 3840"/>
              <a:gd name="T9" fmla="*/ 298450 h 240"/>
              <a:gd name="T10" fmla="*/ 1007745 w 3840"/>
              <a:gd name="T11" fmla="*/ 0 h 240"/>
              <a:gd name="T12" fmla="*/ 1511618 w 3840"/>
              <a:gd name="T13" fmla="*/ 0 h 240"/>
              <a:gd name="T14" fmla="*/ 1511618 w 3840"/>
              <a:gd name="T15" fmla="*/ 298450 h 240"/>
              <a:gd name="T16" fmla="*/ 2015490 w 3840"/>
              <a:gd name="T17" fmla="*/ 298450 h 240"/>
              <a:gd name="T18" fmla="*/ 2015490 w 3840"/>
              <a:gd name="T19" fmla="*/ 0 h 240"/>
              <a:gd name="T20" fmla="*/ 2519363 w 3840"/>
              <a:gd name="T21" fmla="*/ 0 h 240"/>
              <a:gd name="T22" fmla="*/ 2519363 w 3840"/>
              <a:gd name="T23" fmla="*/ 298450 h 240"/>
              <a:gd name="T24" fmla="*/ 3023236 w 3840"/>
              <a:gd name="T25" fmla="*/ 298450 h 240"/>
              <a:gd name="T26" fmla="*/ 3023236 w 3840"/>
              <a:gd name="T27" fmla="*/ 0 h 240"/>
              <a:gd name="T28" fmla="*/ 3527108 w 3840"/>
              <a:gd name="T29" fmla="*/ 0 h 240"/>
              <a:gd name="T30" fmla="*/ 3527108 w 3840"/>
              <a:gd name="T31" fmla="*/ 298450 h 240"/>
              <a:gd name="T32" fmla="*/ 4030980 w 3840"/>
              <a:gd name="T33" fmla="*/ 298450 h 240"/>
              <a:gd name="T34" fmla="*/ 4030980 w 3840"/>
              <a:gd name="T35" fmla="*/ 0 h 240"/>
              <a:gd name="T36" fmla="*/ 4534853 w 3840"/>
              <a:gd name="T37" fmla="*/ 0 h 240"/>
              <a:gd name="T38" fmla="*/ 4534853 w 3840"/>
              <a:gd name="T39" fmla="*/ 298450 h 240"/>
              <a:gd name="T40" fmla="*/ 5038725 w 3840"/>
              <a:gd name="T41" fmla="*/ 298450 h 24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840"/>
              <a:gd name="T64" fmla="*/ 0 h 240"/>
              <a:gd name="T65" fmla="*/ 3840 w 3840"/>
              <a:gd name="T66" fmla="*/ 240 h 24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840" h="240">
                <a:moveTo>
                  <a:pt x="0" y="240"/>
                </a:moveTo>
                <a:lnTo>
                  <a:pt x="0" y="0"/>
                </a:lnTo>
                <a:lnTo>
                  <a:pt x="384" y="0"/>
                </a:lnTo>
                <a:lnTo>
                  <a:pt x="384" y="240"/>
                </a:lnTo>
                <a:lnTo>
                  <a:pt x="768" y="240"/>
                </a:lnTo>
                <a:lnTo>
                  <a:pt x="768" y="0"/>
                </a:lnTo>
                <a:lnTo>
                  <a:pt x="1152" y="0"/>
                </a:lnTo>
                <a:lnTo>
                  <a:pt x="1152" y="240"/>
                </a:lnTo>
                <a:lnTo>
                  <a:pt x="1536" y="240"/>
                </a:lnTo>
                <a:lnTo>
                  <a:pt x="1536" y="0"/>
                </a:lnTo>
                <a:lnTo>
                  <a:pt x="1920" y="0"/>
                </a:lnTo>
                <a:lnTo>
                  <a:pt x="1920" y="240"/>
                </a:lnTo>
                <a:lnTo>
                  <a:pt x="2304" y="240"/>
                </a:lnTo>
                <a:lnTo>
                  <a:pt x="2304" y="0"/>
                </a:lnTo>
                <a:lnTo>
                  <a:pt x="2688" y="0"/>
                </a:lnTo>
                <a:lnTo>
                  <a:pt x="2688" y="240"/>
                </a:lnTo>
                <a:lnTo>
                  <a:pt x="3072" y="240"/>
                </a:lnTo>
                <a:lnTo>
                  <a:pt x="3072" y="0"/>
                </a:lnTo>
                <a:lnTo>
                  <a:pt x="3456" y="0"/>
                </a:lnTo>
                <a:lnTo>
                  <a:pt x="3456" y="240"/>
                </a:lnTo>
                <a:lnTo>
                  <a:pt x="3840" y="24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20" name="Text Box 186"/>
          <p:cNvSpPr txBox="1">
            <a:spLocks noChangeArrowheads="1"/>
          </p:cNvSpPr>
          <p:nvPr/>
        </p:nvSpPr>
        <p:spPr bwMode="auto">
          <a:xfrm>
            <a:off x="3571875" y="3954463"/>
            <a:ext cx="3492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Q</a:t>
            </a:r>
          </a:p>
        </p:txBody>
      </p:sp>
      <p:sp>
        <p:nvSpPr>
          <p:cNvPr id="20521" name="Freeform 187"/>
          <p:cNvSpPr>
            <a:spLocks/>
          </p:cNvSpPr>
          <p:nvPr/>
        </p:nvSpPr>
        <p:spPr bwMode="auto">
          <a:xfrm>
            <a:off x="4708525" y="4510088"/>
            <a:ext cx="566738" cy="357187"/>
          </a:xfrm>
          <a:custGeom>
            <a:avLst/>
            <a:gdLst>
              <a:gd name="T0" fmla="*/ 0 w 384"/>
              <a:gd name="T1" fmla="*/ 357187 h 288"/>
              <a:gd name="T2" fmla="*/ 0 w 384"/>
              <a:gd name="T3" fmla="*/ 0 h 288"/>
              <a:gd name="T4" fmla="*/ 566738 w 384"/>
              <a:gd name="T5" fmla="*/ 0 h 288"/>
              <a:gd name="T6" fmla="*/ 566738 w 384"/>
              <a:gd name="T7" fmla="*/ 357187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288"/>
              <a:gd name="T14" fmla="*/ 384 w 384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288">
                <a:moveTo>
                  <a:pt x="0" y="288"/>
                </a:moveTo>
                <a:lnTo>
                  <a:pt x="0" y="0"/>
                </a:lnTo>
                <a:lnTo>
                  <a:pt x="384" y="0"/>
                </a:lnTo>
                <a:lnTo>
                  <a:pt x="384" y="28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22" name="Freeform 188"/>
          <p:cNvSpPr>
            <a:spLocks/>
          </p:cNvSpPr>
          <p:nvPr/>
        </p:nvSpPr>
        <p:spPr bwMode="auto">
          <a:xfrm>
            <a:off x="5716588" y="4510088"/>
            <a:ext cx="881062" cy="357187"/>
          </a:xfrm>
          <a:custGeom>
            <a:avLst/>
            <a:gdLst>
              <a:gd name="T0" fmla="*/ 0 w 384"/>
              <a:gd name="T1" fmla="*/ 357187 h 288"/>
              <a:gd name="T2" fmla="*/ 0 w 384"/>
              <a:gd name="T3" fmla="*/ 0 h 288"/>
              <a:gd name="T4" fmla="*/ 881062 w 384"/>
              <a:gd name="T5" fmla="*/ 0 h 288"/>
              <a:gd name="T6" fmla="*/ 881062 w 384"/>
              <a:gd name="T7" fmla="*/ 357187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288"/>
              <a:gd name="T14" fmla="*/ 384 w 384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288">
                <a:moveTo>
                  <a:pt x="0" y="288"/>
                </a:moveTo>
                <a:lnTo>
                  <a:pt x="0" y="0"/>
                </a:lnTo>
                <a:lnTo>
                  <a:pt x="384" y="0"/>
                </a:lnTo>
                <a:lnTo>
                  <a:pt x="384" y="28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23" name="Freeform 190"/>
          <p:cNvSpPr>
            <a:spLocks/>
          </p:cNvSpPr>
          <p:nvPr/>
        </p:nvSpPr>
        <p:spPr bwMode="auto">
          <a:xfrm>
            <a:off x="7353300" y="4510088"/>
            <a:ext cx="757238" cy="357187"/>
          </a:xfrm>
          <a:custGeom>
            <a:avLst/>
            <a:gdLst>
              <a:gd name="T0" fmla="*/ 0 w 384"/>
              <a:gd name="T1" fmla="*/ 357187 h 288"/>
              <a:gd name="T2" fmla="*/ 0 w 384"/>
              <a:gd name="T3" fmla="*/ 0 h 288"/>
              <a:gd name="T4" fmla="*/ 757238 w 384"/>
              <a:gd name="T5" fmla="*/ 0 h 288"/>
              <a:gd name="T6" fmla="*/ 757238 w 384"/>
              <a:gd name="T7" fmla="*/ 357187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288"/>
              <a:gd name="T14" fmla="*/ 384 w 384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288">
                <a:moveTo>
                  <a:pt x="0" y="288"/>
                </a:moveTo>
                <a:lnTo>
                  <a:pt x="0" y="0"/>
                </a:lnTo>
                <a:lnTo>
                  <a:pt x="384" y="0"/>
                </a:lnTo>
                <a:lnTo>
                  <a:pt x="384" y="28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24" name="Line 191"/>
          <p:cNvSpPr>
            <a:spLocks noChangeShapeType="1"/>
          </p:cNvSpPr>
          <p:nvPr/>
        </p:nvSpPr>
        <p:spPr bwMode="auto">
          <a:xfrm>
            <a:off x="4456113" y="3733800"/>
            <a:ext cx="0" cy="18494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25" name="Line 192"/>
          <p:cNvSpPr>
            <a:spLocks noChangeShapeType="1"/>
          </p:cNvSpPr>
          <p:nvPr/>
        </p:nvSpPr>
        <p:spPr bwMode="auto">
          <a:xfrm>
            <a:off x="5464175" y="3733800"/>
            <a:ext cx="0" cy="18494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26" name="Line 193"/>
          <p:cNvSpPr>
            <a:spLocks noChangeShapeType="1"/>
          </p:cNvSpPr>
          <p:nvPr/>
        </p:nvSpPr>
        <p:spPr bwMode="auto">
          <a:xfrm>
            <a:off x="6472238" y="3733800"/>
            <a:ext cx="0" cy="18494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27" name="Line 194"/>
          <p:cNvSpPr>
            <a:spLocks noChangeShapeType="1"/>
          </p:cNvSpPr>
          <p:nvPr/>
        </p:nvSpPr>
        <p:spPr bwMode="auto">
          <a:xfrm>
            <a:off x="7480300" y="3733800"/>
            <a:ext cx="0" cy="18494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28" name="Line 195"/>
          <p:cNvSpPr>
            <a:spLocks noChangeShapeType="1"/>
          </p:cNvSpPr>
          <p:nvPr/>
        </p:nvSpPr>
        <p:spPr bwMode="auto">
          <a:xfrm>
            <a:off x="8488363" y="3733800"/>
            <a:ext cx="0" cy="18494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cxnSp>
        <p:nvCxnSpPr>
          <p:cNvPr id="20529" name="AutoShape 196"/>
          <p:cNvCxnSpPr>
            <a:cxnSpLocks noChangeShapeType="1"/>
            <a:stCxn id="20521" idx="0"/>
          </p:cNvCxnSpPr>
          <p:nvPr/>
        </p:nvCxnSpPr>
        <p:spPr bwMode="auto">
          <a:xfrm flipH="1" flipV="1">
            <a:off x="3951288" y="4860925"/>
            <a:ext cx="741362" cy="6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0530" name="AutoShape 197"/>
          <p:cNvCxnSpPr>
            <a:cxnSpLocks noChangeShapeType="1"/>
            <a:stCxn id="20521" idx="3"/>
            <a:endCxn id="20522" idx="0"/>
          </p:cNvCxnSpPr>
          <p:nvPr/>
        </p:nvCxnSpPr>
        <p:spPr bwMode="auto">
          <a:xfrm>
            <a:off x="5287963" y="4867275"/>
            <a:ext cx="4159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0531" name="AutoShape 198"/>
          <p:cNvCxnSpPr>
            <a:cxnSpLocks noChangeShapeType="1"/>
            <a:stCxn id="20522" idx="3"/>
            <a:endCxn id="20523" idx="0"/>
          </p:cNvCxnSpPr>
          <p:nvPr/>
        </p:nvCxnSpPr>
        <p:spPr bwMode="auto">
          <a:xfrm>
            <a:off x="6611938" y="4867275"/>
            <a:ext cx="72866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0532" name="AutoShape 199"/>
          <p:cNvCxnSpPr>
            <a:cxnSpLocks noChangeShapeType="1"/>
            <a:stCxn id="20523" idx="3"/>
          </p:cNvCxnSpPr>
          <p:nvPr/>
        </p:nvCxnSpPr>
        <p:spPr bwMode="auto">
          <a:xfrm>
            <a:off x="8126413" y="4867275"/>
            <a:ext cx="86836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0533" name="AutoShape 205"/>
          <p:cNvCxnSpPr>
            <a:cxnSpLocks noChangeShapeType="1"/>
          </p:cNvCxnSpPr>
          <p:nvPr/>
        </p:nvCxnSpPr>
        <p:spPr bwMode="auto">
          <a:xfrm flipH="1" flipV="1">
            <a:off x="3933825" y="4268788"/>
            <a:ext cx="1017588" cy="1587"/>
          </a:xfrm>
          <a:prstGeom prst="straightConnector1">
            <a:avLst/>
          </a:prstGeom>
          <a:noFill/>
          <a:ln w="31750">
            <a:solidFill>
              <a:srgbClr val="800000"/>
            </a:solidFill>
            <a:round/>
            <a:headEnd type="none" w="lg" len="lg"/>
            <a:tailEnd type="none" w="lg" len="lg"/>
          </a:ln>
        </p:spPr>
      </p:cxnSp>
      <p:sp>
        <p:nvSpPr>
          <p:cNvPr id="20534" name="Line 216"/>
          <p:cNvSpPr>
            <a:spLocks noChangeShapeType="1"/>
          </p:cNvSpPr>
          <p:nvPr/>
        </p:nvSpPr>
        <p:spPr bwMode="auto">
          <a:xfrm flipH="1" flipV="1">
            <a:off x="7989888" y="3954463"/>
            <a:ext cx="0" cy="314325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cxnSp>
        <p:nvCxnSpPr>
          <p:cNvPr id="20535" name="AutoShape 217"/>
          <p:cNvCxnSpPr>
            <a:cxnSpLocks noChangeShapeType="1"/>
            <a:stCxn id="20534" idx="1"/>
          </p:cNvCxnSpPr>
          <p:nvPr/>
        </p:nvCxnSpPr>
        <p:spPr bwMode="auto">
          <a:xfrm>
            <a:off x="7989888" y="3938588"/>
            <a:ext cx="1004887" cy="0"/>
          </a:xfrm>
          <a:prstGeom prst="straightConnector1">
            <a:avLst/>
          </a:prstGeom>
          <a:noFill/>
          <a:ln w="31750">
            <a:solidFill>
              <a:srgbClr val="800000"/>
            </a:solidFill>
            <a:round/>
            <a:headEnd type="none" w="lg" len="lg"/>
            <a:tailEnd type="none" w="lg" len="lg"/>
          </a:ln>
        </p:spPr>
      </p:cxnSp>
      <p:sp>
        <p:nvSpPr>
          <p:cNvPr id="20536" name="Line 218"/>
          <p:cNvSpPr>
            <a:spLocks noChangeShapeType="1"/>
          </p:cNvSpPr>
          <p:nvPr/>
        </p:nvSpPr>
        <p:spPr bwMode="auto">
          <a:xfrm flipV="1">
            <a:off x="4945063" y="4973638"/>
            <a:ext cx="15875" cy="2984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37" name="Line 219"/>
          <p:cNvSpPr>
            <a:spLocks noChangeShapeType="1"/>
          </p:cNvSpPr>
          <p:nvPr/>
        </p:nvSpPr>
        <p:spPr bwMode="auto">
          <a:xfrm flipV="1">
            <a:off x="5969000" y="4989513"/>
            <a:ext cx="0" cy="2952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38" name="Line 220"/>
          <p:cNvSpPr>
            <a:spLocks noChangeShapeType="1"/>
          </p:cNvSpPr>
          <p:nvPr/>
        </p:nvSpPr>
        <p:spPr bwMode="auto">
          <a:xfrm flipV="1">
            <a:off x="6977063" y="4973638"/>
            <a:ext cx="0" cy="2952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39" name="Line 221"/>
          <p:cNvSpPr>
            <a:spLocks noChangeShapeType="1"/>
          </p:cNvSpPr>
          <p:nvPr/>
        </p:nvSpPr>
        <p:spPr bwMode="auto">
          <a:xfrm flipV="1">
            <a:off x="7989888" y="4973638"/>
            <a:ext cx="0" cy="2952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40" name="Text Box 225"/>
          <p:cNvSpPr txBox="1">
            <a:spLocks noChangeArrowheads="1"/>
          </p:cNvSpPr>
          <p:nvPr/>
        </p:nvSpPr>
        <p:spPr bwMode="auto">
          <a:xfrm>
            <a:off x="3810000" y="5791200"/>
            <a:ext cx="4800600" cy="338138"/>
          </a:xfrm>
          <a:prstGeom prst="rect">
            <a:avLst/>
          </a:prstGeom>
          <a:solidFill>
            <a:srgbClr val="ABA964">
              <a:alpha val="5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D can only change Q only on </a:t>
            </a:r>
            <a:r>
              <a:rPr lang="en-US" b="1"/>
              <a:t>rising</a:t>
            </a:r>
            <a:r>
              <a:rPr lang="en-US"/>
              <a:t> clock edge (arrows)</a:t>
            </a:r>
          </a:p>
        </p:txBody>
      </p:sp>
      <p:cxnSp>
        <p:nvCxnSpPr>
          <p:cNvPr id="20541" name="AutoShape 232"/>
          <p:cNvCxnSpPr>
            <a:cxnSpLocks noChangeShapeType="1"/>
            <a:stCxn id="20542" idx="3"/>
          </p:cNvCxnSpPr>
          <p:nvPr/>
        </p:nvCxnSpPr>
        <p:spPr bwMode="auto">
          <a:xfrm>
            <a:off x="6975475" y="4287838"/>
            <a:ext cx="1020763" cy="4762"/>
          </a:xfrm>
          <a:prstGeom prst="straightConnector1">
            <a:avLst/>
          </a:prstGeom>
          <a:noFill/>
          <a:ln w="31750">
            <a:solidFill>
              <a:srgbClr val="800000"/>
            </a:solidFill>
            <a:round/>
            <a:headEnd type="none" w="lg" len="lg"/>
            <a:tailEnd type="none" w="lg" len="lg"/>
          </a:ln>
        </p:spPr>
      </p:cxnSp>
      <p:sp>
        <p:nvSpPr>
          <p:cNvPr id="20542" name="Freeform 233"/>
          <p:cNvSpPr>
            <a:spLocks/>
          </p:cNvSpPr>
          <p:nvPr/>
        </p:nvSpPr>
        <p:spPr bwMode="auto">
          <a:xfrm>
            <a:off x="4953000" y="3930650"/>
            <a:ext cx="2006600" cy="357188"/>
          </a:xfrm>
          <a:custGeom>
            <a:avLst/>
            <a:gdLst>
              <a:gd name="T0" fmla="*/ 0 w 384"/>
              <a:gd name="T1" fmla="*/ 357188 h 288"/>
              <a:gd name="T2" fmla="*/ 0 w 384"/>
              <a:gd name="T3" fmla="*/ 0 h 288"/>
              <a:gd name="T4" fmla="*/ 2006600 w 384"/>
              <a:gd name="T5" fmla="*/ 0 h 288"/>
              <a:gd name="T6" fmla="*/ 2006600 w 384"/>
              <a:gd name="T7" fmla="*/ 357188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288"/>
              <a:gd name="T14" fmla="*/ 384 w 384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288">
                <a:moveTo>
                  <a:pt x="0" y="288"/>
                </a:moveTo>
                <a:lnTo>
                  <a:pt x="0" y="0"/>
                </a:lnTo>
                <a:lnTo>
                  <a:pt x="384" y="0"/>
                </a:lnTo>
                <a:lnTo>
                  <a:pt x="384" y="288"/>
                </a:lnTo>
              </a:path>
            </a:pathLst>
          </a:custGeom>
          <a:noFill/>
          <a:ln w="31750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43" name="Text Box 225"/>
          <p:cNvSpPr txBox="1">
            <a:spLocks noChangeArrowheads="1"/>
          </p:cNvSpPr>
          <p:nvPr/>
        </p:nvSpPr>
        <p:spPr bwMode="auto">
          <a:xfrm>
            <a:off x="6850063" y="2978150"/>
            <a:ext cx="1760537" cy="338138"/>
          </a:xfrm>
          <a:prstGeom prst="rect">
            <a:avLst/>
          </a:prstGeom>
          <a:solidFill>
            <a:srgbClr val="ABA964">
              <a:alpha val="5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“Edge-Triggered”</a:t>
            </a:r>
          </a:p>
        </p:txBody>
      </p:sp>
      <p:sp>
        <p:nvSpPr>
          <p:cNvPr id="20544" name="Oval 155"/>
          <p:cNvSpPr>
            <a:spLocks noChangeArrowheads="1"/>
          </p:cNvSpPr>
          <p:nvPr/>
        </p:nvSpPr>
        <p:spPr bwMode="auto">
          <a:xfrm>
            <a:off x="4921250" y="4457700"/>
            <a:ext cx="88900" cy="114300"/>
          </a:xfrm>
          <a:prstGeom prst="ellipse">
            <a:avLst/>
          </a:prstGeom>
          <a:solidFill>
            <a:srgbClr val="ABA964"/>
          </a:solidFill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5" name="Oval 155"/>
          <p:cNvSpPr>
            <a:spLocks noChangeArrowheads="1"/>
          </p:cNvSpPr>
          <p:nvPr/>
        </p:nvSpPr>
        <p:spPr bwMode="auto">
          <a:xfrm>
            <a:off x="5921375" y="4452938"/>
            <a:ext cx="88900" cy="114300"/>
          </a:xfrm>
          <a:prstGeom prst="ellipse">
            <a:avLst/>
          </a:prstGeom>
          <a:solidFill>
            <a:srgbClr val="ABA964"/>
          </a:solidFill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6" name="Oval 155"/>
          <p:cNvSpPr>
            <a:spLocks noChangeArrowheads="1"/>
          </p:cNvSpPr>
          <p:nvPr/>
        </p:nvSpPr>
        <p:spPr bwMode="auto">
          <a:xfrm>
            <a:off x="6932613" y="4803775"/>
            <a:ext cx="88900" cy="114300"/>
          </a:xfrm>
          <a:prstGeom prst="ellipse">
            <a:avLst/>
          </a:prstGeom>
          <a:solidFill>
            <a:srgbClr val="ABA964"/>
          </a:solidFill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7" name="Oval 155"/>
          <p:cNvSpPr>
            <a:spLocks noChangeArrowheads="1"/>
          </p:cNvSpPr>
          <p:nvPr/>
        </p:nvSpPr>
        <p:spPr bwMode="auto">
          <a:xfrm>
            <a:off x="7939088" y="4457700"/>
            <a:ext cx="88900" cy="114300"/>
          </a:xfrm>
          <a:prstGeom prst="ellipse">
            <a:avLst/>
          </a:prstGeom>
          <a:solidFill>
            <a:srgbClr val="ABA964"/>
          </a:solidFill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8" name="Line 218"/>
          <p:cNvSpPr>
            <a:spLocks noChangeShapeType="1"/>
          </p:cNvSpPr>
          <p:nvPr/>
        </p:nvSpPr>
        <p:spPr bwMode="auto">
          <a:xfrm flipV="1">
            <a:off x="3940175" y="4962525"/>
            <a:ext cx="15875" cy="2984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49" name="Oval 155"/>
          <p:cNvSpPr>
            <a:spLocks noChangeArrowheads="1"/>
          </p:cNvSpPr>
          <p:nvPr/>
        </p:nvSpPr>
        <p:spPr bwMode="auto">
          <a:xfrm>
            <a:off x="3900488" y="4795838"/>
            <a:ext cx="88900" cy="114300"/>
          </a:xfrm>
          <a:prstGeom prst="ellipse">
            <a:avLst/>
          </a:prstGeom>
          <a:solidFill>
            <a:srgbClr val="ABA964"/>
          </a:solidFill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150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215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87148E7-FFBF-4632-BFA9-F070E2CBE471}" type="slidenum">
              <a:rPr lang="en-US" smtClean="0"/>
              <a:pPr lvl="1"/>
              <a:t>19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JK Flip-Flop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219200"/>
            <a:ext cx="8128000" cy="9144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JK FF</a:t>
            </a:r>
            <a:r>
              <a:rPr lang="en-US" sz="2800" smtClean="0"/>
              <a:t>: 2 SR latches in master/slave configuration.  The output (Q) changes on the </a:t>
            </a:r>
            <a:r>
              <a:rPr lang="en-US" sz="2800" b="1" smtClean="0"/>
              <a:t>falling</a:t>
            </a:r>
            <a:r>
              <a:rPr lang="en-US" sz="2800" smtClean="0"/>
              <a:t> </a:t>
            </a:r>
            <a:r>
              <a:rPr lang="en-US" sz="2800" b="1" smtClean="0"/>
              <a:t>clock edge</a:t>
            </a:r>
            <a:endParaRPr lang="en-US" sz="2800" smtClean="0"/>
          </a:p>
        </p:txBody>
      </p:sp>
      <p:graphicFrame>
        <p:nvGraphicFramePr>
          <p:cNvPr id="1114278" name="Group 166"/>
          <p:cNvGraphicFramePr>
            <a:graphicFrameLocks noGrp="1"/>
          </p:cNvGraphicFramePr>
          <p:nvPr>
            <p:ph sz="half" idx="2"/>
          </p:nvPr>
        </p:nvGraphicFramePr>
        <p:xfrm>
          <a:off x="6019800" y="2397125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1538" name="AutoShape 20"/>
          <p:cNvSpPr>
            <a:spLocks noChangeArrowheads="1"/>
          </p:cNvSpPr>
          <p:nvPr/>
        </p:nvSpPr>
        <p:spPr bwMode="auto">
          <a:xfrm>
            <a:off x="5614988" y="4724400"/>
            <a:ext cx="785812" cy="360363"/>
          </a:xfrm>
          <a:prstGeom prst="rightArrow">
            <a:avLst>
              <a:gd name="adj1" fmla="val 50000"/>
              <a:gd name="adj2" fmla="val 54515"/>
            </a:avLst>
          </a:prstGeom>
          <a:solidFill>
            <a:srgbClr val="800000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9" name="Line 61"/>
          <p:cNvSpPr>
            <a:spLocks noChangeShapeType="1"/>
          </p:cNvSpPr>
          <p:nvPr/>
        </p:nvSpPr>
        <p:spPr bwMode="auto">
          <a:xfrm>
            <a:off x="7262813" y="283686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0" name="Line 62"/>
          <p:cNvSpPr>
            <a:spLocks noChangeShapeType="1"/>
          </p:cNvSpPr>
          <p:nvPr/>
        </p:nvSpPr>
        <p:spPr bwMode="auto">
          <a:xfrm>
            <a:off x="7262813" y="31448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1" name="Rectangle 95"/>
          <p:cNvSpPr>
            <a:spLocks noChangeArrowheads="1"/>
          </p:cNvSpPr>
          <p:nvPr/>
        </p:nvSpPr>
        <p:spPr bwMode="auto">
          <a:xfrm>
            <a:off x="406400" y="2171700"/>
            <a:ext cx="81280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r>
              <a:rPr lang="en-US" sz="2000" b="1" u="sng">
                <a:solidFill>
                  <a:schemeClr val="bg2"/>
                </a:solidFill>
              </a:rPr>
              <a:t>JK FF</a:t>
            </a:r>
            <a:r>
              <a:rPr lang="en-US" sz="2000">
                <a:solidFill>
                  <a:schemeClr val="bg2"/>
                </a:solidFill>
              </a:rPr>
              <a:t> has 4 allowed states: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sz="1800" b="1">
                <a:solidFill>
                  <a:schemeClr val="bg2"/>
                </a:solidFill>
              </a:rPr>
              <a:t>Present state</a:t>
            </a:r>
            <a:r>
              <a:rPr lang="en-US" sz="1800">
                <a:solidFill>
                  <a:schemeClr val="bg2"/>
                </a:solidFill>
              </a:rPr>
              <a:t> (keep Q as is): J = 0, K = 0 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sz="1800" b="1">
                <a:solidFill>
                  <a:schemeClr val="bg2"/>
                </a:solidFill>
              </a:rPr>
              <a:t>Reset</a:t>
            </a:r>
            <a:r>
              <a:rPr lang="en-US" sz="1800">
                <a:solidFill>
                  <a:schemeClr val="bg2"/>
                </a:solidFill>
              </a:rPr>
              <a:t> (reset Q to 0): J = 0, K = 1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sz="1800" b="1">
                <a:solidFill>
                  <a:schemeClr val="bg2"/>
                </a:solidFill>
              </a:rPr>
              <a:t>Set</a:t>
            </a:r>
            <a:r>
              <a:rPr lang="en-US" sz="1800">
                <a:solidFill>
                  <a:schemeClr val="bg2"/>
                </a:solidFill>
              </a:rPr>
              <a:t> (set Q to 1): J = 1, K = 0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sz="1800" b="1">
                <a:solidFill>
                  <a:schemeClr val="bg2"/>
                </a:solidFill>
              </a:rPr>
              <a:t>Toggle</a:t>
            </a:r>
            <a:r>
              <a:rPr lang="en-US" sz="1800">
                <a:solidFill>
                  <a:schemeClr val="bg2"/>
                </a:solidFill>
              </a:rPr>
              <a:t> (set Q to Q): J = 1, K = 1</a:t>
            </a:r>
          </a:p>
        </p:txBody>
      </p:sp>
      <p:sp>
        <p:nvSpPr>
          <p:cNvPr id="21542" name="Line 96"/>
          <p:cNvSpPr>
            <a:spLocks noChangeShapeType="1"/>
          </p:cNvSpPr>
          <p:nvPr/>
        </p:nvSpPr>
        <p:spPr bwMode="auto">
          <a:xfrm>
            <a:off x="2830513" y="3462338"/>
            <a:ext cx="142875" cy="63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1543" name="Rectangle 137"/>
          <p:cNvSpPr>
            <a:spLocks noChangeArrowheads="1"/>
          </p:cNvSpPr>
          <p:nvPr/>
        </p:nvSpPr>
        <p:spPr bwMode="auto">
          <a:xfrm>
            <a:off x="1219200" y="4191000"/>
            <a:ext cx="3784600" cy="19812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44" name="Rectangle 33"/>
          <p:cNvSpPr>
            <a:spLocks noChangeArrowheads="1"/>
          </p:cNvSpPr>
          <p:nvPr/>
        </p:nvSpPr>
        <p:spPr bwMode="auto">
          <a:xfrm>
            <a:off x="2603500" y="4724400"/>
            <a:ext cx="609600" cy="1066800"/>
          </a:xfrm>
          <a:prstGeom prst="rect">
            <a:avLst/>
          </a:prstGeom>
          <a:solidFill>
            <a:srgbClr val="ABA964">
              <a:alpha val="20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45" name="Text Box 34"/>
          <p:cNvSpPr txBox="1">
            <a:spLocks noChangeArrowheads="1"/>
          </p:cNvSpPr>
          <p:nvPr/>
        </p:nvSpPr>
        <p:spPr bwMode="auto">
          <a:xfrm>
            <a:off x="2587625" y="4713288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1546" name="Text Box 35"/>
          <p:cNvSpPr txBox="1">
            <a:spLocks noChangeArrowheads="1"/>
          </p:cNvSpPr>
          <p:nvPr/>
        </p:nvSpPr>
        <p:spPr bwMode="auto">
          <a:xfrm>
            <a:off x="2916238" y="4713288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21547" name="Text Box 36"/>
          <p:cNvSpPr txBox="1">
            <a:spLocks noChangeArrowheads="1"/>
          </p:cNvSpPr>
          <p:nvPr/>
        </p:nvSpPr>
        <p:spPr bwMode="auto">
          <a:xfrm>
            <a:off x="2582863" y="5454650"/>
            <a:ext cx="319087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21548" name="Rectangle 37"/>
          <p:cNvSpPr>
            <a:spLocks noChangeArrowheads="1"/>
          </p:cNvSpPr>
          <p:nvPr/>
        </p:nvSpPr>
        <p:spPr bwMode="auto">
          <a:xfrm>
            <a:off x="3711575" y="4724400"/>
            <a:ext cx="609600" cy="1066800"/>
          </a:xfrm>
          <a:prstGeom prst="rect">
            <a:avLst/>
          </a:prstGeom>
          <a:solidFill>
            <a:srgbClr val="ABA964">
              <a:alpha val="20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49" name="Text Box 38"/>
          <p:cNvSpPr txBox="1">
            <a:spLocks noChangeArrowheads="1"/>
          </p:cNvSpPr>
          <p:nvPr/>
        </p:nvSpPr>
        <p:spPr bwMode="auto">
          <a:xfrm>
            <a:off x="3695700" y="4713288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1550" name="Text Box 39"/>
          <p:cNvSpPr txBox="1">
            <a:spLocks noChangeArrowheads="1"/>
          </p:cNvSpPr>
          <p:nvPr/>
        </p:nvSpPr>
        <p:spPr bwMode="auto">
          <a:xfrm>
            <a:off x="4024313" y="4713288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21551" name="Text Box 40"/>
          <p:cNvSpPr txBox="1">
            <a:spLocks noChangeArrowheads="1"/>
          </p:cNvSpPr>
          <p:nvPr/>
        </p:nvSpPr>
        <p:spPr bwMode="auto">
          <a:xfrm>
            <a:off x="3690938" y="5454650"/>
            <a:ext cx="319087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grpSp>
        <p:nvGrpSpPr>
          <p:cNvPr id="21552" name="Group 104"/>
          <p:cNvGrpSpPr>
            <a:grpSpLocks/>
          </p:cNvGrpSpPr>
          <p:nvPr/>
        </p:nvGrpSpPr>
        <p:grpSpPr bwMode="auto">
          <a:xfrm>
            <a:off x="2911475" y="5454650"/>
            <a:ext cx="330200" cy="336550"/>
            <a:chOff x="1882" y="3135"/>
            <a:chExt cx="208" cy="212"/>
          </a:xfrm>
        </p:grpSpPr>
        <p:sp>
          <p:nvSpPr>
            <p:cNvPr id="21615" name="Text Box 41"/>
            <p:cNvSpPr txBox="1">
              <a:spLocks noChangeArrowheads="1"/>
            </p:cNvSpPr>
            <p:nvPr/>
          </p:nvSpPr>
          <p:spPr bwMode="auto">
            <a:xfrm>
              <a:off x="1882" y="3135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1616" name="Line 42"/>
            <p:cNvSpPr>
              <a:spLocks noChangeShapeType="1"/>
            </p:cNvSpPr>
            <p:nvPr/>
          </p:nvSpPr>
          <p:spPr bwMode="auto">
            <a:xfrm>
              <a:off x="1917" y="3181"/>
              <a:ext cx="12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53" name="Oval 43"/>
          <p:cNvSpPr>
            <a:spLocks noChangeArrowheads="1"/>
          </p:cNvSpPr>
          <p:nvPr/>
        </p:nvSpPr>
        <p:spPr bwMode="auto">
          <a:xfrm>
            <a:off x="3559175" y="5170488"/>
            <a:ext cx="152400" cy="1730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54" name="Text Box 44"/>
          <p:cNvSpPr txBox="1">
            <a:spLocks noChangeArrowheads="1"/>
          </p:cNvSpPr>
          <p:nvPr/>
        </p:nvSpPr>
        <p:spPr bwMode="auto">
          <a:xfrm>
            <a:off x="2576513" y="5073650"/>
            <a:ext cx="307975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1555" name="Text Box 45"/>
          <p:cNvSpPr txBox="1">
            <a:spLocks noChangeArrowheads="1"/>
          </p:cNvSpPr>
          <p:nvPr/>
        </p:nvSpPr>
        <p:spPr bwMode="auto">
          <a:xfrm>
            <a:off x="3690938" y="5083175"/>
            <a:ext cx="307975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1556" name="Oval 46"/>
          <p:cNvSpPr>
            <a:spLocks noChangeArrowheads="1"/>
          </p:cNvSpPr>
          <p:nvPr/>
        </p:nvSpPr>
        <p:spPr bwMode="auto">
          <a:xfrm>
            <a:off x="2363788" y="5203825"/>
            <a:ext cx="74612" cy="746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557" name="AutoShape 51"/>
          <p:cNvCxnSpPr>
            <a:cxnSpLocks noChangeShapeType="1"/>
            <a:stCxn id="21613" idx="1"/>
            <a:endCxn id="21545" idx="1"/>
          </p:cNvCxnSpPr>
          <p:nvPr/>
        </p:nvCxnSpPr>
        <p:spPr bwMode="auto">
          <a:xfrm>
            <a:off x="2287588" y="4878388"/>
            <a:ext cx="300037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1558" name="AutoShape 52"/>
          <p:cNvCxnSpPr>
            <a:cxnSpLocks noChangeShapeType="1"/>
            <a:stCxn id="21615" idx="3"/>
            <a:endCxn id="21551" idx="1"/>
          </p:cNvCxnSpPr>
          <p:nvPr/>
        </p:nvCxnSpPr>
        <p:spPr bwMode="auto">
          <a:xfrm>
            <a:off x="3241675" y="5622925"/>
            <a:ext cx="449263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1559" name="AutoShape 53"/>
          <p:cNvCxnSpPr>
            <a:cxnSpLocks noChangeShapeType="1"/>
            <a:stCxn id="21546" idx="3"/>
            <a:endCxn id="21549" idx="1"/>
          </p:cNvCxnSpPr>
          <p:nvPr/>
        </p:nvCxnSpPr>
        <p:spPr bwMode="auto">
          <a:xfrm>
            <a:off x="3246438" y="4881563"/>
            <a:ext cx="44926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1560" name="Text Box 58"/>
          <p:cNvSpPr txBox="1">
            <a:spLocks noChangeArrowheads="1"/>
          </p:cNvSpPr>
          <p:nvPr/>
        </p:nvSpPr>
        <p:spPr bwMode="auto">
          <a:xfrm>
            <a:off x="533400" y="5051425"/>
            <a:ext cx="588963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sp>
        <p:nvSpPr>
          <p:cNvPr id="21561" name="Text Box 59"/>
          <p:cNvSpPr txBox="1">
            <a:spLocks noChangeArrowheads="1"/>
          </p:cNvSpPr>
          <p:nvPr/>
        </p:nvSpPr>
        <p:spPr bwMode="auto">
          <a:xfrm>
            <a:off x="914400" y="4616450"/>
            <a:ext cx="263525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J</a:t>
            </a:r>
          </a:p>
        </p:txBody>
      </p:sp>
      <p:sp>
        <p:nvSpPr>
          <p:cNvPr id="21562" name="Text Box 60"/>
          <p:cNvSpPr txBox="1">
            <a:spLocks noChangeArrowheads="1"/>
          </p:cNvSpPr>
          <p:nvPr/>
        </p:nvSpPr>
        <p:spPr bwMode="auto">
          <a:xfrm>
            <a:off x="5003800" y="4540250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grpSp>
        <p:nvGrpSpPr>
          <p:cNvPr id="21563" name="Group 103"/>
          <p:cNvGrpSpPr>
            <a:grpSpLocks/>
          </p:cNvGrpSpPr>
          <p:nvPr/>
        </p:nvGrpSpPr>
        <p:grpSpPr bwMode="auto">
          <a:xfrm>
            <a:off x="1754188" y="4637088"/>
            <a:ext cx="533400" cy="457200"/>
            <a:chOff x="734" y="2893"/>
            <a:chExt cx="336" cy="288"/>
          </a:xfrm>
        </p:grpSpPr>
        <p:sp>
          <p:nvSpPr>
            <p:cNvPr id="21610" name="Line 97"/>
            <p:cNvSpPr>
              <a:spLocks noChangeShapeType="1"/>
            </p:cNvSpPr>
            <p:nvPr/>
          </p:nvSpPr>
          <p:spPr bwMode="auto">
            <a:xfrm flipV="1">
              <a:off x="734" y="2893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1" name="Line 98"/>
            <p:cNvSpPr>
              <a:spLocks noChangeShapeType="1"/>
            </p:cNvSpPr>
            <p:nvPr/>
          </p:nvSpPr>
          <p:spPr bwMode="auto">
            <a:xfrm>
              <a:off x="734" y="3181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2" name="Line 99"/>
            <p:cNvSpPr>
              <a:spLocks noChangeShapeType="1"/>
            </p:cNvSpPr>
            <p:nvPr/>
          </p:nvSpPr>
          <p:spPr bwMode="auto">
            <a:xfrm>
              <a:off x="734" y="2893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3" name="Arc 100"/>
            <p:cNvSpPr>
              <a:spLocks/>
            </p:cNvSpPr>
            <p:nvPr/>
          </p:nvSpPr>
          <p:spPr bwMode="auto">
            <a:xfrm>
              <a:off x="926" y="2893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4" name="Arc 101"/>
            <p:cNvSpPr>
              <a:spLocks/>
            </p:cNvSpPr>
            <p:nvPr/>
          </p:nvSpPr>
          <p:spPr bwMode="auto">
            <a:xfrm flipV="1">
              <a:off x="926" y="3037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64" name="Group 105"/>
          <p:cNvGrpSpPr>
            <a:grpSpLocks/>
          </p:cNvGrpSpPr>
          <p:nvPr/>
        </p:nvGrpSpPr>
        <p:grpSpPr bwMode="auto">
          <a:xfrm>
            <a:off x="4035425" y="5454650"/>
            <a:ext cx="330200" cy="336550"/>
            <a:chOff x="1882" y="3135"/>
            <a:chExt cx="208" cy="212"/>
          </a:xfrm>
        </p:grpSpPr>
        <p:sp>
          <p:nvSpPr>
            <p:cNvPr id="21608" name="Text Box 106"/>
            <p:cNvSpPr txBox="1">
              <a:spLocks noChangeArrowheads="1"/>
            </p:cNvSpPr>
            <p:nvPr/>
          </p:nvSpPr>
          <p:spPr bwMode="auto">
            <a:xfrm>
              <a:off x="1882" y="3135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1609" name="Line 107"/>
            <p:cNvSpPr>
              <a:spLocks noChangeShapeType="1"/>
            </p:cNvSpPr>
            <p:nvPr/>
          </p:nvSpPr>
          <p:spPr bwMode="auto">
            <a:xfrm>
              <a:off x="1917" y="3181"/>
              <a:ext cx="12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65" name="Oval 108"/>
          <p:cNvSpPr>
            <a:spLocks noChangeArrowheads="1"/>
          </p:cNvSpPr>
          <p:nvPr/>
        </p:nvSpPr>
        <p:spPr bwMode="auto">
          <a:xfrm>
            <a:off x="4495800" y="4846638"/>
            <a:ext cx="74613" cy="746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66" name="Oval 109"/>
          <p:cNvSpPr>
            <a:spLocks noChangeArrowheads="1"/>
          </p:cNvSpPr>
          <p:nvPr/>
        </p:nvSpPr>
        <p:spPr bwMode="auto">
          <a:xfrm>
            <a:off x="4802188" y="5584825"/>
            <a:ext cx="74612" cy="746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567" name="AutoShape 110"/>
          <p:cNvCxnSpPr>
            <a:cxnSpLocks noChangeShapeType="1"/>
            <a:stCxn id="21608" idx="3"/>
            <a:endCxn id="21566" idx="2"/>
          </p:cNvCxnSpPr>
          <p:nvPr/>
        </p:nvCxnSpPr>
        <p:spPr bwMode="auto">
          <a:xfrm>
            <a:off x="4365625" y="5622925"/>
            <a:ext cx="423863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1568" name="AutoShape 111"/>
          <p:cNvCxnSpPr>
            <a:cxnSpLocks noChangeShapeType="1"/>
            <a:stCxn id="21550" idx="3"/>
            <a:endCxn id="21565" idx="2"/>
          </p:cNvCxnSpPr>
          <p:nvPr/>
        </p:nvCxnSpPr>
        <p:spPr bwMode="auto">
          <a:xfrm>
            <a:off x="4354513" y="4881563"/>
            <a:ext cx="128587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1569" name="Group 112"/>
          <p:cNvGrpSpPr>
            <a:grpSpLocks/>
          </p:cNvGrpSpPr>
          <p:nvPr/>
        </p:nvGrpSpPr>
        <p:grpSpPr bwMode="auto">
          <a:xfrm>
            <a:off x="1752600" y="5334000"/>
            <a:ext cx="533400" cy="457200"/>
            <a:chOff x="734" y="2893"/>
            <a:chExt cx="336" cy="288"/>
          </a:xfrm>
        </p:grpSpPr>
        <p:sp>
          <p:nvSpPr>
            <p:cNvPr id="21603" name="Line 113"/>
            <p:cNvSpPr>
              <a:spLocks noChangeShapeType="1"/>
            </p:cNvSpPr>
            <p:nvPr/>
          </p:nvSpPr>
          <p:spPr bwMode="auto">
            <a:xfrm flipV="1">
              <a:off x="734" y="2893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4" name="Line 114"/>
            <p:cNvSpPr>
              <a:spLocks noChangeShapeType="1"/>
            </p:cNvSpPr>
            <p:nvPr/>
          </p:nvSpPr>
          <p:spPr bwMode="auto">
            <a:xfrm>
              <a:off x="734" y="3181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5" name="Line 115"/>
            <p:cNvSpPr>
              <a:spLocks noChangeShapeType="1"/>
            </p:cNvSpPr>
            <p:nvPr/>
          </p:nvSpPr>
          <p:spPr bwMode="auto">
            <a:xfrm>
              <a:off x="734" y="2893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6" name="Arc 116"/>
            <p:cNvSpPr>
              <a:spLocks/>
            </p:cNvSpPr>
            <p:nvPr/>
          </p:nvSpPr>
          <p:spPr bwMode="auto">
            <a:xfrm>
              <a:off x="926" y="2893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7" name="Arc 117"/>
            <p:cNvSpPr>
              <a:spLocks/>
            </p:cNvSpPr>
            <p:nvPr/>
          </p:nvSpPr>
          <p:spPr bwMode="auto">
            <a:xfrm flipV="1">
              <a:off x="926" y="3037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1570" name="AutoShape 118"/>
          <p:cNvCxnSpPr>
            <a:cxnSpLocks noChangeShapeType="1"/>
            <a:stCxn id="21606" idx="1"/>
            <a:endCxn id="21547" idx="1"/>
          </p:cNvCxnSpPr>
          <p:nvPr/>
        </p:nvCxnSpPr>
        <p:spPr bwMode="auto">
          <a:xfrm rot="16200000" flipH="1">
            <a:off x="2410619" y="5450681"/>
            <a:ext cx="47625" cy="296863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1571" name="AutoShape 119"/>
          <p:cNvCxnSpPr>
            <a:cxnSpLocks noChangeShapeType="1"/>
            <a:stCxn id="21553" idx="2"/>
            <a:endCxn id="21556" idx="4"/>
          </p:cNvCxnSpPr>
          <p:nvPr/>
        </p:nvCxnSpPr>
        <p:spPr bwMode="auto">
          <a:xfrm rot="10800000" flipV="1">
            <a:off x="2401888" y="5257800"/>
            <a:ext cx="1144587" cy="33338"/>
          </a:xfrm>
          <a:prstGeom prst="bentConnector4">
            <a:avLst>
              <a:gd name="adj1" fmla="val 12759"/>
              <a:gd name="adj2" fmla="val 2004759"/>
            </a:avLst>
          </a:prstGeom>
          <a:noFill/>
          <a:ln w="254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1572" name="AutoShape 120"/>
          <p:cNvCxnSpPr>
            <a:cxnSpLocks noChangeShapeType="1"/>
            <a:stCxn id="21556" idx="6"/>
            <a:endCxn id="21554" idx="1"/>
          </p:cNvCxnSpPr>
          <p:nvPr/>
        </p:nvCxnSpPr>
        <p:spPr bwMode="auto">
          <a:xfrm>
            <a:off x="2451100" y="5241925"/>
            <a:ext cx="125413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1573" name="AutoShape 121"/>
          <p:cNvCxnSpPr>
            <a:cxnSpLocks noChangeShapeType="1"/>
            <a:stCxn id="21556" idx="2"/>
          </p:cNvCxnSpPr>
          <p:nvPr/>
        </p:nvCxnSpPr>
        <p:spPr bwMode="auto">
          <a:xfrm flipH="1">
            <a:off x="1066800" y="5241925"/>
            <a:ext cx="1284288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1574" name="AutoShape 124"/>
          <p:cNvCxnSpPr>
            <a:cxnSpLocks noChangeShapeType="1"/>
            <a:stCxn id="21566" idx="0"/>
          </p:cNvCxnSpPr>
          <p:nvPr/>
        </p:nvCxnSpPr>
        <p:spPr bwMode="auto">
          <a:xfrm flipV="1">
            <a:off x="4840288" y="4440238"/>
            <a:ext cx="0" cy="11318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1575" name="AutoShape 125"/>
          <p:cNvCxnSpPr>
            <a:cxnSpLocks noChangeShapeType="1"/>
          </p:cNvCxnSpPr>
          <p:nvPr/>
        </p:nvCxnSpPr>
        <p:spPr bwMode="auto">
          <a:xfrm flipH="1">
            <a:off x="1524000" y="4440238"/>
            <a:ext cx="3316288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1576" name="AutoShape 126"/>
          <p:cNvCxnSpPr>
            <a:cxnSpLocks noChangeShapeType="1"/>
          </p:cNvCxnSpPr>
          <p:nvPr/>
        </p:nvCxnSpPr>
        <p:spPr bwMode="auto">
          <a:xfrm>
            <a:off x="1524000" y="4440238"/>
            <a:ext cx="0" cy="295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1577" name="AutoShape 127"/>
          <p:cNvCxnSpPr>
            <a:cxnSpLocks noChangeShapeType="1"/>
          </p:cNvCxnSpPr>
          <p:nvPr/>
        </p:nvCxnSpPr>
        <p:spPr bwMode="auto">
          <a:xfrm flipV="1">
            <a:off x="1524000" y="4732338"/>
            <a:ext cx="20637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1578" name="AutoShape 128"/>
          <p:cNvCxnSpPr>
            <a:cxnSpLocks noChangeShapeType="1"/>
            <a:stCxn id="21565" idx="4"/>
          </p:cNvCxnSpPr>
          <p:nvPr/>
        </p:nvCxnSpPr>
        <p:spPr bwMode="auto">
          <a:xfrm>
            <a:off x="4533900" y="4933950"/>
            <a:ext cx="0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1579" name="AutoShape 129"/>
          <p:cNvCxnSpPr>
            <a:cxnSpLocks noChangeShapeType="1"/>
          </p:cNvCxnSpPr>
          <p:nvPr/>
        </p:nvCxnSpPr>
        <p:spPr bwMode="auto">
          <a:xfrm flipH="1">
            <a:off x="1524000" y="6019800"/>
            <a:ext cx="30099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1580" name="AutoShape 130"/>
          <p:cNvCxnSpPr>
            <a:cxnSpLocks noChangeShapeType="1"/>
          </p:cNvCxnSpPr>
          <p:nvPr/>
        </p:nvCxnSpPr>
        <p:spPr bwMode="auto">
          <a:xfrm flipV="1">
            <a:off x="1524000" y="5659438"/>
            <a:ext cx="0" cy="3603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1581" name="AutoShape 131"/>
          <p:cNvCxnSpPr>
            <a:cxnSpLocks noChangeShapeType="1"/>
          </p:cNvCxnSpPr>
          <p:nvPr/>
        </p:nvCxnSpPr>
        <p:spPr bwMode="auto">
          <a:xfrm>
            <a:off x="1524000" y="5659438"/>
            <a:ext cx="228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1582" name="Text Box 132"/>
          <p:cNvSpPr txBox="1">
            <a:spLocks noChangeArrowheads="1"/>
          </p:cNvSpPr>
          <p:nvPr/>
        </p:nvSpPr>
        <p:spPr bwMode="auto">
          <a:xfrm>
            <a:off x="889000" y="5454650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K</a:t>
            </a:r>
          </a:p>
        </p:txBody>
      </p:sp>
      <p:cxnSp>
        <p:nvCxnSpPr>
          <p:cNvPr id="21583" name="AutoShape 133"/>
          <p:cNvCxnSpPr>
            <a:cxnSpLocks noChangeShapeType="1"/>
          </p:cNvCxnSpPr>
          <p:nvPr/>
        </p:nvCxnSpPr>
        <p:spPr bwMode="auto">
          <a:xfrm>
            <a:off x="1066800" y="4933950"/>
            <a:ext cx="674688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1584" name="AutoShape 134"/>
          <p:cNvCxnSpPr>
            <a:cxnSpLocks noChangeShapeType="1"/>
          </p:cNvCxnSpPr>
          <p:nvPr/>
        </p:nvCxnSpPr>
        <p:spPr bwMode="auto">
          <a:xfrm>
            <a:off x="1066800" y="5486400"/>
            <a:ext cx="674688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1585" name="AutoShape 136"/>
          <p:cNvCxnSpPr>
            <a:cxnSpLocks noChangeShapeType="1"/>
            <a:stCxn id="21565" idx="6"/>
          </p:cNvCxnSpPr>
          <p:nvPr/>
        </p:nvCxnSpPr>
        <p:spPr bwMode="auto">
          <a:xfrm>
            <a:off x="4583113" y="4884738"/>
            <a:ext cx="661987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1586" name="Group 139"/>
          <p:cNvGrpSpPr>
            <a:grpSpLocks/>
          </p:cNvGrpSpPr>
          <p:nvPr/>
        </p:nvGrpSpPr>
        <p:grpSpPr bwMode="auto">
          <a:xfrm>
            <a:off x="6737350" y="4419600"/>
            <a:ext cx="1187450" cy="1109663"/>
            <a:chOff x="3840" y="3045"/>
            <a:chExt cx="748" cy="699"/>
          </a:xfrm>
        </p:grpSpPr>
        <p:sp>
          <p:nvSpPr>
            <p:cNvPr id="21592" name="Rectangle 140"/>
            <p:cNvSpPr>
              <a:spLocks noChangeArrowheads="1"/>
            </p:cNvSpPr>
            <p:nvPr/>
          </p:nvSpPr>
          <p:spPr bwMode="auto">
            <a:xfrm>
              <a:off x="4047" y="3045"/>
              <a:ext cx="384" cy="699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3" name="AutoShape 141"/>
            <p:cNvSpPr>
              <a:spLocks noChangeArrowheads="1"/>
            </p:cNvSpPr>
            <p:nvPr/>
          </p:nvSpPr>
          <p:spPr bwMode="auto">
            <a:xfrm rot="5400000" flipH="1">
              <a:off x="4018" y="3355"/>
              <a:ext cx="165" cy="107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4" name="Line 142"/>
            <p:cNvSpPr>
              <a:spLocks noChangeShapeType="1"/>
            </p:cNvSpPr>
            <p:nvPr/>
          </p:nvSpPr>
          <p:spPr bwMode="auto">
            <a:xfrm flipH="1">
              <a:off x="3840" y="3168"/>
              <a:ext cx="20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5" name="Line 143"/>
            <p:cNvSpPr>
              <a:spLocks noChangeShapeType="1"/>
            </p:cNvSpPr>
            <p:nvPr/>
          </p:nvSpPr>
          <p:spPr bwMode="auto">
            <a:xfrm flipH="1" flipV="1">
              <a:off x="3840" y="3401"/>
              <a:ext cx="111" cy="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6" name="Line 144"/>
            <p:cNvSpPr>
              <a:spLocks noChangeShapeType="1"/>
            </p:cNvSpPr>
            <p:nvPr/>
          </p:nvSpPr>
          <p:spPr bwMode="auto">
            <a:xfrm flipH="1">
              <a:off x="4433" y="3196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7" name="Text Box 145"/>
            <p:cNvSpPr txBox="1">
              <a:spLocks noChangeArrowheads="1"/>
            </p:cNvSpPr>
            <p:nvPr/>
          </p:nvSpPr>
          <p:spPr bwMode="auto">
            <a:xfrm>
              <a:off x="4047" y="3072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21598" name="Text Box 146"/>
            <p:cNvSpPr txBox="1">
              <a:spLocks noChangeArrowheads="1"/>
            </p:cNvSpPr>
            <p:nvPr/>
          </p:nvSpPr>
          <p:spPr bwMode="auto">
            <a:xfrm>
              <a:off x="4244" y="3100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1599" name="Text Box 147"/>
            <p:cNvSpPr txBox="1">
              <a:spLocks noChangeArrowheads="1"/>
            </p:cNvSpPr>
            <p:nvPr/>
          </p:nvSpPr>
          <p:spPr bwMode="auto">
            <a:xfrm>
              <a:off x="4121" y="3312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1600" name="Oval 148"/>
            <p:cNvSpPr>
              <a:spLocks noChangeArrowheads="1"/>
            </p:cNvSpPr>
            <p:nvPr/>
          </p:nvSpPr>
          <p:spPr bwMode="auto">
            <a:xfrm>
              <a:off x="3948" y="3355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1" name="Line 149"/>
            <p:cNvSpPr>
              <a:spLocks noChangeShapeType="1"/>
            </p:cNvSpPr>
            <p:nvPr/>
          </p:nvSpPr>
          <p:spPr bwMode="auto">
            <a:xfrm flipH="1">
              <a:off x="3840" y="3628"/>
              <a:ext cx="20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2" name="Text Box 150"/>
            <p:cNvSpPr txBox="1">
              <a:spLocks noChangeArrowheads="1"/>
            </p:cNvSpPr>
            <p:nvPr/>
          </p:nvSpPr>
          <p:spPr bwMode="auto">
            <a:xfrm>
              <a:off x="4026" y="353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K</a:t>
              </a:r>
            </a:p>
          </p:txBody>
        </p:sp>
      </p:grpSp>
      <p:sp>
        <p:nvSpPr>
          <p:cNvPr id="21587" name="Line 167"/>
          <p:cNvSpPr>
            <a:spLocks noChangeShapeType="1"/>
          </p:cNvSpPr>
          <p:nvPr/>
        </p:nvSpPr>
        <p:spPr bwMode="auto">
          <a:xfrm>
            <a:off x="7261225" y="34861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88" name="Line 168"/>
          <p:cNvSpPr>
            <a:spLocks noChangeShapeType="1"/>
          </p:cNvSpPr>
          <p:nvPr/>
        </p:nvSpPr>
        <p:spPr bwMode="auto">
          <a:xfrm>
            <a:off x="7261225" y="382746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89" name="Line 169"/>
          <p:cNvSpPr>
            <a:spLocks noChangeShapeType="1"/>
          </p:cNvSpPr>
          <p:nvPr/>
        </p:nvSpPr>
        <p:spPr bwMode="auto">
          <a:xfrm>
            <a:off x="7837488" y="3871913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1590" name="Text Box 170"/>
          <p:cNvSpPr txBox="1">
            <a:spLocks noChangeArrowheads="1"/>
          </p:cNvSpPr>
          <p:nvPr/>
        </p:nvSpPr>
        <p:spPr bwMode="auto">
          <a:xfrm>
            <a:off x="5248275" y="5895975"/>
            <a:ext cx="2476500" cy="338138"/>
          </a:xfrm>
          <a:prstGeom prst="rect">
            <a:avLst/>
          </a:prstGeom>
          <a:solidFill>
            <a:srgbClr val="FFFF99">
              <a:alpha val="70195"/>
            </a:srgbClr>
          </a:solidFill>
          <a:ln w="1587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Indicates </a:t>
            </a:r>
            <a:r>
              <a:rPr lang="en-US" b="1"/>
              <a:t>falling</a:t>
            </a:r>
            <a:r>
              <a:rPr lang="en-US"/>
              <a:t> clock edge</a:t>
            </a:r>
          </a:p>
        </p:txBody>
      </p:sp>
      <p:cxnSp>
        <p:nvCxnSpPr>
          <p:cNvPr id="21591" name="AutoShape 171"/>
          <p:cNvCxnSpPr>
            <a:cxnSpLocks noChangeShapeType="1"/>
            <a:stCxn id="21590" idx="0"/>
            <a:endCxn id="21600" idx="3"/>
          </p:cNvCxnSpPr>
          <p:nvPr/>
        </p:nvCxnSpPr>
        <p:spPr bwMode="auto">
          <a:xfrm rot="5400000" flipH="1" flipV="1">
            <a:off x="6290469" y="5255419"/>
            <a:ext cx="836612" cy="444500"/>
          </a:xfrm>
          <a:prstGeom prst="straightConnector1">
            <a:avLst/>
          </a:prstGeom>
          <a:noFill/>
          <a:ln w="15875">
            <a:solidFill>
              <a:srgbClr val="800000"/>
            </a:solidFill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EC252CB-9D44-48E4-9ED2-24E22F0F05CF}" type="slidenum">
              <a:rPr lang="en-US" smtClean="0"/>
              <a:pPr lvl="1"/>
              <a:t>2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&amp; Counters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4610100"/>
          </a:xfrm>
          <a:solidFill>
            <a:srgbClr val="FFFFFF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Exodus 12:14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smtClean="0"/>
              <a:t>  14 And this day shall be unto you for a </a:t>
            </a:r>
            <a:r>
              <a:rPr lang="en-US" sz="2800" b="1" smtClean="0"/>
              <a:t>memorial</a:t>
            </a:r>
            <a:r>
              <a:rPr lang="en-US" sz="2800" smtClean="0"/>
              <a:t>; and ye shall keep it a feast to the LORD throughout your generations; ye shall keep it a feast by an ordinance for ever.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2800" b="1" u="sng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D&amp;C 107:100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smtClean="0"/>
              <a:t>  100 He that is slothful shall not be </a:t>
            </a:r>
            <a:r>
              <a:rPr lang="en-US" sz="2800" b="1" smtClean="0"/>
              <a:t>counted</a:t>
            </a:r>
            <a:r>
              <a:rPr lang="en-US" sz="2800" smtClean="0"/>
              <a:t> worthy to stand, and he that learns not his duty and shows himself not approved shall not be </a:t>
            </a:r>
            <a:r>
              <a:rPr lang="en-US" sz="2800" b="1" smtClean="0"/>
              <a:t>counted</a:t>
            </a:r>
            <a:r>
              <a:rPr lang="en-US" sz="2800" smtClean="0"/>
              <a:t> worthy to stand. Even so. Amen.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smtClean="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253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2253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5E69287-5CDB-4CA5-9154-BD02053B8242}" type="slidenum">
              <a:rPr lang="en-US" smtClean="0"/>
              <a:pPr lvl="1"/>
              <a:t>20</a:t>
            </a:fld>
            <a:endParaRPr 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 Flip-Flop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219200"/>
            <a:ext cx="8128000" cy="6096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T FF</a:t>
            </a:r>
            <a:r>
              <a:rPr lang="en-US" sz="2800" smtClean="0"/>
              <a:t>: JK FF with J and K inputs connected</a:t>
            </a:r>
          </a:p>
        </p:txBody>
      </p:sp>
      <p:graphicFrame>
        <p:nvGraphicFramePr>
          <p:cNvPr id="1115249" name="Group 113"/>
          <p:cNvGraphicFramePr>
            <a:graphicFrameLocks noGrp="1"/>
          </p:cNvGraphicFramePr>
          <p:nvPr>
            <p:ph sz="half" idx="2"/>
          </p:nvPr>
        </p:nvGraphicFramePr>
        <p:xfrm>
          <a:off x="5257800" y="2286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2551" name="AutoShape 31"/>
          <p:cNvSpPr>
            <a:spLocks noChangeArrowheads="1"/>
          </p:cNvSpPr>
          <p:nvPr/>
        </p:nvSpPr>
        <p:spPr bwMode="auto">
          <a:xfrm>
            <a:off x="4648200" y="4413250"/>
            <a:ext cx="785813" cy="360363"/>
          </a:xfrm>
          <a:prstGeom prst="rightArrow">
            <a:avLst>
              <a:gd name="adj1" fmla="val 50000"/>
              <a:gd name="adj2" fmla="val 54515"/>
            </a:avLst>
          </a:prstGeom>
          <a:solidFill>
            <a:srgbClr val="800000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Line 32"/>
          <p:cNvSpPr>
            <a:spLocks noChangeShapeType="1"/>
          </p:cNvSpPr>
          <p:nvPr/>
        </p:nvSpPr>
        <p:spPr bwMode="auto">
          <a:xfrm>
            <a:off x="6119813" y="2725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53" name="Line 33"/>
          <p:cNvSpPr>
            <a:spLocks noChangeShapeType="1"/>
          </p:cNvSpPr>
          <p:nvPr/>
        </p:nvSpPr>
        <p:spPr bwMode="auto">
          <a:xfrm>
            <a:off x="6119813" y="3033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54" name="Rectangle 34"/>
          <p:cNvSpPr>
            <a:spLocks noChangeArrowheads="1"/>
          </p:cNvSpPr>
          <p:nvPr/>
        </p:nvSpPr>
        <p:spPr bwMode="auto">
          <a:xfrm>
            <a:off x="406400" y="1981200"/>
            <a:ext cx="8128000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r>
              <a:rPr lang="en-US" sz="2000" b="1" u="sng">
                <a:solidFill>
                  <a:schemeClr val="bg2"/>
                </a:solidFill>
              </a:rPr>
              <a:t>T FF</a:t>
            </a:r>
            <a:r>
              <a:rPr lang="en-US" sz="2000">
                <a:solidFill>
                  <a:schemeClr val="bg2"/>
                </a:solidFill>
              </a:rPr>
              <a:t> has 2 allowed states: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sz="1800" b="1">
                <a:solidFill>
                  <a:schemeClr val="bg2"/>
                </a:solidFill>
              </a:rPr>
              <a:t>Present state</a:t>
            </a:r>
            <a:r>
              <a:rPr lang="en-US" sz="1800">
                <a:solidFill>
                  <a:schemeClr val="bg2"/>
                </a:solidFill>
              </a:rPr>
              <a:t> (keep Q as is): T = 0 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sz="1800" b="1">
                <a:solidFill>
                  <a:schemeClr val="bg2"/>
                </a:solidFill>
              </a:rPr>
              <a:t>Toggle</a:t>
            </a:r>
            <a:r>
              <a:rPr lang="en-US" sz="1800">
                <a:solidFill>
                  <a:schemeClr val="bg2"/>
                </a:solidFill>
              </a:rPr>
              <a:t> (set Q to Q): T = 1</a:t>
            </a:r>
          </a:p>
        </p:txBody>
      </p:sp>
      <p:sp>
        <p:nvSpPr>
          <p:cNvPr id="22555" name="Line 35"/>
          <p:cNvSpPr>
            <a:spLocks noChangeShapeType="1"/>
          </p:cNvSpPr>
          <p:nvPr/>
        </p:nvSpPr>
        <p:spPr bwMode="auto">
          <a:xfrm>
            <a:off x="2830513" y="2689225"/>
            <a:ext cx="1428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56" name="Line 108"/>
          <p:cNvSpPr>
            <a:spLocks noChangeShapeType="1"/>
          </p:cNvSpPr>
          <p:nvPr/>
        </p:nvSpPr>
        <p:spPr bwMode="auto">
          <a:xfrm>
            <a:off x="6629400" y="3089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22557" name="Group 137"/>
          <p:cNvGrpSpPr>
            <a:grpSpLocks/>
          </p:cNvGrpSpPr>
          <p:nvPr/>
        </p:nvGrpSpPr>
        <p:grpSpPr bwMode="auto">
          <a:xfrm>
            <a:off x="1524000" y="3962400"/>
            <a:ext cx="2794000" cy="1447800"/>
            <a:chOff x="690" y="2592"/>
            <a:chExt cx="1760" cy="912"/>
          </a:xfrm>
        </p:grpSpPr>
        <p:sp>
          <p:nvSpPr>
            <p:cNvPr id="22569" name="Rectangle 136"/>
            <p:cNvSpPr>
              <a:spLocks noChangeArrowheads="1"/>
            </p:cNvSpPr>
            <p:nvPr/>
          </p:nvSpPr>
          <p:spPr bwMode="auto">
            <a:xfrm>
              <a:off x="1200" y="2592"/>
              <a:ext cx="1008" cy="912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0" name="Text Box 56"/>
            <p:cNvSpPr txBox="1">
              <a:spLocks noChangeArrowheads="1"/>
            </p:cNvSpPr>
            <p:nvPr/>
          </p:nvSpPr>
          <p:spPr bwMode="auto">
            <a:xfrm>
              <a:off x="690" y="2934"/>
              <a:ext cx="37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CLK</a:t>
              </a:r>
            </a:p>
          </p:txBody>
        </p:sp>
        <p:sp>
          <p:nvSpPr>
            <p:cNvPr id="22571" name="Text Box 57"/>
            <p:cNvSpPr txBox="1">
              <a:spLocks noChangeArrowheads="1"/>
            </p:cNvSpPr>
            <p:nvPr/>
          </p:nvSpPr>
          <p:spPr bwMode="auto">
            <a:xfrm>
              <a:off x="964" y="2601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22572" name="Text Box 58"/>
            <p:cNvSpPr txBox="1">
              <a:spLocks noChangeArrowheads="1"/>
            </p:cNvSpPr>
            <p:nvPr/>
          </p:nvSpPr>
          <p:spPr bwMode="auto">
            <a:xfrm>
              <a:off x="2242" y="2625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2573" name="Rectangle 95"/>
            <p:cNvSpPr>
              <a:spLocks noChangeArrowheads="1"/>
            </p:cNvSpPr>
            <p:nvPr/>
          </p:nvSpPr>
          <p:spPr bwMode="auto">
            <a:xfrm>
              <a:off x="1616" y="2709"/>
              <a:ext cx="384" cy="699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4" name="AutoShape 96"/>
            <p:cNvSpPr>
              <a:spLocks noChangeArrowheads="1"/>
            </p:cNvSpPr>
            <p:nvPr/>
          </p:nvSpPr>
          <p:spPr bwMode="auto">
            <a:xfrm rot="5400000" flipH="1">
              <a:off x="1587" y="3019"/>
              <a:ext cx="165" cy="107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5" name="Text Box 100"/>
            <p:cNvSpPr txBox="1">
              <a:spLocks noChangeArrowheads="1"/>
            </p:cNvSpPr>
            <p:nvPr/>
          </p:nvSpPr>
          <p:spPr bwMode="auto">
            <a:xfrm>
              <a:off x="1616" y="273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22576" name="Text Box 101"/>
            <p:cNvSpPr txBox="1">
              <a:spLocks noChangeArrowheads="1"/>
            </p:cNvSpPr>
            <p:nvPr/>
          </p:nvSpPr>
          <p:spPr bwMode="auto">
            <a:xfrm>
              <a:off x="1813" y="2764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2577" name="Text Box 102"/>
            <p:cNvSpPr txBox="1">
              <a:spLocks noChangeArrowheads="1"/>
            </p:cNvSpPr>
            <p:nvPr/>
          </p:nvSpPr>
          <p:spPr bwMode="auto">
            <a:xfrm>
              <a:off x="1690" y="2976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2578" name="Oval 103"/>
            <p:cNvSpPr>
              <a:spLocks noChangeArrowheads="1"/>
            </p:cNvSpPr>
            <p:nvPr/>
          </p:nvSpPr>
          <p:spPr bwMode="auto">
            <a:xfrm>
              <a:off x="1517" y="3019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9" name="Text Box 105"/>
            <p:cNvSpPr txBox="1">
              <a:spLocks noChangeArrowheads="1"/>
            </p:cNvSpPr>
            <p:nvPr/>
          </p:nvSpPr>
          <p:spPr bwMode="auto">
            <a:xfrm>
              <a:off x="1595" y="319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K</a:t>
              </a:r>
            </a:p>
          </p:txBody>
        </p:sp>
        <p:sp>
          <p:nvSpPr>
            <p:cNvPr id="22580" name="Oval 130"/>
            <p:cNvSpPr>
              <a:spLocks noChangeArrowheads="1"/>
            </p:cNvSpPr>
            <p:nvPr/>
          </p:nvSpPr>
          <p:spPr bwMode="auto">
            <a:xfrm>
              <a:off x="1345" y="2813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2581" name="AutoShape 131"/>
            <p:cNvCxnSpPr>
              <a:cxnSpLocks noChangeShapeType="1"/>
              <a:stCxn id="22575" idx="1"/>
              <a:endCxn id="22580" idx="6"/>
            </p:cNvCxnSpPr>
            <p:nvPr/>
          </p:nvCxnSpPr>
          <p:spPr bwMode="auto">
            <a:xfrm flipH="1" flipV="1">
              <a:off x="1400" y="2837"/>
              <a:ext cx="216" cy="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2582" name="AutoShape 132"/>
            <p:cNvCxnSpPr>
              <a:cxnSpLocks noChangeShapeType="1"/>
              <a:stCxn id="22579" idx="1"/>
              <a:endCxn id="22580" idx="4"/>
            </p:cNvCxnSpPr>
            <p:nvPr/>
          </p:nvCxnSpPr>
          <p:spPr bwMode="auto">
            <a:xfrm rot="10800000">
              <a:off x="1369" y="2868"/>
              <a:ext cx="226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2583" name="AutoShape 133"/>
            <p:cNvCxnSpPr>
              <a:cxnSpLocks noChangeShapeType="1"/>
              <a:stCxn id="22576" idx="3"/>
            </p:cNvCxnSpPr>
            <p:nvPr/>
          </p:nvCxnSpPr>
          <p:spPr bwMode="auto">
            <a:xfrm>
              <a:off x="2021" y="2870"/>
              <a:ext cx="32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2584" name="AutoShape 134"/>
            <p:cNvCxnSpPr>
              <a:cxnSpLocks noChangeShapeType="1"/>
              <a:stCxn id="22578" idx="2"/>
            </p:cNvCxnSpPr>
            <p:nvPr/>
          </p:nvCxnSpPr>
          <p:spPr bwMode="auto">
            <a:xfrm flipH="1">
              <a:off x="1061" y="3074"/>
              <a:ext cx="44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2585" name="AutoShape 135"/>
            <p:cNvCxnSpPr>
              <a:cxnSpLocks noChangeShapeType="1"/>
              <a:stCxn id="22580" idx="2"/>
            </p:cNvCxnSpPr>
            <p:nvPr/>
          </p:nvCxnSpPr>
          <p:spPr bwMode="auto">
            <a:xfrm flipH="1">
              <a:off x="1061" y="2837"/>
              <a:ext cx="27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grpSp>
        <p:nvGrpSpPr>
          <p:cNvPr id="22558" name="Group 138"/>
          <p:cNvGrpSpPr>
            <a:grpSpLocks/>
          </p:cNvGrpSpPr>
          <p:nvPr/>
        </p:nvGrpSpPr>
        <p:grpSpPr bwMode="auto">
          <a:xfrm>
            <a:off x="5822950" y="4191000"/>
            <a:ext cx="1187450" cy="914400"/>
            <a:chOff x="4316" y="2516"/>
            <a:chExt cx="748" cy="576"/>
          </a:xfrm>
        </p:grpSpPr>
        <p:grpSp>
          <p:nvGrpSpPr>
            <p:cNvPr id="22559" name="Group 139"/>
            <p:cNvGrpSpPr>
              <a:grpSpLocks/>
            </p:cNvGrpSpPr>
            <p:nvPr/>
          </p:nvGrpSpPr>
          <p:grpSpPr bwMode="auto">
            <a:xfrm>
              <a:off x="4523" y="2516"/>
              <a:ext cx="384" cy="576"/>
              <a:chOff x="3419" y="2531"/>
              <a:chExt cx="384" cy="576"/>
            </a:xfrm>
          </p:grpSpPr>
          <p:sp>
            <p:nvSpPr>
              <p:cNvPr id="22567" name="Rectangle 140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68" name="AutoShape 141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60" name="Line 142"/>
            <p:cNvSpPr>
              <a:spLocks noChangeShapeType="1"/>
            </p:cNvSpPr>
            <p:nvPr/>
          </p:nvSpPr>
          <p:spPr bwMode="auto">
            <a:xfrm flipH="1">
              <a:off x="4316" y="2673"/>
              <a:ext cx="20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1" name="Line 143"/>
            <p:cNvSpPr>
              <a:spLocks noChangeShapeType="1"/>
            </p:cNvSpPr>
            <p:nvPr/>
          </p:nvSpPr>
          <p:spPr bwMode="auto">
            <a:xfrm flipH="1" flipV="1">
              <a:off x="4316" y="2934"/>
              <a:ext cx="111" cy="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2" name="Line 144"/>
            <p:cNvSpPr>
              <a:spLocks noChangeShapeType="1"/>
            </p:cNvSpPr>
            <p:nvPr/>
          </p:nvSpPr>
          <p:spPr bwMode="auto">
            <a:xfrm flipH="1">
              <a:off x="4909" y="2673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3" name="Text Box 145"/>
            <p:cNvSpPr txBox="1">
              <a:spLocks noChangeArrowheads="1"/>
            </p:cNvSpPr>
            <p:nvPr/>
          </p:nvSpPr>
          <p:spPr bwMode="auto">
            <a:xfrm>
              <a:off x="4509" y="2577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22564" name="Text Box 146"/>
            <p:cNvSpPr txBox="1">
              <a:spLocks noChangeArrowheads="1"/>
            </p:cNvSpPr>
            <p:nvPr/>
          </p:nvSpPr>
          <p:spPr bwMode="auto">
            <a:xfrm>
              <a:off x="4720" y="2577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2565" name="Text Box 147"/>
            <p:cNvSpPr txBox="1">
              <a:spLocks noChangeArrowheads="1"/>
            </p:cNvSpPr>
            <p:nvPr/>
          </p:nvSpPr>
          <p:spPr bwMode="auto">
            <a:xfrm>
              <a:off x="4597" y="2845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2566" name="Oval 148"/>
            <p:cNvSpPr>
              <a:spLocks noChangeArrowheads="1"/>
            </p:cNvSpPr>
            <p:nvPr/>
          </p:nvSpPr>
          <p:spPr bwMode="auto">
            <a:xfrm>
              <a:off x="4424" y="2888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355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2355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269AFF7-74D7-4E70-B616-E65FB9DC0C3C}" type="slidenum">
              <a:rPr lang="en-US" smtClean="0"/>
              <a:pPr lvl="1"/>
              <a:t>21</a:t>
            </a:fld>
            <a:endParaRPr lang="en-US" smtClean="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Flip-Flops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23559" name="Text Box 70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pSp>
        <p:nvGrpSpPr>
          <p:cNvPr id="23560" name="Group 206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23561" name="Group 5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23624" name="Rectangle 6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25" name="AutoShape 7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62" name="Text Box 8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23563" name="Text Box 9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3565" name="Rectangle 11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AutoShape 12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7" name="Text Box 13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23568" name="Text Box 14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3569" name="Text Box 15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3570" name="Text Box 16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K</a:t>
              </a:r>
            </a:p>
          </p:txBody>
        </p:sp>
        <p:grpSp>
          <p:nvGrpSpPr>
            <p:cNvPr id="23571" name="Group 17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23622" name="Rectangle 18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23" name="AutoShape 19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72" name="Text Box 20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23573" name="Text Box 21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3574" name="Text Box 22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3575" name="Oval 24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576" name="Group 25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23617" name="Arc 26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18" name="Arc 27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19" name="Line 28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20" name="Line 29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21" name="Arc 30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77" name="Line 31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8" name="Line 32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579" name="Group 33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23613" name="Group 34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23615" name="AutoShape 35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16" name="Freeform 36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614" name="Freeform 37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80" name="Line 38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1" name="Line 39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23582" name="AutoShape 40"/>
            <p:cNvCxnSpPr>
              <a:cxnSpLocks noChangeShapeType="1"/>
              <a:stCxn id="23562" idx="1"/>
              <a:endCxn id="23611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3583" name="AutoShape 41"/>
            <p:cNvCxnSpPr>
              <a:cxnSpLocks noChangeShapeType="1"/>
              <a:stCxn id="23572" idx="1"/>
              <a:endCxn id="23575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3584" name="Oval 42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585" name="AutoShape 43"/>
            <p:cNvCxnSpPr>
              <a:cxnSpLocks noChangeShapeType="1"/>
              <a:stCxn id="23568" idx="3"/>
              <a:endCxn id="23584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3586" name="AutoShape 44"/>
            <p:cNvCxnSpPr>
              <a:cxnSpLocks noChangeShapeType="1"/>
              <a:stCxn id="23584" idx="0"/>
              <a:endCxn id="23596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587" name="AutoShape 45"/>
            <p:cNvCxnSpPr>
              <a:cxnSpLocks noChangeShapeType="1"/>
              <a:stCxn id="23584" idx="6"/>
              <a:endCxn id="23581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3588" name="Oval 46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589" name="AutoShape 47"/>
            <p:cNvCxnSpPr>
              <a:cxnSpLocks noChangeShapeType="1"/>
              <a:stCxn id="23573" idx="3"/>
              <a:endCxn id="23588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3590" name="AutoShape 48"/>
            <p:cNvCxnSpPr>
              <a:cxnSpLocks noChangeShapeType="1"/>
              <a:stCxn id="23588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591" name="AutoShape 49"/>
            <p:cNvCxnSpPr>
              <a:cxnSpLocks noChangeShapeType="1"/>
              <a:stCxn id="23588" idx="2"/>
              <a:endCxn id="23580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3592" name="Oval 50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593" name="AutoShape 51"/>
            <p:cNvCxnSpPr>
              <a:cxnSpLocks noChangeShapeType="1"/>
              <a:stCxn id="23563" idx="3"/>
              <a:endCxn id="23592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3594" name="AutoShape 52"/>
            <p:cNvCxnSpPr>
              <a:cxnSpLocks noChangeShapeType="1"/>
              <a:stCxn id="23592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595" name="AutoShape 53"/>
            <p:cNvCxnSpPr>
              <a:cxnSpLocks noChangeShapeType="1"/>
              <a:stCxn id="23592" idx="6"/>
              <a:endCxn id="23578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3596" name="Oval 54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597" name="AutoShape 55"/>
            <p:cNvCxnSpPr>
              <a:cxnSpLocks noChangeShapeType="1"/>
              <a:stCxn id="23577" idx="0"/>
              <a:endCxn id="23596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598" name="AutoShape 56"/>
            <p:cNvCxnSpPr>
              <a:cxnSpLocks noChangeShapeType="1"/>
              <a:stCxn id="23596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599" name="AutoShape 57"/>
            <p:cNvCxnSpPr>
              <a:cxnSpLocks noChangeShapeType="1"/>
              <a:stCxn id="23596" idx="2"/>
              <a:endCxn id="23612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3600" name="AutoShape 58"/>
            <p:cNvCxnSpPr>
              <a:cxnSpLocks noChangeShapeType="1"/>
              <a:stCxn id="23588" idx="6"/>
              <a:endCxn id="23570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3601" name="Text Box 60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23602" name="Text Box 61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23603" name="Text Box 62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23604" name="Oval 63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605" name="AutoShape 64"/>
            <p:cNvCxnSpPr>
              <a:cxnSpLocks noChangeShapeType="1"/>
              <a:stCxn id="23604" idx="0"/>
              <a:endCxn id="23625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3606" name="AutoShape 65"/>
            <p:cNvCxnSpPr>
              <a:cxnSpLocks noChangeShapeType="1"/>
              <a:stCxn id="23604" idx="6"/>
              <a:endCxn id="23623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3607" name="Oval 66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608" name="AutoShape 67"/>
            <p:cNvCxnSpPr>
              <a:cxnSpLocks noChangeShapeType="1"/>
              <a:stCxn id="23607" idx="0"/>
              <a:endCxn id="23566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3609" name="AutoShape 68"/>
            <p:cNvCxnSpPr>
              <a:cxnSpLocks noChangeShapeType="1"/>
              <a:stCxn id="23607" idx="6"/>
              <a:endCxn id="23604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610" name="AutoShape 69"/>
            <p:cNvCxnSpPr>
              <a:cxnSpLocks noChangeShapeType="1"/>
              <a:stCxn id="23607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3611" name="Oval 203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2" name="Oval 205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457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2458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63C83C4-5C60-4D6D-8D3E-AC07CA8D0614}" type="slidenum">
              <a:rPr lang="en-US" smtClean="0"/>
              <a:pPr lvl="1"/>
              <a:t>22</a:t>
            </a:fld>
            <a:endParaRPr lang="en-US" smtClean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Flip-Flops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24583" name="Text Box 70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48307" name="Group 83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4600" name="Line 99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601" name="Line 100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602" name="Line 101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48326" name="Group 102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4619" name="Line 118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620" name="Line 119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48344" name="Group 120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4648" name="Line 147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649" name="Line 148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650" name="Line 149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651" name="Line 150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652" name="Line 151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4653" name="Text Box 152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4654" name="Text Box 153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4655" name="Text Box 154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4656" name="Text Box 157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4657" name="Text Box 158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4658" name="Text Box 159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4659" name="Text Box 160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4660" name="Text Box 161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4661" name="Text Box 162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4662" name="Text Box 163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4663" name="Text Box 164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4664" name="Text Box 165"/>
          <p:cNvSpPr txBox="1">
            <a:spLocks noChangeArrowheads="1"/>
          </p:cNvSpPr>
          <p:nvPr/>
        </p:nvSpPr>
        <p:spPr bwMode="auto">
          <a:xfrm>
            <a:off x="76200" y="2362200"/>
            <a:ext cx="2592388" cy="2546350"/>
          </a:xfrm>
          <a:prstGeom prst="rect">
            <a:avLst/>
          </a:prstGeom>
          <a:solidFill>
            <a:srgbClr val="ACA964">
              <a:alpha val="5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/>
              <a:t>Set outputs to 000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Based on output values change FF inputs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On each clock cycle: </a:t>
            </a:r>
          </a:p>
          <a:p>
            <a:pPr marL="914400" lvl="1" indent="-457200" algn="l">
              <a:buFontTx/>
              <a:buAutoNum type="alphaLcParenR"/>
            </a:pPr>
            <a:r>
              <a:rPr lang="en-US"/>
              <a:t>change FF outputs based on inputs</a:t>
            </a:r>
          </a:p>
          <a:p>
            <a:pPr marL="914400" lvl="1" indent="-457200" algn="l">
              <a:buFontTx/>
              <a:buAutoNum type="alphaLcParenR"/>
            </a:pPr>
            <a:r>
              <a:rPr lang="en-US"/>
              <a:t>Change FF inputs based on new outputs</a:t>
            </a:r>
          </a:p>
        </p:txBody>
      </p:sp>
      <p:grpSp>
        <p:nvGrpSpPr>
          <p:cNvPr id="24665" name="Group 234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24666" name="Group 235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24729" name="Rectangle 236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30" name="AutoShape 237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667" name="Text Box 238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24668" name="Text Box 239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4669" name="Text Box 240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4670" name="Rectangle 241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1" name="AutoShape 242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2" name="Text Box 243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24673" name="Text Box 244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4674" name="Text Box 245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4675" name="Text Box 246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K</a:t>
              </a:r>
            </a:p>
          </p:txBody>
        </p:sp>
        <p:grpSp>
          <p:nvGrpSpPr>
            <p:cNvPr id="24676" name="Group 247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24727" name="Rectangle 248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28" name="AutoShape 249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677" name="Text Box 250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24678" name="Text Box 251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4679" name="Text Box 252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4680" name="Oval 253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681" name="Group 254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24722" name="Arc 255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23" name="Arc 256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24" name="Line 257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25" name="Line 258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26" name="Arc 259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682" name="Line 260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3" name="Line 261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684" name="Group 262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24718" name="Group 263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24720" name="AutoShape 264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21" name="Freeform 265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719" name="Freeform 266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85" name="Line 267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6" name="Line 268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24687" name="AutoShape 269"/>
            <p:cNvCxnSpPr>
              <a:cxnSpLocks noChangeShapeType="1"/>
              <a:stCxn id="24667" idx="1"/>
              <a:endCxn id="24716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4688" name="AutoShape 270"/>
            <p:cNvCxnSpPr>
              <a:cxnSpLocks noChangeShapeType="1"/>
              <a:stCxn id="24677" idx="1"/>
              <a:endCxn id="24680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4689" name="Oval 271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690" name="AutoShape 272"/>
            <p:cNvCxnSpPr>
              <a:cxnSpLocks noChangeShapeType="1"/>
              <a:stCxn id="24673" idx="3"/>
              <a:endCxn id="24689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4691" name="AutoShape 273"/>
            <p:cNvCxnSpPr>
              <a:cxnSpLocks noChangeShapeType="1"/>
              <a:stCxn id="24689" idx="0"/>
              <a:endCxn id="24701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92" name="AutoShape 274"/>
            <p:cNvCxnSpPr>
              <a:cxnSpLocks noChangeShapeType="1"/>
              <a:stCxn id="24689" idx="6"/>
              <a:endCxn id="24686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93" name="Oval 275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694" name="AutoShape 276"/>
            <p:cNvCxnSpPr>
              <a:cxnSpLocks noChangeShapeType="1"/>
              <a:stCxn id="24678" idx="3"/>
              <a:endCxn id="24693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4695" name="AutoShape 277"/>
            <p:cNvCxnSpPr>
              <a:cxnSpLocks noChangeShapeType="1"/>
              <a:stCxn id="24693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96" name="AutoShape 278"/>
            <p:cNvCxnSpPr>
              <a:cxnSpLocks noChangeShapeType="1"/>
              <a:stCxn id="24693" idx="2"/>
              <a:endCxn id="24685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4697" name="Oval 279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698" name="AutoShape 280"/>
            <p:cNvCxnSpPr>
              <a:cxnSpLocks noChangeShapeType="1"/>
              <a:stCxn id="24668" idx="3"/>
              <a:endCxn id="24697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4699" name="AutoShape 281"/>
            <p:cNvCxnSpPr>
              <a:cxnSpLocks noChangeShapeType="1"/>
              <a:stCxn id="24697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700" name="AutoShape 282"/>
            <p:cNvCxnSpPr>
              <a:cxnSpLocks noChangeShapeType="1"/>
              <a:stCxn id="24697" idx="6"/>
              <a:endCxn id="24683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701" name="Oval 283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702" name="AutoShape 284"/>
            <p:cNvCxnSpPr>
              <a:cxnSpLocks noChangeShapeType="1"/>
              <a:stCxn id="24682" idx="0"/>
              <a:endCxn id="24701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703" name="AutoShape 285"/>
            <p:cNvCxnSpPr>
              <a:cxnSpLocks noChangeShapeType="1"/>
              <a:stCxn id="24701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704" name="AutoShape 286"/>
            <p:cNvCxnSpPr>
              <a:cxnSpLocks noChangeShapeType="1"/>
              <a:stCxn id="24701" idx="2"/>
              <a:endCxn id="24717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4705" name="AutoShape 287"/>
            <p:cNvCxnSpPr>
              <a:cxnSpLocks noChangeShapeType="1"/>
              <a:stCxn id="24693" idx="6"/>
              <a:endCxn id="24675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4706" name="Text Box 288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24707" name="Text Box 289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24708" name="Text Box 290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24709" name="Oval 291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710" name="AutoShape 292"/>
            <p:cNvCxnSpPr>
              <a:cxnSpLocks noChangeShapeType="1"/>
              <a:stCxn id="24709" idx="0"/>
              <a:endCxn id="24730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4711" name="AutoShape 293"/>
            <p:cNvCxnSpPr>
              <a:cxnSpLocks noChangeShapeType="1"/>
              <a:stCxn id="24709" idx="6"/>
              <a:endCxn id="24728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4712" name="Oval 294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713" name="AutoShape 295"/>
            <p:cNvCxnSpPr>
              <a:cxnSpLocks noChangeShapeType="1"/>
              <a:stCxn id="24712" idx="0"/>
              <a:endCxn id="24671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4714" name="AutoShape 296"/>
            <p:cNvCxnSpPr>
              <a:cxnSpLocks noChangeShapeType="1"/>
              <a:stCxn id="24712" idx="6"/>
              <a:endCxn id="24709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715" name="AutoShape 297"/>
            <p:cNvCxnSpPr>
              <a:cxnSpLocks noChangeShapeType="1"/>
              <a:stCxn id="24712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716" name="Oval 298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17" name="Oval 299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560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2560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E8B8805-19F4-4839-BBBA-18323B6B7303}" type="slidenum">
              <a:rPr lang="en-US" smtClean="0"/>
              <a:pPr lvl="1"/>
              <a:t>23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Flip-Flops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25607" name="Text Box 70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49426" name="Group 178"/>
          <p:cNvGraphicFramePr>
            <a:graphicFrameLocks noGrp="1"/>
          </p:cNvGraphicFramePr>
          <p:nvPr>
            <p:ph sz="half" idx="2"/>
          </p:nvPr>
        </p:nvGraphicFramePr>
        <p:xfrm>
          <a:off x="304800" y="2459038"/>
          <a:ext cx="2122488" cy="670560"/>
        </p:xfrm>
        <a:graphic>
          <a:graphicData uri="http://schemas.openxmlformats.org/drawingml/2006/table">
            <a:tbl>
              <a:tblPr/>
              <a:tblGrid>
                <a:gridCol w="752475"/>
                <a:gridCol w="501650"/>
                <a:gridCol w="438150"/>
                <a:gridCol w="430213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49331" name="Group 83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5639" name="Line 99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40" name="Line 100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41" name="Line 101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49350" name="Group 102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5658" name="Line 118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59" name="Line 119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49368" name="Group 120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5687" name="Line 147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88" name="Line 148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89" name="Line 149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90" name="Line 150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91" name="Line 151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5692" name="Text Box 152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5693" name="Text Box 153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5694" name="Text Box 154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5695" name="Text Box 155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5696" name="Text Box 156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5697" name="Text Box 157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5698" name="Text Box 158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5699" name="Text Box 159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5700" name="Text Box 160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5701" name="Text Box 161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5702" name="Text Box 162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5703" name="Text Box 179"/>
          <p:cNvSpPr txBox="1">
            <a:spLocks noChangeArrowheads="1"/>
          </p:cNvSpPr>
          <p:nvPr/>
        </p:nvSpPr>
        <p:spPr bwMode="auto">
          <a:xfrm>
            <a:off x="714375" y="3748088"/>
            <a:ext cx="1689100" cy="650875"/>
          </a:xfrm>
          <a:prstGeom prst="rect">
            <a:avLst/>
          </a:prstGeom>
          <a:solidFill>
            <a:srgbClr val="FFFF99">
              <a:alpha val="7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Inputs changed due to outputs</a:t>
            </a:r>
          </a:p>
        </p:txBody>
      </p:sp>
      <p:sp>
        <p:nvSpPr>
          <p:cNvPr id="25704" name="Oval 180"/>
          <p:cNvSpPr>
            <a:spLocks noChangeArrowheads="1"/>
          </p:cNvSpPr>
          <p:nvPr/>
        </p:nvSpPr>
        <p:spPr bwMode="auto">
          <a:xfrm>
            <a:off x="3048000" y="3200400"/>
            <a:ext cx="571500" cy="965200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705" name="AutoShape 181"/>
          <p:cNvCxnSpPr>
            <a:cxnSpLocks noChangeShapeType="1"/>
            <a:stCxn id="25703" idx="3"/>
            <a:endCxn id="25704" idx="2"/>
          </p:cNvCxnSpPr>
          <p:nvPr/>
        </p:nvCxnSpPr>
        <p:spPr bwMode="auto">
          <a:xfrm flipV="1">
            <a:off x="2403475" y="3683000"/>
            <a:ext cx="635000" cy="390525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 type="none" w="lg" len="lg"/>
            <a:tailEnd type="triangle" w="lg" len="lg"/>
          </a:ln>
        </p:spPr>
      </p:cxnSp>
      <p:sp>
        <p:nvSpPr>
          <p:cNvPr id="25706" name="Oval 182"/>
          <p:cNvSpPr>
            <a:spLocks noChangeArrowheads="1"/>
          </p:cNvSpPr>
          <p:nvPr/>
        </p:nvSpPr>
        <p:spPr bwMode="auto">
          <a:xfrm>
            <a:off x="7518400" y="3027363"/>
            <a:ext cx="349250" cy="401637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707" name="Oval 183"/>
          <p:cNvSpPr>
            <a:spLocks noChangeArrowheads="1"/>
          </p:cNvSpPr>
          <p:nvPr/>
        </p:nvSpPr>
        <p:spPr bwMode="auto">
          <a:xfrm>
            <a:off x="5702300" y="3230563"/>
            <a:ext cx="349250" cy="401637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708" name="Group 251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25709" name="Group 252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25772" name="Rectangle 253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73" name="AutoShape 254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5710" name="Text Box 255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25711" name="Text Box 256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5712" name="Text Box 257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5713" name="Rectangle 258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14" name="AutoShape 259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15" name="Text Box 260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25716" name="Text Box 261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5717" name="Text Box 262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5718" name="Text Box 263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K</a:t>
              </a:r>
            </a:p>
          </p:txBody>
        </p:sp>
        <p:grpSp>
          <p:nvGrpSpPr>
            <p:cNvPr id="25719" name="Group 264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25770" name="Rectangle 265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71" name="AutoShape 266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5720" name="Text Box 267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25721" name="Text Box 268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5722" name="Text Box 269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5723" name="Oval 270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724" name="Group 271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25765" name="Arc 272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66" name="Arc 273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67" name="Line 274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68" name="Line 275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69" name="Arc 276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5725" name="Line 277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26" name="Line 278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727" name="Group 279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25761" name="Group 280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25763" name="AutoShape 281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64" name="Freeform 282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5762" name="Freeform 283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728" name="Line 284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9" name="Line 285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25730" name="AutoShape 286"/>
            <p:cNvCxnSpPr>
              <a:cxnSpLocks noChangeShapeType="1"/>
              <a:stCxn id="25710" idx="1"/>
              <a:endCxn id="25759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5731" name="AutoShape 287"/>
            <p:cNvCxnSpPr>
              <a:cxnSpLocks noChangeShapeType="1"/>
              <a:stCxn id="25720" idx="1"/>
              <a:endCxn id="25723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5732" name="Oval 288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733" name="AutoShape 289"/>
            <p:cNvCxnSpPr>
              <a:cxnSpLocks noChangeShapeType="1"/>
              <a:stCxn id="25716" idx="3"/>
              <a:endCxn id="25732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5734" name="AutoShape 290"/>
            <p:cNvCxnSpPr>
              <a:cxnSpLocks noChangeShapeType="1"/>
              <a:stCxn id="25732" idx="0"/>
              <a:endCxn id="25744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5735" name="AutoShape 291"/>
            <p:cNvCxnSpPr>
              <a:cxnSpLocks noChangeShapeType="1"/>
              <a:stCxn id="25732" idx="6"/>
              <a:endCxn id="25729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5736" name="Oval 292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737" name="AutoShape 293"/>
            <p:cNvCxnSpPr>
              <a:cxnSpLocks noChangeShapeType="1"/>
              <a:stCxn id="25721" idx="3"/>
              <a:endCxn id="25736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5738" name="AutoShape 294"/>
            <p:cNvCxnSpPr>
              <a:cxnSpLocks noChangeShapeType="1"/>
              <a:stCxn id="25736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5739" name="AutoShape 295"/>
            <p:cNvCxnSpPr>
              <a:cxnSpLocks noChangeShapeType="1"/>
              <a:stCxn id="25736" idx="2"/>
              <a:endCxn id="25728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5740" name="Oval 296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741" name="AutoShape 297"/>
            <p:cNvCxnSpPr>
              <a:cxnSpLocks noChangeShapeType="1"/>
              <a:stCxn id="25711" idx="3"/>
              <a:endCxn id="25740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5742" name="AutoShape 298"/>
            <p:cNvCxnSpPr>
              <a:cxnSpLocks noChangeShapeType="1"/>
              <a:stCxn id="25740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5743" name="AutoShape 299"/>
            <p:cNvCxnSpPr>
              <a:cxnSpLocks noChangeShapeType="1"/>
              <a:stCxn id="25740" idx="6"/>
              <a:endCxn id="25726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5744" name="Oval 300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745" name="AutoShape 301"/>
            <p:cNvCxnSpPr>
              <a:cxnSpLocks noChangeShapeType="1"/>
              <a:stCxn id="25725" idx="0"/>
              <a:endCxn id="25744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5746" name="AutoShape 302"/>
            <p:cNvCxnSpPr>
              <a:cxnSpLocks noChangeShapeType="1"/>
              <a:stCxn id="25744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5747" name="AutoShape 303"/>
            <p:cNvCxnSpPr>
              <a:cxnSpLocks noChangeShapeType="1"/>
              <a:stCxn id="25744" idx="2"/>
              <a:endCxn id="25760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5748" name="AutoShape 304"/>
            <p:cNvCxnSpPr>
              <a:cxnSpLocks noChangeShapeType="1"/>
              <a:stCxn id="25736" idx="6"/>
              <a:endCxn id="25718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5749" name="Text Box 305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25750" name="Text Box 306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25751" name="Text Box 307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25752" name="Oval 308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753" name="AutoShape 309"/>
            <p:cNvCxnSpPr>
              <a:cxnSpLocks noChangeShapeType="1"/>
              <a:stCxn id="25752" idx="0"/>
              <a:endCxn id="25773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5754" name="AutoShape 310"/>
            <p:cNvCxnSpPr>
              <a:cxnSpLocks noChangeShapeType="1"/>
              <a:stCxn id="25752" idx="6"/>
              <a:endCxn id="25771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5755" name="Oval 311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756" name="AutoShape 312"/>
            <p:cNvCxnSpPr>
              <a:cxnSpLocks noChangeShapeType="1"/>
              <a:stCxn id="25755" idx="0"/>
              <a:endCxn id="25714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5757" name="AutoShape 313"/>
            <p:cNvCxnSpPr>
              <a:cxnSpLocks noChangeShapeType="1"/>
              <a:stCxn id="25755" idx="6"/>
              <a:endCxn id="25752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5758" name="AutoShape 314"/>
            <p:cNvCxnSpPr>
              <a:cxnSpLocks noChangeShapeType="1"/>
              <a:stCxn id="25755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5759" name="Oval 315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60" name="Oval 316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662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2662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82B44B1-B8CD-49FB-BBED-E6A09D61D62E}" type="slidenum">
              <a:rPr lang="en-US" smtClean="0"/>
              <a:pPr lvl="1"/>
              <a:t>24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Flip-Flops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26631" name="Text Box 70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50523" name="Group 251"/>
          <p:cNvGraphicFramePr>
            <a:graphicFrameLocks noGrp="1"/>
          </p:cNvGraphicFramePr>
          <p:nvPr>
            <p:ph sz="half" idx="2"/>
          </p:nvPr>
        </p:nvGraphicFramePr>
        <p:xfrm>
          <a:off x="304800" y="2459038"/>
          <a:ext cx="2122488" cy="1005840"/>
        </p:xfrm>
        <a:graphic>
          <a:graphicData uri="http://schemas.openxmlformats.org/drawingml/2006/table">
            <a:tbl>
              <a:tblPr/>
              <a:tblGrid>
                <a:gridCol w="752475"/>
                <a:gridCol w="501650"/>
                <a:gridCol w="438150"/>
                <a:gridCol w="430213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0358" name="Group 86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6667" name="Line 102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68" name="Line 103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69" name="Line 104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0377" name="Group 105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6686" name="Line 121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87" name="Line 122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0395" name="Group 123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6715" name="Line 150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16" name="Line 151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17" name="Line 152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18" name="Line 153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19" name="Line 154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720" name="Text Box 155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6721" name="Text Box 156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6722" name="Text Box 157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6723" name="Text Box 158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6724" name="Text Box 159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6725" name="Text Box 160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6726" name="Text Box 161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6727" name="Text Box 162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6728" name="Text Box 163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6729" name="Text Box 164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6730" name="Text Box 165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6731" name="Text Box 166"/>
          <p:cNvSpPr txBox="1">
            <a:spLocks noChangeArrowheads="1"/>
          </p:cNvSpPr>
          <p:nvPr/>
        </p:nvSpPr>
        <p:spPr bwMode="auto">
          <a:xfrm>
            <a:off x="406400" y="3748088"/>
            <a:ext cx="1997075" cy="650875"/>
          </a:xfrm>
          <a:prstGeom prst="rect">
            <a:avLst/>
          </a:prstGeom>
          <a:solidFill>
            <a:srgbClr val="FFFF99">
              <a:alpha val="7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Outputs change on new clock cycle</a:t>
            </a:r>
          </a:p>
        </p:txBody>
      </p:sp>
      <p:sp>
        <p:nvSpPr>
          <p:cNvPr id="26732" name="Oval 167"/>
          <p:cNvSpPr>
            <a:spLocks noChangeArrowheads="1"/>
          </p:cNvSpPr>
          <p:nvPr/>
        </p:nvSpPr>
        <p:spPr bwMode="auto">
          <a:xfrm>
            <a:off x="6553200" y="2133600"/>
            <a:ext cx="425450" cy="420688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6733" name="AutoShape 168"/>
          <p:cNvCxnSpPr>
            <a:cxnSpLocks noChangeShapeType="1"/>
            <a:stCxn id="26731" idx="3"/>
            <a:endCxn id="26736" idx="2"/>
          </p:cNvCxnSpPr>
          <p:nvPr/>
        </p:nvCxnSpPr>
        <p:spPr bwMode="auto">
          <a:xfrm flipV="1">
            <a:off x="2403475" y="2344738"/>
            <a:ext cx="1631950" cy="1728787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 type="none" w="lg" len="lg"/>
            <a:tailEnd type="triangle" w="lg" len="lg"/>
          </a:ln>
        </p:spPr>
      </p:cxnSp>
      <p:sp>
        <p:nvSpPr>
          <p:cNvPr id="26734" name="Oval 238"/>
          <p:cNvSpPr>
            <a:spLocks noChangeArrowheads="1"/>
          </p:cNvSpPr>
          <p:nvPr/>
        </p:nvSpPr>
        <p:spPr bwMode="auto">
          <a:xfrm>
            <a:off x="8337550" y="2133600"/>
            <a:ext cx="425450" cy="420688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735" name="Group 252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26737" name="Group 253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26800" name="Rectangle 254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01" name="AutoShape 255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738" name="Text Box 256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26739" name="Text Box 257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6740" name="Text Box 258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6741" name="Rectangle 259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2" name="AutoShape 260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3" name="Text Box 261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26744" name="Text Box 262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6745" name="Text Box 263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6746" name="Text Box 264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K</a:t>
              </a:r>
            </a:p>
          </p:txBody>
        </p:sp>
        <p:grpSp>
          <p:nvGrpSpPr>
            <p:cNvPr id="26747" name="Group 265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26798" name="Rectangle 266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99" name="AutoShape 267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748" name="Text Box 268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26749" name="Text Box 269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6750" name="Text Box 270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6751" name="Oval 271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6752" name="Group 272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26793" name="Arc 273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94" name="Arc 274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95" name="Line 275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96" name="Line 276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97" name="Arc 277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753" name="Line 278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4" name="Line 279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6755" name="Group 280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26789" name="Group 281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26791" name="AutoShape 282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92" name="Freeform 283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6790" name="Freeform 284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756" name="Line 285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57" name="Line 286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26758" name="AutoShape 287"/>
            <p:cNvCxnSpPr>
              <a:cxnSpLocks noChangeShapeType="1"/>
              <a:stCxn id="26738" idx="1"/>
              <a:endCxn id="26787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6759" name="AutoShape 288"/>
            <p:cNvCxnSpPr>
              <a:cxnSpLocks noChangeShapeType="1"/>
              <a:stCxn id="26748" idx="1"/>
              <a:endCxn id="26751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6760" name="Oval 289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761" name="AutoShape 290"/>
            <p:cNvCxnSpPr>
              <a:cxnSpLocks noChangeShapeType="1"/>
              <a:stCxn id="26744" idx="3"/>
              <a:endCxn id="26760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6762" name="AutoShape 291"/>
            <p:cNvCxnSpPr>
              <a:cxnSpLocks noChangeShapeType="1"/>
              <a:stCxn id="26760" idx="0"/>
              <a:endCxn id="26772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6763" name="AutoShape 292"/>
            <p:cNvCxnSpPr>
              <a:cxnSpLocks noChangeShapeType="1"/>
              <a:stCxn id="26760" idx="6"/>
              <a:endCxn id="26757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6764" name="Oval 293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765" name="AutoShape 294"/>
            <p:cNvCxnSpPr>
              <a:cxnSpLocks noChangeShapeType="1"/>
              <a:stCxn id="26749" idx="3"/>
              <a:endCxn id="26764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6766" name="AutoShape 295"/>
            <p:cNvCxnSpPr>
              <a:cxnSpLocks noChangeShapeType="1"/>
              <a:stCxn id="26764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6767" name="AutoShape 296"/>
            <p:cNvCxnSpPr>
              <a:cxnSpLocks noChangeShapeType="1"/>
              <a:stCxn id="26764" idx="2"/>
              <a:endCxn id="26756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6768" name="Oval 297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769" name="AutoShape 298"/>
            <p:cNvCxnSpPr>
              <a:cxnSpLocks noChangeShapeType="1"/>
              <a:stCxn id="26739" idx="3"/>
              <a:endCxn id="26768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6770" name="AutoShape 299"/>
            <p:cNvCxnSpPr>
              <a:cxnSpLocks noChangeShapeType="1"/>
              <a:stCxn id="26768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6771" name="AutoShape 300"/>
            <p:cNvCxnSpPr>
              <a:cxnSpLocks noChangeShapeType="1"/>
              <a:stCxn id="26768" idx="6"/>
              <a:endCxn id="26754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6772" name="Oval 301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773" name="AutoShape 302"/>
            <p:cNvCxnSpPr>
              <a:cxnSpLocks noChangeShapeType="1"/>
              <a:stCxn id="26753" idx="0"/>
              <a:endCxn id="26772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6774" name="AutoShape 303"/>
            <p:cNvCxnSpPr>
              <a:cxnSpLocks noChangeShapeType="1"/>
              <a:stCxn id="26772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6775" name="AutoShape 304"/>
            <p:cNvCxnSpPr>
              <a:cxnSpLocks noChangeShapeType="1"/>
              <a:stCxn id="26772" idx="2"/>
              <a:endCxn id="26788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6776" name="AutoShape 305"/>
            <p:cNvCxnSpPr>
              <a:cxnSpLocks noChangeShapeType="1"/>
              <a:stCxn id="26764" idx="6"/>
              <a:endCxn id="26746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6777" name="Text Box 306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26778" name="Text Box 307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26779" name="Text Box 308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26780" name="Oval 309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781" name="AutoShape 310"/>
            <p:cNvCxnSpPr>
              <a:cxnSpLocks noChangeShapeType="1"/>
              <a:stCxn id="26780" idx="0"/>
              <a:endCxn id="26801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6782" name="AutoShape 311"/>
            <p:cNvCxnSpPr>
              <a:cxnSpLocks noChangeShapeType="1"/>
              <a:stCxn id="26780" idx="6"/>
              <a:endCxn id="26799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6783" name="Oval 312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784" name="AutoShape 313"/>
            <p:cNvCxnSpPr>
              <a:cxnSpLocks noChangeShapeType="1"/>
              <a:stCxn id="26783" idx="0"/>
              <a:endCxn id="26742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6785" name="AutoShape 314"/>
            <p:cNvCxnSpPr>
              <a:cxnSpLocks noChangeShapeType="1"/>
              <a:stCxn id="26783" idx="6"/>
              <a:endCxn id="26780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6786" name="AutoShape 315"/>
            <p:cNvCxnSpPr>
              <a:cxnSpLocks noChangeShapeType="1"/>
              <a:stCxn id="26783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6787" name="Oval 316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88" name="Oval 317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736" name="Oval 318"/>
          <p:cNvSpPr>
            <a:spLocks noChangeArrowheads="1"/>
          </p:cNvSpPr>
          <p:nvPr/>
        </p:nvSpPr>
        <p:spPr bwMode="auto">
          <a:xfrm>
            <a:off x="4044950" y="2133600"/>
            <a:ext cx="425450" cy="420688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765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2765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583A17F-797C-4815-8EC6-469AFAB48E76}" type="slidenum">
              <a:rPr lang="en-US" smtClean="0"/>
              <a:pPr lvl="1"/>
              <a:t>25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Flip-Flops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51301" name="Group 5"/>
          <p:cNvGraphicFramePr>
            <a:graphicFrameLocks noGrp="1"/>
          </p:cNvGraphicFramePr>
          <p:nvPr>
            <p:ph sz="half" idx="2"/>
          </p:nvPr>
        </p:nvGraphicFramePr>
        <p:xfrm>
          <a:off x="304800" y="2459038"/>
          <a:ext cx="2122488" cy="1005840"/>
        </p:xfrm>
        <a:graphic>
          <a:graphicData uri="http://schemas.openxmlformats.org/drawingml/2006/table">
            <a:tbl>
              <a:tblPr/>
              <a:tblGrid>
                <a:gridCol w="752475"/>
                <a:gridCol w="501650"/>
                <a:gridCol w="438150"/>
                <a:gridCol w="430213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1320" name="Group 24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7691" name="Line 40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92" name="Line 41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93" name="Line 42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1339" name="Group 43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7710" name="Line 59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711" name="Line 60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1357" name="Group 61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7739" name="Line 88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740" name="Line 89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741" name="Line 90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742" name="Line 91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743" name="Line 92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7744" name="Text Box 93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7745" name="Text Box 94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7746" name="Text Box 95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7747" name="Text Box 96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7748" name="Text Box 97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7749" name="Text Box 98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7750" name="Text Box 99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7751" name="Text Box 100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7752" name="Text Box 101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7753" name="Text Box 102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7754" name="Text Box 103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7755" name="Text Box 175"/>
          <p:cNvSpPr txBox="1">
            <a:spLocks noChangeArrowheads="1"/>
          </p:cNvSpPr>
          <p:nvPr/>
        </p:nvSpPr>
        <p:spPr bwMode="auto">
          <a:xfrm>
            <a:off x="406400" y="4564063"/>
            <a:ext cx="1689100" cy="650875"/>
          </a:xfrm>
          <a:prstGeom prst="rect">
            <a:avLst/>
          </a:prstGeom>
          <a:solidFill>
            <a:srgbClr val="FFFF99">
              <a:alpha val="7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Inputs changed due to outputs</a:t>
            </a:r>
          </a:p>
        </p:txBody>
      </p:sp>
      <p:sp>
        <p:nvSpPr>
          <p:cNvPr id="27756" name="Oval 176"/>
          <p:cNvSpPr>
            <a:spLocks noChangeArrowheads="1"/>
          </p:cNvSpPr>
          <p:nvPr/>
        </p:nvSpPr>
        <p:spPr bwMode="auto">
          <a:xfrm>
            <a:off x="7518400" y="3027363"/>
            <a:ext cx="349250" cy="401637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57" name="Oval 177"/>
          <p:cNvSpPr>
            <a:spLocks noChangeArrowheads="1"/>
          </p:cNvSpPr>
          <p:nvPr/>
        </p:nvSpPr>
        <p:spPr bwMode="auto">
          <a:xfrm>
            <a:off x="6889750" y="2593975"/>
            <a:ext cx="349250" cy="758825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58" name="Oval 178"/>
          <p:cNvSpPr>
            <a:spLocks noChangeArrowheads="1"/>
          </p:cNvSpPr>
          <p:nvPr/>
        </p:nvSpPr>
        <p:spPr bwMode="auto">
          <a:xfrm>
            <a:off x="5715000" y="3255963"/>
            <a:ext cx="349250" cy="401637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59" name="Oval 179"/>
          <p:cNvSpPr>
            <a:spLocks noChangeArrowheads="1"/>
          </p:cNvSpPr>
          <p:nvPr/>
        </p:nvSpPr>
        <p:spPr bwMode="auto">
          <a:xfrm>
            <a:off x="4800600" y="2832100"/>
            <a:ext cx="349250" cy="715963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760" name="Group 181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27762" name="Group 182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27825" name="Rectangle 183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826" name="AutoShape 184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763" name="Text Box 185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27764" name="Text Box 186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7765" name="Text Box 187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7766" name="Rectangle 188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67" name="AutoShape 189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68" name="Text Box 190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27769" name="Text Box 191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7770" name="Text Box 192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7771" name="Text Box 193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K</a:t>
              </a:r>
            </a:p>
          </p:txBody>
        </p:sp>
        <p:grpSp>
          <p:nvGrpSpPr>
            <p:cNvPr id="27772" name="Group 194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27823" name="Rectangle 195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824" name="AutoShape 196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773" name="Text Box 197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27774" name="Text Box 198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7775" name="Text Box 199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7776" name="Oval 200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777" name="Group 201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27818" name="Arc 202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819" name="Arc 203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820" name="Line 204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821" name="Line 205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822" name="Arc 206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778" name="Line 207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79" name="Line 208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780" name="Group 209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27814" name="Group 210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27816" name="AutoShape 211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817" name="Freeform 212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815" name="Freeform 213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781" name="Line 214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82" name="Line 215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27783" name="AutoShape 216"/>
            <p:cNvCxnSpPr>
              <a:cxnSpLocks noChangeShapeType="1"/>
              <a:stCxn id="27763" idx="1"/>
              <a:endCxn id="27812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7784" name="AutoShape 217"/>
            <p:cNvCxnSpPr>
              <a:cxnSpLocks noChangeShapeType="1"/>
              <a:stCxn id="27773" idx="1"/>
              <a:endCxn id="27776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7785" name="Oval 218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786" name="AutoShape 219"/>
            <p:cNvCxnSpPr>
              <a:cxnSpLocks noChangeShapeType="1"/>
              <a:stCxn id="27769" idx="3"/>
              <a:endCxn id="27785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7787" name="AutoShape 220"/>
            <p:cNvCxnSpPr>
              <a:cxnSpLocks noChangeShapeType="1"/>
              <a:stCxn id="27785" idx="0"/>
              <a:endCxn id="27797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7788" name="AutoShape 221"/>
            <p:cNvCxnSpPr>
              <a:cxnSpLocks noChangeShapeType="1"/>
              <a:stCxn id="27785" idx="6"/>
              <a:endCxn id="27782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7789" name="Oval 222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790" name="AutoShape 223"/>
            <p:cNvCxnSpPr>
              <a:cxnSpLocks noChangeShapeType="1"/>
              <a:stCxn id="27774" idx="3"/>
              <a:endCxn id="27789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7791" name="AutoShape 224"/>
            <p:cNvCxnSpPr>
              <a:cxnSpLocks noChangeShapeType="1"/>
              <a:stCxn id="27789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7792" name="AutoShape 225"/>
            <p:cNvCxnSpPr>
              <a:cxnSpLocks noChangeShapeType="1"/>
              <a:stCxn id="27789" idx="2"/>
              <a:endCxn id="27781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7793" name="Oval 226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794" name="AutoShape 227"/>
            <p:cNvCxnSpPr>
              <a:cxnSpLocks noChangeShapeType="1"/>
              <a:stCxn id="27764" idx="3"/>
              <a:endCxn id="27793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7795" name="AutoShape 228"/>
            <p:cNvCxnSpPr>
              <a:cxnSpLocks noChangeShapeType="1"/>
              <a:stCxn id="27793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7796" name="AutoShape 229"/>
            <p:cNvCxnSpPr>
              <a:cxnSpLocks noChangeShapeType="1"/>
              <a:stCxn id="27793" idx="6"/>
              <a:endCxn id="27779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7797" name="Oval 230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798" name="AutoShape 231"/>
            <p:cNvCxnSpPr>
              <a:cxnSpLocks noChangeShapeType="1"/>
              <a:stCxn id="27778" idx="0"/>
              <a:endCxn id="27797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7799" name="AutoShape 232"/>
            <p:cNvCxnSpPr>
              <a:cxnSpLocks noChangeShapeType="1"/>
              <a:stCxn id="27797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7800" name="AutoShape 233"/>
            <p:cNvCxnSpPr>
              <a:cxnSpLocks noChangeShapeType="1"/>
              <a:stCxn id="27797" idx="2"/>
              <a:endCxn id="27813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7801" name="AutoShape 234"/>
            <p:cNvCxnSpPr>
              <a:cxnSpLocks noChangeShapeType="1"/>
              <a:stCxn id="27789" idx="6"/>
              <a:endCxn id="27771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7802" name="Text Box 235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27803" name="Text Box 236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27804" name="Text Box 237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27805" name="Oval 238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806" name="AutoShape 239"/>
            <p:cNvCxnSpPr>
              <a:cxnSpLocks noChangeShapeType="1"/>
              <a:stCxn id="27805" idx="0"/>
              <a:endCxn id="27826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7807" name="AutoShape 240"/>
            <p:cNvCxnSpPr>
              <a:cxnSpLocks noChangeShapeType="1"/>
              <a:stCxn id="27805" idx="6"/>
              <a:endCxn id="27824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7808" name="Oval 241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809" name="AutoShape 242"/>
            <p:cNvCxnSpPr>
              <a:cxnSpLocks noChangeShapeType="1"/>
              <a:stCxn id="27808" idx="0"/>
              <a:endCxn id="27767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7810" name="AutoShape 243"/>
            <p:cNvCxnSpPr>
              <a:cxnSpLocks noChangeShapeType="1"/>
              <a:stCxn id="27808" idx="6"/>
              <a:endCxn id="27805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7811" name="AutoShape 244"/>
            <p:cNvCxnSpPr>
              <a:cxnSpLocks noChangeShapeType="1"/>
              <a:stCxn id="27808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7812" name="Oval 245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13" name="Oval 246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761" name="Oval 247"/>
          <p:cNvSpPr>
            <a:spLocks noChangeArrowheads="1"/>
          </p:cNvSpPr>
          <p:nvPr/>
        </p:nvSpPr>
        <p:spPr bwMode="auto">
          <a:xfrm>
            <a:off x="3048000" y="3200400"/>
            <a:ext cx="571500" cy="965200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867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286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6901560-1C97-47D0-A938-65A15C4574B5}" type="slidenum">
              <a:rPr lang="en-US" smtClean="0"/>
              <a:pPr lvl="1"/>
              <a:t>26</a:t>
            </a:fld>
            <a:endParaRPr lang="en-US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Flip-Flops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52502" name="Group 182"/>
          <p:cNvGraphicFramePr>
            <a:graphicFrameLocks noGrp="1"/>
          </p:cNvGraphicFramePr>
          <p:nvPr>
            <p:ph sz="half" idx="2"/>
          </p:nvPr>
        </p:nvGraphicFramePr>
        <p:xfrm>
          <a:off x="304800" y="2459038"/>
          <a:ext cx="2122488" cy="1341120"/>
        </p:xfrm>
        <a:graphic>
          <a:graphicData uri="http://schemas.openxmlformats.org/drawingml/2006/table">
            <a:tbl>
              <a:tblPr/>
              <a:tblGrid>
                <a:gridCol w="752475"/>
                <a:gridCol w="501650"/>
                <a:gridCol w="438150"/>
                <a:gridCol w="430213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2344" name="Group 24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8719" name="Line 40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720" name="Line 41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721" name="Line 42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2363" name="Group 43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8738" name="Line 59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739" name="Line 60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2381" name="Group 61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8767" name="Line 88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768" name="Line 89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769" name="Line 90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770" name="Line 91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771" name="Line 92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8772" name="Text Box 93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8773" name="Text Box 94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8774" name="Text Box 95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8775" name="Text Box 96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8776" name="Text Box 97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8777" name="Text Box 98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8778" name="Text Box 99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8779" name="Text Box 100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8780" name="Text Box 101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8781" name="Text Box 102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8782" name="Text Box 103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8783" name="Text Box 177"/>
          <p:cNvSpPr txBox="1">
            <a:spLocks noChangeArrowheads="1"/>
          </p:cNvSpPr>
          <p:nvPr/>
        </p:nvSpPr>
        <p:spPr bwMode="auto">
          <a:xfrm>
            <a:off x="406400" y="4419600"/>
            <a:ext cx="1997075" cy="650875"/>
          </a:xfrm>
          <a:prstGeom prst="rect">
            <a:avLst/>
          </a:prstGeom>
          <a:solidFill>
            <a:srgbClr val="FFFF99">
              <a:alpha val="7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Outputs change on new clock cycle</a:t>
            </a:r>
          </a:p>
        </p:txBody>
      </p:sp>
      <p:grpSp>
        <p:nvGrpSpPr>
          <p:cNvPr id="28784" name="Group 183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28787" name="Group 184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28850" name="Rectangle 185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51" name="AutoShape 186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788" name="Text Box 187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28789" name="Text Box 188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8790" name="Text Box 189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8791" name="Rectangle 190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2" name="AutoShape 191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3" name="Text Box 192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28794" name="Text Box 193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8795" name="Text Box 194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8796" name="Text Box 195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K</a:t>
              </a:r>
            </a:p>
          </p:txBody>
        </p:sp>
        <p:grpSp>
          <p:nvGrpSpPr>
            <p:cNvPr id="28797" name="Group 196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28848" name="Rectangle 197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49" name="AutoShape 198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798" name="Text Box 199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28799" name="Text Box 200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8800" name="Text Box 201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8801" name="Oval 202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802" name="Group 203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28843" name="Arc 204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44" name="Arc 205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45" name="Line 206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46" name="Line 207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47" name="Arc 208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803" name="Line 209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04" name="Line 210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805" name="Group 211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28839" name="Group 212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28841" name="AutoShape 213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842" name="Freeform 214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8840" name="Freeform 215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806" name="Line 216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07" name="Line 217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28808" name="AutoShape 218"/>
            <p:cNvCxnSpPr>
              <a:cxnSpLocks noChangeShapeType="1"/>
              <a:stCxn id="28788" idx="1"/>
              <a:endCxn id="28837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8809" name="AutoShape 219"/>
            <p:cNvCxnSpPr>
              <a:cxnSpLocks noChangeShapeType="1"/>
              <a:stCxn id="28798" idx="1"/>
              <a:endCxn id="28801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8810" name="Oval 220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811" name="AutoShape 221"/>
            <p:cNvCxnSpPr>
              <a:cxnSpLocks noChangeShapeType="1"/>
              <a:stCxn id="28794" idx="3"/>
              <a:endCxn id="28810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8812" name="AutoShape 222"/>
            <p:cNvCxnSpPr>
              <a:cxnSpLocks noChangeShapeType="1"/>
              <a:stCxn id="28810" idx="0"/>
              <a:endCxn id="28822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8813" name="AutoShape 223"/>
            <p:cNvCxnSpPr>
              <a:cxnSpLocks noChangeShapeType="1"/>
              <a:stCxn id="28810" idx="6"/>
              <a:endCxn id="28807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8814" name="Oval 224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815" name="AutoShape 225"/>
            <p:cNvCxnSpPr>
              <a:cxnSpLocks noChangeShapeType="1"/>
              <a:stCxn id="28799" idx="3"/>
              <a:endCxn id="28814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8816" name="AutoShape 226"/>
            <p:cNvCxnSpPr>
              <a:cxnSpLocks noChangeShapeType="1"/>
              <a:stCxn id="28814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8817" name="AutoShape 227"/>
            <p:cNvCxnSpPr>
              <a:cxnSpLocks noChangeShapeType="1"/>
              <a:stCxn id="28814" idx="2"/>
              <a:endCxn id="28806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8818" name="Oval 228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819" name="AutoShape 229"/>
            <p:cNvCxnSpPr>
              <a:cxnSpLocks noChangeShapeType="1"/>
              <a:stCxn id="28789" idx="3"/>
              <a:endCxn id="28818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8820" name="AutoShape 230"/>
            <p:cNvCxnSpPr>
              <a:cxnSpLocks noChangeShapeType="1"/>
              <a:stCxn id="28818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8821" name="AutoShape 231"/>
            <p:cNvCxnSpPr>
              <a:cxnSpLocks noChangeShapeType="1"/>
              <a:stCxn id="28818" idx="6"/>
              <a:endCxn id="28804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8822" name="Oval 232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823" name="AutoShape 233"/>
            <p:cNvCxnSpPr>
              <a:cxnSpLocks noChangeShapeType="1"/>
              <a:stCxn id="28803" idx="0"/>
              <a:endCxn id="28822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8824" name="AutoShape 234"/>
            <p:cNvCxnSpPr>
              <a:cxnSpLocks noChangeShapeType="1"/>
              <a:stCxn id="28822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8825" name="AutoShape 235"/>
            <p:cNvCxnSpPr>
              <a:cxnSpLocks noChangeShapeType="1"/>
              <a:stCxn id="28822" idx="2"/>
              <a:endCxn id="28838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8826" name="AutoShape 236"/>
            <p:cNvCxnSpPr>
              <a:cxnSpLocks noChangeShapeType="1"/>
              <a:stCxn id="28814" idx="6"/>
              <a:endCxn id="28796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8827" name="Text Box 237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28828" name="Text Box 238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28829" name="Text Box 239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28830" name="Oval 240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831" name="AutoShape 241"/>
            <p:cNvCxnSpPr>
              <a:cxnSpLocks noChangeShapeType="1"/>
              <a:stCxn id="28830" idx="0"/>
              <a:endCxn id="28851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8832" name="AutoShape 242"/>
            <p:cNvCxnSpPr>
              <a:cxnSpLocks noChangeShapeType="1"/>
              <a:stCxn id="28830" idx="6"/>
              <a:endCxn id="28849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8833" name="Oval 243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834" name="AutoShape 244"/>
            <p:cNvCxnSpPr>
              <a:cxnSpLocks noChangeShapeType="1"/>
              <a:stCxn id="28833" idx="0"/>
              <a:endCxn id="28792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8835" name="AutoShape 245"/>
            <p:cNvCxnSpPr>
              <a:cxnSpLocks noChangeShapeType="1"/>
              <a:stCxn id="28833" idx="6"/>
              <a:endCxn id="28830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8836" name="AutoShape 246"/>
            <p:cNvCxnSpPr>
              <a:cxnSpLocks noChangeShapeType="1"/>
              <a:stCxn id="28833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8837" name="Oval 247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38" name="Oval 248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785" name="Oval 249"/>
          <p:cNvSpPr>
            <a:spLocks noChangeArrowheads="1"/>
          </p:cNvSpPr>
          <p:nvPr/>
        </p:nvSpPr>
        <p:spPr bwMode="auto">
          <a:xfrm>
            <a:off x="4044950" y="2133600"/>
            <a:ext cx="425450" cy="420688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86" name="Oval 250"/>
          <p:cNvSpPr>
            <a:spLocks noChangeArrowheads="1"/>
          </p:cNvSpPr>
          <p:nvPr/>
        </p:nvSpPr>
        <p:spPr bwMode="auto">
          <a:xfrm>
            <a:off x="8301038" y="2106613"/>
            <a:ext cx="425450" cy="420687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969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2970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EEFD3EA-635B-4B18-99FD-B3359045483A}" type="slidenum">
              <a:rPr lang="en-US" smtClean="0"/>
              <a:pPr lvl="1"/>
              <a:t>27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Flip-Flops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53349" name="Group 5"/>
          <p:cNvGraphicFramePr>
            <a:graphicFrameLocks noGrp="1"/>
          </p:cNvGraphicFramePr>
          <p:nvPr>
            <p:ph sz="half" idx="2"/>
          </p:nvPr>
        </p:nvGraphicFramePr>
        <p:xfrm>
          <a:off x="304800" y="2459038"/>
          <a:ext cx="2122488" cy="1341120"/>
        </p:xfrm>
        <a:graphic>
          <a:graphicData uri="http://schemas.openxmlformats.org/drawingml/2006/table">
            <a:tbl>
              <a:tblPr/>
              <a:tblGrid>
                <a:gridCol w="752475"/>
                <a:gridCol w="501650"/>
                <a:gridCol w="438150"/>
                <a:gridCol w="430213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3372" name="Group 28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9743" name="Line 44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44" name="Line 45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45" name="Line 46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3391" name="Group 47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9762" name="Line 63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63" name="Line 64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3409" name="Group 65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9791" name="Line 92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92" name="Line 93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93" name="Line 94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94" name="Line 95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95" name="Line 96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9796" name="Text Box 97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9797" name="Text Box 98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9798" name="Text Box 99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9799" name="Text Box 100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9800" name="Text Box 101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9801" name="Text Box 102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9802" name="Text Box 103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9803" name="Text Box 104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9804" name="Text Box 105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9805" name="Text Box 106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9806" name="Text Box 107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grpSp>
        <p:nvGrpSpPr>
          <p:cNvPr id="29807" name="Group 109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29813" name="Group 110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29876" name="Rectangle 111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77" name="AutoShape 112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814" name="Text Box 113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29815" name="Text Box 114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9816" name="Text Box 115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9817" name="Rectangle 116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8" name="AutoShape 117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9" name="Text Box 118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29820" name="Text Box 119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9821" name="Text Box 120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9822" name="Text Box 121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K</a:t>
              </a:r>
            </a:p>
          </p:txBody>
        </p:sp>
        <p:grpSp>
          <p:nvGrpSpPr>
            <p:cNvPr id="29823" name="Group 122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29874" name="Rectangle 123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75" name="AutoShape 124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824" name="Text Box 125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29825" name="Text Box 126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29826" name="Text Box 127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29827" name="Oval 128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9828" name="Group 129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29869" name="Arc 130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70" name="Arc 131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71" name="Line 132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72" name="Line 133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73" name="Arc 134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829" name="Line 135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30" name="Line 136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9831" name="Group 137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29865" name="Group 138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29867" name="AutoShape 139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868" name="Freeform 140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866" name="Freeform 141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832" name="Line 142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33" name="Line 143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29834" name="AutoShape 144"/>
            <p:cNvCxnSpPr>
              <a:cxnSpLocks noChangeShapeType="1"/>
              <a:stCxn id="29814" idx="1"/>
              <a:endCxn id="29863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9835" name="AutoShape 145"/>
            <p:cNvCxnSpPr>
              <a:cxnSpLocks noChangeShapeType="1"/>
              <a:stCxn id="29824" idx="1"/>
              <a:endCxn id="29827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9836" name="Oval 146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9837" name="AutoShape 147"/>
            <p:cNvCxnSpPr>
              <a:cxnSpLocks noChangeShapeType="1"/>
              <a:stCxn id="29820" idx="3"/>
              <a:endCxn id="29836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9838" name="AutoShape 148"/>
            <p:cNvCxnSpPr>
              <a:cxnSpLocks noChangeShapeType="1"/>
              <a:stCxn id="29836" idx="0"/>
              <a:endCxn id="29848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9839" name="AutoShape 149"/>
            <p:cNvCxnSpPr>
              <a:cxnSpLocks noChangeShapeType="1"/>
              <a:stCxn id="29836" idx="6"/>
              <a:endCxn id="29833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9840" name="Oval 150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9841" name="AutoShape 151"/>
            <p:cNvCxnSpPr>
              <a:cxnSpLocks noChangeShapeType="1"/>
              <a:stCxn id="29825" idx="3"/>
              <a:endCxn id="29840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9842" name="AutoShape 152"/>
            <p:cNvCxnSpPr>
              <a:cxnSpLocks noChangeShapeType="1"/>
              <a:stCxn id="29840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9843" name="AutoShape 153"/>
            <p:cNvCxnSpPr>
              <a:cxnSpLocks noChangeShapeType="1"/>
              <a:stCxn id="29840" idx="2"/>
              <a:endCxn id="29832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9844" name="Oval 154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9845" name="AutoShape 155"/>
            <p:cNvCxnSpPr>
              <a:cxnSpLocks noChangeShapeType="1"/>
              <a:stCxn id="29815" idx="3"/>
              <a:endCxn id="29844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9846" name="AutoShape 156"/>
            <p:cNvCxnSpPr>
              <a:cxnSpLocks noChangeShapeType="1"/>
              <a:stCxn id="29844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9847" name="AutoShape 157"/>
            <p:cNvCxnSpPr>
              <a:cxnSpLocks noChangeShapeType="1"/>
              <a:stCxn id="29844" idx="6"/>
              <a:endCxn id="29830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9848" name="Oval 158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9849" name="AutoShape 159"/>
            <p:cNvCxnSpPr>
              <a:cxnSpLocks noChangeShapeType="1"/>
              <a:stCxn id="29829" idx="0"/>
              <a:endCxn id="29848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9850" name="AutoShape 160"/>
            <p:cNvCxnSpPr>
              <a:cxnSpLocks noChangeShapeType="1"/>
              <a:stCxn id="29848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9851" name="AutoShape 161"/>
            <p:cNvCxnSpPr>
              <a:cxnSpLocks noChangeShapeType="1"/>
              <a:stCxn id="29848" idx="2"/>
              <a:endCxn id="29864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9852" name="AutoShape 162"/>
            <p:cNvCxnSpPr>
              <a:cxnSpLocks noChangeShapeType="1"/>
              <a:stCxn id="29840" idx="6"/>
              <a:endCxn id="29822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9853" name="Text Box 163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29854" name="Text Box 164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29855" name="Text Box 165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29856" name="Oval 166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9857" name="AutoShape 167"/>
            <p:cNvCxnSpPr>
              <a:cxnSpLocks noChangeShapeType="1"/>
              <a:stCxn id="29856" idx="0"/>
              <a:endCxn id="29877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9858" name="AutoShape 168"/>
            <p:cNvCxnSpPr>
              <a:cxnSpLocks noChangeShapeType="1"/>
              <a:stCxn id="29856" idx="6"/>
              <a:endCxn id="29875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9859" name="Oval 169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9860" name="AutoShape 170"/>
            <p:cNvCxnSpPr>
              <a:cxnSpLocks noChangeShapeType="1"/>
              <a:stCxn id="29859" idx="0"/>
              <a:endCxn id="29818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9861" name="AutoShape 171"/>
            <p:cNvCxnSpPr>
              <a:cxnSpLocks noChangeShapeType="1"/>
              <a:stCxn id="29859" idx="6"/>
              <a:endCxn id="29856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9862" name="AutoShape 172"/>
            <p:cNvCxnSpPr>
              <a:cxnSpLocks noChangeShapeType="1"/>
              <a:stCxn id="29859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9863" name="Oval 173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64" name="Oval 174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808" name="Text Box 177"/>
          <p:cNvSpPr txBox="1">
            <a:spLocks noChangeArrowheads="1"/>
          </p:cNvSpPr>
          <p:nvPr/>
        </p:nvSpPr>
        <p:spPr bwMode="auto">
          <a:xfrm>
            <a:off x="406400" y="4564063"/>
            <a:ext cx="1689100" cy="650875"/>
          </a:xfrm>
          <a:prstGeom prst="rect">
            <a:avLst/>
          </a:prstGeom>
          <a:solidFill>
            <a:srgbClr val="FFFF99">
              <a:alpha val="7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Inputs changed due to outputs</a:t>
            </a:r>
          </a:p>
        </p:txBody>
      </p:sp>
      <p:sp>
        <p:nvSpPr>
          <p:cNvPr id="29809" name="Oval 178"/>
          <p:cNvSpPr>
            <a:spLocks noChangeArrowheads="1"/>
          </p:cNvSpPr>
          <p:nvPr/>
        </p:nvSpPr>
        <p:spPr bwMode="auto">
          <a:xfrm>
            <a:off x="3048000" y="3200400"/>
            <a:ext cx="571500" cy="965200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810" name="Oval 179"/>
          <p:cNvSpPr>
            <a:spLocks noChangeArrowheads="1"/>
          </p:cNvSpPr>
          <p:nvPr/>
        </p:nvSpPr>
        <p:spPr bwMode="auto">
          <a:xfrm>
            <a:off x="4800600" y="2832100"/>
            <a:ext cx="349250" cy="715963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811" name="Oval 180"/>
          <p:cNvSpPr>
            <a:spLocks noChangeArrowheads="1"/>
          </p:cNvSpPr>
          <p:nvPr/>
        </p:nvSpPr>
        <p:spPr bwMode="auto">
          <a:xfrm>
            <a:off x="5715000" y="3255963"/>
            <a:ext cx="349250" cy="401637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812" name="Oval 181"/>
          <p:cNvSpPr>
            <a:spLocks noChangeArrowheads="1"/>
          </p:cNvSpPr>
          <p:nvPr/>
        </p:nvSpPr>
        <p:spPr bwMode="auto">
          <a:xfrm>
            <a:off x="6872288" y="2527300"/>
            <a:ext cx="349250" cy="401638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072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3072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A73C109-0B3D-46DF-ACD1-37133972686B}" type="slidenum">
              <a:rPr lang="en-US" smtClean="0"/>
              <a:pPr lvl="1"/>
              <a:t>28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Flip-Flops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54551" name="Group 183"/>
          <p:cNvGraphicFramePr>
            <a:graphicFrameLocks noGrp="1"/>
          </p:cNvGraphicFramePr>
          <p:nvPr>
            <p:ph sz="half" idx="2"/>
          </p:nvPr>
        </p:nvGraphicFramePr>
        <p:xfrm>
          <a:off x="304800" y="2459038"/>
          <a:ext cx="2122488" cy="1676400"/>
        </p:xfrm>
        <a:graphic>
          <a:graphicData uri="http://schemas.openxmlformats.org/drawingml/2006/table">
            <a:tbl>
              <a:tblPr/>
              <a:tblGrid>
                <a:gridCol w="752475"/>
                <a:gridCol w="501650"/>
                <a:gridCol w="438150"/>
                <a:gridCol w="430213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4396" name="Group 28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0771" name="Line 44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72" name="Line 45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73" name="Line 46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4415" name="Group 47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0790" name="Line 63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91" name="Line 64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4433" name="Group 65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0819" name="Line 92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20" name="Line 93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21" name="Line 94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22" name="Line 95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23" name="Line 96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824" name="Text Box 97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30825" name="Text Box 98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30826" name="Text Box 99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30827" name="Text Box 100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30828" name="Text Box 101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30829" name="Text Box 102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30830" name="Text Box 103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30831" name="Text Box 104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30832" name="Text Box 105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30833" name="Text Box 106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30834" name="Text Box 107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grpSp>
        <p:nvGrpSpPr>
          <p:cNvPr id="30835" name="Group 108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30839" name="Group 109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30902" name="Rectangle 110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03" name="AutoShape 111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840" name="Text Box 112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30841" name="Text Box 113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30842" name="Text Box 114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30843" name="Rectangle 115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4" name="AutoShape 116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5" name="Text Box 117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30846" name="Text Box 118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30847" name="Text Box 119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30848" name="Text Box 120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K</a:t>
              </a:r>
            </a:p>
          </p:txBody>
        </p:sp>
        <p:grpSp>
          <p:nvGrpSpPr>
            <p:cNvPr id="30849" name="Group 121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30900" name="Rectangle 122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01" name="AutoShape 123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850" name="Text Box 124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30851" name="Text Box 125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30852" name="Text Box 126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30853" name="Oval 127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854" name="Group 128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30895" name="Arc 129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96" name="Arc 130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97" name="Line 131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98" name="Line 132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99" name="Arc 133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855" name="Line 134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6" name="Line 135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857" name="Group 136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30891" name="Group 137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30893" name="AutoShape 138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94" name="Freeform 139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892" name="Freeform 140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858" name="Line 141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9" name="Line 142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30860" name="AutoShape 143"/>
            <p:cNvCxnSpPr>
              <a:cxnSpLocks noChangeShapeType="1"/>
              <a:stCxn id="30840" idx="1"/>
              <a:endCxn id="30889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0861" name="AutoShape 144"/>
            <p:cNvCxnSpPr>
              <a:cxnSpLocks noChangeShapeType="1"/>
              <a:stCxn id="30850" idx="1"/>
              <a:endCxn id="30853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0862" name="Oval 145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0863" name="AutoShape 146"/>
            <p:cNvCxnSpPr>
              <a:cxnSpLocks noChangeShapeType="1"/>
              <a:stCxn id="30846" idx="3"/>
              <a:endCxn id="30862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0864" name="AutoShape 147"/>
            <p:cNvCxnSpPr>
              <a:cxnSpLocks noChangeShapeType="1"/>
              <a:stCxn id="30862" idx="0"/>
              <a:endCxn id="30874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0865" name="AutoShape 148"/>
            <p:cNvCxnSpPr>
              <a:cxnSpLocks noChangeShapeType="1"/>
              <a:stCxn id="30862" idx="6"/>
              <a:endCxn id="30859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0866" name="Oval 149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0867" name="AutoShape 150"/>
            <p:cNvCxnSpPr>
              <a:cxnSpLocks noChangeShapeType="1"/>
              <a:stCxn id="30851" idx="3"/>
              <a:endCxn id="30866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0868" name="AutoShape 151"/>
            <p:cNvCxnSpPr>
              <a:cxnSpLocks noChangeShapeType="1"/>
              <a:stCxn id="30866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0869" name="AutoShape 152"/>
            <p:cNvCxnSpPr>
              <a:cxnSpLocks noChangeShapeType="1"/>
              <a:stCxn id="30866" idx="2"/>
              <a:endCxn id="30858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0870" name="Oval 153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0871" name="AutoShape 154"/>
            <p:cNvCxnSpPr>
              <a:cxnSpLocks noChangeShapeType="1"/>
              <a:stCxn id="30841" idx="3"/>
              <a:endCxn id="30870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0872" name="AutoShape 155"/>
            <p:cNvCxnSpPr>
              <a:cxnSpLocks noChangeShapeType="1"/>
              <a:stCxn id="30870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0873" name="AutoShape 156"/>
            <p:cNvCxnSpPr>
              <a:cxnSpLocks noChangeShapeType="1"/>
              <a:stCxn id="30870" idx="6"/>
              <a:endCxn id="30856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0874" name="Oval 157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0875" name="AutoShape 158"/>
            <p:cNvCxnSpPr>
              <a:cxnSpLocks noChangeShapeType="1"/>
              <a:stCxn id="30855" idx="0"/>
              <a:endCxn id="30874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0876" name="AutoShape 159"/>
            <p:cNvCxnSpPr>
              <a:cxnSpLocks noChangeShapeType="1"/>
              <a:stCxn id="30874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0877" name="AutoShape 160"/>
            <p:cNvCxnSpPr>
              <a:cxnSpLocks noChangeShapeType="1"/>
              <a:stCxn id="30874" idx="2"/>
              <a:endCxn id="30890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0878" name="AutoShape 161"/>
            <p:cNvCxnSpPr>
              <a:cxnSpLocks noChangeShapeType="1"/>
              <a:stCxn id="30866" idx="6"/>
              <a:endCxn id="30848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0879" name="Text Box 162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30880" name="Text Box 163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30881" name="Text Box 164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30882" name="Oval 165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0883" name="AutoShape 166"/>
            <p:cNvCxnSpPr>
              <a:cxnSpLocks noChangeShapeType="1"/>
              <a:stCxn id="30882" idx="0"/>
              <a:endCxn id="30903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0884" name="AutoShape 167"/>
            <p:cNvCxnSpPr>
              <a:cxnSpLocks noChangeShapeType="1"/>
              <a:stCxn id="30882" idx="6"/>
              <a:endCxn id="30901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0885" name="Oval 168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0886" name="AutoShape 169"/>
            <p:cNvCxnSpPr>
              <a:cxnSpLocks noChangeShapeType="1"/>
              <a:stCxn id="30885" idx="0"/>
              <a:endCxn id="30844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0887" name="AutoShape 170"/>
            <p:cNvCxnSpPr>
              <a:cxnSpLocks noChangeShapeType="1"/>
              <a:stCxn id="30885" idx="6"/>
              <a:endCxn id="30882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0888" name="AutoShape 171"/>
            <p:cNvCxnSpPr>
              <a:cxnSpLocks noChangeShapeType="1"/>
              <a:stCxn id="30885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0889" name="Oval 172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0" name="Oval 173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836" name="Text Box 184"/>
          <p:cNvSpPr txBox="1">
            <a:spLocks noChangeArrowheads="1"/>
          </p:cNvSpPr>
          <p:nvPr/>
        </p:nvSpPr>
        <p:spPr bwMode="auto">
          <a:xfrm>
            <a:off x="406400" y="4419600"/>
            <a:ext cx="1997075" cy="650875"/>
          </a:xfrm>
          <a:prstGeom prst="rect">
            <a:avLst/>
          </a:prstGeom>
          <a:solidFill>
            <a:srgbClr val="FFFF99">
              <a:alpha val="7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Outputs change on new clock cycle</a:t>
            </a:r>
          </a:p>
        </p:txBody>
      </p:sp>
      <p:sp>
        <p:nvSpPr>
          <p:cNvPr id="30837" name="Oval 185"/>
          <p:cNvSpPr>
            <a:spLocks noChangeArrowheads="1"/>
          </p:cNvSpPr>
          <p:nvPr/>
        </p:nvSpPr>
        <p:spPr bwMode="auto">
          <a:xfrm>
            <a:off x="4044950" y="2133600"/>
            <a:ext cx="425450" cy="420688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38" name="Oval 186"/>
          <p:cNvSpPr>
            <a:spLocks noChangeArrowheads="1"/>
          </p:cNvSpPr>
          <p:nvPr/>
        </p:nvSpPr>
        <p:spPr bwMode="auto">
          <a:xfrm>
            <a:off x="6553200" y="2106613"/>
            <a:ext cx="425450" cy="420687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174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3174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D954FD7-CFF2-431C-B4C7-F15011AB3B9E}" type="slidenum">
              <a:rPr lang="en-US" smtClean="0"/>
              <a:pPr lvl="1"/>
              <a:t>29</a:t>
            </a:fld>
            <a:endParaRPr lang="en-US" smtClean="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Flip-Flops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55397" name="Group 5"/>
          <p:cNvGraphicFramePr>
            <a:graphicFrameLocks noGrp="1"/>
          </p:cNvGraphicFramePr>
          <p:nvPr>
            <p:ph sz="half" idx="2"/>
          </p:nvPr>
        </p:nvGraphicFramePr>
        <p:xfrm>
          <a:off x="304800" y="2459038"/>
          <a:ext cx="2122488" cy="1676400"/>
        </p:xfrm>
        <a:graphic>
          <a:graphicData uri="http://schemas.openxmlformats.org/drawingml/2006/table">
            <a:tbl>
              <a:tblPr/>
              <a:tblGrid>
                <a:gridCol w="752475"/>
                <a:gridCol w="501650"/>
                <a:gridCol w="438150"/>
                <a:gridCol w="430213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5424" name="Group 32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1795" name="Line 48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96" name="Line 49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97" name="Line 50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5443" name="Group 51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1814" name="Line 67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815" name="Line 68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5461" name="Group 69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1843" name="Line 96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844" name="Line 97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845" name="Line 98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846" name="Line 99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847" name="Line 100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848" name="Text Box 101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31849" name="Text Box 102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31850" name="Text Box 103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31851" name="Text Box 104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31852" name="Text Box 105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31853" name="Text Box 106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31854" name="Text Box 107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31855" name="Text Box 108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31856" name="Text Box 109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31857" name="Text Box 110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31858" name="Text Box 111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grpSp>
        <p:nvGrpSpPr>
          <p:cNvPr id="31859" name="Group 112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31864" name="Group 113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31927" name="Rectangle 114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928" name="AutoShape 115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865" name="Text Box 116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31866" name="Text Box 117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31867" name="Text Box 118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31868" name="Rectangle 119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9" name="AutoShape 120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70" name="Text Box 121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31871" name="Text Box 122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31872" name="Text Box 123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31873" name="Text Box 124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K</a:t>
              </a:r>
            </a:p>
          </p:txBody>
        </p:sp>
        <p:grpSp>
          <p:nvGrpSpPr>
            <p:cNvPr id="31874" name="Group 125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31925" name="Rectangle 126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926" name="AutoShape 127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875" name="Text Box 128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31876" name="Text Box 129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31877" name="Text Box 130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31878" name="Oval 131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879" name="Group 132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31920" name="Arc 133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921" name="Arc 134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922" name="Line 135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923" name="Line 136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924" name="Arc 137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880" name="Line 138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81" name="Line 139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882" name="Group 140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31916" name="Group 141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31918" name="AutoShape 142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19" name="Freeform 143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917" name="Freeform 144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883" name="Line 145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84" name="Line 146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31885" name="AutoShape 147"/>
            <p:cNvCxnSpPr>
              <a:cxnSpLocks noChangeShapeType="1"/>
              <a:stCxn id="31865" idx="1"/>
              <a:endCxn id="31914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1886" name="AutoShape 148"/>
            <p:cNvCxnSpPr>
              <a:cxnSpLocks noChangeShapeType="1"/>
              <a:stCxn id="31875" idx="1"/>
              <a:endCxn id="31878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1887" name="Oval 149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888" name="AutoShape 150"/>
            <p:cNvCxnSpPr>
              <a:cxnSpLocks noChangeShapeType="1"/>
              <a:stCxn id="31871" idx="3"/>
              <a:endCxn id="31887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1889" name="AutoShape 151"/>
            <p:cNvCxnSpPr>
              <a:cxnSpLocks noChangeShapeType="1"/>
              <a:stCxn id="31887" idx="0"/>
              <a:endCxn id="31899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890" name="AutoShape 152"/>
            <p:cNvCxnSpPr>
              <a:cxnSpLocks noChangeShapeType="1"/>
              <a:stCxn id="31887" idx="6"/>
              <a:endCxn id="31884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891" name="Oval 153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892" name="AutoShape 154"/>
            <p:cNvCxnSpPr>
              <a:cxnSpLocks noChangeShapeType="1"/>
              <a:stCxn id="31876" idx="3"/>
              <a:endCxn id="31891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1893" name="AutoShape 155"/>
            <p:cNvCxnSpPr>
              <a:cxnSpLocks noChangeShapeType="1"/>
              <a:stCxn id="31891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894" name="AutoShape 156"/>
            <p:cNvCxnSpPr>
              <a:cxnSpLocks noChangeShapeType="1"/>
              <a:stCxn id="31891" idx="2"/>
              <a:endCxn id="31883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1895" name="Oval 157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896" name="AutoShape 158"/>
            <p:cNvCxnSpPr>
              <a:cxnSpLocks noChangeShapeType="1"/>
              <a:stCxn id="31866" idx="3"/>
              <a:endCxn id="31895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1897" name="AutoShape 159"/>
            <p:cNvCxnSpPr>
              <a:cxnSpLocks noChangeShapeType="1"/>
              <a:stCxn id="31895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898" name="AutoShape 160"/>
            <p:cNvCxnSpPr>
              <a:cxnSpLocks noChangeShapeType="1"/>
              <a:stCxn id="31895" idx="6"/>
              <a:endCxn id="31881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899" name="Oval 161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900" name="AutoShape 162"/>
            <p:cNvCxnSpPr>
              <a:cxnSpLocks noChangeShapeType="1"/>
              <a:stCxn id="31880" idx="0"/>
              <a:endCxn id="31899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901" name="AutoShape 163"/>
            <p:cNvCxnSpPr>
              <a:cxnSpLocks noChangeShapeType="1"/>
              <a:stCxn id="31899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902" name="AutoShape 164"/>
            <p:cNvCxnSpPr>
              <a:cxnSpLocks noChangeShapeType="1"/>
              <a:stCxn id="31899" idx="2"/>
              <a:endCxn id="31915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1903" name="AutoShape 165"/>
            <p:cNvCxnSpPr>
              <a:cxnSpLocks noChangeShapeType="1"/>
              <a:stCxn id="31891" idx="6"/>
              <a:endCxn id="31873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1904" name="Text Box 166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31905" name="Text Box 167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31906" name="Text Box 168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31907" name="Oval 169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908" name="AutoShape 170"/>
            <p:cNvCxnSpPr>
              <a:cxnSpLocks noChangeShapeType="1"/>
              <a:stCxn id="31907" idx="0"/>
              <a:endCxn id="31928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1909" name="AutoShape 171"/>
            <p:cNvCxnSpPr>
              <a:cxnSpLocks noChangeShapeType="1"/>
              <a:stCxn id="31907" idx="6"/>
              <a:endCxn id="31926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1910" name="Oval 172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911" name="AutoShape 173"/>
            <p:cNvCxnSpPr>
              <a:cxnSpLocks noChangeShapeType="1"/>
              <a:stCxn id="31910" idx="0"/>
              <a:endCxn id="31869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1912" name="AutoShape 174"/>
            <p:cNvCxnSpPr>
              <a:cxnSpLocks noChangeShapeType="1"/>
              <a:stCxn id="31910" idx="6"/>
              <a:endCxn id="31907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913" name="AutoShape 175"/>
            <p:cNvCxnSpPr>
              <a:cxnSpLocks noChangeShapeType="1"/>
              <a:stCxn id="31910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914" name="Oval 176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15" name="Oval 177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860" name="Text Box 181"/>
          <p:cNvSpPr txBox="1">
            <a:spLocks noChangeArrowheads="1"/>
          </p:cNvSpPr>
          <p:nvPr/>
        </p:nvSpPr>
        <p:spPr bwMode="auto">
          <a:xfrm>
            <a:off x="406400" y="4564063"/>
            <a:ext cx="1689100" cy="650875"/>
          </a:xfrm>
          <a:prstGeom prst="rect">
            <a:avLst/>
          </a:prstGeom>
          <a:solidFill>
            <a:srgbClr val="FFFF99">
              <a:alpha val="7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Inputs changed due to outputs</a:t>
            </a:r>
          </a:p>
        </p:txBody>
      </p:sp>
      <p:sp>
        <p:nvSpPr>
          <p:cNvPr id="31861" name="Oval 182"/>
          <p:cNvSpPr>
            <a:spLocks noChangeArrowheads="1"/>
          </p:cNvSpPr>
          <p:nvPr/>
        </p:nvSpPr>
        <p:spPr bwMode="auto">
          <a:xfrm>
            <a:off x="3108325" y="3171825"/>
            <a:ext cx="425450" cy="420688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62" name="Oval 183"/>
          <p:cNvSpPr>
            <a:spLocks noChangeArrowheads="1"/>
          </p:cNvSpPr>
          <p:nvPr/>
        </p:nvSpPr>
        <p:spPr bwMode="auto">
          <a:xfrm>
            <a:off x="4740275" y="3175000"/>
            <a:ext cx="425450" cy="420688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63" name="Oval 184"/>
          <p:cNvSpPr>
            <a:spLocks noChangeArrowheads="1"/>
          </p:cNvSpPr>
          <p:nvPr/>
        </p:nvSpPr>
        <p:spPr bwMode="auto">
          <a:xfrm>
            <a:off x="6859588" y="2522538"/>
            <a:ext cx="425450" cy="841375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123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5124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A041F3D-B754-4DF5-B018-2830779FED49}" type="slidenum">
              <a:rPr lang="en-US" smtClean="0"/>
              <a:pPr lvl="1"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smtClean="0"/>
              <a:t>Lecture 23 – Combinational &amp; Sequential Logic 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277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#25 – Final Review</a:t>
            </a:r>
          </a:p>
        </p:txBody>
      </p:sp>
      <p:sp>
        <p:nvSpPr>
          <p:cNvPr id="3277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DD29871-10D0-4FED-8D57-3C39ACFE6746}" type="slidenum">
              <a:rPr lang="en-US" smtClean="0"/>
              <a:pPr lvl="1"/>
              <a:t>30</a:t>
            </a:fld>
            <a:endParaRPr lang="en-US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Flip-Flops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8810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</a:t>
            </a:r>
            <a:r>
              <a:rPr lang="en-US" sz="2400" smtClean="0"/>
              <a:t>: Assuming the outputs of the following circuit start in a 000 state, determine the outputs for 4 clock cycles</a:t>
            </a:r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2635250" y="4114800"/>
            <a:ext cx="6413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aphicFrame>
        <p:nvGraphicFramePr>
          <p:cNvPr id="956603" name="Group 187"/>
          <p:cNvGraphicFramePr>
            <a:graphicFrameLocks noGrp="1"/>
          </p:cNvGraphicFramePr>
          <p:nvPr>
            <p:ph sz="half" idx="2"/>
          </p:nvPr>
        </p:nvGraphicFramePr>
        <p:xfrm>
          <a:off x="304800" y="2459038"/>
          <a:ext cx="2122488" cy="2011680"/>
        </p:xfrm>
        <a:graphic>
          <a:graphicData uri="http://schemas.openxmlformats.org/drawingml/2006/table">
            <a:tbl>
              <a:tblPr/>
              <a:tblGrid>
                <a:gridCol w="752475"/>
                <a:gridCol w="501650"/>
                <a:gridCol w="438150"/>
                <a:gridCol w="430213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6448" name="Group 32"/>
          <p:cNvGraphicFramePr>
            <a:graphicFrameLocks noGrp="1"/>
          </p:cNvGraphicFramePr>
          <p:nvPr/>
        </p:nvGraphicFramePr>
        <p:xfrm>
          <a:off x="51816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2823" name="Line 48"/>
          <p:cNvSpPr>
            <a:spLocks noChangeShapeType="1"/>
          </p:cNvSpPr>
          <p:nvPr/>
        </p:nvSpPr>
        <p:spPr bwMode="auto">
          <a:xfrm flipV="1">
            <a:off x="6043613" y="53927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24" name="Line 49"/>
          <p:cNvSpPr>
            <a:spLocks noChangeShapeType="1"/>
          </p:cNvSpPr>
          <p:nvPr/>
        </p:nvSpPr>
        <p:spPr bwMode="auto">
          <a:xfrm flipV="1">
            <a:off x="6043613" y="57007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25" name="Line 50"/>
          <p:cNvSpPr>
            <a:spLocks noChangeShapeType="1"/>
          </p:cNvSpPr>
          <p:nvPr/>
        </p:nvSpPr>
        <p:spPr bwMode="auto">
          <a:xfrm>
            <a:off x="6553200" y="5756275"/>
            <a:ext cx="35401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6467" name="Group 51"/>
          <p:cNvGraphicFramePr>
            <a:graphicFrameLocks noGrp="1"/>
          </p:cNvGraphicFramePr>
          <p:nvPr/>
        </p:nvGraphicFramePr>
        <p:xfrm>
          <a:off x="7162800" y="4953000"/>
          <a:ext cx="1905000" cy="1066800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2842" name="Line 67"/>
          <p:cNvSpPr>
            <a:spLocks noChangeShapeType="1"/>
          </p:cNvSpPr>
          <p:nvPr/>
        </p:nvSpPr>
        <p:spPr bwMode="auto">
          <a:xfrm flipV="1">
            <a:off x="8001000" y="536257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43" name="Line 68"/>
          <p:cNvSpPr>
            <a:spLocks noChangeShapeType="1"/>
          </p:cNvSpPr>
          <p:nvPr/>
        </p:nvSpPr>
        <p:spPr bwMode="auto">
          <a:xfrm flipV="1">
            <a:off x="8001000" y="567055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56485" name="Group 69"/>
          <p:cNvGraphicFramePr>
            <a:graphicFrameLocks noGrp="1"/>
          </p:cNvGraphicFramePr>
          <p:nvPr/>
        </p:nvGraphicFramePr>
        <p:xfrm>
          <a:off x="2743200" y="4564063"/>
          <a:ext cx="2362200" cy="173736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7620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2871" name="Line 96"/>
          <p:cNvSpPr>
            <a:spLocks noChangeShapeType="1"/>
          </p:cNvSpPr>
          <p:nvPr/>
        </p:nvSpPr>
        <p:spPr bwMode="auto">
          <a:xfrm flipV="1">
            <a:off x="3986213" y="49863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2" name="Line 97"/>
          <p:cNvSpPr>
            <a:spLocks noChangeShapeType="1"/>
          </p:cNvSpPr>
          <p:nvPr/>
        </p:nvSpPr>
        <p:spPr bwMode="auto">
          <a:xfrm flipV="1">
            <a:off x="3986213" y="5294313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3" name="Line 98"/>
          <p:cNvSpPr>
            <a:spLocks noChangeShapeType="1"/>
          </p:cNvSpPr>
          <p:nvPr/>
        </p:nvSpPr>
        <p:spPr bwMode="auto">
          <a:xfrm flipV="1">
            <a:off x="3984625" y="56356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4" name="Line 99"/>
          <p:cNvSpPr>
            <a:spLocks noChangeShapeType="1"/>
          </p:cNvSpPr>
          <p:nvPr/>
        </p:nvSpPr>
        <p:spPr bwMode="auto">
          <a:xfrm flipV="1">
            <a:off x="3984625" y="5976938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5" name="Line 100"/>
          <p:cNvSpPr>
            <a:spLocks noChangeShapeType="1"/>
          </p:cNvSpPr>
          <p:nvPr/>
        </p:nvSpPr>
        <p:spPr bwMode="auto">
          <a:xfrm>
            <a:off x="4560888" y="6021388"/>
            <a:ext cx="3540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2876" name="Text Box 101"/>
          <p:cNvSpPr txBox="1">
            <a:spLocks noChangeArrowheads="1"/>
          </p:cNvSpPr>
          <p:nvPr/>
        </p:nvSpPr>
        <p:spPr bwMode="auto">
          <a:xfrm>
            <a:off x="4110038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32877" name="Text Box 102"/>
          <p:cNvSpPr txBox="1">
            <a:spLocks noChangeArrowheads="1"/>
          </p:cNvSpPr>
          <p:nvPr/>
        </p:nvSpPr>
        <p:spPr bwMode="auto">
          <a:xfrm>
            <a:off x="66357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32878" name="Text Box 103"/>
          <p:cNvSpPr txBox="1">
            <a:spLocks noChangeArrowheads="1"/>
          </p:cNvSpPr>
          <p:nvPr/>
        </p:nvSpPr>
        <p:spPr bwMode="auto">
          <a:xfrm>
            <a:off x="8388350" y="21336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32879" name="Text Box 104"/>
          <p:cNvSpPr txBox="1">
            <a:spLocks noChangeArrowheads="1"/>
          </p:cNvSpPr>
          <p:nvPr/>
        </p:nvSpPr>
        <p:spPr bwMode="auto">
          <a:xfrm>
            <a:off x="4832350" y="32004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32880" name="Text Box 105"/>
          <p:cNvSpPr txBox="1">
            <a:spLocks noChangeArrowheads="1"/>
          </p:cNvSpPr>
          <p:nvPr/>
        </p:nvSpPr>
        <p:spPr bwMode="auto">
          <a:xfrm>
            <a:off x="4832350" y="2895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32881" name="Text Box 106"/>
          <p:cNvSpPr txBox="1">
            <a:spLocks noChangeArrowheads="1"/>
          </p:cNvSpPr>
          <p:nvPr/>
        </p:nvSpPr>
        <p:spPr bwMode="auto">
          <a:xfrm>
            <a:off x="6929438" y="29718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32882" name="Text Box 107"/>
          <p:cNvSpPr txBox="1">
            <a:spLocks noChangeArrowheads="1"/>
          </p:cNvSpPr>
          <p:nvPr/>
        </p:nvSpPr>
        <p:spPr bwMode="auto">
          <a:xfrm>
            <a:off x="6934200" y="25273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32883" name="Text Box 108"/>
          <p:cNvSpPr txBox="1">
            <a:spLocks noChangeArrowheads="1"/>
          </p:cNvSpPr>
          <p:nvPr/>
        </p:nvSpPr>
        <p:spPr bwMode="auto">
          <a:xfrm>
            <a:off x="5746750" y="32766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32884" name="Text Box 109"/>
          <p:cNvSpPr txBox="1">
            <a:spLocks noChangeArrowheads="1"/>
          </p:cNvSpPr>
          <p:nvPr/>
        </p:nvSpPr>
        <p:spPr bwMode="auto">
          <a:xfrm>
            <a:off x="7543800" y="3048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32885" name="Text Box 110"/>
          <p:cNvSpPr txBox="1">
            <a:spLocks noChangeArrowheads="1"/>
          </p:cNvSpPr>
          <p:nvPr/>
        </p:nvSpPr>
        <p:spPr bwMode="auto">
          <a:xfrm>
            <a:off x="3200400" y="325755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32886" name="Text Box 111"/>
          <p:cNvSpPr txBox="1">
            <a:spLocks noChangeArrowheads="1"/>
          </p:cNvSpPr>
          <p:nvPr/>
        </p:nvSpPr>
        <p:spPr bwMode="auto">
          <a:xfrm>
            <a:off x="3260725" y="3810000"/>
            <a:ext cx="273050" cy="30480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800000"/>
                </a:solidFill>
              </a:rPr>
              <a:t>0</a:t>
            </a:r>
          </a:p>
        </p:txBody>
      </p:sp>
      <p:grpSp>
        <p:nvGrpSpPr>
          <p:cNvPr id="32887" name="Group 112"/>
          <p:cNvGrpSpPr>
            <a:grpSpLocks/>
          </p:cNvGrpSpPr>
          <p:nvPr/>
        </p:nvGrpSpPr>
        <p:grpSpPr bwMode="auto">
          <a:xfrm>
            <a:off x="2732088" y="1905000"/>
            <a:ext cx="6448425" cy="2593975"/>
            <a:chOff x="1721" y="1200"/>
            <a:chExt cx="4062" cy="1634"/>
          </a:xfrm>
        </p:grpSpPr>
        <p:grpSp>
          <p:nvGrpSpPr>
            <p:cNvPr id="32890" name="Group 113"/>
            <p:cNvGrpSpPr>
              <a:grpSpLocks/>
            </p:cNvGrpSpPr>
            <p:nvPr/>
          </p:nvGrpSpPr>
          <p:grpSpPr bwMode="auto">
            <a:xfrm>
              <a:off x="3830" y="1947"/>
              <a:ext cx="345" cy="484"/>
              <a:chOff x="3419" y="2531"/>
              <a:chExt cx="384" cy="576"/>
            </a:xfrm>
          </p:grpSpPr>
          <p:sp>
            <p:nvSpPr>
              <p:cNvPr id="32953" name="Rectangle 114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54" name="AutoShape 115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2891" name="Text Box 116"/>
            <p:cNvSpPr txBox="1">
              <a:spLocks noChangeArrowheads="1"/>
            </p:cNvSpPr>
            <p:nvPr/>
          </p:nvSpPr>
          <p:spPr bwMode="auto">
            <a:xfrm>
              <a:off x="3808" y="1998"/>
              <a:ext cx="19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32892" name="Text Box 117"/>
            <p:cNvSpPr txBox="1">
              <a:spLocks noChangeArrowheads="1"/>
            </p:cNvSpPr>
            <p:nvPr/>
          </p:nvSpPr>
          <p:spPr bwMode="auto">
            <a:xfrm>
              <a:off x="3997" y="1998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32893" name="Text Box 118"/>
            <p:cNvSpPr txBox="1">
              <a:spLocks noChangeArrowheads="1"/>
            </p:cNvSpPr>
            <p:nvPr/>
          </p:nvSpPr>
          <p:spPr bwMode="auto">
            <a:xfrm>
              <a:off x="3880" y="2223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32894" name="Rectangle 119"/>
            <p:cNvSpPr>
              <a:spLocks noChangeArrowheads="1"/>
            </p:cNvSpPr>
            <p:nvPr/>
          </p:nvSpPr>
          <p:spPr bwMode="auto">
            <a:xfrm>
              <a:off x="2309" y="2073"/>
              <a:ext cx="344" cy="587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95" name="AutoShape 120"/>
            <p:cNvSpPr>
              <a:spLocks noChangeArrowheads="1"/>
            </p:cNvSpPr>
            <p:nvPr/>
          </p:nvSpPr>
          <p:spPr bwMode="auto">
            <a:xfrm rot="5400000" flipH="1">
              <a:off x="2288" y="2330"/>
              <a:ext cx="138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96" name="Text Box 121"/>
            <p:cNvSpPr txBox="1">
              <a:spLocks noChangeArrowheads="1"/>
            </p:cNvSpPr>
            <p:nvPr/>
          </p:nvSpPr>
          <p:spPr bwMode="auto">
            <a:xfrm>
              <a:off x="2301" y="2096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32897" name="Text Box 122"/>
            <p:cNvSpPr txBox="1">
              <a:spLocks noChangeArrowheads="1"/>
            </p:cNvSpPr>
            <p:nvPr/>
          </p:nvSpPr>
          <p:spPr bwMode="auto">
            <a:xfrm>
              <a:off x="2475" y="211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32898" name="Text Box 123"/>
            <p:cNvSpPr txBox="1">
              <a:spLocks noChangeArrowheads="1"/>
            </p:cNvSpPr>
            <p:nvPr/>
          </p:nvSpPr>
          <p:spPr bwMode="auto">
            <a:xfrm>
              <a:off x="2358" y="2297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32899" name="Text Box 124"/>
            <p:cNvSpPr txBox="1">
              <a:spLocks noChangeArrowheads="1"/>
            </p:cNvSpPr>
            <p:nvPr/>
          </p:nvSpPr>
          <p:spPr bwMode="auto">
            <a:xfrm>
              <a:off x="2280" y="2482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K</a:t>
              </a:r>
            </a:p>
          </p:txBody>
        </p:sp>
        <p:grpSp>
          <p:nvGrpSpPr>
            <p:cNvPr id="32900" name="Group 125"/>
            <p:cNvGrpSpPr>
              <a:grpSpLocks/>
            </p:cNvGrpSpPr>
            <p:nvPr/>
          </p:nvGrpSpPr>
          <p:grpSpPr bwMode="auto">
            <a:xfrm>
              <a:off x="5000" y="1935"/>
              <a:ext cx="345" cy="483"/>
              <a:chOff x="3419" y="2531"/>
              <a:chExt cx="384" cy="576"/>
            </a:xfrm>
          </p:grpSpPr>
          <p:sp>
            <p:nvSpPr>
              <p:cNvPr id="32951" name="Rectangle 126"/>
              <p:cNvSpPr>
                <a:spLocks noChangeArrowheads="1"/>
              </p:cNvSpPr>
              <p:nvPr/>
            </p:nvSpPr>
            <p:spPr bwMode="auto">
              <a:xfrm>
                <a:off x="3419" y="2531"/>
                <a:ext cx="384" cy="576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52" name="AutoShape 127"/>
              <p:cNvSpPr>
                <a:spLocks noChangeArrowheads="1"/>
              </p:cNvSpPr>
              <p:nvPr/>
            </p:nvSpPr>
            <p:spPr bwMode="auto">
              <a:xfrm rot="5400000" flipH="1">
                <a:off x="3390" y="2903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2901" name="Text Box 128"/>
            <p:cNvSpPr txBox="1">
              <a:spLocks noChangeArrowheads="1"/>
            </p:cNvSpPr>
            <p:nvPr/>
          </p:nvSpPr>
          <p:spPr bwMode="auto">
            <a:xfrm>
              <a:off x="4971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32902" name="Text Box 129"/>
            <p:cNvSpPr txBox="1">
              <a:spLocks noChangeArrowheads="1"/>
            </p:cNvSpPr>
            <p:nvPr/>
          </p:nvSpPr>
          <p:spPr bwMode="auto">
            <a:xfrm>
              <a:off x="5166" y="1986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32903" name="Text Box 130"/>
            <p:cNvSpPr txBox="1">
              <a:spLocks noChangeArrowheads="1"/>
            </p:cNvSpPr>
            <p:nvPr/>
          </p:nvSpPr>
          <p:spPr bwMode="auto">
            <a:xfrm>
              <a:off x="5050" y="221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32904" name="Oval 131"/>
            <p:cNvSpPr>
              <a:spLocks noChangeArrowheads="1"/>
            </p:cNvSpPr>
            <p:nvPr/>
          </p:nvSpPr>
          <p:spPr bwMode="auto">
            <a:xfrm>
              <a:off x="4799" y="1829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2905" name="Group 132"/>
            <p:cNvGrpSpPr>
              <a:grpSpLocks/>
            </p:cNvGrpSpPr>
            <p:nvPr/>
          </p:nvGrpSpPr>
          <p:grpSpPr bwMode="auto">
            <a:xfrm>
              <a:off x="4490" y="1733"/>
              <a:ext cx="307" cy="223"/>
              <a:chOff x="2325" y="1487"/>
              <a:chExt cx="926" cy="675"/>
            </a:xfrm>
          </p:grpSpPr>
          <p:sp>
            <p:nvSpPr>
              <p:cNvPr id="32946" name="Arc 133"/>
              <p:cNvSpPr>
                <a:spLocks/>
              </p:cNvSpPr>
              <p:nvPr/>
            </p:nvSpPr>
            <p:spPr bwMode="auto">
              <a:xfrm>
                <a:off x="2624" y="1489"/>
                <a:ext cx="622" cy="669"/>
              </a:xfrm>
              <a:custGeom>
                <a:avLst/>
                <a:gdLst>
                  <a:gd name="T0" fmla="*/ 0 w 18812"/>
                  <a:gd name="T1" fmla="*/ 0 h 21600"/>
                  <a:gd name="T2" fmla="*/ 1 w 18812"/>
                  <a:gd name="T3" fmla="*/ 0 h 21600"/>
                  <a:gd name="T4" fmla="*/ 0 w 18812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812"/>
                  <a:gd name="T10" fmla="*/ 0 h 21600"/>
                  <a:gd name="T11" fmla="*/ 18812 w 1881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12" h="21600" fill="none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</a:path>
                  <a:path w="18812" h="21600" stroke="0" extrusionOk="0">
                    <a:moveTo>
                      <a:pt x="0" y="0"/>
                    </a:moveTo>
                    <a:cubicBezTo>
                      <a:pt x="10" y="0"/>
                      <a:pt x="20" y="-1"/>
                      <a:pt x="30" y="0"/>
                    </a:cubicBezTo>
                    <a:cubicBezTo>
                      <a:pt x="7801" y="0"/>
                      <a:pt x="14973" y="4174"/>
                      <a:pt x="18811" y="10932"/>
                    </a:cubicBezTo>
                    <a:lnTo>
                      <a:pt x="30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47" name="Arc 134"/>
              <p:cNvSpPr>
                <a:spLocks/>
              </p:cNvSpPr>
              <p:nvPr/>
            </p:nvSpPr>
            <p:spPr bwMode="auto">
              <a:xfrm rot="10800000">
                <a:off x="2633" y="1494"/>
                <a:ext cx="618" cy="668"/>
              </a:xfrm>
              <a:custGeom>
                <a:avLst/>
                <a:gdLst>
                  <a:gd name="T0" fmla="*/ 0 w 18694"/>
                  <a:gd name="T1" fmla="*/ 0 h 21600"/>
                  <a:gd name="T2" fmla="*/ 1 w 18694"/>
                  <a:gd name="T3" fmla="*/ 0 h 21600"/>
                  <a:gd name="T4" fmla="*/ 1 w 18694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18694"/>
                  <a:gd name="T10" fmla="*/ 0 h 21600"/>
                  <a:gd name="T11" fmla="*/ 18694 w 1869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694" h="21600" fill="none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</a:path>
                  <a:path w="18694" h="21600" stroke="0" extrusionOk="0">
                    <a:moveTo>
                      <a:pt x="-1" y="10778"/>
                    </a:moveTo>
                    <a:cubicBezTo>
                      <a:pt x="3856" y="4117"/>
                      <a:pt x="10966" y="10"/>
                      <a:pt x="18664" y="0"/>
                    </a:cubicBezTo>
                    <a:lnTo>
                      <a:pt x="18694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48" name="Line 135"/>
              <p:cNvSpPr>
                <a:spLocks noChangeShapeType="1"/>
              </p:cNvSpPr>
              <p:nvPr/>
            </p:nvSpPr>
            <p:spPr bwMode="auto">
              <a:xfrm flipH="1">
                <a:off x="2409" y="1488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49" name="Line 136"/>
              <p:cNvSpPr>
                <a:spLocks noChangeShapeType="1"/>
              </p:cNvSpPr>
              <p:nvPr/>
            </p:nvSpPr>
            <p:spPr bwMode="auto">
              <a:xfrm flipH="1">
                <a:off x="2409" y="2156"/>
                <a:ext cx="215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50" name="Arc 137"/>
              <p:cNvSpPr>
                <a:spLocks/>
              </p:cNvSpPr>
              <p:nvPr/>
            </p:nvSpPr>
            <p:spPr bwMode="auto">
              <a:xfrm>
                <a:off x="2325" y="1487"/>
                <a:ext cx="179" cy="671"/>
              </a:xfrm>
              <a:custGeom>
                <a:avLst/>
                <a:gdLst>
                  <a:gd name="T0" fmla="*/ 0 w 21600"/>
                  <a:gd name="T1" fmla="*/ 0 h 37948"/>
                  <a:gd name="T2" fmla="*/ 0 w 21600"/>
                  <a:gd name="T3" fmla="*/ 0 h 37948"/>
                  <a:gd name="T4" fmla="*/ 0 w 21600"/>
                  <a:gd name="T5" fmla="*/ 0 h 3794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948"/>
                  <a:gd name="T11" fmla="*/ 21600 w 21600"/>
                  <a:gd name="T12" fmla="*/ 37948 h 379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948" fill="none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</a:path>
                  <a:path w="21600" h="37948" stroke="0" extrusionOk="0">
                    <a:moveTo>
                      <a:pt x="10071" y="-1"/>
                    </a:moveTo>
                    <a:cubicBezTo>
                      <a:pt x="17161" y="3736"/>
                      <a:pt x="21600" y="11092"/>
                      <a:pt x="21600" y="19108"/>
                    </a:cubicBezTo>
                    <a:cubicBezTo>
                      <a:pt x="21600" y="26921"/>
                      <a:pt x="17380" y="34126"/>
                      <a:pt x="10564" y="37947"/>
                    </a:cubicBezTo>
                    <a:lnTo>
                      <a:pt x="0" y="19108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2906" name="Line 138"/>
            <p:cNvSpPr>
              <a:spLocks noChangeShapeType="1"/>
            </p:cNvSpPr>
            <p:nvPr/>
          </p:nvSpPr>
          <p:spPr bwMode="auto">
            <a:xfrm>
              <a:off x="4478" y="1779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07" name="Line 139"/>
            <p:cNvSpPr>
              <a:spLocks noChangeShapeType="1"/>
            </p:cNvSpPr>
            <p:nvPr/>
          </p:nvSpPr>
          <p:spPr bwMode="auto">
            <a:xfrm>
              <a:off x="4482" y="1902"/>
              <a:ext cx="5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2908" name="Group 140"/>
            <p:cNvGrpSpPr>
              <a:grpSpLocks/>
            </p:cNvGrpSpPr>
            <p:nvPr/>
          </p:nvGrpSpPr>
          <p:grpSpPr bwMode="auto">
            <a:xfrm>
              <a:off x="3254" y="1854"/>
              <a:ext cx="273" cy="198"/>
              <a:chOff x="2008" y="3244"/>
              <a:chExt cx="544" cy="471"/>
            </a:xfrm>
          </p:grpSpPr>
          <p:grpSp>
            <p:nvGrpSpPr>
              <p:cNvPr id="32942" name="Group 141"/>
              <p:cNvGrpSpPr>
                <a:grpSpLocks/>
              </p:cNvGrpSpPr>
              <p:nvPr/>
            </p:nvGrpSpPr>
            <p:grpSpPr bwMode="auto">
              <a:xfrm>
                <a:off x="2291" y="3245"/>
                <a:ext cx="261" cy="470"/>
                <a:chOff x="2291" y="3245"/>
                <a:chExt cx="261" cy="470"/>
              </a:xfrm>
            </p:grpSpPr>
            <p:sp>
              <p:nvSpPr>
                <p:cNvPr id="32944" name="AutoShape 142"/>
                <p:cNvSpPr>
                  <a:spLocks noChangeArrowheads="1"/>
                </p:cNvSpPr>
                <p:nvPr/>
              </p:nvSpPr>
              <p:spPr bwMode="auto">
                <a:xfrm>
                  <a:off x="2291" y="3245"/>
                  <a:ext cx="261" cy="471"/>
                </a:xfrm>
                <a:prstGeom prst="roundRect">
                  <a:avLst>
                    <a:gd name="adj" fmla="val 384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945" name="Freeform 143"/>
                <p:cNvSpPr>
                  <a:spLocks noChangeArrowheads="1"/>
                </p:cNvSpPr>
                <p:nvPr/>
              </p:nvSpPr>
              <p:spPr bwMode="auto">
                <a:xfrm>
                  <a:off x="2294" y="3245"/>
                  <a:ext cx="258" cy="471"/>
                </a:xfrm>
                <a:custGeom>
                  <a:avLst/>
                  <a:gdLst>
                    <a:gd name="T0" fmla="*/ 0 w 1139"/>
                    <a:gd name="T1" fmla="*/ 107 h 2079"/>
                    <a:gd name="T2" fmla="*/ 3 w 1139"/>
                    <a:gd name="T3" fmla="*/ 106 h 2079"/>
                    <a:gd name="T4" fmla="*/ 6 w 1139"/>
                    <a:gd name="T5" fmla="*/ 106 h 2079"/>
                    <a:gd name="T6" fmla="*/ 9 w 1139"/>
                    <a:gd name="T7" fmla="*/ 106 h 2079"/>
                    <a:gd name="T8" fmla="*/ 12 w 1139"/>
                    <a:gd name="T9" fmla="*/ 106 h 2079"/>
                    <a:gd name="T10" fmla="*/ 15 w 1139"/>
                    <a:gd name="T11" fmla="*/ 105 h 2079"/>
                    <a:gd name="T12" fmla="*/ 17 w 1139"/>
                    <a:gd name="T13" fmla="*/ 104 h 2079"/>
                    <a:gd name="T14" fmla="*/ 20 w 1139"/>
                    <a:gd name="T15" fmla="*/ 103 h 2079"/>
                    <a:gd name="T16" fmla="*/ 23 w 1139"/>
                    <a:gd name="T17" fmla="*/ 102 h 2079"/>
                    <a:gd name="T18" fmla="*/ 26 w 1139"/>
                    <a:gd name="T19" fmla="*/ 101 h 2079"/>
                    <a:gd name="T20" fmla="*/ 28 w 1139"/>
                    <a:gd name="T21" fmla="*/ 100 h 2079"/>
                    <a:gd name="T22" fmla="*/ 31 w 1139"/>
                    <a:gd name="T23" fmla="*/ 98 h 2079"/>
                    <a:gd name="T24" fmla="*/ 33 w 1139"/>
                    <a:gd name="T25" fmla="*/ 97 h 2079"/>
                    <a:gd name="T26" fmla="*/ 36 w 1139"/>
                    <a:gd name="T27" fmla="*/ 95 h 2079"/>
                    <a:gd name="T28" fmla="*/ 38 w 1139"/>
                    <a:gd name="T29" fmla="*/ 94 h 2079"/>
                    <a:gd name="T30" fmla="*/ 40 w 1139"/>
                    <a:gd name="T31" fmla="*/ 92 h 2079"/>
                    <a:gd name="T32" fmla="*/ 42 w 1139"/>
                    <a:gd name="T33" fmla="*/ 90 h 2079"/>
                    <a:gd name="T34" fmla="*/ 44 w 1139"/>
                    <a:gd name="T35" fmla="*/ 88 h 2079"/>
                    <a:gd name="T36" fmla="*/ 46 w 1139"/>
                    <a:gd name="T37" fmla="*/ 86 h 2079"/>
                    <a:gd name="T38" fmla="*/ 48 w 1139"/>
                    <a:gd name="T39" fmla="*/ 84 h 2079"/>
                    <a:gd name="T40" fmla="*/ 50 w 1139"/>
                    <a:gd name="T41" fmla="*/ 81 h 2079"/>
                    <a:gd name="T42" fmla="*/ 51 w 1139"/>
                    <a:gd name="T43" fmla="*/ 79 h 2079"/>
                    <a:gd name="T44" fmla="*/ 52 w 1139"/>
                    <a:gd name="T45" fmla="*/ 77 h 2079"/>
                    <a:gd name="T46" fmla="*/ 54 w 1139"/>
                    <a:gd name="T47" fmla="*/ 74 h 2079"/>
                    <a:gd name="T48" fmla="*/ 55 w 1139"/>
                    <a:gd name="T49" fmla="*/ 72 h 2079"/>
                    <a:gd name="T50" fmla="*/ 56 w 1139"/>
                    <a:gd name="T51" fmla="*/ 69 h 2079"/>
                    <a:gd name="T52" fmla="*/ 57 w 1139"/>
                    <a:gd name="T53" fmla="*/ 67 h 2079"/>
                    <a:gd name="T54" fmla="*/ 57 w 1139"/>
                    <a:gd name="T55" fmla="*/ 64 h 2079"/>
                    <a:gd name="T56" fmla="*/ 58 w 1139"/>
                    <a:gd name="T57" fmla="*/ 61 h 2079"/>
                    <a:gd name="T58" fmla="*/ 58 w 1139"/>
                    <a:gd name="T59" fmla="*/ 59 h 2079"/>
                    <a:gd name="T60" fmla="*/ 58 w 1139"/>
                    <a:gd name="T61" fmla="*/ 56 h 2079"/>
                    <a:gd name="T62" fmla="*/ 58 w 1139"/>
                    <a:gd name="T63" fmla="*/ 53 h 2079"/>
                    <a:gd name="T64" fmla="*/ 58 w 1139"/>
                    <a:gd name="T65" fmla="*/ 51 h 2079"/>
                    <a:gd name="T66" fmla="*/ 58 w 1139"/>
                    <a:gd name="T67" fmla="*/ 48 h 2079"/>
                    <a:gd name="T68" fmla="*/ 58 w 1139"/>
                    <a:gd name="T69" fmla="*/ 45 h 2079"/>
                    <a:gd name="T70" fmla="*/ 57 w 1139"/>
                    <a:gd name="T71" fmla="*/ 43 h 2079"/>
                    <a:gd name="T72" fmla="*/ 57 w 1139"/>
                    <a:gd name="T73" fmla="*/ 40 h 2079"/>
                    <a:gd name="T74" fmla="*/ 56 w 1139"/>
                    <a:gd name="T75" fmla="*/ 37 h 2079"/>
                    <a:gd name="T76" fmla="*/ 55 w 1139"/>
                    <a:gd name="T77" fmla="*/ 35 h 2079"/>
                    <a:gd name="T78" fmla="*/ 54 w 1139"/>
                    <a:gd name="T79" fmla="*/ 32 h 2079"/>
                    <a:gd name="T80" fmla="*/ 52 w 1139"/>
                    <a:gd name="T81" fmla="*/ 30 h 2079"/>
                    <a:gd name="T82" fmla="*/ 51 w 1139"/>
                    <a:gd name="T83" fmla="*/ 28 h 2079"/>
                    <a:gd name="T84" fmla="*/ 50 w 1139"/>
                    <a:gd name="T85" fmla="*/ 25 h 2079"/>
                    <a:gd name="T86" fmla="*/ 48 w 1139"/>
                    <a:gd name="T87" fmla="*/ 23 h 2079"/>
                    <a:gd name="T88" fmla="*/ 46 w 1139"/>
                    <a:gd name="T89" fmla="*/ 21 h 2079"/>
                    <a:gd name="T90" fmla="*/ 44 w 1139"/>
                    <a:gd name="T91" fmla="*/ 19 h 2079"/>
                    <a:gd name="T92" fmla="*/ 42 w 1139"/>
                    <a:gd name="T93" fmla="*/ 17 h 2079"/>
                    <a:gd name="T94" fmla="*/ 40 w 1139"/>
                    <a:gd name="T95" fmla="*/ 15 h 2079"/>
                    <a:gd name="T96" fmla="*/ 38 w 1139"/>
                    <a:gd name="T97" fmla="*/ 13 h 2079"/>
                    <a:gd name="T98" fmla="*/ 36 w 1139"/>
                    <a:gd name="T99" fmla="*/ 11 h 2079"/>
                    <a:gd name="T100" fmla="*/ 33 w 1139"/>
                    <a:gd name="T101" fmla="*/ 10 h 2079"/>
                    <a:gd name="T102" fmla="*/ 31 w 1139"/>
                    <a:gd name="T103" fmla="*/ 8 h 2079"/>
                    <a:gd name="T104" fmla="*/ 28 w 1139"/>
                    <a:gd name="T105" fmla="*/ 7 h 2079"/>
                    <a:gd name="T106" fmla="*/ 26 w 1139"/>
                    <a:gd name="T107" fmla="*/ 6 h 2079"/>
                    <a:gd name="T108" fmla="*/ 23 w 1139"/>
                    <a:gd name="T109" fmla="*/ 5 h 2079"/>
                    <a:gd name="T110" fmla="*/ 20 w 1139"/>
                    <a:gd name="T111" fmla="*/ 3 h 2079"/>
                    <a:gd name="T112" fmla="*/ 17 w 1139"/>
                    <a:gd name="T113" fmla="*/ 2 h 2079"/>
                    <a:gd name="T114" fmla="*/ 15 w 1139"/>
                    <a:gd name="T115" fmla="*/ 2 h 2079"/>
                    <a:gd name="T116" fmla="*/ 12 w 1139"/>
                    <a:gd name="T117" fmla="*/ 1 h 2079"/>
                    <a:gd name="T118" fmla="*/ 9 w 1139"/>
                    <a:gd name="T119" fmla="*/ 1 h 2079"/>
                    <a:gd name="T120" fmla="*/ 6 w 1139"/>
                    <a:gd name="T121" fmla="*/ 0 h 2079"/>
                    <a:gd name="T122" fmla="*/ 3 w 1139"/>
                    <a:gd name="T123" fmla="*/ 0 h 2079"/>
                    <a:gd name="T124" fmla="*/ 0 w 1139"/>
                    <a:gd name="T125" fmla="*/ 0 h 207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39"/>
                    <a:gd name="T190" fmla="*/ 0 h 2079"/>
                    <a:gd name="T191" fmla="*/ 1139 w 1139"/>
                    <a:gd name="T192" fmla="*/ 2079 h 207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39" h="2079">
                      <a:moveTo>
                        <a:pt x="0" y="2078"/>
                      </a:moveTo>
                      <a:lnTo>
                        <a:pt x="58" y="2076"/>
                      </a:lnTo>
                      <a:lnTo>
                        <a:pt x="116" y="2072"/>
                      </a:lnTo>
                      <a:lnTo>
                        <a:pt x="173" y="2065"/>
                      </a:lnTo>
                      <a:lnTo>
                        <a:pt x="230" y="2055"/>
                      </a:lnTo>
                      <a:lnTo>
                        <a:pt x="286" y="2043"/>
                      </a:lnTo>
                      <a:lnTo>
                        <a:pt x="342" y="2028"/>
                      </a:lnTo>
                      <a:lnTo>
                        <a:pt x="396" y="2011"/>
                      </a:lnTo>
                      <a:lnTo>
                        <a:pt x="450" y="1991"/>
                      </a:lnTo>
                      <a:lnTo>
                        <a:pt x="502" y="1969"/>
                      </a:lnTo>
                      <a:lnTo>
                        <a:pt x="553" y="1944"/>
                      </a:lnTo>
                      <a:lnTo>
                        <a:pt x="603" y="1917"/>
                      </a:lnTo>
                      <a:lnTo>
                        <a:pt x="651" y="1888"/>
                      </a:lnTo>
                      <a:lnTo>
                        <a:pt x="698" y="1857"/>
                      </a:lnTo>
                      <a:lnTo>
                        <a:pt x="742" y="1824"/>
                      </a:lnTo>
                      <a:lnTo>
                        <a:pt x="785" y="1788"/>
                      </a:lnTo>
                      <a:lnTo>
                        <a:pt x="826" y="1751"/>
                      </a:lnTo>
                      <a:lnTo>
                        <a:pt x="864" y="1712"/>
                      </a:lnTo>
                      <a:lnTo>
                        <a:pt x="901" y="1672"/>
                      </a:lnTo>
                      <a:lnTo>
                        <a:pt x="935" y="1629"/>
                      </a:lnTo>
                      <a:lnTo>
                        <a:pt x="966" y="1585"/>
                      </a:lnTo>
                      <a:lnTo>
                        <a:pt x="995" y="1540"/>
                      </a:lnTo>
                      <a:lnTo>
                        <a:pt x="1022" y="1494"/>
                      </a:lnTo>
                      <a:lnTo>
                        <a:pt x="1046" y="1446"/>
                      </a:lnTo>
                      <a:lnTo>
                        <a:pt x="1067" y="1398"/>
                      </a:lnTo>
                      <a:lnTo>
                        <a:pt x="1086" y="1348"/>
                      </a:lnTo>
                      <a:lnTo>
                        <a:pt x="1102" y="1298"/>
                      </a:lnTo>
                      <a:lnTo>
                        <a:pt x="1115" y="1247"/>
                      </a:lnTo>
                      <a:lnTo>
                        <a:pt x="1125" y="1195"/>
                      </a:lnTo>
                      <a:lnTo>
                        <a:pt x="1132" y="1143"/>
                      </a:lnTo>
                      <a:lnTo>
                        <a:pt x="1137" y="1091"/>
                      </a:lnTo>
                      <a:lnTo>
                        <a:pt x="1138" y="1039"/>
                      </a:lnTo>
                      <a:lnTo>
                        <a:pt x="1137" y="987"/>
                      </a:lnTo>
                      <a:lnTo>
                        <a:pt x="1132" y="935"/>
                      </a:lnTo>
                      <a:lnTo>
                        <a:pt x="1125" y="883"/>
                      </a:lnTo>
                      <a:lnTo>
                        <a:pt x="1115" y="831"/>
                      </a:lnTo>
                      <a:lnTo>
                        <a:pt x="1102" y="780"/>
                      </a:lnTo>
                      <a:lnTo>
                        <a:pt x="1086" y="730"/>
                      </a:lnTo>
                      <a:lnTo>
                        <a:pt x="1067" y="680"/>
                      </a:lnTo>
                      <a:lnTo>
                        <a:pt x="1046" y="632"/>
                      </a:lnTo>
                      <a:lnTo>
                        <a:pt x="1022" y="584"/>
                      </a:lnTo>
                      <a:lnTo>
                        <a:pt x="995" y="538"/>
                      </a:lnTo>
                      <a:lnTo>
                        <a:pt x="966" y="493"/>
                      </a:lnTo>
                      <a:lnTo>
                        <a:pt x="935" y="449"/>
                      </a:lnTo>
                      <a:lnTo>
                        <a:pt x="901" y="407"/>
                      </a:lnTo>
                      <a:lnTo>
                        <a:pt x="864" y="366"/>
                      </a:lnTo>
                      <a:lnTo>
                        <a:pt x="826" y="327"/>
                      </a:lnTo>
                      <a:lnTo>
                        <a:pt x="785" y="290"/>
                      </a:lnTo>
                      <a:lnTo>
                        <a:pt x="742" y="254"/>
                      </a:lnTo>
                      <a:lnTo>
                        <a:pt x="698" y="221"/>
                      </a:lnTo>
                      <a:lnTo>
                        <a:pt x="651" y="190"/>
                      </a:lnTo>
                      <a:lnTo>
                        <a:pt x="603" y="161"/>
                      </a:lnTo>
                      <a:lnTo>
                        <a:pt x="553" y="134"/>
                      </a:lnTo>
                      <a:lnTo>
                        <a:pt x="502" y="109"/>
                      </a:lnTo>
                      <a:lnTo>
                        <a:pt x="450" y="87"/>
                      </a:lnTo>
                      <a:lnTo>
                        <a:pt x="396" y="68"/>
                      </a:lnTo>
                      <a:lnTo>
                        <a:pt x="342" y="50"/>
                      </a:lnTo>
                      <a:lnTo>
                        <a:pt x="286" y="35"/>
                      </a:lnTo>
                      <a:lnTo>
                        <a:pt x="230" y="23"/>
                      </a:lnTo>
                      <a:lnTo>
                        <a:pt x="173" y="13"/>
                      </a:lnTo>
                      <a:lnTo>
                        <a:pt x="116" y="6"/>
                      </a:lnTo>
                      <a:lnTo>
                        <a:pt x="58" y="2"/>
                      </a:lnTo>
                      <a:lnTo>
                        <a:pt x="1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943" name="Freeform 144"/>
              <p:cNvSpPr>
                <a:spLocks noChangeArrowheads="1"/>
              </p:cNvSpPr>
              <p:nvPr/>
            </p:nvSpPr>
            <p:spPr bwMode="auto">
              <a:xfrm>
                <a:off x="2008" y="3244"/>
                <a:ext cx="308" cy="472"/>
              </a:xfrm>
              <a:custGeom>
                <a:avLst/>
                <a:gdLst>
                  <a:gd name="T0" fmla="*/ 70 w 1357"/>
                  <a:gd name="T1" fmla="*/ 0 h 2080"/>
                  <a:gd name="T2" fmla="*/ 0 w 1357"/>
                  <a:gd name="T3" fmla="*/ 0 h 2080"/>
                  <a:gd name="T4" fmla="*/ 0 w 1357"/>
                  <a:gd name="T5" fmla="*/ 107 h 2080"/>
                  <a:gd name="T6" fmla="*/ 70 w 1357"/>
                  <a:gd name="T7" fmla="*/ 107 h 20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57"/>
                  <a:gd name="T13" fmla="*/ 0 h 2080"/>
                  <a:gd name="T14" fmla="*/ 1357 w 1357"/>
                  <a:gd name="T15" fmla="*/ 2080 h 20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57" h="2080">
                    <a:moveTo>
                      <a:pt x="1356" y="0"/>
                    </a:moveTo>
                    <a:lnTo>
                      <a:pt x="0" y="0"/>
                    </a:lnTo>
                    <a:lnTo>
                      <a:pt x="0" y="2079"/>
                    </a:lnTo>
                    <a:lnTo>
                      <a:pt x="1356" y="207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909" name="Line 145"/>
            <p:cNvSpPr>
              <a:spLocks noChangeShapeType="1"/>
            </p:cNvSpPr>
            <p:nvPr/>
          </p:nvSpPr>
          <p:spPr bwMode="auto">
            <a:xfrm flipH="1">
              <a:off x="3193" y="1884"/>
              <a:ext cx="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10" name="Line 146"/>
            <p:cNvSpPr>
              <a:spLocks noChangeShapeType="1"/>
            </p:cNvSpPr>
            <p:nvPr/>
          </p:nvSpPr>
          <p:spPr bwMode="auto">
            <a:xfrm flipH="1">
              <a:off x="3193" y="2022"/>
              <a:ext cx="6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32911" name="AutoShape 147"/>
            <p:cNvCxnSpPr>
              <a:cxnSpLocks noChangeShapeType="1"/>
              <a:stCxn id="32891" idx="1"/>
              <a:endCxn id="32940" idx="6"/>
            </p:cNvCxnSpPr>
            <p:nvPr/>
          </p:nvCxnSpPr>
          <p:spPr bwMode="auto">
            <a:xfrm rot="10800000">
              <a:off x="3577" y="1954"/>
              <a:ext cx="231" cy="150"/>
            </a:xfrm>
            <a:prstGeom prst="bentConnector3">
              <a:avLst>
                <a:gd name="adj1" fmla="val 51949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2912" name="AutoShape 148"/>
            <p:cNvCxnSpPr>
              <a:cxnSpLocks noChangeShapeType="1"/>
              <a:stCxn id="32901" idx="1"/>
              <a:endCxn id="32904" idx="6"/>
            </p:cNvCxnSpPr>
            <p:nvPr/>
          </p:nvCxnSpPr>
          <p:spPr bwMode="auto">
            <a:xfrm rot="10800000">
              <a:off x="4848" y="1850"/>
              <a:ext cx="123" cy="242"/>
            </a:xfrm>
            <a:prstGeom prst="bentConnector3">
              <a:avLst>
                <a:gd name="adj1" fmla="val 53657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2913" name="Oval 149"/>
            <p:cNvSpPr>
              <a:spLocks noChangeArrowheads="1"/>
            </p:cNvSpPr>
            <p:nvPr/>
          </p:nvSpPr>
          <p:spPr bwMode="auto">
            <a:xfrm>
              <a:off x="2776" y="2007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2914" name="AutoShape 150"/>
            <p:cNvCxnSpPr>
              <a:cxnSpLocks noChangeShapeType="1"/>
              <a:stCxn id="32897" idx="3"/>
              <a:endCxn id="32913" idx="4"/>
            </p:cNvCxnSpPr>
            <p:nvPr/>
          </p:nvCxnSpPr>
          <p:spPr bwMode="auto">
            <a:xfrm flipV="1">
              <a:off x="2672" y="2055"/>
              <a:ext cx="125" cy="15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2915" name="AutoShape 151"/>
            <p:cNvCxnSpPr>
              <a:cxnSpLocks noChangeShapeType="1"/>
              <a:stCxn id="32913" idx="0"/>
              <a:endCxn id="32925" idx="4"/>
            </p:cNvCxnSpPr>
            <p:nvPr/>
          </p:nvCxnSpPr>
          <p:spPr bwMode="auto">
            <a:xfrm flipV="1">
              <a:off x="2797" y="1795"/>
              <a:ext cx="0" cy="20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2916" name="AutoShape 152"/>
            <p:cNvCxnSpPr>
              <a:cxnSpLocks noChangeShapeType="1"/>
              <a:stCxn id="32913" idx="6"/>
              <a:endCxn id="32910" idx="1"/>
            </p:cNvCxnSpPr>
            <p:nvPr/>
          </p:nvCxnSpPr>
          <p:spPr bwMode="auto">
            <a:xfrm>
              <a:off x="2825" y="2028"/>
              <a:ext cx="36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2917" name="Oval 153"/>
            <p:cNvSpPr>
              <a:spLocks noChangeArrowheads="1"/>
            </p:cNvSpPr>
            <p:nvPr/>
          </p:nvSpPr>
          <p:spPr bwMode="auto">
            <a:xfrm>
              <a:off x="5485" y="1592"/>
              <a:ext cx="42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2918" name="AutoShape 154"/>
            <p:cNvCxnSpPr>
              <a:cxnSpLocks noChangeShapeType="1"/>
              <a:stCxn id="32902" idx="3"/>
              <a:endCxn id="32917" idx="4"/>
            </p:cNvCxnSpPr>
            <p:nvPr/>
          </p:nvCxnSpPr>
          <p:spPr bwMode="auto">
            <a:xfrm flipV="1">
              <a:off x="5363" y="1641"/>
              <a:ext cx="143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2919" name="AutoShape 155"/>
            <p:cNvCxnSpPr>
              <a:cxnSpLocks noChangeShapeType="1"/>
              <a:stCxn id="32917" idx="0"/>
            </p:cNvCxnSpPr>
            <p:nvPr/>
          </p:nvCxnSpPr>
          <p:spPr bwMode="auto">
            <a:xfrm flipV="1">
              <a:off x="5506" y="1340"/>
              <a:ext cx="0" cy="24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2920" name="AutoShape 156"/>
            <p:cNvCxnSpPr>
              <a:cxnSpLocks noChangeShapeType="1"/>
              <a:stCxn id="32917" idx="2"/>
              <a:endCxn id="32909" idx="1"/>
            </p:cNvCxnSpPr>
            <p:nvPr/>
          </p:nvCxnSpPr>
          <p:spPr bwMode="auto">
            <a:xfrm rot="10800000" flipV="1">
              <a:off x="3193" y="1613"/>
              <a:ext cx="2285" cy="278"/>
            </a:xfrm>
            <a:prstGeom prst="bentConnector4">
              <a:avLst>
                <a:gd name="adj1" fmla="val 48491"/>
                <a:gd name="adj2" fmla="val -60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2921" name="Oval 157"/>
            <p:cNvSpPr>
              <a:spLocks noChangeArrowheads="1"/>
            </p:cNvSpPr>
            <p:nvPr/>
          </p:nvSpPr>
          <p:spPr bwMode="auto">
            <a:xfrm>
              <a:off x="4324" y="1874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2922" name="AutoShape 158"/>
            <p:cNvCxnSpPr>
              <a:cxnSpLocks noChangeShapeType="1"/>
              <a:stCxn id="32892" idx="3"/>
              <a:endCxn id="32921" idx="4"/>
            </p:cNvCxnSpPr>
            <p:nvPr/>
          </p:nvCxnSpPr>
          <p:spPr bwMode="auto">
            <a:xfrm flipV="1">
              <a:off x="4194" y="1923"/>
              <a:ext cx="150" cy="16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2923" name="AutoShape 159"/>
            <p:cNvCxnSpPr>
              <a:cxnSpLocks noChangeShapeType="1"/>
              <a:stCxn id="32921" idx="0"/>
            </p:cNvCxnSpPr>
            <p:nvPr/>
          </p:nvCxnSpPr>
          <p:spPr bwMode="auto">
            <a:xfrm flipV="1">
              <a:off x="4345" y="1340"/>
              <a:ext cx="0" cy="5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2924" name="AutoShape 160"/>
            <p:cNvCxnSpPr>
              <a:cxnSpLocks noChangeShapeType="1"/>
              <a:stCxn id="32921" idx="6"/>
              <a:endCxn id="32907" idx="0"/>
            </p:cNvCxnSpPr>
            <p:nvPr/>
          </p:nvCxnSpPr>
          <p:spPr bwMode="auto">
            <a:xfrm flipV="1">
              <a:off x="4373" y="1894"/>
              <a:ext cx="109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2925" name="Oval 161"/>
            <p:cNvSpPr>
              <a:spLocks noChangeArrowheads="1"/>
            </p:cNvSpPr>
            <p:nvPr/>
          </p:nvSpPr>
          <p:spPr bwMode="auto">
            <a:xfrm>
              <a:off x="2776" y="1747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2926" name="AutoShape 162"/>
            <p:cNvCxnSpPr>
              <a:cxnSpLocks noChangeShapeType="1"/>
              <a:stCxn id="32906" idx="0"/>
              <a:endCxn id="32925" idx="6"/>
            </p:cNvCxnSpPr>
            <p:nvPr/>
          </p:nvCxnSpPr>
          <p:spPr bwMode="auto">
            <a:xfrm flipH="1" flipV="1">
              <a:off x="2825" y="1768"/>
              <a:ext cx="1653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2927" name="AutoShape 163"/>
            <p:cNvCxnSpPr>
              <a:cxnSpLocks noChangeShapeType="1"/>
              <a:stCxn id="32925" idx="0"/>
            </p:cNvCxnSpPr>
            <p:nvPr/>
          </p:nvCxnSpPr>
          <p:spPr bwMode="auto">
            <a:xfrm flipV="1">
              <a:off x="2797" y="1340"/>
              <a:ext cx="0" cy="39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2928" name="AutoShape 164"/>
            <p:cNvCxnSpPr>
              <a:cxnSpLocks noChangeShapeType="1"/>
              <a:stCxn id="32925" idx="2"/>
              <a:endCxn id="32941" idx="2"/>
            </p:cNvCxnSpPr>
            <p:nvPr/>
          </p:nvCxnSpPr>
          <p:spPr bwMode="auto">
            <a:xfrm rot="10800000" flipV="1">
              <a:off x="2212" y="1768"/>
              <a:ext cx="556" cy="422"/>
            </a:xfrm>
            <a:prstGeom prst="bentConnector3">
              <a:avLst>
                <a:gd name="adj1" fmla="val 110611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2929" name="AutoShape 165"/>
            <p:cNvCxnSpPr>
              <a:cxnSpLocks noChangeShapeType="1"/>
              <a:stCxn id="32917" idx="6"/>
              <a:endCxn id="32899" idx="1"/>
            </p:cNvCxnSpPr>
            <p:nvPr/>
          </p:nvCxnSpPr>
          <p:spPr bwMode="auto">
            <a:xfrm flipH="1">
              <a:off x="2280" y="1613"/>
              <a:ext cx="3255" cy="975"/>
            </a:xfrm>
            <a:prstGeom prst="bentConnector5">
              <a:avLst>
                <a:gd name="adj1" fmla="val -4176"/>
                <a:gd name="adj2" fmla="val 114051"/>
                <a:gd name="adj3" fmla="val 104426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2930" name="Text Box 166"/>
            <p:cNvSpPr txBox="1">
              <a:spLocks noChangeArrowheads="1"/>
            </p:cNvSpPr>
            <p:nvPr/>
          </p:nvSpPr>
          <p:spPr bwMode="auto">
            <a:xfrm>
              <a:off x="2779" y="1200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2</a:t>
              </a:r>
            </a:p>
          </p:txBody>
        </p:sp>
        <p:sp>
          <p:nvSpPr>
            <p:cNvPr id="32931" name="Text Box 167"/>
            <p:cNvSpPr txBox="1">
              <a:spLocks noChangeArrowheads="1"/>
            </p:cNvSpPr>
            <p:nvPr/>
          </p:nvSpPr>
          <p:spPr bwMode="auto">
            <a:xfrm>
              <a:off x="4371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32932" name="Text Box 168"/>
            <p:cNvSpPr txBox="1">
              <a:spLocks noChangeArrowheads="1"/>
            </p:cNvSpPr>
            <p:nvPr/>
          </p:nvSpPr>
          <p:spPr bwMode="auto">
            <a:xfrm>
              <a:off x="5515" y="1209"/>
              <a:ext cx="26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32933" name="Oval 169"/>
            <p:cNvSpPr>
              <a:spLocks noChangeArrowheads="1"/>
            </p:cNvSpPr>
            <p:nvPr/>
          </p:nvSpPr>
          <p:spPr bwMode="auto">
            <a:xfrm>
              <a:off x="3678" y="2793"/>
              <a:ext cx="41" cy="41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2934" name="AutoShape 170"/>
            <p:cNvCxnSpPr>
              <a:cxnSpLocks noChangeShapeType="1"/>
              <a:stCxn id="32933" idx="0"/>
              <a:endCxn id="32954" idx="3"/>
            </p:cNvCxnSpPr>
            <p:nvPr/>
          </p:nvCxnSpPr>
          <p:spPr bwMode="auto">
            <a:xfrm rot="-5400000">
              <a:off x="3522" y="2483"/>
              <a:ext cx="480" cy="12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2935" name="AutoShape 171"/>
            <p:cNvCxnSpPr>
              <a:cxnSpLocks noChangeShapeType="1"/>
              <a:stCxn id="32933" idx="6"/>
              <a:endCxn id="32952" idx="3"/>
            </p:cNvCxnSpPr>
            <p:nvPr/>
          </p:nvCxnSpPr>
          <p:spPr bwMode="auto">
            <a:xfrm flipV="1">
              <a:off x="3726" y="2293"/>
              <a:ext cx="1269" cy="521"/>
            </a:xfrm>
            <a:prstGeom prst="bentConnector3">
              <a:avLst>
                <a:gd name="adj1" fmla="val 87278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2936" name="Oval 172"/>
            <p:cNvSpPr>
              <a:spLocks noChangeArrowheads="1"/>
            </p:cNvSpPr>
            <p:nvPr/>
          </p:nvSpPr>
          <p:spPr bwMode="auto">
            <a:xfrm>
              <a:off x="2023" y="2792"/>
              <a:ext cx="41" cy="42"/>
            </a:xfrm>
            <a:prstGeom prst="ellipse">
              <a:avLst/>
            </a:prstGeom>
            <a:solidFill>
              <a:schemeClr val="bg2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2937" name="AutoShape 173"/>
            <p:cNvCxnSpPr>
              <a:cxnSpLocks noChangeShapeType="1"/>
              <a:stCxn id="32936" idx="0"/>
              <a:endCxn id="32895" idx="3"/>
            </p:cNvCxnSpPr>
            <p:nvPr/>
          </p:nvCxnSpPr>
          <p:spPr bwMode="auto">
            <a:xfrm rot="-5400000">
              <a:off x="1970" y="2452"/>
              <a:ext cx="406" cy="257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2938" name="AutoShape 174"/>
            <p:cNvCxnSpPr>
              <a:cxnSpLocks noChangeShapeType="1"/>
              <a:stCxn id="32936" idx="6"/>
              <a:endCxn id="32933" idx="2"/>
            </p:cNvCxnSpPr>
            <p:nvPr/>
          </p:nvCxnSpPr>
          <p:spPr bwMode="auto">
            <a:xfrm>
              <a:off x="2072" y="2813"/>
              <a:ext cx="1598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2939" name="AutoShape 175"/>
            <p:cNvCxnSpPr>
              <a:cxnSpLocks noChangeShapeType="1"/>
              <a:stCxn id="32936" idx="2"/>
            </p:cNvCxnSpPr>
            <p:nvPr/>
          </p:nvCxnSpPr>
          <p:spPr bwMode="auto">
            <a:xfrm flipH="1">
              <a:off x="1721" y="2813"/>
              <a:ext cx="29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2940" name="Oval 176"/>
            <p:cNvSpPr>
              <a:spLocks noChangeArrowheads="1"/>
            </p:cNvSpPr>
            <p:nvPr/>
          </p:nvSpPr>
          <p:spPr bwMode="auto">
            <a:xfrm>
              <a:off x="3528" y="1933"/>
              <a:ext cx="41" cy="41"/>
            </a:xfrm>
            <a:prstGeom prst="ellips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41" name="Oval 177"/>
            <p:cNvSpPr>
              <a:spLocks noChangeArrowheads="1"/>
            </p:cNvSpPr>
            <p:nvPr/>
          </p:nvSpPr>
          <p:spPr bwMode="auto">
            <a:xfrm>
              <a:off x="2220" y="2152"/>
              <a:ext cx="84" cy="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888" name="Text Box 182"/>
          <p:cNvSpPr txBox="1">
            <a:spLocks noChangeArrowheads="1"/>
          </p:cNvSpPr>
          <p:nvPr/>
        </p:nvSpPr>
        <p:spPr bwMode="auto">
          <a:xfrm>
            <a:off x="406400" y="4759325"/>
            <a:ext cx="1997075" cy="650875"/>
          </a:xfrm>
          <a:prstGeom prst="rect">
            <a:avLst/>
          </a:prstGeom>
          <a:solidFill>
            <a:srgbClr val="FFFF99">
              <a:alpha val="70195"/>
            </a:srgbClr>
          </a:solidFill>
          <a:ln w="952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Outputs change on new clock cycle</a:t>
            </a:r>
          </a:p>
        </p:txBody>
      </p:sp>
      <p:sp>
        <p:nvSpPr>
          <p:cNvPr id="32889" name="Oval 188"/>
          <p:cNvSpPr>
            <a:spLocks noChangeArrowheads="1"/>
          </p:cNvSpPr>
          <p:nvPr/>
        </p:nvSpPr>
        <p:spPr bwMode="auto">
          <a:xfrm>
            <a:off x="6553200" y="2106613"/>
            <a:ext cx="425450" cy="420687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40E58BE-C779-4D11-A28A-DEEB767785E7}" type="slidenum">
              <a:rPr lang="en-US" smtClean="0"/>
              <a:pPr lvl="1"/>
              <a:t>31</a:t>
            </a:fld>
            <a:endParaRPr lang="en-US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Counters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Binary up counter</a:t>
            </a:r>
            <a:r>
              <a:rPr lang="en-US" sz="2800" smtClean="0"/>
              <a:t>: with N bits, cycles through the numbers from 0 to 2</a:t>
            </a:r>
            <a:r>
              <a:rPr lang="en-US" sz="2800" baseline="30000" smtClean="0"/>
              <a:t>N </a:t>
            </a:r>
            <a:r>
              <a:rPr lang="en-US" sz="2800" smtClean="0"/>
              <a:t>– 1</a:t>
            </a:r>
          </a:p>
          <a:p>
            <a:pPr lvl="1">
              <a:buClr>
                <a:schemeClr val="tx1"/>
              </a:buClr>
            </a:pPr>
            <a:r>
              <a:rPr lang="en-US" sz="2400" smtClean="0"/>
              <a:t>A reset input will force the output to be zero </a:t>
            </a:r>
          </a:p>
        </p:txBody>
      </p:sp>
      <p:grpSp>
        <p:nvGrpSpPr>
          <p:cNvPr id="33799" name="Group 53"/>
          <p:cNvGrpSpPr>
            <a:grpSpLocks/>
          </p:cNvGrpSpPr>
          <p:nvPr/>
        </p:nvGrpSpPr>
        <p:grpSpPr bwMode="auto">
          <a:xfrm>
            <a:off x="152400" y="3124200"/>
            <a:ext cx="2951163" cy="2241550"/>
            <a:chOff x="157" y="2044"/>
            <a:chExt cx="1859" cy="1412"/>
          </a:xfrm>
        </p:grpSpPr>
        <p:sp>
          <p:nvSpPr>
            <p:cNvPr id="33859" name="Rectangle 4"/>
            <p:cNvSpPr>
              <a:spLocks noChangeArrowheads="1"/>
            </p:cNvSpPr>
            <p:nvPr/>
          </p:nvSpPr>
          <p:spPr bwMode="auto">
            <a:xfrm>
              <a:off x="698" y="2437"/>
              <a:ext cx="1318" cy="528"/>
            </a:xfrm>
            <a:prstGeom prst="rect">
              <a:avLst/>
            </a:prstGeom>
            <a:solidFill>
              <a:srgbClr val="ABA964">
                <a:alpha val="50195"/>
              </a:srgbClr>
            </a:solidFill>
            <a:ln w="15875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r>
                <a:rPr lang="en-US"/>
                <a:t>N-bit</a:t>
              </a:r>
            </a:p>
            <a:p>
              <a:r>
                <a:rPr lang="en-US"/>
                <a:t>Binary Counter</a:t>
              </a:r>
            </a:p>
          </p:txBody>
        </p:sp>
        <p:sp>
          <p:nvSpPr>
            <p:cNvPr id="33860" name="Line 5"/>
            <p:cNvSpPr>
              <a:spLocks noChangeShapeType="1"/>
            </p:cNvSpPr>
            <p:nvPr/>
          </p:nvSpPr>
          <p:spPr bwMode="auto">
            <a:xfrm>
              <a:off x="886" y="2965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1" name="Text Box 6"/>
            <p:cNvSpPr txBox="1">
              <a:spLocks noChangeArrowheads="1"/>
            </p:cNvSpPr>
            <p:nvPr/>
          </p:nvSpPr>
          <p:spPr bwMode="auto">
            <a:xfrm>
              <a:off x="718" y="3244"/>
              <a:ext cx="338" cy="212"/>
            </a:xfrm>
            <a:prstGeom prst="rect">
              <a:avLst/>
            </a:prstGeom>
            <a:noFill/>
            <a:ln w="1587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  <a:r>
                <a:rPr lang="en-US" baseline="-25000"/>
                <a:t>N-1</a:t>
              </a:r>
            </a:p>
          </p:txBody>
        </p:sp>
        <p:sp>
          <p:nvSpPr>
            <p:cNvPr id="33862" name="Line 7"/>
            <p:cNvSpPr>
              <a:spLocks noChangeShapeType="1"/>
            </p:cNvSpPr>
            <p:nvPr/>
          </p:nvSpPr>
          <p:spPr bwMode="auto">
            <a:xfrm>
              <a:off x="1848" y="2965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3" name="Text Box 8"/>
            <p:cNvSpPr txBox="1">
              <a:spLocks noChangeArrowheads="1"/>
            </p:cNvSpPr>
            <p:nvPr/>
          </p:nvSpPr>
          <p:spPr bwMode="auto">
            <a:xfrm>
              <a:off x="1726" y="3244"/>
              <a:ext cx="245" cy="212"/>
            </a:xfrm>
            <a:prstGeom prst="rect">
              <a:avLst/>
            </a:prstGeom>
            <a:noFill/>
            <a:ln w="1587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  <a:r>
                <a:rPr lang="en-US" baseline="-25000"/>
                <a:t>0</a:t>
              </a:r>
            </a:p>
          </p:txBody>
        </p:sp>
        <p:sp>
          <p:nvSpPr>
            <p:cNvPr id="33864" name="Line 9"/>
            <p:cNvSpPr>
              <a:spLocks noChangeShapeType="1"/>
            </p:cNvSpPr>
            <p:nvPr/>
          </p:nvSpPr>
          <p:spPr bwMode="auto">
            <a:xfrm>
              <a:off x="1658" y="2965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5" name="Text Box 10"/>
            <p:cNvSpPr txBox="1">
              <a:spLocks noChangeArrowheads="1"/>
            </p:cNvSpPr>
            <p:nvPr/>
          </p:nvSpPr>
          <p:spPr bwMode="auto">
            <a:xfrm>
              <a:off x="1536" y="3244"/>
              <a:ext cx="245" cy="212"/>
            </a:xfrm>
            <a:prstGeom prst="rect">
              <a:avLst/>
            </a:prstGeom>
            <a:noFill/>
            <a:ln w="1587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  <a:r>
                <a:rPr lang="en-US" baseline="-25000"/>
                <a:t>1</a:t>
              </a:r>
            </a:p>
          </p:txBody>
        </p:sp>
        <p:sp>
          <p:nvSpPr>
            <p:cNvPr id="33866" name="Line 11"/>
            <p:cNvSpPr>
              <a:spLocks noChangeShapeType="1"/>
            </p:cNvSpPr>
            <p:nvPr/>
          </p:nvSpPr>
          <p:spPr bwMode="auto">
            <a:xfrm>
              <a:off x="1466" y="2965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7" name="Text Box 12"/>
            <p:cNvSpPr txBox="1">
              <a:spLocks noChangeArrowheads="1"/>
            </p:cNvSpPr>
            <p:nvPr/>
          </p:nvSpPr>
          <p:spPr bwMode="auto">
            <a:xfrm>
              <a:off x="1344" y="3244"/>
              <a:ext cx="245" cy="212"/>
            </a:xfrm>
            <a:prstGeom prst="rect">
              <a:avLst/>
            </a:prstGeom>
            <a:noFill/>
            <a:ln w="1587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  <a:r>
                <a:rPr lang="en-US" baseline="-25000"/>
                <a:t>2</a:t>
              </a:r>
            </a:p>
          </p:txBody>
        </p:sp>
        <p:sp>
          <p:nvSpPr>
            <p:cNvPr id="33868" name="Text Box 13"/>
            <p:cNvSpPr txBox="1">
              <a:spLocks noChangeArrowheads="1"/>
            </p:cNvSpPr>
            <p:nvPr/>
          </p:nvSpPr>
          <p:spPr bwMode="auto">
            <a:xfrm>
              <a:off x="1008" y="2849"/>
              <a:ext cx="288" cy="404"/>
            </a:xfrm>
            <a:prstGeom prst="rect">
              <a:avLst/>
            </a:prstGeom>
            <a:noFill/>
            <a:ln w="15875">
              <a:noFill/>
              <a:miter lim="800000"/>
              <a:headEnd type="none" w="lg" len="lg"/>
              <a:tailEnd type="none" w="lg" len="lg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/>
                <a:t>…</a:t>
              </a:r>
            </a:p>
          </p:txBody>
        </p:sp>
        <p:sp>
          <p:nvSpPr>
            <p:cNvPr id="33869" name="AutoShape 14"/>
            <p:cNvSpPr>
              <a:spLocks noChangeArrowheads="1"/>
            </p:cNvSpPr>
            <p:nvPr/>
          </p:nvSpPr>
          <p:spPr bwMode="auto">
            <a:xfrm rot="5400000" flipH="1">
              <a:off x="674" y="2653"/>
              <a:ext cx="144" cy="96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15875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70" name="Line 15"/>
            <p:cNvSpPr>
              <a:spLocks noChangeShapeType="1"/>
            </p:cNvSpPr>
            <p:nvPr/>
          </p:nvSpPr>
          <p:spPr bwMode="auto">
            <a:xfrm flipH="1">
              <a:off x="528" y="2701"/>
              <a:ext cx="17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1" name="Text Box 16"/>
            <p:cNvSpPr txBox="1">
              <a:spLocks noChangeArrowheads="1"/>
            </p:cNvSpPr>
            <p:nvPr/>
          </p:nvSpPr>
          <p:spPr bwMode="auto">
            <a:xfrm>
              <a:off x="157" y="2581"/>
              <a:ext cx="371" cy="212"/>
            </a:xfrm>
            <a:prstGeom prst="rect">
              <a:avLst/>
            </a:prstGeom>
            <a:noFill/>
            <a:ln w="1587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CLK</a:t>
              </a:r>
            </a:p>
          </p:txBody>
        </p:sp>
        <p:sp>
          <p:nvSpPr>
            <p:cNvPr id="33872" name="Line 17"/>
            <p:cNvSpPr>
              <a:spLocks noChangeShapeType="1"/>
            </p:cNvSpPr>
            <p:nvPr/>
          </p:nvSpPr>
          <p:spPr bwMode="auto">
            <a:xfrm>
              <a:off x="1344" y="2256"/>
              <a:ext cx="0" cy="1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3" name="Text Box 18"/>
            <p:cNvSpPr txBox="1">
              <a:spLocks noChangeArrowheads="1"/>
            </p:cNvSpPr>
            <p:nvPr/>
          </p:nvSpPr>
          <p:spPr bwMode="auto">
            <a:xfrm>
              <a:off x="1152" y="2044"/>
              <a:ext cx="401" cy="212"/>
            </a:xfrm>
            <a:prstGeom prst="rect">
              <a:avLst/>
            </a:prstGeom>
            <a:noFill/>
            <a:ln w="1587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Reset</a:t>
              </a:r>
            </a:p>
          </p:txBody>
        </p:sp>
      </p:grpSp>
      <p:sp>
        <p:nvSpPr>
          <p:cNvPr id="33800" name="Text Box 54"/>
          <p:cNvSpPr txBox="1">
            <a:spLocks noChangeArrowheads="1"/>
          </p:cNvSpPr>
          <p:nvPr/>
        </p:nvSpPr>
        <p:spPr bwMode="auto">
          <a:xfrm>
            <a:off x="5445125" y="3252788"/>
            <a:ext cx="1843088" cy="415925"/>
          </a:xfrm>
          <a:prstGeom prst="rect">
            <a:avLst/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3-bit up-counter</a:t>
            </a:r>
          </a:p>
        </p:txBody>
      </p:sp>
      <p:sp>
        <p:nvSpPr>
          <p:cNvPr id="33801" name="Text Box 49"/>
          <p:cNvSpPr txBox="1">
            <a:spLocks noChangeArrowheads="1"/>
          </p:cNvSpPr>
          <p:nvPr/>
        </p:nvSpPr>
        <p:spPr bwMode="auto">
          <a:xfrm>
            <a:off x="3578225" y="5407025"/>
            <a:ext cx="590550" cy="336550"/>
          </a:xfrm>
          <a:prstGeom prst="rect">
            <a:avLst/>
          </a:prstGeom>
          <a:noFill/>
          <a:ln w="254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grpSp>
        <p:nvGrpSpPr>
          <p:cNvPr id="33802" name="Group 90"/>
          <p:cNvGrpSpPr>
            <a:grpSpLocks/>
          </p:cNvGrpSpPr>
          <p:nvPr/>
        </p:nvGrpSpPr>
        <p:grpSpPr bwMode="auto">
          <a:xfrm>
            <a:off x="3663950" y="3919538"/>
            <a:ext cx="5291138" cy="1733550"/>
            <a:chOff x="2308" y="2469"/>
            <a:chExt cx="3333" cy="1092"/>
          </a:xfrm>
        </p:grpSpPr>
        <p:sp>
          <p:nvSpPr>
            <p:cNvPr id="33803" name="Freeform 21"/>
            <p:cNvSpPr>
              <a:spLocks/>
            </p:cNvSpPr>
            <p:nvPr/>
          </p:nvSpPr>
          <p:spPr bwMode="auto">
            <a:xfrm>
              <a:off x="2835" y="3406"/>
              <a:ext cx="200" cy="155"/>
            </a:xfrm>
            <a:custGeom>
              <a:avLst/>
              <a:gdLst>
                <a:gd name="T0" fmla="*/ 0 w 384"/>
                <a:gd name="T1" fmla="*/ 155 h 288"/>
                <a:gd name="T2" fmla="*/ 0 w 384"/>
                <a:gd name="T3" fmla="*/ 0 h 288"/>
                <a:gd name="T4" fmla="*/ 200 w 384"/>
                <a:gd name="T5" fmla="*/ 0 h 288"/>
                <a:gd name="T6" fmla="*/ 200 w 384"/>
                <a:gd name="T7" fmla="*/ 155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4" name="Freeform 22"/>
            <p:cNvSpPr>
              <a:spLocks/>
            </p:cNvSpPr>
            <p:nvPr/>
          </p:nvSpPr>
          <p:spPr bwMode="auto">
            <a:xfrm>
              <a:off x="3236" y="3406"/>
              <a:ext cx="200" cy="155"/>
            </a:xfrm>
            <a:custGeom>
              <a:avLst/>
              <a:gdLst>
                <a:gd name="T0" fmla="*/ 0 w 384"/>
                <a:gd name="T1" fmla="*/ 155 h 288"/>
                <a:gd name="T2" fmla="*/ 0 w 384"/>
                <a:gd name="T3" fmla="*/ 0 h 288"/>
                <a:gd name="T4" fmla="*/ 200 w 384"/>
                <a:gd name="T5" fmla="*/ 0 h 288"/>
                <a:gd name="T6" fmla="*/ 200 w 384"/>
                <a:gd name="T7" fmla="*/ 155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5" name="Freeform 23"/>
            <p:cNvSpPr>
              <a:spLocks/>
            </p:cNvSpPr>
            <p:nvPr/>
          </p:nvSpPr>
          <p:spPr bwMode="auto">
            <a:xfrm>
              <a:off x="3637" y="3406"/>
              <a:ext cx="200" cy="155"/>
            </a:xfrm>
            <a:custGeom>
              <a:avLst/>
              <a:gdLst>
                <a:gd name="T0" fmla="*/ 0 w 384"/>
                <a:gd name="T1" fmla="*/ 155 h 288"/>
                <a:gd name="T2" fmla="*/ 0 w 384"/>
                <a:gd name="T3" fmla="*/ 0 h 288"/>
                <a:gd name="T4" fmla="*/ 200 w 384"/>
                <a:gd name="T5" fmla="*/ 0 h 288"/>
                <a:gd name="T6" fmla="*/ 200 w 384"/>
                <a:gd name="T7" fmla="*/ 155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6" name="Freeform 24"/>
            <p:cNvSpPr>
              <a:spLocks/>
            </p:cNvSpPr>
            <p:nvPr/>
          </p:nvSpPr>
          <p:spPr bwMode="auto">
            <a:xfrm>
              <a:off x="4037" y="3406"/>
              <a:ext cx="201" cy="155"/>
            </a:xfrm>
            <a:custGeom>
              <a:avLst/>
              <a:gdLst>
                <a:gd name="T0" fmla="*/ 0 w 384"/>
                <a:gd name="T1" fmla="*/ 155 h 288"/>
                <a:gd name="T2" fmla="*/ 0 w 384"/>
                <a:gd name="T3" fmla="*/ 0 h 288"/>
                <a:gd name="T4" fmla="*/ 201 w 384"/>
                <a:gd name="T5" fmla="*/ 0 h 288"/>
                <a:gd name="T6" fmla="*/ 201 w 384"/>
                <a:gd name="T7" fmla="*/ 155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7" name="Freeform 25"/>
            <p:cNvSpPr>
              <a:spLocks/>
            </p:cNvSpPr>
            <p:nvPr/>
          </p:nvSpPr>
          <p:spPr bwMode="auto">
            <a:xfrm>
              <a:off x="4438" y="3406"/>
              <a:ext cx="200" cy="155"/>
            </a:xfrm>
            <a:custGeom>
              <a:avLst/>
              <a:gdLst>
                <a:gd name="T0" fmla="*/ 0 w 384"/>
                <a:gd name="T1" fmla="*/ 155 h 288"/>
                <a:gd name="T2" fmla="*/ 0 w 384"/>
                <a:gd name="T3" fmla="*/ 0 h 288"/>
                <a:gd name="T4" fmla="*/ 200 w 384"/>
                <a:gd name="T5" fmla="*/ 0 h 288"/>
                <a:gd name="T6" fmla="*/ 200 w 384"/>
                <a:gd name="T7" fmla="*/ 155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8" name="Freeform 26"/>
            <p:cNvSpPr>
              <a:spLocks/>
            </p:cNvSpPr>
            <p:nvPr/>
          </p:nvSpPr>
          <p:spPr bwMode="auto">
            <a:xfrm>
              <a:off x="4839" y="3406"/>
              <a:ext cx="200" cy="155"/>
            </a:xfrm>
            <a:custGeom>
              <a:avLst/>
              <a:gdLst>
                <a:gd name="T0" fmla="*/ 0 w 384"/>
                <a:gd name="T1" fmla="*/ 155 h 288"/>
                <a:gd name="T2" fmla="*/ 0 w 384"/>
                <a:gd name="T3" fmla="*/ 0 h 288"/>
                <a:gd name="T4" fmla="*/ 200 w 384"/>
                <a:gd name="T5" fmla="*/ 0 h 288"/>
                <a:gd name="T6" fmla="*/ 200 w 384"/>
                <a:gd name="T7" fmla="*/ 155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9" name="Freeform 27"/>
            <p:cNvSpPr>
              <a:spLocks/>
            </p:cNvSpPr>
            <p:nvPr/>
          </p:nvSpPr>
          <p:spPr bwMode="auto">
            <a:xfrm>
              <a:off x="5240" y="3406"/>
              <a:ext cx="200" cy="155"/>
            </a:xfrm>
            <a:custGeom>
              <a:avLst/>
              <a:gdLst>
                <a:gd name="T0" fmla="*/ 0 w 384"/>
                <a:gd name="T1" fmla="*/ 155 h 288"/>
                <a:gd name="T2" fmla="*/ 0 w 384"/>
                <a:gd name="T3" fmla="*/ 0 h 288"/>
                <a:gd name="T4" fmla="*/ 200 w 384"/>
                <a:gd name="T5" fmla="*/ 0 h 288"/>
                <a:gd name="T6" fmla="*/ 200 w 384"/>
                <a:gd name="T7" fmla="*/ 155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0" name="Freeform 28"/>
            <p:cNvSpPr>
              <a:spLocks/>
            </p:cNvSpPr>
            <p:nvPr/>
          </p:nvSpPr>
          <p:spPr bwMode="auto">
            <a:xfrm>
              <a:off x="2836" y="3126"/>
              <a:ext cx="400" cy="156"/>
            </a:xfrm>
            <a:custGeom>
              <a:avLst/>
              <a:gdLst>
                <a:gd name="T0" fmla="*/ 0 w 384"/>
                <a:gd name="T1" fmla="*/ 156 h 288"/>
                <a:gd name="T2" fmla="*/ 0 w 384"/>
                <a:gd name="T3" fmla="*/ 0 h 288"/>
                <a:gd name="T4" fmla="*/ 400 w 384"/>
                <a:gd name="T5" fmla="*/ 0 h 288"/>
                <a:gd name="T6" fmla="*/ 400 w 384"/>
                <a:gd name="T7" fmla="*/ 156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1" name="Freeform 29"/>
            <p:cNvSpPr>
              <a:spLocks/>
            </p:cNvSpPr>
            <p:nvPr/>
          </p:nvSpPr>
          <p:spPr bwMode="auto">
            <a:xfrm>
              <a:off x="3637" y="3126"/>
              <a:ext cx="401" cy="156"/>
            </a:xfrm>
            <a:custGeom>
              <a:avLst/>
              <a:gdLst>
                <a:gd name="T0" fmla="*/ 0 w 384"/>
                <a:gd name="T1" fmla="*/ 156 h 288"/>
                <a:gd name="T2" fmla="*/ 0 w 384"/>
                <a:gd name="T3" fmla="*/ 0 h 288"/>
                <a:gd name="T4" fmla="*/ 401 w 384"/>
                <a:gd name="T5" fmla="*/ 0 h 288"/>
                <a:gd name="T6" fmla="*/ 401 w 384"/>
                <a:gd name="T7" fmla="*/ 156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2" name="Freeform 30"/>
            <p:cNvSpPr>
              <a:spLocks/>
            </p:cNvSpPr>
            <p:nvPr/>
          </p:nvSpPr>
          <p:spPr bwMode="auto">
            <a:xfrm>
              <a:off x="4439" y="3126"/>
              <a:ext cx="400" cy="156"/>
            </a:xfrm>
            <a:custGeom>
              <a:avLst/>
              <a:gdLst>
                <a:gd name="T0" fmla="*/ 0 w 384"/>
                <a:gd name="T1" fmla="*/ 156 h 288"/>
                <a:gd name="T2" fmla="*/ 0 w 384"/>
                <a:gd name="T3" fmla="*/ 0 h 288"/>
                <a:gd name="T4" fmla="*/ 400 w 384"/>
                <a:gd name="T5" fmla="*/ 0 h 288"/>
                <a:gd name="T6" fmla="*/ 400 w 384"/>
                <a:gd name="T7" fmla="*/ 156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3" name="Freeform 31"/>
            <p:cNvSpPr>
              <a:spLocks/>
            </p:cNvSpPr>
            <p:nvPr/>
          </p:nvSpPr>
          <p:spPr bwMode="auto">
            <a:xfrm>
              <a:off x="5240" y="3126"/>
              <a:ext cx="401" cy="156"/>
            </a:xfrm>
            <a:custGeom>
              <a:avLst/>
              <a:gdLst>
                <a:gd name="T0" fmla="*/ 0 w 384"/>
                <a:gd name="T1" fmla="*/ 156 h 288"/>
                <a:gd name="T2" fmla="*/ 0 w 384"/>
                <a:gd name="T3" fmla="*/ 0 h 288"/>
                <a:gd name="T4" fmla="*/ 401 w 384"/>
                <a:gd name="T5" fmla="*/ 0 h 288"/>
                <a:gd name="T6" fmla="*/ 401 w 384"/>
                <a:gd name="T7" fmla="*/ 156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4" name="Freeform 32"/>
            <p:cNvSpPr>
              <a:spLocks/>
            </p:cNvSpPr>
            <p:nvPr/>
          </p:nvSpPr>
          <p:spPr bwMode="auto">
            <a:xfrm>
              <a:off x="3270" y="2816"/>
              <a:ext cx="768" cy="155"/>
            </a:xfrm>
            <a:custGeom>
              <a:avLst/>
              <a:gdLst>
                <a:gd name="T0" fmla="*/ 0 w 384"/>
                <a:gd name="T1" fmla="*/ 155 h 288"/>
                <a:gd name="T2" fmla="*/ 0 w 384"/>
                <a:gd name="T3" fmla="*/ 0 h 288"/>
                <a:gd name="T4" fmla="*/ 768 w 384"/>
                <a:gd name="T5" fmla="*/ 0 h 288"/>
                <a:gd name="T6" fmla="*/ 768 w 384"/>
                <a:gd name="T7" fmla="*/ 155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5" name="Freeform 33"/>
            <p:cNvSpPr>
              <a:spLocks/>
            </p:cNvSpPr>
            <p:nvPr/>
          </p:nvSpPr>
          <p:spPr bwMode="auto">
            <a:xfrm>
              <a:off x="4839" y="2816"/>
              <a:ext cx="769" cy="155"/>
            </a:xfrm>
            <a:custGeom>
              <a:avLst/>
              <a:gdLst>
                <a:gd name="T0" fmla="*/ 0 w 384"/>
                <a:gd name="T1" fmla="*/ 155 h 288"/>
                <a:gd name="T2" fmla="*/ 0 w 384"/>
                <a:gd name="T3" fmla="*/ 0 h 288"/>
                <a:gd name="T4" fmla="*/ 769 w 384"/>
                <a:gd name="T5" fmla="*/ 0 h 288"/>
                <a:gd name="T6" fmla="*/ 769 w 384"/>
                <a:gd name="T7" fmla="*/ 155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6" name="Freeform 34"/>
            <p:cNvSpPr>
              <a:spLocks/>
            </p:cNvSpPr>
            <p:nvPr/>
          </p:nvSpPr>
          <p:spPr bwMode="auto">
            <a:xfrm>
              <a:off x="4038" y="2505"/>
              <a:ext cx="1570" cy="155"/>
            </a:xfrm>
            <a:custGeom>
              <a:avLst/>
              <a:gdLst>
                <a:gd name="T0" fmla="*/ 0 w 384"/>
                <a:gd name="T1" fmla="*/ 155 h 288"/>
                <a:gd name="T2" fmla="*/ 0 w 384"/>
                <a:gd name="T3" fmla="*/ 0 h 288"/>
                <a:gd name="T4" fmla="*/ 1570 w 384"/>
                <a:gd name="T5" fmla="*/ 0 h 288"/>
                <a:gd name="T6" fmla="*/ 1570 w 384"/>
                <a:gd name="T7" fmla="*/ 155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33817" name="AutoShape 35"/>
            <p:cNvCxnSpPr>
              <a:cxnSpLocks noChangeShapeType="1"/>
              <a:endCxn id="33803" idx="0"/>
            </p:cNvCxnSpPr>
            <p:nvPr/>
          </p:nvCxnSpPr>
          <p:spPr bwMode="auto">
            <a:xfrm>
              <a:off x="2639" y="3561"/>
              <a:ext cx="18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18" name="AutoShape 36"/>
            <p:cNvCxnSpPr>
              <a:cxnSpLocks noChangeShapeType="1"/>
              <a:stCxn id="33803" idx="3"/>
              <a:endCxn id="33804" idx="0"/>
            </p:cNvCxnSpPr>
            <p:nvPr/>
          </p:nvCxnSpPr>
          <p:spPr bwMode="auto">
            <a:xfrm>
              <a:off x="3042" y="3561"/>
              <a:ext cx="187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19" name="AutoShape 37"/>
            <p:cNvCxnSpPr>
              <a:cxnSpLocks noChangeShapeType="1"/>
              <a:stCxn id="33804" idx="3"/>
              <a:endCxn id="33805" idx="0"/>
            </p:cNvCxnSpPr>
            <p:nvPr/>
          </p:nvCxnSpPr>
          <p:spPr bwMode="auto">
            <a:xfrm>
              <a:off x="3443" y="3561"/>
              <a:ext cx="187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20" name="AutoShape 38"/>
            <p:cNvCxnSpPr>
              <a:cxnSpLocks noChangeShapeType="1"/>
              <a:stCxn id="33805" idx="3"/>
              <a:endCxn id="33806" idx="0"/>
            </p:cNvCxnSpPr>
            <p:nvPr/>
          </p:nvCxnSpPr>
          <p:spPr bwMode="auto">
            <a:xfrm>
              <a:off x="3844" y="3561"/>
              <a:ext cx="18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21" name="AutoShape 39"/>
            <p:cNvCxnSpPr>
              <a:cxnSpLocks noChangeShapeType="1"/>
              <a:stCxn id="33806" idx="3"/>
              <a:endCxn id="33807" idx="0"/>
            </p:cNvCxnSpPr>
            <p:nvPr/>
          </p:nvCxnSpPr>
          <p:spPr bwMode="auto">
            <a:xfrm>
              <a:off x="4245" y="3561"/>
              <a:ext cx="18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22" name="AutoShape 40"/>
            <p:cNvCxnSpPr>
              <a:cxnSpLocks noChangeShapeType="1"/>
              <a:stCxn id="33807" idx="3"/>
              <a:endCxn id="33808" idx="0"/>
            </p:cNvCxnSpPr>
            <p:nvPr/>
          </p:nvCxnSpPr>
          <p:spPr bwMode="auto">
            <a:xfrm>
              <a:off x="4645" y="3561"/>
              <a:ext cx="187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23" name="AutoShape 41"/>
            <p:cNvCxnSpPr>
              <a:cxnSpLocks noChangeShapeType="1"/>
              <a:stCxn id="33808" idx="3"/>
              <a:endCxn id="33809" idx="0"/>
            </p:cNvCxnSpPr>
            <p:nvPr/>
          </p:nvCxnSpPr>
          <p:spPr bwMode="auto">
            <a:xfrm>
              <a:off x="5046" y="3561"/>
              <a:ext cx="187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24" name="AutoShape 42"/>
            <p:cNvCxnSpPr>
              <a:cxnSpLocks noChangeShapeType="1"/>
              <a:stCxn id="33810" idx="3"/>
              <a:endCxn id="33811" idx="0"/>
            </p:cNvCxnSpPr>
            <p:nvPr/>
          </p:nvCxnSpPr>
          <p:spPr bwMode="auto">
            <a:xfrm>
              <a:off x="3243" y="3282"/>
              <a:ext cx="387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25" name="AutoShape 43"/>
            <p:cNvCxnSpPr>
              <a:cxnSpLocks noChangeShapeType="1"/>
              <a:stCxn id="33811" idx="3"/>
              <a:endCxn id="33812" idx="0"/>
            </p:cNvCxnSpPr>
            <p:nvPr/>
          </p:nvCxnSpPr>
          <p:spPr bwMode="auto">
            <a:xfrm>
              <a:off x="4045" y="3282"/>
              <a:ext cx="387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26" name="AutoShape 44"/>
            <p:cNvCxnSpPr>
              <a:cxnSpLocks noChangeShapeType="1"/>
              <a:stCxn id="33812" idx="3"/>
              <a:endCxn id="33813" idx="0"/>
            </p:cNvCxnSpPr>
            <p:nvPr/>
          </p:nvCxnSpPr>
          <p:spPr bwMode="auto">
            <a:xfrm>
              <a:off x="4846" y="3282"/>
              <a:ext cx="387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27" name="AutoShape 45"/>
            <p:cNvCxnSpPr>
              <a:cxnSpLocks noChangeShapeType="1"/>
              <a:stCxn id="33814" idx="3"/>
              <a:endCxn id="33815" idx="0"/>
            </p:cNvCxnSpPr>
            <p:nvPr/>
          </p:nvCxnSpPr>
          <p:spPr bwMode="auto">
            <a:xfrm>
              <a:off x="4045" y="2971"/>
              <a:ext cx="788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28" name="AutoShape 46"/>
            <p:cNvCxnSpPr>
              <a:cxnSpLocks noChangeShapeType="1"/>
              <a:stCxn id="33816" idx="0"/>
            </p:cNvCxnSpPr>
            <p:nvPr/>
          </p:nvCxnSpPr>
          <p:spPr bwMode="auto">
            <a:xfrm flipH="1">
              <a:off x="2632" y="2660"/>
              <a:ext cx="1396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29" name="AutoShape 47"/>
            <p:cNvCxnSpPr>
              <a:cxnSpLocks noChangeShapeType="1"/>
              <a:stCxn id="33814" idx="0"/>
            </p:cNvCxnSpPr>
            <p:nvPr/>
          </p:nvCxnSpPr>
          <p:spPr bwMode="auto">
            <a:xfrm flipH="1">
              <a:off x="2632" y="2971"/>
              <a:ext cx="628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30" name="AutoShape 48"/>
            <p:cNvCxnSpPr>
              <a:cxnSpLocks noChangeShapeType="1"/>
              <a:stCxn id="33810" idx="0"/>
            </p:cNvCxnSpPr>
            <p:nvPr/>
          </p:nvCxnSpPr>
          <p:spPr bwMode="auto">
            <a:xfrm flipH="1">
              <a:off x="2632" y="3282"/>
              <a:ext cx="194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3831" name="Text Box 50"/>
            <p:cNvSpPr txBox="1">
              <a:spLocks noChangeArrowheads="1"/>
            </p:cNvSpPr>
            <p:nvPr/>
          </p:nvSpPr>
          <p:spPr bwMode="auto">
            <a:xfrm>
              <a:off x="2308" y="3126"/>
              <a:ext cx="245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  <a:r>
                <a:rPr lang="en-US" baseline="-25000"/>
                <a:t>0</a:t>
              </a:r>
            </a:p>
          </p:txBody>
        </p:sp>
        <p:sp>
          <p:nvSpPr>
            <p:cNvPr id="33832" name="Text Box 51"/>
            <p:cNvSpPr txBox="1">
              <a:spLocks noChangeArrowheads="1"/>
            </p:cNvSpPr>
            <p:nvPr/>
          </p:nvSpPr>
          <p:spPr bwMode="auto">
            <a:xfrm>
              <a:off x="2308" y="2816"/>
              <a:ext cx="245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  <a:r>
                <a:rPr lang="en-US" baseline="-25000"/>
                <a:t>1</a:t>
              </a:r>
            </a:p>
          </p:txBody>
        </p:sp>
        <p:sp>
          <p:nvSpPr>
            <p:cNvPr id="33833" name="Text Box 52"/>
            <p:cNvSpPr txBox="1">
              <a:spLocks noChangeArrowheads="1"/>
            </p:cNvSpPr>
            <p:nvPr/>
          </p:nvSpPr>
          <p:spPr bwMode="auto">
            <a:xfrm>
              <a:off x="2308" y="2505"/>
              <a:ext cx="245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  <a:r>
                <a:rPr lang="en-US" baseline="-25000"/>
                <a:t>2</a:t>
              </a:r>
            </a:p>
          </p:txBody>
        </p:sp>
        <p:sp>
          <p:nvSpPr>
            <p:cNvPr id="33834" name="Text Box 64"/>
            <p:cNvSpPr txBox="1">
              <a:spLocks noChangeArrowheads="1"/>
            </p:cNvSpPr>
            <p:nvPr/>
          </p:nvSpPr>
          <p:spPr bwMode="auto">
            <a:xfrm>
              <a:off x="3844" y="2469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0</a:t>
              </a:r>
            </a:p>
          </p:txBody>
        </p:sp>
        <p:sp>
          <p:nvSpPr>
            <p:cNvPr id="33835" name="Text Box 65"/>
            <p:cNvSpPr txBox="1">
              <a:spLocks noChangeArrowheads="1"/>
            </p:cNvSpPr>
            <p:nvPr/>
          </p:nvSpPr>
          <p:spPr bwMode="auto">
            <a:xfrm>
              <a:off x="3843" y="2784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1</a:t>
              </a:r>
            </a:p>
          </p:txBody>
        </p:sp>
        <p:sp>
          <p:nvSpPr>
            <p:cNvPr id="33836" name="Text Box 66"/>
            <p:cNvSpPr txBox="1">
              <a:spLocks noChangeArrowheads="1"/>
            </p:cNvSpPr>
            <p:nvPr/>
          </p:nvSpPr>
          <p:spPr bwMode="auto">
            <a:xfrm>
              <a:off x="3843" y="3088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1</a:t>
              </a:r>
            </a:p>
          </p:txBody>
        </p:sp>
        <p:sp>
          <p:nvSpPr>
            <p:cNvPr id="33837" name="Text Box 67"/>
            <p:cNvSpPr txBox="1">
              <a:spLocks noChangeArrowheads="1"/>
            </p:cNvSpPr>
            <p:nvPr/>
          </p:nvSpPr>
          <p:spPr bwMode="auto">
            <a:xfrm>
              <a:off x="3440" y="2475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0</a:t>
              </a:r>
            </a:p>
          </p:txBody>
        </p:sp>
        <p:sp>
          <p:nvSpPr>
            <p:cNvPr id="33838" name="Text Box 68"/>
            <p:cNvSpPr txBox="1">
              <a:spLocks noChangeArrowheads="1"/>
            </p:cNvSpPr>
            <p:nvPr/>
          </p:nvSpPr>
          <p:spPr bwMode="auto">
            <a:xfrm>
              <a:off x="3439" y="2790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1</a:t>
              </a:r>
            </a:p>
          </p:txBody>
        </p:sp>
        <p:sp>
          <p:nvSpPr>
            <p:cNvPr id="33839" name="Text Box 69"/>
            <p:cNvSpPr txBox="1">
              <a:spLocks noChangeArrowheads="1"/>
            </p:cNvSpPr>
            <p:nvPr/>
          </p:nvSpPr>
          <p:spPr bwMode="auto">
            <a:xfrm>
              <a:off x="3439" y="3094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0</a:t>
              </a:r>
            </a:p>
          </p:txBody>
        </p:sp>
        <p:sp>
          <p:nvSpPr>
            <p:cNvPr id="33840" name="Text Box 70"/>
            <p:cNvSpPr txBox="1">
              <a:spLocks noChangeArrowheads="1"/>
            </p:cNvSpPr>
            <p:nvPr/>
          </p:nvSpPr>
          <p:spPr bwMode="auto">
            <a:xfrm>
              <a:off x="3025" y="2475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0</a:t>
              </a:r>
            </a:p>
          </p:txBody>
        </p:sp>
        <p:sp>
          <p:nvSpPr>
            <p:cNvPr id="33841" name="Text Box 71"/>
            <p:cNvSpPr txBox="1">
              <a:spLocks noChangeArrowheads="1"/>
            </p:cNvSpPr>
            <p:nvPr/>
          </p:nvSpPr>
          <p:spPr bwMode="auto">
            <a:xfrm>
              <a:off x="3024" y="2790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0</a:t>
              </a:r>
            </a:p>
          </p:txBody>
        </p:sp>
        <p:sp>
          <p:nvSpPr>
            <p:cNvPr id="33842" name="Text Box 72"/>
            <p:cNvSpPr txBox="1">
              <a:spLocks noChangeArrowheads="1"/>
            </p:cNvSpPr>
            <p:nvPr/>
          </p:nvSpPr>
          <p:spPr bwMode="auto">
            <a:xfrm>
              <a:off x="3024" y="3094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1</a:t>
              </a:r>
            </a:p>
          </p:txBody>
        </p:sp>
        <p:sp>
          <p:nvSpPr>
            <p:cNvPr id="33843" name="Text Box 73"/>
            <p:cNvSpPr txBox="1">
              <a:spLocks noChangeArrowheads="1"/>
            </p:cNvSpPr>
            <p:nvPr/>
          </p:nvSpPr>
          <p:spPr bwMode="auto">
            <a:xfrm>
              <a:off x="2641" y="2475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0</a:t>
              </a:r>
            </a:p>
          </p:txBody>
        </p:sp>
        <p:sp>
          <p:nvSpPr>
            <p:cNvPr id="33844" name="Text Box 74"/>
            <p:cNvSpPr txBox="1">
              <a:spLocks noChangeArrowheads="1"/>
            </p:cNvSpPr>
            <p:nvPr/>
          </p:nvSpPr>
          <p:spPr bwMode="auto">
            <a:xfrm>
              <a:off x="2640" y="2790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0</a:t>
              </a:r>
            </a:p>
          </p:txBody>
        </p:sp>
        <p:sp>
          <p:nvSpPr>
            <p:cNvPr id="33845" name="Text Box 75"/>
            <p:cNvSpPr txBox="1">
              <a:spLocks noChangeArrowheads="1"/>
            </p:cNvSpPr>
            <p:nvPr/>
          </p:nvSpPr>
          <p:spPr bwMode="auto">
            <a:xfrm>
              <a:off x="2640" y="3081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0</a:t>
              </a:r>
            </a:p>
          </p:txBody>
        </p:sp>
        <p:sp>
          <p:nvSpPr>
            <p:cNvPr id="33846" name="Text Box 76"/>
            <p:cNvSpPr txBox="1">
              <a:spLocks noChangeArrowheads="1"/>
            </p:cNvSpPr>
            <p:nvPr/>
          </p:nvSpPr>
          <p:spPr bwMode="auto">
            <a:xfrm>
              <a:off x="4249" y="2475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1</a:t>
              </a:r>
            </a:p>
          </p:txBody>
        </p:sp>
        <p:sp>
          <p:nvSpPr>
            <p:cNvPr id="33847" name="Text Box 77"/>
            <p:cNvSpPr txBox="1">
              <a:spLocks noChangeArrowheads="1"/>
            </p:cNvSpPr>
            <p:nvPr/>
          </p:nvSpPr>
          <p:spPr bwMode="auto">
            <a:xfrm>
              <a:off x="4248" y="2790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0</a:t>
              </a:r>
            </a:p>
          </p:txBody>
        </p:sp>
        <p:sp>
          <p:nvSpPr>
            <p:cNvPr id="33848" name="Text Box 78"/>
            <p:cNvSpPr txBox="1">
              <a:spLocks noChangeArrowheads="1"/>
            </p:cNvSpPr>
            <p:nvPr/>
          </p:nvSpPr>
          <p:spPr bwMode="auto">
            <a:xfrm>
              <a:off x="4248" y="3094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0</a:t>
              </a:r>
            </a:p>
          </p:txBody>
        </p:sp>
        <p:sp>
          <p:nvSpPr>
            <p:cNvPr id="33849" name="Text Box 79"/>
            <p:cNvSpPr txBox="1">
              <a:spLocks noChangeArrowheads="1"/>
            </p:cNvSpPr>
            <p:nvPr/>
          </p:nvSpPr>
          <p:spPr bwMode="auto">
            <a:xfrm>
              <a:off x="4660" y="2476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1</a:t>
              </a:r>
            </a:p>
          </p:txBody>
        </p:sp>
        <p:sp>
          <p:nvSpPr>
            <p:cNvPr id="33850" name="Text Box 80"/>
            <p:cNvSpPr txBox="1">
              <a:spLocks noChangeArrowheads="1"/>
            </p:cNvSpPr>
            <p:nvPr/>
          </p:nvSpPr>
          <p:spPr bwMode="auto">
            <a:xfrm>
              <a:off x="4659" y="2791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0</a:t>
              </a:r>
            </a:p>
          </p:txBody>
        </p:sp>
        <p:sp>
          <p:nvSpPr>
            <p:cNvPr id="33851" name="Text Box 81"/>
            <p:cNvSpPr txBox="1">
              <a:spLocks noChangeArrowheads="1"/>
            </p:cNvSpPr>
            <p:nvPr/>
          </p:nvSpPr>
          <p:spPr bwMode="auto">
            <a:xfrm>
              <a:off x="4659" y="3095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1</a:t>
              </a:r>
            </a:p>
          </p:txBody>
        </p:sp>
        <p:sp>
          <p:nvSpPr>
            <p:cNvPr id="33852" name="Text Box 82"/>
            <p:cNvSpPr txBox="1">
              <a:spLocks noChangeArrowheads="1"/>
            </p:cNvSpPr>
            <p:nvPr/>
          </p:nvSpPr>
          <p:spPr bwMode="auto">
            <a:xfrm>
              <a:off x="5044" y="2476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1</a:t>
              </a:r>
            </a:p>
          </p:txBody>
        </p:sp>
        <p:sp>
          <p:nvSpPr>
            <p:cNvPr id="33853" name="Text Box 83"/>
            <p:cNvSpPr txBox="1">
              <a:spLocks noChangeArrowheads="1"/>
            </p:cNvSpPr>
            <p:nvPr/>
          </p:nvSpPr>
          <p:spPr bwMode="auto">
            <a:xfrm>
              <a:off x="5043" y="2791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1</a:t>
              </a:r>
            </a:p>
          </p:txBody>
        </p:sp>
        <p:sp>
          <p:nvSpPr>
            <p:cNvPr id="33854" name="Text Box 84"/>
            <p:cNvSpPr txBox="1">
              <a:spLocks noChangeArrowheads="1"/>
            </p:cNvSpPr>
            <p:nvPr/>
          </p:nvSpPr>
          <p:spPr bwMode="auto">
            <a:xfrm>
              <a:off x="5043" y="3095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0</a:t>
              </a:r>
            </a:p>
          </p:txBody>
        </p:sp>
        <p:sp>
          <p:nvSpPr>
            <p:cNvPr id="33855" name="Text Box 85"/>
            <p:cNvSpPr txBox="1">
              <a:spLocks noChangeArrowheads="1"/>
            </p:cNvSpPr>
            <p:nvPr/>
          </p:nvSpPr>
          <p:spPr bwMode="auto">
            <a:xfrm>
              <a:off x="5428" y="2475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1</a:t>
              </a:r>
            </a:p>
          </p:txBody>
        </p:sp>
        <p:sp>
          <p:nvSpPr>
            <p:cNvPr id="33856" name="Text Box 86"/>
            <p:cNvSpPr txBox="1">
              <a:spLocks noChangeArrowheads="1"/>
            </p:cNvSpPr>
            <p:nvPr/>
          </p:nvSpPr>
          <p:spPr bwMode="auto">
            <a:xfrm>
              <a:off x="5427" y="2790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1</a:t>
              </a:r>
            </a:p>
          </p:txBody>
        </p:sp>
        <p:sp>
          <p:nvSpPr>
            <p:cNvPr id="33857" name="Text Box 87"/>
            <p:cNvSpPr txBox="1">
              <a:spLocks noChangeArrowheads="1"/>
            </p:cNvSpPr>
            <p:nvPr/>
          </p:nvSpPr>
          <p:spPr bwMode="auto">
            <a:xfrm>
              <a:off x="5427" y="3094"/>
              <a:ext cx="188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800000"/>
                  </a:solidFill>
                </a:rPr>
                <a:t>1</a:t>
              </a:r>
            </a:p>
          </p:txBody>
        </p:sp>
        <p:cxnSp>
          <p:nvCxnSpPr>
            <p:cNvPr id="33858" name="AutoShape 88"/>
            <p:cNvCxnSpPr>
              <a:cxnSpLocks noChangeShapeType="1"/>
            </p:cNvCxnSpPr>
            <p:nvPr/>
          </p:nvCxnSpPr>
          <p:spPr bwMode="auto">
            <a:xfrm>
              <a:off x="5450" y="3559"/>
              <a:ext cx="187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5DE1278-3559-4C49-A18A-98BA6E6F5DDA}" type="slidenum">
              <a:rPr lang="en-US" smtClean="0"/>
              <a:pPr lvl="1"/>
              <a:t>32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Counters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Ripple counter</a:t>
            </a:r>
            <a:r>
              <a:rPr lang="en-US" sz="2800" smtClean="0"/>
              <a:t>: with N bits, cycles through the numbers from 0 to 2</a:t>
            </a:r>
            <a:r>
              <a:rPr lang="en-US" sz="2800" baseline="30000" smtClean="0"/>
              <a:t>N </a:t>
            </a:r>
            <a:r>
              <a:rPr lang="en-US" sz="2800" smtClean="0"/>
              <a:t>– 1</a:t>
            </a:r>
          </a:p>
          <a:p>
            <a:pPr lvl="1">
              <a:buClr>
                <a:schemeClr val="tx1"/>
              </a:buClr>
            </a:pPr>
            <a:r>
              <a:rPr lang="en-US" sz="2400" smtClean="0"/>
              <a:t>N JK FFs cascaded together to produce an N-bit up counter</a:t>
            </a:r>
          </a:p>
        </p:txBody>
      </p:sp>
      <p:grpSp>
        <p:nvGrpSpPr>
          <p:cNvPr id="34823" name="Group 113"/>
          <p:cNvGrpSpPr>
            <a:grpSpLocks/>
          </p:cNvGrpSpPr>
          <p:nvPr/>
        </p:nvGrpSpPr>
        <p:grpSpPr bwMode="auto">
          <a:xfrm>
            <a:off x="1865313" y="2863850"/>
            <a:ext cx="5984875" cy="1862138"/>
            <a:chOff x="887" y="1852"/>
            <a:chExt cx="3770" cy="1173"/>
          </a:xfrm>
        </p:grpSpPr>
        <p:sp>
          <p:nvSpPr>
            <p:cNvPr id="34859" name="Text Box 57"/>
            <p:cNvSpPr txBox="1">
              <a:spLocks noChangeArrowheads="1"/>
            </p:cNvSpPr>
            <p:nvPr/>
          </p:nvSpPr>
          <p:spPr bwMode="auto">
            <a:xfrm>
              <a:off x="887" y="2319"/>
              <a:ext cx="37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CLK</a:t>
              </a:r>
            </a:p>
          </p:txBody>
        </p:sp>
        <p:sp>
          <p:nvSpPr>
            <p:cNvPr id="34860" name="Rectangle 60"/>
            <p:cNvSpPr>
              <a:spLocks noChangeArrowheads="1"/>
            </p:cNvSpPr>
            <p:nvPr/>
          </p:nvSpPr>
          <p:spPr bwMode="auto">
            <a:xfrm>
              <a:off x="1813" y="2094"/>
              <a:ext cx="384" cy="699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1" name="AutoShape 61"/>
            <p:cNvSpPr>
              <a:spLocks noChangeArrowheads="1"/>
            </p:cNvSpPr>
            <p:nvPr/>
          </p:nvSpPr>
          <p:spPr bwMode="auto">
            <a:xfrm rot="5400000" flipH="1">
              <a:off x="1784" y="2404"/>
              <a:ext cx="165" cy="107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2" name="Text Box 62"/>
            <p:cNvSpPr txBox="1">
              <a:spLocks noChangeArrowheads="1"/>
            </p:cNvSpPr>
            <p:nvPr/>
          </p:nvSpPr>
          <p:spPr bwMode="auto">
            <a:xfrm>
              <a:off x="1813" y="2121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34863" name="Text Box 63"/>
            <p:cNvSpPr txBox="1">
              <a:spLocks noChangeArrowheads="1"/>
            </p:cNvSpPr>
            <p:nvPr/>
          </p:nvSpPr>
          <p:spPr bwMode="auto">
            <a:xfrm>
              <a:off x="2010" y="214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34864" name="Text Box 64"/>
            <p:cNvSpPr txBox="1">
              <a:spLocks noChangeArrowheads="1"/>
            </p:cNvSpPr>
            <p:nvPr/>
          </p:nvSpPr>
          <p:spPr bwMode="auto">
            <a:xfrm>
              <a:off x="1887" y="236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34865" name="Oval 65"/>
            <p:cNvSpPr>
              <a:spLocks noChangeArrowheads="1"/>
            </p:cNvSpPr>
            <p:nvPr/>
          </p:nvSpPr>
          <p:spPr bwMode="auto">
            <a:xfrm>
              <a:off x="1714" y="2404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6" name="Text Box 66"/>
            <p:cNvSpPr txBox="1">
              <a:spLocks noChangeArrowheads="1"/>
            </p:cNvSpPr>
            <p:nvPr/>
          </p:nvSpPr>
          <p:spPr bwMode="auto">
            <a:xfrm>
              <a:off x="1792" y="2581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K</a:t>
              </a:r>
            </a:p>
          </p:txBody>
        </p:sp>
        <p:sp>
          <p:nvSpPr>
            <p:cNvPr id="34867" name="Oval 67"/>
            <p:cNvSpPr>
              <a:spLocks noChangeArrowheads="1"/>
            </p:cNvSpPr>
            <p:nvPr/>
          </p:nvSpPr>
          <p:spPr bwMode="auto">
            <a:xfrm>
              <a:off x="1542" y="2198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4868" name="AutoShape 68"/>
            <p:cNvCxnSpPr>
              <a:cxnSpLocks noChangeShapeType="1"/>
              <a:stCxn id="34862" idx="1"/>
              <a:endCxn id="34867" idx="6"/>
            </p:cNvCxnSpPr>
            <p:nvPr/>
          </p:nvCxnSpPr>
          <p:spPr bwMode="auto">
            <a:xfrm flipH="1" flipV="1">
              <a:off x="1597" y="2222"/>
              <a:ext cx="216" cy="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69" name="AutoShape 69"/>
            <p:cNvCxnSpPr>
              <a:cxnSpLocks noChangeShapeType="1"/>
              <a:stCxn id="34866" idx="1"/>
              <a:endCxn id="34867" idx="4"/>
            </p:cNvCxnSpPr>
            <p:nvPr/>
          </p:nvCxnSpPr>
          <p:spPr bwMode="auto">
            <a:xfrm rot="10800000">
              <a:off x="1566" y="2253"/>
              <a:ext cx="226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4870" name="AutoShape 71"/>
            <p:cNvCxnSpPr>
              <a:cxnSpLocks noChangeShapeType="1"/>
              <a:stCxn id="34865" idx="2"/>
            </p:cNvCxnSpPr>
            <p:nvPr/>
          </p:nvCxnSpPr>
          <p:spPr bwMode="auto">
            <a:xfrm flipH="1">
              <a:off x="1258" y="2459"/>
              <a:ext cx="44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4871" name="Oval 73"/>
            <p:cNvSpPr>
              <a:spLocks noChangeArrowheads="1"/>
            </p:cNvSpPr>
            <p:nvPr/>
          </p:nvSpPr>
          <p:spPr bwMode="auto">
            <a:xfrm>
              <a:off x="2340" y="2431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4872" name="AutoShape 74"/>
            <p:cNvCxnSpPr>
              <a:cxnSpLocks noChangeShapeType="1"/>
              <a:stCxn id="34871" idx="0"/>
              <a:endCxn id="34863" idx="3"/>
            </p:cNvCxnSpPr>
            <p:nvPr/>
          </p:nvCxnSpPr>
          <p:spPr bwMode="auto">
            <a:xfrm rot="5400000" flipH="1">
              <a:off x="2207" y="2266"/>
              <a:ext cx="168" cy="14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4873" name="AutoShape 75"/>
            <p:cNvCxnSpPr>
              <a:cxnSpLocks noChangeShapeType="1"/>
              <a:stCxn id="34871" idx="4"/>
            </p:cNvCxnSpPr>
            <p:nvPr/>
          </p:nvCxnSpPr>
          <p:spPr bwMode="auto">
            <a:xfrm>
              <a:off x="2364" y="2486"/>
              <a:ext cx="0" cy="39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74" name="AutoShape 76"/>
            <p:cNvCxnSpPr>
              <a:cxnSpLocks noChangeShapeType="1"/>
              <a:stCxn id="34867" idx="0"/>
            </p:cNvCxnSpPr>
            <p:nvPr/>
          </p:nvCxnSpPr>
          <p:spPr bwMode="auto">
            <a:xfrm flipV="1">
              <a:off x="1566" y="1927"/>
              <a:ext cx="0" cy="26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4875" name="Rectangle 77"/>
            <p:cNvSpPr>
              <a:spLocks noChangeArrowheads="1"/>
            </p:cNvSpPr>
            <p:nvPr/>
          </p:nvSpPr>
          <p:spPr bwMode="auto">
            <a:xfrm>
              <a:off x="2835" y="2094"/>
              <a:ext cx="384" cy="699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6" name="AutoShape 78"/>
            <p:cNvSpPr>
              <a:spLocks noChangeArrowheads="1"/>
            </p:cNvSpPr>
            <p:nvPr/>
          </p:nvSpPr>
          <p:spPr bwMode="auto">
            <a:xfrm rot="5400000" flipH="1">
              <a:off x="2806" y="2404"/>
              <a:ext cx="165" cy="107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7" name="Text Box 79"/>
            <p:cNvSpPr txBox="1">
              <a:spLocks noChangeArrowheads="1"/>
            </p:cNvSpPr>
            <p:nvPr/>
          </p:nvSpPr>
          <p:spPr bwMode="auto">
            <a:xfrm>
              <a:off x="2835" y="2121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34878" name="Text Box 80"/>
            <p:cNvSpPr txBox="1">
              <a:spLocks noChangeArrowheads="1"/>
            </p:cNvSpPr>
            <p:nvPr/>
          </p:nvSpPr>
          <p:spPr bwMode="auto">
            <a:xfrm>
              <a:off x="3032" y="214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34879" name="Text Box 81"/>
            <p:cNvSpPr txBox="1">
              <a:spLocks noChangeArrowheads="1"/>
            </p:cNvSpPr>
            <p:nvPr/>
          </p:nvSpPr>
          <p:spPr bwMode="auto">
            <a:xfrm>
              <a:off x="2909" y="236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34880" name="Oval 82"/>
            <p:cNvSpPr>
              <a:spLocks noChangeArrowheads="1"/>
            </p:cNvSpPr>
            <p:nvPr/>
          </p:nvSpPr>
          <p:spPr bwMode="auto">
            <a:xfrm>
              <a:off x="2736" y="2404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1" name="Text Box 83"/>
            <p:cNvSpPr txBox="1">
              <a:spLocks noChangeArrowheads="1"/>
            </p:cNvSpPr>
            <p:nvPr/>
          </p:nvSpPr>
          <p:spPr bwMode="auto">
            <a:xfrm>
              <a:off x="2814" y="2581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K</a:t>
              </a:r>
            </a:p>
          </p:txBody>
        </p:sp>
        <p:sp>
          <p:nvSpPr>
            <p:cNvPr id="34882" name="Oval 84"/>
            <p:cNvSpPr>
              <a:spLocks noChangeArrowheads="1"/>
            </p:cNvSpPr>
            <p:nvPr/>
          </p:nvSpPr>
          <p:spPr bwMode="auto">
            <a:xfrm>
              <a:off x="2564" y="2198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4883" name="AutoShape 85"/>
            <p:cNvCxnSpPr>
              <a:cxnSpLocks noChangeShapeType="1"/>
              <a:stCxn id="34877" idx="1"/>
              <a:endCxn id="34882" idx="6"/>
            </p:cNvCxnSpPr>
            <p:nvPr/>
          </p:nvCxnSpPr>
          <p:spPr bwMode="auto">
            <a:xfrm flipH="1" flipV="1">
              <a:off x="2619" y="2222"/>
              <a:ext cx="216" cy="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84" name="AutoShape 86"/>
            <p:cNvCxnSpPr>
              <a:cxnSpLocks noChangeShapeType="1"/>
              <a:stCxn id="34881" idx="1"/>
              <a:endCxn id="34882" idx="4"/>
            </p:cNvCxnSpPr>
            <p:nvPr/>
          </p:nvCxnSpPr>
          <p:spPr bwMode="auto">
            <a:xfrm rot="10800000">
              <a:off x="2588" y="2253"/>
              <a:ext cx="226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4885" name="Oval 87"/>
            <p:cNvSpPr>
              <a:spLocks noChangeArrowheads="1"/>
            </p:cNvSpPr>
            <p:nvPr/>
          </p:nvSpPr>
          <p:spPr bwMode="auto">
            <a:xfrm>
              <a:off x="3362" y="2432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4886" name="AutoShape 88"/>
            <p:cNvCxnSpPr>
              <a:cxnSpLocks noChangeShapeType="1"/>
              <a:stCxn id="34885" idx="0"/>
              <a:endCxn id="34878" idx="3"/>
            </p:cNvCxnSpPr>
            <p:nvPr/>
          </p:nvCxnSpPr>
          <p:spPr bwMode="auto">
            <a:xfrm rot="5400000" flipH="1">
              <a:off x="3228" y="2267"/>
              <a:ext cx="169" cy="14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4887" name="AutoShape 89"/>
            <p:cNvCxnSpPr>
              <a:cxnSpLocks noChangeShapeType="1"/>
              <a:stCxn id="34885" idx="4"/>
            </p:cNvCxnSpPr>
            <p:nvPr/>
          </p:nvCxnSpPr>
          <p:spPr bwMode="auto">
            <a:xfrm>
              <a:off x="3386" y="2487"/>
              <a:ext cx="0" cy="37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88" name="AutoShape 90"/>
            <p:cNvCxnSpPr>
              <a:cxnSpLocks noChangeShapeType="1"/>
              <a:stCxn id="34882" idx="0"/>
            </p:cNvCxnSpPr>
            <p:nvPr/>
          </p:nvCxnSpPr>
          <p:spPr bwMode="auto">
            <a:xfrm flipV="1">
              <a:off x="2588" y="1927"/>
              <a:ext cx="0" cy="26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89" name="AutoShape 91"/>
            <p:cNvCxnSpPr>
              <a:cxnSpLocks noChangeShapeType="1"/>
              <a:stCxn id="34880" idx="2"/>
              <a:endCxn id="34871" idx="6"/>
            </p:cNvCxnSpPr>
            <p:nvPr/>
          </p:nvCxnSpPr>
          <p:spPr bwMode="auto">
            <a:xfrm flipH="1" flipV="1">
              <a:off x="2395" y="2455"/>
              <a:ext cx="333" cy="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4890" name="Rectangle 92"/>
            <p:cNvSpPr>
              <a:spLocks noChangeArrowheads="1"/>
            </p:cNvSpPr>
            <p:nvPr/>
          </p:nvSpPr>
          <p:spPr bwMode="auto">
            <a:xfrm>
              <a:off x="3865" y="2094"/>
              <a:ext cx="384" cy="699"/>
            </a:xfrm>
            <a:prstGeom prst="rect">
              <a:avLst/>
            </a:prstGeom>
            <a:solidFill>
              <a:srgbClr val="ABA964">
                <a:alpha val="20000"/>
              </a:srgb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1" name="AutoShape 93"/>
            <p:cNvSpPr>
              <a:spLocks noChangeArrowheads="1"/>
            </p:cNvSpPr>
            <p:nvPr/>
          </p:nvSpPr>
          <p:spPr bwMode="auto">
            <a:xfrm rot="5400000" flipH="1">
              <a:off x="3836" y="2404"/>
              <a:ext cx="165" cy="107"/>
            </a:xfrm>
            <a:prstGeom prst="triangle">
              <a:avLst>
                <a:gd name="adj" fmla="val 50000"/>
              </a:avLst>
            </a:prstGeom>
            <a:solidFill>
              <a:srgbClr val="8495A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2" name="Text Box 94"/>
            <p:cNvSpPr txBox="1">
              <a:spLocks noChangeArrowheads="1"/>
            </p:cNvSpPr>
            <p:nvPr/>
          </p:nvSpPr>
          <p:spPr bwMode="auto">
            <a:xfrm>
              <a:off x="3865" y="2121"/>
              <a:ext cx="16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34893" name="Text Box 95"/>
            <p:cNvSpPr txBox="1">
              <a:spLocks noChangeArrowheads="1"/>
            </p:cNvSpPr>
            <p:nvPr/>
          </p:nvSpPr>
          <p:spPr bwMode="auto">
            <a:xfrm>
              <a:off x="4062" y="2149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34894" name="Text Box 96"/>
            <p:cNvSpPr txBox="1">
              <a:spLocks noChangeArrowheads="1"/>
            </p:cNvSpPr>
            <p:nvPr/>
          </p:nvSpPr>
          <p:spPr bwMode="auto">
            <a:xfrm>
              <a:off x="3939" y="2361"/>
              <a:ext cx="3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CLK</a:t>
              </a:r>
            </a:p>
          </p:txBody>
        </p:sp>
        <p:sp>
          <p:nvSpPr>
            <p:cNvPr id="34895" name="Oval 97"/>
            <p:cNvSpPr>
              <a:spLocks noChangeArrowheads="1"/>
            </p:cNvSpPr>
            <p:nvPr/>
          </p:nvSpPr>
          <p:spPr bwMode="auto">
            <a:xfrm>
              <a:off x="3766" y="2404"/>
              <a:ext cx="96" cy="10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6" name="Text Box 98"/>
            <p:cNvSpPr txBox="1">
              <a:spLocks noChangeArrowheads="1"/>
            </p:cNvSpPr>
            <p:nvPr/>
          </p:nvSpPr>
          <p:spPr bwMode="auto">
            <a:xfrm>
              <a:off x="3844" y="2581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K</a:t>
              </a:r>
            </a:p>
          </p:txBody>
        </p:sp>
        <p:sp>
          <p:nvSpPr>
            <p:cNvPr id="34897" name="Oval 99"/>
            <p:cNvSpPr>
              <a:spLocks noChangeArrowheads="1"/>
            </p:cNvSpPr>
            <p:nvPr/>
          </p:nvSpPr>
          <p:spPr bwMode="auto">
            <a:xfrm>
              <a:off x="3594" y="2198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4898" name="AutoShape 100"/>
            <p:cNvCxnSpPr>
              <a:cxnSpLocks noChangeShapeType="1"/>
              <a:stCxn id="34892" idx="1"/>
              <a:endCxn id="34897" idx="6"/>
            </p:cNvCxnSpPr>
            <p:nvPr/>
          </p:nvCxnSpPr>
          <p:spPr bwMode="auto">
            <a:xfrm flipH="1" flipV="1">
              <a:off x="3649" y="2222"/>
              <a:ext cx="216" cy="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99" name="AutoShape 101"/>
            <p:cNvCxnSpPr>
              <a:cxnSpLocks noChangeShapeType="1"/>
              <a:stCxn id="34896" idx="1"/>
              <a:endCxn id="34897" idx="4"/>
            </p:cNvCxnSpPr>
            <p:nvPr/>
          </p:nvCxnSpPr>
          <p:spPr bwMode="auto">
            <a:xfrm rot="10800000">
              <a:off x="3618" y="2253"/>
              <a:ext cx="226" cy="434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4900" name="AutoShape 103"/>
            <p:cNvCxnSpPr>
              <a:cxnSpLocks noChangeShapeType="1"/>
              <a:endCxn id="34893" idx="3"/>
            </p:cNvCxnSpPr>
            <p:nvPr/>
          </p:nvCxnSpPr>
          <p:spPr bwMode="auto">
            <a:xfrm rot="5400000" flipH="1">
              <a:off x="4030" y="2495"/>
              <a:ext cx="625" cy="14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4901" name="AutoShape 105"/>
            <p:cNvCxnSpPr>
              <a:cxnSpLocks noChangeShapeType="1"/>
              <a:stCxn id="34897" idx="0"/>
            </p:cNvCxnSpPr>
            <p:nvPr/>
          </p:nvCxnSpPr>
          <p:spPr bwMode="auto">
            <a:xfrm flipV="1">
              <a:off x="3618" y="1927"/>
              <a:ext cx="0" cy="26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902" name="AutoShape 106"/>
            <p:cNvCxnSpPr>
              <a:cxnSpLocks noChangeShapeType="1"/>
              <a:stCxn id="34885" idx="6"/>
              <a:endCxn id="34895" idx="2"/>
            </p:cNvCxnSpPr>
            <p:nvPr/>
          </p:nvCxnSpPr>
          <p:spPr bwMode="auto">
            <a:xfrm>
              <a:off x="3417" y="2456"/>
              <a:ext cx="341" cy="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4903" name="Text Box 107"/>
            <p:cNvSpPr txBox="1">
              <a:spLocks noChangeArrowheads="1"/>
            </p:cNvSpPr>
            <p:nvPr/>
          </p:nvSpPr>
          <p:spPr bwMode="auto">
            <a:xfrm>
              <a:off x="1596" y="1852"/>
              <a:ext cx="180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34904" name="Text Box 108"/>
            <p:cNvSpPr txBox="1">
              <a:spLocks noChangeArrowheads="1"/>
            </p:cNvSpPr>
            <p:nvPr/>
          </p:nvSpPr>
          <p:spPr bwMode="auto">
            <a:xfrm>
              <a:off x="2592" y="1852"/>
              <a:ext cx="180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34905" name="Text Box 109"/>
            <p:cNvSpPr txBox="1">
              <a:spLocks noChangeArrowheads="1"/>
            </p:cNvSpPr>
            <p:nvPr/>
          </p:nvSpPr>
          <p:spPr bwMode="auto">
            <a:xfrm>
              <a:off x="3648" y="1852"/>
              <a:ext cx="180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34906" name="Text Box 110"/>
            <p:cNvSpPr txBox="1">
              <a:spLocks noChangeArrowheads="1"/>
            </p:cNvSpPr>
            <p:nvPr/>
          </p:nvSpPr>
          <p:spPr bwMode="auto">
            <a:xfrm>
              <a:off x="2347" y="2812"/>
              <a:ext cx="246" cy="213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  <a:r>
                <a:rPr lang="en-US" baseline="-25000"/>
                <a:t>0</a:t>
              </a:r>
            </a:p>
          </p:txBody>
        </p:sp>
        <p:sp>
          <p:nvSpPr>
            <p:cNvPr id="34907" name="Text Box 111"/>
            <p:cNvSpPr txBox="1">
              <a:spLocks noChangeArrowheads="1"/>
            </p:cNvSpPr>
            <p:nvPr/>
          </p:nvSpPr>
          <p:spPr bwMode="auto">
            <a:xfrm>
              <a:off x="3355" y="2812"/>
              <a:ext cx="24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  <a:r>
                <a:rPr lang="en-US" baseline="-25000"/>
                <a:t>1</a:t>
              </a:r>
            </a:p>
          </p:txBody>
        </p:sp>
        <p:sp>
          <p:nvSpPr>
            <p:cNvPr id="34908" name="Text Box 112"/>
            <p:cNvSpPr txBox="1">
              <a:spLocks noChangeArrowheads="1"/>
            </p:cNvSpPr>
            <p:nvPr/>
          </p:nvSpPr>
          <p:spPr bwMode="auto">
            <a:xfrm>
              <a:off x="4411" y="2812"/>
              <a:ext cx="246" cy="213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  <a:r>
                <a:rPr lang="en-US" baseline="-25000"/>
                <a:t>2</a:t>
              </a:r>
            </a:p>
          </p:txBody>
        </p:sp>
      </p:grpSp>
      <p:sp>
        <p:nvSpPr>
          <p:cNvPr id="34824" name="Text Box 114"/>
          <p:cNvSpPr txBox="1">
            <a:spLocks noChangeArrowheads="1"/>
          </p:cNvSpPr>
          <p:nvPr/>
        </p:nvSpPr>
        <p:spPr bwMode="auto">
          <a:xfrm>
            <a:off x="530225" y="4267200"/>
            <a:ext cx="1450975" cy="844550"/>
          </a:xfrm>
          <a:prstGeom prst="rect">
            <a:avLst/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for 3-bit counter we need 3 FFs</a:t>
            </a:r>
          </a:p>
        </p:txBody>
      </p:sp>
      <p:grpSp>
        <p:nvGrpSpPr>
          <p:cNvPr id="34825" name="Group 118"/>
          <p:cNvGrpSpPr>
            <a:grpSpLocks/>
          </p:cNvGrpSpPr>
          <p:nvPr/>
        </p:nvGrpSpPr>
        <p:grpSpPr bwMode="auto">
          <a:xfrm>
            <a:off x="2332038" y="5091113"/>
            <a:ext cx="5326062" cy="1233487"/>
            <a:chOff x="1469" y="3207"/>
            <a:chExt cx="3355" cy="777"/>
          </a:xfrm>
        </p:grpSpPr>
        <p:sp>
          <p:nvSpPr>
            <p:cNvPr id="34826" name="Freeform 22"/>
            <p:cNvSpPr>
              <a:spLocks/>
            </p:cNvSpPr>
            <p:nvPr/>
          </p:nvSpPr>
          <p:spPr bwMode="auto">
            <a:xfrm>
              <a:off x="1835" y="3772"/>
              <a:ext cx="200" cy="98"/>
            </a:xfrm>
            <a:custGeom>
              <a:avLst/>
              <a:gdLst>
                <a:gd name="T0" fmla="*/ 0 w 384"/>
                <a:gd name="T1" fmla="*/ 98 h 288"/>
                <a:gd name="T2" fmla="*/ 0 w 384"/>
                <a:gd name="T3" fmla="*/ 0 h 288"/>
                <a:gd name="T4" fmla="*/ 200 w 384"/>
                <a:gd name="T5" fmla="*/ 0 h 288"/>
                <a:gd name="T6" fmla="*/ 200 w 384"/>
                <a:gd name="T7" fmla="*/ 9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7" name="Freeform 23"/>
            <p:cNvSpPr>
              <a:spLocks/>
            </p:cNvSpPr>
            <p:nvPr/>
          </p:nvSpPr>
          <p:spPr bwMode="auto">
            <a:xfrm>
              <a:off x="2234" y="3772"/>
              <a:ext cx="200" cy="98"/>
            </a:xfrm>
            <a:custGeom>
              <a:avLst/>
              <a:gdLst>
                <a:gd name="T0" fmla="*/ 0 w 384"/>
                <a:gd name="T1" fmla="*/ 98 h 288"/>
                <a:gd name="T2" fmla="*/ 0 w 384"/>
                <a:gd name="T3" fmla="*/ 0 h 288"/>
                <a:gd name="T4" fmla="*/ 200 w 384"/>
                <a:gd name="T5" fmla="*/ 0 h 288"/>
                <a:gd name="T6" fmla="*/ 200 w 384"/>
                <a:gd name="T7" fmla="*/ 9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8" name="Freeform 24"/>
            <p:cNvSpPr>
              <a:spLocks/>
            </p:cNvSpPr>
            <p:nvPr/>
          </p:nvSpPr>
          <p:spPr bwMode="auto">
            <a:xfrm>
              <a:off x="2634" y="3772"/>
              <a:ext cx="200" cy="98"/>
            </a:xfrm>
            <a:custGeom>
              <a:avLst/>
              <a:gdLst>
                <a:gd name="T0" fmla="*/ 0 w 384"/>
                <a:gd name="T1" fmla="*/ 98 h 288"/>
                <a:gd name="T2" fmla="*/ 0 w 384"/>
                <a:gd name="T3" fmla="*/ 0 h 288"/>
                <a:gd name="T4" fmla="*/ 200 w 384"/>
                <a:gd name="T5" fmla="*/ 0 h 288"/>
                <a:gd name="T6" fmla="*/ 200 w 384"/>
                <a:gd name="T7" fmla="*/ 9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9" name="Freeform 25"/>
            <p:cNvSpPr>
              <a:spLocks/>
            </p:cNvSpPr>
            <p:nvPr/>
          </p:nvSpPr>
          <p:spPr bwMode="auto">
            <a:xfrm>
              <a:off x="3034" y="3772"/>
              <a:ext cx="200" cy="98"/>
            </a:xfrm>
            <a:custGeom>
              <a:avLst/>
              <a:gdLst>
                <a:gd name="T0" fmla="*/ 0 w 384"/>
                <a:gd name="T1" fmla="*/ 98 h 288"/>
                <a:gd name="T2" fmla="*/ 0 w 384"/>
                <a:gd name="T3" fmla="*/ 0 h 288"/>
                <a:gd name="T4" fmla="*/ 200 w 384"/>
                <a:gd name="T5" fmla="*/ 0 h 288"/>
                <a:gd name="T6" fmla="*/ 200 w 384"/>
                <a:gd name="T7" fmla="*/ 9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0" name="Freeform 26"/>
            <p:cNvSpPr>
              <a:spLocks/>
            </p:cNvSpPr>
            <p:nvPr/>
          </p:nvSpPr>
          <p:spPr bwMode="auto">
            <a:xfrm>
              <a:off x="3434" y="3772"/>
              <a:ext cx="200" cy="98"/>
            </a:xfrm>
            <a:custGeom>
              <a:avLst/>
              <a:gdLst>
                <a:gd name="T0" fmla="*/ 0 w 384"/>
                <a:gd name="T1" fmla="*/ 98 h 288"/>
                <a:gd name="T2" fmla="*/ 0 w 384"/>
                <a:gd name="T3" fmla="*/ 0 h 288"/>
                <a:gd name="T4" fmla="*/ 200 w 384"/>
                <a:gd name="T5" fmla="*/ 0 h 288"/>
                <a:gd name="T6" fmla="*/ 200 w 384"/>
                <a:gd name="T7" fmla="*/ 9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1" name="Freeform 27"/>
            <p:cNvSpPr>
              <a:spLocks/>
            </p:cNvSpPr>
            <p:nvPr/>
          </p:nvSpPr>
          <p:spPr bwMode="auto">
            <a:xfrm>
              <a:off x="3833" y="3772"/>
              <a:ext cx="200" cy="98"/>
            </a:xfrm>
            <a:custGeom>
              <a:avLst/>
              <a:gdLst>
                <a:gd name="T0" fmla="*/ 0 w 384"/>
                <a:gd name="T1" fmla="*/ 98 h 288"/>
                <a:gd name="T2" fmla="*/ 0 w 384"/>
                <a:gd name="T3" fmla="*/ 0 h 288"/>
                <a:gd name="T4" fmla="*/ 200 w 384"/>
                <a:gd name="T5" fmla="*/ 0 h 288"/>
                <a:gd name="T6" fmla="*/ 200 w 384"/>
                <a:gd name="T7" fmla="*/ 9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2" name="Freeform 28"/>
            <p:cNvSpPr>
              <a:spLocks/>
            </p:cNvSpPr>
            <p:nvPr/>
          </p:nvSpPr>
          <p:spPr bwMode="auto">
            <a:xfrm>
              <a:off x="4233" y="3772"/>
              <a:ext cx="200" cy="98"/>
            </a:xfrm>
            <a:custGeom>
              <a:avLst/>
              <a:gdLst>
                <a:gd name="T0" fmla="*/ 0 w 384"/>
                <a:gd name="T1" fmla="*/ 98 h 288"/>
                <a:gd name="T2" fmla="*/ 0 w 384"/>
                <a:gd name="T3" fmla="*/ 0 h 288"/>
                <a:gd name="T4" fmla="*/ 200 w 384"/>
                <a:gd name="T5" fmla="*/ 0 h 288"/>
                <a:gd name="T6" fmla="*/ 200 w 384"/>
                <a:gd name="T7" fmla="*/ 9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3" name="Freeform 29"/>
            <p:cNvSpPr>
              <a:spLocks/>
            </p:cNvSpPr>
            <p:nvPr/>
          </p:nvSpPr>
          <p:spPr bwMode="auto">
            <a:xfrm>
              <a:off x="2026" y="3597"/>
              <a:ext cx="400" cy="97"/>
            </a:xfrm>
            <a:custGeom>
              <a:avLst/>
              <a:gdLst>
                <a:gd name="T0" fmla="*/ 0 w 384"/>
                <a:gd name="T1" fmla="*/ 97 h 288"/>
                <a:gd name="T2" fmla="*/ 0 w 384"/>
                <a:gd name="T3" fmla="*/ 0 h 288"/>
                <a:gd name="T4" fmla="*/ 400 w 384"/>
                <a:gd name="T5" fmla="*/ 0 h 288"/>
                <a:gd name="T6" fmla="*/ 400 w 384"/>
                <a:gd name="T7" fmla="*/ 97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4" name="Freeform 30"/>
            <p:cNvSpPr>
              <a:spLocks/>
            </p:cNvSpPr>
            <p:nvPr/>
          </p:nvSpPr>
          <p:spPr bwMode="auto">
            <a:xfrm>
              <a:off x="2825" y="3597"/>
              <a:ext cx="400" cy="97"/>
            </a:xfrm>
            <a:custGeom>
              <a:avLst/>
              <a:gdLst>
                <a:gd name="T0" fmla="*/ 0 w 384"/>
                <a:gd name="T1" fmla="*/ 97 h 288"/>
                <a:gd name="T2" fmla="*/ 0 w 384"/>
                <a:gd name="T3" fmla="*/ 0 h 288"/>
                <a:gd name="T4" fmla="*/ 400 w 384"/>
                <a:gd name="T5" fmla="*/ 0 h 288"/>
                <a:gd name="T6" fmla="*/ 400 w 384"/>
                <a:gd name="T7" fmla="*/ 97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5" name="Freeform 31"/>
            <p:cNvSpPr>
              <a:spLocks/>
            </p:cNvSpPr>
            <p:nvPr/>
          </p:nvSpPr>
          <p:spPr bwMode="auto">
            <a:xfrm>
              <a:off x="3625" y="3597"/>
              <a:ext cx="400" cy="97"/>
            </a:xfrm>
            <a:custGeom>
              <a:avLst/>
              <a:gdLst>
                <a:gd name="T0" fmla="*/ 0 w 384"/>
                <a:gd name="T1" fmla="*/ 97 h 288"/>
                <a:gd name="T2" fmla="*/ 0 w 384"/>
                <a:gd name="T3" fmla="*/ 0 h 288"/>
                <a:gd name="T4" fmla="*/ 400 w 384"/>
                <a:gd name="T5" fmla="*/ 0 h 288"/>
                <a:gd name="T6" fmla="*/ 400 w 384"/>
                <a:gd name="T7" fmla="*/ 97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6" name="Freeform 32"/>
            <p:cNvSpPr>
              <a:spLocks/>
            </p:cNvSpPr>
            <p:nvPr/>
          </p:nvSpPr>
          <p:spPr bwMode="auto">
            <a:xfrm>
              <a:off x="4424" y="3597"/>
              <a:ext cx="400" cy="97"/>
            </a:xfrm>
            <a:custGeom>
              <a:avLst/>
              <a:gdLst>
                <a:gd name="T0" fmla="*/ 0 w 384"/>
                <a:gd name="T1" fmla="*/ 97 h 288"/>
                <a:gd name="T2" fmla="*/ 0 w 384"/>
                <a:gd name="T3" fmla="*/ 0 h 288"/>
                <a:gd name="T4" fmla="*/ 400 w 384"/>
                <a:gd name="T5" fmla="*/ 0 h 288"/>
                <a:gd name="T6" fmla="*/ 400 w 384"/>
                <a:gd name="T7" fmla="*/ 97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7" name="Freeform 33"/>
            <p:cNvSpPr>
              <a:spLocks/>
            </p:cNvSpPr>
            <p:nvPr/>
          </p:nvSpPr>
          <p:spPr bwMode="auto">
            <a:xfrm>
              <a:off x="2483" y="3402"/>
              <a:ext cx="766" cy="97"/>
            </a:xfrm>
            <a:custGeom>
              <a:avLst/>
              <a:gdLst>
                <a:gd name="T0" fmla="*/ 0 w 384"/>
                <a:gd name="T1" fmla="*/ 97 h 288"/>
                <a:gd name="T2" fmla="*/ 0 w 384"/>
                <a:gd name="T3" fmla="*/ 0 h 288"/>
                <a:gd name="T4" fmla="*/ 766 w 384"/>
                <a:gd name="T5" fmla="*/ 0 h 288"/>
                <a:gd name="T6" fmla="*/ 766 w 384"/>
                <a:gd name="T7" fmla="*/ 97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8" name="Freeform 34"/>
            <p:cNvSpPr>
              <a:spLocks/>
            </p:cNvSpPr>
            <p:nvPr/>
          </p:nvSpPr>
          <p:spPr bwMode="auto">
            <a:xfrm>
              <a:off x="4049" y="3402"/>
              <a:ext cx="766" cy="97"/>
            </a:xfrm>
            <a:custGeom>
              <a:avLst/>
              <a:gdLst>
                <a:gd name="T0" fmla="*/ 0 w 384"/>
                <a:gd name="T1" fmla="*/ 97 h 288"/>
                <a:gd name="T2" fmla="*/ 0 w 384"/>
                <a:gd name="T3" fmla="*/ 0 h 288"/>
                <a:gd name="T4" fmla="*/ 766 w 384"/>
                <a:gd name="T5" fmla="*/ 0 h 288"/>
                <a:gd name="T6" fmla="*/ 766 w 384"/>
                <a:gd name="T7" fmla="*/ 97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9" name="Freeform 35"/>
            <p:cNvSpPr>
              <a:spLocks/>
            </p:cNvSpPr>
            <p:nvPr/>
          </p:nvSpPr>
          <p:spPr bwMode="auto">
            <a:xfrm>
              <a:off x="3249" y="3207"/>
              <a:ext cx="1566" cy="97"/>
            </a:xfrm>
            <a:custGeom>
              <a:avLst/>
              <a:gdLst>
                <a:gd name="T0" fmla="*/ 0 w 384"/>
                <a:gd name="T1" fmla="*/ 97 h 288"/>
                <a:gd name="T2" fmla="*/ 0 w 384"/>
                <a:gd name="T3" fmla="*/ 0 h 288"/>
                <a:gd name="T4" fmla="*/ 1566 w 384"/>
                <a:gd name="T5" fmla="*/ 0 h 288"/>
                <a:gd name="T6" fmla="*/ 1566 w 384"/>
                <a:gd name="T7" fmla="*/ 97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34840" name="AutoShape 37"/>
            <p:cNvCxnSpPr>
              <a:cxnSpLocks noChangeShapeType="1"/>
              <a:stCxn id="34826" idx="3"/>
              <a:endCxn id="34827" idx="0"/>
            </p:cNvCxnSpPr>
            <p:nvPr/>
          </p:nvCxnSpPr>
          <p:spPr bwMode="auto">
            <a:xfrm>
              <a:off x="2042" y="3870"/>
              <a:ext cx="18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41" name="AutoShape 38"/>
            <p:cNvCxnSpPr>
              <a:cxnSpLocks noChangeShapeType="1"/>
              <a:stCxn id="34827" idx="3"/>
              <a:endCxn id="34828" idx="0"/>
            </p:cNvCxnSpPr>
            <p:nvPr/>
          </p:nvCxnSpPr>
          <p:spPr bwMode="auto">
            <a:xfrm>
              <a:off x="2441" y="3870"/>
              <a:ext cx="18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42" name="AutoShape 39"/>
            <p:cNvCxnSpPr>
              <a:cxnSpLocks noChangeShapeType="1"/>
              <a:stCxn id="34828" idx="3"/>
              <a:endCxn id="34829" idx="0"/>
            </p:cNvCxnSpPr>
            <p:nvPr/>
          </p:nvCxnSpPr>
          <p:spPr bwMode="auto">
            <a:xfrm>
              <a:off x="2841" y="3870"/>
              <a:ext cx="18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43" name="AutoShape 40"/>
            <p:cNvCxnSpPr>
              <a:cxnSpLocks noChangeShapeType="1"/>
              <a:stCxn id="34829" idx="3"/>
              <a:endCxn id="34830" idx="0"/>
            </p:cNvCxnSpPr>
            <p:nvPr/>
          </p:nvCxnSpPr>
          <p:spPr bwMode="auto">
            <a:xfrm>
              <a:off x="3241" y="3870"/>
              <a:ext cx="18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44" name="AutoShape 41"/>
            <p:cNvCxnSpPr>
              <a:cxnSpLocks noChangeShapeType="1"/>
              <a:stCxn id="34830" idx="3"/>
              <a:endCxn id="34831" idx="0"/>
            </p:cNvCxnSpPr>
            <p:nvPr/>
          </p:nvCxnSpPr>
          <p:spPr bwMode="auto">
            <a:xfrm>
              <a:off x="3640" y="3870"/>
              <a:ext cx="18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45" name="AutoShape 42"/>
            <p:cNvCxnSpPr>
              <a:cxnSpLocks noChangeShapeType="1"/>
              <a:stCxn id="34831" idx="3"/>
              <a:endCxn id="34832" idx="0"/>
            </p:cNvCxnSpPr>
            <p:nvPr/>
          </p:nvCxnSpPr>
          <p:spPr bwMode="auto">
            <a:xfrm>
              <a:off x="4040" y="3870"/>
              <a:ext cx="18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46" name="AutoShape 43"/>
            <p:cNvCxnSpPr>
              <a:cxnSpLocks noChangeShapeType="1"/>
              <a:stCxn id="34833" idx="3"/>
              <a:endCxn id="34834" idx="0"/>
            </p:cNvCxnSpPr>
            <p:nvPr/>
          </p:nvCxnSpPr>
          <p:spPr bwMode="auto">
            <a:xfrm>
              <a:off x="2433" y="3694"/>
              <a:ext cx="385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47" name="AutoShape 44"/>
            <p:cNvCxnSpPr>
              <a:cxnSpLocks noChangeShapeType="1"/>
              <a:stCxn id="34834" idx="3"/>
              <a:endCxn id="34835" idx="0"/>
            </p:cNvCxnSpPr>
            <p:nvPr/>
          </p:nvCxnSpPr>
          <p:spPr bwMode="auto">
            <a:xfrm>
              <a:off x="3232" y="3694"/>
              <a:ext cx="386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48" name="AutoShape 45"/>
            <p:cNvCxnSpPr>
              <a:cxnSpLocks noChangeShapeType="1"/>
              <a:stCxn id="34835" idx="3"/>
              <a:endCxn id="34836" idx="0"/>
            </p:cNvCxnSpPr>
            <p:nvPr/>
          </p:nvCxnSpPr>
          <p:spPr bwMode="auto">
            <a:xfrm>
              <a:off x="4031" y="3694"/>
              <a:ext cx="386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49" name="AutoShape 46"/>
            <p:cNvCxnSpPr>
              <a:cxnSpLocks noChangeShapeType="1"/>
              <a:stCxn id="34837" idx="3"/>
              <a:endCxn id="34838" idx="0"/>
            </p:cNvCxnSpPr>
            <p:nvPr/>
          </p:nvCxnSpPr>
          <p:spPr bwMode="auto">
            <a:xfrm>
              <a:off x="3256" y="3499"/>
              <a:ext cx="786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50" name="AutoShape 47"/>
            <p:cNvCxnSpPr>
              <a:cxnSpLocks noChangeShapeType="1"/>
              <a:stCxn id="34839" idx="0"/>
            </p:cNvCxnSpPr>
            <p:nvPr/>
          </p:nvCxnSpPr>
          <p:spPr bwMode="auto">
            <a:xfrm flipH="1">
              <a:off x="1847" y="3304"/>
              <a:ext cx="1392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51" name="AutoShape 48"/>
            <p:cNvCxnSpPr>
              <a:cxnSpLocks noChangeShapeType="1"/>
              <a:stCxn id="34837" idx="0"/>
            </p:cNvCxnSpPr>
            <p:nvPr/>
          </p:nvCxnSpPr>
          <p:spPr bwMode="auto">
            <a:xfrm flipH="1">
              <a:off x="1847" y="3499"/>
              <a:ext cx="626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52" name="AutoShape 49"/>
            <p:cNvCxnSpPr>
              <a:cxnSpLocks noChangeShapeType="1"/>
              <a:stCxn id="34833" idx="0"/>
            </p:cNvCxnSpPr>
            <p:nvPr/>
          </p:nvCxnSpPr>
          <p:spPr bwMode="auto">
            <a:xfrm flipH="1">
              <a:off x="1823" y="3694"/>
              <a:ext cx="193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4853" name="Text Box 50"/>
            <p:cNvSpPr txBox="1">
              <a:spLocks noChangeArrowheads="1"/>
            </p:cNvSpPr>
            <p:nvPr/>
          </p:nvSpPr>
          <p:spPr bwMode="auto">
            <a:xfrm>
              <a:off x="1469" y="3772"/>
              <a:ext cx="371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CLK</a:t>
              </a:r>
            </a:p>
          </p:txBody>
        </p:sp>
        <p:sp>
          <p:nvSpPr>
            <p:cNvPr id="34854" name="Text Box 51"/>
            <p:cNvSpPr txBox="1">
              <a:spLocks noChangeArrowheads="1"/>
            </p:cNvSpPr>
            <p:nvPr/>
          </p:nvSpPr>
          <p:spPr bwMode="auto">
            <a:xfrm>
              <a:off x="1523" y="3597"/>
              <a:ext cx="245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  <a:r>
                <a:rPr lang="en-US" baseline="-25000"/>
                <a:t>0</a:t>
              </a:r>
            </a:p>
          </p:txBody>
        </p:sp>
        <p:sp>
          <p:nvSpPr>
            <p:cNvPr id="34855" name="Text Box 52"/>
            <p:cNvSpPr txBox="1">
              <a:spLocks noChangeArrowheads="1"/>
            </p:cNvSpPr>
            <p:nvPr/>
          </p:nvSpPr>
          <p:spPr bwMode="auto">
            <a:xfrm>
              <a:off x="1523" y="3402"/>
              <a:ext cx="245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  <a:r>
                <a:rPr lang="en-US" baseline="-25000"/>
                <a:t>1</a:t>
              </a:r>
            </a:p>
          </p:txBody>
        </p:sp>
        <p:sp>
          <p:nvSpPr>
            <p:cNvPr id="34856" name="Text Box 53"/>
            <p:cNvSpPr txBox="1">
              <a:spLocks noChangeArrowheads="1"/>
            </p:cNvSpPr>
            <p:nvPr/>
          </p:nvSpPr>
          <p:spPr bwMode="auto">
            <a:xfrm>
              <a:off x="1523" y="3207"/>
              <a:ext cx="245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  <a:r>
                <a:rPr lang="en-US" baseline="-25000"/>
                <a:t>2</a:t>
              </a:r>
            </a:p>
          </p:txBody>
        </p:sp>
        <p:cxnSp>
          <p:nvCxnSpPr>
            <p:cNvPr id="34857" name="AutoShape 115"/>
            <p:cNvCxnSpPr>
              <a:cxnSpLocks noChangeShapeType="1"/>
            </p:cNvCxnSpPr>
            <p:nvPr/>
          </p:nvCxnSpPr>
          <p:spPr bwMode="auto">
            <a:xfrm>
              <a:off x="4425" y="3872"/>
              <a:ext cx="20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4858" name="Freeform 117"/>
            <p:cNvSpPr>
              <a:spLocks/>
            </p:cNvSpPr>
            <p:nvPr/>
          </p:nvSpPr>
          <p:spPr bwMode="auto">
            <a:xfrm>
              <a:off x="4622" y="3776"/>
              <a:ext cx="200" cy="98"/>
            </a:xfrm>
            <a:custGeom>
              <a:avLst/>
              <a:gdLst>
                <a:gd name="T0" fmla="*/ 0 w 384"/>
                <a:gd name="T1" fmla="*/ 98 h 288"/>
                <a:gd name="T2" fmla="*/ 0 w 384"/>
                <a:gd name="T3" fmla="*/ 0 h 288"/>
                <a:gd name="T4" fmla="*/ 200 w 384"/>
                <a:gd name="T5" fmla="*/ 0 h 288"/>
                <a:gd name="T6" fmla="*/ 200 w 384"/>
                <a:gd name="T7" fmla="*/ 9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F81261D-BE59-4A89-B5D0-04FFDB318702}" type="slidenum">
              <a:rPr lang="en-US" smtClean="0"/>
              <a:pPr lvl="1"/>
              <a:t>33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Counters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Synchronous counter</a:t>
            </a:r>
            <a:r>
              <a:rPr lang="en-US" sz="2800" smtClean="0"/>
              <a:t>: with N bits, cycles through the numbers from 0 to 2</a:t>
            </a:r>
            <a:r>
              <a:rPr lang="en-US" sz="2800" baseline="30000" smtClean="0"/>
              <a:t>N </a:t>
            </a:r>
            <a:r>
              <a:rPr lang="en-US" sz="2800" smtClean="0"/>
              <a:t>– 1</a:t>
            </a:r>
          </a:p>
          <a:p>
            <a:pPr lvl="1">
              <a:buClr>
                <a:schemeClr val="tx1"/>
              </a:buClr>
            </a:pPr>
            <a:r>
              <a:rPr lang="en-US" sz="2400" smtClean="0"/>
              <a:t>Input clock drives all FFs simultaneously</a:t>
            </a:r>
          </a:p>
        </p:txBody>
      </p:sp>
      <p:grpSp>
        <p:nvGrpSpPr>
          <p:cNvPr id="35847" name="Group 165"/>
          <p:cNvGrpSpPr>
            <a:grpSpLocks/>
          </p:cNvGrpSpPr>
          <p:nvPr/>
        </p:nvGrpSpPr>
        <p:grpSpPr bwMode="auto">
          <a:xfrm>
            <a:off x="558800" y="3505200"/>
            <a:ext cx="4318000" cy="2057400"/>
            <a:chOff x="240" y="2064"/>
            <a:chExt cx="2720" cy="1296"/>
          </a:xfrm>
        </p:grpSpPr>
        <p:grpSp>
          <p:nvGrpSpPr>
            <p:cNvPr id="35887" name="Group 100"/>
            <p:cNvGrpSpPr>
              <a:grpSpLocks/>
            </p:cNvGrpSpPr>
            <p:nvPr/>
          </p:nvGrpSpPr>
          <p:grpSpPr bwMode="auto">
            <a:xfrm>
              <a:off x="599" y="2640"/>
              <a:ext cx="513" cy="576"/>
              <a:chOff x="1759" y="2064"/>
              <a:chExt cx="513" cy="576"/>
            </a:xfrm>
          </p:grpSpPr>
          <p:grpSp>
            <p:nvGrpSpPr>
              <p:cNvPr id="35932" name="Group 90"/>
              <p:cNvGrpSpPr>
                <a:grpSpLocks/>
              </p:cNvGrpSpPr>
              <p:nvPr/>
            </p:nvGrpSpPr>
            <p:grpSpPr bwMode="auto">
              <a:xfrm>
                <a:off x="1858" y="2064"/>
                <a:ext cx="384" cy="576"/>
                <a:chOff x="3419" y="2531"/>
                <a:chExt cx="384" cy="576"/>
              </a:xfrm>
            </p:grpSpPr>
            <p:sp>
              <p:nvSpPr>
                <p:cNvPr id="35937" name="Rectangle 91"/>
                <p:cNvSpPr>
                  <a:spLocks noChangeArrowheads="1"/>
                </p:cNvSpPr>
                <p:nvPr/>
              </p:nvSpPr>
              <p:spPr bwMode="auto">
                <a:xfrm>
                  <a:off x="3419" y="2531"/>
                  <a:ext cx="384" cy="576"/>
                </a:xfrm>
                <a:prstGeom prst="rect">
                  <a:avLst/>
                </a:prstGeom>
                <a:solidFill>
                  <a:srgbClr val="ABA964">
                    <a:alpha val="20000"/>
                  </a:srgb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38" name="AutoShape 92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3390" y="2903"/>
                  <a:ext cx="165" cy="10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495A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5933" name="Text Box 96"/>
              <p:cNvSpPr txBox="1">
                <a:spLocks noChangeArrowheads="1"/>
              </p:cNvSpPr>
              <p:nvPr/>
            </p:nvSpPr>
            <p:spPr bwMode="auto">
              <a:xfrm>
                <a:off x="1844" y="2125"/>
                <a:ext cx="194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T</a:t>
                </a:r>
              </a:p>
            </p:txBody>
          </p:sp>
          <p:sp>
            <p:nvSpPr>
              <p:cNvPr id="35934" name="Text Box 97"/>
              <p:cNvSpPr txBox="1">
                <a:spLocks noChangeArrowheads="1"/>
              </p:cNvSpPr>
              <p:nvPr/>
            </p:nvSpPr>
            <p:spPr bwMode="auto">
              <a:xfrm>
                <a:off x="2055" y="2125"/>
                <a:ext cx="20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Q</a:t>
                </a:r>
              </a:p>
            </p:txBody>
          </p:sp>
          <p:sp>
            <p:nvSpPr>
              <p:cNvPr id="35935" name="Text Box 98"/>
              <p:cNvSpPr txBox="1">
                <a:spLocks noChangeArrowheads="1"/>
              </p:cNvSpPr>
              <p:nvPr/>
            </p:nvSpPr>
            <p:spPr bwMode="auto">
              <a:xfrm>
                <a:off x="1932" y="2393"/>
                <a:ext cx="340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CLK</a:t>
                </a:r>
              </a:p>
            </p:txBody>
          </p:sp>
          <p:sp>
            <p:nvSpPr>
              <p:cNvPr id="35936" name="Oval 99"/>
              <p:cNvSpPr>
                <a:spLocks noChangeArrowheads="1"/>
              </p:cNvSpPr>
              <p:nvPr/>
            </p:nvSpPr>
            <p:spPr bwMode="auto">
              <a:xfrm>
                <a:off x="1759" y="2436"/>
                <a:ext cx="96" cy="10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88" name="Group 101"/>
            <p:cNvGrpSpPr>
              <a:grpSpLocks/>
            </p:cNvGrpSpPr>
            <p:nvPr/>
          </p:nvGrpSpPr>
          <p:grpSpPr bwMode="auto">
            <a:xfrm>
              <a:off x="1389" y="2640"/>
              <a:ext cx="513" cy="576"/>
              <a:chOff x="1759" y="2064"/>
              <a:chExt cx="513" cy="576"/>
            </a:xfrm>
          </p:grpSpPr>
          <p:grpSp>
            <p:nvGrpSpPr>
              <p:cNvPr id="35925" name="Group 102"/>
              <p:cNvGrpSpPr>
                <a:grpSpLocks/>
              </p:cNvGrpSpPr>
              <p:nvPr/>
            </p:nvGrpSpPr>
            <p:grpSpPr bwMode="auto">
              <a:xfrm>
                <a:off x="1858" y="2064"/>
                <a:ext cx="384" cy="576"/>
                <a:chOff x="3419" y="2531"/>
                <a:chExt cx="384" cy="576"/>
              </a:xfrm>
            </p:grpSpPr>
            <p:sp>
              <p:nvSpPr>
                <p:cNvPr id="35930" name="Rectangle 103"/>
                <p:cNvSpPr>
                  <a:spLocks noChangeArrowheads="1"/>
                </p:cNvSpPr>
                <p:nvPr/>
              </p:nvSpPr>
              <p:spPr bwMode="auto">
                <a:xfrm>
                  <a:off x="3419" y="2531"/>
                  <a:ext cx="384" cy="576"/>
                </a:xfrm>
                <a:prstGeom prst="rect">
                  <a:avLst/>
                </a:prstGeom>
                <a:solidFill>
                  <a:srgbClr val="ABA964">
                    <a:alpha val="20000"/>
                  </a:srgb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31" name="AutoShape 104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3390" y="2903"/>
                  <a:ext cx="165" cy="10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495A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5926" name="Text Box 105"/>
              <p:cNvSpPr txBox="1">
                <a:spLocks noChangeArrowheads="1"/>
              </p:cNvSpPr>
              <p:nvPr/>
            </p:nvSpPr>
            <p:spPr bwMode="auto">
              <a:xfrm>
                <a:off x="1844" y="2125"/>
                <a:ext cx="194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T</a:t>
                </a:r>
              </a:p>
            </p:txBody>
          </p:sp>
          <p:sp>
            <p:nvSpPr>
              <p:cNvPr id="35927" name="Text Box 106"/>
              <p:cNvSpPr txBox="1">
                <a:spLocks noChangeArrowheads="1"/>
              </p:cNvSpPr>
              <p:nvPr/>
            </p:nvSpPr>
            <p:spPr bwMode="auto">
              <a:xfrm>
                <a:off x="2055" y="2125"/>
                <a:ext cx="20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Q</a:t>
                </a:r>
              </a:p>
            </p:txBody>
          </p:sp>
          <p:sp>
            <p:nvSpPr>
              <p:cNvPr id="35928" name="Text Box 107"/>
              <p:cNvSpPr txBox="1">
                <a:spLocks noChangeArrowheads="1"/>
              </p:cNvSpPr>
              <p:nvPr/>
            </p:nvSpPr>
            <p:spPr bwMode="auto">
              <a:xfrm>
                <a:off x="1932" y="2393"/>
                <a:ext cx="340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CLK</a:t>
                </a:r>
              </a:p>
            </p:txBody>
          </p:sp>
          <p:sp>
            <p:nvSpPr>
              <p:cNvPr id="35929" name="Oval 108"/>
              <p:cNvSpPr>
                <a:spLocks noChangeArrowheads="1"/>
              </p:cNvSpPr>
              <p:nvPr/>
            </p:nvSpPr>
            <p:spPr bwMode="auto">
              <a:xfrm>
                <a:off x="1759" y="2436"/>
                <a:ext cx="96" cy="10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89" name="Group 109"/>
            <p:cNvGrpSpPr>
              <a:grpSpLocks/>
            </p:cNvGrpSpPr>
            <p:nvPr/>
          </p:nvGrpSpPr>
          <p:grpSpPr bwMode="auto">
            <a:xfrm>
              <a:off x="2352" y="2640"/>
              <a:ext cx="513" cy="576"/>
              <a:chOff x="1759" y="2064"/>
              <a:chExt cx="513" cy="576"/>
            </a:xfrm>
          </p:grpSpPr>
          <p:grpSp>
            <p:nvGrpSpPr>
              <p:cNvPr id="35918" name="Group 110"/>
              <p:cNvGrpSpPr>
                <a:grpSpLocks/>
              </p:cNvGrpSpPr>
              <p:nvPr/>
            </p:nvGrpSpPr>
            <p:grpSpPr bwMode="auto">
              <a:xfrm>
                <a:off x="1858" y="2064"/>
                <a:ext cx="384" cy="576"/>
                <a:chOff x="3419" y="2531"/>
                <a:chExt cx="384" cy="576"/>
              </a:xfrm>
            </p:grpSpPr>
            <p:sp>
              <p:nvSpPr>
                <p:cNvPr id="35923" name="Rectangle 111"/>
                <p:cNvSpPr>
                  <a:spLocks noChangeArrowheads="1"/>
                </p:cNvSpPr>
                <p:nvPr/>
              </p:nvSpPr>
              <p:spPr bwMode="auto">
                <a:xfrm>
                  <a:off x="3419" y="2531"/>
                  <a:ext cx="384" cy="576"/>
                </a:xfrm>
                <a:prstGeom prst="rect">
                  <a:avLst/>
                </a:prstGeom>
                <a:solidFill>
                  <a:srgbClr val="ABA964">
                    <a:alpha val="20000"/>
                  </a:srgb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24" name="AutoShape 112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3390" y="2903"/>
                  <a:ext cx="165" cy="10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495A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5919" name="Text Box 113"/>
              <p:cNvSpPr txBox="1">
                <a:spLocks noChangeArrowheads="1"/>
              </p:cNvSpPr>
              <p:nvPr/>
            </p:nvSpPr>
            <p:spPr bwMode="auto">
              <a:xfrm>
                <a:off x="1844" y="2125"/>
                <a:ext cx="194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T</a:t>
                </a:r>
              </a:p>
            </p:txBody>
          </p:sp>
          <p:sp>
            <p:nvSpPr>
              <p:cNvPr id="35920" name="Text Box 114"/>
              <p:cNvSpPr txBox="1">
                <a:spLocks noChangeArrowheads="1"/>
              </p:cNvSpPr>
              <p:nvPr/>
            </p:nvSpPr>
            <p:spPr bwMode="auto">
              <a:xfrm>
                <a:off x="2055" y="2125"/>
                <a:ext cx="20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Q</a:t>
                </a:r>
              </a:p>
            </p:txBody>
          </p:sp>
          <p:sp>
            <p:nvSpPr>
              <p:cNvPr id="35921" name="Text Box 115"/>
              <p:cNvSpPr txBox="1">
                <a:spLocks noChangeArrowheads="1"/>
              </p:cNvSpPr>
              <p:nvPr/>
            </p:nvSpPr>
            <p:spPr bwMode="auto">
              <a:xfrm>
                <a:off x="1932" y="2393"/>
                <a:ext cx="340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CLK</a:t>
                </a:r>
              </a:p>
            </p:txBody>
          </p:sp>
          <p:sp>
            <p:nvSpPr>
              <p:cNvPr id="35922" name="Oval 116"/>
              <p:cNvSpPr>
                <a:spLocks noChangeArrowheads="1"/>
              </p:cNvSpPr>
              <p:nvPr/>
            </p:nvSpPr>
            <p:spPr bwMode="auto">
              <a:xfrm>
                <a:off x="1759" y="2436"/>
                <a:ext cx="96" cy="10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90" name="Oval 135"/>
            <p:cNvSpPr>
              <a:spLocks noChangeArrowheads="1"/>
            </p:cNvSpPr>
            <p:nvPr/>
          </p:nvSpPr>
          <p:spPr bwMode="auto">
            <a:xfrm>
              <a:off x="1278" y="3313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5891" name="AutoShape 136"/>
            <p:cNvCxnSpPr>
              <a:cxnSpLocks noChangeShapeType="1"/>
              <a:stCxn id="35929" idx="2"/>
              <a:endCxn id="35890" idx="0"/>
            </p:cNvCxnSpPr>
            <p:nvPr/>
          </p:nvCxnSpPr>
          <p:spPr bwMode="auto">
            <a:xfrm rot="10800000" flipV="1">
              <a:off x="1302" y="3067"/>
              <a:ext cx="79" cy="238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5892" name="AutoShape 137"/>
            <p:cNvCxnSpPr>
              <a:cxnSpLocks noChangeShapeType="1"/>
              <a:stCxn id="35890" idx="6"/>
              <a:endCxn id="35922" idx="2"/>
            </p:cNvCxnSpPr>
            <p:nvPr/>
          </p:nvCxnSpPr>
          <p:spPr bwMode="auto">
            <a:xfrm flipV="1">
              <a:off x="1333" y="3067"/>
              <a:ext cx="1011" cy="270"/>
            </a:xfrm>
            <a:prstGeom prst="bentConnector3">
              <a:avLst>
                <a:gd name="adj1" fmla="val 87833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5893" name="Oval 138"/>
            <p:cNvSpPr>
              <a:spLocks noChangeArrowheads="1"/>
            </p:cNvSpPr>
            <p:nvPr/>
          </p:nvSpPr>
          <p:spPr bwMode="auto">
            <a:xfrm>
              <a:off x="455" y="3312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5894" name="AutoShape 139"/>
            <p:cNvCxnSpPr>
              <a:cxnSpLocks noChangeShapeType="1"/>
              <a:stCxn id="35890" idx="2"/>
              <a:endCxn id="35893" idx="6"/>
            </p:cNvCxnSpPr>
            <p:nvPr/>
          </p:nvCxnSpPr>
          <p:spPr bwMode="auto">
            <a:xfrm flipH="1" flipV="1">
              <a:off x="510" y="3336"/>
              <a:ext cx="760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5895" name="AutoShape 140"/>
            <p:cNvCxnSpPr>
              <a:cxnSpLocks noChangeShapeType="1"/>
              <a:stCxn id="35893" idx="0"/>
              <a:endCxn id="35936" idx="2"/>
            </p:cNvCxnSpPr>
            <p:nvPr/>
          </p:nvCxnSpPr>
          <p:spPr bwMode="auto">
            <a:xfrm rot="-5400000">
              <a:off x="416" y="3130"/>
              <a:ext cx="237" cy="112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5896" name="AutoShape 141"/>
            <p:cNvCxnSpPr>
              <a:cxnSpLocks noChangeShapeType="1"/>
              <a:stCxn id="35893" idx="2"/>
            </p:cNvCxnSpPr>
            <p:nvPr/>
          </p:nvCxnSpPr>
          <p:spPr bwMode="auto">
            <a:xfrm flipH="1">
              <a:off x="240" y="3336"/>
              <a:ext cx="207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5897" name="Oval 142"/>
            <p:cNvSpPr>
              <a:spLocks noChangeArrowheads="1"/>
            </p:cNvSpPr>
            <p:nvPr/>
          </p:nvSpPr>
          <p:spPr bwMode="auto">
            <a:xfrm>
              <a:off x="1224" y="2784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5898" name="AutoShape 143"/>
            <p:cNvCxnSpPr>
              <a:cxnSpLocks noChangeShapeType="1"/>
              <a:stCxn id="35934" idx="3"/>
              <a:endCxn id="35897" idx="2"/>
            </p:cNvCxnSpPr>
            <p:nvPr/>
          </p:nvCxnSpPr>
          <p:spPr bwMode="auto">
            <a:xfrm>
              <a:off x="1103" y="2807"/>
              <a:ext cx="113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5899" name="AutoShape 144"/>
            <p:cNvCxnSpPr>
              <a:cxnSpLocks noChangeShapeType="1"/>
              <a:stCxn id="35897" idx="6"/>
              <a:endCxn id="35926" idx="1"/>
            </p:cNvCxnSpPr>
            <p:nvPr/>
          </p:nvCxnSpPr>
          <p:spPr bwMode="auto">
            <a:xfrm flipV="1">
              <a:off x="1279" y="2807"/>
              <a:ext cx="195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5900" name="Oval 145"/>
            <p:cNvSpPr>
              <a:spLocks noChangeArrowheads="1"/>
            </p:cNvSpPr>
            <p:nvPr/>
          </p:nvSpPr>
          <p:spPr bwMode="auto">
            <a:xfrm>
              <a:off x="1992" y="2246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5901" name="AutoShape 146"/>
            <p:cNvCxnSpPr>
              <a:cxnSpLocks noChangeShapeType="1"/>
              <a:stCxn id="35927" idx="3"/>
              <a:endCxn id="35900" idx="4"/>
            </p:cNvCxnSpPr>
            <p:nvPr/>
          </p:nvCxnSpPr>
          <p:spPr bwMode="auto">
            <a:xfrm flipV="1">
              <a:off x="1893" y="2301"/>
              <a:ext cx="123" cy="506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5902" name="Group 148"/>
            <p:cNvGrpSpPr>
              <a:grpSpLocks/>
            </p:cNvGrpSpPr>
            <p:nvPr/>
          </p:nvGrpSpPr>
          <p:grpSpPr bwMode="auto">
            <a:xfrm rot="5400000" flipV="1">
              <a:off x="2127" y="2504"/>
              <a:ext cx="240" cy="224"/>
              <a:chOff x="734" y="2893"/>
              <a:chExt cx="336" cy="288"/>
            </a:xfrm>
          </p:grpSpPr>
          <p:sp>
            <p:nvSpPr>
              <p:cNvPr id="35913" name="Line 149"/>
              <p:cNvSpPr>
                <a:spLocks noChangeShapeType="1"/>
              </p:cNvSpPr>
              <p:nvPr/>
            </p:nvSpPr>
            <p:spPr bwMode="auto">
              <a:xfrm flipV="1">
                <a:off x="734" y="2893"/>
                <a:ext cx="0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14" name="Line 150"/>
              <p:cNvSpPr>
                <a:spLocks noChangeShapeType="1"/>
              </p:cNvSpPr>
              <p:nvPr/>
            </p:nvSpPr>
            <p:spPr bwMode="auto">
              <a:xfrm>
                <a:off x="734" y="3181"/>
                <a:ext cx="19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15" name="Line 151"/>
              <p:cNvSpPr>
                <a:spLocks noChangeShapeType="1"/>
              </p:cNvSpPr>
              <p:nvPr/>
            </p:nvSpPr>
            <p:spPr bwMode="auto">
              <a:xfrm>
                <a:off x="734" y="2893"/>
                <a:ext cx="19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16" name="Arc 152"/>
              <p:cNvSpPr>
                <a:spLocks/>
              </p:cNvSpPr>
              <p:nvPr/>
            </p:nvSpPr>
            <p:spPr bwMode="auto">
              <a:xfrm>
                <a:off x="926" y="2893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1 h 21600"/>
                  <a:gd name="T4" fmla="*/ 0 w 21600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17" name="Arc 153"/>
              <p:cNvSpPr>
                <a:spLocks/>
              </p:cNvSpPr>
              <p:nvPr/>
            </p:nvSpPr>
            <p:spPr bwMode="auto">
              <a:xfrm flipV="1">
                <a:off x="926" y="3037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1 h 21600"/>
                  <a:gd name="T4" fmla="*/ 0 w 21600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35903" name="AutoShape 154"/>
            <p:cNvCxnSpPr>
              <a:cxnSpLocks noChangeShapeType="1"/>
              <a:stCxn id="35897" idx="0"/>
              <a:endCxn id="35904" idx="4"/>
            </p:cNvCxnSpPr>
            <p:nvPr/>
          </p:nvCxnSpPr>
          <p:spPr bwMode="auto">
            <a:xfrm flipH="1" flipV="1">
              <a:off x="1247" y="2397"/>
              <a:ext cx="1" cy="37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5904" name="Oval 155"/>
            <p:cNvSpPr>
              <a:spLocks noChangeArrowheads="1"/>
            </p:cNvSpPr>
            <p:nvPr/>
          </p:nvSpPr>
          <p:spPr bwMode="auto">
            <a:xfrm>
              <a:off x="1223" y="2342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5905" name="AutoShape 157"/>
            <p:cNvCxnSpPr>
              <a:cxnSpLocks noChangeShapeType="1"/>
              <a:stCxn id="35904" idx="6"/>
            </p:cNvCxnSpPr>
            <p:nvPr/>
          </p:nvCxnSpPr>
          <p:spPr bwMode="auto">
            <a:xfrm flipV="1">
              <a:off x="1278" y="2365"/>
              <a:ext cx="922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5906" name="AutoShape 158"/>
            <p:cNvCxnSpPr>
              <a:cxnSpLocks noChangeShapeType="1"/>
            </p:cNvCxnSpPr>
            <p:nvPr/>
          </p:nvCxnSpPr>
          <p:spPr bwMode="auto">
            <a:xfrm>
              <a:off x="2200" y="2365"/>
              <a:ext cx="0" cy="13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5907" name="AutoShape 159"/>
            <p:cNvCxnSpPr>
              <a:cxnSpLocks noChangeShapeType="1"/>
              <a:stCxn id="35917" idx="1"/>
              <a:endCxn id="35919" idx="1"/>
            </p:cNvCxnSpPr>
            <p:nvPr/>
          </p:nvCxnSpPr>
          <p:spPr bwMode="auto">
            <a:xfrm rot="10800000" flipH="1" flipV="1">
              <a:off x="2240" y="2736"/>
              <a:ext cx="197" cy="71"/>
            </a:xfrm>
            <a:prstGeom prst="bentConnector3">
              <a:avLst>
                <a:gd name="adj1" fmla="val 12690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5908" name="AutoShape 160"/>
            <p:cNvCxnSpPr>
              <a:cxnSpLocks noChangeShapeType="1"/>
              <a:stCxn id="35900" idx="6"/>
              <a:endCxn id="35913" idx="0"/>
            </p:cNvCxnSpPr>
            <p:nvPr/>
          </p:nvCxnSpPr>
          <p:spPr bwMode="auto">
            <a:xfrm>
              <a:off x="2047" y="2270"/>
              <a:ext cx="320" cy="226"/>
            </a:xfrm>
            <a:prstGeom prst="bentConnector3">
              <a:avLst>
                <a:gd name="adj1" fmla="val 78125"/>
              </a:avLst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5909" name="AutoShape 161"/>
            <p:cNvCxnSpPr>
              <a:cxnSpLocks noChangeShapeType="1"/>
              <a:stCxn id="35933" idx="1"/>
            </p:cNvCxnSpPr>
            <p:nvPr/>
          </p:nvCxnSpPr>
          <p:spPr bwMode="auto">
            <a:xfrm flipH="1">
              <a:off x="240" y="2807"/>
              <a:ext cx="44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5910" name="AutoShape 162"/>
            <p:cNvCxnSpPr>
              <a:cxnSpLocks noChangeShapeType="1"/>
              <a:stCxn id="35920" idx="3"/>
            </p:cNvCxnSpPr>
            <p:nvPr/>
          </p:nvCxnSpPr>
          <p:spPr bwMode="auto">
            <a:xfrm flipV="1">
              <a:off x="2856" y="2064"/>
              <a:ext cx="104" cy="743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5911" name="AutoShape 163"/>
            <p:cNvCxnSpPr>
              <a:cxnSpLocks noChangeShapeType="1"/>
              <a:stCxn id="35900" idx="0"/>
            </p:cNvCxnSpPr>
            <p:nvPr/>
          </p:nvCxnSpPr>
          <p:spPr bwMode="auto">
            <a:xfrm flipV="1">
              <a:off x="2016" y="2064"/>
              <a:ext cx="0" cy="17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5912" name="AutoShape 164"/>
            <p:cNvCxnSpPr>
              <a:cxnSpLocks noChangeShapeType="1"/>
              <a:stCxn id="35904" idx="0"/>
            </p:cNvCxnSpPr>
            <p:nvPr/>
          </p:nvCxnSpPr>
          <p:spPr bwMode="auto">
            <a:xfrm flipV="1">
              <a:off x="1247" y="2064"/>
              <a:ext cx="0" cy="27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sp>
        <p:nvSpPr>
          <p:cNvPr id="35848" name="Text Box 166"/>
          <p:cNvSpPr txBox="1">
            <a:spLocks noChangeArrowheads="1"/>
          </p:cNvSpPr>
          <p:nvPr/>
        </p:nvSpPr>
        <p:spPr bwMode="auto">
          <a:xfrm>
            <a:off x="265113" y="5181600"/>
            <a:ext cx="588962" cy="336550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CLK</a:t>
            </a:r>
          </a:p>
        </p:txBody>
      </p:sp>
      <p:sp>
        <p:nvSpPr>
          <p:cNvPr id="35849" name="Text Box 167"/>
          <p:cNvSpPr txBox="1">
            <a:spLocks noChangeArrowheads="1"/>
          </p:cNvSpPr>
          <p:nvPr/>
        </p:nvSpPr>
        <p:spPr bwMode="auto">
          <a:xfrm>
            <a:off x="457200" y="4343400"/>
            <a:ext cx="285750" cy="336550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5850" name="Text Box 168"/>
          <p:cNvSpPr txBox="1">
            <a:spLocks noChangeArrowheads="1"/>
          </p:cNvSpPr>
          <p:nvPr/>
        </p:nvSpPr>
        <p:spPr bwMode="auto">
          <a:xfrm>
            <a:off x="1797050" y="3276600"/>
            <a:ext cx="388938" cy="336550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  <a:r>
              <a:rPr lang="en-US" baseline="-25000"/>
              <a:t>0</a:t>
            </a:r>
          </a:p>
        </p:txBody>
      </p:sp>
      <p:sp>
        <p:nvSpPr>
          <p:cNvPr id="35851" name="Text Box 169"/>
          <p:cNvSpPr txBox="1">
            <a:spLocks noChangeArrowheads="1"/>
          </p:cNvSpPr>
          <p:nvPr/>
        </p:nvSpPr>
        <p:spPr bwMode="auto">
          <a:xfrm>
            <a:off x="2971800" y="3276600"/>
            <a:ext cx="388938" cy="336550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  <a:r>
              <a:rPr lang="en-US" baseline="-25000"/>
              <a:t>1</a:t>
            </a:r>
          </a:p>
        </p:txBody>
      </p:sp>
      <p:sp>
        <p:nvSpPr>
          <p:cNvPr id="35852" name="Text Box 170"/>
          <p:cNvSpPr txBox="1">
            <a:spLocks noChangeArrowheads="1"/>
          </p:cNvSpPr>
          <p:nvPr/>
        </p:nvSpPr>
        <p:spPr bwMode="auto">
          <a:xfrm>
            <a:off x="4495800" y="3276600"/>
            <a:ext cx="388938" cy="336550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  <a:r>
              <a:rPr lang="en-US" baseline="-25000"/>
              <a:t>2</a:t>
            </a:r>
          </a:p>
        </p:txBody>
      </p:sp>
      <p:grpSp>
        <p:nvGrpSpPr>
          <p:cNvPr id="35853" name="Group 175"/>
          <p:cNvGrpSpPr>
            <a:grpSpLocks/>
          </p:cNvGrpSpPr>
          <p:nvPr/>
        </p:nvGrpSpPr>
        <p:grpSpPr bwMode="auto">
          <a:xfrm>
            <a:off x="5159375" y="3810000"/>
            <a:ext cx="3773488" cy="1628775"/>
            <a:chOff x="3250" y="2400"/>
            <a:chExt cx="2377" cy="1026"/>
          </a:xfrm>
        </p:grpSpPr>
        <p:sp>
          <p:nvSpPr>
            <p:cNvPr id="35854" name="Freeform 6"/>
            <p:cNvSpPr>
              <a:spLocks/>
            </p:cNvSpPr>
            <p:nvPr/>
          </p:nvSpPr>
          <p:spPr bwMode="auto">
            <a:xfrm>
              <a:off x="3584" y="3214"/>
              <a:ext cx="137" cy="141"/>
            </a:xfrm>
            <a:custGeom>
              <a:avLst/>
              <a:gdLst>
                <a:gd name="T0" fmla="*/ 0 w 384"/>
                <a:gd name="T1" fmla="*/ 141 h 288"/>
                <a:gd name="T2" fmla="*/ 0 w 384"/>
                <a:gd name="T3" fmla="*/ 0 h 288"/>
                <a:gd name="T4" fmla="*/ 137 w 384"/>
                <a:gd name="T5" fmla="*/ 0 h 288"/>
                <a:gd name="T6" fmla="*/ 137 w 384"/>
                <a:gd name="T7" fmla="*/ 141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5" name="Freeform 7"/>
            <p:cNvSpPr>
              <a:spLocks/>
            </p:cNvSpPr>
            <p:nvPr/>
          </p:nvSpPr>
          <p:spPr bwMode="auto">
            <a:xfrm>
              <a:off x="3858" y="3214"/>
              <a:ext cx="137" cy="141"/>
            </a:xfrm>
            <a:custGeom>
              <a:avLst/>
              <a:gdLst>
                <a:gd name="T0" fmla="*/ 0 w 384"/>
                <a:gd name="T1" fmla="*/ 141 h 288"/>
                <a:gd name="T2" fmla="*/ 0 w 384"/>
                <a:gd name="T3" fmla="*/ 0 h 288"/>
                <a:gd name="T4" fmla="*/ 137 w 384"/>
                <a:gd name="T5" fmla="*/ 0 h 288"/>
                <a:gd name="T6" fmla="*/ 137 w 384"/>
                <a:gd name="T7" fmla="*/ 141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6" name="Freeform 8"/>
            <p:cNvSpPr>
              <a:spLocks/>
            </p:cNvSpPr>
            <p:nvPr/>
          </p:nvSpPr>
          <p:spPr bwMode="auto">
            <a:xfrm>
              <a:off x="4132" y="3214"/>
              <a:ext cx="137" cy="141"/>
            </a:xfrm>
            <a:custGeom>
              <a:avLst/>
              <a:gdLst>
                <a:gd name="T0" fmla="*/ 0 w 384"/>
                <a:gd name="T1" fmla="*/ 141 h 288"/>
                <a:gd name="T2" fmla="*/ 0 w 384"/>
                <a:gd name="T3" fmla="*/ 0 h 288"/>
                <a:gd name="T4" fmla="*/ 137 w 384"/>
                <a:gd name="T5" fmla="*/ 0 h 288"/>
                <a:gd name="T6" fmla="*/ 137 w 384"/>
                <a:gd name="T7" fmla="*/ 141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7" name="Freeform 9"/>
            <p:cNvSpPr>
              <a:spLocks/>
            </p:cNvSpPr>
            <p:nvPr/>
          </p:nvSpPr>
          <p:spPr bwMode="auto">
            <a:xfrm>
              <a:off x="4407" y="3214"/>
              <a:ext cx="137" cy="141"/>
            </a:xfrm>
            <a:custGeom>
              <a:avLst/>
              <a:gdLst>
                <a:gd name="T0" fmla="*/ 0 w 384"/>
                <a:gd name="T1" fmla="*/ 141 h 288"/>
                <a:gd name="T2" fmla="*/ 0 w 384"/>
                <a:gd name="T3" fmla="*/ 0 h 288"/>
                <a:gd name="T4" fmla="*/ 137 w 384"/>
                <a:gd name="T5" fmla="*/ 0 h 288"/>
                <a:gd name="T6" fmla="*/ 137 w 384"/>
                <a:gd name="T7" fmla="*/ 141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8" name="Freeform 10"/>
            <p:cNvSpPr>
              <a:spLocks/>
            </p:cNvSpPr>
            <p:nvPr/>
          </p:nvSpPr>
          <p:spPr bwMode="auto">
            <a:xfrm>
              <a:off x="4681" y="3214"/>
              <a:ext cx="137" cy="141"/>
            </a:xfrm>
            <a:custGeom>
              <a:avLst/>
              <a:gdLst>
                <a:gd name="T0" fmla="*/ 0 w 384"/>
                <a:gd name="T1" fmla="*/ 141 h 288"/>
                <a:gd name="T2" fmla="*/ 0 w 384"/>
                <a:gd name="T3" fmla="*/ 0 h 288"/>
                <a:gd name="T4" fmla="*/ 137 w 384"/>
                <a:gd name="T5" fmla="*/ 0 h 288"/>
                <a:gd name="T6" fmla="*/ 137 w 384"/>
                <a:gd name="T7" fmla="*/ 141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9" name="Freeform 11"/>
            <p:cNvSpPr>
              <a:spLocks/>
            </p:cNvSpPr>
            <p:nvPr/>
          </p:nvSpPr>
          <p:spPr bwMode="auto">
            <a:xfrm>
              <a:off x="4955" y="3214"/>
              <a:ext cx="138" cy="141"/>
            </a:xfrm>
            <a:custGeom>
              <a:avLst/>
              <a:gdLst>
                <a:gd name="T0" fmla="*/ 0 w 384"/>
                <a:gd name="T1" fmla="*/ 141 h 288"/>
                <a:gd name="T2" fmla="*/ 0 w 384"/>
                <a:gd name="T3" fmla="*/ 0 h 288"/>
                <a:gd name="T4" fmla="*/ 138 w 384"/>
                <a:gd name="T5" fmla="*/ 0 h 288"/>
                <a:gd name="T6" fmla="*/ 138 w 384"/>
                <a:gd name="T7" fmla="*/ 141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0" name="Freeform 12"/>
            <p:cNvSpPr>
              <a:spLocks/>
            </p:cNvSpPr>
            <p:nvPr/>
          </p:nvSpPr>
          <p:spPr bwMode="auto">
            <a:xfrm>
              <a:off x="5230" y="3214"/>
              <a:ext cx="137" cy="141"/>
            </a:xfrm>
            <a:custGeom>
              <a:avLst/>
              <a:gdLst>
                <a:gd name="T0" fmla="*/ 0 w 384"/>
                <a:gd name="T1" fmla="*/ 141 h 288"/>
                <a:gd name="T2" fmla="*/ 0 w 384"/>
                <a:gd name="T3" fmla="*/ 0 h 288"/>
                <a:gd name="T4" fmla="*/ 137 w 384"/>
                <a:gd name="T5" fmla="*/ 0 h 288"/>
                <a:gd name="T6" fmla="*/ 137 w 384"/>
                <a:gd name="T7" fmla="*/ 141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1" name="Freeform 13"/>
            <p:cNvSpPr>
              <a:spLocks/>
            </p:cNvSpPr>
            <p:nvPr/>
          </p:nvSpPr>
          <p:spPr bwMode="auto">
            <a:xfrm>
              <a:off x="3706" y="2962"/>
              <a:ext cx="275" cy="140"/>
            </a:xfrm>
            <a:custGeom>
              <a:avLst/>
              <a:gdLst>
                <a:gd name="T0" fmla="*/ 0 w 384"/>
                <a:gd name="T1" fmla="*/ 140 h 288"/>
                <a:gd name="T2" fmla="*/ 0 w 384"/>
                <a:gd name="T3" fmla="*/ 0 h 288"/>
                <a:gd name="T4" fmla="*/ 275 w 384"/>
                <a:gd name="T5" fmla="*/ 0 h 288"/>
                <a:gd name="T6" fmla="*/ 275 w 384"/>
                <a:gd name="T7" fmla="*/ 14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2" name="Freeform 14"/>
            <p:cNvSpPr>
              <a:spLocks/>
            </p:cNvSpPr>
            <p:nvPr/>
          </p:nvSpPr>
          <p:spPr bwMode="auto">
            <a:xfrm>
              <a:off x="4255" y="2962"/>
              <a:ext cx="274" cy="140"/>
            </a:xfrm>
            <a:custGeom>
              <a:avLst/>
              <a:gdLst>
                <a:gd name="T0" fmla="*/ 0 w 384"/>
                <a:gd name="T1" fmla="*/ 140 h 288"/>
                <a:gd name="T2" fmla="*/ 0 w 384"/>
                <a:gd name="T3" fmla="*/ 0 h 288"/>
                <a:gd name="T4" fmla="*/ 274 w 384"/>
                <a:gd name="T5" fmla="*/ 0 h 288"/>
                <a:gd name="T6" fmla="*/ 274 w 384"/>
                <a:gd name="T7" fmla="*/ 14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3" name="Freeform 15"/>
            <p:cNvSpPr>
              <a:spLocks/>
            </p:cNvSpPr>
            <p:nvPr/>
          </p:nvSpPr>
          <p:spPr bwMode="auto">
            <a:xfrm>
              <a:off x="4804" y="2962"/>
              <a:ext cx="274" cy="140"/>
            </a:xfrm>
            <a:custGeom>
              <a:avLst/>
              <a:gdLst>
                <a:gd name="T0" fmla="*/ 0 w 384"/>
                <a:gd name="T1" fmla="*/ 140 h 288"/>
                <a:gd name="T2" fmla="*/ 0 w 384"/>
                <a:gd name="T3" fmla="*/ 0 h 288"/>
                <a:gd name="T4" fmla="*/ 274 w 384"/>
                <a:gd name="T5" fmla="*/ 0 h 288"/>
                <a:gd name="T6" fmla="*/ 274 w 384"/>
                <a:gd name="T7" fmla="*/ 14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4" name="Freeform 16"/>
            <p:cNvSpPr>
              <a:spLocks/>
            </p:cNvSpPr>
            <p:nvPr/>
          </p:nvSpPr>
          <p:spPr bwMode="auto">
            <a:xfrm>
              <a:off x="5353" y="2962"/>
              <a:ext cx="274" cy="140"/>
            </a:xfrm>
            <a:custGeom>
              <a:avLst/>
              <a:gdLst>
                <a:gd name="T0" fmla="*/ 0 w 384"/>
                <a:gd name="T1" fmla="*/ 140 h 288"/>
                <a:gd name="T2" fmla="*/ 0 w 384"/>
                <a:gd name="T3" fmla="*/ 0 h 288"/>
                <a:gd name="T4" fmla="*/ 274 w 384"/>
                <a:gd name="T5" fmla="*/ 0 h 288"/>
                <a:gd name="T6" fmla="*/ 274 w 384"/>
                <a:gd name="T7" fmla="*/ 14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5" name="Freeform 17"/>
            <p:cNvSpPr>
              <a:spLocks/>
            </p:cNvSpPr>
            <p:nvPr/>
          </p:nvSpPr>
          <p:spPr bwMode="auto">
            <a:xfrm>
              <a:off x="4004" y="2681"/>
              <a:ext cx="525" cy="140"/>
            </a:xfrm>
            <a:custGeom>
              <a:avLst/>
              <a:gdLst>
                <a:gd name="T0" fmla="*/ 0 w 384"/>
                <a:gd name="T1" fmla="*/ 140 h 288"/>
                <a:gd name="T2" fmla="*/ 0 w 384"/>
                <a:gd name="T3" fmla="*/ 0 h 288"/>
                <a:gd name="T4" fmla="*/ 525 w 384"/>
                <a:gd name="T5" fmla="*/ 0 h 288"/>
                <a:gd name="T6" fmla="*/ 525 w 384"/>
                <a:gd name="T7" fmla="*/ 14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6" name="Freeform 18"/>
            <p:cNvSpPr>
              <a:spLocks/>
            </p:cNvSpPr>
            <p:nvPr/>
          </p:nvSpPr>
          <p:spPr bwMode="auto">
            <a:xfrm>
              <a:off x="5078" y="2681"/>
              <a:ext cx="526" cy="140"/>
            </a:xfrm>
            <a:custGeom>
              <a:avLst/>
              <a:gdLst>
                <a:gd name="T0" fmla="*/ 0 w 384"/>
                <a:gd name="T1" fmla="*/ 140 h 288"/>
                <a:gd name="T2" fmla="*/ 0 w 384"/>
                <a:gd name="T3" fmla="*/ 0 h 288"/>
                <a:gd name="T4" fmla="*/ 526 w 384"/>
                <a:gd name="T5" fmla="*/ 0 h 288"/>
                <a:gd name="T6" fmla="*/ 526 w 384"/>
                <a:gd name="T7" fmla="*/ 14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7" name="Freeform 19"/>
            <p:cNvSpPr>
              <a:spLocks/>
            </p:cNvSpPr>
            <p:nvPr/>
          </p:nvSpPr>
          <p:spPr bwMode="auto">
            <a:xfrm>
              <a:off x="4529" y="2400"/>
              <a:ext cx="1075" cy="140"/>
            </a:xfrm>
            <a:custGeom>
              <a:avLst/>
              <a:gdLst>
                <a:gd name="T0" fmla="*/ 0 w 384"/>
                <a:gd name="T1" fmla="*/ 140 h 288"/>
                <a:gd name="T2" fmla="*/ 0 w 384"/>
                <a:gd name="T3" fmla="*/ 0 h 288"/>
                <a:gd name="T4" fmla="*/ 1075 w 384"/>
                <a:gd name="T5" fmla="*/ 0 h 288"/>
                <a:gd name="T6" fmla="*/ 1075 w 384"/>
                <a:gd name="T7" fmla="*/ 14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35868" name="AutoShape 21"/>
            <p:cNvCxnSpPr>
              <a:cxnSpLocks noChangeShapeType="1"/>
              <a:stCxn id="35854" idx="3"/>
              <a:endCxn id="35855" idx="0"/>
            </p:cNvCxnSpPr>
            <p:nvPr/>
          </p:nvCxnSpPr>
          <p:spPr bwMode="auto">
            <a:xfrm>
              <a:off x="3725" y="3355"/>
              <a:ext cx="12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5869" name="AutoShape 22"/>
            <p:cNvCxnSpPr>
              <a:cxnSpLocks noChangeShapeType="1"/>
              <a:stCxn id="35855" idx="3"/>
              <a:endCxn id="35856" idx="0"/>
            </p:cNvCxnSpPr>
            <p:nvPr/>
          </p:nvCxnSpPr>
          <p:spPr bwMode="auto">
            <a:xfrm>
              <a:off x="4000" y="3355"/>
              <a:ext cx="12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5870" name="AutoShape 23"/>
            <p:cNvCxnSpPr>
              <a:cxnSpLocks noChangeShapeType="1"/>
              <a:stCxn id="35856" idx="3"/>
              <a:endCxn id="35857" idx="0"/>
            </p:cNvCxnSpPr>
            <p:nvPr/>
          </p:nvCxnSpPr>
          <p:spPr bwMode="auto">
            <a:xfrm>
              <a:off x="4274" y="3355"/>
              <a:ext cx="12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5871" name="AutoShape 24"/>
            <p:cNvCxnSpPr>
              <a:cxnSpLocks noChangeShapeType="1"/>
              <a:stCxn id="35857" idx="3"/>
              <a:endCxn id="35858" idx="0"/>
            </p:cNvCxnSpPr>
            <p:nvPr/>
          </p:nvCxnSpPr>
          <p:spPr bwMode="auto">
            <a:xfrm>
              <a:off x="4549" y="3355"/>
              <a:ext cx="127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5872" name="AutoShape 25"/>
            <p:cNvCxnSpPr>
              <a:cxnSpLocks noChangeShapeType="1"/>
              <a:stCxn id="35858" idx="3"/>
              <a:endCxn id="35859" idx="0"/>
            </p:cNvCxnSpPr>
            <p:nvPr/>
          </p:nvCxnSpPr>
          <p:spPr bwMode="auto">
            <a:xfrm>
              <a:off x="4823" y="3355"/>
              <a:ext cx="12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5873" name="AutoShape 26"/>
            <p:cNvCxnSpPr>
              <a:cxnSpLocks noChangeShapeType="1"/>
              <a:stCxn id="35859" idx="3"/>
              <a:endCxn id="35860" idx="0"/>
            </p:cNvCxnSpPr>
            <p:nvPr/>
          </p:nvCxnSpPr>
          <p:spPr bwMode="auto">
            <a:xfrm>
              <a:off x="5097" y="3355"/>
              <a:ext cx="12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5874" name="AutoShape 27"/>
            <p:cNvCxnSpPr>
              <a:cxnSpLocks noChangeShapeType="1"/>
              <a:stCxn id="35861" idx="3"/>
              <a:endCxn id="35862" idx="0"/>
            </p:cNvCxnSpPr>
            <p:nvPr/>
          </p:nvCxnSpPr>
          <p:spPr bwMode="auto">
            <a:xfrm>
              <a:off x="3985" y="3102"/>
              <a:ext cx="265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5875" name="AutoShape 28"/>
            <p:cNvCxnSpPr>
              <a:cxnSpLocks noChangeShapeType="1"/>
              <a:stCxn id="35862" idx="3"/>
              <a:endCxn id="35863" idx="0"/>
            </p:cNvCxnSpPr>
            <p:nvPr/>
          </p:nvCxnSpPr>
          <p:spPr bwMode="auto">
            <a:xfrm>
              <a:off x="4534" y="3102"/>
              <a:ext cx="265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5876" name="AutoShape 29"/>
            <p:cNvCxnSpPr>
              <a:cxnSpLocks noChangeShapeType="1"/>
              <a:stCxn id="35863" idx="3"/>
              <a:endCxn id="35864" idx="0"/>
            </p:cNvCxnSpPr>
            <p:nvPr/>
          </p:nvCxnSpPr>
          <p:spPr bwMode="auto">
            <a:xfrm>
              <a:off x="5083" y="3102"/>
              <a:ext cx="265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5877" name="AutoShape 30"/>
            <p:cNvCxnSpPr>
              <a:cxnSpLocks noChangeShapeType="1"/>
              <a:stCxn id="35865" idx="3"/>
              <a:endCxn id="35866" idx="0"/>
            </p:cNvCxnSpPr>
            <p:nvPr/>
          </p:nvCxnSpPr>
          <p:spPr bwMode="auto">
            <a:xfrm>
              <a:off x="4534" y="2821"/>
              <a:ext cx="539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5878" name="AutoShape 31"/>
            <p:cNvCxnSpPr>
              <a:cxnSpLocks noChangeShapeType="1"/>
              <a:stCxn id="35867" idx="0"/>
            </p:cNvCxnSpPr>
            <p:nvPr/>
          </p:nvCxnSpPr>
          <p:spPr bwMode="auto">
            <a:xfrm flipH="1">
              <a:off x="3563" y="2540"/>
              <a:ext cx="956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5879" name="AutoShape 32"/>
            <p:cNvCxnSpPr>
              <a:cxnSpLocks noChangeShapeType="1"/>
              <a:stCxn id="35865" idx="0"/>
            </p:cNvCxnSpPr>
            <p:nvPr/>
          </p:nvCxnSpPr>
          <p:spPr bwMode="auto">
            <a:xfrm flipH="1">
              <a:off x="3564" y="2821"/>
              <a:ext cx="430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5880" name="AutoShape 33"/>
            <p:cNvCxnSpPr>
              <a:cxnSpLocks noChangeShapeType="1"/>
              <a:stCxn id="35861" idx="0"/>
            </p:cNvCxnSpPr>
            <p:nvPr/>
          </p:nvCxnSpPr>
          <p:spPr bwMode="auto">
            <a:xfrm flipH="1">
              <a:off x="3563" y="3102"/>
              <a:ext cx="133" cy="0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5881" name="Text Box 34"/>
            <p:cNvSpPr txBox="1">
              <a:spLocks noChangeArrowheads="1"/>
            </p:cNvSpPr>
            <p:nvPr/>
          </p:nvSpPr>
          <p:spPr bwMode="auto">
            <a:xfrm>
              <a:off x="3250" y="3214"/>
              <a:ext cx="371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CLK</a:t>
              </a:r>
            </a:p>
          </p:txBody>
        </p:sp>
        <p:sp>
          <p:nvSpPr>
            <p:cNvPr id="35882" name="Text Box 35"/>
            <p:cNvSpPr txBox="1">
              <a:spLocks noChangeArrowheads="1"/>
            </p:cNvSpPr>
            <p:nvPr/>
          </p:nvSpPr>
          <p:spPr bwMode="auto">
            <a:xfrm>
              <a:off x="3308" y="2962"/>
              <a:ext cx="245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  <a:r>
                <a:rPr lang="en-US" baseline="-25000"/>
                <a:t>0</a:t>
              </a:r>
            </a:p>
          </p:txBody>
        </p:sp>
        <p:sp>
          <p:nvSpPr>
            <p:cNvPr id="35883" name="Text Box 36"/>
            <p:cNvSpPr txBox="1">
              <a:spLocks noChangeArrowheads="1"/>
            </p:cNvSpPr>
            <p:nvPr/>
          </p:nvSpPr>
          <p:spPr bwMode="auto">
            <a:xfrm>
              <a:off x="3308" y="2680"/>
              <a:ext cx="245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  <a:r>
                <a:rPr lang="en-US" baseline="-25000"/>
                <a:t>1</a:t>
              </a:r>
            </a:p>
          </p:txBody>
        </p:sp>
        <p:sp>
          <p:nvSpPr>
            <p:cNvPr id="35884" name="Text Box 37"/>
            <p:cNvSpPr txBox="1">
              <a:spLocks noChangeArrowheads="1"/>
            </p:cNvSpPr>
            <p:nvPr/>
          </p:nvSpPr>
          <p:spPr bwMode="auto">
            <a:xfrm>
              <a:off x="3308" y="2400"/>
              <a:ext cx="245" cy="212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  <a:r>
                <a:rPr lang="en-US" baseline="-25000"/>
                <a:t>2</a:t>
              </a:r>
            </a:p>
          </p:txBody>
        </p:sp>
        <p:cxnSp>
          <p:nvCxnSpPr>
            <p:cNvPr id="35885" name="AutoShape 172"/>
            <p:cNvCxnSpPr>
              <a:cxnSpLocks noChangeShapeType="1"/>
            </p:cNvCxnSpPr>
            <p:nvPr/>
          </p:nvCxnSpPr>
          <p:spPr bwMode="auto">
            <a:xfrm>
              <a:off x="5365" y="3352"/>
              <a:ext cx="12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5886" name="Freeform 174"/>
            <p:cNvSpPr>
              <a:spLocks/>
            </p:cNvSpPr>
            <p:nvPr/>
          </p:nvSpPr>
          <p:spPr bwMode="auto">
            <a:xfrm>
              <a:off x="5479" y="3216"/>
              <a:ext cx="137" cy="141"/>
            </a:xfrm>
            <a:custGeom>
              <a:avLst/>
              <a:gdLst>
                <a:gd name="T0" fmla="*/ 0 w 384"/>
                <a:gd name="T1" fmla="*/ 141 h 288"/>
                <a:gd name="T2" fmla="*/ 0 w 384"/>
                <a:gd name="T3" fmla="*/ 0 h 288"/>
                <a:gd name="T4" fmla="*/ 137 w 384"/>
                <a:gd name="T5" fmla="*/ 0 h 288"/>
                <a:gd name="T6" fmla="*/ 137 w 384"/>
                <a:gd name="T7" fmla="*/ 141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88"/>
                <a:gd name="T14" fmla="*/ 384 w 38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384" y="28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ECF01D4-3BE6-44D0-BD99-958FF8FFF886}" type="slidenum">
              <a:rPr lang="en-US" smtClean="0"/>
              <a:pPr lvl="1"/>
              <a:t>34</a:t>
            </a:fld>
            <a:endParaRPr 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Registers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b="1" u="sng" smtClean="0"/>
              <a:t>Register</a:t>
            </a:r>
            <a:r>
              <a:rPr lang="en-US" sz="2000" smtClean="0"/>
              <a:t>: an N-bit register is a cascade of N FFs to store data.</a:t>
            </a:r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en-US" sz="1800" smtClean="0"/>
              <a:t>Simplest type is a </a:t>
            </a:r>
            <a:r>
              <a:rPr lang="en-US" sz="1800" b="1" smtClean="0"/>
              <a:t>parallel input</a:t>
            </a:r>
            <a:r>
              <a:rPr lang="en-US" sz="1800" smtClean="0"/>
              <a:t>, </a:t>
            </a:r>
            <a:r>
              <a:rPr lang="en-US" sz="1800" b="1" smtClean="0"/>
              <a:t>parallel output</a:t>
            </a:r>
            <a:r>
              <a:rPr lang="en-US" sz="1800" smtClean="0"/>
              <a:t> register</a:t>
            </a:r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en-US" sz="1800" smtClean="0"/>
              <a:t>Read/Write (</a:t>
            </a:r>
            <a:r>
              <a:rPr lang="en-US" sz="1800" b="1" smtClean="0"/>
              <a:t>WR</a:t>
            </a:r>
            <a:r>
              <a:rPr lang="en-US" sz="1800" smtClean="0"/>
              <a:t>) signal determines if data on the input is written to the FFs</a:t>
            </a:r>
          </a:p>
          <a:p>
            <a:pPr lvl="2">
              <a:lnSpc>
                <a:spcPct val="80000"/>
              </a:lnSpc>
              <a:buClr>
                <a:schemeClr val="tx1"/>
              </a:buClr>
            </a:pPr>
            <a:r>
              <a:rPr lang="en-US" sz="1600" smtClean="0"/>
              <a:t>If </a:t>
            </a:r>
            <a:r>
              <a:rPr lang="en-US" sz="1600" b="1" smtClean="0"/>
              <a:t>WR</a:t>
            </a:r>
            <a:r>
              <a:rPr lang="en-US" sz="1600" smtClean="0"/>
              <a:t> = 1 data is written</a:t>
            </a:r>
          </a:p>
        </p:txBody>
      </p:sp>
      <p:grpSp>
        <p:nvGrpSpPr>
          <p:cNvPr id="36871" name="Group 159"/>
          <p:cNvGrpSpPr>
            <a:grpSpLocks/>
          </p:cNvGrpSpPr>
          <p:nvPr/>
        </p:nvGrpSpPr>
        <p:grpSpPr bwMode="auto">
          <a:xfrm>
            <a:off x="76200" y="3046413"/>
            <a:ext cx="6226175" cy="2592387"/>
            <a:chOff x="104" y="1804"/>
            <a:chExt cx="4835" cy="1931"/>
          </a:xfrm>
        </p:grpSpPr>
        <p:sp>
          <p:nvSpPr>
            <p:cNvPr id="36885" name="Oval 106"/>
            <p:cNvSpPr>
              <a:spLocks noChangeArrowheads="1"/>
            </p:cNvSpPr>
            <p:nvPr/>
          </p:nvSpPr>
          <p:spPr bwMode="auto">
            <a:xfrm>
              <a:off x="960" y="3120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6886" name="Group 110"/>
            <p:cNvGrpSpPr>
              <a:grpSpLocks/>
            </p:cNvGrpSpPr>
            <p:nvPr/>
          </p:nvGrpSpPr>
          <p:grpSpPr bwMode="auto">
            <a:xfrm>
              <a:off x="1335" y="2228"/>
              <a:ext cx="463" cy="735"/>
              <a:chOff x="1335" y="2228"/>
              <a:chExt cx="463" cy="735"/>
            </a:xfrm>
          </p:grpSpPr>
          <p:sp>
            <p:nvSpPr>
              <p:cNvPr id="36935" name="Rectangle 98"/>
              <p:cNvSpPr>
                <a:spLocks noChangeArrowheads="1"/>
              </p:cNvSpPr>
              <p:nvPr/>
            </p:nvSpPr>
            <p:spPr bwMode="auto">
              <a:xfrm>
                <a:off x="1365" y="2228"/>
                <a:ext cx="384" cy="735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6" name="AutoShape 99"/>
              <p:cNvSpPr>
                <a:spLocks noChangeArrowheads="1"/>
              </p:cNvSpPr>
              <p:nvPr/>
            </p:nvSpPr>
            <p:spPr bwMode="auto">
              <a:xfrm rot="5400000" flipH="1">
                <a:off x="1336" y="2766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7" name="Text Box 103"/>
              <p:cNvSpPr txBox="1">
                <a:spLocks noChangeArrowheads="1"/>
              </p:cNvSpPr>
              <p:nvPr/>
            </p:nvSpPr>
            <p:spPr bwMode="auto">
              <a:xfrm>
                <a:off x="1335" y="2327"/>
                <a:ext cx="229" cy="20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D</a:t>
                </a:r>
              </a:p>
            </p:txBody>
          </p:sp>
          <p:sp>
            <p:nvSpPr>
              <p:cNvPr id="36938" name="Text Box 104"/>
              <p:cNvSpPr txBox="1">
                <a:spLocks noChangeArrowheads="1"/>
              </p:cNvSpPr>
              <p:nvPr/>
            </p:nvSpPr>
            <p:spPr bwMode="auto">
              <a:xfrm>
                <a:off x="1554" y="2327"/>
                <a:ext cx="228" cy="20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Q</a:t>
                </a:r>
              </a:p>
            </p:txBody>
          </p:sp>
          <p:sp>
            <p:nvSpPr>
              <p:cNvPr id="36939" name="Text Box 105"/>
              <p:cNvSpPr txBox="1">
                <a:spLocks noChangeArrowheads="1"/>
              </p:cNvSpPr>
              <p:nvPr/>
            </p:nvSpPr>
            <p:spPr bwMode="auto">
              <a:xfrm>
                <a:off x="1418" y="2743"/>
                <a:ext cx="380" cy="20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CLK</a:t>
                </a:r>
              </a:p>
            </p:txBody>
          </p:sp>
          <p:sp>
            <p:nvSpPr>
              <p:cNvPr id="36940" name="Text Box 107"/>
              <p:cNvSpPr txBox="1">
                <a:spLocks noChangeArrowheads="1"/>
              </p:cNvSpPr>
              <p:nvPr/>
            </p:nvSpPr>
            <p:spPr bwMode="auto">
              <a:xfrm>
                <a:off x="1339" y="2549"/>
                <a:ext cx="334" cy="20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WR</a:t>
                </a:r>
              </a:p>
            </p:txBody>
          </p:sp>
        </p:grpSp>
        <p:cxnSp>
          <p:nvCxnSpPr>
            <p:cNvPr id="36887" name="AutoShape 111"/>
            <p:cNvCxnSpPr>
              <a:cxnSpLocks noChangeShapeType="1"/>
              <a:stCxn id="36885" idx="0"/>
              <a:endCxn id="36936" idx="3"/>
            </p:cNvCxnSpPr>
            <p:nvPr/>
          </p:nvCxnSpPr>
          <p:spPr bwMode="auto">
            <a:xfrm rot="-5400000">
              <a:off x="1026" y="2779"/>
              <a:ext cx="291" cy="37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6888" name="AutoShape 112"/>
            <p:cNvCxnSpPr>
              <a:cxnSpLocks noChangeShapeType="1"/>
              <a:stCxn id="36937" idx="1"/>
            </p:cNvCxnSpPr>
            <p:nvPr/>
          </p:nvCxnSpPr>
          <p:spPr bwMode="auto">
            <a:xfrm rot="10800000" flipV="1">
              <a:off x="1248" y="2395"/>
              <a:ext cx="96" cy="1157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6889" name="AutoShape 113"/>
            <p:cNvCxnSpPr>
              <a:cxnSpLocks noChangeShapeType="1"/>
              <a:stCxn id="36938" idx="3"/>
            </p:cNvCxnSpPr>
            <p:nvPr/>
          </p:nvCxnSpPr>
          <p:spPr bwMode="auto">
            <a:xfrm flipV="1">
              <a:off x="1770" y="1872"/>
              <a:ext cx="102" cy="523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6890" name="Oval 114"/>
            <p:cNvSpPr>
              <a:spLocks noChangeArrowheads="1"/>
            </p:cNvSpPr>
            <p:nvPr/>
          </p:nvSpPr>
          <p:spPr bwMode="auto">
            <a:xfrm>
              <a:off x="1105" y="3265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6891" name="AutoShape 115"/>
            <p:cNvCxnSpPr>
              <a:cxnSpLocks noChangeShapeType="1"/>
              <a:stCxn id="36890" idx="0"/>
              <a:endCxn id="36940" idx="1"/>
            </p:cNvCxnSpPr>
            <p:nvPr/>
          </p:nvCxnSpPr>
          <p:spPr bwMode="auto">
            <a:xfrm rot="-5400000">
              <a:off x="917" y="2829"/>
              <a:ext cx="640" cy="21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6892" name="Oval 116"/>
            <p:cNvSpPr>
              <a:spLocks noChangeArrowheads="1"/>
            </p:cNvSpPr>
            <p:nvPr/>
          </p:nvSpPr>
          <p:spPr bwMode="auto">
            <a:xfrm>
              <a:off x="1968" y="3120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6893" name="Group 117"/>
            <p:cNvGrpSpPr>
              <a:grpSpLocks/>
            </p:cNvGrpSpPr>
            <p:nvPr/>
          </p:nvGrpSpPr>
          <p:grpSpPr bwMode="auto">
            <a:xfrm>
              <a:off x="2345" y="2228"/>
              <a:ext cx="462" cy="735"/>
              <a:chOff x="1337" y="2228"/>
              <a:chExt cx="462" cy="735"/>
            </a:xfrm>
          </p:grpSpPr>
          <p:sp>
            <p:nvSpPr>
              <p:cNvPr id="36929" name="Rectangle 118"/>
              <p:cNvSpPr>
                <a:spLocks noChangeArrowheads="1"/>
              </p:cNvSpPr>
              <p:nvPr/>
            </p:nvSpPr>
            <p:spPr bwMode="auto">
              <a:xfrm>
                <a:off x="1365" y="2228"/>
                <a:ext cx="384" cy="735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0" name="AutoShape 119"/>
              <p:cNvSpPr>
                <a:spLocks noChangeArrowheads="1"/>
              </p:cNvSpPr>
              <p:nvPr/>
            </p:nvSpPr>
            <p:spPr bwMode="auto">
              <a:xfrm rot="5400000" flipH="1">
                <a:off x="1336" y="2766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1" name="Text Box 120"/>
              <p:cNvSpPr txBox="1">
                <a:spLocks noChangeArrowheads="1"/>
              </p:cNvSpPr>
              <p:nvPr/>
            </p:nvSpPr>
            <p:spPr bwMode="auto">
              <a:xfrm>
                <a:off x="1337" y="2327"/>
                <a:ext cx="227" cy="20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D</a:t>
                </a:r>
              </a:p>
            </p:txBody>
          </p:sp>
          <p:sp>
            <p:nvSpPr>
              <p:cNvPr id="36932" name="Text Box 121"/>
              <p:cNvSpPr txBox="1">
                <a:spLocks noChangeArrowheads="1"/>
              </p:cNvSpPr>
              <p:nvPr/>
            </p:nvSpPr>
            <p:spPr bwMode="auto">
              <a:xfrm>
                <a:off x="1554" y="2327"/>
                <a:ext cx="228" cy="20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Q</a:t>
                </a:r>
              </a:p>
            </p:txBody>
          </p:sp>
          <p:sp>
            <p:nvSpPr>
              <p:cNvPr id="36933" name="Text Box 122"/>
              <p:cNvSpPr txBox="1">
                <a:spLocks noChangeArrowheads="1"/>
              </p:cNvSpPr>
              <p:nvPr/>
            </p:nvSpPr>
            <p:spPr bwMode="auto">
              <a:xfrm>
                <a:off x="1419" y="2743"/>
                <a:ext cx="380" cy="20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CLK</a:t>
                </a:r>
              </a:p>
            </p:txBody>
          </p:sp>
          <p:sp>
            <p:nvSpPr>
              <p:cNvPr id="36934" name="Text Box 123"/>
              <p:cNvSpPr txBox="1">
                <a:spLocks noChangeArrowheads="1"/>
              </p:cNvSpPr>
              <p:nvPr/>
            </p:nvSpPr>
            <p:spPr bwMode="auto">
              <a:xfrm>
                <a:off x="1339" y="2549"/>
                <a:ext cx="335" cy="20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WR</a:t>
                </a:r>
              </a:p>
            </p:txBody>
          </p:sp>
        </p:grpSp>
        <p:cxnSp>
          <p:nvCxnSpPr>
            <p:cNvPr id="36894" name="AutoShape 124"/>
            <p:cNvCxnSpPr>
              <a:cxnSpLocks noChangeShapeType="1"/>
              <a:stCxn id="36892" idx="0"/>
              <a:endCxn id="36930" idx="3"/>
            </p:cNvCxnSpPr>
            <p:nvPr/>
          </p:nvCxnSpPr>
          <p:spPr bwMode="auto">
            <a:xfrm rot="-5400000">
              <a:off x="2034" y="2779"/>
              <a:ext cx="291" cy="37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6895" name="AutoShape 125"/>
            <p:cNvCxnSpPr>
              <a:cxnSpLocks noChangeShapeType="1"/>
              <a:stCxn id="36931" idx="1"/>
            </p:cNvCxnSpPr>
            <p:nvPr/>
          </p:nvCxnSpPr>
          <p:spPr bwMode="auto">
            <a:xfrm rot="10800000" flipV="1">
              <a:off x="2256" y="2395"/>
              <a:ext cx="96" cy="1157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6896" name="AutoShape 126"/>
            <p:cNvCxnSpPr>
              <a:cxnSpLocks noChangeShapeType="1"/>
              <a:stCxn id="36932" idx="3"/>
            </p:cNvCxnSpPr>
            <p:nvPr/>
          </p:nvCxnSpPr>
          <p:spPr bwMode="auto">
            <a:xfrm flipV="1">
              <a:off x="2778" y="1872"/>
              <a:ext cx="102" cy="523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6897" name="Oval 127"/>
            <p:cNvSpPr>
              <a:spLocks noChangeArrowheads="1"/>
            </p:cNvSpPr>
            <p:nvPr/>
          </p:nvSpPr>
          <p:spPr bwMode="auto">
            <a:xfrm>
              <a:off x="2113" y="3265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6898" name="AutoShape 128"/>
            <p:cNvCxnSpPr>
              <a:cxnSpLocks noChangeShapeType="1"/>
              <a:stCxn id="36897" idx="0"/>
              <a:endCxn id="36934" idx="1"/>
            </p:cNvCxnSpPr>
            <p:nvPr/>
          </p:nvCxnSpPr>
          <p:spPr bwMode="auto">
            <a:xfrm rot="-5400000">
              <a:off x="1925" y="2829"/>
              <a:ext cx="640" cy="21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6899" name="Oval 129"/>
            <p:cNvSpPr>
              <a:spLocks noChangeArrowheads="1"/>
            </p:cNvSpPr>
            <p:nvPr/>
          </p:nvSpPr>
          <p:spPr bwMode="auto">
            <a:xfrm>
              <a:off x="3648" y="3120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6900" name="Group 130"/>
            <p:cNvGrpSpPr>
              <a:grpSpLocks/>
            </p:cNvGrpSpPr>
            <p:nvPr/>
          </p:nvGrpSpPr>
          <p:grpSpPr bwMode="auto">
            <a:xfrm>
              <a:off x="4023" y="2228"/>
              <a:ext cx="464" cy="735"/>
              <a:chOff x="1335" y="2228"/>
              <a:chExt cx="464" cy="735"/>
            </a:xfrm>
          </p:grpSpPr>
          <p:sp>
            <p:nvSpPr>
              <p:cNvPr id="36923" name="Rectangle 131"/>
              <p:cNvSpPr>
                <a:spLocks noChangeArrowheads="1"/>
              </p:cNvSpPr>
              <p:nvPr/>
            </p:nvSpPr>
            <p:spPr bwMode="auto">
              <a:xfrm>
                <a:off x="1365" y="2228"/>
                <a:ext cx="384" cy="735"/>
              </a:xfrm>
              <a:prstGeom prst="rect">
                <a:avLst/>
              </a:prstGeom>
              <a:solidFill>
                <a:srgbClr val="ABA964">
                  <a:alpha val="20000"/>
                </a:srgb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24" name="AutoShape 132"/>
              <p:cNvSpPr>
                <a:spLocks noChangeArrowheads="1"/>
              </p:cNvSpPr>
              <p:nvPr/>
            </p:nvSpPr>
            <p:spPr bwMode="auto">
              <a:xfrm rot="5400000" flipH="1">
                <a:off x="1336" y="2766"/>
                <a:ext cx="165" cy="107"/>
              </a:xfrm>
              <a:prstGeom prst="triangle">
                <a:avLst>
                  <a:gd name="adj" fmla="val 50000"/>
                </a:avLst>
              </a:prstGeom>
              <a:solidFill>
                <a:srgbClr val="8495A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25" name="Text Box 133"/>
              <p:cNvSpPr txBox="1">
                <a:spLocks noChangeArrowheads="1"/>
              </p:cNvSpPr>
              <p:nvPr/>
            </p:nvSpPr>
            <p:spPr bwMode="auto">
              <a:xfrm>
                <a:off x="1335" y="2327"/>
                <a:ext cx="228" cy="20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D</a:t>
                </a:r>
              </a:p>
            </p:txBody>
          </p:sp>
          <p:sp>
            <p:nvSpPr>
              <p:cNvPr id="36926" name="Text Box 134"/>
              <p:cNvSpPr txBox="1">
                <a:spLocks noChangeArrowheads="1"/>
              </p:cNvSpPr>
              <p:nvPr/>
            </p:nvSpPr>
            <p:spPr bwMode="auto">
              <a:xfrm>
                <a:off x="1552" y="2327"/>
                <a:ext cx="229" cy="20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Q</a:t>
                </a:r>
              </a:p>
            </p:txBody>
          </p:sp>
          <p:sp>
            <p:nvSpPr>
              <p:cNvPr id="36927" name="Text Box 135"/>
              <p:cNvSpPr txBox="1">
                <a:spLocks noChangeArrowheads="1"/>
              </p:cNvSpPr>
              <p:nvPr/>
            </p:nvSpPr>
            <p:spPr bwMode="auto">
              <a:xfrm>
                <a:off x="1419" y="2743"/>
                <a:ext cx="380" cy="20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CLK</a:t>
                </a:r>
              </a:p>
            </p:txBody>
          </p:sp>
          <p:sp>
            <p:nvSpPr>
              <p:cNvPr id="36928" name="Text Box 136"/>
              <p:cNvSpPr txBox="1">
                <a:spLocks noChangeArrowheads="1"/>
              </p:cNvSpPr>
              <p:nvPr/>
            </p:nvSpPr>
            <p:spPr bwMode="auto">
              <a:xfrm>
                <a:off x="1339" y="2549"/>
                <a:ext cx="334" cy="20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WR</a:t>
                </a:r>
              </a:p>
            </p:txBody>
          </p:sp>
        </p:grpSp>
        <p:cxnSp>
          <p:nvCxnSpPr>
            <p:cNvPr id="36901" name="AutoShape 137"/>
            <p:cNvCxnSpPr>
              <a:cxnSpLocks noChangeShapeType="1"/>
              <a:stCxn id="36899" idx="0"/>
              <a:endCxn id="36924" idx="3"/>
            </p:cNvCxnSpPr>
            <p:nvPr/>
          </p:nvCxnSpPr>
          <p:spPr bwMode="auto">
            <a:xfrm rot="-5400000">
              <a:off x="3714" y="2779"/>
              <a:ext cx="291" cy="37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6902" name="AutoShape 138"/>
            <p:cNvCxnSpPr>
              <a:cxnSpLocks noChangeShapeType="1"/>
              <a:stCxn id="36925" idx="1"/>
            </p:cNvCxnSpPr>
            <p:nvPr/>
          </p:nvCxnSpPr>
          <p:spPr bwMode="auto">
            <a:xfrm rot="10800000" flipV="1">
              <a:off x="3936" y="2395"/>
              <a:ext cx="96" cy="1157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6903" name="AutoShape 139"/>
            <p:cNvCxnSpPr>
              <a:cxnSpLocks noChangeShapeType="1"/>
              <a:stCxn id="36926" idx="3"/>
            </p:cNvCxnSpPr>
            <p:nvPr/>
          </p:nvCxnSpPr>
          <p:spPr bwMode="auto">
            <a:xfrm flipV="1">
              <a:off x="4458" y="1872"/>
              <a:ext cx="102" cy="523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6904" name="Oval 140"/>
            <p:cNvSpPr>
              <a:spLocks noChangeArrowheads="1"/>
            </p:cNvSpPr>
            <p:nvPr/>
          </p:nvSpPr>
          <p:spPr bwMode="auto">
            <a:xfrm>
              <a:off x="3793" y="3265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6905" name="AutoShape 141"/>
            <p:cNvCxnSpPr>
              <a:cxnSpLocks noChangeShapeType="1"/>
              <a:stCxn id="36904" idx="0"/>
              <a:endCxn id="36928" idx="1"/>
            </p:cNvCxnSpPr>
            <p:nvPr/>
          </p:nvCxnSpPr>
          <p:spPr bwMode="auto">
            <a:xfrm rot="-5400000">
              <a:off x="3605" y="2829"/>
              <a:ext cx="640" cy="21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6906" name="AutoShape 142"/>
            <p:cNvCxnSpPr>
              <a:cxnSpLocks noChangeShapeType="1"/>
              <a:stCxn id="36885" idx="6"/>
              <a:endCxn id="36892" idx="2"/>
            </p:cNvCxnSpPr>
            <p:nvPr/>
          </p:nvCxnSpPr>
          <p:spPr bwMode="auto">
            <a:xfrm>
              <a:off x="1015" y="3144"/>
              <a:ext cx="945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6907" name="AutoShape 143"/>
            <p:cNvCxnSpPr>
              <a:cxnSpLocks noChangeShapeType="1"/>
              <a:stCxn id="36892" idx="6"/>
              <a:endCxn id="36899" idx="2"/>
            </p:cNvCxnSpPr>
            <p:nvPr/>
          </p:nvCxnSpPr>
          <p:spPr bwMode="auto">
            <a:xfrm>
              <a:off x="2023" y="3144"/>
              <a:ext cx="1617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36908" name="AutoShape 144"/>
            <p:cNvCxnSpPr>
              <a:cxnSpLocks noChangeShapeType="1"/>
              <a:stCxn id="36890" idx="6"/>
              <a:endCxn id="36897" idx="2"/>
            </p:cNvCxnSpPr>
            <p:nvPr/>
          </p:nvCxnSpPr>
          <p:spPr bwMode="auto">
            <a:xfrm>
              <a:off x="1160" y="3289"/>
              <a:ext cx="945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6909" name="AutoShape 145"/>
            <p:cNvCxnSpPr>
              <a:cxnSpLocks noChangeShapeType="1"/>
              <a:stCxn id="36897" idx="6"/>
              <a:endCxn id="36904" idx="2"/>
            </p:cNvCxnSpPr>
            <p:nvPr/>
          </p:nvCxnSpPr>
          <p:spPr bwMode="auto">
            <a:xfrm>
              <a:off x="2168" y="3289"/>
              <a:ext cx="1617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36910" name="AutoShape 146"/>
            <p:cNvCxnSpPr>
              <a:cxnSpLocks noChangeShapeType="1"/>
              <a:stCxn id="36885" idx="2"/>
            </p:cNvCxnSpPr>
            <p:nvPr/>
          </p:nvCxnSpPr>
          <p:spPr bwMode="auto">
            <a:xfrm flipH="1">
              <a:off x="576" y="3144"/>
              <a:ext cx="37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6911" name="AutoShape 147"/>
            <p:cNvCxnSpPr>
              <a:cxnSpLocks noChangeShapeType="1"/>
              <a:stCxn id="36890" idx="2"/>
            </p:cNvCxnSpPr>
            <p:nvPr/>
          </p:nvCxnSpPr>
          <p:spPr bwMode="auto">
            <a:xfrm flipH="1">
              <a:off x="576" y="3289"/>
              <a:ext cx="521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6912" name="Oval 148"/>
            <p:cNvSpPr>
              <a:spLocks noChangeArrowheads="1"/>
            </p:cNvSpPr>
            <p:nvPr/>
          </p:nvSpPr>
          <p:spPr bwMode="auto">
            <a:xfrm>
              <a:off x="3120" y="2545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3" name="Oval 149"/>
            <p:cNvSpPr>
              <a:spLocks noChangeArrowheads="1"/>
            </p:cNvSpPr>
            <p:nvPr/>
          </p:nvSpPr>
          <p:spPr bwMode="auto">
            <a:xfrm>
              <a:off x="3264" y="2545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4" name="Oval 150"/>
            <p:cNvSpPr>
              <a:spLocks noChangeArrowheads="1"/>
            </p:cNvSpPr>
            <p:nvPr/>
          </p:nvSpPr>
          <p:spPr bwMode="auto">
            <a:xfrm>
              <a:off x="3409" y="2544"/>
              <a:ext cx="47" cy="4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5" name="Text Box 151"/>
            <p:cNvSpPr txBox="1">
              <a:spLocks noChangeArrowheads="1"/>
            </p:cNvSpPr>
            <p:nvPr/>
          </p:nvSpPr>
          <p:spPr bwMode="auto">
            <a:xfrm>
              <a:off x="306" y="2929"/>
              <a:ext cx="458" cy="250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CLK</a:t>
              </a:r>
            </a:p>
          </p:txBody>
        </p:sp>
        <p:sp>
          <p:nvSpPr>
            <p:cNvPr id="36916" name="Text Box 152"/>
            <p:cNvSpPr txBox="1">
              <a:spLocks noChangeArrowheads="1"/>
            </p:cNvSpPr>
            <p:nvPr/>
          </p:nvSpPr>
          <p:spPr bwMode="auto">
            <a:xfrm>
              <a:off x="104" y="3293"/>
              <a:ext cx="873" cy="250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Read/Write</a:t>
              </a:r>
            </a:p>
          </p:txBody>
        </p:sp>
        <p:sp>
          <p:nvSpPr>
            <p:cNvPr id="36917" name="Text Box 153"/>
            <p:cNvSpPr txBox="1">
              <a:spLocks noChangeArrowheads="1"/>
            </p:cNvSpPr>
            <p:nvPr/>
          </p:nvSpPr>
          <p:spPr bwMode="auto">
            <a:xfrm>
              <a:off x="1833" y="1804"/>
              <a:ext cx="311" cy="25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0</a:t>
              </a:r>
            </a:p>
          </p:txBody>
        </p:sp>
        <p:sp>
          <p:nvSpPr>
            <p:cNvPr id="36918" name="Text Box 154"/>
            <p:cNvSpPr txBox="1">
              <a:spLocks noChangeArrowheads="1"/>
            </p:cNvSpPr>
            <p:nvPr/>
          </p:nvSpPr>
          <p:spPr bwMode="auto">
            <a:xfrm>
              <a:off x="2842" y="1804"/>
              <a:ext cx="311" cy="25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1</a:t>
              </a:r>
            </a:p>
          </p:txBody>
        </p:sp>
        <p:sp>
          <p:nvSpPr>
            <p:cNvPr id="36919" name="Text Box 155"/>
            <p:cNvSpPr txBox="1">
              <a:spLocks noChangeArrowheads="1"/>
            </p:cNvSpPr>
            <p:nvPr/>
          </p:nvSpPr>
          <p:spPr bwMode="auto">
            <a:xfrm>
              <a:off x="4514" y="1804"/>
              <a:ext cx="425" cy="25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  <a:r>
                <a:rPr lang="en-US" baseline="-25000"/>
                <a:t>N-1</a:t>
              </a:r>
            </a:p>
          </p:txBody>
        </p:sp>
        <p:sp>
          <p:nvSpPr>
            <p:cNvPr id="36920" name="Text Box 156"/>
            <p:cNvSpPr txBox="1">
              <a:spLocks noChangeArrowheads="1"/>
            </p:cNvSpPr>
            <p:nvPr/>
          </p:nvSpPr>
          <p:spPr bwMode="auto">
            <a:xfrm>
              <a:off x="1221" y="3484"/>
              <a:ext cx="310" cy="25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  <a:r>
                <a:rPr lang="en-US" baseline="-25000"/>
                <a:t>0</a:t>
              </a:r>
            </a:p>
          </p:txBody>
        </p:sp>
        <p:sp>
          <p:nvSpPr>
            <p:cNvPr id="36921" name="Text Box 157"/>
            <p:cNvSpPr txBox="1">
              <a:spLocks noChangeArrowheads="1"/>
            </p:cNvSpPr>
            <p:nvPr/>
          </p:nvSpPr>
          <p:spPr bwMode="auto">
            <a:xfrm>
              <a:off x="2218" y="3484"/>
              <a:ext cx="311" cy="25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  <a:r>
                <a:rPr lang="en-US" baseline="-25000"/>
                <a:t>1</a:t>
              </a:r>
            </a:p>
          </p:txBody>
        </p:sp>
        <p:sp>
          <p:nvSpPr>
            <p:cNvPr id="36922" name="Text Box 158"/>
            <p:cNvSpPr txBox="1">
              <a:spLocks noChangeArrowheads="1"/>
            </p:cNvSpPr>
            <p:nvPr/>
          </p:nvSpPr>
          <p:spPr bwMode="auto">
            <a:xfrm>
              <a:off x="3897" y="3484"/>
              <a:ext cx="311" cy="251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  <a:r>
                <a:rPr lang="en-US" baseline="-25000"/>
                <a:t>2</a:t>
              </a:r>
            </a:p>
          </p:txBody>
        </p:sp>
      </p:grpSp>
      <p:grpSp>
        <p:nvGrpSpPr>
          <p:cNvPr id="36872" name="Group 171"/>
          <p:cNvGrpSpPr>
            <a:grpSpLocks/>
          </p:cNvGrpSpPr>
          <p:nvPr/>
        </p:nvGrpSpPr>
        <p:grpSpPr bwMode="auto">
          <a:xfrm>
            <a:off x="6804025" y="3352800"/>
            <a:ext cx="2187575" cy="1679575"/>
            <a:chOff x="4190" y="2332"/>
            <a:chExt cx="1378" cy="1058"/>
          </a:xfrm>
        </p:grpSpPr>
        <p:sp>
          <p:nvSpPr>
            <p:cNvPr id="36874" name="Rectangle 160"/>
            <p:cNvSpPr>
              <a:spLocks noChangeArrowheads="1"/>
            </p:cNvSpPr>
            <p:nvPr/>
          </p:nvSpPr>
          <p:spPr bwMode="auto">
            <a:xfrm>
              <a:off x="4608" y="2740"/>
              <a:ext cx="960" cy="262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anchor="ctr">
              <a:spAutoFit/>
            </a:bodyPr>
            <a:lstStyle/>
            <a:p>
              <a:r>
                <a:rPr lang="en-US" sz="2000"/>
                <a:t>Register</a:t>
              </a:r>
            </a:p>
          </p:txBody>
        </p:sp>
        <p:cxnSp>
          <p:nvCxnSpPr>
            <p:cNvPr id="36875" name="AutoShape 161"/>
            <p:cNvCxnSpPr>
              <a:cxnSpLocks noChangeShapeType="1"/>
              <a:stCxn id="36874" idx="0"/>
            </p:cNvCxnSpPr>
            <p:nvPr/>
          </p:nvCxnSpPr>
          <p:spPr bwMode="auto">
            <a:xfrm flipV="1">
              <a:off x="5088" y="2362"/>
              <a:ext cx="0" cy="372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stealth" w="lg" len="lg"/>
              <a:tailEnd type="none" w="lg" len="lg"/>
            </a:ln>
          </p:spPr>
        </p:cxnSp>
        <p:cxnSp>
          <p:nvCxnSpPr>
            <p:cNvPr id="36876" name="AutoShape 162"/>
            <p:cNvCxnSpPr>
              <a:cxnSpLocks noChangeShapeType="1"/>
              <a:stCxn id="36874" idx="2"/>
            </p:cNvCxnSpPr>
            <p:nvPr/>
          </p:nvCxnSpPr>
          <p:spPr bwMode="auto">
            <a:xfrm>
              <a:off x="5088" y="3008"/>
              <a:ext cx="0" cy="382"/>
            </a:xfrm>
            <a:prstGeom prst="straightConnector1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</p:cxnSp>
        <p:sp>
          <p:nvSpPr>
            <p:cNvPr id="36877" name="Line 163"/>
            <p:cNvSpPr>
              <a:spLocks noChangeShapeType="1"/>
            </p:cNvSpPr>
            <p:nvPr/>
          </p:nvSpPr>
          <p:spPr bwMode="auto">
            <a:xfrm flipV="1">
              <a:off x="5040" y="2462"/>
              <a:ext cx="96" cy="1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6878" name="Text Box 164"/>
            <p:cNvSpPr txBox="1">
              <a:spLocks noChangeArrowheads="1"/>
            </p:cNvSpPr>
            <p:nvPr/>
          </p:nvSpPr>
          <p:spPr bwMode="auto">
            <a:xfrm>
              <a:off x="5120" y="2383"/>
              <a:ext cx="208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</a:t>
              </a:r>
            </a:p>
          </p:txBody>
        </p:sp>
        <p:sp>
          <p:nvSpPr>
            <p:cNvPr id="36879" name="Line 165"/>
            <p:cNvSpPr>
              <a:spLocks noChangeShapeType="1"/>
            </p:cNvSpPr>
            <p:nvPr/>
          </p:nvSpPr>
          <p:spPr bwMode="auto">
            <a:xfrm flipV="1">
              <a:off x="5040" y="3131"/>
              <a:ext cx="96" cy="1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6880" name="Text Box 166"/>
            <p:cNvSpPr txBox="1">
              <a:spLocks noChangeArrowheads="1"/>
            </p:cNvSpPr>
            <p:nvPr/>
          </p:nvSpPr>
          <p:spPr bwMode="auto">
            <a:xfrm>
              <a:off x="5120" y="3052"/>
              <a:ext cx="208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</a:t>
              </a:r>
            </a:p>
          </p:txBody>
        </p:sp>
        <p:cxnSp>
          <p:nvCxnSpPr>
            <p:cNvPr id="36881" name="AutoShape 167"/>
            <p:cNvCxnSpPr>
              <a:cxnSpLocks noChangeShapeType="1"/>
            </p:cNvCxnSpPr>
            <p:nvPr/>
          </p:nvCxnSpPr>
          <p:spPr bwMode="auto">
            <a:xfrm rot="10800000">
              <a:off x="4489" y="2496"/>
              <a:ext cx="113" cy="33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6882" name="Text Box 168"/>
            <p:cNvSpPr txBox="1">
              <a:spLocks noChangeArrowheads="1"/>
            </p:cNvSpPr>
            <p:nvPr/>
          </p:nvSpPr>
          <p:spPr bwMode="auto">
            <a:xfrm>
              <a:off x="4368" y="2332"/>
              <a:ext cx="371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CLK</a:t>
              </a:r>
            </a:p>
          </p:txBody>
        </p:sp>
        <p:cxnSp>
          <p:nvCxnSpPr>
            <p:cNvPr id="36883" name="AutoShape 169"/>
            <p:cNvCxnSpPr>
              <a:cxnSpLocks noChangeShapeType="1"/>
            </p:cNvCxnSpPr>
            <p:nvPr/>
          </p:nvCxnSpPr>
          <p:spPr bwMode="auto">
            <a:xfrm rot="10800000">
              <a:off x="4416" y="2640"/>
              <a:ext cx="186" cy="279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6884" name="Text Box 170"/>
            <p:cNvSpPr txBox="1">
              <a:spLocks noChangeArrowheads="1"/>
            </p:cNvSpPr>
            <p:nvPr/>
          </p:nvSpPr>
          <p:spPr bwMode="auto">
            <a:xfrm>
              <a:off x="4190" y="2454"/>
              <a:ext cx="322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WR</a:t>
              </a:r>
            </a:p>
          </p:txBody>
        </p:sp>
      </p:grpSp>
      <p:sp>
        <p:nvSpPr>
          <p:cNvPr id="36873" name="AutoShape 172"/>
          <p:cNvSpPr>
            <a:spLocks noChangeArrowheads="1"/>
          </p:cNvSpPr>
          <p:nvPr/>
        </p:nvSpPr>
        <p:spPr bwMode="auto">
          <a:xfrm>
            <a:off x="6108700" y="4038600"/>
            <a:ext cx="749300" cy="404813"/>
          </a:xfrm>
          <a:prstGeom prst="rightArrow">
            <a:avLst>
              <a:gd name="adj1" fmla="val 50000"/>
              <a:gd name="adj2" fmla="val 46274"/>
            </a:avLst>
          </a:prstGeom>
          <a:solidFill>
            <a:srgbClr val="800000">
              <a:alpha val="5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C8B110E-3D60-4001-88A0-26E070F22700}" type="slidenum">
              <a:rPr lang="en-US" smtClean="0"/>
              <a:pPr lvl="1"/>
              <a:t>35</a:t>
            </a:fld>
            <a:endParaRPr lang="en-US" smtClean="0"/>
          </a:p>
        </p:txBody>
      </p:sp>
      <p:sp>
        <p:nvSpPr>
          <p:cNvPr id="37893" name="Line 3"/>
          <p:cNvSpPr>
            <a:spLocks noChangeShapeType="1"/>
          </p:cNvSpPr>
          <p:nvPr/>
        </p:nvSpPr>
        <p:spPr bwMode="auto">
          <a:xfrm>
            <a:off x="4953000" y="1524000"/>
            <a:ext cx="1588" cy="1592263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4"/>
          <p:cNvSpPr>
            <a:spLocks noChangeShapeType="1"/>
          </p:cNvSpPr>
          <p:nvPr/>
        </p:nvSpPr>
        <p:spPr bwMode="auto">
          <a:xfrm>
            <a:off x="2209800" y="15240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Memory</a:t>
            </a:r>
          </a:p>
        </p:txBody>
      </p:sp>
      <p:sp>
        <p:nvSpPr>
          <p:cNvPr id="37896" name="Rectangle 6"/>
          <p:cNvSpPr>
            <a:spLocks noChangeArrowheads="1"/>
          </p:cNvSpPr>
          <p:nvPr/>
        </p:nvSpPr>
        <p:spPr bwMode="auto">
          <a:xfrm>
            <a:off x="381000" y="1728788"/>
            <a:ext cx="11430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r>
              <a:rPr lang="en-US" sz="1800">
                <a:latin typeface="Arial" charset="0"/>
              </a:rPr>
              <a:t>2-to-4</a:t>
            </a:r>
          </a:p>
          <a:p>
            <a:r>
              <a:rPr lang="en-US" sz="1800">
                <a:latin typeface="Arial" charset="0"/>
              </a:rPr>
              <a:t>Decoder</a:t>
            </a:r>
          </a:p>
        </p:txBody>
      </p:sp>
      <p:sp>
        <p:nvSpPr>
          <p:cNvPr id="37897" name="Line 7"/>
          <p:cNvSpPr>
            <a:spLocks noChangeShapeType="1"/>
          </p:cNvSpPr>
          <p:nvPr/>
        </p:nvSpPr>
        <p:spPr bwMode="auto">
          <a:xfrm>
            <a:off x="762000" y="3709988"/>
            <a:ext cx="1588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8"/>
          <p:cNvSpPr>
            <a:spLocks noChangeShapeType="1"/>
          </p:cNvSpPr>
          <p:nvPr/>
        </p:nvSpPr>
        <p:spPr bwMode="auto">
          <a:xfrm>
            <a:off x="1066800" y="3709988"/>
            <a:ext cx="1588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Rectangle 9"/>
          <p:cNvSpPr>
            <a:spLocks noChangeArrowheads="1"/>
          </p:cNvSpPr>
          <p:nvPr/>
        </p:nvSpPr>
        <p:spPr bwMode="auto">
          <a:xfrm>
            <a:off x="520700" y="4114800"/>
            <a:ext cx="469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a1</a:t>
            </a:r>
          </a:p>
        </p:txBody>
      </p:sp>
      <p:sp>
        <p:nvSpPr>
          <p:cNvPr id="37900" name="Rectangle 10"/>
          <p:cNvSpPr>
            <a:spLocks noChangeArrowheads="1"/>
          </p:cNvSpPr>
          <p:nvPr/>
        </p:nvSpPr>
        <p:spPr bwMode="auto">
          <a:xfrm>
            <a:off x="838200" y="4114800"/>
            <a:ext cx="469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a0</a:t>
            </a:r>
          </a:p>
        </p:txBody>
      </p:sp>
      <p:sp>
        <p:nvSpPr>
          <p:cNvPr id="37901" name="Line 11"/>
          <p:cNvSpPr>
            <a:spLocks noChangeShapeType="1"/>
          </p:cNvSpPr>
          <p:nvPr/>
        </p:nvSpPr>
        <p:spPr bwMode="auto">
          <a:xfrm flipV="1">
            <a:off x="1524000" y="3436938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Rectangle 12"/>
          <p:cNvSpPr>
            <a:spLocks noChangeArrowheads="1"/>
          </p:cNvSpPr>
          <p:nvPr/>
        </p:nvSpPr>
        <p:spPr bwMode="auto">
          <a:xfrm>
            <a:off x="1524000" y="1736725"/>
            <a:ext cx="469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00</a:t>
            </a:r>
          </a:p>
        </p:txBody>
      </p:sp>
      <p:sp>
        <p:nvSpPr>
          <p:cNvPr id="37903" name="Rectangle 13"/>
          <p:cNvSpPr>
            <a:spLocks noChangeArrowheads="1"/>
          </p:cNvSpPr>
          <p:nvPr/>
        </p:nvSpPr>
        <p:spPr bwMode="auto">
          <a:xfrm>
            <a:off x="1524000" y="2193925"/>
            <a:ext cx="469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01</a:t>
            </a:r>
          </a:p>
        </p:txBody>
      </p:sp>
      <p:sp>
        <p:nvSpPr>
          <p:cNvPr id="37904" name="Rectangle 14"/>
          <p:cNvSpPr>
            <a:spLocks noChangeArrowheads="1"/>
          </p:cNvSpPr>
          <p:nvPr/>
        </p:nvSpPr>
        <p:spPr bwMode="auto">
          <a:xfrm>
            <a:off x="1524000" y="2651125"/>
            <a:ext cx="469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10</a:t>
            </a:r>
          </a:p>
        </p:txBody>
      </p:sp>
      <p:sp>
        <p:nvSpPr>
          <p:cNvPr id="37905" name="Rectangle 15"/>
          <p:cNvSpPr>
            <a:spLocks noChangeArrowheads="1"/>
          </p:cNvSpPr>
          <p:nvPr/>
        </p:nvSpPr>
        <p:spPr bwMode="auto">
          <a:xfrm>
            <a:off x="1536700" y="3108325"/>
            <a:ext cx="469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11</a:t>
            </a:r>
          </a:p>
        </p:txBody>
      </p:sp>
      <p:sp>
        <p:nvSpPr>
          <p:cNvPr id="37906" name="Rectangle 16"/>
          <p:cNvSpPr>
            <a:spLocks noChangeArrowheads="1"/>
          </p:cNvSpPr>
          <p:nvPr/>
        </p:nvSpPr>
        <p:spPr bwMode="auto">
          <a:xfrm>
            <a:off x="2895600" y="1760538"/>
            <a:ext cx="2590800" cy="3810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r>
              <a:rPr lang="en-US" sz="1800">
                <a:latin typeface="Arial" charset="0"/>
              </a:rPr>
              <a:t>Register</a:t>
            </a:r>
          </a:p>
        </p:txBody>
      </p:sp>
      <p:sp>
        <p:nvSpPr>
          <p:cNvPr id="37907" name="Rectangle 17"/>
          <p:cNvSpPr>
            <a:spLocks noChangeArrowheads="1"/>
          </p:cNvSpPr>
          <p:nvPr/>
        </p:nvSpPr>
        <p:spPr bwMode="auto">
          <a:xfrm>
            <a:off x="2895600" y="2209800"/>
            <a:ext cx="2590800" cy="3810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r>
              <a:rPr lang="en-US" sz="1800">
                <a:latin typeface="Arial" charset="0"/>
              </a:rPr>
              <a:t>Register</a:t>
            </a:r>
          </a:p>
        </p:txBody>
      </p:sp>
      <p:sp>
        <p:nvSpPr>
          <p:cNvPr id="37908" name="Rectangle 18"/>
          <p:cNvSpPr>
            <a:spLocks noChangeArrowheads="1"/>
          </p:cNvSpPr>
          <p:nvPr/>
        </p:nvSpPr>
        <p:spPr bwMode="auto">
          <a:xfrm>
            <a:off x="2895600" y="2667000"/>
            <a:ext cx="2590800" cy="3810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r>
              <a:rPr lang="en-US" sz="1800">
                <a:latin typeface="Arial" charset="0"/>
              </a:rPr>
              <a:t>Register</a:t>
            </a:r>
          </a:p>
        </p:txBody>
      </p:sp>
      <p:sp>
        <p:nvSpPr>
          <p:cNvPr id="37909" name="Rectangle 19"/>
          <p:cNvSpPr>
            <a:spLocks noChangeArrowheads="1"/>
          </p:cNvSpPr>
          <p:nvPr/>
        </p:nvSpPr>
        <p:spPr bwMode="auto">
          <a:xfrm>
            <a:off x="2895600" y="3124200"/>
            <a:ext cx="2590800" cy="3810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r>
              <a:rPr lang="en-US" sz="1800">
                <a:latin typeface="Arial" charset="0"/>
              </a:rPr>
              <a:t>Register</a:t>
            </a:r>
          </a:p>
        </p:txBody>
      </p:sp>
      <p:sp>
        <p:nvSpPr>
          <p:cNvPr id="37910" name="Rectangle 20"/>
          <p:cNvSpPr>
            <a:spLocks noChangeArrowheads="1"/>
          </p:cNvSpPr>
          <p:nvPr/>
        </p:nvSpPr>
        <p:spPr bwMode="auto">
          <a:xfrm>
            <a:off x="2743200" y="1736725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WR</a:t>
            </a:r>
          </a:p>
        </p:txBody>
      </p:sp>
      <p:sp>
        <p:nvSpPr>
          <p:cNvPr id="37911" name="Rectangle 21"/>
          <p:cNvSpPr>
            <a:spLocks noChangeArrowheads="1"/>
          </p:cNvSpPr>
          <p:nvPr/>
        </p:nvSpPr>
        <p:spPr bwMode="auto">
          <a:xfrm>
            <a:off x="2743200" y="2193925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WR</a:t>
            </a:r>
          </a:p>
        </p:txBody>
      </p:sp>
      <p:sp>
        <p:nvSpPr>
          <p:cNvPr id="37912" name="Rectangle 22"/>
          <p:cNvSpPr>
            <a:spLocks noChangeArrowheads="1"/>
          </p:cNvSpPr>
          <p:nvPr/>
        </p:nvSpPr>
        <p:spPr bwMode="auto">
          <a:xfrm>
            <a:off x="2755900" y="2651125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WR</a:t>
            </a:r>
          </a:p>
        </p:txBody>
      </p:sp>
      <p:sp>
        <p:nvSpPr>
          <p:cNvPr id="37913" name="Rectangle 23"/>
          <p:cNvSpPr>
            <a:spLocks noChangeArrowheads="1"/>
          </p:cNvSpPr>
          <p:nvPr/>
        </p:nvSpPr>
        <p:spPr bwMode="auto">
          <a:xfrm>
            <a:off x="2768600" y="3108325"/>
            <a:ext cx="73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WR</a:t>
            </a:r>
          </a:p>
        </p:txBody>
      </p:sp>
      <p:sp>
        <p:nvSpPr>
          <p:cNvPr id="37914" name="Rectangle 24"/>
          <p:cNvSpPr>
            <a:spLocks noChangeArrowheads="1"/>
          </p:cNvSpPr>
          <p:nvPr/>
        </p:nvSpPr>
        <p:spPr bwMode="auto">
          <a:xfrm>
            <a:off x="1524000" y="11430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read/write</a:t>
            </a:r>
          </a:p>
        </p:txBody>
      </p:sp>
      <p:sp>
        <p:nvSpPr>
          <p:cNvPr id="37915" name="Rectangle 25"/>
          <p:cNvSpPr>
            <a:spLocks noChangeArrowheads="1"/>
          </p:cNvSpPr>
          <p:nvPr/>
        </p:nvSpPr>
        <p:spPr bwMode="auto">
          <a:xfrm>
            <a:off x="4343400" y="11430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d</a:t>
            </a:r>
            <a:r>
              <a:rPr lang="en-US" sz="2000"/>
              <a:t> input</a:t>
            </a:r>
          </a:p>
        </p:txBody>
      </p:sp>
      <p:sp>
        <p:nvSpPr>
          <p:cNvPr id="37916" name="Line 26"/>
          <p:cNvSpPr>
            <a:spLocks noChangeShapeType="1"/>
          </p:cNvSpPr>
          <p:nvPr/>
        </p:nvSpPr>
        <p:spPr bwMode="auto">
          <a:xfrm flipV="1">
            <a:off x="6629400" y="2667000"/>
            <a:ext cx="381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7" name="Line 27"/>
          <p:cNvSpPr>
            <a:spLocks noChangeShapeType="1"/>
          </p:cNvSpPr>
          <p:nvPr/>
        </p:nvSpPr>
        <p:spPr bwMode="auto">
          <a:xfrm flipV="1">
            <a:off x="5486400" y="3352800"/>
            <a:ext cx="609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8" name="Line 28"/>
          <p:cNvSpPr>
            <a:spLocks noChangeShapeType="1"/>
          </p:cNvSpPr>
          <p:nvPr/>
        </p:nvSpPr>
        <p:spPr bwMode="auto">
          <a:xfrm>
            <a:off x="1066800" y="4014788"/>
            <a:ext cx="54864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Line 29"/>
          <p:cNvSpPr>
            <a:spLocks noChangeShapeType="1"/>
          </p:cNvSpPr>
          <p:nvPr/>
        </p:nvSpPr>
        <p:spPr bwMode="auto">
          <a:xfrm>
            <a:off x="762000" y="3862388"/>
            <a:ext cx="54864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20" name="Line 30"/>
          <p:cNvSpPr>
            <a:spLocks noChangeShapeType="1"/>
          </p:cNvSpPr>
          <p:nvPr/>
        </p:nvSpPr>
        <p:spPr bwMode="auto">
          <a:xfrm flipV="1">
            <a:off x="6248400" y="3429000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21" name="Line 31"/>
          <p:cNvSpPr>
            <a:spLocks noChangeShapeType="1"/>
          </p:cNvSpPr>
          <p:nvPr/>
        </p:nvSpPr>
        <p:spPr bwMode="auto">
          <a:xfrm flipV="1">
            <a:off x="6553200" y="3224213"/>
            <a:ext cx="1588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2"/>
          <p:cNvSpPr>
            <a:spLocks noChangeArrowheads="1"/>
          </p:cNvSpPr>
          <p:nvPr/>
        </p:nvSpPr>
        <p:spPr bwMode="auto">
          <a:xfrm>
            <a:off x="7010400" y="24225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i="1"/>
              <a:t>q</a:t>
            </a:r>
            <a:r>
              <a:rPr lang="en-US" sz="2000"/>
              <a:t> output</a:t>
            </a:r>
            <a:endParaRPr lang="en-US" sz="2000" i="1"/>
          </a:p>
        </p:txBody>
      </p:sp>
      <p:sp>
        <p:nvSpPr>
          <p:cNvPr id="37923" name="Text Box 33"/>
          <p:cNvSpPr txBox="1">
            <a:spLocks noChangeArrowheads="1"/>
          </p:cNvSpPr>
          <p:nvPr/>
        </p:nvSpPr>
        <p:spPr bwMode="auto">
          <a:xfrm>
            <a:off x="1905000" y="4343400"/>
            <a:ext cx="3276600" cy="16287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chemeClr val="bg2"/>
                </a:solidFill>
              </a:rPr>
              <a:t>This is a </a:t>
            </a:r>
            <a:r>
              <a:rPr lang="en-US" sz="2000" i="1">
                <a:solidFill>
                  <a:schemeClr val="bg2"/>
                </a:solidFill>
              </a:rPr>
              <a:t>functional</a:t>
            </a:r>
            <a:r>
              <a:rPr lang="en-US" sz="2000">
                <a:solidFill>
                  <a:schemeClr val="bg2"/>
                </a:solidFill>
              </a:rPr>
              <a:t> view.</a:t>
            </a:r>
          </a:p>
          <a:p>
            <a:pPr algn="l"/>
            <a:r>
              <a:rPr lang="en-US" sz="2000">
                <a:solidFill>
                  <a:schemeClr val="bg2"/>
                </a:solidFill>
              </a:rPr>
              <a:t>The key parts are:</a:t>
            </a:r>
          </a:p>
          <a:p>
            <a:pPr algn="l"/>
            <a:r>
              <a:rPr lang="en-US" sz="2000">
                <a:solidFill>
                  <a:schemeClr val="bg2"/>
                </a:solidFill>
              </a:rPr>
              <a:t>      </a:t>
            </a:r>
            <a:r>
              <a:rPr lang="en-US" sz="2000" b="1">
                <a:solidFill>
                  <a:schemeClr val="bg2"/>
                </a:solidFill>
              </a:rPr>
              <a:t>address decoder</a:t>
            </a:r>
          </a:p>
          <a:p>
            <a:pPr algn="l"/>
            <a:r>
              <a:rPr lang="en-US" sz="2000">
                <a:solidFill>
                  <a:schemeClr val="bg2"/>
                </a:solidFill>
              </a:rPr>
              <a:t>      </a:t>
            </a:r>
            <a:r>
              <a:rPr lang="en-US" sz="2000" b="1">
                <a:solidFill>
                  <a:schemeClr val="bg2"/>
                </a:solidFill>
              </a:rPr>
              <a:t>memory cells (registers)</a:t>
            </a:r>
          </a:p>
          <a:p>
            <a:pPr algn="l"/>
            <a:r>
              <a:rPr lang="en-US" sz="2000">
                <a:solidFill>
                  <a:schemeClr val="bg2"/>
                </a:solidFill>
              </a:rPr>
              <a:t>      </a:t>
            </a:r>
            <a:r>
              <a:rPr lang="en-US" sz="2000" b="1">
                <a:solidFill>
                  <a:schemeClr val="bg2"/>
                </a:solidFill>
              </a:rPr>
              <a:t>output selector (mux)</a:t>
            </a:r>
          </a:p>
        </p:txBody>
      </p:sp>
      <p:sp>
        <p:nvSpPr>
          <p:cNvPr id="37924" name="Line 34"/>
          <p:cNvSpPr>
            <a:spLocks noChangeShapeType="1"/>
          </p:cNvSpPr>
          <p:nvPr/>
        </p:nvSpPr>
        <p:spPr bwMode="auto">
          <a:xfrm flipV="1">
            <a:off x="5486400" y="2895600"/>
            <a:ext cx="609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Line 35"/>
          <p:cNvSpPr>
            <a:spLocks noChangeShapeType="1"/>
          </p:cNvSpPr>
          <p:nvPr/>
        </p:nvSpPr>
        <p:spPr bwMode="auto">
          <a:xfrm flipV="1">
            <a:off x="5486400" y="2438400"/>
            <a:ext cx="609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26" name="Line 36"/>
          <p:cNvSpPr>
            <a:spLocks noChangeShapeType="1"/>
          </p:cNvSpPr>
          <p:nvPr/>
        </p:nvSpPr>
        <p:spPr bwMode="auto">
          <a:xfrm flipV="1">
            <a:off x="5486400" y="1981200"/>
            <a:ext cx="609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27" name="Line 37"/>
          <p:cNvSpPr>
            <a:spLocks noChangeShapeType="1"/>
          </p:cNvSpPr>
          <p:nvPr/>
        </p:nvSpPr>
        <p:spPr bwMode="auto">
          <a:xfrm flipV="1">
            <a:off x="1524000" y="2979738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Line 38"/>
          <p:cNvSpPr>
            <a:spLocks noChangeShapeType="1"/>
          </p:cNvSpPr>
          <p:nvPr/>
        </p:nvSpPr>
        <p:spPr bwMode="auto">
          <a:xfrm flipV="1">
            <a:off x="1524000" y="2522538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29" name="Line 39"/>
          <p:cNvSpPr>
            <a:spLocks noChangeShapeType="1"/>
          </p:cNvSpPr>
          <p:nvPr/>
        </p:nvSpPr>
        <p:spPr bwMode="auto">
          <a:xfrm flipV="1">
            <a:off x="1524000" y="2065338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30" name="Rectangle 44"/>
          <p:cNvSpPr>
            <a:spLocks noChangeArrowheads="1"/>
          </p:cNvSpPr>
          <p:nvPr/>
        </p:nvSpPr>
        <p:spPr bwMode="auto">
          <a:xfrm>
            <a:off x="5638800" y="4953000"/>
            <a:ext cx="1003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/>
              <a:t>address</a:t>
            </a:r>
          </a:p>
        </p:txBody>
      </p:sp>
      <p:grpSp>
        <p:nvGrpSpPr>
          <p:cNvPr id="37931" name="Group 97"/>
          <p:cNvGrpSpPr>
            <a:grpSpLocks/>
          </p:cNvGrpSpPr>
          <p:nvPr/>
        </p:nvGrpSpPr>
        <p:grpSpPr bwMode="auto">
          <a:xfrm>
            <a:off x="5867400" y="4191000"/>
            <a:ext cx="3124200" cy="1905000"/>
            <a:chOff x="3696" y="2640"/>
            <a:chExt cx="1968" cy="1200"/>
          </a:xfrm>
        </p:grpSpPr>
        <p:sp>
          <p:nvSpPr>
            <p:cNvPr id="1099778" name="Rectangle 2"/>
            <p:cNvSpPr>
              <a:spLocks noChangeArrowheads="1"/>
            </p:cNvSpPr>
            <p:nvPr/>
          </p:nvSpPr>
          <p:spPr bwMode="auto">
            <a:xfrm>
              <a:off x="3696" y="2640"/>
              <a:ext cx="1968" cy="12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974" name="Rectangle 41"/>
            <p:cNvSpPr>
              <a:spLocks noChangeArrowheads="1"/>
            </p:cNvSpPr>
            <p:nvPr/>
          </p:nvSpPr>
          <p:spPr bwMode="auto">
            <a:xfrm>
              <a:off x="4480" y="3072"/>
              <a:ext cx="480" cy="67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r>
                <a:rPr lang="en-US" sz="1400">
                  <a:latin typeface="Arial" charset="0"/>
                </a:rPr>
                <a:t>Memory</a:t>
              </a:r>
            </a:p>
          </p:txBody>
        </p:sp>
        <p:sp>
          <p:nvSpPr>
            <p:cNvPr id="37975" name="Line 42"/>
            <p:cNvSpPr>
              <a:spLocks noChangeShapeType="1"/>
            </p:cNvSpPr>
            <p:nvPr/>
          </p:nvSpPr>
          <p:spPr bwMode="auto">
            <a:xfrm flipV="1">
              <a:off x="4136" y="3216"/>
              <a:ext cx="336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76" name="Line 43"/>
            <p:cNvSpPr>
              <a:spLocks noChangeShapeType="1"/>
            </p:cNvSpPr>
            <p:nvPr/>
          </p:nvSpPr>
          <p:spPr bwMode="auto">
            <a:xfrm>
              <a:off x="4952" y="3504"/>
              <a:ext cx="336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77" name="Rectangle 45"/>
            <p:cNvSpPr>
              <a:spLocks noChangeArrowheads="1"/>
            </p:cNvSpPr>
            <p:nvPr/>
          </p:nvSpPr>
          <p:spPr bwMode="auto">
            <a:xfrm>
              <a:off x="5192" y="3408"/>
              <a:ext cx="2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q</a:t>
              </a:r>
            </a:p>
          </p:txBody>
        </p:sp>
        <p:sp>
          <p:nvSpPr>
            <p:cNvPr id="37978" name="Line 46"/>
            <p:cNvSpPr>
              <a:spLocks noChangeShapeType="1"/>
            </p:cNvSpPr>
            <p:nvPr/>
          </p:nvSpPr>
          <p:spPr bwMode="auto">
            <a:xfrm>
              <a:off x="4568" y="2880"/>
              <a:ext cx="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79" name="Line 47"/>
            <p:cNvSpPr>
              <a:spLocks noChangeShapeType="1"/>
            </p:cNvSpPr>
            <p:nvPr/>
          </p:nvSpPr>
          <p:spPr bwMode="auto">
            <a:xfrm flipH="1">
              <a:off x="4313" y="3183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80" name="Rectangle 48"/>
            <p:cNvSpPr>
              <a:spLocks noChangeArrowheads="1"/>
            </p:cNvSpPr>
            <p:nvPr/>
          </p:nvSpPr>
          <p:spPr bwMode="auto">
            <a:xfrm>
              <a:off x="4184" y="3072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n</a:t>
              </a:r>
            </a:p>
          </p:txBody>
        </p:sp>
        <p:sp>
          <p:nvSpPr>
            <p:cNvPr id="37981" name="Rectangle 49"/>
            <p:cNvSpPr>
              <a:spLocks noChangeArrowheads="1"/>
            </p:cNvSpPr>
            <p:nvPr/>
          </p:nvSpPr>
          <p:spPr bwMode="auto">
            <a:xfrm>
              <a:off x="4391" y="2688"/>
              <a:ext cx="36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WR</a:t>
              </a:r>
            </a:p>
          </p:txBody>
        </p:sp>
        <p:sp>
          <p:nvSpPr>
            <p:cNvPr id="37982" name="Rectangle 50"/>
            <p:cNvSpPr>
              <a:spLocks noChangeArrowheads="1"/>
            </p:cNvSpPr>
            <p:nvPr/>
          </p:nvSpPr>
          <p:spPr bwMode="auto">
            <a:xfrm>
              <a:off x="3896" y="3408"/>
              <a:ext cx="2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  <p:sp>
          <p:nvSpPr>
            <p:cNvPr id="37983" name="Line 51"/>
            <p:cNvSpPr>
              <a:spLocks noChangeShapeType="1"/>
            </p:cNvSpPr>
            <p:nvPr/>
          </p:nvSpPr>
          <p:spPr bwMode="auto">
            <a:xfrm>
              <a:off x="4136" y="3504"/>
              <a:ext cx="336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84" name="Line 52"/>
            <p:cNvSpPr>
              <a:spLocks noChangeShapeType="1"/>
            </p:cNvSpPr>
            <p:nvPr/>
          </p:nvSpPr>
          <p:spPr bwMode="auto">
            <a:xfrm flipH="1">
              <a:off x="4313" y="3471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85" name="Line 53"/>
            <p:cNvSpPr>
              <a:spLocks noChangeShapeType="1"/>
            </p:cNvSpPr>
            <p:nvPr/>
          </p:nvSpPr>
          <p:spPr bwMode="auto">
            <a:xfrm flipH="1">
              <a:off x="5075" y="3440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86" name="Rectangle 54"/>
            <p:cNvSpPr>
              <a:spLocks noChangeArrowheads="1"/>
            </p:cNvSpPr>
            <p:nvPr/>
          </p:nvSpPr>
          <p:spPr bwMode="auto">
            <a:xfrm>
              <a:off x="4184" y="3360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m</a:t>
              </a:r>
            </a:p>
          </p:txBody>
        </p:sp>
        <p:sp>
          <p:nvSpPr>
            <p:cNvPr id="37987" name="Rectangle 55"/>
            <p:cNvSpPr>
              <a:spLocks noChangeArrowheads="1"/>
            </p:cNvSpPr>
            <p:nvPr/>
          </p:nvSpPr>
          <p:spPr bwMode="auto">
            <a:xfrm>
              <a:off x="4952" y="3360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m</a:t>
              </a:r>
            </a:p>
          </p:txBody>
        </p:sp>
        <p:sp>
          <p:nvSpPr>
            <p:cNvPr id="37988" name="Text Box 56"/>
            <p:cNvSpPr txBox="1">
              <a:spLocks noChangeArrowheads="1"/>
            </p:cNvSpPr>
            <p:nvPr/>
          </p:nvSpPr>
          <p:spPr bwMode="auto">
            <a:xfrm>
              <a:off x="4896" y="2640"/>
              <a:ext cx="764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Arial" charset="0"/>
                </a:rPr>
                <a:t>MEMORY</a:t>
              </a:r>
              <a:r>
                <a:rPr lang="en-US" sz="1800">
                  <a:latin typeface="Arial" charset="0"/>
                </a:rPr>
                <a:t/>
              </a:r>
              <a:br>
                <a:rPr lang="en-US" sz="1800">
                  <a:latin typeface="Arial" charset="0"/>
                </a:rPr>
              </a:br>
              <a:r>
                <a:rPr lang="en-US" sz="1800">
                  <a:latin typeface="Arial" charset="0"/>
                </a:rPr>
                <a:t> Symbol</a:t>
              </a:r>
            </a:p>
          </p:txBody>
        </p:sp>
      </p:grpSp>
      <p:sp>
        <p:nvSpPr>
          <p:cNvPr id="37932" name="Text Box 57"/>
          <p:cNvSpPr txBox="1">
            <a:spLocks noChangeArrowheads="1"/>
          </p:cNvSpPr>
          <p:nvPr/>
        </p:nvSpPr>
        <p:spPr bwMode="auto">
          <a:xfrm>
            <a:off x="457200" y="4800600"/>
            <a:ext cx="83820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n </a:t>
            </a:r>
            <a:r>
              <a:rPr lang="en-US"/>
              <a:t>= 2</a:t>
            </a:r>
          </a:p>
        </p:txBody>
      </p:sp>
      <p:sp>
        <p:nvSpPr>
          <p:cNvPr id="37933" name="Text Box 58"/>
          <p:cNvSpPr txBox="1">
            <a:spLocks noChangeArrowheads="1"/>
          </p:cNvSpPr>
          <p:nvPr/>
        </p:nvSpPr>
        <p:spPr bwMode="auto">
          <a:xfrm>
            <a:off x="457200" y="4572000"/>
            <a:ext cx="99060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address</a:t>
            </a:r>
          </a:p>
        </p:txBody>
      </p:sp>
      <p:sp>
        <p:nvSpPr>
          <p:cNvPr id="37934" name="Rectangle 59"/>
          <p:cNvSpPr>
            <a:spLocks noChangeArrowheads="1"/>
          </p:cNvSpPr>
          <p:nvPr/>
        </p:nvSpPr>
        <p:spPr bwMode="auto">
          <a:xfrm>
            <a:off x="533400" y="4572000"/>
            <a:ext cx="762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935" name="Group 60"/>
          <p:cNvGrpSpPr>
            <a:grpSpLocks/>
          </p:cNvGrpSpPr>
          <p:nvPr/>
        </p:nvGrpSpPr>
        <p:grpSpPr bwMode="auto">
          <a:xfrm>
            <a:off x="2362200" y="1828800"/>
            <a:ext cx="381000" cy="304800"/>
            <a:chOff x="4560" y="864"/>
            <a:chExt cx="336" cy="288"/>
          </a:xfrm>
        </p:grpSpPr>
        <p:sp>
          <p:nvSpPr>
            <p:cNvPr id="37968" name="Line 61"/>
            <p:cNvSpPr>
              <a:spLocks noChangeShapeType="1"/>
            </p:cNvSpPr>
            <p:nvPr/>
          </p:nvSpPr>
          <p:spPr bwMode="auto">
            <a:xfrm flipV="1">
              <a:off x="4560" y="86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9" name="Line 62"/>
            <p:cNvSpPr>
              <a:spLocks noChangeShapeType="1"/>
            </p:cNvSpPr>
            <p:nvPr/>
          </p:nvSpPr>
          <p:spPr bwMode="auto">
            <a:xfrm>
              <a:off x="4560" y="11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70" name="Line 63"/>
            <p:cNvSpPr>
              <a:spLocks noChangeShapeType="1"/>
            </p:cNvSpPr>
            <p:nvPr/>
          </p:nvSpPr>
          <p:spPr bwMode="auto">
            <a:xfrm>
              <a:off x="4560" y="86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71" name="Arc 64"/>
            <p:cNvSpPr>
              <a:spLocks/>
            </p:cNvSpPr>
            <p:nvPr/>
          </p:nvSpPr>
          <p:spPr bwMode="auto">
            <a:xfrm>
              <a:off x="4752" y="864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72" name="Arc 65"/>
            <p:cNvSpPr>
              <a:spLocks/>
            </p:cNvSpPr>
            <p:nvPr/>
          </p:nvSpPr>
          <p:spPr bwMode="auto">
            <a:xfrm flipV="1">
              <a:off x="4752" y="1008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936" name="Group 66"/>
          <p:cNvGrpSpPr>
            <a:grpSpLocks/>
          </p:cNvGrpSpPr>
          <p:nvPr/>
        </p:nvGrpSpPr>
        <p:grpSpPr bwMode="auto">
          <a:xfrm>
            <a:off x="2362200" y="2286000"/>
            <a:ext cx="381000" cy="304800"/>
            <a:chOff x="4560" y="864"/>
            <a:chExt cx="336" cy="288"/>
          </a:xfrm>
        </p:grpSpPr>
        <p:sp>
          <p:nvSpPr>
            <p:cNvPr id="37963" name="Line 67"/>
            <p:cNvSpPr>
              <a:spLocks noChangeShapeType="1"/>
            </p:cNvSpPr>
            <p:nvPr/>
          </p:nvSpPr>
          <p:spPr bwMode="auto">
            <a:xfrm flipV="1">
              <a:off x="4560" y="86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4" name="Line 68"/>
            <p:cNvSpPr>
              <a:spLocks noChangeShapeType="1"/>
            </p:cNvSpPr>
            <p:nvPr/>
          </p:nvSpPr>
          <p:spPr bwMode="auto">
            <a:xfrm>
              <a:off x="4560" y="11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5" name="Line 69"/>
            <p:cNvSpPr>
              <a:spLocks noChangeShapeType="1"/>
            </p:cNvSpPr>
            <p:nvPr/>
          </p:nvSpPr>
          <p:spPr bwMode="auto">
            <a:xfrm>
              <a:off x="4560" y="86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6" name="Arc 70"/>
            <p:cNvSpPr>
              <a:spLocks/>
            </p:cNvSpPr>
            <p:nvPr/>
          </p:nvSpPr>
          <p:spPr bwMode="auto">
            <a:xfrm>
              <a:off x="4752" y="864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7" name="Arc 71"/>
            <p:cNvSpPr>
              <a:spLocks/>
            </p:cNvSpPr>
            <p:nvPr/>
          </p:nvSpPr>
          <p:spPr bwMode="auto">
            <a:xfrm flipV="1">
              <a:off x="4752" y="1008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937" name="Group 72"/>
          <p:cNvGrpSpPr>
            <a:grpSpLocks/>
          </p:cNvGrpSpPr>
          <p:nvPr/>
        </p:nvGrpSpPr>
        <p:grpSpPr bwMode="auto">
          <a:xfrm>
            <a:off x="2362200" y="2743200"/>
            <a:ext cx="381000" cy="304800"/>
            <a:chOff x="4560" y="864"/>
            <a:chExt cx="336" cy="288"/>
          </a:xfrm>
        </p:grpSpPr>
        <p:sp>
          <p:nvSpPr>
            <p:cNvPr id="37958" name="Line 73"/>
            <p:cNvSpPr>
              <a:spLocks noChangeShapeType="1"/>
            </p:cNvSpPr>
            <p:nvPr/>
          </p:nvSpPr>
          <p:spPr bwMode="auto">
            <a:xfrm flipV="1">
              <a:off x="4560" y="86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9" name="Line 74"/>
            <p:cNvSpPr>
              <a:spLocks noChangeShapeType="1"/>
            </p:cNvSpPr>
            <p:nvPr/>
          </p:nvSpPr>
          <p:spPr bwMode="auto">
            <a:xfrm>
              <a:off x="4560" y="11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0" name="Line 75"/>
            <p:cNvSpPr>
              <a:spLocks noChangeShapeType="1"/>
            </p:cNvSpPr>
            <p:nvPr/>
          </p:nvSpPr>
          <p:spPr bwMode="auto">
            <a:xfrm>
              <a:off x="4560" y="86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1" name="Arc 76"/>
            <p:cNvSpPr>
              <a:spLocks/>
            </p:cNvSpPr>
            <p:nvPr/>
          </p:nvSpPr>
          <p:spPr bwMode="auto">
            <a:xfrm>
              <a:off x="4752" y="864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2" name="Arc 77"/>
            <p:cNvSpPr>
              <a:spLocks/>
            </p:cNvSpPr>
            <p:nvPr/>
          </p:nvSpPr>
          <p:spPr bwMode="auto">
            <a:xfrm flipV="1">
              <a:off x="4752" y="1008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938" name="Group 78"/>
          <p:cNvGrpSpPr>
            <a:grpSpLocks/>
          </p:cNvGrpSpPr>
          <p:nvPr/>
        </p:nvGrpSpPr>
        <p:grpSpPr bwMode="auto">
          <a:xfrm>
            <a:off x="2362200" y="3200400"/>
            <a:ext cx="381000" cy="304800"/>
            <a:chOff x="4560" y="864"/>
            <a:chExt cx="336" cy="288"/>
          </a:xfrm>
        </p:grpSpPr>
        <p:sp>
          <p:nvSpPr>
            <p:cNvPr id="37953" name="Line 79"/>
            <p:cNvSpPr>
              <a:spLocks noChangeShapeType="1"/>
            </p:cNvSpPr>
            <p:nvPr/>
          </p:nvSpPr>
          <p:spPr bwMode="auto">
            <a:xfrm flipV="1">
              <a:off x="4560" y="86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4" name="Line 80"/>
            <p:cNvSpPr>
              <a:spLocks noChangeShapeType="1"/>
            </p:cNvSpPr>
            <p:nvPr/>
          </p:nvSpPr>
          <p:spPr bwMode="auto">
            <a:xfrm>
              <a:off x="4560" y="11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5" name="Line 81"/>
            <p:cNvSpPr>
              <a:spLocks noChangeShapeType="1"/>
            </p:cNvSpPr>
            <p:nvPr/>
          </p:nvSpPr>
          <p:spPr bwMode="auto">
            <a:xfrm>
              <a:off x="4560" y="86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6" name="Arc 82"/>
            <p:cNvSpPr>
              <a:spLocks/>
            </p:cNvSpPr>
            <p:nvPr/>
          </p:nvSpPr>
          <p:spPr bwMode="auto">
            <a:xfrm>
              <a:off x="4752" y="864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7" name="Arc 83"/>
            <p:cNvSpPr>
              <a:spLocks/>
            </p:cNvSpPr>
            <p:nvPr/>
          </p:nvSpPr>
          <p:spPr bwMode="auto">
            <a:xfrm flipV="1">
              <a:off x="4752" y="1008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939" name="Line 84"/>
          <p:cNvSpPr>
            <a:spLocks noChangeShapeType="1"/>
          </p:cNvSpPr>
          <p:nvPr/>
        </p:nvSpPr>
        <p:spPr bwMode="auto">
          <a:xfrm flipH="1">
            <a:off x="2209800" y="3276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40" name="Line 85"/>
          <p:cNvSpPr>
            <a:spLocks noChangeShapeType="1"/>
          </p:cNvSpPr>
          <p:nvPr/>
        </p:nvSpPr>
        <p:spPr bwMode="auto">
          <a:xfrm flipH="1">
            <a:off x="2209800" y="2819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41" name="Line 86"/>
          <p:cNvSpPr>
            <a:spLocks noChangeShapeType="1"/>
          </p:cNvSpPr>
          <p:nvPr/>
        </p:nvSpPr>
        <p:spPr bwMode="auto">
          <a:xfrm flipH="1">
            <a:off x="2209800" y="2362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42" name="Line 87"/>
          <p:cNvSpPr>
            <a:spLocks noChangeShapeType="1"/>
          </p:cNvSpPr>
          <p:nvPr/>
        </p:nvSpPr>
        <p:spPr bwMode="auto">
          <a:xfrm flipH="1">
            <a:off x="2209800" y="190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43" name="Line 88"/>
          <p:cNvSpPr>
            <a:spLocks noChangeShapeType="1"/>
          </p:cNvSpPr>
          <p:nvPr/>
        </p:nvSpPr>
        <p:spPr bwMode="auto">
          <a:xfrm flipH="1">
            <a:off x="2743200" y="1981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44" name="Line 89"/>
          <p:cNvSpPr>
            <a:spLocks noChangeShapeType="1"/>
          </p:cNvSpPr>
          <p:nvPr/>
        </p:nvSpPr>
        <p:spPr bwMode="auto">
          <a:xfrm flipH="1">
            <a:off x="2743200" y="2438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45" name="Line 90"/>
          <p:cNvSpPr>
            <a:spLocks noChangeShapeType="1"/>
          </p:cNvSpPr>
          <p:nvPr/>
        </p:nvSpPr>
        <p:spPr bwMode="auto">
          <a:xfrm flipH="1">
            <a:off x="2743200" y="2895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46" name="Line 91"/>
          <p:cNvSpPr>
            <a:spLocks noChangeShapeType="1"/>
          </p:cNvSpPr>
          <p:nvPr/>
        </p:nvSpPr>
        <p:spPr bwMode="auto">
          <a:xfrm flipH="1">
            <a:off x="2743200" y="3352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47" name="Text Box 92"/>
          <p:cNvSpPr txBox="1">
            <a:spLocks noChangeArrowheads="1"/>
          </p:cNvSpPr>
          <p:nvPr/>
        </p:nvSpPr>
        <p:spPr bwMode="auto">
          <a:xfrm>
            <a:off x="5562600" y="1600200"/>
            <a:ext cx="4572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/>
              <a:t>q</a:t>
            </a:r>
            <a:r>
              <a:rPr lang="en-US" sz="1800"/>
              <a:t>0</a:t>
            </a:r>
          </a:p>
        </p:txBody>
      </p:sp>
      <p:sp>
        <p:nvSpPr>
          <p:cNvPr id="37948" name="Text Box 93"/>
          <p:cNvSpPr txBox="1">
            <a:spLocks noChangeArrowheads="1"/>
          </p:cNvSpPr>
          <p:nvPr/>
        </p:nvSpPr>
        <p:spPr bwMode="auto">
          <a:xfrm>
            <a:off x="5562600" y="2057400"/>
            <a:ext cx="4572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/>
              <a:t>q</a:t>
            </a:r>
            <a:r>
              <a:rPr lang="en-US" sz="1800"/>
              <a:t>1</a:t>
            </a:r>
          </a:p>
        </p:txBody>
      </p:sp>
      <p:sp>
        <p:nvSpPr>
          <p:cNvPr id="37949" name="Text Box 94"/>
          <p:cNvSpPr txBox="1">
            <a:spLocks noChangeArrowheads="1"/>
          </p:cNvSpPr>
          <p:nvPr/>
        </p:nvSpPr>
        <p:spPr bwMode="auto">
          <a:xfrm>
            <a:off x="5562600" y="2528888"/>
            <a:ext cx="4572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/>
              <a:t>q</a:t>
            </a:r>
            <a:r>
              <a:rPr lang="en-US" sz="1800"/>
              <a:t>2</a:t>
            </a:r>
          </a:p>
        </p:txBody>
      </p:sp>
      <p:sp>
        <p:nvSpPr>
          <p:cNvPr id="37950" name="Text Box 95"/>
          <p:cNvSpPr txBox="1">
            <a:spLocks noChangeArrowheads="1"/>
          </p:cNvSpPr>
          <p:nvPr/>
        </p:nvSpPr>
        <p:spPr bwMode="auto">
          <a:xfrm>
            <a:off x="5562600" y="2971800"/>
            <a:ext cx="4572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/>
              <a:t>q</a:t>
            </a:r>
            <a:r>
              <a:rPr lang="en-US" sz="1800"/>
              <a:t>3</a:t>
            </a:r>
          </a:p>
        </p:txBody>
      </p:sp>
      <p:sp>
        <p:nvSpPr>
          <p:cNvPr id="37951" name="AutoShape 96"/>
          <p:cNvSpPr>
            <a:spLocks noChangeArrowheads="1"/>
          </p:cNvSpPr>
          <p:nvPr/>
        </p:nvSpPr>
        <p:spPr bwMode="auto">
          <a:xfrm rot="-5400000">
            <a:off x="5486400" y="2362200"/>
            <a:ext cx="1752600" cy="533400"/>
          </a:xfrm>
          <a:custGeom>
            <a:avLst/>
            <a:gdLst>
              <a:gd name="T0" fmla="*/ 128549796 w 21600"/>
              <a:gd name="T1" fmla="*/ 6586009 h 21600"/>
              <a:gd name="T2" fmla="*/ 71102003 w 21600"/>
              <a:gd name="T3" fmla="*/ 13172018 h 21600"/>
              <a:gd name="T4" fmla="*/ 13654215 w 21600"/>
              <a:gd name="T5" fmla="*/ 6586009 h 21600"/>
              <a:gd name="T6" fmla="*/ 71102003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874 w 21600"/>
              <a:gd name="T13" fmla="*/ 3874 h 21600"/>
              <a:gd name="T14" fmla="*/ 17726 w 21600"/>
              <a:gd name="T15" fmla="*/ 1772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4147" y="21600"/>
                </a:lnTo>
                <a:lnTo>
                  <a:pt x="17453" y="21600"/>
                </a:lnTo>
                <a:lnTo>
                  <a:pt x="2160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52" name="Text Box 98"/>
          <p:cNvSpPr txBox="1">
            <a:spLocks noChangeArrowheads="1"/>
          </p:cNvSpPr>
          <p:nvPr/>
        </p:nvSpPr>
        <p:spPr bwMode="auto">
          <a:xfrm>
            <a:off x="6083300" y="4894263"/>
            <a:ext cx="546100" cy="336550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addr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7C4ACD6-EAD7-4ED3-9E41-61705C635916}" type="slidenum">
              <a:rPr lang="en-US" smtClean="0"/>
              <a:pPr lvl="1"/>
              <a:t>4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Logic Hierarchy</a:t>
            </a:r>
          </a:p>
        </p:txBody>
      </p:sp>
      <p:grpSp>
        <p:nvGrpSpPr>
          <p:cNvPr id="6150" name="Group 3"/>
          <p:cNvGrpSpPr>
            <a:grpSpLocks/>
          </p:cNvGrpSpPr>
          <p:nvPr/>
        </p:nvGrpSpPr>
        <p:grpSpPr bwMode="auto">
          <a:xfrm>
            <a:off x="247650" y="3417888"/>
            <a:ext cx="1065213" cy="1033462"/>
            <a:chOff x="156" y="1803"/>
            <a:chExt cx="986" cy="1062"/>
          </a:xfrm>
        </p:grpSpPr>
        <p:sp>
          <p:nvSpPr>
            <p:cNvPr id="6287" name="Oval 4"/>
            <p:cNvSpPr>
              <a:spLocks noChangeArrowheads="1"/>
            </p:cNvSpPr>
            <p:nvPr/>
          </p:nvSpPr>
          <p:spPr bwMode="auto">
            <a:xfrm>
              <a:off x="156" y="1803"/>
              <a:ext cx="986" cy="1062"/>
            </a:xfrm>
            <a:prstGeom prst="ellipse">
              <a:avLst/>
            </a:prstGeom>
            <a:solidFill>
              <a:srgbClr val="FF5050">
                <a:alpha val="45097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288" name="Group 5"/>
            <p:cNvGrpSpPr>
              <a:grpSpLocks/>
            </p:cNvGrpSpPr>
            <p:nvPr/>
          </p:nvGrpSpPr>
          <p:grpSpPr bwMode="auto">
            <a:xfrm>
              <a:off x="367" y="1978"/>
              <a:ext cx="256" cy="413"/>
              <a:chOff x="2690" y="1533"/>
              <a:chExt cx="385" cy="577"/>
            </a:xfrm>
          </p:grpSpPr>
          <p:sp>
            <p:nvSpPr>
              <p:cNvPr id="6294" name="Line 6"/>
              <p:cNvSpPr>
                <a:spLocks noChangeShapeType="1"/>
              </p:cNvSpPr>
              <p:nvPr/>
            </p:nvSpPr>
            <p:spPr bwMode="auto">
              <a:xfrm>
                <a:off x="2690" y="1821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5" name="Line 7"/>
              <p:cNvSpPr>
                <a:spLocks noChangeShapeType="1"/>
              </p:cNvSpPr>
              <p:nvPr/>
            </p:nvSpPr>
            <p:spPr bwMode="auto">
              <a:xfrm>
                <a:off x="2882" y="1677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6" name="Freeform 8"/>
              <p:cNvSpPr>
                <a:spLocks/>
              </p:cNvSpPr>
              <p:nvPr/>
            </p:nvSpPr>
            <p:spPr bwMode="auto">
              <a:xfrm>
                <a:off x="2946" y="1533"/>
                <a:ext cx="129" cy="577"/>
              </a:xfrm>
              <a:custGeom>
                <a:avLst/>
                <a:gdLst>
                  <a:gd name="T0" fmla="*/ 128 w 129"/>
                  <a:gd name="T1" fmla="*/ 0 h 577"/>
                  <a:gd name="T2" fmla="*/ 128 w 129"/>
                  <a:gd name="T3" fmla="*/ 144 h 577"/>
                  <a:gd name="T4" fmla="*/ 0 w 129"/>
                  <a:gd name="T5" fmla="*/ 144 h 577"/>
                  <a:gd name="T6" fmla="*/ 0 w 129"/>
                  <a:gd name="T7" fmla="*/ 432 h 577"/>
                  <a:gd name="T8" fmla="*/ 128 w 129"/>
                  <a:gd name="T9" fmla="*/ 432 h 577"/>
                  <a:gd name="T10" fmla="*/ 128 w 129"/>
                  <a:gd name="T11" fmla="*/ 576 h 5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9"/>
                  <a:gd name="T19" fmla="*/ 0 h 577"/>
                  <a:gd name="T20" fmla="*/ 129 w 129"/>
                  <a:gd name="T21" fmla="*/ 577 h 5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9" h="577">
                    <a:moveTo>
                      <a:pt x="128" y="0"/>
                    </a:moveTo>
                    <a:lnTo>
                      <a:pt x="128" y="144"/>
                    </a:lnTo>
                    <a:lnTo>
                      <a:pt x="0" y="144"/>
                    </a:lnTo>
                    <a:lnTo>
                      <a:pt x="0" y="432"/>
                    </a:lnTo>
                    <a:lnTo>
                      <a:pt x="128" y="432"/>
                    </a:lnTo>
                    <a:lnTo>
                      <a:pt x="128" y="576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89" name="Group 9"/>
            <p:cNvGrpSpPr>
              <a:grpSpLocks/>
            </p:cNvGrpSpPr>
            <p:nvPr/>
          </p:nvGrpSpPr>
          <p:grpSpPr bwMode="auto">
            <a:xfrm>
              <a:off x="571" y="2323"/>
              <a:ext cx="256" cy="428"/>
              <a:chOff x="1968" y="4320"/>
              <a:chExt cx="385" cy="577"/>
            </a:xfrm>
          </p:grpSpPr>
          <p:sp>
            <p:nvSpPr>
              <p:cNvPr id="6290" name="Line 10"/>
              <p:cNvSpPr>
                <a:spLocks noChangeShapeType="1"/>
              </p:cNvSpPr>
              <p:nvPr/>
            </p:nvSpPr>
            <p:spPr bwMode="auto">
              <a:xfrm>
                <a:off x="1968" y="4608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1" name="Line 11"/>
              <p:cNvSpPr>
                <a:spLocks noChangeShapeType="1"/>
              </p:cNvSpPr>
              <p:nvPr/>
            </p:nvSpPr>
            <p:spPr bwMode="auto">
              <a:xfrm>
                <a:off x="2160" y="4464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2" name="Freeform 12"/>
              <p:cNvSpPr>
                <a:spLocks/>
              </p:cNvSpPr>
              <p:nvPr/>
            </p:nvSpPr>
            <p:spPr bwMode="auto">
              <a:xfrm>
                <a:off x="2224" y="4320"/>
                <a:ext cx="129" cy="577"/>
              </a:xfrm>
              <a:custGeom>
                <a:avLst/>
                <a:gdLst>
                  <a:gd name="T0" fmla="*/ 128 w 129"/>
                  <a:gd name="T1" fmla="*/ 0 h 577"/>
                  <a:gd name="T2" fmla="*/ 128 w 129"/>
                  <a:gd name="T3" fmla="*/ 144 h 577"/>
                  <a:gd name="T4" fmla="*/ 0 w 129"/>
                  <a:gd name="T5" fmla="*/ 144 h 577"/>
                  <a:gd name="T6" fmla="*/ 0 w 129"/>
                  <a:gd name="T7" fmla="*/ 432 h 577"/>
                  <a:gd name="T8" fmla="*/ 128 w 129"/>
                  <a:gd name="T9" fmla="*/ 432 h 577"/>
                  <a:gd name="T10" fmla="*/ 128 w 129"/>
                  <a:gd name="T11" fmla="*/ 576 h 5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9"/>
                  <a:gd name="T19" fmla="*/ 0 h 577"/>
                  <a:gd name="T20" fmla="*/ 129 w 129"/>
                  <a:gd name="T21" fmla="*/ 577 h 5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9" h="577">
                    <a:moveTo>
                      <a:pt x="128" y="0"/>
                    </a:moveTo>
                    <a:lnTo>
                      <a:pt x="128" y="144"/>
                    </a:lnTo>
                    <a:lnTo>
                      <a:pt x="0" y="144"/>
                    </a:lnTo>
                    <a:lnTo>
                      <a:pt x="0" y="432"/>
                    </a:lnTo>
                    <a:lnTo>
                      <a:pt x="128" y="432"/>
                    </a:lnTo>
                    <a:lnTo>
                      <a:pt x="128" y="576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93" name="Oval 13"/>
              <p:cNvSpPr>
                <a:spLocks noChangeArrowheads="1"/>
              </p:cNvSpPr>
              <p:nvPr/>
            </p:nvSpPr>
            <p:spPr bwMode="auto">
              <a:xfrm>
                <a:off x="2076" y="4563"/>
                <a:ext cx="80" cy="91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151" name="Group 14"/>
          <p:cNvGrpSpPr>
            <a:grpSpLocks/>
          </p:cNvGrpSpPr>
          <p:nvPr/>
        </p:nvGrpSpPr>
        <p:grpSpPr bwMode="auto">
          <a:xfrm>
            <a:off x="2057400" y="3132138"/>
            <a:ext cx="1660525" cy="1500187"/>
            <a:chOff x="1759" y="1578"/>
            <a:chExt cx="1664" cy="1522"/>
          </a:xfrm>
        </p:grpSpPr>
        <p:sp>
          <p:nvSpPr>
            <p:cNvPr id="6245" name="Oval 15"/>
            <p:cNvSpPr>
              <a:spLocks noChangeArrowheads="1"/>
            </p:cNvSpPr>
            <p:nvPr/>
          </p:nvSpPr>
          <p:spPr bwMode="auto">
            <a:xfrm>
              <a:off x="1759" y="1578"/>
              <a:ext cx="1664" cy="1522"/>
            </a:xfrm>
            <a:prstGeom prst="ellipse">
              <a:avLst/>
            </a:prstGeom>
            <a:solidFill>
              <a:srgbClr val="FFFF99">
                <a:alpha val="45097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246" name="Group 16"/>
            <p:cNvGrpSpPr>
              <a:grpSpLocks/>
            </p:cNvGrpSpPr>
            <p:nvPr/>
          </p:nvGrpSpPr>
          <p:grpSpPr bwMode="auto">
            <a:xfrm>
              <a:off x="1964" y="2213"/>
              <a:ext cx="450" cy="243"/>
              <a:chOff x="2448" y="2880"/>
              <a:chExt cx="1277" cy="675"/>
            </a:xfrm>
          </p:grpSpPr>
          <p:sp>
            <p:nvSpPr>
              <p:cNvPr id="6277" name="Oval 17"/>
              <p:cNvSpPr>
                <a:spLocks noChangeArrowheads="1"/>
              </p:cNvSpPr>
              <p:nvPr/>
            </p:nvSpPr>
            <p:spPr bwMode="auto">
              <a:xfrm>
                <a:off x="3414" y="3170"/>
                <a:ext cx="126" cy="12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78" name="Group 18"/>
              <p:cNvGrpSpPr>
                <a:grpSpLocks/>
              </p:cNvGrpSpPr>
              <p:nvPr/>
            </p:nvGrpSpPr>
            <p:grpSpPr bwMode="auto">
              <a:xfrm>
                <a:off x="2483" y="2880"/>
                <a:ext cx="926" cy="675"/>
                <a:chOff x="2325" y="1487"/>
                <a:chExt cx="926" cy="675"/>
              </a:xfrm>
            </p:grpSpPr>
            <p:sp>
              <p:nvSpPr>
                <p:cNvPr id="6282" name="Arc 19"/>
                <p:cNvSpPr>
                  <a:spLocks/>
                </p:cNvSpPr>
                <p:nvPr/>
              </p:nvSpPr>
              <p:spPr bwMode="auto">
                <a:xfrm>
                  <a:off x="2624" y="1489"/>
                  <a:ext cx="622" cy="669"/>
                </a:xfrm>
                <a:custGeom>
                  <a:avLst/>
                  <a:gdLst>
                    <a:gd name="T0" fmla="*/ 0 w 18812"/>
                    <a:gd name="T1" fmla="*/ 0 h 21600"/>
                    <a:gd name="T2" fmla="*/ 21 w 18812"/>
                    <a:gd name="T3" fmla="*/ 10 h 21600"/>
                    <a:gd name="T4" fmla="*/ 0 w 18812"/>
                    <a:gd name="T5" fmla="*/ 21 h 21600"/>
                    <a:gd name="T6" fmla="*/ 0 60000 65536"/>
                    <a:gd name="T7" fmla="*/ 0 60000 65536"/>
                    <a:gd name="T8" fmla="*/ 0 60000 65536"/>
                    <a:gd name="T9" fmla="*/ 0 w 18812"/>
                    <a:gd name="T10" fmla="*/ 0 h 21600"/>
                    <a:gd name="T11" fmla="*/ 18812 w 1881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8812" h="21600" fill="none" extrusionOk="0">
                      <a:moveTo>
                        <a:pt x="0" y="0"/>
                      </a:moveTo>
                      <a:cubicBezTo>
                        <a:pt x="10" y="0"/>
                        <a:pt x="20" y="-1"/>
                        <a:pt x="30" y="0"/>
                      </a:cubicBezTo>
                      <a:cubicBezTo>
                        <a:pt x="7801" y="0"/>
                        <a:pt x="14973" y="4174"/>
                        <a:pt x="18811" y="10932"/>
                      </a:cubicBezTo>
                    </a:path>
                    <a:path w="18812" h="21600" stroke="0" extrusionOk="0">
                      <a:moveTo>
                        <a:pt x="0" y="0"/>
                      </a:moveTo>
                      <a:cubicBezTo>
                        <a:pt x="10" y="0"/>
                        <a:pt x="20" y="-1"/>
                        <a:pt x="30" y="0"/>
                      </a:cubicBezTo>
                      <a:cubicBezTo>
                        <a:pt x="7801" y="0"/>
                        <a:pt x="14973" y="4174"/>
                        <a:pt x="18811" y="10932"/>
                      </a:cubicBezTo>
                      <a:lnTo>
                        <a:pt x="30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83" name="Arc 20"/>
                <p:cNvSpPr>
                  <a:spLocks/>
                </p:cNvSpPr>
                <p:nvPr/>
              </p:nvSpPr>
              <p:spPr bwMode="auto">
                <a:xfrm rot="10800000">
                  <a:off x="2633" y="1494"/>
                  <a:ext cx="618" cy="668"/>
                </a:xfrm>
                <a:custGeom>
                  <a:avLst/>
                  <a:gdLst>
                    <a:gd name="T0" fmla="*/ 0 w 18694"/>
                    <a:gd name="T1" fmla="*/ 10 h 21600"/>
                    <a:gd name="T2" fmla="*/ 20 w 18694"/>
                    <a:gd name="T3" fmla="*/ 0 h 21600"/>
                    <a:gd name="T4" fmla="*/ 20 w 18694"/>
                    <a:gd name="T5" fmla="*/ 21 h 21600"/>
                    <a:gd name="T6" fmla="*/ 0 60000 65536"/>
                    <a:gd name="T7" fmla="*/ 0 60000 65536"/>
                    <a:gd name="T8" fmla="*/ 0 60000 65536"/>
                    <a:gd name="T9" fmla="*/ 0 w 18694"/>
                    <a:gd name="T10" fmla="*/ 0 h 21600"/>
                    <a:gd name="T11" fmla="*/ 18694 w 1869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8694" h="21600" fill="none" extrusionOk="0">
                      <a:moveTo>
                        <a:pt x="-1" y="10778"/>
                      </a:moveTo>
                      <a:cubicBezTo>
                        <a:pt x="3856" y="4117"/>
                        <a:pt x="10966" y="10"/>
                        <a:pt x="18664" y="0"/>
                      </a:cubicBezTo>
                    </a:path>
                    <a:path w="18694" h="21600" stroke="0" extrusionOk="0">
                      <a:moveTo>
                        <a:pt x="-1" y="10778"/>
                      </a:moveTo>
                      <a:cubicBezTo>
                        <a:pt x="3856" y="4117"/>
                        <a:pt x="10966" y="10"/>
                        <a:pt x="18664" y="0"/>
                      </a:cubicBezTo>
                      <a:lnTo>
                        <a:pt x="18694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84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409" y="1488"/>
                  <a:ext cx="21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85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2409" y="2156"/>
                  <a:ext cx="21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86" name="Arc 23"/>
                <p:cNvSpPr>
                  <a:spLocks/>
                </p:cNvSpPr>
                <p:nvPr/>
              </p:nvSpPr>
              <p:spPr bwMode="auto">
                <a:xfrm>
                  <a:off x="2325" y="1487"/>
                  <a:ext cx="179" cy="671"/>
                </a:xfrm>
                <a:custGeom>
                  <a:avLst/>
                  <a:gdLst>
                    <a:gd name="T0" fmla="*/ 1 w 21600"/>
                    <a:gd name="T1" fmla="*/ 0 h 37948"/>
                    <a:gd name="T2" fmla="*/ 1 w 21600"/>
                    <a:gd name="T3" fmla="*/ 12 h 37948"/>
                    <a:gd name="T4" fmla="*/ 0 w 21600"/>
                    <a:gd name="T5" fmla="*/ 6 h 37948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37948"/>
                    <a:gd name="T11" fmla="*/ 21600 w 21600"/>
                    <a:gd name="T12" fmla="*/ 37948 h 379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37948" fill="none" extrusionOk="0">
                      <a:moveTo>
                        <a:pt x="10071" y="-1"/>
                      </a:moveTo>
                      <a:cubicBezTo>
                        <a:pt x="17161" y="3736"/>
                        <a:pt x="21600" y="11092"/>
                        <a:pt x="21600" y="19108"/>
                      </a:cubicBezTo>
                      <a:cubicBezTo>
                        <a:pt x="21600" y="26921"/>
                        <a:pt x="17380" y="34126"/>
                        <a:pt x="10564" y="37947"/>
                      </a:cubicBezTo>
                    </a:path>
                    <a:path w="21600" h="37948" stroke="0" extrusionOk="0">
                      <a:moveTo>
                        <a:pt x="10071" y="-1"/>
                      </a:moveTo>
                      <a:cubicBezTo>
                        <a:pt x="17161" y="3736"/>
                        <a:pt x="21600" y="11092"/>
                        <a:pt x="21600" y="19108"/>
                      </a:cubicBezTo>
                      <a:cubicBezTo>
                        <a:pt x="21600" y="26921"/>
                        <a:pt x="17380" y="34126"/>
                        <a:pt x="10564" y="37947"/>
                      </a:cubicBezTo>
                      <a:lnTo>
                        <a:pt x="0" y="19108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79" name="Line 24"/>
              <p:cNvSpPr>
                <a:spLocks noChangeShapeType="1"/>
              </p:cNvSpPr>
              <p:nvPr/>
            </p:nvSpPr>
            <p:spPr bwMode="auto">
              <a:xfrm>
                <a:off x="3546" y="3230"/>
                <a:ext cx="17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0" name="Line 25"/>
              <p:cNvSpPr>
                <a:spLocks noChangeShapeType="1"/>
              </p:cNvSpPr>
              <p:nvPr/>
            </p:nvSpPr>
            <p:spPr bwMode="auto">
              <a:xfrm>
                <a:off x="2448" y="3020"/>
                <a:ext cx="17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1" name="Line 26"/>
              <p:cNvSpPr>
                <a:spLocks noChangeShapeType="1"/>
              </p:cNvSpPr>
              <p:nvPr/>
            </p:nvSpPr>
            <p:spPr bwMode="auto">
              <a:xfrm>
                <a:off x="2459" y="3389"/>
                <a:ext cx="17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47" name="Group 27"/>
            <p:cNvGrpSpPr>
              <a:grpSpLocks/>
            </p:cNvGrpSpPr>
            <p:nvPr/>
          </p:nvGrpSpPr>
          <p:grpSpPr bwMode="auto">
            <a:xfrm>
              <a:off x="2258" y="2603"/>
              <a:ext cx="479" cy="236"/>
              <a:chOff x="2491" y="2928"/>
              <a:chExt cx="1301" cy="675"/>
            </a:xfrm>
          </p:grpSpPr>
          <p:grpSp>
            <p:nvGrpSpPr>
              <p:cNvPr id="6268" name="Group 28"/>
              <p:cNvGrpSpPr>
                <a:grpSpLocks/>
              </p:cNvGrpSpPr>
              <p:nvPr/>
            </p:nvGrpSpPr>
            <p:grpSpPr bwMode="auto">
              <a:xfrm>
                <a:off x="2526" y="2928"/>
                <a:ext cx="926" cy="675"/>
                <a:chOff x="2325" y="1487"/>
                <a:chExt cx="926" cy="675"/>
              </a:xfrm>
            </p:grpSpPr>
            <p:sp>
              <p:nvSpPr>
                <p:cNvPr id="6272" name="Arc 29"/>
                <p:cNvSpPr>
                  <a:spLocks/>
                </p:cNvSpPr>
                <p:nvPr/>
              </p:nvSpPr>
              <p:spPr bwMode="auto">
                <a:xfrm>
                  <a:off x="2624" y="1489"/>
                  <a:ext cx="622" cy="669"/>
                </a:xfrm>
                <a:custGeom>
                  <a:avLst/>
                  <a:gdLst>
                    <a:gd name="T0" fmla="*/ 0 w 18812"/>
                    <a:gd name="T1" fmla="*/ 0 h 21600"/>
                    <a:gd name="T2" fmla="*/ 21 w 18812"/>
                    <a:gd name="T3" fmla="*/ 10 h 21600"/>
                    <a:gd name="T4" fmla="*/ 0 w 18812"/>
                    <a:gd name="T5" fmla="*/ 21 h 21600"/>
                    <a:gd name="T6" fmla="*/ 0 60000 65536"/>
                    <a:gd name="T7" fmla="*/ 0 60000 65536"/>
                    <a:gd name="T8" fmla="*/ 0 60000 65536"/>
                    <a:gd name="T9" fmla="*/ 0 w 18812"/>
                    <a:gd name="T10" fmla="*/ 0 h 21600"/>
                    <a:gd name="T11" fmla="*/ 18812 w 1881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8812" h="21600" fill="none" extrusionOk="0">
                      <a:moveTo>
                        <a:pt x="0" y="0"/>
                      </a:moveTo>
                      <a:cubicBezTo>
                        <a:pt x="10" y="0"/>
                        <a:pt x="20" y="-1"/>
                        <a:pt x="30" y="0"/>
                      </a:cubicBezTo>
                      <a:cubicBezTo>
                        <a:pt x="7801" y="0"/>
                        <a:pt x="14973" y="4174"/>
                        <a:pt x="18811" y="10932"/>
                      </a:cubicBezTo>
                    </a:path>
                    <a:path w="18812" h="21600" stroke="0" extrusionOk="0">
                      <a:moveTo>
                        <a:pt x="0" y="0"/>
                      </a:moveTo>
                      <a:cubicBezTo>
                        <a:pt x="10" y="0"/>
                        <a:pt x="20" y="-1"/>
                        <a:pt x="30" y="0"/>
                      </a:cubicBezTo>
                      <a:cubicBezTo>
                        <a:pt x="7801" y="0"/>
                        <a:pt x="14973" y="4174"/>
                        <a:pt x="18811" y="10932"/>
                      </a:cubicBezTo>
                      <a:lnTo>
                        <a:pt x="30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73" name="Arc 30"/>
                <p:cNvSpPr>
                  <a:spLocks/>
                </p:cNvSpPr>
                <p:nvPr/>
              </p:nvSpPr>
              <p:spPr bwMode="auto">
                <a:xfrm rot="10800000">
                  <a:off x="2633" y="1494"/>
                  <a:ext cx="618" cy="668"/>
                </a:xfrm>
                <a:custGeom>
                  <a:avLst/>
                  <a:gdLst>
                    <a:gd name="T0" fmla="*/ 0 w 18694"/>
                    <a:gd name="T1" fmla="*/ 10 h 21600"/>
                    <a:gd name="T2" fmla="*/ 20 w 18694"/>
                    <a:gd name="T3" fmla="*/ 0 h 21600"/>
                    <a:gd name="T4" fmla="*/ 20 w 18694"/>
                    <a:gd name="T5" fmla="*/ 21 h 21600"/>
                    <a:gd name="T6" fmla="*/ 0 60000 65536"/>
                    <a:gd name="T7" fmla="*/ 0 60000 65536"/>
                    <a:gd name="T8" fmla="*/ 0 60000 65536"/>
                    <a:gd name="T9" fmla="*/ 0 w 18694"/>
                    <a:gd name="T10" fmla="*/ 0 h 21600"/>
                    <a:gd name="T11" fmla="*/ 18694 w 1869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8694" h="21600" fill="none" extrusionOk="0">
                      <a:moveTo>
                        <a:pt x="-1" y="10778"/>
                      </a:moveTo>
                      <a:cubicBezTo>
                        <a:pt x="3856" y="4117"/>
                        <a:pt x="10966" y="10"/>
                        <a:pt x="18664" y="0"/>
                      </a:cubicBezTo>
                    </a:path>
                    <a:path w="18694" h="21600" stroke="0" extrusionOk="0">
                      <a:moveTo>
                        <a:pt x="-1" y="10778"/>
                      </a:moveTo>
                      <a:cubicBezTo>
                        <a:pt x="3856" y="4117"/>
                        <a:pt x="10966" y="10"/>
                        <a:pt x="18664" y="0"/>
                      </a:cubicBezTo>
                      <a:lnTo>
                        <a:pt x="18694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74" name="Line 31"/>
                <p:cNvSpPr>
                  <a:spLocks noChangeShapeType="1"/>
                </p:cNvSpPr>
                <p:nvPr/>
              </p:nvSpPr>
              <p:spPr bwMode="auto">
                <a:xfrm flipH="1">
                  <a:off x="2409" y="1488"/>
                  <a:ext cx="21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75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2409" y="2156"/>
                  <a:ext cx="21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76" name="Arc 33"/>
                <p:cNvSpPr>
                  <a:spLocks/>
                </p:cNvSpPr>
                <p:nvPr/>
              </p:nvSpPr>
              <p:spPr bwMode="auto">
                <a:xfrm>
                  <a:off x="2325" y="1487"/>
                  <a:ext cx="179" cy="671"/>
                </a:xfrm>
                <a:custGeom>
                  <a:avLst/>
                  <a:gdLst>
                    <a:gd name="T0" fmla="*/ 1 w 21600"/>
                    <a:gd name="T1" fmla="*/ 0 h 37948"/>
                    <a:gd name="T2" fmla="*/ 1 w 21600"/>
                    <a:gd name="T3" fmla="*/ 12 h 37948"/>
                    <a:gd name="T4" fmla="*/ 0 w 21600"/>
                    <a:gd name="T5" fmla="*/ 6 h 37948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37948"/>
                    <a:gd name="T11" fmla="*/ 21600 w 21600"/>
                    <a:gd name="T12" fmla="*/ 37948 h 379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37948" fill="none" extrusionOk="0">
                      <a:moveTo>
                        <a:pt x="10071" y="-1"/>
                      </a:moveTo>
                      <a:cubicBezTo>
                        <a:pt x="17161" y="3736"/>
                        <a:pt x="21600" y="11092"/>
                        <a:pt x="21600" y="19108"/>
                      </a:cubicBezTo>
                      <a:cubicBezTo>
                        <a:pt x="21600" y="26921"/>
                        <a:pt x="17380" y="34126"/>
                        <a:pt x="10564" y="37947"/>
                      </a:cubicBezTo>
                    </a:path>
                    <a:path w="21600" h="37948" stroke="0" extrusionOk="0">
                      <a:moveTo>
                        <a:pt x="10071" y="-1"/>
                      </a:moveTo>
                      <a:cubicBezTo>
                        <a:pt x="17161" y="3736"/>
                        <a:pt x="21600" y="11092"/>
                        <a:pt x="21600" y="19108"/>
                      </a:cubicBezTo>
                      <a:cubicBezTo>
                        <a:pt x="21600" y="26921"/>
                        <a:pt x="17380" y="34126"/>
                        <a:pt x="10564" y="37947"/>
                      </a:cubicBezTo>
                      <a:lnTo>
                        <a:pt x="0" y="19108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69" name="Line 34"/>
              <p:cNvSpPr>
                <a:spLocks noChangeShapeType="1"/>
              </p:cNvSpPr>
              <p:nvPr/>
            </p:nvSpPr>
            <p:spPr bwMode="auto">
              <a:xfrm>
                <a:off x="3456" y="327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0" name="Line 35"/>
              <p:cNvSpPr>
                <a:spLocks noChangeShapeType="1"/>
              </p:cNvSpPr>
              <p:nvPr/>
            </p:nvSpPr>
            <p:spPr bwMode="auto">
              <a:xfrm>
                <a:off x="2491" y="3068"/>
                <a:ext cx="17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1" name="Line 36"/>
              <p:cNvSpPr>
                <a:spLocks noChangeShapeType="1"/>
              </p:cNvSpPr>
              <p:nvPr/>
            </p:nvSpPr>
            <p:spPr bwMode="auto">
              <a:xfrm>
                <a:off x="2502" y="3437"/>
                <a:ext cx="17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48" name="Group 37"/>
            <p:cNvGrpSpPr>
              <a:grpSpLocks/>
            </p:cNvGrpSpPr>
            <p:nvPr/>
          </p:nvGrpSpPr>
          <p:grpSpPr bwMode="auto">
            <a:xfrm>
              <a:off x="2243" y="1785"/>
              <a:ext cx="483" cy="264"/>
              <a:chOff x="2304" y="1488"/>
              <a:chExt cx="1248" cy="673"/>
            </a:xfrm>
          </p:grpSpPr>
          <p:grpSp>
            <p:nvGrpSpPr>
              <p:cNvPr id="6261" name="Group 38"/>
              <p:cNvGrpSpPr>
                <a:grpSpLocks/>
              </p:cNvGrpSpPr>
              <p:nvPr/>
            </p:nvGrpSpPr>
            <p:grpSpPr bwMode="auto">
              <a:xfrm>
                <a:off x="2473" y="1488"/>
                <a:ext cx="776" cy="673"/>
                <a:chOff x="2473" y="1488"/>
                <a:chExt cx="776" cy="673"/>
              </a:xfrm>
            </p:grpSpPr>
            <p:sp>
              <p:nvSpPr>
                <p:cNvPr id="6266" name="Arc 39"/>
                <p:cNvSpPr>
                  <a:spLocks/>
                </p:cNvSpPr>
                <p:nvPr/>
              </p:nvSpPr>
              <p:spPr bwMode="auto">
                <a:xfrm>
                  <a:off x="2877" y="1489"/>
                  <a:ext cx="372" cy="672"/>
                </a:xfrm>
                <a:custGeom>
                  <a:avLst/>
                  <a:gdLst>
                    <a:gd name="T0" fmla="*/ 0 w 21658"/>
                    <a:gd name="T1" fmla="*/ 0 h 43200"/>
                    <a:gd name="T2" fmla="*/ 0 w 21658"/>
                    <a:gd name="T3" fmla="*/ 10 h 43200"/>
                    <a:gd name="T4" fmla="*/ 0 w 21658"/>
                    <a:gd name="T5" fmla="*/ 5 h 43200"/>
                    <a:gd name="T6" fmla="*/ 0 60000 65536"/>
                    <a:gd name="T7" fmla="*/ 0 60000 65536"/>
                    <a:gd name="T8" fmla="*/ 0 60000 65536"/>
                    <a:gd name="T9" fmla="*/ 0 w 21658"/>
                    <a:gd name="T10" fmla="*/ 0 h 43200"/>
                    <a:gd name="T11" fmla="*/ 21658 w 21658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58" h="43200" fill="none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</a:path>
                    <a:path w="21658" h="43200" stroke="0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  <a:lnTo>
                        <a:pt x="58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67" name="Freeform 40"/>
                <p:cNvSpPr>
                  <a:spLocks/>
                </p:cNvSpPr>
                <p:nvPr/>
              </p:nvSpPr>
              <p:spPr bwMode="auto">
                <a:xfrm>
                  <a:off x="2473" y="1488"/>
                  <a:ext cx="439" cy="673"/>
                </a:xfrm>
                <a:custGeom>
                  <a:avLst/>
                  <a:gdLst>
                    <a:gd name="T0" fmla="*/ 438 w 439"/>
                    <a:gd name="T1" fmla="*/ 0 h 673"/>
                    <a:gd name="T2" fmla="*/ 0 w 439"/>
                    <a:gd name="T3" fmla="*/ 0 h 673"/>
                    <a:gd name="T4" fmla="*/ 0 w 439"/>
                    <a:gd name="T5" fmla="*/ 672 h 673"/>
                    <a:gd name="T6" fmla="*/ 438 w 439"/>
                    <a:gd name="T7" fmla="*/ 672 h 6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39"/>
                    <a:gd name="T13" fmla="*/ 0 h 673"/>
                    <a:gd name="T14" fmla="*/ 439 w 439"/>
                    <a:gd name="T15" fmla="*/ 673 h 6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39" h="673">
                      <a:moveTo>
                        <a:pt x="438" y="0"/>
                      </a:moveTo>
                      <a:lnTo>
                        <a:pt x="0" y="0"/>
                      </a:lnTo>
                      <a:lnTo>
                        <a:pt x="0" y="672"/>
                      </a:lnTo>
                      <a:lnTo>
                        <a:pt x="438" y="672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262" name="Oval 41"/>
              <p:cNvSpPr>
                <a:spLocks noChangeArrowheads="1"/>
              </p:cNvSpPr>
              <p:nvPr/>
            </p:nvSpPr>
            <p:spPr bwMode="auto">
              <a:xfrm>
                <a:off x="3250" y="1759"/>
                <a:ext cx="127" cy="12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3" name="Line 42"/>
              <p:cNvSpPr>
                <a:spLocks noChangeShapeType="1"/>
              </p:cNvSpPr>
              <p:nvPr/>
            </p:nvSpPr>
            <p:spPr bwMode="auto">
              <a:xfrm flipH="1">
                <a:off x="2304" y="1589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4" name="Line 43"/>
              <p:cNvSpPr>
                <a:spLocks noChangeShapeType="1"/>
              </p:cNvSpPr>
              <p:nvPr/>
            </p:nvSpPr>
            <p:spPr bwMode="auto">
              <a:xfrm flipH="1">
                <a:off x="2304" y="2059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5" name="Line 44"/>
              <p:cNvSpPr>
                <a:spLocks noChangeShapeType="1"/>
              </p:cNvSpPr>
              <p:nvPr/>
            </p:nvSpPr>
            <p:spPr bwMode="auto">
              <a:xfrm flipH="1">
                <a:off x="3383" y="1822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49" name="Group 45"/>
            <p:cNvGrpSpPr>
              <a:grpSpLocks/>
            </p:cNvGrpSpPr>
            <p:nvPr/>
          </p:nvGrpSpPr>
          <p:grpSpPr bwMode="auto">
            <a:xfrm>
              <a:off x="2737" y="2004"/>
              <a:ext cx="510" cy="277"/>
              <a:chOff x="2013" y="2783"/>
              <a:chExt cx="1273" cy="673"/>
            </a:xfrm>
          </p:grpSpPr>
          <p:grpSp>
            <p:nvGrpSpPr>
              <p:cNvPr id="6255" name="Group 46"/>
              <p:cNvGrpSpPr>
                <a:grpSpLocks/>
              </p:cNvGrpSpPr>
              <p:nvPr/>
            </p:nvGrpSpPr>
            <p:grpSpPr bwMode="auto">
              <a:xfrm>
                <a:off x="2182" y="2783"/>
                <a:ext cx="776" cy="673"/>
                <a:chOff x="2473" y="1488"/>
                <a:chExt cx="776" cy="673"/>
              </a:xfrm>
            </p:grpSpPr>
            <p:sp>
              <p:nvSpPr>
                <p:cNvPr id="6259" name="Arc 47"/>
                <p:cNvSpPr>
                  <a:spLocks/>
                </p:cNvSpPr>
                <p:nvPr/>
              </p:nvSpPr>
              <p:spPr bwMode="auto">
                <a:xfrm>
                  <a:off x="2877" y="1489"/>
                  <a:ext cx="372" cy="672"/>
                </a:xfrm>
                <a:custGeom>
                  <a:avLst/>
                  <a:gdLst>
                    <a:gd name="T0" fmla="*/ 0 w 21658"/>
                    <a:gd name="T1" fmla="*/ 0 h 43200"/>
                    <a:gd name="T2" fmla="*/ 0 w 21658"/>
                    <a:gd name="T3" fmla="*/ 10 h 43200"/>
                    <a:gd name="T4" fmla="*/ 0 w 21658"/>
                    <a:gd name="T5" fmla="*/ 5 h 43200"/>
                    <a:gd name="T6" fmla="*/ 0 60000 65536"/>
                    <a:gd name="T7" fmla="*/ 0 60000 65536"/>
                    <a:gd name="T8" fmla="*/ 0 60000 65536"/>
                    <a:gd name="T9" fmla="*/ 0 w 21658"/>
                    <a:gd name="T10" fmla="*/ 0 h 43200"/>
                    <a:gd name="T11" fmla="*/ 21658 w 21658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58" h="43200" fill="none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</a:path>
                    <a:path w="21658" h="43200" stroke="0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  <a:lnTo>
                        <a:pt x="58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60" name="Freeform 48"/>
                <p:cNvSpPr>
                  <a:spLocks/>
                </p:cNvSpPr>
                <p:nvPr/>
              </p:nvSpPr>
              <p:spPr bwMode="auto">
                <a:xfrm>
                  <a:off x="2473" y="1488"/>
                  <a:ext cx="439" cy="673"/>
                </a:xfrm>
                <a:custGeom>
                  <a:avLst/>
                  <a:gdLst>
                    <a:gd name="T0" fmla="*/ 438 w 439"/>
                    <a:gd name="T1" fmla="*/ 0 h 673"/>
                    <a:gd name="T2" fmla="*/ 0 w 439"/>
                    <a:gd name="T3" fmla="*/ 0 h 673"/>
                    <a:gd name="T4" fmla="*/ 0 w 439"/>
                    <a:gd name="T5" fmla="*/ 672 h 673"/>
                    <a:gd name="T6" fmla="*/ 438 w 439"/>
                    <a:gd name="T7" fmla="*/ 672 h 6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39"/>
                    <a:gd name="T13" fmla="*/ 0 h 673"/>
                    <a:gd name="T14" fmla="*/ 439 w 439"/>
                    <a:gd name="T15" fmla="*/ 673 h 6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39" h="673">
                      <a:moveTo>
                        <a:pt x="438" y="0"/>
                      </a:moveTo>
                      <a:lnTo>
                        <a:pt x="0" y="0"/>
                      </a:lnTo>
                      <a:lnTo>
                        <a:pt x="0" y="672"/>
                      </a:lnTo>
                      <a:lnTo>
                        <a:pt x="438" y="672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256" name="Line 49"/>
              <p:cNvSpPr>
                <a:spLocks noChangeShapeType="1"/>
              </p:cNvSpPr>
              <p:nvPr/>
            </p:nvSpPr>
            <p:spPr bwMode="auto">
              <a:xfrm flipH="1">
                <a:off x="2013" y="2884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" name="Line 50"/>
              <p:cNvSpPr>
                <a:spLocks noChangeShapeType="1"/>
              </p:cNvSpPr>
              <p:nvPr/>
            </p:nvSpPr>
            <p:spPr bwMode="auto">
              <a:xfrm flipH="1">
                <a:off x="2013" y="3354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" name="Line 51"/>
              <p:cNvSpPr>
                <a:spLocks noChangeShapeType="1"/>
              </p:cNvSpPr>
              <p:nvPr/>
            </p:nvSpPr>
            <p:spPr bwMode="auto">
              <a:xfrm flipH="1">
                <a:off x="2953" y="3117"/>
                <a:ext cx="33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50" name="Group 52"/>
            <p:cNvGrpSpPr>
              <a:grpSpLocks/>
            </p:cNvGrpSpPr>
            <p:nvPr/>
          </p:nvGrpSpPr>
          <p:grpSpPr bwMode="auto">
            <a:xfrm>
              <a:off x="2850" y="2396"/>
              <a:ext cx="397" cy="257"/>
              <a:chOff x="2784" y="1784"/>
              <a:chExt cx="1113" cy="760"/>
            </a:xfrm>
          </p:grpSpPr>
          <p:sp>
            <p:nvSpPr>
              <p:cNvPr id="6251" name="Oval 53"/>
              <p:cNvSpPr>
                <a:spLocks noChangeArrowheads="1"/>
              </p:cNvSpPr>
              <p:nvPr/>
            </p:nvSpPr>
            <p:spPr bwMode="auto">
              <a:xfrm>
                <a:off x="3551" y="2068"/>
                <a:ext cx="184" cy="1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" name="AutoShape 54"/>
              <p:cNvSpPr>
                <a:spLocks noChangeArrowheads="1"/>
              </p:cNvSpPr>
              <p:nvPr/>
            </p:nvSpPr>
            <p:spPr bwMode="auto">
              <a:xfrm rot="5400000">
                <a:off x="2856" y="1856"/>
                <a:ext cx="760" cy="616"/>
              </a:xfrm>
              <a:prstGeom prst="triangle">
                <a:avLst>
                  <a:gd name="adj" fmla="val 49995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" name="Line 55"/>
              <p:cNvSpPr>
                <a:spLocks noChangeShapeType="1"/>
              </p:cNvSpPr>
              <p:nvPr/>
            </p:nvSpPr>
            <p:spPr bwMode="auto">
              <a:xfrm>
                <a:off x="2784" y="216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" name="Line 56"/>
              <p:cNvSpPr>
                <a:spLocks noChangeShapeType="1"/>
              </p:cNvSpPr>
              <p:nvPr/>
            </p:nvSpPr>
            <p:spPr bwMode="auto">
              <a:xfrm>
                <a:off x="3753" y="216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152" name="Group 57"/>
          <p:cNvGrpSpPr>
            <a:grpSpLocks/>
          </p:cNvGrpSpPr>
          <p:nvPr/>
        </p:nvGrpSpPr>
        <p:grpSpPr bwMode="auto">
          <a:xfrm>
            <a:off x="4314825" y="2311400"/>
            <a:ext cx="1570038" cy="1495425"/>
            <a:chOff x="3890" y="811"/>
            <a:chExt cx="1719" cy="1526"/>
          </a:xfrm>
        </p:grpSpPr>
        <p:sp>
          <p:nvSpPr>
            <p:cNvPr id="6222" name="Oval 58"/>
            <p:cNvSpPr>
              <a:spLocks noChangeArrowheads="1"/>
            </p:cNvSpPr>
            <p:nvPr/>
          </p:nvSpPr>
          <p:spPr bwMode="auto">
            <a:xfrm>
              <a:off x="3890" y="811"/>
              <a:ext cx="1719" cy="1526"/>
            </a:xfrm>
            <a:prstGeom prst="ellipse">
              <a:avLst/>
            </a:prstGeom>
            <a:solidFill>
              <a:srgbClr val="FFCC99">
                <a:alpha val="45097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223" name="Group 59"/>
            <p:cNvGrpSpPr>
              <a:grpSpLocks/>
            </p:cNvGrpSpPr>
            <p:nvPr/>
          </p:nvGrpSpPr>
          <p:grpSpPr bwMode="auto">
            <a:xfrm>
              <a:off x="4721" y="1040"/>
              <a:ext cx="568" cy="795"/>
              <a:chOff x="3656" y="890"/>
              <a:chExt cx="568" cy="795"/>
            </a:xfrm>
          </p:grpSpPr>
          <p:sp>
            <p:nvSpPr>
              <p:cNvPr id="6238" name="Rectangle 60"/>
              <p:cNvSpPr>
                <a:spLocks noChangeArrowheads="1"/>
              </p:cNvSpPr>
              <p:nvPr/>
            </p:nvSpPr>
            <p:spPr bwMode="auto">
              <a:xfrm>
                <a:off x="3656" y="890"/>
                <a:ext cx="473" cy="71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r>
                  <a:rPr lang="en-US" sz="1200">
                    <a:latin typeface="Arial" charset="0"/>
                  </a:rPr>
                  <a:t>2To4</a:t>
                </a:r>
              </a:p>
              <a:p>
                <a:endParaRPr lang="en-US" sz="1200">
                  <a:latin typeface="Arial" charset="0"/>
                </a:endParaRPr>
              </a:p>
            </p:txBody>
          </p:sp>
          <p:sp>
            <p:nvSpPr>
              <p:cNvPr id="6239" name="Line 61"/>
              <p:cNvSpPr>
                <a:spLocks noChangeShapeType="1"/>
              </p:cNvSpPr>
              <p:nvPr/>
            </p:nvSpPr>
            <p:spPr bwMode="auto">
              <a:xfrm>
                <a:off x="3814" y="1603"/>
                <a:ext cx="0" cy="8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0" name="Line 62"/>
              <p:cNvSpPr>
                <a:spLocks noChangeShapeType="1"/>
              </p:cNvSpPr>
              <p:nvPr/>
            </p:nvSpPr>
            <p:spPr bwMode="auto">
              <a:xfrm>
                <a:off x="3940" y="1603"/>
                <a:ext cx="0" cy="8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1" name="Line 63"/>
              <p:cNvSpPr>
                <a:spLocks noChangeShapeType="1"/>
              </p:cNvSpPr>
              <p:nvPr/>
            </p:nvSpPr>
            <p:spPr bwMode="auto">
              <a:xfrm>
                <a:off x="4129" y="972"/>
                <a:ext cx="9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2" name="Line 64"/>
              <p:cNvSpPr>
                <a:spLocks noChangeShapeType="1"/>
              </p:cNvSpPr>
              <p:nvPr/>
            </p:nvSpPr>
            <p:spPr bwMode="auto">
              <a:xfrm>
                <a:off x="4129" y="1137"/>
                <a:ext cx="9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3" name="Line 65"/>
              <p:cNvSpPr>
                <a:spLocks noChangeShapeType="1"/>
              </p:cNvSpPr>
              <p:nvPr/>
            </p:nvSpPr>
            <p:spPr bwMode="auto">
              <a:xfrm>
                <a:off x="4129" y="1301"/>
                <a:ext cx="9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4" name="Line 66"/>
              <p:cNvSpPr>
                <a:spLocks noChangeShapeType="1"/>
              </p:cNvSpPr>
              <p:nvPr/>
            </p:nvSpPr>
            <p:spPr bwMode="auto">
              <a:xfrm>
                <a:off x="4129" y="1466"/>
                <a:ext cx="9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24" name="Group 67"/>
            <p:cNvGrpSpPr>
              <a:grpSpLocks/>
            </p:cNvGrpSpPr>
            <p:nvPr/>
          </p:nvGrpSpPr>
          <p:grpSpPr bwMode="auto">
            <a:xfrm>
              <a:off x="4392" y="1892"/>
              <a:ext cx="571" cy="357"/>
              <a:chOff x="4206" y="1837"/>
              <a:chExt cx="571" cy="357"/>
            </a:xfrm>
          </p:grpSpPr>
          <p:sp>
            <p:nvSpPr>
              <p:cNvPr id="6233" name="AutoShape 68"/>
              <p:cNvSpPr>
                <a:spLocks noChangeArrowheads="1"/>
              </p:cNvSpPr>
              <p:nvPr/>
            </p:nvSpPr>
            <p:spPr bwMode="auto">
              <a:xfrm>
                <a:off x="4206" y="1913"/>
                <a:ext cx="543" cy="205"/>
              </a:xfrm>
              <a:custGeom>
                <a:avLst/>
                <a:gdLst>
                  <a:gd name="T0" fmla="*/ 12 w 21600"/>
                  <a:gd name="T1" fmla="*/ 1 h 21600"/>
                  <a:gd name="T2" fmla="*/ 7 w 21600"/>
                  <a:gd name="T3" fmla="*/ 2 h 21600"/>
                  <a:gd name="T4" fmla="*/ 2 w 21600"/>
                  <a:gd name="T5" fmla="*/ 1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5 w 21600"/>
                  <a:gd name="T13" fmla="*/ 4531 h 21600"/>
                  <a:gd name="T14" fmla="*/ 17105 w 21600"/>
                  <a:gd name="T15" fmla="*/ 1706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4" name="Line 69"/>
              <p:cNvSpPr>
                <a:spLocks noChangeShapeType="1"/>
              </p:cNvSpPr>
              <p:nvPr/>
            </p:nvSpPr>
            <p:spPr bwMode="auto">
              <a:xfrm flipV="1">
                <a:off x="4292" y="1837"/>
                <a:ext cx="0" cy="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5" name="Line 70"/>
              <p:cNvSpPr>
                <a:spLocks noChangeShapeType="1"/>
              </p:cNvSpPr>
              <p:nvPr/>
            </p:nvSpPr>
            <p:spPr bwMode="auto">
              <a:xfrm flipV="1">
                <a:off x="4664" y="1837"/>
                <a:ext cx="0" cy="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6" name="Line 71"/>
              <p:cNvSpPr>
                <a:spLocks noChangeShapeType="1"/>
              </p:cNvSpPr>
              <p:nvPr/>
            </p:nvSpPr>
            <p:spPr bwMode="auto">
              <a:xfrm flipV="1">
                <a:off x="4492" y="2118"/>
                <a:ext cx="0" cy="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7" name="Line 72"/>
              <p:cNvSpPr>
                <a:spLocks noChangeShapeType="1"/>
              </p:cNvSpPr>
              <p:nvPr/>
            </p:nvSpPr>
            <p:spPr bwMode="auto">
              <a:xfrm flipH="1" flipV="1">
                <a:off x="4664" y="2042"/>
                <a:ext cx="11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25" name="Group 73"/>
            <p:cNvGrpSpPr>
              <a:grpSpLocks/>
            </p:cNvGrpSpPr>
            <p:nvPr/>
          </p:nvGrpSpPr>
          <p:grpSpPr bwMode="auto">
            <a:xfrm>
              <a:off x="3946" y="1206"/>
              <a:ext cx="665" cy="532"/>
              <a:chOff x="1814" y="2653"/>
              <a:chExt cx="1104" cy="912"/>
            </a:xfrm>
          </p:grpSpPr>
          <p:sp>
            <p:nvSpPr>
              <p:cNvPr id="6226" name="Line 74"/>
              <p:cNvSpPr>
                <a:spLocks noChangeShapeType="1"/>
              </p:cNvSpPr>
              <p:nvPr/>
            </p:nvSpPr>
            <p:spPr bwMode="auto">
              <a:xfrm flipH="1">
                <a:off x="2630" y="3085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7" name="Rectangle 75"/>
              <p:cNvSpPr>
                <a:spLocks noChangeArrowheads="1"/>
              </p:cNvSpPr>
              <p:nvPr/>
            </p:nvSpPr>
            <p:spPr bwMode="auto">
              <a:xfrm>
                <a:off x="2102" y="2845"/>
                <a:ext cx="528" cy="5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r>
                  <a:rPr lang="en-US" sz="1200">
                    <a:latin typeface="Arial" charset="0"/>
                  </a:rPr>
                  <a:t>FA</a:t>
                </a:r>
              </a:p>
            </p:txBody>
          </p:sp>
          <p:sp>
            <p:nvSpPr>
              <p:cNvPr id="6228" name="Line 76"/>
              <p:cNvSpPr>
                <a:spLocks noChangeShapeType="1"/>
              </p:cNvSpPr>
              <p:nvPr/>
            </p:nvSpPr>
            <p:spPr bwMode="auto">
              <a:xfrm>
                <a:off x="2486" y="2653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9" name="Line 77"/>
              <p:cNvSpPr>
                <a:spLocks noChangeShapeType="1"/>
              </p:cNvSpPr>
              <p:nvPr/>
            </p:nvSpPr>
            <p:spPr bwMode="auto">
              <a:xfrm>
                <a:off x="2246" y="2653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0" name="Line 78"/>
              <p:cNvSpPr>
                <a:spLocks noChangeShapeType="1"/>
              </p:cNvSpPr>
              <p:nvPr/>
            </p:nvSpPr>
            <p:spPr bwMode="auto">
              <a:xfrm flipH="1">
                <a:off x="2630" y="3085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1" name="Line 79"/>
              <p:cNvSpPr>
                <a:spLocks noChangeShapeType="1"/>
              </p:cNvSpPr>
              <p:nvPr/>
            </p:nvSpPr>
            <p:spPr bwMode="auto">
              <a:xfrm flipH="1">
                <a:off x="1814" y="3085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2" name="Line 80"/>
              <p:cNvSpPr>
                <a:spLocks noChangeShapeType="1"/>
              </p:cNvSpPr>
              <p:nvPr/>
            </p:nvSpPr>
            <p:spPr bwMode="auto">
              <a:xfrm>
                <a:off x="2390" y="3373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153" name="Group 81"/>
          <p:cNvGrpSpPr>
            <a:grpSpLocks/>
          </p:cNvGrpSpPr>
          <p:nvPr/>
        </p:nvGrpSpPr>
        <p:grpSpPr bwMode="auto">
          <a:xfrm>
            <a:off x="4379913" y="3997325"/>
            <a:ext cx="1504950" cy="1336675"/>
            <a:chOff x="3809" y="2432"/>
            <a:chExt cx="1763" cy="1441"/>
          </a:xfrm>
        </p:grpSpPr>
        <p:sp>
          <p:nvSpPr>
            <p:cNvPr id="6204" name="Oval 82"/>
            <p:cNvSpPr>
              <a:spLocks noChangeArrowheads="1"/>
            </p:cNvSpPr>
            <p:nvPr/>
          </p:nvSpPr>
          <p:spPr bwMode="auto">
            <a:xfrm>
              <a:off x="3809" y="2432"/>
              <a:ext cx="1763" cy="1441"/>
            </a:xfrm>
            <a:prstGeom prst="ellipse">
              <a:avLst/>
            </a:prstGeom>
            <a:solidFill>
              <a:srgbClr val="FFCC99">
                <a:alpha val="45097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205" name="Group 83"/>
            <p:cNvGrpSpPr>
              <a:grpSpLocks/>
            </p:cNvGrpSpPr>
            <p:nvPr/>
          </p:nvGrpSpPr>
          <p:grpSpPr bwMode="auto">
            <a:xfrm>
              <a:off x="4808" y="2590"/>
              <a:ext cx="537" cy="624"/>
              <a:chOff x="3687" y="2418"/>
              <a:chExt cx="1008" cy="1056"/>
            </a:xfrm>
          </p:grpSpPr>
          <p:sp>
            <p:nvSpPr>
              <p:cNvPr id="6218" name="Rectangle 84"/>
              <p:cNvSpPr>
                <a:spLocks noChangeArrowheads="1"/>
              </p:cNvSpPr>
              <p:nvPr/>
            </p:nvSpPr>
            <p:spPr bwMode="auto">
              <a:xfrm>
                <a:off x="3831" y="2562"/>
                <a:ext cx="720" cy="91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r>
                  <a:rPr lang="en-US" sz="1200">
                    <a:latin typeface="Arial Unicode MS" pitchFamily="34" charset="-128"/>
                  </a:rPr>
                  <a:t>D</a:t>
                </a:r>
                <a:endParaRPr lang="en-US" sz="1200"/>
              </a:p>
            </p:txBody>
          </p:sp>
          <p:sp>
            <p:nvSpPr>
              <p:cNvPr id="6219" name="Line 85"/>
              <p:cNvSpPr>
                <a:spLocks noChangeShapeType="1"/>
              </p:cNvSpPr>
              <p:nvPr/>
            </p:nvSpPr>
            <p:spPr bwMode="auto">
              <a:xfrm>
                <a:off x="4551" y="304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0" name="Line 86"/>
              <p:cNvSpPr>
                <a:spLocks noChangeShapeType="1"/>
              </p:cNvSpPr>
              <p:nvPr/>
            </p:nvSpPr>
            <p:spPr bwMode="auto">
              <a:xfrm>
                <a:off x="3687" y="304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1" name="Line 87"/>
              <p:cNvSpPr>
                <a:spLocks noChangeShapeType="1"/>
              </p:cNvSpPr>
              <p:nvPr/>
            </p:nvSpPr>
            <p:spPr bwMode="auto">
              <a:xfrm>
                <a:off x="4167" y="241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06" name="Group 88"/>
            <p:cNvGrpSpPr>
              <a:grpSpLocks/>
            </p:cNvGrpSpPr>
            <p:nvPr/>
          </p:nvGrpSpPr>
          <p:grpSpPr bwMode="auto">
            <a:xfrm>
              <a:off x="3933" y="2794"/>
              <a:ext cx="1152" cy="864"/>
              <a:chOff x="2567" y="2976"/>
              <a:chExt cx="1152" cy="864"/>
            </a:xfrm>
          </p:grpSpPr>
          <p:sp>
            <p:nvSpPr>
              <p:cNvPr id="6207" name="Rectangle 89"/>
              <p:cNvSpPr>
                <a:spLocks noChangeArrowheads="1"/>
              </p:cNvSpPr>
              <p:nvPr/>
            </p:nvSpPr>
            <p:spPr bwMode="auto">
              <a:xfrm>
                <a:off x="2911" y="3168"/>
                <a:ext cx="480" cy="67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r>
                  <a:rPr lang="en-US" sz="1400">
                    <a:latin typeface="Arial" charset="0"/>
                  </a:rPr>
                  <a:t>Mem</a:t>
                </a:r>
              </a:p>
            </p:txBody>
          </p:sp>
          <p:sp>
            <p:nvSpPr>
              <p:cNvPr id="6208" name="Line 90"/>
              <p:cNvSpPr>
                <a:spLocks noChangeShapeType="1"/>
              </p:cNvSpPr>
              <p:nvPr/>
            </p:nvSpPr>
            <p:spPr bwMode="auto">
              <a:xfrm flipV="1">
                <a:off x="2567" y="3312"/>
                <a:ext cx="336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9" name="Line 91"/>
              <p:cNvSpPr>
                <a:spLocks noChangeShapeType="1"/>
              </p:cNvSpPr>
              <p:nvPr/>
            </p:nvSpPr>
            <p:spPr bwMode="auto">
              <a:xfrm>
                <a:off x="3383" y="3600"/>
                <a:ext cx="336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0" name="Line 92"/>
              <p:cNvSpPr>
                <a:spLocks noChangeShapeType="1"/>
              </p:cNvSpPr>
              <p:nvPr/>
            </p:nvSpPr>
            <p:spPr bwMode="auto">
              <a:xfrm>
                <a:off x="2999" y="2976"/>
                <a:ext cx="8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1" name="Line 93"/>
              <p:cNvSpPr>
                <a:spLocks noChangeShapeType="1"/>
              </p:cNvSpPr>
              <p:nvPr/>
            </p:nvSpPr>
            <p:spPr bwMode="auto">
              <a:xfrm flipH="1">
                <a:off x="2744" y="3279"/>
                <a:ext cx="48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2" name="Rectangle 94"/>
              <p:cNvSpPr>
                <a:spLocks noChangeArrowheads="1"/>
              </p:cNvSpPr>
              <p:nvPr/>
            </p:nvSpPr>
            <p:spPr bwMode="auto">
              <a:xfrm>
                <a:off x="2602" y="3168"/>
                <a:ext cx="216" cy="2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1000"/>
                  <a:t>n</a:t>
                </a:r>
              </a:p>
            </p:txBody>
          </p:sp>
          <p:sp>
            <p:nvSpPr>
              <p:cNvPr id="6213" name="Line 95"/>
              <p:cNvSpPr>
                <a:spLocks noChangeShapeType="1"/>
              </p:cNvSpPr>
              <p:nvPr/>
            </p:nvSpPr>
            <p:spPr bwMode="auto">
              <a:xfrm>
                <a:off x="2567" y="3600"/>
                <a:ext cx="336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4" name="Line 96"/>
              <p:cNvSpPr>
                <a:spLocks noChangeShapeType="1"/>
              </p:cNvSpPr>
              <p:nvPr/>
            </p:nvSpPr>
            <p:spPr bwMode="auto">
              <a:xfrm flipH="1">
                <a:off x="2744" y="3567"/>
                <a:ext cx="48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5" name="Line 97"/>
              <p:cNvSpPr>
                <a:spLocks noChangeShapeType="1"/>
              </p:cNvSpPr>
              <p:nvPr/>
            </p:nvSpPr>
            <p:spPr bwMode="auto">
              <a:xfrm flipH="1">
                <a:off x="3506" y="3536"/>
                <a:ext cx="48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6" name="Rectangle 98"/>
              <p:cNvSpPr>
                <a:spLocks noChangeArrowheads="1"/>
              </p:cNvSpPr>
              <p:nvPr/>
            </p:nvSpPr>
            <p:spPr bwMode="auto">
              <a:xfrm>
                <a:off x="2602" y="3456"/>
                <a:ext cx="216" cy="2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1000"/>
                  <a:t>m</a:t>
                </a:r>
              </a:p>
            </p:txBody>
          </p:sp>
          <p:sp>
            <p:nvSpPr>
              <p:cNvPr id="6217" name="Rectangle 99"/>
              <p:cNvSpPr>
                <a:spLocks noChangeArrowheads="1"/>
              </p:cNvSpPr>
              <p:nvPr/>
            </p:nvSpPr>
            <p:spPr bwMode="auto">
              <a:xfrm>
                <a:off x="3371" y="3456"/>
                <a:ext cx="216" cy="2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1000"/>
                  <a:t>m</a:t>
                </a:r>
              </a:p>
            </p:txBody>
          </p:sp>
        </p:grpSp>
      </p:grpSp>
      <p:sp>
        <p:nvSpPr>
          <p:cNvPr id="6154" name="AutoShape 100"/>
          <p:cNvSpPr>
            <a:spLocks noChangeArrowheads="1"/>
          </p:cNvSpPr>
          <p:nvPr/>
        </p:nvSpPr>
        <p:spPr bwMode="auto">
          <a:xfrm>
            <a:off x="1489075" y="3763963"/>
            <a:ext cx="444500" cy="263525"/>
          </a:xfrm>
          <a:prstGeom prst="rightArrow">
            <a:avLst>
              <a:gd name="adj1" fmla="val 50000"/>
              <a:gd name="adj2" fmla="val 42169"/>
            </a:avLst>
          </a:prstGeom>
          <a:solidFill>
            <a:schemeClr val="fol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AutoShape 101"/>
          <p:cNvSpPr>
            <a:spLocks noChangeArrowheads="1"/>
          </p:cNvSpPr>
          <p:nvPr/>
        </p:nvSpPr>
        <p:spPr bwMode="auto">
          <a:xfrm rot="-1418594">
            <a:off x="3717925" y="3208338"/>
            <a:ext cx="477838" cy="255587"/>
          </a:xfrm>
          <a:prstGeom prst="rightArrow">
            <a:avLst>
              <a:gd name="adj1" fmla="val 50000"/>
              <a:gd name="adj2" fmla="val 46739"/>
            </a:avLst>
          </a:prstGeom>
          <a:solidFill>
            <a:schemeClr val="fol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AutoShape 102"/>
          <p:cNvSpPr>
            <a:spLocks noChangeArrowheads="1"/>
          </p:cNvSpPr>
          <p:nvPr/>
        </p:nvSpPr>
        <p:spPr bwMode="auto">
          <a:xfrm rot="1178510">
            <a:off x="3717925" y="4203700"/>
            <a:ext cx="477838" cy="309563"/>
          </a:xfrm>
          <a:prstGeom prst="rightArrow">
            <a:avLst>
              <a:gd name="adj1" fmla="val 50000"/>
              <a:gd name="adj2" fmla="val 38590"/>
            </a:avLst>
          </a:prstGeom>
          <a:solidFill>
            <a:schemeClr val="fol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57" name="Group 103"/>
          <p:cNvGrpSpPr>
            <a:grpSpLocks/>
          </p:cNvGrpSpPr>
          <p:nvPr/>
        </p:nvGrpSpPr>
        <p:grpSpPr bwMode="auto">
          <a:xfrm>
            <a:off x="6613525" y="2830513"/>
            <a:ext cx="2101850" cy="2028825"/>
            <a:chOff x="3996" y="1640"/>
            <a:chExt cx="1324" cy="1278"/>
          </a:xfrm>
        </p:grpSpPr>
        <p:sp>
          <p:nvSpPr>
            <p:cNvPr id="6165" name="Oval 104"/>
            <p:cNvSpPr>
              <a:spLocks noChangeArrowheads="1"/>
            </p:cNvSpPr>
            <p:nvPr/>
          </p:nvSpPr>
          <p:spPr bwMode="auto">
            <a:xfrm>
              <a:off x="3996" y="1640"/>
              <a:ext cx="1324" cy="1278"/>
            </a:xfrm>
            <a:prstGeom prst="ellipse">
              <a:avLst/>
            </a:prstGeom>
            <a:solidFill>
              <a:srgbClr val="CCFF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66" name="Group 105"/>
            <p:cNvGrpSpPr>
              <a:grpSpLocks/>
            </p:cNvGrpSpPr>
            <p:nvPr/>
          </p:nvGrpSpPr>
          <p:grpSpPr bwMode="auto">
            <a:xfrm>
              <a:off x="4273" y="1870"/>
              <a:ext cx="781" cy="805"/>
              <a:chOff x="4183" y="1841"/>
              <a:chExt cx="781" cy="805"/>
            </a:xfrm>
          </p:grpSpPr>
          <p:sp>
            <p:nvSpPr>
              <p:cNvPr id="6167" name="Rectangle 106"/>
              <p:cNvSpPr>
                <a:spLocks noChangeArrowheads="1"/>
              </p:cNvSpPr>
              <p:nvPr/>
            </p:nvSpPr>
            <p:spPr bwMode="auto">
              <a:xfrm>
                <a:off x="4307" y="1955"/>
                <a:ext cx="542" cy="5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800"/>
                  <a:t>Intel</a:t>
                </a:r>
              </a:p>
            </p:txBody>
          </p:sp>
          <p:sp>
            <p:nvSpPr>
              <p:cNvPr id="6168" name="Line 107"/>
              <p:cNvSpPr>
                <a:spLocks noChangeShapeType="1"/>
              </p:cNvSpPr>
              <p:nvPr/>
            </p:nvSpPr>
            <p:spPr bwMode="auto">
              <a:xfrm flipH="1">
                <a:off x="4186" y="2070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69" name="Line 108"/>
              <p:cNvSpPr>
                <a:spLocks noChangeShapeType="1"/>
              </p:cNvSpPr>
              <p:nvPr/>
            </p:nvSpPr>
            <p:spPr bwMode="auto">
              <a:xfrm flipH="1">
                <a:off x="4183" y="2130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70" name="Line 109"/>
              <p:cNvSpPr>
                <a:spLocks noChangeShapeType="1"/>
              </p:cNvSpPr>
              <p:nvPr/>
            </p:nvSpPr>
            <p:spPr bwMode="auto">
              <a:xfrm flipH="1">
                <a:off x="4183" y="2193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71" name="Line 110"/>
              <p:cNvSpPr>
                <a:spLocks noChangeShapeType="1"/>
              </p:cNvSpPr>
              <p:nvPr/>
            </p:nvSpPr>
            <p:spPr bwMode="auto">
              <a:xfrm flipH="1">
                <a:off x="4183" y="2256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72" name="Line 111"/>
              <p:cNvSpPr>
                <a:spLocks noChangeShapeType="1"/>
              </p:cNvSpPr>
              <p:nvPr/>
            </p:nvSpPr>
            <p:spPr bwMode="auto">
              <a:xfrm flipH="1">
                <a:off x="4183" y="2319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73" name="Line 112"/>
              <p:cNvSpPr>
                <a:spLocks noChangeShapeType="1"/>
              </p:cNvSpPr>
              <p:nvPr/>
            </p:nvSpPr>
            <p:spPr bwMode="auto">
              <a:xfrm flipH="1">
                <a:off x="4183" y="2382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74" name="Line 113"/>
              <p:cNvSpPr>
                <a:spLocks noChangeShapeType="1"/>
              </p:cNvSpPr>
              <p:nvPr/>
            </p:nvSpPr>
            <p:spPr bwMode="auto">
              <a:xfrm flipH="1">
                <a:off x="4183" y="2445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75" name="Line 114"/>
              <p:cNvSpPr>
                <a:spLocks noChangeShapeType="1"/>
              </p:cNvSpPr>
              <p:nvPr/>
            </p:nvSpPr>
            <p:spPr bwMode="auto">
              <a:xfrm flipH="1">
                <a:off x="4183" y="2499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76" name="Line 115"/>
              <p:cNvSpPr>
                <a:spLocks noChangeShapeType="1"/>
              </p:cNvSpPr>
              <p:nvPr/>
            </p:nvSpPr>
            <p:spPr bwMode="auto">
              <a:xfrm flipH="1">
                <a:off x="4183" y="1995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77" name="Line 116"/>
              <p:cNvSpPr>
                <a:spLocks noChangeShapeType="1"/>
              </p:cNvSpPr>
              <p:nvPr/>
            </p:nvSpPr>
            <p:spPr bwMode="auto">
              <a:xfrm flipH="1">
                <a:off x="4852" y="2081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78" name="Line 117"/>
              <p:cNvSpPr>
                <a:spLocks noChangeShapeType="1"/>
              </p:cNvSpPr>
              <p:nvPr/>
            </p:nvSpPr>
            <p:spPr bwMode="auto">
              <a:xfrm flipH="1">
                <a:off x="4849" y="2141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79" name="Line 118"/>
              <p:cNvSpPr>
                <a:spLocks noChangeShapeType="1"/>
              </p:cNvSpPr>
              <p:nvPr/>
            </p:nvSpPr>
            <p:spPr bwMode="auto">
              <a:xfrm flipH="1">
                <a:off x="4849" y="2204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80" name="Line 119"/>
              <p:cNvSpPr>
                <a:spLocks noChangeShapeType="1"/>
              </p:cNvSpPr>
              <p:nvPr/>
            </p:nvSpPr>
            <p:spPr bwMode="auto">
              <a:xfrm flipH="1">
                <a:off x="4849" y="2267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81" name="Line 120"/>
              <p:cNvSpPr>
                <a:spLocks noChangeShapeType="1"/>
              </p:cNvSpPr>
              <p:nvPr/>
            </p:nvSpPr>
            <p:spPr bwMode="auto">
              <a:xfrm flipH="1">
                <a:off x="4849" y="2330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82" name="Line 121"/>
              <p:cNvSpPr>
                <a:spLocks noChangeShapeType="1"/>
              </p:cNvSpPr>
              <p:nvPr/>
            </p:nvSpPr>
            <p:spPr bwMode="auto">
              <a:xfrm flipH="1">
                <a:off x="4849" y="2393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83" name="Line 122"/>
              <p:cNvSpPr>
                <a:spLocks noChangeShapeType="1"/>
              </p:cNvSpPr>
              <p:nvPr/>
            </p:nvSpPr>
            <p:spPr bwMode="auto">
              <a:xfrm flipH="1">
                <a:off x="4849" y="2456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84" name="Line 123"/>
              <p:cNvSpPr>
                <a:spLocks noChangeShapeType="1"/>
              </p:cNvSpPr>
              <p:nvPr/>
            </p:nvSpPr>
            <p:spPr bwMode="auto">
              <a:xfrm flipH="1">
                <a:off x="4849" y="2510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85" name="Line 124"/>
              <p:cNvSpPr>
                <a:spLocks noChangeShapeType="1"/>
              </p:cNvSpPr>
              <p:nvPr/>
            </p:nvSpPr>
            <p:spPr bwMode="auto">
              <a:xfrm flipH="1">
                <a:off x="4849" y="2015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86" name="Line 125"/>
              <p:cNvSpPr>
                <a:spLocks noChangeShapeType="1"/>
              </p:cNvSpPr>
              <p:nvPr/>
            </p:nvSpPr>
            <p:spPr bwMode="auto">
              <a:xfrm rot="16200000" flipH="1">
                <a:off x="4283" y="1903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87" name="Line 126"/>
              <p:cNvSpPr>
                <a:spLocks noChangeShapeType="1"/>
              </p:cNvSpPr>
              <p:nvPr/>
            </p:nvSpPr>
            <p:spPr bwMode="auto">
              <a:xfrm rot="16200000" flipH="1">
                <a:off x="4352" y="1900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88" name="Line 127"/>
              <p:cNvSpPr>
                <a:spLocks noChangeShapeType="1"/>
              </p:cNvSpPr>
              <p:nvPr/>
            </p:nvSpPr>
            <p:spPr bwMode="auto">
              <a:xfrm rot="16200000" flipH="1">
                <a:off x="4406" y="1900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89" name="Line 128"/>
              <p:cNvSpPr>
                <a:spLocks noChangeShapeType="1"/>
              </p:cNvSpPr>
              <p:nvPr/>
            </p:nvSpPr>
            <p:spPr bwMode="auto">
              <a:xfrm rot="16200000" flipH="1">
                <a:off x="4466" y="1897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0" name="Line 129"/>
              <p:cNvSpPr>
                <a:spLocks noChangeShapeType="1"/>
              </p:cNvSpPr>
              <p:nvPr/>
            </p:nvSpPr>
            <p:spPr bwMode="auto">
              <a:xfrm rot="16200000" flipH="1">
                <a:off x="4526" y="1903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1" name="Line 130"/>
              <p:cNvSpPr>
                <a:spLocks noChangeShapeType="1"/>
              </p:cNvSpPr>
              <p:nvPr/>
            </p:nvSpPr>
            <p:spPr bwMode="auto">
              <a:xfrm rot="16200000" flipH="1">
                <a:off x="4586" y="1900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2" name="Line 131"/>
              <p:cNvSpPr>
                <a:spLocks noChangeShapeType="1"/>
              </p:cNvSpPr>
              <p:nvPr/>
            </p:nvSpPr>
            <p:spPr bwMode="auto">
              <a:xfrm rot="16200000" flipH="1">
                <a:off x="4646" y="1897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3" name="Line 132"/>
              <p:cNvSpPr>
                <a:spLocks noChangeShapeType="1"/>
              </p:cNvSpPr>
              <p:nvPr/>
            </p:nvSpPr>
            <p:spPr bwMode="auto">
              <a:xfrm rot="16200000" flipH="1">
                <a:off x="4706" y="1903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4" name="Line 133"/>
              <p:cNvSpPr>
                <a:spLocks noChangeShapeType="1"/>
              </p:cNvSpPr>
              <p:nvPr/>
            </p:nvSpPr>
            <p:spPr bwMode="auto">
              <a:xfrm rot="16200000" flipH="1">
                <a:off x="4766" y="1900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5" name="Line 134"/>
              <p:cNvSpPr>
                <a:spLocks noChangeShapeType="1"/>
              </p:cNvSpPr>
              <p:nvPr/>
            </p:nvSpPr>
            <p:spPr bwMode="auto">
              <a:xfrm rot="16200000" flipH="1">
                <a:off x="4269" y="2584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6" name="Line 135"/>
              <p:cNvSpPr>
                <a:spLocks noChangeShapeType="1"/>
              </p:cNvSpPr>
              <p:nvPr/>
            </p:nvSpPr>
            <p:spPr bwMode="auto">
              <a:xfrm rot="16200000" flipH="1">
                <a:off x="4338" y="2590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7" name="Line 136"/>
              <p:cNvSpPr>
                <a:spLocks noChangeShapeType="1"/>
              </p:cNvSpPr>
              <p:nvPr/>
            </p:nvSpPr>
            <p:spPr bwMode="auto">
              <a:xfrm rot="16200000" flipH="1">
                <a:off x="4392" y="2590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8" name="Line 137"/>
              <p:cNvSpPr>
                <a:spLocks noChangeShapeType="1"/>
              </p:cNvSpPr>
              <p:nvPr/>
            </p:nvSpPr>
            <p:spPr bwMode="auto">
              <a:xfrm rot="16200000" flipH="1">
                <a:off x="4452" y="2587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9" name="Line 138"/>
              <p:cNvSpPr>
                <a:spLocks noChangeShapeType="1"/>
              </p:cNvSpPr>
              <p:nvPr/>
            </p:nvSpPr>
            <p:spPr bwMode="auto">
              <a:xfrm rot="16200000" flipH="1">
                <a:off x="4512" y="2584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00" name="Line 139"/>
              <p:cNvSpPr>
                <a:spLocks noChangeShapeType="1"/>
              </p:cNvSpPr>
              <p:nvPr/>
            </p:nvSpPr>
            <p:spPr bwMode="auto">
              <a:xfrm rot="16200000" flipH="1">
                <a:off x="4572" y="2590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01" name="Line 140"/>
              <p:cNvSpPr>
                <a:spLocks noChangeShapeType="1"/>
              </p:cNvSpPr>
              <p:nvPr/>
            </p:nvSpPr>
            <p:spPr bwMode="auto">
              <a:xfrm rot="16200000" flipH="1">
                <a:off x="4632" y="2587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02" name="Line 141"/>
              <p:cNvSpPr>
                <a:spLocks noChangeShapeType="1"/>
              </p:cNvSpPr>
              <p:nvPr/>
            </p:nvSpPr>
            <p:spPr bwMode="auto">
              <a:xfrm rot="16200000" flipH="1">
                <a:off x="4692" y="2584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03" name="Line 142"/>
              <p:cNvSpPr>
                <a:spLocks noChangeShapeType="1"/>
              </p:cNvSpPr>
              <p:nvPr/>
            </p:nvSpPr>
            <p:spPr bwMode="auto">
              <a:xfrm rot="16200000" flipH="1">
                <a:off x="4752" y="2590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6158" name="AutoShape 143"/>
          <p:cNvSpPr>
            <a:spLocks noChangeArrowheads="1"/>
          </p:cNvSpPr>
          <p:nvPr/>
        </p:nvSpPr>
        <p:spPr bwMode="auto">
          <a:xfrm rot="1143078">
            <a:off x="6019800" y="3178175"/>
            <a:ext cx="477838" cy="255588"/>
          </a:xfrm>
          <a:prstGeom prst="rightArrow">
            <a:avLst>
              <a:gd name="adj1" fmla="val 50000"/>
              <a:gd name="adj2" fmla="val 46739"/>
            </a:avLst>
          </a:prstGeom>
          <a:solidFill>
            <a:schemeClr val="fol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AutoShape 144"/>
          <p:cNvSpPr>
            <a:spLocks noChangeArrowheads="1"/>
          </p:cNvSpPr>
          <p:nvPr/>
        </p:nvSpPr>
        <p:spPr bwMode="auto">
          <a:xfrm rot="-1418594">
            <a:off x="6091238" y="4367213"/>
            <a:ext cx="477837" cy="255587"/>
          </a:xfrm>
          <a:prstGeom prst="rightArrow">
            <a:avLst>
              <a:gd name="adj1" fmla="val 50000"/>
              <a:gd name="adj2" fmla="val 46739"/>
            </a:avLst>
          </a:prstGeom>
          <a:solidFill>
            <a:schemeClr val="fol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Text Box 147"/>
          <p:cNvSpPr txBox="1">
            <a:spLocks noChangeArrowheads="1"/>
          </p:cNvSpPr>
          <p:nvPr/>
        </p:nvSpPr>
        <p:spPr bwMode="auto">
          <a:xfrm>
            <a:off x="4565650" y="5348288"/>
            <a:ext cx="11493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Sequential</a:t>
            </a:r>
          </a:p>
        </p:txBody>
      </p:sp>
      <p:sp>
        <p:nvSpPr>
          <p:cNvPr id="6161" name="Text Box 148"/>
          <p:cNvSpPr txBox="1">
            <a:spLocks noChangeArrowheads="1"/>
          </p:cNvSpPr>
          <p:nvPr/>
        </p:nvSpPr>
        <p:spPr bwMode="auto">
          <a:xfrm>
            <a:off x="4314825" y="1944688"/>
            <a:ext cx="15430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Combinational</a:t>
            </a:r>
          </a:p>
        </p:txBody>
      </p:sp>
      <p:sp>
        <p:nvSpPr>
          <p:cNvPr id="6162" name="Text Box 149"/>
          <p:cNvSpPr txBox="1">
            <a:spLocks noChangeArrowheads="1"/>
          </p:cNvSpPr>
          <p:nvPr/>
        </p:nvSpPr>
        <p:spPr bwMode="auto">
          <a:xfrm>
            <a:off x="2590800" y="4722813"/>
            <a:ext cx="704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Gates</a:t>
            </a:r>
          </a:p>
        </p:txBody>
      </p:sp>
      <p:sp>
        <p:nvSpPr>
          <p:cNvPr id="6163" name="Text Box 150"/>
          <p:cNvSpPr txBox="1">
            <a:spLocks noChangeArrowheads="1"/>
          </p:cNvSpPr>
          <p:nvPr/>
        </p:nvSpPr>
        <p:spPr bwMode="auto">
          <a:xfrm>
            <a:off x="152400" y="4492625"/>
            <a:ext cx="12001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Transistors</a:t>
            </a:r>
          </a:p>
        </p:txBody>
      </p:sp>
      <p:sp>
        <p:nvSpPr>
          <p:cNvPr id="6164" name="Text Box 151"/>
          <p:cNvSpPr txBox="1">
            <a:spLocks noChangeArrowheads="1"/>
          </p:cNvSpPr>
          <p:nvPr/>
        </p:nvSpPr>
        <p:spPr bwMode="auto">
          <a:xfrm>
            <a:off x="7105650" y="4875213"/>
            <a:ext cx="11620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Processors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171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7172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0244F8E-CC2B-4CCE-823F-85ED7AA5A665}" type="slidenum">
              <a:rPr lang="en-US" smtClean="0"/>
              <a:pPr lvl="1"/>
              <a:t>5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Combinational Logic 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Decoders</a:t>
            </a:r>
          </a:p>
          <a:p>
            <a:r>
              <a:rPr lang="en-US" smtClean="0"/>
              <a:t>Multiplexers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CC196A0-FCC3-4B38-82E2-25F7BBFF8D24}" type="slidenum">
              <a:rPr lang="en-US" smtClean="0"/>
              <a:pPr lvl="1"/>
              <a:t>6</a:t>
            </a:fld>
            <a:endParaRPr lang="en-US" smtClean="0"/>
          </a:p>
        </p:txBody>
      </p:sp>
      <p:pic>
        <p:nvPicPr>
          <p:cNvPr id="8197" name="Picture 2" descr="pat76902_03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6288" y="2667000"/>
            <a:ext cx="5664200" cy="309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Decoders</a:t>
            </a:r>
          </a:p>
        </p:txBody>
      </p:sp>
      <p:sp>
        <p:nvSpPr>
          <p:cNvPr id="819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3000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Decode the input and signify its value by raising </a:t>
            </a:r>
            <a:r>
              <a:rPr lang="en-US" sz="2400" b="1" u="sng" smtClean="0"/>
              <a:t>just one</a:t>
            </a:r>
            <a:r>
              <a:rPr lang="en-US" sz="2400" smtClean="0"/>
              <a:t> of its outputs.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A decoder with </a:t>
            </a:r>
            <a:r>
              <a:rPr lang="en-US" sz="2400" b="1" smtClean="0">
                <a:solidFill>
                  <a:srgbClr val="800000"/>
                </a:solidFill>
              </a:rPr>
              <a:t>n</a:t>
            </a:r>
            <a:r>
              <a:rPr lang="en-US" sz="2400" smtClean="0"/>
              <a:t> inputs has </a:t>
            </a:r>
            <a:r>
              <a:rPr lang="en-US" sz="2400" b="1" smtClean="0">
                <a:solidFill>
                  <a:srgbClr val="800000"/>
                </a:solidFill>
              </a:rPr>
              <a:t>2</a:t>
            </a:r>
            <a:r>
              <a:rPr lang="en-US" sz="2400" b="1" baseline="30000" smtClean="0">
                <a:solidFill>
                  <a:srgbClr val="800000"/>
                </a:solidFill>
              </a:rPr>
              <a:t>n</a:t>
            </a:r>
            <a:r>
              <a:rPr lang="en-US" sz="2400" smtClean="0"/>
              <a:t> outputs</a:t>
            </a: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2397125" y="3754438"/>
            <a:ext cx="285750" cy="2746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X</a:t>
            </a: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2397125" y="4548188"/>
            <a:ext cx="285750" cy="2746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Y</a:t>
            </a:r>
          </a:p>
        </p:txBody>
      </p:sp>
      <p:sp>
        <p:nvSpPr>
          <p:cNvPr id="8202" name="Text Box 7"/>
          <p:cNvSpPr txBox="1">
            <a:spLocks noChangeArrowheads="1"/>
          </p:cNvSpPr>
          <p:nvPr/>
        </p:nvSpPr>
        <p:spPr bwMode="auto">
          <a:xfrm>
            <a:off x="2397125" y="5299075"/>
            <a:ext cx="277813" cy="27463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Z</a:t>
            </a:r>
          </a:p>
        </p:txBody>
      </p:sp>
      <p:sp>
        <p:nvSpPr>
          <p:cNvPr id="8203" name="Text Box 8"/>
          <p:cNvSpPr txBox="1">
            <a:spLocks noChangeArrowheads="1"/>
          </p:cNvSpPr>
          <p:nvPr/>
        </p:nvSpPr>
        <p:spPr bwMode="auto">
          <a:xfrm>
            <a:off x="2354263" y="2971800"/>
            <a:ext cx="328612" cy="27463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W</a:t>
            </a:r>
          </a:p>
        </p:txBody>
      </p:sp>
      <p:grpSp>
        <p:nvGrpSpPr>
          <p:cNvPr id="8204" name="Group 9"/>
          <p:cNvGrpSpPr>
            <a:grpSpLocks/>
          </p:cNvGrpSpPr>
          <p:nvPr/>
        </p:nvGrpSpPr>
        <p:grpSpPr bwMode="auto">
          <a:xfrm>
            <a:off x="6680200" y="2514600"/>
            <a:ext cx="2133600" cy="3581400"/>
            <a:chOff x="4320" y="1584"/>
            <a:chExt cx="1344" cy="2256"/>
          </a:xfrm>
        </p:grpSpPr>
        <p:sp>
          <p:nvSpPr>
            <p:cNvPr id="1084426" name="Rectangle 10"/>
            <p:cNvSpPr>
              <a:spLocks noChangeArrowheads="1"/>
            </p:cNvSpPr>
            <p:nvPr/>
          </p:nvSpPr>
          <p:spPr bwMode="auto">
            <a:xfrm>
              <a:off x="4320" y="1584"/>
              <a:ext cx="1344" cy="225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206" name="Group 11"/>
            <p:cNvGrpSpPr>
              <a:grpSpLocks/>
            </p:cNvGrpSpPr>
            <p:nvPr/>
          </p:nvGrpSpPr>
          <p:grpSpPr bwMode="auto">
            <a:xfrm>
              <a:off x="4512" y="1776"/>
              <a:ext cx="1128" cy="1584"/>
              <a:chOff x="4464" y="1728"/>
              <a:chExt cx="1128" cy="1584"/>
            </a:xfrm>
          </p:grpSpPr>
          <p:sp>
            <p:nvSpPr>
              <p:cNvPr id="8208" name="Rectangle 12"/>
              <p:cNvSpPr>
                <a:spLocks noChangeArrowheads="1"/>
              </p:cNvSpPr>
              <p:nvPr/>
            </p:nvSpPr>
            <p:spPr bwMode="auto">
              <a:xfrm>
                <a:off x="4464" y="1728"/>
                <a:ext cx="720" cy="124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r>
                  <a:rPr lang="en-US" sz="1800">
                    <a:latin typeface="Arial" charset="0"/>
                  </a:rPr>
                  <a:t>2-to-4</a:t>
                </a:r>
              </a:p>
              <a:p>
                <a:r>
                  <a:rPr lang="en-US" sz="1800">
                    <a:latin typeface="Arial" charset="0"/>
                  </a:rPr>
                  <a:t>Decoder</a:t>
                </a:r>
              </a:p>
            </p:txBody>
          </p:sp>
          <p:sp>
            <p:nvSpPr>
              <p:cNvPr id="8209" name="Line 13"/>
              <p:cNvSpPr>
                <a:spLocks noChangeShapeType="1"/>
              </p:cNvSpPr>
              <p:nvPr/>
            </p:nvSpPr>
            <p:spPr bwMode="auto">
              <a:xfrm>
                <a:off x="4704" y="2976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0" name="Line 14"/>
              <p:cNvSpPr>
                <a:spLocks noChangeShapeType="1"/>
              </p:cNvSpPr>
              <p:nvPr/>
            </p:nvSpPr>
            <p:spPr bwMode="auto">
              <a:xfrm>
                <a:off x="4896" y="2976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1" name="Rectangle 15"/>
              <p:cNvSpPr>
                <a:spLocks noChangeArrowheads="1"/>
              </p:cNvSpPr>
              <p:nvPr/>
            </p:nvSpPr>
            <p:spPr bwMode="auto">
              <a:xfrm>
                <a:off x="4552" y="3120"/>
                <a:ext cx="29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/>
                  <a:t>A</a:t>
                </a:r>
              </a:p>
            </p:txBody>
          </p:sp>
          <p:sp>
            <p:nvSpPr>
              <p:cNvPr id="8212" name="Rectangle 16"/>
              <p:cNvSpPr>
                <a:spLocks noChangeArrowheads="1"/>
              </p:cNvSpPr>
              <p:nvPr/>
            </p:nvSpPr>
            <p:spPr bwMode="auto">
              <a:xfrm>
                <a:off x="4752" y="3120"/>
                <a:ext cx="29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/>
                  <a:t>B</a:t>
                </a:r>
              </a:p>
            </p:txBody>
          </p:sp>
          <p:sp>
            <p:nvSpPr>
              <p:cNvPr id="8213" name="Line 17"/>
              <p:cNvSpPr>
                <a:spLocks noChangeShapeType="1"/>
              </p:cNvSpPr>
              <p:nvPr/>
            </p:nvSpPr>
            <p:spPr bwMode="auto">
              <a:xfrm>
                <a:off x="5184" y="187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Line 18"/>
              <p:cNvSpPr>
                <a:spLocks noChangeShapeType="1"/>
              </p:cNvSpPr>
              <p:nvPr/>
            </p:nvSpPr>
            <p:spPr bwMode="auto">
              <a:xfrm>
                <a:off x="5184" y="216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5" name="Line 19"/>
              <p:cNvSpPr>
                <a:spLocks noChangeShapeType="1"/>
              </p:cNvSpPr>
              <p:nvPr/>
            </p:nvSpPr>
            <p:spPr bwMode="auto">
              <a:xfrm>
                <a:off x="5184" y="244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Line 20"/>
              <p:cNvSpPr>
                <a:spLocks noChangeShapeType="1"/>
              </p:cNvSpPr>
              <p:nvPr/>
            </p:nvSpPr>
            <p:spPr bwMode="auto">
              <a:xfrm>
                <a:off x="5184" y="273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7" name="Rectangle 21"/>
              <p:cNvSpPr>
                <a:spLocks noChangeArrowheads="1"/>
              </p:cNvSpPr>
              <p:nvPr/>
            </p:nvSpPr>
            <p:spPr bwMode="auto">
              <a:xfrm>
                <a:off x="5280" y="1776"/>
                <a:ext cx="29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/>
                  <a:t>W</a:t>
                </a:r>
              </a:p>
            </p:txBody>
          </p:sp>
          <p:sp>
            <p:nvSpPr>
              <p:cNvPr id="8218" name="Rectangle 22"/>
              <p:cNvSpPr>
                <a:spLocks noChangeArrowheads="1"/>
              </p:cNvSpPr>
              <p:nvPr/>
            </p:nvSpPr>
            <p:spPr bwMode="auto">
              <a:xfrm>
                <a:off x="5280" y="2064"/>
                <a:ext cx="29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/>
                  <a:t>X</a:t>
                </a:r>
              </a:p>
            </p:txBody>
          </p:sp>
          <p:sp>
            <p:nvSpPr>
              <p:cNvPr id="8219" name="Rectangle 23"/>
              <p:cNvSpPr>
                <a:spLocks noChangeArrowheads="1"/>
              </p:cNvSpPr>
              <p:nvPr/>
            </p:nvSpPr>
            <p:spPr bwMode="auto">
              <a:xfrm>
                <a:off x="5288" y="2352"/>
                <a:ext cx="29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/>
                  <a:t>Y</a:t>
                </a:r>
              </a:p>
            </p:txBody>
          </p:sp>
          <p:sp>
            <p:nvSpPr>
              <p:cNvPr id="8220" name="Rectangle 24"/>
              <p:cNvSpPr>
                <a:spLocks noChangeArrowheads="1"/>
              </p:cNvSpPr>
              <p:nvPr/>
            </p:nvSpPr>
            <p:spPr bwMode="auto">
              <a:xfrm>
                <a:off x="5296" y="2640"/>
                <a:ext cx="29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/>
                  <a:t>Z</a:t>
                </a:r>
              </a:p>
            </p:txBody>
          </p:sp>
        </p:grpSp>
        <p:sp>
          <p:nvSpPr>
            <p:cNvPr id="8207" name="Text Box 25"/>
            <p:cNvSpPr txBox="1">
              <a:spLocks noChangeArrowheads="1"/>
            </p:cNvSpPr>
            <p:nvPr/>
          </p:nvSpPr>
          <p:spPr bwMode="auto">
            <a:xfrm>
              <a:off x="4664" y="3408"/>
              <a:ext cx="836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Arial" charset="0"/>
                </a:rPr>
                <a:t>DECODER</a:t>
              </a:r>
              <a:r>
                <a:rPr lang="en-US" sz="1800">
                  <a:latin typeface="Arial" charset="0"/>
                </a:rPr>
                <a:t/>
              </a:r>
              <a:br>
                <a:rPr lang="en-US" sz="1800">
                  <a:latin typeface="Arial" charset="0"/>
                </a:rPr>
              </a:br>
              <a:r>
                <a:rPr lang="en-US" sz="1800">
                  <a:latin typeface="Arial" charset="0"/>
                </a:rPr>
                <a:t>Symbol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21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922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B77BDBB-62A0-4B42-9484-55F1D2CD49BA}" type="slidenum">
              <a:rPr lang="en-US" smtClean="0"/>
              <a:pPr lvl="1"/>
              <a:t>7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Decoders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 smtClean="0"/>
              <a:t>Write the truth table</a:t>
            </a:r>
          </a:p>
        </p:txBody>
      </p:sp>
      <p:pic>
        <p:nvPicPr>
          <p:cNvPr id="9223" name="Picture 4" descr="pat76902_03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113" y="2289175"/>
            <a:ext cx="8305800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4953000" y="2057400"/>
            <a:ext cx="4191000" cy="3962400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3005138" y="3603625"/>
            <a:ext cx="285750" cy="27463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X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3005138" y="4518025"/>
            <a:ext cx="285750" cy="27463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Y</a:t>
            </a: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3005138" y="5440363"/>
            <a:ext cx="277812" cy="2746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Z</a:t>
            </a:r>
          </a:p>
        </p:txBody>
      </p:sp>
      <p:sp>
        <p:nvSpPr>
          <p:cNvPr id="9228" name="Text Box 9"/>
          <p:cNvSpPr txBox="1">
            <a:spLocks noChangeArrowheads="1"/>
          </p:cNvSpPr>
          <p:nvPr/>
        </p:nvSpPr>
        <p:spPr bwMode="auto">
          <a:xfrm>
            <a:off x="2981325" y="2719388"/>
            <a:ext cx="328613" cy="2746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024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1024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2393569-8CF1-4DFC-8EFA-871F07816634}" type="slidenum">
              <a:rPr lang="en-US" smtClean="0"/>
              <a:pPr lvl="1"/>
              <a:t>8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Decoders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 smtClean="0"/>
              <a:t>Write the truth table</a:t>
            </a:r>
          </a:p>
        </p:txBody>
      </p:sp>
      <p:pic>
        <p:nvPicPr>
          <p:cNvPr id="10247" name="Picture 4" descr="pat76902_03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113" y="2289175"/>
            <a:ext cx="8305800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8" name="Rectangle 5"/>
          <p:cNvSpPr>
            <a:spLocks noChangeArrowheads="1"/>
          </p:cNvSpPr>
          <p:nvPr/>
        </p:nvSpPr>
        <p:spPr bwMode="auto">
          <a:xfrm>
            <a:off x="4953000" y="2057400"/>
            <a:ext cx="4191000" cy="3962400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Text Box 6"/>
          <p:cNvSpPr txBox="1">
            <a:spLocks noChangeArrowheads="1"/>
          </p:cNvSpPr>
          <p:nvPr/>
        </p:nvSpPr>
        <p:spPr bwMode="auto">
          <a:xfrm>
            <a:off x="3005138" y="3603625"/>
            <a:ext cx="285750" cy="27463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X</a:t>
            </a: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3005138" y="4518025"/>
            <a:ext cx="285750" cy="27463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Y</a:t>
            </a:r>
          </a:p>
        </p:txBody>
      </p:sp>
      <p:sp>
        <p:nvSpPr>
          <p:cNvPr id="10251" name="Text Box 8"/>
          <p:cNvSpPr txBox="1">
            <a:spLocks noChangeArrowheads="1"/>
          </p:cNvSpPr>
          <p:nvPr/>
        </p:nvSpPr>
        <p:spPr bwMode="auto">
          <a:xfrm>
            <a:off x="3005138" y="5440363"/>
            <a:ext cx="277812" cy="2746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Z</a:t>
            </a:r>
          </a:p>
        </p:txBody>
      </p:sp>
      <p:sp>
        <p:nvSpPr>
          <p:cNvPr id="10252" name="Text Box 9"/>
          <p:cNvSpPr txBox="1">
            <a:spLocks noChangeArrowheads="1"/>
          </p:cNvSpPr>
          <p:nvPr/>
        </p:nvSpPr>
        <p:spPr bwMode="auto">
          <a:xfrm>
            <a:off x="2981325" y="2719388"/>
            <a:ext cx="328613" cy="2746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</a:rPr>
              <a:t>W</a:t>
            </a:r>
          </a:p>
        </p:txBody>
      </p:sp>
      <p:graphicFrame>
        <p:nvGraphicFramePr>
          <p:cNvPr id="1091594" name="Group 10"/>
          <p:cNvGraphicFramePr>
            <a:graphicFrameLocks noGrp="1"/>
          </p:cNvGraphicFramePr>
          <p:nvPr>
            <p:ph sz="half" idx="2"/>
          </p:nvPr>
        </p:nvGraphicFramePr>
        <p:xfrm>
          <a:off x="5867400" y="3314700"/>
          <a:ext cx="2238375" cy="1737360"/>
        </p:xfrm>
        <a:graphic>
          <a:graphicData uri="http://schemas.openxmlformats.org/drawingml/2006/table">
            <a:tbl>
              <a:tblPr/>
              <a:tblGrid>
                <a:gridCol w="373063"/>
                <a:gridCol w="373062"/>
                <a:gridCol w="373063"/>
                <a:gridCol w="349250"/>
                <a:gridCol w="396875"/>
                <a:gridCol w="373062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#23 – Sequential Logic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DA4D64C-AE89-4FF8-8B4B-3404BB96BE52}" type="slidenum">
              <a:rPr lang="en-US" smtClean="0"/>
              <a:pPr lvl="1"/>
              <a:t>9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Multiplexors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Connect one of its inputs to its output according to select signals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Useful for </a:t>
            </a:r>
            <a:r>
              <a:rPr lang="en-US" sz="2800" i="1" smtClean="0"/>
              <a:t>selecting</a:t>
            </a:r>
            <a:r>
              <a:rPr lang="en-US" sz="2800" smtClean="0"/>
              <a:t> one from a collection of data inputs.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Usually has </a:t>
            </a:r>
            <a:r>
              <a:rPr lang="en-US" sz="2800" b="1" smtClean="0">
                <a:solidFill>
                  <a:srgbClr val="800000"/>
                </a:solidFill>
              </a:rPr>
              <a:t>2</a:t>
            </a:r>
            <a:r>
              <a:rPr lang="en-US" sz="2800" b="1" baseline="30000" smtClean="0">
                <a:solidFill>
                  <a:srgbClr val="800000"/>
                </a:solidFill>
              </a:rPr>
              <a:t>n</a:t>
            </a:r>
            <a:r>
              <a:rPr lang="en-US" sz="2800" smtClean="0"/>
              <a:t> inputs and </a:t>
            </a:r>
            <a:r>
              <a:rPr lang="en-US" sz="2800" b="1" smtClean="0">
                <a:solidFill>
                  <a:srgbClr val="800000"/>
                </a:solidFill>
              </a:rPr>
              <a:t>n</a:t>
            </a:r>
            <a:r>
              <a:rPr lang="en-US" sz="2800" smtClean="0"/>
              <a:t> select lines.</a:t>
            </a:r>
          </a:p>
        </p:txBody>
      </p:sp>
      <p:pic>
        <p:nvPicPr>
          <p:cNvPr id="11271" name="Picture 4" descr="pat76902_03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317750"/>
            <a:ext cx="5067300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Rectangle 5"/>
          <p:cNvSpPr>
            <a:spLocks noChangeArrowheads="1"/>
          </p:cNvSpPr>
          <p:nvPr/>
        </p:nvSpPr>
        <p:spPr bwMode="auto">
          <a:xfrm>
            <a:off x="4724400" y="2133600"/>
            <a:ext cx="1676400" cy="19050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73" name="Group 23"/>
          <p:cNvGrpSpPr>
            <a:grpSpLocks/>
          </p:cNvGrpSpPr>
          <p:nvPr/>
        </p:nvGrpSpPr>
        <p:grpSpPr bwMode="auto">
          <a:xfrm>
            <a:off x="6096000" y="2185988"/>
            <a:ext cx="2819400" cy="2590800"/>
            <a:chOff x="3948" y="1377"/>
            <a:chExt cx="1776" cy="1632"/>
          </a:xfrm>
        </p:grpSpPr>
        <p:sp>
          <p:nvSpPr>
            <p:cNvPr id="1087497" name="Rectangle 9"/>
            <p:cNvSpPr>
              <a:spLocks noChangeArrowheads="1"/>
            </p:cNvSpPr>
            <p:nvPr/>
          </p:nvSpPr>
          <p:spPr bwMode="auto">
            <a:xfrm>
              <a:off x="3948" y="1377"/>
              <a:ext cx="1776" cy="163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1275" name="Group 10"/>
            <p:cNvGrpSpPr>
              <a:grpSpLocks/>
            </p:cNvGrpSpPr>
            <p:nvPr/>
          </p:nvGrpSpPr>
          <p:grpSpPr bwMode="auto">
            <a:xfrm>
              <a:off x="4332" y="1473"/>
              <a:ext cx="1248" cy="1143"/>
              <a:chOff x="4272" y="1392"/>
              <a:chExt cx="1248" cy="1143"/>
            </a:xfrm>
          </p:grpSpPr>
          <p:sp>
            <p:nvSpPr>
              <p:cNvPr id="11277" name="AutoShape 11"/>
              <p:cNvSpPr>
                <a:spLocks noChangeArrowheads="1"/>
              </p:cNvSpPr>
              <p:nvPr/>
            </p:nvSpPr>
            <p:spPr bwMode="auto">
              <a:xfrm>
                <a:off x="4272" y="1776"/>
                <a:ext cx="912" cy="384"/>
              </a:xfrm>
              <a:custGeom>
                <a:avLst/>
                <a:gdLst>
                  <a:gd name="T0" fmla="*/ 34 w 21600"/>
                  <a:gd name="T1" fmla="*/ 3 h 21600"/>
                  <a:gd name="T2" fmla="*/ 19 w 21600"/>
                  <a:gd name="T3" fmla="*/ 7 h 21600"/>
                  <a:gd name="T4" fmla="*/ 5 w 21600"/>
                  <a:gd name="T5" fmla="*/ 3 h 21600"/>
                  <a:gd name="T6" fmla="*/ 19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8" name="Line 12"/>
              <p:cNvSpPr>
                <a:spLocks noChangeShapeType="1"/>
              </p:cNvSpPr>
              <p:nvPr/>
            </p:nvSpPr>
            <p:spPr bwMode="auto">
              <a:xfrm flipV="1">
                <a:off x="4416" y="163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9" name="Line 13"/>
              <p:cNvSpPr>
                <a:spLocks noChangeShapeType="1"/>
              </p:cNvSpPr>
              <p:nvPr/>
            </p:nvSpPr>
            <p:spPr bwMode="auto">
              <a:xfrm flipV="1">
                <a:off x="5040" y="163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0" name="Line 14"/>
              <p:cNvSpPr>
                <a:spLocks noChangeShapeType="1"/>
              </p:cNvSpPr>
              <p:nvPr/>
            </p:nvSpPr>
            <p:spPr bwMode="auto">
              <a:xfrm flipV="1">
                <a:off x="4752" y="21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1" name="Line 15"/>
              <p:cNvSpPr>
                <a:spLocks noChangeShapeType="1"/>
              </p:cNvSpPr>
              <p:nvPr/>
            </p:nvSpPr>
            <p:spPr bwMode="auto">
              <a:xfrm flipH="1" flipV="1">
                <a:off x="5040" y="2016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2" name="Text Box 16"/>
              <p:cNvSpPr txBox="1">
                <a:spLocks noChangeArrowheads="1"/>
              </p:cNvSpPr>
              <p:nvPr/>
            </p:nvSpPr>
            <p:spPr bwMode="auto">
              <a:xfrm>
                <a:off x="4272" y="1392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A</a:t>
                </a:r>
              </a:p>
            </p:txBody>
          </p:sp>
          <p:sp>
            <p:nvSpPr>
              <p:cNvPr id="11283" name="Text Box 17"/>
              <p:cNvSpPr txBox="1">
                <a:spLocks noChangeArrowheads="1"/>
              </p:cNvSpPr>
              <p:nvPr/>
            </p:nvSpPr>
            <p:spPr bwMode="auto">
              <a:xfrm>
                <a:off x="4848" y="1392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B</a:t>
                </a:r>
              </a:p>
            </p:txBody>
          </p:sp>
          <p:sp>
            <p:nvSpPr>
              <p:cNvPr id="11284" name="Text Box 18"/>
              <p:cNvSpPr txBox="1">
                <a:spLocks noChangeArrowheads="1"/>
              </p:cNvSpPr>
              <p:nvPr/>
            </p:nvSpPr>
            <p:spPr bwMode="auto">
              <a:xfrm>
                <a:off x="5184" y="1881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S</a:t>
                </a:r>
              </a:p>
            </p:txBody>
          </p:sp>
          <p:sp>
            <p:nvSpPr>
              <p:cNvPr id="11285" name="Text Box 19"/>
              <p:cNvSpPr txBox="1">
                <a:spLocks noChangeArrowheads="1"/>
              </p:cNvSpPr>
              <p:nvPr/>
            </p:nvSpPr>
            <p:spPr bwMode="auto">
              <a:xfrm>
                <a:off x="4560" y="2304"/>
                <a:ext cx="3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C</a:t>
                </a:r>
              </a:p>
            </p:txBody>
          </p:sp>
          <p:sp>
            <p:nvSpPr>
              <p:cNvPr id="11286" name="Text Box 20"/>
              <p:cNvSpPr txBox="1">
                <a:spLocks noChangeArrowheads="1"/>
              </p:cNvSpPr>
              <p:nvPr/>
            </p:nvSpPr>
            <p:spPr bwMode="auto">
              <a:xfrm>
                <a:off x="4272" y="1756"/>
                <a:ext cx="28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1</a:t>
                </a:r>
              </a:p>
            </p:txBody>
          </p:sp>
          <p:sp>
            <p:nvSpPr>
              <p:cNvPr id="11287" name="Text Box 21"/>
              <p:cNvSpPr txBox="1">
                <a:spLocks noChangeArrowheads="1"/>
              </p:cNvSpPr>
              <p:nvPr/>
            </p:nvSpPr>
            <p:spPr bwMode="auto">
              <a:xfrm>
                <a:off x="4896" y="1756"/>
                <a:ext cx="28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0</a:t>
                </a:r>
              </a:p>
            </p:txBody>
          </p:sp>
        </p:grpSp>
        <p:sp>
          <p:nvSpPr>
            <p:cNvPr id="11276" name="Text Box 22"/>
            <p:cNvSpPr txBox="1">
              <a:spLocks noChangeArrowheads="1"/>
            </p:cNvSpPr>
            <p:nvPr/>
          </p:nvSpPr>
          <p:spPr bwMode="auto">
            <a:xfrm>
              <a:off x="3996" y="2769"/>
              <a:ext cx="16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Arial" charset="0"/>
                </a:rPr>
                <a:t>MULTIPLEXOR</a:t>
              </a:r>
              <a:r>
                <a:rPr lang="en-US" sz="1800">
                  <a:latin typeface="Arial" charset="0"/>
                </a:rPr>
                <a:t> Symbol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124">
  <a:themeElements>
    <a:clrScheme name="CS124 2">
      <a:dk1>
        <a:srgbClr val="000066"/>
      </a:dk1>
      <a:lt1>
        <a:srgbClr val="CCECFF"/>
      </a:lt1>
      <a:dk2>
        <a:srgbClr val="000080"/>
      </a:dk2>
      <a:lt2>
        <a:srgbClr val="000000"/>
      </a:lt2>
      <a:accent1>
        <a:srgbClr val="9999FF"/>
      </a:accent1>
      <a:accent2>
        <a:srgbClr val="CC00FF"/>
      </a:accent2>
      <a:accent3>
        <a:srgbClr val="E2F4FF"/>
      </a:accent3>
      <a:accent4>
        <a:srgbClr val="000056"/>
      </a:accent4>
      <a:accent5>
        <a:srgbClr val="CAC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CS12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70000"/>
          </a:srgbClr>
        </a:solidFill>
        <a:ln w="190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70000"/>
          </a:srgbClr>
        </a:solidFill>
        <a:ln w="190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S124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124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35397</TotalTime>
  <Pages>10</Pages>
  <Words>2665</Words>
  <Application>Microsoft PowerPoint 4.0</Application>
  <PresentationFormat>On-screen Show (4:3)</PresentationFormat>
  <Paragraphs>1438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Times New Roman</vt:lpstr>
      <vt:lpstr>Arial</vt:lpstr>
      <vt:lpstr>Monotype Sorts</vt:lpstr>
      <vt:lpstr>Arial Unicode MS</vt:lpstr>
      <vt:lpstr>CS124</vt:lpstr>
      <vt:lpstr>Slide 1</vt:lpstr>
      <vt:lpstr>Memory &amp; Counters</vt:lpstr>
      <vt:lpstr>Lecture 23 – Combinational &amp; Sequential Logic </vt:lpstr>
      <vt:lpstr>Digital Logic Hierarchy</vt:lpstr>
      <vt:lpstr>Combinational Logic </vt:lpstr>
      <vt:lpstr>Decoders</vt:lpstr>
      <vt:lpstr>Decoders</vt:lpstr>
      <vt:lpstr>Decoders</vt:lpstr>
      <vt:lpstr>Multiplexors</vt:lpstr>
      <vt:lpstr>Multiplexors</vt:lpstr>
      <vt:lpstr>Multiplexors</vt:lpstr>
      <vt:lpstr>Sequential Logic </vt:lpstr>
      <vt:lpstr>Latches and Flip-Flops (FFs)</vt:lpstr>
      <vt:lpstr>SR Latch</vt:lpstr>
      <vt:lpstr>SR Latch</vt:lpstr>
      <vt:lpstr>SR Latch</vt:lpstr>
      <vt:lpstr>D Latch</vt:lpstr>
      <vt:lpstr>D Flip-Flop</vt:lpstr>
      <vt:lpstr>JK Flip-Flop</vt:lpstr>
      <vt:lpstr>T Flip-Flop</vt:lpstr>
      <vt:lpstr>Flip-Flops</vt:lpstr>
      <vt:lpstr>Flip-Flops</vt:lpstr>
      <vt:lpstr>Flip-Flops</vt:lpstr>
      <vt:lpstr>Flip-Flops</vt:lpstr>
      <vt:lpstr>Flip-Flops</vt:lpstr>
      <vt:lpstr>Flip-Flops</vt:lpstr>
      <vt:lpstr>Flip-Flops</vt:lpstr>
      <vt:lpstr>Flip-Flops</vt:lpstr>
      <vt:lpstr>Flip-Flops</vt:lpstr>
      <vt:lpstr>Flip-Flops</vt:lpstr>
      <vt:lpstr>Digital Counters</vt:lpstr>
      <vt:lpstr>Digital Counters</vt:lpstr>
      <vt:lpstr>Digital Counters</vt:lpstr>
      <vt:lpstr>Registers</vt:lpstr>
      <vt:lpstr>Simple Memory</vt:lpstr>
    </vt:vector>
  </TitlesOfParts>
  <Company>BYU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#23 - Sequential Logic</dc:title>
  <dc:subject>ECEN 301</dc:subject>
  <dc:creator>Nathaniel Rollins</dc:creator>
  <cp:keywords/>
  <dc:description/>
  <cp:lastModifiedBy>nathan</cp:lastModifiedBy>
  <cp:revision>818</cp:revision>
  <cp:lastPrinted>2001-01-08T22:32:48Z</cp:lastPrinted>
  <dcterms:created xsi:type="dcterms:W3CDTF">1996-12-30T23:48:02Z</dcterms:created>
  <dcterms:modified xsi:type="dcterms:W3CDTF">2008-08-25T21:44:43Z</dcterms:modified>
</cp:coreProperties>
</file>