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24"/>
  </p:notesMasterIdLst>
  <p:handoutMasterIdLst>
    <p:handoutMasterId r:id="rId25"/>
  </p:handoutMasterIdLst>
  <p:sldIdLst>
    <p:sldId id="754" r:id="rId2"/>
    <p:sldId id="751" r:id="rId3"/>
    <p:sldId id="684" r:id="rId4"/>
    <p:sldId id="735" r:id="rId5"/>
    <p:sldId id="736" r:id="rId6"/>
    <p:sldId id="737" r:id="rId7"/>
    <p:sldId id="738" r:id="rId8"/>
    <p:sldId id="739" r:id="rId9"/>
    <p:sldId id="740" r:id="rId10"/>
    <p:sldId id="752" r:id="rId11"/>
    <p:sldId id="753" r:id="rId12"/>
    <p:sldId id="734" r:id="rId13"/>
    <p:sldId id="741" r:id="rId14"/>
    <p:sldId id="742" r:id="rId15"/>
    <p:sldId id="743" r:id="rId16"/>
    <p:sldId id="744" r:id="rId17"/>
    <p:sldId id="745" r:id="rId18"/>
    <p:sldId id="746" r:id="rId19"/>
    <p:sldId id="747" r:id="rId20"/>
    <p:sldId id="750" r:id="rId21"/>
    <p:sldId id="748" r:id="rId22"/>
    <p:sldId id="749" r:id="rId23"/>
  </p:sldIdLst>
  <p:sldSz cx="9144000" cy="6858000" type="screen4x3"/>
  <p:notesSz cx="9283700" cy="6997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ABA964"/>
    <a:srgbClr val="800080"/>
    <a:srgbClr val="FFFF66"/>
    <a:srgbClr val="8495A9"/>
    <a:srgbClr val="666699"/>
    <a:srgbClr val="0066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8" autoAdjust="0"/>
    <p:restoredTop sz="94551" autoAdjust="0"/>
  </p:normalViewPr>
  <p:slideViewPr>
    <p:cSldViewPr snapToObjects="1">
      <p:cViewPr varScale="1">
        <p:scale>
          <a:sx n="75" d="100"/>
          <a:sy n="75" d="100"/>
        </p:scale>
        <p:origin x="-4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66" d="100"/>
          <a:sy n="66" d="100"/>
        </p:scale>
        <p:origin x="-1536" y="-558"/>
      </p:cViewPr>
      <p:guideLst>
        <p:guide orient="horz" pos="2923"/>
        <p:guide pos="218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83200" y="-65088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101123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469063" y="-65088"/>
            <a:ext cx="3003550" cy="52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Winter 2007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3675" y="6705600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1011238">
              <a:defRPr sz="1000" i="1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889500" y="6553200"/>
            <a:ext cx="36401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5pPr marL="1919288" lvl="4" algn="r" defTabSz="1011238">
              <a:defRPr sz="1500" smtClean="0"/>
            </a:lvl5pPr>
          </a:lstStyle>
          <a:p>
            <a:pPr lvl="4">
              <a:defRPr/>
            </a:pPr>
            <a:fld id="{00309D91-CD64-4DC1-AE7B-36D6A5DDAA83}" type="slidenum">
              <a:rPr lang="en-US"/>
              <a:pPr lvl="4">
                <a:defRPr/>
              </a:pPr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08013" y="6592888"/>
            <a:ext cx="19764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algn="l" defTabSz="973138">
              <a:defRPr/>
            </a:pPr>
            <a:endParaRPr lang="en-US" sz="1500"/>
          </a:p>
          <a:p>
            <a:pPr algn="l" defTabSz="973138">
              <a:defRPr/>
            </a:pPr>
            <a:r>
              <a:rPr lang="en-US" sz="1200"/>
              <a:t>© 2007 Rollins</a:t>
            </a:r>
            <a:r>
              <a:rPr lang="en-US" sz="1500"/>
              <a:t/>
            </a:r>
            <a:br>
              <a:rPr lang="en-US" sz="1500"/>
            </a:br>
            <a:endParaRPr lang="en-US" sz="150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22275" y="6532563"/>
            <a:ext cx="8753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076325" y="87313"/>
            <a:ext cx="30035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ECEN 301 Class Notes</a:t>
            </a:r>
          </a:p>
          <a:p>
            <a:pPr defTabSz="973138">
              <a:defRPr/>
            </a:pPr>
            <a:r>
              <a:rPr lang="en-US" sz="1700"/>
              <a:t>Lecture 24</a:t>
            </a:r>
          </a:p>
        </p:txBody>
      </p:sp>
      <p:pic>
        <p:nvPicPr>
          <p:cNvPr id="26633" name="Picture 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0" y="98425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75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973138"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780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73138"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175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973138"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7800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73138">
              <a:defRPr sz="1000" i="1" smtClean="0"/>
            </a:lvl1pPr>
          </a:lstStyle>
          <a:p>
            <a:pPr>
              <a:defRPr/>
            </a:pPr>
            <a:fld id="{7C7A3CA4-BF2D-4E45-AB8C-9000F42BF1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24225"/>
            <a:ext cx="6808787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7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905125" y="541338"/>
            <a:ext cx="3471863" cy="260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71488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42975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144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843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rgbClr val="ACA96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Discussion #24 – DAC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 smtClean="0"/>
            </a:lvl2pPr>
          </a:lstStyle>
          <a:p>
            <a:pPr lvl="1">
              <a:defRPr/>
            </a:pPr>
            <a:fld id="{8F3DA335-B379-4BC0-9D25-E517C8183ABF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#24 – DAC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45F49790-CE81-4E0A-862B-228FB472D2CE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095500" cy="259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34100" cy="259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#24 – DAC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F7D49AB-3795-4B6B-8493-F821C6F5ABDC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#24 – DAC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B65F18A-F27C-4749-BDD8-C1B16FEC1E21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#24 – DAC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4A2B7A8-7059-40B2-BA51-634AECCE6888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#24 – DAC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022C151-7765-4F9B-BD55-463E168151F3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#24 – DAC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339DDEC-FA2D-45A7-A013-A1760B5C064C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#24 – DAC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CF87FB7-FB6C-4C8C-9B1B-311B943F619A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#24 – DAC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48E99BA-94C7-4708-948A-020D94A7AFB8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#24 – DAC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749E03BD-9194-46AF-9F34-57B4CD053169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#24 – DAC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EC0547C-1EE0-4808-B4D0-133D4D44AB5C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#24 – DAC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8F7F3A7-55D8-4945-8704-17321FC2E2F9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#24 – DAC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9359156-534E-41FA-A76B-E8AA4D5E26A7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#24 – DAC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5B9DB59-52A6-44CA-834B-1EA12A2BB99F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Line 2"/>
          <p:cNvSpPr>
            <a:spLocks noChangeShapeType="1"/>
          </p:cNvSpPr>
          <p:nvPr/>
        </p:nvSpPr>
        <p:spPr bwMode="auto">
          <a:xfrm>
            <a:off x="0" y="1143000"/>
            <a:ext cx="8026400" cy="0"/>
          </a:xfrm>
          <a:prstGeom prst="line">
            <a:avLst/>
          </a:prstGeom>
          <a:noFill/>
          <a:ln w="50800">
            <a:solidFill>
              <a:srgbClr val="8495A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mtClean="0"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Discussion #24 – DAC</a:t>
            </a:r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2pPr lvl="1" algn="r">
              <a:defRPr smtClean="0"/>
            </a:lvl2pPr>
          </a:lstStyle>
          <a:p>
            <a:pPr lvl="1">
              <a:defRPr/>
            </a:pPr>
            <a:fld id="{2D3799AF-9B57-4DB7-8911-C3DCCC73E476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508000" y="6286500"/>
            <a:ext cx="843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1273" name="Picture 10" descr="ECEN_logo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u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Ù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4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Microsoft_Office_Excel_Chart6.xls"/><Relationship Id="rId4" Type="http://schemas.openxmlformats.org/officeDocument/2006/relationships/oleObject" Target="../embeddings/Microsoft_Office_Excel_Chart5.xls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Office_Excel_Chart3.xls"/><Relationship Id="rId4" Type="http://schemas.openxmlformats.org/officeDocument/2006/relationships/oleObject" Target="../embeddings/Microsoft_Office_Excel_Chart2.xls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Discussion #</a:t>
            </a:r>
            <a:r>
              <a:rPr lang="en-US" dirty="0" smtClean="0"/>
              <a:t>24 – DAC</a:t>
            </a:r>
            <a:endParaRPr lang="en-US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E55E64F-DC5B-4492-A907-21F6DBA94E5B}" type="slidenum">
              <a:rPr lang="en-US" smtClean="0"/>
              <a:pPr lvl="1"/>
              <a:t>1</a:t>
            </a:fld>
            <a:endParaRPr lang="en-US" smtClean="0"/>
          </a:p>
        </p:txBody>
      </p:sp>
      <p:graphicFrame>
        <p:nvGraphicFramePr>
          <p:cNvPr id="1098043" name="Group 315"/>
          <p:cNvGraphicFramePr>
            <a:graphicFrameLocks noGrp="1"/>
          </p:cNvGraphicFramePr>
          <p:nvPr/>
        </p:nvGraphicFramePr>
        <p:xfrm>
          <a:off x="1143000" y="1670050"/>
          <a:ext cx="6858000" cy="3936843"/>
        </p:xfrm>
        <a:graphic>
          <a:graphicData uri="http://schemas.openxmlformats.org/drawingml/2006/table">
            <a:tbl>
              <a:tblPr/>
              <a:tblGrid>
                <a:gridCol w="685800"/>
                <a:gridCol w="533400"/>
                <a:gridCol w="533400"/>
                <a:gridCol w="1676400"/>
                <a:gridCol w="914400"/>
                <a:gridCol w="838200"/>
                <a:gridCol w="838200"/>
                <a:gridCol w="8382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Title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Chapters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HW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24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15.4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Recitation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HW 10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Thanksgiving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Thanksgiving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Thanksgiving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 Nov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 Nov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Final Review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LAB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179" name="Rectangle 100"/>
          <p:cNvSpPr>
            <a:spLocks noChangeArrowheads="1"/>
          </p:cNvSpPr>
          <p:nvPr/>
        </p:nvSpPr>
        <p:spPr bwMode="auto">
          <a:xfrm>
            <a:off x="381000" y="1524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/>
            <a:r>
              <a:rPr lang="en-US" sz="4400">
                <a:solidFill>
                  <a:schemeClr val="tx2"/>
                </a:solidFill>
              </a:rPr>
              <a:t>Schedule…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048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2048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F18AD92-4CEA-493D-B828-92889333C769}" type="slidenum">
              <a:rPr lang="en-US"/>
              <a:pPr lvl="1"/>
              <a:t>10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  <a:noFill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Example1</a:t>
            </a:r>
            <a:r>
              <a:rPr lang="en-US" sz="2400" smtClean="0"/>
              <a:t>: </a:t>
            </a:r>
            <a:r>
              <a:rPr lang="en-US" sz="2400" b="1" smtClean="0"/>
              <a:t>v</a:t>
            </a:r>
            <a:r>
              <a:rPr lang="en-US" sz="2400" b="1" baseline="-25000" smtClean="0"/>
              <a:t>in</a:t>
            </a:r>
            <a:r>
              <a:rPr lang="en-US" sz="2400" smtClean="0"/>
              <a:t> = 5V, </a:t>
            </a:r>
            <a:r>
              <a:rPr lang="en-US" sz="2400" b="1" smtClean="0"/>
              <a:t>B</a:t>
            </a:r>
            <a:r>
              <a:rPr lang="en-US" sz="2400" smtClean="0"/>
              <a:t> = 1011, </a:t>
            </a:r>
            <a:r>
              <a:rPr lang="en-US" sz="2400" b="1" smtClean="0"/>
              <a:t>R</a:t>
            </a:r>
            <a:r>
              <a:rPr lang="en-US" sz="2400" b="1" baseline="-25000" smtClean="0"/>
              <a:t>0</a:t>
            </a:r>
            <a:r>
              <a:rPr lang="en-US" sz="2400" smtClean="0"/>
              <a:t> = 32k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F</a:t>
            </a:r>
            <a:r>
              <a:rPr lang="en-US" sz="2400" smtClean="0"/>
              <a:t> = 64k</a:t>
            </a:r>
            <a:r>
              <a:rPr lang="el-GR" sz="2400" smtClean="0"/>
              <a:t>Ω</a:t>
            </a:r>
            <a:endParaRPr lang="en-US" sz="2400" smtClean="0"/>
          </a:p>
          <a:p>
            <a:pPr>
              <a:buFont typeface="Monotype Sorts" pitchFamily="2" charset="2"/>
              <a:buNone/>
            </a:pPr>
            <a:r>
              <a:rPr lang="en-US" sz="2400" smtClean="0"/>
              <a:t>Find </a:t>
            </a:r>
            <a:r>
              <a:rPr lang="en-US" sz="2400" b="1" smtClean="0"/>
              <a:t>R</a:t>
            </a:r>
            <a:r>
              <a:rPr lang="en-US" sz="2400" b="1" baseline="-25000" smtClean="0"/>
              <a:t>n</a:t>
            </a:r>
            <a:r>
              <a:rPr lang="en-US" sz="2400" smtClean="0"/>
              <a:t> and </a:t>
            </a:r>
            <a:r>
              <a:rPr lang="en-US" sz="2400" b="1" smtClean="0"/>
              <a:t>v</a:t>
            </a:r>
            <a:r>
              <a:rPr lang="en-US" sz="2400" b="1" baseline="-25000" smtClean="0"/>
              <a:t>a</a:t>
            </a:r>
          </a:p>
        </p:txBody>
      </p:sp>
      <p:grpSp>
        <p:nvGrpSpPr>
          <p:cNvPr id="20487" name="Group 254"/>
          <p:cNvGrpSpPr>
            <a:grpSpLocks/>
          </p:cNvGrpSpPr>
          <p:nvPr/>
        </p:nvGrpSpPr>
        <p:grpSpPr bwMode="auto">
          <a:xfrm>
            <a:off x="533400" y="2689225"/>
            <a:ext cx="2973388" cy="2568575"/>
            <a:chOff x="533400" y="2689225"/>
            <a:chExt cx="2973387" cy="2568576"/>
          </a:xfrm>
        </p:grpSpPr>
        <p:sp>
          <p:nvSpPr>
            <p:cNvPr id="20488" name="AutoShape 103"/>
            <p:cNvSpPr>
              <a:spLocks noChangeArrowheads="1"/>
            </p:cNvSpPr>
            <p:nvPr/>
          </p:nvSpPr>
          <p:spPr bwMode="auto">
            <a:xfrm rot="5400000" flipH="1">
              <a:off x="2387600" y="3206750"/>
              <a:ext cx="750888" cy="600075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Text Box 104"/>
            <p:cNvSpPr txBox="1">
              <a:spLocks noChangeArrowheads="1"/>
            </p:cNvSpPr>
            <p:nvPr/>
          </p:nvSpPr>
          <p:spPr bwMode="auto">
            <a:xfrm>
              <a:off x="2422525" y="3143250"/>
              <a:ext cx="285750" cy="3365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20490" name="Text Box 105"/>
            <p:cNvSpPr txBox="1">
              <a:spLocks noChangeArrowheads="1"/>
            </p:cNvSpPr>
            <p:nvPr/>
          </p:nvSpPr>
          <p:spPr bwMode="auto">
            <a:xfrm>
              <a:off x="2395537" y="3494088"/>
              <a:ext cx="298450" cy="33496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0491" name="Line 106"/>
            <p:cNvSpPr>
              <a:spLocks noChangeShapeType="1"/>
            </p:cNvSpPr>
            <p:nvPr/>
          </p:nvSpPr>
          <p:spPr bwMode="auto">
            <a:xfrm flipH="1">
              <a:off x="2208212" y="3694113"/>
              <a:ext cx="2555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Oval 107"/>
            <p:cNvSpPr>
              <a:spLocks noChangeArrowheads="1"/>
            </p:cNvSpPr>
            <p:nvPr/>
          </p:nvSpPr>
          <p:spPr bwMode="auto">
            <a:xfrm>
              <a:off x="2138362" y="3656013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Oval 108"/>
            <p:cNvSpPr>
              <a:spLocks noChangeArrowheads="1"/>
            </p:cNvSpPr>
            <p:nvPr/>
          </p:nvSpPr>
          <p:spPr bwMode="auto">
            <a:xfrm>
              <a:off x="2133600" y="3297238"/>
              <a:ext cx="73025" cy="7620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4" name="Line 109"/>
            <p:cNvSpPr>
              <a:spLocks noChangeShapeType="1"/>
            </p:cNvSpPr>
            <p:nvPr/>
          </p:nvSpPr>
          <p:spPr bwMode="auto">
            <a:xfrm flipH="1">
              <a:off x="2208212" y="3336925"/>
              <a:ext cx="2555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Line 110"/>
            <p:cNvSpPr>
              <a:spLocks noChangeShapeType="1"/>
            </p:cNvSpPr>
            <p:nvPr/>
          </p:nvSpPr>
          <p:spPr bwMode="auto">
            <a:xfrm flipH="1">
              <a:off x="3055937" y="3505200"/>
              <a:ext cx="2587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6" name="Oval 111"/>
            <p:cNvSpPr>
              <a:spLocks noChangeArrowheads="1"/>
            </p:cNvSpPr>
            <p:nvPr/>
          </p:nvSpPr>
          <p:spPr bwMode="auto">
            <a:xfrm>
              <a:off x="3306762" y="3468688"/>
              <a:ext cx="74612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7" name="Oval 112"/>
            <p:cNvSpPr>
              <a:spLocks noChangeArrowheads="1"/>
            </p:cNvSpPr>
            <p:nvPr/>
          </p:nvSpPr>
          <p:spPr bwMode="auto">
            <a:xfrm>
              <a:off x="3303587" y="4429125"/>
              <a:ext cx="73025" cy="7620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Oval 113"/>
            <p:cNvSpPr>
              <a:spLocks noChangeArrowheads="1"/>
            </p:cNvSpPr>
            <p:nvPr/>
          </p:nvSpPr>
          <p:spPr bwMode="auto">
            <a:xfrm>
              <a:off x="2038350" y="4429125"/>
              <a:ext cx="73025" cy="76200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499" name="AutoShape 114"/>
            <p:cNvCxnSpPr>
              <a:cxnSpLocks noChangeShapeType="1"/>
              <a:stCxn id="20497" idx="2"/>
              <a:endCxn id="20498" idx="6"/>
            </p:cNvCxnSpPr>
            <p:nvPr/>
          </p:nvCxnSpPr>
          <p:spPr bwMode="auto">
            <a:xfrm flipH="1">
              <a:off x="2111375" y="4467225"/>
              <a:ext cx="119221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00" name="AutoShape 115"/>
            <p:cNvCxnSpPr>
              <a:cxnSpLocks noChangeShapeType="1"/>
              <a:stCxn id="20492" idx="2"/>
              <a:endCxn id="20498" idx="0"/>
            </p:cNvCxnSpPr>
            <p:nvPr/>
          </p:nvCxnSpPr>
          <p:spPr bwMode="auto">
            <a:xfrm rot="10800000" flipV="1">
              <a:off x="2074862" y="3694113"/>
              <a:ext cx="63500" cy="73501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0501" name="Text Box 116"/>
            <p:cNvSpPr txBox="1">
              <a:spLocks noChangeArrowheads="1"/>
            </p:cNvSpPr>
            <p:nvPr/>
          </p:nvSpPr>
          <p:spPr bwMode="auto">
            <a:xfrm>
              <a:off x="3151187" y="3500438"/>
              <a:ext cx="355600" cy="82550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a</a:t>
              </a:r>
              <a:endParaRPr lang="en-US"/>
            </a:p>
            <a:p>
              <a:r>
                <a:rPr lang="en-US"/>
                <a:t>–</a:t>
              </a:r>
            </a:p>
          </p:txBody>
        </p:sp>
        <p:grpSp>
          <p:nvGrpSpPr>
            <p:cNvPr id="20502" name="Group 117"/>
            <p:cNvGrpSpPr>
              <a:grpSpLocks/>
            </p:cNvGrpSpPr>
            <p:nvPr/>
          </p:nvGrpSpPr>
          <p:grpSpPr bwMode="auto">
            <a:xfrm rot="5400000" flipH="1" flipV="1">
              <a:off x="2743994" y="2825750"/>
              <a:ext cx="109538" cy="263525"/>
              <a:chOff x="3450" y="2313"/>
              <a:chExt cx="111" cy="216"/>
            </a:xfrm>
          </p:grpSpPr>
          <p:sp>
            <p:nvSpPr>
              <p:cNvPr id="20587" name="Line 11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8" name="Line 11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9" name="Line 12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0" name="Line 12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1" name="Line 12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2" name="Line 12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3" name="Line 12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0503" name="AutoShape 125"/>
            <p:cNvCxnSpPr>
              <a:cxnSpLocks noChangeShapeType="1"/>
              <a:stCxn id="20493" idx="0"/>
              <a:endCxn id="20587" idx="0"/>
            </p:cNvCxnSpPr>
            <p:nvPr/>
          </p:nvCxnSpPr>
          <p:spPr bwMode="auto">
            <a:xfrm rot="5400000" flipH="1" flipV="1">
              <a:off x="2252395" y="2882632"/>
              <a:ext cx="332325" cy="496888"/>
            </a:xfrm>
            <a:prstGeom prst="bentConnector4">
              <a:avLst>
                <a:gd name="adj1" fmla="val 52750"/>
                <a:gd name="adj2" fmla="val 319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0504" name="AutoShape 126"/>
            <p:cNvCxnSpPr>
              <a:cxnSpLocks noChangeShapeType="1"/>
              <a:stCxn id="20496" idx="0"/>
              <a:endCxn id="20589" idx="1"/>
            </p:cNvCxnSpPr>
            <p:nvPr/>
          </p:nvCxnSpPr>
          <p:spPr bwMode="auto">
            <a:xfrm rot="16200000" flipV="1">
              <a:off x="2880970" y="3005590"/>
              <a:ext cx="512655" cy="413542"/>
            </a:xfrm>
            <a:prstGeom prst="bentConnector4">
              <a:avLst>
                <a:gd name="adj1" fmla="val 45829"/>
                <a:gd name="adj2" fmla="val -218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0505" name="Group 127"/>
            <p:cNvGrpSpPr>
              <a:grpSpLocks/>
            </p:cNvGrpSpPr>
            <p:nvPr/>
          </p:nvGrpSpPr>
          <p:grpSpPr bwMode="auto">
            <a:xfrm rot="5400000" flipH="1" flipV="1">
              <a:off x="1600994" y="3205163"/>
              <a:ext cx="109538" cy="263525"/>
              <a:chOff x="3450" y="2313"/>
              <a:chExt cx="111" cy="216"/>
            </a:xfrm>
          </p:grpSpPr>
          <p:sp>
            <p:nvSpPr>
              <p:cNvPr id="20580" name="Line 12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1" name="Line 12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2" name="Line 13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3" name="Line 13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4" name="Line 13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5" name="Line 13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6" name="Line 13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0506" name="AutoShape 135"/>
            <p:cNvCxnSpPr>
              <a:cxnSpLocks noChangeShapeType="1"/>
              <a:stCxn id="20534" idx="6"/>
              <a:endCxn id="20580" idx="0"/>
            </p:cNvCxnSpPr>
            <p:nvPr/>
          </p:nvCxnSpPr>
          <p:spPr bwMode="auto">
            <a:xfrm flipV="1">
              <a:off x="1336675" y="3344326"/>
              <a:ext cx="187326" cy="133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07" name="AutoShape 136"/>
            <p:cNvCxnSpPr>
              <a:cxnSpLocks noChangeShapeType="1"/>
              <a:stCxn id="20508" idx="2"/>
              <a:endCxn id="20582" idx="1"/>
            </p:cNvCxnSpPr>
            <p:nvPr/>
          </p:nvCxnSpPr>
          <p:spPr bwMode="auto">
            <a:xfrm rot="10800000" flipV="1">
              <a:off x="1787526" y="3335338"/>
              <a:ext cx="117474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508" name="Oval 137"/>
            <p:cNvSpPr>
              <a:spLocks noChangeArrowheads="1"/>
            </p:cNvSpPr>
            <p:nvPr/>
          </p:nvSpPr>
          <p:spPr bwMode="auto">
            <a:xfrm>
              <a:off x="1905000" y="3297238"/>
              <a:ext cx="76200" cy="76200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509" name="AutoShape 138"/>
            <p:cNvCxnSpPr>
              <a:cxnSpLocks noChangeShapeType="1"/>
              <a:stCxn id="20508" idx="6"/>
              <a:endCxn id="20493" idx="2"/>
            </p:cNvCxnSpPr>
            <p:nvPr/>
          </p:nvCxnSpPr>
          <p:spPr bwMode="auto">
            <a:xfrm>
              <a:off x="1981200" y="3335338"/>
              <a:ext cx="15240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0510" name="Group 139"/>
            <p:cNvGrpSpPr>
              <a:grpSpLocks/>
            </p:cNvGrpSpPr>
            <p:nvPr/>
          </p:nvGrpSpPr>
          <p:grpSpPr bwMode="auto">
            <a:xfrm rot="5400000" flipH="1" flipV="1">
              <a:off x="1600994" y="3837779"/>
              <a:ext cx="109538" cy="263525"/>
              <a:chOff x="3450" y="2313"/>
              <a:chExt cx="111" cy="216"/>
            </a:xfrm>
          </p:grpSpPr>
          <p:sp>
            <p:nvSpPr>
              <p:cNvPr id="20573" name="Line 14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4" name="Line 14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5" name="Line 14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6" name="Line 14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7" name="Line 14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8" name="Line 14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9" name="Line 14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0511" name="AutoShape 147"/>
            <p:cNvCxnSpPr>
              <a:cxnSpLocks noChangeShapeType="1"/>
              <a:stCxn id="20533" idx="6"/>
              <a:endCxn id="20573" idx="0"/>
            </p:cNvCxnSpPr>
            <p:nvPr/>
          </p:nvCxnSpPr>
          <p:spPr bwMode="auto">
            <a:xfrm flipV="1">
              <a:off x="1336675" y="3976942"/>
              <a:ext cx="187326" cy="54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12" name="AutoShape 148"/>
            <p:cNvCxnSpPr>
              <a:cxnSpLocks noChangeShapeType="1"/>
              <a:stCxn id="20513" idx="2"/>
              <a:endCxn id="20575" idx="1"/>
            </p:cNvCxnSpPr>
            <p:nvPr/>
          </p:nvCxnSpPr>
          <p:spPr bwMode="auto">
            <a:xfrm rot="10800000">
              <a:off x="1787526" y="3968063"/>
              <a:ext cx="117474" cy="148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513" name="Oval 149"/>
            <p:cNvSpPr>
              <a:spLocks noChangeArrowheads="1"/>
            </p:cNvSpPr>
            <p:nvPr/>
          </p:nvSpPr>
          <p:spPr bwMode="auto">
            <a:xfrm>
              <a:off x="1905000" y="3932238"/>
              <a:ext cx="76200" cy="74613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14" name="Group 150"/>
            <p:cNvGrpSpPr>
              <a:grpSpLocks/>
            </p:cNvGrpSpPr>
            <p:nvPr/>
          </p:nvGrpSpPr>
          <p:grpSpPr bwMode="auto">
            <a:xfrm rot="5400000" flipH="1" flipV="1">
              <a:off x="1600994" y="4541838"/>
              <a:ext cx="109538" cy="263525"/>
              <a:chOff x="3450" y="2313"/>
              <a:chExt cx="111" cy="216"/>
            </a:xfrm>
          </p:grpSpPr>
          <p:sp>
            <p:nvSpPr>
              <p:cNvPr id="20566" name="Line 15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67" name="Line 15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68" name="Line 15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69" name="Line 15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0" name="Line 15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1" name="Line 15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2" name="Line 15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0515" name="AutoShape 158"/>
            <p:cNvCxnSpPr>
              <a:cxnSpLocks noChangeShapeType="1"/>
              <a:stCxn id="20532" idx="6"/>
              <a:endCxn id="20566" idx="0"/>
            </p:cNvCxnSpPr>
            <p:nvPr/>
          </p:nvCxnSpPr>
          <p:spPr bwMode="auto">
            <a:xfrm flipV="1">
              <a:off x="1339850" y="4681001"/>
              <a:ext cx="184151" cy="133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16" name="AutoShape 159"/>
            <p:cNvCxnSpPr>
              <a:cxnSpLocks noChangeShapeType="1"/>
              <a:stCxn id="20517" idx="2"/>
              <a:endCxn id="20568" idx="1"/>
            </p:cNvCxnSpPr>
            <p:nvPr/>
          </p:nvCxnSpPr>
          <p:spPr bwMode="auto">
            <a:xfrm rot="10800000" flipV="1">
              <a:off x="1787526" y="4669631"/>
              <a:ext cx="123824" cy="248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517" name="Oval 160"/>
            <p:cNvSpPr>
              <a:spLocks noChangeArrowheads="1"/>
            </p:cNvSpPr>
            <p:nvPr/>
          </p:nvSpPr>
          <p:spPr bwMode="auto">
            <a:xfrm>
              <a:off x="1911350" y="4632325"/>
              <a:ext cx="73025" cy="74613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518" name="AutoShape 161"/>
            <p:cNvCxnSpPr>
              <a:cxnSpLocks noChangeShapeType="1"/>
              <a:stCxn id="20508" idx="4"/>
              <a:endCxn id="20513" idx="0"/>
            </p:cNvCxnSpPr>
            <p:nvPr/>
          </p:nvCxnSpPr>
          <p:spPr bwMode="auto">
            <a:xfrm>
              <a:off x="1944687" y="3373438"/>
              <a:ext cx="0" cy="5588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19" name="AutoShape 162"/>
            <p:cNvCxnSpPr>
              <a:cxnSpLocks noChangeShapeType="1"/>
              <a:stCxn id="20513" idx="4"/>
              <a:endCxn id="20517" idx="0"/>
            </p:cNvCxnSpPr>
            <p:nvPr/>
          </p:nvCxnSpPr>
          <p:spPr bwMode="auto">
            <a:xfrm>
              <a:off x="1944687" y="4006850"/>
              <a:ext cx="3175" cy="6254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20520" name="Group 163"/>
            <p:cNvGrpSpPr>
              <a:grpSpLocks/>
            </p:cNvGrpSpPr>
            <p:nvPr/>
          </p:nvGrpSpPr>
          <p:grpSpPr bwMode="auto">
            <a:xfrm>
              <a:off x="2547937" y="4456113"/>
              <a:ext cx="214312" cy="184150"/>
              <a:chOff x="1235" y="3264"/>
              <a:chExt cx="288" cy="216"/>
            </a:xfrm>
          </p:grpSpPr>
          <p:grpSp>
            <p:nvGrpSpPr>
              <p:cNvPr id="20561" name="Group 164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20563" name="Freeform 165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4" name="Line 166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5" name="Line 167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20562" name="AutoShape 168"/>
              <p:cNvCxnSpPr>
                <a:cxnSpLocks noChangeShapeType="1"/>
                <a:stCxn id="20563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20521" name="Text Box 169"/>
            <p:cNvSpPr txBox="1">
              <a:spLocks noChangeArrowheads="1"/>
            </p:cNvSpPr>
            <p:nvPr/>
          </p:nvSpPr>
          <p:spPr bwMode="auto">
            <a:xfrm>
              <a:off x="1462087" y="4337050"/>
              <a:ext cx="344487" cy="27463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0522" name="Text Box 170"/>
            <p:cNvSpPr txBox="1">
              <a:spLocks noChangeArrowheads="1"/>
            </p:cNvSpPr>
            <p:nvPr/>
          </p:nvSpPr>
          <p:spPr bwMode="auto">
            <a:xfrm>
              <a:off x="1443037" y="3605213"/>
              <a:ext cx="434975" cy="27463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0523" name="Text Box 171"/>
            <p:cNvSpPr txBox="1">
              <a:spLocks noChangeArrowheads="1"/>
            </p:cNvSpPr>
            <p:nvPr/>
          </p:nvSpPr>
          <p:spPr bwMode="auto">
            <a:xfrm>
              <a:off x="1443037" y="3003550"/>
              <a:ext cx="434975" cy="27463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0524" name="Text Box 172"/>
            <p:cNvSpPr txBox="1">
              <a:spLocks noChangeArrowheads="1"/>
            </p:cNvSpPr>
            <p:nvPr/>
          </p:nvSpPr>
          <p:spPr bwMode="auto">
            <a:xfrm>
              <a:off x="2713037" y="2967038"/>
              <a:ext cx="355600" cy="27463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20525" name="Group 173"/>
            <p:cNvGrpSpPr>
              <a:grpSpLocks/>
            </p:cNvGrpSpPr>
            <p:nvPr/>
          </p:nvGrpSpPr>
          <p:grpSpPr bwMode="auto">
            <a:xfrm rot="5400000" flipH="1" flipV="1">
              <a:off x="1600994" y="4919663"/>
              <a:ext cx="109538" cy="263525"/>
              <a:chOff x="3450" y="2313"/>
              <a:chExt cx="111" cy="216"/>
            </a:xfrm>
          </p:grpSpPr>
          <p:sp>
            <p:nvSpPr>
              <p:cNvPr id="20554" name="Line 17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5" name="Line 17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6" name="Line 17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7" name="Line 17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8" name="Line 17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9" name="Line 17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60" name="Line 18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0526" name="AutoShape 181"/>
            <p:cNvCxnSpPr>
              <a:cxnSpLocks noChangeShapeType="1"/>
              <a:stCxn id="20531" idx="6"/>
              <a:endCxn id="20554" idx="0"/>
            </p:cNvCxnSpPr>
            <p:nvPr/>
          </p:nvCxnSpPr>
          <p:spPr bwMode="auto">
            <a:xfrm>
              <a:off x="1336675" y="5056982"/>
              <a:ext cx="187326" cy="184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27" name="AutoShape 182"/>
            <p:cNvCxnSpPr>
              <a:cxnSpLocks noChangeShapeType="1"/>
              <a:stCxn id="20528" idx="2"/>
              <a:endCxn id="20556" idx="1"/>
            </p:cNvCxnSpPr>
            <p:nvPr/>
          </p:nvCxnSpPr>
          <p:spPr bwMode="auto">
            <a:xfrm rot="10800000" flipV="1">
              <a:off x="1787526" y="5047456"/>
              <a:ext cx="128586" cy="248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528" name="Oval 183"/>
            <p:cNvSpPr>
              <a:spLocks noChangeArrowheads="1"/>
            </p:cNvSpPr>
            <p:nvPr/>
          </p:nvSpPr>
          <p:spPr bwMode="auto">
            <a:xfrm>
              <a:off x="1916112" y="5010150"/>
              <a:ext cx="73025" cy="74613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529" name="AutoShape 184"/>
            <p:cNvCxnSpPr>
              <a:cxnSpLocks noChangeShapeType="1"/>
              <a:stCxn id="20528" idx="0"/>
              <a:endCxn id="20517" idx="4"/>
            </p:cNvCxnSpPr>
            <p:nvPr/>
          </p:nvCxnSpPr>
          <p:spPr bwMode="auto">
            <a:xfrm flipH="1" flipV="1">
              <a:off x="1947862" y="4706938"/>
              <a:ext cx="4762" cy="30321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530" name="Text Box 185"/>
            <p:cNvSpPr txBox="1">
              <a:spLocks noChangeArrowheads="1"/>
            </p:cNvSpPr>
            <p:nvPr/>
          </p:nvSpPr>
          <p:spPr bwMode="auto">
            <a:xfrm>
              <a:off x="1462087" y="4754563"/>
              <a:ext cx="344487" cy="27463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20531" name="Oval 186"/>
            <p:cNvSpPr>
              <a:spLocks noChangeArrowheads="1"/>
            </p:cNvSpPr>
            <p:nvPr/>
          </p:nvSpPr>
          <p:spPr bwMode="auto">
            <a:xfrm>
              <a:off x="1263650" y="5019675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2" name="Oval 187"/>
            <p:cNvSpPr>
              <a:spLocks noChangeArrowheads="1"/>
            </p:cNvSpPr>
            <p:nvPr/>
          </p:nvSpPr>
          <p:spPr bwMode="auto">
            <a:xfrm>
              <a:off x="1266825" y="4645025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3" name="Oval 188"/>
            <p:cNvSpPr>
              <a:spLocks noChangeArrowheads="1"/>
            </p:cNvSpPr>
            <p:nvPr/>
          </p:nvSpPr>
          <p:spPr bwMode="auto">
            <a:xfrm>
              <a:off x="1263650" y="3940175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4" name="Oval 189"/>
            <p:cNvSpPr>
              <a:spLocks noChangeArrowheads="1"/>
            </p:cNvSpPr>
            <p:nvPr/>
          </p:nvSpPr>
          <p:spPr bwMode="auto">
            <a:xfrm>
              <a:off x="1263650" y="3308350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5" name="Oval 190"/>
            <p:cNvSpPr>
              <a:spLocks noChangeArrowheads="1"/>
            </p:cNvSpPr>
            <p:nvPr/>
          </p:nvSpPr>
          <p:spPr bwMode="auto">
            <a:xfrm>
              <a:off x="852487" y="5030788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536" name="AutoShape 191"/>
            <p:cNvCxnSpPr>
              <a:cxnSpLocks noChangeShapeType="1"/>
              <a:stCxn id="20535" idx="7"/>
            </p:cNvCxnSpPr>
            <p:nvPr/>
          </p:nvCxnSpPr>
          <p:spPr bwMode="auto">
            <a:xfrm flipV="1">
              <a:off x="914400" y="4876800"/>
              <a:ext cx="349250" cy="1651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537" name="Oval 192"/>
            <p:cNvSpPr>
              <a:spLocks noChangeArrowheads="1"/>
            </p:cNvSpPr>
            <p:nvPr/>
          </p:nvSpPr>
          <p:spPr bwMode="auto">
            <a:xfrm>
              <a:off x="852487" y="4649788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538" name="AutoShape 193"/>
            <p:cNvCxnSpPr>
              <a:cxnSpLocks noChangeShapeType="1"/>
              <a:stCxn id="20537" idx="7"/>
            </p:cNvCxnSpPr>
            <p:nvPr/>
          </p:nvCxnSpPr>
          <p:spPr bwMode="auto">
            <a:xfrm flipV="1">
              <a:off x="914400" y="4495800"/>
              <a:ext cx="349250" cy="1651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539" name="Oval 194"/>
            <p:cNvSpPr>
              <a:spLocks noChangeArrowheads="1"/>
            </p:cNvSpPr>
            <p:nvPr/>
          </p:nvSpPr>
          <p:spPr bwMode="auto">
            <a:xfrm>
              <a:off x="852487" y="3954463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540" name="AutoShape 195"/>
            <p:cNvCxnSpPr>
              <a:cxnSpLocks noChangeShapeType="1"/>
              <a:stCxn id="20539" idx="7"/>
            </p:cNvCxnSpPr>
            <p:nvPr/>
          </p:nvCxnSpPr>
          <p:spPr bwMode="auto">
            <a:xfrm flipV="1">
              <a:off x="914400" y="3800475"/>
              <a:ext cx="349250" cy="1651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541" name="Oval 196"/>
            <p:cNvSpPr>
              <a:spLocks noChangeArrowheads="1"/>
            </p:cNvSpPr>
            <p:nvPr/>
          </p:nvSpPr>
          <p:spPr bwMode="auto">
            <a:xfrm>
              <a:off x="852487" y="3330575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542" name="AutoShape 197"/>
            <p:cNvCxnSpPr>
              <a:cxnSpLocks noChangeShapeType="1"/>
              <a:stCxn id="20541" idx="7"/>
            </p:cNvCxnSpPr>
            <p:nvPr/>
          </p:nvCxnSpPr>
          <p:spPr bwMode="auto">
            <a:xfrm flipV="1">
              <a:off x="914400" y="3176588"/>
              <a:ext cx="349250" cy="1651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43" name="AutoShape 198"/>
            <p:cNvCxnSpPr>
              <a:cxnSpLocks noChangeShapeType="1"/>
              <a:stCxn id="20535" idx="2"/>
            </p:cNvCxnSpPr>
            <p:nvPr/>
          </p:nvCxnSpPr>
          <p:spPr bwMode="auto">
            <a:xfrm rot="10800000">
              <a:off x="700087" y="4679950"/>
              <a:ext cx="152400" cy="388938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0544" name="AutoShape 199"/>
            <p:cNvCxnSpPr>
              <a:cxnSpLocks noChangeShapeType="1"/>
              <a:stCxn id="20537" idx="2"/>
            </p:cNvCxnSpPr>
            <p:nvPr/>
          </p:nvCxnSpPr>
          <p:spPr bwMode="auto">
            <a:xfrm flipH="1">
              <a:off x="700087" y="4687888"/>
              <a:ext cx="1524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45" name="AutoShape 200"/>
            <p:cNvCxnSpPr>
              <a:cxnSpLocks noChangeShapeType="1"/>
              <a:stCxn id="20539" idx="2"/>
            </p:cNvCxnSpPr>
            <p:nvPr/>
          </p:nvCxnSpPr>
          <p:spPr bwMode="auto">
            <a:xfrm flipH="1" flipV="1">
              <a:off x="704850" y="3990975"/>
              <a:ext cx="147637" cy="15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546" name="AutoShape 201"/>
            <p:cNvCxnSpPr>
              <a:cxnSpLocks noChangeShapeType="1"/>
              <a:stCxn id="20541" idx="2"/>
            </p:cNvCxnSpPr>
            <p:nvPr/>
          </p:nvCxnSpPr>
          <p:spPr bwMode="auto">
            <a:xfrm flipH="1">
              <a:off x="704850" y="3368675"/>
              <a:ext cx="147637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547" name="Text Box 202"/>
            <p:cNvSpPr txBox="1">
              <a:spLocks noChangeArrowheads="1"/>
            </p:cNvSpPr>
            <p:nvPr/>
          </p:nvSpPr>
          <p:spPr bwMode="auto">
            <a:xfrm>
              <a:off x="533400" y="2689225"/>
              <a:ext cx="346075" cy="27463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20548" name="AutoShape 203"/>
            <p:cNvCxnSpPr>
              <a:cxnSpLocks noChangeShapeType="1"/>
            </p:cNvCxnSpPr>
            <p:nvPr/>
          </p:nvCxnSpPr>
          <p:spPr bwMode="auto">
            <a:xfrm flipV="1">
              <a:off x="700087" y="3979863"/>
              <a:ext cx="0" cy="70802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20549" name="AutoShape 204"/>
            <p:cNvCxnSpPr>
              <a:cxnSpLocks noChangeShapeType="1"/>
            </p:cNvCxnSpPr>
            <p:nvPr/>
          </p:nvCxnSpPr>
          <p:spPr bwMode="auto">
            <a:xfrm flipV="1">
              <a:off x="700087" y="3006725"/>
              <a:ext cx="4762" cy="973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550" name="Text Box 205"/>
            <p:cNvSpPr txBox="1">
              <a:spLocks noChangeArrowheads="1"/>
            </p:cNvSpPr>
            <p:nvPr/>
          </p:nvSpPr>
          <p:spPr bwMode="auto">
            <a:xfrm>
              <a:off x="903287" y="3341688"/>
              <a:ext cx="409575" cy="27463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0551" name="Text Box 206"/>
            <p:cNvSpPr txBox="1">
              <a:spLocks noChangeArrowheads="1"/>
            </p:cNvSpPr>
            <p:nvPr/>
          </p:nvSpPr>
          <p:spPr bwMode="auto">
            <a:xfrm>
              <a:off x="900112" y="3962400"/>
              <a:ext cx="409575" cy="27463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0552" name="Text Box 207"/>
            <p:cNvSpPr txBox="1">
              <a:spLocks noChangeArrowheads="1"/>
            </p:cNvSpPr>
            <p:nvPr/>
          </p:nvSpPr>
          <p:spPr bwMode="auto">
            <a:xfrm>
              <a:off x="928687" y="4602163"/>
              <a:ext cx="319087" cy="27463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0553" name="Text Box 208"/>
            <p:cNvSpPr txBox="1">
              <a:spLocks noChangeArrowheads="1"/>
            </p:cNvSpPr>
            <p:nvPr/>
          </p:nvSpPr>
          <p:spPr bwMode="auto">
            <a:xfrm>
              <a:off x="928687" y="4983163"/>
              <a:ext cx="319087" cy="27463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07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308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87998DF-DDAF-4C8F-B516-C3ED6C4E60D4}" type="slidenum">
              <a:rPr lang="en-US"/>
              <a:pPr lvl="1"/>
              <a:t>11</a:t>
            </a:fld>
            <a:endParaRPr lang="en-US"/>
          </a:p>
        </p:txBody>
      </p:sp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30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  <a:noFill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Example1</a:t>
            </a:r>
            <a:r>
              <a:rPr lang="en-US" sz="2400" smtClean="0"/>
              <a:t>: </a:t>
            </a:r>
            <a:r>
              <a:rPr lang="en-US" sz="2400" b="1" smtClean="0"/>
              <a:t>v</a:t>
            </a:r>
            <a:r>
              <a:rPr lang="en-US" sz="2400" b="1" baseline="-25000" smtClean="0"/>
              <a:t>in</a:t>
            </a:r>
            <a:r>
              <a:rPr lang="en-US" sz="2400" smtClean="0"/>
              <a:t> = 5V, </a:t>
            </a:r>
            <a:r>
              <a:rPr lang="en-US" sz="2400" b="1" smtClean="0"/>
              <a:t>B</a:t>
            </a:r>
            <a:r>
              <a:rPr lang="en-US" sz="2400" smtClean="0"/>
              <a:t> = 1011, </a:t>
            </a:r>
            <a:r>
              <a:rPr lang="en-US" sz="2400" b="1" smtClean="0"/>
              <a:t>R</a:t>
            </a:r>
            <a:r>
              <a:rPr lang="en-US" sz="2400" b="1" baseline="-25000" smtClean="0"/>
              <a:t>0</a:t>
            </a:r>
            <a:r>
              <a:rPr lang="en-US" sz="2400" smtClean="0"/>
              <a:t> = 32k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F</a:t>
            </a:r>
            <a:r>
              <a:rPr lang="en-US" sz="2400" smtClean="0"/>
              <a:t> = 64k</a:t>
            </a:r>
            <a:r>
              <a:rPr lang="el-GR" sz="2400" smtClean="0"/>
              <a:t>Ω</a:t>
            </a:r>
            <a:endParaRPr lang="en-US" sz="2400" smtClean="0"/>
          </a:p>
          <a:p>
            <a:pPr>
              <a:buFont typeface="Monotype Sorts" pitchFamily="2" charset="2"/>
              <a:buNone/>
            </a:pPr>
            <a:r>
              <a:rPr lang="en-US" sz="2400" smtClean="0"/>
              <a:t>Find </a:t>
            </a:r>
            <a:r>
              <a:rPr lang="en-US" sz="2400" b="1" smtClean="0"/>
              <a:t>R</a:t>
            </a:r>
            <a:r>
              <a:rPr lang="en-US" sz="2400" b="1" baseline="-25000" smtClean="0"/>
              <a:t>n</a:t>
            </a:r>
            <a:r>
              <a:rPr lang="en-US" sz="2400" smtClean="0"/>
              <a:t> and </a:t>
            </a:r>
            <a:r>
              <a:rPr lang="en-US" sz="2400" b="1" smtClean="0"/>
              <a:t>v</a:t>
            </a:r>
            <a:r>
              <a:rPr lang="en-US" sz="2400" b="1" baseline="-25000" smtClean="0"/>
              <a:t>a</a:t>
            </a:r>
          </a:p>
        </p:txBody>
      </p:sp>
      <p:grpSp>
        <p:nvGrpSpPr>
          <p:cNvPr id="3083" name="Group 144"/>
          <p:cNvGrpSpPr>
            <a:grpSpLocks/>
          </p:cNvGrpSpPr>
          <p:nvPr/>
        </p:nvGrpSpPr>
        <p:grpSpPr bwMode="auto">
          <a:xfrm>
            <a:off x="533400" y="2665413"/>
            <a:ext cx="2973388" cy="2668587"/>
            <a:chOff x="533400" y="2588439"/>
            <a:chExt cx="2973387" cy="2669361"/>
          </a:xfrm>
        </p:grpSpPr>
        <p:sp>
          <p:nvSpPr>
            <p:cNvPr id="3084" name="AutoShape 103"/>
            <p:cNvSpPr>
              <a:spLocks noChangeArrowheads="1"/>
            </p:cNvSpPr>
            <p:nvPr/>
          </p:nvSpPr>
          <p:spPr bwMode="auto">
            <a:xfrm rot="5400000" flipH="1">
              <a:off x="2387600" y="3105964"/>
              <a:ext cx="750888" cy="600075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Text Box 104"/>
            <p:cNvSpPr txBox="1">
              <a:spLocks noChangeArrowheads="1"/>
            </p:cNvSpPr>
            <p:nvPr/>
          </p:nvSpPr>
          <p:spPr bwMode="auto">
            <a:xfrm>
              <a:off x="2422525" y="3042464"/>
              <a:ext cx="285750" cy="3365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3086" name="Text Box 105"/>
            <p:cNvSpPr txBox="1">
              <a:spLocks noChangeArrowheads="1"/>
            </p:cNvSpPr>
            <p:nvPr/>
          </p:nvSpPr>
          <p:spPr bwMode="auto">
            <a:xfrm>
              <a:off x="2395537" y="3393302"/>
              <a:ext cx="298450" cy="33496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3087" name="Line 106"/>
            <p:cNvSpPr>
              <a:spLocks noChangeShapeType="1"/>
            </p:cNvSpPr>
            <p:nvPr/>
          </p:nvSpPr>
          <p:spPr bwMode="auto">
            <a:xfrm flipH="1">
              <a:off x="2208212" y="3593327"/>
              <a:ext cx="2555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Oval 107"/>
            <p:cNvSpPr>
              <a:spLocks noChangeArrowheads="1"/>
            </p:cNvSpPr>
            <p:nvPr/>
          </p:nvSpPr>
          <p:spPr bwMode="auto">
            <a:xfrm>
              <a:off x="2138362" y="3555227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" name="Oval 108"/>
            <p:cNvSpPr>
              <a:spLocks noChangeArrowheads="1"/>
            </p:cNvSpPr>
            <p:nvPr/>
          </p:nvSpPr>
          <p:spPr bwMode="auto">
            <a:xfrm>
              <a:off x="2133600" y="3196452"/>
              <a:ext cx="73025" cy="7620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Line 109"/>
            <p:cNvSpPr>
              <a:spLocks noChangeShapeType="1"/>
            </p:cNvSpPr>
            <p:nvPr/>
          </p:nvSpPr>
          <p:spPr bwMode="auto">
            <a:xfrm flipH="1">
              <a:off x="2208212" y="3236139"/>
              <a:ext cx="2555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Line 110"/>
            <p:cNvSpPr>
              <a:spLocks noChangeShapeType="1"/>
            </p:cNvSpPr>
            <p:nvPr/>
          </p:nvSpPr>
          <p:spPr bwMode="auto">
            <a:xfrm flipH="1">
              <a:off x="3055937" y="3404414"/>
              <a:ext cx="2587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Oval 111"/>
            <p:cNvSpPr>
              <a:spLocks noChangeArrowheads="1"/>
            </p:cNvSpPr>
            <p:nvPr/>
          </p:nvSpPr>
          <p:spPr bwMode="auto">
            <a:xfrm>
              <a:off x="3306762" y="3367902"/>
              <a:ext cx="74612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" name="Oval 112"/>
            <p:cNvSpPr>
              <a:spLocks noChangeArrowheads="1"/>
            </p:cNvSpPr>
            <p:nvPr/>
          </p:nvSpPr>
          <p:spPr bwMode="auto">
            <a:xfrm>
              <a:off x="3303587" y="4328339"/>
              <a:ext cx="73025" cy="7620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" name="Oval 113"/>
            <p:cNvSpPr>
              <a:spLocks noChangeArrowheads="1"/>
            </p:cNvSpPr>
            <p:nvPr/>
          </p:nvSpPr>
          <p:spPr bwMode="auto">
            <a:xfrm>
              <a:off x="2038350" y="4328339"/>
              <a:ext cx="73025" cy="76200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095" name="AutoShape 114"/>
            <p:cNvCxnSpPr>
              <a:cxnSpLocks noChangeShapeType="1"/>
              <a:stCxn id="3093" idx="2"/>
              <a:endCxn id="3094" idx="6"/>
            </p:cNvCxnSpPr>
            <p:nvPr/>
          </p:nvCxnSpPr>
          <p:spPr bwMode="auto">
            <a:xfrm flipH="1">
              <a:off x="2111375" y="4366439"/>
              <a:ext cx="119221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096" name="AutoShape 115"/>
            <p:cNvCxnSpPr>
              <a:cxnSpLocks noChangeShapeType="1"/>
              <a:stCxn id="3088" idx="2"/>
              <a:endCxn id="3094" idx="0"/>
            </p:cNvCxnSpPr>
            <p:nvPr/>
          </p:nvCxnSpPr>
          <p:spPr bwMode="auto">
            <a:xfrm rot="10800000" flipV="1">
              <a:off x="2074862" y="3593327"/>
              <a:ext cx="63500" cy="73501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097" name="Text Box 116"/>
            <p:cNvSpPr txBox="1">
              <a:spLocks noChangeArrowheads="1"/>
            </p:cNvSpPr>
            <p:nvPr/>
          </p:nvSpPr>
          <p:spPr bwMode="auto">
            <a:xfrm>
              <a:off x="3151187" y="3399652"/>
              <a:ext cx="355600" cy="82550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a</a:t>
              </a:r>
              <a:endParaRPr lang="en-US"/>
            </a:p>
            <a:p>
              <a:r>
                <a:rPr lang="en-US"/>
                <a:t>–</a:t>
              </a:r>
            </a:p>
          </p:txBody>
        </p:sp>
        <p:grpSp>
          <p:nvGrpSpPr>
            <p:cNvPr id="3098" name="Group 117"/>
            <p:cNvGrpSpPr>
              <a:grpSpLocks/>
            </p:cNvGrpSpPr>
            <p:nvPr/>
          </p:nvGrpSpPr>
          <p:grpSpPr bwMode="auto">
            <a:xfrm rot="5400000" flipH="1" flipV="1">
              <a:off x="2728912" y="2728139"/>
              <a:ext cx="109538" cy="255587"/>
              <a:chOff x="3450" y="2313"/>
              <a:chExt cx="111" cy="216"/>
            </a:xfrm>
          </p:grpSpPr>
          <p:sp>
            <p:nvSpPr>
              <p:cNvPr id="3182" name="Line 11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3" name="Line 11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4" name="Line 12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5" name="Line 12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6" name="Line 12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7" name="Line 12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8" name="Line 12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099" name="AutoShape 125"/>
            <p:cNvCxnSpPr>
              <a:cxnSpLocks noChangeShapeType="1"/>
              <a:stCxn id="3089" idx="0"/>
            </p:cNvCxnSpPr>
            <p:nvPr/>
          </p:nvCxnSpPr>
          <p:spPr bwMode="auto">
            <a:xfrm rot="-5400000">
              <a:off x="2247900" y="2785289"/>
              <a:ext cx="333375" cy="48736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100" name="AutoShape 126"/>
            <p:cNvCxnSpPr>
              <a:cxnSpLocks noChangeShapeType="1"/>
              <a:stCxn id="3092" idx="0"/>
            </p:cNvCxnSpPr>
            <p:nvPr/>
          </p:nvCxnSpPr>
          <p:spPr bwMode="auto">
            <a:xfrm rot="5400000" flipH="1">
              <a:off x="2871787" y="2896414"/>
              <a:ext cx="512763" cy="43021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101" name="Group 127"/>
            <p:cNvGrpSpPr>
              <a:grpSpLocks/>
            </p:cNvGrpSpPr>
            <p:nvPr/>
          </p:nvGrpSpPr>
          <p:grpSpPr bwMode="auto">
            <a:xfrm rot="5400000" flipH="1" flipV="1">
              <a:off x="1582737" y="3107552"/>
              <a:ext cx="109538" cy="255587"/>
              <a:chOff x="3450" y="2313"/>
              <a:chExt cx="111" cy="216"/>
            </a:xfrm>
          </p:grpSpPr>
          <p:sp>
            <p:nvSpPr>
              <p:cNvPr id="3175" name="Line 12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" name="Line 12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" name="Line 13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" name="Line 13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" name="Line 13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" name="Line 13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" name="Line 13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102" name="AutoShape 135"/>
            <p:cNvCxnSpPr>
              <a:cxnSpLocks noChangeShapeType="1"/>
              <a:stCxn id="3129" idx="6"/>
            </p:cNvCxnSpPr>
            <p:nvPr/>
          </p:nvCxnSpPr>
          <p:spPr bwMode="auto">
            <a:xfrm flipV="1">
              <a:off x="1336675" y="3244077"/>
              <a:ext cx="174625" cy="15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03" name="AutoShape 136"/>
            <p:cNvCxnSpPr>
              <a:cxnSpLocks noChangeShapeType="1"/>
              <a:stCxn id="3104" idx="2"/>
            </p:cNvCxnSpPr>
            <p:nvPr/>
          </p:nvCxnSpPr>
          <p:spPr bwMode="auto">
            <a:xfrm flipH="1" flipV="1">
              <a:off x="1766887" y="3234552"/>
              <a:ext cx="13811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04" name="Oval 137"/>
            <p:cNvSpPr>
              <a:spLocks noChangeArrowheads="1"/>
            </p:cNvSpPr>
            <p:nvPr/>
          </p:nvSpPr>
          <p:spPr bwMode="auto">
            <a:xfrm>
              <a:off x="1905000" y="3196452"/>
              <a:ext cx="76200" cy="76200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05" name="AutoShape 138"/>
            <p:cNvCxnSpPr>
              <a:cxnSpLocks noChangeShapeType="1"/>
              <a:stCxn id="3104" idx="6"/>
              <a:endCxn id="3089" idx="2"/>
            </p:cNvCxnSpPr>
            <p:nvPr/>
          </p:nvCxnSpPr>
          <p:spPr bwMode="auto">
            <a:xfrm>
              <a:off x="1981200" y="3234552"/>
              <a:ext cx="15240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106" name="Group 139"/>
            <p:cNvGrpSpPr>
              <a:grpSpLocks/>
            </p:cNvGrpSpPr>
            <p:nvPr/>
          </p:nvGrpSpPr>
          <p:grpSpPr bwMode="auto">
            <a:xfrm rot="5400000" flipH="1" flipV="1">
              <a:off x="1584325" y="3740964"/>
              <a:ext cx="107950" cy="255587"/>
              <a:chOff x="3450" y="2313"/>
              <a:chExt cx="111" cy="216"/>
            </a:xfrm>
          </p:grpSpPr>
          <p:sp>
            <p:nvSpPr>
              <p:cNvPr id="3168" name="Line 14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9" name="Line 14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0" name="Line 14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1" name="Line 14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2" name="Line 14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3" name="Line 14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4" name="Line 14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107" name="AutoShape 147"/>
            <p:cNvCxnSpPr>
              <a:cxnSpLocks noChangeShapeType="1"/>
              <a:stCxn id="3128" idx="6"/>
            </p:cNvCxnSpPr>
            <p:nvPr/>
          </p:nvCxnSpPr>
          <p:spPr bwMode="auto">
            <a:xfrm>
              <a:off x="1336675" y="3877489"/>
              <a:ext cx="174625" cy="15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08" name="AutoShape 148"/>
            <p:cNvCxnSpPr>
              <a:cxnSpLocks noChangeShapeType="1"/>
              <a:stCxn id="3109" idx="2"/>
            </p:cNvCxnSpPr>
            <p:nvPr/>
          </p:nvCxnSpPr>
          <p:spPr bwMode="auto">
            <a:xfrm flipH="1" flipV="1">
              <a:off x="1765300" y="3869552"/>
              <a:ext cx="13970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09" name="Oval 149"/>
            <p:cNvSpPr>
              <a:spLocks noChangeArrowheads="1"/>
            </p:cNvSpPr>
            <p:nvPr/>
          </p:nvSpPr>
          <p:spPr bwMode="auto">
            <a:xfrm>
              <a:off x="1905000" y="3831452"/>
              <a:ext cx="76200" cy="74613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10" name="Group 150"/>
            <p:cNvGrpSpPr>
              <a:grpSpLocks/>
            </p:cNvGrpSpPr>
            <p:nvPr/>
          </p:nvGrpSpPr>
          <p:grpSpPr bwMode="auto">
            <a:xfrm rot="5400000" flipH="1" flipV="1">
              <a:off x="1587500" y="4314051"/>
              <a:ext cx="109538" cy="255587"/>
              <a:chOff x="3450" y="2313"/>
              <a:chExt cx="111" cy="216"/>
            </a:xfrm>
          </p:grpSpPr>
          <p:sp>
            <p:nvSpPr>
              <p:cNvPr id="3161" name="Line 15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2" name="Line 15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3" name="Line 15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4" name="Line 15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5" name="Line 15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6" name="Line 15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7" name="Line 15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111" name="AutoShape 158"/>
            <p:cNvCxnSpPr>
              <a:cxnSpLocks noChangeShapeType="1"/>
              <a:stCxn id="3127" idx="6"/>
            </p:cNvCxnSpPr>
            <p:nvPr/>
          </p:nvCxnSpPr>
          <p:spPr bwMode="auto">
            <a:xfrm flipV="1">
              <a:off x="1339850" y="4450576"/>
              <a:ext cx="177800" cy="15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12" name="AutoShape 159"/>
            <p:cNvCxnSpPr>
              <a:cxnSpLocks noChangeShapeType="1"/>
              <a:stCxn id="3113" idx="2"/>
            </p:cNvCxnSpPr>
            <p:nvPr/>
          </p:nvCxnSpPr>
          <p:spPr bwMode="auto">
            <a:xfrm flipH="1" flipV="1">
              <a:off x="1770062" y="4439463"/>
              <a:ext cx="141287" cy="15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13" name="Oval 160"/>
            <p:cNvSpPr>
              <a:spLocks noChangeArrowheads="1"/>
            </p:cNvSpPr>
            <p:nvPr/>
          </p:nvSpPr>
          <p:spPr bwMode="auto">
            <a:xfrm>
              <a:off x="1911350" y="4401363"/>
              <a:ext cx="73025" cy="74613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14" name="AutoShape 161"/>
            <p:cNvCxnSpPr>
              <a:cxnSpLocks noChangeShapeType="1"/>
              <a:stCxn id="3104" idx="4"/>
              <a:endCxn id="3109" idx="0"/>
            </p:cNvCxnSpPr>
            <p:nvPr/>
          </p:nvCxnSpPr>
          <p:spPr bwMode="auto">
            <a:xfrm>
              <a:off x="1944687" y="3272652"/>
              <a:ext cx="0" cy="5588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115" name="Group 163"/>
            <p:cNvGrpSpPr>
              <a:grpSpLocks/>
            </p:cNvGrpSpPr>
            <p:nvPr/>
          </p:nvGrpSpPr>
          <p:grpSpPr bwMode="auto">
            <a:xfrm>
              <a:off x="2547937" y="4355327"/>
              <a:ext cx="214312" cy="184150"/>
              <a:chOff x="1235" y="3264"/>
              <a:chExt cx="288" cy="216"/>
            </a:xfrm>
          </p:grpSpPr>
          <p:grpSp>
            <p:nvGrpSpPr>
              <p:cNvPr id="3156" name="Group 164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3158" name="Freeform 165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59" name="Line 166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60" name="Line 167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3157" name="AutoShape 168"/>
              <p:cNvCxnSpPr>
                <a:cxnSpLocks noChangeShapeType="1"/>
                <a:stCxn id="3158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3116" name="Text Box 169"/>
            <p:cNvSpPr txBox="1">
              <a:spLocks noChangeArrowheads="1"/>
            </p:cNvSpPr>
            <p:nvPr/>
          </p:nvSpPr>
          <p:spPr bwMode="auto">
            <a:xfrm>
              <a:off x="1462087" y="4106088"/>
              <a:ext cx="344487" cy="27463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3117" name="Text Box 170"/>
            <p:cNvSpPr txBox="1">
              <a:spLocks noChangeArrowheads="1"/>
            </p:cNvSpPr>
            <p:nvPr/>
          </p:nvSpPr>
          <p:spPr bwMode="auto">
            <a:xfrm>
              <a:off x="1443037" y="3504427"/>
              <a:ext cx="346569" cy="276999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2</a:t>
              </a:r>
            </a:p>
          </p:txBody>
        </p:sp>
        <p:sp>
          <p:nvSpPr>
            <p:cNvPr id="3118" name="Text Box 171"/>
            <p:cNvSpPr txBox="1">
              <a:spLocks noChangeArrowheads="1"/>
            </p:cNvSpPr>
            <p:nvPr/>
          </p:nvSpPr>
          <p:spPr bwMode="auto">
            <a:xfrm>
              <a:off x="1443037" y="2902764"/>
              <a:ext cx="346569" cy="276999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3</a:t>
              </a:r>
            </a:p>
          </p:txBody>
        </p:sp>
        <p:sp>
          <p:nvSpPr>
            <p:cNvPr id="3119" name="Text Box 172"/>
            <p:cNvSpPr txBox="1">
              <a:spLocks noChangeArrowheads="1"/>
            </p:cNvSpPr>
            <p:nvPr/>
          </p:nvSpPr>
          <p:spPr bwMode="auto">
            <a:xfrm>
              <a:off x="2713037" y="2866252"/>
              <a:ext cx="355600" cy="27463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3120" name="Group 173"/>
            <p:cNvGrpSpPr>
              <a:grpSpLocks/>
            </p:cNvGrpSpPr>
            <p:nvPr/>
          </p:nvGrpSpPr>
          <p:grpSpPr bwMode="auto">
            <a:xfrm rot="5400000" flipH="1" flipV="1">
              <a:off x="1592262" y="4844276"/>
              <a:ext cx="109538" cy="255587"/>
              <a:chOff x="3450" y="2313"/>
              <a:chExt cx="111" cy="216"/>
            </a:xfrm>
          </p:grpSpPr>
          <p:sp>
            <p:nvSpPr>
              <p:cNvPr id="3149" name="Line 17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0" name="Line 17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1" name="Line 17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2" name="Line 17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3" name="Line 17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4" name="Line 17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5" name="Line 18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121" name="AutoShape 181"/>
            <p:cNvCxnSpPr>
              <a:cxnSpLocks noChangeShapeType="1"/>
              <a:stCxn id="3126" idx="6"/>
            </p:cNvCxnSpPr>
            <p:nvPr/>
          </p:nvCxnSpPr>
          <p:spPr bwMode="auto">
            <a:xfrm>
              <a:off x="1336675" y="4979213"/>
              <a:ext cx="185737" cy="15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22" name="AutoShape 182"/>
            <p:cNvCxnSpPr>
              <a:cxnSpLocks noChangeShapeType="1"/>
              <a:stCxn id="3123" idx="2"/>
            </p:cNvCxnSpPr>
            <p:nvPr/>
          </p:nvCxnSpPr>
          <p:spPr bwMode="auto">
            <a:xfrm flipH="1">
              <a:off x="1778000" y="4969688"/>
              <a:ext cx="138112" cy="31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23" name="Oval 183"/>
            <p:cNvSpPr>
              <a:spLocks noChangeArrowheads="1"/>
            </p:cNvSpPr>
            <p:nvPr/>
          </p:nvSpPr>
          <p:spPr bwMode="auto">
            <a:xfrm>
              <a:off x="1916112" y="4931588"/>
              <a:ext cx="73025" cy="74613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24" name="AutoShape 184"/>
            <p:cNvCxnSpPr>
              <a:cxnSpLocks noChangeShapeType="1"/>
              <a:stCxn id="3123" idx="0"/>
              <a:endCxn id="3113" idx="4"/>
            </p:cNvCxnSpPr>
            <p:nvPr/>
          </p:nvCxnSpPr>
          <p:spPr bwMode="auto">
            <a:xfrm rot="16200000" flipV="1">
              <a:off x="1722438" y="4701401"/>
              <a:ext cx="455612" cy="476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25" name="Text Box 185"/>
            <p:cNvSpPr txBox="1">
              <a:spLocks noChangeArrowheads="1"/>
            </p:cNvSpPr>
            <p:nvPr/>
          </p:nvSpPr>
          <p:spPr bwMode="auto">
            <a:xfrm>
              <a:off x="1462087" y="4676001"/>
              <a:ext cx="344487" cy="27463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3126" name="Oval 186"/>
            <p:cNvSpPr>
              <a:spLocks noChangeArrowheads="1"/>
            </p:cNvSpPr>
            <p:nvPr/>
          </p:nvSpPr>
          <p:spPr bwMode="auto">
            <a:xfrm>
              <a:off x="1263650" y="4941113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" name="Oval 187"/>
            <p:cNvSpPr>
              <a:spLocks noChangeArrowheads="1"/>
            </p:cNvSpPr>
            <p:nvPr/>
          </p:nvSpPr>
          <p:spPr bwMode="auto">
            <a:xfrm>
              <a:off x="1266825" y="4414063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" name="Oval 188"/>
            <p:cNvSpPr>
              <a:spLocks noChangeArrowheads="1"/>
            </p:cNvSpPr>
            <p:nvPr/>
          </p:nvSpPr>
          <p:spPr bwMode="auto">
            <a:xfrm>
              <a:off x="1263650" y="3839389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" name="Oval 189"/>
            <p:cNvSpPr>
              <a:spLocks noChangeArrowheads="1"/>
            </p:cNvSpPr>
            <p:nvPr/>
          </p:nvSpPr>
          <p:spPr bwMode="auto">
            <a:xfrm>
              <a:off x="1263650" y="3207564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" name="Oval 190"/>
            <p:cNvSpPr>
              <a:spLocks noChangeArrowheads="1"/>
            </p:cNvSpPr>
            <p:nvPr/>
          </p:nvSpPr>
          <p:spPr bwMode="auto">
            <a:xfrm>
              <a:off x="852487" y="4939526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31" name="AutoShape 191"/>
            <p:cNvCxnSpPr>
              <a:cxnSpLocks noChangeShapeType="1"/>
              <a:stCxn id="3130" idx="6"/>
              <a:endCxn id="3126" idx="2"/>
            </p:cNvCxnSpPr>
            <p:nvPr/>
          </p:nvCxnSpPr>
          <p:spPr bwMode="auto">
            <a:xfrm>
              <a:off x="925512" y="4976833"/>
              <a:ext cx="338138" cy="158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32" name="Oval 192"/>
            <p:cNvSpPr>
              <a:spLocks noChangeArrowheads="1"/>
            </p:cNvSpPr>
            <p:nvPr/>
          </p:nvSpPr>
          <p:spPr bwMode="auto">
            <a:xfrm>
              <a:off x="852487" y="4412476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33" name="AutoShape 193"/>
            <p:cNvCxnSpPr>
              <a:cxnSpLocks noChangeShapeType="1"/>
              <a:stCxn id="3132" idx="6"/>
              <a:endCxn id="3127" idx="2"/>
            </p:cNvCxnSpPr>
            <p:nvPr/>
          </p:nvCxnSpPr>
          <p:spPr bwMode="auto">
            <a:xfrm>
              <a:off x="925512" y="4449783"/>
              <a:ext cx="341313" cy="158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34" name="Oval 194"/>
            <p:cNvSpPr>
              <a:spLocks noChangeArrowheads="1"/>
            </p:cNvSpPr>
            <p:nvPr/>
          </p:nvSpPr>
          <p:spPr bwMode="auto">
            <a:xfrm>
              <a:off x="852487" y="3853677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35" name="AutoShape 195"/>
            <p:cNvCxnSpPr>
              <a:cxnSpLocks noChangeShapeType="1"/>
              <a:stCxn id="3134" idx="7"/>
            </p:cNvCxnSpPr>
            <p:nvPr/>
          </p:nvCxnSpPr>
          <p:spPr bwMode="auto">
            <a:xfrm flipV="1">
              <a:off x="914400" y="3699689"/>
              <a:ext cx="349250" cy="1651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36" name="Oval 196"/>
            <p:cNvSpPr>
              <a:spLocks noChangeArrowheads="1"/>
            </p:cNvSpPr>
            <p:nvPr/>
          </p:nvSpPr>
          <p:spPr bwMode="auto">
            <a:xfrm>
              <a:off x="852487" y="3210739"/>
              <a:ext cx="73025" cy="7461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37" name="AutoShape 197"/>
            <p:cNvCxnSpPr>
              <a:cxnSpLocks noChangeShapeType="1"/>
              <a:stCxn id="3136" idx="6"/>
              <a:endCxn id="3129" idx="2"/>
            </p:cNvCxnSpPr>
            <p:nvPr/>
          </p:nvCxnSpPr>
          <p:spPr bwMode="auto">
            <a:xfrm flipV="1">
              <a:off x="925512" y="3244871"/>
              <a:ext cx="338138" cy="31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38" name="AutoShape 198"/>
            <p:cNvCxnSpPr>
              <a:cxnSpLocks noChangeShapeType="1"/>
              <a:stCxn id="3130" idx="2"/>
            </p:cNvCxnSpPr>
            <p:nvPr/>
          </p:nvCxnSpPr>
          <p:spPr bwMode="auto">
            <a:xfrm rot="10800000">
              <a:off x="700087" y="4588688"/>
              <a:ext cx="152400" cy="388938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139" name="AutoShape 199"/>
            <p:cNvCxnSpPr>
              <a:cxnSpLocks noChangeShapeType="1"/>
              <a:stCxn id="3132" idx="2"/>
            </p:cNvCxnSpPr>
            <p:nvPr/>
          </p:nvCxnSpPr>
          <p:spPr bwMode="auto">
            <a:xfrm flipH="1">
              <a:off x="700087" y="4450576"/>
              <a:ext cx="1524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40" name="AutoShape 200"/>
            <p:cNvCxnSpPr>
              <a:cxnSpLocks noChangeShapeType="1"/>
              <a:stCxn id="3134" idx="2"/>
            </p:cNvCxnSpPr>
            <p:nvPr/>
          </p:nvCxnSpPr>
          <p:spPr bwMode="auto">
            <a:xfrm flipH="1" flipV="1">
              <a:off x="704850" y="3890189"/>
              <a:ext cx="147637" cy="15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41" name="AutoShape 201"/>
            <p:cNvCxnSpPr>
              <a:cxnSpLocks noChangeShapeType="1"/>
              <a:stCxn id="3136" idx="2"/>
            </p:cNvCxnSpPr>
            <p:nvPr/>
          </p:nvCxnSpPr>
          <p:spPr bwMode="auto">
            <a:xfrm flipH="1">
              <a:off x="704850" y="3248839"/>
              <a:ext cx="147637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42" name="Text Box 202"/>
            <p:cNvSpPr txBox="1">
              <a:spLocks noChangeArrowheads="1"/>
            </p:cNvSpPr>
            <p:nvPr/>
          </p:nvSpPr>
          <p:spPr bwMode="auto">
            <a:xfrm>
              <a:off x="533400" y="2588439"/>
              <a:ext cx="407932" cy="276999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5 V</a:t>
              </a:r>
              <a:endParaRPr lang="en-US" sz="1200" b="1" baseline="-25000"/>
            </a:p>
          </p:txBody>
        </p:sp>
        <p:cxnSp>
          <p:nvCxnSpPr>
            <p:cNvPr id="3143" name="AutoShape 204"/>
            <p:cNvCxnSpPr>
              <a:cxnSpLocks noChangeShapeType="1"/>
            </p:cNvCxnSpPr>
            <p:nvPr/>
          </p:nvCxnSpPr>
          <p:spPr bwMode="auto">
            <a:xfrm rot="5400000" flipH="1" flipV="1">
              <a:off x="-147639" y="3753665"/>
              <a:ext cx="1700213" cy="47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44" name="Text Box 205"/>
            <p:cNvSpPr txBox="1">
              <a:spLocks noChangeArrowheads="1"/>
            </p:cNvSpPr>
            <p:nvPr/>
          </p:nvSpPr>
          <p:spPr bwMode="auto">
            <a:xfrm>
              <a:off x="903287" y="3240902"/>
              <a:ext cx="550151" cy="276999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3 </a:t>
              </a:r>
              <a:r>
                <a:rPr lang="en-US" sz="1200" b="1"/>
                <a:t>= </a:t>
              </a:r>
              <a:r>
                <a:rPr lang="en-US" sz="1200" b="1">
                  <a:solidFill>
                    <a:srgbClr val="800000"/>
                  </a:solidFill>
                </a:rPr>
                <a:t>1</a:t>
              </a:r>
              <a:endParaRPr lang="en-US" sz="1200" b="1" baseline="-25000">
                <a:solidFill>
                  <a:srgbClr val="800000"/>
                </a:solidFill>
              </a:endParaRPr>
            </a:p>
          </p:txBody>
        </p:sp>
        <p:sp>
          <p:nvSpPr>
            <p:cNvPr id="3145" name="Text Box 206"/>
            <p:cNvSpPr txBox="1">
              <a:spLocks noChangeArrowheads="1"/>
            </p:cNvSpPr>
            <p:nvPr/>
          </p:nvSpPr>
          <p:spPr bwMode="auto">
            <a:xfrm>
              <a:off x="900112" y="3861614"/>
              <a:ext cx="562976" cy="276999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2</a:t>
              </a:r>
              <a:r>
                <a:rPr lang="en-US" sz="1200" b="1"/>
                <a:t> = </a:t>
              </a:r>
              <a:r>
                <a:rPr lang="en-US" sz="1200" b="1">
                  <a:solidFill>
                    <a:srgbClr val="800000"/>
                  </a:solidFill>
                </a:rPr>
                <a:t>0</a:t>
              </a:r>
              <a:endParaRPr lang="en-US" sz="1200" b="1" baseline="-25000">
                <a:solidFill>
                  <a:srgbClr val="800000"/>
                </a:solidFill>
              </a:endParaRPr>
            </a:p>
          </p:txBody>
        </p:sp>
        <p:sp>
          <p:nvSpPr>
            <p:cNvPr id="3146" name="Text Box 207"/>
            <p:cNvSpPr txBox="1">
              <a:spLocks noChangeArrowheads="1"/>
            </p:cNvSpPr>
            <p:nvPr/>
          </p:nvSpPr>
          <p:spPr bwMode="auto">
            <a:xfrm>
              <a:off x="896937" y="4447401"/>
              <a:ext cx="562976" cy="276999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  <a:r>
                <a:rPr lang="en-US" sz="1200" b="1"/>
                <a:t> = </a:t>
              </a:r>
              <a:r>
                <a:rPr lang="en-US" sz="1200" b="1">
                  <a:solidFill>
                    <a:srgbClr val="800000"/>
                  </a:solidFill>
                </a:rPr>
                <a:t>1</a:t>
              </a:r>
              <a:endParaRPr lang="en-US" sz="1200" b="1" baseline="-25000">
                <a:solidFill>
                  <a:srgbClr val="800000"/>
                </a:solidFill>
              </a:endParaRPr>
            </a:p>
          </p:txBody>
        </p:sp>
        <p:sp>
          <p:nvSpPr>
            <p:cNvPr id="3147" name="Text Box 208"/>
            <p:cNvSpPr txBox="1">
              <a:spLocks noChangeArrowheads="1"/>
            </p:cNvSpPr>
            <p:nvPr/>
          </p:nvSpPr>
          <p:spPr bwMode="auto">
            <a:xfrm>
              <a:off x="896937" y="4980801"/>
              <a:ext cx="562976" cy="276999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  <a:r>
                <a:rPr lang="en-US" sz="1200" b="1"/>
                <a:t> = </a:t>
              </a:r>
              <a:r>
                <a:rPr lang="en-US" sz="1200" b="1">
                  <a:solidFill>
                    <a:srgbClr val="800000"/>
                  </a:solidFill>
                </a:rPr>
                <a:t>1</a:t>
              </a:r>
              <a:endParaRPr lang="en-US" sz="1200" b="1" baseline="-25000">
                <a:solidFill>
                  <a:srgbClr val="800000"/>
                </a:solidFill>
              </a:endParaRPr>
            </a:p>
          </p:txBody>
        </p:sp>
        <p:cxnSp>
          <p:nvCxnSpPr>
            <p:cNvPr id="3148" name="Straight Connector 123"/>
            <p:cNvCxnSpPr>
              <a:cxnSpLocks noChangeShapeType="1"/>
              <a:stCxn id="3113" idx="0"/>
              <a:endCxn id="3109" idx="4"/>
            </p:cNvCxnSpPr>
            <p:nvPr/>
          </p:nvCxnSpPr>
          <p:spPr bwMode="auto">
            <a:xfrm rot="16200000" flipV="1">
              <a:off x="1697833" y="4151332"/>
              <a:ext cx="495298" cy="4763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038600" y="1987550"/>
          <a:ext cx="1136650" cy="1593850"/>
        </p:xfrm>
        <a:graphic>
          <a:graphicData uri="http://schemas.openxmlformats.org/presentationml/2006/ole">
            <p:oleObj spid="_x0000_s3074" name="Equation" r:id="rId3" imgW="698400" imgH="102852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556250" y="1973263"/>
          <a:ext cx="1168400" cy="1608137"/>
        </p:xfrm>
        <a:graphic>
          <a:graphicData uri="http://schemas.openxmlformats.org/presentationml/2006/ole">
            <p:oleObj spid="_x0000_s3075" name="Equation" r:id="rId4" imgW="711000" imgH="102852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7000875" y="1957388"/>
          <a:ext cx="1179513" cy="1624012"/>
        </p:xfrm>
        <a:graphic>
          <a:graphicData uri="http://schemas.openxmlformats.org/presentationml/2006/ole">
            <p:oleObj spid="_x0000_s3076" name="Equation" r:id="rId5" imgW="711000" imgH="102852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886200" y="3705225"/>
          <a:ext cx="4495800" cy="2543175"/>
        </p:xfrm>
        <a:graphic>
          <a:graphicData uri="http://schemas.openxmlformats.org/presentationml/2006/ole">
            <p:oleObj spid="_x0000_s3077" name="Equation" r:id="rId6" imgW="2666880" imgH="1536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10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410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80408EE-DD59-41A3-B0CD-C558AD0117C2}" type="slidenum">
              <a:rPr lang="en-US"/>
              <a:pPr lvl="1"/>
              <a:t>12</a:t>
            </a:fld>
            <a:endParaRPr lang="en-US"/>
          </a:p>
        </p:txBody>
      </p:sp>
      <p:sp>
        <p:nvSpPr>
          <p:cNvPr id="4103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533400" y="3502025"/>
          <a:ext cx="2667000" cy="1984375"/>
        </p:xfrm>
        <a:graphic>
          <a:graphicData uri="http://schemas.openxmlformats.org/presentationml/2006/ole">
            <p:oleObj spid="_x0000_s4098" name="Chart" r:id="rId3" imgW="11020463" imgH="8210398" progId="Excel.Chart.8">
              <p:embed/>
            </p:oleObj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>
            <p:ph sz="quarter" idx="2"/>
          </p:nvPr>
        </p:nvGraphicFramePr>
        <p:xfrm>
          <a:off x="5638800" y="4519613"/>
          <a:ext cx="2608263" cy="1776412"/>
        </p:xfrm>
        <a:graphic>
          <a:graphicData uri="http://schemas.openxmlformats.org/presentationml/2006/ole">
            <p:oleObj spid="_x0000_s4099" name="Chart" r:id="rId4" imgW="7810576" imgH="5334152" progId="Excel.Chart.8">
              <p:embed/>
            </p:oleObj>
          </a:graphicData>
        </a:graphic>
      </p:graphicFrame>
      <p:graphicFrame>
        <p:nvGraphicFramePr>
          <p:cNvPr id="4104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638800" y="2743200"/>
          <a:ext cx="2608263" cy="1776413"/>
        </p:xfrm>
        <a:graphic>
          <a:graphicData uri="http://schemas.openxmlformats.org/presentationml/2006/ole">
            <p:oleObj spid="_x0000_s4104" r:id="rId5" imgW="2609314" imgH="1774090" progId="Excel.Chart.8">
              <p:embed/>
            </p:oleObj>
          </a:graphicData>
        </a:graphic>
      </p:graphicFrame>
      <p:sp>
        <p:nvSpPr>
          <p:cNvPr id="4105" name="Rectangle 13"/>
          <p:cNvSpPr>
            <a:spLocks noChangeArrowheads="1"/>
          </p:cNvSpPr>
          <p:nvPr/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r>
              <a:rPr lang="en-US" sz="2000" b="1" u="sng">
                <a:solidFill>
                  <a:schemeClr val="bg2"/>
                </a:solidFill>
              </a:rPr>
              <a:t>Building a DAC</a:t>
            </a:r>
            <a:r>
              <a:rPr lang="en-US" sz="2000">
                <a:solidFill>
                  <a:schemeClr val="bg2"/>
                </a:solidFill>
              </a:rPr>
              <a:t>: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sz="1800">
                <a:solidFill>
                  <a:schemeClr val="bg2"/>
                </a:solidFill>
              </a:rPr>
              <a:t>the analog output (</a:t>
            </a:r>
            <a:r>
              <a:rPr lang="en-US" sz="1800" b="1">
                <a:solidFill>
                  <a:schemeClr val="bg2"/>
                </a:solidFill>
              </a:rPr>
              <a:t>v</a:t>
            </a:r>
            <a:r>
              <a:rPr lang="en-US" sz="1800" b="1" baseline="-25000">
                <a:solidFill>
                  <a:schemeClr val="bg2"/>
                </a:solidFill>
              </a:rPr>
              <a:t>a</a:t>
            </a:r>
            <a:r>
              <a:rPr lang="en-US" sz="1800">
                <a:solidFill>
                  <a:schemeClr val="bg2"/>
                </a:solidFill>
              </a:rPr>
              <a:t>) has a step-like appearance because of the discrete nature of a binary signal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sz="1800">
                <a:solidFill>
                  <a:schemeClr val="bg2"/>
                </a:solidFill>
              </a:rPr>
              <a:t>The </a:t>
            </a:r>
            <a:r>
              <a:rPr lang="en-US" sz="1800" b="1">
                <a:solidFill>
                  <a:schemeClr val="bg2"/>
                </a:solidFill>
              </a:rPr>
              <a:t>resolution</a:t>
            </a:r>
            <a:r>
              <a:rPr lang="en-US" sz="1800">
                <a:solidFill>
                  <a:schemeClr val="bg2"/>
                </a:solidFill>
              </a:rPr>
              <a:t> (coarseness of the “staircase”) can be adjusted by changing the </a:t>
            </a:r>
            <a:r>
              <a:rPr lang="en-US" sz="1800" b="1">
                <a:solidFill>
                  <a:schemeClr val="bg2"/>
                </a:solidFill>
              </a:rPr>
              <a:t>word length</a:t>
            </a:r>
            <a:r>
              <a:rPr lang="en-US" sz="1800">
                <a:solidFill>
                  <a:schemeClr val="bg2"/>
                </a:solidFill>
              </a:rPr>
              <a:t> (the number of bits)</a:t>
            </a:r>
            <a:endParaRPr lang="en-US" sz="1800" b="1" u="sng">
              <a:solidFill>
                <a:schemeClr val="bg2"/>
              </a:solidFill>
            </a:endParaRPr>
          </a:p>
        </p:txBody>
      </p:sp>
      <p:sp>
        <p:nvSpPr>
          <p:cNvPr id="4106" name="AutoShape 14"/>
          <p:cNvSpPr>
            <a:spLocks noChangeArrowheads="1"/>
          </p:cNvSpPr>
          <p:nvPr/>
        </p:nvSpPr>
        <p:spPr bwMode="auto">
          <a:xfrm rot="-1057338">
            <a:off x="3657600" y="3810000"/>
            <a:ext cx="1828800" cy="280988"/>
          </a:xfrm>
          <a:prstGeom prst="rightArrow">
            <a:avLst>
              <a:gd name="adj1" fmla="val 50000"/>
              <a:gd name="adj2" fmla="val 162712"/>
            </a:avLst>
          </a:prstGeom>
          <a:solidFill>
            <a:srgbClr val="800000">
              <a:alpha val="20000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7" name="Text Box 15"/>
          <p:cNvSpPr txBox="1">
            <a:spLocks noChangeArrowheads="1"/>
          </p:cNvSpPr>
          <p:nvPr/>
        </p:nvSpPr>
        <p:spPr bwMode="auto">
          <a:xfrm>
            <a:off x="3352800" y="2895600"/>
            <a:ext cx="1524000" cy="6540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/>
              <a:t>Approximated using 2-bits</a:t>
            </a:r>
          </a:p>
        </p:txBody>
      </p:sp>
      <p:sp>
        <p:nvSpPr>
          <p:cNvPr id="4108" name="AutoShape 16"/>
          <p:cNvSpPr>
            <a:spLocks noChangeArrowheads="1"/>
          </p:cNvSpPr>
          <p:nvPr/>
        </p:nvSpPr>
        <p:spPr bwMode="auto">
          <a:xfrm rot="1057338" flipV="1">
            <a:off x="3698875" y="4748213"/>
            <a:ext cx="1828800" cy="280987"/>
          </a:xfrm>
          <a:prstGeom prst="rightArrow">
            <a:avLst>
              <a:gd name="adj1" fmla="val 50000"/>
              <a:gd name="adj2" fmla="val 162712"/>
            </a:avLst>
          </a:prstGeom>
          <a:solidFill>
            <a:srgbClr val="800000">
              <a:alpha val="20000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9" name="Text Box 17"/>
          <p:cNvSpPr txBox="1">
            <a:spLocks noChangeArrowheads="1"/>
          </p:cNvSpPr>
          <p:nvPr/>
        </p:nvSpPr>
        <p:spPr bwMode="auto">
          <a:xfrm>
            <a:off x="3352800" y="5159375"/>
            <a:ext cx="1524000" cy="6540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/>
              <a:t>Approximated using 3-bits</a:t>
            </a:r>
          </a:p>
        </p:txBody>
      </p:sp>
      <p:sp>
        <p:nvSpPr>
          <p:cNvPr id="4110" name="Text Box 217"/>
          <p:cNvSpPr txBox="1">
            <a:spLocks noChangeArrowheads="1"/>
          </p:cNvSpPr>
          <p:nvPr/>
        </p:nvSpPr>
        <p:spPr bwMode="auto">
          <a:xfrm>
            <a:off x="8316913" y="3136900"/>
            <a:ext cx="446087" cy="400050"/>
          </a:xfrm>
          <a:prstGeom prst="rect">
            <a:avLst/>
          </a:prstGeom>
          <a:solidFill>
            <a:srgbClr val="ABA964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l-GR" sz="2000" b="1">
                <a:cs typeface="Times New Roman" pitchFamily="18" charset="0"/>
              </a:rPr>
              <a:t>δ</a:t>
            </a:r>
            <a:r>
              <a:rPr lang="en-US" sz="2000" b="1">
                <a:cs typeface="Times New Roman" pitchFamily="18" charset="0"/>
              </a:rPr>
              <a:t>v</a:t>
            </a:r>
            <a:endParaRPr lang="en-US" sz="2000"/>
          </a:p>
        </p:txBody>
      </p:sp>
      <p:cxnSp>
        <p:nvCxnSpPr>
          <p:cNvPr id="4111" name="Straight Arrow Connector 16"/>
          <p:cNvCxnSpPr>
            <a:cxnSpLocks noChangeShapeType="1"/>
            <a:stCxn id="4110" idx="1"/>
          </p:cNvCxnSpPr>
          <p:nvPr/>
        </p:nvCxnSpPr>
        <p:spPr bwMode="auto">
          <a:xfrm rot="10800000">
            <a:off x="7620000" y="3200400"/>
            <a:ext cx="696913" cy="1365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 type="none" w="lg" len="lg"/>
            <a:tailEnd type="arrow" w="med" len="med"/>
          </a:ln>
        </p:spPr>
      </p:cxnSp>
      <p:sp>
        <p:nvSpPr>
          <p:cNvPr id="4112" name="Text Box 217"/>
          <p:cNvSpPr txBox="1">
            <a:spLocks noChangeArrowheads="1"/>
          </p:cNvSpPr>
          <p:nvPr/>
        </p:nvSpPr>
        <p:spPr bwMode="auto">
          <a:xfrm>
            <a:off x="8469313" y="4800600"/>
            <a:ext cx="446087" cy="400050"/>
          </a:xfrm>
          <a:prstGeom prst="rect">
            <a:avLst/>
          </a:prstGeom>
          <a:solidFill>
            <a:srgbClr val="ABA964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l-GR" sz="2000" b="1">
                <a:cs typeface="Times New Roman" pitchFamily="18" charset="0"/>
              </a:rPr>
              <a:t>δ</a:t>
            </a:r>
            <a:r>
              <a:rPr lang="en-US" sz="2000" b="1">
                <a:cs typeface="Times New Roman" pitchFamily="18" charset="0"/>
              </a:rPr>
              <a:t>v</a:t>
            </a:r>
            <a:endParaRPr lang="en-US" sz="2000"/>
          </a:p>
        </p:txBody>
      </p:sp>
      <p:sp>
        <p:nvSpPr>
          <p:cNvPr id="4113" name="Right Brace 25"/>
          <p:cNvSpPr>
            <a:spLocks/>
          </p:cNvSpPr>
          <p:nvPr/>
        </p:nvSpPr>
        <p:spPr bwMode="auto">
          <a:xfrm>
            <a:off x="7696200" y="5159375"/>
            <a:ext cx="100013" cy="184150"/>
          </a:xfrm>
          <a:prstGeom prst="rightBrace">
            <a:avLst>
              <a:gd name="adj1" fmla="val 8337"/>
              <a:gd name="adj2" fmla="val 50000"/>
            </a:avLst>
          </a:prstGeom>
          <a:noFill/>
          <a:ln w="19050" algn="ctr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4114" name="Straight Arrow Connector 27"/>
          <p:cNvCxnSpPr>
            <a:cxnSpLocks noChangeShapeType="1"/>
            <a:stCxn id="4112" idx="1"/>
            <a:endCxn id="4113" idx="1"/>
          </p:cNvCxnSpPr>
          <p:nvPr/>
        </p:nvCxnSpPr>
        <p:spPr bwMode="auto">
          <a:xfrm rot="10800000" flipV="1">
            <a:off x="7796213" y="5000625"/>
            <a:ext cx="673100" cy="2508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 type="none" w="lg" len="lg"/>
            <a:tailEnd type="arrow" w="med" len="med"/>
          </a:ln>
        </p:spPr>
      </p:cxnSp>
      <p:sp>
        <p:nvSpPr>
          <p:cNvPr id="4115" name="Right Brace 31"/>
          <p:cNvSpPr>
            <a:spLocks/>
          </p:cNvSpPr>
          <p:nvPr/>
        </p:nvSpPr>
        <p:spPr bwMode="auto">
          <a:xfrm>
            <a:off x="7467600" y="2971800"/>
            <a:ext cx="152400" cy="457200"/>
          </a:xfrm>
          <a:prstGeom prst="rightBrace">
            <a:avLst>
              <a:gd name="adj1" fmla="val 8333"/>
              <a:gd name="adj2" fmla="val 50000"/>
            </a:avLst>
          </a:prstGeom>
          <a:noFill/>
          <a:ln w="19050" algn="ctr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150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215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76A709F-D8D1-4375-9416-A3DA2952FB66}" type="slidenum">
              <a:rPr lang="en-US"/>
              <a:pPr lvl="1"/>
              <a:t>13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33500"/>
            <a:ext cx="8763000" cy="14097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Example2</a:t>
            </a:r>
            <a:r>
              <a:rPr lang="en-US" sz="2800" smtClean="0"/>
              <a:t>: find the smallest resolution </a:t>
            </a:r>
            <a:r>
              <a:rPr lang="el-GR" sz="2800" b="1" smtClean="0">
                <a:cs typeface="Times New Roman" pitchFamily="18" charset="0"/>
              </a:rPr>
              <a:t>δ</a:t>
            </a:r>
            <a:r>
              <a:rPr lang="en-US" sz="2800" b="1" smtClean="0">
                <a:cs typeface="Times New Roman" pitchFamily="18" charset="0"/>
              </a:rPr>
              <a:t>v</a:t>
            </a:r>
            <a:r>
              <a:rPr lang="en-US" sz="2800" smtClean="0">
                <a:cs typeface="Times New Roman" pitchFamily="18" charset="0"/>
              </a:rPr>
              <a:t> of an 8-bit DAC</a:t>
            </a:r>
            <a:endParaRPr lang="el-GR" sz="2800" smtClean="0">
              <a:cs typeface="Times New Roman" pitchFamily="18" charset="0"/>
            </a:endParaRPr>
          </a:p>
          <a:p>
            <a:pPr>
              <a:buFont typeface="Monotype Sorts" pitchFamily="2" charset="2"/>
              <a:buNone/>
            </a:pPr>
            <a:r>
              <a:rPr lang="en-US" sz="2800" smtClean="0"/>
              <a:t>	v</a:t>
            </a:r>
            <a:r>
              <a:rPr lang="en-US" sz="2800" baseline="-25000" smtClean="0"/>
              <a:t>aMax</a:t>
            </a:r>
            <a:r>
              <a:rPr lang="en-US" sz="2800" smtClean="0"/>
              <a:t> = 12V</a:t>
            </a:r>
          </a:p>
        </p:txBody>
      </p:sp>
      <p:grpSp>
        <p:nvGrpSpPr>
          <p:cNvPr id="21511" name="Group 6"/>
          <p:cNvGrpSpPr>
            <a:grpSpLocks/>
          </p:cNvGrpSpPr>
          <p:nvPr/>
        </p:nvGrpSpPr>
        <p:grpSpPr bwMode="auto">
          <a:xfrm>
            <a:off x="1017588" y="2933700"/>
            <a:ext cx="2973387" cy="2568575"/>
            <a:chOff x="3015" y="1934"/>
            <a:chExt cx="1873" cy="1618"/>
          </a:xfrm>
        </p:grpSpPr>
        <p:sp>
          <p:nvSpPr>
            <p:cNvPr id="21512" name="AutoShape 7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3" name="Text Box 8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21514" name="Text Box 9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1515" name="Line 10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Oval 11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7" name="Oval 12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8" name="Line 13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9" name="Line 14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Oval 15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1" name="Oval 16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2" name="Oval 17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1523" name="AutoShape 18"/>
            <p:cNvCxnSpPr>
              <a:cxnSpLocks noChangeShapeType="1"/>
              <a:stCxn id="21521" idx="2"/>
              <a:endCxn id="21522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1524" name="AutoShape 19"/>
            <p:cNvCxnSpPr>
              <a:cxnSpLocks noChangeShapeType="1"/>
              <a:stCxn id="21516" idx="2"/>
              <a:endCxn id="21522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1525" name="Text Box 20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a</a:t>
              </a:r>
              <a:endParaRPr lang="en-US"/>
            </a:p>
            <a:p>
              <a:r>
                <a:rPr lang="en-US"/>
                <a:t>–</a:t>
              </a:r>
            </a:p>
          </p:txBody>
        </p:sp>
        <p:grpSp>
          <p:nvGrpSpPr>
            <p:cNvPr id="21526" name="Group 21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21611" name="Line 2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2" name="Line 2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3" name="Line 2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4" name="Line 2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5" name="Line 2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6" name="Line 2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7" name="Line 2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1527" name="AutoShape 29"/>
            <p:cNvCxnSpPr>
              <a:cxnSpLocks noChangeShapeType="1"/>
              <a:stCxn id="21517" idx="0"/>
              <a:endCxn id="21611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1528" name="AutoShape 30"/>
            <p:cNvCxnSpPr>
              <a:cxnSpLocks noChangeShapeType="1"/>
              <a:stCxn id="21520" idx="0"/>
              <a:endCxn id="21613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1529" name="Group 31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21604" name="Line 3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5" name="Line 3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6" name="Line 3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7" name="Line 3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8" name="Line 3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9" name="Line 3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0" name="Line 3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1530" name="AutoShape 39"/>
            <p:cNvCxnSpPr>
              <a:cxnSpLocks noChangeShapeType="1"/>
              <a:stCxn id="21558" idx="6"/>
              <a:endCxn id="21604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1531" name="AutoShape 40"/>
            <p:cNvCxnSpPr>
              <a:cxnSpLocks noChangeShapeType="1"/>
              <a:stCxn id="21532" idx="2"/>
              <a:endCxn id="21606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532" name="Oval 41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1533" name="AutoShape 42"/>
            <p:cNvCxnSpPr>
              <a:cxnSpLocks noChangeShapeType="1"/>
              <a:stCxn id="21532" idx="6"/>
              <a:endCxn id="21517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1534" name="Group 43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21597" name="Line 4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8" name="Line 4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9" name="Line 4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0" name="Line 4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1" name="Line 4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2" name="Line 4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3" name="Line 5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1535" name="AutoShape 51"/>
            <p:cNvCxnSpPr>
              <a:cxnSpLocks noChangeShapeType="1"/>
              <a:stCxn id="21557" idx="6"/>
              <a:endCxn id="21597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1536" name="AutoShape 52"/>
            <p:cNvCxnSpPr>
              <a:cxnSpLocks noChangeShapeType="1"/>
              <a:stCxn id="21537" idx="2"/>
              <a:endCxn id="21599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537" name="Oval 53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38" name="Group 54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21590" name="Line 5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1" name="Line 5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2" name="Line 5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3" name="Line 5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4" name="Line 5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5" name="Line 6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6" name="Line 6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1539" name="AutoShape 62"/>
            <p:cNvCxnSpPr>
              <a:cxnSpLocks noChangeShapeType="1"/>
              <a:stCxn id="21556" idx="6"/>
              <a:endCxn id="21590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1540" name="AutoShape 63"/>
            <p:cNvCxnSpPr>
              <a:cxnSpLocks noChangeShapeType="1"/>
              <a:stCxn id="21541" idx="2"/>
              <a:endCxn id="21592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541" name="Oval 64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1542" name="AutoShape 65"/>
            <p:cNvCxnSpPr>
              <a:cxnSpLocks noChangeShapeType="1"/>
              <a:stCxn id="21532" idx="4"/>
              <a:endCxn id="21537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1543" name="AutoShape 66"/>
            <p:cNvCxnSpPr>
              <a:cxnSpLocks noChangeShapeType="1"/>
              <a:stCxn id="21537" idx="4"/>
              <a:endCxn id="21541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21544" name="Group 67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21585" name="Group 68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21587" name="Freeform 69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8" name="Line 70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9" name="Line 71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21586" name="AutoShape 72"/>
              <p:cNvCxnSpPr>
                <a:cxnSpLocks noChangeShapeType="1"/>
                <a:stCxn id="21587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21545" name="Text Box 73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1546" name="Text Box 74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1547" name="Text Box 75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1548" name="Text Box 76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21549" name="Group 77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21578" name="Line 7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9" name="Line 7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0" name="Line 8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1" name="Line 8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2" name="Line 8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3" name="Line 8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4" name="Line 8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1550" name="AutoShape 85"/>
            <p:cNvCxnSpPr>
              <a:cxnSpLocks noChangeShapeType="1"/>
              <a:stCxn id="21555" idx="6"/>
              <a:endCxn id="21578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1551" name="AutoShape 86"/>
            <p:cNvCxnSpPr>
              <a:cxnSpLocks noChangeShapeType="1"/>
              <a:stCxn id="21552" idx="2"/>
              <a:endCxn id="21580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552" name="Oval 87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1553" name="AutoShape 88"/>
            <p:cNvCxnSpPr>
              <a:cxnSpLocks noChangeShapeType="1"/>
              <a:stCxn id="21552" idx="0"/>
              <a:endCxn id="21541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554" name="Text Box 89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21555" name="Oval 90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6" name="Oval 91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7" name="Oval 92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8" name="Oval 93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9" name="Oval 94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1560" name="AutoShape 95"/>
            <p:cNvCxnSpPr>
              <a:cxnSpLocks noChangeShapeType="1"/>
              <a:stCxn id="21559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561" name="Oval 96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1562" name="AutoShape 97"/>
            <p:cNvCxnSpPr>
              <a:cxnSpLocks noChangeShapeType="1"/>
              <a:stCxn id="21561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563" name="Oval 98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1564" name="AutoShape 99"/>
            <p:cNvCxnSpPr>
              <a:cxnSpLocks noChangeShapeType="1"/>
              <a:stCxn id="21563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565" name="Oval 100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1566" name="AutoShape 101"/>
            <p:cNvCxnSpPr>
              <a:cxnSpLocks noChangeShapeType="1"/>
              <a:stCxn id="21565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1567" name="AutoShape 102"/>
            <p:cNvCxnSpPr>
              <a:cxnSpLocks noChangeShapeType="1"/>
              <a:stCxn id="21559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1568" name="AutoShape 103"/>
            <p:cNvCxnSpPr>
              <a:cxnSpLocks noChangeShapeType="1"/>
              <a:stCxn id="21561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1569" name="AutoShape 104"/>
            <p:cNvCxnSpPr>
              <a:cxnSpLocks noChangeShapeType="1"/>
              <a:stCxn id="21563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1570" name="AutoShape 105"/>
            <p:cNvCxnSpPr>
              <a:cxnSpLocks noChangeShapeType="1"/>
              <a:stCxn id="21565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571" name="Text Box 106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21572" name="AutoShape 107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21573" name="AutoShape 108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574" name="Text Box 109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1575" name="Text Box 110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1576" name="Text Box 111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1577" name="Text Box 112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12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512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FD5F21F-58E3-4CF6-992A-A48492195F4A}" type="slidenum">
              <a:rPr lang="en-US"/>
              <a:pPr lvl="1"/>
              <a:t>14</a:t>
            </a:fld>
            <a:endParaRPr lang="en-US"/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33500"/>
            <a:ext cx="8763000" cy="14097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Example2</a:t>
            </a:r>
            <a:r>
              <a:rPr lang="en-US" sz="2800" smtClean="0"/>
              <a:t>: find the smallest resolution </a:t>
            </a:r>
            <a:r>
              <a:rPr lang="el-GR" sz="2800" smtClean="0">
                <a:cs typeface="Times New Roman" pitchFamily="18" charset="0"/>
              </a:rPr>
              <a:t>δ</a:t>
            </a:r>
            <a:r>
              <a:rPr lang="en-US" sz="2800" smtClean="0">
                <a:cs typeface="Times New Roman" pitchFamily="18" charset="0"/>
              </a:rPr>
              <a:t>v of an 8-bit DAC</a:t>
            </a:r>
            <a:endParaRPr lang="el-GR" sz="2800" smtClean="0">
              <a:cs typeface="Times New Roman" pitchFamily="18" charset="0"/>
            </a:endParaRPr>
          </a:p>
          <a:p>
            <a:pPr>
              <a:buFont typeface="Monotype Sorts" pitchFamily="2" charset="2"/>
              <a:buNone/>
            </a:pPr>
            <a:r>
              <a:rPr lang="en-US" sz="2800" smtClean="0"/>
              <a:t>	v</a:t>
            </a:r>
            <a:r>
              <a:rPr lang="en-US" sz="2800" baseline="-25000" smtClean="0"/>
              <a:t>aMax</a:t>
            </a:r>
            <a:r>
              <a:rPr lang="en-US" sz="2800" smtClean="0"/>
              <a:t> = 12V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257800" y="2681288"/>
          <a:ext cx="2716213" cy="2971800"/>
        </p:xfrm>
        <a:graphic>
          <a:graphicData uri="http://schemas.openxmlformats.org/presentationml/2006/ole">
            <p:oleObj spid="_x0000_s5122" name="Equation" r:id="rId3" imgW="1231560" imgH="1346040" progId="Equation.3">
              <p:embed/>
            </p:oleObj>
          </a:graphicData>
        </a:graphic>
      </p:graphicFrame>
      <p:grpSp>
        <p:nvGrpSpPr>
          <p:cNvPr id="5128" name="Group 5"/>
          <p:cNvGrpSpPr>
            <a:grpSpLocks/>
          </p:cNvGrpSpPr>
          <p:nvPr/>
        </p:nvGrpSpPr>
        <p:grpSpPr bwMode="auto">
          <a:xfrm>
            <a:off x="1017588" y="2933700"/>
            <a:ext cx="2973387" cy="2568575"/>
            <a:chOff x="3015" y="1934"/>
            <a:chExt cx="1873" cy="1618"/>
          </a:xfrm>
        </p:grpSpPr>
        <p:sp>
          <p:nvSpPr>
            <p:cNvPr id="5129" name="AutoShape 6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0" name="Text Box 7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5131" name="Text Box 8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5132" name="Line 9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Oval 10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4" name="Oval 11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5" name="Line 12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Line 13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Oval 14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Oval 15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9" name="Oval 16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140" name="AutoShape 17"/>
            <p:cNvCxnSpPr>
              <a:cxnSpLocks noChangeShapeType="1"/>
              <a:stCxn id="5138" idx="2"/>
              <a:endCxn id="5139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141" name="AutoShape 18"/>
            <p:cNvCxnSpPr>
              <a:cxnSpLocks noChangeShapeType="1"/>
              <a:stCxn id="5133" idx="2"/>
              <a:endCxn id="5139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142" name="Text Box 19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a</a:t>
              </a:r>
              <a:endParaRPr lang="en-US"/>
            </a:p>
            <a:p>
              <a:r>
                <a:rPr lang="en-US"/>
                <a:t>–</a:t>
              </a:r>
            </a:p>
          </p:txBody>
        </p:sp>
        <p:grpSp>
          <p:nvGrpSpPr>
            <p:cNvPr id="5143" name="Group 20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5228" name="Line 2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9" name="Line 2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0" name="Line 2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1" name="Line 2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2" name="Line 2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3" name="Line 2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4" name="Line 2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144" name="AutoShape 28"/>
            <p:cNvCxnSpPr>
              <a:cxnSpLocks noChangeShapeType="1"/>
              <a:stCxn id="5134" idx="0"/>
              <a:endCxn id="5228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145" name="AutoShape 29"/>
            <p:cNvCxnSpPr>
              <a:cxnSpLocks noChangeShapeType="1"/>
              <a:stCxn id="5137" idx="0"/>
              <a:endCxn id="5230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5146" name="Group 30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5221" name="Line 3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2" name="Line 3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" name="Line 3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" name="Line 3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" name="Line 3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6" name="Line 3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7" name="Line 3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147" name="AutoShape 38"/>
            <p:cNvCxnSpPr>
              <a:cxnSpLocks noChangeShapeType="1"/>
              <a:stCxn id="5175" idx="6"/>
              <a:endCxn id="5221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148" name="AutoShape 39"/>
            <p:cNvCxnSpPr>
              <a:cxnSpLocks noChangeShapeType="1"/>
              <a:stCxn id="5149" idx="2"/>
              <a:endCxn id="5223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149" name="Oval 40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150" name="AutoShape 41"/>
            <p:cNvCxnSpPr>
              <a:cxnSpLocks noChangeShapeType="1"/>
              <a:stCxn id="5149" idx="6"/>
              <a:endCxn id="5134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151" name="Group 42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5214" name="Line 4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15" name="Line 4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16" name="Line 4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17" name="Line 4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18" name="Line 4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19" name="Line 4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0" name="Line 4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152" name="AutoShape 50"/>
            <p:cNvCxnSpPr>
              <a:cxnSpLocks noChangeShapeType="1"/>
              <a:stCxn id="5174" idx="6"/>
              <a:endCxn id="5214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153" name="AutoShape 51"/>
            <p:cNvCxnSpPr>
              <a:cxnSpLocks noChangeShapeType="1"/>
              <a:stCxn id="5154" idx="2"/>
              <a:endCxn id="5216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154" name="Oval 52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155" name="Group 53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5207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08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09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10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11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12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13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156" name="AutoShape 61"/>
            <p:cNvCxnSpPr>
              <a:cxnSpLocks noChangeShapeType="1"/>
              <a:stCxn id="5173" idx="6"/>
              <a:endCxn id="5207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157" name="AutoShape 62"/>
            <p:cNvCxnSpPr>
              <a:cxnSpLocks noChangeShapeType="1"/>
              <a:stCxn id="5158" idx="2"/>
              <a:endCxn id="5209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158" name="Oval 63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159" name="AutoShape 64"/>
            <p:cNvCxnSpPr>
              <a:cxnSpLocks noChangeShapeType="1"/>
              <a:stCxn id="5149" idx="4"/>
              <a:endCxn id="5154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160" name="AutoShape 65"/>
            <p:cNvCxnSpPr>
              <a:cxnSpLocks noChangeShapeType="1"/>
              <a:stCxn id="5154" idx="4"/>
              <a:endCxn id="5158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5161" name="Group 66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5202" name="Group 67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5204" name="Freeform 68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05" name="Line 69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06" name="Line 70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5203" name="AutoShape 71"/>
              <p:cNvCxnSpPr>
                <a:cxnSpLocks noChangeShapeType="1"/>
                <a:stCxn id="5204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5162" name="Text Box 72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5163" name="Text Box 73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5164" name="Text Box 74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5165" name="Text Box 75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5166" name="Group 76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5195" name="Line 7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6" name="Line 7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7" name="Line 7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8" name="Line 8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9" name="Line 8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00" name="Line 8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01" name="Line 8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167" name="AutoShape 84"/>
            <p:cNvCxnSpPr>
              <a:cxnSpLocks noChangeShapeType="1"/>
              <a:stCxn id="5172" idx="6"/>
              <a:endCxn id="5195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168" name="AutoShape 85"/>
            <p:cNvCxnSpPr>
              <a:cxnSpLocks noChangeShapeType="1"/>
              <a:stCxn id="5169" idx="2"/>
              <a:endCxn id="5197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169" name="Oval 86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170" name="AutoShape 87"/>
            <p:cNvCxnSpPr>
              <a:cxnSpLocks noChangeShapeType="1"/>
              <a:stCxn id="5169" idx="0"/>
              <a:endCxn id="5158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171" name="Text Box 88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5172" name="Oval 89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" name="Oval 90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4" name="Oval 91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5" name="Oval 92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6" name="Oval 93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177" name="AutoShape 94"/>
            <p:cNvCxnSpPr>
              <a:cxnSpLocks noChangeShapeType="1"/>
              <a:stCxn id="5176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178" name="Oval 95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179" name="AutoShape 96"/>
            <p:cNvCxnSpPr>
              <a:cxnSpLocks noChangeShapeType="1"/>
              <a:stCxn id="5178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180" name="Oval 97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181" name="AutoShape 98"/>
            <p:cNvCxnSpPr>
              <a:cxnSpLocks noChangeShapeType="1"/>
              <a:stCxn id="5180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182" name="Oval 99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183" name="AutoShape 100"/>
            <p:cNvCxnSpPr>
              <a:cxnSpLocks noChangeShapeType="1"/>
              <a:stCxn id="5182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184" name="AutoShape 101"/>
            <p:cNvCxnSpPr>
              <a:cxnSpLocks noChangeShapeType="1"/>
              <a:stCxn id="5176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185" name="AutoShape 102"/>
            <p:cNvCxnSpPr>
              <a:cxnSpLocks noChangeShapeType="1"/>
              <a:stCxn id="5178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186" name="AutoShape 103"/>
            <p:cNvCxnSpPr>
              <a:cxnSpLocks noChangeShapeType="1"/>
              <a:stCxn id="5180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187" name="AutoShape 104"/>
            <p:cNvCxnSpPr>
              <a:cxnSpLocks noChangeShapeType="1"/>
              <a:stCxn id="5182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188" name="Text Box 105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5189" name="AutoShape 106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5190" name="AutoShape 107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191" name="Text Box 108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5192" name="Text Box 109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5193" name="Text Box 110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5194" name="Text Box 111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253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2253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6DA871E-A971-407F-B5F7-936D08E0651D}" type="slidenum">
              <a:rPr lang="en-US"/>
              <a:pPr lvl="1"/>
              <a:t>15</a:t>
            </a:fld>
            <a:endParaRPr 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b="1" u="sng" smtClean="0"/>
              <a:t>Example3</a:t>
            </a:r>
            <a:r>
              <a:rPr lang="en-US" sz="2400" smtClean="0"/>
              <a:t>: find an expression for the number of bits required in a DAC for a given </a:t>
            </a:r>
            <a:r>
              <a:rPr lang="en-US" sz="2400" b="1" smtClean="0"/>
              <a:t>range</a:t>
            </a:r>
            <a:r>
              <a:rPr lang="en-US" sz="2400" smtClean="0"/>
              <a:t> and </a:t>
            </a:r>
            <a:r>
              <a:rPr lang="en-US" sz="2400" b="1" smtClean="0"/>
              <a:t>resolution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b="1" smtClean="0"/>
              <a:t>		range = v</a:t>
            </a:r>
            <a:r>
              <a:rPr lang="en-US" sz="2400" b="1" baseline="-25000" smtClean="0"/>
              <a:t>aMax</a:t>
            </a:r>
            <a:r>
              <a:rPr lang="en-US" sz="2400" b="1" smtClean="0"/>
              <a:t> – v</a:t>
            </a:r>
            <a:r>
              <a:rPr lang="en-US" sz="2400" b="1" baseline="-25000" smtClean="0"/>
              <a:t>aMin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b="1" baseline="-25000" smtClean="0"/>
              <a:t>		</a:t>
            </a:r>
            <a:r>
              <a:rPr lang="en-US" sz="2400" b="1" smtClean="0"/>
              <a:t>resolution = </a:t>
            </a:r>
            <a:r>
              <a:rPr lang="el-GR" sz="2400" b="1" smtClean="0">
                <a:cs typeface="Times New Roman" pitchFamily="18" charset="0"/>
              </a:rPr>
              <a:t>δ</a:t>
            </a:r>
            <a:r>
              <a:rPr lang="en-US" sz="2400" b="1" smtClean="0">
                <a:cs typeface="Times New Roman" pitchFamily="18" charset="0"/>
              </a:rPr>
              <a:t>v</a:t>
            </a:r>
            <a:endParaRPr lang="el-GR" sz="2400" b="1" baseline="-25000" smtClean="0">
              <a:cs typeface="Times New Roman" pitchFamily="18" charset="0"/>
            </a:endParaRPr>
          </a:p>
        </p:txBody>
      </p:sp>
      <p:grpSp>
        <p:nvGrpSpPr>
          <p:cNvPr id="22535" name="Group 4"/>
          <p:cNvGrpSpPr>
            <a:grpSpLocks/>
          </p:cNvGrpSpPr>
          <p:nvPr/>
        </p:nvGrpSpPr>
        <p:grpSpPr bwMode="auto">
          <a:xfrm>
            <a:off x="1017588" y="2933700"/>
            <a:ext cx="2973387" cy="2568575"/>
            <a:chOff x="3015" y="1934"/>
            <a:chExt cx="1873" cy="1618"/>
          </a:xfrm>
        </p:grpSpPr>
        <p:sp>
          <p:nvSpPr>
            <p:cNvPr id="22536" name="AutoShape 5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7" name="Text Box 6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22538" name="Text Box 7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2539" name="Line 8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0" name="Oval 9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Oval 10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2" name="Line 11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3" name="Line 12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4" name="Oval 13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5" name="Oval 14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6" name="Oval 15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2547" name="AutoShape 16"/>
            <p:cNvCxnSpPr>
              <a:cxnSpLocks noChangeShapeType="1"/>
              <a:stCxn id="22545" idx="2"/>
              <a:endCxn id="22546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2548" name="AutoShape 17"/>
            <p:cNvCxnSpPr>
              <a:cxnSpLocks noChangeShapeType="1"/>
              <a:stCxn id="22540" idx="2"/>
              <a:endCxn id="22546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2549" name="Text Box 18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a</a:t>
              </a:r>
              <a:endParaRPr lang="en-US"/>
            </a:p>
            <a:p>
              <a:r>
                <a:rPr lang="en-US"/>
                <a:t>–</a:t>
              </a:r>
            </a:p>
          </p:txBody>
        </p:sp>
        <p:grpSp>
          <p:nvGrpSpPr>
            <p:cNvPr id="22550" name="Group 19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22635" name="Line 2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6" name="Line 2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7" name="Line 2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8" name="Line 2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9" name="Line 2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0" name="Line 2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1" name="Line 2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2551" name="AutoShape 27"/>
            <p:cNvCxnSpPr>
              <a:cxnSpLocks noChangeShapeType="1"/>
              <a:stCxn id="22541" idx="0"/>
              <a:endCxn id="22635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2552" name="AutoShape 28"/>
            <p:cNvCxnSpPr>
              <a:cxnSpLocks noChangeShapeType="1"/>
              <a:stCxn id="22544" idx="0"/>
              <a:endCxn id="22637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2553" name="Group 29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22628" name="Line 3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29" name="Line 3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0" name="Line 3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1" name="Line 3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2" name="Line 3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3" name="Line 3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4" name="Line 3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2554" name="AutoShape 37"/>
            <p:cNvCxnSpPr>
              <a:cxnSpLocks noChangeShapeType="1"/>
              <a:stCxn id="22582" idx="6"/>
              <a:endCxn id="22628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2555" name="AutoShape 38"/>
            <p:cNvCxnSpPr>
              <a:cxnSpLocks noChangeShapeType="1"/>
              <a:stCxn id="22556" idx="2"/>
              <a:endCxn id="22630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2556" name="Oval 39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2557" name="AutoShape 40"/>
            <p:cNvCxnSpPr>
              <a:cxnSpLocks noChangeShapeType="1"/>
              <a:stCxn id="22556" idx="6"/>
              <a:endCxn id="22541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2558" name="Group 41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22621" name="Line 4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22" name="Line 4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23" name="Line 4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24" name="Line 4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25" name="Line 4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26" name="Line 4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27" name="Line 4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2559" name="AutoShape 49"/>
            <p:cNvCxnSpPr>
              <a:cxnSpLocks noChangeShapeType="1"/>
              <a:stCxn id="22581" idx="6"/>
              <a:endCxn id="22621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2560" name="AutoShape 50"/>
            <p:cNvCxnSpPr>
              <a:cxnSpLocks noChangeShapeType="1"/>
              <a:stCxn id="22561" idx="2"/>
              <a:endCxn id="22623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2561" name="Oval 51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562" name="Group 52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22614" name="Line 5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15" name="Line 5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16" name="Line 5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17" name="Line 5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18" name="Line 5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19" name="Line 5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20" name="Line 5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2563" name="AutoShape 60"/>
            <p:cNvCxnSpPr>
              <a:cxnSpLocks noChangeShapeType="1"/>
              <a:stCxn id="22580" idx="6"/>
              <a:endCxn id="22614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2564" name="AutoShape 61"/>
            <p:cNvCxnSpPr>
              <a:cxnSpLocks noChangeShapeType="1"/>
              <a:stCxn id="22565" idx="2"/>
              <a:endCxn id="22616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2565" name="Oval 62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2566" name="AutoShape 63"/>
            <p:cNvCxnSpPr>
              <a:cxnSpLocks noChangeShapeType="1"/>
              <a:stCxn id="22556" idx="4"/>
              <a:endCxn id="22561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2567" name="AutoShape 64"/>
            <p:cNvCxnSpPr>
              <a:cxnSpLocks noChangeShapeType="1"/>
              <a:stCxn id="22561" idx="4"/>
              <a:endCxn id="22565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22568" name="Group 65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22609" name="Group 66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22611" name="Freeform 67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12" name="Line 68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13" name="Line 69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22610" name="AutoShape 70"/>
              <p:cNvCxnSpPr>
                <a:cxnSpLocks noChangeShapeType="1"/>
                <a:stCxn id="22611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22569" name="Text Box 71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2570" name="Text Box 72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2571" name="Text Box 73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2572" name="Text Box 74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22573" name="Group 75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22602" name="Line 7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03" name="Line 7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04" name="Line 7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05" name="Line 7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06" name="Line 8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07" name="Line 8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08" name="Line 8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2574" name="AutoShape 83"/>
            <p:cNvCxnSpPr>
              <a:cxnSpLocks noChangeShapeType="1"/>
              <a:stCxn id="22579" idx="6"/>
              <a:endCxn id="22602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2575" name="AutoShape 84"/>
            <p:cNvCxnSpPr>
              <a:cxnSpLocks noChangeShapeType="1"/>
              <a:stCxn id="22576" idx="2"/>
              <a:endCxn id="22604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2576" name="Oval 85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2577" name="AutoShape 86"/>
            <p:cNvCxnSpPr>
              <a:cxnSpLocks noChangeShapeType="1"/>
              <a:stCxn id="22576" idx="0"/>
              <a:endCxn id="22565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2578" name="Text Box 87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22579" name="Oval 88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0" name="Oval 89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1" name="Oval 90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2" name="Oval 91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3" name="Oval 92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2584" name="AutoShape 93"/>
            <p:cNvCxnSpPr>
              <a:cxnSpLocks noChangeShapeType="1"/>
              <a:stCxn id="22583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2585" name="Oval 94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2586" name="AutoShape 95"/>
            <p:cNvCxnSpPr>
              <a:cxnSpLocks noChangeShapeType="1"/>
              <a:stCxn id="22585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2587" name="Oval 96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2588" name="AutoShape 97"/>
            <p:cNvCxnSpPr>
              <a:cxnSpLocks noChangeShapeType="1"/>
              <a:stCxn id="22587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2589" name="Oval 98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2590" name="AutoShape 99"/>
            <p:cNvCxnSpPr>
              <a:cxnSpLocks noChangeShapeType="1"/>
              <a:stCxn id="22589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2591" name="AutoShape 100"/>
            <p:cNvCxnSpPr>
              <a:cxnSpLocks noChangeShapeType="1"/>
              <a:stCxn id="22583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2592" name="AutoShape 101"/>
            <p:cNvCxnSpPr>
              <a:cxnSpLocks noChangeShapeType="1"/>
              <a:stCxn id="22585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2593" name="AutoShape 102"/>
            <p:cNvCxnSpPr>
              <a:cxnSpLocks noChangeShapeType="1"/>
              <a:stCxn id="22587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2594" name="AutoShape 103"/>
            <p:cNvCxnSpPr>
              <a:cxnSpLocks noChangeShapeType="1"/>
              <a:stCxn id="22589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2595" name="Text Box 104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22596" name="AutoShape 105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22597" name="AutoShape 106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2598" name="Text Box 107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2599" name="Text Box 108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2600" name="Text Box 109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2601" name="Text Box 110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614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614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6FFA7F7-1B4C-4602-A0E5-E9C463D900C0}" type="slidenum">
              <a:rPr lang="en-US"/>
              <a:pPr lvl="1"/>
              <a:t>16</a:t>
            </a:fld>
            <a:endParaRPr lang="en-US"/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b="1" u="sng" smtClean="0"/>
              <a:t>Example3</a:t>
            </a:r>
            <a:r>
              <a:rPr lang="en-US" sz="2400" smtClean="0"/>
              <a:t>: find an expression for the number of bits required in a DAC for a given </a:t>
            </a:r>
            <a:r>
              <a:rPr lang="en-US" sz="2400" b="1" smtClean="0"/>
              <a:t>range</a:t>
            </a:r>
            <a:r>
              <a:rPr lang="en-US" sz="2400" smtClean="0"/>
              <a:t> and </a:t>
            </a:r>
            <a:r>
              <a:rPr lang="en-US" sz="2400" b="1" smtClean="0"/>
              <a:t>resolution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b="1" smtClean="0"/>
              <a:t>		range = v</a:t>
            </a:r>
            <a:r>
              <a:rPr lang="en-US" sz="2400" b="1" baseline="-25000" smtClean="0"/>
              <a:t>aMax</a:t>
            </a:r>
            <a:r>
              <a:rPr lang="en-US" sz="2400" b="1" smtClean="0"/>
              <a:t> – v</a:t>
            </a:r>
            <a:r>
              <a:rPr lang="en-US" sz="2400" b="1" baseline="-25000" smtClean="0"/>
              <a:t>aMin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b="1" baseline="-25000" smtClean="0"/>
              <a:t>		</a:t>
            </a:r>
            <a:r>
              <a:rPr lang="en-US" sz="2400" b="1" smtClean="0"/>
              <a:t>resolution = </a:t>
            </a:r>
            <a:r>
              <a:rPr lang="el-GR" sz="2400" b="1" smtClean="0">
                <a:cs typeface="Times New Roman" pitchFamily="18" charset="0"/>
              </a:rPr>
              <a:t>δ</a:t>
            </a:r>
            <a:r>
              <a:rPr lang="en-US" sz="2400" b="1" smtClean="0">
                <a:cs typeface="Times New Roman" pitchFamily="18" charset="0"/>
              </a:rPr>
              <a:t>v</a:t>
            </a:r>
            <a:endParaRPr lang="el-GR" sz="2400" b="1" baseline="-25000" smtClean="0">
              <a:cs typeface="Times New Roman" pitchFamily="18" charset="0"/>
            </a:endParaRPr>
          </a:p>
        </p:txBody>
      </p:sp>
      <p:grpSp>
        <p:nvGrpSpPr>
          <p:cNvPr id="6152" name="Group 5"/>
          <p:cNvGrpSpPr>
            <a:grpSpLocks/>
          </p:cNvGrpSpPr>
          <p:nvPr/>
        </p:nvGrpSpPr>
        <p:grpSpPr bwMode="auto">
          <a:xfrm>
            <a:off x="1017588" y="2933700"/>
            <a:ext cx="2973387" cy="2568575"/>
            <a:chOff x="3015" y="1934"/>
            <a:chExt cx="1873" cy="1618"/>
          </a:xfrm>
        </p:grpSpPr>
        <p:sp>
          <p:nvSpPr>
            <p:cNvPr id="6153" name="AutoShape 6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Text Box 7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6155" name="Text Box 8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6156" name="Line 9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Oval 10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Oval 11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Line 12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3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Oval 14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Oval 15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Oval 16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164" name="AutoShape 17"/>
            <p:cNvCxnSpPr>
              <a:cxnSpLocks noChangeShapeType="1"/>
              <a:stCxn id="6162" idx="2"/>
              <a:endCxn id="6163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165" name="AutoShape 18"/>
            <p:cNvCxnSpPr>
              <a:cxnSpLocks noChangeShapeType="1"/>
              <a:stCxn id="6157" idx="2"/>
              <a:endCxn id="6163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6166" name="Text Box 19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a</a:t>
              </a:r>
              <a:endParaRPr lang="en-US"/>
            </a:p>
            <a:p>
              <a:r>
                <a:rPr lang="en-US"/>
                <a:t>–</a:t>
              </a:r>
            </a:p>
          </p:txBody>
        </p:sp>
        <p:grpSp>
          <p:nvGrpSpPr>
            <p:cNvPr id="6167" name="Group 20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6252" name="Line 2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3" name="Line 2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4" name="Line 2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5" name="Line 2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" name="Line 2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7" name="Line 2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8" name="Line 2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6168" name="AutoShape 28"/>
            <p:cNvCxnSpPr>
              <a:cxnSpLocks noChangeShapeType="1"/>
              <a:stCxn id="6158" idx="0"/>
              <a:endCxn id="6252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6169" name="AutoShape 29"/>
            <p:cNvCxnSpPr>
              <a:cxnSpLocks noChangeShapeType="1"/>
              <a:stCxn id="6161" idx="0"/>
              <a:endCxn id="6254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6170" name="Group 30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6245" name="Line 3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6" name="Line 3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" name="Line 3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" name="Line 3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9" name="Line 3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0" name="Line 3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1" name="Line 3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6171" name="AutoShape 38"/>
            <p:cNvCxnSpPr>
              <a:cxnSpLocks noChangeShapeType="1"/>
              <a:stCxn id="6199" idx="6"/>
              <a:endCxn id="6245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172" name="AutoShape 39"/>
            <p:cNvCxnSpPr>
              <a:cxnSpLocks noChangeShapeType="1"/>
              <a:stCxn id="6173" idx="2"/>
              <a:endCxn id="6247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173" name="Oval 40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174" name="AutoShape 41"/>
            <p:cNvCxnSpPr>
              <a:cxnSpLocks noChangeShapeType="1"/>
              <a:stCxn id="6173" idx="6"/>
              <a:endCxn id="6158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6175" name="Group 42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6238" name="Line 4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9" name="Line 4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0" name="Line 4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1" name="Line 4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2" name="Line 4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3" name="Line 4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4" name="Line 4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6176" name="AutoShape 50"/>
            <p:cNvCxnSpPr>
              <a:cxnSpLocks noChangeShapeType="1"/>
              <a:stCxn id="6198" idx="6"/>
              <a:endCxn id="6238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177" name="AutoShape 51"/>
            <p:cNvCxnSpPr>
              <a:cxnSpLocks noChangeShapeType="1"/>
              <a:stCxn id="6178" idx="2"/>
              <a:endCxn id="6240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178" name="Oval 52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79" name="Group 53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6231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2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3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4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5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6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7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6180" name="AutoShape 61"/>
            <p:cNvCxnSpPr>
              <a:cxnSpLocks noChangeShapeType="1"/>
              <a:stCxn id="6197" idx="6"/>
              <a:endCxn id="6231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181" name="AutoShape 62"/>
            <p:cNvCxnSpPr>
              <a:cxnSpLocks noChangeShapeType="1"/>
              <a:stCxn id="6182" idx="2"/>
              <a:endCxn id="6233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182" name="Oval 63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183" name="AutoShape 64"/>
            <p:cNvCxnSpPr>
              <a:cxnSpLocks noChangeShapeType="1"/>
              <a:stCxn id="6173" idx="4"/>
              <a:endCxn id="6178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184" name="AutoShape 65"/>
            <p:cNvCxnSpPr>
              <a:cxnSpLocks noChangeShapeType="1"/>
              <a:stCxn id="6178" idx="4"/>
              <a:endCxn id="6182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6185" name="Group 66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6226" name="Group 67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6228" name="Freeform 68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9" name="Line 69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0" name="Line 70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6227" name="AutoShape 71"/>
              <p:cNvCxnSpPr>
                <a:cxnSpLocks noChangeShapeType="1"/>
                <a:stCxn id="6228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6186" name="Text Box 72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6187" name="Text Box 73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6188" name="Text Box 74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6189" name="Text Box 75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6190" name="Group 76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6219" name="Line 7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0" name="Line 7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1" name="Line 7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2" name="Line 8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3" name="Line 8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4" name="Line 8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5" name="Line 8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6191" name="AutoShape 84"/>
            <p:cNvCxnSpPr>
              <a:cxnSpLocks noChangeShapeType="1"/>
              <a:stCxn id="6196" idx="6"/>
              <a:endCxn id="6219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192" name="AutoShape 85"/>
            <p:cNvCxnSpPr>
              <a:cxnSpLocks noChangeShapeType="1"/>
              <a:stCxn id="6193" idx="2"/>
              <a:endCxn id="6221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193" name="Oval 86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194" name="AutoShape 87"/>
            <p:cNvCxnSpPr>
              <a:cxnSpLocks noChangeShapeType="1"/>
              <a:stCxn id="6193" idx="0"/>
              <a:endCxn id="6182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195" name="Text Box 88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6196" name="Oval 89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7" name="Oval 90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8" name="Oval 91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9" name="Oval 92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0" name="Oval 93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01" name="AutoShape 94"/>
            <p:cNvCxnSpPr>
              <a:cxnSpLocks noChangeShapeType="1"/>
              <a:stCxn id="6200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202" name="Oval 95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03" name="AutoShape 96"/>
            <p:cNvCxnSpPr>
              <a:cxnSpLocks noChangeShapeType="1"/>
              <a:stCxn id="6202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204" name="Oval 97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05" name="AutoShape 98"/>
            <p:cNvCxnSpPr>
              <a:cxnSpLocks noChangeShapeType="1"/>
              <a:stCxn id="6204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206" name="Oval 99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07" name="AutoShape 100"/>
            <p:cNvCxnSpPr>
              <a:cxnSpLocks noChangeShapeType="1"/>
              <a:stCxn id="6206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208" name="AutoShape 101"/>
            <p:cNvCxnSpPr>
              <a:cxnSpLocks noChangeShapeType="1"/>
              <a:stCxn id="6200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6209" name="AutoShape 102"/>
            <p:cNvCxnSpPr>
              <a:cxnSpLocks noChangeShapeType="1"/>
              <a:stCxn id="6202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210" name="AutoShape 103"/>
            <p:cNvCxnSpPr>
              <a:cxnSpLocks noChangeShapeType="1"/>
              <a:stCxn id="6204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211" name="AutoShape 104"/>
            <p:cNvCxnSpPr>
              <a:cxnSpLocks noChangeShapeType="1"/>
              <a:stCxn id="6206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212" name="Text Box 105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6213" name="AutoShape 106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6214" name="AutoShape 107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215" name="Text Box 108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6216" name="Text Box 109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6217" name="Text Box 110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6218" name="Text Box 111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  <p:graphicFrame>
        <p:nvGraphicFramePr>
          <p:cNvPr id="6146" name="Object 115"/>
          <p:cNvGraphicFramePr>
            <a:graphicFrameLocks noChangeAspect="1"/>
          </p:cNvGraphicFramePr>
          <p:nvPr>
            <p:ph sz="quarter" idx="2"/>
          </p:nvPr>
        </p:nvGraphicFramePr>
        <p:xfrm>
          <a:off x="4572000" y="2289175"/>
          <a:ext cx="3962400" cy="3787775"/>
        </p:xfrm>
        <a:graphic>
          <a:graphicData uri="http://schemas.openxmlformats.org/presentationml/2006/ole">
            <p:oleObj spid="_x0000_s6146" name="Equation" r:id="rId3" imgW="2298600" imgH="219708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355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2355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12D103A-F41F-43C1-994F-7DCCE45E9BE9}" type="slidenum">
              <a:rPr lang="en-US"/>
              <a:pPr lvl="1"/>
              <a:t>17</a:t>
            </a:fld>
            <a:endParaRPr lang="en-US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Example4</a:t>
            </a:r>
            <a:r>
              <a:rPr lang="en-US" sz="2400" smtClean="0"/>
              <a:t>: find the number of bits required in a DAC given that:</a:t>
            </a:r>
            <a:endParaRPr lang="en-US" sz="2400" b="1" smtClean="0"/>
          </a:p>
          <a:p>
            <a:pPr>
              <a:buFont typeface="Monotype Sorts" pitchFamily="2" charset="2"/>
              <a:buNone/>
            </a:pPr>
            <a:r>
              <a:rPr lang="en-US" sz="2400" b="1" smtClean="0"/>
              <a:t>		range = 10V</a:t>
            </a:r>
            <a:endParaRPr lang="en-US" sz="2400" b="1" baseline="-25000" smtClean="0"/>
          </a:p>
          <a:p>
            <a:pPr>
              <a:buFont typeface="Monotype Sorts" pitchFamily="2" charset="2"/>
              <a:buNone/>
            </a:pPr>
            <a:r>
              <a:rPr lang="en-US" sz="2400" b="1" baseline="-25000" smtClean="0"/>
              <a:t>		</a:t>
            </a:r>
            <a:r>
              <a:rPr lang="en-US" sz="2400" b="1" smtClean="0"/>
              <a:t>resolution = 10 mV</a:t>
            </a:r>
            <a:endParaRPr lang="el-GR" sz="2400" b="1" baseline="-25000" smtClean="0">
              <a:cs typeface="Times New Roman" pitchFamily="18" charset="0"/>
            </a:endParaRPr>
          </a:p>
        </p:txBody>
      </p:sp>
      <p:grpSp>
        <p:nvGrpSpPr>
          <p:cNvPr id="23559" name="Group 4"/>
          <p:cNvGrpSpPr>
            <a:grpSpLocks/>
          </p:cNvGrpSpPr>
          <p:nvPr/>
        </p:nvGrpSpPr>
        <p:grpSpPr bwMode="auto">
          <a:xfrm>
            <a:off x="1017588" y="2933700"/>
            <a:ext cx="2973387" cy="2568575"/>
            <a:chOff x="3015" y="1934"/>
            <a:chExt cx="1873" cy="1618"/>
          </a:xfrm>
        </p:grpSpPr>
        <p:sp>
          <p:nvSpPr>
            <p:cNvPr id="23560" name="AutoShape 5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23562" name="Text Box 7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3563" name="Line 8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Oval 9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Oval 10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Line 11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Line 12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Oval 13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Oval 14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Oval 15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571" name="AutoShape 16"/>
            <p:cNvCxnSpPr>
              <a:cxnSpLocks noChangeShapeType="1"/>
              <a:stCxn id="23569" idx="2"/>
              <a:endCxn id="23570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72" name="AutoShape 17"/>
            <p:cNvCxnSpPr>
              <a:cxnSpLocks noChangeShapeType="1"/>
              <a:stCxn id="23564" idx="2"/>
              <a:endCxn id="23570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a</a:t>
              </a:r>
              <a:endParaRPr lang="en-US"/>
            </a:p>
            <a:p>
              <a:r>
                <a:rPr lang="en-US"/>
                <a:t>–</a:t>
              </a:r>
            </a:p>
          </p:txBody>
        </p:sp>
        <p:grpSp>
          <p:nvGrpSpPr>
            <p:cNvPr id="23574" name="Group 19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23659" name="Line 2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60" name="Line 2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61" name="Line 2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62" name="Line 2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63" name="Line 2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64" name="Line 2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65" name="Line 2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3575" name="AutoShape 27"/>
            <p:cNvCxnSpPr>
              <a:cxnSpLocks noChangeShapeType="1"/>
              <a:stCxn id="23565" idx="0"/>
              <a:endCxn id="23659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3576" name="AutoShape 28"/>
            <p:cNvCxnSpPr>
              <a:cxnSpLocks noChangeShapeType="1"/>
              <a:stCxn id="23568" idx="0"/>
              <a:endCxn id="23661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3577" name="Group 29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23652" name="Line 3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53" name="Line 3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54" name="Line 3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55" name="Line 3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56" name="Line 3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57" name="Line 3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58" name="Line 3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3578" name="AutoShape 37"/>
            <p:cNvCxnSpPr>
              <a:cxnSpLocks noChangeShapeType="1"/>
              <a:stCxn id="23606" idx="6"/>
              <a:endCxn id="23652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79" name="AutoShape 38"/>
            <p:cNvCxnSpPr>
              <a:cxnSpLocks noChangeShapeType="1"/>
              <a:stCxn id="23580" idx="2"/>
              <a:endCxn id="23654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3580" name="Oval 39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581" name="AutoShape 40"/>
            <p:cNvCxnSpPr>
              <a:cxnSpLocks noChangeShapeType="1"/>
              <a:stCxn id="23580" idx="6"/>
              <a:endCxn id="23565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3582" name="Group 41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23645" name="Line 4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6" name="Line 4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7" name="Line 4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8" name="Line 4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9" name="Line 4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50" name="Line 4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51" name="Line 4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3583" name="AutoShape 49"/>
            <p:cNvCxnSpPr>
              <a:cxnSpLocks noChangeShapeType="1"/>
              <a:stCxn id="23605" idx="6"/>
              <a:endCxn id="23645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84" name="AutoShape 50"/>
            <p:cNvCxnSpPr>
              <a:cxnSpLocks noChangeShapeType="1"/>
              <a:stCxn id="23585" idx="2"/>
              <a:endCxn id="23647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3585" name="Oval 51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586" name="Group 52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23638" name="Line 5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9" name="Line 5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0" name="Line 5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1" name="Line 5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2" name="Line 5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3" name="Line 5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4" name="Line 5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3587" name="AutoShape 60"/>
            <p:cNvCxnSpPr>
              <a:cxnSpLocks noChangeShapeType="1"/>
              <a:stCxn id="23604" idx="6"/>
              <a:endCxn id="23638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88" name="AutoShape 61"/>
            <p:cNvCxnSpPr>
              <a:cxnSpLocks noChangeShapeType="1"/>
              <a:stCxn id="23589" idx="2"/>
              <a:endCxn id="23640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3589" name="Oval 62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590" name="AutoShape 63"/>
            <p:cNvCxnSpPr>
              <a:cxnSpLocks noChangeShapeType="1"/>
              <a:stCxn id="23580" idx="4"/>
              <a:endCxn id="23585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91" name="AutoShape 64"/>
            <p:cNvCxnSpPr>
              <a:cxnSpLocks noChangeShapeType="1"/>
              <a:stCxn id="23585" idx="4"/>
              <a:endCxn id="23589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23592" name="Group 65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23633" name="Group 66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23635" name="Freeform 67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36" name="Line 68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37" name="Line 69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23634" name="AutoShape 70"/>
              <p:cNvCxnSpPr>
                <a:cxnSpLocks noChangeShapeType="1"/>
                <a:stCxn id="23635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23593" name="Text Box 71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3594" name="Text Box 72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3595" name="Text Box 73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3596" name="Text Box 74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23597" name="Group 75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23626" name="Line 7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27" name="Line 7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28" name="Line 7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29" name="Line 7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0" name="Line 8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1" name="Line 8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2" name="Line 8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3598" name="AutoShape 83"/>
            <p:cNvCxnSpPr>
              <a:cxnSpLocks noChangeShapeType="1"/>
              <a:stCxn id="23603" idx="6"/>
              <a:endCxn id="23626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599" name="AutoShape 84"/>
            <p:cNvCxnSpPr>
              <a:cxnSpLocks noChangeShapeType="1"/>
              <a:stCxn id="23600" idx="2"/>
              <a:endCxn id="23628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3600" name="Oval 85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601" name="AutoShape 86"/>
            <p:cNvCxnSpPr>
              <a:cxnSpLocks noChangeShapeType="1"/>
              <a:stCxn id="23600" idx="0"/>
              <a:endCxn id="23589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3602" name="Text Box 87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23603" name="Oval 88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4" name="Oval 89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5" name="Oval 90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6" name="Oval 91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7" name="Oval 92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608" name="AutoShape 93"/>
            <p:cNvCxnSpPr>
              <a:cxnSpLocks noChangeShapeType="1"/>
              <a:stCxn id="23607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3609" name="Oval 94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610" name="AutoShape 95"/>
            <p:cNvCxnSpPr>
              <a:cxnSpLocks noChangeShapeType="1"/>
              <a:stCxn id="23609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3611" name="Oval 96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612" name="AutoShape 97"/>
            <p:cNvCxnSpPr>
              <a:cxnSpLocks noChangeShapeType="1"/>
              <a:stCxn id="23611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3613" name="Oval 98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614" name="AutoShape 99"/>
            <p:cNvCxnSpPr>
              <a:cxnSpLocks noChangeShapeType="1"/>
              <a:stCxn id="23613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615" name="AutoShape 100"/>
            <p:cNvCxnSpPr>
              <a:cxnSpLocks noChangeShapeType="1"/>
              <a:stCxn id="23607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3616" name="AutoShape 101"/>
            <p:cNvCxnSpPr>
              <a:cxnSpLocks noChangeShapeType="1"/>
              <a:stCxn id="23609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617" name="AutoShape 102"/>
            <p:cNvCxnSpPr>
              <a:cxnSpLocks noChangeShapeType="1"/>
              <a:stCxn id="23611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3618" name="AutoShape 103"/>
            <p:cNvCxnSpPr>
              <a:cxnSpLocks noChangeShapeType="1"/>
              <a:stCxn id="23613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3619" name="Text Box 104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23620" name="AutoShape 105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23621" name="AutoShape 106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3622" name="Text Box 107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3623" name="Text Box 108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3624" name="Text Box 109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3625" name="Text Box 110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17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717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D5BC068-695D-4CB0-9750-FA7F9AE016D1}" type="slidenum">
              <a:rPr lang="en-US"/>
              <a:pPr lvl="1"/>
              <a:t>18</a:t>
            </a:fld>
            <a:endParaRPr lang="en-US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Example4</a:t>
            </a:r>
            <a:r>
              <a:rPr lang="en-US" sz="2400" smtClean="0"/>
              <a:t>: find the number of bits required in a DAC given that:</a:t>
            </a:r>
            <a:endParaRPr lang="en-US" sz="2400" b="1" smtClean="0"/>
          </a:p>
          <a:p>
            <a:pPr>
              <a:buFont typeface="Monotype Sorts" pitchFamily="2" charset="2"/>
              <a:buNone/>
            </a:pPr>
            <a:r>
              <a:rPr lang="en-US" sz="2400" b="1" smtClean="0"/>
              <a:t>		range = 10V</a:t>
            </a:r>
            <a:endParaRPr lang="en-US" sz="2400" b="1" baseline="-25000" smtClean="0"/>
          </a:p>
          <a:p>
            <a:pPr>
              <a:buFont typeface="Monotype Sorts" pitchFamily="2" charset="2"/>
              <a:buNone/>
            </a:pPr>
            <a:r>
              <a:rPr lang="en-US" sz="2400" b="1" baseline="-25000" smtClean="0"/>
              <a:t>		</a:t>
            </a:r>
            <a:r>
              <a:rPr lang="en-US" sz="2400" b="1" smtClean="0"/>
              <a:t>resolution = 10 mV</a:t>
            </a:r>
            <a:endParaRPr lang="el-GR" sz="2400" b="1" baseline="-25000" smtClean="0">
              <a:cs typeface="Times New Roman" pitchFamily="18" charset="0"/>
            </a:endParaRPr>
          </a:p>
        </p:txBody>
      </p:sp>
      <p:grpSp>
        <p:nvGrpSpPr>
          <p:cNvPr id="7176" name="Group 4"/>
          <p:cNvGrpSpPr>
            <a:grpSpLocks/>
          </p:cNvGrpSpPr>
          <p:nvPr/>
        </p:nvGrpSpPr>
        <p:grpSpPr bwMode="auto">
          <a:xfrm>
            <a:off x="1017588" y="2933700"/>
            <a:ext cx="2973387" cy="2568575"/>
            <a:chOff x="3015" y="1934"/>
            <a:chExt cx="1873" cy="1618"/>
          </a:xfrm>
        </p:grpSpPr>
        <p:sp>
          <p:nvSpPr>
            <p:cNvPr id="7177" name="AutoShape 5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Text Box 6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7179" name="Text Box 7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7180" name="Line 8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Oval 9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Oval 10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Line 11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2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Oval 13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Oval 14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Oval 15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188" name="AutoShape 16"/>
            <p:cNvCxnSpPr>
              <a:cxnSpLocks noChangeShapeType="1"/>
              <a:stCxn id="7186" idx="2"/>
              <a:endCxn id="7187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189" name="AutoShape 17"/>
            <p:cNvCxnSpPr>
              <a:cxnSpLocks noChangeShapeType="1"/>
              <a:stCxn id="7181" idx="2"/>
              <a:endCxn id="7187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190" name="Text Box 18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a</a:t>
              </a:r>
              <a:endParaRPr lang="en-US"/>
            </a:p>
            <a:p>
              <a:r>
                <a:rPr lang="en-US"/>
                <a:t>–</a:t>
              </a:r>
            </a:p>
          </p:txBody>
        </p:sp>
        <p:grpSp>
          <p:nvGrpSpPr>
            <p:cNvPr id="7191" name="Group 19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7276" name="Line 2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" name="Line 2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8" name="Line 2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" name="Line 2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" name="Line 2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" name="Line 2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2" name="Line 2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192" name="AutoShape 27"/>
            <p:cNvCxnSpPr>
              <a:cxnSpLocks noChangeShapeType="1"/>
              <a:stCxn id="7182" idx="0"/>
              <a:endCxn id="7276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193" name="AutoShape 28"/>
            <p:cNvCxnSpPr>
              <a:cxnSpLocks noChangeShapeType="1"/>
              <a:stCxn id="7185" idx="0"/>
              <a:endCxn id="7278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7194" name="Group 29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7269" name="Line 3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0" name="Line 3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1" name="Line 3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2" name="Line 3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" name="Line 3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" name="Line 3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5" name="Line 3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195" name="AutoShape 37"/>
            <p:cNvCxnSpPr>
              <a:cxnSpLocks noChangeShapeType="1"/>
              <a:stCxn id="7223" idx="6"/>
              <a:endCxn id="7269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196" name="AutoShape 38"/>
            <p:cNvCxnSpPr>
              <a:cxnSpLocks noChangeShapeType="1"/>
              <a:stCxn id="7197" idx="2"/>
              <a:endCxn id="7271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197" name="Oval 39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198" name="AutoShape 40"/>
            <p:cNvCxnSpPr>
              <a:cxnSpLocks noChangeShapeType="1"/>
              <a:stCxn id="7197" idx="6"/>
              <a:endCxn id="7182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199" name="Group 41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7262" name="Line 4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3" name="Line 4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4" name="Line 4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5" name="Line 4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6" name="Line 4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7" name="Line 4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8" name="Line 4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200" name="AutoShape 49"/>
            <p:cNvCxnSpPr>
              <a:cxnSpLocks noChangeShapeType="1"/>
              <a:stCxn id="7222" idx="6"/>
              <a:endCxn id="7262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201" name="AutoShape 50"/>
            <p:cNvCxnSpPr>
              <a:cxnSpLocks noChangeShapeType="1"/>
              <a:stCxn id="7202" idx="2"/>
              <a:endCxn id="7264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202" name="Oval 51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03" name="Group 52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7255" name="Line 5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6" name="Line 5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7" name="Line 5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8" name="Line 5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9" name="Line 5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0" name="Line 5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1" name="Line 5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204" name="AutoShape 60"/>
            <p:cNvCxnSpPr>
              <a:cxnSpLocks noChangeShapeType="1"/>
              <a:stCxn id="7221" idx="6"/>
              <a:endCxn id="7255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205" name="AutoShape 61"/>
            <p:cNvCxnSpPr>
              <a:cxnSpLocks noChangeShapeType="1"/>
              <a:stCxn id="7206" idx="2"/>
              <a:endCxn id="7257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206" name="Oval 62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207" name="AutoShape 63"/>
            <p:cNvCxnSpPr>
              <a:cxnSpLocks noChangeShapeType="1"/>
              <a:stCxn id="7197" idx="4"/>
              <a:endCxn id="7202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208" name="AutoShape 64"/>
            <p:cNvCxnSpPr>
              <a:cxnSpLocks noChangeShapeType="1"/>
              <a:stCxn id="7202" idx="4"/>
              <a:endCxn id="7206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7209" name="Group 65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7250" name="Group 66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7252" name="Freeform 67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3" name="Line 68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4" name="Line 69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7251" name="AutoShape 70"/>
              <p:cNvCxnSpPr>
                <a:cxnSpLocks noChangeShapeType="1"/>
                <a:stCxn id="7252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7210" name="Text Box 71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7211" name="Text Box 72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7212" name="Text Box 73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7213" name="Text Box 74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7214" name="Group 75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7243" name="Line 7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4" name="Line 7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5" name="Line 7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6" name="Line 7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7" name="Line 8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8" name="Line 8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9" name="Line 8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215" name="AutoShape 83"/>
            <p:cNvCxnSpPr>
              <a:cxnSpLocks noChangeShapeType="1"/>
              <a:stCxn id="7220" idx="6"/>
              <a:endCxn id="7243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216" name="AutoShape 84"/>
            <p:cNvCxnSpPr>
              <a:cxnSpLocks noChangeShapeType="1"/>
              <a:stCxn id="7217" idx="2"/>
              <a:endCxn id="7245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217" name="Oval 85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218" name="AutoShape 86"/>
            <p:cNvCxnSpPr>
              <a:cxnSpLocks noChangeShapeType="1"/>
              <a:stCxn id="7217" idx="0"/>
              <a:endCxn id="7206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219" name="Text Box 87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7220" name="Oval 88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1" name="Oval 89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Oval 90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Oval 91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Oval 92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225" name="AutoShape 93"/>
            <p:cNvCxnSpPr>
              <a:cxnSpLocks noChangeShapeType="1"/>
              <a:stCxn id="7224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226" name="Oval 94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227" name="AutoShape 95"/>
            <p:cNvCxnSpPr>
              <a:cxnSpLocks noChangeShapeType="1"/>
              <a:stCxn id="7226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228" name="Oval 96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229" name="AutoShape 97"/>
            <p:cNvCxnSpPr>
              <a:cxnSpLocks noChangeShapeType="1"/>
              <a:stCxn id="7228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230" name="Oval 98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231" name="AutoShape 99"/>
            <p:cNvCxnSpPr>
              <a:cxnSpLocks noChangeShapeType="1"/>
              <a:stCxn id="7230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232" name="AutoShape 100"/>
            <p:cNvCxnSpPr>
              <a:cxnSpLocks noChangeShapeType="1"/>
              <a:stCxn id="7224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233" name="AutoShape 101"/>
            <p:cNvCxnSpPr>
              <a:cxnSpLocks noChangeShapeType="1"/>
              <a:stCxn id="7226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234" name="AutoShape 102"/>
            <p:cNvCxnSpPr>
              <a:cxnSpLocks noChangeShapeType="1"/>
              <a:stCxn id="7228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235" name="AutoShape 103"/>
            <p:cNvCxnSpPr>
              <a:cxnSpLocks noChangeShapeType="1"/>
              <a:stCxn id="7230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236" name="Text Box 104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7237" name="AutoShape 105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7238" name="AutoShape 106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239" name="Text Box 107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7240" name="Text Box 108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7241" name="Text Box 109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7242" name="Text Box 110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  <p:graphicFrame>
        <p:nvGraphicFramePr>
          <p:cNvPr id="7170" name="Object 111"/>
          <p:cNvGraphicFramePr>
            <a:graphicFrameLocks noChangeAspect="1"/>
          </p:cNvGraphicFramePr>
          <p:nvPr>
            <p:ph sz="quarter" idx="2"/>
          </p:nvPr>
        </p:nvGraphicFramePr>
        <p:xfrm>
          <a:off x="4648200" y="2636838"/>
          <a:ext cx="3505200" cy="3390900"/>
        </p:xfrm>
        <a:graphic>
          <a:graphicData uri="http://schemas.openxmlformats.org/presentationml/2006/ole">
            <p:oleObj spid="_x0000_s7170" name="Equation" r:id="rId3" imgW="1930320" imgH="1866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457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2458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0335C0B-22FF-4ECF-9DF7-58A5B2F1A489}" type="slidenum">
              <a:rPr lang="en-US"/>
              <a:pPr lvl="1"/>
              <a:t>19</a:t>
            </a:fld>
            <a:endParaRPr lang="en-US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u="sng" smtClean="0"/>
              <a:t>Example5</a:t>
            </a:r>
            <a:r>
              <a:rPr lang="en-US" sz="1800" smtClean="0"/>
              <a:t>: find the resistor values for a DAC with: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smtClean="0"/>
              <a:t>		</a:t>
            </a:r>
            <a:r>
              <a:rPr lang="en-US" sz="1800" b="1" smtClean="0"/>
              <a:t>range = 15V</a:t>
            </a:r>
            <a:r>
              <a:rPr lang="en-US" sz="1800" smtClean="0"/>
              <a:t>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</a:t>
            </a:r>
            <a:r>
              <a:rPr lang="el-GR" sz="1800" b="1" smtClean="0">
                <a:cs typeface="Times New Roman" pitchFamily="18" charset="0"/>
              </a:rPr>
              <a:t>δ</a:t>
            </a:r>
            <a:r>
              <a:rPr lang="en-US" sz="1800" b="1" smtClean="0">
                <a:cs typeface="Times New Roman" pitchFamily="18" charset="0"/>
              </a:rPr>
              <a:t>v = 1V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v</a:t>
            </a:r>
            <a:r>
              <a:rPr lang="en-US" sz="1800" b="1" baseline="-25000" smtClean="0">
                <a:cs typeface="Times New Roman" pitchFamily="18" charset="0"/>
              </a:rPr>
              <a:t>in</a:t>
            </a:r>
            <a:r>
              <a:rPr lang="en-US" sz="1800" b="1" smtClean="0">
                <a:cs typeface="Times New Roman" pitchFamily="18" charset="0"/>
              </a:rPr>
              <a:t> = 5V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R</a:t>
            </a:r>
            <a:r>
              <a:rPr lang="en-US" sz="1800" b="1" baseline="-25000" smtClean="0">
                <a:cs typeface="Times New Roman" pitchFamily="18" charset="0"/>
              </a:rPr>
              <a:t>F</a:t>
            </a:r>
            <a:r>
              <a:rPr lang="en-US" sz="1800" b="1" smtClean="0">
                <a:cs typeface="Times New Roman" pitchFamily="18" charset="0"/>
              </a:rPr>
              <a:t> = 2k</a:t>
            </a:r>
            <a:r>
              <a:rPr lang="el-GR" sz="1800" b="1" smtClean="0">
                <a:cs typeface="Times New Roman" pitchFamily="18" charset="0"/>
              </a:rPr>
              <a:t>Ω</a:t>
            </a:r>
          </a:p>
        </p:txBody>
      </p:sp>
      <p:grpSp>
        <p:nvGrpSpPr>
          <p:cNvPr id="24583" name="Group 4"/>
          <p:cNvGrpSpPr>
            <a:grpSpLocks/>
          </p:cNvGrpSpPr>
          <p:nvPr/>
        </p:nvGrpSpPr>
        <p:grpSpPr bwMode="auto">
          <a:xfrm>
            <a:off x="1017588" y="2933700"/>
            <a:ext cx="2973387" cy="2568575"/>
            <a:chOff x="3015" y="1934"/>
            <a:chExt cx="1873" cy="1618"/>
          </a:xfrm>
        </p:grpSpPr>
        <p:sp>
          <p:nvSpPr>
            <p:cNvPr id="24584" name="AutoShape 5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Text Box 6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24586" name="Text Box 7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4587" name="Line 8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Oval 9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9" name="Oval 10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Line 11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1" name="Line 12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2" name="Oval 13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3" name="Oval 14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Oval 15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595" name="AutoShape 16"/>
            <p:cNvCxnSpPr>
              <a:cxnSpLocks noChangeShapeType="1"/>
              <a:stCxn id="24593" idx="2"/>
              <a:endCxn id="24594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596" name="AutoShape 17"/>
            <p:cNvCxnSpPr>
              <a:cxnSpLocks noChangeShapeType="1"/>
              <a:stCxn id="24588" idx="2"/>
              <a:endCxn id="24594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4597" name="Text Box 18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a</a:t>
              </a:r>
              <a:endParaRPr lang="en-US"/>
            </a:p>
            <a:p>
              <a:r>
                <a:rPr lang="en-US"/>
                <a:t>–</a:t>
              </a:r>
            </a:p>
          </p:txBody>
        </p:sp>
        <p:grpSp>
          <p:nvGrpSpPr>
            <p:cNvPr id="24598" name="Group 19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24683" name="Line 2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4" name="Line 2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5" name="Line 2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6" name="Line 2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7" name="Line 2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8" name="Line 2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9" name="Line 2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4599" name="AutoShape 27"/>
            <p:cNvCxnSpPr>
              <a:cxnSpLocks noChangeShapeType="1"/>
              <a:stCxn id="24589" idx="0"/>
              <a:endCxn id="24683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4600" name="AutoShape 28"/>
            <p:cNvCxnSpPr>
              <a:cxnSpLocks noChangeShapeType="1"/>
              <a:stCxn id="24592" idx="0"/>
              <a:endCxn id="24685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4601" name="Group 29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24676" name="Line 3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7" name="Line 3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8" name="Line 3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9" name="Line 3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0" name="Line 3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1" name="Line 3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2" name="Line 3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4602" name="AutoShape 37"/>
            <p:cNvCxnSpPr>
              <a:cxnSpLocks noChangeShapeType="1"/>
              <a:stCxn id="24630" idx="6"/>
              <a:endCxn id="24676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03" name="AutoShape 38"/>
            <p:cNvCxnSpPr>
              <a:cxnSpLocks noChangeShapeType="1"/>
              <a:stCxn id="24604" idx="2"/>
              <a:endCxn id="24678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04" name="Oval 39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05" name="AutoShape 40"/>
            <p:cNvCxnSpPr>
              <a:cxnSpLocks noChangeShapeType="1"/>
              <a:stCxn id="24604" idx="6"/>
              <a:endCxn id="24589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4606" name="Group 41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24669" name="Line 4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0" name="Line 4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1" name="Line 4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2" name="Line 4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3" name="Line 4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4" name="Line 4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5" name="Line 4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4607" name="AutoShape 49"/>
            <p:cNvCxnSpPr>
              <a:cxnSpLocks noChangeShapeType="1"/>
              <a:stCxn id="24629" idx="6"/>
              <a:endCxn id="24669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08" name="AutoShape 50"/>
            <p:cNvCxnSpPr>
              <a:cxnSpLocks noChangeShapeType="1"/>
              <a:stCxn id="24609" idx="2"/>
              <a:endCxn id="24671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09" name="Oval 51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610" name="Group 52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24662" name="Line 5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3" name="Line 5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4" name="Line 5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5" name="Line 5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6" name="Line 5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7" name="Line 5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8" name="Line 5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4611" name="AutoShape 60"/>
            <p:cNvCxnSpPr>
              <a:cxnSpLocks noChangeShapeType="1"/>
              <a:stCxn id="24628" idx="6"/>
              <a:endCxn id="24662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12" name="AutoShape 61"/>
            <p:cNvCxnSpPr>
              <a:cxnSpLocks noChangeShapeType="1"/>
              <a:stCxn id="24613" idx="2"/>
              <a:endCxn id="24664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13" name="Oval 62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14" name="AutoShape 63"/>
            <p:cNvCxnSpPr>
              <a:cxnSpLocks noChangeShapeType="1"/>
              <a:stCxn id="24604" idx="4"/>
              <a:endCxn id="24609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15" name="AutoShape 64"/>
            <p:cNvCxnSpPr>
              <a:cxnSpLocks noChangeShapeType="1"/>
              <a:stCxn id="24609" idx="4"/>
              <a:endCxn id="24613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24616" name="Group 65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24657" name="Group 66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24659" name="Freeform 67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60" name="Line 68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61" name="Line 69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24658" name="AutoShape 70"/>
              <p:cNvCxnSpPr>
                <a:cxnSpLocks noChangeShapeType="1"/>
                <a:stCxn id="24659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24617" name="Text Box 71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4618" name="Text Box 72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4619" name="Text Box 73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4620" name="Text Box 74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24621" name="Group 75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24650" name="Line 7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51" name="Line 7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52" name="Line 7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53" name="Line 7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54" name="Line 8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55" name="Line 8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56" name="Line 8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4622" name="AutoShape 83"/>
            <p:cNvCxnSpPr>
              <a:cxnSpLocks noChangeShapeType="1"/>
              <a:stCxn id="24627" idx="6"/>
              <a:endCxn id="24650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23" name="AutoShape 84"/>
            <p:cNvCxnSpPr>
              <a:cxnSpLocks noChangeShapeType="1"/>
              <a:stCxn id="24624" idx="2"/>
              <a:endCxn id="24652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24" name="Oval 85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25" name="AutoShape 86"/>
            <p:cNvCxnSpPr>
              <a:cxnSpLocks noChangeShapeType="1"/>
              <a:stCxn id="24624" idx="0"/>
              <a:endCxn id="24613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26" name="Text Box 87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24627" name="Oval 88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8" name="Oval 89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9" name="Oval 90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0" name="Oval 91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1" name="Oval 92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32" name="AutoShape 93"/>
            <p:cNvCxnSpPr>
              <a:cxnSpLocks noChangeShapeType="1"/>
              <a:stCxn id="24631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33" name="Oval 94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34" name="AutoShape 95"/>
            <p:cNvCxnSpPr>
              <a:cxnSpLocks noChangeShapeType="1"/>
              <a:stCxn id="24633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35" name="Oval 96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36" name="AutoShape 97"/>
            <p:cNvCxnSpPr>
              <a:cxnSpLocks noChangeShapeType="1"/>
              <a:stCxn id="24635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37" name="Oval 98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4638" name="AutoShape 99"/>
            <p:cNvCxnSpPr>
              <a:cxnSpLocks noChangeShapeType="1"/>
              <a:stCxn id="24637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39" name="AutoShape 100"/>
            <p:cNvCxnSpPr>
              <a:cxnSpLocks noChangeShapeType="1"/>
              <a:stCxn id="24631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4640" name="AutoShape 101"/>
            <p:cNvCxnSpPr>
              <a:cxnSpLocks noChangeShapeType="1"/>
              <a:stCxn id="24633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41" name="AutoShape 102"/>
            <p:cNvCxnSpPr>
              <a:cxnSpLocks noChangeShapeType="1"/>
              <a:stCxn id="24635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4642" name="AutoShape 103"/>
            <p:cNvCxnSpPr>
              <a:cxnSpLocks noChangeShapeType="1"/>
              <a:stCxn id="24637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43" name="Text Box 104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24644" name="AutoShape 105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24645" name="AutoShape 106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4646" name="Text Box 107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4647" name="Text Box 108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4648" name="Text Box 109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4649" name="Text Box 110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528D1AF-6CB6-4A61-B566-49955BC8C274}" type="slidenum">
              <a:rPr lang="en-US"/>
              <a:pPr lvl="1"/>
              <a:t>2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Conversion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866900"/>
          </a:xfrm>
          <a:solidFill>
            <a:srgbClr val="FFFFFF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Luke 22:32</a:t>
            </a:r>
          </a:p>
          <a:p>
            <a:pPr>
              <a:buFont typeface="Monotype Sorts" pitchFamily="2" charset="2"/>
              <a:buNone/>
            </a:pPr>
            <a:r>
              <a:rPr lang="en-US" sz="2800" smtClean="0"/>
              <a:t> 32 But I have prayed for thee, that thy faith fail not: and when thou art </a:t>
            </a:r>
            <a:r>
              <a:rPr lang="en-US" sz="2800" b="1" smtClean="0"/>
              <a:t>converted</a:t>
            </a:r>
            <a:r>
              <a:rPr lang="en-US" sz="2800" smtClean="0"/>
              <a:t>, strengthen thy brethren.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819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819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8C47740-D166-4CCC-9FCE-E307A06804E6}" type="slidenum">
              <a:rPr lang="en-US"/>
              <a:pPr lvl="1"/>
              <a:t>20</a:t>
            </a:fld>
            <a:endParaRPr lang="en-US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u="sng" smtClean="0"/>
              <a:t>Example5</a:t>
            </a:r>
            <a:r>
              <a:rPr lang="en-US" sz="1800" smtClean="0"/>
              <a:t>: find the resistor values for a DAC with: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smtClean="0"/>
              <a:t>		</a:t>
            </a:r>
            <a:r>
              <a:rPr lang="en-US" sz="1800" b="1" smtClean="0"/>
              <a:t>range = 15V</a:t>
            </a:r>
            <a:r>
              <a:rPr lang="en-US" sz="1800" smtClean="0"/>
              <a:t>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</a:t>
            </a:r>
            <a:r>
              <a:rPr lang="el-GR" sz="1800" b="1" smtClean="0">
                <a:cs typeface="Times New Roman" pitchFamily="18" charset="0"/>
              </a:rPr>
              <a:t>δ</a:t>
            </a:r>
            <a:r>
              <a:rPr lang="en-US" sz="1800" b="1" smtClean="0">
                <a:cs typeface="Times New Roman" pitchFamily="18" charset="0"/>
              </a:rPr>
              <a:t>v = 1V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v</a:t>
            </a:r>
            <a:r>
              <a:rPr lang="en-US" sz="1800" b="1" baseline="-25000" smtClean="0">
                <a:cs typeface="Times New Roman" pitchFamily="18" charset="0"/>
              </a:rPr>
              <a:t>in</a:t>
            </a:r>
            <a:r>
              <a:rPr lang="en-US" sz="1800" b="1" smtClean="0">
                <a:cs typeface="Times New Roman" pitchFamily="18" charset="0"/>
              </a:rPr>
              <a:t> = 5V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R</a:t>
            </a:r>
            <a:r>
              <a:rPr lang="en-US" sz="1800" b="1" baseline="-25000" smtClean="0">
                <a:cs typeface="Times New Roman" pitchFamily="18" charset="0"/>
              </a:rPr>
              <a:t>F</a:t>
            </a:r>
            <a:r>
              <a:rPr lang="en-US" sz="1800" b="1" smtClean="0">
                <a:cs typeface="Times New Roman" pitchFamily="18" charset="0"/>
              </a:rPr>
              <a:t> = 2k</a:t>
            </a:r>
            <a:r>
              <a:rPr lang="el-GR" sz="1800" b="1" smtClean="0">
                <a:cs typeface="Times New Roman" pitchFamily="18" charset="0"/>
              </a:rPr>
              <a:t>Ω</a:t>
            </a:r>
          </a:p>
        </p:txBody>
      </p:sp>
      <p:grpSp>
        <p:nvGrpSpPr>
          <p:cNvPr id="8200" name="Group 4"/>
          <p:cNvGrpSpPr>
            <a:grpSpLocks/>
          </p:cNvGrpSpPr>
          <p:nvPr/>
        </p:nvGrpSpPr>
        <p:grpSpPr bwMode="auto">
          <a:xfrm>
            <a:off x="1017588" y="2933700"/>
            <a:ext cx="2973387" cy="2568575"/>
            <a:chOff x="3015" y="1934"/>
            <a:chExt cx="1873" cy="1618"/>
          </a:xfrm>
        </p:grpSpPr>
        <p:sp>
          <p:nvSpPr>
            <p:cNvPr id="8201" name="AutoShape 5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Text Box 6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8203" name="Text Box 7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8204" name="Line 8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Oval 9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Oval 10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7" name="Line 11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Line 12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Oval 13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Oval 14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Oval 15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12" name="AutoShape 16"/>
            <p:cNvCxnSpPr>
              <a:cxnSpLocks noChangeShapeType="1"/>
              <a:stCxn id="8210" idx="2"/>
              <a:endCxn id="8211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13" name="AutoShape 17"/>
            <p:cNvCxnSpPr>
              <a:cxnSpLocks noChangeShapeType="1"/>
              <a:stCxn id="8205" idx="2"/>
              <a:endCxn id="8211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214" name="Text Box 18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a</a:t>
              </a:r>
              <a:endParaRPr lang="en-US"/>
            </a:p>
            <a:p>
              <a:r>
                <a:rPr lang="en-US"/>
                <a:t>–</a:t>
              </a:r>
            </a:p>
          </p:txBody>
        </p:sp>
        <p:grpSp>
          <p:nvGrpSpPr>
            <p:cNvPr id="8215" name="Group 19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8300" name="Line 2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1" name="Line 2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2" name="Line 2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3" name="Line 2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4" name="Line 2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5" name="Line 2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6" name="Line 2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216" name="AutoShape 27"/>
            <p:cNvCxnSpPr>
              <a:cxnSpLocks noChangeShapeType="1"/>
              <a:stCxn id="8206" idx="0"/>
              <a:endCxn id="8300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217" name="AutoShape 28"/>
            <p:cNvCxnSpPr>
              <a:cxnSpLocks noChangeShapeType="1"/>
              <a:stCxn id="8209" idx="0"/>
              <a:endCxn id="8302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218" name="Group 29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8293" name="Line 3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4" name="Line 3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5" name="Line 3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6" name="Line 3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7" name="Line 3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8" name="Line 3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9" name="Line 3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219" name="AutoShape 37"/>
            <p:cNvCxnSpPr>
              <a:cxnSpLocks noChangeShapeType="1"/>
              <a:stCxn id="8247" idx="6"/>
              <a:endCxn id="8293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20" name="AutoShape 38"/>
            <p:cNvCxnSpPr>
              <a:cxnSpLocks noChangeShapeType="1"/>
              <a:stCxn id="8221" idx="2"/>
              <a:endCxn id="8295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221" name="Oval 39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22" name="AutoShape 40"/>
            <p:cNvCxnSpPr>
              <a:cxnSpLocks noChangeShapeType="1"/>
              <a:stCxn id="8221" idx="6"/>
              <a:endCxn id="8206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223" name="Group 41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8286" name="Line 4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7" name="Line 4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8" name="Line 4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9" name="Line 4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0" name="Line 4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1" name="Line 4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2" name="Line 4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224" name="AutoShape 49"/>
            <p:cNvCxnSpPr>
              <a:cxnSpLocks noChangeShapeType="1"/>
              <a:stCxn id="8246" idx="6"/>
              <a:endCxn id="8286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25" name="AutoShape 50"/>
            <p:cNvCxnSpPr>
              <a:cxnSpLocks noChangeShapeType="1"/>
              <a:stCxn id="8226" idx="2"/>
              <a:endCxn id="8288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226" name="Oval 51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27" name="Group 52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8279" name="Line 5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0" name="Line 5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1" name="Line 5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2" name="Line 5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3" name="Line 5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4" name="Line 5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5" name="Line 5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228" name="AutoShape 60"/>
            <p:cNvCxnSpPr>
              <a:cxnSpLocks noChangeShapeType="1"/>
              <a:stCxn id="8245" idx="6"/>
              <a:endCxn id="8279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29" name="AutoShape 61"/>
            <p:cNvCxnSpPr>
              <a:cxnSpLocks noChangeShapeType="1"/>
              <a:stCxn id="8230" idx="2"/>
              <a:endCxn id="8281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230" name="Oval 62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31" name="AutoShape 63"/>
            <p:cNvCxnSpPr>
              <a:cxnSpLocks noChangeShapeType="1"/>
              <a:stCxn id="8221" idx="4"/>
              <a:endCxn id="8226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32" name="AutoShape 64"/>
            <p:cNvCxnSpPr>
              <a:cxnSpLocks noChangeShapeType="1"/>
              <a:stCxn id="8226" idx="4"/>
              <a:endCxn id="8230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8233" name="Group 65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8274" name="Group 66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8276" name="Freeform 67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77" name="Line 68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78" name="Line 69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8275" name="AutoShape 70"/>
              <p:cNvCxnSpPr>
                <a:cxnSpLocks noChangeShapeType="1"/>
                <a:stCxn id="8276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8234" name="Text Box 71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8235" name="Text Box 72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8236" name="Text Box 73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8237" name="Text Box 74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8238" name="Group 75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8267" name="Line 7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8" name="Line 7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9" name="Line 7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0" name="Line 7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1" name="Line 8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2" name="Line 8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3" name="Line 8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239" name="AutoShape 83"/>
            <p:cNvCxnSpPr>
              <a:cxnSpLocks noChangeShapeType="1"/>
              <a:stCxn id="8244" idx="6"/>
              <a:endCxn id="8267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40" name="AutoShape 84"/>
            <p:cNvCxnSpPr>
              <a:cxnSpLocks noChangeShapeType="1"/>
              <a:stCxn id="8241" idx="2"/>
              <a:endCxn id="8269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241" name="Oval 85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42" name="AutoShape 86"/>
            <p:cNvCxnSpPr>
              <a:cxnSpLocks noChangeShapeType="1"/>
              <a:stCxn id="8241" idx="0"/>
              <a:endCxn id="8230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243" name="Text Box 87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8244" name="Oval 88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5" name="Oval 89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6" name="Oval 90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7" name="Oval 91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8" name="Oval 92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49" name="AutoShape 93"/>
            <p:cNvCxnSpPr>
              <a:cxnSpLocks noChangeShapeType="1"/>
              <a:stCxn id="8248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250" name="Oval 94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51" name="AutoShape 95"/>
            <p:cNvCxnSpPr>
              <a:cxnSpLocks noChangeShapeType="1"/>
              <a:stCxn id="8250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252" name="Oval 96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53" name="AutoShape 97"/>
            <p:cNvCxnSpPr>
              <a:cxnSpLocks noChangeShapeType="1"/>
              <a:stCxn id="8252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254" name="Oval 98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55" name="AutoShape 99"/>
            <p:cNvCxnSpPr>
              <a:cxnSpLocks noChangeShapeType="1"/>
              <a:stCxn id="8254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56" name="AutoShape 100"/>
            <p:cNvCxnSpPr>
              <a:cxnSpLocks noChangeShapeType="1"/>
              <a:stCxn id="8248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257" name="AutoShape 101"/>
            <p:cNvCxnSpPr>
              <a:cxnSpLocks noChangeShapeType="1"/>
              <a:stCxn id="8250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58" name="AutoShape 102"/>
            <p:cNvCxnSpPr>
              <a:cxnSpLocks noChangeShapeType="1"/>
              <a:stCxn id="8252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59" name="AutoShape 103"/>
            <p:cNvCxnSpPr>
              <a:cxnSpLocks noChangeShapeType="1"/>
              <a:stCxn id="8254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260" name="Text Box 104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8261" name="AutoShape 105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8262" name="AutoShape 106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263" name="Text Box 107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8264" name="Text Box 108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8265" name="Text Box 109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8266" name="Text Box 110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  <p:graphicFrame>
        <p:nvGraphicFramePr>
          <p:cNvPr id="8194" name="Object 111"/>
          <p:cNvGraphicFramePr>
            <a:graphicFrameLocks noChangeAspect="1"/>
          </p:cNvGraphicFramePr>
          <p:nvPr>
            <p:ph sz="quarter" idx="2"/>
          </p:nvPr>
        </p:nvGraphicFramePr>
        <p:xfrm>
          <a:off x="4800600" y="2846388"/>
          <a:ext cx="3962400" cy="2814637"/>
        </p:xfrm>
        <a:graphic>
          <a:graphicData uri="http://schemas.openxmlformats.org/presentationml/2006/ole">
            <p:oleObj spid="_x0000_s8194" name="Equation" r:id="rId3" imgW="1930320" imgH="137160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922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922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0B6D749-7273-4CBB-84E2-0E9AD871EE45}" type="slidenum">
              <a:rPr lang="en-US"/>
              <a:pPr lvl="1"/>
              <a:t>21</a:t>
            </a:fld>
            <a:endParaRPr lang="en-US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u="sng" smtClean="0"/>
              <a:t>Example5</a:t>
            </a:r>
            <a:r>
              <a:rPr lang="en-US" sz="1800" smtClean="0"/>
              <a:t>: find the resistor values for a DAC with: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smtClean="0"/>
              <a:t>		</a:t>
            </a:r>
            <a:r>
              <a:rPr lang="en-US" sz="1800" b="1" smtClean="0"/>
              <a:t>range = 15V</a:t>
            </a:r>
            <a:r>
              <a:rPr lang="en-US" sz="1800" smtClean="0"/>
              <a:t>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</a:t>
            </a:r>
            <a:r>
              <a:rPr lang="el-GR" sz="1800" b="1" smtClean="0">
                <a:cs typeface="Times New Roman" pitchFamily="18" charset="0"/>
              </a:rPr>
              <a:t>δ</a:t>
            </a:r>
            <a:r>
              <a:rPr lang="en-US" sz="1800" b="1" smtClean="0">
                <a:cs typeface="Times New Roman" pitchFamily="18" charset="0"/>
              </a:rPr>
              <a:t>v = 1V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v</a:t>
            </a:r>
            <a:r>
              <a:rPr lang="en-US" sz="1800" b="1" baseline="-25000" smtClean="0">
                <a:cs typeface="Times New Roman" pitchFamily="18" charset="0"/>
              </a:rPr>
              <a:t>in</a:t>
            </a:r>
            <a:r>
              <a:rPr lang="en-US" sz="1800" b="1" smtClean="0">
                <a:cs typeface="Times New Roman" pitchFamily="18" charset="0"/>
              </a:rPr>
              <a:t> = 5V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R</a:t>
            </a:r>
            <a:r>
              <a:rPr lang="en-US" sz="1800" b="1" baseline="-25000" smtClean="0">
                <a:cs typeface="Times New Roman" pitchFamily="18" charset="0"/>
              </a:rPr>
              <a:t>F</a:t>
            </a:r>
            <a:r>
              <a:rPr lang="en-US" sz="1800" b="1" smtClean="0">
                <a:cs typeface="Times New Roman" pitchFamily="18" charset="0"/>
              </a:rPr>
              <a:t> = 2k</a:t>
            </a:r>
            <a:r>
              <a:rPr lang="el-GR" sz="1800" b="1" smtClean="0">
                <a:cs typeface="Times New Roman" pitchFamily="18" charset="0"/>
              </a:rPr>
              <a:t>Ω</a:t>
            </a:r>
          </a:p>
        </p:txBody>
      </p:sp>
      <p:grpSp>
        <p:nvGrpSpPr>
          <p:cNvPr id="9224" name="Group 4"/>
          <p:cNvGrpSpPr>
            <a:grpSpLocks/>
          </p:cNvGrpSpPr>
          <p:nvPr/>
        </p:nvGrpSpPr>
        <p:grpSpPr bwMode="auto">
          <a:xfrm>
            <a:off x="1017588" y="2933700"/>
            <a:ext cx="2973387" cy="2568575"/>
            <a:chOff x="3015" y="1934"/>
            <a:chExt cx="1873" cy="1618"/>
          </a:xfrm>
        </p:grpSpPr>
        <p:sp>
          <p:nvSpPr>
            <p:cNvPr id="9225" name="AutoShape 5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Text Box 6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9227" name="Text Box 7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9228" name="Line 8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Oval 9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0" name="Oval 10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1" name="Line 11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12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Oval 13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4" name="Oval 14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5" name="Oval 15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36" name="AutoShape 16"/>
            <p:cNvCxnSpPr>
              <a:cxnSpLocks noChangeShapeType="1"/>
              <a:stCxn id="9234" idx="2"/>
              <a:endCxn id="9235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37" name="AutoShape 17"/>
            <p:cNvCxnSpPr>
              <a:cxnSpLocks noChangeShapeType="1"/>
              <a:stCxn id="9229" idx="2"/>
              <a:endCxn id="9235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238" name="Text Box 18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a</a:t>
              </a:r>
              <a:endParaRPr lang="en-US"/>
            </a:p>
            <a:p>
              <a:r>
                <a:rPr lang="en-US"/>
                <a:t>–</a:t>
              </a:r>
            </a:p>
          </p:txBody>
        </p:sp>
        <p:grpSp>
          <p:nvGrpSpPr>
            <p:cNvPr id="9239" name="Group 19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9324" name="Line 2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5" name="Line 2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6" name="Line 2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7" name="Line 2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8" name="Line 2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9" name="Line 2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0" name="Line 2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240" name="AutoShape 27"/>
            <p:cNvCxnSpPr>
              <a:cxnSpLocks noChangeShapeType="1"/>
              <a:stCxn id="9230" idx="0"/>
              <a:endCxn id="9324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241" name="AutoShape 28"/>
            <p:cNvCxnSpPr>
              <a:cxnSpLocks noChangeShapeType="1"/>
              <a:stCxn id="9233" idx="0"/>
              <a:endCxn id="9326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9242" name="Group 29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9317" name="Line 3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8" name="Line 3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9" name="Line 3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0" name="Line 3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1" name="Line 3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2" name="Line 3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3" name="Line 3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243" name="AutoShape 37"/>
            <p:cNvCxnSpPr>
              <a:cxnSpLocks noChangeShapeType="1"/>
              <a:stCxn id="9271" idx="6"/>
              <a:endCxn id="9317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44" name="AutoShape 38"/>
            <p:cNvCxnSpPr>
              <a:cxnSpLocks noChangeShapeType="1"/>
              <a:stCxn id="9245" idx="2"/>
              <a:endCxn id="9319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245" name="Oval 39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46" name="AutoShape 40"/>
            <p:cNvCxnSpPr>
              <a:cxnSpLocks noChangeShapeType="1"/>
              <a:stCxn id="9245" idx="6"/>
              <a:endCxn id="9230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247" name="Group 41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9310" name="Line 4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1" name="Line 4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2" name="Line 4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3" name="Line 4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4" name="Line 4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5" name="Line 4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6" name="Line 4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248" name="AutoShape 49"/>
            <p:cNvCxnSpPr>
              <a:cxnSpLocks noChangeShapeType="1"/>
              <a:stCxn id="9270" idx="6"/>
              <a:endCxn id="9310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49" name="AutoShape 50"/>
            <p:cNvCxnSpPr>
              <a:cxnSpLocks noChangeShapeType="1"/>
              <a:stCxn id="9250" idx="2"/>
              <a:endCxn id="9312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250" name="Oval 51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51" name="Group 52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9303" name="Line 5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4" name="Line 5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5" name="Line 5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6" name="Line 5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7" name="Line 5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8" name="Line 5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9" name="Line 5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252" name="AutoShape 60"/>
            <p:cNvCxnSpPr>
              <a:cxnSpLocks noChangeShapeType="1"/>
              <a:stCxn id="9269" idx="6"/>
              <a:endCxn id="9303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53" name="AutoShape 61"/>
            <p:cNvCxnSpPr>
              <a:cxnSpLocks noChangeShapeType="1"/>
              <a:stCxn id="9254" idx="2"/>
              <a:endCxn id="9305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254" name="Oval 62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55" name="AutoShape 63"/>
            <p:cNvCxnSpPr>
              <a:cxnSpLocks noChangeShapeType="1"/>
              <a:stCxn id="9245" idx="4"/>
              <a:endCxn id="9250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56" name="AutoShape 64"/>
            <p:cNvCxnSpPr>
              <a:cxnSpLocks noChangeShapeType="1"/>
              <a:stCxn id="9250" idx="4"/>
              <a:endCxn id="9254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9257" name="Group 65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9298" name="Group 66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9300" name="Freeform 67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01" name="Line 68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02" name="Line 69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9299" name="AutoShape 70"/>
              <p:cNvCxnSpPr>
                <a:cxnSpLocks noChangeShapeType="1"/>
                <a:stCxn id="9300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9258" name="Text Box 71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9259" name="Text Box 72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9260" name="Text Box 73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9261" name="Text Box 74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9262" name="Group 75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9291" name="Line 7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2" name="Line 7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3" name="Line 7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4" name="Line 7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5" name="Line 8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6" name="Line 8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7" name="Line 8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263" name="AutoShape 83"/>
            <p:cNvCxnSpPr>
              <a:cxnSpLocks noChangeShapeType="1"/>
              <a:stCxn id="9268" idx="6"/>
              <a:endCxn id="9291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64" name="AutoShape 84"/>
            <p:cNvCxnSpPr>
              <a:cxnSpLocks noChangeShapeType="1"/>
              <a:stCxn id="9265" idx="2"/>
              <a:endCxn id="9293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265" name="Oval 85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66" name="AutoShape 86"/>
            <p:cNvCxnSpPr>
              <a:cxnSpLocks noChangeShapeType="1"/>
              <a:stCxn id="9265" idx="0"/>
              <a:endCxn id="9254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267" name="Text Box 87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9268" name="Oval 88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9" name="Oval 89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0" name="Oval 90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1" name="Oval 91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2" name="Oval 92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73" name="AutoShape 93"/>
            <p:cNvCxnSpPr>
              <a:cxnSpLocks noChangeShapeType="1"/>
              <a:stCxn id="9272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274" name="Oval 94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75" name="AutoShape 95"/>
            <p:cNvCxnSpPr>
              <a:cxnSpLocks noChangeShapeType="1"/>
              <a:stCxn id="9274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276" name="Oval 96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77" name="AutoShape 97"/>
            <p:cNvCxnSpPr>
              <a:cxnSpLocks noChangeShapeType="1"/>
              <a:stCxn id="9276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278" name="Oval 98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79" name="AutoShape 99"/>
            <p:cNvCxnSpPr>
              <a:cxnSpLocks noChangeShapeType="1"/>
              <a:stCxn id="9278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80" name="AutoShape 100"/>
            <p:cNvCxnSpPr>
              <a:cxnSpLocks noChangeShapeType="1"/>
              <a:stCxn id="9272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281" name="AutoShape 101"/>
            <p:cNvCxnSpPr>
              <a:cxnSpLocks noChangeShapeType="1"/>
              <a:stCxn id="9274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82" name="AutoShape 102"/>
            <p:cNvCxnSpPr>
              <a:cxnSpLocks noChangeShapeType="1"/>
              <a:stCxn id="9276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83" name="AutoShape 103"/>
            <p:cNvCxnSpPr>
              <a:cxnSpLocks noChangeShapeType="1"/>
              <a:stCxn id="9278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284" name="Text Box 104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9285" name="AutoShape 105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9286" name="AutoShape 106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287" name="Text Box 107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9288" name="Text Box 108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9289" name="Text Box 109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9290" name="Text Box 110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  <p:graphicFrame>
        <p:nvGraphicFramePr>
          <p:cNvPr id="9218" name="Object 112"/>
          <p:cNvGraphicFramePr>
            <a:graphicFrameLocks noChangeAspect="1"/>
          </p:cNvGraphicFramePr>
          <p:nvPr>
            <p:ph sz="quarter" idx="3"/>
          </p:nvPr>
        </p:nvGraphicFramePr>
        <p:xfrm>
          <a:off x="5008563" y="1981200"/>
          <a:ext cx="3246437" cy="4191000"/>
        </p:xfrm>
        <a:graphic>
          <a:graphicData uri="http://schemas.openxmlformats.org/presentationml/2006/ole">
            <p:oleObj spid="_x0000_s9218" name="Equation" r:id="rId3" imgW="1523880" imgH="1968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024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1024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95AF942-6EF5-4DBB-A2FD-FB1F261182B6}" type="slidenum">
              <a:rPr lang="en-US"/>
              <a:pPr lvl="1"/>
              <a:t>22</a:t>
            </a:fld>
            <a:endParaRPr lang="en-US"/>
          </a:p>
        </p:txBody>
      </p:sp>
      <p:sp>
        <p:nvSpPr>
          <p:cNvPr id="10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102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u="sng" smtClean="0"/>
              <a:t>Example5</a:t>
            </a:r>
            <a:r>
              <a:rPr lang="en-US" sz="1800" smtClean="0"/>
              <a:t>: find the resistor values for a DAC with: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smtClean="0"/>
              <a:t>		</a:t>
            </a:r>
            <a:r>
              <a:rPr lang="en-US" sz="1800" b="1" smtClean="0"/>
              <a:t>range = 15V</a:t>
            </a:r>
            <a:r>
              <a:rPr lang="en-US" sz="1800" smtClean="0"/>
              <a:t>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</a:t>
            </a:r>
            <a:r>
              <a:rPr lang="el-GR" sz="1800" b="1" smtClean="0">
                <a:cs typeface="Times New Roman" pitchFamily="18" charset="0"/>
              </a:rPr>
              <a:t>δ</a:t>
            </a:r>
            <a:r>
              <a:rPr lang="en-US" sz="1800" b="1" smtClean="0">
                <a:cs typeface="Times New Roman" pitchFamily="18" charset="0"/>
              </a:rPr>
              <a:t>v = 1V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v</a:t>
            </a:r>
            <a:r>
              <a:rPr lang="en-US" sz="1800" b="1" baseline="-25000" smtClean="0">
                <a:cs typeface="Times New Roman" pitchFamily="18" charset="0"/>
              </a:rPr>
              <a:t>in</a:t>
            </a:r>
            <a:r>
              <a:rPr lang="en-US" sz="1800" b="1" smtClean="0">
                <a:cs typeface="Times New Roman" pitchFamily="18" charset="0"/>
              </a:rPr>
              <a:t> = 5V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		R</a:t>
            </a:r>
            <a:r>
              <a:rPr lang="en-US" sz="1800" b="1" baseline="-25000" smtClean="0">
                <a:cs typeface="Times New Roman" pitchFamily="18" charset="0"/>
              </a:rPr>
              <a:t>F</a:t>
            </a:r>
            <a:r>
              <a:rPr lang="en-US" sz="1800" b="1" smtClean="0">
                <a:cs typeface="Times New Roman" pitchFamily="18" charset="0"/>
              </a:rPr>
              <a:t> = 2k</a:t>
            </a:r>
            <a:r>
              <a:rPr lang="el-GR" sz="1800" b="1" smtClean="0">
                <a:cs typeface="Times New Roman" pitchFamily="18" charset="0"/>
              </a:rPr>
              <a:t>Ω</a:t>
            </a:r>
          </a:p>
        </p:txBody>
      </p:sp>
      <p:graphicFrame>
        <p:nvGraphicFramePr>
          <p:cNvPr id="10242" name="Object 111"/>
          <p:cNvGraphicFramePr>
            <a:graphicFrameLocks noChangeAspect="1"/>
          </p:cNvGraphicFramePr>
          <p:nvPr>
            <p:ph sz="quarter" idx="3"/>
          </p:nvPr>
        </p:nvGraphicFramePr>
        <p:xfrm>
          <a:off x="5715000" y="2522538"/>
          <a:ext cx="1295400" cy="979487"/>
        </p:xfrm>
        <a:graphic>
          <a:graphicData uri="http://schemas.openxmlformats.org/presentationml/2006/ole">
            <p:oleObj spid="_x0000_s10242" name="Equation" r:id="rId3" imgW="520560" imgH="393480" progId="Equation.3">
              <p:embed/>
            </p:oleObj>
          </a:graphicData>
        </a:graphic>
      </p:graphicFrame>
      <p:grpSp>
        <p:nvGrpSpPr>
          <p:cNvPr id="10251" name="Group 4"/>
          <p:cNvGrpSpPr>
            <a:grpSpLocks/>
          </p:cNvGrpSpPr>
          <p:nvPr/>
        </p:nvGrpSpPr>
        <p:grpSpPr bwMode="auto">
          <a:xfrm>
            <a:off x="1017588" y="2933700"/>
            <a:ext cx="2973387" cy="2568575"/>
            <a:chOff x="3015" y="1934"/>
            <a:chExt cx="1873" cy="1618"/>
          </a:xfrm>
        </p:grpSpPr>
        <p:sp>
          <p:nvSpPr>
            <p:cNvPr id="10252" name="AutoShape 5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Text Box 6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10254" name="Text Box 7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10255" name="Line 8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Oval 9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7" name="Oval 10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8" name="Line 11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Line 12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Oval 13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Oval 14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" name="Oval 15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263" name="AutoShape 16"/>
            <p:cNvCxnSpPr>
              <a:cxnSpLocks noChangeShapeType="1"/>
              <a:stCxn id="10261" idx="2"/>
              <a:endCxn id="10262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0264" name="AutoShape 17"/>
            <p:cNvCxnSpPr>
              <a:cxnSpLocks noChangeShapeType="1"/>
              <a:stCxn id="10256" idx="2"/>
              <a:endCxn id="10262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10265" name="Text Box 18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a</a:t>
              </a:r>
              <a:endParaRPr lang="en-US"/>
            </a:p>
            <a:p>
              <a:r>
                <a:rPr lang="en-US"/>
                <a:t>–</a:t>
              </a:r>
            </a:p>
          </p:txBody>
        </p:sp>
        <p:grpSp>
          <p:nvGrpSpPr>
            <p:cNvPr id="10266" name="Group 19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10351" name="Line 2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2" name="Line 2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3" name="Line 2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4" name="Line 2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5" name="Line 2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6" name="Line 2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7" name="Line 2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0267" name="AutoShape 27"/>
            <p:cNvCxnSpPr>
              <a:cxnSpLocks noChangeShapeType="1"/>
              <a:stCxn id="10257" idx="0"/>
              <a:endCxn id="10351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0268" name="AutoShape 28"/>
            <p:cNvCxnSpPr>
              <a:cxnSpLocks noChangeShapeType="1"/>
              <a:stCxn id="10260" idx="0"/>
              <a:endCxn id="10353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10269" name="Group 29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10344" name="Line 3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5" name="Line 3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6" name="Line 3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7" name="Line 3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8" name="Line 3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9" name="Line 3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0" name="Line 3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0270" name="AutoShape 37"/>
            <p:cNvCxnSpPr>
              <a:cxnSpLocks noChangeShapeType="1"/>
              <a:stCxn id="10298" idx="6"/>
              <a:endCxn id="10344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0271" name="AutoShape 38"/>
            <p:cNvCxnSpPr>
              <a:cxnSpLocks noChangeShapeType="1"/>
              <a:stCxn id="10272" idx="2"/>
              <a:endCxn id="10346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0272" name="Oval 39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273" name="AutoShape 40"/>
            <p:cNvCxnSpPr>
              <a:cxnSpLocks noChangeShapeType="1"/>
              <a:stCxn id="10272" idx="6"/>
              <a:endCxn id="10257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0274" name="Group 41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10337" name="Line 4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8" name="Line 4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9" name="Line 4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0" name="Line 4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1" name="Line 4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2" name="Line 4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3" name="Line 4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0275" name="AutoShape 49"/>
            <p:cNvCxnSpPr>
              <a:cxnSpLocks noChangeShapeType="1"/>
              <a:stCxn id="10297" idx="6"/>
              <a:endCxn id="10337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0276" name="AutoShape 50"/>
            <p:cNvCxnSpPr>
              <a:cxnSpLocks noChangeShapeType="1"/>
              <a:stCxn id="10277" idx="2"/>
              <a:endCxn id="10339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0277" name="Oval 51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78" name="Group 52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10330" name="Line 5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1" name="Line 5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2" name="Line 5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3" name="Line 5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4" name="Line 5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5" name="Line 5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6" name="Line 5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0279" name="AutoShape 60"/>
            <p:cNvCxnSpPr>
              <a:cxnSpLocks noChangeShapeType="1"/>
              <a:stCxn id="10296" idx="6"/>
              <a:endCxn id="10330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0280" name="AutoShape 61"/>
            <p:cNvCxnSpPr>
              <a:cxnSpLocks noChangeShapeType="1"/>
              <a:stCxn id="10281" idx="2"/>
              <a:endCxn id="10332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0281" name="Oval 62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282" name="AutoShape 63"/>
            <p:cNvCxnSpPr>
              <a:cxnSpLocks noChangeShapeType="1"/>
              <a:stCxn id="10272" idx="4"/>
              <a:endCxn id="10277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0283" name="AutoShape 64"/>
            <p:cNvCxnSpPr>
              <a:cxnSpLocks noChangeShapeType="1"/>
              <a:stCxn id="10277" idx="4"/>
              <a:endCxn id="10281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10284" name="Group 65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10325" name="Group 66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10327" name="Freeform 67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28" name="Line 68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29" name="Line 69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10326" name="AutoShape 70"/>
              <p:cNvCxnSpPr>
                <a:cxnSpLocks noChangeShapeType="1"/>
                <a:stCxn id="10327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10285" name="Text Box 71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10286" name="Text Box 72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10287" name="Text Box 73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10288" name="Text Box 74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10289" name="Group 75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10318" name="Line 7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9" name="Line 7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0" name="Line 7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1" name="Line 7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2" name="Line 8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3" name="Line 8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4" name="Line 8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0290" name="AutoShape 83"/>
            <p:cNvCxnSpPr>
              <a:cxnSpLocks noChangeShapeType="1"/>
              <a:stCxn id="10295" idx="6"/>
              <a:endCxn id="10318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0291" name="AutoShape 84"/>
            <p:cNvCxnSpPr>
              <a:cxnSpLocks noChangeShapeType="1"/>
              <a:stCxn id="10292" idx="2"/>
              <a:endCxn id="10320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0292" name="Oval 85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293" name="AutoShape 86"/>
            <p:cNvCxnSpPr>
              <a:cxnSpLocks noChangeShapeType="1"/>
              <a:stCxn id="10292" idx="0"/>
              <a:endCxn id="10281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0294" name="Text Box 87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10295" name="Oval 88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6" name="Oval 89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7" name="Oval 90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8" name="Oval 91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9" name="Oval 92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300" name="AutoShape 93"/>
            <p:cNvCxnSpPr>
              <a:cxnSpLocks noChangeShapeType="1"/>
              <a:stCxn id="10299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0301" name="Oval 94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302" name="AutoShape 95"/>
            <p:cNvCxnSpPr>
              <a:cxnSpLocks noChangeShapeType="1"/>
              <a:stCxn id="10301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0303" name="Oval 96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304" name="AutoShape 97"/>
            <p:cNvCxnSpPr>
              <a:cxnSpLocks noChangeShapeType="1"/>
              <a:stCxn id="10303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0305" name="Oval 98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306" name="AutoShape 99"/>
            <p:cNvCxnSpPr>
              <a:cxnSpLocks noChangeShapeType="1"/>
              <a:stCxn id="10305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0307" name="AutoShape 100"/>
            <p:cNvCxnSpPr>
              <a:cxnSpLocks noChangeShapeType="1"/>
              <a:stCxn id="10299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0308" name="AutoShape 101"/>
            <p:cNvCxnSpPr>
              <a:cxnSpLocks noChangeShapeType="1"/>
              <a:stCxn id="10301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0309" name="AutoShape 102"/>
            <p:cNvCxnSpPr>
              <a:cxnSpLocks noChangeShapeType="1"/>
              <a:stCxn id="10303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0310" name="AutoShape 103"/>
            <p:cNvCxnSpPr>
              <a:cxnSpLocks noChangeShapeType="1"/>
              <a:stCxn id="10305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0311" name="Text Box 104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10312" name="AutoShape 105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10313" name="AutoShape 106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0314" name="Text Box 107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10315" name="Text Box 108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10316" name="Text Box 109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10317" name="Text Box 110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  <p:graphicFrame>
        <p:nvGraphicFramePr>
          <p:cNvPr id="10243" name="Object 114"/>
          <p:cNvGraphicFramePr>
            <a:graphicFrameLocks noChangeAspect="1"/>
          </p:cNvGraphicFramePr>
          <p:nvPr/>
        </p:nvGraphicFramePr>
        <p:xfrm>
          <a:off x="4648200" y="4114800"/>
          <a:ext cx="1073150" cy="1822450"/>
        </p:xfrm>
        <a:graphic>
          <a:graphicData uri="http://schemas.openxmlformats.org/presentationml/2006/ole">
            <p:oleObj spid="_x0000_s10243" name="Equation" r:id="rId4" imgW="596880" imgH="1015920" progId="Equation.3">
              <p:embed/>
            </p:oleObj>
          </a:graphicData>
        </a:graphic>
      </p:graphicFrame>
      <p:graphicFrame>
        <p:nvGraphicFramePr>
          <p:cNvPr id="10244" name="Object 115"/>
          <p:cNvGraphicFramePr>
            <a:graphicFrameLocks noChangeAspect="1"/>
          </p:cNvGraphicFramePr>
          <p:nvPr/>
        </p:nvGraphicFramePr>
        <p:xfrm>
          <a:off x="6019800" y="4114800"/>
          <a:ext cx="1323975" cy="1822450"/>
        </p:xfrm>
        <a:graphic>
          <a:graphicData uri="http://schemas.openxmlformats.org/presentationml/2006/ole">
            <p:oleObj spid="_x0000_s10244" name="Equation" r:id="rId5" imgW="736560" imgH="1015920" progId="Equation.3">
              <p:embed/>
            </p:oleObj>
          </a:graphicData>
        </a:graphic>
      </p:graphicFrame>
      <p:graphicFrame>
        <p:nvGraphicFramePr>
          <p:cNvPr id="10245" name="Object 116"/>
          <p:cNvGraphicFramePr>
            <a:graphicFrameLocks noChangeAspect="1"/>
          </p:cNvGraphicFramePr>
          <p:nvPr/>
        </p:nvGraphicFramePr>
        <p:xfrm>
          <a:off x="7593013" y="4114800"/>
          <a:ext cx="1416050" cy="1822450"/>
        </p:xfrm>
        <a:graphic>
          <a:graphicData uri="http://schemas.openxmlformats.org/presentationml/2006/ole">
            <p:oleObj spid="_x0000_s10245" name="Equation" r:id="rId6" imgW="787320" imgH="101592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5363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15364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BD6DBE9-CBCC-4E5F-AAAA-261E627CD559}" type="slidenum">
              <a:rPr lang="en-US"/>
              <a:pPr lvl="1"/>
              <a:t>3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smtClean="0"/>
              <a:t>Lecture 24 – Digital to Analog Converters (DACs) 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0F27381-220D-4836-8416-707AC1121B89}" type="slidenum">
              <a:rPr lang="en-US"/>
              <a:pPr lvl="1"/>
              <a:t>4</a:t>
            </a:fld>
            <a:endParaRPr lang="en-US"/>
          </a:p>
        </p:txBody>
      </p:sp>
      <p:sp>
        <p:nvSpPr>
          <p:cNvPr id="16389" name="Rectangle 34"/>
          <p:cNvSpPr>
            <a:spLocks noChangeArrowheads="1"/>
          </p:cNvSpPr>
          <p:nvPr/>
        </p:nvSpPr>
        <p:spPr bwMode="auto">
          <a:xfrm>
            <a:off x="6400800" y="3124200"/>
            <a:ext cx="2514600" cy="2682875"/>
          </a:xfrm>
          <a:prstGeom prst="rect">
            <a:avLst/>
          </a:prstGeom>
          <a:gradFill rotWithShape="1">
            <a:gsLst>
              <a:gs pos="0">
                <a:srgbClr val="666699">
                  <a:alpha val="60001"/>
                </a:srgbClr>
              </a:gs>
              <a:gs pos="100000">
                <a:srgbClr val="CBCBDD">
                  <a:alpha val="0"/>
                </a:srgbClr>
              </a:gs>
            </a:gsLst>
            <a:lin ang="0" scaled="1"/>
          </a:gradFill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0" name="Rectangle 33"/>
          <p:cNvSpPr>
            <a:spLocks noChangeArrowheads="1"/>
          </p:cNvSpPr>
          <p:nvPr/>
        </p:nvSpPr>
        <p:spPr bwMode="auto">
          <a:xfrm>
            <a:off x="228600" y="3124200"/>
            <a:ext cx="2514600" cy="2682875"/>
          </a:xfrm>
          <a:prstGeom prst="rect">
            <a:avLst/>
          </a:prstGeom>
          <a:gradFill rotWithShape="1">
            <a:gsLst>
              <a:gs pos="0">
                <a:srgbClr val="CBCBDD">
                  <a:alpha val="0"/>
                </a:srgbClr>
              </a:gs>
              <a:gs pos="100000">
                <a:srgbClr val="666699">
                  <a:alpha val="60001"/>
                </a:srgbClr>
              </a:gs>
            </a:gsLst>
            <a:lin ang="0" scaled="1"/>
          </a:gradFill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1" name="Rectangle 32"/>
          <p:cNvSpPr>
            <a:spLocks noChangeArrowheads="1"/>
          </p:cNvSpPr>
          <p:nvPr/>
        </p:nvSpPr>
        <p:spPr bwMode="auto">
          <a:xfrm>
            <a:off x="2740025" y="3124200"/>
            <a:ext cx="3660775" cy="2682875"/>
          </a:xfrm>
          <a:prstGeom prst="rect">
            <a:avLst/>
          </a:prstGeom>
          <a:solidFill>
            <a:srgbClr val="969696">
              <a:alpha val="70195"/>
            </a:srgbClr>
          </a:solidFill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ADC/DAC</a:t>
            </a:r>
          </a:p>
        </p:txBody>
      </p:sp>
      <p:sp>
        <p:nvSpPr>
          <p:cNvPr id="163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/>
              <a:t>Power coming from the wall is </a:t>
            </a:r>
            <a:r>
              <a:rPr lang="en-US" sz="2000" b="1" smtClean="0"/>
              <a:t>analog</a:t>
            </a:r>
            <a:r>
              <a:rPr lang="en-US" sz="2000" smtClean="0"/>
              <a:t>, but most devices (appliances, computers, etc.) are </a:t>
            </a:r>
            <a:r>
              <a:rPr lang="en-US" sz="2000" b="1" smtClean="0"/>
              <a:t>digital</a:t>
            </a:r>
            <a:r>
              <a:rPr lang="en-US" sz="2000" smtClean="0"/>
              <a:t> thus there must be a conversion</a:t>
            </a:r>
          </a:p>
          <a:p>
            <a:pPr lvl="1">
              <a:lnSpc>
                <a:spcPct val="80000"/>
              </a:lnSpc>
            </a:pPr>
            <a:r>
              <a:rPr lang="en-US" sz="1800" b="1" smtClean="0"/>
              <a:t>Analog to digital (ADC) – </a:t>
            </a:r>
            <a:r>
              <a:rPr lang="en-US" sz="1800" smtClean="0"/>
              <a:t>coming into a device</a:t>
            </a:r>
          </a:p>
          <a:p>
            <a:pPr lvl="1">
              <a:lnSpc>
                <a:spcPct val="80000"/>
              </a:lnSpc>
            </a:pPr>
            <a:r>
              <a:rPr lang="en-US" sz="1800" b="1" smtClean="0"/>
              <a:t>Digital to analog (DAC) – </a:t>
            </a:r>
            <a:r>
              <a:rPr lang="en-US" sz="1800" smtClean="0"/>
              <a:t>going out of a device</a:t>
            </a:r>
            <a:endParaRPr lang="en-US" sz="1800" b="1" smtClean="0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3810000" y="3733800"/>
            <a:ext cx="1524000" cy="1447800"/>
          </a:xfrm>
          <a:prstGeom prst="rect">
            <a:avLst/>
          </a:prstGeom>
          <a:solidFill>
            <a:srgbClr val="8495A9"/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4114800" y="4191000"/>
            <a:ext cx="903288" cy="39687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Device</a:t>
            </a:r>
          </a:p>
        </p:txBody>
      </p:sp>
      <p:sp>
        <p:nvSpPr>
          <p:cNvPr id="16396" name="Rectangle 16"/>
          <p:cNvSpPr>
            <a:spLocks noChangeArrowheads="1"/>
          </p:cNvSpPr>
          <p:nvPr/>
        </p:nvSpPr>
        <p:spPr bwMode="auto">
          <a:xfrm>
            <a:off x="2133600" y="3886200"/>
            <a:ext cx="1219200" cy="1143000"/>
          </a:xfrm>
          <a:prstGeom prst="rect">
            <a:avLst/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7" name="Text Box 17"/>
          <p:cNvSpPr txBox="1">
            <a:spLocks noChangeArrowheads="1"/>
          </p:cNvSpPr>
          <p:nvPr/>
        </p:nvSpPr>
        <p:spPr bwMode="auto">
          <a:xfrm>
            <a:off x="2401888" y="4251325"/>
            <a:ext cx="722312" cy="39687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ADC</a:t>
            </a:r>
          </a:p>
        </p:txBody>
      </p:sp>
      <p:sp>
        <p:nvSpPr>
          <p:cNvPr id="16398" name="Rectangle 18"/>
          <p:cNvSpPr>
            <a:spLocks noChangeArrowheads="1"/>
          </p:cNvSpPr>
          <p:nvPr/>
        </p:nvSpPr>
        <p:spPr bwMode="auto">
          <a:xfrm>
            <a:off x="5791200" y="3886200"/>
            <a:ext cx="1219200" cy="1143000"/>
          </a:xfrm>
          <a:prstGeom prst="rect">
            <a:avLst/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9" name="Text Box 19"/>
          <p:cNvSpPr txBox="1">
            <a:spLocks noChangeArrowheads="1"/>
          </p:cNvSpPr>
          <p:nvPr/>
        </p:nvSpPr>
        <p:spPr bwMode="auto">
          <a:xfrm>
            <a:off x="6059488" y="4251325"/>
            <a:ext cx="722312" cy="39687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DAC</a:t>
            </a:r>
          </a:p>
        </p:txBody>
      </p:sp>
      <p:sp>
        <p:nvSpPr>
          <p:cNvPr id="16400" name="Text Box 22"/>
          <p:cNvSpPr txBox="1">
            <a:spLocks noChangeArrowheads="1"/>
          </p:cNvSpPr>
          <p:nvPr/>
        </p:nvSpPr>
        <p:spPr bwMode="auto">
          <a:xfrm>
            <a:off x="4141788" y="5410200"/>
            <a:ext cx="887412" cy="39687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800000"/>
                </a:solidFill>
              </a:rPr>
              <a:t>Digital</a:t>
            </a:r>
          </a:p>
        </p:txBody>
      </p:sp>
      <p:sp>
        <p:nvSpPr>
          <p:cNvPr id="16401" name="Text Box 23"/>
          <p:cNvSpPr txBox="1">
            <a:spLocks noChangeArrowheads="1"/>
          </p:cNvSpPr>
          <p:nvPr/>
        </p:nvSpPr>
        <p:spPr bwMode="auto">
          <a:xfrm>
            <a:off x="1501775" y="5257800"/>
            <a:ext cx="931863" cy="39687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Analog</a:t>
            </a:r>
          </a:p>
        </p:txBody>
      </p:sp>
      <p:sp>
        <p:nvSpPr>
          <p:cNvPr id="16402" name="Text Box 24"/>
          <p:cNvSpPr txBox="1">
            <a:spLocks noChangeArrowheads="1"/>
          </p:cNvSpPr>
          <p:nvPr/>
        </p:nvSpPr>
        <p:spPr bwMode="auto">
          <a:xfrm>
            <a:off x="6611938" y="5334000"/>
            <a:ext cx="931862" cy="39687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Analog</a:t>
            </a:r>
          </a:p>
        </p:txBody>
      </p:sp>
      <p:cxnSp>
        <p:nvCxnSpPr>
          <p:cNvPr id="16403" name="AutoShape 25"/>
          <p:cNvCxnSpPr>
            <a:cxnSpLocks noChangeShapeType="1"/>
            <a:stCxn id="16396" idx="2"/>
          </p:cNvCxnSpPr>
          <p:nvPr/>
        </p:nvCxnSpPr>
        <p:spPr bwMode="auto">
          <a:xfrm>
            <a:off x="2743200" y="5038725"/>
            <a:ext cx="0" cy="76835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16404" name="AutoShape 26"/>
          <p:cNvCxnSpPr>
            <a:cxnSpLocks noChangeShapeType="1"/>
            <a:stCxn id="16396" idx="0"/>
          </p:cNvCxnSpPr>
          <p:nvPr/>
        </p:nvCxnSpPr>
        <p:spPr bwMode="auto">
          <a:xfrm flipV="1">
            <a:off x="2743200" y="3124200"/>
            <a:ext cx="0" cy="752475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16405" name="AutoShape 27"/>
          <p:cNvCxnSpPr>
            <a:cxnSpLocks noChangeShapeType="1"/>
            <a:stCxn id="16398" idx="2"/>
          </p:cNvCxnSpPr>
          <p:nvPr/>
        </p:nvCxnSpPr>
        <p:spPr bwMode="auto">
          <a:xfrm>
            <a:off x="6400800" y="5038725"/>
            <a:ext cx="0" cy="76835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16406" name="AutoShape 28"/>
          <p:cNvCxnSpPr>
            <a:cxnSpLocks noChangeShapeType="1"/>
            <a:stCxn id="16398" idx="0"/>
          </p:cNvCxnSpPr>
          <p:nvPr/>
        </p:nvCxnSpPr>
        <p:spPr bwMode="auto">
          <a:xfrm flipV="1">
            <a:off x="6400800" y="3124200"/>
            <a:ext cx="0" cy="752475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16407" name="AutoShape 29"/>
          <p:cNvCxnSpPr>
            <a:cxnSpLocks noChangeShapeType="1"/>
            <a:stCxn id="16400" idx="1"/>
          </p:cNvCxnSpPr>
          <p:nvPr/>
        </p:nvCxnSpPr>
        <p:spPr bwMode="auto">
          <a:xfrm flipH="1">
            <a:off x="2740025" y="5608638"/>
            <a:ext cx="14017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lg" len="lg"/>
            <a:tailEnd type="triangle" w="lg" len="lg"/>
          </a:ln>
        </p:spPr>
      </p:cxnSp>
      <p:cxnSp>
        <p:nvCxnSpPr>
          <p:cNvPr id="16408" name="AutoShape 30"/>
          <p:cNvCxnSpPr>
            <a:cxnSpLocks noChangeShapeType="1"/>
            <a:stCxn id="16400" idx="3"/>
          </p:cNvCxnSpPr>
          <p:nvPr/>
        </p:nvCxnSpPr>
        <p:spPr bwMode="auto">
          <a:xfrm>
            <a:off x="5029200" y="5608638"/>
            <a:ext cx="13716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lg" len="lg"/>
            <a:tailEnd type="triangle" w="lg" len="lg"/>
          </a:ln>
        </p:spPr>
      </p:cxnSp>
      <p:cxnSp>
        <p:nvCxnSpPr>
          <p:cNvPr id="16409" name="AutoShape 35"/>
          <p:cNvCxnSpPr>
            <a:cxnSpLocks noChangeShapeType="1"/>
            <a:stCxn id="16396" idx="3"/>
            <a:endCxn id="16394" idx="1"/>
          </p:cNvCxnSpPr>
          <p:nvPr/>
        </p:nvCxnSpPr>
        <p:spPr bwMode="auto">
          <a:xfrm>
            <a:off x="3362325" y="4457700"/>
            <a:ext cx="438150" cy="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6410" name="AutoShape 36"/>
          <p:cNvCxnSpPr>
            <a:cxnSpLocks noChangeShapeType="1"/>
            <a:stCxn id="16394" idx="3"/>
            <a:endCxn id="16398" idx="1"/>
          </p:cNvCxnSpPr>
          <p:nvPr/>
        </p:nvCxnSpPr>
        <p:spPr bwMode="auto">
          <a:xfrm>
            <a:off x="5343525" y="4457700"/>
            <a:ext cx="438150" cy="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6411" name="Group 44"/>
          <p:cNvGrpSpPr>
            <a:grpSpLocks/>
          </p:cNvGrpSpPr>
          <p:nvPr/>
        </p:nvGrpSpPr>
        <p:grpSpPr bwMode="auto">
          <a:xfrm>
            <a:off x="381000" y="4038600"/>
            <a:ext cx="441325" cy="234950"/>
            <a:chOff x="622" y="2884"/>
            <a:chExt cx="278" cy="148"/>
          </a:xfrm>
        </p:grpSpPr>
        <p:sp>
          <p:nvSpPr>
            <p:cNvPr id="16416" name="Arc 37"/>
            <p:cNvSpPr>
              <a:spLocks/>
            </p:cNvSpPr>
            <p:nvPr/>
          </p:nvSpPr>
          <p:spPr bwMode="auto">
            <a:xfrm>
              <a:off x="720" y="2890"/>
              <a:ext cx="180" cy="136"/>
            </a:xfrm>
            <a:custGeom>
              <a:avLst/>
              <a:gdLst>
                <a:gd name="T0" fmla="*/ 0 w 21600"/>
                <a:gd name="T1" fmla="*/ 0 h 43200"/>
                <a:gd name="T2" fmla="*/ 0 w 21600"/>
                <a:gd name="T3" fmla="*/ 136 h 43200"/>
                <a:gd name="T4" fmla="*/ 0 w 21600"/>
                <a:gd name="T5" fmla="*/ 68 h 432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200"/>
                <a:gd name="T11" fmla="*/ 21600 w 216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tx2">
                <a:alpha val="70195"/>
              </a:schemeClr>
            </a:solidFill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cxnSp>
          <p:nvCxnSpPr>
            <p:cNvPr id="16417" name="AutoShape 38"/>
            <p:cNvCxnSpPr>
              <a:cxnSpLocks noChangeShapeType="1"/>
              <a:stCxn id="16416" idx="1"/>
              <a:endCxn id="16416" idx="0"/>
            </p:cNvCxnSpPr>
            <p:nvPr/>
          </p:nvCxnSpPr>
          <p:spPr bwMode="auto">
            <a:xfrm flipV="1">
              <a:off x="720" y="2884"/>
              <a:ext cx="0" cy="14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6418" name="Line 41"/>
            <p:cNvSpPr>
              <a:spLocks noChangeShapeType="1"/>
            </p:cNvSpPr>
            <p:nvPr/>
          </p:nvSpPr>
          <p:spPr bwMode="auto">
            <a:xfrm flipH="1">
              <a:off x="622" y="2928"/>
              <a:ext cx="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419" name="Line 43"/>
            <p:cNvSpPr>
              <a:spLocks noChangeShapeType="1"/>
            </p:cNvSpPr>
            <p:nvPr/>
          </p:nvSpPr>
          <p:spPr bwMode="auto">
            <a:xfrm flipH="1">
              <a:off x="624" y="2984"/>
              <a:ext cx="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cxnSp>
        <p:nvCxnSpPr>
          <p:cNvPr id="16412" name="AutoShape 45"/>
          <p:cNvCxnSpPr>
            <a:cxnSpLocks noChangeShapeType="1"/>
            <a:stCxn id="16396" idx="1"/>
          </p:cNvCxnSpPr>
          <p:nvPr/>
        </p:nvCxnSpPr>
        <p:spPr bwMode="auto">
          <a:xfrm rot="10800000">
            <a:off x="817563" y="4144963"/>
            <a:ext cx="1306512" cy="312737"/>
          </a:xfrm>
          <a:prstGeom prst="curvedConnector3">
            <a:avLst>
              <a:gd name="adj1" fmla="val 49574"/>
            </a:avLst>
          </a:prstGeom>
          <a:noFill/>
          <a:ln w="1905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6413" name="AutoShape 46"/>
          <p:cNvCxnSpPr>
            <a:cxnSpLocks noChangeShapeType="1"/>
            <a:stCxn id="16398" idx="3"/>
          </p:cNvCxnSpPr>
          <p:nvPr/>
        </p:nvCxnSpPr>
        <p:spPr bwMode="auto">
          <a:xfrm flipV="1">
            <a:off x="7019925" y="3998913"/>
            <a:ext cx="1673225" cy="458787"/>
          </a:xfrm>
          <a:prstGeom prst="curvedConnector3">
            <a:avLst>
              <a:gd name="adj1" fmla="val 49718"/>
            </a:avLst>
          </a:prstGeom>
          <a:noFill/>
          <a:ln w="1905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16414" name="Text Box 347"/>
          <p:cNvSpPr txBox="1">
            <a:spLocks noChangeArrowheads="1"/>
          </p:cNvSpPr>
          <p:nvPr/>
        </p:nvSpPr>
        <p:spPr bwMode="auto">
          <a:xfrm>
            <a:off x="7924800" y="3429000"/>
            <a:ext cx="1081088" cy="400050"/>
          </a:xfrm>
          <a:prstGeom prst="rect">
            <a:avLst/>
          </a:prstGeom>
          <a:solidFill>
            <a:srgbClr val="AB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Actuator</a:t>
            </a:r>
          </a:p>
        </p:txBody>
      </p:sp>
      <p:sp>
        <p:nvSpPr>
          <p:cNvPr id="16415" name="Text Box 347"/>
          <p:cNvSpPr txBox="1">
            <a:spLocks noChangeArrowheads="1"/>
          </p:cNvSpPr>
          <p:nvPr/>
        </p:nvSpPr>
        <p:spPr bwMode="auto">
          <a:xfrm>
            <a:off x="381000" y="3409950"/>
            <a:ext cx="882650" cy="400050"/>
          </a:xfrm>
          <a:prstGeom prst="rect">
            <a:avLst/>
          </a:prstGeom>
          <a:solidFill>
            <a:srgbClr val="AB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Sensor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03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103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D26F5F7-1857-49C2-BF47-DFF1C2B089B1}" type="slidenum">
              <a:rPr lang="en-US"/>
              <a:pPr lvl="1"/>
              <a:t>5</a:t>
            </a:fld>
            <a:endParaRPr lang="en-US"/>
          </a:p>
        </p:txBody>
      </p:sp>
      <p:sp>
        <p:nvSpPr>
          <p:cNvPr id="1032" name="Rectangle 17"/>
          <p:cNvSpPr>
            <a:spLocks noChangeArrowheads="1"/>
          </p:cNvSpPr>
          <p:nvPr/>
        </p:nvSpPr>
        <p:spPr bwMode="auto">
          <a:xfrm>
            <a:off x="228600" y="2879725"/>
            <a:ext cx="2667000" cy="2682875"/>
          </a:xfrm>
          <a:prstGeom prst="rect">
            <a:avLst/>
          </a:prstGeom>
          <a:gradFill rotWithShape="1">
            <a:gsLst>
              <a:gs pos="0">
                <a:srgbClr val="CBCBDD">
                  <a:alpha val="0"/>
                </a:srgbClr>
              </a:gs>
              <a:gs pos="100000">
                <a:srgbClr val="666699">
                  <a:alpha val="60001"/>
                </a:srgbClr>
              </a:gs>
            </a:gsLst>
            <a:lin ang="0" scaled="1"/>
          </a:gradFill>
          <a:ln w="19050">
            <a:noFill/>
            <a:miter lim="800000"/>
            <a:headEnd type="none" w="lg" len="lg"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33" name="Rectangle 16"/>
          <p:cNvSpPr>
            <a:spLocks noChangeArrowheads="1"/>
          </p:cNvSpPr>
          <p:nvPr/>
        </p:nvSpPr>
        <p:spPr bwMode="auto">
          <a:xfrm>
            <a:off x="6248400" y="2879725"/>
            <a:ext cx="2667000" cy="2682875"/>
          </a:xfrm>
          <a:prstGeom prst="rect">
            <a:avLst/>
          </a:prstGeom>
          <a:gradFill rotWithShape="1">
            <a:gsLst>
              <a:gs pos="0">
                <a:srgbClr val="666699">
                  <a:alpha val="60001"/>
                </a:srgbClr>
              </a:gs>
              <a:gs pos="100000">
                <a:srgbClr val="CBCBDD">
                  <a:alpha val="0"/>
                </a:srgbClr>
              </a:gs>
            </a:gsLst>
            <a:lin ang="0" scaled="1"/>
          </a:gradFill>
          <a:ln w="19050">
            <a:noFill/>
            <a:miter lim="800000"/>
            <a:headEnd type="none" w="lg" len="lg"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2895600" y="2879725"/>
            <a:ext cx="3352800" cy="2682875"/>
          </a:xfrm>
          <a:prstGeom prst="rect">
            <a:avLst/>
          </a:prstGeom>
          <a:solidFill>
            <a:srgbClr val="969696">
              <a:alpha val="70195"/>
            </a:srgbClr>
          </a:solidFill>
          <a:ln w="19050">
            <a:noFill/>
            <a:miter lim="800000"/>
            <a:headEnd type="none" w="lg" len="lg"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35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ADC/DAC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152400" y="3505200"/>
          <a:ext cx="1990725" cy="1409700"/>
        </p:xfrm>
        <a:graphic>
          <a:graphicData uri="http://schemas.openxmlformats.org/presentationml/2006/ole">
            <p:oleObj spid="_x0000_s1026" name="Chart" r:id="rId3" imgW="11239576" imgH="7962824" progId="Excel.Chart.8">
              <p:embed/>
            </p:oleObj>
          </a:graphicData>
        </a:graphic>
      </p:graphicFrame>
      <p:graphicFrame>
        <p:nvGraphicFramePr>
          <p:cNvPr id="1027" name="Object 11"/>
          <p:cNvGraphicFramePr>
            <a:graphicFrameLocks noChangeAspect="1"/>
          </p:cNvGraphicFramePr>
          <p:nvPr>
            <p:ph sz="quarter" idx="2"/>
          </p:nvPr>
        </p:nvGraphicFramePr>
        <p:xfrm>
          <a:off x="3581400" y="3454400"/>
          <a:ext cx="1981200" cy="1503363"/>
        </p:xfrm>
        <a:graphic>
          <a:graphicData uri="http://schemas.openxmlformats.org/presentationml/2006/ole">
            <p:oleObj spid="_x0000_s1027" name="Chart" r:id="rId4" imgW="7991627" imgH="6067273" progId="Excel.Chart.8">
              <p:embed/>
            </p:oleObj>
          </a:graphicData>
        </a:graphic>
      </p:graphicFrame>
      <p:graphicFrame>
        <p:nvGraphicFramePr>
          <p:cNvPr id="1028" name="Object 14"/>
          <p:cNvGraphicFramePr>
            <a:graphicFrameLocks noChangeAspect="1"/>
          </p:cNvGraphicFramePr>
          <p:nvPr>
            <p:ph sz="quarter" idx="3"/>
          </p:nvPr>
        </p:nvGraphicFramePr>
        <p:xfrm>
          <a:off x="7000875" y="3517900"/>
          <a:ext cx="1990725" cy="1409700"/>
        </p:xfrm>
        <a:graphic>
          <a:graphicData uri="http://schemas.openxmlformats.org/presentationml/2006/ole">
            <p:oleObj spid="_x0000_s1028" name="Chart" r:id="rId5" imgW="11239576" imgH="7962824" progId="Excel.Chart.8">
              <p:embed/>
            </p:oleObj>
          </a:graphicData>
        </a:graphic>
      </p:graphicFrame>
      <p:sp>
        <p:nvSpPr>
          <p:cNvPr id="1036" name="Rectangle 19"/>
          <p:cNvSpPr>
            <a:spLocks noChangeArrowheads="1"/>
          </p:cNvSpPr>
          <p:nvPr/>
        </p:nvSpPr>
        <p:spPr bwMode="auto">
          <a:xfrm>
            <a:off x="2374900" y="3641725"/>
            <a:ext cx="990600" cy="1143000"/>
          </a:xfrm>
          <a:prstGeom prst="rect">
            <a:avLst/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37" name="Text Box 20"/>
          <p:cNvSpPr txBox="1">
            <a:spLocks noChangeArrowheads="1"/>
          </p:cNvSpPr>
          <p:nvPr/>
        </p:nvSpPr>
        <p:spPr bwMode="auto">
          <a:xfrm>
            <a:off x="2516188" y="4006850"/>
            <a:ext cx="722312" cy="39687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ADC</a:t>
            </a:r>
          </a:p>
        </p:txBody>
      </p:sp>
      <p:sp>
        <p:nvSpPr>
          <p:cNvPr id="1038" name="Rectangle 21"/>
          <p:cNvSpPr>
            <a:spLocks noChangeArrowheads="1"/>
          </p:cNvSpPr>
          <p:nvPr/>
        </p:nvSpPr>
        <p:spPr bwMode="auto">
          <a:xfrm>
            <a:off x="5791200" y="3641725"/>
            <a:ext cx="914400" cy="1143000"/>
          </a:xfrm>
          <a:prstGeom prst="rect">
            <a:avLst/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39" name="Text Box 22"/>
          <p:cNvSpPr txBox="1">
            <a:spLocks noChangeArrowheads="1"/>
          </p:cNvSpPr>
          <p:nvPr/>
        </p:nvSpPr>
        <p:spPr bwMode="auto">
          <a:xfrm>
            <a:off x="5907088" y="4006850"/>
            <a:ext cx="722312" cy="39687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DAC</a:t>
            </a:r>
          </a:p>
        </p:txBody>
      </p:sp>
      <p:sp>
        <p:nvSpPr>
          <p:cNvPr id="1040" name="Text Box 23"/>
          <p:cNvSpPr txBox="1">
            <a:spLocks noChangeArrowheads="1"/>
          </p:cNvSpPr>
          <p:nvPr/>
        </p:nvSpPr>
        <p:spPr bwMode="auto">
          <a:xfrm>
            <a:off x="4141788" y="5165725"/>
            <a:ext cx="887412" cy="39687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800000"/>
                </a:solidFill>
              </a:rPr>
              <a:t>Digital</a:t>
            </a:r>
          </a:p>
        </p:txBody>
      </p:sp>
      <p:sp>
        <p:nvSpPr>
          <p:cNvPr id="1041" name="Text Box 24"/>
          <p:cNvSpPr txBox="1">
            <a:spLocks noChangeArrowheads="1"/>
          </p:cNvSpPr>
          <p:nvPr/>
        </p:nvSpPr>
        <p:spPr bwMode="auto">
          <a:xfrm>
            <a:off x="1501775" y="5013325"/>
            <a:ext cx="931863" cy="39687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Analog</a:t>
            </a:r>
          </a:p>
        </p:txBody>
      </p:sp>
      <p:sp>
        <p:nvSpPr>
          <p:cNvPr id="1042" name="Text Box 25"/>
          <p:cNvSpPr txBox="1">
            <a:spLocks noChangeArrowheads="1"/>
          </p:cNvSpPr>
          <p:nvPr/>
        </p:nvSpPr>
        <p:spPr bwMode="auto">
          <a:xfrm>
            <a:off x="6611938" y="5089525"/>
            <a:ext cx="931862" cy="39687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Analog</a:t>
            </a:r>
          </a:p>
        </p:txBody>
      </p:sp>
      <p:cxnSp>
        <p:nvCxnSpPr>
          <p:cNvPr id="1043" name="AutoShape 26"/>
          <p:cNvCxnSpPr>
            <a:cxnSpLocks noChangeShapeType="1"/>
            <a:stCxn id="1036" idx="2"/>
          </p:cNvCxnSpPr>
          <p:nvPr/>
        </p:nvCxnSpPr>
        <p:spPr bwMode="auto">
          <a:xfrm>
            <a:off x="2870200" y="4794250"/>
            <a:ext cx="0" cy="76835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1044" name="AutoShape 27"/>
          <p:cNvCxnSpPr>
            <a:cxnSpLocks noChangeShapeType="1"/>
            <a:stCxn id="1036" idx="0"/>
          </p:cNvCxnSpPr>
          <p:nvPr/>
        </p:nvCxnSpPr>
        <p:spPr bwMode="auto">
          <a:xfrm flipV="1">
            <a:off x="2870200" y="2879725"/>
            <a:ext cx="0" cy="752475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1045" name="AutoShape 28"/>
          <p:cNvCxnSpPr>
            <a:cxnSpLocks noChangeShapeType="1"/>
            <a:stCxn id="1038" idx="2"/>
          </p:cNvCxnSpPr>
          <p:nvPr/>
        </p:nvCxnSpPr>
        <p:spPr bwMode="auto">
          <a:xfrm>
            <a:off x="6248400" y="4794250"/>
            <a:ext cx="0" cy="76835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1046" name="AutoShape 29"/>
          <p:cNvCxnSpPr>
            <a:cxnSpLocks noChangeShapeType="1"/>
            <a:stCxn id="1038" idx="0"/>
          </p:cNvCxnSpPr>
          <p:nvPr/>
        </p:nvCxnSpPr>
        <p:spPr bwMode="auto">
          <a:xfrm flipV="1">
            <a:off x="6248400" y="2879725"/>
            <a:ext cx="0" cy="752475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1047" name="AutoShape 30"/>
          <p:cNvCxnSpPr>
            <a:cxnSpLocks noChangeShapeType="1"/>
            <a:stCxn id="1040" idx="1"/>
          </p:cNvCxnSpPr>
          <p:nvPr/>
        </p:nvCxnSpPr>
        <p:spPr bwMode="auto">
          <a:xfrm flipH="1">
            <a:off x="2889250" y="5364163"/>
            <a:ext cx="1252538" cy="47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lg" len="lg"/>
            <a:tailEnd type="triangle" w="lg" len="lg"/>
          </a:ln>
        </p:spPr>
      </p:cxnSp>
      <p:cxnSp>
        <p:nvCxnSpPr>
          <p:cNvPr id="1048" name="AutoShape 31"/>
          <p:cNvCxnSpPr>
            <a:cxnSpLocks noChangeShapeType="1"/>
            <a:stCxn id="1040" idx="3"/>
          </p:cNvCxnSpPr>
          <p:nvPr/>
        </p:nvCxnSpPr>
        <p:spPr bwMode="auto">
          <a:xfrm>
            <a:off x="5029200" y="5364163"/>
            <a:ext cx="12255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lg" len="lg"/>
            <a:tailEnd type="triangle" w="lg" len="lg"/>
          </a:ln>
        </p:spPr>
      </p:cxnSp>
      <p:cxnSp>
        <p:nvCxnSpPr>
          <p:cNvPr id="1049" name="AutoShape 41"/>
          <p:cNvCxnSpPr>
            <a:cxnSpLocks noChangeShapeType="1"/>
            <a:endCxn id="1036" idx="1"/>
          </p:cNvCxnSpPr>
          <p:nvPr/>
        </p:nvCxnSpPr>
        <p:spPr bwMode="auto">
          <a:xfrm>
            <a:off x="2143125" y="4210050"/>
            <a:ext cx="222250" cy="3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50" name="AutoShape 42"/>
          <p:cNvCxnSpPr>
            <a:cxnSpLocks noChangeShapeType="1"/>
            <a:stCxn id="1038" idx="3"/>
          </p:cNvCxnSpPr>
          <p:nvPr/>
        </p:nvCxnSpPr>
        <p:spPr bwMode="auto">
          <a:xfrm>
            <a:off x="6715125" y="4213225"/>
            <a:ext cx="285750" cy="95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51" name="AutoShape 43"/>
          <p:cNvCxnSpPr>
            <a:cxnSpLocks noChangeShapeType="1"/>
            <a:stCxn id="1036" idx="3"/>
          </p:cNvCxnSpPr>
          <p:nvPr/>
        </p:nvCxnSpPr>
        <p:spPr bwMode="auto">
          <a:xfrm flipV="1">
            <a:off x="3375025" y="4206875"/>
            <a:ext cx="206375" cy="6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52" name="AutoShape 45"/>
          <p:cNvCxnSpPr>
            <a:cxnSpLocks noChangeShapeType="1"/>
            <a:stCxn id="1038" idx="1"/>
          </p:cNvCxnSpPr>
          <p:nvPr/>
        </p:nvCxnSpPr>
        <p:spPr bwMode="auto">
          <a:xfrm flipH="1" flipV="1">
            <a:off x="5562600" y="4206875"/>
            <a:ext cx="219075" cy="6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53" name="Text Box 46"/>
          <p:cNvSpPr txBox="1">
            <a:spLocks noChangeArrowheads="1"/>
          </p:cNvSpPr>
          <p:nvPr/>
        </p:nvSpPr>
        <p:spPr bwMode="auto">
          <a:xfrm>
            <a:off x="4002088" y="5819775"/>
            <a:ext cx="1581150" cy="39687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001110011…</a:t>
            </a:r>
          </a:p>
        </p:txBody>
      </p:sp>
      <p:sp>
        <p:nvSpPr>
          <p:cNvPr id="1054" name="Text Box 47"/>
          <p:cNvSpPr txBox="1">
            <a:spLocks noChangeArrowheads="1"/>
          </p:cNvSpPr>
          <p:nvPr/>
        </p:nvSpPr>
        <p:spPr bwMode="auto">
          <a:xfrm>
            <a:off x="869950" y="5851525"/>
            <a:ext cx="1263650" cy="39687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2.23094…</a:t>
            </a:r>
          </a:p>
        </p:txBody>
      </p:sp>
      <p:sp>
        <p:nvSpPr>
          <p:cNvPr id="1055" name="Text Box 48"/>
          <p:cNvSpPr txBox="1">
            <a:spLocks noChangeArrowheads="1"/>
          </p:cNvSpPr>
          <p:nvPr/>
        </p:nvSpPr>
        <p:spPr bwMode="auto">
          <a:xfrm>
            <a:off x="7000875" y="5805488"/>
            <a:ext cx="1263650" cy="39687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2.23094…</a:t>
            </a:r>
          </a:p>
        </p:txBody>
      </p:sp>
      <p:sp>
        <p:nvSpPr>
          <p:cNvPr id="1056" name="Rectangle 49"/>
          <p:cNvSpPr>
            <a:spLocks noChangeArrowheads="1"/>
          </p:cNvSpPr>
          <p:nvPr/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r>
              <a:rPr lang="en-US" sz="2000">
                <a:solidFill>
                  <a:schemeClr val="bg2"/>
                </a:solidFill>
              </a:rPr>
              <a:t>Power coming from the wall is </a:t>
            </a:r>
            <a:r>
              <a:rPr lang="en-US" sz="2000" b="1">
                <a:solidFill>
                  <a:schemeClr val="bg2"/>
                </a:solidFill>
              </a:rPr>
              <a:t>analog</a:t>
            </a:r>
            <a:r>
              <a:rPr lang="en-US" sz="2000">
                <a:solidFill>
                  <a:schemeClr val="bg2"/>
                </a:solidFill>
              </a:rPr>
              <a:t>, but most devices (appliances, computers, etc.) are </a:t>
            </a:r>
            <a:r>
              <a:rPr lang="en-US" sz="2000" b="1">
                <a:solidFill>
                  <a:schemeClr val="bg2"/>
                </a:solidFill>
              </a:rPr>
              <a:t>digital</a:t>
            </a:r>
            <a:r>
              <a:rPr lang="en-US" sz="2000">
                <a:solidFill>
                  <a:schemeClr val="bg2"/>
                </a:solidFill>
              </a:rPr>
              <a:t> thus there must be a conversion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sz="1800" b="1">
                <a:solidFill>
                  <a:schemeClr val="bg2"/>
                </a:solidFill>
              </a:rPr>
              <a:t>Analog to digital (ADC) – </a:t>
            </a:r>
            <a:r>
              <a:rPr lang="en-US" sz="1800">
                <a:solidFill>
                  <a:schemeClr val="bg2"/>
                </a:solidFill>
              </a:rPr>
              <a:t>coming into a device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Ù"/>
            </a:pPr>
            <a:r>
              <a:rPr lang="en-US" sz="1800" b="1">
                <a:solidFill>
                  <a:schemeClr val="bg2"/>
                </a:solidFill>
              </a:rPr>
              <a:t>Digital to analog (DAC) – </a:t>
            </a:r>
            <a:r>
              <a:rPr lang="en-US" sz="1800">
                <a:solidFill>
                  <a:schemeClr val="bg2"/>
                </a:solidFill>
              </a:rPr>
              <a:t>going out of a device</a:t>
            </a:r>
            <a:endParaRPr lang="en-US" sz="1800" b="1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8F531EB-EFD6-4E71-AA4E-CB8EA9897717}" type="slidenum">
              <a:rPr lang="en-US"/>
              <a:pPr lvl="1"/>
              <a:t>6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811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b="1" u="sng" smtClean="0"/>
              <a:t>DAC</a:t>
            </a:r>
            <a:r>
              <a:rPr lang="en-US" smtClean="0"/>
              <a:t>: converts a </a:t>
            </a:r>
            <a:r>
              <a:rPr lang="en-US" b="1" smtClean="0"/>
              <a:t>binary</a:t>
            </a:r>
            <a:r>
              <a:rPr lang="en-US" smtClean="0"/>
              <a:t> </a:t>
            </a:r>
            <a:r>
              <a:rPr lang="en-US" b="1" smtClean="0"/>
              <a:t>word</a:t>
            </a:r>
            <a:r>
              <a:rPr lang="en-US" smtClean="0"/>
              <a:t> to an analog output voltage or current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1295400" y="4495800"/>
            <a:ext cx="4349750" cy="1477963"/>
          </a:xfrm>
          <a:prstGeom prst="rect">
            <a:avLst/>
          </a:prstGeom>
          <a:solidFill>
            <a:srgbClr val="AB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 b="1" u="sng"/>
              <a:t>Word length (n)</a:t>
            </a:r>
            <a:r>
              <a:rPr lang="en-US" sz="1800"/>
              <a:t>: the number of bits in the sequence of </a:t>
            </a:r>
            <a:r>
              <a:rPr lang="en-US" sz="1800" b="1"/>
              <a:t>1</a:t>
            </a:r>
            <a:r>
              <a:rPr lang="en-US" sz="1800"/>
              <a:t>s and </a:t>
            </a:r>
            <a:r>
              <a:rPr lang="en-US" sz="1800" b="1"/>
              <a:t>0</a:t>
            </a:r>
            <a:r>
              <a:rPr lang="en-US" sz="1800"/>
              <a:t>s representing an output </a:t>
            </a:r>
          </a:p>
          <a:p>
            <a:pPr lvl="1" algn="l">
              <a:buFontTx/>
              <a:buChar char="•"/>
            </a:pPr>
            <a:r>
              <a:rPr lang="en-US" sz="1800"/>
              <a:t> EX: </a:t>
            </a:r>
          </a:p>
          <a:p>
            <a:pPr lvl="2" algn="l"/>
            <a:r>
              <a:rPr lang="en-US" sz="1800"/>
              <a:t>0110 – 4-bit word length</a:t>
            </a:r>
          </a:p>
          <a:p>
            <a:pPr lvl="2" algn="l"/>
            <a:r>
              <a:rPr lang="en-US" sz="1800"/>
              <a:t>100101 – 6-bit word length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1295400" y="2819400"/>
            <a:ext cx="4349750" cy="1203325"/>
          </a:xfrm>
          <a:prstGeom prst="rect">
            <a:avLst/>
          </a:prstGeom>
          <a:solidFill>
            <a:srgbClr val="AB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 b="1" u="sng"/>
              <a:t>Binary word (B)</a:t>
            </a:r>
            <a:r>
              <a:rPr lang="en-US" sz="1800"/>
              <a:t>: a sequence of n </a:t>
            </a:r>
            <a:r>
              <a:rPr lang="en-US" sz="1800" b="1"/>
              <a:t>1</a:t>
            </a:r>
            <a:r>
              <a:rPr lang="en-US" sz="1800"/>
              <a:t>s and </a:t>
            </a:r>
            <a:r>
              <a:rPr lang="en-US" sz="1800" b="1"/>
              <a:t>0</a:t>
            </a:r>
            <a:r>
              <a:rPr lang="en-US" sz="1800"/>
              <a:t>s  </a:t>
            </a:r>
          </a:p>
          <a:p>
            <a:pPr algn="l"/>
            <a:r>
              <a:rPr lang="en-US" sz="1800"/>
              <a:t>        </a:t>
            </a:r>
            <a:r>
              <a:rPr lang="en-US" sz="1800" b="1"/>
              <a:t>B</a:t>
            </a:r>
            <a:r>
              <a:rPr lang="en-US" sz="1800"/>
              <a:t> = </a:t>
            </a:r>
            <a:r>
              <a:rPr lang="en-US" sz="1800" b="1"/>
              <a:t>b</a:t>
            </a:r>
            <a:r>
              <a:rPr lang="en-US" sz="1800" b="1" baseline="-25000"/>
              <a:t>n-1</a:t>
            </a:r>
            <a:r>
              <a:rPr lang="en-US" sz="1800" b="1"/>
              <a:t>b</a:t>
            </a:r>
            <a:r>
              <a:rPr lang="en-US" sz="1800" b="1" baseline="-25000"/>
              <a:t>n-2</a:t>
            </a:r>
            <a:r>
              <a:rPr lang="en-US" sz="1800" b="1"/>
              <a:t>…b</a:t>
            </a:r>
            <a:r>
              <a:rPr lang="en-US" sz="1800" b="1" baseline="-25000"/>
              <a:t>2</a:t>
            </a:r>
            <a:r>
              <a:rPr lang="en-US" sz="1800" b="1"/>
              <a:t>b</a:t>
            </a:r>
            <a:r>
              <a:rPr lang="en-US" sz="1800" b="1" baseline="-25000"/>
              <a:t>1</a:t>
            </a:r>
            <a:r>
              <a:rPr lang="en-US" sz="1800" b="1"/>
              <a:t>b</a:t>
            </a:r>
            <a:r>
              <a:rPr lang="en-US" sz="1800" b="1" baseline="-25000"/>
              <a:t>0</a:t>
            </a:r>
          </a:p>
          <a:p>
            <a:pPr lvl="1" algn="l">
              <a:buFontTx/>
              <a:buChar char="•"/>
            </a:pPr>
            <a:r>
              <a:rPr lang="en-US" sz="1800"/>
              <a:t> EX: </a:t>
            </a:r>
          </a:p>
          <a:p>
            <a:pPr lvl="2" algn="l"/>
            <a:r>
              <a:rPr lang="en-US" sz="1800"/>
              <a:t>B = 10100101  (n = 8)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FD4D279-F711-476D-9CF9-8A5B304C21B4}" type="slidenum">
              <a:rPr lang="en-US"/>
              <a:pPr lvl="1"/>
              <a:t>7</a:t>
            </a:fld>
            <a:endParaRPr 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811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b="1" u="sng" smtClean="0"/>
              <a:t>DAC</a:t>
            </a:r>
            <a:r>
              <a:rPr lang="en-US" smtClean="0"/>
              <a:t>: converts a </a:t>
            </a:r>
            <a:r>
              <a:rPr lang="en-US" b="1" smtClean="0"/>
              <a:t>binary</a:t>
            </a:r>
            <a:r>
              <a:rPr lang="en-US" smtClean="0"/>
              <a:t> </a:t>
            </a:r>
            <a:r>
              <a:rPr lang="en-US" b="1" smtClean="0"/>
              <a:t>word</a:t>
            </a:r>
            <a:r>
              <a:rPr lang="en-US" smtClean="0"/>
              <a:t> to an analog output voltage or current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304800" y="2667000"/>
            <a:ext cx="4848225" cy="654050"/>
          </a:xfrm>
          <a:prstGeom prst="rect">
            <a:avLst/>
          </a:prstGeom>
          <a:solidFill>
            <a:srgbClr val="AB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 b="1" u="sng"/>
              <a:t>Resolution </a:t>
            </a:r>
            <a:r>
              <a:rPr lang="el-GR" sz="1800" b="1" u="sng">
                <a:cs typeface="Times New Roman" pitchFamily="18" charset="0"/>
              </a:rPr>
              <a:t>δ</a:t>
            </a:r>
            <a:r>
              <a:rPr lang="en-US" sz="1800" b="1" u="sng">
                <a:cs typeface="Times New Roman" pitchFamily="18" charset="0"/>
              </a:rPr>
              <a:t>v</a:t>
            </a:r>
            <a:r>
              <a:rPr lang="en-US" sz="1800">
                <a:cs typeface="Times New Roman" pitchFamily="18" charset="0"/>
              </a:rPr>
              <a:t>: minimum step size by which the output voltage (or current) can increment</a:t>
            </a:r>
            <a:endParaRPr lang="el-GR" sz="1800">
              <a:cs typeface="Times New Roman" pitchFamily="18" charset="0"/>
            </a:endParaRP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304800" y="3429000"/>
            <a:ext cx="4848225" cy="1203325"/>
          </a:xfrm>
          <a:prstGeom prst="rect">
            <a:avLst/>
          </a:prstGeom>
          <a:solidFill>
            <a:srgbClr val="AB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 b="1" u="sng"/>
              <a:t>Output voltage v</a:t>
            </a:r>
            <a:r>
              <a:rPr lang="en-US" sz="1800" b="1" u="sng" baseline="-25000"/>
              <a:t>a</a:t>
            </a:r>
            <a:r>
              <a:rPr lang="en-US" sz="1800"/>
              <a:t>: the analog value represented by the binary word </a:t>
            </a:r>
            <a:r>
              <a:rPr lang="en-US" sz="1800" b="1"/>
              <a:t>B</a:t>
            </a:r>
          </a:p>
          <a:p>
            <a:pPr lvl="1" algn="l">
              <a:buFontTx/>
              <a:buChar char="•"/>
            </a:pPr>
            <a:r>
              <a:rPr lang="en-US" sz="1800"/>
              <a:t>EX: let n=4</a:t>
            </a:r>
          </a:p>
          <a:p>
            <a:pPr lvl="1" algn="l"/>
            <a:r>
              <a:rPr lang="en-US" sz="1800" b="1"/>
              <a:t>v</a:t>
            </a:r>
            <a:r>
              <a:rPr lang="en-US" sz="1800" b="1" baseline="-25000"/>
              <a:t>a</a:t>
            </a:r>
            <a:r>
              <a:rPr lang="en-US" sz="1800"/>
              <a:t> =  (</a:t>
            </a:r>
            <a:r>
              <a:rPr lang="en-US" sz="1800" b="1"/>
              <a:t>2</a:t>
            </a:r>
            <a:r>
              <a:rPr lang="en-US" sz="1800" b="1" baseline="30000"/>
              <a:t>3</a:t>
            </a:r>
            <a:r>
              <a:rPr lang="en-US" sz="1800" b="1">
                <a:cs typeface="Times New Roman" pitchFamily="18" charset="0"/>
              </a:rPr>
              <a:t>·b</a:t>
            </a:r>
            <a:r>
              <a:rPr lang="en-US" sz="1800" b="1" baseline="-25000">
                <a:cs typeface="Times New Roman" pitchFamily="18" charset="0"/>
              </a:rPr>
              <a:t>3</a:t>
            </a:r>
            <a:r>
              <a:rPr lang="en-US" sz="1800" b="1">
                <a:cs typeface="Times New Roman" pitchFamily="18" charset="0"/>
              </a:rPr>
              <a:t> + </a:t>
            </a:r>
            <a:r>
              <a:rPr lang="en-US" b="1"/>
              <a:t>2</a:t>
            </a:r>
            <a:r>
              <a:rPr lang="en-US" b="1" baseline="30000"/>
              <a:t>2</a:t>
            </a:r>
            <a:r>
              <a:rPr lang="en-US" b="1"/>
              <a:t>·b</a:t>
            </a:r>
            <a:r>
              <a:rPr lang="en-US" b="1" baseline="-25000"/>
              <a:t>2</a:t>
            </a:r>
            <a:r>
              <a:rPr lang="en-US" b="1"/>
              <a:t> + 2</a:t>
            </a:r>
            <a:r>
              <a:rPr lang="en-US" b="1" baseline="30000"/>
              <a:t>1</a:t>
            </a:r>
            <a:r>
              <a:rPr lang="en-US" b="1"/>
              <a:t>·b</a:t>
            </a:r>
            <a:r>
              <a:rPr lang="en-US" b="1" baseline="-25000"/>
              <a:t>1</a:t>
            </a:r>
            <a:r>
              <a:rPr lang="en-US" b="1"/>
              <a:t> + 2</a:t>
            </a:r>
            <a:r>
              <a:rPr lang="en-US" b="1" baseline="30000"/>
              <a:t>0</a:t>
            </a:r>
            <a:r>
              <a:rPr lang="en-US" b="1"/>
              <a:t>·b</a:t>
            </a:r>
            <a:r>
              <a:rPr lang="en-US" b="1" baseline="-25000"/>
              <a:t>0</a:t>
            </a:r>
            <a:r>
              <a:rPr lang="en-US" b="1"/>
              <a:t>)</a:t>
            </a:r>
            <a:r>
              <a:rPr lang="el-GR" b="1">
                <a:cs typeface="Times New Roman" pitchFamily="18" charset="0"/>
              </a:rPr>
              <a:t>δ</a:t>
            </a:r>
            <a:r>
              <a:rPr lang="en-US" b="1">
                <a:cs typeface="Times New Roman" pitchFamily="18" charset="0"/>
              </a:rPr>
              <a:t>v</a:t>
            </a:r>
            <a:endParaRPr lang="el-GR" b="1" baseline="-25000">
              <a:cs typeface="Times New Roman" pitchFamily="18" charset="0"/>
            </a:endParaRP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304800" y="4724400"/>
            <a:ext cx="4848225" cy="1447800"/>
          </a:xfrm>
          <a:prstGeom prst="rect">
            <a:avLst/>
          </a:prstGeom>
          <a:solidFill>
            <a:srgbClr val="AB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 b="1" u="sng"/>
              <a:t>Max output voltage v</a:t>
            </a:r>
            <a:r>
              <a:rPr lang="en-US" sz="1800" b="1" u="sng" baseline="-25000"/>
              <a:t>aMax</a:t>
            </a:r>
            <a:r>
              <a:rPr lang="en-US" sz="1800"/>
              <a:t>: the maximum analog value </a:t>
            </a:r>
          </a:p>
          <a:p>
            <a:pPr lvl="1" algn="l">
              <a:buFontTx/>
              <a:buChar char="•"/>
            </a:pPr>
            <a:r>
              <a:rPr lang="en-US" sz="1800"/>
              <a:t>EX: let n=4</a:t>
            </a:r>
          </a:p>
          <a:p>
            <a:pPr lvl="1" algn="l"/>
            <a:r>
              <a:rPr lang="en-US" sz="1800" b="1"/>
              <a:t>v</a:t>
            </a:r>
            <a:r>
              <a:rPr lang="en-US" sz="1800" b="1" baseline="-25000"/>
              <a:t>aMax</a:t>
            </a:r>
            <a:r>
              <a:rPr lang="en-US" sz="1800"/>
              <a:t> =  (2</a:t>
            </a:r>
            <a:r>
              <a:rPr lang="en-US" sz="1800" baseline="30000"/>
              <a:t>3</a:t>
            </a:r>
            <a:r>
              <a:rPr lang="en-US" sz="1800">
                <a:cs typeface="Times New Roman" pitchFamily="18" charset="0"/>
              </a:rPr>
              <a:t> + </a:t>
            </a:r>
            <a:r>
              <a:rPr lang="en-US"/>
              <a:t>2</a:t>
            </a:r>
            <a:r>
              <a:rPr lang="en-US" baseline="30000"/>
              <a:t>2</a:t>
            </a:r>
            <a:r>
              <a:rPr lang="en-US"/>
              <a:t> + 2</a:t>
            </a:r>
            <a:r>
              <a:rPr lang="en-US" baseline="30000"/>
              <a:t>1</a:t>
            </a:r>
            <a:r>
              <a:rPr lang="en-US"/>
              <a:t> + 2</a:t>
            </a:r>
            <a:r>
              <a:rPr lang="en-US" baseline="30000"/>
              <a:t>0</a:t>
            </a:r>
            <a:r>
              <a:rPr lang="en-US"/>
              <a:t>)</a:t>
            </a:r>
            <a:r>
              <a:rPr lang="el-GR" b="1">
                <a:cs typeface="Times New Roman" pitchFamily="18" charset="0"/>
              </a:rPr>
              <a:t>δ</a:t>
            </a:r>
            <a:r>
              <a:rPr lang="en-US" b="1">
                <a:cs typeface="Times New Roman" pitchFamily="18" charset="0"/>
              </a:rPr>
              <a:t>v</a:t>
            </a:r>
          </a:p>
          <a:p>
            <a:pPr lvl="1" algn="l"/>
            <a:r>
              <a:rPr lang="en-US" b="1">
                <a:cs typeface="Times New Roman" pitchFamily="18" charset="0"/>
              </a:rPr>
              <a:t>	  = (2</a:t>
            </a:r>
            <a:r>
              <a:rPr lang="en-US" b="1" baseline="30000">
                <a:cs typeface="Times New Roman" pitchFamily="18" charset="0"/>
              </a:rPr>
              <a:t>n</a:t>
            </a:r>
            <a:r>
              <a:rPr lang="en-US" b="1">
                <a:cs typeface="Times New Roman" pitchFamily="18" charset="0"/>
              </a:rPr>
              <a:t> – 1) </a:t>
            </a:r>
            <a:r>
              <a:rPr lang="el-GR" b="1"/>
              <a:t>δ</a:t>
            </a:r>
            <a:r>
              <a:rPr lang="en-US" b="1"/>
              <a:t>v</a:t>
            </a:r>
            <a:endParaRPr lang="el-GR" b="1"/>
          </a:p>
        </p:txBody>
      </p:sp>
      <p:sp>
        <p:nvSpPr>
          <p:cNvPr id="18442" name="Text Box 6"/>
          <p:cNvSpPr txBox="1">
            <a:spLocks noChangeArrowheads="1"/>
          </p:cNvSpPr>
          <p:nvPr/>
        </p:nvSpPr>
        <p:spPr bwMode="auto">
          <a:xfrm>
            <a:off x="5272088" y="3465513"/>
            <a:ext cx="3567112" cy="2708275"/>
          </a:xfrm>
          <a:prstGeom prst="rect">
            <a:avLst/>
          </a:prstGeom>
          <a:solidFill>
            <a:srgbClr val="AB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 b="1" u="sng"/>
              <a:t>Example</a:t>
            </a:r>
            <a:r>
              <a:rPr lang="en-US" sz="1800"/>
              <a:t>:  </a:t>
            </a:r>
            <a:r>
              <a:rPr lang="el-GR" b="1"/>
              <a:t>δ</a:t>
            </a:r>
            <a:r>
              <a:rPr lang="en-US" b="1"/>
              <a:t>v </a:t>
            </a:r>
            <a:r>
              <a:rPr lang="en-US"/>
              <a:t>= 1V,  </a:t>
            </a:r>
            <a:r>
              <a:rPr lang="en-US" b="1"/>
              <a:t>B</a:t>
            </a:r>
            <a:r>
              <a:rPr lang="en-US"/>
              <a:t> = 10110 (n = 5)</a:t>
            </a:r>
            <a:endParaRPr lang="en-US" sz="1800"/>
          </a:p>
          <a:p>
            <a:pPr algn="l"/>
            <a:r>
              <a:rPr lang="en-US" sz="1800"/>
              <a:t>Find </a:t>
            </a:r>
            <a:r>
              <a:rPr lang="en-US" sz="1800" b="1"/>
              <a:t>v</a:t>
            </a:r>
            <a:r>
              <a:rPr lang="en-US" sz="1800" b="1" baseline="-25000"/>
              <a:t>aMax</a:t>
            </a:r>
            <a:r>
              <a:rPr lang="en-US" sz="1800"/>
              <a:t>  and  </a:t>
            </a:r>
            <a:r>
              <a:rPr lang="en-US" sz="1800" b="1"/>
              <a:t>v</a:t>
            </a:r>
            <a:r>
              <a:rPr lang="en-US" sz="1800" b="1" baseline="-25000"/>
              <a:t>a</a:t>
            </a:r>
          </a:p>
          <a:p>
            <a:pPr algn="l"/>
            <a:endParaRPr lang="en-US" sz="1800" b="1"/>
          </a:p>
          <a:p>
            <a:pPr lvl="1" algn="l"/>
            <a:r>
              <a:rPr lang="en-US" sz="1800" b="1"/>
              <a:t>v</a:t>
            </a:r>
            <a:r>
              <a:rPr lang="en-US" sz="1800" b="1" baseline="-25000"/>
              <a:t>aMax</a:t>
            </a:r>
            <a:r>
              <a:rPr lang="en-US" sz="1800"/>
              <a:t> =  </a:t>
            </a:r>
            <a:r>
              <a:rPr lang="en-US">
                <a:cs typeface="Times New Roman" pitchFamily="18" charset="0"/>
              </a:rPr>
              <a:t>(2</a:t>
            </a:r>
            <a:r>
              <a:rPr lang="en-US" baseline="30000">
                <a:cs typeface="Times New Roman" pitchFamily="18" charset="0"/>
              </a:rPr>
              <a:t>n</a:t>
            </a:r>
            <a:r>
              <a:rPr lang="en-US">
                <a:cs typeface="Times New Roman" pitchFamily="18" charset="0"/>
              </a:rPr>
              <a:t> – 1)</a:t>
            </a:r>
            <a:r>
              <a:rPr lang="en-US" b="1">
                <a:cs typeface="Times New Roman" pitchFamily="18" charset="0"/>
              </a:rPr>
              <a:t> </a:t>
            </a:r>
            <a:r>
              <a:rPr lang="el-GR" b="1"/>
              <a:t>δ</a:t>
            </a:r>
            <a:r>
              <a:rPr lang="en-US" b="1"/>
              <a:t>v</a:t>
            </a:r>
          </a:p>
          <a:p>
            <a:pPr lvl="1" algn="l"/>
            <a:r>
              <a:rPr lang="en-US" b="1"/>
              <a:t>           = </a:t>
            </a:r>
            <a:r>
              <a:rPr lang="en-US" sz="1800"/>
              <a:t> </a:t>
            </a:r>
            <a:r>
              <a:rPr lang="en-US">
                <a:cs typeface="Times New Roman" pitchFamily="18" charset="0"/>
              </a:rPr>
              <a:t>(2</a:t>
            </a:r>
            <a:r>
              <a:rPr lang="en-US" baseline="30000">
                <a:cs typeface="Times New Roman" pitchFamily="18" charset="0"/>
              </a:rPr>
              <a:t>5</a:t>
            </a:r>
            <a:r>
              <a:rPr lang="en-US">
                <a:cs typeface="Times New Roman" pitchFamily="18" charset="0"/>
              </a:rPr>
              <a:t> – 1)</a:t>
            </a:r>
            <a:r>
              <a:rPr lang="en-US" b="1">
                <a:cs typeface="Times New Roman" pitchFamily="18" charset="0"/>
              </a:rPr>
              <a:t> ∙ </a:t>
            </a:r>
            <a:r>
              <a:rPr lang="en-US">
                <a:cs typeface="Times New Roman" pitchFamily="18" charset="0"/>
              </a:rPr>
              <a:t>1</a:t>
            </a:r>
            <a:endParaRPr lang="en-US"/>
          </a:p>
          <a:p>
            <a:pPr lvl="1" algn="l"/>
            <a:r>
              <a:rPr lang="en-US" b="1"/>
              <a:t>	  =</a:t>
            </a:r>
            <a:r>
              <a:rPr lang="en-US"/>
              <a:t> 31</a:t>
            </a:r>
          </a:p>
          <a:p>
            <a:pPr algn="l"/>
            <a:r>
              <a:rPr lang="en-US" b="1"/>
              <a:t>v</a:t>
            </a:r>
            <a:r>
              <a:rPr lang="en-US" b="1" baseline="-25000"/>
              <a:t>a  </a:t>
            </a:r>
            <a:r>
              <a:rPr lang="en-US" b="1"/>
              <a:t>= </a:t>
            </a:r>
            <a:r>
              <a:rPr lang="en-US"/>
              <a:t>(2</a:t>
            </a:r>
            <a:r>
              <a:rPr lang="en-US" baseline="30000"/>
              <a:t>4</a:t>
            </a:r>
            <a:r>
              <a:rPr lang="en-US">
                <a:cs typeface="Times New Roman" pitchFamily="18" charset="0"/>
              </a:rPr>
              <a:t>·b</a:t>
            </a:r>
            <a:r>
              <a:rPr lang="en-US" baseline="-25000">
                <a:cs typeface="Times New Roman" pitchFamily="18" charset="0"/>
              </a:rPr>
              <a:t>4 </a:t>
            </a:r>
            <a:r>
              <a:rPr lang="en-US">
                <a:cs typeface="Times New Roman" pitchFamily="18" charset="0"/>
              </a:rPr>
              <a:t>+ </a:t>
            </a:r>
            <a:r>
              <a:rPr lang="en-US"/>
              <a:t>2</a:t>
            </a:r>
            <a:r>
              <a:rPr lang="en-US" baseline="30000"/>
              <a:t>3</a:t>
            </a:r>
            <a:r>
              <a:rPr lang="en-US">
                <a:cs typeface="Times New Roman" pitchFamily="18" charset="0"/>
              </a:rPr>
              <a:t>·b</a:t>
            </a:r>
            <a:r>
              <a:rPr lang="en-US" baseline="-25000">
                <a:cs typeface="Times New Roman" pitchFamily="18" charset="0"/>
              </a:rPr>
              <a:t>3</a:t>
            </a:r>
            <a:r>
              <a:rPr lang="en-US">
                <a:cs typeface="Times New Roman" pitchFamily="18" charset="0"/>
              </a:rPr>
              <a:t> + </a:t>
            </a:r>
            <a:r>
              <a:rPr lang="en-US" sz="1400"/>
              <a:t>2</a:t>
            </a:r>
            <a:r>
              <a:rPr lang="en-US" sz="1400" baseline="30000"/>
              <a:t>2</a:t>
            </a:r>
            <a:r>
              <a:rPr lang="en-US" sz="1400"/>
              <a:t>·b</a:t>
            </a:r>
            <a:r>
              <a:rPr lang="en-US" sz="1400" baseline="-25000"/>
              <a:t>2</a:t>
            </a:r>
            <a:r>
              <a:rPr lang="en-US" sz="1400"/>
              <a:t> + 2</a:t>
            </a:r>
            <a:r>
              <a:rPr lang="en-US" sz="1400" baseline="30000"/>
              <a:t>1</a:t>
            </a:r>
            <a:r>
              <a:rPr lang="en-US" sz="1400"/>
              <a:t>·b</a:t>
            </a:r>
            <a:r>
              <a:rPr lang="en-US" sz="1400" baseline="-25000"/>
              <a:t>1</a:t>
            </a:r>
            <a:r>
              <a:rPr lang="en-US" sz="1400"/>
              <a:t> + 2</a:t>
            </a:r>
            <a:r>
              <a:rPr lang="en-US" sz="1400" baseline="30000"/>
              <a:t>0</a:t>
            </a:r>
            <a:r>
              <a:rPr lang="en-US" sz="1400"/>
              <a:t>·b</a:t>
            </a:r>
            <a:r>
              <a:rPr lang="en-US" sz="1400" baseline="-25000"/>
              <a:t>0</a:t>
            </a:r>
            <a:r>
              <a:rPr lang="en-US" sz="1400"/>
              <a:t>)</a:t>
            </a:r>
            <a:r>
              <a:rPr lang="el-GR" sz="1400" b="1">
                <a:cs typeface="Times New Roman" pitchFamily="18" charset="0"/>
              </a:rPr>
              <a:t>δ</a:t>
            </a:r>
            <a:r>
              <a:rPr lang="en-US" sz="1400" b="1">
                <a:cs typeface="Times New Roman" pitchFamily="18" charset="0"/>
              </a:rPr>
              <a:t>v</a:t>
            </a:r>
          </a:p>
          <a:p>
            <a:pPr algn="l"/>
            <a:r>
              <a:rPr lang="en-US" sz="1400" b="1">
                <a:cs typeface="Times New Roman" pitchFamily="18" charset="0"/>
              </a:rPr>
              <a:t>      = </a:t>
            </a:r>
            <a:r>
              <a:rPr lang="en-US" sz="1400">
                <a:cs typeface="Times New Roman" pitchFamily="18" charset="0"/>
              </a:rPr>
              <a:t>(16</a:t>
            </a:r>
            <a:r>
              <a:rPr lang="en-US">
                <a:cs typeface="Times New Roman" pitchFamily="18" charset="0"/>
              </a:rPr>
              <a:t>·1 + 8·0 + 4·1 + 2·1 + 1·0) · 1</a:t>
            </a:r>
          </a:p>
          <a:p>
            <a:pPr algn="l"/>
            <a:r>
              <a:rPr lang="en-US">
                <a:cs typeface="Times New Roman" pitchFamily="18" charset="0"/>
              </a:rPr>
              <a:t>     = (16 + 4 + 2)</a:t>
            </a:r>
          </a:p>
          <a:p>
            <a:pPr algn="l"/>
            <a:r>
              <a:rPr lang="en-US">
                <a:cs typeface="Times New Roman" pitchFamily="18" charset="0"/>
              </a:rPr>
              <a:t>     = 22</a:t>
            </a:r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26C6CB9-3663-4519-AB89-B04CC8A494F6}" type="slidenum">
              <a:rPr lang="en-US"/>
              <a:pPr lvl="1"/>
              <a:t>8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Building a DAC</a:t>
            </a:r>
            <a:r>
              <a:rPr lang="en-US" sz="2800" smtClean="0"/>
              <a:t>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smtClean="0"/>
              <a:t>	use a summing amplifier</a:t>
            </a:r>
            <a:endParaRPr lang="en-US" sz="2800" b="1" u="sng" smtClean="0"/>
          </a:p>
        </p:txBody>
      </p:sp>
      <p:grpSp>
        <p:nvGrpSpPr>
          <p:cNvPr id="19463" name="Group 113"/>
          <p:cNvGrpSpPr>
            <a:grpSpLocks/>
          </p:cNvGrpSpPr>
          <p:nvPr/>
        </p:nvGrpSpPr>
        <p:grpSpPr bwMode="auto">
          <a:xfrm>
            <a:off x="1066800" y="2927350"/>
            <a:ext cx="2349500" cy="2330450"/>
            <a:chOff x="3250" y="1191"/>
            <a:chExt cx="1341" cy="1301"/>
          </a:xfrm>
        </p:grpSpPr>
        <p:sp>
          <p:nvSpPr>
            <p:cNvPr id="19574" name="AutoShape 114"/>
            <p:cNvSpPr>
              <a:spLocks noChangeArrowheads="1"/>
            </p:cNvSpPr>
            <p:nvPr/>
          </p:nvSpPr>
          <p:spPr bwMode="auto">
            <a:xfrm rot="5400000" flipH="1">
              <a:off x="3957" y="1358"/>
              <a:ext cx="419" cy="342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75" name="Text Box 115"/>
            <p:cNvSpPr txBox="1">
              <a:spLocks noChangeArrowheads="1"/>
            </p:cNvSpPr>
            <p:nvPr/>
          </p:nvSpPr>
          <p:spPr bwMode="auto">
            <a:xfrm>
              <a:off x="3972" y="1326"/>
              <a:ext cx="163" cy="1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19576" name="Text Box 116"/>
            <p:cNvSpPr txBox="1">
              <a:spLocks noChangeArrowheads="1"/>
            </p:cNvSpPr>
            <p:nvPr/>
          </p:nvSpPr>
          <p:spPr bwMode="auto">
            <a:xfrm>
              <a:off x="3957" y="1522"/>
              <a:ext cx="170" cy="18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19577" name="Line 117"/>
            <p:cNvSpPr>
              <a:spLocks noChangeShapeType="1"/>
            </p:cNvSpPr>
            <p:nvPr/>
          </p:nvSpPr>
          <p:spPr bwMode="auto">
            <a:xfrm flipH="1">
              <a:off x="3850" y="1633"/>
              <a:ext cx="1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8" name="Oval 118"/>
            <p:cNvSpPr>
              <a:spLocks noChangeArrowheads="1"/>
            </p:cNvSpPr>
            <p:nvPr/>
          </p:nvSpPr>
          <p:spPr bwMode="auto">
            <a:xfrm>
              <a:off x="3810" y="1612"/>
              <a:ext cx="42" cy="4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79" name="Oval 119"/>
            <p:cNvSpPr>
              <a:spLocks noChangeArrowheads="1"/>
            </p:cNvSpPr>
            <p:nvPr/>
          </p:nvSpPr>
          <p:spPr bwMode="auto">
            <a:xfrm>
              <a:off x="3807" y="1412"/>
              <a:ext cx="42" cy="4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80" name="Line 120"/>
            <p:cNvSpPr>
              <a:spLocks noChangeShapeType="1"/>
            </p:cNvSpPr>
            <p:nvPr/>
          </p:nvSpPr>
          <p:spPr bwMode="auto">
            <a:xfrm flipH="1">
              <a:off x="3850" y="1434"/>
              <a:ext cx="1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1" name="Line 121"/>
            <p:cNvSpPr>
              <a:spLocks noChangeShapeType="1"/>
            </p:cNvSpPr>
            <p:nvPr/>
          </p:nvSpPr>
          <p:spPr bwMode="auto">
            <a:xfrm flipH="1">
              <a:off x="4334" y="1528"/>
              <a:ext cx="1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2" name="Oval 122"/>
            <p:cNvSpPr>
              <a:spLocks noChangeArrowheads="1"/>
            </p:cNvSpPr>
            <p:nvPr/>
          </p:nvSpPr>
          <p:spPr bwMode="auto">
            <a:xfrm>
              <a:off x="4477" y="1507"/>
              <a:ext cx="42" cy="4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83" name="Oval 123"/>
            <p:cNvSpPr>
              <a:spLocks noChangeArrowheads="1"/>
            </p:cNvSpPr>
            <p:nvPr/>
          </p:nvSpPr>
          <p:spPr bwMode="auto">
            <a:xfrm>
              <a:off x="4475" y="2044"/>
              <a:ext cx="42" cy="4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84" name="Oval 124"/>
            <p:cNvSpPr>
              <a:spLocks noChangeArrowheads="1"/>
            </p:cNvSpPr>
            <p:nvPr/>
          </p:nvSpPr>
          <p:spPr bwMode="auto">
            <a:xfrm>
              <a:off x="3753" y="2044"/>
              <a:ext cx="42" cy="4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9585" name="AutoShape 125"/>
            <p:cNvCxnSpPr>
              <a:cxnSpLocks noChangeShapeType="1"/>
              <a:stCxn id="19583" idx="2"/>
              <a:endCxn id="19584" idx="6"/>
            </p:cNvCxnSpPr>
            <p:nvPr/>
          </p:nvCxnSpPr>
          <p:spPr bwMode="auto">
            <a:xfrm flipH="1">
              <a:off x="3795" y="2065"/>
              <a:ext cx="68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586" name="AutoShape 126"/>
            <p:cNvCxnSpPr>
              <a:cxnSpLocks noChangeShapeType="1"/>
              <a:stCxn id="19578" idx="2"/>
              <a:endCxn id="19584" idx="0"/>
            </p:cNvCxnSpPr>
            <p:nvPr/>
          </p:nvCxnSpPr>
          <p:spPr bwMode="auto">
            <a:xfrm rot="10800000" flipV="1">
              <a:off x="3774" y="1633"/>
              <a:ext cx="36" cy="41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19587" name="Text Box 127"/>
            <p:cNvSpPr txBox="1">
              <a:spLocks noChangeArrowheads="1"/>
            </p:cNvSpPr>
            <p:nvPr/>
          </p:nvSpPr>
          <p:spPr bwMode="auto">
            <a:xfrm>
              <a:off x="4388" y="1525"/>
              <a:ext cx="203" cy="46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o</a:t>
              </a:r>
              <a:endParaRPr lang="en-US"/>
            </a:p>
            <a:p>
              <a:r>
                <a:rPr lang="en-US"/>
                <a:t>–</a:t>
              </a:r>
            </a:p>
          </p:txBody>
        </p:sp>
        <p:grpSp>
          <p:nvGrpSpPr>
            <p:cNvPr id="19588" name="Group 128"/>
            <p:cNvGrpSpPr>
              <a:grpSpLocks/>
            </p:cNvGrpSpPr>
            <p:nvPr/>
          </p:nvGrpSpPr>
          <p:grpSpPr bwMode="auto">
            <a:xfrm rot="5400000" flipH="1" flipV="1">
              <a:off x="4147" y="1149"/>
              <a:ext cx="61" cy="146"/>
              <a:chOff x="3450" y="2313"/>
              <a:chExt cx="111" cy="216"/>
            </a:xfrm>
          </p:grpSpPr>
          <p:sp>
            <p:nvSpPr>
              <p:cNvPr id="19664" name="Line 12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5" name="Line 13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6" name="Line 13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7" name="Line 13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8" name="Line 13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9" name="Line 13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70" name="Line 13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9589" name="AutoShape 136"/>
            <p:cNvCxnSpPr>
              <a:cxnSpLocks noChangeShapeType="1"/>
              <a:stCxn id="19579" idx="0"/>
              <a:endCxn id="19664" idx="0"/>
            </p:cNvCxnSpPr>
            <p:nvPr/>
          </p:nvCxnSpPr>
          <p:spPr bwMode="auto">
            <a:xfrm rot="-5400000">
              <a:off x="3874" y="1180"/>
              <a:ext cx="186" cy="2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9590" name="AutoShape 137"/>
            <p:cNvCxnSpPr>
              <a:cxnSpLocks noChangeShapeType="1"/>
              <a:stCxn id="19582" idx="0"/>
              <a:endCxn id="19666" idx="1"/>
            </p:cNvCxnSpPr>
            <p:nvPr/>
          </p:nvCxnSpPr>
          <p:spPr bwMode="auto">
            <a:xfrm rot="5400000" flipH="1">
              <a:off x="4232" y="1241"/>
              <a:ext cx="286" cy="24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19591" name="Group 138"/>
            <p:cNvGrpSpPr>
              <a:grpSpLocks/>
            </p:cNvGrpSpPr>
            <p:nvPr/>
          </p:nvGrpSpPr>
          <p:grpSpPr bwMode="auto">
            <a:xfrm rot="5400000" flipH="1" flipV="1">
              <a:off x="3493" y="1361"/>
              <a:ext cx="61" cy="146"/>
              <a:chOff x="3450" y="2313"/>
              <a:chExt cx="111" cy="216"/>
            </a:xfrm>
          </p:grpSpPr>
          <p:sp>
            <p:nvSpPr>
              <p:cNvPr id="19657" name="Line 13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8" name="Line 14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9" name="Line 14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0" name="Line 14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1" name="Line 14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2" name="Line 14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3" name="Line 14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9592" name="AutoShape 146"/>
            <p:cNvCxnSpPr>
              <a:cxnSpLocks noChangeShapeType="1"/>
              <a:stCxn id="19595" idx="0"/>
              <a:endCxn id="19657" idx="0"/>
            </p:cNvCxnSpPr>
            <p:nvPr/>
          </p:nvCxnSpPr>
          <p:spPr bwMode="auto">
            <a:xfrm rot="-5400000">
              <a:off x="3379" y="1392"/>
              <a:ext cx="26" cy="12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9593" name="AutoShape 147"/>
            <p:cNvCxnSpPr>
              <a:cxnSpLocks noChangeShapeType="1"/>
              <a:stCxn id="19596" idx="2"/>
              <a:endCxn id="19659" idx="1"/>
            </p:cNvCxnSpPr>
            <p:nvPr/>
          </p:nvCxnSpPr>
          <p:spPr bwMode="auto">
            <a:xfrm flipH="1" flipV="1">
              <a:off x="3598" y="1433"/>
              <a:ext cx="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594" name="Oval 148"/>
            <p:cNvSpPr>
              <a:spLocks noChangeArrowheads="1"/>
            </p:cNvSpPr>
            <p:nvPr/>
          </p:nvSpPr>
          <p:spPr bwMode="auto">
            <a:xfrm>
              <a:off x="3250" y="1475"/>
              <a:ext cx="169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95" name="Text Box 149"/>
            <p:cNvSpPr txBox="1">
              <a:spLocks noChangeArrowheads="1"/>
            </p:cNvSpPr>
            <p:nvPr/>
          </p:nvSpPr>
          <p:spPr bwMode="auto">
            <a:xfrm>
              <a:off x="3263" y="1465"/>
              <a:ext cx="137" cy="1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800"/>
                <a:t>+</a:t>
              </a:r>
            </a:p>
            <a:p>
              <a:r>
                <a:rPr lang="en-US" sz="800"/>
                <a:t>–</a:t>
              </a:r>
            </a:p>
          </p:txBody>
        </p:sp>
        <p:sp>
          <p:nvSpPr>
            <p:cNvPr id="19596" name="Oval 150"/>
            <p:cNvSpPr>
              <a:spLocks noChangeArrowheads="1"/>
            </p:cNvSpPr>
            <p:nvPr/>
          </p:nvSpPr>
          <p:spPr bwMode="auto">
            <a:xfrm>
              <a:off x="3677" y="1412"/>
              <a:ext cx="43" cy="4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9597" name="AutoShape 151"/>
            <p:cNvCxnSpPr>
              <a:cxnSpLocks noChangeShapeType="1"/>
              <a:stCxn id="19596" idx="6"/>
              <a:endCxn id="19579" idx="2"/>
            </p:cNvCxnSpPr>
            <p:nvPr/>
          </p:nvCxnSpPr>
          <p:spPr bwMode="auto">
            <a:xfrm>
              <a:off x="3720" y="1433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9598" name="Group 152"/>
            <p:cNvGrpSpPr>
              <a:grpSpLocks/>
            </p:cNvGrpSpPr>
            <p:nvPr/>
          </p:nvGrpSpPr>
          <p:grpSpPr bwMode="auto">
            <a:xfrm>
              <a:off x="3275" y="1644"/>
              <a:ext cx="122" cy="103"/>
              <a:chOff x="1235" y="3264"/>
              <a:chExt cx="288" cy="216"/>
            </a:xfrm>
          </p:grpSpPr>
          <p:grpSp>
            <p:nvGrpSpPr>
              <p:cNvPr id="19652" name="Group 153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19654" name="Freeform 154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655" name="Line 155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656" name="Line 156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19653" name="AutoShape 157"/>
              <p:cNvCxnSpPr>
                <a:cxnSpLocks noChangeShapeType="1"/>
                <a:stCxn id="19654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grpSp>
          <p:nvGrpSpPr>
            <p:cNvPr id="19599" name="Group 158"/>
            <p:cNvGrpSpPr>
              <a:grpSpLocks/>
            </p:cNvGrpSpPr>
            <p:nvPr/>
          </p:nvGrpSpPr>
          <p:grpSpPr bwMode="auto">
            <a:xfrm rot="5400000" flipH="1" flipV="1">
              <a:off x="3493" y="1715"/>
              <a:ext cx="61" cy="146"/>
              <a:chOff x="3450" y="2313"/>
              <a:chExt cx="111" cy="216"/>
            </a:xfrm>
          </p:grpSpPr>
          <p:sp>
            <p:nvSpPr>
              <p:cNvPr id="19645" name="Line 15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6" name="Line 16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7" name="Line 16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8" name="Line 16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49" name="Line 16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0" name="Line 16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51" name="Line 16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9600" name="AutoShape 166"/>
            <p:cNvCxnSpPr>
              <a:cxnSpLocks noChangeShapeType="1"/>
              <a:stCxn id="19603" idx="0"/>
              <a:endCxn id="19645" idx="0"/>
            </p:cNvCxnSpPr>
            <p:nvPr/>
          </p:nvCxnSpPr>
          <p:spPr bwMode="auto">
            <a:xfrm rot="-5400000">
              <a:off x="3379" y="1746"/>
              <a:ext cx="26" cy="12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9601" name="AutoShape 167"/>
            <p:cNvCxnSpPr>
              <a:cxnSpLocks noChangeShapeType="1"/>
              <a:stCxn id="19604" idx="2"/>
              <a:endCxn id="19647" idx="1"/>
            </p:cNvCxnSpPr>
            <p:nvPr/>
          </p:nvCxnSpPr>
          <p:spPr bwMode="auto">
            <a:xfrm flipH="1" flipV="1">
              <a:off x="3597" y="1787"/>
              <a:ext cx="8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602" name="Oval 168"/>
            <p:cNvSpPr>
              <a:spLocks noChangeArrowheads="1"/>
            </p:cNvSpPr>
            <p:nvPr/>
          </p:nvSpPr>
          <p:spPr bwMode="auto">
            <a:xfrm>
              <a:off x="3250" y="1829"/>
              <a:ext cx="169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03" name="Text Box 169"/>
            <p:cNvSpPr txBox="1">
              <a:spLocks noChangeArrowheads="1"/>
            </p:cNvSpPr>
            <p:nvPr/>
          </p:nvSpPr>
          <p:spPr bwMode="auto">
            <a:xfrm>
              <a:off x="3263" y="1819"/>
              <a:ext cx="137" cy="1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800"/>
                <a:t>+</a:t>
              </a:r>
            </a:p>
            <a:p>
              <a:r>
                <a:rPr lang="en-US" sz="800"/>
                <a:t>–</a:t>
              </a:r>
            </a:p>
          </p:txBody>
        </p:sp>
        <p:sp>
          <p:nvSpPr>
            <p:cNvPr id="19604" name="Oval 170"/>
            <p:cNvSpPr>
              <a:spLocks noChangeArrowheads="1"/>
            </p:cNvSpPr>
            <p:nvPr/>
          </p:nvSpPr>
          <p:spPr bwMode="auto">
            <a:xfrm>
              <a:off x="3677" y="1766"/>
              <a:ext cx="43" cy="4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605" name="Group 171"/>
            <p:cNvGrpSpPr>
              <a:grpSpLocks/>
            </p:cNvGrpSpPr>
            <p:nvPr/>
          </p:nvGrpSpPr>
          <p:grpSpPr bwMode="auto">
            <a:xfrm>
              <a:off x="3275" y="1998"/>
              <a:ext cx="122" cy="103"/>
              <a:chOff x="1235" y="3264"/>
              <a:chExt cx="288" cy="216"/>
            </a:xfrm>
          </p:grpSpPr>
          <p:grpSp>
            <p:nvGrpSpPr>
              <p:cNvPr id="19640" name="Group 172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19642" name="Freeform 173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643" name="Line 174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644" name="Line 175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19641" name="AutoShape 176"/>
              <p:cNvCxnSpPr>
                <a:cxnSpLocks noChangeShapeType="1"/>
                <a:stCxn id="19642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grpSp>
          <p:nvGrpSpPr>
            <p:cNvPr id="19606" name="Group 177"/>
            <p:cNvGrpSpPr>
              <a:grpSpLocks/>
            </p:cNvGrpSpPr>
            <p:nvPr/>
          </p:nvGrpSpPr>
          <p:grpSpPr bwMode="auto">
            <a:xfrm rot="5400000" flipH="1" flipV="1">
              <a:off x="3496" y="2107"/>
              <a:ext cx="61" cy="146"/>
              <a:chOff x="3450" y="2313"/>
              <a:chExt cx="111" cy="216"/>
            </a:xfrm>
          </p:grpSpPr>
          <p:sp>
            <p:nvSpPr>
              <p:cNvPr id="19633" name="Line 17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34" name="Line 17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35" name="Line 18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36" name="Line 18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37" name="Line 18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38" name="Line 18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39" name="Line 18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9607" name="AutoShape 185"/>
            <p:cNvCxnSpPr>
              <a:cxnSpLocks noChangeShapeType="1"/>
              <a:stCxn id="19610" idx="0"/>
              <a:endCxn id="19633" idx="0"/>
            </p:cNvCxnSpPr>
            <p:nvPr/>
          </p:nvCxnSpPr>
          <p:spPr bwMode="auto">
            <a:xfrm rot="-5400000">
              <a:off x="3382" y="2138"/>
              <a:ext cx="26" cy="11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9608" name="AutoShape 186"/>
            <p:cNvCxnSpPr>
              <a:cxnSpLocks noChangeShapeType="1"/>
              <a:stCxn id="19611" idx="2"/>
              <a:endCxn id="19635" idx="1"/>
            </p:cNvCxnSpPr>
            <p:nvPr/>
          </p:nvCxnSpPr>
          <p:spPr bwMode="auto">
            <a:xfrm flipH="1" flipV="1">
              <a:off x="3600" y="2178"/>
              <a:ext cx="8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609" name="Oval 187"/>
            <p:cNvSpPr>
              <a:spLocks noChangeArrowheads="1"/>
            </p:cNvSpPr>
            <p:nvPr/>
          </p:nvSpPr>
          <p:spPr bwMode="auto">
            <a:xfrm>
              <a:off x="3253" y="2221"/>
              <a:ext cx="169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10" name="Text Box 188"/>
            <p:cNvSpPr txBox="1">
              <a:spLocks noChangeArrowheads="1"/>
            </p:cNvSpPr>
            <p:nvPr/>
          </p:nvSpPr>
          <p:spPr bwMode="auto">
            <a:xfrm>
              <a:off x="3266" y="2211"/>
              <a:ext cx="138" cy="1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800"/>
                <a:t>+</a:t>
              </a:r>
            </a:p>
            <a:p>
              <a:r>
                <a:rPr lang="en-US" sz="800"/>
                <a:t>–</a:t>
              </a:r>
            </a:p>
          </p:txBody>
        </p:sp>
        <p:sp>
          <p:nvSpPr>
            <p:cNvPr id="19611" name="Oval 189"/>
            <p:cNvSpPr>
              <a:spLocks noChangeArrowheads="1"/>
            </p:cNvSpPr>
            <p:nvPr/>
          </p:nvSpPr>
          <p:spPr bwMode="auto">
            <a:xfrm>
              <a:off x="3680" y="2157"/>
              <a:ext cx="42" cy="4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612" name="Group 190"/>
            <p:cNvGrpSpPr>
              <a:grpSpLocks/>
            </p:cNvGrpSpPr>
            <p:nvPr/>
          </p:nvGrpSpPr>
          <p:grpSpPr bwMode="auto">
            <a:xfrm>
              <a:off x="3277" y="2390"/>
              <a:ext cx="122" cy="102"/>
              <a:chOff x="1235" y="3264"/>
              <a:chExt cx="288" cy="216"/>
            </a:xfrm>
          </p:grpSpPr>
          <p:grpSp>
            <p:nvGrpSpPr>
              <p:cNvPr id="19628" name="Group 191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19630" name="Freeform 192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631" name="Line 193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632" name="Line 194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19629" name="AutoShape 195"/>
              <p:cNvCxnSpPr>
                <a:cxnSpLocks noChangeShapeType="1"/>
                <a:stCxn id="19630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cxnSp>
          <p:nvCxnSpPr>
            <p:cNvPr id="19613" name="AutoShape 196"/>
            <p:cNvCxnSpPr>
              <a:cxnSpLocks noChangeShapeType="1"/>
              <a:stCxn id="19596" idx="4"/>
              <a:endCxn id="19604" idx="0"/>
            </p:cNvCxnSpPr>
            <p:nvPr/>
          </p:nvCxnSpPr>
          <p:spPr bwMode="auto">
            <a:xfrm>
              <a:off x="3699" y="1454"/>
              <a:ext cx="0" cy="3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614" name="AutoShape 197"/>
            <p:cNvCxnSpPr>
              <a:cxnSpLocks noChangeShapeType="1"/>
              <a:stCxn id="19604" idx="4"/>
              <a:endCxn id="19611" idx="0"/>
            </p:cNvCxnSpPr>
            <p:nvPr/>
          </p:nvCxnSpPr>
          <p:spPr bwMode="auto">
            <a:xfrm>
              <a:off x="3699" y="1808"/>
              <a:ext cx="2" cy="34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19615" name="Group 198"/>
            <p:cNvGrpSpPr>
              <a:grpSpLocks/>
            </p:cNvGrpSpPr>
            <p:nvPr/>
          </p:nvGrpSpPr>
          <p:grpSpPr bwMode="auto">
            <a:xfrm>
              <a:off x="4044" y="2059"/>
              <a:ext cx="122" cy="102"/>
              <a:chOff x="1235" y="3264"/>
              <a:chExt cx="288" cy="216"/>
            </a:xfrm>
          </p:grpSpPr>
          <p:grpSp>
            <p:nvGrpSpPr>
              <p:cNvPr id="19623" name="Group 199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19625" name="Freeform 200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626" name="Line 201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627" name="Line 202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19624" name="AutoShape 203"/>
              <p:cNvCxnSpPr>
                <a:cxnSpLocks noChangeShapeType="1"/>
                <a:stCxn id="19625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19616" name="Text Box 204"/>
            <p:cNvSpPr txBox="1">
              <a:spLocks noChangeArrowheads="1"/>
            </p:cNvSpPr>
            <p:nvPr/>
          </p:nvSpPr>
          <p:spPr bwMode="auto">
            <a:xfrm>
              <a:off x="3439" y="1984"/>
              <a:ext cx="233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Sn</a:t>
              </a:r>
            </a:p>
          </p:txBody>
        </p:sp>
        <p:sp>
          <p:nvSpPr>
            <p:cNvPr id="19617" name="Text Box 205"/>
            <p:cNvSpPr txBox="1">
              <a:spLocks noChangeArrowheads="1"/>
            </p:cNvSpPr>
            <p:nvPr/>
          </p:nvSpPr>
          <p:spPr bwMode="auto">
            <a:xfrm>
              <a:off x="3422" y="1584"/>
              <a:ext cx="229" cy="15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S2</a:t>
              </a:r>
            </a:p>
          </p:txBody>
        </p:sp>
        <p:sp>
          <p:nvSpPr>
            <p:cNvPr id="19618" name="Text Box 206"/>
            <p:cNvSpPr txBox="1">
              <a:spLocks noChangeArrowheads="1"/>
            </p:cNvSpPr>
            <p:nvPr/>
          </p:nvSpPr>
          <p:spPr bwMode="auto">
            <a:xfrm>
              <a:off x="3422" y="1248"/>
              <a:ext cx="229" cy="15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S1</a:t>
              </a:r>
            </a:p>
          </p:txBody>
        </p:sp>
        <p:sp>
          <p:nvSpPr>
            <p:cNvPr id="19619" name="Text Box 207"/>
            <p:cNvSpPr txBox="1">
              <a:spLocks noChangeArrowheads="1"/>
            </p:cNvSpPr>
            <p:nvPr/>
          </p:nvSpPr>
          <p:spPr bwMode="auto">
            <a:xfrm>
              <a:off x="3423" y="2208"/>
              <a:ext cx="214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Sn</a:t>
              </a:r>
            </a:p>
          </p:txBody>
        </p:sp>
        <p:sp>
          <p:nvSpPr>
            <p:cNvPr id="19620" name="Text Box 208"/>
            <p:cNvSpPr txBox="1">
              <a:spLocks noChangeArrowheads="1"/>
            </p:cNvSpPr>
            <p:nvPr/>
          </p:nvSpPr>
          <p:spPr bwMode="auto">
            <a:xfrm>
              <a:off x="3425" y="1795"/>
              <a:ext cx="210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S2</a:t>
              </a:r>
            </a:p>
          </p:txBody>
        </p:sp>
        <p:sp>
          <p:nvSpPr>
            <p:cNvPr id="19621" name="Text Box 209"/>
            <p:cNvSpPr txBox="1">
              <a:spLocks noChangeArrowheads="1"/>
            </p:cNvSpPr>
            <p:nvPr/>
          </p:nvSpPr>
          <p:spPr bwMode="auto">
            <a:xfrm>
              <a:off x="3425" y="1440"/>
              <a:ext cx="210" cy="15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S1</a:t>
              </a:r>
            </a:p>
          </p:txBody>
        </p:sp>
        <p:sp>
          <p:nvSpPr>
            <p:cNvPr id="19622" name="Text Box 210"/>
            <p:cNvSpPr txBox="1">
              <a:spLocks noChangeArrowheads="1"/>
            </p:cNvSpPr>
            <p:nvPr/>
          </p:nvSpPr>
          <p:spPr bwMode="auto">
            <a:xfrm>
              <a:off x="4138" y="1227"/>
              <a:ext cx="203" cy="15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</p:grpSp>
      <p:grpSp>
        <p:nvGrpSpPr>
          <p:cNvPr id="19464" name="Group 345"/>
          <p:cNvGrpSpPr>
            <a:grpSpLocks/>
          </p:cNvGrpSpPr>
          <p:nvPr/>
        </p:nvGrpSpPr>
        <p:grpSpPr bwMode="auto">
          <a:xfrm>
            <a:off x="5103813" y="2743200"/>
            <a:ext cx="2973387" cy="2568575"/>
            <a:chOff x="3015" y="1934"/>
            <a:chExt cx="1873" cy="1618"/>
          </a:xfrm>
        </p:grpSpPr>
        <p:sp>
          <p:nvSpPr>
            <p:cNvPr id="19468" name="AutoShape 212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Text Box 213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19470" name="Text Box 214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19471" name="Line 215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Oval 216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Oval 217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Line 218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Line 219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Oval 220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Oval 221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Oval 222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9479" name="AutoShape 223"/>
            <p:cNvCxnSpPr>
              <a:cxnSpLocks noChangeShapeType="1"/>
              <a:stCxn id="19477" idx="2"/>
              <a:endCxn id="19478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480" name="AutoShape 224"/>
            <p:cNvCxnSpPr>
              <a:cxnSpLocks noChangeShapeType="1"/>
              <a:stCxn id="19472" idx="2"/>
              <a:endCxn id="19478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19481" name="Text Box 225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a</a:t>
              </a:r>
              <a:endParaRPr lang="en-US"/>
            </a:p>
            <a:p>
              <a:r>
                <a:rPr lang="en-US"/>
                <a:t>–</a:t>
              </a:r>
            </a:p>
          </p:txBody>
        </p:sp>
        <p:grpSp>
          <p:nvGrpSpPr>
            <p:cNvPr id="19482" name="Group 226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19567" name="Line 22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8" name="Line 22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9" name="Line 22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0" name="Line 23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1" name="Line 23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2" name="Line 23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3" name="Line 23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9483" name="AutoShape 234"/>
            <p:cNvCxnSpPr>
              <a:cxnSpLocks noChangeShapeType="1"/>
              <a:stCxn id="19473" idx="0"/>
              <a:endCxn id="19567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9484" name="AutoShape 235"/>
            <p:cNvCxnSpPr>
              <a:cxnSpLocks noChangeShapeType="1"/>
              <a:stCxn id="19476" idx="0"/>
              <a:endCxn id="19569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19485" name="Group 236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19560" name="Line 23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1" name="Line 23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2" name="Line 23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3" name="Line 24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4" name="Line 24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5" name="Line 24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66" name="Line 24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9486" name="AutoShape 244"/>
            <p:cNvCxnSpPr>
              <a:cxnSpLocks noChangeShapeType="1"/>
              <a:stCxn id="19514" idx="6"/>
              <a:endCxn id="19560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487" name="AutoShape 245"/>
            <p:cNvCxnSpPr>
              <a:cxnSpLocks noChangeShapeType="1"/>
              <a:stCxn id="19488" idx="2"/>
              <a:endCxn id="19562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488" name="Oval 248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9489" name="AutoShape 249"/>
            <p:cNvCxnSpPr>
              <a:cxnSpLocks noChangeShapeType="1"/>
              <a:stCxn id="19488" idx="6"/>
              <a:endCxn id="19473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9490" name="Group 256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19553" name="Line 25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4" name="Line 25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5" name="Line 25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6" name="Line 26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7" name="Line 26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8" name="Line 26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9" name="Line 26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9491" name="AutoShape 264"/>
            <p:cNvCxnSpPr>
              <a:cxnSpLocks noChangeShapeType="1"/>
              <a:stCxn id="19513" idx="6"/>
              <a:endCxn id="19553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492" name="AutoShape 265"/>
            <p:cNvCxnSpPr>
              <a:cxnSpLocks noChangeShapeType="1"/>
              <a:stCxn id="19493" idx="2"/>
              <a:endCxn id="19555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493" name="Oval 268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494" name="Group 275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19546" name="Line 27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7" name="Line 27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8" name="Line 27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9" name="Line 27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0" name="Line 28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1" name="Line 28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2" name="Line 28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9495" name="AutoShape 283"/>
            <p:cNvCxnSpPr>
              <a:cxnSpLocks noChangeShapeType="1"/>
              <a:stCxn id="19512" idx="6"/>
              <a:endCxn id="19546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496" name="AutoShape 284"/>
            <p:cNvCxnSpPr>
              <a:cxnSpLocks noChangeShapeType="1"/>
              <a:stCxn id="19497" idx="2"/>
              <a:endCxn id="19548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497" name="Oval 287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9498" name="AutoShape 294"/>
            <p:cNvCxnSpPr>
              <a:cxnSpLocks noChangeShapeType="1"/>
              <a:stCxn id="19488" idx="4"/>
              <a:endCxn id="19493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499" name="AutoShape 295"/>
            <p:cNvCxnSpPr>
              <a:cxnSpLocks noChangeShapeType="1"/>
              <a:stCxn id="19493" idx="4"/>
              <a:endCxn id="19497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19500" name="Group 296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19541" name="Group 297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19543" name="Freeform 298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544" name="Line 299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545" name="Line 300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19542" name="AutoShape 301"/>
              <p:cNvCxnSpPr>
                <a:cxnSpLocks noChangeShapeType="1"/>
                <a:stCxn id="19543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19501" name="Text Box 302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19502" name="Text Box 303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19503" name="Text Box 304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19504" name="Text Box 308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19505" name="Group 309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19534" name="Line 31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5" name="Line 31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6" name="Line 31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7" name="Line 31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8" name="Line 31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9" name="Line 31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0" name="Line 31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9506" name="AutoShape 317"/>
            <p:cNvCxnSpPr>
              <a:cxnSpLocks noChangeShapeType="1"/>
              <a:stCxn id="19511" idx="6"/>
              <a:endCxn id="19534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507" name="AutoShape 318"/>
            <p:cNvCxnSpPr>
              <a:cxnSpLocks noChangeShapeType="1"/>
              <a:stCxn id="19508" idx="2"/>
              <a:endCxn id="19536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508" name="Oval 319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9509" name="AutoShape 320"/>
            <p:cNvCxnSpPr>
              <a:cxnSpLocks noChangeShapeType="1"/>
              <a:stCxn id="19508" idx="0"/>
              <a:endCxn id="19497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510" name="Text Box 321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19511" name="Oval 322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2" name="Oval 323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3" name="Oval 324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4" name="Oval 325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5" name="Oval 326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9516" name="AutoShape 327"/>
            <p:cNvCxnSpPr>
              <a:cxnSpLocks noChangeShapeType="1"/>
              <a:stCxn id="19515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517" name="Oval 328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9518" name="AutoShape 329"/>
            <p:cNvCxnSpPr>
              <a:cxnSpLocks noChangeShapeType="1"/>
              <a:stCxn id="19517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519" name="Oval 330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9520" name="AutoShape 331"/>
            <p:cNvCxnSpPr>
              <a:cxnSpLocks noChangeShapeType="1"/>
              <a:stCxn id="19519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521" name="Oval 332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9522" name="AutoShape 333"/>
            <p:cNvCxnSpPr>
              <a:cxnSpLocks noChangeShapeType="1"/>
              <a:stCxn id="19521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523" name="AutoShape 334"/>
            <p:cNvCxnSpPr>
              <a:cxnSpLocks noChangeShapeType="1"/>
              <a:stCxn id="19515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9524" name="AutoShape 335"/>
            <p:cNvCxnSpPr>
              <a:cxnSpLocks noChangeShapeType="1"/>
              <a:stCxn id="19517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525" name="AutoShape 336"/>
            <p:cNvCxnSpPr>
              <a:cxnSpLocks noChangeShapeType="1"/>
              <a:stCxn id="19519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526" name="AutoShape 337"/>
            <p:cNvCxnSpPr>
              <a:cxnSpLocks noChangeShapeType="1"/>
              <a:stCxn id="19521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527" name="Text Box 338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19528" name="AutoShape 339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19529" name="AutoShape 340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530" name="Text Box 341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19531" name="Text Box 342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19532" name="Text Box 343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19533" name="Text Box 344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  <p:sp>
        <p:nvSpPr>
          <p:cNvPr id="19465" name="Text Box 346"/>
          <p:cNvSpPr txBox="1">
            <a:spLocks noChangeArrowheads="1"/>
          </p:cNvSpPr>
          <p:nvPr/>
        </p:nvSpPr>
        <p:spPr bwMode="auto">
          <a:xfrm>
            <a:off x="1146175" y="5500688"/>
            <a:ext cx="2173288" cy="409575"/>
          </a:xfrm>
          <a:prstGeom prst="rect">
            <a:avLst/>
          </a:prstGeom>
          <a:solidFill>
            <a:srgbClr val="AB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Summing amplifier</a:t>
            </a:r>
          </a:p>
        </p:txBody>
      </p:sp>
      <p:sp>
        <p:nvSpPr>
          <p:cNvPr id="19466" name="Text Box 347"/>
          <p:cNvSpPr txBox="1">
            <a:spLocks noChangeArrowheads="1"/>
          </p:cNvSpPr>
          <p:nvPr/>
        </p:nvSpPr>
        <p:spPr bwMode="auto">
          <a:xfrm>
            <a:off x="6280150" y="5500688"/>
            <a:ext cx="735013" cy="409575"/>
          </a:xfrm>
          <a:prstGeom prst="rect">
            <a:avLst/>
          </a:prstGeom>
          <a:solidFill>
            <a:srgbClr val="AB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DAC</a:t>
            </a:r>
          </a:p>
        </p:txBody>
      </p:sp>
      <p:sp>
        <p:nvSpPr>
          <p:cNvPr id="19467" name="AutoShape 348"/>
          <p:cNvSpPr>
            <a:spLocks noChangeArrowheads="1"/>
          </p:cNvSpPr>
          <p:nvPr/>
        </p:nvSpPr>
        <p:spPr bwMode="auto">
          <a:xfrm>
            <a:off x="3886200" y="3840163"/>
            <a:ext cx="914400" cy="444500"/>
          </a:xfrm>
          <a:prstGeom prst="rightArrow">
            <a:avLst>
              <a:gd name="adj1" fmla="val 50000"/>
              <a:gd name="adj2" fmla="val 51429"/>
            </a:avLst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05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#24 – DAC</a:t>
            </a:r>
          </a:p>
        </p:txBody>
      </p:sp>
      <p:sp>
        <p:nvSpPr>
          <p:cNvPr id="205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CD79B9B-5C9E-4985-84A1-45505954FB45}" type="slidenum">
              <a:rPr lang="en-US"/>
              <a:pPr lvl="1"/>
              <a:t>9</a:t>
            </a:fld>
            <a:endParaRPr lang="en-US"/>
          </a:p>
        </p:txBody>
      </p:sp>
      <p:sp>
        <p:nvSpPr>
          <p:cNvPr id="20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to Analog Converter (DAC)</a:t>
            </a:r>
          </a:p>
        </p:txBody>
      </p:sp>
      <p:sp>
        <p:nvSpPr>
          <p:cNvPr id="20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  <a:noFill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Building a DAC</a:t>
            </a:r>
            <a:r>
              <a:rPr lang="en-US" sz="2800" smtClean="0"/>
              <a:t>:</a:t>
            </a:r>
          </a:p>
          <a:p>
            <a:pPr>
              <a:buFont typeface="Monotype Sorts" pitchFamily="2" charset="2"/>
              <a:buNone/>
            </a:pPr>
            <a:r>
              <a:rPr lang="en-US" sz="2800" smtClean="0"/>
              <a:t>	 </a:t>
            </a:r>
            <a:r>
              <a:rPr lang="en-US" sz="2400" smtClean="0"/>
              <a:t>the analog output (</a:t>
            </a:r>
            <a:r>
              <a:rPr lang="en-US" sz="2400" b="1" smtClean="0"/>
              <a:t>v</a:t>
            </a:r>
            <a:r>
              <a:rPr lang="en-US" sz="2400" b="1" baseline="-25000" smtClean="0"/>
              <a:t>a</a:t>
            </a:r>
            <a:r>
              <a:rPr lang="en-US" sz="2400" smtClean="0"/>
              <a:t>) is proportional to the binary word </a:t>
            </a:r>
            <a:r>
              <a:rPr lang="en-US" sz="2400" b="1" smtClean="0"/>
              <a:t>B</a:t>
            </a:r>
          </a:p>
        </p:txBody>
      </p:sp>
      <p:graphicFrame>
        <p:nvGraphicFramePr>
          <p:cNvPr id="2050" name="Object 212"/>
          <p:cNvGraphicFramePr>
            <a:graphicFrameLocks noChangeAspect="1"/>
          </p:cNvGraphicFramePr>
          <p:nvPr>
            <p:ph sz="quarter" idx="2"/>
          </p:nvPr>
        </p:nvGraphicFramePr>
        <p:xfrm>
          <a:off x="5257800" y="5076825"/>
          <a:ext cx="3111500" cy="1019175"/>
        </p:xfrm>
        <a:graphic>
          <a:graphicData uri="http://schemas.openxmlformats.org/presentationml/2006/ole">
            <p:oleObj spid="_x0000_s2050" name="Equation" r:id="rId3" imgW="1358640" imgH="444240" progId="Equation.3">
              <p:embed/>
            </p:oleObj>
          </a:graphicData>
        </a:graphic>
      </p:graphicFrame>
      <p:grpSp>
        <p:nvGrpSpPr>
          <p:cNvPr id="2058" name="Group 102"/>
          <p:cNvGrpSpPr>
            <a:grpSpLocks/>
          </p:cNvGrpSpPr>
          <p:nvPr/>
        </p:nvGrpSpPr>
        <p:grpSpPr bwMode="auto">
          <a:xfrm>
            <a:off x="760413" y="2667000"/>
            <a:ext cx="2973387" cy="2568575"/>
            <a:chOff x="3015" y="1934"/>
            <a:chExt cx="1873" cy="1618"/>
          </a:xfrm>
        </p:grpSpPr>
        <p:sp>
          <p:nvSpPr>
            <p:cNvPr id="2064" name="AutoShape 103"/>
            <p:cNvSpPr>
              <a:spLocks noChangeArrowheads="1"/>
            </p:cNvSpPr>
            <p:nvPr/>
          </p:nvSpPr>
          <p:spPr bwMode="auto">
            <a:xfrm rot="5400000" flipH="1">
              <a:off x="4183" y="2260"/>
              <a:ext cx="473" cy="378"/>
            </a:xfrm>
            <a:prstGeom prst="triangle">
              <a:avLst>
                <a:gd name="adj" fmla="val 50000"/>
              </a:avLst>
            </a:prstGeom>
            <a:solidFill>
              <a:srgbClr val="8495A9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" name="Text Box 104"/>
            <p:cNvSpPr txBox="1">
              <a:spLocks noChangeArrowheads="1"/>
            </p:cNvSpPr>
            <p:nvPr/>
          </p:nvSpPr>
          <p:spPr bwMode="auto">
            <a:xfrm>
              <a:off x="4205" y="2220"/>
              <a:ext cx="1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</p:txBody>
        </p:sp>
        <p:sp>
          <p:nvSpPr>
            <p:cNvPr id="2066" name="Text Box 105"/>
            <p:cNvSpPr txBox="1">
              <a:spLocks noChangeArrowheads="1"/>
            </p:cNvSpPr>
            <p:nvPr/>
          </p:nvSpPr>
          <p:spPr bwMode="auto">
            <a:xfrm>
              <a:off x="4188" y="2441"/>
              <a:ext cx="188" cy="21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067" name="Line 106"/>
            <p:cNvSpPr>
              <a:spLocks noChangeShapeType="1"/>
            </p:cNvSpPr>
            <p:nvPr/>
          </p:nvSpPr>
          <p:spPr bwMode="auto">
            <a:xfrm flipH="1">
              <a:off x="4070" y="2567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Oval 107"/>
            <p:cNvSpPr>
              <a:spLocks noChangeArrowheads="1"/>
            </p:cNvSpPr>
            <p:nvPr/>
          </p:nvSpPr>
          <p:spPr bwMode="auto">
            <a:xfrm>
              <a:off x="4026" y="2543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" name="Oval 108"/>
            <p:cNvSpPr>
              <a:spLocks noChangeArrowheads="1"/>
            </p:cNvSpPr>
            <p:nvPr/>
          </p:nvSpPr>
          <p:spPr bwMode="auto">
            <a:xfrm>
              <a:off x="4023" y="2317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" name="Line 109"/>
            <p:cNvSpPr>
              <a:spLocks noChangeShapeType="1"/>
            </p:cNvSpPr>
            <p:nvPr/>
          </p:nvSpPr>
          <p:spPr bwMode="auto">
            <a:xfrm flipH="1">
              <a:off x="4070" y="2342"/>
              <a:ext cx="1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Line 110"/>
            <p:cNvSpPr>
              <a:spLocks noChangeShapeType="1"/>
            </p:cNvSpPr>
            <p:nvPr/>
          </p:nvSpPr>
          <p:spPr bwMode="auto">
            <a:xfrm flipH="1">
              <a:off x="4604" y="2448"/>
              <a:ext cx="1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Oval 111"/>
            <p:cNvSpPr>
              <a:spLocks noChangeArrowheads="1"/>
            </p:cNvSpPr>
            <p:nvPr/>
          </p:nvSpPr>
          <p:spPr bwMode="auto">
            <a:xfrm>
              <a:off x="4762" y="2425"/>
              <a:ext cx="47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" name="Oval 112"/>
            <p:cNvSpPr>
              <a:spLocks noChangeArrowheads="1"/>
            </p:cNvSpPr>
            <p:nvPr/>
          </p:nvSpPr>
          <p:spPr bwMode="auto">
            <a:xfrm>
              <a:off x="4760" y="3030"/>
              <a:ext cx="46" cy="4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" name="Oval 113"/>
            <p:cNvSpPr>
              <a:spLocks noChangeArrowheads="1"/>
            </p:cNvSpPr>
            <p:nvPr/>
          </p:nvSpPr>
          <p:spPr bwMode="auto">
            <a:xfrm>
              <a:off x="3963" y="3030"/>
              <a:ext cx="46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75" name="AutoShape 114"/>
            <p:cNvCxnSpPr>
              <a:cxnSpLocks noChangeShapeType="1"/>
              <a:stCxn id="2073" idx="2"/>
              <a:endCxn id="2074" idx="6"/>
            </p:cNvCxnSpPr>
            <p:nvPr/>
          </p:nvCxnSpPr>
          <p:spPr bwMode="auto">
            <a:xfrm flipH="1">
              <a:off x="4009" y="3054"/>
              <a:ext cx="75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76" name="AutoShape 115"/>
            <p:cNvCxnSpPr>
              <a:cxnSpLocks noChangeShapeType="1"/>
              <a:stCxn id="2068" idx="2"/>
              <a:endCxn id="2074" idx="0"/>
            </p:cNvCxnSpPr>
            <p:nvPr/>
          </p:nvCxnSpPr>
          <p:spPr bwMode="auto">
            <a:xfrm rot="10800000" flipV="1">
              <a:off x="3986" y="2567"/>
              <a:ext cx="40" cy="46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077" name="Text Box 116"/>
            <p:cNvSpPr txBox="1">
              <a:spLocks noChangeArrowheads="1"/>
            </p:cNvSpPr>
            <p:nvPr/>
          </p:nvSpPr>
          <p:spPr bwMode="auto">
            <a:xfrm>
              <a:off x="4664" y="2445"/>
              <a:ext cx="224" cy="52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a</a:t>
              </a:r>
              <a:endParaRPr lang="en-US"/>
            </a:p>
            <a:p>
              <a:r>
                <a:rPr lang="en-US"/>
                <a:t>–</a:t>
              </a:r>
            </a:p>
          </p:txBody>
        </p:sp>
        <p:grpSp>
          <p:nvGrpSpPr>
            <p:cNvPr id="2078" name="Group 117"/>
            <p:cNvGrpSpPr>
              <a:grpSpLocks/>
            </p:cNvGrpSpPr>
            <p:nvPr/>
          </p:nvGrpSpPr>
          <p:grpSpPr bwMode="auto">
            <a:xfrm rot="5400000" flipH="1" flipV="1">
              <a:off x="4398" y="2022"/>
              <a:ext cx="69" cy="161"/>
              <a:chOff x="3450" y="2313"/>
              <a:chExt cx="111" cy="216"/>
            </a:xfrm>
          </p:grpSpPr>
          <p:sp>
            <p:nvSpPr>
              <p:cNvPr id="2163" name="Line 11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" name="Line 11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5" name="Line 12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6" name="Line 12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7" name="Line 12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8" name="Line 12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9" name="Line 12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079" name="AutoShape 125"/>
            <p:cNvCxnSpPr>
              <a:cxnSpLocks noChangeShapeType="1"/>
              <a:stCxn id="2069" idx="0"/>
              <a:endCxn id="2163" idx="0"/>
            </p:cNvCxnSpPr>
            <p:nvPr/>
          </p:nvCxnSpPr>
          <p:spPr bwMode="auto">
            <a:xfrm rot="-5400000">
              <a:off x="4095" y="2058"/>
              <a:ext cx="210" cy="30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080" name="AutoShape 126"/>
            <p:cNvCxnSpPr>
              <a:cxnSpLocks noChangeShapeType="1"/>
              <a:stCxn id="2072" idx="0"/>
              <a:endCxn id="2165" idx="1"/>
            </p:cNvCxnSpPr>
            <p:nvPr/>
          </p:nvCxnSpPr>
          <p:spPr bwMode="auto">
            <a:xfrm rot="5400000" flipH="1">
              <a:off x="4488" y="2128"/>
              <a:ext cx="323" cy="2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081" name="Group 127"/>
            <p:cNvGrpSpPr>
              <a:grpSpLocks/>
            </p:cNvGrpSpPr>
            <p:nvPr/>
          </p:nvGrpSpPr>
          <p:grpSpPr bwMode="auto">
            <a:xfrm rot="5400000" flipH="1" flipV="1">
              <a:off x="3676" y="2261"/>
              <a:ext cx="69" cy="161"/>
              <a:chOff x="3450" y="2313"/>
              <a:chExt cx="111" cy="216"/>
            </a:xfrm>
          </p:grpSpPr>
          <p:sp>
            <p:nvSpPr>
              <p:cNvPr id="2156" name="Line 12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" name="Line 12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" name="Line 13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" name="Line 13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" name="Line 13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" name="Line 13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2" name="Line 13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082" name="AutoShape 135"/>
            <p:cNvCxnSpPr>
              <a:cxnSpLocks noChangeShapeType="1"/>
              <a:stCxn id="2110" idx="6"/>
              <a:endCxn id="2156" idx="0"/>
            </p:cNvCxnSpPr>
            <p:nvPr/>
          </p:nvCxnSpPr>
          <p:spPr bwMode="auto">
            <a:xfrm flipV="1">
              <a:off x="3521" y="2347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83" name="AutoShape 136"/>
            <p:cNvCxnSpPr>
              <a:cxnSpLocks noChangeShapeType="1"/>
              <a:stCxn id="2084" idx="2"/>
              <a:endCxn id="2158" idx="1"/>
            </p:cNvCxnSpPr>
            <p:nvPr/>
          </p:nvCxnSpPr>
          <p:spPr bwMode="auto">
            <a:xfrm flipH="1" flipV="1">
              <a:off x="3792" y="2341"/>
              <a:ext cx="8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84" name="Oval 137"/>
            <p:cNvSpPr>
              <a:spLocks noChangeArrowheads="1"/>
            </p:cNvSpPr>
            <p:nvPr/>
          </p:nvSpPr>
          <p:spPr bwMode="auto">
            <a:xfrm>
              <a:off x="3879" y="2317"/>
              <a:ext cx="48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85" name="AutoShape 138"/>
            <p:cNvCxnSpPr>
              <a:cxnSpLocks noChangeShapeType="1"/>
              <a:stCxn id="2084" idx="6"/>
              <a:endCxn id="2069" idx="2"/>
            </p:cNvCxnSpPr>
            <p:nvPr/>
          </p:nvCxnSpPr>
          <p:spPr bwMode="auto">
            <a:xfrm>
              <a:off x="3927" y="2341"/>
              <a:ext cx="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086" name="Group 139"/>
            <p:cNvGrpSpPr>
              <a:grpSpLocks/>
            </p:cNvGrpSpPr>
            <p:nvPr/>
          </p:nvGrpSpPr>
          <p:grpSpPr bwMode="auto">
            <a:xfrm rot="5400000" flipH="1" flipV="1">
              <a:off x="3677" y="2660"/>
              <a:ext cx="68" cy="161"/>
              <a:chOff x="3450" y="2313"/>
              <a:chExt cx="111" cy="216"/>
            </a:xfrm>
          </p:grpSpPr>
          <p:sp>
            <p:nvSpPr>
              <p:cNvPr id="2149" name="Line 14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" name="Line 14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" name="Line 14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" name="Line 14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" name="Line 14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" name="Line 14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" name="Line 14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087" name="AutoShape 147"/>
            <p:cNvCxnSpPr>
              <a:cxnSpLocks noChangeShapeType="1"/>
              <a:stCxn id="2109" idx="6"/>
              <a:endCxn id="2149" idx="0"/>
            </p:cNvCxnSpPr>
            <p:nvPr/>
          </p:nvCxnSpPr>
          <p:spPr bwMode="auto">
            <a:xfrm>
              <a:off x="3521" y="2746"/>
              <a:ext cx="11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88" name="AutoShape 148"/>
            <p:cNvCxnSpPr>
              <a:cxnSpLocks noChangeShapeType="1"/>
              <a:stCxn id="2089" idx="2"/>
              <a:endCxn id="2151" idx="1"/>
            </p:cNvCxnSpPr>
            <p:nvPr/>
          </p:nvCxnSpPr>
          <p:spPr bwMode="auto">
            <a:xfrm flipH="1" flipV="1">
              <a:off x="3791" y="2741"/>
              <a:ext cx="8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89" name="Oval 149"/>
            <p:cNvSpPr>
              <a:spLocks noChangeArrowheads="1"/>
            </p:cNvSpPr>
            <p:nvPr/>
          </p:nvSpPr>
          <p:spPr bwMode="auto">
            <a:xfrm>
              <a:off x="3879" y="2717"/>
              <a:ext cx="48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90" name="Group 150"/>
            <p:cNvGrpSpPr>
              <a:grpSpLocks/>
            </p:cNvGrpSpPr>
            <p:nvPr/>
          </p:nvGrpSpPr>
          <p:grpSpPr bwMode="auto">
            <a:xfrm rot="5400000" flipH="1" flipV="1">
              <a:off x="3679" y="3103"/>
              <a:ext cx="69" cy="161"/>
              <a:chOff x="3450" y="2313"/>
              <a:chExt cx="111" cy="216"/>
            </a:xfrm>
          </p:grpSpPr>
          <p:sp>
            <p:nvSpPr>
              <p:cNvPr id="2142" name="Line 15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3" name="Line 15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4" name="Line 15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5" name="Line 15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6" name="Line 15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7" name="Line 15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8" name="Line 15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091" name="AutoShape 158"/>
            <p:cNvCxnSpPr>
              <a:cxnSpLocks noChangeShapeType="1"/>
              <a:stCxn id="2108" idx="6"/>
              <a:endCxn id="2142" idx="0"/>
            </p:cNvCxnSpPr>
            <p:nvPr/>
          </p:nvCxnSpPr>
          <p:spPr bwMode="auto">
            <a:xfrm flipV="1">
              <a:off x="3523" y="3189"/>
              <a:ext cx="11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92" name="AutoShape 159"/>
            <p:cNvCxnSpPr>
              <a:cxnSpLocks noChangeShapeType="1"/>
              <a:stCxn id="2093" idx="2"/>
              <a:endCxn id="2144" idx="1"/>
            </p:cNvCxnSpPr>
            <p:nvPr/>
          </p:nvCxnSpPr>
          <p:spPr bwMode="auto">
            <a:xfrm flipH="1" flipV="1">
              <a:off x="3794" y="3182"/>
              <a:ext cx="8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93" name="Oval 160"/>
            <p:cNvSpPr>
              <a:spLocks noChangeArrowheads="1"/>
            </p:cNvSpPr>
            <p:nvPr/>
          </p:nvSpPr>
          <p:spPr bwMode="auto">
            <a:xfrm>
              <a:off x="3883" y="3158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94" name="AutoShape 161"/>
            <p:cNvCxnSpPr>
              <a:cxnSpLocks noChangeShapeType="1"/>
              <a:stCxn id="2084" idx="4"/>
              <a:endCxn id="2089" idx="0"/>
            </p:cNvCxnSpPr>
            <p:nvPr/>
          </p:nvCxnSpPr>
          <p:spPr bwMode="auto">
            <a:xfrm>
              <a:off x="3904" y="2365"/>
              <a:ext cx="0" cy="35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95" name="AutoShape 162"/>
            <p:cNvCxnSpPr>
              <a:cxnSpLocks noChangeShapeType="1"/>
              <a:stCxn id="2089" idx="4"/>
              <a:endCxn id="2093" idx="0"/>
            </p:cNvCxnSpPr>
            <p:nvPr/>
          </p:nvCxnSpPr>
          <p:spPr bwMode="auto">
            <a:xfrm>
              <a:off x="3904" y="2764"/>
              <a:ext cx="2" cy="39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grpSp>
          <p:nvGrpSpPr>
            <p:cNvPr id="2096" name="Group 163"/>
            <p:cNvGrpSpPr>
              <a:grpSpLocks/>
            </p:cNvGrpSpPr>
            <p:nvPr/>
          </p:nvGrpSpPr>
          <p:grpSpPr bwMode="auto">
            <a:xfrm>
              <a:off x="4284" y="3047"/>
              <a:ext cx="135" cy="116"/>
              <a:chOff x="1235" y="3264"/>
              <a:chExt cx="288" cy="216"/>
            </a:xfrm>
          </p:grpSpPr>
          <p:grpSp>
            <p:nvGrpSpPr>
              <p:cNvPr id="2137" name="Group 164"/>
              <p:cNvGrpSpPr>
                <a:grpSpLocks/>
              </p:cNvGrpSpPr>
              <p:nvPr/>
            </p:nvGrpSpPr>
            <p:grpSpPr bwMode="auto">
              <a:xfrm>
                <a:off x="1235" y="3383"/>
                <a:ext cx="288" cy="97"/>
                <a:chOff x="1235" y="3383"/>
                <a:chExt cx="288" cy="97"/>
              </a:xfrm>
            </p:grpSpPr>
            <p:sp>
              <p:nvSpPr>
                <p:cNvPr id="2139" name="Freeform 165"/>
                <p:cNvSpPr>
                  <a:spLocks/>
                </p:cNvSpPr>
                <p:nvPr/>
              </p:nvSpPr>
              <p:spPr bwMode="auto">
                <a:xfrm>
                  <a:off x="1235" y="3383"/>
                  <a:ext cx="288" cy="1"/>
                </a:xfrm>
                <a:custGeom>
                  <a:avLst/>
                  <a:gdLst>
                    <a:gd name="T0" fmla="*/ 0 w 288"/>
                    <a:gd name="T1" fmla="*/ 1 h 1"/>
                    <a:gd name="T2" fmla="*/ 152 w 288"/>
                    <a:gd name="T3" fmla="*/ 0 h 1"/>
                    <a:gd name="T4" fmla="*/ 288 w 288"/>
                    <a:gd name="T5" fmla="*/ 1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1"/>
                      </a:moveTo>
                      <a:lnTo>
                        <a:pt x="152" y="0"/>
                      </a:lnTo>
                      <a:lnTo>
                        <a:pt x="288" y="1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0" name="Line 166"/>
                <p:cNvSpPr>
                  <a:spLocks noChangeShapeType="1"/>
                </p:cNvSpPr>
                <p:nvPr/>
              </p:nvSpPr>
              <p:spPr bwMode="auto">
                <a:xfrm>
                  <a:off x="1277" y="3432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1" name="Line 167"/>
                <p:cNvSpPr>
                  <a:spLocks noChangeShapeType="1"/>
                </p:cNvSpPr>
                <p:nvPr/>
              </p:nvSpPr>
              <p:spPr bwMode="auto">
                <a:xfrm>
                  <a:off x="1325" y="3480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2138" name="AutoShape 168"/>
              <p:cNvCxnSpPr>
                <a:cxnSpLocks noChangeShapeType="1"/>
                <a:stCxn id="2139" idx="1"/>
              </p:cNvCxnSpPr>
              <p:nvPr/>
            </p:nvCxnSpPr>
            <p:spPr bwMode="auto">
              <a:xfrm flipH="1" flipV="1">
                <a:off x="1384" y="3264"/>
                <a:ext cx="3" cy="11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2097" name="Text Box 169"/>
            <p:cNvSpPr txBox="1">
              <a:spLocks noChangeArrowheads="1"/>
            </p:cNvSpPr>
            <p:nvPr/>
          </p:nvSpPr>
          <p:spPr bwMode="auto">
            <a:xfrm>
              <a:off x="3600" y="2972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098" name="Text Box 170"/>
            <p:cNvSpPr txBox="1">
              <a:spLocks noChangeArrowheads="1"/>
            </p:cNvSpPr>
            <p:nvPr/>
          </p:nvSpPr>
          <p:spPr bwMode="auto">
            <a:xfrm>
              <a:off x="3588" y="2511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099" name="Text Box 171"/>
            <p:cNvSpPr txBox="1">
              <a:spLocks noChangeArrowheads="1"/>
            </p:cNvSpPr>
            <p:nvPr/>
          </p:nvSpPr>
          <p:spPr bwMode="auto">
            <a:xfrm>
              <a:off x="3588" y="2132"/>
              <a:ext cx="27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100" name="Text Box 172"/>
            <p:cNvSpPr txBox="1">
              <a:spLocks noChangeArrowheads="1"/>
            </p:cNvSpPr>
            <p:nvPr/>
          </p:nvSpPr>
          <p:spPr bwMode="auto">
            <a:xfrm>
              <a:off x="4388" y="2109"/>
              <a:ext cx="22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F</a:t>
              </a:r>
            </a:p>
          </p:txBody>
        </p:sp>
        <p:grpSp>
          <p:nvGrpSpPr>
            <p:cNvPr id="2101" name="Group 173"/>
            <p:cNvGrpSpPr>
              <a:grpSpLocks/>
            </p:cNvGrpSpPr>
            <p:nvPr/>
          </p:nvGrpSpPr>
          <p:grpSpPr bwMode="auto">
            <a:xfrm rot="5400000" flipH="1" flipV="1">
              <a:off x="3682" y="3341"/>
              <a:ext cx="69" cy="161"/>
              <a:chOff x="3450" y="2313"/>
              <a:chExt cx="111" cy="216"/>
            </a:xfrm>
          </p:grpSpPr>
          <p:sp>
            <p:nvSpPr>
              <p:cNvPr id="2130" name="Line 17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1" name="Line 17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2" name="Line 17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3" name="Line 17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4" name="Line 17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5" name="Line 17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6" name="Line 18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102" name="AutoShape 181"/>
            <p:cNvCxnSpPr>
              <a:cxnSpLocks noChangeShapeType="1"/>
              <a:stCxn id="2107" idx="6"/>
              <a:endCxn id="2130" idx="0"/>
            </p:cNvCxnSpPr>
            <p:nvPr/>
          </p:nvCxnSpPr>
          <p:spPr bwMode="auto">
            <a:xfrm>
              <a:off x="3521" y="3426"/>
              <a:ext cx="11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103" name="AutoShape 182"/>
            <p:cNvCxnSpPr>
              <a:cxnSpLocks noChangeShapeType="1"/>
              <a:stCxn id="2104" idx="2"/>
              <a:endCxn id="2132" idx="1"/>
            </p:cNvCxnSpPr>
            <p:nvPr/>
          </p:nvCxnSpPr>
          <p:spPr bwMode="auto">
            <a:xfrm flipH="1">
              <a:off x="3799" y="3420"/>
              <a:ext cx="8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04" name="Oval 183"/>
            <p:cNvSpPr>
              <a:spLocks noChangeArrowheads="1"/>
            </p:cNvSpPr>
            <p:nvPr/>
          </p:nvSpPr>
          <p:spPr bwMode="auto">
            <a:xfrm>
              <a:off x="3886" y="3396"/>
              <a:ext cx="46" cy="4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105" name="AutoShape 184"/>
            <p:cNvCxnSpPr>
              <a:cxnSpLocks noChangeShapeType="1"/>
              <a:stCxn id="2104" idx="0"/>
              <a:endCxn id="2093" idx="4"/>
            </p:cNvCxnSpPr>
            <p:nvPr/>
          </p:nvCxnSpPr>
          <p:spPr bwMode="auto">
            <a:xfrm flipH="1" flipV="1">
              <a:off x="3906" y="3205"/>
              <a:ext cx="3" cy="19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06" name="Text Box 185"/>
            <p:cNvSpPr txBox="1">
              <a:spLocks noChangeArrowheads="1"/>
            </p:cNvSpPr>
            <p:nvPr/>
          </p:nvSpPr>
          <p:spPr bwMode="auto">
            <a:xfrm>
              <a:off x="3600" y="3235"/>
              <a:ext cx="217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R</a:t>
              </a:r>
              <a:r>
                <a:rPr lang="en-US" sz="1200" b="1" baseline="-25000"/>
                <a:t>0</a:t>
              </a:r>
            </a:p>
          </p:txBody>
        </p:sp>
        <p:sp>
          <p:nvSpPr>
            <p:cNvPr id="2107" name="Oval 186"/>
            <p:cNvSpPr>
              <a:spLocks noChangeArrowheads="1"/>
            </p:cNvSpPr>
            <p:nvPr/>
          </p:nvSpPr>
          <p:spPr bwMode="auto">
            <a:xfrm>
              <a:off x="3475" y="340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8" name="Oval 187"/>
            <p:cNvSpPr>
              <a:spLocks noChangeArrowheads="1"/>
            </p:cNvSpPr>
            <p:nvPr/>
          </p:nvSpPr>
          <p:spPr bwMode="auto">
            <a:xfrm>
              <a:off x="3477" y="3166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" name="Oval 188"/>
            <p:cNvSpPr>
              <a:spLocks noChangeArrowheads="1"/>
            </p:cNvSpPr>
            <p:nvPr/>
          </p:nvSpPr>
          <p:spPr bwMode="auto">
            <a:xfrm>
              <a:off x="3475" y="2722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" name="Oval 189"/>
            <p:cNvSpPr>
              <a:spLocks noChangeArrowheads="1"/>
            </p:cNvSpPr>
            <p:nvPr/>
          </p:nvSpPr>
          <p:spPr bwMode="auto">
            <a:xfrm>
              <a:off x="3475" y="2324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1" name="Oval 190"/>
            <p:cNvSpPr>
              <a:spLocks noChangeArrowheads="1"/>
            </p:cNvSpPr>
            <p:nvPr/>
          </p:nvSpPr>
          <p:spPr bwMode="auto">
            <a:xfrm>
              <a:off x="3216" y="340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112" name="AutoShape 191"/>
            <p:cNvCxnSpPr>
              <a:cxnSpLocks noChangeShapeType="1"/>
              <a:stCxn id="2111" idx="7"/>
            </p:cNvCxnSpPr>
            <p:nvPr/>
          </p:nvCxnSpPr>
          <p:spPr bwMode="auto">
            <a:xfrm flipV="1">
              <a:off x="3255" y="331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13" name="Oval 192"/>
            <p:cNvSpPr>
              <a:spLocks noChangeArrowheads="1"/>
            </p:cNvSpPr>
            <p:nvPr/>
          </p:nvSpPr>
          <p:spPr bwMode="auto">
            <a:xfrm>
              <a:off x="3216" y="3169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114" name="AutoShape 193"/>
            <p:cNvCxnSpPr>
              <a:cxnSpLocks noChangeShapeType="1"/>
              <a:stCxn id="2113" idx="7"/>
            </p:cNvCxnSpPr>
            <p:nvPr/>
          </p:nvCxnSpPr>
          <p:spPr bwMode="auto">
            <a:xfrm flipV="1">
              <a:off x="3255" y="3072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15" name="Oval 194"/>
            <p:cNvSpPr>
              <a:spLocks noChangeArrowheads="1"/>
            </p:cNvSpPr>
            <p:nvPr/>
          </p:nvSpPr>
          <p:spPr bwMode="auto">
            <a:xfrm>
              <a:off x="3216" y="2731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116" name="AutoShape 195"/>
            <p:cNvCxnSpPr>
              <a:cxnSpLocks noChangeShapeType="1"/>
              <a:stCxn id="2115" idx="7"/>
            </p:cNvCxnSpPr>
            <p:nvPr/>
          </p:nvCxnSpPr>
          <p:spPr bwMode="auto">
            <a:xfrm flipV="1">
              <a:off x="3255" y="2634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17" name="Oval 196"/>
            <p:cNvSpPr>
              <a:spLocks noChangeArrowheads="1"/>
            </p:cNvSpPr>
            <p:nvPr/>
          </p:nvSpPr>
          <p:spPr bwMode="auto">
            <a:xfrm>
              <a:off x="3216" y="2338"/>
              <a:ext cx="46" cy="4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118" name="AutoShape 197"/>
            <p:cNvCxnSpPr>
              <a:cxnSpLocks noChangeShapeType="1"/>
              <a:stCxn id="2117" idx="7"/>
            </p:cNvCxnSpPr>
            <p:nvPr/>
          </p:nvCxnSpPr>
          <p:spPr bwMode="auto">
            <a:xfrm flipV="1">
              <a:off x="3255" y="2241"/>
              <a:ext cx="220" cy="1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119" name="AutoShape 198"/>
            <p:cNvCxnSpPr>
              <a:cxnSpLocks noChangeShapeType="1"/>
              <a:stCxn id="2111" idx="2"/>
            </p:cNvCxnSpPr>
            <p:nvPr/>
          </p:nvCxnSpPr>
          <p:spPr bwMode="auto">
            <a:xfrm rot="10800000">
              <a:off x="3120" y="3188"/>
              <a:ext cx="96" cy="245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120" name="AutoShape 199"/>
            <p:cNvCxnSpPr>
              <a:cxnSpLocks noChangeShapeType="1"/>
              <a:stCxn id="2113" idx="2"/>
            </p:cNvCxnSpPr>
            <p:nvPr/>
          </p:nvCxnSpPr>
          <p:spPr bwMode="auto">
            <a:xfrm flipH="1">
              <a:off x="3120" y="3193"/>
              <a:ext cx="9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121" name="AutoShape 200"/>
            <p:cNvCxnSpPr>
              <a:cxnSpLocks noChangeShapeType="1"/>
              <a:stCxn id="2115" idx="2"/>
            </p:cNvCxnSpPr>
            <p:nvPr/>
          </p:nvCxnSpPr>
          <p:spPr bwMode="auto">
            <a:xfrm flipH="1" flipV="1">
              <a:off x="3123" y="2754"/>
              <a:ext cx="9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122" name="AutoShape 201"/>
            <p:cNvCxnSpPr>
              <a:cxnSpLocks noChangeShapeType="1"/>
              <a:stCxn id="2117" idx="2"/>
            </p:cNvCxnSpPr>
            <p:nvPr/>
          </p:nvCxnSpPr>
          <p:spPr bwMode="auto">
            <a:xfrm flipH="1">
              <a:off x="3123" y="2362"/>
              <a:ext cx="93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23" name="Text Box 202"/>
            <p:cNvSpPr txBox="1">
              <a:spLocks noChangeArrowheads="1"/>
            </p:cNvSpPr>
            <p:nvPr/>
          </p:nvSpPr>
          <p:spPr bwMode="auto">
            <a:xfrm>
              <a:off x="3015" y="1934"/>
              <a:ext cx="21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v</a:t>
              </a:r>
              <a:r>
                <a:rPr lang="en-US" sz="1200" b="1" baseline="-25000"/>
                <a:t>in</a:t>
              </a:r>
            </a:p>
          </p:txBody>
        </p:sp>
        <p:cxnSp>
          <p:nvCxnSpPr>
            <p:cNvPr id="2124" name="AutoShape 203"/>
            <p:cNvCxnSpPr>
              <a:cxnSpLocks noChangeShapeType="1"/>
            </p:cNvCxnSpPr>
            <p:nvPr/>
          </p:nvCxnSpPr>
          <p:spPr bwMode="auto">
            <a:xfrm flipV="1">
              <a:off x="3120" y="2747"/>
              <a:ext cx="0" cy="44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2125" name="AutoShape 204"/>
            <p:cNvCxnSpPr>
              <a:cxnSpLocks noChangeShapeType="1"/>
            </p:cNvCxnSpPr>
            <p:nvPr/>
          </p:nvCxnSpPr>
          <p:spPr bwMode="auto">
            <a:xfrm flipV="1">
              <a:off x="3120" y="2134"/>
              <a:ext cx="3" cy="6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126" name="Text Box 205"/>
            <p:cNvSpPr txBox="1">
              <a:spLocks noChangeArrowheads="1"/>
            </p:cNvSpPr>
            <p:nvPr/>
          </p:nvSpPr>
          <p:spPr bwMode="auto">
            <a:xfrm>
              <a:off x="3248" y="2345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n-1</a:t>
              </a:r>
            </a:p>
          </p:txBody>
        </p:sp>
        <p:sp>
          <p:nvSpPr>
            <p:cNvPr id="2127" name="Text Box 206"/>
            <p:cNvSpPr txBox="1">
              <a:spLocks noChangeArrowheads="1"/>
            </p:cNvSpPr>
            <p:nvPr/>
          </p:nvSpPr>
          <p:spPr bwMode="auto">
            <a:xfrm>
              <a:off x="3246" y="2736"/>
              <a:ext cx="25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n-2</a:t>
              </a:r>
            </a:p>
          </p:txBody>
        </p:sp>
        <p:sp>
          <p:nvSpPr>
            <p:cNvPr id="2128" name="Text Box 207"/>
            <p:cNvSpPr txBox="1">
              <a:spLocks noChangeArrowheads="1"/>
            </p:cNvSpPr>
            <p:nvPr/>
          </p:nvSpPr>
          <p:spPr bwMode="auto">
            <a:xfrm>
              <a:off x="3264" y="313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1</a:t>
              </a:r>
            </a:p>
          </p:txBody>
        </p:sp>
        <p:sp>
          <p:nvSpPr>
            <p:cNvPr id="2129" name="Text Box 208"/>
            <p:cNvSpPr txBox="1">
              <a:spLocks noChangeArrowheads="1"/>
            </p:cNvSpPr>
            <p:nvPr/>
          </p:nvSpPr>
          <p:spPr bwMode="auto">
            <a:xfrm>
              <a:off x="3264" y="3379"/>
              <a:ext cx="20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b</a:t>
              </a:r>
              <a:r>
                <a:rPr lang="en-US" sz="1200" b="1" baseline="-25000"/>
                <a:t>0</a:t>
              </a:r>
            </a:p>
          </p:txBody>
        </p:sp>
      </p:grpSp>
      <p:graphicFrame>
        <p:nvGraphicFramePr>
          <p:cNvPr id="2051" name="Object 214"/>
          <p:cNvGraphicFramePr>
            <a:graphicFrameLocks noChangeAspect="1"/>
          </p:cNvGraphicFramePr>
          <p:nvPr>
            <p:ph sz="quarter" idx="3"/>
          </p:nvPr>
        </p:nvGraphicFramePr>
        <p:xfrm>
          <a:off x="4962525" y="2511425"/>
          <a:ext cx="2800350" cy="1031875"/>
        </p:xfrm>
        <a:graphic>
          <a:graphicData uri="http://schemas.openxmlformats.org/presentationml/2006/ole">
            <p:oleObj spid="_x0000_s2051" name="Equation" r:id="rId4" imgW="1206360" imgH="444240" progId="Equation.3">
              <p:embed/>
            </p:oleObj>
          </a:graphicData>
        </a:graphic>
      </p:graphicFrame>
      <p:graphicFrame>
        <p:nvGraphicFramePr>
          <p:cNvPr id="2052" name="Object 216"/>
          <p:cNvGraphicFramePr>
            <a:graphicFrameLocks noChangeAspect="1"/>
          </p:cNvGraphicFramePr>
          <p:nvPr/>
        </p:nvGraphicFramePr>
        <p:xfrm>
          <a:off x="5257800" y="3725863"/>
          <a:ext cx="1295400" cy="979487"/>
        </p:xfrm>
        <a:graphic>
          <a:graphicData uri="http://schemas.openxmlformats.org/presentationml/2006/ole">
            <p:oleObj spid="_x0000_s2052" name="Equation" r:id="rId5" imgW="520560" imgH="393480" progId="Equation.3">
              <p:embed/>
            </p:oleObj>
          </a:graphicData>
        </a:graphic>
      </p:graphicFrame>
      <p:sp>
        <p:nvSpPr>
          <p:cNvPr id="2059" name="Text Box 217"/>
          <p:cNvSpPr txBox="1">
            <a:spLocks noChangeArrowheads="1"/>
          </p:cNvSpPr>
          <p:nvPr/>
        </p:nvSpPr>
        <p:spPr bwMode="auto">
          <a:xfrm>
            <a:off x="3998913" y="4095750"/>
            <a:ext cx="954087" cy="400050"/>
          </a:xfrm>
          <a:prstGeom prst="rect">
            <a:avLst/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Choose</a:t>
            </a:r>
          </a:p>
        </p:txBody>
      </p:sp>
      <p:sp>
        <p:nvSpPr>
          <p:cNvPr id="2060" name="Text Box 218"/>
          <p:cNvSpPr txBox="1">
            <a:spLocks noChangeArrowheads="1"/>
          </p:cNvSpPr>
          <p:nvPr/>
        </p:nvSpPr>
        <p:spPr bwMode="auto">
          <a:xfrm>
            <a:off x="4084638" y="5235575"/>
            <a:ext cx="868362" cy="415925"/>
          </a:xfrm>
          <a:prstGeom prst="rect">
            <a:avLst/>
          </a:prstGeom>
          <a:solidFill>
            <a:srgbClr val="FFFF99">
              <a:alpha val="70195"/>
            </a:srgbClr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THUS</a:t>
            </a:r>
          </a:p>
        </p:txBody>
      </p:sp>
      <p:sp>
        <p:nvSpPr>
          <p:cNvPr id="2061" name="Rectangle 219"/>
          <p:cNvSpPr>
            <a:spLocks noChangeArrowheads="1"/>
          </p:cNvSpPr>
          <p:nvPr/>
        </p:nvSpPr>
        <p:spPr bwMode="auto">
          <a:xfrm>
            <a:off x="6900863" y="2743200"/>
            <a:ext cx="828675" cy="568325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2" name="Text Box 220"/>
          <p:cNvSpPr txBox="1">
            <a:spLocks noChangeArrowheads="1"/>
          </p:cNvSpPr>
          <p:nvPr/>
        </p:nvSpPr>
        <p:spPr bwMode="auto">
          <a:xfrm>
            <a:off x="7326313" y="3778250"/>
            <a:ext cx="1436687" cy="593725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b="1"/>
              <a:t>v</a:t>
            </a:r>
            <a:r>
              <a:rPr lang="en-US" b="1" baseline="-25000"/>
              <a:t>si</a:t>
            </a:r>
            <a:r>
              <a:rPr lang="en-US"/>
              <a:t> in summing amplifier</a:t>
            </a:r>
          </a:p>
        </p:txBody>
      </p:sp>
      <p:cxnSp>
        <p:nvCxnSpPr>
          <p:cNvPr id="2063" name="AutoShape 221"/>
          <p:cNvCxnSpPr>
            <a:cxnSpLocks noChangeShapeType="1"/>
            <a:stCxn id="2062" idx="0"/>
            <a:endCxn id="2061" idx="2"/>
          </p:cNvCxnSpPr>
          <p:nvPr/>
        </p:nvCxnSpPr>
        <p:spPr bwMode="auto">
          <a:xfrm flipH="1" flipV="1">
            <a:off x="7315200" y="3311525"/>
            <a:ext cx="730250" cy="466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CS124">
  <a:themeElements>
    <a:clrScheme name="CS124 2">
      <a:dk1>
        <a:srgbClr val="000066"/>
      </a:dk1>
      <a:lt1>
        <a:srgbClr val="CCECFF"/>
      </a:lt1>
      <a:dk2>
        <a:srgbClr val="000080"/>
      </a:dk2>
      <a:lt2>
        <a:srgbClr val="000000"/>
      </a:lt2>
      <a:accent1>
        <a:srgbClr val="9999FF"/>
      </a:accent1>
      <a:accent2>
        <a:srgbClr val="CC00FF"/>
      </a:accent2>
      <a:accent3>
        <a:srgbClr val="E2F4FF"/>
      </a:accent3>
      <a:accent4>
        <a:srgbClr val="000056"/>
      </a:accent4>
      <a:accent5>
        <a:srgbClr val="CAC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CS12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70000"/>
          </a:srgbClr>
        </a:solidFill>
        <a:ln w="190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70000"/>
          </a:srgbClr>
        </a:solidFill>
        <a:ln w="190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S124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124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36672</TotalTime>
  <Pages>10</Pages>
  <Words>1169</Words>
  <Application>Microsoft PowerPoint 4.0</Application>
  <PresentationFormat>On-screen Show (4:3)</PresentationFormat>
  <Paragraphs>476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Times New Roman</vt:lpstr>
      <vt:lpstr>Arial</vt:lpstr>
      <vt:lpstr>Monotype Sorts</vt:lpstr>
      <vt:lpstr>CS124</vt:lpstr>
      <vt:lpstr>Microsoft Office Excel Chart</vt:lpstr>
      <vt:lpstr>Microsoft Equation 3.0</vt:lpstr>
      <vt:lpstr>Slide 1</vt:lpstr>
      <vt:lpstr>Conversion</vt:lpstr>
      <vt:lpstr>Lecture 24 – Digital to Analog Converters (DACs) </vt:lpstr>
      <vt:lpstr>ADC/DAC</vt:lpstr>
      <vt:lpstr>ADC/DAC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  <vt:lpstr>Digital to Analog Converter (DAC)</vt:lpstr>
    </vt:vector>
  </TitlesOfParts>
  <Company>BYU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#24 - DAC</dc:title>
  <dc:subject>ECEN 301</dc:subject>
  <dc:creator>Nathaniel Rollins</dc:creator>
  <cp:keywords/>
  <dc:description/>
  <cp:lastModifiedBy>nathan</cp:lastModifiedBy>
  <cp:revision>840</cp:revision>
  <cp:lastPrinted>2001-01-08T22:32:48Z</cp:lastPrinted>
  <dcterms:created xsi:type="dcterms:W3CDTF">1996-12-30T23:48:02Z</dcterms:created>
  <dcterms:modified xsi:type="dcterms:W3CDTF">2008-08-25T21:45:17Z</dcterms:modified>
</cp:coreProperties>
</file>