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96"/>
  </p:notesMasterIdLst>
  <p:handoutMasterIdLst>
    <p:handoutMasterId r:id="rId97"/>
  </p:handoutMasterIdLst>
  <p:sldIdLst>
    <p:sldId id="660" r:id="rId2"/>
    <p:sldId id="753" r:id="rId3"/>
    <p:sldId id="310" r:id="rId4"/>
    <p:sldId id="661" r:id="rId5"/>
    <p:sldId id="735" r:id="rId6"/>
    <p:sldId id="662" r:id="rId7"/>
    <p:sldId id="663" r:id="rId8"/>
    <p:sldId id="668" r:id="rId9"/>
    <p:sldId id="664" r:id="rId10"/>
    <p:sldId id="665" r:id="rId11"/>
    <p:sldId id="666" r:id="rId12"/>
    <p:sldId id="667" r:id="rId13"/>
    <p:sldId id="670" r:id="rId14"/>
    <p:sldId id="671" r:id="rId15"/>
    <p:sldId id="672" r:id="rId16"/>
    <p:sldId id="673" r:id="rId17"/>
    <p:sldId id="684" r:id="rId18"/>
    <p:sldId id="674" r:id="rId19"/>
    <p:sldId id="675" r:id="rId20"/>
    <p:sldId id="676" r:id="rId21"/>
    <p:sldId id="677" r:id="rId22"/>
    <p:sldId id="678" r:id="rId23"/>
    <p:sldId id="679" r:id="rId24"/>
    <p:sldId id="680" r:id="rId25"/>
    <p:sldId id="681" r:id="rId26"/>
    <p:sldId id="682" r:id="rId27"/>
    <p:sldId id="754" r:id="rId28"/>
    <p:sldId id="685" r:id="rId29"/>
    <p:sldId id="693" r:id="rId30"/>
    <p:sldId id="686" r:id="rId31"/>
    <p:sldId id="687" r:id="rId32"/>
    <p:sldId id="688" r:id="rId33"/>
    <p:sldId id="689" r:id="rId34"/>
    <p:sldId id="690" r:id="rId35"/>
    <p:sldId id="691" r:id="rId36"/>
    <p:sldId id="692" r:id="rId37"/>
    <p:sldId id="748" r:id="rId38"/>
    <p:sldId id="749" r:id="rId39"/>
    <p:sldId id="694" r:id="rId40"/>
    <p:sldId id="695" r:id="rId41"/>
    <p:sldId id="696" r:id="rId42"/>
    <p:sldId id="750" r:id="rId43"/>
    <p:sldId id="751" r:id="rId44"/>
    <p:sldId id="697" r:id="rId45"/>
    <p:sldId id="752" r:id="rId46"/>
    <p:sldId id="698" r:id="rId47"/>
    <p:sldId id="699" r:id="rId48"/>
    <p:sldId id="700" r:id="rId49"/>
    <p:sldId id="701" r:id="rId50"/>
    <p:sldId id="702" r:id="rId51"/>
    <p:sldId id="703" r:id="rId52"/>
    <p:sldId id="704" r:id="rId53"/>
    <p:sldId id="705" r:id="rId54"/>
    <p:sldId id="706" r:id="rId55"/>
    <p:sldId id="707" r:id="rId56"/>
    <p:sldId id="708" r:id="rId57"/>
    <p:sldId id="709" r:id="rId58"/>
    <p:sldId id="710" r:id="rId59"/>
    <p:sldId id="711" r:id="rId60"/>
    <p:sldId id="712" r:id="rId61"/>
    <p:sldId id="713" r:id="rId62"/>
    <p:sldId id="714" r:id="rId63"/>
    <p:sldId id="716" r:id="rId64"/>
    <p:sldId id="717" r:id="rId65"/>
    <p:sldId id="718" r:id="rId66"/>
    <p:sldId id="719" r:id="rId67"/>
    <p:sldId id="720" r:id="rId68"/>
    <p:sldId id="721" r:id="rId69"/>
    <p:sldId id="722" r:id="rId70"/>
    <p:sldId id="723" r:id="rId71"/>
    <p:sldId id="724" r:id="rId72"/>
    <p:sldId id="725" r:id="rId73"/>
    <p:sldId id="726" r:id="rId74"/>
    <p:sldId id="737" r:id="rId75"/>
    <p:sldId id="738" r:id="rId76"/>
    <p:sldId id="755" r:id="rId77"/>
    <p:sldId id="756" r:id="rId78"/>
    <p:sldId id="739" r:id="rId79"/>
    <p:sldId id="740" r:id="rId80"/>
    <p:sldId id="741" r:id="rId81"/>
    <p:sldId id="742" r:id="rId82"/>
    <p:sldId id="743" r:id="rId83"/>
    <p:sldId id="744" r:id="rId84"/>
    <p:sldId id="745" r:id="rId85"/>
    <p:sldId id="746" r:id="rId86"/>
    <p:sldId id="727" r:id="rId87"/>
    <p:sldId id="757" r:id="rId88"/>
    <p:sldId id="728" r:id="rId89"/>
    <p:sldId id="729" r:id="rId90"/>
    <p:sldId id="730" r:id="rId91"/>
    <p:sldId id="731" r:id="rId92"/>
    <p:sldId id="732" r:id="rId93"/>
    <p:sldId id="733" r:id="rId94"/>
    <p:sldId id="734" r:id="rId95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9900"/>
    <a:srgbClr val="ACA964"/>
    <a:srgbClr val="FFFFFF"/>
    <a:srgbClr val="800080"/>
    <a:srgbClr val="FFFF66"/>
    <a:srgbClr val="8495A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1.wmf"/><Relationship Id="rId1" Type="http://schemas.openxmlformats.org/officeDocument/2006/relationships/image" Target="../media/image2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9.wmf"/><Relationship Id="rId4" Type="http://schemas.openxmlformats.org/officeDocument/2006/relationships/image" Target="../media/image3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>
              <a:defRPr/>
            </a:pPr>
            <a:fld id="{5D1E8C21-CAA7-49D0-99F0-8508C3E9BA72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25</a:t>
            </a:r>
          </a:p>
        </p:txBody>
      </p:sp>
      <p:pic>
        <p:nvPicPr>
          <p:cNvPr id="125961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3" y="98425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fld id="{DC108716-CEF1-42E6-BA66-CF1AD5E73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933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C3EF4-BEAC-4F5D-8B22-67F4C074A9C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7A4FF-0B20-4301-BFB5-15C06BED5D9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474199-DC23-4C5C-B2CF-154160629BC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CEB41E-BE49-4C0F-B110-52A7AC04756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F52F3-4D25-467A-8CDE-CCE1F27F2E8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6F1D5-1C5B-4EFC-9943-02EF018611B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9E029-3772-4AAC-8E5D-C8C05DD3C2B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EF41A-BBFE-465D-B7DB-F148AE51E528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CC38D-342F-4443-81C6-BE1F8257C56E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67C95-18A5-4901-8899-F843ACA9A6C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27250-CC0A-4F81-849D-AC991376EB0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53B6B5-F160-4541-9F3A-F65BE0FF01E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95FEFF-A6C3-4B01-B9D6-2D7956081C6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33CCC-2A49-462B-9E65-3E345360709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B519-A070-4B53-A194-A1E839C5C77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7265A2-43C8-473E-8893-9D91AAE5008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CC9A0E-CDEF-4E1B-B29A-29384ABEF68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29B1F7-A4D7-4D67-85D3-530730E3893B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C796C-1E82-4D39-A7AD-37D92C762E0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A2859E-1E96-4FFF-9C7C-31B72FBA4EF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EF993-5E78-4FF8-A022-B4DC76AEAD2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7B42E-9A8B-4E18-9FB4-38150837F34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5E88E-1954-48D0-9061-1BD3F21C3B6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7C047-A2E4-4F37-A879-82F27E4D964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54B2F-FB41-443B-9970-B457DA7505F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91CA067-F862-4615-83EA-5DD816CE39C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36A2D6-7F32-45E8-881B-71E10536358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0D9B587-3613-431C-8C0D-54ACD8F4C00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6711B72-99E1-47A6-97E7-9FDC22835F42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C3ED30F-E5DB-44B7-B6D0-84621DB1265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64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064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A1950CC-C904-4483-A3FF-3875FD9C5A8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0A7A4DB-929D-484B-9CFE-7B97DF99A63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0C8819E-EB40-4039-9D08-F66305BD4EC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5AC5DD0-AB8C-43BA-97EC-A6182EC0589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3C97C1-F6D8-457F-A1FB-3336D7878FF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FBBB8E4-772F-4396-85C5-C687584CE06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543D4DC-EDEA-4BE5-9977-CA18B398701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D2B76E6-90D4-4943-AA31-69089BEFC3B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2491FA4-0151-424D-943C-B55E90E1A392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4D93C9F-446F-4195-94AE-54BC6AF84DE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r>
              <a:rPr lang="en-US"/>
              <a:t>Discussion #25 – Final Review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/>
            </a:lvl2pPr>
          </a:lstStyle>
          <a:p>
            <a:pPr lvl="1">
              <a:defRPr/>
            </a:pPr>
            <a:fld id="{76D2B803-C8F4-4B5E-964D-E392BD409135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9705" name="Picture 10" descr="ECEN_logo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3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B023A6C-CDB0-4B88-BF2E-0FEEF915705F}" type="slidenum">
              <a:rPr lang="en-US" smtClean="0"/>
              <a:pPr lvl="1"/>
              <a:t>1</a:t>
            </a:fld>
            <a:endParaRPr lang="en-US" smtClean="0"/>
          </a:p>
        </p:txBody>
      </p:sp>
      <p:graphicFrame>
        <p:nvGraphicFramePr>
          <p:cNvPr id="833637" name="Group 101"/>
          <p:cNvGraphicFramePr>
            <a:graphicFrameLocks noGrp="1"/>
          </p:cNvGraphicFramePr>
          <p:nvPr/>
        </p:nvGraphicFramePr>
        <p:xfrm>
          <a:off x="1143000" y="1990725"/>
          <a:ext cx="6705600" cy="3530045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857250"/>
                <a:gridCol w="933450"/>
                <a:gridCol w="763587"/>
                <a:gridCol w="679450"/>
              </a:tblGrid>
              <a:tr h="417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3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Final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 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73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Final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60001"/>
                      </a:srgbClr>
                    </a:solidFill>
                  </a:tcPr>
                </a:tc>
              </a:tr>
              <a:tr h="25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05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 11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899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73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Final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LAB 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4073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852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5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A10351D-3E14-45FA-BBCE-3EEFA9D383FF}" type="slidenum">
              <a:rPr lang="en-US" smtClean="0"/>
              <a:pPr lvl="1"/>
              <a:t>10</a:t>
            </a:fld>
            <a:endParaRPr lang="en-US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Sign-Magnitude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1430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Range</a:t>
            </a:r>
            <a:r>
              <a:rPr lang="en-US" sz="28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Representations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0</a:t>
            </a:r>
            <a:r>
              <a:rPr lang="en-US" sz="2400" smtClean="0"/>
              <a:t>1111</a:t>
            </a:r>
            <a:r>
              <a:rPr lang="en-US" sz="2400" baseline="-25000" smtClean="0"/>
              <a:t>binary</a:t>
            </a:r>
            <a:r>
              <a:rPr lang="en-US" sz="2400" smtClean="0"/>
              <a:t>         =&gt; 15</a:t>
            </a:r>
            <a:r>
              <a:rPr lang="en-US" sz="2400" baseline="-25000" smtClean="0"/>
              <a:t>decimal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1</a:t>
            </a:r>
            <a:r>
              <a:rPr lang="en-US" sz="2400" smtClean="0"/>
              <a:t>1111		=&gt; -15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0</a:t>
            </a:r>
            <a:r>
              <a:rPr lang="en-US" sz="2400" smtClean="0"/>
              <a:t>0000		=&gt; 0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1</a:t>
            </a:r>
            <a:r>
              <a:rPr lang="en-US" sz="2400" smtClean="0"/>
              <a:t>0000		=&gt; -0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Problem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Difficult addition/subtraction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check signs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convert to positive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use adder or subtractor as required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to add two sign-magnitude numbers?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Ex:  1 + (-4)</a:t>
            </a: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5029200" y="2533650"/>
            <a:ext cx="3581400" cy="12001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The </a:t>
            </a:r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encodes the sign:</a:t>
            </a:r>
          </a:p>
          <a:p>
            <a:pPr algn="l"/>
            <a:r>
              <a:rPr lang="en-US" sz="2400"/>
              <a:t>	</a:t>
            </a:r>
            <a:r>
              <a:rPr lang="en-US" sz="2400" b="1">
                <a:latin typeface="Courier New" pitchFamily="49" charset="0"/>
              </a:rPr>
              <a:t>0</a:t>
            </a:r>
            <a:r>
              <a:rPr lang="en-US" sz="2400"/>
              <a:t>  =  +</a:t>
            </a:r>
          </a:p>
          <a:p>
            <a:pPr algn="l"/>
            <a:r>
              <a:rPr lang="en-US" sz="2400"/>
              <a:t>	</a:t>
            </a:r>
            <a:r>
              <a:rPr lang="en-US" sz="2400" b="1">
                <a:latin typeface="Courier New" pitchFamily="49" charset="0"/>
              </a:rPr>
              <a:t>1</a:t>
            </a:r>
            <a:r>
              <a:rPr lang="en-US" sz="2400"/>
              <a:t>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12913" y="1309688"/>
          <a:ext cx="3432175" cy="519112"/>
        </p:xfrm>
        <a:graphic>
          <a:graphicData uri="http://schemas.openxmlformats.org/presentationml/2006/ole">
            <p:oleObj spid="_x0000_s2050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AC3148F-348A-4355-A182-359464045A2F}" type="slidenum">
              <a:rPr lang="en-US" smtClean="0"/>
              <a:pPr lvl="1"/>
              <a:t>11</a:t>
            </a:fld>
            <a:endParaRPr lang="en-US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1’s Complement 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852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Range</a:t>
            </a:r>
            <a:r>
              <a:rPr lang="en-US" sz="2800" smtClean="0"/>
              <a:t>: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Representations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00110</a:t>
            </a:r>
            <a:r>
              <a:rPr lang="en-US" sz="2400" baseline="-25000" smtClean="0"/>
              <a:t>binary	</a:t>
            </a:r>
            <a:r>
              <a:rPr lang="en-US" sz="2400" smtClean="0"/>
              <a:t>=&gt; 6</a:t>
            </a:r>
            <a:r>
              <a:rPr lang="en-US" sz="2400" baseline="-25000" smtClean="0"/>
              <a:t>decimal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11001		=&gt; -6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00000		=&gt; 0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11111		=&gt; -0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Problem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Difficult addition/subtraction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no need to check signs as before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cumbersome logic circuits</a:t>
            </a:r>
          </a:p>
          <a:p>
            <a:pPr lvl="3">
              <a:lnSpc>
                <a:spcPct val="80000"/>
              </a:lnSpc>
            </a:pPr>
            <a:r>
              <a:rPr lang="en-US" sz="1800" i="1" smtClean="0"/>
              <a:t>end-around-carry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to add to one’s complement numbers? 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Ex: 4 + (-3)</a:t>
            </a:r>
          </a:p>
        </p:txBody>
      </p:sp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5943600" y="1943100"/>
            <a:ext cx="2819400" cy="26606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To negate a number,</a:t>
            </a:r>
          </a:p>
          <a:p>
            <a:pPr algn="l"/>
            <a:r>
              <a:rPr lang="en-US" sz="2400"/>
              <a:t>Invert it, bit-by-bit.</a:t>
            </a:r>
          </a:p>
          <a:p>
            <a:pPr algn="l"/>
            <a:endParaRPr lang="en-US" sz="2400"/>
          </a:p>
          <a:p>
            <a:pPr algn="l"/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still encodes the sign:</a:t>
            </a:r>
          </a:p>
          <a:p>
            <a:pPr algn="l"/>
            <a:r>
              <a:rPr lang="en-US" sz="2400"/>
              <a:t>	0  =  +</a:t>
            </a:r>
          </a:p>
          <a:p>
            <a:pPr algn="l"/>
            <a:r>
              <a:rPr lang="en-US" sz="2400"/>
              <a:t>	1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52600" y="1371600"/>
          <a:ext cx="3276600" cy="495300"/>
        </p:xfrm>
        <a:graphic>
          <a:graphicData uri="http://schemas.openxmlformats.org/presentationml/2006/ole">
            <p:oleObj spid="_x0000_s3074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E996777-A5AB-4CAC-9D72-AC6210B0A5B8}" type="slidenum">
              <a:rPr lang="en-US" smtClean="0"/>
              <a:pPr lvl="1"/>
              <a:t>12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Two’s Complement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Range</a:t>
            </a:r>
            <a:r>
              <a:rPr lang="en-US" sz="24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Representation</a:t>
            </a:r>
            <a:r>
              <a:rPr lang="en-US" sz="240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If number is </a:t>
            </a:r>
            <a:r>
              <a:rPr lang="en-US" sz="2000" b="1" smtClean="0"/>
              <a:t>positive </a:t>
            </a:r>
            <a:r>
              <a:rPr lang="en-US" sz="2000" smtClean="0"/>
              <a:t>or </a:t>
            </a:r>
            <a:r>
              <a:rPr lang="en-US" sz="2000" b="1" smtClean="0"/>
              <a:t>zero</a:t>
            </a:r>
            <a:r>
              <a:rPr lang="en-US" sz="2000" smtClean="0"/>
              <a:t>,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normal binary representation, zeroes in upper bit(s)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If number is </a:t>
            </a:r>
            <a:r>
              <a:rPr lang="en-US" sz="2000" b="1" smtClean="0"/>
              <a:t>negative</a:t>
            </a:r>
            <a:r>
              <a:rPr lang="en-US" sz="2000" smtClean="0"/>
              <a:t>,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start with positive number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flip every bit (i.e., take the one’s complement)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then add one</a:t>
            </a:r>
          </a:p>
        </p:txBody>
      </p:sp>
      <p:grpSp>
        <p:nvGrpSpPr>
          <p:cNvPr id="4104" name="Group 4"/>
          <p:cNvGrpSpPr>
            <a:grpSpLocks/>
          </p:cNvGrpSpPr>
          <p:nvPr/>
        </p:nvGrpSpPr>
        <p:grpSpPr bwMode="auto">
          <a:xfrm>
            <a:off x="990600" y="4267200"/>
            <a:ext cx="7162800" cy="1800225"/>
            <a:chOff x="624" y="2610"/>
            <a:chExt cx="4512" cy="1134"/>
          </a:xfrm>
        </p:grpSpPr>
        <p:sp>
          <p:nvSpPr>
            <p:cNvPr id="4106" name="Text Box 5"/>
            <p:cNvSpPr txBox="1">
              <a:spLocks noChangeArrowheads="1"/>
            </p:cNvSpPr>
            <p:nvPr/>
          </p:nvSpPr>
          <p:spPr bwMode="auto">
            <a:xfrm>
              <a:off x="624" y="2610"/>
              <a:ext cx="451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400">
                  <a:latin typeface="CourierPS" pitchFamily="49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00101	</a:t>
              </a:r>
              <a:r>
                <a:rPr lang="en-US" sz="2400">
                  <a:latin typeface="Arial" charset="0"/>
                </a:rPr>
                <a:t>(5)</a:t>
              </a:r>
              <a:r>
                <a:rPr lang="en-US" sz="2400">
                  <a:latin typeface="Franklin Gothic Book" pitchFamily="34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01001	</a:t>
              </a:r>
              <a:r>
                <a:rPr lang="en-US" sz="2400">
                  <a:latin typeface="Arial" charset="0"/>
                </a:rPr>
                <a:t>(9)</a:t>
              </a: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400">
                  <a:latin typeface="Franklin Gothic Book" pitchFamily="34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11010	</a:t>
              </a:r>
              <a:r>
                <a:rPr lang="en-US">
                  <a:latin typeface="Arial" charset="0"/>
                </a:rPr>
                <a:t>(1’s comp)</a:t>
              </a:r>
              <a:r>
                <a:rPr lang="en-US">
                  <a:latin typeface="Franklin Gothic Book" pitchFamily="34" charset="0"/>
                </a:rPr>
                <a:t>	</a:t>
              </a:r>
              <a:r>
                <a:rPr lang="en-US" sz="2800">
                  <a:latin typeface="CourierPS" pitchFamily="49" charset="0"/>
                </a:rPr>
                <a:t>		</a:t>
              </a:r>
              <a:r>
                <a:rPr lang="en-US">
                  <a:latin typeface="Arial" charset="0"/>
                </a:rPr>
                <a:t>(1’s comp)</a:t>
              </a: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800" b="1">
                  <a:latin typeface="CourierPS" pitchFamily="49" charset="0"/>
                </a:rPr>
                <a:t>	+</a:t>
              </a:r>
              <a:r>
                <a:rPr lang="en-US" sz="2800" b="1" u="sng">
                  <a:latin typeface="CourierPS" pitchFamily="49" charset="0"/>
                </a:rPr>
                <a:t>	1</a:t>
              </a:r>
              <a:r>
                <a:rPr lang="en-US" sz="2800" b="1">
                  <a:latin typeface="CourierPS" pitchFamily="49" charset="0"/>
                </a:rPr>
                <a:t>	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800" b="1">
                  <a:latin typeface="CourierPS" pitchFamily="49" charset="0"/>
                </a:rPr>
                <a:t>+</a:t>
              </a:r>
              <a:r>
                <a:rPr lang="en-US" sz="2800" b="1" u="sng">
                  <a:latin typeface="CourierPS" pitchFamily="49" charset="0"/>
                </a:rPr>
                <a:t>	1</a:t>
              </a:r>
              <a:r>
                <a:rPr lang="en-US" sz="2800" b="1">
                  <a:latin typeface="CourierPS" pitchFamily="49" charset="0"/>
                </a:rPr>
                <a:t>	</a:t>
              </a:r>
              <a:endParaRPr lang="en-US" sz="2400">
                <a:latin typeface="Franklin Gothic Book" pitchFamily="34" charset="0"/>
              </a:endParaRP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800" b="1">
                  <a:latin typeface="CourierPS" pitchFamily="49" charset="0"/>
                </a:rPr>
                <a:t>		11011	</a:t>
              </a:r>
              <a:r>
                <a:rPr lang="en-US" sz="2400">
                  <a:latin typeface="Arial" charset="0"/>
                </a:rPr>
                <a:t>(-5)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800" b="1">
                  <a:latin typeface="CourierPS" pitchFamily="49" charset="0"/>
                </a:rPr>
                <a:t>	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400">
                  <a:latin typeface="Arial" charset="0"/>
                </a:rPr>
                <a:t>(-9)</a:t>
              </a:r>
            </a:p>
          </p:txBody>
        </p:sp>
        <p:sp>
          <p:nvSpPr>
            <p:cNvPr id="4107" name="AutoShape 6"/>
            <p:cNvSpPr>
              <a:spLocks noChangeArrowheads="1"/>
            </p:cNvSpPr>
            <p:nvPr/>
          </p:nvSpPr>
          <p:spPr bwMode="auto">
            <a:xfrm>
              <a:off x="768" y="2754"/>
              <a:ext cx="240" cy="336"/>
            </a:xfrm>
            <a:prstGeom prst="curvedRightArrow">
              <a:avLst>
                <a:gd name="adj1" fmla="val 28000"/>
                <a:gd name="adj2" fmla="val 56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AutoShape 7"/>
            <p:cNvSpPr>
              <a:spLocks noChangeArrowheads="1"/>
            </p:cNvSpPr>
            <p:nvPr/>
          </p:nvSpPr>
          <p:spPr bwMode="auto">
            <a:xfrm>
              <a:off x="2736" y="2754"/>
              <a:ext cx="240" cy="336"/>
            </a:xfrm>
            <a:prstGeom prst="curvedRightArrow">
              <a:avLst>
                <a:gd name="adj1" fmla="val 28000"/>
                <a:gd name="adj2" fmla="val 56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8"/>
            <p:cNvSpPr>
              <a:spLocks noChangeArrowheads="1"/>
            </p:cNvSpPr>
            <p:nvPr/>
          </p:nvSpPr>
          <p:spPr bwMode="auto">
            <a:xfrm>
              <a:off x="3003" y="2889"/>
              <a:ext cx="78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ourierPS" pitchFamily="49" charset="0"/>
                </a:rPr>
                <a:t>10110</a:t>
              </a:r>
            </a:p>
          </p:txBody>
        </p:sp>
        <p:sp>
          <p:nvSpPr>
            <p:cNvPr id="4110" name="Rectangle 9"/>
            <p:cNvSpPr>
              <a:spLocks noChangeArrowheads="1"/>
            </p:cNvSpPr>
            <p:nvPr/>
          </p:nvSpPr>
          <p:spPr bwMode="auto">
            <a:xfrm>
              <a:off x="3003" y="3417"/>
              <a:ext cx="78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ourierPS" pitchFamily="49" charset="0"/>
                </a:rPr>
                <a:t>10111</a:t>
              </a:r>
            </a:p>
          </p:txBody>
        </p:sp>
      </p:grpSp>
      <p:graphicFrame>
        <p:nvGraphicFramePr>
          <p:cNvPr id="4098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524000" y="1333500"/>
          <a:ext cx="3127375" cy="541338"/>
        </p:xfrm>
        <a:graphic>
          <a:graphicData uri="http://schemas.openxmlformats.org/presentationml/2006/ole">
            <p:oleObj spid="_x0000_s4098" name="Equation" r:id="rId4" imgW="1320480" imgH="228600" progId="Equation.3">
              <p:embed/>
            </p:oleObj>
          </a:graphicData>
        </a:graphic>
      </p:graphicFrame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6781800" y="2638425"/>
            <a:ext cx="2057400" cy="132397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MSB</a:t>
            </a:r>
            <a:r>
              <a:rPr lang="en-US" sz="2000"/>
              <a:t> still encodes the sign:</a:t>
            </a:r>
          </a:p>
          <a:p>
            <a:r>
              <a:rPr lang="en-US" sz="2000" b="1">
                <a:latin typeface="Courier New" pitchFamily="49" charset="0"/>
              </a:rPr>
              <a:t>0</a:t>
            </a:r>
            <a:r>
              <a:rPr lang="en-US" sz="2000"/>
              <a:t>  =  +</a:t>
            </a:r>
          </a:p>
          <a:p>
            <a:r>
              <a:rPr lang="en-US" sz="2000" b="1">
                <a:latin typeface="Courier New" pitchFamily="49" charset="0"/>
              </a:rPr>
              <a:t>1</a:t>
            </a:r>
            <a:r>
              <a:rPr lang="en-US" sz="2000"/>
              <a:t>  =  </a:t>
            </a:r>
            <a:r>
              <a:rPr lang="en-US" sz="2000">
                <a:latin typeface="Symbol" pitchFamily="18" charset="2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99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26AE5E1-349C-44E4-937F-1ADBFA6C7AA2}" type="slidenum">
              <a:rPr lang="en-US" smtClean="0"/>
              <a:pPr lvl="1"/>
              <a:t>13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Signed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Example2</a:t>
            </a:r>
            <a:r>
              <a:rPr lang="en-US" sz="2800" smtClean="0"/>
              <a:t>: What is the 2’s complement of </a:t>
            </a:r>
            <a:r>
              <a:rPr lang="en-US" sz="2800" b="1" smtClean="0"/>
              <a:t>0110101</a:t>
            </a:r>
            <a:r>
              <a:rPr lang="en-US" sz="2800" baseline="-25000" smtClean="0"/>
              <a:t>2 </a:t>
            </a:r>
            <a:r>
              <a:rPr lang="en-US" sz="280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096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09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218B52A-1F82-472A-BF1F-17FCC537E596}" type="slidenum">
              <a:rPr lang="en-US" smtClean="0"/>
              <a:pPr lvl="1"/>
              <a:t>14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Signed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Example2</a:t>
            </a:r>
            <a:r>
              <a:rPr lang="en-US" sz="2800" smtClean="0"/>
              <a:t>: What is the 2’s complement of </a:t>
            </a:r>
            <a:r>
              <a:rPr lang="en-US" sz="2800" b="1" smtClean="0"/>
              <a:t>0110101</a:t>
            </a:r>
            <a:r>
              <a:rPr lang="en-US" sz="2800" baseline="-25000" smtClean="0"/>
              <a:t>2 </a:t>
            </a:r>
            <a:r>
              <a:rPr lang="en-US" sz="2800" smtClean="0"/>
              <a:t>?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905000" y="2895600"/>
            <a:ext cx="5029200" cy="2235200"/>
          </a:xfrm>
          <a:prstGeom prst="rect">
            <a:avLst/>
          </a:prstGeom>
          <a:solidFill>
            <a:srgbClr val="ACA964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400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0110101   </a:t>
            </a:r>
            <a:r>
              <a:rPr lang="en-US" sz="2400">
                <a:latin typeface="Arial" charset="0"/>
              </a:rPr>
              <a:t>(53)</a:t>
            </a:r>
            <a:r>
              <a:rPr lang="en-US" sz="2400">
                <a:latin typeface="Franklin Gothic Book" pitchFamily="34" charset="0"/>
              </a:rPr>
              <a:t>		</a:t>
            </a: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endParaRPr lang="en-US" sz="2400">
              <a:latin typeface="Arial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400">
                <a:latin typeface="Franklin Gothic Book" pitchFamily="34" charset="0"/>
              </a:rPr>
              <a:t>		</a:t>
            </a:r>
            <a:r>
              <a:rPr lang="en-US" sz="2800" b="1">
                <a:latin typeface="CourierPS" pitchFamily="49" charset="0"/>
              </a:rPr>
              <a:t>1001010   </a:t>
            </a:r>
            <a:r>
              <a:rPr lang="en-US">
                <a:latin typeface="Arial" charset="0"/>
              </a:rPr>
              <a:t>(1’s comp)</a:t>
            </a: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      1</a:t>
            </a:r>
            <a:r>
              <a:rPr lang="en-US" sz="2800" b="1">
                <a:latin typeface="CourierPS" pitchFamily="49" charset="0"/>
              </a:rPr>
              <a:t>   </a:t>
            </a:r>
            <a:r>
              <a:rPr lang="en-US" sz="2000"/>
              <a:t>(add 1)	</a:t>
            </a:r>
            <a:r>
              <a:rPr lang="en-US" sz="3200" b="1">
                <a:latin typeface="CourierPS" pitchFamily="49" charset="0"/>
              </a:rPr>
              <a:t>	</a:t>
            </a:r>
            <a:endParaRPr lang="en-US" sz="2800">
              <a:latin typeface="Franklin Gothic Book" pitchFamily="34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	1001011   </a:t>
            </a:r>
            <a:r>
              <a:rPr lang="en-US" sz="2400">
                <a:latin typeface="Arial" charset="0"/>
              </a:rPr>
              <a:t>(-53)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F21C684-5804-40C2-8BB2-E118CD9DB87C}" type="slidenum">
              <a:rPr lang="en-US" smtClean="0"/>
              <a:pPr lvl="1"/>
              <a:t>15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3446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Positive  numbers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"/>
            </a:pPr>
            <a:r>
              <a:rPr lang="en-US" sz="2400" smtClean="0"/>
              <a:t> start with empty result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"/>
            </a:pPr>
            <a:r>
              <a:rPr lang="en-US" sz="2400" smtClean="0"/>
              <a:t> if decimal number is odd, prepend ‘</a:t>
            </a:r>
            <a:r>
              <a:rPr lang="en-US" sz="2400" b="1" smtClean="0">
                <a:latin typeface="Courier New" pitchFamily="49" charset="0"/>
              </a:rPr>
              <a:t>1</a:t>
            </a:r>
            <a:r>
              <a:rPr lang="en-US" sz="2400" smtClean="0"/>
              <a:t>’ to result</a:t>
            </a:r>
            <a:br>
              <a:rPr lang="en-US" sz="2400" smtClean="0"/>
            </a:br>
            <a:r>
              <a:rPr lang="en-US" sz="2400" smtClean="0"/>
              <a:t>  else prepend ‘</a:t>
            </a:r>
            <a:r>
              <a:rPr lang="en-US" sz="2400" b="1" smtClean="0">
                <a:latin typeface="Courier New" pitchFamily="49" charset="0"/>
              </a:rPr>
              <a:t>0</a:t>
            </a:r>
            <a:r>
              <a:rPr lang="en-US" sz="2400" smtClean="0"/>
              <a:t>’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"/>
            </a:pPr>
            <a:r>
              <a:rPr lang="en-US" sz="2400" smtClean="0"/>
              <a:t> divide number by 2, throw away fractional part   (INTEGER divide)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"/>
            </a:pPr>
            <a:r>
              <a:rPr lang="en-US" sz="2400" smtClean="0"/>
              <a:t> if number is non-zero, go back to </a:t>
            </a:r>
            <a:r>
              <a:rPr lang="en-US" sz="2400" smtClean="0">
                <a:solidFill>
                  <a:srgbClr val="800000"/>
                </a:solidFill>
                <a:latin typeface="Wingdings" pitchFamily="2" charset="2"/>
              </a:rPr>
              <a:t></a:t>
            </a:r>
            <a:r>
              <a:rPr lang="en-US" sz="2400" smtClean="0"/>
              <a:t> else you are done</a:t>
            </a:r>
          </a:p>
          <a:p>
            <a:pPr>
              <a:buFont typeface="Monotype Sorts" pitchFamily="2" charset="2"/>
              <a:buNone/>
            </a:pPr>
            <a:r>
              <a:rPr lang="en-US" sz="2800" b="1" u="sng" smtClean="0"/>
              <a:t>Negative numbers</a:t>
            </a:r>
          </a:p>
          <a:p>
            <a:pPr lvl="1"/>
            <a:r>
              <a:rPr lang="en-US" sz="2400" smtClean="0"/>
              <a:t>do above for </a:t>
            </a:r>
            <a:r>
              <a:rPr lang="en-US" sz="2400" b="1" smtClean="0"/>
              <a:t>positive version</a:t>
            </a:r>
            <a:r>
              <a:rPr lang="en-US" sz="2400" smtClean="0"/>
              <a:t> of number and </a:t>
            </a:r>
            <a:r>
              <a:rPr lang="en-US" b="1" smtClean="0"/>
              <a:t>negate result.</a:t>
            </a:r>
            <a:endParaRPr lang="en-US" b="1" smtClean="0">
              <a:latin typeface="Wingdings" pitchFamily="2" charset="2"/>
            </a:endParaRPr>
          </a:p>
          <a:p>
            <a:endParaRPr lang="en-US" sz="2800" b="1" smtClean="0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301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30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C3629AC-60AE-456F-BD7B-FB4F56C5B30A}" type="slidenum">
              <a:rPr lang="en-US" smtClean="0"/>
              <a:pPr lvl="1"/>
              <a:t>16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403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40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09CC24F-DC04-410A-B88D-B96E0EE05B57}" type="slidenum">
              <a:rPr lang="en-US" smtClean="0"/>
              <a:pPr lvl="1"/>
              <a:t>17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79621" name="Group 5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7620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505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506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E08FC30-E0F9-448C-8D85-D114623B9240}" type="slidenum">
              <a:rPr lang="en-US" smtClean="0"/>
              <a:pPr lvl="1"/>
              <a:t>18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60182" name="Group 22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11430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78" name="Text Box 16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195/2 = 97.5 </a:t>
            </a:r>
            <a:r>
              <a:rPr lang="en-US">
                <a:cs typeface="Times New Roman" pitchFamily="18" charset="0"/>
              </a:rPr>
              <a:t>→ 97</a:t>
            </a:r>
          </a:p>
        </p:txBody>
      </p:sp>
      <p:cxnSp>
        <p:nvCxnSpPr>
          <p:cNvPr id="45079" name="AutoShape 17"/>
          <p:cNvCxnSpPr>
            <a:cxnSpLocks noChangeShapeType="1"/>
            <a:stCxn id="45078" idx="3"/>
          </p:cNvCxnSpPr>
          <p:nvPr/>
        </p:nvCxnSpPr>
        <p:spPr bwMode="auto">
          <a:xfrm flipV="1">
            <a:off x="2603500" y="3733800"/>
            <a:ext cx="673100" cy="669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608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60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C734522-A8D9-46BD-A7BC-8820727C733F}" type="slidenum">
              <a:rPr lang="en-US" smtClean="0"/>
              <a:pPr lvl="1"/>
              <a:t>19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62233" name="Group 25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15240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05" name="Text Box 19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97/2 = 48.5 </a:t>
            </a:r>
            <a:r>
              <a:rPr lang="en-US">
                <a:cs typeface="Times New Roman" pitchFamily="18" charset="0"/>
              </a:rPr>
              <a:t>→ 48</a:t>
            </a:r>
          </a:p>
        </p:txBody>
      </p:sp>
      <p:cxnSp>
        <p:nvCxnSpPr>
          <p:cNvPr id="46106" name="AutoShape 20"/>
          <p:cNvCxnSpPr>
            <a:cxnSpLocks noChangeShapeType="1"/>
            <a:stCxn id="46105" idx="3"/>
          </p:cNvCxnSpPr>
          <p:nvPr/>
        </p:nvCxnSpPr>
        <p:spPr bwMode="auto">
          <a:xfrm flipV="1">
            <a:off x="2603500" y="4114800"/>
            <a:ext cx="673100" cy="288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CEC688C-79B2-4877-92FA-C7596E33A703}" type="slidenum">
              <a:rPr lang="en-US" smtClean="0"/>
              <a:pPr lvl="1"/>
              <a:t>2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Jacob 6:12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 12 O be wise; what can I say more?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71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71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DAF4DE0-FBEF-4B7A-BC01-2E5E9594D3D2}" type="slidenum">
              <a:rPr lang="en-US" smtClean="0"/>
              <a:pPr lvl="1"/>
              <a:t>20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64284" name="Group 28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19050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32" name="Text Box 22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48/2 = 24</a:t>
            </a:r>
            <a:endParaRPr lang="en-US">
              <a:cs typeface="Times New Roman" pitchFamily="18" charset="0"/>
            </a:endParaRPr>
          </a:p>
        </p:txBody>
      </p:sp>
      <p:cxnSp>
        <p:nvCxnSpPr>
          <p:cNvPr id="47133" name="AutoShape 23"/>
          <p:cNvCxnSpPr>
            <a:cxnSpLocks noChangeShapeType="1"/>
            <a:stCxn id="47132" idx="3"/>
          </p:cNvCxnSpPr>
          <p:nvPr/>
        </p:nvCxnSpPr>
        <p:spPr bwMode="auto">
          <a:xfrm>
            <a:off x="2603500" y="4403725"/>
            <a:ext cx="673100" cy="920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813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81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7B9A2D0-7A86-4383-A0E9-50C35C16EB4A}" type="slidenum">
              <a:rPr lang="en-US" smtClean="0"/>
              <a:pPr lvl="1"/>
              <a:t>21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66335" name="Group 31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22860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59" name="Text Box 25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24/2 = 12</a:t>
            </a:r>
            <a:endParaRPr lang="en-US">
              <a:cs typeface="Times New Roman" pitchFamily="18" charset="0"/>
            </a:endParaRPr>
          </a:p>
        </p:txBody>
      </p:sp>
      <p:cxnSp>
        <p:nvCxnSpPr>
          <p:cNvPr id="48160" name="AutoShape 26"/>
          <p:cNvCxnSpPr>
            <a:cxnSpLocks noChangeShapeType="1"/>
            <a:stCxn id="48159" idx="3"/>
          </p:cNvCxnSpPr>
          <p:nvPr/>
        </p:nvCxnSpPr>
        <p:spPr bwMode="auto">
          <a:xfrm>
            <a:off x="2603500" y="4403725"/>
            <a:ext cx="673100" cy="4730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91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491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1A0B3F7-34E6-44E5-8AD3-CD970E0787B5}" type="slidenum">
              <a:rPr lang="en-US" smtClean="0"/>
              <a:pPr lvl="1"/>
              <a:t>22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68388" name="Group 36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216408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86" name="Text Box 28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12/2 = 6</a:t>
            </a:r>
            <a:endParaRPr lang="en-US">
              <a:cs typeface="Times New Roman" pitchFamily="18" charset="0"/>
            </a:endParaRPr>
          </a:p>
        </p:txBody>
      </p:sp>
      <p:cxnSp>
        <p:nvCxnSpPr>
          <p:cNvPr id="49187" name="AutoShape 29"/>
          <p:cNvCxnSpPr>
            <a:cxnSpLocks noChangeShapeType="1"/>
            <a:stCxn id="49186" idx="3"/>
          </p:cNvCxnSpPr>
          <p:nvPr/>
        </p:nvCxnSpPr>
        <p:spPr bwMode="auto">
          <a:xfrm>
            <a:off x="2603500" y="4403725"/>
            <a:ext cx="673100" cy="4587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01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01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3234B85-79A5-4980-8B84-657F3B60A5AA}" type="slidenum">
              <a:rPr lang="en-US" smtClean="0"/>
              <a:pPr lvl="1"/>
              <a:t>23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70452" name="Group 52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246888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3" name="Text Box 31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6/2 = 3</a:t>
            </a:r>
            <a:endParaRPr lang="en-US">
              <a:cs typeface="Times New Roman" pitchFamily="18" charset="0"/>
            </a:endParaRPr>
          </a:p>
        </p:txBody>
      </p:sp>
      <p:cxnSp>
        <p:nvCxnSpPr>
          <p:cNvPr id="50214" name="AutoShape 32"/>
          <p:cNvCxnSpPr>
            <a:cxnSpLocks noChangeShapeType="1"/>
            <a:stCxn id="50213" idx="3"/>
          </p:cNvCxnSpPr>
          <p:nvPr/>
        </p:nvCxnSpPr>
        <p:spPr bwMode="auto">
          <a:xfrm>
            <a:off x="2603500" y="4403725"/>
            <a:ext cx="673100" cy="762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0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12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D2307AC-3166-449C-8DD5-EC65CC8CEE36}" type="slidenum">
              <a:rPr lang="en-US" smtClean="0"/>
              <a:pPr lvl="1"/>
              <a:t>24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72488" name="Group 40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277368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0" name="Text Box 34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3/2 = 1.5 </a:t>
            </a:r>
            <a:r>
              <a:rPr lang="en-US">
                <a:cs typeface="Times New Roman" pitchFamily="18" charset="0"/>
              </a:rPr>
              <a:t>→ 1</a:t>
            </a:r>
          </a:p>
        </p:txBody>
      </p:sp>
      <p:cxnSp>
        <p:nvCxnSpPr>
          <p:cNvPr id="51241" name="AutoShape 35"/>
          <p:cNvCxnSpPr>
            <a:cxnSpLocks noChangeShapeType="1"/>
            <a:stCxn id="51240" idx="3"/>
          </p:cNvCxnSpPr>
          <p:nvPr/>
        </p:nvCxnSpPr>
        <p:spPr bwMode="auto">
          <a:xfrm>
            <a:off x="2603500" y="4403725"/>
            <a:ext cx="673100" cy="10652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22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22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2182262-9FA3-4386-A215-D855A527B448}" type="slidenum">
              <a:rPr lang="en-US" smtClean="0"/>
              <a:pPr lvl="1"/>
              <a:t>25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74539" name="Group 43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307848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67" name="Text Box 37"/>
          <p:cNvSpPr txBox="1">
            <a:spLocks noChangeArrowheads="1"/>
          </p:cNvSpPr>
          <p:nvPr/>
        </p:nvSpPr>
        <p:spPr bwMode="auto">
          <a:xfrm>
            <a:off x="444500" y="4076700"/>
            <a:ext cx="2159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Integer division by 2:</a:t>
            </a:r>
          </a:p>
          <a:p>
            <a:r>
              <a:rPr lang="en-US"/>
              <a:t>1/2 = 0.5 </a:t>
            </a:r>
            <a:r>
              <a:rPr lang="en-US">
                <a:cs typeface="Times New Roman" pitchFamily="18" charset="0"/>
              </a:rPr>
              <a:t>→ 0</a:t>
            </a:r>
          </a:p>
        </p:txBody>
      </p:sp>
      <p:cxnSp>
        <p:nvCxnSpPr>
          <p:cNvPr id="52268" name="AutoShape 38"/>
          <p:cNvCxnSpPr>
            <a:cxnSpLocks noChangeShapeType="1"/>
            <a:stCxn id="52267" idx="3"/>
          </p:cNvCxnSpPr>
          <p:nvPr/>
        </p:nvCxnSpPr>
        <p:spPr bwMode="auto">
          <a:xfrm>
            <a:off x="2603500" y="4403725"/>
            <a:ext cx="673100" cy="1368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32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32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7DCE052-901E-49BF-B005-39CB8CC0B886}" type="slidenum">
              <a:rPr lang="en-US" smtClean="0"/>
              <a:pPr lvl="1"/>
              <a:t>26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Binary Numbers – Decimal to Binary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Example3</a:t>
            </a:r>
            <a:r>
              <a:rPr lang="en-US" sz="2800" smtClean="0"/>
              <a:t>: convert -195 to 2’s complement binary notation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1206500" y="2439988"/>
            <a:ext cx="70231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bg2"/>
                </a:solidFill>
              </a:rPr>
              <a:t>First find positive version (195) in binary – then take 2’s complement</a:t>
            </a:r>
          </a:p>
        </p:txBody>
      </p:sp>
      <p:graphicFrame>
        <p:nvGraphicFramePr>
          <p:cNvPr id="876549" name="Group 5"/>
          <p:cNvGraphicFramePr>
            <a:graphicFrameLocks noGrp="1"/>
          </p:cNvGraphicFramePr>
          <p:nvPr>
            <p:ph sz="half" idx="2"/>
          </p:nvPr>
        </p:nvGraphicFramePr>
        <p:xfrm>
          <a:off x="3276600" y="3162300"/>
          <a:ext cx="2057400" cy="307848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Is it odd?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91" name="Line 42"/>
          <p:cNvSpPr>
            <a:spLocks noChangeShapeType="1"/>
          </p:cNvSpPr>
          <p:nvPr/>
        </p:nvSpPr>
        <p:spPr bwMode="auto">
          <a:xfrm flipV="1">
            <a:off x="5638800" y="3497263"/>
            <a:ext cx="0" cy="2728912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3292" name="Text Box 43"/>
          <p:cNvSpPr txBox="1">
            <a:spLocks noChangeArrowheads="1"/>
          </p:cNvSpPr>
          <p:nvPr/>
        </p:nvSpPr>
        <p:spPr bwMode="auto">
          <a:xfrm>
            <a:off x="6254750" y="3595688"/>
            <a:ext cx="130175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011000011</a:t>
            </a:r>
            <a:r>
              <a:rPr lang="en-US" baseline="-25000"/>
              <a:t>2</a:t>
            </a:r>
          </a:p>
        </p:txBody>
      </p:sp>
      <p:sp>
        <p:nvSpPr>
          <p:cNvPr id="53293" name="AutoShape 44"/>
          <p:cNvSpPr>
            <a:spLocks noChangeArrowheads="1"/>
          </p:cNvSpPr>
          <p:nvPr/>
        </p:nvSpPr>
        <p:spPr bwMode="auto">
          <a:xfrm>
            <a:off x="6477000" y="4222750"/>
            <a:ext cx="3048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3294" name="Text Box 45"/>
          <p:cNvSpPr txBox="1">
            <a:spLocks noChangeArrowheads="1"/>
          </p:cNvSpPr>
          <p:nvPr/>
        </p:nvSpPr>
        <p:spPr bwMode="auto">
          <a:xfrm>
            <a:off x="7029450" y="4330700"/>
            <a:ext cx="166370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2’s complement</a:t>
            </a:r>
            <a:endParaRPr lang="en-US">
              <a:cs typeface="Times New Roman" pitchFamily="18" charset="0"/>
            </a:endParaRPr>
          </a:p>
        </p:txBody>
      </p:sp>
      <p:sp>
        <p:nvSpPr>
          <p:cNvPr id="53295" name="Text Box 46"/>
          <p:cNvSpPr txBox="1">
            <a:spLocks noChangeArrowheads="1"/>
          </p:cNvSpPr>
          <p:nvPr/>
        </p:nvSpPr>
        <p:spPr bwMode="auto">
          <a:xfrm>
            <a:off x="6248400" y="5013325"/>
            <a:ext cx="13017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100111101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#21 – Boolean Algebra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5ED3183-7BE2-4E3E-9FB4-59B630CEB217}" type="slidenum">
              <a:rPr lang="en-US" smtClean="0"/>
              <a:pPr lvl="1"/>
              <a:t>27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Hexadecimal Notation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Binary is hard to read and write by hand</a:t>
            </a:r>
          </a:p>
          <a:p>
            <a:r>
              <a:rPr lang="en-US" smtClean="0"/>
              <a:t>Hexadecimal is a common alternative</a:t>
            </a:r>
          </a:p>
          <a:p>
            <a:pPr lvl="1"/>
            <a:r>
              <a:rPr lang="en-US" smtClean="0"/>
              <a:t>16 digits are </a:t>
            </a:r>
            <a:r>
              <a:rPr lang="en-US" b="1" smtClean="0">
                <a:latin typeface="Courier New" pitchFamily="49" charset="0"/>
              </a:rPr>
              <a:t>0123456789ABCDEF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1828800" y="3200400"/>
            <a:ext cx="3606800" cy="10699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1600" b="1">
                <a:latin typeface="Courier New" pitchFamily="49" charset="0"/>
              </a:rPr>
              <a:t>0100 0111 1000 1111 = 0x478F</a:t>
            </a:r>
          </a:p>
          <a:p>
            <a:pPr algn="l"/>
            <a:r>
              <a:rPr lang="en-US" sz="1600" b="1">
                <a:latin typeface="Courier New" pitchFamily="49" charset="0"/>
              </a:rPr>
              <a:t>1101 1110 1010 1101 = 0xDEAD</a:t>
            </a:r>
          </a:p>
          <a:p>
            <a:pPr algn="l"/>
            <a:r>
              <a:rPr lang="en-US" sz="1600" b="1">
                <a:latin typeface="Courier New" pitchFamily="49" charset="0"/>
              </a:rPr>
              <a:t>1011 1110 1110 1111 = 0xBEEF</a:t>
            </a:r>
          </a:p>
          <a:p>
            <a:pPr algn="l"/>
            <a:r>
              <a:rPr lang="en-US" sz="1600" b="1">
                <a:latin typeface="Courier New" pitchFamily="49" charset="0"/>
              </a:rPr>
              <a:t>1010 0101 1010 0101 = 0xA5A5</a:t>
            </a:r>
          </a:p>
        </p:txBody>
      </p:sp>
      <p:sp>
        <p:nvSpPr>
          <p:cNvPr id="54280" name="Text Box 5"/>
          <p:cNvSpPr txBox="1">
            <a:spLocks noChangeArrowheads="1"/>
          </p:cNvSpPr>
          <p:nvPr/>
        </p:nvSpPr>
        <p:spPr bwMode="auto">
          <a:xfrm>
            <a:off x="7569200" y="1733550"/>
            <a:ext cx="1371600" cy="4311650"/>
          </a:xfrm>
          <a:prstGeom prst="rect">
            <a:avLst/>
          </a:prstGeom>
          <a:solidFill>
            <a:srgbClr val="FFFF99">
              <a:alpha val="45097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>
                <a:latin typeface="Arial" charset="0"/>
              </a:rPr>
              <a:t>Binary  Hex 	Dec </a:t>
            </a:r>
            <a:endParaRPr lang="en-US" sz="1600"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1600">
                <a:latin typeface="Arial" charset="0"/>
              </a:rPr>
              <a:t>0000   0	 0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0001   1	 1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0010   2	 2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0011   3	 3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0100   4	 4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0101   5	 5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0110   6 	 6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0111   7	 7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1000   8	 8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1001   9	 9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1010   A 	10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1011   B	11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1100   C	12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1101   D	13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1110   E	14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1111   F	15</a:t>
            </a:r>
          </a:p>
        </p:txBody>
      </p:sp>
      <p:sp>
        <p:nvSpPr>
          <p:cNvPr id="54281" name="Line 6"/>
          <p:cNvSpPr>
            <a:spLocks noChangeShapeType="1"/>
          </p:cNvSpPr>
          <p:nvPr/>
        </p:nvSpPr>
        <p:spPr bwMode="auto">
          <a:xfrm flipV="1">
            <a:off x="4648200" y="4419600"/>
            <a:ext cx="0" cy="533400"/>
          </a:xfrm>
          <a:prstGeom prst="line">
            <a:avLst/>
          </a:prstGeom>
          <a:noFill/>
          <a:ln w="3175">
            <a:noFill/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54282" name="Group 7"/>
          <p:cNvGrpSpPr>
            <a:grpSpLocks/>
          </p:cNvGrpSpPr>
          <p:nvPr/>
        </p:nvGrpSpPr>
        <p:grpSpPr bwMode="auto">
          <a:xfrm>
            <a:off x="4491038" y="4191000"/>
            <a:ext cx="2519362" cy="1616075"/>
            <a:chOff x="2829" y="2640"/>
            <a:chExt cx="1587" cy="1018"/>
          </a:xfrm>
        </p:grpSpPr>
        <p:sp>
          <p:nvSpPr>
            <p:cNvPr id="54290" name="Text Box 8"/>
            <p:cNvSpPr txBox="1">
              <a:spLocks noChangeArrowheads="1"/>
            </p:cNvSpPr>
            <p:nvPr/>
          </p:nvSpPr>
          <p:spPr bwMode="auto">
            <a:xfrm>
              <a:off x="2829" y="2976"/>
              <a:ext cx="1587" cy="68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 b="1">
                  <a:latin typeface="Courier New" pitchFamily="49" charset="0"/>
                </a:rPr>
                <a:t>0x is a common</a:t>
              </a:r>
            </a:p>
            <a:p>
              <a:pPr algn="l"/>
              <a:r>
                <a:rPr lang="en-US" sz="1600" b="1">
                  <a:latin typeface="Courier New" pitchFamily="49" charset="0"/>
                </a:rPr>
                <a:t>prefix for writing</a:t>
              </a:r>
            </a:p>
            <a:p>
              <a:pPr algn="l"/>
              <a:r>
                <a:rPr lang="en-US" sz="1600" b="1">
                  <a:latin typeface="Courier New" pitchFamily="49" charset="0"/>
                </a:rPr>
                <a:t>numbers which means</a:t>
              </a:r>
            </a:p>
            <a:p>
              <a:pPr algn="l"/>
              <a:r>
                <a:rPr lang="en-US" sz="1600" b="1" i="1">
                  <a:latin typeface="Courier New" pitchFamily="49" charset="0"/>
                </a:rPr>
                <a:t>hexadecimal</a:t>
              </a:r>
              <a:endParaRPr lang="en-US" sz="1600" b="1">
                <a:latin typeface="Courier New" pitchFamily="49" charset="0"/>
              </a:endParaRPr>
            </a:p>
          </p:txBody>
        </p:sp>
        <p:sp>
          <p:nvSpPr>
            <p:cNvPr id="54291" name="Line 9"/>
            <p:cNvSpPr>
              <a:spLocks noChangeShapeType="1"/>
            </p:cNvSpPr>
            <p:nvPr/>
          </p:nvSpPr>
          <p:spPr bwMode="auto">
            <a:xfrm flipV="1">
              <a:off x="2928" y="2640"/>
              <a:ext cx="0" cy="336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228600" y="4572000"/>
            <a:ext cx="4114800" cy="1463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2000"/>
              <a:t>Separate binary code into groups of 4 bits (starting from the right)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2000"/>
              <a:t>Translate each group into a single hex digit</a:t>
            </a:r>
          </a:p>
        </p:txBody>
      </p:sp>
      <p:sp>
        <p:nvSpPr>
          <p:cNvPr id="54284" name="Freeform 11"/>
          <p:cNvSpPr>
            <a:spLocks/>
          </p:cNvSpPr>
          <p:nvPr/>
        </p:nvSpPr>
        <p:spPr bwMode="auto">
          <a:xfrm>
            <a:off x="2514600" y="2819400"/>
            <a:ext cx="5181600" cy="1295400"/>
          </a:xfrm>
          <a:custGeom>
            <a:avLst/>
            <a:gdLst>
              <a:gd name="T0" fmla="*/ 0 w 2592"/>
              <a:gd name="T1" fmla="*/ 381000 h 816"/>
              <a:gd name="T2" fmla="*/ 2686756 w 2592"/>
              <a:gd name="T3" fmla="*/ 152400 h 816"/>
              <a:gd name="T4" fmla="*/ 5181600 w 2592"/>
              <a:gd name="T5" fmla="*/ 1295400 h 816"/>
              <a:gd name="T6" fmla="*/ 0 60000 65536"/>
              <a:gd name="T7" fmla="*/ 0 60000 65536"/>
              <a:gd name="T8" fmla="*/ 0 60000 65536"/>
              <a:gd name="T9" fmla="*/ 0 w 2592"/>
              <a:gd name="T10" fmla="*/ 0 h 816"/>
              <a:gd name="T11" fmla="*/ 2592 w 2592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2" h="816">
                <a:moveTo>
                  <a:pt x="0" y="240"/>
                </a:moveTo>
                <a:cubicBezTo>
                  <a:pt x="456" y="120"/>
                  <a:pt x="912" y="0"/>
                  <a:pt x="1344" y="96"/>
                </a:cubicBezTo>
                <a:cubicBezTo>
                  <a:pt x="1776" y="192"/>
                  <a:pt x="2184" y="504"/>
                  <a:pt x="2592" y="816"/>
                </a:cubicBezTo>
              </a:path>
            </a:pathLst>
          </a:custGeom>
          <a:noFill/>
          <a:ln w="317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4285" name="Group 12"/>
          <p:cNvGrpSpPr>
            <a:grpSpLocks/>
          </p:cNvGrpSpPr>
          <p:nvPr/>
        </p:nvGrpSpPr>
        <p:grpSpPr bwMode="auto">
          <a:xfrm>
            <a:off x="1828800" y="2932113"/>
            <a:ext cx="6629400" cy="573087"/>
            <a:chOff x="1152" y="1847"/>
            <a:chExt cx="4176" cy="361"/>
          </a:xfrm>
        </p:grpSpPr>
        <p:sp>
          <p:nvSpPr>
            <p:cNvPr id="54286" name="Oval 13"/>
            <p:cNvSpPr>
              <a:spLocks noChangeArrowheads="1"/>
            </p:cNvSpPr>
            <p:nvPr/>
          </p:nvSpPr>
          <p:spPr bwMode="auto">
            <a:xfrm>
              <a:off x="1152" y="2016"/>
              <a:ext cx="432" cy="192"/>
            </a:xfrm>
            <a:prstGeom prst="ellipse">
              <a:avLst/>
            </a:prstGeom>
            <a:noFill/>
            <a:ln w="3175">
              <a:solidFill>
                <a:srgbClr val="0033CC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4287" name="Freeform 14"/>
            <p:cNvSpPr>
              <a:spLocks/>
            </p:cNvSpPr>
            <p:nvPr/>
          </p:nvSpPr>
          <p:spPr bwMode="auto">
            <a:xfrm>
              <a:off x="1554" y="1847"/>
              <a:ext cx="3274" cy="207"/>
            </a:xfrm>
            <a:custGeom>
              <a:avLst/>
              <a:gdLst>
                <a:gd name="T0" fmla="*/ 0 w 3274"/>
                <a:gd name="T1" fmla="*/ 207 h 207"/>
                <a:gd name="T2" fmla="*/ 1857 w 3274"/>
                <a:gd name="T3" fmla="*/ 10 h 207"/>
                <a:gd name="T4" fmla="*/ 3274 w 3274"/>
                <a:gd name="T5" fmla="*/ 146 h 207"/>
                <a:gd name="T6" fmla="*/ 0 60000 65536"/>
                <a:gd name="T7" fmla="*/ 0 60000 65536"/>
                <a:gd name="T8" fmla="*/ 0 60000 65536"/>
                <a:gd name="T9" fmla="*/ 0 w 3274"/>
                <a:gd name="T10" fmla="*/ 0 h 207"/>
                <a:gd name="T11" fmla="*/ 3274 w 3274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74" h="207">
                  <a:moveTo>
                    <a:pt x="0" y="207"/>
                  </a:moveTo>
                  <a:cubicBezTo>
                    <a:pt x="311" y="174"/>
                    <a:pt x="1311" y="20"/>
                    <a:pt x="1857" y="10"/>
                  </a:cubicBezTo>
                  <a:cubicBezTo>
                    <a:pt x="2403" y="0"/>
                    <a:pt x="2979" y="118"/>
                    <a:pt x="3274" y="146"/>
                  </a:cubicBezTo>
                </a:path>
              </a:pathLst>
            </a:custGeom>
            <a:noFill/>
            <a:ln w="3175">
              <a:solidFill>
                <a:srgbClr val="0033CC"/>
              </a:solidFill>
              <a:round/>
              <a:headEnd/>
              <a:tailEnd type="stealth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288" name="Oval 15"/>
            <p:cNvSpPr>
              <a:spLocks noChangeArrowheads="1"/>
            </p:cNvSpPr>
            <p:nvPr/>
          </p:nvSpPr>
          <p:spPr bwMode="auto">
            <a:xfrm>
              <a:off x="5136" y="1920"/>
              <a:ext cx="192" cy="192"/>
            </a:xfrm>
            <a:prstGeom prst="ellipse">
              <a:avLst/>
            </a:prstGeom>
            <a:noFill/>
            <a:ln w="3175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4289" name="Freeform 16"/>
            <p:cNvSpPr>
              <a:spLocks/>
            </p:cNvSpPr>
            <p:nvPr/>
          </p:nvSpPr>
          <p:spPr bwMode="auto">
            <a:xfrm>
              <a:off x="3107" y="1921"/>
              <a:ext cx="2029" cy="143"/>
            </a:xfrm>
            <a:custGeom>
              <a:avLst/>
              <a:gdLst>
                <a:gd name="T0" fmla="*/ 2029 w 2029"/>
                <a:gd name="T1" fmla="*/ 143 h 143"/>
                <a:gd name="T2" fmla="*/ 872 w 2029"/>
                <a:gd name="T3" fmla="*/ 103 h 143"/>
                <a:gd name="T4" fmla="*/ 243 w 2029"/>
                <a:gd name="T5" fmla="*/ 4 h 143"/>
                <a:gd name="T6" fmla="*/ 0 w 2029"/>
                <a:gd name="T7" fmla="*/ 125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29"/>
                <a:gd name="T13" fmla="*/ 0 h 143"/>
                <a:gd name="T14" fmla="*/ 2029 w 2029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29" h="143">
                  <a:moveTo>
                    <a:pt x="2029" y="143"/>
                  </a:moveTo>
                  <a:cubicBezTo>
                    <a:pt x="1836" y="136"/>
                    <a:pt x="1170" y="126"/>
                    <a:pt x="872" y="103"/>
                  </a:cubicBezTo>
                  <a:cubicBezTo>
                    <a:pt x="574" y="80"/>
                    <a:pt x="388" y="0"/>
                    <a:pt x="243" y="4"/>
                  </a:cubicBezTo>
                  <a:cubicBezTo>
                    <a:pt x="98" y="8"/>
                    <a:pt x="51" y="100"/>
                    <a:pt x="0" y="125"/>
                  </a:cubicBezTo>
                </a:path>
              </a:pathLst>
            </a:custGeom>
            <a:noFill/>
            <a:ln w="3175">
              <a:solidFill>
                <a:srgbClr val="0033CC"/>
              </a:solidFill>
              <a:round/>
              <a:headEnd/>
              <a:tailEnd type="stealth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529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53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C49EC09-04DC-4C19-AD5F-54D1D6B43AFE}" type="slidenum">
              <a:rPr lang="en-US" smtClean="0"/>
              <a:pPr lvl="1"/>
              <a:t>28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63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63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9686212-E1D1-4D62-90A8-F11D29733FCE}" type="slidenum">
              <a:rPr lang="en-US" smtClean="0"/>
              <a:pPr lvl="1"/>
              <a:t>29</a:t>
            </a:fld>
            <a:endParaRPr lang="en-US" smtClean="0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5943600" y="2868613"/>
            <a:ext cx="85407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5632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56330" name="Line 7"/>
          <p:cNvSpPr>
            <a:spLocks noChangeShapeType="1"/>
          </p:cNvSpPr>
          <p:nvPr/>
        </p:nvSpPr>
        <p:spPr bwMode="auto">
          <a:xfrm flipH="1" flipV="1">
            <a:off x="6324600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3795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379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B3DD828-D447-4007-9B5A-176BEC2C2A17}" type="slidenum">
              <a:rPr lang="en-US" smtClean="0"/>
              <a:pPr lvl="1"/>
              <a:t>3</a:t>
            </a:fld>
            <a:endParaRPr lang="en-US" smtClean="0"/>
          </a:p>
        </p:txBody>
      </p:sp>
      <p:sp>
        <p:nvSpPr>
          <p:cNvPr id="33797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mtClean="0"/>
              <a:t>Lecture 25 – Final Review</a:t>
            </a:r>
          </a:p>
        </p:txBody>
      </p:sp>
      <p:sp>
        <p:nvSpPr>
          <p:cNvPr id="33798" name="Rectangle 2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73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73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1158F45-BDA5-4FA4-BC6E-21E34A589CED}" type="slidenum">
              <a:rPr lang="en-US" smtClean="0"/>
              <a:pPr lvl="1"/>
              <a:t>30</a:t>
            </a:fld>
            <a:endParaRPr lang="en-US" smtClean="0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5172075" y="2868613"/>
            <a:ext cx="80962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5735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57354" name="Text Box 8"/>
          <p:cNvSpPr txBox="1">
            <a:spLocks noChangeArrowheads="1"/>
          </p:cNvSpPr>
          <p:nvPr/>
        </p:nvSpPr>
        <p:spPr bwMode="auto">
          <a:xfrm>
            <a:off x="5370513" y="3963988"/>
            <a:ext cx="454025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57355" name="Line 9"/>
          <p:cNvSpPr>
            <a:spLocks noChangeShapeType="1"/>
          </p:cNvSpPr>
          <p:nvPr/>
        </p:nvSpPr>
        <p:spPr bwMode="auto">
          <a:xfrm flipH="1" flipV="1">
            <a:off x="5556250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83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83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B9B863D-D285-4DF7-AE34-47A359564782}" type="slidenum">
              <a:rPr lang="en-US" smtClean="0"/>
              <a:pPr lvl="1"/>
              <a:t>31</a:t>
            </a:fld>
            <a:endParaRPr lang="en-US" smtClean="0"/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4360863" y="2868613"/>
            <a:ext cx="80962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5837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4602163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58379" name="Text Box 9"/>
          <p:cNvSpPr txBox="1">
            <a:spLocks noChangeArrowheads="1"/>
          </p:cNvSpPr>
          <p:nvPr/>
        </p:nvSpPr>
        <p:spPr bwMode="auto">
          <a:xfrm>
            <a:off x="5368925" y="3962400"/>
            <a:ext cx="454025" cy="5318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58380" name="Line 11"/>
          <p:cNvSpPr>
            <a:spLocks noChangeShapeType="1"/>
          </p:cNvSpPr>
          <p:nvPr/>
        </p:nvSpPr>
        <p:spPr bwMode="auto">
          <a:xfrm flipH="1" flipV="1">
            <a:off x="4724400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93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93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0FF5005-EFF5-46F0-BFE3-EC90A1E6B094}" type="slidenum">
              <a:rPr lang="en-US" smtClean="0"/>
              <a:pPr lvl="1"/>
              <a:t>32</a:t>
            </a:fld>
            <a:endParaRPr lang="en-US" smtClean="0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3575050" y="2868613"/>
            <a:ext cx="80962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5939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4602163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59403" name="Text Box 8"/>
          <p:cNvSpPr txBox="1">
            <a:spLocks noChangeArrowheads="1"/>
          </p:cNvSpPr>
          <p:nvPr/>
        </p:nvSpPr>
        <p:spPr bwMode="auto">
          <a:xfrm>
            <a:off x="5368925" y="3962400"/>
            <a:ext cx="454025" cy="5318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59404" name="Text Box 9"/>
          <p:cNvSpPr txBox="1">
            <a:spLocks noChangeArrowheads="1"/>
          </p:cNvSpPr>
          <p:nvPr/>
        </p:nvSpPr>
        <p:spPr bwMode="auto">
          <a:xfrm>
            <a:off x="3800475" y="3963988"/>
            <a:ext cx="395288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</a:p>
        </p:txBody>
      </p:sp>
      <p:sp>
        <p:nvSpPr>
          <p:cNvPr id="59405" name="Line 10"/>
          <p:cNvSpPr>
            <a:spLocks noChangeShapeType="1"/>
          </p:cNvSpPr>
          <p:nvPr/>
        </p:nvSpPr>
        <p:spPr bwMode="auto">
          <a:xfrm flipH="1" flipV="1">
            <a:off x="3956050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04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04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5071492-1A79-4B83-8B05-659F9F5BBC19}" type="slidenum">
              <a:rPr lang="en-US" smtClean="0"/>
              <a:pPr lvl="1"/>
              <a:t>33</a:t>
            </a:fld>
            <a:endParaRPr lang="en-US" smtClean="0"/>
          </a:p>
        </p:txBody>
      </p:sp>
      <p:sp>
        <p:nvSpPr>
          <p:cNvPr id="60421" name="Rectangle 2"/>
          <p:cNvSpPr>
            <a:spLocks noChangeArrowheads="1"/>
          </p:cNvSpPr>
          <p:nvPr/>
        </p:nvSpPr>
        <p:spPr bwMode="auto">
          <a:xfrm>
            <a:off x="2803525" y="2868613"/>
            <a:ext cx="80962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6042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60426" name="Text Box 7"/>
          <p:cNvSpPr txBox="1">
            <a:spLocks noChangeArrowheads="1"/>
          </p:cNvSpPr>
          <p:nvPr/>
        </p:nvSpPr>
        <p:spPr bwMode="auto">
          <a:xfrm>
            <a:off x="4602163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60427" name="Text Box 8"/>
          <p:cNvSpPr txBox="1">
            <a:spLocks noChangeArrowheads="1"/>
          </p:cNvSpPr>
          <p:nvPr/>
        </p:nvSpPr>
        <p:spPr bwMode="auto">
          <a:xfrm>
            <a:off x="5368925" y="3962400"/>
            <a:ext cx="454025" cy="5318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60428" name="Text Box 9"/>
          <p:cNvSpPr txBox="1">
            <a:spLocks noChangeArrowheads="1"/>
          </p:cNvSpPr>
          <p:nvPr/>
        </p:nvSpPr>
        <p:spPr bwMode="auto">
          <a:xfrm>
            <a:off x="3800475" y="3963988"/>
            <a:ext cx="395288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</a:p>
        </p:txBody>
      </p:sp>
      <p:sp>
        <p:nvSpPr>
          <p:cNvPr id="60429" name="Text Box 11"/>
          <p:cNvSpPr txBox="1">
            <a:spLocks noChangeArrowheads="1"/>
          </p:cNvSpPr>
          <p:nvPr/>
        </p:nvSpPr>
        <p:spPr bwMode="auto">
          <a:xfrm>
            <a:off x="2981325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60430" name="Line 12"/>
          <p:cNvSpPr>
            <a:spLocks noChangeShapeType="1"/>
          </p:cNvSpPr>
          <p:nvPr/>
        </p:nvSpPr>
        <p:spPr bwMode="auto">
          <a:xfrm flipH="1" flipV="1">
            <a:off x="3127375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4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14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8C26CE0-28A7-425C-B56A-D4EF9BB3669E}" type="slidenum">
              <a:rPr lang="en-US" smtClean="0"/>
              <a:pPr lvl="1"/>
              <a:t>34</a:t>
            </a:fld>
            <a:endParaRPr lang="en-US" smtClean="0"/>
          </a:p>
        </p:txBody>
      </p:sp>
      <p:sp>
        <p:nvSpPr>
          <p:cNvPr id="61445" name="Rectangle 2"/>
          <p:cNvSpPr>
            <a:spLocks noChangeArrowheads="1"/>
          </p:cNvSpPr>
          <p:nvPr/>
        </p:nvSpPr>
        <p:spPr bwMode="auto">
          <a:xfrm>
            <a:off x="1982788" y="2868613"/>
            <a:ext cx="80962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614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61449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4602163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61451" name="Text Box 8"/>
          <p:cNvSpPr txBox="1">
            <a:spLocks noChangeArrowheads="1"/>
          </p:cNvSpPr>
          <p:nvPr/>
        </p:nvSpPr>
        <p:spPr bwMode="auto">
          <a:xfrm>
            <a:off x="5368925" y="3962400"/>
            <a:ext cx="454025" cy="5318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61452" name="Text Box 9"/>
          <p:cNvSpPr txBox="1">
            <a:spLocks noChangeArrowheads="1"/>
          </p:cNvSpPr>
          <p:nvPr/>
        </p:nvSpPr>
        <p:spPr bwMode="auto">
          <a:xfrm>
            <a:off x="3800475" y="3963988"/>
            <a:ext cx="395288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</a:p>
        </p:txBody>
      </p:sp>
      <p:sp>
        <p:nvSpPr>
          <p:cNvPr id="61453" name="Text Box 10"/>
          <p:cNvSpPr txBox="1">
            <a:spLocks noChangeArrowheads="1"/>
          </p:cNvSpPr>
          <p:nvPr/>
        </p:nvSpPr>
        <p:spPr bwMode="auto">
          <a:xfrm>
            <a:off x="2981325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61454" name="Text Box 12"/>
          <p:cNvSpPr txBox="1">
            <a:spLocks noChangeArrowheads="1"/>
          </p:cNvSpPr>
          <p:nvPr/>
        </p:nvSpPr>
        <p:spPr bwMode="auto">
          <a:xfrm>
            <a:off x="2176463" y="3963988"/>
            <a:ext cx="454025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61455" name="Line 13"/>
          <p:cNvSpPr>
            <a:spLocks noChangeShapeType="1"/>
          </p:cNvSpPr>
          <p:nvPr/>
        </p:nvSpPr>
        <p:spPr bwMode="auto">
          <a:xfrm flipH="1" flipV="1">
            <a:off x="2362200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246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24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EA65214-E618-42E0-BF5F-BA8DEC1D4D62}" type="slidenum">
              <a:rPr lang="en-US" smtClean="0"/>
              <a:pPr lvl="1"/>
              <a:t>35</a:t>
            </a:fld>
            <a:endParaRPr lang="en-US" smtClean="0"/>
          </a:p>
        </p:txBody>
      </p:sp>
      <p:sp>
        <p:nvSpPr>
          <p:cNvPr id="62469" name="Rectangle 2"/>
          <p:cNvSpPr>
            <a:spLocks noChangeArrowheads="1"/>
          </p:cNvSpPr>
          <p:nvPr/>
        </p:nvSpPr>
        <p:spPr bwMode="auto">
          <a:xfrm>
            <a:off x="1143000" y="2868613"/>
            <a:ext cx="809625" cy="57943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6247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6178550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62474" name="Text Box 7"/>
          <p:cNvSpPr txBox="1">
            <a:spLocks noChangeArrowheads="1"/>
          </p:cNvSpPr>
          <p:nvPr/>
        </p:nvSpPr>
        <p:spPr bwMode="auto">
          <a:xfrm>
            <a:off x="4602163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62475" name="Text Box 8"/>
          <p:cNvSpPr txBox="1">
            <a:spLocks noChangeArrowheads="1"/>
          </p:cNvSpPr>
          <p:nvPr/>
        </p:nvSpPr>
        <p:spPr bwMode="auto">
          <a:xfrm>
            <a:off x="5368925" y="3962400"/>
            <a:ext cx="454025" cy="5318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62476" name="Text Box 9"/>
          <p:cNvSpPr txBox="1">
            <a:spLocks noChangeArrowheads="1"/>
          </p:cNvSpPr>
          <p:nvPr/>
        </p:nvSpPr>
        <p:spPr bwMode="auto">
          <a:xfrm>
            <a:off x="3800475" y="3963988"/>
            <a:ext cx="395288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</a:p>
        </p:txBody>
      </p:sp>
      <p:sp>
        <p:nvSpPr>
          <p:cNvPr id="62477" name="Text Box 10"/>
          <p:cNvSpPr txBox="1">
            <a:spLocks noChangeArrowheads="1"/>
          </p:cNvSpPr>
          <p:nvPr/>
        </p:nvSpPr>
        <p:spPr bwMode="auto">
          <a:xfrm>
            <a:off x="2981325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2176463" y="3963988"/>
            <a:ext cx="454025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62479" name="Text Box 13"/>
          <p:cNvSpPr txBox="1">
            <a:spLocks noChangeArrowheads="1"/>
          </p:cNvSpPr>
          <p:nvPr/>
        </p:nvSpPr>
        <p:spPr bwMode="auto">
          <a:xfrm>
            <a:off x="1411288" y="3963988"/>
            <a:ext cx="374650" cy="5318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62480" name="Line 14"/>
          <p:cNvSpPr>
            <a:spLocks noChangeShapeType="1"/>
          </p:cNvSpPr>
          <p:nvPr/>
        </p:nvSpPr>
        <p:spPr bwMode="auto">
          <a:xfrm flipH="1" flipV="1">
            <a:off x="1557338" y="3448050"/>
            <a:ext cx="76200" cy="515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2481" name="Text Box 15"/>
          <p:cNvSpPr txBox="1">
            <a:spLocks noChangeArrowheads="1"/>
          </p:cNvSpPr>
          <p:nvPr/>
        </p:nvSpPr>
        <p:spPr bwMode="auto">
          <a:xfrm>
            <a:off x="381000" y="5294313"/>
            <a:ext cx="399415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add a leading zero to complete 4 bits</a:t>
            </a:r>
          </a:p>
        </p:txBody>
      </p:sp>
      <p:cxnSp>
        <p:nvCxnSpPr>
          <p:cNvPr id="62482" name="AutoShape 16"/>
          <p:cNvCxnSpPr>
            <a:cxnSpLocks noChangeShapeType="1"/>
            <a:stCxn id="62481" idx="0"/>
            <a:endCxn id="62469" idx="1"/>
          </p:cNvCxnSpPr>
          <p:nvPr/>
        </p:nvCxnSpPr>
        <p:spPr bwMode="auto">
          <a:xfrm rot="5400000" flipH="1">
            <a:off x="692944" y="3609181"/>
            <a:ext cx="2135188" cy="1235075"/>
          </a:xfrm>
          <a:prstGeom prst="curvedConnector4">
            <a:avLst>
              <a:gd name="adj1" fmla="val 20296"/>
              <a:gd name="adj2" fmla="val 151028"/>
            </a:avLst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34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34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377C68C-38B4-4E86-8578-8A67D9B41684}" type="slidenum">
              <a:rPr lang="en-US" smtClean="0"/>
              <a:pPr lvl="1"/>
              <a:t>36</a:t>
            </a:fld>
            <a:endParaRPr lang="en-US" smtClean="0"/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Hexadecimal</a:t>
            </a:r>
          </a:p>
        </p:txBody>
      </p:sp>
      <p:sp>
        <p:nvSpPr>
          <p:cNvPr id="6349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Example4</a:t>
            </a:r>
            <a:r>
              <a:rPr lang="en-US" sz="2800" smtClean="0"/>
              <a:t>: convert </a:t>
            </a:r>
            <a:r>
              <a:rPr lang="en-US" sz="2800" b="1" smtClean="0">
                <a:solidFill>
                  <a:schemeClr val="tx1"/>
                </a:solidFill>
              </a:rPr>
              <a:t>011101010001111010011010111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smtClean="0"/>
              <a:t> to hexadecimal notation</a:t>
            </a: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1238250" y="2868613"/>
            <a:ext cx="5670550" cy="5794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/>
              <a:t>011101010001111010011010111</a:t>
            </a:r>
          </a:p>
        </p:txBody>
      </p:sp>
      <p:sp>
        <p:nvSpPr>
          <p:cNvPr id="63496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1976438" cy="5318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/>
              <a:t>0x3A8F4D7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451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45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8F21220-BCCA-4290-9620-B52C0A91F67A}" type="slidenum">
              <a:rPr lang="en-US" smtClean="0"/>
              <a:pPr lvl="1"/>
              <a:t>37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Example5</a:t>
            </a:r>
            <a:r>
              <a:rPr lang="en-US" sz="2800" smtClean="0"/>
              <a:t>: Complete the following table</a:t>
            </a:r>
          </a:p>
        </p:txBody>
      </p:sp>
      <p:graphicFrame>
        <p:nvGraphicFramePr>
          <p:cNvPr id="959590" name="Group 102"/>
          <p:cNvGraphicFramePr>
            <a:graphicFrameLocks noGrp="1"/>
          </p:cNvGraphicFramePr>
          <p:nvPr>
            <p:ph sz="half" idx="2"/>
          </p:nvPr>
        </p:nvGraphicFramePr>
        <p:xfrm>
          <a:off x="304800" y="2743200"/>
          <a:ext cx="8458200" cy="22860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676400"/>
                <a:gridCol w="1752600"/>
                <a:gridCol w="1905000"/>
                <a:gridCol w="838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Unsigned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Sign-magitude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1’s 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2’s 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01100110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11101011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55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55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1169FCD-A887-4FA3-9B9C-52A8DC52E1DA}" type="slidenum">
              <a:rPr lang="en-US" smtClean="0"/>
              <a:pPr lvl="1"/>
              <a:t>38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Example5</a:t>
            </a:r>
            <a:r>
              <a:rPr lang="en-US" sz="2800" smtClean="0"/>
              <a:t>: Complete the following table</a:t>
            </a:r>
          </a:p>
        </p:txBody>
      </p:sp>
      <p:graphicFrame>
        <p:nvGraphicFramePr>
          <p:cNvPr id="961540" name="Group 4"/>
          <p:cNvGraphicFramePr>
            <a:graphicFrameLocks noGrp="1"/>
          </p:cNvGraphicFramePr>
          <p:nvPr>
            <p:ph sz="half" idx="2"/>
          </p:nvPr>
        </p:nvGraphicFramePr>
        <p:xfrm>
          <a:off x="304800" y="2743200"/>
          <a:ext cx="8458200" cy="22860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676400"/>
                <a:gridCol w="1752600"/>
                <a:gridCol w="1905000"/>
                <a:gridCol w="838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Unsigned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Sign-magitude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1’s 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2’s 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01100110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0x66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11101011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0xEB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01011101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01011101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01011101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01011101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0x5D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11011101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10100010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10100011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0xA3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5587" name="AutoShape 62"/>
          <p:cNvCxnSpPr>
            <a:cxnSpLocks noChangeShapeType="1"/>
          </p:cNvCxnSpPr>
          <p:nvPr/>
        </p:nvCxnSpPr>
        <p:spPr bwMode="auto">
          <a:xfrm rot="5400000">
            <a:off x="7657306" y="4344194"/>
            <a:ext cx="1588" cy="1371600"/>
          </a:xfrm>
          <a:prstGeom prst="curvedConnector3">
            <a:avLst>
              <a:gd name="adj1" fmla="val 28200009"/>
            </a:avLst>
          </a:prstGeom>
          <a:noFill/>
          <a:ln w="25400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51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F74582B-0C4E-4985-89D3-E2B3F84B04B9}" type="slidenum">
              <a:rPr lang="en-US" smtClean="0"/>
              <a:pPr lvl="1"/>
              <a:t>39</a:t>
            </a:fld>
            <a:endParaRPr lang="en-US" smtClean="0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/>
              <a:t>3 different ways to represent logic functions:</a:t>
            </a:r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406400" y="2133600"/>
            <a:ext cx="5080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AutoNum type="arabicPeriod"/>
            </a:pPr>
            <a:r>
              <a:rPr lang="en-US" sz="2400" b="1" u="sng">
                <a:solidFill>
                  <a:schemeClr val="bg2"/>
                </a:solidFill>
              </a:rPr>
              <a:t>Equation</a:t>
            </a:r>
            <a:r>
              <a:rPr lang="en-US" sz="2400">
                <a:solidFill>
                  <a:schemeClr val="bg2"/>
                </a:solidFill>
              </a:rPr>
              <a:t>: a mathematical representation of a logic function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52600" y="3878263"/>
          <a:ext cx="5181600" cy="611187"/>
        </p:xfrm>
        <a:graphic>
          <a:graphicData uri="http://schemas.openxmlformats.org/presentationml/2006/ole">
            <p:oleObj spid="_x0000_s5122" name="Equation" r:id="rId3" imgW="1726920" imgH="203040" progId="Equation.3">
              <p:embed/>
            </p:oleObj>
          </a:graphicData>
        </a:graphic>
      </p:graphicFrame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384175" y="5137150"/>
            <a:ext cx="182245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Final logic output</a:t>
            </a:r>
          </a:p>
        </p:txBody>
      </p:sp>
      <p:cxnSp>
        <p:nvCxnSpPr>
          <p:cNvPr id="5130" name="AutoShape 7"/>
          <p:cNvCxnSpPr>
            <a:cxnSpLocks noChangeShapeType="1"/>
            <a:stCxn id="5129" idx="0"/>
          </p:cNvCxnSpPr>
          <p:nvPr/>
        </p:nvCxnSpPr>
        <p:spPr bwMode="auto">
          <a:xfrm flipV="1">
            <a:off x="1295400" y="4406900"/>
            <a:ext cx="514350" cy="730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2438400" y="5167313"/>
            <a:ext cx="3048000" cy="928687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Each letter variable represents a top-level input to the logic function</a:t>
            </a:r>
          </a:p>
        </p:txBody>
      </p:sp>
      <p:sp>
        <p:nvSpPr>
          <p:cNvPr id="5132" name="Text Box 9"/>
          <p:cNvSpPr txBox="1">
            <a:spLocks noChangeArrowheads="1"/>
          </p:cNvSpPr>
          <p:nvPr/>
        </p:nvSpPr>
        <p:spPr bwMode="auto">
          <a:xfrm>
            <a:off x="5732463" y="5167313"/>
            <a:ext cx="3182937" cy="928687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Mathematical operations (i.e. addition and multiplication) are boolean algebra operations</a:t>
            </a:r>
          </a:p>
        </p:txBody>
      </p:sp>
      <p:cxnSp>
        <p:nvCxnSpPr>
          <p:cNvPr id="5133" name="AutoShape 10"/>
          <p:cNvCxnSpPr>
            <a:cxnSpLocks noChangeShapeType="1"/>
            <a:stCxn id="5131" idx="0"/>
          </p:cNvCxnSpPr>
          <p:nvPr/>
        </p:nvCxnSpPr>
        <p:spPr bwMode="auto">
          <a:xfrm flipV="1">
            <a:off x="3962400" y="4425950"/>
            <a:ext cx="328613" cy="7413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5134" name="AutoShape 11"/>
          <p:cNvCxnSpPr>
            <a:cxnSpLocks noChangeShapeType="1"/>
            <a:stCxn id="5132" idx="0"/>
          </p:cNvCxnSpPr>
          <p:nvPr/>
        </p:nvCxnSpPr>
        <p:spPr bwMode="auto">
          <a:xfrm flipH="1" flipV="1">
            <a:off x="6083300" y="4400550"/>
            <a:ext cx="1241425" cy="766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5135" name="Text Box 12"/>
          <p:cNvSpPr txBox="1">
            <a:spLocks noChangeArrowheads="1"/>
          </p:cNvSpPr>
          <p:nvPr/>
        </p:nvSpPr>
        <p:spPr bwMode="auto">
          <a:xfrm>
            <a:off x="5732463" y="2895600"/>
            <a:ext cx="3319462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A bar over a variable represent an inverting or a </a:t>
            </a:r>
            <a:r>
              <a:rPr lang="en-US" b="1"/>
              <a:t>NOT</a:t>
            </a:r>
            <a:r>
              <a:rPr lang="en-US"/>
              <a:t> operation</a:t>
            </a:r>
          </a:p>
        </p:txBody>
      </p:sp>
      <p:cxnSp>
        <p:nvCxnSpPr>
          <p:cNvPr id="5136" name="AutoShape 13"/>
          <p:cNvCxnSpPr>
            <a:cxnSpLocks noChangeShapeType="1"/>
          </p:cNvCxnSpPr>
          <p:nvPr/>
        </p:nvCxnSpPr>
        <p:spPr bwMode="auto">
          <a:xfrm flipH="1">
            <a:off x="5486400" y="3549650"/>
            <a:ext cx="1838325" cy="461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72DE9D6-A375-44F9-8DA0-2716076101D2}" type="slidenum">
              <a:rPr lang="en-US" smtClean="0"/>
              <a:pPr lvl="1"/>
              <a:t>4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Final Exam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17 – 21 December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Chapters 2 – 6, 8, 13 – 15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30 questions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30 multiple choice (answer on bubble sheet!)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1 point each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0 long answer (show your work!)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4 or 5 points each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Closed book!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Three 3x5 cards allowed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Calculators allowed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No time limit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Study lecture slides and homework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656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65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C4830A-0080-42B3-AAAD-1F6063B362F4}" type="slidenum">
              <a:rPr lang="en-US" smtClean="0"/>
              <a:pPr lvl="1"/>
              <a:t>40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/>
              <a:t>3 different ways to represent logic functions:</a:t>
            </a:r>
          </a:p>
        </p:txBody>
      </p:sp>
      <p:sp>
        <p:nvSpPr>
          <p:cNvPr id="66567" name="Rectangle 4"/>
          <p:cNvSpPr>
            <a:spLocks noChangeArrowheads="1"/>
          </p:cNvSpPr>
          <p:nvPr/>
        </p:nvSpPr>
        <p:spPr bwMode="auto">
          <a:xfrm>
            <a:off x="406400" y="2133600"/>
            <a:ext cx="4699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AutoNum type="arabicPeriod" startAt="2"/>
            </a:pPr>
            <a:r>
              <a:rPr lang="en-US" sz="2400" b="1" u="sng">
                <a:solidFill>
                  <a:schemeClr val="bg2"/>
                </a:solidFill>
              </a:rPr>
              <a:t>Gates</a:t>
            </a:r>
            <a:r>
              <a:rPr lang="en-US" sz="2400">
                <a:solidFill>
                  <a:schemeClr val="bg2"/>
                </a:solidFill>
              </a:rPr>
              <a:t>: a visual block representation of the function</a:t>
            </a:r>
          </a:p>
        </p:txBody>
      </p:sp>
      <p:grpSp>
        <p:nvGrpSpPr>
          <p:cNvPr id="66568" name="Group 6"/>
          <p:cNvGrpSpPr>
            <a:grpSpLocks/>
          </p:cNvGrpSpPr>
          <p:nvPr/>
        </p:nvGrpSpPr>
        <p:grpSpPr bwMode="auto">
          <a:xfrm>
            <a:off x="3359150" y="5035550"/>
            <a:ext cx="779463" cy="374650"/>
            <a:chOff x="1889" y="3244"/>
            <a:chExt cx="875" cy="471"/>
          </a:xfrm>
        </p:grpSpPr>
        <p:grpSp>
          <p:nvGrpSpPr>
            <p:cNvPr id="66623" name="Group 7"/>
            <p:cNvGrpSpPr>
              <a:grpSpLocks/>
            </p:cNvGrpSpPr>
            <p:nvPr/>
          </p:nvGrpSpPr>
          <p:grpSpPr bwMode="auto">
            <a:xfrm>
              <a:off x="2008" y="3244"/>
              <a:ext cx="544" cy="471"/>
              <a:chOff x="2008" y="3244"/>
              <a:chExt cx="544" cy="471"/>
            </a:xfrm>
          </p:grpSpPr>
          <p:grpSp>
            <p:nvGrpSpPr>
              <p:cNvPr id="66628" name="Group 8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66630" name="AutoShape 9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31" name="Freeform 10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629" name="Freeform 11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24" name="Line 12"/>
            <p:cNvSpPr>
              <a:spLocks noChangeShapeType="1"/>
            </p:cNvSpPr>
            <p:nvPr/>
          </p:nvSpPr>
          <p:spPr bwMode="auto">
            <a:xfrm flipH="1">
              <a:off x="1888" y="3315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25" name="Line 13"/>
            <p:cNvSpPr>
              <a:spLocks noChangeShapeType="1"/>
            </p:cNvSpPr>
            <p:nvPr/>
          </p:nvSpPr>
          <p:spPr bwMode="auto">
            <a:xfrm flipH="1">
              <a:off x="1888" y="3644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26" name="Line 14"/>
            <p:cNvSpPr>
              <a:spLocks noChangeShapeType="1"/>
            </p:cNvSpPr>
            <p:nvPr/>
          </p:nvSpPr>
          <p:spPr bwMode="auto">
            <a:xfrm flipH="1">
              <a:off x="2562" y="3478"/>
              <a:ext cx="20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27" name="Line 15"/>
            <p:cNvSpPr>
              <a:spLocks noChangeShapeType="1"/>
            </p:cNvSpPr>
            <p:nvPr/>
          </p:nvSpPr>
          <p:spPr bwMode="auto">
            <a:xfrm flipH="1">
              <a:off x="1888" y="3476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69" name="Group 16"/>
          <p:cNvGrpSpPr>
            <a:grpSpLocks/>
          </p:cNvGrpSpPr>
          <p:nvPr/>
        </p:nvGrpSpPr>
        <p:grpSpPr bwMode="auto">
          <a:xfrm>
            <a:off x="3359150" y="4502150"/>
            <a:ext cx="779463" cy="376238"/>
            <a:chOff x="1889" y="2709"/>
            <a:chExt cx="875" cy="472"/>
          </a:xfrm>
        </p:grpSpPr>
        <p:grpSp>
          <p:nvGrpSpPr>
            <p:cNvPr id="66614" name="Group 17"/>
            <p:cNvGrpSpPr>
              <a:grpSpLocks/>
            </p:cNvGrpSpPr>
            <p:nvPr/>
          </p:nvGrpSpPr>
          <p:grpSpPr bwMode="auto">
            <a:xfrm>
              <a:off x="2008" y="2709"/>
              <a:ext cx="544" cy="472"/>
              <a:chOff x="2008" y="2709"/>
              <a:chExt cx="544" cy="472"/>
            </a:xfrm>
          </p:grpSpPr>
          <p:grpSp>
            <p:nvGrpSpPr>
              <p:cNvPr id="66619" name="Group 18"/>
              <p:cNvGrpSpPr>
                <a:grpSpLocks/>
              </p:cNvGrpSpPr>
              <p:nvPr/>
            </p:nvGrpSpPr>
            <p:grpSpPr bwMode="auto">
              <a:xfrm>
                <a:off x="2291" y="2710"/>
                <a:ext cx="261" cy="471"/>
                <a:chOff x="2291" y="2710"/>
                <a:chExt cx="261" cy="471"/>
              </a:xfrm>
            </p:grpSpPr>
            <p:sp>
              <p:nvSpPr>
                <p:cNvPr id="66621" name="AutoShape 19"/>
                <p:cNvSpPr>
                  <a:spLocks noChangeArrowheads="1"/>
                </p:cNvSpPr>
                <p:nvPr/>
              </p:nvSpPr>
              <p:spPr bwMode="auto">
                <a:xfrm>
                  <a:off x="2291" y="2710"/>
                  <a:ext cx="261" cy="472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22" name="Freeform 20"/>
                <p:cNvSpPr>
                  <a:spLocks noChangeArrowheads="1"/>
                </p:cNvSpPr>
                <p:nvPr/>
              </p:nvSpPr>
              <p:spPr bwMode="auto">
                <a:xfrm>
                  <a:off x="2294" y="2710"/>
                  <a:ext cx="258" cy="472"/>
                </a:xfrm>
                <a:custGeom>
                  <a:avLst/>
                  <a:gdLst>
                    <a:gd name="T0" fmla="*/ 0 w 1139"/>
                    <a:gd name="T1" fmla="*/ 107 h 2083"/>
                    <a:gd name="T2" fmla="*/ 3 w 1139"/>
                    <a:gd name="T3" fmla="*/ 107 h 2083"/>
                    <a:gd name="T4" fmla="*/ 6 w 1139"/>
                    <a:gd name="T5" fmla="*/ 107 h 2083"/>
                    <a:gd name="T6" fmla="*/ 9 w 1139"/>
                    <a:gd name="T7" fmla="*/ 106 h 2083"/>
                    <a:gd name="T8" fmla="*/ 12 w 1139"/>
                    <a:gd name="T9" fmla="*/ 106 h 2083"/>
                    <a:gd name="T10" fmla="*/ 15 w 1139"/>
                    <a:gd name="T11" fmla="*/ 105 h 2083"/>
                    <a:gd name="T12" fmla="*/ 17 w 1139"/>
                    <a:gd name="T13" fmla="*/ 104 h 2083"/>
                    <a:gd name="T14" fmla="*/ 20 w 1139"/>
                    <a:gd name="T15" fmla="*/ 103 h 2083"/>
                    <a:gd name="T16" fmla="*/ 23 w 1139"/>
                    <a:gd name="T17" fmla="*/ 102 h 2083"/>
                    <a:gd name="T18" fmla="*/ 26 w 1139"/>
                    <a:gd name="T19" fmla="*/ 101 h 2083"/>
                    <a:gd name="T20" fmla="*/ 28 w 1139"/>
                    <a:gd name="T21" fmla="*/ 100 h 2083"/>
                    <a:gd name="T22" fmla="*/ 31 w 1139"/>
                    <a:gd name="T23" fmla="*/ 99 h 2083"/>
                    <a:gd name="T24" fmla="*/ 33 w 1139"/>
                    <a:gd name="T25" fmla="*/ 97 h 2083"/>
                    <a:gd name="T26" fmla="*/ 36 w 1139"/>
                    <a:gd name="T27" fmla="*/ 95 h 2083"/>
                    <a:gd name="T28" fmla="*/ 38 w 1139"/>
                    <a:gd name="T29" fmla="*/ 94 h 2083"/>
                    <a:gd name="T30" fmla="*/ 40 w 1139"/>
                    <a:gd name="T31" fmla="*/ 92 h 2083"/>
                    <a:gd name="T32" fmla="*/ 42 w 1139"/>
                    <a:gd name="T33" fmla="*/ 90 h 2083"/>
                    <a:gd name="T34" fmla="*/ 44 w 1139"/>
                    <a:gd name="T35" fmla="*/ 88 h 2083"/>
                    <a:gd name="T36" fmla="*/ 46 w 1139"/>
                    <a:gd name="T37" fmla="*/ 86 h 2083"/>
                    <a:gd name="T38" fmla="*/ 48 w 1139"/>
                    <a:gd name="T39" fmla="*/ 84 h 2083"/>
                    <a:gd name="T40" fmla="*/ 50 w 1139"/>
                    <a:gd name="T41" fmla="*/ 82 h 2083"/>
                    <a:gd name="T42" fmla="*/ 51 w 1139"/>
                    <a:gd name="T43" fmla="*/ 79 h 2083"/>
                    <a:gd name="T44" fmla="*/ 52 w 1139"/>
                    <a:gd name="T45" fmla="*/ 77 h 2083"/>
                    <a:gd name="T46" fmla="*/ 54 w 1139"/>
                    <a:gd name="T47" fmla="*/ 74 h 2083"/>
                    <a:gd name="T48" fmla="*/ 55 w 1139"/>
                    <a:gd name="T49" fmla="*/ 72 h 2083"/>
                    <a:gd name="T50" fmla="*/ 56 w 1139"/>
                    <a:gd name="T51" fmla="*/ 69 h 2083"/>
                    <a:gd name="T52" fmla="*/ 57 w 1139"/>
                    <a:gd name="T53" fmla="*/ 67 h 2083"/>
                    <a:gd name="T54" fmla="*/ 57 w 1139"/>
                    <a:gd name="T55" fmla="*/ 64 h 2083"/>
                    <a:gd name="T56" fmla="*/ 58 w 1139"/>
                    <a:gd name="T57" fmla="*/ 61 h 2083"/>
                    <a:gd name="T58" fmla="*/ 58 w 1139"/>
                    <a:gd name="T59" fmla="*/ 59 h 2083"/>
                    <a:gd name="T60" fmla="*/ 58 w 1139"/>
                    <a:gd name="T61" fmla="*/ 56 h 2083"/>
                    <a:gd name="T62" fmla="*/ 58 w 1139"/>
                    <a:gd name="T63" fmla="*/ 53 h 2083"/>
                    <a:gd name="T64" fmla="*/ 58 w 1139"/>
                    <a:gd name="T65" fmla="*/ 51 h 2083"/>
                    <a:gd name="T66" fmla="*/ 58 w 1139"/>
                    <a:gd name="T67" fmla="*/ 48 h 2083"/>
                    <a:gd name="T68" fmla="*/ 58 w 1139"/>
                    <a:gd name="T69" fmla="*/ 45 h 2083"/>
                    <a:gd name="T70" fmla="*/ 57 w 1139"/>
                    <a:gd name="T71" fmla="*/ 43 h 2083"/>
                    <a:gd name="T72" fmla="*/ 57 w 1139"/>
                    <a:gd name="T73" fmla="*/ 40 h 2083"/>
                    <a:gd name="T74" fmla="*/ 56 w 1139"/>
                    <a:gd name="T75" fmla="*/ 38 h 2083"/>
                    <a:gd name="T76" fmla="*/ 55 w 1139"/>
                    <a:gd name="T77" fmla="*/ 35 h 2083"/>
                    <a:gd name="T78" fmla="*/ 54 w 1139"/>
                    <a:gd name="T79" fmla="*/ 32 h 2083"/>
                    <a:gd name="T80" fmla="*/ 52 w 1139"/>
                    <a:gd name="T81" fmla="*/ 30 h 2083"/>
                    <a:gd name="T82" fmla="*/ 51 w 1139"/>
                    <a:gd name="T83" fmla="*/ 28 h 2083"/>
                    <a:gd name="T84" fmla="*/ 50 w 1139"/>
                    <a:gd name="T85" fmla="*/ 25 h 2083"/>
                    <a:gd name="T86" fmla="*/ 48 w 1139"/>
                    <a:gd name="T87" fmla="*/ 23 h 2083"/>
                    <a:gd name="T88" fmla="*/ 46 w 1139"/>
                    <a:gd name="T89" fmla="*/ 21 h 2083"/>
                    <a:gd name="T90" fmla="*/ 44 w 1139"/>
                    <a:gd name="T91" fmla="*/ 19 h 2083"/>
                    <a:gd name="T92" fmla="*/ 42 w 1139"/>
                    <a:gd name="T93" fmla="*/ 17 h 2083"/>
                    <a:gd name="T94" fmla="*/ 40 w 1139"/>
                    <a:gd name="T95" fmla="*/ 15 h 2083"/>
                    <a:gd name="T96" fmla="*/ 38 w 1139"/>
                    <a:gd name="T97" fmla="*/ 13 h 2083"/>
                    <a:gd name="T98" fmla="*/ 36 w 1139"/>
                    <a:gd name="T99" fmla="*/ 11 h 2083"/>
                    <a:gd name="T100" fmla="*/ 33 w 1139"/>
                    <a:gd name="T101" fmla="*/ 10 h 2083"/>
                    <a:gd name="T102" fmla="*/ 31 w 1139"/>
                    <a:gd name="T103" fmla="*/ 8 h 2083"/>
                    <a:gd name="T104" fmla="*/ 28 w 1139"/>
                    <a:gd name="T105" fmla="*/ 7 h 2083"/>
                    <a:gd name="T106" fmla="*/ 26 w 1139"/>
                    <a:gd name="T107" fmla="*/ 6 h 2083"/>
                    <a:gd name="T108" fmla="*/ 23 w 1139"/>
                    <a:gd name="T109" fmla="*/ 5 h 2083"/>
                    <a:gd name="T110" fmla="*/ 20 w 1139"/>
                    <a:gd name="T111" fmla="*/ 3 h 2083"/>
                    <a:gd name="T112" fmla="*/ 17 w 1139"/>
                    <a:gd name="T113" fmla="*/ 2 h 2083"/>
                    <a:gd name="T114" fmla="*/ 15 w 1139"/>
                    <a:gd name="T115" fmla="*/ 2 h 2083"/>
                    <a:gd name="T116" fmla="*/ 12 w 1139"/>
                    <a:gd name="T117" fmla="*/ 1 h 2083"/>
                    <a:gd name="T118" fmla="*/ 9 w 1139"/>
                    <a:gd name="T119" fmla="*/ 1 h 2083"/>
                    <a:gd name="T120" fmla="*/ 6 w 1139"/>
                    <a:gd name="T121" fmla="*/ 0 h 2083"/>
                    <a:gd name="T122" fmla="*/ 3 w 1139"/>
                    <a:gd name="T123" fmla="*/ 0 h 2083"/>
                    <a:gd name="T124" fmla="*/ 0 w 1139"/>
                    <a:gd name="T125" fmla="*/ 0 h 2083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83"/>
                    <a:gd name="T191" fmla="*/ 1139 w 1139"/>
                    <a:gd name="T192" fmla="*/ 2083 h 2083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83">
                      <a:moveTo>
                        <a:pt x="0" y="2082"/>
                      </a:moveTo>
                      <a:lnTo>
                        <a:pt x="58" y="2080"/>
                      </a:lnTo>
                      <a:lnTo>
                        <a:pt x="116" y="2076"/>
                      </a:lnTo>
                      <a:lnTo>
                        <a:pt x="173" y="2069"/>
                      </a:lnTo>
                      <a:lnTo>
                        <a:pt x="230" y="2059"/>
                      </a:lnTo>
                      <a:lnTo>
                        <a:pt x="286" y="2047"/>
                      </a:lnTo>
                      <a:lnTo>
                        <a:pt x="342" y="2032"/>
                      </a:lnTo>
                      <a:lnTo>
                        <a:pt x="396" y="2014"/>
                      </a:lnTo>
                      <a:lnTo>
                        <a:pt x="450" y="1995"/>
                      </a:lnTo>
                      <a:lnTo>
                        <a:pt x="502" y="1972"/>
                      </a:lnTo>
                      <a:lnTo>
                        <a:pt x="553" y="1948"/>
                      </a:lnTo>
                      <a:lnTo>
                        <a:pt x="603" y="1921"/>
                      </a:lnTo>
                      <a:lnTo>
                        <a:pt x="651" y="1892"/>
                      </a:lnTo>
                      <a:lnTo>
                        <a:pt x="698" y="1860"/>
                      </a:lnTo>
                      <a:lnTo>
                        <a:pt x="742" y="1827"/>
                      </a:lnTo>
                      <a:lnTo>
                        <a:pt x="785" y="1792"/>
                      </a:lnTo>
                      <a:lnTo>
                        <a:pt x="826" y="1755"/>
                      </a:lnTo>
                      <a:lnTo>
                        <a:pt x="864" y="1716"/>
                      </a:lnTo>
                      <a:lnTo>
                        <a:pt x="901" y="1675"/>
                      </a:lnTo>
                      <a:lnTo>
                        <a:pt x="935" y="1632"/>
                      </a:lnTo>
                      <a:lnTo>
                        <a:pt x="966" y="1589"/>
                      </a:lnTo>
                      <a:lnTo>
                        <a:pt x="995" y="1543"/>
                      </a:lnTo>
                      <a:lnTo>
                        <a:pt x="1022" y="1497"/>
                      </a:lnTo>
                      <a:lnTo>
                        <a:pt x="1046" y="1449"/>
                      </a:lnTo>
                      <a:lnTo>
                        <a:pt x="1067" y="1400"/>
                      </a:lnTo>
                      <a:lnTo>
                        <a:pt x="1086" y="1351"/>
                      </a:lnTo>
                      <a:lnTo>
                        <a:pt x="1102" y="1300"/>
                      </a:lnTo>
                      <a:lnTo>
                        <a:pt x="1115" y="1249"/>
                      </a:lnTo>
                      <a:lnTo>
                        <a:pt x="1125" y="1198"/>
                      </a:lnTo>
                      <a:lnTo>
                        <a:pt x="1132" y="1146"/>
                      </a:lnTo>
                      <a:lnTo>
                        <a:pt x="1137" y="1093"/>
                      </a:lnTo>
                      <a:lnTo>
                        <a:pt x="1138" y="1041"/>
                      </a:lnTo>
                      <a:lnTo>
                        <a:pt x="1137" y="989"/>
                      </a:lnTo>
                      <a:lnTo>
                        <a:pt x="1132" y="936"/>
                      </a:lnTo>
                      <a:lnTo>
                        <a:pt x="1125" y="884"/>
                      </a:lnTo>
                      <a:lnTo>
                        <a:pt x="1115" y="833"/>
                      </a:lnTo>
                      <a:lnTo>
                        <a:pt x="1102" y="782"/>
                      </a:lnTo>
                      <a:lnTo>
                        <a:pt x="1086" y="731"/>
                      </a:lnTo>
                      <a:lnTo>
                        <a:pt x="1067" y="682"/>
                      </a:lnTo>
                      <a:lnTo>
                        <a:pt x="1046" y="633"/>
                      </a:lnTo>
                      <a:lnTo>
                        <a:pt x="1022" y="585"/>
                      </a:lnTo>
                      <a:lnTo>
                        <a:pt x="995" y="539"/>
                      </a:lnTo>
                      <a:lnTo>
                        <a:pt x="966" y="494"/>
                      </a:lnTo>
                      <a:lnTo>
                        <a:pt x="935" y="450"/>
                      </a:lnTo>
                      <a:lnTo>
                        <a:pt x="901" y="407"/>
                      </a:lnTo>
                      <a:lnTo>
                        <a:pt x="864" y="367"/>
                      </a:lnTo>
                      <a:lnTo>
                        <a:pt x="826" y="328"/>
                      </a:lnTo>
                      <a:lnTo>
                        <a:pt x="785" y="290"/>
                      </a:lnTo>
                      <a:lnTo>
                        <a:pt x="742" y="255"/>
                      </a:lnTo>
                      <a:lnTo>
                        <a:pt x="698" y="222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10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620" name="Freeform 21"/>
              <p:cNvSpPr>
                <a:spLocks noChangeArrowheads="1"/>
              </p:cNvSpPr>
              <p:nvPr/>
            </p:nvSpPr>
            <p:spPr bwMode="auto">
              <a:xfrm>
                <a:off x="2008" y="2709"/>
                <a:ext cx="308" cy="473"/>
              </a:xfrm>
              <a:custGeom>
                <a:avLst/>
                <a:gdLst>
                  <a:gd name="T0" fmla="*/ 70 w 1357"/>
                  <a:gd name="T1" fmla="*/ 0 h 2084"/>
                  <a:gd name="T2" fmla="*/ 0 w 1357"/>
                  <a:gd name="T3" fmla="*/ 0 h 2084"/>
                  <a:gd name="T4" fmla="*/ 0 w 1357"/>
                  <a:gd name="T5" fmla="*/ 107 h 2084"/>
                  <a:gd name="T6" fmla="*/ 70 w 1357"/>
                  <a:gd name="T7" fmla="*/ 107 h 20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4"/>
                  <a:gd name="T14" fmla="*/ 1357 w 1357"/>
                  <a:gd name="T15" fmla="*/ 2084 h 20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4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83"/>
                    </a:lnTo>
                    <a:lnTo>
                      <a:pt x="1356" y="2083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15" name="Line 22"/>
            <p:cNvSpPr>
              <a:spLocks noChangeShapeType="1"/>
            </p:cNvSpPr>
            <p:nvPr/>
          </p:nvSpPr>
          <p:spPr bwMode="auto">
            <a:xfrm flipH="1">
              <a:off x="1888" y="2780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6" name="Line 23"/>
            <p:cNvSpPr>
              <a:spLocks noChangeShapeType="1"/>
            </p:cNvSpPr>
            <p:nvPr/>
          </p:nvSpPr>
          <p:spPr bwMode="auto">
            <a:xfrm flipH="1">
              <a:off x="1888" y="3110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7" name="Line 24"/>
            <p:cNvSpPr>
              <a:spLocks noChangeShapeType="1"/>
            </p:cNvSpPr>
            <p:nvPr/>
          </p:nvSpPr>
          <p:spPr bwMode="auto">
            <a:xfrm flipH="1">
              <a:off x="2562" y="2944"/>
              <a:ext cx="20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8" name="Line 25"/>
            <p:cNvSpPr>
              <a:spLocks noChangeShapeType="1"/>
            </p:cNvSpPr>
            <p:nvPr/>
          </p:nvSpPr>
          <p:spPr bwMode="auto">
            <a:xfrm flipH="1">
              <a:off x="1888" y="2942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70" name="Group 26"/>
          <p:cNvGrpSpPr>
            <a:grpSpLocks/>
          </p:cNvGrpSpPr>
          <p:nvPr/>
        </p:nvGrpSpPr>
        <p:grpSpPr bwMode="auto">
          <a:xfrm>
            <a:off x="3359150" y="3968750"/>
            <a:ext cx="779463" cy="376238"/>
            <a:chOff x="1889" y="2170"/>
            <a:chExt cx="875" cy="472"/>
          </a:xfrm>
        </p:grpSpPr>
        <p:grpSp>
          <p:nvGrpSpPr>
            <p:cNvPr id="66605" name="Group 27"/>
            <p:cNvGrpSpPr>
              <a:grpSpLocks/>
            </p:cNvGrpSpPr>
            <p:nvPr/>
          </p:nvGrpSpPr>
          <p:grpSpPr bwMode="auto">
            <a:xfrm>
              <a:off x="2008" y="2170"/>
              <a:ext cx="544" cy="472"/>
              <a:chOff x="2008" y="2170"/>
              <a:chExt cx="544" cy="472"/>
            </a:xfrm>
          </p:grpSpPr>
          <p:grpSp>
            <p:nvGrpSpPr>
              <p:cNvPr id="66610" name="Group 28"/>
              <p:cNvGrpSpPr>
                <a:grpSpLocks/>
              </p:cNvGrpSpPr>
              <p:nvPr/>
            </p:nvGrpSpPr>
            <p:grpSpPr bwMode="auto">
              <a:xfrm>
                <a:off x="2291" y="2171"/>
                <a:ext cx="261" cy="471"/>
                <a:chOff x="2291" y="2171"/>
                <a:chExt cx="261" cy="471"/>
              </a:xfrm>
            </p:grpSpPr>
            <p:sp>
              <p:nvSpPr>
                <p:cNvPr id="66612" name="AutoShape 29"/>
                <p:cNvSpPr>
                  <a:spLocks noChangeArrowheads="1"/>
                </p:cNvSpPr>
                <p:nvPr/>
              </p:nvSpPr>
              <p:spPr bwMode="auto">
                <a:xfrm>
                  <a:off x="2291" y="2171"/>
                  <a:ext cx="261" cy="472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13" name="Freeform 30"/>
                <p:cNvSpPr>
                  <a:spLocks noChangeArrowheads="1"/>
                </p:cNvSpPr>
                <p:nvPr/>
              </p:nvSpPr>
              <p:spPr bwMode="auto">
                <a:xfrm>
                  <a:off x="2294" y="2171"/>
                  <a:ext cx="258" cy="472"/>
                </a:xfrm>
                <a:custGeom>
                  <a:avLst/>
                  <a:gdLst>
                    <a:gd name="T0" fmla="*/ 0 w 1139"/>
                    <a:gd name="T1" fmla="*/ 107 h 2083"/>
                    <a:gd name="T2" fmla="*/ 3 w 1139"/>
                    <a:gd name="T3" fmla="*/ 107 h 2083"/>
                    <a:gd name="T4" fmla="*/ 6 w 1139"/>
                    <a:gd name="T5" fmla="*/ 107 h 2083"/>
                    <a:gd name="T6" fmla="*/ 9 w 1139"/>
                    <a:gd name="T7" fmla="*/ 106 h 2083"/>
                    <a:gd name="T8" fmla="*/ 12 w 1139"/>
                    <a:gd name="T9" fmla="*/ 106 h 2083"/>
                    <a:gd name="T10" fmla="*/ 15 w 1139"/>
                    <a:gd name="T11" fmla="*/ 105 h 2083"/>
                    <a:gd name="T12" fmla="*/ 17 w 1139"/>
                    <a:gd name="T13" fmla="*/ 104 h 2083"/>
                    <a:gd name="T14" fmla="*/ 20 w 1139"/>
                    <a:gd name="T15" fmla="*/ 103 h 2083"/>
                    <a:gd name="T16" fmla="*/ 23 w 1139"/>
                    <a:gd name="T17" fmla="*/ 102 h 2083"/>
                    <a:gd name="T18" fmla="*/ 26 w 1139"/>
                    <a:gd name="T19" fmla="*/ 101 h 2083"/>
                    <a:gd name="T20" fmla="*/ 28 w 1139"/>
                    <a:gd name="T21" fmla="*/ 100 h 2083"/>
                    <a:gd name="T22" fmla="*/ 31 w 1139"/>
                    <a:gd name="T23" fmla="*/ 99 h 2083"/>
                    <a:gd name="T24" fmla="*/ 33 w 1139"/>
                    <a:gd name="T25" fmla="*/ 97 h 2083"/>
                    <a:gd name="T26" fmla="*/ 36 w 1139"/>
                    <a:gd name="T27" fmla="*/ 95 h 2083"/>
                    <a:gd name="T28" fmla="*/ 38 w 1139"/>
                    <a:gd name="T29" fmla="*/ 94 h 2083"/>
                    <a:gd name="T30" fmla="*/ 40 w 1139"/>
                    <a:gd name="T31" fmla="*/ 92 h 2083"/>
                    <a:gd name="T32" fmla="*/ 42 w 1139"/>
                    <a:gd name="T33" fmla="*/ 90 h 2083"/>
                    <a:gd name="T34" fmla="*/ 44 w 1139"/>
                    <a:gd name="T35" fmla="*/ 88 h 2083"/>
                    <a:gd name="T36" fmla="*/ 46 w 1139"/>
                    <a:gd name="T37" fmla="*/ 86 h 2083"/>
                    <a:gd name="T38" fmla="*/ 48 w 1139"/>
                    <a:gd name="T39" fmla="*/ 84 h 2083"/>
                    <a:gd name="T40" fmla="*/ 50 w 1139"/>
                    <a:gd name="T41" fmla="*/ 82 h 2083"/>
                    <a:gd name="T42" fmla="*/ 51 w 1139"/>
                    <a:gd name="T43" fmla="*/ 79 h 2083"/>
                    <a:gd name="T44" fmla="*/ 52 w 1139"/>
                    <a:gd name="T45" fmla="*/ 77 h 2083"/>
                    <a:gd name="T46" fmla="*/ 54 w 1139"/>
                    <a:gd name="T47" fmla="*/ 74 h 2083"/>
                    <a:gd name="T48" fmla="*/ 55 w 1139"/>
                    <a:gd name="T49" fmla="*/ 72 h 2083"/>
                    <a:gd name="T50" fmla="*/ 56 w 1139"/>
                    <a:gd name="T51" fmla="*/ 69 h 2083"/>
                    <a:gd name="T52" fmla="*/ 57 w 1139"/>
                    <a:gd name="T53" fmla="*/ 67 h 2083"/>
                    <a:gd name="T54" fmla="*/ 57 w 1139"/>
                    <a:gd name="T55" fmla="*/ 64 h 2083"/>
                    <a:gd name="T56" fmla="*/ 58 w 1139"/>
                    <a:gd name="T57" fmla="*/ 61 h 2083"/>
                    <a:gd name="T58" fmla="*/ 58 w 1139"/>
                    <a:gd name="T59" fmla="*/ 59 h 2083"/>
                    <a:gd name="T60" fmla="*/ 58 w 1139"/>
                    <a:gd name="T61" fmla="*/ 56 h 2083"/>
                    <a:gd name="T62" fmla="*/ 58 w 1139"/>
                    <a:gd name="T63" fmla="*/ 53 h 2083"/>
                    <a:gd name="T64" fmla="*/ 58 w 1139"/>
                    <a:gd name="T65" fmla="*/ 51 h 2083"/>
                    <a:gd name="T66" fmla="*/ 58 w 1139"/>
                    <a:gd name="T67" fmla="*/ 48 h 2083"/>
                    <a:gd name="T68" fmla="*/ 58 w 1139"/>
                    <a:gd name="T69" fmla="*/ 45 h 2083"/>
                    <a:gd name="T70" fmla="*/ 57 w 1139"/>
                    <a:gd name="T71" fmla="*/ 43 h 2083"/>
                    <a:gd name="T72" fmla="*/ 57 w 1139"/>
                    <a:gd name="T73" fmla="*/ 40 h 2083"/>
                    <a:gd name="T74" fmla="*/ 56 w 1139"/>
                    <a:gd name="T75" fmla="*/ 38 h 2083"/>
                    <a:gd name="T76" fmla="*/ 55 w 1139"/>
                    <a:gd name="T77" fmla="*/ 35 h 2083"/>
                    <a:gd name="T78" fmla="*/ 54 w 1139"/>
                    <a:gd name="T79" fmla="*/ 32 h 2083"/>
                    <a:gd name="T80" fmla="*/ 52 w 1139"/>
                    <a:gd name="T81" fmla="*/ 30 h 2083"/>
                    <a:gd name="T82" fmla="*/ 51 w 1139"/>
                    <a:gd name="T83" fmla="*/ 28 h 2083"/>
                    <a:gd name="T84" fmla="*/ 50 w 1139"/>
                    <a:gd name="T85" fmla="*/ 25 h 2083"/>
                    <a:gd name="T86" fmla="*/ 48 w 1139"/>
                    <a:gd name="T87" fmla="*/ 23 h 2083"/>
                    <a:gd name="T88" fmla="*/ 46 w 1139"/>
                    <a:gd name="T89" fmla="*/ 21 h 2083"/>
                    <a:gd name="T90" fmla="*/ 44 w 1139"/>
                    <a:gd name="T91" fmla="*/ 19 h 2083"/>
                    <a:gd name="T92" fmla="*/ 42 w 1139"/>
                    <a:gd name="T93" fmla="*/ 17 h 2083"/>
                    <a:gd name="T94" fmla="*/ 40 w 1139"/>
                    <a:gd name="T95" fmla="*/ 15 h 2083"/>
                    <a:gd name="T96" fmla="*/ 38 w 1139"/>
                    <a:gd name="T97" fmla="*/ 13 h 2083"/>
                    <a:gd name="T98" fmla="*/ 36 w 1139"/>
                    <a:gd name="T99" fmla="*/ 11 h 2083"/>
                    <a:gd name="T100" fmla="*/ 33 w 1139"/>
                    <a:gd name="T101" fmla="*/ 10 h 2083"/>
                    <a:gd name="T102" fmla="*/ 31 w 1139"/>
                    <a:gd name="T103" fmla="*/ 8 h 2083"/>
                    <a:gd name="T104" fmla="*/ 28 w 1139"/>
                    <a:gd name="T105" fmla="*/ 7 h 2083"/>
                    <a:gd name="T106" fmla="*/ 26 w 1139"/>
                    <a:gd name="T107" fmla="*/ 6 h 2083"/>
                    <a:gd name="T108" fmla="*/ 23 w 1139"/>
                    <a:gd name="T109" fmla="*/ 5 h 2083"/>
                    <a:gd name="T110" fmla="*/ 20 w 1139"/>
                    <a:gd name="T111" fmla="*/ 3 h 2083"/>
                    <a:gd name="T112" fmla="*/ 17 w 1139"/>
                    <a:gd name="T113" fmla="*/ 2 h 2083"/>
                    <a:gd name="T114" fmla="*/ 15 w 1139"/>
                    <a:gd name="T115" fmla="*/ 2 h 2083"/>
                    <a:gd name="T116" fmla="*/ 12 w 1139"/>
                    <a:gd name="T117" fmla="*/ 1 h 2083"/>
                    <a:gd name="T118" fmla="*/ 9 w 1139"/>
                    <a:gd name="T119" fmla="*/ 1 h 2083"/>
                    <a:gd name="T120" fmla="*/ 6 w 1139"/>
                    <a:gd name="T121" fmla="*/ 0 h 2083"/>
                    <a:gd name="T122" fmla="*/ 3 w 1139"/>
                    <a:gd name="T123" fmla="*/ 0 h 2083"/>
                    <a:gd name="T124" fmla="*/ 0 w 1139"/>
                    <a:gd name="T125" fmla="*/ 0 h 2083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83"/>
                    <a:gd name="T191" fmla="*/ 1139 w 1139"/>
                    <a:gd name="T192" fmla="*/ 2083 h 2083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83">
                      <a:moveTo>
                        <a:pt x="0" y="2082"/>
                      </a:moveTo>
                      <a:lnTo>
                        <a:pt x="58" y="2080"/>
                      </a:lnTo>
                      <a:lnTo>
                        <a:pt x="116" y="2076"/>
                      </a:lnTo>
                      <a:lnTo>
                        <a:pt x="173" y="2069"/>
                      </a:lnTo>
                      <a:lnTo>
                        <a:pt x="230" y="2059"/>
                      </a:lnTo>
                      <a:lnTo>
                        <a:pt x="286" y="2047"/>
                      </a:lnTo>
                      <a:lnTo>
                        <a:pt x="342" y="2032"/>
                      </a:lnTo>
                      <a:lnTo>
                        <a:pt x="396" y="2014"/>
                      </a:lnTo>
                      <a:lnTo>
                        <a:pt x="450" y="1995"/>
                      </a:lnTo>
                      <a:lnTo>
                        <a:pt x="502" y="1972"/>
                      </a:lnTo>
                      <a:lnTo>
                        <a:pt x="553" y="1948"/>
                      </a:lnTo>
                      <a:lnTo>
                        <a:pt x="603" y="1921"/>
                      </a:lnTo>
                      <a:lnTo>
                        <a:pt x="651" y="1892"/>
                      </a:lnTo>
                      <a:lnTo>
                        <a:pt x="698" y="1860"/>
                      </a:lnTo>
                      <a:lnTo>
                        <a:pt x="742" y="1827"/>
                      </a:lnTo>
                      <a:lnTo>
                        <a:pt x="785" y="1792"/>
                      </a:lnTo>
                      <a:lnTo>
                        <a:pt x="826" y="1755"/>
                      </a:lnTo>
                      <a:lnTo>
                        <a:pt x="864" y="1716"/>
                      </a:lnTo>
                      <a:lnTo>
                        <a:pt x="901" y="1675"/>
                      </a:lnTo>
                      <a:lnTo>
                        <a:pt x="935" y="1632"/>
                      </a:lnTo>
                      <a:lnTo>
                        <a:pt x="966" y="1589"/>
                      </a:lnTo>
                      <a:lnTo>
                        <a:pt x="995" y="1543"/>
                      </a:lnTo>
                      <a:lnTo>
                        <a:pt x="1022" y="1497"/>
                      </a:lnTo>
                      <a:lnTo>
                        <a:pt x="1046" y="1449"/>
                      </a:lnTo>
                      <a:lnTo>
                        <a:pt x="1067" y="1400"/>
                      </a:lnTo>
                      <a:lnTo>
                        <a:pt x="1086" y="1351"/>
                      </a:lnTo>
                      <a:lnTo>
                        <a:pt x="1102" y="1300"/>
                      </a:lnTo>
                      <a:lnTo>
                        <a:pt x="1115" y="1249"/>
                      </a:lnTo>
                      <a:lnTo>
                        <a:pt x="1125" y="1198"/>
                      </a:lnTo>
                      <a:lnTo>
                        <a:pt x="1132" y="1146"/>
                      </a:lnTo>
                      <a:lnTo>
                        <a:pt x="1137" y="1093"/>
                      </a:lnTo>
                      <a:lnTo>
                        <a:pt x="1138" y="1041"/>
                      </a:lnTo>
                      <a:lnTo>
                        <a:pt x="1137" y="989"/>
                      </a:lnTo>
                      <a:lnTo>
                        <a:pt x="1132" y="936"/>
                      </a:lnTo>
                      <a:lnTo>
                        <a:pt x="1125" y="884"/>
                      </a:lnTo>
                      <a:lnTo>
                        <a:pt x="1115" y="833"/>
                      </a:lnTo>
                      <a:lnTo>
                        <a:pt x="1102" y="782"/>
                      </a:lnTo>
                      <a:lnTo>
                        <a:pt x="1086" y="731"/>
                      </a:lnTo>
                      <a:lnTo>
                        <a:pt x="1067" y="682"/>
                      </a:lnTo>
                      <a:lnTo>
                        <a:pt x="1046" y="633"/>
                      </a:lnTo>
                      <a:lnTo>
                        <a:pt x="1022" y="585"/>
                      </a:lnTo>
                      <a:lnTo>
                        <a:pt x="995" y="539"/>
                      </a:lnTo>
                      <a:lnTo>
                        <a:pt x="966" y="494"/>
                      </a:lnTo>
                      <a:lnTo>
                        <a:pt x="935" y="450"/>
                      </a:lnTo>
                      <a:lnTo>
                        <a:pt x="901" y="407"/>
                      </a:lnTo>
                      <a:lnTo>
                        <a:pt x="864" y="367"/>
                      </a:lnTo>
                      <a:lnTo>
                        <a:pt x="826" y="328"/>
                      </a:lnTo>
                      <a:lnTo>
                        <a:pt x="785" y="290"/>
                      </a:lnTo>
                      <a:lnTo>
                        <a:pt x="742" y="255"/>
                      </a:lnTo>
                      <a:lnTo>
                        <a:pt x="698" y="222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10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611" name="Freeform 31"/>
              <p:cNvSpPr>
                <a:spLocks noChangeArrowheads="1"/>
              </p:cNvSpPr>
              <p:nvPr/>
            </p:nvSpPr>
            <p:spPr bwMode="auto">
              <a:xfrm>
                <a:off x="2008" y="2170"/>
                <a:ext cx="308" cy="473"/>
              </a:xfrm>
              <a:custGeom>
                <a:avLst/>
                <a:gdLst>
                  <a:gd name="T0" fmla="*/ 70 w 1357"/>
                  <a:gd name="T1" fmla="*/ 0 h 2084"/>
                  <a:gd name="T2" fmla="*/ 0 w 1357"/>
                  <a:gd name="T3" fmla="*/ 0 h 2084"/>
                  <a:gd name="T4" fmla="*/ 0 w 1357"/>
                  <a:gd name="T5" fmla="*/ 107 h 2084"/>
                  <a:gd name="T6" fmla="*/ 70 w 1357"/>
                  <a:gd name="T7" fmla="*/ 107 h 20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4"/>
                  <a:gd name="T14" fmla="*/ 1357 w 1357"/>
                  <a:gd name="T15" fmla="*/ 2084 h 20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4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83"/>
                    </a:lnTo>
                    <a:lnTo>
                      <a:pt x="1356" y="2083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06" name="Line 32"/>
            <p:cNvSpPr>
              <a:spLocks noChangeShapeType="1"/>
            </p:cNvSpPr>
            <p:nvPr/>
          </p:nvSpPr>
          <p:spPr bwMode="auto">
            <a:xfrm flipH="1">
              <a:off x="1888" y="2241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7" name="Line 33"/>
            <p:cNvSpPr>
              <a:spLocks noChangeShapeType="1"/>
            </p:cNvSpPr>
            <p:nvPr/>
          </p:nvSpPr>
          <p:spPr bwMode="auto">
            <a:xfrm flipH="1">
              <a:off x="1888" y="2571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8" name="Line 34"/>
            <p:cNvSpPr>
              <a:spLocks noChangeShapeType="1"/>
            </p:cNvSpPr>
            <p:nvPr/>
          </p:nvSpPr>
          <p:spPr bwMode="auto">
            <a:xfrm flipH="1">
              <a:off x="2562" y="2405"/>
              <a:ext cx="20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9" name="Line 35"/>
            <p:cNvSpPr>
              <a:spLocks noChangeShapeType="1"/>
            </p:cNvSpPr>
            <p:nvPr/>
          </p:nvSpPr>
          <p:spPr bwMode="auto">
            <a:xfrm flipH="1">
              <a:off x="1888" y="2403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71" name="Group 36"/>
          <p:cNvGrpSpPr>
            <a:grpSpLocks/>
          </p:cNvGrpSpPr>
          <p:nvPr/>
        </p:nvGrpSpPr>
        <p:grpSpPr bwMode="auto">
          <a:xfrm>
            <a:off x="3359150" y="3438525"/>
            <a:ext cx="779463" cy="374650"/>
            <a:chOff x="1889" y="1625"/>
            <a:chExt cx="875" cy="471"/>
          </a:xfrm>
        </p:grpSpPr>
        <p:grpSp>
          <p:nvGrpSpPr>
            <p:cNvPr id="66596" name="Group 37"/>
            <p:cNvGrpSpPr>
              <a:grpSpLocks/>
            </p:cNvGrpSpPr>
            <p:nvPr/>
          </p:nvGrpSpPr>
          <p:grpSpPr bwMode="auto">
            <a:xfrm>
              <a:off x="2008" y="1625"/>
              <a:ext cx="544" cy="471"/>
              <a:chOff x="2008" y="1625"/>
              <a:chExt cx="544" cy="471"/>
            </a:xfrm>
          </p:grpSpPr>
          <p:grpSp>
            <p:nvGrpSpPr>
              <p:cNvPr id="66601" name="Group 38"/>
              <p:cNvGrpSpPr>
                <a:grpSpLocks/>
              </p:cNvGrpSpPr>
              <p:nvPr/>
            </p:nvGrpSpPr>
            <p:grpSpPr bwMode="auto">
              <a:xfrm>
                <a:off x="2291" y="1626"/>
                <a:ext cx="261" cy="470"/>
                <a:chOff x="2291" y="1626"/>
                <a:chExt cx="261" cy="470"/>
              </a:xfrm>
            </p:grpSpPr>
            <p:sp>
              <p:nvSpPr>
                <p:cNvPr id="66603" name="AutoShape 39"/>
                <p:cNvSpPr>
                  <a:spLocks noChangeArrowheads="1"/>
                </p:cNvSpPr>
                <p:nvPr/>
              </p:nvSpPr>
              <p:spPr bwMode="auto">
                <a:xfrm>
                  <a:off x="2291" y="1626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04" name="Freeform 40"/>
                <p:cNvSpPr>
                  <a:spLocks noChangeArrowheads="1"/>
                </p:cNvSpPr>
                <p:nvPr/>
              </p:nvSpPr>
              <p:spPr bwMode="auto">
                <a:xfrm>
                  <a:off x="2294" y="1626"/>
                  <a:ext cx="258" cy="471"/>
                </a:xfrm>
                <a:custGeom>
                  <a:avLst/>
                  <a:gdLst>
                    <a:gd name="T0" fmla="*/ 0 w 1139"/>
                    <a:gd name="T1" fmla="*/ 107 h 2077"/>
                    <a:gd name="T2" fmla="*/ 3 w 1139"/>
                    <a:gd name="T3" fmla="*/ 107 h 2077"/>
                    <a:gd name="T4" fmla="*/ 6 w 1139"/>
                    <a:gd name="T5" fmla="*/ 106 h 2077"/>
                    <a:gd name="T6" fmla="*/ 9 w 1139"/>
                    <a:gd name="T7" fmla="*/ 106 h 2077"/>
                    <a:gd name="T8" fmla="*/ 12 w 1139"/>
                    <a:gd name="T9" fmla="*/ 106 h 2077"/>
                    <a:gd name="T10" fmla="*/ 15 w 1139"/>
                    <a:gd name="T11" fmla="*/ 105 h 2077"/>
                    <a:gd name="T12" fmla="*/ 17 w 1139"/>
                    <a:gd name="T13" fmla="*/ 104 h 2077"/>
                    <a:gd name="T14" fmla="*/ 20 w 1139"/>
                    <a:gd name="T15" fmla="*/ 103 h 2077"/>
                    <a:gd name="T16" fmla="*/ 23 w 1139"/>
                    <a:gd name="T17" fmla="*/ 102 h 2077"/>
                    <a:gd name="T18" fmla="*/ 26 w 1139"/>
                    <a:gd name="T19" fmla="*/ 101 h 2077"/>
                    <a:gd name="T20" fmla="*/ 28 w 1139"/>
                    <a:gd name="T21" fmla="*/ 100 h 2077"/>
                    <a:gd name="T22" fmla="*/ 31 w 1139"/>
                    <a:gd name="T23" fmla="*/ 98 h 2077"/>
                    <a:gd name="T24" fmla="*/ 33 w 1139"/>
                    <a:gd name="T25" fmla="*/ 97 h 2077"/>
                    <a:gd name="T26" fmla="*/ 36 w 1139"/>
                    <a:gd name="T27" fmla="*/ 95 h 2077"/>
                    <a:gd name="T28" fmla="*/ 38 w 1139"/>
                    <a:gd name="T29" fmla="*/ 94 h 2077"/>
                    <a:gd name="T30" fmla="*/ 40 w 1139"/>
                    <a:gd name="T31" fmla="*/ 92 h 2077"/>
                    <a:gd name="T32" fmla="*/ 42 w 1139"/>
                    <a:gd name="T33" fmla="*/ 90 h 2077"/>
                    <a:gd name="T34" fmla="*/ 44 w 1139"/>
                    <a:gd name="T35" fmla="*/ 88 h 2077"/>
                    <a:gd name="T36" fmla="*/ 46 w 1139"/>
                    <a:gd name="T37" fmla="*/ 86 h 2077"/>
                    <a:gd name="T38" fmla="*/ 48 w 1139"/>
                    <a:gd name="T39" fmla="*/ 84 h 2077"/>
                    <a:gd name="T40" fmla="*/ 50 w 1139"/>
                    <a:gd name="T41" fmla="*/ 81 h 2077"/>
                    <a:gd name="T42" fmla="*/ 51 w 1139"/>
                    <a:gd name="T43" fmla="*/ 79 h 2077"/>
                    <a:gd name="T44" fmla="*/ 52 w 1139"/>
                    <a:gd name="T45" fmla="*/ 77 h 2077"/>
                    <a:gd name="T46" fmla="*/ 54 w 1139"/>
                    <a:gd name="T47" fmla="*/ 74 h 2077"/>
                    <a:gd name="T48" fmla="*/ 55 w 1139"/>
                    <a:gd name="T49" fmla="*/ 72 h 2077"/>
                    <a:gd name="T50" fmla="*/ 56 w 1139"/>
                    <a:gd name="T51" fmla="*/ 69 h 2077"/>
                    <a:gd name="T52" fmla="*/ 57 w 1139"/>
                    <a:gd name="T53" fmla="*/ 67 h 2077"/>
                    <a:gd name="T54" fmla="*/ 57 w 1139"/>
                    <a:gd name="T55" fmla="*/ 64 h 2077"/>
                    <a:gd name="T56" fmla="*/ 58 w 1139"/>
                    <a:gd name="T57" fmla="*/ 61 h 2077"/>
                    <a:gd name="T58" fmla="*/ 58 w 1139"/>
                    <a:gd name="T59" fmla="*/ 59 h 2077"/>
                    <a:gd name="T60" fmla="*/ 58 w 1139"/>
                    <a:gd name="T61" fmla="*/ 56 h 2077"/>
                    <a:gd name="T62" fmla="*/ 58 w 1139"/>
                    <a:gd name="T63" fmla="*/ 53 h 2077"/>
                    <a:gd name="T64" fmla="*/ 58 w 1139"/>
                    <a:gd name="T65" fmla="*/ 51 h 2077"/>
                    <a:gd name="T66" fmla="*/ 58 w 1139"/>
                    <a:gd name="T67" fmla="*/ 48 h 2077"/>
                    <a:gd name="T68" fmla="*/ 58 w 1139"/>
                    <a:gd name="T69" fmla="*/ 45 h 2077"/>
                    <a:gd name="T70" fmla="*/ 57 w 1139"/>
                    <a:gd name="T71" fmla="*/ 43 h 2077"/>
                    <a:gd name="T72" fmla="*/ 57 w 1139"/>
                    <a:gd name="T73" fmla="*/ 40 h 2077"/>
                    <a:gd name="T74" fmla="*/ 56 w 1139"/>
                    <a:gd name="T75" fmla="*/ 37 h 2077"/>
                    <a:gd name="T76" fmla="*/ 55 w 1139"/>
                    <a:gd name="T77" fmla="*/ 35 h 2077"/>
                    <a:gd name="T78" fmla="*/ 54 w 1139"/>
                    <a:gd name="T79" fmla="*/ 32 h 2077"/>
                    <a:gd name="T80" fmla="*/ 52 w 1139"/>
                    <a:gd name="T81" fmla="*/ 30 h 2077"/>
                    <a:gd name="T82" fmla="*/ 51 w 1139"/>
                    <a:gd name="T83" fmla="*/ 28 h 2077"/>
                    <a:gd name="T84" fmla="*/ 50 w 1139"/>
                    <a:gd name="T85" fmla="*/ 25 h 2077"/>
                    <a:gd name="T86" fmla="*/ 48 w 1139"/>
                    <a:gd name="T87" fmla="*/ 23 h 2077"/>
                    <a:gd name="T88" fmla="*/ 46 w 1139"/>
                    <a:gd name="T89" fmla="*/ 21 h 2077"/>
                    <a:gd name="T90" fmla="*/ 44 w 1139"/>
                    <a:gd name="T91" fmla="*/ 19 h 2077"/>
                    <a:gd name="T92" fmla="*/ 42 w 1139"/>
                    <a:gd name="T93" fmla="*/ 17 h 2077"/>
                    <a:gd name="T94" fmla="*/ 40 w 1139"/>
                    <a:gd name="T95" fmla="*/ 15 h 2077"/>
                    <a:gd name="T96" fmla="*/ 38 w 1139"/>
                    <a:gd name="T97" fmla="*/ 13 h 2077"/>
                    <a:gd name="T98" fmla="*/ 36 w 1139"/>
                    <a:gd name="T99" fmla="*/ 11 h 2077"/>
                    <a:gd name="T100" fmla="*/ 33 w 1139"/>
                    <a:gd name="T101" fmla="*/ 10 h 2077"/>
                    <a:gd name="T102" fmla="*/ 31 w 1139"/>
                    <a:gd name="T103" fmla="*/ 8 h 2077"/>
                    <a:gd name="T104" fmla="*/ 28 w 1139"/>
                    <a:gd name="T105" fmla="*/ 7 h 2077"/>
                    <a:gd name="T106" fmla="*/ 26 w 1139"/>
                    <a:gd name="T107" fmla="*/ 6 h 2077"/>
                    <a:gd name="T108" fmla="*/ 23 w 1139"/>
                    <a:gd name="T109" fmla="*/ 5 h 2077"/>
                    <a:gd name="T110" fmla="*/ 20 w 1139"/>
                    <a:gd name="T111" fmla="*/ 3 h 2077"/>
                    <a:gd name="T112" fmla="*/ 17 w 1139"/>
                    <a:gd name="T113" fmla="*/ 2 h 2077"/>
                    <a:gd name="T114" fmla="*/ 15 w 1139"/>
                    <a:gd name="T115" fmla="*/ 2 h 2077"/>
                    <a:gd name="T116" fmla="*/ 12 w 1139"/>
                    <a:gd name="T117" fmla="*/ 1 h 2077"/>
                    <a:gd name="T118" fmla="*/ 9 w 1139"/>
                    <a:gd name="T119" fmla="*/ 1 h 2077"/>
                    <a:gd name="T120" fmla="*/ 6 w 1139"/>
                    <a:gd name="T121" fmla="*/ 0 h 2077"/>
                    <a:gd name="T122" fmla="*/ 3 w 1139"/>
                    <a:gd name="T123" fmla="*/ 0 h 2077"/>
                    <a:gd name="T124" fmla="*/ 0 w 1139"/>
                    <a:gd name="T125" fmla="*/ 0 h 207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7"/>
                    <a:gd name="T191" fmla="*/ 1139 w 1139"/>
                    <a:gd name="T192" fmla="*/ 2077 h 207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7">
                      <a:moveTo>
                        <a:pt x="0" y="2076"/>
                      </a:moveTo>
                      <a:lnTo>
                        <a:pt x="58" y="2074"/>
                      </a:lnTo>
                      <a:lnTo>
                        <a:pt x="116" y="2070"/>
                      </a:lnTo>
                      <a:lnTo>
                        <a:pt x="173" y="2063"/>
                      </a:lnTo>
                      <a:lnTo>
                        <a:pt x="230" y="2053"/>
                      </a:lnTo>
                      <a:lnTo>
                        <a:pt x="286" y="2041"/>
                      </a:lnTo>
                      <a:lnTo>
                        <a:pt x="342" y="2026"/>
                      </a:lnTo>
                      <a:lnTo>
                        <a:pt x="396" y="2009"/>
                      </a:lnTo>
                      <a:lnTo>
                        <a:pt x="450" y="1989"/>
                      </a:lnTo>
                      <a:lnTo>
                        <a:pt x="502" y="1967"/>
                      </a:lnTo>
                      <a:lnTo>
                        <a:pt x="553" y="1942"/>
                      </a:lnTo>
                      <a:lnTo>
                        <a:pt x="603" y="1915"/>
                      </a:lnTo>
                      <a:lnTo>
                        <a:pt x="651" y="1886"/>
                      </a:lnTo>
                      <a:lnTo>
                        <a:pt x="697" y="1855"/>
                      </a:lnTo>
                      <a:lnTo>
                        <a:pt x="742" y="1822"/>
                      </a:lnTo>
                      <a:lnTo>
                        <a:pt x="785" y="1787"/>
                      </a:lnTo>
                      <a:lnTo>
                        <a:pt x="826" y="1750"/>
                      </a:lnTo>
                      <a:lnTo>
                        <a:pt x="864" y="1711"/>
                      </a:lnTo>
                      <a:lnTo>
                        <a:pt x="900" y="1670"/>
                      </a:lnTo>
                      <a:lnTo>
                        <a:pt x="935" y="1628"/>
                      </a:lnTo>
                      <a:lnTo>
                        <a:pt x="966" y="1584"/>
                      </a:lnTo>
                      <a:lnTo>
                        <a:pt x="995" y="1539"/>
                      </a:lnTo>
                      <a:lnTo>
                        <a:pt x="1022" y="1493"/>
                      </a:lnTo>
                      <a:lnTo>
                        <a:pt x="1046" y="1445"/>
                      </a:lnTo>
                      <a:lnTo>
                        <a:pt x="1067" y="1396"/>
                      </a:lnTo>
                      <a:lnTo>
                        <a:pt x="1086" y="1347"/>
                      </a:lnTo>
                      <a:lnTo>
                        <a:pt x="1102" y="1297"/>
                      </a:lnTo>
                      <a:lnTo>
                        <a:pt x="1115" y="1246"/>
                      </a:lnTo>
                      <a:lnTo>
                        <a:pt x="1125" y="1194"/>
                      </a:lnTo>
                      <a:lnTo>
                        <a:pt x="1132" y="1142"/>
                      </a:lnTo>
                      <a:lnTo>
                        <a:pt x="1137" y="1090"/>
                      </a:lnTo>
                      <a:lnTo>
                        <a:pt x="1138" y="1038"/>
                      </a:lnTo>
                      <a:lnTo>
                        <a:pt x="1137" y="986"/>
                      </a:lnTo>
                      <a:lnTo>
                        <a:pt x="1132" y="934"/>
                      </a:lnTo>
                      <a:lnTo>
                        <a:pt x="1125" y="882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29"/>
                      </a:lnTo>
                      <a:lnTo>
                        <a:pt x="1067" y="680"/>
                      </a:lnTo>
                      <a:lnTo>
                        <a:pt x="1046" y="631"/>
                      </a:lnTo>
                      <a:lnTo>
                        <a:pt x="1022" y="584"/>
                      </a:lnTo>
                      <a:lnTo>
                        <a:pt x="996" y="537"/>
                      </a:lnTo>
                      <a:lnTo>
                        <a:pt x="966" y="492"/>
                      </a:lnTo>
                      <a:lnTo>
                        <a:pt x="935" y="448"/>
                      </a:lnTo>
                      <a:lnTo>
                        <a:pt x="901" y="406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89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4" y="134"/>
                      </a:lnTo>
                      <a:lnTo>
                        <a:pt x="503" y="109"/>
                      </a:lnTo>
                      <a:lnTo>
                        <a:pt x="450" y="87"/>
                      </a:lnTo>
                      <a:lnTo>
                        <a:pt x="397" y="68"/>
                      </a:lnTo>
                      <a:lnTo>
                        <a:pt x="342" y="50"/>
                      </a:lnTo>
                      <a:lnTo>
                        <a:pt x="287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9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602" name="Freeform 41"/>
              <p:cNvSpPr>
                <a:spLocks noChangeArrowheads="1"/>
              </p:cNvSpPr>
              <p:nvPr/>
            </p:nvSpPr>
            <p:spPr bwMode="auto">
              <a:xfrm>
                <a:off x="2008" y="1625"/>
                <a:ext cx="308" cy="471"/>
              </a:xfrm>
              <a:custGeom>
                <a:avLst/>
                <a:gdLst>
                  <a:gd name="T0" fmla="*/ 70 w 1357"/>
                  <a:gd name="T1" fmla="*/ 0 h 2079"/>
                  <a:gd name="T2" fmla="*/ 0 w 1357"/>
                  <a:gd name="T3" fmla="*/ 0 h 2079"/>
                  <a:gd name="T4" fmla="*/ 0 w 1357"/>
                  <a:gd name="T5" fmla="*/ 107 h 2079"/>
                  <a:gd name="T6" fmla="*/ 70 w 1357"/>
                  <a:gd name="T7" fmla="*/ 107 h 20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79"/>
                  <a:gd name="T14" fmla="*/ 1357 w 1357"/>
                  <a:gd name="T15" fmla="*/ 2079 h 20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79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8"/>
                    </a:lnTo>
                    <a:lnTo>
                      <a:pt x="1356" y="2078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97" name="Line 42"/>
            <p:cNvSpPr>
              <a:spLocks noChangeShapeType="1"/>
            </p:cNvSpPr>
            <p:nvPr/>
          </p:nvSpPr>
          <p:spPr bwMode="auto">
            <a:xfrm flipH="1">
              <a:off x="1888" y="1696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8" name="Line 43"/>
            <p:cNvSpPr>
              <a:spLocks noChangeShapeType="1"/>
            </p:cNvSpPr>
            <p:nvPr/>
          </p:nvSpPr>
          <p:spPr bwMode="auto">
            <a:xfrm flipH="1">
              <a:off x="1888" y="2025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9" name="Line 44"/>
            <p:cNvSpPr>
              <a:spLocks noChangeShapeType="1"/>
            </p:cNvSpPr>
            <p:nvPr/>
          </p:nvSpPr>
          <p:spPr bwMode="auto">
            <a:xfrm flipH="1">
              <a:off x="2562" y="1859"/>
              <a:ext cx="20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0" name="Line 45"/>
            <p:cNvSpPr>
              <a:spLocks noChangeShapeType="1"/>
            </p:cNvSpPr>
            <p:nvPr/>
          </p:nvSpPr>
          <p:spPr bwMode="auto">
            <a:xfrm flipH="1">
              <a:off x="1888" y="1857"/>
              <a:ext cx="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72" name="Group 46"/>
          <p:cNvGrpSpPr>
            <a:grpSpLocks/>
          </p:cNvGrpSpPr>
          <p:nvPr/>
        </p:nvGrpSpPr>
        <p:grpSpPr bwMode="auto">
          <a:xfrm>
            <a:off x="5035550" y="4275138"/>
            <a:ext cx="744538" cy="379412"/>
            <a:chOff x="3343" y="2433"/>
            <a:chExt cx="835" cy="477"/>
          </a:xfrm>
        </p:grpSpPr>
        <p:grpSp>
          <p:nvGrpSpPr>
            <p:cNvPr id="66580" name="Group 47"/>
            <p:cNvGrpSpPr>
              <a:grpSpLocks/>
            </p:cNvGrpSpPr>
            <p:nvPr/>
          </p:nvGrpSpPr>
          <p:grpSpPr bwMode="auto">
            <a:xfrm>
              <a:off x="3640" y="2436"/>
              <a:ext cx="446" cy="238"/>
              <a:chOff x="3640" y="2436"/>
              <a:chExt cx="446" cy="238"/>
            </a:xfrm>
          </p:grpSpPr>
          <p:sp>
            <p:nvSpPr>
              <p:cNvPr id="66594" name="AutoShape 48"/>
              <p:cNvSpPr>
                <a:spLocks noChangeArrowheads="1"/>
              </p:cNvSpPr>
              <p:nvPr/>
            </p:nvSpPr>
            <p:spPr bwMode="auto">
              <a:xfrm>
                <a:off x="3640" y="2436"/>
                <a:ext cx="447" cy="239"/>
              </a:xfrm>
              <a:prstGeom prst="roundRect">
                <a:avLst>
                  <a:gd name="adj" fmla="val 417"/>
                </a:avLst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5" name="Freeform 49"/>
              <p:cNvSpPr>
                <a:spLocks noChangeArrowheads="1"/>
              </p:cNvSpPr>
              <p:nvPr/>
            </p:nvSpPr>
            <p:spPr bwMode="auto">
              <a:xfrm>
                <a:off x="3640" y="2436"/>
                <a:ext cx="447" cy="241"/>
              </a:xfrm>
              <a:custGeom>
                <a:avLst/>
                <a:gdLst>
                  <a:gd name="T0" fmla="*/ 101 w 1972"/>
                  <a:gd name="T1" fmla="*/ 55 h 1061"/>
                  <a:gd name="T2" fmla="*/ 98 w 1972"/>
                  <a:gd name="T3" fmla="*/ 50 h 1061"/>
                  <a:gd name="T4" fmla="*/ 95 w 1972"/>
                  <a:gd name="T5" fmla="*/ 45 h 1061"/>
                  <a:gd name="T6" fmla="*/ 91 w 1972"/>
                  <a:gd name="T7" fmla="*/ 41 h 1061"/>
                  <a:gd name="T8" fmla="*/ 87 w 1972"/>
                  <a:gd name="T9" fmla="*/ 36 h 1061"/>
                  <a:gd name="T10" fmla="*/ 83 w 1972"/>
                  <a:gd name="T11" fmla="*/ 32 h 1061"/>
                  <a:gd name="T12" fmla="*/ 78 w 1972"/>
                  <a:gd name="T13" fmla="*/ 28 h 1061"/>
                  <a:gd name="T14" fmla="*/ 74 w 1972"/>
                  <a:gd name="T15" fmla="*/ 24 h 1061"/>
                  <a:gd name="T16" fmla="*/ 69 w 1972"/>
                  <a:gd name="T17" fmla="*/ 21 h 1061"/>
                  <a:gd name="T18" fmla="*/ 64 w 1972"/>
                  <a:gd name="T19" fmla="*/ 18 h 1061"/>
                  <a:gd name="T20" fmla="*/ 58 w 1972"/>
                  <a:gd name="T21" fmla="*/ 15 h 1061"/>
                  <a:gd name="T22" fmla="*/ 53 w 1972"/>
                  <a:gd name="T23" fmla="*/ 12 h 1061"/>
                  <a:gd name="T24" fmla="*/ 48 w 1972"/>
                  <a:gd name="T25" fmla="*/ 10 h 1061"/>
                  <a:gd name="T26" fmla="*/ 42 w 1972"/>
                  <a:gd name="T27" fmla="*/ 7 h 1061"/>
                  <a:gd name="T28" fmla="*/ 36 w 1972"/>
                  <a:gd name="T29" fmla="*/ 5 h 1061"/>
                  <a:gd name="T30" fmla="*/ 30 w 1972"/>
                  <a:gd name="T31" fmla="*/ 4 h 1061"/>
                  <a:gd name="T32" fmla="*/ 24 w 1972"/>
                  <a:gd name="T33" fmla="*/ 2 h 1061"/>
                  <a:gd name="T34" fmla="*/ 18 w 1972"/>
                  <a:gd name="T35" fmla="*/ 1 h 1061"/>
                  <a:gd name="T36" fmla="*/ 12 w 1972"/>
                  <a:gd name="T37" fmla="*/ 1 h 1061"/>
                  <a:gd name="T38" fmla="*/ 6 w 1972"/>
                  <a:gd name="T39" fmla="*/ 0 h 1061"/>
                  <a:gd name="T40" fmla="*/ 0 w 1972"/>
                  <a:gd name="T41" fmla="*/ 0 h 10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972"/>
                  <a:gd name="T64" fmla="*/ 0 h 1061"/>
                  <a:gd name="T65" fmla="*/ 1972 w 1972"/>
                  <a:gd name="T66" fmla="*/ 1061 h 106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972" h="1061">
                    <a:moveTo>
                      <a:pt x="1971" y="1060"/>
                    </a:moveTo>
                    <a:lnTo>
                      <a:pt x="1910" y="965"/>
                    </a:lnTo>
                    <a:lnTo>
                      <a:pt x="1842" y="874"/>
                    </a:lnTo>
                    <a:lnTo>
                      <a:pt x="1770" y="786"/>
                    </a:lnTo>
                    <a:lnTo>
                      <a:pt x="1693" y="702"/>
                    </a:lnTo>
                    <a:lnTo>
                      <a:pt x="1611" y="621"/>
                    </a:lnTo>
                    <a:lnTo>
                      <a:pt x="1525" y="545"/>
                    </a:lnTo>
                    <a:lnTo>
                      <a:pt x="1434" y="473"/>
                    </a:lnTo>
                    <a:lnTo>
                      <a:pt x="1340" y="405"/>
                    </a:lnTo>
                    <a:lnTo>
                      <a:pt x="1242" y="342"/>
                    </a:lnTo>
                    <a:lnTo>
                      <a:pt x="1140" y="284"/>
                    </a:lnTo>
                    <a:lnTo>
                      <a:pt x="1035" y="231"/>
                    </a:lnTo>
                    <a:lnTo>
                      <a:pt x="928" y="183"/>
                    </a:lnTo>
                    <a:lnTo>
                      <a:pt x="817" y="141"/>
                    </a:lnTo>
                    <a:lnTo>
                      <a:pt x="705" y="104"/>
                    </a:lnTo>
                    <a:lnTo>
                      <a:pt x="590" y="72"/>
                    </a:lnTo>
                    <a:lnTo>
                      <a:pt x="474" y="46"/>
                    </a:lnTo>
                    <a:lnTo>
                      <a:pt x="357" y="26"/>
                    </a:lnTo>
                    <a:lnTo>
                      <a:pt x="238" y="12"/>
                    </a:lnTo>
                    <a:lnTo>
                      <a:pt x="119" y="3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6581" name="Group 50"/>
            <p:cNvGrpSpPr>
              <a:grpSpLocks/>
            </p:cNvGrpSpPr>
            <p:nvPr/>
          </p:nvGrpSpPr>
          <p:grpSpPr bwMode="auto">
            <a:xfrm>
              <a:off x="3647" y="2676"/>
              <a:ext cx="442" cy="234"/>
              <a:chOff x="3647" y="2676"/>
              <a:chExt cx="442" cy="234"/>
            </a:xfrm>
          </p:grpSpPr>
          <p:sp>
            <p:nvSpPr>
              <p:cNvPr id="66592" name="AutoShape 51"/>
              <p:cNvSpPr>
                <a:spLocks noChangeArrowheads="1"/>
              </p:cNvSpPr>
              <p:nvPr/>
            </p:nvSpPr>
            <p:spPr bwMode="auto">
              <a:xfrm rot="10800000">
                <a:off x="3648" y="2678"/>
                <a:ext cx="442" cy="235"/>
              </a:xfrm>
              <a:prstGeom prst="roundRect">
                <a:avLst>
                  <a:gd name="adj" fmla="val 426"/>
                </a:avLst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3" name="Freeform 52"/>
              <p:cNvSpPr>
                <a:spLocks noChangeArrowheads="1"/>
              </p:cNvSpPr>
              <p:nvPr/>
            </p:nvSpPr>
            <p:spPr bwMode="auto">
              <a:xfrm>
                <a:off x="3642" y="2676"/>
                <a:ext cx="448" cy="236"/>
              </a:xfrm>
              <a:custGeom>
                <a:avLst/>
                <a:gdLst>
                  <a:gd name="T0" fmla="*/ 0 w 1975"/>
                  <a:gd name="T1" fmla="*/ 54 h 1039"/>
                  <a:gd name="T2" fmla="*/ 6 w 1975"/>
                  <a:gd name="T3" fmla="*/ 53 h 1039"/>
                  <a:gd name="T4" fmla="*/ 12 w 1975"/>
                  <a:gd name="T5" fmla="*/ 53 h 1039"/>
                  <a:gd name="T6" fmla="*/ 18 w 1975"/>
                  <a:gd name="T7" fmla="*/ 52 h 1039"/>
                  <a:gd name="T8" fmla="*/ 24 w 1975"/>
                  <a:gd name="T9" fmla="*/ 51 h 1039"/>
                  <a:gd name="T10" fmla="*/ 30 w 1975"/>
                  <a:gd name="T11" fmla="*/ 50 h 1039"/>
                  <a:gd name="T12" fmla="*/ 36 w 1975"/>
                  <a:gd name="T13" fmla="*/ 49 h 1039"/>
                  <a:gd name="T14" fmla="*/ 42 w 1975"/>
                  <a:gd name="T15" fmla="*/ 47 h 1039"/>
                  <a:gd name="T16" fmla="*/ 48 w 1975"/>
                  <a:gd name="T17" fmla="*/ 45 h 1039"/>
                  <a:gd name="T18" fmla="*/ 53 w 1975"/>
                  <a:gd name="T19" fmla="*/ 42 h 1039"/>
                  <a:gd name="T20" fmla="*/ 59 w 1975"/>
                  <a:gd name="T21" fmla="*/ 40 h 1039"/>
                  <a:gd name="T22" fmla="*/ 64 w 1975"/>
                  <a:gd name="T23" fmla="*/ 37 h 1039"/>
                  <a:gd name="T24" fmla="*/ 69 w 1975"/>
                  <a:gd name="T25" fmla="*/ 33 h 1039"/>
                  <a:gd name="T26" fmla="*/ 74 w 1975"/>
                  <a:gd name="T27" fmla="*/ 30 h 1039"/>
                  <a:gd name="T28" fmla="*/ 78 w 1975"/>
                  <a:gd name="T29" fmla="*/ 26 h 1039"/>
                  <a:gd name="T30" fmla="*/ 83 w 1975"/>
                  <a:gd name="T31" fmla="*/ 22 h 1039"/>
                  <a:gd name="T32" fmla="*/ 87 w 1975"/>
                  <a:gd name="T33" fmla="*/ 18 h 1039"/>
                  <a:gd name="T34" fmla="*/ 91 w 1975"/>
                  <a:gd name="T35" fmla="*/ 14 h 1039"/>
                  <a:gd name="T36" fmla="*/ 95 w 1975"/>
                  <a:gd name="T37" fmla="*/ 10 h 1039"/>
                  <a:gd name="T38" fmla="*/ 98 w 1975"/>
                  <a:gd name="T39" fmla="*/ 5 h 1039"/>
                  <a:gd name="T40" fmla="*/ 102 w 1975"/>
                  <a:gd name="T41" fmla="*/ 0 h 10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975"/>
                  <a:gd name="T64" fmla="*/ 0 h 1039"/>
                  <a:gd name="T65" fmla="*/ 1975 w 1975"/>
                  <a:gd name="T66" fmla="*/ 1039 h 10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975" h="1039">
                    <a:moveTo>
                      <a:pt x="0" y="1038"/>
                    </a:moveTo>
                    <a:lnTo>
                      <a:pt x="119" y="1036"/>
                    </a:lnTo>
                    <a:lnTo>
                      <a:pt x="237" y="1029"/>
                    </a:lnTo>
                    <a:lnTo>
                      <a:pt x="355" y="1015"/>
                    </a:lnTo>
                    <a:lnTo>
                      <a:pt x="472" y="996"/>
                    </a:lnTo>
                    <a:lnTo>
                      <a:pt x="588" y="971"/>
                    </a:lnTo>
                    <a:lnTo>
                      <a:pt x="702" y="941"/>
                    </a:lnTo>
                    <a:lnTo>
                      <a:pt x="814" y="905"/>
                    </a:lnTo>
                    <a:lnTo>
                      <a:pt x="924" y="864"/>
                    </a:lnTo>
                    <a:lnTo>
                      <a:pt x="1032" y="817"/>
                    </a:lnTo>
                    <a:lnTo>
                      <a:pt x="1137" y="765"/>
                    </a:lnTo>
                    <a:lnTo>
                      <a:pt x="1238" y="709"/>
                    </a:lnTo>
                    <a:lnTo>
                      <a:pt x="1337" y="647"/>
                    </a:lnTo>
                    <a:lnTo>
                      <a:pt x="1432" y="580"/>
                    </a:lnTo>
                    <a:lnTo>
                      <a:pt x="1523" y="509"/>
                    </a:lnTo>
                    <a:lnTo>
                      <a:pt x="1609" y="434"/>
                    </a:lnTo>
                    <a:lnTo>
                      <a:pt x="1692" y="354"/>
                    </a:lnTo>
                    <a:lnTo>
                      <a:pt x="1770" y="271"/>
                    </a:lnTo>
                    <a:lnTo>
                      <a:pt x="1843" y="184"/>
                    </a:lnTo>
                    <a:lnTo>
                      <a:pt x="1911" y="93"/>
                    </a:lnTo>
                    <a:lnTo>
                      <a:pt x="1974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82" name="Line 53"/>
            <p:cNvSpPr>
              <a:spLocks noChangeShapeType="1"/>
            </p:cNvSpPr>
            <p:nvPr/>
          </p:nvSpPr>
          <p:spPr bwMode="auto">
            <a:xfrm flipH="1">
              <a:off x="3485" y="2435"/>
              <a:ext cx="15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3" name="Line 54"/>
            <p:cNvSpPr>
              <a:spLocks noChangeShapeType="1"/>
            </p:cNvSpPr>
            <p:nvPr/>
          </p:nvSpPr>
          <p:spPr bwMode="auto">
            <a:xfrm flipH="1">
              <a:off x="3485" y="2907"/>
              <a:ext cx="15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584" name="Group 55"/>
            <p:cNvGrpSpPr>
              <a:grpSpLocks/>
            </p:cNvGrpSpPr>
            <p:nvPr/>
          </p:nvGrpSpPr>
          <p:grpSpPr bwMode="auto">
            <a:xfrm>
              <a:off x="3485" y="2433"/>
              <a:ext cx="68" cy="473"/>
              <a:chOff x="3485" y="2433"/>
              <a:chExt cx="68" cy="473"/>
            </a:xfrm>
          </p:grpSpPr>
          <p:sp>
            <p:nvSpPr>
              <p:cNvPr id="66590" name="AutoShape 56"/>
              <p:cNvSpPr>
                <a:spLocks noChangeArrowheads="1"/>
              </p:cNvSpPr>
              <p:nvPr/>
            </p:nvSpPr>
            <p:spPr bwMode="auto">
              <a:xfrm>
                <a:off x="3486" y="2433"/>
                <a:ext cx="69" cy="474"/>
              </a:xfrm>
              <a:prstGeom prst="roundRect">
                <a:avLst>
                  <a:gd name="adj" fmla="val 1468"/>
                </a:avLst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1" name="Freeform 57"/>
              <p:cNvSpPr>
                <a:spLocks noChangeArrowheads="1"/>
              </p:cNvSpPr>
              <p:nvPr/>
            </p:nvSpPr>
            <p:spPr bwMode="auto">
              <a:xfrm>
                <a:off x="3485" y="2433"/>
                <a:ext cx="69" cy="473"/>
              </a:xfrm>
              <a:custGeom>
                <a:avLst/>
                <a:gdLst>
                  <a:gd name="T0" fmla="*/ 1 w 303"/>
                  <a:gd name="T1" fmla="*/ 107 h 2087"/>
                  <a:gd name="T2" fmla="*/ 2 w 303"/>
                  <a:gd name="T3" fmla="*/ 106 h 2087"/>
                  <a:gd name="T4" fmla="*/ 3 w 303"/>
                  <a:gd name="T5" fmla="*/ 104 h 2087"/>
                  <a:gd name="T6" fmla="*/ 5 w 303"/>
                  <a:gd name="T7" fmla="*/ 102 h 2087"/>
                  <a:gd name="T8" fmla="*/ 6 w 303"/>
                  <a:gd name="T9" fmla="*/ 100 h 2087"/>
                  <a:gd name="T10" fmla="*/ 7 w 303"/>
                  <a:gd name="T11" fmla="*/ 98 h 2087"/>
                  <a:gd name="T12" fmla="*/ 8 w 303"/>
                  <a:gd name="T13" fmla="*/ 96 h 2087"/>
                  <a:gd name="T14" fmla="*/ 9 w 303"/>
                  <a:gd name="T15" fmla="*/ 93 h 2087"/>
                  <a:gd name="T16" fmla="*/ 10 w 303"/>
                  <a:gd name="T17" fmla="*/ 91 h 2087"/>
                  <a:gd name="T18" fmla="*/ 11 w 303"/>
                  <a:gd name="T19" fmla="*/ 88 h 2087"/>
                  <a:gd name="T20" fmla="*/ 11 w 303"/>
                  <a:gd name="T21" fmla="*/ 86 h 2087"/>
                  <a:gd name="T22" fmla="*/ 12 w 303"/>
                  <a:gd name="T23" fmla="*/ 83 h 2087"/>
                  <a:gd name="T24" fmla="*/ 13 w 303"/>
                  <a:gd name="T25" fmla="*/ 80 h 2087"/>
                  <a:gd name="T26" fmla="*/ 13 w 303"/>
                  <a:gd name="T27" fmla="*/ 77 h 2087"/>
                  <a:gd name="T28" fmla="*/ 14 w 303"/>
                  <a:gd name="T29" fmla="*/ 74 h 2087"/>
                  <a:gd name="T30" fmla="*/ 14 w 303"/>
                  <a:gd name="T31" fmla="*/ 71 h 2087"/>
                  <a:gd name="T32" fmla="*/ 15 w 303"/>
                  <a:gd name="T33" fmla="*/ 68 h 2087"/>
                  <a:gd name="T34" fmla="*/ 15 w 303"/>
                  <a:gd name="T35" fmla="*/ 65 h 2087"/>
                  <a:gd name="T36" fmla="*/ 15 w 303"/>
                  <a:gd name="T37" fmla="*/ 62 h 2087"/>
                  <a:gd name="T38" fmla="*/ 15 w 303"/>
                  <a:gd name="T39" fmla="*/ 59 h 2087"/>
                  <a:gd name="T40" fmla="*/ 16 w 303"/>
                  <a:gd name="T41" fmla="*/ 56 h 2087"/>
                  <a:gd name="T42" fmla="*/ 16 w 303"/>
                  <a:gd name="T43" fmla="*/ 53 h 2087"/>
                  <a:gd name="T44" fmla="*/ 16 w 303"/>
                  <a:gd name="T45" fmla="*/ 50 h 2087"/>
                  <a:gd name="T46" fmla="*/ 15 w 303"/>
                  <a:gd name="T47" fmla="*/ 47 h 2087"/>
                  <a:gd name="T48" fmla="*/ 15 w 303"/>
                  <a:gd name="T49" fmla="*/ 44 h 2087"/>
                  <a:gd name="T50" fmla="*/ 15 w 303"/>
                  <a:gd name="T51" fmla="*/ 41 h 2087"/>
                  <a:gd name="T52" fmla="*/ 15 w 303"/>
                  <a:gd name="T53" fmla="*/ 38 h 2087"/>
                  <a:gd name="T54" fmla="*/ 14 w 303"/>
                  <a:gd name="T55" fmla="*/ 35 h 2087"/>
                  <a:gd name="T56" fmla="*/ 14 w 303"/>
                  <a:gd name="T57" fmla="*/ 32 h 2087"/>
                  <a:gd name="T58" fmla="*/ 13 w 303"/>
                  <a:gd name="T59" fmla="*/ 29 h 2087"/>
                  <a:gd name="T60" fmla="*/ 13 w 303"/>
                  <a:gd name="T61" fmla="*/ 26 h 2087"/>
                  <a:gd name="T62" fmla="*/ 12 w 303"/>
                  <a:gd name="T63" fmla="*/ 24 h 2087"/>
                  <a:gd name="T64" fmla="*/ 11 w 303"/>
                  <a:gd name="T65" fmla="*/ 21 h 2087"/>
                  <a:gd name="T66" fmla="*/ 10 w 303"/>
                  <a:gd name="T67" fmla="*/ 18 h 2087"/>
                  <a:gd name="T68" fmla="*/ 9 w 303"/>
                  <a:gd name="T69" fmla="*/ 16 h 2087"/>
                  <a:gd name="T70" fmla="*/ 8 w 303"/>
                  <a:gd name="T71" fmla="*/ 13 h 2087"/>
                  <a:gd name="T72" fmla="*/ 7 w 303"/>
                  <a:gd name="T73" fmla="*/ 11 h 2087"/>
                  <a:gd name="T74" fmla="*/ 6 w 303"/>
                  <a:gd name="T75" fmla="*/ 9 h 2087"/>
                  <a:gd name="T76" fmla="*/ 5 w 303"/>
                  <a:gd name="T77" fmla="*/ 7 h 2087"/>
                  <a:gd name="T78" fmla="*/ 4 w 303"/>
                  <a:gd name="T79" fmla="*/ 5 h 2087"/>
                  <a:gd name="T80" fmla="*/ 3 w 303"/>
                  <a:gd name="T81" fmla="*/ 3 h 2087"/>
                  <a:gd name="T82" fmla="*/ 1 w 303"/>
                  <a:gd name="T83" fmla="*/ 2 h 2087"/>
                  <a:gd name="T84" fmla="*/ 0 w 303"/>
                  <a:gd name="T85" fmla="*/ 0 h 208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03"/>
                  <a:gd name="T130" fmla="*/ 0 h 2087"/>
                  <a:gd name="T131" fmla="*/ 303 w 303"/>
                  <a:gd name="T132" fmla="*/ 2087 h 208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03" h="2087">
                    <a:moveTo>
                      <a:pt x="16" y="2086"/>
                    </a:moveTo>
                    <a:lnTo>
                      <a:pt x="40" y="2055"/>
                    </a:lnTo>
                    <a:lnTo>
                      <a:pt x="64" y="2021"/>
                    </a:lnTo>
                    <a:lnTo>
                      <a:pt x="87" y="1984"/>
                    </a:lnTo>
                    <a:lnTo>
                      <a:pt x="109" y="1945"/>
                    </a:lnTo>
                    <a:lnTo>
                      <a:pt x="131" y="1904"/>
                    </a:lnTo>
                    <a:lnTo>
                      <a:pt x="151" y="1861"/>
                    </a:lnTo>
                    <a:lnTo>
                      <a:pt x="170" y="1815"/>
                    </a:lnTo>
                    <a:lnTo>
                      <a:pt x="188" y="1768"/>
                    </a:lnTo>
                    <a:lnTo>
                      <a:pt x="205" y="1719"/>
                    </a:lnTo>
                    <a:lnTo>
                      <a:pt x="220" y="1668"/>
                    </a:lnTo>
                    <a:lnTo>
                      <a:pt x="234" y="1615"/>
                    </a:lnTo>
                    <a:lnTo>
                      <a:pt x="247" y="1561"/>
                    </a:lnTo>
                    <a:lnTo>
                      <a:pt x="259" y="1506"/>
                    </a:lnTo>
                    <a:lnTo>
                      <a:pt x="269" y="1449"/>
                    </a:lnTo>
                    <a:lnTo>
                      <a:pt x="278" y="1392"/>
                    </a:lnTo>
                    <a:lnTo>
                      <a:pt x="286" y="1333"/>
                    </a:lnTo>
                    <a:lnTo>
                      <a:pt x="292" y="1274"/>
                    </a:lnTo>
                    <a:lnTo>
                      <a:pt x="297" y="1214"/>
                    </a:lnTo>
                    <a:lnTo>
                      <a:pt x="300" y="1154"/>
                    </a:lnTo>
                    <a:lnTo>
                      <a:pt x="302" y="1094"/>
                    </a:lnTo>
                    <a:lnTo>
                      <a:pt x="302" y="1033"/>
                    </a:lnTo>
                    <a:lnTo>
                      <a:pt x="301" y="973"/>
                    </a:lnTo>
                    <a:lnTo>
                      <a:pt x="298" y="913"/>
                    </a:lnTo>
                    <a:lnTo>
                      <a:pt x="294" y="853"/>
                    </a:lnTo>
                    <a:lnTo>
                      <a:pt x="288" y="794"/>
                    </a:lnTo>
                    <a:lnTo>
                      <a:pt x="281" y="735"/>
                    </a:lnTo>
                    <a:lnTo>
                      <a:pt x="273" y="677"/>
                    </a:lnTo>
                    <a:lnTo>
                      <a:pt x="263" y="620"/>
                    </a:lnTo>
                    <a:lnTo>
                      <a:pt x="252" y="564"/>
                    </a:lnTo>
                    <a:lnTo>
                      <a:pt x="240" y="510"/>
                    </a:lnTo>
                    <a:lnTo>
                      <a:pt x="226" y="457"/>
                    </a:lnTo>
                    <a:lnTo>
                      <a:pt x="211" y="405"/>
                    </a:lnTo>
                    <a:lnTo>
                      <a:pt x="194" y="355"/>
                    </a:lnTo>
                    <a:lnTo>
                      <a:pt x="177" y="307"/>
                    </a:lnTo>
                    <a:lnTo>
                      <a:pt x="158" y="261"/>
                    </a:lnTo>
                    <a:lnTo>
                      <a:pt x="139" y="216"/>
                    </a:lnTo>
                    <a:lnTo>
                      <a:pt x="118" y="174"/>
                    </a:lnTo>
                    <a:lnTo>
                      <a:pt x="96" y="134"/>
                    </a:lnTo>
                    <a:lnTo>
                      <a:pt x="73" y="97"/>
                    </a:lnTo>
                    <a:lnTo>
                      <a:pt x="50" y="62"/>
                    </a:lnTo>
                    <a:lnTo>
                      <a:pt x="25" y="3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85" name="Line 58"/>
            <p:cNvSpPr>
              <a:spLocks noChangeShapeType="1"/>
            </p:cNvSpPr>
            <p:nvPr/>
          </p:nvSpPr>
          <p:spPr bwMode="auto">
            <a:xfrm flipH="1">
              <a:off x="3342" y="2501"/>
              <a:ext cx="19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6" name="Line 59"/>
            <p:cNvSpPr>
              <a:spLocks noChangeShapeType="1"/>
            </p:cNvSpPr>
            <p:nvPr/>
          </p:nvSpPr>
          <p:spPr bwMode="auto">
            <a:xfrm flipH="1">
              <a:off x="3355" y="2608"/>
              <a:ext cx="185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7" name="Line 60"/>
            <p:cNvSpPr>
              <a:spLocks noChangeShapeType="1"/>
            </p:cNvSpPr>
            <p:nvPr/>
          </p:nvSpPr>
          <p:spPr bwMode="auto">
            <a:xfrm flipH="1">
              <a:off x="3342" y="2836"/>
              <a:ext cx="19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8" name="Line 61"/>
            <p:cNvSpPr>
              <a:spLocks noChangeShapeType="1"/>
            </p:cNvSpPr>
            <p:nvPr/>
          </p:nvSpPr>
          <p:spPr bwMode="auto">
            <a:xfrm flipH="1">
              <a:off x="4089" y="2670"/>
              <a:ext cx="9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9" name="Line 62"/>
            <p:cNvSpPr>
              <a:spLocks noChangeShapeType="1"/>
            </p:cNvSpPr>
            <p:nvPr/>
          </p:nvSpPr>
          <p:spPr bwMode="auto">
            <a:xfrm flipH="1">
              <a:off x="3370" y="2741"/>
              <a:ext cx="18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6573" name="AutoShape 63"/>
          <p:cNvCxnSpPr>
            <a:cxnSpLocks noChangeShapeType="1"/>
            <a:stCxn id="66599" idx="0"/>
            <a:endCxn id="66585" idx="1"/>
          </p:cNvCxnSpPr>
          <p:nvPr/>
        </p:nvCxnSpPr>
        <p:spPr bwMode="auto">
          <a:xfrm rot="5400000" flipV="1">
            <a:off x="4221163" y="3530600"/>
            <a:ext cx="731837" cy="893763"/>
          </a:xfrm>
          <a:prstGeom prst="bentConnector5">
            <a:avLst>
              <a:gd name="adj1" fmla="val 1949"/>
              <a:gd name="adj2" fmla="val 49912"/>
              <a:gd name="adj3" fmla="val 98264"/>
            </a:avLst>
          </a:prstGeom>
          <a:noFill/>
          <a:ln w="25400">
            <a:solidFill>
              <a:schemeClr val="bg2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6574" name="AutoShape 64"/>
          <p:cNvCxnSpPr>
            <a:cxnSpLocks noChangeShapeType="1"/>
            <a:stCxn id="66608" idx="0"/>
            <a:endCxn id="66586" idx="1"/>
          </p:cNvCxnSpPr>
          <p:nvPr/>
        </p:nvCxnSpPr>
        <p:spPr bwMode="auto">
          <a:xfrm rot="5400000" flipV="1">
            <a:off x="4451350" y="3832225"/>
            <a:ext cx="284163" cy="906463"/>
          </a:xfrm>
          <a:prstGeom prst="bentConnector5">
            <a:avLst>
              <a:gd name="adj1" fmla="val 5028"/>
              <a:gd name="adj2" fmla="val 38352"/>
              <a:gd name="adj3" fmla="val 95528"/>
            </a:avLst>
          </a:prstGeom>
          <a:noFill/>
          <a:ln w="25400">
            <a:solidFill>
              <a:schemeClr val="bg2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6575" name="AutoShape 65"/>
          <p:cNvCxnSpPr>
            <a:cxnSpLocks noChangeShapeType="1"/>
            <a:stCxn id="66617" idx="0"/>
            <a:endCxn id="66589" idx="1"/>
          </p:cNvCxnSpPr>
          <p:nvPr/>
        </p:nvCxnSpPr>
        <p:spPr bwMode="auto">
          <a:xfrm rot="-5400000">
            <a:off x="4528344" y="4145756"/>
            <a:ext cx="142875" cy="919163"/>
          </a:xfrm>
          <a:prstGeom prst="bentConnector3">
            <a:avLst>
              <a:gd name="adj1" fmla="val 109995"/>
            </a:avLst>
          </a:prstGeom>
          <a:noFill/>
          <a:ln w="25400">
            <a:solidFill>
              <a:schemeClr val="bg2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6576" name="AutoShape 66"/>
          <p:cNvCxnSpPr>
            <a:cxnSpLocks noChangeShapeType="1"/>
            <a:stCxn id="66626" idx="1"/>
            <a:endCxn id="66587" idx="1"/>
          </p:cNvCxnSpPr>
          <p:nvPr/>
        </p:nvCxnSpPr>
        <p:spPr bwMode="auto">
          <a:xfrm rot="5400000" flipH="1" flipV="1">
            <a:off x="4183063" y="4384675"/>
            <a:ext cx="627062" cy="1074738"/>
          </a:xfrm>
          <a:prstGeom prst="bentConnector3">
            <a:avLst>
              <a:gd name="adj1" fmla="val 2278"/>
            </a:avLst>
          </a:prstGeom>
          <a:noFill/>
          <a:ln w="25400">
            <a:solidFill>
              <a:schemeClr val="bg2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6577" name="Text Box 67"/>
          <p:cNvSpPr txBox="1">
            <a:spLocks noChangeArrowheads="1"/>
          </p:cNvSpPr>
          <p:nvPr/>
        </p:nvSpPr>
        <p:spPr bwMode="auto">
          <a:xfrm>
            <a:off x="1524000" y="5715000"/>
            <a:ext cx="55626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Four 3-input </a:t>
            </a:r>
            <a:r>
              <a:rPr lang="en-US" b="1"/>
              <a:t>AND</a:t>
            </a:r>
            <a:r>
              <a:rPr lang="en-US"/>
              <a:t> gates feeding into one 4-input </a:t>
            </a:r>
            <a:r>
              <a:rPr lang="en-US" b="1"/>
              <a:t>OR</a:t>
            </a:r>
            <a:r>
              <a:rPr lang="en-US"/>
              <a:t> gate</a:t>
            </a:r>
          </a:p>
        </p:txBody>
      </p:sp>
      <p:sp>
        <p:nvSpPr>
          <p:cNvPr id="66578" name="Text Box 68"/>
          <p:cNvSpPr txBox="1">
            <a:spLocks noChangeArrowheads="1"/>
          </p:cNvSpPr>
          <p:nvPr/>
        </p:nvSpPr>
        <p:spPr bwMode="auto">
          <a:xfrm>
            <a:off x="1504950" y="4216400"/>
            <a:ext cx="170180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Top-level inputs</a:t>
            </a:r>
          </a:p>
        </p:txBody>
      </p:sp>
      <p:sp>
        <p:nvSpPr>
          <p:cNvPr id="66579" name="Text Box 69"/>
          <p:cNvSpPr txBox="1">
            <a:spLocks noChangeArrowheads="1"/>
          </p:cNvSpPr>
          <p:nvPr/>
        </p:nvSpPr>
        <p:spPr bwMode="auto">
          <a:xfrm>
            <a:off x="5943600" y="4267200"/>
            <a:ext cx="130810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Final output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758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758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5B5C780-3708-4A4A-8651-CBE9386E37E5}" type="slidenum">
              <a:rPr lang="en-US" smtClean="0"/>
              <a:pPr lvl="1"/>
              <a:t>41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/>
              <a:t>3 different ways to represent logic functions:</a:t>
            </a:r>
          </a:p>
        </p:txBody>
      </p:sp>
      <p:sp>
        <p:nvSpPr>
          <p:cNvPr id="67591" name="Rectangle 4"/>
          <p:cNvSpPr>
            <a:spLocks noChangeArrowheads="1"/>
          </p:cNvSpPr>
          <p:nvPr/>
        </p:nvSpPr>
        <p:spPr bwMode="auto">
          <a:xfrm>
            <a:off x="406400" y="2133600"/>
            <a:ext cx="4699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AutoNum type="arabicPeriod" startAt="3"/>
            </a:pPr>
            <a:r>
              <a:rPr lang="en-US" sz="2400" b="1" u="sng">
                <a:solidFill>
                  <a:schemeClr val="bg2"/>
                </a:solidFill>
              </a:rPr>
              <a:t>Truth Table</a:t>
            </a:r>
            <a:r>
              <a:rPr lang="en-US" sz="2400">
                <a:solidFill>
                  <a:schemeClr val="bg2"/>
                </a:solidFill>
              </a:rPr>
              <a:t>: indicates what the output will be for every possible input combination</a:t>
            </a:r>
          </a:p>
        </p:txBody>
      </p:sp>
      <p:graphicFrame>
        <p:nvGraphicFramePr>
          <p:cNvPr id="902149" name="Group 5"/>
          <p:cNvGraphicFramePr>
            <a:graphicFrameLocks noGrp="1"/>
          </p:cNvGraphicFramePr>
          <p:nvPr>
            <p:ph sz="half" idx="2"/>
          </p:nvPr>
        </p:nvGraphicFramePr>
        <p:xfrm>
          <a:off x="4724400" y="3124200"/>
          <a:ext cx="1676400" cy="3078480"/>
        </p:xfrm>
        <a:graphic>
          <a:graphicData uri="http://schemas.openxmlformats.org/drawingml/2006/table">
            <a:tbl>
              <a:tblPr/>
              <a:tblGrid>
                <a:gridCol w="419100"/>
                <a:gridCol w="419100"/>
                <a:gridCol w="419100"/>
                <a:gridCol w="419100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7635" name="Text Box 48"/>
          <p:cNvSpPr txBox="1">
            <a:spLocks noChangeArrowheads="1"/>
          </p:cNvSpPr>
          <p:nvPr/>
        </p:nvSpPr>
        <p:spPr bwMode="auto">
          <a:xfrm>
            <a:off x="1143000" y="3962400"/>
            <a:ext cx="3273425" cy="12033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If there are n inputs (left-hand columns) there will be 2</a:t>
            </a:r>
            <a:r>
              <a:rPr lang="en-US" baseline="30000"/>
              <a:t>n</a:t>
            </a:r>
            <a:r>
              <a:rPr lang="en-US"/>
              <a:t> entries (rows) in the table</a:t>
            </a:r>
          </a:p>
          <a:p>
            <a:pPr algn="l"/>
            <a:r>
              <a:rPr lang="en-US" b="1" u="sng"/>
              <a:t>EX</a:t>
            </a:r>
            <a:r>
              <a:rPr lang="en-US"/>
              <a:t>: 3 inputs require 2</a:t>
            </a:r>
            <a:r>
              <a:rPr lang="en-US" baseline="30000"/>
              <a:t>3</a:t>
            </a:r>
            <a:r>
              <a:rPr lang="en-US"/>
              <a:t> = 8 rows</a:t>
            </a:r>
          </a:p>
        </p:txBody>
      </p:sp>
      <p:cxnSp>
        <p:nvCxnSpPr>
          <p:cNvPr id="67636" name="AutoShape 49"/>
          <p:cNvCxnSpPr>
            <a:cxnSpLocks noChangeShapeType="1"/>
            <a:stCxn id="67635" idx="0"/>
          </p:cNvCxnSpPr>
          <p:nvPr/>
        </p:nvCxnSpPr>
        <p:spPr bwMode="auto">
          <a:xfrm flipV="1">
            <a:off x="2779713" y="3352800"/>
            <a:ext cx="1889125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67637" name="Text Box 50"/>
          <p:cNvSpPr txBox="1">
            <a:spLocks noChangeArrowheads="1"/>
          </p:cNvSpPr>
          <p:nvPr/>
        </p:nvSpPr>
        <p:spPr bwMode="auto">
          <a:xfrm>
            <a:off x="6781800" y="3581400"/>
            <a:ext cx="2209800" cy="928688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There will always be at least one output (right-hand columns)</a:t>
            </a:r>
          </a:p>
        </p:txBody>
      </p:sp>
      <p:cxnSp>
        <p:nvCxnSpPr>
          <p:cNvPr id="67638" name="AutoShape 51"/>
          <p:cNvCxnSpPr>
            <a:cxnSpLocks noChangeShapeType="1"/>
            <a:stCxn id="67637" idx="0"/>
          </p:cNvCxnSpPr>
          <p:nvPr/>
        </p:nvCxnSpPr>
        <p:spPr bwMode="auto">
          <a:xfrm flipH="1" flipV="1">
            <a:off x="6437313" y="3327400"/>
            <a:ext cx="1449387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67639" name="Text Box 52"/>
          <p:cNvSpPr txBox="1">
            <a:spLocks noChangeArrowheads="1"/>
          </p:cNvSpPr>
          <p:nvPr/>
        </p:nvSpPr>
        <p:spPr bwMode="auto">
          <a:xfrm>
            <a:off x="6926263" y="4859338"/>
            <a:ext cx="1920875" cy="12033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For each input combination (row) output(s) will be either </a:t>
            </a:r>
            <a:r>
              <a:rPr lang="en-US" b="1">
                <a:latin typeface="Courier New" pitchFamily="49" charset="0"/>
              </a:rPr>
              <a:t>0</a:t>
            </a:r>
            <a:r>
              <a:rPr lang="en-US"/>
              <a:t> or </a:t>
            </a:r>
            <a:r>
              <a:rPr lang="en-US" b="1">
                <a:latin typeface="Courier New" pitchFamily="49" charset="0"/>
              </a:rPr>
              <a:t>1</a:t>
            </a:r>
          </a:p>
        </p:txBody>
      </p:sp>
      <p:cxnSp>
        <p:nvCxnSpPr>
          <p:cNvPr id="67640" name="AutoShape 53"/>
          <p:cNvCxnSpPr>
            <a:cxnSpLocks noChangeShapeType="1"/>
            <a:stCxn id="67639" idx="1"/>
            <a:endCxn id="67641" idx="4"/>
          </p:cNvCxnSpPr>
          <p:nvPr/>
        </p:nvCxnSpPr>
        <p:spPr bwMode="auto">
          <a:xfrm flipH="1" flipV="1">
            <a:off x="5553075" y="5207000"/>
            <a:ext cx="1373188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67641" name="Oval 54"/>
          <p:cNvSpPr>
            <a:spLocks noChangeArrowheads="1"/>
          </p:cNvSpPr>
          <p:nvPr/>
        </p:nvSpPr>
        <p:spPr bwMode="auto">
          <a:xfrm>
            <a:off x="4668838" y="4859338"/>
            <a:ext cx="1768475" cy="334962"/>
          </a:xfrm>
          <a:prstGeom prst="ellipse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50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15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01548BB-84B5-4018-95CE-42BC34F22263}" type="slidenum">
              <a:rPr lang="en-US" smtClean="0"/>
              <a:pPr lvl="1"/>
              <a:t>42</a:t>
            </a:fld>
            <a:endParaRPr lang="en-US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Logic Functions – Gates</a:t>
            </a:r>
          </a:p>
        </p:txBody>
      </p:sp>
      <p:graphicFrame>
        <p:nvGraphicFramePr>
          <p:cNvPr id="962767" name="Group 207"/>
          <p:cNvGraphicFramePr>
            <a:graphicFrameLocks noGrp="1"/>
          </p:cNvGraphicFramePr>
          <p:nvPr>
            <p:ph sz="quarter" idx="1"/>
          </p:nvPr>
        </p:nvGraphicFramePr>
        <p:xfrm>
          <a:off x="406400" y="1333500"/>
          <a:ext cx="8356600" cy="4913376"/>
        </p:xfrm>
        <a:graphic>
          <a:graphicData uri="http://schemas.openxmlformats.org/drawingml/2006/table">
            <a:tbl>
              <a:tblPr/>
              <a:tblGrid>
                <a:gridCol w="1422400"/>
                <a:gridCol w="1827213"/>
                <a:gridCol w="2287587"/>
                <a:gridCol w="28194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Equation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Truth 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88"/>
          <p:cNvGraphicFramePr>
            <a:graphicFrameLocks noChangeAspect="1"/>
          </p:cNvGraphicFramePr>
          <p:nvPr>
            <p:ph sz="quarter" idx="2"/>
          </p:nvPr>
        </p:nvGraphicFramePr>
        <p:xfrm>
          <a:off x="3962400" y="2073275"/>
          <a:ext cx="1676400" cy="517525"/>
        </p:xfrm>
        <a:graphic>
          <a:graphicData uri="http://schemas.openxmlformats.org/presentationml/2006/ole">
            <p:oleObj spid="_x0000_s6146" name="Equation" r:id="rId3" imgW="698400" imgH="215640" progId="Equation.3">
              <p:embed/>
            </p:oleObj>
          </a:graphicData>
        </a:graphic>
      </p:graphicFrame>
      <p:graphicFrame>
        <p:nvGraphicFramePr>
          <p:cNvPr id="6147" name="Object 93"/>
          <p:cNvGraphicFramePr>
            <a:graphicFrameLocks noChangeAspect="1"/>
          </p:cNvGraphicFramePr>
          <p:nvPr>
            <p:ph sz="quarter" idx="3"/>
          </p:nvPr>
        </p:nvGraphicFramePr>
        <p:xfrm>
          <a:off x="3784600" y="3505200"/>
          <a:ext cx="2063750" cy="458788"/>
        </p:xfrm>
        <a:graphic>
          <a:graphicData uri="http://schemas.openxmlformats.org/presentationml/2006/ole">
            <p:oleObj spid="_x0000_s6147" name="Equation" r:id="rId4" imgW="799920" imgH="177480" progId="Equation.3">
              <p:embed/>
            </p:oleObj>
          </a:graphicData>
        </a:graphic>
      </p:graphicFrame>
      <p:sp>
        <p:nvSpPr>
          <p:cNvPr id="6180" name="Oval 84"/>
          <p:cNvSpPr>
            <a:spLocks noChangeAspect="1" noChangeArrowheads="1"/>
          </p:cNvSpPr>
          <p:nvPr/>
        </p:nvSpPr>
        <p:spPr bwMode="auto">
          <a:xfrm>
            <a:off x="2897188" y="2359025"/>
            <a:ext cx="147637" cy="1476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AutoShape 85"/>
          <p:cNvSpPr>
            <a:spLocks noChangeAspect="1" noChangeArrowheads="1"/>
          </p:cNvSpPr>
          <p:nvPr/>
        </p:nvSpPr>
        <p:spPr bwMode="auto">
          <a:xfrm rot="5400000">
            <a:off x="2343944" y="2189956"/>
            <a:ext cx="604838" cy="492125"/>
          </a:xfrm>
          <a:prstGeom prst="triangle">
            <a:avLst>
              <a:gd name="adj" fmla="val 49995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Line 86"/>
          <p:cNvSpPr>
            <a:spLocks noChangeAspect="1" noChangeShapeType="1"/>
          </p:cNvSpPr>
          <p:nvPr/>
        </p:nvSpPr>
        <p:spPr bwMode="auto">
          <a:xfrm>
            <a:off x="2286000" y="2432050"/>
            <a:ext cx="114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Line 87"/>
          <p:cNvSpPr>
            <a:spLocks noChangeAspect="1" noChangeShapeType="1"/>
          </p:cNvSpPr>
          <p:nvPr/>
        </p:nvSpPr>
        <p:spPr bwMode="auto">
          <a:xfrm>
            <a:off x="3059113" y="2432050"/>
            <a:ext cx="114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62717" name="Group 157"/>
          <p:cNvGraphicFramePr>
            <a:graphicFrameLocks noGrp="1"/>
          </p:cNvGraphicFramePr>
          <p:nvPr>
            <p:ph sz="quarter" idx="4"/>
          </p:nvPr>
        </p:nvGraphicFramePr>
        <p:xfrm>
          <a:off x="6705600" y="1933575"/>
          <a:ext cx="1358900" cy="883920"/>
        </p:xfrm>
        <a:graphic>
          <a:graphicData uri="http://schemas.openxmlformats.org/drawingml/2006/table">
            <a:tbl>
              <a:tblPr/>
              <a:tblGrid>
                <a:gridCol w="565150"/>
                <a:gridCol w="79375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2716" name="Group 156"/>
          <p:cNvGraphicFramePr>
            <a:graphicFrameLocks noGrp="1"/>
          </p:cNvGraphicFramePr>
          <p:nvPr/>
        </p:nvGraphicFramePr>
        <p:xfrm>
          <a:off x="6654800" y="2992438"/>
          <a:ext cx="1574800" cy="14325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48" name="Object 182"/>
          <p:cNvGraphicFramePr>
            <a:graphicFrameLocks noChangeAspect="1"/>
          </p:cNvGraphicFramePr>
          <p:nvPr/>
        </p:nvGraphicFramePr>
        <p:xfrm>
          <a:off x="3733800" y="5021263"/>
          <a:ext cx="2159000" cy="446087"/>
        </p:xfrm>
        <a:graphic>
          <a:graphicData uri="http://schemas.openxmlformats.org/presentationml/2006/ole">
            <p:oleObj spid="_x0000_s6148" name="Equation" r:id="rId5" imgW="863280" imgH="177480" progId="Equation.3">
              <p:embed/>
            </p:oleObj>
          </a:graphicData>
        </a:graphic>
      </p:graphicFrame>
      <p:graphicFrame>
        <p:nvGraphicFramePr>
          <p:cNvPr id="962743" name="Group 183"/>
          <p:cNvGraphicFramePr>
            <a:graphicFrameLocks noGrp="1"/>
          </p:cNvGraphicFramePr>
          <p:nvPr/>
        </p:nvGraphicFramePr>
        <p:xfrm>
          <a:off x="6654800" y="4668838"/>
          <a:ext cx="1574800" cy="14325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6241" name="Group 217"/>
          <p:cNvGrpSpPr>
            <a:grpSpLocks/>
          </p:cNvGrpSpPr>
          <p:nvPr/>
        </p:nvGrpSpPr>
        <p:grpSpPr bwMode="auto">
          <a:xfrm>
            <a:off x="2336800" y="3327400"/>
            <a:ext cx="769938" cy="657225"/>
            <a:chOff x="2521" y="1536"/>
            <a:chExt cx="776" cy="673"/>
          </a:xfrm>
        </p:grpSpPr>
        <p:sp>
          <p:nvSpPr>
            <p:cNvPr id="6259" name="Arc 218"/>
            <p:cNvSpPr>
              <a:spLocks/>
            </p:cNvSpPr>
            <p:nvPr/>
          </p:nvSpPr>
          <p:spPr bwMode="auto">
            <a:xfrm>
              <a:off x="2925" y="1537"/>
              <a:ext cx="372" cy="672"/>
            </a:xfrm>
            <a:custGeom>
              <a:avLst/>
              <a:gdLst>
                <a:gd name="T0" fmla="*/ 0 w 21658"/>
                <a:gd name="T1" fmla="*/ 0 h 43200"/>
                <a:gd name="T2" fmla="*/ 0 w 21658"/>
                <a:gd name="T3" fmla="*/ 0 h 43200"/>
                <a:gd name="T4" fmla="*/ 0 w 21658"/>
                <a:gd name="T5" fmla="*/ 0 h 43200"/>
                <a:gd name="T6" fmla="*/ 0 60000 65536"/>
                <a:gd name="T7" fmla="*/ 0 60000 65536"/>
                <a:gd name="T8" fmla="*/ 0 60000 65536"/>
                <a:gd name="T9" fmla="*/ 0 w 21658"/>
                <a:gd name="T10" fmla="*/ 0 h 43200"/>
                <a:gd name="T11" fmla="*/ 21658 w 21658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58" h="43200" fill="none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</a:path>
                <a:path w="21658" h="43200" stroke="0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  <a:lnTo>
                    <a:pt x="58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0" name="Freeform 219"/>
            <p:cNvSpPr>
              <a:spLocks/>
            </p:cNvSpPr>
            <p:nvPr/>
          </p:nvSpPr>
          <p:spPr bwMode="auto">
            <a:xfrm>
              <a:off x="2521" y="1536"/>
              <a:ext cx="439" cy="673"/>
            </a:xfrm>
            <a:custGeom>
              <a:avLst/>
              <a:gdLst>
                <a:gd name="T0" fmla="*/ 438 w 439"/>
                <a:gd name="T1" fmla="*/ 0 h 673"/>
                <a:gd name="T2" fmla="*/ 0 w 439"/>
                <a:gd name="T3" fmla="*/ 0 h 673"/>
                <a:gd name="T4" fmla="*/ 0 w 439"/>
                <a:gd name="T5" fmla="*/ 672 h 673"/>
                <a:gd name="T6" fmla="*/ 438 w 439"/>
                <a:gd name="T7" fmla="*/ 672 h 6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9"/>
                <a:gd name="T13" fmla="*/ 0 h 673"/>
                <a:gd name="T14" fmla="*/ 439 w 439"/>
                <a:gd name="T15" fmla="*/ 673 h 6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9" h="673">
                  <a:moveTo>
                    <a:pt x="438" y="0"/>
                  </a:moveTo>
                  <a:lnTo>
                    <a:pt x="0" y="0"/>
                  </a:lnTo>
                  <a:lnTo>
                    <a:pt x="0" y="672"/>
                  </a:lnTo>
                  <a:lnTo>
                    <a:pt x="438" y="672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2" name="Line 220"/>
          <p:cNvSpPr>
            <a:spLocks noChangeShapeType="1"/>
          </p:cNvSpPr>
          <p:nvPr/>
        </p:nvSpPr>
        <p:spPr bwMode="auto">
          <a:xfrm flipH="1">
            <a:off x="2168525" y="3425825"/>
            <a:ext cx="168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3" name="Line 221"/>
          <p:cNvSpPr>
            <a:spLocks noChangeShapeType="1"/>
          </p:cNvSpPr>
          <p:nvPr/>
        </p:nvSpPr>
        <p:spPr bwMode="auto">
          <a:xfrm flipH="1">
            <a:off x="2168525" y="3884613"/>
            <a:ext cx="168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4" name="Line 222"/>
          <p:cNvSpPr>
            <a:spLocks noChangeShapeType="1"/>
          </p:cNvSpPr>
          <p:nvPr/>
        </p:nvSpPr>
        <p:spPr bwMode="auto">
          <a:xfrm flipH="1">
            <a:off x="3121025" y="3652838"/>
            <a:ext cx="285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5" name="Group 225"/>
          <p:cNvGrpSpPr>
            <a:grpSpLocks/>
          </p:cNvGrpSpPr>
          <p:nvPr/>
        </p:nvGrpSpPr>
        <p:grpSpPr bwMode="auto">
          <a:xfrm>
            <a:off x="2546350" y="5008563"/>
            <a:ext cx="708025" cy="377825"/>
            <a:chOff x="3640" y="2436"/>
            <a:chExt cx="446" cy="238"/>
          </a:xfrm>
        </p:grpSpPr>
        <p:sp>
          <p:nvSpPr>
            <p:cNvPr id="6257" name="AutoShape 226"/>
            <p:cNvSpPr>
              <a:spLocks noChangeArrowheads="1"/>
            </p:cNvSpPr>
            <p:nvPr/>
          </p:nvSpPr>
          <p:spPr bwMode="auto">
            <a:xfrm>
              <a:off x="3640" y="2436"/>
              <a:ext cx="447" cy="239"/>
            </a:xfrm>
            <a:prstGeom prst="roundRect">
              <a:avLst>
                <a:gd name="adj" fmla="val 417"/>
              </a:avLst>
            </a:prstGeom>
            <a:noFill/>
            <a:ln w="254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8" name="Freeform 227"/>
            <p:cNvSpPr>
              <a:spLocks noChangeArrowheads="1"/>
            </p:cNvSpPr>
            <p:nvPr/>
          </p:nvSpPr>
          <p:spPr bwMode="auto">
            <a:xfrm>
              <a:off x="3640" y="2436"/>
              <a:ext cx="447" cy="241"/>
            </a:xfrm>
            <a:custGeom>
              <a:avLst/>
              <a:gdLst>
                <a:gd name="T0" fmla="*/ 101 w 1972"/>
                <a:gd name="T1" fmla="*/ 55 h 1061"/>
                <a:gd name="T2" fmla="*/ 98 w 1972"/>
                <a:gd name="T3" fmla="*/ 50 h 1061"/>
                <a:gd name="T4" fmla="*/ 95 w 1972"/>
                <a:gd name="T5" fmla="*/ 45 h 1061"/>
                <a:gd name="T6" fmla="*/ 91 w 1972"/>
                <a:gd name="T7" fmla="*/ 41 h 1061"/>
                <a:gd name="T8" fmla="*/ 87 w 1972"/>
                <a:gd name="T9" fmla="*/ 36 h 1061"/>
                <a:gd name="T10" fmla="*/ 83 w 1972"/>
                <a:gd name="T11" fmla="*/ 32 h 1061"/>
                <a:gd name="T12" fmla="*/ 78 w 1972"/>
                <a:gd name="T13" fmla="*/ 28 h 1061"/>
                <a:gd name="T14" fmla="*/ 74 w 1972"/>
                <a:gd name="T15" fmla="*/ 24 h 1061"/>
                <a:gd name="T16" fmla="*/ 69 w 1972"/>
                <a:gd name="T17" fmla="*/ 21 h 1061"/>
                <a:gd name="T18" fmla="*/ 64 w 1972"/>
                <a:gd name="T19" fmla="*/ 18 h 1061"/>
                <a:gd name="T20" fmla="*/ 58 w 1972"/>
                <a:gd name="T21" fmla="*/ 15 h 1061"/>
                <a:gd name="T22" fmla="*/ 53 w 1972"/>
                <a:gd name="T23" fmla="*/ 12 h 1061"/>
                <a:gd name="T24" fmla="*/ 48 w 1972"/>
                <a:gd name="T25" fmla="*/ 10 h 1061"/>
                <a:gd name="T26" fmla="*/ 42 w 1972"/>
                <a:gd name="T27" fmla="*/ 7 h 1061"/>
                <a:gd name="T28" fmla="*/ 36 w 1972"/>
                <a:gd name="T29" fmla="*/ 5 h 1061"/>
                <a:gd name="T30" fmla="*/ 30 w 1972"/>
                <a:gd name="T31" fmla="*/ 4 h 1061"/>
                <a:gd name="T32" fmla="*/ 24 w 1972"/>
                <a:gd name="T33" fmla="*/ 2 h 1061"/>
                <a:gd name="T34" fmla="*/ 18 w 1972"/>
                <a:gd name="T35" fmla="*/ 1 h 1061"/>
                <a:gd name="T36" fmla="*/ 12 w 1972"/>
                <a:gd name="T37" fmla="*/ 1 h 1061"/>
                <a:gd name="T38" fmla="*/ 6 w 1972"/>
                <a:gd name="T39" fmla="*/ 0 h 1061"/>
                <a:gd name="T40" fmla="*/ 0 w 1972"/>
                <a:gd name="T41" fmla="*/ 0 h 10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72"/>
                <a:gd name="T64" fmla="*/ 0 h 1061"/>
                <a:gd name="T65" fmla="*/ 1972 w 1972"/>
                <a:gd name="T66" fmla="*/ 1061 h 10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72" h="1061">
                  <a:moveTo>
                    <a:pt x="1971" y="1060"/>
                  </a:moveTo>
                  <a:lnTo>
                    <a:pt x="1910" y="965"/>
                  </a:lnTo>
                  <a:lnTo>
                    <a:pt x="1842" y="874"/>
                  </a:lnTo>
                  <a:lnTo>
                    <a:pt x="1770" y="786"/>
                  </a:lnTo>
                  <a:lnTo>
                    <a:pt x="1693" y="702"/>
                  </a:lnTo>
                  <a:lnTo>
                    <a:pt x="1611" y="621"/>
                  </a:lnTo>
                  <a:lnTo>
                    <a:pt x="1525" y="545"/>
                  </a:lnTo>
                  <a:lnTo>
                    <a:pt x="1434" y="473"/>
                  </a:lnTo>
                  <a:lnTo>
                    <a:pt x="1340" y="405"/>
                  </a:lnTo>
                  <a:lnTo>
                    <a:pt x="1242" y="342"/>
                  </a:lnTo>
                  <a:lnTo>
                    <a:pt x="1140" y="284"/>
                  </a:lnTo>
                  <a:lnTo>
                    <a:pt x="1035" y="231"/>
                  </a:lnTo>
                  <a:lnTo>
                    <a:pt x="928" y="183"/>
                  </a:lnTo>
                  <a:lnTo>
                    <a:pt x="817" y="141"/>
                  </a:lnTo>
                  <a:lnTo>
                    <a:pt x="705" y="104"/>
                  </a:lnTo>
                  <a:lnTo>
                    <a:pt x="590" y="72"/>
                  </a:lnTo>
                  <a:lnTo>
                    <a:pt x="474" y="46"/>
                  </a:lnTo>
                  <a:lnTo>
                    <a:pt x="357" y="26"/>
                  </a:lnTo>
                  <a:lnTo>
                    <a:pt x="238" y="12"/>
                  </a:lnTo>
                  <a:lnTo>
                    <a:pt x="119" y="3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6" name="Group 228"/>
          <p:cNvGrpSpPr>
            <a:grpSpLocks/>
          </p:cNvGrpSpPr>
          <p:nvPr/>
        </p:nvGrpSpPr>
        <p:grpSpPr bwMode="auto">
          <a:xfrm>
            <a:off x="2557463" y="5389563"/>
            <a:ext cx="701675" cy="371475"/>
            <a:chOff x="3647" y="2676"/>
            <a:chExt cx="442" cy="234"/>
          </a:xfrm>
        </p:grpSpPr>
        <p:sp>
          <p:nvSpPr>
            <p:cNvPr id="6255" name="AutoShape 229"/>
            <p:cNvSpPr>
              <a:spLocks noChangeArrowheads="1"/>
            </p:cNvSpPr>
            <p:nvPr/>
          </p:nvSpPr>
          <p:spPr bwMode="auto">
            <a:xfrm rot="10800000">
              <a:off x="3648" y="2678"/>
              <a:ext cx="442" cy="235"/>
            </a:xfrm>
            <a:prstGeom prst="roundRect">
              <a:avLst>
                <a:gd name="adj" fmla="val 426"/>
              </a:avLst>
            </a:prstGeom>
            <a:noFill/>
            <a:ln w="254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" name="Freeform 230"/>
            <p:cNvSpPr>
              <a:spLocks noChangeArrowheads="1"/>
            </p:cNvSpPr>
            <p:nvPr/>
          </p:nvSpPr>
          <p:spPr bwMode="auto">
            <a:xfrm>
              <a:off x="3642" y="2676"/>
              <a:ext cx="448" cy="236"/>
            </a:xfrm>
            <a:custGeom>
              <a:avLst/>
              <a:gdLst>
                <a:gd name="T0" fmla="*/ 0 w 1975"/>
                <a:gd name="T1" fmla="*/ 54 h 1039"/>
                <a:gd name="T2" fmla="*/ 6 w 1975"/>
                <a:gd name="T3" fmla="*/ 53 h 1039"/>
                <a:gd name="T4" fmla="*/ 12 w 1975"/>
                <a:gd name="T5" fmla="*/ 53 h 1039"/>
                <a:gd name="T6" fmla="*/ 18 w 1975"/>
                <a:gd name="T7" fmla="*/ 52 h 1039"/>
                <a:gd name="T8" fmla="*/ 24 w 1975"/>
                <a:gd name="T9" fmla="*/ 51 h 1039"/>
                <a:gd name="T10" fmla="*/ 30 w 1975"/>
                <a:gd name="T11" fmla="*/ 50 h 1039"/>
                <a:gd name="T12" fmla="*/ 36 w 1975"/>
                <a:gd name="T13" fmla="*/ 49 h 1039"/>
                <a:gd name="T14" fmla="*/ 42 w 1975"/>
                <a:gd name="T15" fmla="*/ 47 h 1039"/>
                <a:gd name="T16" fmla="*/ 48 w 1975"/>
                <a:gd name="T17" fmla="*/ 45 h 1039"/>
                <a:gd name="T18" fmla="*/ 53 w 1975"/>
                <a:gd name="T19" fmla="*/ 42 h 1039"/>
                <a:gd name="T20" fmla="*/ 59 w 1975"/>
                <a:gd name="T21" fmla="*/ 40 h 1039"/>
                <a:gd name="T22" fmla="*/ 64 w 1975"/>
                <a:gd name="T23" fmla="*/ 37 h 1039"/>
                <a:gd name="T24" fmla="*/ 69 w 1975"/>
                <a:gd name="T25" fmla="*/ 33 h 1039"/>
                <a:gd name="T26" fmla="*/ 74 w 1975"/>
                <a:gd name="T27" fmla="*/ 30 h 1039"/>
                <a:gd name="T28" fmla="*/ 78 w 1975"/>
                <a:gd name="T29" fmla="*/ 26 h 1039"/>
                <a:gd name="T30" fmla="*/ 83 w 1975"/>
                <a:gd name="T31" fmla="*/ 22 h 1039"/>
                <a:gd name="T32" fmla="*/ 87 w 1975"/>
                <a:gd name="T33" fmla="*/ 18 h 1039"/>
                <a:gd name="T34" fmla="*/ 91 w 1975"/>
                <a:gd name="T35" fmla="*/ 14 h 1039"/>
                <a:gd name="T36" fmla="*/ 95 w 1975"/>
                <a:gd name="T37" fmla="*/ 10 h 1039"/>
                <a:gd name="T38" fmla="*/ 98 w 1975"/>
                <a:gd name="T39" fmla="*/ 5 h 1039"/>
                <a:gd name="T40" fmla="*/ 102 w 1975"/>
                <a:gd name="T41" fmla="*/ 0 h 10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75"/>
                <a:gd name="T64" fmla="*/ 0 h 1039"/>
                <a:gd name="T65" fmla="*/ 1975 w 1975"/>
                <a:gd name="T66" fmla="*/ 1039 h 10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75" h="1039">
                  <a:moveTo>
                    <a:pt x="0" y="1038"/>
                  </a:moveTo>
                  <a:lnTo>
                    <a:pt x="119" y="1036"/>
                  </a:lnTo>
                  <a:lnTo>
                    <a:pt x="237" y="1029"/>
                  </a:lnTo>
                  <a:lnTo>
                    <a:pt x="355" y="1015"/>
                  </a:lnTo>
                  <a:lnTo>
                    <a:pt x="472" y="996"/>
                  </a:lnTo>
                  <a:lnTo>
                    <a:pt x="588" y="971"/>
                  </a:lnTo>
                  <a:lnTo>
                    <a:pt x="702" y="941"/>
                  </a:lnTo>
                  <a:lnTo>
                    <a:pt x="814" y="905"/>
                  </a:lnTo>
                  <a:lnTo>
                    <a:pt x="924" y="864"/>
                  </a:lnTo>
                  <a:lnTo>
                    <a:pt x="1032" y="817"/>
                  </a:lnTo>
                  <a:lnTo>
                    <a:pt x="1137" y="765"/>
                  </a:lnTo>
                  <a:lnTo>
                    <a:pt x="1238" y="709"/>
                  </a:lnTo>
                  <a:lnTo>
                    <a:pt x="1337" y="647"/>
                  </a:lnTo>
                  <a:lnTo>
                    <a:pt x="1432" y="580"/>
                  </a:lnTo>
                  <a:lnTo>
                    <a:pt x="1523" y="509"/>
                  </a:lnTo>
                  <a:lnTo>
                    <a:pt x="1609" y="434"/>
                  </a:lnTo>
                  <a:lnTo>
                    <a:pt x="1692" y="354"/>
                  </a:lnTo>
                  <a:lnTo>
                    <a:pt x="1770" y="271"/>
                  </a:lnTo>
                  <a:lnTo>
                    <a:pt x="1843" y="184"/>
                  </a:lnTo>
                  <a:lnTo>
                    <a:pt x="1911" y="93"/>
                  </a:lnTo>
                  <a:lnTo>
                    <a:pt x="1974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7" name="Line 231"/>
          <p:cNvSpPr>
            <a:spLocks noChangeShapeType="1"/>
          </p:cNvSpPr>
          <p:nvPr/>
        </p:nvSpPr>
        <p:spPr bwMode="auto">
          <a:xfrm flipH="1">
            <a:off x="2300288" y="5006975"/>
            <a:ext cx="24765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" name="Line 232"/>
          <p:cNvSpPr>
            <a:spLocks noChangeShapeType="1"/>
          </p:cNvSpPr>
          <p:nvPr/>
        </p:nvSpPr>
        <p:spPr bwMode="auto">
          <a:xfrm flipH="1">
            <a:off x="2300288" y="5756275"/>
            <a:ext cx="24765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49" name="Group 233"/>
          <p:cNvGrpSpPr>
            <a:grpSpLocks/>
          </p:cNvGrpSpPr>
          <p:nvPr/>
        </p:nvGrpSpPr>
        <p:grpSpPr bwMode="auto">
          <a:xfrm>
            <a:off x="2300288" y="5003800"/>
            <a:ext cx="107950" cy="750888"/>
            <a:chOff x="3485" y="2433"/>
            <a:chExt cx="68" cy="473"/>
          </a:xfrm>
        </p:grpSpPr>
        <p:sp>
          <p:nvSpPr>
            <p:cNvPr id="6253" name="AutoShape 234"/>
            <p:cNvSpPr>
              <a:spLocks noChangeArrowheads="1"/>
            </p:cNvSpPr>
            <p:nvPr/>
          </p:nvSpPr>
          <p:spPr bwMode="auto">
            <a:xfrm>
              <a:off x="3486" y="2433"/>
              <a:ext cx="69" cy="474"/>
            </a:xfrm>
            <a:prstGeom prst="roundRect">
              <a:avLst>
                <a:gd name="adj" fmla="val 1468"/>
              </a:avLst>
            </a:prstGeom>
            <a:noFill/>
            <a:ln w="254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4" name="Freeform 235"/>
            <p:cNvSpPr>
              <a:spLocks noChangeArrowheads="1"/>
            </p:cNvSpPr>
            <p:nvPr/>
          </p:nvSpPr>
          <p:spPr bwMode="auto">
            <a:xfrm>
              <a:off x="3485" y="2433"/>
              <a:ext cx="69" cy="473"/>
            </a:xfrm>
            <a:custGeom>
              <a:avLst/>
              <a:gdLst>
                <a:gd name="T0" fmla="*/ 1 w 303"/>
                <a:gd name="T1" fmla="*/ 107 h 2087"/>
                <a:gd name="T2" fmla="*/ 2 w 303"/>
                <a:gd name="T3" fmla="*/ 106 h 2087"/>
                <a:gd name="T4" fmla="*/ 3 w 303"/>
                <a:gd name="T5" fmla="*/ 104 h 2087"/>
                <a:gd name="T6" fmla="*/ 5 w 303"/>
                <a:gd name="T7" fmla="*/ 102 h 2087"/>
                <a:gd name="T8" fmla="*/ 6 w 303"/>
                <a:gd name="T9" fmla="*/ 100 h 2087"/>
                <a:gd name="T10" fmla="*/ 7 w 303"/>
                <a:gd name="T11" fmla="*/ 98 h 2087"/>
                <a:gd name="T12" fmla="*/ 8 w 303"/>
                <a:gd name="T13" fmla="*/ 96 h 2087"/>
                <a:gd name="T14" fmla="*/ 9 w 303"/>
                <a:gd name="T15" fmla="*/ 93 h 2087"/>
                <a:gd name="T16" fmla="*/ 10 w 303"/>
                <a:gd name="T17" fmla="*/ 91 h 2087"/>
                <a:gd name="T18" fmla="*/ 11 w 303"/>
                <a:gd name="T19" fmla="*/ 88 h 2087"/>
                <a:gd name="T20" fmla="*/ 11 w 303"/>
                <a:gd name="T21" fmla="*/ 86 h 2087"/>
                <a:gd name="T22" fmla="*/ 12 w 303"/>
                <a:gd name="T23" fmla="*/ 83 h 2087"/>
                <a:gd name="T24" fmla="*/ 13 w 303"/>
                <a:gd name="T25" fmla="*/ 80 h 2087"/>
                <a:gd name="T26" fmla="*/ 13 w 303"/>
                <a:gd name="T27" fmla="*/ 77 h 2087"/>
                <a:gd name="T28" fmla="*/ 14 w 303"/>
                <a:gd name="T29" fmla="*/ 74 h 2087"/>
                <a:gd name="T30" fmla="*/ 14 w 303"/>
                <a:gd name="T31" fmla="*/ 71 h 2087"/>
                <a:gd name="T32" fmla="*/ 15 w 303"/>
                <a:gd name="T33" fmla="*/ 68 h 2087"/>
                <a:gd name="T34" fmla="*/ 15 w 303"/>
                <a:gd name="T35" fmla="*/ 65 h 2087"/>
                <a:gd name="T36" fmla="*/ 15 w 303"/>
                <a:gd name="T37" fmla="*/ 62 h 2087"/>
                <a:gd name="T38" fmla="*/ 15 w 303"/>
                <a:gd name="T39" fmla="*/ 59 h 2087"/>
                <a:gd name="T40" fmla="*/ 16 w 303"/>
                <a:gd name="T41" fmla="*/ 56 h 2087"/>
                <a:gd name="T42" fmla="*/ 16 w 303"/>
                <a:gd name="T43" fmla="*/ 53 h 2087"/>
                <a:gd name="T44" fmla="*/ 16 w 303"/>
                <a:gd name="T45" fmla="*/ 50 h 2087"/>
                <a:gd name="T46" fmla="*/ 15 w 303"/>
                <a:gd name="T47" fmla="*/ 47 h 2087"/>
                <a:gd name="T48" fmla="*/ 15 w 303"/>
                <a:gd name="T49" fmla="*/ 44 h 2087"/>
                <a:gd name="T50" fmla="*/ 15 w 303"/>
                <a:gd name="T51" fmla="*/ 41 h 2087"/>
                <a:gd name="T52" fmla="*/ 15 w 303"/>
                <a:gd name="T53" fmla="*/ 38 h 2087"/>
                <a:gd name="T54" fmla="*/ 14 w 303"/>
                <a:gd name="T55" fmla="*/ 35 h 2087"/>
                <a:gd name="T56" fmla="*/ 14 w 303"/>
                <a:gd name="T57" fmla="*/ 32 h 2087"/>
                <a:gd name="T58" fmla="*/ 13 w 303"/>
                <a:gd name="T59" fmla="*/ 29 h 2087"/>
                <a:gd name="T60" fmla="*/ 13 w 303"/>
                <a:gd name="T61" fmla="*/ 26 h 2087"/>
                <a:gd name="T62" fmla="*/ 12 w 303"/>
                <a:gd name="T63" fmla="*/ 24 h 2087"/>
                <a:gd name="T64" fmla="*/ 11 w 303"/>
                <a:gd name="T65" fmla="*/ 21 h 2087"/>
                <a:gd name="T66" fmla="*/ 10 w 303"/>
                <a:gd name="T67" fmla="*/ 18 h 2087"/>
                <a:gd name="T68" fmla="*/ 9 w 303"/>
                <a:gd name="T69" fmla="*/ 16 h 2087"/>
                <a:gd name="T70" fmla="*/ 8 w 303"/>
                <a:gd name="T71" fmla="*/ 13 h 2087"/>
                <a:gd name="T72" fmla="*/ 7 w 303"/>
                <a:gd name="T73" fmla="*/ 11 h 2087"/>
                <a:gd name="T74" fmla="*/ 6 w 303"/>
                <a:gd name="T75" fmla="*/ 9 h 2087"/>
                <a:gd name="T76" fmla="*/ 5 w 303"/>
                <a:gd name="T77" fmla="*/ 7 h 2087"/>
                <a:gd name="T78" fmla="*/ 4 w 303"/>
                <a:gd name="T79" fmla="*/ 5 h 2087"/>
                <a:gd name="T80" fmla="*/ 3 w 303"/>
                <a:gd name="T81" fmla="*/ 3 h 2087"/>
                <a:gd name="T82" fmla="*/ 1 w 303"/>
                <a:gd name="T83" fmla="*/ 2 h 2087"/>
                <a:gd name="T84" fmla="*/ 0 w 303"/>
                <a:gd name="T85" fmla="*/ 0 h 208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3"/>
                <a:gd name="T130" fmla="*/ 0 h 2087"/>
                <a:gd name="T131" fmla="*/ 303 w 303"/>
                <a:gd name="T132" fmla="*/ 2087 h 208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3" h="2087">
                  <a:moveTo>
                    <a:pt x="16" y="2086"/>
                  </a:moveTo>
                  <a:lnTo>
                    <a:pt x="40" y="2055"/>
                  </a:lnTo>
                  <a:lnTo>
                    <a:pt x="64" y="2021"/>
                  </a:lnTo>
                  <a:lnTo>
                    <a:pt x="87" y="1984"/>
                  </a:lnTo>
                  <a:lnTo>
                    <a:pt x="109" y="1945"/>
                  </a:lnTo>
                  <a:lnTo>
                    <a:pt x="131" y="1904"/>
                  </a:lnTo>
                  <a:lnTo>
                    <a:pt x="151" y="1861"/>
                  </a:lnTo>
                  <a:lnTo>
                    <a:pt x="170" y="1815"/>
                  </a:lnTo>
                  <a:lnTo>
                    <a:pt x="188" y="1768"/>
                  </a:lnTo>
                  <a:lnTo>
                    <a:pt x="205" y="1719"/>
                  </a:lnTo>
                  <a:lnTo>
                    <a:pt x="220" y="1668"/>
                  </a:lnTo>
                  <a:lnTo>
                    <a:pt x="234" y="1615"/>
                  </a:lnTo>
                  <a:lnTo>
                    <a:pt x="247" y="1561"/>
                  </a:lnTo>
                  <a:lnTo>
                    <a:pt x="259" y="1506"/>
                  </a:lnTo>
                  <a:lnTo>
                    <a:pt x="269" y="1449"/>
                  </a:lnTo>
                  <a:lnTo>
                    <a:pt x="278" y="1392"/>
                  </a:lnTo>
                  <a:lnTo>
                    <a:pt x="286" y="1333"/>
                  </a:lnTo>
                  <a:lnTo>
                    <a:pt x="292" y="1274"/>
                  </a:lnTo>
                  <a:lnTo>
                    <a:pt x="297" y="1214"/>
                  </a:lnTo>
                  <a:lnTo>
                    <a:pt x="300" y="1154"/>
                  </a:lnTo>
                  <a:lnTo>
                    <a:pt x="302" y="1094"/>
                  </a:lnTo>
                  <a:lnTo>
                    <a:pt x="302" y="1033"/>
                  </a:lnTo>
                  <a:lnTo>
                    <a:pt x="301" y="973"/>
                  </a:lnTo>
                  <a:lnTo>
                    <a:pt x="298" y="913"/>
                  </a:lnTo>
                  <a:lnTo>
                    <a:pt x="294" y="853"/>
                  </a:lnTo>
                  <a:lnTo>
                    <a:pt x="288" y="794"/>
                  </a:lnTo>
                  <a:lnTo>
                    <a:pt x="281" y="735"/>
                  </a:lnTo>
                  <a:lnTo>
                    <a:pt x="273" y="677"/>
                  </a:lnTo>
                  <a:lnTo>
                    <a:pt x="263" y="620"/>
                  </a:lnTo>
                  <a:lnTo>
                    <a:pt x="252" y="564"/>
                  </a:lnTo>
                  <a:lnTo>
                    <a:pt x="240" y="510"/>
                  </a:lnTo>
                  <a:lnTo>
                    <a:pt x="226" y="457"/>
                  </a:lnTo>
                  <a:lnTo>
                    <a:pt x="211" y="405"/>
                  </a:lnTo>
                  <a:lnTo>
                    <a:pt x="194" y="355"/>
                  </a:lnTo>
                  <a:lnTo>
                    <a:pt x="177" y="307"/>
                  </a:lnTo>
                  <a:lnTo>
                    <a:pt x="158" y="261"/>
                  </a:lnTo>
                  <a:lnTo>
                    <a:pt x="139" y="216"/>
                  </a:lnTo>
                  <a:lnTo>
                    <a:pt x="118" y="174"/>
                  </a:lnTo>
                  <a:lnTo>
                    <a:pt x="96" y="134"/>
                  </a:lnTo>
                  <a:lnTo>
                    <a:pt x="73" y="97"/>
                  </a:lnTo>
                  <a:lnTo>
                    <a:pt x="50" y="62"/>
                  </a:lnTo>
                  <a:lnTo>
                    <a:pt x="25" y="3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0" name="Line 236"/>
          <p:cNvSpPr>
            <a:spLocks noChangeShapeType="1"/>
          </p:cNvSpPr>
          <p:nvPr/>
        </p:nvSpPr>
        <p:spPr bwMode="auto">
          <a:xfrm flipH="1">
            <a:off x="2073275" y="5180013"/>
            <a:ext cx="31432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" name="Line 238"/>
          <p:cNvSpPr>
            <a:spLocks noChangeShapeType="1"/>
          </p:cNvSpPr>
          <p:nvPr/>
        </p:nvSpPr>
        <p:spPr bwMode="auto">
          <a:xfrm flipH="1">
            <a:off x="2073275" y="5562600"/>
            <a:ext cx="314325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" name="Line 239"/>
          <p:cNvSpPr>
            <a:spLocks noChangeShapeType="1"/>
          </p:cNvSpPr>
          <p:nvPr/>
        </p:nvSpPr>
        <p:spPr bwMode="auto">
          <a:xfrm flipH="1">
            <a:off x="3259138" y="5380038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73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17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DEE7153-F761-449B-8BCD-7E6CDE91FFD9}" type="slidenum">
              <a:rPr lang="en-US" smtClean="0"/>
              <a:pPr lvl="1"/>
              <a:t>43</a:t>
            </a:fld>
            <a:endParaRPr lang="en-US" smtClean="0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Logic Functions – Gates</a:t>
            </a:r>
          </a:p>
        </p:txBody>
      </p:sp>
      <p:graphicFrame>
        <p:nvGraphicFramePr>
          <p:cNvPr id="967797" name="Group 117"/>
          <p:cNvGraphicFramePr>
            <a:graphicFrameLocks noGrp="1"/>
          </p:cNvGraphicFramePr>
          <p:nvPr>
            <p:ph sz="quarter" idx="1"/>
          </p:nvPr>
        </p:nvGraphicFramePr>
        <p:xfrm>
          <a:off x="406400" y="1333500"/>
          <a:ext cx="8356600" cy="3883152"/>
        </p:xfrm>
        <a:graphic>
          <a:graphicData uri="http://schemas.openxmlformats.org/drawingml/2006/table">
            <a:tbl>
              <a:tblPr/>
              <a:tblGrid>
                <a:gridCol w="1422400"/>
                <a:gridCol w="1827213"/>
                <a:gridCol w="2287587"/>
                <a:gridCol w="28194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Equation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Truth 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NAND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0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3810000" y="2438400"/>
          <a:ext cx="1952625" cy="527050"/>
        </p:xfrm>
        <a:graphic>
          <a:graphicData uri="http://schemas.openxmlformats.org/presentationml/2006/ole">
            <p:oleObj spid="_x0000_s7170" name="Equation" r:id="rId3" imgW="799920" imgH="215640" progId="Equation.3">
              <p:embed/>
            </p:oleObj>
          </a:graphicData>
        </a:graphic>
      </p:graphicFrame>
      <p:graphicFrame>
        <p:nvGraphicFramePr>
          <p:cNvPr id="967730" name="Group 50"/>
          <p:cNvGraphicFramePr>
            <a:graphicFrameLocks noGrp="1"/>
          </p:cNvGraphicFramePr>
          <p:nvPr/>
        </p:nvGraphicFramePr>
        <p:xfrm>
          <a:off x="6654800" y="1981200"/>
          <a:ext cx="1574800" cy="14325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71" name="Object 72"/>
          <p:cNvGraphicFramePr>
            <a:graphicFrameLocks noChangeAspect="1"/>
          </p:cNvGraphicFramePr>
          <p:nvPr/>
        </p:nvGraphicFramePr>
        <p:xfrm>
          <a:off x="3708400" y="4143375"/>
          <a:ext cx="2159000" cy="541338"/>
        </p:xfrm>
        <a:graphic>
          <a:graphicData uri="http://schemas.openxmlformats.org/presentationml/2006/ole">
            <p:oleObj spid="_x0000_s7171" name="Equation" r:id="rId4" imgW="863280" imgH="215640" progId="Equation.3">
              <p:embed/>
            </p:oleObj>
          </a:graphicData>
        </a:graphic>
      </p:graphicFrame>
      <p:graphicFrame>
        <p:nvGraphicFramePr>
          <p:cNvPr id="967753" name="Group 73"/>
          <p:cNvGraphicFramePr>
            <a:graphicFrameLocks noGrp="1"/>
          </p:cNvGraphicFramePr>
          <p:nvPr/>
        </p:nvGraphicFramePr>
        <p:xfrm>
          <a:off x="6654800" y="3657600"/>
          <a:ext cx="1574800" cy="14325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7242" name="Group 122"/>
          <p:cNvGrpSpPr>
            <a:grpSpLocks/>
          </p:cNvGrpSpPr>
          <p:nvPr/>
        </p:nvGrpSpPr>
        <p:grpSpPr bwMode="auto">
          <a:xfrm>
            <a:off x="2225675" y="2362200"/>
            <a:ext cx="769938" cy="657225"/>
            <a:chOff x="1402" y="1488"/>
            <a:chExt cx="485" cy="414"/>
          </a:xfrm>
        </p:grpSpPr>
        <p:sp>
          <p:nvSpPr>
            <p:cNvPr id="7263" name="Arc 96"/>
            <p:cNvSpPr>
              <a:spLocks/>
            </p:cNvSpPr>
            <p:nvPr/>
          </p:nvSpPr>
          <p:spPr bwMode="auto">
            <a:xfrm>
              <a:off x="1655" y="1489"/>
              <a:ext cx="232" cy="413"/>
            </a:xfrm>
            <a:custGeom>
              <a:avLst/>
              <a:gdLst>
                <a:gd name="T0" fmla="*/ 0 w 21658"/>
                <a:gd name="T1" fmla="*/ 0 h 43200"/>
                <a:gd name="T2" fmla="*/ 0 w 21658"/>
                <a:gd name="T3" fmla="*/ 0 h 43200"/>
                <a:gd name="T4" fmla="*/ 0 w 21658"/>
                <a:gd name="T5" fmla="*/ 0 h 43200"/>
                <a:gd name="T6" fmla="*/ 0 60000 65536"/>
                <a:gd name="T7" fmla="*/ 0 60000 65536"/>
                <a:gd name="T8" fmla="*/ 0 60000 65536"/>
                <a:gd name="T9" fmla="*/ 0 w 21658"/>
                <a:gd name="T10" fmla="*/ 0 h 43200"/>
                <a:gd name="T11" fmla="*/ 21658 w 21658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58" h="43200" fill="none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</a:path>
                <a:path w="21658" h="43200" stroke="0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  <a:lnTo>
                    <a:pt x="58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4" name="Freeform 97"/>
            <p:cNvSpPr>
              <a:spLocks/>
            </p:cNvSpPr>
            <p:nvPr/>
          </p:nvSpPr>
          <p:spPr bwMode="auto">
            <a:xfrm>
              <a:off x="1402" y="1488"/>
              <a:ext cx="274" cy="414"/>
            </a:xfrm>
            <a:custGeom>
              <a:avLst/>
              <a:gdLst>
                <a:gd name="T0" fmla="*/ 170 w 439"/>
                <a:gd name="T1" fmla="*/ 0 h 673"/>
                <a:gd name="T2" fmla="*/ 0 w 439"/>
                <a:gd name="T3" fmla="*/ 0 h 673"/>
                <a:gd name="T4" fmla="*/ 0 w 439"/>
                <a:gd name="T5" fmla="*/ 254 h 673"/>
                <a:gd name="T6" fmla="*/ 170 w 439"/>
                <a:gd name="T7" fmla="*/ 254 h 6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9"/>
                <a:gd name="T13" fmla="*/ 0 h 673"/>
                <a:gd name="T14" fmla="*/ 439 w 439"/>
                <a:gd name="T15" fmla="*/ 673 h 6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9" h="673">
                  <a:moveTo>
                    <a:pt x="438" y="0"/>
                  </a:moveTo>
                  <a:lnTo>
                    <a:pt x="0" y="0"/>
                  </a:lnTo>
                  <a:lnTo>
                    <a:pt x="0" y="672"/>
                  </a:lnTo>
                  <a:lnTo>
                    <a:pt x="438" y="672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43" name="Line 98"/>
          <p:cNvSpPr>
            <a:spLocks noChangeShapeType="1"/>
          </p:cNvSpPr>
          <p:nvPr/>
        </p:nvSpPr>
        <p:spPr bwMode="auto">
          <a:xfrm flipH="1">
            <a:off x="2057400" y="2460625"/>
            <a:ext cx="168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44" name="Line 99"/>
          <p:cNvSpPr>
            <a:spLocks noChangeShapeType="1"/>
          </p:cNvSpPr>
          <p:nvPr/>
        </p:nvSpPr>
        <p:spPr bwMode="auto">
          <a:xfrm flipH="1">
            <a:off x="2057400" y="2919413"/>
            <a:ext cx="168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45" name="Line 100"/>
          <p:cNvSpPr>
            <a:spLocks noChangeShapeType="1"/>
          </p:cNvSpPr>
          <p:nvPr/>
        </p:nvSpPr>
        <p:spPr bwMode="auto">
          <a:xfrm flipH="1">
            <a:off x="3149600" y="2687638"/>
            <a:ext cx="285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46" name="Oval 121"/>
          <p:cNvSpPr>
            <a:spLocks noChangeAspect="1" noChangeArrowheads="1"/>
          </p:cNvSpPr>
          <p:nvPr/>
        </p:nvSpPr>
        <p:spPr bwMode="auto">
          <a:xfrm>
            <a:off x="3017838" y="2608263"/>
            <a:ext cx="147637" cy="1476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47" name="Group 124"/>
          <p:cNvGrpSpPr>
            <a:grpSpLocks/>
          </p:cNvGrpSpPr>
          <p:nvPr/>
        </p:nvGrpSpPr>
        <p:grpSpPr bwMode="auto">
          <a:xfrm>
            <a:off x="1981200" y="3962400"/>
            <a:ext cx="1482725" cy="757238"/>
            <a:chOff x="1248" y="2496"/>
            <a:chExt cx="934" cy="477"/>
          </a:xfrm>
        </p:grpSpPr>
        <p:grpSp>
          <p:nvGrpSpPr>
            <p:cNvPr id="7248" name="Group 101"/>
            <p:cNvGrpSpPr>
              <a:grpSpLocks/>
            </p:cNvGrpSpPr>
            <p:nvPr/>
          </p:nvGrpSpPr>
          <p:grpSpPr bwMode="auto">
            <a:xfrm>
              <a:off x="1546" y="2499"/>
              <a:ext cx="446" cy="238"/>
              <a:chOff x="3640" y="2436"/>
              <a:chExt cx="446" cy="238"/>
            </a:xfrm>
          </p:grpSpPr>
          <p:sp>
            <p:nvSpPr>
              <p:cNvPr id="7261" name="AutoShape 102"/>
              <p:cNvSpPr>
                <a:spLocks noChangeArrowheads="1"/>
              </p:cNvSpPr>
              <p:nvPr/>
            </p:nvSpPr>
            <p:spPr bwMode="auto">
              <a:xfrm>
                <a:off x="3640" y="2436"/>
                <a:ext cx="447" cy="239"/>
              </a:xfrm>
              <a:prstGeom prst="roundRect">
                <a:avLst>
                  <a:gd name="adj" fmla="val 417"/>
                </a:avLst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2" name="Freeform 103"/>
              <p:cNvSpPr>
                <a:spLocks noChangeArrowheads="1"/>
              </p:cNvSpPr>
              <p:nvPr/>
            </p:nvSpPr>
            <p:spPr bwMode="auto">
              <a:xfrm>
                <a:off x="3640" y="2436"/>
                <a:ext cx="447" cy="241"/>
              </a:xfrm>
              <a:custGeom>
                <a:avLst/>
                <a:gdLst>
                  <a:gd name="T0" fmla="*/ 101 w 1972"/>
                  <a:gd name="T1" fmla="*/ 55 h 1061"/>
                  <a:gd name="T2" fmla="*/ 98 w 1972"/>
                  <a:gd name="T3" fmla="*/ 50 h 1061"/>
                  <a:gd name="T4" fmla="*/ 95 w 1972"/>
                  <a:gd name="T5" fmla="*/ 45 h 1061"/>
                  <a:gd name="T6" fmla="*/ 91 w 1972"/>
                  <a:gd name="T7" fmla="*/ 41 h 1061"/>
                  <a:gd name="T8" fmla="*/ 87 w 1972"/>
                  <a:gd name="T9" fmla="*/ 36 h 1061"/>
                  <a:gd name="T10" fmla="*/ 83 w 1972"/>
                  <a:gd name="T11" fmla="*/ 32 h 1061"/>
                  <a:gd name="T12" fmla="*/ 78 w 1972"/>
                  <a:gd name="T13" fmla="*/ 28 h 1061"/>
                  <a:gd name="T14" fmla="*/ 74 w 1972"/>
                  <a:gd name="T15" fmla="*/ 24 h 1061"/>
                  <a:gd name="T16" fmla="*/ 69 w 1972"/>
                  <a:gd name="T17" fmla="*/ 21 h 1061"/>
                  <a:gd name="T18" fmla="*/ 64 w 1972"/>
                  <a:gd name="T19" fmla="*/ 18 h 1061"/>
                  <a:gd name="T20" fmla="*/ 58 w 1972"/>
                  <a:gd name="T21" fmla="*/ 15 h 1061"/>
                  <a:gd name="T22" fmla="*/ 53 w 1972"/>
                  <a:gd name="T23" fmla="*/ 12 h 1061"/>
                  <a:gd name="T24" fmla="*/ 48 w 1972"/>
                  <a:gd name="T25" fmla="*/ 10 h 1061"/>
                  <a:gd name="T26" fmla="*/ 42 w 1972"/>
                  <a:gd name="T27" fmla="*/ 7 h 1061"/>
                  <a:gd name="T28" fmla="*/ 36 w 1972"/>
                  <a:gd name="T29" fmla="*/ 5 h 1061"/>
                  <a:gd name="T30" fmla="*/ 30 w 1972"/>
                  <a:gd name="T31" fmla="*/ 4 h 1061"/>
                  <a:gd name="T32" fmla="*/ 24 w 1972"/>
                  <a:gd name="T33" fmla="*/ 2 h 1061"/>
                  <a:gd name="T34" fmla="*/ 18 w 1972"/>
                  <a:gd name="T35" fmla="*/ 1 h 1061"/>
                  <a:gd name="T36" fmla="*/ 12 w 1972"/>
                  <a:gd name="T37" fmla="*/ 1 h 1061"/>
                  <a:gd name="T38" fmla="*/ 6 w 1972"/>
                  <a:gd name="T39" fmla="*/ 0 h 1061"/>
                  <a:gd name="T40" fmla="*/ 0 w 1972"/>
                  <a:gd name="T41" fmla="*/ 0 h 10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972"/>
                  <a:gd name="T64" fmla="*/ 0 h 1061"/>
                  <a:gd name="T65" fmla="*/ 1972 w 1972"/>
                  <a:gd name="T66" fmla="*/ 1061 h 106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972" h="1061">
                    <a:moveTo>
                      <a:pt x="1971" y="1060"/>
                    </a:moveTo>
                    <a:lnTo>
                      <a:pt x="1910" y="965"/>
                    </a:lnTo>
                    <a:lnTo>
                      <a:pt x="1842" y="874"/>
                    </a:lnTo>
                    <a:lnTo>
                      <a:pt x="1770" y="786"/>
                    </a:lnTo>
                    <a:lnTo>
                      <a:pt x="1693" y="702"/>
                    </a:lnTo>
                    <a:lnTo>
                      <a:pt x="1611" y="621"/>
                    </a:lnTo>
                    <a:lnTo>
                      <a:pt x="1525" y="545"/>
                    </a:lnTo>
                    <a:lnTo>
                      <a:pt x="1434" y="473"/>
                    </a:lnTo>
                    <a:lnTo>
                      <a:pt x="1340" y="405"/>
                    </a:lnTo>
                    <a:lnTo>
                      <a:pt x="1242" y="342"/>
                    </a:lnTo>
                    <a:lnTo>
                      <a:pt x="1140" y="284"/>
                    </a:lnTo>
                    <a:lnTo>
                      <a:pt x="1035" y="231"/>
                    </a:lnTo>
                    <a:lnTo>
                      <a:pt x="928" y="183"/>
                    </a:lnTo>
                    <a:lnTo>
                      <a:pt x="817" y="141"/>
                    </a:lnTo>
                    <a:lnTo>
                      <a:pt x="705" y="104"/>
                    </a:lnTo>
                    <a:lnTo>
                      <a:pt x="590" y="72"/>
                    </a:lnTo>
                    <a:lnTo>
                      <a:pt x="474" y="46"/>
                    </a:lnTo>
                    <a:lnTo>
                      <a:pt x="357" y="26"/>
                    </a:lnTo>
                    <a:lnTo>
                      <a:pt x="238" y="12"/>
                    </a:lnTo>
                    <a:lnTo>
                      <a:pt x="119" y="3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49" name="Group 104"/>
            <p:cNvGrpSpPr>
              <a:grpSpLocks/>
            </p:cNvGrpSpPr>
            <p:nvPr/>
          </p:nvGrpSpPr>
          <p:grpSpPr bwMode="auto">
            <a:xfrm>
              <a:off x="1553" y="2739"/>
              <a:ext cx="442" cy="234"/>
              <a:chOff x="3647" y="2676"/>
              <a:chExt cx="442" cy="234"/>
            </a:xfrm>
          </p:grpSpPr>
          <p:sp>
            <p:nvSpPr>
              <p:cNvPr id="7259" name="AutoShape 105"/>
              <p:cNvSpPr>
                <a:spLocks noChangeArrowheads="1"/>
              </p:cNvSpPr>
              <p:nvPr/>
            </p:nvSpPr>
            <p:spPr bwMode="auto">
              <a:xfrm rot="10800000">
                <a:off x="3648" y="2678"/>
                <a:ext cx="442" cy="235"/>
              </a:xfrm>
              <a:prstGeom prst="roundRect">
                <a:avLst>
                  <a:gd name="adj" fmla="val 426"/>
                </a:avLst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0" name="Freeform 106"/>
              <p:cNvSpPr>
                <a:spLocks noChangeArrowheads="1"/>
              </p:cNvSpPr>
              <p:nvPr/>
            </p:nvSpPr>
            <p:spPr bwMode="auto">
              <a:xfrm>
                <a:off x="3642" y="2676"/>
                <a:ext cx="448" cy="236"/>
              </a:xfrm>
              <a:custGeom>
                <a:avLst/>
                <a:gdLst>
                  <a:gd name="T0" fmla="*/ 0 w 1975"/>
                  <a:gd name="T1" fmla="*/ 54 h 1039"/>
                  <a:gd name="T2" fmla="*/ 6 w 1975"/>
                  <a:gd name="T3" fmla="*/ 53 h 1039"/>
                  <a:gd name="T4" fmla="*/ 12 w 1975"/>
                  <a:gd name="T5" fmla="*/ 53 h 1039"/>
                  <a:gd name="T6" fmla="*/ 18 w 1975"/>
                  <a:gd name="T7" fmla="*/ 52 h 1039"/>
                  <a:gd name="T8" fmla="*/ 24 w 1975"/>
                  <a:gd name="T9" fmla="*/ 51 h 1039"/>
                  <a:gd name="T10" fmla="*/ 30 w 1975"/>
                  <a:gd name="T11" fmla="*/ 50 h 1039"/>
                  <a:gd name="T12" fmla="*/ 36 w 1975"/>
                  <a:gd name="T13" fmla="*/ 49 h 1039"/>
                  <a:gd name="T14" fmla="*/ 42 w 1975"/>
                  <a:gd name="T15" fmla="*/ 47 h 1039"/>
                  <a:gd name="T16" fmla="*/ 48 w 1975"/>
                  <a:gd name="T17" fmla="*/ 45 h 1039"/>
                  <a:gd name="T18" fmla="*/ 53 w 1975"/>
                  <a:gd name="T19" fmla="*/ 42 h 1039"/>
                  <a:gd name="T20" fmla="*/ 59 w 1975"/>
                  <a:gd name="T21" fmla="*/ 40 h 1039"/>
                  <a:gd name="T22" fmla="*/ 64 w 1975"/>
                  <a:gd name="T23" fmla="*/ 37 h 1039"/>
                  <a:gd name="T24" fmla="*/ 69 w 1975"/>
                  <a:gd name="T25" fmla="*/ 33 h 1039"/>
                  <a:gd name="T26" fmla="*/ 74 w 1975"/>
                  <a:gd name="T27" fmla="*/ 30 h 1039"/>
                  <a:gd name="T28" fmla="*/ 78 w 1975"/>
                  <a:gd name="T29" fmla="*/ 26 h 1039"/>
                  <a:gd name="T30" fmla="*/ 83 w 1975"/>
                  <a:gd name="T31" fmla="*/ 22 h 1039"/>
                  <a:gd name="T32" fmla="*/ 87 w 1975"/>
                  <a:gd name="T33" fmla="*/ 18 h 1039"/>
                  <a:gd name="T34" fmla="*/ 91 w 1975"/>
                  <a:gd name="T35" fmla="*/ 14 h 1039"/>
                  <a:gd name="T36" fmla="*/ 95 w 1975"/>
                  <a:gd name="T37" fmla="*/ 10 h 1039"/>
                  <a:gd name="T38" fmla="*/ 98 w 1975"/>
                  <a:gd name="T39" fmla="*/ 5 h 1039"/>
                  <a:gd name="T40" fmla="*/ 102 w 1975"/>
                  <a:gd name="T41" fmla="*/ 0 h 103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975"/>
                  <a:gd name="T64" fmla="*/ 0 h 1039"/>
                  <a:gd name="T65" fmla="*/ 1975 w 1975"/>
                  <a:gd name="T66" fmla="*/ 1039 h 103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975" h="1039">
                    <a:moveTo>
                      <a:pt x="0" y="1038"/>
                    </a:moveTo>
                    <a:lnTo>
                      <a:pt x="119" y="1036"/>
                    </a:lnTo>
                    <a:lnTo>
                      <a:pt x="237" y="1029"/>
                    </a:lnTo>
                    <a:lnTo>
                      <a:pt x="355" y="1015"/>
                    </a:lnTo>
                    <a:lnTo>
                      <a:pt x="472" y="996"/>
                    </a:lnTo>
                    <a:lnTo>
                      <a:pt x="588" y="971"/>
                    </a:lnTo>
                    <a:lnTo>
                      <a:pt x="702" y="941"/>
                    </a:lnTo>
                    <a:lnTo>
                      <a:pt x="814" y="905"/>
                    </a:lnTo>
                    <a:lnTo>
                      <a:pt x="924" y="864"/>
                    </a:lnTo>
                    <a:lnTo>
                      <a:pt x="1032" y="817"/>
                    </a:lnTo>
                    <a:lnTo>
                      <a:pt x="1137" y="765"/>
                    </a:lnTo>
                    <a:lnTo>
                      <a:pt x="1238" y="709"/>
                    </a:lnTo>
                    <a:lnTo>
                      <a:pt x="1337" y="647"/>
                    </a:lnTo>
                    <a:lnTo>
                      <a:pt x="1432" y="580"/>
                    </a:lnTo>
                    <a:lnTo>
                      <a:pt x="1523" y="509"/>
                    </a:lnTo>
                    <a:lnTo>
                      <a:pt x="1609" y="434"/>
                    </a:lnTo>
                    <a:lnTo>
                      <a:pt x="1692" y="354"/>
                    </a:lnTo>
                    <a:lnTo>
                      <a:pt x="1770" y="271"/>
                    </a:lnTo>
                    <a:lnTo>
                      <a:pt x="1843" y="184"/>
                    </a:lnTo>
                    <a:lnTo>
                      <a:pt x="1911" y="93"/>
                    </a:lnTo>
                    <a:lnTo>
                      <a:pt x="1974" y="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50" name="Line 107"/>
            <p:cNvSpPr>
              <a:spLocks noChangeShapeType="1"/>
            </p:cNvSpPr>
            <p:nvPr/>
          </p:nvSpPr>
          <p:spPr bwMode="auto">
            <a:xfrm flipH="1">
              <a:off x="1391" y="2498"/>
              <a:ext cx="15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Line 108"/>
            <p:cNvSpPr>
              <a:spLocks noChangeShapeType="1"/>
            </p:cNvSpPr>
            <p:nvPr/>
          </p:nvSpPr>
          <p:spPr bwMode="auto">
            <a:xfrm flipH="1">
              <a:off x="1391" y="2970"/>
              <a:ext cx="15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52" name="Group 109"/>
            <p:cNvGrpSpPr>
              <a:grpSpLocks/>
            </p:cNvGrpSpPr>
            <p:nvPr/>
          </p:nvGrpSpPr>
          <p:grpSpPr bwMode="auto">
            <a:xfrm>
              <a:off x="1391" y="2496"/>
              <a:ext cx="68" cy="473"/>
              <a:chOff x="3485" y="2433"/>
              <a:chExt cx="68" cy="473"/>
            </a:xfrm>
          </p:grpSpPr>
          <p:sp>
            <p:nvSpPr>
              <p:cNvPr id="7257" name="AutoShape 110"/>
              <p:cNvSpPr>
                <a:spLocks noChangeArrowheads="1"/>
              </p:cNvSpPr>
              <p:nvPr/>
            </p:nvSpPr>
            <p:spPr bwMode="auto">
              <a:xfrm>
                <a:off x="3486" y="2433"/>
                <a:ext cx="69" cy="474"/>
              </a:xfrm>
              <a:prstGeom prst="roundRect">
                <a:avLst>
                  <a:gd name="adj" fmla="val 1468"/>
                </a:avLst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8" name="Freeform 111"/>
              <p:cNvSpPr>
                <a:spLocks noChangeArrowheads="1"/>
              </p:cNvSpPr>
              <p:nvPr/>
            </p:nvSpPr>
            <p:spPr bwMode="auto">
              <a:xfrm>
                <a:off x="3485" y="2433"/>
                <a:ext cx="69" cy="473"/>
              </a:xfrm>
              <a:custGeom>
                <a:avLst/>
                <a:gdLst>
                  <a:gd name="T0" fmla="*/ 1 w 303"/>
                  <a:gd name="T1" fmla="*/ 107 h 2087"/>
                  <a:gd name="T2" fmla="*/ 2 w 303"/>
                  <a:gd name="T3" fmla="*/ 106 h 2087"/>
                  <a:gd name="T4" fmla="*/ 3 w 303"/>
                  <a:gd name="T5" fmla="*/ 104 h 2087"/>
                  <a:gd name="T6" fmla="*/ 5 w 303"/>
                  <a:gd name="T7" fmla="*/ 102 h 2087"/>
                  <a:gd name="T8" fmla="*/ 6 w 303"/>
                  <a:gd name="T9" fmla="*/ 100 h 2087"/>
                  <a:gd name="T10" fmla="*/ 7 w 303"/>
                  <a:gd name="T11" fmla="*/ 98 h 2087"/>
                  <a:gd name="T12" fmla="*/ 8 w 303"/>
                  <a:gd name="T13" fmla="*/ 96 h 2087"/>
                  <a:gd name="T14" fmla="*/ 9 w 303"/>
                  <a:gd name="T15" fmla="*/ 93 h 2087"/>
                  <a:gd name="T16" fmla="*/ 10 w 303"/>
                  <a:gd name="T17" fmla="*/ 91 h 2087"/>
                  <a:gd name="T18" fmla="*/ 11 w 303"/>
                  <a:gd name="T19" fmla="*/ 88 h 2087"/>
                  <a:gd name="T20" fmla="*/ 11 w 303"/>
                  <a:gd name="T21" fmla="*/ 86 h 2087"/>
                  <a:gd name="T22" fmla="*/ 12 w 303"/>
                  <a:gd name="T23" fmla="*/ 83 h 2087"/>
                  <a:gd name="T24" fmla="*/ 13 w 303"/>
                  <a:gd name="T25" fmla="*/ 80 h 2087"/>
                  <a:gd name="T26" fmla="*/ 13 w 303"/>
                  <a:gd name="T27" fmla="*/ 77 h 2087"/>
                  <a:gd name="T28" fmla="*/ 14 w 303"/>
                  <a:gd name="T29" fmla="*/ 74 h 2087"/>
                  <a:gd name="T30" fmla="*/ 14 w 303"/>
                  <a:gd name="T31" fmla="*/ 71 h 2087"/>
                  <a:gd name="T32" fmla="*/ 15 w 303"/>
                  <a:gd name="T33" fmla="*/ 68 h 2087"/>
                  <a:gd name="T34" fmla="*/ 15 w 303"/>
                  <a:gd name="T35" fmla="*/ 65 h 2087"/>
                  <a:gd name="T36" fmla="*/ 15 w 303"/>
                  <a:gd name="T37" fmla="*/ 62 h 2087"/>
                  <a:gd name="T38" fmla="*/ 15 w 303"/>
                  <a:gd name="T39" fmla="*/ 59 h 2087"/>
                  <a:gd name="T40" fmla="*/ 16 w 303"/>
                  <a:gd name="T41" fmla="*/ 56 h 2087"/>
                  <a:gd name="T42" fmla="*/ 16 w 303"/>
                  <a:gd name="T43" fmla="*/ 53 h 2087"/>
                  <a:gd name="T44" fmla="*/ 16 w 303"/>
                  <a:gd name="T45" fmla="*/ 50 h 2087"/>
                  <a:gd name="T46" fmla="*/ 15 w 303"/>
                  <a:gd name="T47" fmla="*/ 47 h 2087"/>
                  <a:gd name="T48" fmla="*/ 15 w 303"/>
                  <a:gd name="T49" fmla="*/ 44 h 2087"/>
                  <a:gd name="T50" fmla="*/ 15 w 303"/>
                  <a:gd name="T51" fmla="*/ 41 h 2087"/>
                  <a:gd name="T52" fmla="*/ 15 w 303"/>
                  <a:gd name="T53" fmla="*/ 38 h 2087"/>
                  <a:gd name="T54" fmla="*/ 14 w 303"/>
                  <a:gd name="T55" fmla="*/ 35 h 2087"/>
                  <a:gd name="T56" fmla="*/ 14 w 303"/>
                  <a:gd name="T57" fmla="*/ 32 h 2087"/>
                  <a:gd name="T58" fmla="*/ 13 w 303"/>
                  <a:gd name="T59" fmla="*/ 29 h 2087"/>
                  <a:gd name="T60" fmla="*/ 13 w 303"/>
                  <a:gd name="T61" fmla="*/ 26 h 2087"/>
                  <a:gd name="T62" fmla="*/ 12 w 303"/>
                  <a:gd name="T63" fmla="*/ 24 h 2087"/>
                  <a:gd name="T64" fmla="*/ 11 w 303"/>
                  <a:gd name="T65" fmla="*/ 21 h 2087"/>
                  <a:gd name="T66" fmla="*/ 10 w 303"/>
                  <a:gd name="T67" fmla="*/ 18 h 2087"/>
                  <a:gd name="T68" fmla="*/ 9 w 303"/>
                  <a:gd name="T69" fmla="*/ 16 h 2087"/>
                  <a:gd name="T70" fmla="*/ 8 w 303"/>
                  <a:gd name="T71" fmla="*/ 13 h 2087"/>
                  <a:gd name="T72" fmla="*/ 7 w 303"/>
                  <a:gd name="T73" fmla="*/ 11 h 2087"/>
                  <a:gd name="T74" fmla="*/ 6 w 303"/>
                  <a:gd name="T75" fmla="*/ 9 h 2087"/>
                  <a:gd name="T76" fmla="*/ 5 w 303"/>
                  <a:gd name="T77" fmla="*/ 7 h 2087"/>
                  <a:gd name="T78" fmla="*/ 4 w 303"/>
                  <a:gd name="T79" fmla="*/ 5 h 2087"/>
                  <a:gd name="T80" fmla="*/ 3 w 303"/>
                  <a:gd name="T81" fmla="*/ 3 h 2087"/>
                  <a:gd name="T82" fmla="*/ 1 w 303"/>
                  <a:gd name="T83" fmla="*/ 2 h 2087"/>
                  <a:gd name="T84" fmla="*/ 0 w 303"/>
                  <a:gd name="T85" fmla="*/ 0 h 208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03"/>
                  <a:gd name="T130" fmla="*/ 0 h 2087"/>
                  <a:gd name="T131" fmla="*/ 303 w 303"/>
                  <a:gd name="T132" fmla="*/ 2087 h 208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03" h="2087">
                    <a:moveTo>
                      <a:pt x="16" y="2086"/>
                    </a:moveTo>
                    <a:lnTo>
                      <a:pt x="40" y="2055"/>
                    </a:lnTo>
                    <a:lnTo>
                      <a:pt x="64" y="2021"/>
                    </a:lnTo>
                    <a:lnTo>
                      <a:pt x="87" y="1984"/>
                    </a:lnTo>
                    <a:lnTo>
                      <a:pt x="109" y="1945"/>
                    </a:lnTo>
                    <a:lnTo>
                      <a:pt x="131" y="1904"/>
                    </a:lnTo>
                    <a:lnTo>
                      <a:pt x="151" y="1861"/>
                    </a:lnTo>
                    <a:lnTo>
                      <a:pt x="170" y="1815"/>
                    </a:lnTo>
                    <a:lnTo>
                      <a:pt x="188" y="1768"/>
                    </a:lnTo>
                    <a:lnTo>
                      <a:pt x="205" y="1719"/>
                    </a:lnTo>
                    <a:lnTo>
                      <a:pt x="220" y="1668"/>
                    </a:lnTo>
                    <a:lnTo>
                      <a:pt x="234" y="1615"/>
                    </a:lnTo>
                    <a:lnTo>
                      <a:pt x="247" y="1561"/>
                    </a:lnTo>
                    <a:lnTo>
                      <a:pt x="259" y="1506"/>
                    </a:lnTo>
                    <a:lnTo>
                      <a:pt x="269" y="1449"/>
                    </a:lnTo>
                    <a:lnTo>
                      <a:pt x="278" y="1392"/>
                    </a:lnTo>
                    <a:lnTo>
                      <a:pt x="286" y="1333"/>
                    </a:lnTo>
                    <a:lnTo>
                      <a:pt x="292" y="1274"/>
                    </a:lnTo>
                    <a:lnTo>
                      <a:pt x="297" y="1214"/>
                    </a:lnTo>
                    <a:lnTo>
                      <a:pt x="300" y="1154"/>
                    </a:lnTo>
                    <a:lnTo>
                      <a:pt x="302" y="1094"/>
                    </a:lnTo>
                    <a:lnTo>
                      <a:pt x="302" y="1033"/>
                    </a:lnTo>
                    <a:lnTo>
                      <a:pt x="301" y="973"/>
                    </a:lnTo>
                    <a:lnTo>
                      <a:pt x="298" y="913"/>
                    </a:lnTo>
                    <a:lnTo>
                      <a:pt x="294" y="853"/>
                    </a:lnTo>
                    <a:lnTo>
                      <a:pt x="288" y="794"/>
                    </a:lnTo>
                    <a:lnTo>
                      <a:pt x="281" y="735"/>
                    </a:lnTo>
                    <a:lnTo>
                      <a:pt x="273" y="677"/>
                    </a:lnTo>
                    <a:lnTo>
                      <a:pt x="263" y="620"/>
                    </a:lnTo>
                    <a:lnTo>
                      <a:pt x="252" y="564"/>
                    </a:lnTo>
                    <a:lnTo>
                      <a:pt x="240" y="510"/>
                    </a:lnTo>
                    <a:lnTo>
                      <a:pt x="226" y="457"/>
                    </a:lnTo>
                    <a:lnTo>
                      <a:pt x="211" y="405"/>
                    </a:lnTo>
                    <a:lnTo>
                      <a:pt x="194" y="355"/>
                    </a:lnTo>
                    <a:lnTo>
                      <a:pt x="177" y="307"/>
                    </a:lnTo>
                    <a:lnTo>
                      <a:pt x="158" y="261"/>
                    </a:lnTo>
                    <a:lnTo>
                      <a:pt x="139" y="216"/>
                    </a:lnTo>
                    <a:lnTo>
                      <a:pt x="118" y="174"/>
                    </a:lnTo>
                    <a:lnTo>
                      <a:pt x="96" y="134"/>
                    </a:lnTo>
                    <a:lnTo>
                      <a:pt x="73" y="97"/>
                    </a:lnTo>
                    <a:lnTo>
                      <a:pt x="50" y="62"/>
                    </a:lnTo>
                    <a:lnTo>
                      <a:pt x="25" y="3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53" name="Line 112"/>
            <p:cNvSpPr>
              <a:spLocks noChangeShapeType="1"/>
            </p:cNvSpPr>
            <p:nvPr/>
          </p:nvSpPr>
          <p:spPr bwMode="auto">
            <a:xfrm flipH="1">
              <a:off x="1248" y="2607"/>
              <a:ext cx="198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Line 113"/>
            <p:cNvSpPr>
              <a:spLocks noChangeShapeType="1"/>
            </p:cNvSpPr>
            <p:nvPr/>
          </p:nvSpPr>
          <p:spPr bwMode="auto">
            <a:xfrm flipH="1">
              <a:off x="1248" y="2848"/>
              <a:ext cx="198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Line 114"/>
            <p:cNvSpPr>
              <a:spLocks noChangeShapeType="1"/>
            </p:cNvSpPr>
            <p:nvPr/>
          </p:nvSpPr>
          <p:spPr bwMode="auto">
            <a:xfrm flipH="1">
              <a:off x="2091" y="2733"/>
              <a:ext cx="91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Oval 123"/>
            <p:cNvSpPr>
              <a:spLocks noChangeAspect="1" noChangeArrowheads="1"/>
            </p:cNvSpPr>
            <p:nvPr/>
          </p:nvSpPr>
          <p:spPr bwMode="auto">
            <a:xfrm>
              <a:off x="1993" y="2691"/>
              <a:ext cx="93" cy="9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19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3CE7A0C-E23C-440E-BE45-3F496BFA017D}" type="slidenum">
              <a:rPr lang="en-US" smtClean="0"/>
              <a:pPr lvl="1"/>
              <a:t>44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 – Translation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962400" y="1600200"/>
          <a:ext cx="838200" cy="515938"/>
        </p:xfrm>
        <a:graphic>
          <a:graphicData uri="http://schemas.openxmlformats.org/presentationml/2006/ole">
            <p:oleObj spid="_x0000_s8194" name="Equation" r:id="rId3" imgW="330120" imgH="203040" progId="Equation.3">
              <p:embed/>
            </p:oleObj>
          </a:graphicData>
        </a:graphic>
      </p:graphicFrame>
      <p:sp>
        <p:nvSpPr>
          <p:cNvPr id="8199" name="Oval 4"/>
          <p:cNvSpPr>
            <a:spLocks noChangeArrowheads="1"/>
          </p:cNvSpPr>
          <p:nvPr/>
        </p:nvSpPr>
        <p:spPr bwMode="auto">
          <a:xfrm>
            <a:off x="3581400" y="2238375"/>
            <a:ext cx="1600200" cy="1524000"/>
          </a:xfrm>
          <a:prstGeom prst="ellipse">
            <a:avLst/>
          </a:prstGeom>
          <a:solidFill>
            <a:srgbClr val="33CC33">
              <a:alpha val="50195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2400"/>
              <a:t>Logic</a:t>
            </a:r>
            <a:br>
              <a:rPr lang="en-US" sz="2400"/>
            </a:br>
            <a:r>
              <a:rPr lang="en-US" sz="2400"/>
              <a:t>Equations</a:t>
            </a:r>
          </a:p>
        </p:txBody>
      </p:sp>
      <p:sp>
        <p:nvSpPr>
          <p:cNvPr id="8200" name="Oval 5"/>
          <p:cNvSpPr>
            <a:spLocks noChangeArrowheads="1"/>
          </p:cNvSpPr>
          <p:nvPr/>
        </p:nvSpPr>
        <p:spPr bwMode="auto">
          <a:xfrm>
            <a:off x="1981200" y="4524375"/>
            <a:ext cx="1600200" cy="1524000"/>
          </a:xfrm>
          <a:prstGeom prst="ellipse">
            <a:avLst/>
          </a:pr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2400"/>
              <a:t>Logic</a:t>
            </a:r>
            <a:br>
              <a:rPr lang="en-US" sz="2400"/>
            </a:br>
            <a:r>
              <a:rPr lang="en-US" sz="2400"/>
              <a:t>Gates</a:t>
            </a:r>
          </a:p>
        </p:txBody>
      </p:sp>
      <p:sp>
        <p:nvSpPr>
          <p:cNvPr id="8201" name="Oval 6"/>
          <p:cNvSpPr>
            <a:spLocks noChangeArrowheads="1"/>
          </p:cNvSpPr>
          <p:nvPr/>
        </p:nvSpPr>
        <p:spPr bwMode="auto">
          <a:xfrm>
            <a:off x="5105400" y="4524375"/>
            <a:ext cx="1600200" cy="15240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2400"/>
              <a:t>Truth</a:t>
            </a:r>
            <a:br>
              <a:rPr lang="en-US" sz="2400"/>
            </a:br>
            <a:r>
              <a:rPr lang="en-US" sz="2400"/>
              <a:t>Tables</a:t>
            </a:r>
          </a:p>
        </p:txBody>
      </p:sp>
      <p:sp>
        <p:nvSpPr>
          <p:cNvPr id="8202" name="AutoShape 7"/>
          <p:cNvSpPr>
            <a:spLocks noChangeArrowheads="1"/>
          </p:cNvSpPr>
          <p:nvPr/>
        </p:nvSpPr>
        <p:spPr bwMode="auto">
          <a:xfrm rot="-3324275">
            <a:off x="2954338" y="3959225"/>
            <a:ext cx="1219200" cy="381000"/>
          </a:xfrm>
          <a:prstGeom prst="leftRightArrow">
            <a:avLst>
              <a:gd name="adj1" fmla="val 50000"/>
              <a:gd name="adj2" fmla="val 64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utoShape 8"/>
          <p:cNvSpPr>
            <a:spLocks noChangeArrowheads="1"/>
          </p:cNvSpPr>
          <p:nvPr/>
        </p:nvSpPr>
        <p:spPr bwMode="auto">
          <a:xfrm rot="3324275" flipH="1">
            <a:off x="4533900" y="3952875"/>
            <a:ext cx="1219200" cy="381000"/>
          </a:xfrm>
          <a:prstGeom prst="leftRightArrow">
            <a:avLst>
              <a:gd name="adj1" fmla="val 50000"/>
              <a:gd name="adj2" fmla="val 64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AutoShape 9"/>
          <p:cNvSpPr>
            <a:spLocks noChangeArrowheads="1"/>
          </p:cNvSpPr>
          <p:nvPr/>
        </p:nvSpPr>
        <p:spPr bwMode="auto">
          <a:xfrm rot="21529763" flipH="1">
            <a:off x="3581400" y="5133975"/>
            <a:ext cx="1522413" cy="381000"/>
          </a:xfrm>
          <a:prstGeom prst="leftRightArrow">
            <a:avLst>
              <a:gd name="adj1" fmla="val 50000"/>
              <a:gd name="adj2" fmla="val 79917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457200" y="1752600"/>
            <a:ext cx="243840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are three different ways of representing logical information</a:t>
            </a:r>
          </a:p>
        </p:txBody>
      </p:sp>
      <p:sp>
        <p:nvSpPr>
          <p:cNvPr id="8206" name="Text Box 11"/>
          <p:cNvSpPr txBox="1">
            <a:spLocks noChangeArrowheads="1"/>
          </p:cNvSpPr>
          <p:nvPr/>
        </p:nvSpPr>
        <p:spPr bwMode="auto">
          <a:xfrm>
            <a:off x="5867400" y="1752600"/>
            <a:ext cx="2438400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You can convert any one of them to any other</a:t>
            </a:r>
          </a:p>
        </p:txBody>
      </p:sp>
      <p:grpSp>
        <p:nvGrpSpPr>
          <p:cNvPr id="8207" name="Group 12"/>
          <p:cNvGrpSpPr>
            <a:grpSpLocks/>
          </p:cNvGrpSpPr>
          <p:nvPr/>
        </p:nvGrpSpPr>
        <p:grpSpPr bwMode="auto">
          <a:xfrm>
            <a:off x="581025" y="4146550"/>
            <a:ext cx="1400175" cy="730250"/>
            <a:chOff x="384" y="2612"/>
            <a:chExt cx="882" cy="460"/>
          </a:xfrm>
        </p:grpSpPr>
        <p:sp>
          <p:nvSpPr>
            <p:cNvPr id="8230" name="Rectangle 13"/>
            <p:cNvSpPr>
              <a:spLocks noChangeArrowheads="1"/>
            </p:cNvSpPr>
            <p:nvPr/>
          </p:nvSpPr>
          <p:spPr bwMode="auto">
            <a:xfrm>
              <a:off x="384" y="2612"/>
              <a:ext cx="874" cy="46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31" name="Group 14"/>
            <p:cNvGrpSpPr>
              <a:grpSpLocks/>
            </p:cNvGrpSpPr>
            <p:nvPr/>
          </p:nvGrpSpPr>
          <p:grpSpPr bwMode="auto">
            <a:xfrm>
              <a:off x="574" y="2694"/>
              <a:ext cx="692" cy="311"/>
              <a:chOff x="192" y="3145"/>
              <a:chExt cx="692" cy="311"/>
            </a:xfrm>
          </p:grpSpPr>
          <p:grpSp>
            <p:nvGrpSpPr>
              <p:cNvPr id="8232" name="Group 15"/>
              <p:cNvGrpSpPr>
                <a:grpSpLocks/>
              </p:cNvGrpSpPr>
              <p:nvPr/>
            </p:nvGrpSpPr>
            <p:grpSpPr bwMode="auto">
              <a:xfrm>
                <a:off x="192" y="3145"/>
                <a:ext cx="576" cy="311"/>
                <a:chOff x="2304" y="1488"/>
                <a:chExt cx="1248" cy="673"/>
              </a:xfrm>
            </p:grpSpPr>
            <p:grpSp>
              <p:nvGrpSpPr>
                <p:cNvPr id="8234" name="Group 16"/>
                <p:cNvGrpSpPr>
                  <a:grpSpLocks/>
                </p:cNvGrpSpPr>
                <p:nvPr/>
              </p:nvGrpSpPr>
              <p:grpSpPr bwMode="auto">
                <a:xfrm>
                  <a:off x="2473" y="1488"/>
                  <a:ext cx="776" cy="673"/>
                  <a:chOff x="2473" y="1488"/>
                  <a:chExt cx="776" cy="673"/>
                </a:xfrm>
              </p:grpSpPr>
              <p:sp>
                <p:nvSpPr>
                  <p:cNvPr id="8239" name="Arc 17"/>
                  <p:cNvSpPr>
                    <a:spLocks/>
                  </p:cNvSpPr>
                  <p:nvPr/>
                </p:nvSpPr>
                <p:spPr bwMode="auto">
                  <a:xfrm>
                    <a:off x="2877" y="1489"/>
                    <a:ext cx="372" cy="672"/>
                  </a:xfrm>
                  <a:custGeom>
                    <a:avLst/>
                    <a:gdLst>
                      <a:gd name="T0" fmla="*/ 0 w 21658"/>
                      <a:gd name="T1" fmla="*/ 0 h 43200"/>
                      <a:gd name="T2" fmla="*/ 0 w 21658"/>
                      <a:gd name="T3" fmla="*/ 0 h 43200"/>
                      <a:gd name="T4" fmla="*/ 0 w 21658"/>
                      <a:gd name="T5" fmla="*/ 0 h 43200"/>
                      <a:gd name="T6" fmla="*/ 0 60000 65536"/>
                      <a:gd name="T7" fmla="*/ 0 60000 65536"/>
                      <a:gd name="T8" fmla="*/ 0 60000 65536"/>
                      <a:gd name="T9" fmla="*/ 0 w 21658"/>
                      <a:gd name="T10" fmla="*/ 0 h 43200"/>
                      <a:gd name="T11" fmla="*/ 21658 w 21658"/>
                      <a:gd name="T12" fmla="*/ 43200 h 432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58" h="43200" fill="none" extrusionOk="0">
                        <a:moveTo>
                          <a:pt x="0" y="0"/>
                        </a:moveTo>
                        <a:cubicBezTo>
                          <a:pt x="19" y="0"/>
                          <a:pt x="38" y="-1"/>
                          <a:pt x="58" y="0"/>
                        </a:cubicBezTo>
                        <a:cubicBezTo>
                          <a:pt x="11987" y="0"/>
                          <a:pt x="21658" y="9670"/>
                          <a:pt x="21658" y="21600"/>
                        </a:cubicBezTo>
                        <a:cubicBezTo>
                          <a:pt x="21658" y="33529"/>
                          <a:pt x="11987" y="43199"/>
                          <a:pt x="58" y="43200"/>
                        </a:cubicBezTo>
                      </a:path>
                      <a:path w="21658" h="43200" stroke="0" extrusionOk="0">
                        <a:moveTo>
                          <a:pt x="0" y="0"/>
                        </a:moveTo>
                        <a:cubicBezTo>
                          <a:pt x="19" y="0"/>
                          <a:pt x="38" y="-1"/>
                          <a:pt x="58" y="0"/>
                        </a:cubicBezTo>
                        <a:cubicBezTo>
                          <a:pt x="11987" y="0"/>
                          <a:pt x="21658" y="9670"/>
                          <a:pt x="21658" y="21600"/>
                        </a:cubicBezTo>
                        <a:cubicBezTo>
                          <a:pt x="21658" y="33529"/>
                          <a:pt x="11987" y="43199"/>
                          <a:pt x="58" y="43200"/>
                        </a:cubicBezTo>
                        <a:lnTo>
                          <a:pt x="58" y="2160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0" name="Freeform 18"/>
                  <p:cNvSpPr>
                    <a:spLocks/>
                  </p:cNvSpPr>
                  <p:nvPr/>
                </p:nvSpPr>
                <p:spPr bwMode="auto">
                  <a:xfrm>
                    <a:off x="2473" y="1488"/>
                    <a:ext cx="439" cy="673"/>
                  </a:xfrm>
                  <a:custGeom>
                    <a:avLst/>
                    <a:gdLst>
                      <a:gd name="T0" fmla="*/ 438 w 439"/>
                      <a:gd name="T1" fmla="*/ 0 h 673"/>
                      <a:gd name="T2" fmla="*/ 0 w 439"/>
                      <a:gd name="T3" fmla="*/ 0 h 673"/>
                      <a:gd name="T4" fmla="*/ 0 w 439"/>
                      <a:gd name="T5" fmla="*/ 672 h 673"/>
                      <a:gd name="T6" fmla="*/ 438 w 439"/>
                      <a:gd name="T7" fmla="*/ 672 h 67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39"/>
                      <a:gd name="T13" fmla="*/ 0 h 673"/>
                      <a:gd name="T14" fmla="*/ 439 w 439"/>
                      <a:gd name="T15" fmla="*/ 673 h 673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39" h="673">
                        <a:moveTo>
                          <a:pt x="438" y="0"/>
                        </a:moveTo>
                        <a:lnTo>
                          <a:pt x="0" y="0"/>
                        </a:lnTo>
                        <a:lnTo>
                          <a:pt x="0" y="672"/>
                        </a:lnTo>
                        <a:lnTo>
                          <a:pt x="438" y="672"/>
                        </a:lnTo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235" name="Oval 19"/>
                <p:cNvSpPr>
                  <a:spLocks noChangeArrowheads="1"/>
                </p:cNvSpPr>
                <p:nvPr/>
              </p:nvSpPr>
              <p:spPr bwMode="auto">
                <a:xfrm>
                  <a:off x="3250" y="1759"/>
                  <a:ext cx="127" cy="12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6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2304" y="1589"/>
                  <a:ext cx="16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7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2059"/>
                  <a:ext cx="16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8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3383" y="1822"/>
                  <a:ext cx="16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33" name="Text Box 23"/>
              <p:cNvSpPr txBox="1">
                <a:spLocks noChangeArrowheads="1"/>
              </p:cNvSpPr>
              <p:nvPr/>
            </p:nvSpPr>
            <p:spPr bwMode="auto">
              <a:xfrm>
                <a:off x="768" y="3180"/>
                <a:ext cx="116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endParaRPr lang="en-US" sz="1400">
                  <a:latin typeface="Arial" charset="0"/>
                </a:endParaRPr>
              </a:p>
            </p:txBody>
          </p:sp>
        </p:grpSp>
      </p:grpSp>
      <p:graphicFrame>
        <p:nvGraphicFramePr>
          <p:cNvPr id="903192" name="Group 24"/>
          <p:cNvGraphicFramePr>
            <a:graphicFrameLocks noGrp="1"/>
          </p:cNvGraphicFramePr>
          <p:nvPr>
            <p:ph sz="half" idx="2"/>
          </p:nvPr>
        </p:nvGraphicFramePr>
        <p:xfrm>
          <a:off x="6934200" y="3979863"/>
          <a:ext cx="1600200" cy="1737360"/>
        </p:xfrm>
        <a:graphic>
          <a:graphicData uri="http://schemas.openxmlformats.org/drawingml/2006/table">
            <a:tbl>
              <a:tblPr/>
              <a:tblGrid>
                <a:gridCol w="419100"/>
                <a:gridCol w="414338"/>
                <a:gridCol w="766762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2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22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2DB414B-AFD9-49E6-BDD7-B5F3E4D1EE19}" type="slidenum">
              <a:rPr lang="en-US" smtClean="0"/>
              <a:pPr lvl="1"/>
              <a:t>45</a:t>
            </a:fld>
            <a:endParaRPr lang="en-US" smtClean="0"/>
          </a:p>
        </p:txBody>
      </p:sp>
      <p:grpSp>
        <p:nvGrpSpPr>
          <p:cNvPr id="9225" name="Group 2"/>
          <p:cNvGrpSpPr>
            <a:grpSpLocks/>
          </p:cNvGrpSpPr>
          <p:nvPr/>
        </p:nvGrpSpPr>
        <p:grpSpPr bwMode="auto">
          <a:xfrm>
            <a:off x="5949950" y="3540125"/>
            <a:ext cx="1390650" cy="749300"/>
            <a:chOff x="3648" y="1960"/>
            <a:chExt cx="1248" cy="673"/>
          </a:xfrm>
        </p:grpSpPr>
        <p:grpSp>
          <p:nvGrpSpPr>
            <p:cNvPr id="9264" name="Group 3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9269" name="Arc 4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Freeform 5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65" name="Line 6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Line 7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Line 8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8" name="Line 9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Equations to Gates</a:t>
            </a:r>
          </a:p>
        </p:txBody>
      </p: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2619375" y="4398963"/>
            <a:ext cx="1238250" cy="657225"/>
            <a:chOff x="3648" y="1960"/>
            <a:chExt cx="1248" cy="673"/>
          </a:xfrm>
        </p:grpSpPr>
        <p:grpSp>
          <p:nvGrpSpPr>
            <p:cNvPr id="9257" name="Group 12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9262" name="Arc 13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Freeform 14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58" name="Line 15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Line 16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Line 17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Line 18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8" name="Text Box 19"/>
          <p:cNvSpPr txBox="1">
            <a:spLocks noChangeArrowheads="1"/>
          </p:cNvSpPr>
          <p:nvPr/>
        </p:nvSpPr>
        <p:spPr bwMode="auto">
          <a:xfrm>
            <a:off x="1068388" y="3954463"/>
            <a:ext cx="3032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s</a:t>
            </a:r>
          </a:p>
        </p:txBody>
      </p:sp>
      <p:sp>
        <p:nvSpPr>
          <p:cNvPr id="9229" name="Text Box 20"/>
          <p:cNvSpPr txBox="1">
            <a:spLocks noChangeArrowheads="1"/>
          </p:cNvSpPr>
          <p:nvPr/>
        </p:nvSpPr>
        <p:spPr bwMode="auto">
          <a:xfrm>
            <a:off x="2286000" y="4487863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9230" name="Text Box 21"/>
          <p:cNvSpPr txBox="1">
            <a:spLocks noChangeArrowheads="1"/>
          </p:cNvSpPr>
          <p:nvPr/>
        </p:nvSpPr>
        <p:spPr bwMode="auto">
          <a:xfrm>
            <a:off x="1111250" y="5097463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b</a:t>
            </a:r>
          </a:p>
        </p:txBody>
      </p:sp>
      <p:grpSp>
        <p:nvGrpSpPr>
          <p:cNvPr id="9231" name="Group 22"/>
          <p:cNvGrpSpPr>
            <a:grpSpLocks noChangeAspect="1"/>
          </p:cNvGrpSpPr>
          <p:nvPr/>
        </p:nvGrpSpPr>
        <p:grpSpPr bwMode="auto">
          <a:xfrm>
            <a:off x="1398588" y="3890963"/>
            <a:ext cx="887412" cy="604837"/>
            <a:chOff x="2784" y="1784"/>
            <a:chExt cx="1113" cy="760"/>
          </a:xfrm>
        </p:grpSpPr>
        <p:sp>
          <p:nvSpPr>
            <p:cNvPr id="9253" name="Oval 23"/>
            <p:cNvSpPr>
              <a:spLocks noChangeAspect="1" noChangeArrowheads="1"/>
            </p:cNvSpPr>
            <p:nvPr/>
          </p:nvSpPr>
          <p:spPr bwMode="auto">
            <a:xfrm>
              <a:off x="3551" y="2068"/>
              <a:ext cx="184" cy="1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AutoShape 24"/>
            <p:cNvSpPr>
              <a:spLocks noChangeAspect="1" noChangeArrowheads="1"/>
            </p:cNvSpPr>
            <p:nvPr/>
          </p:nvSpPr>
          <p:spPr bwMode="auto">
            <a:xfrm rot="5400000">
              <a:off x="2856" y="1856"/>
              <a:ext cx="760" cy="616"/>
            </a:xfrm>
            <a:prstGeom prst="triangle">
              <a:avLst>
                <a:gd name="adj" fmla="val 4999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Line 25"/>
            <p:cNvSpPr>
              <a:spLocks noChangeAspect="1" noChangeShapeType="1"/>
            </p:cNvSpPr>
            <p:nvPr/>
          </p:nvSpPr>
          <p:spPr bwMode="auto">
            <a:xfrm>
              <a:off x="2784" y="2160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Line 26"/>
            <p:cNvSpPr>
              <a:spLocks noChangeAspect="1" noChangeShapeType="1"/>
            </p:cNvSpPr>
            <p:nvPr/>
          </p:nvSpPr>
          <p:spPr bwMode="auto">
            <a:xfrm>
              <a:off x="3753" y="2160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2" name="Oval 27"/>
          <p:cNvSpPr>
            <a:spLocks noChangeAspect="1" noChangeArrowheads="1"/>
          </p:cNvSpPr>
          <p:nvPr/>
        </p:nvSpPr>
        <p:spPr bwMode="auto">
          <a:xfrm>
            <a:off x="2009775" y="5259388"/>
            <a:ext cx="147638" cy="1476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AutoShape 28"/>
          <p:cNvSpPr>
            <a:spLocks noChangeAspect="1" noChangeArrowheads="1"/>
          </p:cNvSpPr>
          <p:nvPr/>
        </p:nvSpPr>
        <p:spPr bwMode="auto">
          <a:xfrm rot="5400000">
            <a:off x="1456532" y="5090319"/>
            <a:ext cx="604837" cy="492125"/>
          </a:xfrm>
          <a:prstGeom prst="triangle">
            <a:avLst>
              <a:gd name="adj" fmla="val 49995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29"/>
          <p:cNvSpPr>
            <a:spLocks noChangeAspect="1" noChangeShapeType="1"/>
          </p:cNvSpPr>
          <p:nvPr/>
        </p:nvSpPr>
        <p:spPr bwMode="auto">
          <a:xfrm>
            <a:off x="1398588" y="5332413"/>
            <a:ext cx="114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30"/>
          <p:cNvSpPr>
            <a:spLocks noChangeAspect="1" noChangeShapeType="1"/>
          </p:cNvSpPr>
          <p:nvPr/>
        </p:nvSpPr>
        <p:spPr bwMode="auto">
          <a:xfrm>
            <a:off x="2171700" y="5332413"/>
            <a:ext cx="114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31"/>
          <p:cNvSpPr txBox="1">
            <a:spLocks noChangeArrowheads="1"/>
          </p:cNvSpPr>
          <p:nvPr/>
        </p:nvSpPr>
        <p:spPr bwMode="auto">
          <a:xfrm>
            <a:off x="3871913" y="4419600"/>
            <a:ext cx="31908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y</a:t>
            </a:r>
          </a:p>
        </p:txBody>
      </p:sp>
      <p:sp>
        <p:nvSpPr>
          <p:cNvPr id="9237" name="Text Box 32"/>
          <p:cNvSpPr txBox="1">
            <a:spLocks noChangeArrowheads="1"/>
          </p:cNvSpPr>
          <p:nvPr/>
        </p:nvSpPr>
        <p:spPr bwMode="auto">
          <a:xfrm>
            <a:off x="7345363" y="3671888"/>
            <a:ext cx="274637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i="1"/>
              <a:t>y</a:t>
            </a:r>
          </a:p>
        </p:txBody>
      </p:sp>
      <p:sp>
        <p:nvSpPr>
          <p:cNvPr id="9238" name="Line 33"/>
          <p:cNvSpPr>
            <a:spLocks noChangeShapeType="1"/>
          </p:cNvSpPr>
          <p:nvPr/>
        </p:nvSpPr>
        <p:spPr bwMode="auto">
          <a:xfrm>
            <a:off x="4343400" y="4572000"/>
            <a:ext cx="1074738" cy="19050"/>
          </a:xfrm>
          <a:prstGeom prst="line">
            <a:avLst/>
          </a:prstGeom>
          <a:noFill/>
          <a:ln w="76200">
            <a:solidFill>
              <a:srgbClr val="8495A9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9" name="Group 34"/>
          <p:cNvGrpSpPr>
            <a:grpSpLocks/>
          </p:cNvGrpSpPr>
          <p:nvPr/>
        </p:nvGrpSpPr>
        <p:grpSpPr bwMode="auto">
          <a:xfrm>
            <a:off x="6086475" y="5180013"/>
            <a:ext cx="863600" cy="749300"/>
            <a:chOff x="2521" y="1536"/>
            <a:chExt cx="776" cy="673"/>
          </a:xfrm>
        </p:grpSpPr>
        <p:sp>
          <p:nvSpPr>
            <p:cNvPr id="9251" name="Arc 35"/>
            <p:cNvSpPr>
              <a:spLocks/>
            </p:cNvSpPr>
            <p:nvPr/>
          </p:nvSpPr>
          <p:spPr bwMode="auto">
            <a:xfrm>
              <a:off x="2925" y="1537"/>
              <a:ext cx="372" cy="672"/>
            </a:xfrm>
            <a:custGeom>
              <a:avLst/>
              <a:gdLst>
                <a:gd name="T0" fmla="*/ 0 w 21658"/>
                <a:gd name="T1" fmla="*/ 0 h 43200"/>
                <a:gd name="T2" fmla="*/ 0 w 21658"/>
                <a:gd name="T3" fmla="*/ 0 h 43200"/>
                <a:gd name="T4" fmla="*/ 0 w 21658"/>
                <a:gd name="T5" fmla="*/ 0 h 43200"/>
                <a:gd name="T6" fmla="*/ 0 60000 65536"/>
                <a:gd name="T7" fmla="*/ 0 60000 65536"/>
                <a:gd name="T8" fmla="*/ 0 60000 65536"/>
                <a:gd name="T9" fmla="*/ 0 w 21658"/>
                <a:gd name="T10" fmla="*/ 0 h 43200"/>
                <a:gd name="T11" fmla="*/ 21658 w 21658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58" h="43200" fill="none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</a:path>
                <a:path w="21658" h="43200" stroke="0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  <a:lnTo>
                    <a:pt x="58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Freeform 36"/>
            <p:cNvSpPr>
              <a:spLocks/>
            </p:cNvSpPr>
            <p:nvPr/>
          </p:nvSpPr>
          <p:spPr bwMode="auto">
            <a:xfrm>
              <a:off x="2521" y="1536"/>
              <a:ext cx="439" cy="673"/>
            </a:xfrm>
            <a:custGeom>
              <a:avLst/>
              <a:gdLst>
                <a:gd name="T0" fmla="*/ 438 w 439"/>
                <a:gd name="T1" fmla="*/ 0 h 673"/>
                <a:gd name="T2" fmla="*/ 0 w 439"/>
                <a:gd name="T3" fmla="*/ 0 h 673"/>
                <a:gd name="T4" fmla="*/ 0 w 439"/>
                <a:gd name="T5" fmla="*/ 672 h 673"/>
                <a:gd name="T6" fmla="*/ 438 w 439"/>
                <a:gd name="T7" fmla="*/ 672 h 6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9"/>
                <a:gd name="T13" fmla="*/ 0 h 673"/>
                <a:gd name="T14" fmla="*/ 439 w 439"/>
                <a:gd name="T15" fmla="*/ 673 h 6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9" h="673">
                  <a:moveTo>
                    <a:pt x="438" y="0"/>
                  </a:moveTo>
                  <a:lnTo>
                    <a:pt x="0" y="0"/>
                  </a:lnTo>
                  <a:lnTo>
                    <a:pt x="0" y="672"/>
                  </a:lnTo>
                  <a:lnTo>
                    <a:pt x="438" y="672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0" name="Line 37"/>
          <p:cNvSpPr>
            <a:spLocks noChangeShapeType="1"/>
          </p:cNvSpPr>
          <p:nvPr/>
        </p:nvSpPr>
        <p:spPr bwMode="auto">
          <a:xfrm flipH="1">
            <a:off x="5768975" y="5321300"/>
            <a:ext cx="188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Line 38"/>
          <p:cNvSpPr>
            <a:spLocks noChangeShapeType="1"/>
          </p:cNvSpPr>
          <p:nvPr/>
        </p:nvSpPr>
        <p:spPr bwMode="auto">
          <a:xfrm flipH="1">
            <a:off x="5768975" y="5786438"/>
            <a:ext cx="188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Line 39"/>
          <p:cNvSpPr>
            <a:spLocks noChangeShapeType="1"/>
          </p:cNvSpPr>
          <p:nvPr/>
        </p:nvSpPr>
        <p:spPr bwMode="auto">
          <a:xfrm flipH="1">
            <a:off x="6967538" y="5551488"/>
            <a:ext cx="320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40"/>
          <p:cNvSpPr>
            <a:spLocks noChangeShapeType="1"/>
          </p:cNvSpPr>
          <p:nvPr/>
        </p:nvSpPr>
        <p:spPr bwMode="auto">
          <a:xfrm flipH="1">
            <a:off x="5768975" y="5548313"/>
            <a:ext cx="317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" name="Object 41"/>
          <p:cNvGraphicFramePr>
            <a:graphicFrameLocks noChangeAspect="1"/>
          </p:cNvGraphicFramePr>
          <p:nvPr/>
        </p:nvGraphicFramePr>
        <p:xfrm>
          <a:off x="5578475" y="5156200"/>
          <a:ext cx="166688" cy="787400"/>
        </p:xfrm>
        <a:graphic>
          <a:graphicData uri="http://schemas.openxmlformats.org/presentationml/2006/ole">
            <p:oleObj spid="_x0000_s9218" name="Equation" r:id="rId3" imgW="126720" imgH="596880" progId="Equation.3">
              <p:embed/>
            </p:oleObj>
          </a:graphicData>
        </a:graphic>
      </p:graphicFrame>
      <p:sp>
        <p:nvSpPr>
          <p:cNvPr id="9244" name="Text Box 42"/>
          <p:cNvSpPr txBox="1">
            <a:spLocks noChangeArrowheads="1"/>
          </p:cNvSpPr>
          <p:nvPr/>
        </p:nvSpPr>
        <p:spPr bwMode="auto">
          <a:xfrm>
            <a:off x="7292975" y="5311775"/>
            <a:ext cx="27463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i="1"/>
              <a:t>y</a:t>
            </a:r>
          </a:p>
        </p:txBody>
      </p:sp>
      <p:sp>
        <p:nvSpPr>
          <p:cNvPr id="9245" name="Text Box 43"/>
          <p:cNvSpPr txBox="1">
            <a:spLocks noChangeArrowheads="1"/>
          </p:cNvSpPr>
          <p:nvPr/>
        </p:nvSpPr>
        <p:spPr bwMode="auto">
          <a:xfrm>
            <a:off x="6480175" y="4502150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  <p:sp>
        <p:nvSpPr>
          <p:cNvPr id="9246" name="Oval 44"/>
          <p:cNvSpPr>
            <a:spLocks noChangeAspect="1" noChangeArrowheads="1"/>
          </p:cNvSpPr>
          <p:nvPr/>
        </p:nvSpPr>
        <p:spPr bwMode="auto">
          <a:xfrm>
            <a:off x="5938838" y="5251450"/>
            <a:ext cx="147637" cy="1476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Oval 45"/>
          <p:cNvSpPr>
            <a:spLocks noChangeAspect="1" noChangeArrowheads="1"/>
          </p:cNvSpPr>
          <p:nvPr/>
        </p:nvSpPr>
        <p:spPr bwMode="auto">
          <a:xfrm>
            <a:off x="5938838" y="5711825"/>
            <a:ext cx="147637" cy="1476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48" name="AutoShape 46"/>
          <p:cNvCxnSpPr>
            <a:cxnSpLocks noChangeShapeType="1"/>
            <a:endCxn id="9259" idx="0"/>
          </p:cNvCxnSpPr>
          <p:nvPr/>
        </p:nvCxnSpPr>
        <p:spPr bwMode="auto">
          <a:xfrm flipV="1">
            <a:off x="2286000" y="4943475"/>
            <a:ext cx="501650" cy="388938"/>
          </a:xfrm>
          <a:prstGeom prst="bentConnector4">
            <a:avLst>
              <a:gd name="adj1" fmla="val 50000"/>
              <a:gd name="adj2" fmla="val 95102"/>
            </a:avLst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249" name="AutoShape 47"/>
          <p:cNvCxnSpPr>
            <a:cxnSpLocks noChangeShapeType="1"/>
            <a:stCxn id="9256" idx="1"/>
            <a:endCxn id="9258" idx="1"/>
          </p:cNvCxnSpPr>
          <p:nvPr/>
        </p:nvCxnSpPr>
        <p:spPr bwMode="auto">
          <a:xfrm rot="16200000" flipH="1">
            <a:off x="2298700" y="4189413"/>
            <a:ext cx="307975" cy="333375"/>
          </a:xfrm>
          <a:prstGeom prst="bentConnector3">
            <a:avLst>
              <a:gd name="adj1" fmla="val -5671"/>
            </a:avLst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aphicFrame>
        <p:nvGraphicFramePr>
          <p:cNvPr id="9219" name="Object 48"/>
          <p:cNvGraphicFramePr>
            <a:graphicFrameLocks noChangeAspect="1"/>
          </p:cNvGraphicFramePr>
          <p:nvPr>
            <p:ph sz="half" idx="1"/>
          </p:nvPr>
        </p:nvGraphicFramePr>
        <p:xfrm>
          <a:off x="1371600" y="2633663"/>
          <a:ext cx="1538288" cy="642937"/>
        </p:xfrm>
        <a:graphic>
          <a:graphicData uri="http://schemas.openxmlformats.org/presentationml/2006/ole">
            <p:oleObj spid="_x0000_s9219" name="Equation" r:id="rId4" imgW="685800" imgH="228600" progId="Equation.3">
              <p:embed/>
            </p:oleObj>
          </a:graphicData>
        </a:graphic>
      </p:graphicFrame>
      <p:sp>
        <p:nvSpPr>
          <p:cNvPr id="9250" name="Text Box 49"/>
          <p:cNvSpPr txBox="1">
            <a:spLocks noChangeArrowheads="1"/>
          </p:cNvSpPr>
          <p:nvPr/>
        </p:nvSpPr>
        <p:spPr bwMode="auto">
          <a:xfrm>
            <a:off x="2009775" y="2062163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  <p:graphicFrame>
        <p:nvGraphicFramePr>
          <p:cNvPr id="9220" name="Object 50"/>
          <p:cNvGraphicFramePr>
            <a:graphicFrameLocks noChangeAspect="1"/>
          </p:cNvGraphicFramePr>
          <p:nvPr>
            <p:ph sz="half" idx="2"/>
          </p:nvPr>
        </p:nvGraphicFramePr>
        <p:xfrm>
          <a:off x="1371600" y="1328738"/>
          <a:ext cx="6324600" cy="552450"/>
        </p:xfrm>
        <a:graphic>
          <a:graphicData uri="http://schemas.openxmlformats.org/presentationml/2006/ole">
            <p:oleObj spid="_x0000_s9220" name="Equation" r:id="rId5" imgW="2323800" imgH="203040" progId="Equation.3">
              <p:embed/>
            </p:oleObj>
          </a:graphicData>
        </a:graphic>
      </p:graphicFrame>
      <p:graphicFrame>
        <p:nvGraphicFramePr>
          <p:cNvPr id="9221" name="Object 51"/>
          <p:cNvGraphicFramePr>
            <a:graphicFrameLocks noChangeAspect="1"/>
          </p:cNvGraphicFramePr>
          <p:nvPr/>
        </p:nvGraphicFramePr>
        <p:xfrm>
          <a:off x="5630863" y="3479800"/>
          <a:ext cx="184150" cy="838200"/>
        </p:xfrm>
        <a:graphic>
          <a:graphicData uri="http://schemas.openxmlformats.org/presentationml/2006/ole">
            <p:oleObj spid="_x0000_s9221" name="Equation" r:id="rId6" imgW="1396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4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024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5751745-7D5E-4A41-8DD2-8293C7EE3916}" type="slidenum">
              <a:rPr lang="en-US" smtClean="0"/>
              <a:pPr lvl="1"/>
              <a:t>46</a:t>
            </a:fld>
            <a:endParaRPr lang="en-US" smtClean="0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Logic Functions – Gates to Equations</a:t>
            </a:r>
          </a:p>
        </p:txBody>
      </p:sp>
      <p:graphicFrame>
        <p:nvGraphicFramePr>
          <p:cNvPr id="10242" name="Rectangle 3"/>
          <p:cNvGraphicFramePr>
            <a:graphicFrameLocks/>
          </p:cNvGraphicFramePr>
          <p:nvPr>
            <p:ph sz="half" idx="1"/>
          </p:nvPr>
        </p:nvGraphicFramePr>
        <p:xfrm>
          <a:off x="406400" y="1646238"/>
          <a:ext cx="4102100" cy="784225"/>
        </p:xfrm>
        <a:graphic>
          <a:graphicData uri="http://schemas.openxmlformats.org/presentationml/2006/ole">
            <p:oleObj spid="_x0000_s10242" name="Equation" r:id="rId3" imgW="0" imgH="0" progId="Equation.3">
              <p:embed/>
            </p:oleObj>
          </a:graphicData>
        </a:graphic>
      </p:graphicFrame>
      <p:grpSp>
        <p:nvGrpSpPr>
          <p:cNvPr id="10250" name="Group 4"/>
          <p:cNvGrpSpPr>
            <a:grpSpLocks/>
          </p:cNvGrpSpPr>
          <p:nvPr/>
        </p:nvGrpSpPr>
        <p:grpSpPr bwMode="auto">
          <a:xfrm>
            <a:off x="2427288" y="1371600"/>
            <a:ext cx="4578350" cy="3429000"/>
            <a:chOff x="1529" y="912"/>
            <a:chExt cx="2884" cy="2160"/>
          </a:xfrm>
        </p:grpSpPr>
        <p:grpSp>
          <p:nvGrpSpPr>
            <p:cNvPr id="10252" name="Group 5"/>
            <p:cNvGrpSpPr>
              <a:grpSpLocks/>
            </p:cNvGrpSpPr>
            <p:nvPr/>
          </p:nvGrpSpPr>
          <p:grpSpPr bwMode="auto">
            <a:xfrm>
              <a:off x="1690" y="2531"/>
              <a:ext cx="875" cy="471"/>
              <a:chOff x="1889" y="3244"/>
              <a:chExt cx="875" cy="471"/>
            </a:xfrm>
          </p:grpSpPr>
          <p:grpSp>
            <p:nvGrpSpPr>
              <p:cNvPr id="10305" name="Group 6"/>
              <p:cNvGrpSpPr>
                <a:grpSpLocks/>
              </p:cNvGrpSpPr>
              <p:nvPr/>
            </p:nvGrpSpPr>
            <p:grpSpPr bwMode="auto">
              <a:xfrm>
                <a:off x="2008" y="3244"/>
                <a:ext cx="544" cy="471"/>
                <a:chOff x="2008" y="3244"/>
                <a:chExt cx="544" cy="471"/>
              </a:xfrm>
            </p:grpSpPr>
            <p:grpSp>
              <p:nvGrpSpPr>
                <p:cNvPr id="10310" name="Group 7"/>
                <p:cNvGrpSpPr>
                  <a:grpSpLocks/>
                </p:cNvGrpSpPr>
                <p:nvPr/>
              </p:nvGrpSpPr>
              <p:grpSpPr bwMode="auto">
                <a:xfrm>
                  <a:off x="2291" y="3245"/>
                  <a:ext cx="261" cy="470"/>
                  <a:chOff x="2291" y="3245"/>
                  <a:chExt cx="261" cy="470"/>
                </a:xfrm>
              </p:grpSpPr>
              <p:sp>
                <p:nvSpPr>
                  <p:cNvPr id="10312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45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13" name="Freeform 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245"/>
                    <a:ext cx="258" cy="471"/>
                  </a:xfrm>
                  <a:custGeom>
                    <a:avLst/>
                    <a:gdLst>
                      <a:gd name="T0" fmla="*/ 0 w 1139"/>
                      <a:gd name="T1" fmla="*/ 107 h 2079"/>
                      <a:gd name="T2" fmla="*/ 3 w 1139"/>
                      <a:gd name="T3" fmla="*/ 106 h 2079"/>
                      <a:gd name="T4" fmla="*/ 6 w 1139"/>
                      <a:gd name="T5" fmla="*/ 106 h 2079"/>
                      <a:gd name="T6" fmla="*/ 9 w 1139"/>
                      <a:gd name="T7" fmla="*/ 106 h 2079"/>
                      <a:gd name="T8" fmla="*/ 12 w 1139"/>
                      <a:gd name="T9" fmla="*/ 106 h 2079"/>
                      <a:gd name="T10" fmla="*/ 15 w 1139"/>
                      <a:gd name="T11" fmla="*/ 105 h 2079"/>
                      <a:gd name="T12" fmla="*/ 17 w 1139"/>
                      <a:gd name="T13" fmla="*/ 104 h 2079"/>
                      <a:gd name="T14" fmla="*/ 20 w 1139"/>
                      <a:gd name="T15" fmla="*/ 103 h 2079"/>
                      <a:gd name="T16" fmla="*/ 23 w 1139"/>
                      <a:gd name="T17" fmla="*/ 102 h 2079"/>
                      <a:gd name="T18" fmla="*/ 26 w 1139"/>
                      <a:gd name="T19" fmla="*/ 101 h 2079"/>
                      <a:gd name="T20" fmla="*/ 28 w 1139"/>
                      <a:gd name="T21" fmla="*/ 100 h 2079"/>
                      <a:gd name="T22" fmla="*/ 31 w 1139"/>
                      <a:gd name="T23" fmla="*/ 98 h 2079"/>
                      <a:gd name="T24" fmla="*/ 33 w 1139"/>
                      <a:gd name="T25" fmla="*/ 97 h 2079"/>
                      <a:gd name="T26" fmla="*/ 36 w 1139"/>
                      <a:gd name="T27" fmla="*/ 95 h 2079"/>
                      <a:gd name="T28" fmla="*/ 38 w 1139"/>
                      <a:gd name="T29" fmla="*/ 94 h 2079"/>
                      <a:gd name="T30" fmla="*/ 40 w 1139"/>
                      <a:gd name="T31" fmla="*/ 92 h 2079"/>
                      <a:gd name="T32" fmla="*/ 42 w 1139"/>
                      <a:gd name="T33" fmla="*/ 90 h 2079"/>
                      <a:gd name="T34" fmla="*/ 44 w 1139"/>
                      <a:gd name="T35" fmla="*/ 88 h 2079"/>
                      <a:gd name="T36" fmla="*/ 46 w 1139"/>
                      <a:gd name="T37" fmla="*/ 86 h 2079"/>
                      <a:gd name="T38" fmla="*/ 48 w 1139"/>
                      <a:gd name="T39" fmla="*/ 84 h 2079"/>
                      <a:gd name="T40" fmla="*/ 50 w 1139"/>
                      <a:gd name="T41" fmla="*/ 81 h 2079"/>
                      <a:gd name="T42" fmla="*/ 51 w 1139"/>
                      <a:gd name="T43" fmla="*/ 79 h 2079"/>
                      <a:gd name="T44" fmla="*/ 52 w 1139"/>
                      <a:gd name="T45" fmla="*/ 77 h 2079"/>
                      <a:gd name="T46" fmla="*/ 54 w 1139"/>
                      <a:gd name="T47" fmla="*/ 74 h 2079"/>
                      <a:gd name="T48" fmla="*/ 55 w 1139"/>
                      <a:gd name="T49" fmla="*/ 72 h 2079"/>
                      <a:gd name="T50" fmla="*/ 56 w 1139"/>
                      <a:gd name="T51" fmla="*/ 69 h 2079"/>
                      <a:gd name="T52" fmla="*/ 57 w 1139"/>
                      <a:gd name="T53" fmla="*/ 67 h 2079"/>
                      <a:gd name="T54" fmla="*/ 57 w 1139"/>
                      <a:gd name="T55" fmla="*/ 64 h 2079"/>
                      <a:gd name="T56" fmla="*/ 58 w 1139"/>
                      <a:gd name="T57" fmla="*/ 61 h 2079"/>
                      <a:gd name="T58" fmla="*/ 58 w 1139"/>
                      <a:gd name="T59" fmla="*/ 59 h 2079"/>
                      <a:gd name="T60" fmla="*/ 58 w 1139"/>
                      <a:gd name="T61" fmla="*/ 56 h 2079"/>
                      <a:gd name="T62" fmla="*/ 58 w 1139"/>
                      <a:gd name="T63" fmla="*/ 53 h 2079"/>
                      <a:gd name="T64" fmla="*/ 58 w 1139"/>
                      <a:gd name="T65" fmla="*/ 51 h 2079"/>
                      <a:gd name="T66" fmla="*/ 58 w 1139"/>
                      <a:gd name="T67" fmla="*/ 48 h 2079"/>
                      <a:gd name="T68" fmla="*/ 58 w 1139"/>
                      <a:gd name="T69" fmla="*/ 45 h 2079"/>
                      <a:gd name="T70" fmla="*/ 57 w 1139"/>
                      <a:gd name="T71" fmla="*/ 43 h 2079"/>
                      <a:gd name="T72" fmla="*/ 57 w 1139"/>
                      <a:gd name="T73" fmla="*/ 40 h 2079"/>
                      <a:gd name="T74" fmla="*/ 56 w 1139"/>
                      <a:gd name="T75" fmla="*/ 37 h 2079"/>
                      <a:gd name="T76" fmla="*/ 55 w 1139"/>
                      <a:gd name="T77" fmla="*/ 35 h 2079"/>
                      <a:gd name="T78" fmla="*/ 54 w 1139"/>
                      <a:gd name="T79" fmla="*/ 32 h 2079"/>
                      <a:gd name="T80" fmla="*/ 52 w 1139"/>
                      <a:gd name="T81" fmla="*/ 30 h 2079"/>
                      <a:gd name="T82" fmla="*/ 51 w 1139"/>
                      <a:gd name="T83" fmla="*/ 28 h 2079"/>
                      <a:gd name="T84" fmla="*/ 50 w 1139"/>
                      <a:gd name="T85" fmla="*/ 25 h 2079"/>
                      <a:gd name="T86" fmla="*/ 48 w 1139"/>
                      <a:gd name="T87" fmla="*/ 23 h 2079"/>
                      <a:gd name="T88" fmla="*/ 46 w 1139"/>
                      <a:gd name="T89" fmla="*/ 21 h 2079"/>
                      <a:gd name="T90" fmla="*/ 44 w 1139"/>
                      <a:gd name="T91" fmla="*/ 19 h 2079"/>
                      <a:gd name="T92" fmla="*/ 42 w 1139"/>
                      <a:gd name="T93" fmla="*/ 17 h 2079"/>
                      <a:gd name="T94" fmla="*/ 40 w 1139"/>
                      <a:gd name="T95" fmla="*/ 15 h 2079"/>
                      <a:gd name="T96" fmla="*/ 38 w 1139"/>
                      <a:gd name="T97" fmla="*/ 13 h 2079"/>
                      <a:gd name="T98" fmla="*/ 36 w 1139"/>
                      <a:gd name="T99" fmla="*/ 11 h 2079"/>
                      <a:gd name="T100" fmla="*/ 33 w 1139"/>
                      <a:gd name="T101" fmla="*/ 10 h 2079"/>
                      <a:gd name="T102" fmla="*/ 31 w 1139"/>
                      <a:gd name="T103" fmla="*/ 8 h 2079"/>
                      <a:gd name="T104" fmla="*/ 28 w 1139"/>
                      <a:gd name="T105" fmla="*/ 7 h 2079"/>
                      <a:gd name="T106" fmla="*/ 26 w 1139"/>
                      <a:gd name="T107" fmla="*/ 6 h 2079"/>
                      <a:gd name="T108" fmla="*/ 23 w 1139"/>
                      <a:gd name="T109" fmla="*/ 5 h 2079"/>
                      <a:gd name="T110" fmla="*/ 20 w 1139"/>
                      <a:gd name="T111" fmla="*/ 3 h 2079"/>
                      <a:gd name="T112" fmla="*/ 17 w 1139"/>
                      <a:gd name="T113" fmla="*/ 2 h 2079"/>
                      <a:gd name="T114" fmla="*/ 15 w 1139"/>
                      <a:gd name="T115" fmla="*/ 2 h 2079"/>
                      <a:gd name="T116" fmla="*/ 12 w 1139"/>
                      <a:gd name="T117" fmla="*/ 1 h 2079"/>
                      <a:gd name="T118" fmla="*/ 9 w 1139"/>
                      <a:gd name="T119" fmla="*/ 1 h 2079"/>
                      <a:gd name="T120" fmla="*/ 6 w 1139"/>
                      <a:gd name="T121" fmla="*/ 0 h 2079"/>
                      <a:gd name="T122" fmla="*/ 3 w 1139"/>
                      <a:gd name="T123" fmla="*/ 0 h 2079"/>
                      <a:gd name="T124" fmla="*/ 0 w 1139"/>
                      <a:gd name="T125" fmla="*/ 0 h 207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9"/>
                      <a:gd name="T191" fmla="*/ 1139 w 1139"/>
                      <a:gd name="T192" fmla="*/ 2079 h 207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9">
                        <a:moveTo>
                          <a:pt x="0" y="2078"/>
                        </a:moveTo>
                        <a:lnTo>
                          <a:pt x="58" y="2076"/>
                        </a:lnTo>
                        <a:lnTo>
                          <a:pt x="116" y="2072"/>
                        </a:lnTo>
                        <a:lnTo>
                          <a:pt x="173" y="2065"/>
                        </a:lnTo>
                        <a:lnTo>
                          <a:pt x="230" y="2055"/>
                        </a:lnTo>
                        <a:lnTo>
                          <a:pt x="286" y="2043"/>
                        </a:lnTo>
                        <a:lnTo>
                          <a:pt x="342" y="2028"/>
                        </a:lnTo>
                        <a:lnTo>
                          <a:pt x="396" y="2011"/>
                        </a:lnTo>
                        <a:lnTo>
                          <a:pt x="450" y="1991"/>
                        </a:lnTo>
                        <a:lnTo>
                          <a:pt x="502" y="1969"/>
                        </a:lnTo>
                        <a:lnTo>
                          <a:pt x="553" y="1944"/>
                        </a:lnTo>
                        <a:lnTo>
                          <a:pt x="603" y="1917"/>
                        </a:lnTo>
                        <a:lnTo>
                          <a:pt x="651" y="1888"/>
                        </a:lnTo>
                        <a:lnTo>
                          <a:pt x="698" y="1857"/>
                        </a:lnTo>
                        <a:lnTo>
                          <a:pt x="742" y="1824"/>
                        </a:lnTo>
                        <a:lnTo>
                          <a:pt x="785" y="1788"/>
                        </a:lnTo>
                        <a:lnTo>
                          <a:pt x="826" y="1751"/>
                        </a:lnTo>
                        <a:lnTo>
                          <a:pt x="864" y="1712"/>
                        </a:lnTo>
                        <a:lnTo>
                          <a:pt x="901" y="1672"/>
                        </a:lnTo>
                        <a:lnTo>
                          <a:pt x="935" y="1629"/>
                        </a:lnTo>
                        <a:lnTo>
                          <a:pt x="966" y="1585"/>
                        </a:lnTo>
                        <a:lnTo>
                          <a:pt x="995" y="1540"/>
                        </a:lnTo>
                        <a:lnTo>
                          <a:pt x="1022" y="1494"/>
                        </a:lnTo>
                        <a:lnTo>
                          <a:pt x="1046" y="1446"/>
                        </a:lnTo>
                        <a:lnTo>
                          <a:pt x="1067" y="1398"/>
                        </a:lnTo>
                        <a:lnTo>
                          <a:pt x="1086" y="1348"/>
                        </a:lnTo>
                        <a:lnTo>
                          <a:pt x="1102" y="1298"/>
                        </a:lnTo>
                        <a:lnTo>
                          <a:pt x="1115" y="1247"/>
                        </a:lnTo>
                        <a:lnTo>
                          <a:pt x="1125" y="1195"/>
                        </a:lnTo>
                        <a:lnTo>
                          <a:pt x="1132" y="1143"/>
                        </a:lnTo>
                        <a:lnTo>
                          <a:pt x="1137" y="1091"/>
                        </a:lnTo>
                        <a:lnTo>
                          <a:pt x="1138" y="1039"/>
                        </a:lnTo>
                        <a:lnTo>
                          <a:pt x="1137" y="987"/>
                        </a:lnTo>
                        <a:lnTo>
                          <a:pt x="1132" y="935"/>
                        </a:lnTo>
                        <a:lnTo>
                          <a:pt x="1125" y="883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30"/>
                        </a:lnTo>
                        <a:lnTo>
                          <a:pt x="1067" y="680"/>
                        </a:lnTo>
                        <a:lnTo>
                          <a:pt x="1046" y="632"/>
                        </a:lnTo>
                        <a:lnTo>
                          <a:pt x="1022" y="584"/>
                        </a:lnTo>
                        <a:lnTo>
                          <a:pt x="995" y="538"/>
                        </a:lnTo>
                        <a:lnTo>
                          <a:pt x="966" y="493"/>
                        </a:lnTo>
                        <a:lnTo>
                          <a:pt x="935" y="449"/>
                        </a:lnTo>
                        <a:lnTo>
                          <a:pt x="901" y="407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90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09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311" name="Freeform 10"/>
                <p:cNvSpPr>
                  <a:spLocks noChangeArrowheads="1"/>
                </p:cNvSpPr>
                <p:nvPr/>
              </p:nvSpPr>
              <p:spPr bwMode="auto">
                <a:xfrm>
                  <a:off x="2008" y="3244"/>
                  <a:ext cx="308" cy="472"/>
                </a:xfrm>
                <a:custGeom>
                  <a:avLst/>
                  <a:gdLst>
                    <a:gd name="T0" fmla="*/ 70 w 1357"/>
                    <a:gd name="T1" fmla="*/ 0 h 2080"/>
                    <a:gd name="T2" fmla="*/ 0 w 1357"/>
                    <a:gd name="T3" fmla="*/ 0 h 2080"/>
                    <a:gd name="T4" fmla="*/ 0 w 1357"/>
                    <a:gd name="T5" fmla="*/ 107 h 2080"/>
                    <a:gd name="T6" fmla="*/ 70 w 1357"/>
                    <a:gd name="T7" fmla="*/ 107 h 20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0"/>
                    <a:gd name="T14" fmla="*/ 1357 w 1357"/>
                    <a:gd name="T15" fmla="*/ 2080 h 20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0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9"/>
                      </a:lnTo>
                      <a:lnTo>
                        <a:pt x="1356" y="2079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06" name="Line 11"/>
              <p:cNvSpPr>
                <a:spLocks noChangeShapeType="1"/>
              </p:cNvSpPr>
              <p:nvPr/>
            </p:nvSpPr>
            <p:spPr bwMode="auto">
              <a:xfrm flipH="1">
                <a:off x="1888" y="331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Line 12"/>
              <p:cNvSpPr>
                <a:spLocks noChangeShapeType="1"/>
              </p:cNvSpPr>
              <p:nvPr/>
            </p:nvSpPr>
            <p:spPr bwMode="auto">
              <a:xfrm flipH="1">
                <a:off x="1888" y="3644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Line 13"/>
              <p:cNvSpPr>
                <a:spLocks noChangeShapeType="1"/>
              </p:cNvSpPr>
              <p:nvPr/>
            </p:nvSpPr>
            <p:spPr bwMode="auto">
              <a:xfrm flipH="1">
                <a:off x="2562" y="3478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Line 14"/>
              <p:cNvSpPr>
                <a:spLocks noChangeShapeType="1"/>
              </p:cNvSpPr>
              <p:nvPr/>
            </p:nvSpPr>
            <p:spPr bwMode="auto">
              <a:xfrm flipH="1">
                <a:off x="1888" y="347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3" name="Group 15"/>
            <p:cNvGrpSpPr>
              <a:grpSpLocks/>
            </p:cNvGrpSpPr>
            <p:nvPr/>
          </p:nvGrpSpPr>
          <p:grpSpPr bwMode="auto">
            <a:xfrm>
              <a:off x="1690" y="1996"/>
              <a:ext cx="875" cy="472"/>
              <a:chOff x="1889" y="2709"/>
              <a:chExt cx="875" cy="472"/>
            </a:xfrm>
          </p:grpSpPr>
          <p:grpSp>
            <p:nvGrpSpPr>
              <p:cNvPr id="10296" name="Group 16"/>
              <p:cNvGrpSpPr>
                <a:grpSpLocks/>
              </p:cNvGrpSpPr>
              <p:nvPr/>
            </p:nvGrpSpPr>
            <p:grpSpPr bwMode="auto">
              <a:xfrm>
                <a:off x="2008" y="2709"/>
                <a:ext cx="544" cy="472"/>
                <a:chOff x="2008" y="2709"/>
                <a:chExt cx="544" cy="472"/>
              </a:xfrm>
            </p:grpSpPr>
            <p:grpSp>
              <p:nvGrpSpPr>
                <p:cNvPr id="10301" name="Group 17"/>
                <p:cNvGrpSpPr>
                  <a:grpSpLocks/>
                </p:cNvGrpSpPr>
                <p:nvPr/>
              </p:nvGrpSpPr>
              <p:grpSpPr bwMode="auto">
                <a:xfrm>
                  <a:off x="2291" y="2710"/>
                  <a:ext cx="261" cy="471"/>
                  <a:chOff x="2291" y="2710"/>
                  <a:chExt cx="261" cy="471"/>
                </a:xfrm>
              </p:grpSpPr>
              <p:sp>
                <p:nvSpPr>
                  <p:cNvPr id="10303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710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04" name="Freeform 1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710"/>
                    <a:ext cx="258" cy="472"/>
                  </a:xfrm>
                  <a:custGeom>
                    <a:avLst/>
                    <a:gdLst>
                      <a:gd name="T0" fmla="*/ 0 w 1139"/>
                      <a:gd name="T1" fmla="*/ 107 h 2083"/>
                      <a:gd name="T2" fmla="*/ 3 w 1139"/>
                      <a:gd name="T3" fmla="*/ 107 h 2083"/>
                      <a:gd name="T4" fmla="*/ 6 w 1139"/>
                      <a:gd name="T5" fmla="*/ 107 h 2083"/>
                      <a:gd name="T6" fmla="*/ 9 w 1139"/>
                      <a:gd name="T7" fmla="*/ 106 h 2083"/>
                      <a:gd name="T8" fmla="*/ 12 w 1139"/>
                      <a:gd name="T9" fmla="*/ 106 h 2083"/>
                      <a:gd name="T10" fmla="*/ 15 w 1139"/>
                      <a:gd name="T11" fmla="*/ 105 h 2083"/>
                      <a:gd name="T12" fmla="*/ 17 w 1139"/>
                      <a:gd name="T13" fmla="*/ 104 h 2083"/>
                      <a:gd name="T14" fmla="*/ 20 w 1139"/>
                      <a:gd name="T15" fmla="*/ 103 h 2083"/>
                      <a:gd name="T16" fmla="*/ 23 w 1139"/>
                      <a:gd name="T17" fmla="*/ 102 h 2083"/>
                      <a:gd name="T18" fmla="*/ 26 w 1139"/>
                      <a:gd name="T19" fmla="*/ 101 h 2083"/>
                      <a:gd name="T20" fmla="*/ 28 w 1139"/>
                      <a:gd name="T21" fmla="*/ 100 h 2083"/>
                      <a:gd name="T22" fmla="*/ 31 w 1139"/>
                      <a:gd name="T23" fmla="*/ 99 h 2083"/>
                      <a:gd name="T24" fmla="*/ 33 w 1139"/>
                      <a:gd name="T25" fmla="*/ 97 h 2083"/>
                      <a:gd name="T26" fmla="*/ 36 w 1139"/>
                      <a:gd name="T27" fmla="*/ 95 h 2083"/>
                      <a:gd name="T28" fmla="*/ 38 w 1139"/>
                      <a:gd name="T29" fmla="*/ 94 h 2083"/>
                      <a:gd name="T30" fmla="*/ 40 w 1139"/>
                      <a:gd name="T31" fmla="*/ 92 h 2083"/>
                      <a:gd name="T32" fmla="*/ 42 w 1139"/>
                      <a:gd name="T33" fmla="*/ 90 h 2083"/>
                      <a:gd name="T34" fmla="*/ 44 w 1139"/>
                      <a:gd name="T35" fmla="*/ 88 h 2083"/>
                      <a:gd name="T36" fmla="*/ 46 w 1139"/>
                      <a:gd name="T37" fmla="*/ 86 h 2083"/>
                      <a:gd name="T38" fmla="*/ 48 w 1139"/>
                      <a:gd name="T39" fmla="*/ 84 h 2083"/>
                      <a:gd name="T40" fmla="*/ 50 w 1139"/>
                      <a:gd name="T41" fmla="*/ 82 h 2083"/>
                      <a:gd name="T42" fmla="*/ 51 w 1139"/>
                      <a:gd name="T43" fmla="*/ 79 h 2083"/>
                      <a:gd name="T44" fmla="*/ 52 w 1139"/>
                      <a:gd name="T45" fmla="*/ 77 h 2083"/>
                      <a:gd name="T46" fmla="*/ 54 w 1139"/>
                      <a:gd name="T47" fmla="*/ 74 h 2083"/>
                      <a:gd name="T48" fmla="*/ 55 w 1139"/>
                      <a:gd name="T49" fmla="*/ 72 h 2083"/>
                      <a:gd name="T50" fmla="*/ 56 w 1139"/>
                      <a:gd name="T51" fmla="*/ 69 h 2083"/>
                      <a:gd name="T52" fmla="*/ 57 w 1139"/>
                      <a:gd name="T53" fmla="*/ 67 h 2083"/>
                      <a:gd name="T54" fmla="*/ 57 w 1139"/>
                      <a:gd name="T55" fmla="*/ 64 h 2083"/>
                      <a:gd name="T56" fmla="*/ 58 w 1139"/>
                      <a:gd name="T57" fmla="*/ 61 h 2083"/>
                      <a:gd name="T58" fmla="*/ 58 w 1139"/>
                      <a:gd name="T59" fmla="*/ 59 h 2083"/>
                      <a:gd name="T60" fmla="*/ 58 w 1139"/>
                      <a:gd name="T61" fmla="*/ 56 h 2083"/>
                      <a:gd name="T62" fmla="*/ 58 w 1139"/>
                      <a:gd name="T63" fmla="*/ 53 h 2083"/>
                      <a:gd name="T64" fmla="*/ 58 w 1139"/>
                      <a:gd name="T65" fmla="*/ 51 h 2083"/>
                      <a:gd name="T66" fmla="*/ 58 w 1139"/>
                      <a:gd name="T67" fmla="*/ 48 h 2083"/>
                      <a:gd name="T68" fmla="*/ 58 w 1139"/>
                      <a:gd name="T69" fmla="*/ 45 h 2083"/>
                      <a:gd name="T70" fmla="*/ 57 w 1139"/>
                      <a:gd name="T71" fmla="*/ 43 h 2083"/>
                      <a:gd name="T72" fmla="*/ 57 w 1139"/>
                      <a:gd name="T73" fmla="*/ 40 h 2083"/>
                      <a:gd name="T74" fmla="*/ 56 w 1139"/>
                      <a:gd name="T75" fmla="*/ 38 h 2083"/>
                      <a:gd name="T76" fmla="*/ 55 w 1139"/>
                      <a:gd name="T77" fmla="*/ 35 h 2083"/>
                      <a:gd name="T78" fmla="*/ 54 w 1139"/>
                      <a:gd name="T79" fmla="*/ 32 h 2083"/>
                      <a:gd name="T80" fmla="*/ 52 w 1139"/>
                      <a:gd name="T81" fmla="*/ 30 h 2083"/>
                      <a:gd name="T82" fmla="*/ 51 w 1139"/>
                      <a:gd name="T83" fmla="*/ 28 h 2083"/>
                      <a:gd name="T84" fmla="*/ 50 w 1139"/>
                      <a:gd name="T85" fmla="*/ 25 h 2083"/>
                      <a:gd name="T86" fmla="*/ 48 w 1139"/>
                      <a:gd name="T87" fmla="*/ 23 h 2083"/>
                      <a:gd name="T88" fmla="*/ 46 w 1139"/>
                      <a:gd name="T89" fmla="*/ 21 h 2083"/>
                      <a:gd name="T90" fmla="*/ 44 w 1139"/>
                      <a:gd name="T91" fmla="*/ 19 h 2083"/>
                      <a:gd name="T92" fmla="*/ 42 w 1139"/>
                      <a:gd name="T93" fmla="*/ 17 h 2083"/>
                      <a:gd name="T94" fmla="*/ 40 w 1139"/>
                      <a:gd name="T95" fmla="*/ 15 h 2083"/>
                      <a:gd name="T96" fmla="*/ 38 w 1139"/>
                      <a:gd name="T97" fmla="*/ 13 h 2083"/>
                      <a:gd name="T98" fmla="*/ 36 w 1139"/>
                      <a:gd name="T99" fmla="*/ 11 h 2083"/>
                      <a:gd name="T100" fmla="*/ 33 w 1139"/>
                      <a:gd name="T101" fmla="*/ 10 h 2083"/>
                      <a:gd name="T102" fmla="*/ 31 w 1139"/>
                      <a:gd name="T103" fmla="*/ 8 h 2083"/>
                      <a:gd name="T104" fmla="*/ 28 w 1139"/>
                      <a:gd name="T105" fmla="*/ 7 h 2083"/>
                      <a:gd name="T106" fmla="*/ 26 w 1139"/>
                      <a:gd name="T107" fmla="*/ 6 h 2083"/>
                      <a:gd name="T108" fmla="*/ 23 w 1139"/>
                      <a:gd name="T109" fmla="*/ 5 h 2083"/>
                      <a:gd name="T110" fmla="*/ 20 w 1139"/>
                      <a:gd name="T111" fmla="*/ 3 h 2083"/>
                      <a:gd name="T112" fmla="*/ 17 w 1139"/>
                      <a:gd name="T113" fmla="*/ 2 h 2083"/>
                      <a:gd name="T114" fmla="*/ 15 w 1139"/>
                      <a:gd name="T115" fmla="*/ 2 h 2083"/>
                      <a:gd name="T116" fmla="*/ 12 w 1139"/>
                      <a:gd name="T117" fmla="*/ 1 h 2083"/>
                      <a:gd name="T118" fmla="*/ 9 w 1139"/>
                      <a:gd name="T119" fmla="*/ 1 h 2083"/>
                      <a:gd name="T120" fmla="*/ 6 w 1139"/>
                      <a:gd name="T121" fmla="*/ 0 h 2083"/>
                      <a:gd name="T122" fmla="*/ 3 w 1139"/>
                      <a:gd name="T123" fmla="*/ 0 h 2083"/>
                      <a:gd name="T124" fmla="*/ 0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302" name="Freeform 20"/>
                <p:cNvSpPr>
                  <a:spLocks noChangeArrowheads="1"/>
                </p:cNvSpPr>
                <p:nvPr/>
              </p:nvSpPr>
              <p:spPr bwMode="auto">
                <a:xfrm>
                  <a:off x="2008" y="2709"/>
                  <a:ext cx="308" cy="473"/>
                </a:xfrm>
                <a:custGeom>
                  <a:avLst/>
                  <a:gdLst>
                    <a:gd name="T0" fmla="*/ 70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107 h 2084"/>
                    <a:gd name="T6" fmla="*/ 70 w 1357"/>
                    <a:gd name="T7" fmla="*/ 107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97" name="Line 21"/>
              <p:cNvSpPr>
                <a:spLocks noChangeShapeType="1"/>
              </p:cNvSpPr>
              <p:nvPr/>
            </p:nvSpPr>
            <p:spPr bwMode="auto">
              <a:xfrm flipH="1">
                <a:off x="1888" y="278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Line 22"/>
              <p:cNvSpPr>
                <a:spLocks noChangeShapeType="1"/>
              </p:cNvSpPr>
              <p:nvPr/>
            </p:nvSpPr>
            <p:spPr bwMode="auto">
              <a:xfrm flipH="1">
                <a:off x="1888" y="311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Line 23"/>
              <p:cNvSpPr>
                <a:spLocks noChangeShapeType="1"/>
              </p:cNvSpPr>
              <p:nvPr/>
            </p:nvSpPr>
            <p:spPr bwMode="auto">
              <a:xfrm flipH="1">
                <a:off x="2562" y="2944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Line 24"/>
              <p:cNvSpPr>
                <a:spLocks noChangeShapeType="1"/>
              </p:cNvSpPr>
              <p:nvPr/>
            </p:nvSpPr>
            <p:spPr bwMode="auto">
              <a:xfrm flipH="1">
                <a:off x="1888" y="2942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4" name="Group 25"/>
            <p:cNvGrpSpPr>
              <a:grpSpLocks/>
            </p:cNvGrpSpPr>
            <p:nvPr/>
          </p:nvGrpSpPr>
          <p:grpSpPr bwMode="auto">
            <a:xfrm>
              <a:off x="1690" y="1457"/>
              <a:ext cx="875" cy="472"/>
              <a:chOff x="1889" y="2170"/>
              <a:chExt cx="875" cy="472"/>
            </a:xfrm>
          </p:grpSpPr>
          <p:grpSp>
            <p:nvGrpSpPr>
              <p:cNvPr id="10287" name="Group 26"/>
              <p:cNvGrpSpPr>
                <a:grpSpLocks/>
              </p:cNvGrpSpPr>
              <p:nvPr/>
            </p:nvGrpSpPr>
            <p:grpSpPr bwMode="auto">
              <a:xfrm>
                <a:off x="2008" y="2170"/>
                <a:ext cx="544" cy="472"/>
                <a:chOff x="2008" y="2170"/>
                <a:chExt cx="544" cy="472"/>
              </a:xfrm>
            </p:grpSpPr>
            <p:grpSp>
              <p:nvGrpSpPr>
                <p:cNvPr id="10292" name="Group 27"/>
                <p:cNvGrpSpPr>
                  <a:grpSpLocks/>
                </p:cNvGrpSpPr>
                <p:nvPr/>
              </p:nvGrpSpPr>
              <p:grpSpPr bwMode="auto">
                <a:xfrm>
                  <a:off x="2291" y="2171"/>
                  <a:ext cx="261" cy="471"/>
                  <a:chOff x="2291" y="2171"/>
                  <a:chExt cx="261" cy="471"/>
                </a:xfrm>
              </p:grpSpPr>
              <p:sp>
                <p:nvSpPr>
                  <p:cNvPr id="10294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171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295" name="Freeform 2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171"/>
                    <a:ext cx="258" cy="472"/>
                  </a:xfrm>
                  <a:custGeom>
                    <a:avLst/>
                    <a:gdLst>
                      <a:gd name="T0" fmla="*/ 0 w 1139"/>
                      <a:gd name="T1" fmla="*/ 107 h 2083"/>
                      <a:gd name="T2" fmla="*/ 3 w 1139"/>
                      <a:gd name="T3" fmla="*/ 107 h 2083"/>
                      <a:gd name="T4" fmla="*/ 6 w 1139"/>
                      <a:gd name="T5" fmla="*/ 107 h 2083"/>
                      <a:gd name="T6" fmla="*/ 9 w 1139"/>
                      <a:gd name="T7" fmla="*/ 106 h 2083"/>
                      <a:gd name="T8" fmla="*/ 12 w 1139"/>
                      <a:gd name="T9" fmla="*/ 106 h 2083"/>
                      <a:gd name="T10" fmla="*/ 15 w 1139"/>
                      <a:gd name="T11" fmla="*/ 105 h 2083"/>
                      <a:gd name="T12" fmla="*/ 17 w 1139"/>
                      <a:gd name="T13" fmla="*/ 104 h 2083"/>
                      <a:gd name="T14" fmla="*/ 20 w 1139"/>
                      <a:gd name="T15" fmla="*/ 103 h 2083"/>
                      <a:gd name="T16" fmla="*/ 23 w 1139"/>
                      <a:gd name="T17" fmla="*/ 102 h 2083"/>
                      <a:gd name="T18" fmla="*/ 26 w 1139"/>
                      <a:gd name="T19" fmla="*/ 101 h 2083"/>
                      <a:gd name="T20" fmla="*/ 28 w 1139"/>
                      <a:gd name="T21" fmla="*/ 100 h 2083"/>
                      <a:gd name="T22" fmla="*/ 31 w 1139"/>
                      <a:gd name="T23" fmla="*/ 99 h 2083"/>
                      <a:gd name="T24" fmla="*/ 33 w 1139"/>
                      <a:gd name="T25" fmla="*/ 97 h 2083"/>
                      <a:gd name="T26" fmla="*/ 36 w 1139"/>
                      <a:gd name="T27" fmla="*/ 95 h 2083"/>
                      <a:gd name="T28" fmla="*/ 38 w 1139"/>
                      <a:gd name="T29" fmla="*/ 94 h 2083"/>
                      <a:gd name="T30" fmla="*/ 40 w 1139"/>
                      <a:gd name="T31" fmla="*/ 92 h 2083"/>
                      <a:gd name="T32" fmla="*/ 42 w 1139"/>
                      <a:gd name="T33" fmla="*/ 90 h 2083"/>
                      <a:gd name="T34" fmla="*/ 44 w 1139"/>
                      <a:gd name="T35" fmla="*/ 88 h 2083"/>
                      <a:gd name="T36" fmla="*/ 46 w 1139"/>
                      <a:gd name="T37" fmla="*/ 86 h 2083"/>
                      <a:gd name="T38" fmla="*/ 48 w 1139"/>
                      <a:gd name="T39" fmla="*/ 84 h 2083"/>
                      <a:gd name="T40" fmla="*/ 50 w 1139"/>
                      <a:gd name="T41" fmla="*/ 82 h 2083"/>
                      <a:gd name="T42" fmla="*/ 51 w 1139"/>
                      <a:gd name="T43" fmla="*/ 79 h 2083"/>
                      <a:gd name="T44" fmla="*/ 52 w 1139"/>
                      <a:gd name="T45" fmla="*/ 77 h 2083"/>
                      <a:gd name="T46" fmla="*/ 54 w 1139"/>
                      <a:gd name="T47" fmla="*/ 74 h 2083"/>
                      <a:gd name="T48" fmla="*/ 55 w 1139"/>
                      <a:gd name="T49" fmla="*/ 72 h 2083"/>
                      <a:gd name="T50" fmla="*/ 56 w 1139"/>
                      <a:gd name="T51" fmla="*/ 69 h 2083"/>
                      <a:gd name="T52" fmla="*/ 57 w 1139"/>
                      <a:gd name="T53" fmla="*/ 67 h 2083"/>
                      <a:gd name="T54" fmla="*/ 57 w 1139"/>
                      <a:gd name="T55" fmla="*/ 64 h 2083"/>
                      <a:gd name="T56" fmla="*/ 58 w 1139"/>
                      <a:gd name="T57" fmla="*/ 61 h 2083"/>
                      <a:gd name="T58" fmla="*/ 58 w 1139"/>
                      <a:gd name="T59" fmla="*/ 59 h 2083"/>
                      <a:gd name="T60" fmla="*/ 58 w 1139"/>
                      <a:gd name="T61" fmla="*/ 56 h 2083"/>
                      <a:gd name="T62" fmla="*/ 58 w 1139"/>
                      <a:gd name="T63" fmla="*/ 53 h 2083"/>
                      <a:gd name="T64" fmla="*/ 58 w 1139"/>
                      <a:gd name="T65" fmla="*/ 51 h 2083"/>
                      <a:gd name="T66" fmla="*/ 58 w 1139"/>
                      <a:gd name="T67" fmla="*/ 48 h 2083"/>
                      <a:gd name="T68" fmla="*/ 58 w 1139"/>
                      <a:gd name="T69" fmla="*/ 45 h 2083"/>
                      <a:gd name="T70" fmla="*/ 57 w 1139"/>
                      <a:gd name="T71" fmla="*/ 43 h 2083"/>
                      <a:gd name="T72" fmla="*/ 57 w 1139"/>
                      <a:gd name="T73" fmla="*/ 40 h 2083"/>
                      <a:gd name="T74" fmla="*/ 56 w 1139"/>
                      <a:gd name="T75" fmla="*/ 38 h 2083"/>
                      <a:gd name="T76" fmla="*/ 55 w 1139"/>
                      <a:gd name="T77" fmla="*/ 35 h 2083"/>
                      <a:gd name="T78" fmla="*/ 54 w 1139"/>
                      <a:gd name="T79" fmla="*/ 32 h 2083"/>
                      <a:gd name="T80" fmla="*/ 52 w 1139"/>
                      <a:gd name="T81" fmla="*/ 30 h 2083"/>
                      <a:gd name="T82" fmla="*/ 51 w 1139"/>
                      <a:gd name="T83" fmla="*/ 28 h 2083"/>
                      <a:gd name="T84" fmla="*/ 50 w 1139"/>
                      <a:gd name="T85" fmla="*/ 25 h 2083"/>
                      <a:gd name="T86" fmla="*/ 48 w 1139"/>
                      <a:gd name="T87" fmla="*/ 23 h 2083"/>
                      <a:gd name="T88" fmla="*/ 46 w 1139"/>
                      <a:gd name="T89" fmla="*/ 21 h 2083"/>
                      <a:gd name="T90" fmla="*/ 44 w 1139"/>
                      <a:gd name="T91" fmla="*/ 19 h 2083"/>
                      <a:gd name="T92" fmla="*/ 42 w 1139"/>
                      <a:gd name="T93" fmla="*/ 17 h 2083"/>
                      <a:gd name="T94" fmla="*/ 40 w 1139"/>
                      <a:gd name="T95" fmla="*/ 15 h 2083"/>
                      <a:gd name="T96" fmla="*/ 38 w 1139"/>
                      <a:gd name="T97" fmla="*/ 13 h 2083"/>
                      <a:gd name="T98" fmla="*/ 36 w 1139"/>
                      <a:gd name="T99" fmla="*/ 11 h 2083"/>
                      <a:gd name="T100" fmla="*/ 33 w 1139"/>
                      <a:gd name="T101" fmla="*/ 10 h 2083"/>
                      <a:gd name="T102" fmla="*/ 31 w 1139"/>
                      <a:gd name="T103" fmla="*/ 8 h 2083"/>
                      <a:gd name="T104" fmla="*/ 28 w 1139"/>
                      <a:gd name="T105" fmla="*/ 7 h 2083"/>
                      <a:gd name="T106" fmla="*/ 26 w 1139"/>
                      <a:gd name="T107" fmla="*/ 6 h 2083"/>
                      <a:gd name="T108" fmla="*/ 23 w 1139"/>
                      <a:gd name="T109" fmla="*/ 5 h 2083"/>
                      <a:gd name="T110" fmla="*/ 20 w 1139"/>
                      <a:gd name="T111" fmla="*/ 3 h 2083"/>
                      <a:gd name="T112" fmla="*/ 17 w 1139"/>
                      <a:gd name="T113" fmla="*/ 2 h 2083"/>
                      <a:gd name="T114" fmla="*/ 15 w 1139"/>
                      <a:gd name="T115" fmla="*/ 2 h 2083"/>
                      <a:gd name="T116" fmla="*/ 12 w 1139"/>
                      <a:gd name="T117" fmla="*/ 1 h 2083"/>
                      <a:gd name="T118" fmla="*/ 9 w 1139"/>
                      <a:gd name="T119" fmla="*/ 1 h 2083"/>
                      <a:gd name="T120" fmla="*/ 6 w 1139"/>
                      <a:gd name="T121" fmla="*/ 0 h 2083"/>
                      <a:gd name="T122" fmla="*/ 3 w 1139"/>
                      <a:gd name="T123" fmla="*/ 0 h 2083"/>
                      <a:gd name="T124" fmla="*/ 0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93" name="Freeform 30"/>
                <p:cNvSpPr>
                  <a:spLocks noChangeArrowheads="1"/>
                </p:cNvSpPr>
                <p:nvPr/>
              </p:nvSpPr>
              <p:spPr bwMode="auto">
                <a:xfrm>
                  <a:off x="2008" y="2170"/>
                  <a:ext cx="308" cy="473"/>
                </a:xfrm>
                <a:custGeom>
                  <a:avLst/>
                  <a:gdLst>
                    <a:gd name="T0" fmla="*/ 70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107 h 2084"/>
                    <a:gd name="T6" fmla="*/ 70 w 1357"/>
                    <a:gd name="T7" fmla="*/ 107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88" name="Line 31"/>
              <p:cNvSpPr>
                <a:spLocks noChangeShapeType="1"/>
              </p:cNvSpPr>
              <p:nvPr/>
            </p:nvSpPr>
            <p:spPr bwMode="auto">
              <a:xfrm flipH="1">
                <a:off x="1888" y="224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Line 32"/>
              <p:cNvSpPr>
                <a:spLocks noChangeShapeType="1"/>
              </p:cNvSpPr>
              <p:nvPr/>
            </p:nvSpPr>
            <p:spPr bwMode="auto">
              <a:xfrm flipH="1">
                <a:off x="1888" y="257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33"/>
              <p:cNvSpPr>
                <a:spLocks noChangeShapeType="1"/>
              </p:cNvSpPr>
              <p:nvPr/>
            </p:nvSpPr>
            <p:spPr bwMode="auto">
              <a:xfrm flipH="1">
                <a:off x="2562" y="2405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Line 34"/>
              <p:cNvSpPr>
                <a:spLocks noChangeShapeType="1"/>
              </p:cNvSpPr>
              <p:nvPr/>
            </p:nvSpPr>
            <p:spPr bwMode="auto">
              <a:xfrm flipH="1">
                <a:off x="1888" y="2403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5" name="Group 35"/>
            <p:cNvGrpSpPr>
              <a:grpSpLocks/>
            </p:cNvGrpSpPr>
            <p:nvPr/>
          </p:nvGrpSpPr>
          <p:grpSpPr bwMode="auto">
            <a:xfrm>
              <a:off x="1690" y="912"/>
              <a:ext cx="875" cy="471"/>
              <a:chOff x="1889" y="1625"/>
              <a:chExt cx="875" cy="471"/>
            </a:xfrm>
          </p:grpSpPr>
          <p:grpSp>
            <p:nvGrpSpPr>
              <p:cNvPr id="10278" name="Group 36"/>
              <p:cNvGrpSpPr>
                <a:grpSpLocks/>
              </p:cNvGrpSpPr>
              <p:nvPr/>
            </p:nvGrpSpPr>
            <p:grpSpPr bwMode="auto">
              <a:xfrm>
                <a:off x="2008" y="1625"/>
                <a:ext cx="544" cy="471"/>
                <a:chOff x="2008" y="1625"/>
                <a:chExt cx="544" cy="471"/>
              </a:xfrm>
            </p:grpSpPr>
            <p:grpSp>
              <p:nvGrpSpPr>
                <p:cNvPr id="10283" name="Group 37"/>
                <p:cNvGrpSpPr>
                  <a:grpSpLocks/>
                </p:cNvGrpSpPr>
                <p:nvPr/>
              </p:nvGrpSpPr>
              <p:grpSpPr bwMode="auto">
                <a:xfrm>
                  <a:off x="2291" y="1626"/>
                  <a:ext cx="261" cy="470"/>
                  <a:chOff x="2291" y="1626"/>
                  <a:chExt cx="261" cy="470"/>
                </a:xfrm>
              </p:grpSpPr>
              <p:sp>
                <p:nvSpPr>
                  <p:cNvPr id="10285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1626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286" name="Freeform 3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1626"/>
                    <a:ext cx="258" cy="471"/>
                  </a:xfrm>
                  <a:custGeom>
                    <a:avLst/>
                    <a:gdLst>
                      <a:gd name="T0" fmla="*/ 0 w 1139"/>
                      <a:gd name="T1" fmla="*/ 107 h 2077"/>
                      <a:gd name="T2" fmla="*/ 3 w 1139"/>
                      <a:gd name="T3" fmla="*/ 107 h 2077"/>
                      <a:gd name="T4" fmla="*/ 6 w 1139"/>
                      <a:gd name="T5" fmla="*/ 106 h 2077"/>
                      <a:gd name="T6" fmla="*/ 9 w 1139"/>
                      <a:gd name="T7" fmla="*/ 106 h 2077"/>
                      <a:gd name="T8" fmla="*/ 12 w 1139"/>
                      <a:gd name="T9" fmla="*/ 106 h 2077"/>
                      <a:gd name="T10" fmla="*/ 15 w 1139"/>
                      <a:gd name="T11" fmla="*/ 105 h 2077"/>
                      <a:gd name="T12" fmla="*/ 17 w 1139"/>
                      <a:gd name="T13" fmla="*/ 104 h 2077"/>
                      <a:gd name="T14" fmla="*/ 20 w 1139"/>
                      <a:gd name="T15" fmla="*/ 103 h 2077"/>
                      <a:gd name="T16" fmla="*/ 23 w 1139"/>
                      <a:gd name="T17" fmla="*/ 102 h 2077"/>
                      <a:gd name="T18" fmla="*/ 26 w 1139"/>
                      <a:gd name="T19" fmla="*/ 101 h 2077"/>
                      <a:gd name="T20" fmla="*/ 28 w 1139"/>
                      <a:gd name="T21" fmla="*/ 100 h 2077"/>
                      <a:gd name="T22" fmla="*/ 31 w 1139"/>
                      <a:gd name="T23" fmla="*/ 98 h 2077"/>
                      <a:gd name="T24" fmla="*/ 33 w 1139"/>
                      <a:gd name="T25" fmla="*/ 97 h 2077"/>
                      <a:gd name="T26" fmla="*/ 36 w 1139"/>
                      <a:gd name="T27" fmla="*/ 95 h 2077"/>
                      <a:gd name="T28" fmla="*/ 38 w 1139"/>
                      <a:gd name="T29" fmla="*/ 94 h 2077"/>
                      <a:gd name="T30" fmla="*/ 40 w 1139"/>
                      <a:gd name="T31" fmla="*/ 92 h 2077"/>
                      <a:gd name="T32" fmla="*/ 42 w 1139"/>
                      <a:gd name="T33" fmla="*/ 90 h 2077"/>
                      <a:gd name="T34" fmla="*/ 44 w 1139"/>
                      <a:gd name="T35" fmla="*/ 88 h 2077"/>
                      <a:gd name="T36" fmla="*/ 46 w 1139"/>
                      <a:gd name="T37" fmla="*/ 86 h 2077"/>
                      <a:gd name="T38" fmla="*/ 48 w 1139"/>
                      <a:gd name="T39" fmla="*/ 84 h 2077"/>
                      <a:gd name="T40" fmla="*/ 50 w 1139"/>
                      <a:gd name="T41" fmla="*/ 81 h 2077"/>
                      <a:gd name="T42" fmla="*/ 51 w 1139"/>
                      <a:gd name="T43" fmla="*/ 79 h 2077"/>
                      <a:gd name="T44" fmla="*/ 52 w 1139"/>
                      <a:gd name="T45" fmla="*/ 77 h 2077"/>
                      <a:gd name="T46" fmla="*/ 54 w 1139"/>
                      <a:gd name="T47" fmla="*/ 74 h 2077"/>
                      <a:gd name="T48" fmla="*/ 55 w 1139"/>
                      <a:gd name="T49" fmla="*/ 72 h 2077"/>
                      <a:gd name="T50" fmla="*/ 56 w 1139"/>
                      <a:gd name="T51" fmla="*/ 69 h 2077"/>
                      <a:gd name="T52" fmla="*/ 57 w 1139"/>
                      <a:gd name="T53" fmla="*/ 67 h 2077"/>
                      <a:gd name="T54" fmla="*/ 57 w 1139"/>
                      <a:gd name="T55" fmla="*/ 64 h 2077"/>
                      <a:gd name="T56" fmla="*/ 58 w 1139"/>
                      <a:gd name="T57" fmla="*/ 61 h 2077"/>
                      <a:gd name="T58" fmla="*/ 58 w 1139"/>
                      <a:gd name="T59" fmla="*/ 59 h 2077"/>
                      <a:gd name="T60" fmla="*/ 58 w 1139"/>
                      <a:gd name="T61" fmla="*/ 56 h 2077"/>
                      <a:gd name="T62" fmla="*/ 58 w 1139"/>
                      <a:gd name="T63" fmla="*/ 53 h 2077"/>
                      <a:gd name="T64" fmla="*/ 58 w 1139"/>
                      <a:gd name="T65" fmla="*/ 51 h 2077"/>
                      <a:gd name="T66" fmla="*/ 58 w 1139"/>
                      <a:gd name="T67" fmla="*/ 48 h 2077"/>
                      <a:gd name="T68" fmla="*/ 58 w 1139"/>
                      <a:gd name="T69" fmla="*/ 45 h 2077"/>
                      <a:gd name="T70" fmla="*/ 57 w 1139"/>
                      <a:gd name="T71" fmla="*/ 43 h 2077"/>
                      <a:gd name="T72" fmla="*/ 57 w 1139"/>
                      <a:gd name="T73" fmla="*/ 40 h 2077"/>
                      <a:gd name="T74" fmla="*/ 56 w 1139"/>
                      <a:gd name="T75" fmla="*/ 37 h 2077"/>
                      <a:gd name="T76" fmla="*/ 55 w 1139"/>
                      <a:gd name="T77" fmla="*/ 35 h 2077"/>
                      <a:gd name="T78" fmla="*/ 54 w 1139"/>
                      <a:gd name="T79" fmla="*/ 32 h 2077"/>
                      <a:gd name="T80" fmla="*/ 52 w 1139"/>
                      <a:gd name="T81" fmla="*/ 30 h 2077"/>
                      <a:gd name="T82" fmla="*/ 51 w 1139"/>
                      <a:gd name="T83" fmla="*/ 28 h 2077"/>
                      <a:gd name="T84" fmla="*/ 50 w 1139"/>
                      <a:gd name="T85" fmla="*/ 25 h 2077"/>
                      <a:gd name="T86" fmla="*/ 48 w 1139"/>
                      <a:gd name="T87" fmla="*/ 23 h 2077"/>
                      <a:gd name="T88" fmla="*/ 46 w 1139"/>
                      <a:gd name="T89" fmla="*/ 21 h 2077"/>
                      <a:gd name="T90" fmla="*/ 44 w 1139"/>
                      <a:gd name="T91" fmla="*/ 19 h 2077"/>
                      <a:gd name="T92" fmla="*/ 42 w 1139"/>
                      <a:gd name="T93" fmla="*/ 17 h 2077"/>
                      <a:gd name="T94" fmla="*/ 40 w 1139"/>
                      <a:gd name="T95" fmla="*/ 15 h 2077"/>
                      <a:gd name="T96" fmla="*/ 38 w 1139"/>
                      <a:gd name="T97" fmla="*/ 13 h 2077"/>
                      <a:gd name="T98" fmla="*/ 36 w 1139"/>
                      <a:gd name="T99" fmla="*/ 11 h 2077"/>
                      <a:gd name="T100" fmla="*/ 33 w 1139"/>
                      <a:gd name="T101" fmla="*/ 10 h 2077"/>
                      <a:gd name="T102" fmla="*/ 31 w 1139"/>
                      <a:gd name="T103" fmla="*/ 8 h 2077"/>
                      <a:gd name="T104" fmla="*/ 28 w 1139"/>
                      <a:gd name="T105" fmla="*/ 7 h 2077"/>
                      <a:gd name="T106" fmla="*/ 26 w 1139"/>
                      <a:gd name="T107" fmla="*/ 6 h 2077"/>
                      <a:gd name="T108" fmla="*/ 23 w 1139"/>
                      <a:gd name="T109" fmla="*/ 5 h 2077"/>
                      <a:gd name="T110" fmla="*/ 20 w 1139"/>
                      <a:gd name="T111" fmla="*/ 3 h 2077"/>
                      <a:gd name="T112" fmla="*/ 17 w 1139"/>
                      <a:gd name="T113" fmla="*/ 2 h 2077"/>
                      <a:gd name="T114" fmla="*/ 15 w 1139"/>
                      <a:gd name="T115" fmla="*/ 2 h 2077"/>
                      <a:gd name="T116" fmla="*/ 12 w 1139"/>
                      <a:gd name="T117" fmla="*/ 1 h 2077"/>
                      <a:gd name="T118" fmla="*/ 9 w 1139"/>
                      <a:gd name="T119" fmla="*/ 1 h 2077"/>
                      <a:gd name="T120" fmla="*/ 6 w 1139"/>
                      <a:gd name="T121" fmla="*/ 0 h 2077"/>
                      <a:gd name="T122" fmla="*/ 3 w 1139"/>
                      <a:gd name="T123" fmla="*/ 0 h 2077"/>
                      <a:gd name="T124" fmla="*/ 0 w 1139"/>
                      <a:gd name="T125" fmla="*/ 0 h 207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7"/>
                      <a:gd name="T191" fmla="*/ 1139 w 1139"/>
                      <a:gd name="T192" fmla="*/ 2077 h 207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7">
                        <a:moveTo>
                          <a:pt x="0" y="2076"/>
                        </a:moveTo>
                        <a:lnTo>
                          <a:pt x="58" y="2074"/>
                        </a:lnTo>
                        <a:lnTo>
                          <a:pt x="116" y="2070"/>
                        </a:lnTo>
                        <a:lnTo>
                          <a:pt x="173" y="2063"/>
                        </a:lnTo>
                        <a:lnTo>
                          <a:pt x="230" y="2053"/>
                        </a:lnTo>
                        <a:lnTo>
                          <a:pt x="286" y="2041"/>
                        </a:lnTo>
                        <a:lnTo>
                          <a:pt x="342" y="2026"/>
                        </a:lnTo>
                        <a:lnTo>
                          <a:pt x="396" y="2009"/>
                        </a:lnTo>
                        <a:lnTo>
                          <a:pt x="450" y="1989"/>
                        </a:lnTo>
                        <a:lnTo>
                          <a:pt x="502" y="1967"/>
                        </a:lnTo>
                        <a:lnTo>
                          <a:pt x="553" y="1942"/>
                        </a:lnTo>
                        <a:lnTo>
                          <a:pt x="603" y="1915"/>
                        </a:lnTo>
                        <a:lnTo>
                          <a:pt x="651" y="1886"/>
                        </a:lnTo>
                        <a:lnTo>
                          <a:pt x="697" y="1855"/>
                        </a:lnTo>
                        <a:lnTo>
                          <a:pt x="742" y="1822"/>
                        </a:lnTo>
                        <a:lnTo>
                          <a:pt x="785" y="1787"/>
                        </a:lnTo>
                        <a:lnTo>
                          <a:pt x="826" y="1750"/>
                        </a:lnTo>
                        <a:lnTo>
                          <a:pt x="864" y="1711"/>
                        </a:lnTo>
                        <a:lnTo>
                          <a:pt x="900" y="1670"/>
                        </a:lnTo>
                        <a:lnTo>
                          <a:pt x="935" y="1628"/>
                        </a:lnTo>
                        <a:lnTo>
                          <a:pt x="966" y="1584"/>
                        </a:lnTo>
                        <a:lnTo>
                          <a:pt x="995" y="1539"/>
                        </a:lnTo>
                        <a:lnTo>
                          <a:pt x="1022" y="1493"/>
                        </a:lnTo>
                        <a:lnTo>
                          <a:pt x="1046" y="1445"/>
                        </a:lnTo>
                        <a:lnTo>
                          <a:pt x="1067" y="1396"/>
                        </a:lnTo>
                        <a:lnTo>
                          <a:pt x="1086" y="1347"/>
                        </a:lnTo>
                        <a:lnTo>
                          <a:pt x="1102" y="1297"/>
                        </a:lnTo>
                        <a:lnTo>
                          <a:pt x="1115" y="1246"/>
                        </a:lnTo>
                        <a:lnTo>
                          <a:pt x="1125" y="1194"/>
                        </a:lnTo>
                        <a:lnTo>
                          <a:pt x="1132" y="1142"/>
                        </a:lnTo>
                        <a:lnTo>
                          <a:pt x="1137" y="1090"/>
                        </a:lnTo>
                        <a:lnTo>
                          <a:pt x="1138" y="1038"/>
                        </a:lnTo>
                        <a:lnTo>
                          <a:pt x="1137" y="986"/>
                        </a:lnTo>
                        <a:lnTo>
                          <a:pt x="1132" y="934"/>
                        </a:lnTo>
                        <a:lnTo>
                          <a:pt x="1125" y="882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29"/>
                        </a:lnTo>
                        <a:lnTo>
                          <a:pt x="1067" y="680"/>
                        </a:lnTo>
                        <a:lnTo>
                          <a:pt x="1046" y="631"/>
                        </a:lnTo>
                        <a:lnTo>
                          <a:pt x="1022" y="584"/>
                        </a:lnTo>
                        <a:lnTo>
                          <a:pt x="996" y="537"/>
                        </a:lnTo>
                        <a:lnTo>
                          <a:pt x="966" y="492"/>
                        </a:lnTo>
                        <a:lnTo>
                          <a:pt x="935" y="448"/>
                        </a:lnTo>
                        <a:lnTo>
                          <a:pt x="901" y="406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89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4" y="134"/>
                        </a:lnTo>
                        <a:lnTo>
                          <a:pt x="503" y="109"/>
                        </a:lnTo>
                        <a:lnTo>
                          <a:pt x="450" y="87"/>
                        </a:lnTo>
                        <a:lnTo>
                          <a:pt x="397" y="68"/>
                        </a:lnTo>
                        <a:lnTo>
                          <a:pt x="342" y="50"/>
                        </a:lnTo>
                        <a:lnTo>
                          <a:pt x="287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9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84" name="Freeform 40"/>
                <p:cNvSpPr>
                  <a:spLocks noChangeArrowheads="1"/>
                </p:cNvSpPr>
                <p:nvPr/>
              </p:nvSpPr>
              <p:spPr bwMode="auto">
                <a:xfrm>
                  <a:off x="2008" y="1625"/>
                  <a:ext cx="308" cy="471"/>
                </a:xfrm>
                <a:custGeom>
                  <a:avLst/>
                  <a:gdLst>
                    <a:gd name="T0" fmla="*/ 70 w 1357"/>
                    <a:gd name="T1" fmla="*/ 0 h 2079"/>
                    <a:gd name="T2" fmla="*/ 0 w 1357"/>
                    <a:gd name="T3" fmla="*/ 0 h 2079"/>
                    <a:gd name="T4" fmla="*/ 0 w 1357"/>
                    <a:gd name="T5" fmla="*/ 107 h 2079"/>
                    <a:gd name="T6" fmla="*/ 70 w 1357"/>
                    <a:gd name="T7" fmla="*/ 107 h 207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79"/>
                    <a:gd name="T14" fmla="*/ 1357 w 1357"/>
                    <a:gd name="T15" fmla="*/ 2079 h 207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79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8"/>
                      </a:lnTo>
                      <a:lnTo>
                        <a:pt x="1356" y="2078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79" name="Line 41"/>
              <p:cNvSpPr>
                <a:spLocks noChangeShapeType="1"/>
              </p:cNvSpPr>
              <p:nvPr/>
            </p:nvSpPr>
            <p:spPr bwMode="auto">
              <a:xfrm flipH="1">
                <a:off x="1888" y="169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Line 42"/>
              <p:cNvSpPr>
                <a:spLocks noChangeShapeType="1"/>
              </p:cNvSpPr>
              <p:nvPr/>
            </p:nvSpPr>
            <p:spPr bwMode="auto">
              <a:xfrm flipH="1">
                <a:off x="1888" y="202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43"/>
              <p:cNvSpPr>
                <a:spLocks noChangeShapeType="1"/>
              </p:cNvSpPr>
              <p:nvPr/>
            </p:nvSpPr>
            <p:spPr bwMode="auto">
              <a:xfrm flipH="1">
                <a:off x="2562" y="1859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Line 44"/>
              <p:cNvSpPr>
                <a:spLocks noChangeShapeType="1"/>
              </p:cNvSpPr>
              <p:nvPr/>
            </p:nvSpPr>
            <p:spPr bwMode="auto">
              <a:xfrm flipH="1">
                <a:off x="1888" y="1857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6" name="Group 45"/>
            <p:cNvGrpSpPr>
              <a:grpSpLocks/>
            </p:cNvGrpSpPr>
            <p:nvPr/>
          </p:nvGrpSpPr>
          <p:grpSpPr bwMode="auto">
            <a:xfrm>
              <a:off x="3144" y="1720"/>
              <a:ext cx="835" cy="477"/>
              <a:chOff x="3343" y="2433"/>
              <a:chExt cx="835" cy="477"/>
            </a:xfrm>
          </p:grpSpPr>
          <p:grpSp>
            <p:nvGrpSpPr>
              <p:cNvPr id="10262" name="Group 46"/>
              <p:cNvGrpSpPr>
                <a:grpSpLocks/>
              </p:cNvGrpSpPr>
              <p:nvPr/>
            </p:nvGrpSpPr>
            <p:grpSpPr bwMode="auto">
              <a:xfrm>
                <a:off x="3640" y="2436"/>
                <a:ext cx="446" cy="238"/>
                <a:chOff x="3640" y="2436"/>
                <a:chExt cx="446" cy="238"/>
              </a:xfrm>
            </p:grpSpPr>
            <p:sp>
              <p:nvSpPr>
                <p:cNvPr id="10276" name="AutoShape 47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39"/>
                </a:xfrm>
                <a:prstGeom prst="roundRect">
                  <a:avLst>
                    <a:gd name="adj" fmla="val 417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7" name="Freeform 48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41"/>
                </a:xfrm>
                <a:custGeom>
                  <a:avLst/>
                  <a:gdLst>
                    <a:gd name="T0" fmla="*/ 101 w 1972"/>
                    <a:gd name="T1" fmla="*/ 55 h 1061"/>
                    <a:gd name="T2" fmla="*/ 98 w 1972"/>
                    <a:gd name="T3" fmla="*/ 50 h 1061"/>
                    <a:gd name="T4" fmla="*/ 95 w 1972"/>
                    <a:gd name="T5" fmla="*/ 45 h 1061"/>
                    <a:gd name="T6" fmla="*/ 91 w 1972"/>
                    <a:gd name="T7" fmla="*/ 41 h 1061"/>
                    <a:gd name="T8" fmla="*/ 87 w 1972"/>
                    <a:gd name="T9" fmla="*/ 36 h 1061"/>
                    <a:gd name="T10" fmla="*/ 83 w 1972"/>
                    <a:gd name="T11" fmla="*/ 32 h 1061"/>
                    <a:gd name="T12" fmla="*/ 78 w 1972"/>
                    <a:gd name="T13" fmla="*/ 28 h 1061"/>
                    <a:gd name="T14" fmla="*/ 74 w 1972"/>
                    <a:gd name="T15" fmla="*/ 24 h 1061"/>
                    <a:gd name="T16" fmla="*/ 69 w 1972"/>
                    <a:gd name="T17" fmla="*/ 21 h 1061"/>
                    <a:gd name="T18" fmla="*/ 64 w 1972"/>
                    <a:gd name="T19" fmla="*/ 18 h 1061"/>
                    <a:gd name="T20" fmla="*/ 58 w 1972"/>
                    <a:gd name="T21" fmla="*/ 15 h 1061"/>
                    <a:gd name="T22" fmla="*/ 53 w 1972"/>
                    <a:gd name="T23" fmla="*/ 12 h 1061"/>
                    <a:gd name="T24" fmla="*/ 48 w 1972"/>
                    <a:gd name="T25" fmla="*/ 10 h 1061"/>
                    <a:gd name="T26" fmla="*/ 42 w 1972"/>
                    <a:gd name="T27" fmla="*/ 7 h 1061"/>
                    <a:gd name="T28" fmla="*/ 36 w 1972"/>
                    <a:gd name="T29" fmla="*/ 5 h 1061"/>
                    <a:gd name="T30" fmla="*/ 30 w 1972"/>
                    <a:gd name="T31" fmla="*/ 4 h 1061"/>
                    <a:gd name="T32" fmla="*/ 24 w 1972"/>
                    <a:gd name="T33" fmla="*/ 2 h 1061"/>
                    <a:gd name="T34" fmla="*/ 18 w 1972"/>
                    <a:gd name="T35" fmla="*/ 1 h 1061"/>
                    <a:gd name="T36" fmla="*/ 12 w 1972"/>
                    <a:gd name="T37" fmla="*/ 1 h 1061"/>
                    <a:gd name="T38" fmla="*/ 6 w 1972"/>
                    <a:gd name="T39" fmla="*/ 0 h 1061"/>
                    <a:gd name="T40" fmla="*/ 0 w 1972"/>
                    <a:gd name="T41" fmla="*/ 0 h 106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2"/>
                    <a:gd name="T64" fmla="*/ 0 h 1061"/>
                    <a:gd name="T65" fmla="*/ 1972 w 1972"/>
                    <a:gd name="T66" fmla="*/ 1061 h 106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2" h="1061">
                      <a:moveTo>
                        <a:pt x="1971" y="1060"/>
                      </a:moveTo>
                      <a:lnTo>
                        <a:pt x="1910" y="965"/>
                      </a:lnTo>
                      <a:lnTo>
                        <a:pt x="1842" y="874"/>
                      </a:lnTo>
                      <a:lnTo>
                        <a:pt x="1770" y="786"/>
                      </a:lnTo>
                      <a:lnTo>
                        <a:pt x="1693" y="702"/>
                      </a:lnTo>
                      <a:lnTo>
                        <a:pt x="1611" y="621"/>
                      </a:lnTo>
                      <a:lnTo>
                        <a:pt x="1525" y="545"/>
                      </a:lnTo>
                      <a:lnTo>
                        <a:pt x="1434" y="473"/>
                      </a:lnTo>
                      <a:lnTo>
                        <a:pt x="1340" y="405"/>
                      </a:lnTo>
                      <a:lnTo>
                        <a:pt x="1242" y="342"/>
                      </a:lnTo>
                      <a:lnTo>
                        <a:pt x="1140" y="284"/>
                      </a:lnTo>
                      <a:lnTo>
                        <a:pt x="1035" y="231"/>
                      </a:lnTo>
                      <a:lnTo>
                        <a:pt x="928" y="183"/>
                      </a:lnTo>
                      <a:lnTo>
                        <a:pt x="817" y="141"/>
                      </a:lnTo>
                      <a:lnTo>
                        <a:pt x="705" y="104"/>
                      </a:lnTo>
                      <a:lnTo>
                        <a:pt x="590" y="72"/>
                      </a:lnTo>
                      <a:lnTo>
                        <a:pt x="474" y="46"/>
                      </a:lnTo>
                      <a:lnTo>
                        <a:pt x="357" y="26"/>
                      </a:lnTo>
                      <a:lnTo>
                        <a:pt x="238" y="12"/>
                      </a:lnTo>
                      <a:lnTo>
                        <a:pt x="119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263" name="Group 49"/>
              <p:cNvGrpSpPr>
                <a:grpSpLocks/>
              </p:cNvGrpSpPr>
              <p:nvPr/>
            </p:nvGrpSpPr>
            <p:grpSpPr bwMode="auto">
              <a:xfrm>
                <a:off x="3647" y="2676"/>
                <a:ext cx="442" cy="234"/>
                <a:chOff x="3647" y="2676"/>
                <a:chExt cx="442" cy="234"/>
              </a:xfrm>
            </p:grpSpPr>
            <p:sp>
              <p:nvSpPr>
                <p:cNvPr id="10274" name="AutoShape 50"/>
                <p:cNvSpPr>
                  <a:spLocks noChangeArrowheads="1"/>
                </p:cNvSpPr>
                <p:nvPr/>
              </p:nvSpPr>
              <p:spPr bwMode="auto">
                <a:xfrm rot="10800000">
                  <a:off x="3648" y="2678"/>
                  <a:ext cx="442" cy="235"/>
                </a:xfrm>
                <a:prstGeom prst="roundRect">
                  <a:avLst>
                    <a:gd name="adj" fmla="val 426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5" name="Freeform 51"/>
                <p:cNvSpPr>
                  <a:spLocks noChangeArrowheads="1"/>
                </p:cNvSpPr>
                <p:nvPr/>
              </p:nvSpPr>
              <p:spPr bwMode="auto">
                <a:xfrm>
                  <a:off x="3642" y="2676"/>
                  <a:ext cx="448" cy="236"/>
                </a:xfrm>
                <a:custGeom>
                  <a:avLst/>
                  <a:gdLst>
                    <a:gd name="T0" fmla="*/ 0 w 1975"/>
                    <a:gd name="T1" fmla="*/ 54 h 1039"/>
                    <a:gd name="T2" fmla="*/ 6 w 1975"/>
                    <a:gd name="T3" fmla="*/ 53 h 1039"/>
                    <a:gd name="T4" fmla="*/ 12 w 1975"/>
                    <a:gd name="T5" fmla="*/ 53 h 1039"/>
                    <a:gd name="T6" fmla="*/ 18 w 1975"/>
                    <a:gd name="T7" fmla="*/ 52 h 1039"/>
                    <a:gd name="T8" fmla="*/ 24 w 1975"/>
                    <a:gd name="T9" fmla="*/ 51 h 1039"/>
                    <a:gd name="T10" fmla="*/ 30 w 1975"/>
                    <a:gd name="T11" fmla="*/ 50 h 1039"/>
                    <a:gd name="T12" fmla="*/ 36 w 1975"/>
                    <a:gd name="T13" fmla="*/ 49 h 1039"/>
                    <a:gd name="T14" fmla="*/ 42 w 1975"/>
                    <a:gd name="T15" fmla="*/ 47 h 1039"/>
                    <a:gd name="T16" fmla="*/ 48 w 1975"/>
                    <a:gd name="T17" fmla="*/ 45 h 1039"/>
                    <a:gd name="T18" fmla="*/ 53 w 1975"/>
                    <a:gd name="T19" fmla="*/ 42 h 1039"/>
                    <a:gd name="T20" fmla="*/ 59 w 1975"/>
                    <a:gd name="T21" fmla="*/ 40 h 1039"/>
                    <a:gd name="T22" fmla="*/ 64 w 1975"/>
                    <a:gd name="T23" fmla="*/ 37 h 1039"/>
                    <a:gd name="T24" fmla="*/ 69 w 1975"/>
                    <a:gd name="T25" fmla="*/ 33 h 1039"/>
                    <a:gd name="T26" fmla="*/ 74 w 1975"/>
                    <a:gd name="T27" fmla="*/ 30 h 1039"/>
                    <a:gd name="T28" fmla="*/ 78 w 1975"/>
                    <a:gd name="T29" fmla="*/ 26 h 1039"/>
                    <a:gd name="T30" fmla="*/ 83 w 1975"/>
                    <a:gd name="T31" fmla="*/ 22 h 1039"/>
                    <a:gd name="T32" fmla="*/ 87 w 1975"/>
                    <a:gd name="T33" fmla="*/ 18 h 1039"/>
                    <a:gd name="T34" fmla="*/ 91 w 1975"/>
                    <a:gd name="T35" fmla="*/ 14 h 1039"/>
                    <a:gd name="T36" fmla="*/ 95 w 1975"/>
                    <a:gd name="T37" fmla="*/ 10 h 1039"/>
                    <a:gd name="T38" fmla="*/ 98 w 1975"/>
                    <a:gd name="T39" fmla="*/ 5 h 1039"/>
                    <a:gd name="T40" fmla="*/ 102 w 1975"/>
                    <a:gd name="T41" fmla="*/ 0 h 103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5"/>
                    <a:gd name="T64" fmla="*/ 0 h 1039"/>
                    <a:gd name="T65" fmla="*/ 1975 w 1975"/>
                    <a:gd name="T66" fmla="*/ 1039 h 103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5" h="1039">
                      <a:moveTo>
                        <a:pt x="0" y="1038"/>
                      </a:moveTo>
                      <a:lnTo>
                        <a:pt x="119" y="1036"/>
                      </a:lnTo>
                      <a:lnTo>
                        <a:pt x="237" y="1029"/>
                      </a:lnTo>
                      <a:lnTo>
                        <a:pt x="355" y="1015"/>
                      </a:lnTo>
                      <a:lnTo>
                        <a:pt x="472" y="996"/>
                      </a:lnTo>
                      <a:lnTo>
                        <a:pt x="588" y="971"/>
                      </a:lnTo>
                      <a:lnTo>
                        <a:pt x="702" y="941"/>
                      </a:lnTo>
                      <a:lnTo>
                        <a:pt x="814" y="905"/>
                      </a:lnTo>
                      <a:lnTo>
                        <a:pt x="924" y="864"/>
                      </a:lnTo>
                      <a:lnTo>
                        <a:pt x="1032" y="817"/>
                      </a:lnTo>
                      <a:lnTo>
                        <a:pt x="1137" y="765"/>
                      </a:lnTo>
                      <a:lnTo>
                        <a:pt x="1238" y="709"/>
                      </a:lnTo>
                      <a:lnTo>
                        <a:pt x="1337" y="647"/>
                      </a:lnTo>
                      <a:lnTo>
                        <a:pt x="1432" y="580"/>
                      </a:lnTo>
                      <a:lnTo>
                        <a:pt x="1523" y="509"/>
                      </a:lnTo>
                      <a:lnTo>
                        <a:pt x="1609" y="434"/>
                      </a:lnTo>
                      <a:lnTo>
                        <a:pt x="1692" y="354"/>
                      </a:lnTo>
                      <a:lnTo>
                        <a:pt x="1770" y="271"/>
                      </a:lnTo>
                      <a:lnTo>
                        <a:pt x="1843" y="184"/>
                      </a:lnTo>
                      <a:lnTo>
                        <a:pt x="1911" y="93"/>
                      </a:lnTo>
                      <a:lnTo>
                        <a:pt x="1974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64" name="Line 52"/>
              <p:cNvSpPr>
                <a:spLocks noChangeShapeType="1"/>
              </p:cNvSpPr>
              <p:nvPr/>
            </p:nvSpPr>
            <p:spPr bwMode="auto">
              <a:xfrm flipH="1">
                <a:off x="3485" y="2435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Line 53"/>
              <p:cNvSpPr>
                <a:spLocks noChangeShapeType="1"/>
              </p:cNvSpPr>
              <p:nvPr/>
            </p:nvSpPr>
            <p:spPr bwMode="auto">
              <a:xfrm flipH="1">
                <a:off x="3485" y="2907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66" name="Group 54"/>
              <p:cNvGrpSpPr>
                <a:grpSpLocks/>
              </p:cNvGrpSpPr>
              <p:nvPr/>
            </p:nvGrpSpPr>
            <p:grpSpPr bwMode="auto">
              <a:xfrm>
                <a:off x="3485" y="2433"/>
                <a:ext cx="68" cy="473"/>
                <a:chOff x="3485" y="2433"/>
                <a:chExt cx="68" cy="473"/>
              </a:xfrm>
            </p:grpSpPr>
            <p:sp>
              <p:nvSpPr>
                <p:cNvPr id="10272" name="AutoShape 55"/>
                <p:cNvSpPr>
                  <a:spLocks noChangeArrowheads="1"/>
                </p:cNvSpPr>
                <p:nvPr/>
              </p:nvSpPr>
              <p:spPr bwMode="auto">
                <a:xfrm>
                  <a:off x="3486" y="2433"/>
                  <a:ext cx="69" cy="474"/>
                </a:xfrm>
                <a:prstGeom prst="roundRect">
                  <a:avLst>
                    <a:gd name="adj" fmla="val 1468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3" name="Freeform 56"/>
                <p:cNvSpPr>
                  <a:spLocks noChangeArrowheads="1"/>
                </p:cNvSpPr>
                <p:nvPr/>
              </p:nvSpPr>
              <p:spPr bwMode="auto">
                <a:xfrm>
                  <a:off x="3485" y="2433"/>
                  <a:ext cx="69" cy="473"/>
                </a:xfrm>
                <a:custGeom>
                  <a:avLst/>
                  <a:gdLst>
                    <a:gd name="T0" fmla="*/ 1 w 303"/>
                    <a:gd name="T1" fmla="*/ 107 h 2087"/>
                    <a:gd name="T2" fmla="*/ 2 w 303"/>
                    <a:gd name="T3" fmla="*/ 106 h 2087"/>
                    <a:gd name="T4" fmla="*/ 3 w 303"/>
                    <a:gd name="T5" fmla="*/ 104 h 2087"/>
                    <a:gd name="T6" fmla="*/ 5 w 303"/>
                    <a:gd name="T7" fmla="*/ 102 h 2087"/>
                    <a:gd name="T8" fmla="*/ 6 w 303"/>
                    <a:gd name="T9" fmla="*/ 100 h 2087"/>
                    <a:gd name="T10" fmla="*/ 7 w 303"/>
                    <a:gd name="T11" fmla="*/ 98 h 2087"/>
                    <a:gd name="T12" fmla="*/ 8 w 303"/>
                    <a:gd name="T13" fmla="*/ 96 h 2087"/>
                    <a:gd name="T14" fmla="*/ 9 w 303"/>
                    <a:gd name="T15" fmla="*/ 93 h 2087"/>
                    <a:gd name="T16" fmla="*/ 10 w 303"/>
                    <a:gd name="T17" fmla="*/ 91 h 2087"/>
                    <a:gd name="T18" fmla="*/ 11 w 303"/>
                    <a:gd name="T19" fmla="*/ 88 h 2087"/>
                    <a:gd name="T20" fmla="*/ 11 w 303"/>
                    <a:gd name="T21" fmla="*/ 86 h 2087"/>
                    <a:gd name="T22" fmla="*/ 12 w 303"/>
                    <a:gd name="T23" fmla="*/ 83 h 2087"/>
                    <a:gd name="T24" fmla="*/ 13 w 303"/>
                    <a:gd name="T25" fmla="*/ 80 h 2087"/>
                    <a:gd name="T26" fmla="*/ 13 w 303"/>
                    <a:gd name="T27" fmla="*/ 77 h 2087"/>
                    <a:gd name="T28" fmla="*/ 14 w 303"/>
                    <a:gd name="T29" fmla="*/ 74 h 2087"/>
                    <a:gd name="T30" fmla="*/ 14 w 303"/>
                    <a:gd name="T31" fmla="*/ 71 h 2087"/>
                    <a:gd name="T32" fmla="*/ 15 w 303"/>
                    <a:gd name="T33" fmla="*/ 68 h 2087"/>
                    <a:gd name="T34" fmla="*/ 15 w 303"/>
                    <a:gd name="T35" fmla="*/ 65 h 2087"/>
                    <a:gd name="T36" fmla="*/ 15 w 303"/>
                    <a:gd name="T37" fmla="*/ 62 h 2087"/>
                    <a:gd name="T38" fmla="*/ 15 w 303"/>
                    <a:gd name="T39" fmla="*/ 59 h 2087"/>
                    <a:gd name="T40" fmla="*/ 16 w 303"/>
                    <a:gd name="T41" fmla="*/ 56 h 2087"/>
                    <a:gd name="T42" fmla="*/ 16 w 303"/>
                    <a:gd name="T43" fmla="*/ 53 h 2087"/>
                    <a:gd name="T44" fmla="*/ 16 w 303"/>
                    <a:gd name="T45" fmla="*/ 50 h 2087"/>
                    <a:gd name="T46" fmla="*/ 15 w 303"/>
                    <a:gd name="T47" fmla="*/ 47 h 2087"/>
                    <a:gd name="T48" fmla="*/ 15 w 303"/>
                    <a:gd name="T49" fmla="*/ 44 h 2087"/>
                    <a:gd name="T50" fmla="*/ 15 w 303"/>
                    <a:gd name="T51" fmla="*/ 41 h 2087"/>
                    <a:gd name="T52" fmla="*/ 15 w 303"/>
                    <a:gd name="T53" fmla="*/ 38 h 2087"/>
                    <a:gd name="T54" fmla="*/ 14 w 303"/>
                    <a:gd name="T55" fmla="*/ 35 h 2087"/>
                    <a:gd name="T56" fmla="*/ 14 w 303"/>
                    <a:gd name="T57" fmla="*/ 32 h 2087"/>
                    <a:gd name="T58" fmla="*/ 13 w 303"/>
                    <a:gd name="T59" fmla="*/ 29 h 2087"/>
                    <a:gd name="T60" fmla="*/ 13 w 303"/>
                    <a:gd name="T61" fmla="*/ 26 h 2087"/>
                    <a:gd name="T62" fmla="*/ 12 w 303"/>
                    <a:gd name="T63" fmla="*/ 24 h 2087"/>
                    <a:gd name="T64" fmla="*/ 11 w 303"/>
                    <a:gd name="T65" fmla="*/ 21 h 2087"/>
                    <a:gd name="T66" fmla="*/ 10 w 303"/>
                    <a:gd name="T67" fmla="*/ 18 h 2087"/>
                    <a:gd name="T68" fmla="*/ 9 w 303"/>
                    <a:gd name="T69" fmla="*/ 16 h 2087"/>
                    <a:gd name="T70" fmla="*/ 8 w 303"/>
                    <a:gd name="T71" fmla="*/ 13 h 2087"/>
                    <a:gd name="T72" fmla="*/ 7 w 303"/>
                    <a:gd name="T73" fmla="*/ 11 h 2087"/>
                    <a:gd name="T74" fmla="*/ 6 w 303"/>
                    <a:gd name="T75" fmla="*/ 9 h 2087"/>
                    <a:gd name="T76" fmla="*/ 5 w 303"/>
                    <a:gd name="T77" fmla="*/ 7 h 2087"/>
                    <a:gd name="T78" fmla="*/ 4 w 303"/>
                    <a:gd name="T79" fmla="*/ 5 h 2087"/>
                    <a:gd name="T80" fmla="*/ 3 w 303"/>
                    <a:gd name="T81" fmla="*/ 3 h 2087"/>
                    <a:gd name="T82" fmla="*/ 1 w 303"/>
                    <a:gd name="T83" fmla="*/ 2 h 2087"/>
                    <a:gd name="T84" fmla="*/ 0 w 303"/>
                    <a:gd name="T85" fmla="*/ 0 h 2087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03"/>
                    <a:gd name="T130" fmla="*/ 0 h 2087"/>
                    <a:gd name="T131" fmla="*/ 303 w 303"/>
                    <a:gd name="T132" fmla="*/ 2087 h 2087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03" h="2087">
                      <a:moveTo>
                        <a:pt x="16" y="2086"/>
                      </a:moveTo>
                      <a:lnTo>
                        <a:pt x="40" y="2055"/>
                      </a:lnTo>
                      <a:lnTo>
                        <a:pt x="64" y="2021"/>
                      </a:lnTo>
                      <a:lnTo>
                        <a:pt x="87" y="1984"/>
                      </a:lnTo>
                      <a:lnTo>
                        <a:pt x="109" y="1945"/>
                      </a:lnTo>
                      <a:lnTo>
                        <a:pt x="131" y="1904"/>
                      </a:lnTo>
                      <a:lnTo>
                        <a:pt x="151" y="1861"/>
                      </a:lnTo>
                      <a:lnTo>
                        <a:pt x="170" y="1815"/>
                      </a:lnTo>
                      <a:lnTo>
                        <a:pt x="188" y="1768"/>
                      </a:lnTo>
                      <a:lnTo>
                        <a:pt x="205" y="1719"/>
                      </a:lnTo>
                      <a:lnTo>
                        <a:pt x="220" y="1668"/>
                      </a:lnTo>
                      <a:lnTo>
                        <a:pt x="234" y="1615"/>
                      </a:lnTo>
                      <a:lnTo>
                        <a:pt x="247" y="1561"/>
                      </a:lnTo>
                      <a:lnTo>
                        <a:pt x="259" y="1506"/>
                      </a:lnTo>
                      <a:lnTo>
                        <a:pt x="269" y="1449"/>
                      </a:lnTo>
                      <a:lnTo>
                        <a:pt x="278" y="1392"/>
                      </a:lnTo>
                      <a:lnTo>
                        <a:pt x="286" y="1333"/>
                      </a:lnTo>
                      <a:lnTo>
                        <a:pt x="292" y="1274"/>
                      </a:lnTo>
                      <a:lnTo>
                        <a:pt x="297" y="1214"/>
                      </a:lnTo>
                      <a:lnTo>
                        <a:pt x="300" y="1154"/>
                      </a:lnTo>
                      <a:lnTo>
                        <a:pt x="302" y="1094"/>
                      </a:lnTo>
                      <a:lnTo>
                        <a:pt x="302" y="1033"/>
                      </a:lnTo>
                      <a:lnTo>
                        <a:pt x="301" y="973"/>
                      </a:lnTo>
                      <a:lnTo>
                        <a:pt x="298" y="913"/>
                      </a:lnTo>
                      <a:lnTo>
                        <a:pt x="294" y="853"/>
                      </a:lnTo>
                      <a:lnTo>
                        <a:pt x="288" y="794"/>
                      </a:lnTo>
                      <a:lnTo>
                        <a:pt x="281" y="735"/>
                      </a:lnTo>
                      <a:lnTo>
                        <a:pt x="273" y="677"/>
                      </a:lnTo>
                      <a:lnTo>
                        <a:pt x="263" y="620"/>
                      </a:lnTo>
                      <a:lnTo>
                        <a:pt x="252" y="564"/>
                      </a:lnTo>
                      <a:lnTo>
                        <a:pt x="240" y="510"/>
                      </a:lnTo>
                      <a:lnTo>
                        <a:pt x="226" y="457"/>
                      </a:lnTo>
                      <a:lnTo>
                        <a:pt x="211" y="405"/>
                      </a:lnTo>
                      <a:lnTo>
                        <a:pt x="194" y="355"/>
                      </a:lnTo>
                      <a:lnTo>
                        <a:pt x="177" y="307"/>
                      </a:lnTo>
                      <a:lnTo>
                        <a:pt x="158" y="261"/>
                      </a:lnTo>
                      <a:lnTo>
                        <a:pt x="139" y="216"/>
                      </a:lnTo>
                      <a:lnTo>
                        <a:pt x="118" y="174"/>
                      </a:lnTo>
                      <a:lnTo>
                        <a:pt x="96" y="134"/>
                      </a:lnTo>
                      <a:lnTo>
                        <a:pt x="73" y="97"/>
                      </a:lnTo>
                      <a:lnTo>
                        <a:pt x="50" y="62"/>
                      </a:lnTo>
                      <a:lnTo>
                        <a:pt x="25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67" name="Line 57"/>
              <p:cNvSpPr>
                <a:spLocks noChangeShapeType="1"/>
              </p:cNvSpPr>
              <p:nvPr/>
            </p:nvSpPr>
            <p:spPr bwMode="auto">
              <a:xfrm flipH="1">
                <a:off x="3342" y="2501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 flipH="1">
                <a:off x="3355" y="2608"/>
                <a:ext cx="185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 flipH="1">
                <a:off x="3342" y="2836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Line 60"/>
              <p:cNvSpPr>
                <a:spLocks noChangeShapeType="1"/>
              </p:cNvSpPr>
              <p:nvPr/>
            </p:nvSpPr>
            <p:spPr bwMode="auto">
              <a:xfrm flipH="1">
                <a:off x="4089" y="2670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Line 61"/>
              <p:cNvSpPr>
                <a:spLocks noChangeShapeType="1"/>
              </p:cNvSpPr>
              <p:nvPr/>
            </p:nvSpPr>
            <p:spPr bwMode="auto">
              <a:xfrm flipH="1">
                <a:off x="3370" y="2741"/>
                <a:ext cx="18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7" name="Freeform 62"/>
            <p:cNvSpPr>
              <a:spLocks noChangeArrowheads="1"/>
            </p:cNvSpPr>
            <p:nvPr/>
          </p:nvSpPr>
          <p:spPr bwMode="auto">
            <a:xfrm>
              <a:off x="2566" y="1147"/>
              <a:ext cx="606" cy="640"/>
            </a:xfrm>
            <a:custGeom>
              <a:avLst/>
              <a:gdLst>
                <a:gd name="T0" fmla="*/ 0 w 2674"/>
                <a:gd name="T1" fmla="*/ 0 h 2824"/>
                <a:gd name="T2" fmla="*/ 69 w 2674"/>
                <a:gd name="T3" fmla="*/ 0 h 2824"/>
                <a:gd name="T4" fmla="*/ 69 w 2674"/>
                <a:gd name="T5" fmla="*/ 145 h 2824"/>
                <a:gd name="T6" fmla="*/ 137 w 2674"/>
                <a:gd name="T7" fmla="*/ 145 h 2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74"/>
                <a:gd name="T13" fmla="*/ 0 h 2824"/>
                <a:gd name="T14" fmla="*/ 2674 w 2674"/>
                <a:gd name="T15" fmla="*/ 2824 h 2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74" h="2824">
                  <a:moveTo>
                    <a:pt x="0" y="0"/>
                  </a:moveTo>
                  <a:lnTo>
                    <a:pt x="1336" y="0"/>
                  </a:lnTo>
                  <a:lnTo>
                    <a:pt x="1336" y="2823"/>
                  </a:lnTo>
                  <a:lnTo>
                    <a:pt x="2673" y="282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Freeform 63"/>
            <p:cNvSpPr>
              <a:spLocks noChangeArrowheads="1"/>
            </p:cNvSpPr>
            <p:nvPr/>
          </p:nvSpPr>
          <p:spPr bwMode="auto">
            <a:xfrm>
              <a:off x="2566" y="1697"/>
              <a:ext cx="606" cy="203"/>
            </a:xfrm>
            <a:custGeom>
              <a:avLst/>
              <a:gdLst>
                <a:gd name="T0" fmla="*/ 0 w 2674"/>
                <a:gd name="T1" fmla="*/ 0 h 893"/>
                <a:gd name="T2" fmla="*/ 0 w 2674"/>
                <a:gd name="T3" fmla="*/ 46 h 893"/>
                <a:gd name="T4" fmla="*/ 137 w 2674"/>
                <a:gd name="T5" fmla="*/ 46 h 893"/>
                <a:gd name="T6" fmla="*/ 0 60000 65536"/>
                <a:gd name="T7" fmla="*/ 0 60000 65536"/>
                <a:gd name="T8" fmla="*/ 0 60000 65536"/>
                <a:gd name="T9" fmla="*/ 0 w 2674"/>
                <a:gd name="T10" fmla="*/ 0 h 893"/>
                <a:gd name="T11" fmla="*/ 2674 w 2674"/>
                <a:gd name="T12" fmla="*/ 893 h 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74" h="893">
                  <a:moveTo>
                    <a:pt x="0" y="0"/>
                  </a:moveTo>
                  <a:lnTo>
                    <a:pt x="0" y="892"/>
                  </a:lnTo>
                  <a:lnTo>
                    <a:pt x="2673" y="892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64"/>
            <p:cNvSpPr>
              <a:spLocks noChangeArrowheads="1"/>
            </p:cNvSpPr>
            <p:nvPr/>
          </p:nvSpPr>
          <p:spPr bwMode="auto">
            <a:xfrm>
              <a:off x="2562" y="2030"/>
              <a:ext cx="644" cy="203"/>
            </a:xfrm>
            <a:custGeom>
              <a:avLst/>
              <a:gdLst>
                <a:gd name="T0" fmla="*/ 1 w 2838"/>
                <a:gd name="T1" fmla="*/ 46 h 893"/>
                <a:gd name="T2" fmla="*/ 0 w 2838"/>
                <a:gd name="T3" fmla="*/ 0 h 893"/>
                <a:gd name="T4" fmla="*/ 146 w 2838"/>
                <a:gd name="T5" fmla="*/ 0 h 893"/>
                <a:gd name="T6" fmla="*/ 0 60000 65536"/>
                <a:gd name="T7" fmla="*/ 0 60000 65536"/>
                <a:gd name="T8" fmla="*/ 0 60000 65536"/>
                <a:gd name="T9" fmla="*/ 0 w 2838"/>
                <a:gd name="T10" fmla="*/ 0 h 893"/>
                <a:gd name="T11" fmla="*/ 2838 w 2838"/>
                <a:gd name="T12" fmla="*/ 893 h 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8" h="893">
                  <a:moveTo>
                    <a:pt x="15" y="892"/>
                  </a:moveTo>
                  <a:lnTo>
                    <a:pt x="0" y="0"/>
                  </a:lnTo>
                  <a:lnTo>
                    <a:pt x="2837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65"/>
            <p:cNvSpPr>
              <a:spLocks noChangeArrowheads="1"/>
            </p:cNvSpPr>
            <p:nvPr/>
          </p:nvSpPr>
          <p:spPr bwMode="auto">
            <a:xfrm>
              <a:off x="2566" y="2124"/>
              <a:ext cx="606" cy="641"/>
            </a:xfrm>
            <a:custGeom>
              <a:avLst/>
              <a:gdLst>
                <a:gd name="T0" fmla="*/ 0 w 2674"/>
                <a:gd name="T1" fmla="*/ 145 h 2825"/>
                <a:gd name="T2" fmla="*/ 76 w 2674"/>
                <a:gd name="T3" fmla="*/ 145 h 2825"/>
                <a:gd name="T4" fmla="*/ 76 w 2674"/>
                <a:gd name="T5" fmla="*/ 0 h 2825"/>
                <a:gd name="T6" fmla="*/ 137 w 2674"/>
                <a:gd name="T7" fmla="*/ 0 h 28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74"/>
                <a:gd name="T13" fmla="*/ 0 h 2825"/>
                <a:gd name="T14" fmla="*/ 2674 w 2674"/>
                <a:gd name="T15" fmla="*/ 2825 h 28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74" h="2825">
                  <a:moveTo>
                    <a:pt x="0" y="2824"/>
                  </a:moveTo>
                  <a:lnTo>
                    <a:pt x="1485" y="2824"/>
                  </a:lnTo>
                  <a:lnTo>
                    <a:pt x="1485" y="0"/>
                  </a:lnTo>
                  <a:lnTo>
                    <a:pt x="267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AutoShape 66"/>
            <p:cNvSpPr>
              <a:spLocks noChangeArrowheads="1"/>
            </p:cNvSpPr>
            <p:nvPr/>
          </p:nvSpPr>
          <p:spPr bwMode="auto">
            <a:xfrm>
              <a:off x="3887" y="1751"/>
              <a:ext cx="526" cy="275"/>
            </a:xfrm>
            <a:prstGeom prst="roundRect">
              <a:avLst>
                <a:gd name="adj" fmla="val 468"/>
              </a:avLst>
            </a:prstGeom>
            <a:noFill/>
            <a:ln w="25400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400" i="1"/>
                <a:t>out</a:t>
              </a:r>
            </a:p>
          </p:txBody>
        </p:sp>
        <p:graphicFrame>
          <p:nvGraphicFramePr>
            <p:cNvPr id="10245" name="Object 67"/>
            <p:cNvGraphicFramePr>
              <a:graphicFrameLocks noChangeAspect="1"/>
            </p:cNvGraphicFramePr>
            <p:nvPr/>
          </p:nvGraphicFramePr>
          <p:xfrm>
            <a:off x="1529" y="912"/>
            <a:ext cx="111" cy="2160"/>
          </p:xfrm>
          <a:graphic>
            <a:graphicData uri="http://schemas.openxmlformats.org/presentationml/2006/ole">
              <p:oleObj spid="_x0000_s10245" name="Equation" r:id="rId4" imgW="3495600" imgH="67313160" progId="Equation.3">
                <p:embed/>
              </p:oleObj>
            </a:graphicData>
          </a:graphic>
        </p:graphicFrame>
      </p:grpSp>
      <p:graphicFrame>
        <p:nvGraphicFramePr>
          <p:cNvPr id="10243" name="Object 68"/>
          <p:cNvGraphicFramePr>
            <a:graphicFrameLocks noChangeAspect="1"/>
          </p:cNvGraphicFramePr>
          <p:nvPr>
            <p:ph sz="quarter" idx="3"/>
          </p:nvPr>
        </p:nvGraphicFramePr>
        <p:xfrm>
          <a:off x="919163" y="4876800"/>
          <a:ext cx="6167437" cy="512763"/>
        </p:xfrm>
        <a:graphic>
          <a:graphicData uri="http://schemas.openxmlformats.org/presentationml/2006/ole">
            <p:oleObj spid="_x0000_s10243" name="Equation" r:id="rId5" imgW="2755800" imgH="228600" progId="Equation.3">
              <p:embed/>
            </p:oleObj>
          </a:graphicData>
        </a:graphic>
      </p:graphicFrame>
      <p:graphicFrame>
        <p:nvGraphicFramePr>
          <p:cNvPr id="10244" name="Object 69"/>
          <p:cNvGraphicFramePr>
            <a:graphicFrameLocks noChangeAspect="1"/>
          </p:cNvGraphicFramePr>
          <p:nvPr>
            <p:ph sz="quarter" idx="2"/>
          </p:nvPr>
        </p:nvGraphicFramePr>
        <p:xfrm>
          <a:off x="950913" y="5715000"/>
          <a:ext cx="4916487" cy="527050"/>
        </p:xfrm>
        <a:graphic>
          <a:graphicData uri="http://schemas.openxmlformats.org/presentationml/2006/ole">
            <p:oleObj spid="_x0000_s10244" name="Equation" r:id="rId6" imgW="1726920" imgH="203040" progId="Equation.3">
              <p:embed/>
            </p:oleObj>
          </a:graphicData>
        </a:graphic>
      </p:graphicFrame>
      <p:sp>
        <p:nvSpPr>
          <p:cNvPr id="10251" name="Text Box 70"/>
          <p:cNvSpPr txBox="1">
            <a:spLocks noChangeArrowheads="1"/>
          </p:cNvSpPr>
          <p:nvPr/>
        </p:nvSpPr>
        <p:spPr bwMode="auto">
          <a:xfrm>
            <a:off x="2763838" y="5334000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861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86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932C2E6-8462-4D77-A77D-AA2C2B8F6F94}" type="slidenum">
              <a:rPr lang="en-US" smtClean="0"/>
              <a:pPr lvl="1"/>
              <a:t>47</a:t>
            </a:fld>
            <a:endParaRPr lang="en-US" smtClean="0"/>
          </a:p>
        </p:txBody>
      </p:sp>
      <p:sp>
        <p:nvSpPr>
          <p:cNvPr id="68613" name="Rectangle 2"/>
          <p:cNvSpPr>
            <a:spLocks noChangeArrowheads="1"/>
          </p:cNvSpPr>
          <p:nvPr/>
        </p:nvSpPr>
        <p:spPr bwMode="auto">
          <a:xfrm>
            <a:off x="3686175" y="3517900"/>
            <a:ext cx="1571625" cy="871538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Rectangle 3"/>
          <p:cNvSpPr>
            <a:spLocks noChangeArrowheads="1"/>
          </p:cNvSpPr>
          <p:nvPr/>
        </p:nvSpPr>
        <p:spPr bwMode="auto">
          <a:xfrm>
            <a:off x="3686175" y="2641600"/>
            <a:ext cx="1571625" cy="9001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4"/>
          <p:cNvSpPr>
            <a:spLocks noChangeArrowheads="1"/>
          </p:cNvSpPr>
          <p:nvPr/>
        </p:nvSpPr>
        <p:spPr bwMode="auto">
          <a:xfrm>
            <a:off x="6370638" y="3810000"/>
            <a:ext cx="1630362" cy="10683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Logic Functions – Truth Tables to Gates</a:t>
            </a:r>
          </a:p>
        </p:txBody>
      </p:sp>
      <p:sp>
        <p:nvSpPr>
          <p:cNvPr id="6861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smtClean="0"/>
              <a:t>Each row of truth table is an </a:t>
            </a:r>
            <a:r>
              <a:rPr lang="en-US" sz="2800" b="1" smtClean="0"/>
              <a:t>AND</a:t>
            </a:r>
            <a:r>
              <a:rPr lang="en-US" sz="2800" smtClean="0"/>
              <a:t> gate</a:t>
            </a:r>
          </a:p>
          <a:p>
            <a:r>
              <a:rPr lang="en-US" sz="2800" smtClean="0"/>
              <a:t>Each output column is an </a:t>
            </a:r>
            <a:r>
              <a:rPr lang="en-US" sz="2800" b="1" smtClean="0"/>
              <a:t>OR</a:t>
            </a:r>
            <a:r>
              <a:rPr lang="en-US" sz="2800" smtClean="0"/>
              <a:t> gate</a:t>
            </a:r>
          </a:p>
        </p:txBody>
      </p:sp>
      <p:graphicFrame>
        <p:nvGraphicFramePr>
          <p:cNvPr id="905223" name="Group 7"/>
          <p:cNvGraphicFramePr>
            <a:graphicFrameLocks noGrp="1"/>
          </p:cNvGraphicFramePr>
          <p:nvPr>
            <p:ph sz="half" idx="2"/>
          </p:nvPr>
        </p:nvGraphicFramePr>
        <p:xfrm>
          <a:off x="838200" y="2819400"/>
          <a:ext cx="1676400" cy="3078480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304800"/>
                <a:gridCol w="838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68661" name="Group 50"/>
          <p:cNvGrpSpPr>
            <a:grpSpLocks/>
          </p:cNvGrpSpPr>
          <p:nvPr/>
        </p:nvGrpSpPr>
        <p:grpSpPr bwMode="auto">
          <a:xfrm>
            <a:off x="4041775" y="5302250"/>
            <a:ext cx="1390650" cy="749300"/>
            <a:chOff x="3648" y="1960"/>
            <a:chExt cx="1248" cy="673"/>
          </a:xfrm>
        </p:grpSpPr>
        <p:grpSp>
          <p:nvGrpSpPr>
            <p:cNvPr id="68720" name="Group 51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68725" name="Arc 52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726" name="Freeform 53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721" name="Line 54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22" name="Line 55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23" name="Line 56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24" name="Line 57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662" name="Group 58"/>
          <p:cNvGrpSpPr>
            <a:grpSpLocks/>
          </p:cNvGrpSpPr>
          <p:nvPr/>
        </p:nvGrpSpPr>
        <p:grpSpPr bwMode="auto">
          <a:xfrm>
            <a:off x="4041775" y="4452938"/>
            <a:ext cx="1390650" cy="750887"/>
            <a:chOff x="3648" y="1960"/>
            <a:chExt cx="1248" cy="673"/>
          </a:xfrm>
        </p:grpSpPr>
        <p:grpSp>
          <p:nvGrpSpPr>
            <p:cNvPr id="68713" name="Group 59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68718" name="Arc 60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719" name="Freeform 61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714" name="Line 62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5" name="Line 63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6" name="Line 64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7" name="Line 65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663" name="Group 66"/>
          <p:cNvGrpSpPr>
            <a:grpSpLocks/>
          </p:cNvGrpSpPr>
          <p:nvPr/>
        </p:nvGrpSpPr>
        <p:grpSpPr bwMode="auto">
          <a:xfrm>
            <a:off x="4041775" y="3597275"/>
            <a:ext cx="1390650" cy="750888"/>
            <a:chOff x="3648" y="1960"/>
            <a:chExt cx="1248" cy="673"/>
          </a:xfrm>
        </p:grpSpPr>
        <p:grpSp>
          <p:nvGrpSpPr>
            <p:cNvPr id="68706" name="Group 67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68711" name="Arc 68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712" name="Freeform 69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707" name="Line 70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08" name="Line 71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09" name="Line 72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0" name="Line 73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664" name="Group 74"/>
          <p:cNvGrpSpPr>
            <a:grpSpLocks/>
          </p:cNvGrpSpPr>
          <p:nvPr/>
        </p:nvGrpSpPr>
        <p:grpSpPr bwMode="auto">
          <a:xfrm>
            <a:off x="4041775" y="2732088"/>
            <a:ext cx="1390650" cy="749300"/>
            <a:chOff x="3648" y="1960"/>
            <a:chExt cx="1248" cy="673"/>
          </a:xfrm>
        </p:grpSpPr>
        <p:grpSp>
          <p:nvGrpSpPr>
            <p:cNvPr id="68699" name="Group 75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68704" name="Arc 76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705" name="Freeform 77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700" name="Line 78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01" name="Line 79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02" name="Line 80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03" name="Line 81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665" name="Group 82"/>
          <p:cNvGrpSpPr>
            <a:grpSpLocks/>
          </p:cNvGrpSpPr>
          <p:nvPr/>
        </p:nvGrpSpPr>
        <p:grpSpPr bwMode="auto">
          <a:xfrm>
            <a:off x="6350000" y="4014788"/>
            <a:ext cx="1327150" cy="758825"/>
            <a:chOff x="3897" y="1910"/>
            <a:chExt cx="1191" cy="682"/>
          </a:xfrm>
        </p:grpSpPr>
        <p:sp>
          <p:nvSpPr>
            <p:cNvPr id="68689" name="Arc 83"/>
            <p:cNvSpPr>
              <a:spLocks/>
            </p:cNvSpPr>
            <p:nvPr/>
          </p:nvSpPr>
          <p:spPr bwMode="auto">
            <a:xfrm>
              <a:off x="4320" y="1914"/>
              <a:ext cx="636" cy="674"/>
            </a:xfrm>
            <a:custGeom>
              <a:avLst/>
              <a:gdLst>
                <a:gd name="T0" fmla="*/ 0 w 18822"/>
                <a:gd name="T1" fmla="*/ 0 h 21600"/>
                <a:gd name="T2" fmla="*/ 1 w 18822"/>
                <a:gd name="T3" fmla="*/ 0 h 21600"/>
                <a:gd name="T4" fmla="*/ 0 w 18822"/>
                <a:gd name="T5" fmla="*/ 1 h 21600"/>
                <a:gd name="T6" fmla="*/ 0 60000 65536"/>
                <a:gd name="T7" fmla="*/ 0 60000 65536"/>
                <a:gd name="T8" fmla="*/ 0 60000 65536"/>
                <a:gd name="T9" fmla="*/ 0 w 18822"/>
                <a:gd name="T10" fmla="*/ 0 h 21600"/>
                <a:gd name="T11" fmla="*/ 18822 w 1882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22" h="21600" fill="none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7809" y="0"/>
                    <a:pt x="14987" y="4182"/>
                    <a:pt x="18822" y="10950"/>
                  </a:cubicBezTo>
                </a:path>
                <a:path w="18822" h="21600" stroke="0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7809" y="0"/>
                    <a:pt x="14987" y="4182"/>
                    <a:pt x="18822" y="10950"/>
                  </a:cubicBezTo>
                  <a:lnTo>
                    <a:pt x="3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0" name="Arc 84"/>
            <p:cNvSpPr>
              <a:spLocks/>
            </p:cNvSpPr>
            <p:nvPr/>
          </p:nvSpPr>
          <p:spPr bwMode="auto">
            <a:xfrm rot="10800000">
              <a:off x="4330" y="1919"/>
              <a:ext cx="631" cy="673"/>
            </a:xfrm>
            <a:custGeom>
              <a:avLst/>
              <a:gdLst>
                <a:gd name="T0" fmla="*/ 0 w 18684"/>
                <a:gd name="T1" fmla="*/ 0 h 21600"/>
                <a:gd name="T2" fmla="*/ 1 w 18684"/>
                <a:gd name="T3" fmla="*/ 0 h 21600"/>
                <a:gd name="T4" fmla="*/ 1 w 18684"/>
                <a:gd name="T5" fmla="*/ 1 h 21600"/>
                <a:gd name="T6" fmla="*/ 0 60000 65536"/>
                <a:gd name="T7" fmla="*/ 0 60000 65536"/>
                <a:gd name="T8" fmla="*/ 0 60000 65536"/>
                <a:gd name="T9" fmla="*/ 0 w 18684"/>
                <a:gd name="T10" fmla="*/ 0 h 21600"/>
                <a:gd name="T11" fmla="*/ 18684 w 186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84" h="21600" fill="none" extrusionOk="0">
                  <a:moveTo>
                    <a:pt x="0" y="10761"/>
                  </a:moveTo>
                  <a:cubicBezTo>
                    <a:pt x="3859" y="4109"/>
                    <a:pt x="10963" y="10"/>
                    <a:pt x="18654" y="0"/>
                  </a:cubicBezTo>
                </a:path>
                <a:path w="18684" h="21600" stroke="0" extrusionOk="0">
                  <a:moveTo>
                    <a:pt x="0" y="10761"/>
                  </a:moveTo>
                  <a:cubicBezTo>
                    <a:pt x="3859" y="4109"/>
                    <a:pt x="10963" y="10"/>
                    <a:pt x="18654" y="0"/>
                  </a:cubicBezTo>
                  <a:lnTo>
                    <a:pt x="18684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1" name="Line 85"/>
            <p:cNvSpPr>
              <a:spLocks noChangeShapeType="1"/>
            </p:cNvSpPr>
            <p:nvPr/>
          </p:nvSpPr>
          <p:spPr bwMode="auto">
            <a:xfrm flipH="1">
              <a:off x="4102" y="1913"/>
              <a:ext cx="2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2" name="Line 86"/>
            <p:cNvSpPr>
              <a:spLocks noChangeShapeType="1"/>
            </p:cNvSpPr>
            <p:nvPr/>
          </p:nvSpPr>
          <p:spPr bwMode="auto">
            <a:xfrm flipH="1">
              <a:off x="4102" y="2586"/>
              <a:ext cx="2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3" name="Arc 87"/>
            <p:cNvSpPr>
              <a:spLocks/>
            </p:cNvSpPr>
            <p:nvPr/>
          </p:nvSpPr>
          <p:spPr bwMode="auto">
            <a:xfrm>
              <a:off x="4015" y="1910"/>
              <a:ext cx="183" cy="676"/>
            </a:xfrm>
            <a:custGeom>
              <a:avLst/>
              <a:gdLst>
                <a:gd name="T0" fmla="*/ 0 w 21600"/>
                <a:gd name="T1" fmla="*/ 0 h 37935"/>
                <a:gd name="T2" fmla="*/ 0 w 21600"/>
                <a:gd name="T3" fmla="*/ 0 h 37935"/>
                <a:gd name="T4" fmla="*/ 0 w 21600"/>
                <a:gd name="T5" fmla="*/ 0 h 37935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935"/>
                <a:gd name="T11" fmla="*/ 21600 w 21600"/>
                <a:gd name="T12" fmla="*/ 37935 h 379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935" fill="none" extrusionOk="0">
                  <a:moveTo>
                    <a:pt x="10075" y="0"/>
                  </a:moveTo>
                  <a:cubicBezTo>
                    <a:pt x="17163" y="3738"/>
                    <a:pt x="21600" y="11092"/>
                    <a:pt x="21600" y="19106"/>
                  </a:cubicBezTo>
                  <a:cubicBezTo>
                    <a:pt x="21600" y="26911"/>
                    <a:pt x="17388" y="34110"/>
                    <a:pt x="10584" y="37935"/>
                  </a:cubicBezTo>
                </a:path>
                <a:path w="21600" h="37935" stroke="0" extrusionOk="0">
                  <a:moveTo>
                    <a:pt x="10075" y="0"/>
                  </a:moveTo>
                  <a:cubicBezTo>
                    <a:pt x="17163" y="3738"/>
                    <a:pt x="21600" y="11092"/>
                    <a:pt x="21600" y="19106"/>
                  </a:cubicBezTo>
                  <a:cubicBezTo>
                    <a:pt x="21600" y="26911"/>
                    <a:pt x="17388" y="34110"/>
                    <a:pt x="10584" y="37935"/>
                  </a:cubicBezTo>
                  <a:lnTo>
                    <a:pt x="0" y="1910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4" name="Line 88"/>
            <p:cNvSpPr>
              <a:spLocks noChangeShapeType="1"/>
            </p:cNvSpPr>
            <p:nvPr/>
          </p:nvSpPr>
          <p:spPr bwMode="auto">
            <a:xfrm flipH="1">
              <a:off x="3897" y="2007"/>
              <a:ext cx="2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5" name="Line 89"/>
            <p:cNvSpPr>
              <a:spLocks noChangeShapeType="1"/>
            </p:cNvSpPr>
            <p:nvPr/>
          </p:nvSpPr>
          <p:spPr bwMode="auto">
            <a:xfrm flipH="1">
              <a:off x="3916" y="2160"/>
              <a:ext cx="260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6" name="Line 90"/>
            <p:cNvSpPr>
              <a:spLocks noChangeShapeType="1"/>
            </p:cNvSpPr>
            <p:nvPr/>
          </p:nvSpPr>
          <p:spPr bwMode="auto">
            <a:xfrm flipH="1">
              <a:off x="3897" y="2485"/>
              <a:ext cx="2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7" name="Line 91"/>
            <p:cNvSpPr>
              <a:spLocks noChangeShapeType="1"/>
            </p:cNvSpPr>
            <p:nvPr/>
          </p:nvSpPr>
          <p:spPr bwMode="auto">
            <a:xfrm flipH="1">
              <a:off x="4961" y="2249"/>
              <a:ext cx="12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98" name="Line 92"/>
            <p:cNvSpPr>
              <a:spLocks noChangeShapeType="1"/>
            </p:cNvSpPr>
            <p:nvPr/>
          </p:nvSpPr>
          <p:spPr bwMode="auto">
            <a:xfrm flipH="1">
              <a:off x="3936" y="2350"/>
              <a:ext cx="260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66" name="Freeform 93"/>
          <p:cNvSpPr>
            <a:spLocks/>
          </p:cNvSpPr>
          <p:nvPr/>
        </p:nvSpPr>
        <p:spPr bwMode="auto">
          <a:xfrm>
            <a:off x="5432425" y="3105150"/>
            <a:ext cx="962025" cy="1016000"/>
          </a:xfrm>
          <a:custGeom>
            <a:avLst/>
            <a:gdLst>
              <a:gd name="T0" fmla="*/ 0 w 864"/>
              <a:gd name="T1" fmla="*/ 0 h 912"/>
              <a:gd name="T2" fmla="*/ 535586251 w 864"/>
              <a:gd name="T3" fmla="*/ 0 h 912"/>
              <a:gd name="T4" fmla="*/ 535586251 w 864"/>
              <a:gd name="T5" fmla="*/ 1131859625 h 912"/>
              <a:gd name="T6" fmla="*/ 1071171388 w 864"/>
              <a:gd name="T7" fmla="*/ 1131859625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912"/>
              <a:gd name="T14" fmla="*/ 864 w 86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912">
                <a:moveTo>
                  <a:pt x="0" y="0"/>
                </a:moveTo>
                <a:lnTo>
                  <a:pt x="432" y="0"/>
                </a:lnTo>
                <a:lnTo>
                  <a:pt x="432" y="912"/>
                </a:lnTo>
                <a:lnTo>
                  <a:pt x="864" y="91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7" name="Freeform 94"/>
          <p:cNvSpPr>
            <a:spLocks/>
          </p:cNvSpPr>
          <p:nvPr/>
        </p:nvSpPr>
        <p:spPr bwMode="auto">
          <a:xfrm>
            <a:off x="5432425" y="3978275"/>
            <a:ext cx="962025" cy="320675"/>
          </a:xfrm>
          <a:custGeom>
            <a:avLst/>
            <a:gdLst>
              <a:gd name="T0" fmla="*/ 0 w 864"/>
              <a:gd name="T1" fmla="*/ 0 h 288"/>
              <a:gd name="T2" fmla="*/ 0 w 864"/>
              <a:gd name="T3" fmla="*/ 357057125 h 288"/>
              <a:gd name="T4" fmla="*/ 1071171388 w 864"/>
              <a:gd name="T5" fmla="*/ 357057125 h 288"/>
              <a:gd name="T6" fmla="*/ 0 60000 65536"/>
              <a:gd name="T7" fmla="*/ 0 60000 65536"/>
              <a:gd name="T8" fmla="*/ 0 60000 65536"/>
              <a:gd name="T9" fmla="*/ 0 w 864"/>
              <a:gd name="T10" fmla="*/ 0 h 288"/>
              <a:gd name="T11" fmla="*/ 864 w 86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288">
                <a:moveTo>
                  <a:pt x="0" y="0"/>
                </a:moveTo>
                <a:lnTo>
                  <a:pt x="0" y="288"/>
                </a:lnTo>
                <a:lnTo>
                  <a:pt x="864" y="288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8" name="Freeform 95"/>
          <p:cNvSpPr>
            <a:spLocks/>
          </p:cNvSpPr>
          <p:nvPr/>
        </p:nvSpPr>
        <p:spPr bwMode="auto">
          <a:xfrm>
            <a:off x="5426075" y="4506913"/>
            <a:ext cx="1020763" cy="320675"/>
          </a:xfrm>
          <a:custGeom>
            <a:avLst/>
            <a:gdLst>
              <a:gd name="T0" fmla="*/ 6195820 w 917"/>
              <a:gd name="T1" fmla="*/ 357057125 h 288"/>
              <a:gd name="T2" fmla="*/ 0 w 917"/>
              <a:gd name="T3" fmla="*/ 0 h 288"/>
              <a:gd name="T4" fmla="*/ 1136267263 w 917"/>
              <a:gd name="T5" fmla="*/ 0 h 288"/>
              <a:gd name="T6" fmla="*/ 0 60000 65536"/>
              <a:gd name="T7" fmla="*/ 0 60000 65536"/>
              <a:gd name="T8" fmla="*/ 0 60000 65536"/>
              <a:gd name="T9" fmla="*/ 0 w 917"/>
              <a:gd name="T10" fmla="*/ 0 h 288"/>
              <a:gd name="T11" fmla="*/ 917 w 917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7" h="288">
                <a:moveTo>
                  <a:pt x="5" y="288"/>
                </a:moveTo>
                <a:lnTo>
                  <a:pt x="0" y="0"/>
                </a:lnTo>
                <a:lnTo>
                  <a:pt x="917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9" name="Freeform 96"/>
          <p:cNvSpPr>
            <a:spLocks/>
          </p:cNvSpPr>
          <p:nvPr/>
        </p:nvSpPr>
        <p:spPr bwMode="auto">
          <a:xfrm>
            <a:off x="5432425" y="4656138"/>
            <a:ext cx="962025" cy="1016000"/>
          </a:xfrm>
          <a:custGeom>
            <a:avLst/>
            <a:gdLst>
              <a:gd name="T0" fmla="*/ 0 w 864"/>
              <a:gd name="T1" fmla="*/ 1131859625 h 912"/>
              <a:gd name="T2" fmla="*/ 595094968 w 864"/>
              <a:gd name="T3" fmla="*/ 1131859625 h 912"/>
              <a:gd name="T4" fmla="*/ 595094968 w 864"/>
              <a:gd name="T5" fmla="*/ 0 h 912"/>
              <a:gd name="T6" fmla="*/ 1071171388 w 864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912"/>
              <a:gd name="T14" fmla="*/ 864 w 86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912">
                <a:moveTo>
                  <a:pt x="0" y="912"/>
                </a:moveTo>
                <a:lnTo>
                  <a:pt x="480" y="912"/>
                </a:lnTo>
                <a:lnTo>
                  <a:pt x="480" y="0"/>
                </a:lnTo>
                <a:lnTo>
                  <a:pt x="86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70" name="Text Box 97"/>
          <p:cNvSpPr txBox="1">
            <a:spLocks noChangeArrowheads="1"/>
          </p:cNvSpPr>
          <p:nvPr/>
        </p:nvSpPr>
        <p:spPr bwMode="auto">
          <a:xfrm>
            <a:off x="7499350" y="40386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out</a:t>
            </a:r>
          </a:p>
        </p:txBody>
      </p:sp>
      <p:sp>
        <p:nvSpPr>
          <p:cNvPr id="68671" name="Text Box 98"/>
          <p:cNvSpPr txBox="1">
            <a:spLocks noChangeArrowheads="1"/>
          </p:cNvSpPr>
          <p:nvPr/>
        </p:nvSpPr>
        <p:spPr bwMode="auto">
          <a:xfrm>
            <a:off x="3706813" y="5211763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68672" name="Text Box 99"/>
          <p:cNvSpPr txBox="1">
            <a:spLocks noChangeArrowheads="1"/>
          </p:cNvSpPr>
          <p:nvPr/>
        </p:nvSpPr>
        <p:spPr bwMode="auto">
          <a:xfrm>
            <a:off x="3695700" y="5483225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68673" name="Text Box 100"/>
          <p:cNvSpPr txBox="1">
            <a:spLocks noChangeArrowheads="1"/>
          </p:cNvSpPr>
          <p:nvPr/>
        </p:nvSpPr>
        <p:spPr bwMode="auto">
          <a:xfrm>
            <a:off x="3692525" y="5754688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68674" name="Text Box 101"/>
          <p:cNvSpPr txBox="1">
            <a:spLocks noChangeArrowheads="1"/>
          </p:cNvSpPr>
          <p:nvPr/>
        </p:nvSpPr>
        <p:spPr bwMode="auto">
          <a:xfrm>
            <a:off x="3702050" y="4364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68675" name="Text Box 102"/>
          <p:cNvSpPr txBox="1">
            <a:spLocks noChangeArrowheads="1"/>
          </p:cNvSpPr>
          <p:nvPr/>
        </p:nvSpPr>
        <p:spPr bwMode="auto">
          <a:xfrm>
            <a:off x="3692525" y="45974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68676" name="Text Box 103"/>
          <p:cNvSpPr txBox="1">
            <a:spLocks noChangeArrowheads="1"/>
          </p:cNvSpPr>
          <p:nvPr/>
        </p:nvSpPr>
        <p:spPr bwMode="auto">
          <a:xfrm>
            <a:off x="3689350" y="486886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68677" name="Text Box 104"/>
          <p:cNvSpPr txBox="1">
            <a:spLocks noChangeArrowheads="1"/>
          </p:cNvSpPr>
          <p:nvPr/>
        </p:nvSpPr>
        <p:spPr bwMode="auto">
          <a:xfrm>
            <a:off x="3698875" y="34544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68678" name="Text Box 105"/>
          <p:cNvSpPr txBox="1">
            <a:spLocks noChangeArrowheads="1"/>
          </p:cNvSpPr>
          <p:nvPr/>
        </p:nvSpPr>
        <p:spPr bwMode="auto">
          <a:xfrm>
            <a:off x="3689350" y="372586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68679" name="Text Box 106"/>
          <p:cNvSpPr txBox="1">
            <a:spLocks noChangeArrowheads="1"/>
          </p:cNvSpPr>
          <p:nvPr/>
        </p:nvSpPr>
        <p:spPr bwMode="auto">
          <a:xfrm>
            <a:off x="3686175" y="399891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68680" name="Text Box 107"/>
          <p:cNvSpPr txBox="1">
            <a:spLocks noChangeArrowheads="1"/>
          </p:cNvSpPr>
          <p:nvPr/>
        </p:nvSpPr>
        <p:spPr bwMode="auto">
          <a:xfrm>
            <a:off x="3698875" y="26416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68681" name="Text Box 108"/>
          <p:cNvSpPr txBox="1">
            <a:spLocks noChangeArrowheads="1"/>
          </p:cNvSpPr>
          <p:nvPr/>
        </p:nvSpPr>
        <p:spPr bwMode="auto">
          <a:xfrm>
            <a:off x="3689350" y="291306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68682" name="Text Box 109"/>
          <p:cNvSpPr txBox="1">
            <a:spLocks noChangeArrowheads="1"/>
          </p:cNvSpPr>
          <p:nvPr/>
        </p:nvSpPr>
        <p:spPr bwMode="auto">
          <a:xfrm>
            <a:off x="3698875" y="3163888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68683" name="Line 110"/>
          <p:cNvSpPr>
            <a:spLocks noChangeShapeType="1"/>
          </p:cNvSpPr>
          <p:nvPr/>
        </p:nvSpPr>
        <p:spPr bwMode="auto">
          <a:xfrm>
            <a:off x="3759200" y="27622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4" name="Line 111"/>
          <p:cNvSpPr>
            <a:spLocks noChangeShapeType="1"/>
          </p:cNvSpPr>
          <p:nvPr/>
        </p:nvSpPr>
        <p:spPr bwMode="auto">
          <a:xfrm>
            <a:off x="3771900" y="32448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5" name="Line 112"/>
          <p:cNvSpPr>
            <a:spLocks noChangeShapeType="1"/>
          </p:cNvSpPr>
          <p:nvPr/>
        </p:nvSpPr>
        <p:spPr bwMode="auto">
          <a:xfrm>
            <a:off x="3765550" y="35750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6" name="Line 113"/>
          <p:cNvSpPr>
            <a:spLocks noChangeShapeType="1"/>
          </p:cNvSpPr>
          <p:nvPr/>
        </p:nvSpPr>
        <p:spPr bwMode="auto">
          <a:xfrm>
            <a:off x="3771900" y="47180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7" name="Rectangle 114"/>
          <p:cNvSpPr>
            <a:spLocks noChangeArrowheads="1"/>
          </p:cNvSpPr>
          <p:nvPr/>
        </p:nvSpPr>
        <p:spPr bwMode="auto">
          <a:xfrm>
            <a:off x="3686175" y="4394200"/>
            <a:ext cx="1571625" cy="835025"/>
          </a:xfrm>
          <a:prstGeom prst="rect">
            <a:avLst/>
          </a:prstGeom>
          <a:solidFill>
            <a:srgbClr val="ACA964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8" name="Rectangle 115"/>
          <p:cNvSpPr>
            <a:spLocks noChangeArrowheads="1"/>
          </p:cNvSpPr>
          <p:nvPr/>
        </p:nvSpPr>
        <p:spPr bwMode="auto">
          <a:xfrm>
            <a:off x="3686175" y="5235575"/>
            <a:ext cx="1571625" cy="835025"/>
          </a:xfrm>
          <a:prstGeom prst="rect">
            <a:avLst/>
          </a:prstGeom>
          <a:solidFill>
            <a:srgbClr val="FF66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3216A8-0554-419C-847F-5816ED320A86}" type="slidenum">
              <a:rPr lang="en-US" smtClean="0"/>
              <a:pPr lvl="1"/>
              <a:t>48</a:t>
            </a:fld>
            <a:endParaRPr lang="en-US" smtClean="0"/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7327900" y="3429000"/>
            <a:ext cx="758825" cy="628650"/>
          </a:xfrm>
          <a:prstGeom prst="rect">
            <a:avLst/>
          </a:prstGeom>
          <a:solidFill>
            <a:srgbClr val="FF66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6302375" y="3429000"/>
            <a:ext cx="758825" cy="628650"/>
          </a:xfrm>
          <a:prstGeom prst="rect">
            <a:avLst/>
          </a:prstGeom>
          <a:solidFill>
            <a:srgbClr val="ACA964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5283200" y="3429000"/>
            <a:ext cx="758825" cy="62865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4219575" y="3429000"/>
            <a:ext cx="758825" cy="6286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3200400" y="3429000"/>
            <a:ext cx="758825" cy="6286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Logic Functions – Truth Table to Equations</a:t>
            </a:r>
          </a:p>
        </p:txBody>
      </p:sp>
      <p:sp>
        <p:nvSpPr>
          <p:cNvPr id="1127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409700"/>
          </a:xfrm>
        </p:spPr>
        <p:txBody>
          <a:bodyPr/>
          <a:lstStyle/>
          <a:p>
            <a:r>
              <a:rPr lang="en-US" sz="2400" smtClean="0"/>
              <a:t>Write out truth table a combination of </a:t>
            </a:r>
            <a:r>
              <a:rPr lang="en-US" sz="2400" b="1" smtClean="0"/>
              <a:t>AND</a:t>
            </a:r>
            <a:r>
              <a:rPr lang="en-US" sz="2400" smtClean="0"/>
              <a:t>’s and</a:t>
            </a:r>
            <a:r>
              <a:rPr lang="en-US" sz="2400" b="1" smtClean="0"/>
              <a:t> OR</a:t>
            </a:r>
            <a:r>
              <a:rPr lang="en-US" sz="2400" smtClean="0"/>
              <a:t>’s</a:t>
            </a:r>
          </a:p>
          <a:p>
            <a:pPr lvl="1"/>
            <a:r>
              <a:rPr lang="en-US" sz="2000" smtClean="0"/>
              <a:t>equivalent to gates</a:t>
            </a:r>
          </a:p>
          <a:p>
            <a:pPr lvl="1"/>
            <a:r>
              <a:rPr lang="en-US" sz="2000" smtClean="0"/>
              <a:t>easily converted to gates</a:t>
            </a:r>
          </a:p>
        </p:txBody>
      </p:sp>
      <p:graphicFrame>
        <p:nvGraphicFramePr>
          <p:cNvPr id="906249" name="Group 9"/>
          <p:cNvGraphicFramePr>
            <a:graphicFrameLocks noGrp="1"/>
          </p:cNvGraphicFramePr>
          <p:nvPr/>
        </p:nvGraphicFramePr>
        <p:xfrm>
          <a:off x="838200" y="2819400"/>
          <a:ext cx="1676400" cy="3078480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304800"/>
                <a:gridCol w="838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66" name="Object 52"/>
          <p:cNvGraphicFramePr>
            <a:graphicFrameLocks noChangeAspect="1"/>
          </p:cNvGraphicFramePr>
          <p:nvPr>
            <p:ph sz="half" idx="2"/>
          </p:nvPr>
        </p:nvGraphicFramePr>
        <p:xfrm>
          <a:off x="3200400" y="3429000"/>
          <a:ext cx="4832350" cy="628650"/>
        </p:xfrm>
        <a:graphic>
          <a:graphicData uri="http://schemas.openxmlformats.org/presentationml/2006/ole">
            <p:oleObj spid="_x0000_s11266" name="Equation" r:id="rId3" imgW="1726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229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229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74BF146-E5E3-4AD0-85ED-2C83BA630B21}" type="slidenum">
              <a:rPr lang="en-US" smtClean="0"/>
              <a:pPr lvl="1"/>
              <a:t>49</a:t>
            </a:fld>
            <a:endParaRPr lang="en-US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914400"/>
          </a:xfrm>
        </p:spPr>
        <p:txBody>
          <a:bodyPr/>
          <a:lstStyle/>
          <a:p>
            <a:r>
              <a:rPr lang="en-US" sz="3600" smtClean="0"/>
              <a:t>Logic Functions – Equations to Truth Tables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09000" cy="1409700"/>
          </a:xfrm>
          <a:noFill/>
        </p:spPr>
        <p:txBody>
          <a:bodyPr/>
          <a:lstStyle/>
          <a:p>
            <a:r>
              <a:rPr lang="en-US" sz="2800" smtClean="0"/>
              <a:t>For each </a:t>
            </a:r>
            <a:r>
              <a:rPr lang="en-US" sz="2800" b="1" smtClean="0"/>
              <a:t>AND</a:t>
            </a:r>
            <a:r>
              <a:rPr lang="en-US" sz="2800" smtClean="0"/>
              <a:t> term</a:t>
            </a:r>
          </a:p>
          <a:p>
            <a:pPr lvl="1"/>
            <a:r>
              <a:rPr lang="en-US" sz="2400" smtClean="0"/>
              <a:t>fill in the proper row on the truth table</a:t>
            </a:r>
          </a:p>
          <a:p>
            <a:pPr lvl="1"/>
            <a:endParaRPr lang="en-US" sz="2400" smtClean="0"/>
          </a:p>
        </p:txBody>
      </p:sp>
      <p:graphicFrame>
        <p:nvGraphicFramePr>
          <p:cNvPr id="907268" name="Group 4"/>
          <p:cNvGraphicFramePr>
            <a:graphicFrameLocks noGrp="1"/>
          </p:cNvGraphicFramePr>
          <p:nvPr/>
        </p:nvGraphicFramePr>
        <p:xfrm>
          <a:off x="6289675" y="2819400"/>
          <a:ext cx="1711325" cy="3078480"/>
        </p:xfrm>
        <a:graphic>
          <a:graphicData uri="http://schemas.openxmlformats.org/drawingml/2006/table">
            <a:tbl>
              <a:tblPr/>
              <a:tblGrid>
                <a:gridCol w="288925"/>
                <a:gridCol w="334963"/>
                <a:gridCol w="334962"/>
                <a:gridCol w="7524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2339" name="Group 47"/>
          <p:cNvGrpSpPr>
            <a:grpSpLocks/>
          </p:cNvGrpSpPr>
          <p:nvPr/>
        </p:nvGrpSpPr>
        <p:grpSpPr bwMode="auto">
          <a:xfrm>
            <a:off x="676275" y="2571750"/>
            <a:ext cx="4886325" cy="628650"/>
            <a:chOff x="2016" y="2160"/>
            <a:chExt cx="3078" cy="396"/>
          </a:xfrm>
        </p:grpSpPr>
        <p:sp>
          <p:nvSpPr>
            <p:cNvPr id="12340" name="Rectangle 48"/>
            <p:cNvSpPr>
              <a:spLocks noChangeArrowheads="1"/>
            </p:cNvSpPr>
            <p:nvPr/>
          </p:nvSpPr>
          <p:spPr bwMode="auto">
            <a:xfrm>
              <a:off x="4616" y="2160"/>
              <a:ext cx="478" cy="396"/>
            </a:xfrm>
            <a:prstGeom prst="rect">
              <a:avLst/>
            </a:prstGeom>
            <a:solidFill>
              <a:srgbClr val="FF6600">
                <a:alpha val="20000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Rectangle 49"/>
            <p:cNvSpPr>
              <a:spLocks noChangeArrowheads="1"/>
            </p:cNvSpPr>
            <p:nvPr/>
          </p:nvSpPr>
          <p:spPr bwMode="auto">
            <a:xfrm>
              <a:off x="3970" y="2160"/>
              <a:ext cx="478" cy="396"/>
            </a:xfrm>
            <a:prstGeom prst="rect">
              <a:avLst/>
            </a:prstGeom>
            <a:solidFill>
              <a:srgbClr val="ACA964">
                <a:alpha val="20000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2" name="Rectangle 50"/>
            <p:cNvSpPr>
              <a:spLocks noChangeArrowheads="1"/>
            </p:cNvSpPr>
            <p:nvPr/>
          </p:nvSpPr>
          <p:spPr bwMode="auto">
            <a:xfrm>
              <a:off x="3328" y="2160"/>
              <a:ext cx="478" cy="396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1"/>
            <p:cNvSpPr>
              <a:spLocks noChangeArrowheads="1"/>
            </p:cNvSpPr>
            <p:nvPr/>
          </p:nvSpPr>
          <p:spPr bwMode="auto">
            <a:xfrm>
              <a:off x="2658" y="2160"/>
              <a:ext cx="478" cy="396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2"/>
            <p:cNvSpPr>
              <a:spLocks noChangeArrowheads="1"/>
            </p:cNvSpPr>
            <p:nvPr/>
          </p:nvSpPr>
          <p:spPr bwMode="auto">
            <a:xfrm>
              <a:off x="2016" y="2160"/>
              <a:ext cx="478" cy="396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2290" name="Object 53"/>
            <p:cNvGraphicFramePr>
              <a:graphicFrameLocks noChangeAspect="1"/>
            </p:cNvGraphicFramePr>
            <p:nvPr/>
          </p:nvGraphicFramePr>
          <p:xfrm>
            <a:off x="2016" y="2160"/>
            <a:ext cx="3044" cy="396"/>
          </p:xfrm>
          <a:graphic>
            <a:graphicData uri="http://schemas.openxmlformats.org/presentationml/2006/ole">
              <p:oleObj spid="_x0000_s12290" name="Equation" r:id="rId3" imgW="172692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F2F01FD-292C-40B6-AA73-CD3D93A782D3}" type="slidenum">
              <a:rPr lang="en-US" smtClean="0"/>
              <a:pPr lvl="1"/>
              <a:t>5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Final Exam Review…Overview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8387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>
                <a:cs typeface="Times New Roman" pitchFamily="18" charset="0"/>
              </a:rPr>
              <a:t>Exam 1 Review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>
                <a:cs typeface="Times New Roman" pitchFamily="18" charset="0"/>
              </a:rPr>
              <a:t>Exam 2 Review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>
                <a:cs typeface="Times New Roman" pitchFamily="18" charset="0"/>
              </a:rPr>
              <a:t>Binary Numbers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</a:pPr>
            <a:r>
              <a:rPr lang="en-US" sz="2400" smtClean="0">
                <a:cs typeface="Times New Roman" pitchFamily="18" charset="0"/>
              </a:rPr>
              <a:t>Signed &amp; Unsigned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</a:pPr>
            <a:r>
              <a:rPr lang="en-US" sz="2400" smtClean="0">
                <a:cs typeface="Times New Roman" pitchFamily="18" charset="0"/>
              </a:rPr>
              <a:t>Conversions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Logic Functions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</a:pPr>
            <a:r>
              <a:rPr lang="en-US" sz="2400" smtClean="0"/>
              <a:t>Conversions among 3 representations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Boolean Algebra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Combinational Logic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Sequential Logic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Digital to Analog Converters (DACs)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331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331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FBE25CC-E5FE-43C6-8ABC-E58E2EF57349}" type="slidenum">
              <a:rPr lang="en-US" smtClean="0"/>
              <a:pPr lvl="1"/>
              <a:t>50</a:t>
            </a:fld>
            <a:endParaRPr lang="en-US" smtClean="0"/>
          </a:p>
        </p:txBody>
      </p:sp>
      <p:sp>
        <p:nvSpPr>
          <p:cNvPr id="133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 – Rules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581400" y="3886200"/>
          <a:ext cx="4724400" cy="2289175"/>
        </p:xfrm>
        <a:graphic>
          <a:graphicData uri="http://schemas.openxmlformats.org/presentationml/2006/ole">
            <p:oleObj spid="_x0000_s13314" name="Equation" r:id="rId3" imgW="2412720" imgH="1168200" progId="Equation.3">
              <p:embed/>
            </p:oleObj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835025" y="1295400"/>
          <a:ext cx="2289175" cy="4953000"/>
        </p:xfrm>
        <a:graphic>
          <a:graphicData uri="http://schemas.openxmlformats.org/presentationml/2006/ole">
            <p:oleObj spid="_x0000_s13315" name="Equation" r:id="rId4" imgW="977760" imgH="2120760" progId="Equation.3">
              <p:embed/>
            </p:oleObj>
          </a:graphicData>
        </a:graphic>
      </p:graphicFrame>
      <p:graphicFrame>
        <p:nvGraphicFramePr>
          <p:cNvPr id="13316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581400" y="1295400"/>
          <a:ext cx="4114800" cy="2420938"/>
        </p:xfrm>
        <a:graphic>
          <a:graphicData uri="http://schemas.openxmlformats.org/presentationml/2006/ole">
            <p:oleObj spid="_x0000_s13316" name="Equation" r:id="rId5" imgW="1917360" imgH="1130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F2A5CF8-41DF-4CC8-924E-88B2EEBA9CEB}" type="slidenum">
              <a:rPr lang="en-US" smtClean="0"/>
              <a:pPr lvl="1"/>
              <a:t>51</a:t>
            </a:fld>
            <a:endParaRPr lang="en-US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Boolean Algebra – DeMorgan’s Law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>
            <p:ph idx="1"/>
          </p:nvPr>
        </p:nvGraphicFramePr>
        <p:xfrm>
          <a:off x="533400" y="3286125"/>
          <a:ext cx="2590800" cy="1514475"/>
        </p:xfrm>
        <a:graphic>
          <a:graphicData uri="http://schemas.openxmlformats.org/presentationml/2006/ole">
            <p:oleObj spid="_x0000_s14338" name="Equation" r:id="rId3" imgW="850680" imgH="457200" progId="Equation.3">
              <p:embed/>
            </p:oleObj>
          </a:graphicData>
        </a:graphic>
      </p:graphicFrame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3733800" cy="10668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To distribute the bar,</a:t>
            </a:r>
            <a:br>
              <a:rPr lang="en-US" sz="3200"/>
            </a:br>
            <a:r>
              <a:rPr lang="en-US" sz="3200"/>
              <a:t>change the operation.</a:t>
            </a:r>
          </a:p>
        </p:txBody>
      </p:sp>
      <p:sp>
        <p:nvSpPr>
          <p:cNvPr id="909317" name="Rectangle 5"/>
          <p:cNvSpPr>
            <a:spLocks noChangeArrowheads="1"/>
          </p:cNvSpPr>
          <p:nvPr/>
        </p:nvSpPr>
        <p:spPr bwMode="auto">
          <a:xfrm>
            <a:off x="4191000" y="1905000"/>
            <a:ext cx="4800600" cy="2057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5664200" y="3443288"/>
            <a:ext cx="16319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NOR</a:t>
            </a:r>
            <a:r>
              <a:rPr lang="en-US">
                <a:latin typeface="Arial" charset="0"/>
              </a:rPr>
              <a:t> Symbols</a:t>
            </a:r>
          </a:p>
        </p:txBody>
      </p:sp>
      <p:grpSp>
        <p:nvGrpSpPr>
          <p:cNvPr id="14346" name="Group 7"/>
          <p:cNvGrpSpPr>
            <a:grpSpLocks/>
          </p:cNvGrpSpPr>
          <p:nvPr/>
        </p:nvGrpSpPr>
        <p:grpSpPr bwMode="auto">
          <a:xfrm>
            <a:off x="4449763" y="2209800"/>
            <a:ext cx="2027237" cy="1071563"/>
            <a:chOff x="2448" y="2880"/>
            <a:chExt cx="1277" cy="675"/>
          </a:xfrm>
        </p:grpSpPr>
        <p:sp>
          <p:nvSpPr>
            <p:cNvPr id="14380" name="Oval 8"/>
            <p:cNvSpPr>
              <a:spLocks noChangeArrowheads="1"/>
            </p:cNvSpPr>
            <p:nvPr/>
          </p:nvSpPr>
          <p:spPr bwMode="auto">
            <a:xfrm>
              <a:off x="3414" y="3170"/>
              <a:ext cx="126" cy="1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81" name="Group 9"/>
            <p:cNvGrpSpPr>
              <a:grpSpLocks/>
            </p:cNvGrpSpPr>
            <p:nvPr/>
          </p:nvGrpSpPr>
          <p:grpSpPr bwMode="auto">
            <a:xfrm>
              <a:off x="2483" y="2880"/>
              <a:ext cx="926" cy="675"/>
              <a:chOff x="2325" y="1487"/>
              <a:chExt cx="926" cy="675"/>
            </a:xfrm>
          </p:grpSpPr>
          <p:sp>
            <p:nvSpPr>
              <p:cNvPr id="14385" name="Arc 10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6" name="Arc 11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Line 12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8" name="Line 13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9" name="Arc 14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82" name="Line 15"/>
            <p:cNvSpPr>
              <a:spLocks noChangeShapeType="1"/>
            </p:cNvSpPr>
            <p:nvPr/>
          </p:nvSpPr>
          <p:spPr bwMode="auto">
            <a:xfrm>
              <a:off x="3546" y="3230"/>
              <a:ext cx="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3" name="Line 16"/>
            <p:cNvSpPr>
              <a:spLocks noChangeShapeType="1"/>
            </p:cNvSpPr>
            <p:nvPr/>
          </p:nvSpPr>
          <p:spPr bwMode="auto">
            <a:xfrm>
              <a:off x="2448" y="3020"/>
              <a:ext cx="1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4" name="Line 17"/>
            <p:cNvSpPr>
              <a:spLocks noChangeShapeType="1"/>
            </p:cNvSpPr>
            <p:nvPr/>
          </p:nvSpPr>
          <p:spPr bwMode="auto">
            <a:xfrm>
              <a:off x="2459" y="3389"/>
              <a:ext cx="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7" name="Group 18"/>
          <p:cNvGrpSpPr>
            <a:grpSpLocks/>
          </p:cNvGrpSpPr>
          <p:nvPr/>
        </p:nvGrpSpPr>
        <p:grpSpPr bwMode="auto">
          <a:xfrm>
            <a:off x="6794500" y="2209800"/>
            <a:ext cx="1981200" cy="1068388"/>
            <a:chOff x="4136" y="2784"/>
            <a:chExt cx="1248" cy="673"/>
          </a:xfrm>
        </p:grpSpPr>
        <p:grpSp>
          <p:nvGrpSpPr>
            <p:cNvPr id="14372" name="Group 19"/>
            <p:cNvGrpSpPr>
              <a:grpSpLocks/>
            </p:cNvGrpSpPr>
            <p:nvPr/>
          </p:nvGrpSpPr>
          <p:grpSpPr bwMode="auto">
            <a:xfrm>
              <a:off x="4441" y="2784"/>
              <a:ext cx="776" cy="673"/>
              <a:chOff x="2473" y="1488"/>
              <a:chExt cx="776" cy="673"/>
            </a:xfrm>
          </p:grpSpPr>
          <p:sp>
            <p:nvSpPr>
              <p:cNvPr id="14378" name="Arc 20"/>
              <p:cNvSpPr>
                <a:spLocks/>
              </p:cNvSpPr>
              <p:nvPr/>
            </p:nvSpPr>
            <p:spPr bwMode="auto">
              <a:xfrm>
                <a:off x="2877" y="1489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9" name="Freeform 21"/>
              <p:cNvSpPr>
                <a:spLocks/>
              </p:cNvSpPr>
              <p:nvPr/>
            </p:nvSpPr>
            <p:spPr bwMode="auto">
              <a:xfrm>
                <a:off x="2473" y="1488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3" name="Oval 22"/>
            <p:cNvSpPr>
              <a:spLocks noChangeArrowheads="1"/>
            </p:cNvSpPr>
            <p:nvPr/>
          </p:nvSpPr>
          <p:spPr bwMode="auto">
            <a:xfrm>
              <a:off x="4312" y="2849"/>
              <a:ext cx="127" cy="12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4" name="Line 23"/>
            <p:cNvSpPr>
              <a:spLocks noChangeShapeType="1"/>
            </p:cNvSpPr>
            <p:nvPr/>
          </p:nvSpPr>
          <p:spPr bwMode="auto">
            <a:xfrm flipH="1">
              <a:off x="4144" y="2904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5" name="Line 24"/>
            <p:cNvSpPr>
              <a:spLocks noChangeShapeType="1"/>
            </p:cNvSpPr>
            <p:nvPr/>
          </p:nvSpPr>
          <p:spPr bwMode="auto">
            <a:xfrm flipH="1">
              <a:off x="4136" y="3355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6" name="Line 25"/>
            <p:cNvSpPr>
              <a:spLocks noChangeShapeType="1"/>
            </p:cNvSpPr>
            <p:nvPr/>
          </p:nvSpPr>
          <p:spPr bwMode="auto">
            <a:xfrm flipH="1">
              <a:off x="5215" y="3118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" name="Oval 26"/>
            <p:cNvSpPr>
              <a:spLocks noChangeArrowheads="1"/>
            </p:cNvSpPr>
            <p:nvPr/>
          </p:nvSpPr>
          <p:spPr bwMode="auto">
            <a:xfrm>
              <a:off x="4312" y="3288"/>
              <a:ext cx="127" cy="12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9339" name="Rectangle 27"/>
          <p:cNvSpPr>
            <a:spLocks noChangeArrowheads="1"/>
          </p:cNvSpPr>
          <p:nvPr/>
        </p:nvSpPr>
        <p:spPr bwMode="auto">
          <a:xfrm>
            <a:off x="4191000" y="4191000"/>
            <a:ext cx="4800600" cy="2057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9" name="Text Box 28"/>
          <p:cNvSpPr txBox="1">
            <a:spLocks noChangeArrowheads="1"/>
          </p:cNvSpPr>
          <p:nvPr/>
        </p:nvSpPr>
        <p:spPr bwMode="auto">
          <a:xfrm>
            <a:off x="5670550" y="5680075"/>
            <a:ext cx="17843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NAND</a:t>
            </a:r>
            <a:r>
              <a:rPr lang="en-US">
                <a:latin typeface="Arial" charset="0"/>
              </a:rPr>
              <a:t> Symbols</a:t>
            </a:r>
          </a:p>
        </p:txBody>
      </p:sp>
      <p:grpSp>
        <p:nvGrpSpPr>
          <p:cNvPr id="14350" name="Group 29"/>
          <p:cNvGrpSpPr>
            <a:grpSpLocks/>
          </p:cNvGrpSpPr>
          <p:nvPr/>
        </p:nvGrpSpPr>
        <p:grpSpPr bwMode="auto">
          <a:xfrm>
            <a:off x="6705600" y="4495800"/>
            <a:ext cx="1981200" cy="1068388"/>
            <a:chOff x="2304" y="1488"/>
            <a:chExt cx="1248" cy="673"/>
          </a:xfrm>
        </p:grpSpPr>
        <p:grpSp>
          <p:nvGrpSpPr>
            <p:cNvPr id="14365" name="Group 30"/>
            <p:cNvGrpSpPr>
              <a:grpSpLocks/>
            </p:cNvGrpSpPr>
            <p:nvPr/>
          </p:nvGrpSpPr>
          <p:grpSpPr bwMode="auto">
            <a:xfrm>
              <a:off x="2473" y="1488"/>
              <a:ext cx="776" cy="673"/>
              <a:chOff x="2473" y="1488"/>
              <a:chExt cx="776" cy="673"/>
            </a:xfrm>
          </p:grpSpPr>
          <p:sp>
            <p:nvSpPr>
              <p:cNvPr id="14370" name="Arc 31"/>
              <p:cNvSpPr>
                <a:spLocks/>
              </p:cNvSpPr>
              <p:nvPr/>
            </p:nvSpPr>
            <p:spPr bwMode="auto">
              <a:xfrm>
                <a:off x="2877" y="1489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0 w 21658"/>
                  <a:gd name="T3" fmla="*/ 0 h 43200"/>
                  <a:gd name="T4" fmla="*/ 0 w 21658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1" name="Freeform 32"/>
              <p:cNvSpPr>
                <a:spLocks/>
              </p:cNvSpPr>
              <p:nvPr/>
            </p:nvSpPr>
            <p:spPr bwMode="auto">
              <a:xfrm>
                <a:off x="2473" y="1488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6" name="Oval 33"/>
            <p:cNvSpPr>
              <a:spLocks noChangeArrowheads="1"/>
            </p:cNvSpPr>
            <p:nvPr/>
          </p:nvSpPr>
          <p:spPr bwMode="auto">
            <a:xfrm>
              <a:off x="3250" y="1759"/>
              <a:ext cx="127" cy="12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Line 34"/>
            <p:cNvSpPr>
              <a:spLocks noChangeShapeType="1"/>
            </p:cNvSpPr>
            <p:nvPr/>
          </p:nvSpPr>
          <p:spPr bwMode="auto">
            <a:xfrm flipH="1">
              <a:off x="2304" y="1589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Line 35"/>
            <p:cNvSpPr>
              <a:spLocks noChangeShapeType="1"/>
            </p:cNvSpPr>
            <p:nvPr/>
          </p:nvSpPr>
          <p:spPr bwMode="auto">
            <a:xfrm flipH="1">
              <a:off x="2304" y="2059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9" name="Line 36"/>
            <p:cNvSpPr>
              <a:spLocks noChangeShapeType="1"/>
            </p:cNvSpPr>
            <p:nvPr/>
          </p:nvSpPr>
          <p:spPr bwMode="auto">
            <a:xfrm flipH="1">
              <a:off x="3383" y="1822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1" name="Group 37"/>
          <p:cNvGrpSpPr>
            <a:grpSpLocks/>
          </p:cNvGrpSpPr>
          <p:nvPr/>
        </p:nvGrpSpPr>
        <p:grpSpPr bwMode="auto">
          <a:xfrm>
            <a:off x="4495800" y="4495800"/>
            <a:ext cx="2008188" cy="1071563"/>
            <a:chOff x="2226" y="2928"/>
            <a:chExt cx="1265" cy="675"/>
          </a:xfrm>
        </p:grpSpPr>
        <p:sp>
          <p:nvSpPr>
            <p:cNvPr id="14354" name="Oval 38"/>
            <p:cNvSpPr>
              <a:spLocks noChangeArrowheads="1"/>
            </p:cNvSpPr>
            <p:nvPr/>
          </p:nvSpPr>
          <p:spPr bwMode="auto">
            <a:xfrm>
              <a:off x="2416" y="3024"/>
              <a:ext cx="126" cy="1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" name="Group 39"/>
            <p:cNvGrpSpPr>
              <a:grpSpLocks/>
            </p:cNvGrpSpPr>
            <p:nvPr/>
          </p:nvGrpSpPr>
          <p:grpSpPr bwMode="auto">
            <a:xfrm>
              <a:off x="2387" y="2928"/>
              <a:ext cx="926" cy="675"/>
              <a:chOff x="2325" y="1487"/>
              <a:chExt cx="926" cy="675"/>
            </a:xfrm>
          </p:grpSpPr>
          <p:sp>
            <p:nvSpPr>
              <p:cNvPr id="14360" name="Arc 40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1" name="Arc 41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2" name="Line 42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3" name="Line 43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4" name="Arc 44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6" name="Line 45"/>
            <p:cNvSpPr>
              <a:spLocks noChangeShapeType="1"/>
            </p:cNvSpPr>
            <p:nvPr/>
          </p:nvSpPr>
          <p:spPr bwMode="auto">
            <a:xfrm>
              <a:off x="3312" y="3270"/>
              <a:ext cx="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46"/>
            <p:cNvSpPr>
              <a:spLocks noChangeShapeType="1"/>
            </p:cNvSpPr>
            <p:nvPr/>
          </p:nvSpPr>
          <p:spPr bwMode="auto">
            <a:xfrm>
              <a:off x="2226" y="3084"/>
              <a:ext cx="1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Line 47"/>
            <p:cNvSpPr>
              <a:spLocks noChangeShapeType="1"/>
            </p:cNvSpPr>
            <p:nvPr/>
          </p:nvSpPr>
          <p:spPr bwMode="auto">
            <a:xfrm>
              <a:off x="2237" y="3453"/>
              <a:ext cx="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Oval 48"/>
            <p:cNvSpPr>
              <a:spLocks noChangeArrowheads="1"/>
            </p:cNvSpPr>
            <p:nvPr/>
          </p:nvSpPr>
          <p:spPr bwMode="auto">
            <a:xfrm>
              <a:off x="2418" y="3379"/>
              <a:ext cx="126" cy="1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4352" name="AutoShape 49"/>
          <p:cNvCxnSpPr>
            <a:cxnSpLocks noChangeShapeType="1"/>
            <a:endCxn id="909317" idx="1"/>
          </p:cNvCxnSpPr>
          <p:nvPr/>
        </p:nvCxnSpPr>
        <p:spPr bwMode="auto">
          <a:xfrm flipV="1">
            <a:off x="3124200" y="2933700"/>
            <a:ext cx="1066800" cy="11096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4353" name="AutoShape 50"/>
          <p:cNvCxnSpPr>
            <a:cxnSpLocks noChangeShapeType="1"/>
            <a:endCxn id="909339" idx="1"/>
          </p:cNvCxnSpPr>
          <p:nvPr/>
        </p:nvCxnSpPr>
        <p:spPr bwMode="auto">
          <a:xfrm>
            <a:off x="3124200" y="4043363"/>
            <a:ext cx="1066800" cy="1176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38E3447-CD4C-46CD-BD24-2AE914803409}" type="slidenum">
              <a:rPr lang="en-US" smtClean="0"/>
              <a:pPr lvl="1"/>
              <a:t>52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723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Example6</a:t>
            </a:r>
            <a:r>
              <a:rPr lang="en-US" smtClean="0"/>
              <a:t>: simplify the following function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1752600" y="2090738"/>
          <a:ext cx="5562600" cy="468312"/>
        </p:xfrm>
        <a:graphic>
          <a:graphicData uri="http://schemas.openxmlformats.org/presentationml/2006/ole">
            <p:oleObj spid="_x0000_s15362" name="Equation" r:id="rId3" imgW="222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44C5A5E-DDB9-4549-9835-41257CB23FE9}" type="slidenum">
              <a:rPr lang="en-US" smtClean="0"/>
              <a:pPr lvl="1"/>
              <a:t>53</a:t>
            </a:fld>
            <a:endParaRPr lang="en-US" smtClean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723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Example6</a:t>
            </a:r>
            <a:r>
              <a:rPr lang="en-US" smtClean="0"/>
              <a:t>: simplify the following function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600200" y="2057400"/>
          <a:ext cx="6324600" cy="4135438"/>
        </p:xfrm>
        <a:graphic>
          <a:graphicData uri="http://schemas.openxmlformats.org/presentationml/2006/ole">
            <p:oleObj spid="_x0000_s16386" name="Equation" r:id="rId3" imgW="2895480" imgH="2057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963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6963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C89ABB8-BFB5-463A-BDB5-CC57F79D1A90}" type="slidenum">
              <a:rPr lang="en-US" smtClean="0"/>
              <a:pPr lvl="1"/>
              <a:t>54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Example7</a:t>
            </a:r>
            <a:r>
              <a:rPr lang="en-US" sz="2800" smtClean="0"/>
              <a:t>: Simplify the equation created by the following truth table </a:t>
            </a:r>
          </a:p>
        </p:txBody>
      </p:sp>
      <p:graphicFrame>
        <p:nvGraphicFramePr>
          <p:cNvPr id="912388" name="Group 4"/>
          <p:cNvGraphicFramePr>
            <a:graphicFrameLocks noGrp="1"/>
          </p:cNvGraphicFramePr>
          <p:nvPr>
            <p:ph sz="quarter" idx="2"/>
          </p:nvPr>
        </p:nvGraphicFramePr>
        <p:xfrm>
          <a:off x="558800" y="2870200"/>
          <a:ext cx="1422400" cy="3078480"/>
        </p:xfrm>
        <a:graphic>
          <a:graphicData uri="http://schemas.openxmlformats.org/drawingml/2006/table">
            <a:tbl>
              <a:tblPr/>
              <a:tblGrid>
                <a:gridCol w="355600"/>
                <a:gridCol w="355600"/>
                <a:gridCol w="355600"/>
                <a:gridCol w="3556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741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741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FF25B53-E28D-45B4-A50F-9EDC2B8CFCDA}" type="slidenum">
              <a:rPr lang="en-US" smtClean="0"/>
              <a:pPr lvl="1"/>
              <a:t>55</a:t>
            </a:fld>
            <a:endParaRPr lang="en-US" smtClean="0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174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Example7</a:t>
            </a:r>
            <a:r>
              <a:rPr lang="en-US" sz="2800" smtClean="0"/>
              <a:t>: Simplify the equation created by the following truth table </a:t>
            </a:r>
          </a:p>
        </p:txBody>
      </p:sp>
      <p:graphicFrame>
        <p:nvGraphicFramePr>
          <p:cNvPr id="913412" name="Group 4"/>
          <p:cNvGraphicFramePr>
            <a:graphicFrameLocks noGrp="1"/>
          </p:cNvGraphicFramePr>
          <p:nvPr>
            <p:ph sz="quarter" idx="2"/>
          </p:nvPr>
        </p:nvGraphicFramePr>
        <p:xfrm>
          <a:off x="558800" y="2870200"/>
          <a:ext cx="1422400" cy="3078480"/>
        </p:xfrm>
        <a:graphic>
          <a:graphicData uri="http://schemas.openxmlformats.org/drawingml/2006/table">
            <a:tbl>
              <a:tblPr/>
              <a:tblGrid>
                <a:gridCol w="355600"/>
                <a:gridCol w="355600"/>
                <a:gridCol w="355600"/>
                <a:gridCol w="3556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0" name="Object 47"/>
          <p:cNvGraphicFramePr>
            <a:graphicFrameLocks noChangeAspect="1"/>
          </p:cNvGraphicFramePr>
          <p:nvPr>
            <p:ph sz="quarter" idx="3"/>
          </p:nvPr>
        </p:nvGraphicFramePr>
        <p:xfrm>
          <a:off x="2362200" y="2743200"/>
          <a:ext cx="6477000" cy="449263"/>
        </p:xfrm>
        <a:graphic>
          <a:graphicData uri="http://schemas.openxmlformats.org/presentationml/2006/ole">
            <p:oleObj spid="_x0000_s17410" name="Equation" r:id="rId3" imgW="29336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843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843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311FF3D-6DA5-49A4-AE8B-C4DC27402A52}" type="slidenum">
              <a:rPr lang="en-US" smtClean="0"/>
              <a:pPr lvl="1"/>
              <a:t>56</a:t>
            </a:fld>
            <a:endParaRPr lang="en-US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Example7</a:t>
            </a:r>
            <a:r>
              <a:rPr lang="en-US" sz="2800" smtClean="0"/>
              <a:t>: Simplify the equation created by the following truth table </a:t>
            </a:r>
          </a:p>
        </p:txBody>
      </p:sp>
      <p:graphicFrame>
        <p:nvGraphicFramePr>
          <p:cNvPr id="914436" name="Group 4"/>
          <p:cNvGraphicFramePr>
            <a:graphicFrameLocks noGrp="1"/>
          </p:cNvGraphicFramePr>
          <p:nvPr>
            <p:ph sz="quarter" idx="2"/>
          </p:nvPr>
        </p:nvGraphicFramePr>
        <p:xfrm>
          <a:off x="558800" y="2870200"/>
          <a:ext cx="1422400" cy="3078480"/>
        </p:xfrm>
        <a:graphic>
          <a:graphicData uri="http://schemas.openxmlformats.org/drawingml/2006/table">
            <a:tbl>
              <a:tblPr/>
              <a:tblGrid>
                <a:gridCol w="355600"/>
                <a:gridCol w="355600"/>
                <a:gridCol w="355600"/>
                <a:gridCol w="3556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434" name="Object 47"/>
          <p:cNvGraphicFramePr>
            <a:graphicFrameLocks noChangeAspect="1"/>
          </p:cNvGraphicFramePr>
          <p:nvPr>
            <p:ph sz="quarter" idx="3"/>
          </p:nvPr>
        </p:nvGraphicFramePr>
        <p:xfrm>
          <a:off x="2362200" y="2781300"/>
          <a:ext cx="6477000" cy="3086100"/>
        </p:xfrm>
        <a:graphic>
          <a:graphicData uri="http://schemas.openxmlformats.org/presentationml/2006/ole">
            <p:oleObj spid="_x0000_s18434" name="Equation" r:id="rId3" imgW="2933640" imgH="1396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065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066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947F11A-9221-43F6-8C08-B52B28DE20DE}" type="slidenum">
              <a:rPr lang="en-US" smtClean="0"/>
              <a:pPr lvl="1"/>
              <a:t>57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493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Example8</a:t>
            </a:r>
            <a:r>
              <a:rPr lang="en-US" sz="2800" smtClean="0"/>
              <a:t>: Determine the truth table</a:t>
            </a:r>
          </a:p>
        </p:txBody>
      </p:sp>
      <p:graphicFrame>
        <p:nvGraphicFramePr>
          <p:cNvPr id="915460" name="Group 4"/>
          <p:cNvGraphicFramePr>
            <a:graphicFrameLocks noGrp="1"/>
          </p:cNvGraphicFramePr>
          <p:nvPr>
            <p:ph sz="quarter" idx="2"/>
          </p:nvPr>
        </p:nvGraphicFramePr>
        <p:xfrm>
          <a:off x="6096000" y="1752600"/>
          <a:ext cx="1435100" cy="307848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81000"/>
                <a:gridCol w="4445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70706" name="Group 47"/>
          <p:cNvGrpSpPr>
            <a:grpSpLocks/>
          </p:cNvGrpSpPr>
          <p:nvPr/>
        </p:nvGrpSpPr>
        <p:grpSpPr bwMode="auto">
          <a:xfrm>
            <a:off x="12700" y="2286000"/>
            <a:ext cx="5618163" cy="2968625"/>
            <a:chOff x="1064" y="1728"/>
            <a:chExt cx="3539" cy="1870"/>
          </a:xfrm>
        </p:grpSpPr>
        <p:grpSp>
          <p:nvGrpSpPr>
            <p:cNvPr id="70707" name="Group 48"/>
            <p:cNvGrpSpPr>
              <a:grpSpLocks/>
            </p:cNvGrpSpPr>
            <p:nvPr/>
          </p:nvGrpSpPr>
          <p:grpSpPr bwMode="auto">
            <a:xfrm>
              <a:off x="3504" y="2457"/>
              <a:ext cx="876" cy="473"/>
              <a:chOff x="3648" y="1960"/>
              <a:chExt cx="1248" cy="673"/>
            </a:xfrm>
          </p:grpSpPr>
          <p:grpSp>
            <p:nvGrpSpPr>
              <p:cNvPr id="70747" name="Group 49"/>
              <p:cNvGrpSpPr>
                <a:grpSpLocks/>
              </p:cNvGrpSpPr>
              <p:nvPr/>
            </p:nvGrpSpPr>
            <p:grpSpPr bwMode="auto">
              <a:xfrm>
                <a:off x="3817" y="1960"/>
                <a:ext cx="776" cy="673"/>
                <a:chOff x="2521" y="1536"/>
                <a:chExt cx="776" cy="673"/>
              </a:xfrm>
            </p:grpSpPr>
            <p:sp>
              <p:nvSpPr>
                <p:cNvPr id="70752" name="Arc 50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753" name="Freeform 51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748" name="Line 52"/>
              <p:cNvSpPr>
                <a:spLocks noChangeShapeType="1"/>
              </p:cNvSpPr>
              <p:nvPr/>
            </p:nvSpPr>
            <p:spPr bwMode="auto">
              <a:xfrm flipH="1">
                <a:off x="3648" y="206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9" name="Line 53"/>
              <p:cNvSpPr>
                <a:spLocks noChangeShapeType="1"/>
              </p:cNvSpPr>
              <p:nvPr/>
            </p:nvSpPr>
            <p:spPr bwMode="auto">
              <a:xfrm flipH="1">
                <a:off x="3648" y="253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50" name="Line 54"/>
              <p:cNvSpPr>
                <a:spLocks noChangeShapeType="1"/>
              </p:cNvSpPr>
              <p:nvPr/>
            </p:nvSpPr>
            <p:spPr bwMode="auto">
              <a:xfrm flipH="1">
                <a:off x="4608" y="229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51" name="Line 55"/>
              <p:cNvSpPr>
                <a:spLocks noChangeShapeType="1"/>
              </p:cNvSpPr>
              <p:nvPr/>
            </p:nvSpPr>
            <p:spPr bwMode="auto">
              <a:xfrm flipH="1">
                <a:off x="3648" y="229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08" name="Group 56"/>
            <p:cNvGrpSpPr>
              <a:grpSpLocks/>
            </p:cNvGrpSpPr>
            <p:nvPr/>
          </p:nvGrpSpPr>
          <p:grpSpPr bwMode="auto">
            <a:xfrm>
              <a:off x="2331" y="3120"/>
              <a:ext cx="823" cy="478"/>
              <a:chOff x="4224" y="1859"/>
              <a:chExt cx="823" cy="478"/>
            </a:xfrm>
          </p:grpSpPr>
          <p:sp>
            <p:nvSpPr>
              <p:cNvPr id="70739" name="Arc 57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0" name="Arc 58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1" name="Line 59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2" name="Line 60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3" name="Arc 61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4" name="Line 62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5" name="Line 63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6" name="Line 64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09" name="Group 65"/>
            <p:cNvGrpSpPr>
              <a:grpSpLocks/>
            </p:cNvGrpSpPr>
            <p:nvPr/>
          </p:nvGrpSpPr>
          <p:grpSpPr bwMode="auto">
            <a:xfrm>
              <a:off x="2333" y="1753"/>
              <a:ext cx="823" cy="478"/>
              <a:chOff x="4224" y="1859"/>
              <a:chExt cx="823" cy="478"/>
            </a:xfrm>
          </p:grpSpPr>
          <p:sp>
            <p:nvSpPr>
              <p:cNvPr id="70731" name="Arc 66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2" name="Arc 67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3" name="Line 68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4" name="Line 69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5" name="Arc 70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6" name="Line 71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7" name="Line 72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8" name="Line 73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10" name="Group 74"/>
            <p:cNvGrpSpPr>
              <a:grpSpLocks/>
            </p:cNvGrpSpPr>
            <p:nvPr/>
          </p:nvGrpSpPr>
          <p:grpSpPr bwMode="auto">
            <a:xfrm>
              <a:off x="2333" y="2456"/>
              <a:ext cx="962" cy="472"/>
              <a:chOff x="1670" y="2802"/>
              <a:chExt cx="962" cy="472"/>
            </a:xfrm>
          </p:grpSpPr>
          <p:grpSp>
            <p:nvGrpSpPr>
              <p:cNvPr id="70724" name="Group 75"/>
              <p:cNvGrpSpPr>
                <a:grpSpLocks/>
              </p:cNvGrpSpPr>
              <p:nvPr/>
            </p:nvGrpSpPr>
            <p:grpSpPr bwMode="auto">
              <a:xfrm>
                <a:off x="1789" y="2802"/>
                <a:ext cx="544" cy="472"/>
                <a:chOff x="2521" y="1536"/>
                <a:chExt cx="776" cy="673"/>
              </a:xfrm>
            </p:grpSpPr>
            <p:sp>
              <p:nvSpPr>
                <p:cNvPr id="70729" name="Arc 76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730" name="Freeform 77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725" name="Line 78"/>
              <p:cNvSpPr>
                <a:spLocks noChangeShapeType="1"/>
              </p:cNvSpPr>
              <p:nvPr/>
            </p:nvSpPr>
            <p:spPr bwMode="auto">
              <a:xfrm flipH="1">
                <a:off x="1670" y="292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26" name="Line 79"/>
              <p:cNvSpPr>
                <a:spLocks noChangeShapeType="1"/>
              </p:cNvSpPr>
              <p:nvPr/>
            </p:nvSpPr>
            <p:spPr bwMode="auto">
              <a:xfrm flipH="1">
                <a:off x="1670" y="316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27" name="Line 80"/>
              <p:cNvSpPr>
                <a:spLocks noChangeShapeType="1"/>
              </p:cNvSpPr>
              <p:nvPr/>
            </p:nvSpPr>
            <p:spPr bwMode="auto">
              <a:xfrm flipH="1">
                <a:off x="2430" y="3036"/>
                <a:ext cx="2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28" name="Oval 81"/>
              <p:cNvSpPr>
                <a:spLocks noChangeArrowheads="1"/>
              </p:cNvSpPr>
              <p:nvPr/>
            </p:nvSpPr>
            <p:spPr bwMode="auto">
              <a:xfrm>
                <a:off x="2328" y="2992"/>
                <a:ext cx="96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70711" name="AutoShape 82"/>
            <p:cNvCxnSpPr>
              <a:cxnSpLocks noChangeShapeType="1"/>
              <a:stCxn id="70727" idx="0"/>
              <a:endCxn id="70751" idx="1"/>
            </p:cNvCxnSpPr>
            <p:nvPr/>
          </p:nvCxnSpPr>
          <p:spPr bwMode="auto">
            <a:xfrm>
              <a:off x="3295" y="2690"/>
              <a:ext cx="21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0712" name="AutoShape 83"/>
            <p:cNvCxnSpPr>
              <a:cxnSpLocks noChangeShapeType="1"/>
              <a:stCxn id="70745" idx="0"/>
              <a:endCxn id="70749" idx="1"/>
            </p:cNvCxnSpPr>
            <p:nvPr/>
          </p:nvCxnSpPr>
          <p:spPr bwMode="auto">
            <a:xfrm rot="-5400000">
              <a:off x="3080" y="2933"/>
              <a:ext cx="500" cy="350"/>
            </a:xfrm>
            <a:prstGeom prst="bentConnector3">
              <a:avLst>
                <a:gd name="adj1" fmla="val -100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0713" name="AutoShape 84"/>
            <p:cNvCxnSpPr>
              <a:cxnSpLocks noChangeShapeType="1"/>
              <a:stCxn id="70737" idx="0"/>
              <a:endCxn id="70748" idx="1"/>
            </p:cNvCxnSpPr>
            <p:nvPr/>
          </p:nvCxnSpPr>
          <p:spPr bwMode="auto">
            <a:xfrm rot="5400000" flipV="1">
              <a:off x="3062" y="2086"/>
              <a:ext cx="537" cy="348"/>
            </a:xfrm>
            <a:prstGeom prst="bentConnector5">
              <a:avLst>
                <a:gd name="adj1" fmla="val 0"/>
                <a:gd name="adj2" fmla="val 49426"/>
                <a:gd name="adj3" fmla="val 10037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0714" name="AutoShape 85"/>
            <p:cNvCxnSpPr>
              <a:cxnSpLocks noChangeShapeType="1"/>
              <a:stCxn id="70736" idx="1"/>
            </p:cNvCxnSpPr>
            <p:nvPr/>
          </p:nvCxnSpPr>
          <p:spPr bwMode="auto">
            <a:xfrm flipH="1">
              <a:off x="1296" y="1886"/>
              <a:ext cx="103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0715" name="AutoShape 86"/>
            <p:cNvCxnSpPr>
              <a:cxnSpLocks noChangeShapeType="1"/>
              <a:stCxn id="70746" idx="1"/>
            </p:cNvCxnSpPr>
            <p:nvPr/>
          </p:nvCxnSpPr>
          <p:spPr bwMode="auto">
            <a:xfrm rot="16200000" flipV="1">
              <a:off x="1217" y="2355"/>
              <a:ext cx="1585" cy="644"/>
            </a:xfrm>
            <a:prstGeom prst="bentConnector3">
              <a:avLst>
                <a:gd name="adj1" fmla="val 6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0716" name="AutoShape 87"/>
            <p:cNvCxnSpPr>
              <a:cxnSpLocks noChangeShapeType="1"/>
              <a:stCxn id="70725" idx="1"/>
              <a:endCxn id="70738" idx="1"/>
            </p:cNvCxnSpPr>
            <p:nvPr/>
          </p:nvCxnSpPr>
          <p:spPr bwMode="auto">
            <a:xfrm flipV="1">
              <a:off x="2334" y="2102"/>
              <a:ext cx="0" cy="4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0717" name="AutoShape 88"/>
            <p:cNvCxnSpPr>
              <a:cxnSpLocks noChangeShapeType="1"/>
              <a:stCxn id="70744" idx="1"/>
              <a:endCxn id="70726" idx="1"/>
            </p:cNvCxnSpPr>
            <p:nvPr/>
          </p:nvCxnSpPr>
          <p:spPr bwMode="auto">
            <a:xfrm flipV="1">
              <a:off x="2332" y="2822"/>
              <a:ext cx="2" cy="4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0718" name="Line 89"/>
            <p:cNvSpPr>
              <a:spLocks noChangeShapeType="1"/>
            </p:cNvSpPr>
            <p:nvPr/>
          </p:nvSpPr>
          <p:spPr bwMode="auto">
            <a:xfrm flipH="1">
              <a:off x="2064" y="2304"/>
              <a:ext cx="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9" name="Line 90"/>
            <p:cNvSpPr>
              <a:spLocks noChangeShapeType="1"/>
            </p:cNvSpPr>
            <p:nvPr/>
          </p:nvSpPr>
          <p:spPr bwMode="auto">
            <a:xfrm flipH="1">
              <a:off x="2064" y="3024"/>
              <a:ext cx="2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0" name="Text Box 91"/>
            <p:cNvSpPr txBox="1">
              <a:spLocks noChangeArrowheads="1"/>
            </p:cNvSpPr>
            <p:nvPr/>
          </p:nvSpPr>
          <p:spPr bwMode="auto">
            <a:xfrm>
              <a:off x="1064" y="1728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A</a:t>
              </a:r>
            </a:p>
          </p:txBody>
        </p:sp>
        <p:sp>
          <p:nvSpPr>
            <p:cNvPr id="70721" name="Text Box 92"/>
            <p:cNvSpPr txBox="1">
              <a:spLocks noChangeArrowheads="1"/>
            </p:cNvSpPr>
            <p:nvPr/>
          </p:nvSpPr>
          <p:spPr bwMode="auto">
            <a:xfrm>
              <a:off x="1836" y="2150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B</a:t>
              </a:r>
            </a:p>
          </p:txBody>
        </p:sp>
        <p:sp>
          <p:nvSpPr>
            <p:cNvPr id="70722" name="Text Box 93"/>
            <p:cNvSpPr txBox="1">
              <a:spLocks noChangeArrowheads="1"/>
            </p:cNvSpPr>
            <p:nvPr/>
          </p:nvSpPr>
          <p:spPr bwMode="auto">
            <a:xfrm>
              <a:off x="1837" y="2870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C</a:t>
              </a:r>
            </a:p>
          </p:txBody>
        </p:sp>
        <p:sp>
          <p:nvSpPr>
            <p:cNvPr id="70723" name="Text Box 94"/>
            <p:cNvSpPr txBox="1">
              <a:spLocks noChangeArrowheads="1"/>
            </p:cNvSpPr>
            <p:nvPr/>
          </p:nvSpPr>
          <p:spPr bwMode="auto">
            <a:xfrm>
              <a:off x="4380" y="2544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Z</a:t>
              </a:r>
            </a:p>
          </p:txBody>
        </p:sp>
      </p:grp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946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6E90C09-E02A-400B-868F-2B24249017C8}" type="slidenum">
              <a:rPr lang="en-US" smtClean="0"/>
              <a:pPr lvl="1"/>
              <a:t>58</a:t>
            </a:fld>
            <a:endParaRPr lang="en-US" smtClean="0"/>
          </a:p>
        </p:txBody>
      </p:sp>
      <p:sp>
        <p:nvSpPr>
          <p:cNvPr id="19462" name="Rectangle 2"/>
          <p:cNvSpPr>
            <a:spLocks noChangeArrowheads="1"/>
          </p:cNvSpPr>
          <p:nvPr/>
        </p:nvSpPr>
        <p:spPr bwMode="auto">
          <a:xfrm>
            <a:off x="2070100" y="2235200"/>
            <a:ext cx="1265238" cy="9001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194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493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Example8</a:t>
            </a:r>
            <a:r>
              <a:rPr lang="en-US" sz="2800" smtClean="0"/>
              <a:t>: Determine the truth table</a:t>
            </a:r>
          </a:p>
        </p:txBody>
      </p:sp>
      <p:graphicFrame>
        <p:nvGraphicFramePr>
          <p:cNvPr id="916485" name="Group 5"/>
          <p:cNvGraphicFramePr>
            <a:graphicFrameLocks noGrp="1"/>
          </p:cNvGraphicFramePr>
          <p:nvPr>
            <p:ph sz="quarter" idx="2"/>
          </p:nvPr>
        </p:nvGraphicFramePr>
        <p:xfrm>
          <a:off x="6096000" y="1752600"/>
          <a:ext cx="1865313" cy="307848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81000"/>
                <a:gridCol w="430213"/>
                <a:gridCol w="4445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9518" name="Group 58"/>
          <p:cNvGrpSpPr>
            <a:grpSpLocks/>
          </p:cNvGrpSpPr>
          <p:nvPr/>
        </p:nvGrpSpPr>
        <p:grpSpPr bwMode="auto">
          <a:xfrm>
            <a:off x="12700" y="2286000"/>
            <a:ext cx="5618163" cy="2968625"/>
            <a:chOff x="1064" y="1728"/>
            <a:chExt cx="3539" cy="1870"/>
          </a:xfrm>
        </p:grpSpPr>
        <p:grpSp>
          <p:nvGrpSpPr>
            <p:cNvPr id="19520" name="Group 59"/>
            <p:cNvGrpSpPr>
              <a:grpSpLocks/>
            </p:cNvGrpSpPr>
            <p:nvPr/>
          </p:nvGrpSpPr>
          <p:grpSpPr bwMode="auto">
            <a:xfrm>
              <a:off x="3504" y="2457"/>
              <a:ext cx="876" cy="473"/>
              <a:chOff x="3648" y="1960"/>
              <a:chExt cx="1248" cy="673"/>
            </a:xfrm>
          </p:grpSpPr>
          <p:grpSp>
            <p:nvGrpSpPr>
              <p:cNvPr id="19560" name="Group 60"/>
              <p:cNvGrpSpPr>
                <a:grpSpLocks/>
              </p:cNvGrpSpPr>
              <p:nvPr/>
            </p:nvGrpSpPr>
            <p:grpSpPr bwMode="auto">
              <a:xfrm>
                <a:off x="3817" y="1960"/>
                <a:ext cx="776" cy="673"/>
                <a:chOff x="2521" y="1536"/>
                <a:chExt cx="776" cy="673"/>
              </a:xfrm>
            </p:grpSpPr>
            <p:sp>
              <p:nvSpPr>
                <p:cNvPr id="19565" name="Arc 61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6" name="Freeform 62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561" name="Line 63"/>
              <p:cNvSpPr>
                <a:spLocks noChangeShapeType="1"/>
              </p:cNvSpPr>
              <p:nvPr/>
            </p:nvSpPr>
            <p:spPr bwMode="auto">
              <a:xfrm flipH="1">
                <a:off x="3648" y="206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2" name="Line 64"/>
              <p:cNvSpPr>
                <a:spLocks noChangeShapeType="1"/>
              </p:cNvSpPr>
              <p:nvPr/>
            </p:nvSpPr>
            <p:spPr bwMode="auto">
              <a:xfrm flipH="1">
                <a:off x="3648" y="253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3" name="Line 65"/>
              <p:cNvSpPr>
                <a:spLocks noChangeShapeType="1"/>
              </p:cNvSpPr>
              <p:nvPr/>
            </p:nvSpPr>
            <p:spPr bwMode="auto">
              <a:xfrm flipH="1">
                <a:off x="4608" y="229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4" name="Line 66"/>
              <p:cNvSpPr>
                <a:spLocks noChangeShapeType="1"/>
              </p:cNvSpPr>
              <p:nvPr/>
            </p:nvSpPr>
            <p:spPr bwMode="auto">
              <a:xfrm flipH="1">
                <a:off x="3648" y="229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521" name="Group 67"/>
            <p:cNvGrpSpPr>
              <a:grpSpLocks/>
            </p:cNvGrpSpPr>
            <p:nvPr/>
          </p:nvGrpSpPr>
          <p:grpSpPr bwMode="auto">
            <a:xfrm>
              <a:off x="2331" y="3120"/>
              <a:ext cx="823" cy="478"/>
              <a:chOff x="4224" y="1859"/>
              <a:chExt cx="823" cy="478"/>
            </a:xfrm>
          </p:grpSpPr>
          <p:sp>
            <p:nvSpPr>
              <p:cNvPr id="19552" name="Arc 68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3" name="Arc 69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4" name="Line 70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5" name="Line 71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6" name="Arc 72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7" name="Line 73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8" name="Line 74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9" name="Line 75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522" name="Group 76"/>
            <p:cNvGrpSpPr>
              <a:grpSpLocks/>
            </p:cNvGrpSpPr>
            <p:nvPr/>
          </p:nvGrpSpPr>
          <p:grpSpPr bwMode="auto">
            <a:xfrm>
              <a:off x="2333" y="1753"/>
              <a:ext cx="823" cy="478"/>
              <a:chOff x="4224" y="1859"/>
              <a:chExt cx="823" cy="478"/>
            </a:xfrm>
          </p:grpSpPr>
          <p:sp>
            <p:nvSpPr>
              <p:cNvPr id="19544" name="Arc 77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5" name="Arc 78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6" name="Line 79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7" name="Line 80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8" name="Arc 81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9" name="Line 82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0" name="Line 83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1" name="Line 84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523" name="Group 85"/>
            <p:cNvGrpSpPr>
              <a:grpSpLocks/>
            </p:cNvGrpSpPr>
            <p:nvPr/>
          </p:nvGrpSpPr>
          <p:grpSpPr bwMode="auto">
            <a:xfrm>
              <a:off x="2333" y="2456"/>
              <a:ext cx="962" cy="472"/>
              <a:chOff x="1670" y="2802"/>
              <a:chExt cx="962" cy="472"/>
            </a:xfrm>
          </p:grpSpPr>
          <p:grpSp>
            <p:nvGrpSpPr>
              <p:cNvPr id="19537" name="Group 86"/>
              <p:cNvGrpSpPr>
                <a:grpSpLocks/>
              </p:cNvGrpSpPr>
              <p:nvPr/>
            </p:nvGrpSpPr>
            <p:grpSpPr bwMode="auto">
              <a:xfrm>
                <a:off x="1789" y="2802"/>
                <a:ext cx="544" cy="472"/>
                <a:chOff x="2521" y="1536"/>
                <a:chExt cx="776" cy="673"/>
              </a:xfrm>
            </p:grpSpPr>
            <p:sp>
              <p:nvSpPr>
                <p:cNvPr id="19542" name="Arc 87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43" name="Freeform 88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538" name="Line 89"/>
              <p:cNvSpPr>
                <a:spLocks noChangeShapeType="1"/>
              </p:cNvSpPr>
              <p:nvPr/>
            </p:nvSpPr>
            <p:spPr bwMode="auto">
              <a:xfrm flipH="1">
                <a:off x="1670" y="292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39" name="Line 90"/>
              <p:cNvSpPr>
                <a:spLocks noChangeShapeType="1"/>
              </p:cNvSpPr>
              <p:nvPr/>
            </p:nvSpPr>
            <p:spPr bwMode="auto">
              <a:xfrm flipH="1">
                <a:off x="1670" y="316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0" name="Line 91"/>
              <p:cNvSpPr>
                <a:spLocks noChangeShapeType="1"/>
              </p:cNvSpPr>
              <p:nvPr/>
            </p:nvSpPr>
            <p:spPr bwMode="auto">
              <a:xfrm flipH="1">
                <a:off x="2430" y="3036"/>
                <a:ext cx="2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1" name="Oval 92"/>
              <p:cNvSpPr>
                <a:spLocks noChangeArrowheads="1"/>
              </p:cNvSpPr>
              <p:nvPr/>
            </p:nvSpPr>
            <p:spPr bwMode="auto">
              <a:xfrm>
                <a:off x="2328" y="2992"/>
                <a:ext cx="96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19524" name="AutoShape 93"/>
            <p:cNvCxnSpPr>
              <a:cxnSpLocks noChangeShapeType="1"/>
              <a:stCxn id="19540" idx="0"/>
              <a:endCxn id="19564" idx="1"/>
            </p:cNvCxnSpPr>
            <p:nvPr/>
          </p:nvCxnSpPr>
          <p:spPr bwMode="auto">
            <a:xfrm>
              <a:off x="3295" y="2690"/>
              <a:ext cx="21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5" name="AutoShape 94"/>
            <p:cNvCxnSpPr>
              <a:cxnSpLocks noChangeShapeType="1"/>
              <a:stCxn id="19558" idx="0"/>
              <a:endCxn id="19562" idx="1"/>
            </p:cNvCxnSpPr>
            <p:nvPr/>
          </p:nvCxnSpPr>
          <p:spPr bwMode="auto">
            <a:xfrm rot="-5400000">
              <a:off x="3080" y="2933"/>
              <a:ext cx="500" cy="350"/>
            </a:xfrm>
            <a:prstGeom prst="bentConnector3">
              <a:avLst>
                <a:gd name="adj1" fmla="val -100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26" name="AutoShape 95"/>
            <p:cNvCxnSpPr>
              <a:cxnSpLocks noChangeShapeType="1"/>
              <a:stCxn id="19550" idx="0"/>
              <a:endCxn id="19561" idx="1"/>
            </p:cNvCxnSpPr>
            <p:nvPr/>
          </p:nvCxnSpPr>
          <p:spPr bwMode="auto">
            <a:xfrm rot="5400000" flipV="1">
              <a:off x="3062" y="2086"/>
              <a:ext cx="537" cy="348"/>
            </a:xfrm>
            <a:prstGeom prst="bentConnector5">
              <a:avLst>
                <a:gd name="adj1" fmla="val 0"/>
                <a:gd name="adj2" fmla="val 49426"/>
                <a:gd name="adj3" fmla="val 10037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27" name="AutoShape 96"/>
            <p:cNvCxnSpPr>
              <a:cxnSpLocks noChangeShapeType="1"/>
              <a:stCxn id="19549" idx="1"/>
            </p:cNvCxnSpPr>
            <p:nvPr/>
          </p:nvCxnSpPr>
          <p:spPr bwMode="auto">
            <a:xfrm flipH="1">
              <a:off x="1296" y="1886"/>
              <a:ext cx="103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8" name="AutoShape 97"/>
            <p:cNvCxnSpPr>
              <a:cxnSpLocks noChangeShapeType="1"/>
              <a:stCxn id="19559" idx="1"/>
            </p:cNvCxnSpPr>
            <p:nvPr/>
          </p:nvCxnSpPr>
          <p:spPr bwMode="auto">
            <a:xfrm rot="16200000" flipV="1">
              <a:off x="1217" y="2355"/>
              <a:ext cx="1585" cy="644"/>
            </a:xfrm>
            <a:prstGeom prst="bentConnector3">
              <a:avLst>
                <a:gd name="adj1" fmla="val 6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29" name="AutoShape 98"/>
            <p:cNvCxnSpPr>
              <a:cxnSpLocks noChangeShapeType="1"/>
              <a:stCxn id="19538" idx="1"/>
              <a:endCxn id="19551" idx="1"/>
            </p:cNvCxnSpPr>
            <p:nvPr/>
          </p:nvCxnSpPr>
          <p:spPr bwMode="auto">
            <a:xfrm flipV="1">
              <a:off x="2334" y="2102"/>
              <a:ext cx="0" cy="4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30" name="AutoShape 99"/>
            <p:cNvCxnSpPr>
              <a:cxnSpLocks noChangeShapeType="1"/>
              <a:stCxn id="19557" idx="1"/>
              <a:endCxn id="19539" idx="1"/>
            </p:cNvCxnSpPr>
            <p:nvPr/>
          </p:nvCxnSpPr>
          <p:spPr bwMode="auto">
            <a:xfrm flipV="1">
              <a:off x="2332" y="2822"/>
              <a:ext cx="2" cy="4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31" name="Line 100"/>
            <p:cNvSpPr>
              <a:spLocks noChangeShapeType="1"/>
            </p:cNvSpPr>
            <p:nvPr/>
          </p:nvSpPr>
          <p:spPr bwMode="auto">
            <a:xfrm flipH="1">
              <a:off x="2064" y="2304"/>
              <a:ext cx="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2" name="Line 101"/>
            <p:cNvSpPr>
              <a:spLocks noChangeShapeType="1"/>
            </p:cNvSpPr>
            <p:nvPr/>
          </p:nvSpPr>
          <p:spPr bwMode="auto">
            <a:xfrm flipH="1">
              <a:off x="2064" y="3024"/>
              <a:ext cx="2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3" name="Text Box 102"/>
            <p:cNvSpPr txBox="1">
              <a:spLocks noChangeArrowheads="1"/>
            </p:cNvSpPr>
            <p:nvPr/>
          </p:nvSpPr>
          <p:spPr bwMode="auto">
            <a:xfrm>
              <a:off x="1064" y="1728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A</a:t>
              </a:r>
            </a:p>
          </p:txBody>
        </p:sp>
        <p:sp>
          <p:nvSpPr>
            <p:cNvPr id="19534" name="Text Box 103"/>
            <p:cNvSpPr txBox="1">
              <a:spLocks noChangeArrowheads="1"/>
            </p:cNvSpPr>
            <p:nvPr/>
          </p:nvSpPr>
          <p:spPr bwMode="auto">
            <a:xfrm>
              <a:off x="1836" y="2150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B</a:t>
              </a:r>
            </a:p>
          </p:txBody>
        </p:sp>
        <p:sp>
          <p:nvSpPr>
            <p:cNvPr id="19535" name="Text Box 104"/>
            <p:cNvSpPr txBox="1">
              <a:spLocks noChangeArrowheads="1"/>
            </p:cNvSpPr>
            <p:nvPr/>
          </p:nvSpPr>
          <p:spPr bwMode="auto">
            <a:xfrm>
              <a:off x="1837" y="2870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C</a:t>
              </a:r>
            </a:p>
          </p:txBody>
        </p:sp>
        <p:sp>
          <p:nvSpPr>
            <p:cNvPr id="19536" name="Text Box 105"/>
            <p:cNvSpPr txBox="1">
              <a:spLocks noChangeArrowheads="1"/>
            </p:cNvSpPr>
            <p:nvPr/>
          </p:nvSpPr>
          <p:spPr bwMode="auto">
            <a:xfrm>
              <a:off x="4380" y="2544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Z</a:t>
              </a:r>
            </a:p>
          </p:txBody>
        </p:sp>
      </p:grpSp>
      <p:graphicFrame>
        <p:nvGraphicFramePr>
          <p:cNvPr id="19458" name="Object 106"/>
          <p:cNvGraphicFramePr>
            <a:graphicFrameLocks noChangeAspect="1"/>
          </p:cNvGraphicFramePr>
          <p:nvPr>
            <p:ph sz="quarter" idx="3"/>
          </p:nvPr>
        </p:nvGraphicFramePr>
        <p:xfrm>
          <a:off x="3946525" y="2273300"/>
          <a:ext cx="1539875" cy="503238"/>
        </p:xfrm>
        <a:graphic>
          <a:graphicData uri="http://schemas.openxmlformats.org/presentationml/2006/ole">
            <p:oleObj spid="_x0000_s19458" name="Equation" r:id="rId3" imgW="660240" imgH="215640" progId="Equation.3">
              <p:embed/>
            </p:oleObj>
          </a:graphicData>
        </a:graphic>
      </p:graphicFrame>
      <p:cxnSp>
        <p:nvCxnSpPr>
          <p:cNvPr id="19519" name="AutoShape 107"/>
          <p:cNvCxnSpPr>
            <a:cxnSpLocks noChangeShapeType="1"/>
          </p:cNvCxnSpPr>
          <p:nvPr/>
        </p:nvCxnSpPr>
        <p:spPr bwMode="auto">
          <a:xfrm flipH="1" flipV="1">
            <a:off x="3192463" y="2522538"/>
            <a:ext cx="754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48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048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D8F0DEC-705D-4F1D-9062-D2401F474CF1}" type="slidenum">
              <a:rPr lang="en-US" smtClean="0"/>
              <a:pPr lvl="1"/>
              <a:t>59</a:t>
            </a:fld>
            <a:endParaRPr lang="en-US" smtClean="0"/>
          </a:p>
        </p:txBody>
      </p:sp>
      <p:sp>
        <p:nvSpPr>
          <p:cNvPr id="20487" name="Rectangle 2"/>
          <p:cNvSpPr>
            <a:spLocks noChangeArrowheads="1"/>
          </p:cNvSpPr>
          <p:nvPr/>
        </p:nvSpPr>
        <p:spPr bwMode="auto">
          <a:xfrm>
            <a:off x="2085975" y="3365500"/>
            <a:ext cx="1249363" cy="871538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2070100" y="2235200"/>
            <a:ext cx="1265238" cy="9001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2049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493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Example8</a:t>
            </a:r>
            <a:r>
              <a:rPr lang="en-US" sz="2800" smtClean="0"/>
              <a:t>: Determine the truth table</a:t>
            </a:r>
          </a:p>
        </p:txBody>
      </p:sp>
      <p:graphicFrame>
        <p:nvGraphicFramePr>
          <p:cNvPr id="917510" name="Group 6"/>
          <p:cNvGraphicFramePr>
            <a:graphicFrameLocks noGrp="1"/>
          </p:cNvGraphicFramePr>
          <p:nvPr>
            <p:ph sz="quarter" idx="2"/>
          </p:nvPr>
        </p:nvGraphicFramePr>
        <p:xfrm>
          <a:off x="6096000" y="1752600"/>
          <a:ext cx="2327275" cy="307848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81000"/>
                <a:gridCol w="461963"/>
                <a:gridCol w="430212"/>
                <a:gridCol w="4445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0553" name="Group 68"/>
          <p:cNvGrpSpPr>
            <a:grpSpLocks/>
          </p:cNvGrpSpPr>
          <p:nvPr/>
        </p:nvGrpSpPr>
        <p:grpSpPr bwMode="auto">
          <a:xfrm>
            <a:off x="12700" y="2286000"/>
            <a:ext cx="5618163" cy="2968625"/>
            <a:chOff x="1064" y="1728"/>
            <a:chExt cx="3539" cy="1870"/>
          </a:xfrm>
        </p:grpSpPr>
        <p:grpSp>
          <p:nvGrpSpPr>
            <p:cNvPr id="20556" name="Group 69"/>
            <p:cNvGrpSpPr>
              <a:grpSpLocks/>
            </p:cNvGrpSpPr>
            <p:nvPr/>
          </p:nvGrpSpPr>
          <p:grpSpPr bwMode="auto">
            <a:xfrm>
              <a:off x="3504" y="2457"/>
              <a:ext cx="876" cy="473"/>
              <a:chOff x="3648" y="1960"/>
              <a:chExt cx="1248" cy="673"/>
            </a:xfrm>
          </p:grpSpPr>
          <p:grpSp>
            <p:nvGrpSpPr>
              <p:cNvPr id="20596" name="Group 70"/>
              <p:cNvGrpSpPr>
                <a:grpSpLocks/>
              </p:cNvGrpSpPr>
              <p:nvPr/>
            </p:nvGrpSpPr>
            <p:grpSpPr bwMode="auto">
              <a:xfrm>
                <a:off x="3817" y="1960"/>
                <a:ext cx="776" cy="673"/>
                <a:chOff x="2521" y="1536"/>
                <a:chExt cx="776" cy="673"/>
              </a:xfrm>
            </p:grpSpPr>
            <p:sp>
              <p:nvSpPr>
                <p:cNvPr id="20601" name="Arc 71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02" name="Freeform 72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97" name="Line 73"/>
              <p:cNvSpPr>
                <a:spLocks noChangeShapeType="1"/>
              </p:cNvSpPr>
              <p:nvPr/>
            </p:nvSpPr>
            <p:spPr bwMode="auto">
              <a:xfrm flipH="1">
                <a:off x="3648" y="206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8" name="Line 74"/>
              <p:cNvSpPr>
                <a:spLocks noChangeShapeType="1"/>
              </p:cNvSpPr>
              <p:nvPr/>
            </p:nvSpPr>
            <p:spPr bwMode="auto">
              <a:xfrm flipH="1">
                <a:off x="3648" y="253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9" name="Line 75"/>
              <p:cNvSpPr>
                <a:spLocks noChangeShapeType="1"/>
              </p:cNvSpPr>
              <p:nvPr/>
            </p:nvSpPr>
            <p:spPr bwMode="auto">
              <a:xfrm flipH="1">
                <a:off x="4608" y="229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0" name="Line 76"/>
              <p:cNvSpPr>
                <a:spLocks noChangeShapeType="1"/>
              </p:cNvSpPr>
              <p:nvPr/>
            </p:nvSpPr>
            <p:spPr bwMode="auto">
              <a:xfrm flipH="1">
                <a:off x="3648" y="229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57" name="Group 77"/>
            <p:cNvGrpSpPr>
              <a:grpSpLocks/>
            </p:cNvGrpSpPr>
            <p:nvPr/>
          </p:nvGrpSpPr>
          <p:grpSpPr bwMode="auto">
            <a:xfrm>
              <a:off x="2331" y="3120"/>
              <a:ext cx="823" cy="478"/>
              <a:chOff x="4224" y="1859"/>
              <a:chExt cx="823" cy="478"/>
            </a:xfrm>
          </p:grpSpPr>
          <p:sp>
            <p:nvSpPr>
              <p:cNvPr id="20588" name="Arc 78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9" name="Arc 79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0" name="Line 80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1" name="Line 81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2" name="Arc 82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3" name="Line 83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4" name="Line 84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5" name="Line 85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58" name="Group 86"/>
            <p:cNvGrpSpPr>
              <a:grpSpLocks/>
            </p:cNvGrpSpPr>
            <p:nvPr/>
          </p:nvGrpSpPr>
          <p:grpSpPr bwMode="auto">
            <a:xfrm>
              <a:off x="2333" y="1753"/>
              <a:ext cx="823" cy="478"/>
              <a:chOff x="4224" y="1859"/>
              <a:chExt cx="823" cy="478"/>
            </a:xfrm>
          </p:grpSpPr>
          <p:sp>
            <p:nvSpPr>
              <p:cNvPr id="20580" name="Arc 87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1" name="Arc 88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2" name="Line 89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3" name="Line 90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4" name="Arc 91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5" name="Line 92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6" name="Line 93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7" name="Line 94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59" name="Group 95"/>
            <p:cNvGrpSpPr>
              <a:grpSpLocks/>
            </p:cNvGrpSpPr>
            <p:nvPr/>
          </p:nvGrpSpPr>
          <p:grpSpPr bwMode="auto">
            <a:xfrm>
              <a:off x="2333" y="2456"/>
              <a:ext cx="962" cy="472"/>
              <a:chOff x="1670" y="2802"/>
              <a:chExt cx="962" cy="472"/>
            </a:xfrm>
          </p:grpSpPr>
          <p:grpSp>
            <p:nvGrpSpPr>
              <p:cNvPr id="20573" name="Group 96"/>
              <p:cNvGrpSpPr>
                <a:grpSpLocks/>
              </p:cNvGrpSpPr>
              <p:nvPr/>
            </p:nvGrpSpPr>
            <p:grpSpPr bwMode="auto">
              <a:xfrm>
                <a:off x="1789" y="2802"/>
                <a:ext cx="544" cy="472"/>
                <a:chOff x="2521" y="1536"/>
                <a:chExt cx="776" cy="673"/>
              </a:xfrm>
            </p:grpSpPr>
            <p:sp>
              <p:nvSpPr>
                <p:cNvPr id="20578" name="Arc 97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79" name="Freeform 98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74" name="Line 99"/>
              <p:cNvSpPr>
                <a:spLocks noChangeShapeType="1"/>
              </p:cNvSpPr>
              <p:nvPr/>
            </p:nvSpPr>
            <p:spPr bwMode="auto">
              <a:xfrm flipH="1">
                <a:off x="1670" y="292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5" name="Line 100"/>
              <p:cNvSpPr>
                <a:spLocks noChangeShapeType="1"/>
              </p:cNvSpPr>
              <p:nvPr/>
            </p:nvSpPr>
            <p:spPr bwMode="auto">
              <a:xfrm flipH="1">
                <a:off x="1670" y="316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6" name="Line 101"/>
              <p:cNvSpPr>
                <a:spLocks noChangeShapeType="1"/>
              </p:cNvSpPr>
              <p:nvPr/>
            </p:nvSpPr>
            <p:spPr bwMode="auto">
              <a:xfrm flipH="1">
                <a:off x="2430" y="3036"/>
                <a:ext cx="2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7" name="Oval 102"/>
              <p:cNvSpPr>
                <a:spLocks noChangeArrowheads="1"/>
              </p:cNvSpPr>
              <p:nvPr/>
            </p:nvSpPr>
            <p:spPr bwMode="auto">
              <a:xfrm>
                <a:off x="2328" y="2992"/>
                <a:ext cx="96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0560" name="AutoShape 103"/>
            <p:cNvCxnSpPr>
              <a:cxnSpLocks noChangeShapeType="1"/>
              <a:stCxn id="20576" idx="0"/>
              <a:endCxn id="20600" idx="1"/>
            </p:cNvCxnSpPr>
            <p:nvPr/>
          </p:nvCxnSpPr>
          <p:spPr bwMode="auto">
            <a:xfrm>
              <a:off x="3295" y="2690"/>
              <a:ext cx="21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61" name="AutoShape 104"/>
            <p:cNvCxnSpPr>
              <a:cxnSpLocks noChangeShapeType="1"/>
              <a:stCxn id="20594" idx="0"/>
              <a:endCxn id="20598" idx="1"/>
            </p:cNvCxnSpPr>
            <p:nvPr/>
          </p:nvCxnSpPr>
          <p:spPr bwMode="auto">
            <a:xfrm rot="-5400000">
              <a:off x="3080" y="2933"/>
              <a:ext cx="500" cy="350"/>
            </a:xfrm>
            <a:prstGeom prst="bentConnector3">
              <a:avLst>
                <a:gd name="adj1" fmla="val -100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62" name="AutoShape 105"/>
            <p:cNvCxnSpPr>
              <a:cxnSpLocks noChangeShapeType="1"/>
              <a:stCxn id="20586" idx="0"/>
              <a:endCxn id="20597" idx="1"/>
            </p:cNvCxnSpPr>
            <p:nvPr/>
          </p:nvCxnSpPr>
          <p:spPr bwMode="auto">
            <a:xfrm rot="5400000" flipV="1">
              <a:off x="3062" y="2086"/>
              <a:ext cx="537" cy="348"/>
            </a:xfrm>
            <a:prstGeom prst="bentConnector5">
              <a:avLst>
                <a:gd name="adj1" fmla="val 0"/>
                <a:gd name="adj2" fmla="val 49426"/>
                <a:gd name="adj3" fmla="val 10037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63" name="AutoShape 106"/>
            <p:cNvCxnSpPr>
              <a:cxnSpLocks noChangeShapeType="1"/>
              <a:stCxn id="20585" idx="1"/>
            </p:cNvCxnSpPr>
            <p:nvPr/>
          </p:nvCxnSpPr>
          <p:spPr bwMode="auto">
            <a:xfrm flipH="1">
              <a:off x="1296" y="1886"/>
              <a:ext cx="103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64" name="AutoShape 107"/>
            <p:cNvCxnSpPr>
              <a:cxnSpLocks noChangeShapeType="1"/>
              <a:stCxn id="20595" idx="1"/>
            </p:cNvCxnSpPr>
            <p:nvPr/>
          </p:nvCxnSpPr>
          <p:spPr bwMode="auto">
            <a:xfrm rot="16200000" flipV="1">
              <a:off x="1217" y="2355"/>
              <a:ext cx="1585" cy="644"/>
            </a:xfrm>
            <a:prstGeom prst="bentConnector3">
              <a:avLst>
                <a:gd name="adj1" fmla="val 6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65" name="AutoShape 108"/>
            <p:cNvCxnSpPr>
              <a:cxnSpLocks noChangeShapeType="1"/>
              <a:stCxn id="20574" idx="1"/>
              <a:endCxn id="20587" idx="1"/>
            </p:cNvCxnSpPr>
            <p:nvPr/>
          </p:nvCxnSpPr>
          <p:spPr bwMode="auto">
            <a:xfrm flipV="1">
              <a:off x="2334" y="2102"/>
              <a:ext cx="0" cy="4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66" name="AutoShape 109"/>
            <p:cNvCxnSpPr>
              <a:cxnSpLocks noChangeShapeType="1"/>
              <a:stCxn id="20593" idx="1"/>
              <a:endCxn id="20575" idx="1"/>
            </p:cNvCxnSpPr>
            <p:nvPr/>
          </p:nvCxnSpPr>
          <p:spPr bwMode="auto">
            <a:xfrm flipV="1">
              <a:off x="2332" y="2822"/>
              <a:ext cx="2" cy="4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67" name="Line 110"/>
            <p:cNvSpPr>
              <a:spLocks noChangeShapeType="1"/>
            </p:cNvSpPr>
            <p:nvPr/>
          </p:nvSpPr>
          <p:spPr bwMode="auto">
            <a:xfrm flipH="1">
              <a:off x="2064" y="2304"/>
              <a:ext cx="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8" name="Line 111"/>
            <p:cNvSpPr>
              <a:spLocks noChangeShapeType="1"/>
            </p:cNvSpPr>
            <p:nvPr/>
          </p:nvSpPr>
          <p:spPr bwMode="auto">
            <a:xfrm flipH="1">
              <a:off x="2064" y="3024"/>
              <a:ext cx="2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9" name="Text Box 112"/>
            <p:cNvSpPr txBox="1">
              <a:spLocks noChangeArrowheads="1"/>
            </p:cNvSpPr>
            <p:nvPr/>
          </p:nvSpPr>
          <p:spPr bwMode="auto">
            <a:xfrm>
              <a:off x="1064" y="1728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A</a:t>
              </a:r>
            </a:p>
          </p:txBody>
        </p:sp>
        <p:sp>
          <p:nvSpPr>
            <p:cNvPr id="20570" name="Text Box 113"/>
            <p:cNvSpPr txBox="1">
              <a:spLocks noChangeArrowheads="1"/>
            </p:cNvSpPr>
            <p:nvPr/>
          </p:nvSpPr>
          <p:spPr bwMode="auto">
            <a:xfrm>
              <a:off x="1836" y="2150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B</a:t>
              </a:r>
            </a:p>
          </p:txBody>
        </p:sp>
        <p:sp>
          <p:nvSpPr>
            <p:cNvPr id="20571" name="Text Box 114"/>
            <p:cNvSpPr txBox="1">
              <a:spLocks noChangeArrowheads="1"/>
            </p:cNvSpPr>
            <p:nvPr/>
          </p:nvSpPr>
          <p:spPr bwMode="auto">
            <a:xfrm>
              <a:off x="1837" y="2870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C</a:t>
              </a:r>
            </a:p>
          </p:txBody>
        </p:sp>
        <p:sp>
          <p:nvSpPr>
            <p:cNvPr id="20572" name="Text Box 115"/>
            <p:cNvSpPr txBox="1">
              <a:spLocks noChangeArrowheads="1"/>
            </p:cNvSpPr>
            <p:nvPr/>
          </p:nvSpPr>
          <p:spPr bwMode="auto">
            <a:xfrm>
              <a:off x="4380" y="2544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Z</a:t>
              </a:r>
            </a:p>
          </p:txBody>
        </p:sp>
      </p:grpSp>
      <p:graphicFrame>
        <p:nvGraphicFramePr>
          <p:cNvPr id="20482" name="Object 116"/>
          <p:cNvGraphicFramePr>
            <a:graphicFrameLocks noChangeAspect="1"/>
          </p:cNvGraphicFramePr>
          <p:nvPr>
            <p:ph sz="quarter" idx="3"/>
          </p:nvPr>
        </p:nvGraphicFramePr>
        <p:xfrm>
          <a:off x="3946525" y="2273300"/>
          <a:ext cx="1539875" cy="503238"/>
        </p:xfrm>
        <a:graphic>
          <a:graphicData uri="http://schemas.openxmlformats.org/presentationml/2006/ole">
            <p:oleObj spid="_x0000_s20482" name="Equation" r:id="rId3" imgW="660240" imgH="215640" progId="Equation.3">
              <p:embed/>
            </p:oleObj>
          </a:graphicData>
        </a:graphic>
      </p:graphicFrame>
      <p:cxnSp>
        <p:nvCxnSpPr>
          <p:cNvPr id="20554" name="AutoShape 117"/>
          <p:cNvCxnSpPr>
            <a:cxnSpLocks noChangeShapeType="1"/>
          </p:cNvCxnSpPr>
          <p:nvPr/>
        </p:nvCxnSpPr>
        <p:spPr bwMode="auto">
          <a:xfrm flipH="1" flipV="1">
            <a:off x="3192463" y="2522538"/>
            <a:ext cx="754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20483" name="Object 118"/>
          <p:cNvGraphicFramePr>
            <a:graphicFrameLocks noChangeAspect="1"/>
          </p:cNvGraphicFramePr>
          <p:nvPr/>
        </p:nvGraphicFramePr>
        <p:xfrm>
          <a:off x="3311525" y="5029200"/>
          <a:ext cx="1641475" cy="1155700"/>
        </p:xfrm>
        <a:graphic>
          <a:graphicData uri="http://schemas.openxmlformats.org/presentationml/2006/ole">
            <p:oleObj spid="_x0000_s20483" name="Equation" r:id="rId4" imgW="685800" imgH="482400" progId="Equation.3">
              <p:embed/>
            </p:oleObj>
          </a:graphicData>
        </a:graphic>
      </p:graphicFrame>
      <p:cxnSp>
        <p:nvCxnSpPr>
          <p:cNvPr id="20555" name="AutoShape 119"/>
          <p:cNvCxnSpPr>
            <a:cxnSpLocks noChangeShapeType="1"/>
            <a:endCxn id="20579" idx="3"/>
          </p:cNvCxnSpPr>
          <p:nvPr/>
        </p:nvCxnSpPr>
        <p:spPr bwMode="auto">
          <a:xfrm flipH="1" flipV="1">
            <a:off x="2703513" y="4189413"/>
            <a:ext cx="608012" cy="14176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686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686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F85092D-50D2-46FA-9082-B75CFCD24D09}" type="slidenum">
              <a:rPr lang="en-US" smtClean="0"/>
              <a:pPr lvl="1"/>
              <a:t>6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Unsigned </a:t>
            </a:r>
          </a:p>
        </p:txBody>
      </p:sp>
      <p:sp>
        <p:nvSpPr>
          <p:cNvPr id="36870" name="Text Box 4"/>
          <p:cNvSpPr>
            <a:spLocks noChangeArrowheads="1"/>
          </p:cNvSpPr>
          <p:nvPr>
            <p:ph type="body" sz="half" idx="1"/>
          </p:nvPr>
        </p:nvSpPr>
        <p:spPr>
          <a:xfrm>
            <a:off x="406400" y="1333500"/>
            <a:ext cx="8356600" cy="2095500"/>
          </a:xfrm>
          <a:solidFill>
            <a:srgbClr val="8495A9"/>
          </a:solidFill>
          <a:ln w="12700">
            <a:solidFill>
              <a:schemeClr val="tx1"/>
            </a:solidFill>
            <a:headEnd type="none" w="lg" len="lg"/>
            <a:tailEnd type="none" w="lg" len="lg"/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Binary word (B)</a:t>
            </a:r>
            <a:r>
              <a:rPr lang="en-US" sz="2400" smtClean="0"/>
              <a:t>: a sequence of n </a:t>
            </a:r>
            <a:r>
              <a:rPr lang="en-US" sz="2400" b="1" smtClean="0"/>
              <a:t>1</a:t>
            </a:r>
            <a:r>
              <a:rPr lang="en-US" sz="2400" smtClean="0"/>
              <a:t>s and </a:t>
            </a:r>
            <a:r>
              <a:rPr lang="en-US" sz="2400" b="1" smtClean="0"/>
              <a:t>0</a:t>
            </a:r>
            <a:r>
              <a:rPr lang="en-US" sz="2400" smtClean="0"/>
              <a:t>s 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smtClean="0"/>
              <a:t>        </a:t>
            </a:r>
            <a:r>
              <a:rPr lang="en-US" sz="2400" b="1" smtClean="0"/>
              <a:t>B</a:t>
            </a:r>
            <a:r>
              <a:rPr lang="en-US" sz="2400" smtClean="0"/>
              <a:t> = </a:t>
            </a:r>
            <a:r>
              <a:rPr lang="en-US" sz="2400" b="1" smtClean="0"/>
              <a:t>b</a:t>
            </a:r>
            <a:r>
              <a:rPr lang="en-US" sz="2400" b="1" baseline="-25000" smtClean="0"/>
              <a:t>n-1</a:t>
            </a:r>
            <a:r>
              <a:rPr lang="en-US" sz="2400" b="1" smtClean="0"/>
              <a:t>b</a:t>
            </a:r>
            <a:r>
              <a:rPr lang="en-US" sz="2400" b="1" baseline="-25000" smtClean="0"/>
              <a:t>n-2</a:t>
            </a:r>
            <a:r>
              <a:rPr lang="en-US" sz="2400" b="1" smtClean="0"/>
              <a:t>…b</a:t>
            </a:r>
            <a:r>
              <a:rPr lang="en-US" sz="2400" b="1" baseline="-25000" smtClean="0"/>
              <a:t>2</a:t>
            </a:r>
            <a:r>
              <a:rPr lang="en-US" sz="2400" b="1" smtClean="0"/>
              <a:t>b</a:t>
            </a:r>
            <a:r>
              <a:rPr lang="en-US" sz="2400" b="1" baseline="-25000" smtClean="0"/>
              <a:t>1</a:t>
            </a:r>
            <a:r>
              <a:rPr lang="en-US" sz="2400" b="1" smtClean="0"/>
              <a:t>b</a:t>
            </a:r>
            <a:r>
              <a:rPr lang="en-US" sz="2400" b="1" baseline="-25000" smtClean="0"/>
              <a:t>0</a:t>
            </a:r>
            <a:r>
              <a:rPr lang="en-US" sz="2400" b="1" smtClean="0"/>
              <a:t>.b</a:t>
            </a:r>
            <a:r>
              <a:rPr lang="en-US" sz="2400" b="1" baseline="-25000" smtClean="0"/>
              <a:t>-1</a:t>
            </a:r>
            <a:r>
              <a:rPr lang="en-US" sz="2400" b="1" smtClean="0"/>
              <a:t>b</a:t>
            </a:r>
            <a:r>
              <a:rPr lang="en-US" sz="2400" b="1" baseline="-25000" smtClean="0"/>
              <a:t>-2</a:t>
            </a:r>
            <a:r>
              <a:rPr lang="en-US" sz="2400" b="1" smtClean="0"/>
              <a:t>…b</a:t>
            </a:r>
            <a:r>
              <a:rPr lang="en-US" sz="2400" b="1" baseline="-25000" smtClean="0"/>
              <a:t>-(m-1)</a:t>
            </a:r>
            <a:r>
              <a:rPr lang="en-US" sz="2400" b="1" smtClean="0"/>
              <a:t>b</a:t>
            </a:r>
            <a:r>
              <a:rPr lang="en-US" sz="2400" b="1" baseline="-25000" smtClean="0"/>
              <a:t>-m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en-US" sz="2000" smtClean="0"/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en-US" sz="2000" smtClean="0"/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sz="2000" smtClean="0"/>
              <a:t> EX: 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sz="1800" smtClean="0"/>
              <a:t>B = 10100101.1001  (n = 8, m=4)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406400" y="3848100"/>
            <a:ext cx="8356600" cy="20193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400" b="1" u="sng">
                <a:solidFill>
                  <a:schemeClr val="bg2"/>
                </a:solidFill>
              </a:rPr>
              <a:t>Converting from binary (B) to decimal (D)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400" b="1">
                <a:solidFill>
                  <a:schemeClr val="bg2"/>
                </a:solidFill>
              </a:rPr>
              <a:t>	B</a:t>
            </a:r>
            <a:r>
              <a:rPr lang="en-US" sz="2400">
                <a:solidFill>
                  <a:schemeClr val="bg2"/>
                </a:solidFill>
              </a:rPr>
              <a:t> =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n-1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n-2</a:t>
            </a:r>
            <a:r>
              <a:rPr lang="en-US" sz="2400" b="1">
                <a:solidFill>
                  <a:schemeClr val="bg2"/>
                </a:solidFill>
              </a:rPr>
              <a:t>…b</a:t>
            </a:r>
            <a:r>
              <a:rPr lang="en-US" sz="2400" b="1" baseline="-25000">
                <a:solidFill>
                  <a:schemeClr val="bg2"/>
                </a:solidFill>
              </a:rPr>
              <a:t>2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1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0</a:t>
            </a:r>
            <a:r>
              <a:rPr lang="en-US" sz="2400" b="1">
                <a:solidFill>
                  <a:schemeClr val="bg2"/>
                </a:solidFill>
              </a:rPr>
              <a:t>.b</a:t>
            </a:r>
            <a:r>
              <a:rPr lang="en-US" sz="2400" b="1" baseline="-25000">
                <a:solidFill>
                  <a:schemeClr val="bg2"/>
                </a:solidFill>
              </a:rPr>
              <a:t>-1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-2</a:t>
            </a:r>
            <a:r>
              <a:rPr lang="en-US" sz="2400" b="1">
                <a:solidFill>
                  <a:schemeClr val="bg2"/>
                </a:solidFill>
              </a:rPr>
              <a:t>…b</a:t>
            </a:r>
            <a:r>
              <a:rPr lang="en-US" sz="2400" b="1" baseline="-25000">
                <a:solidFill>
                  <a:schemeClr val="bg2"/>
                </a:solidFill>
              </a:rPr>
              <a:t>-(m-1)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-m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endParaRPr lang="en-US" sz="2400" b="1">
              <a:solidFill>
                <a:schemeClr val="bg2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400" b="1">
                <a:solidFill>
                  <a:schemeClr val="bg2"/>
                </a:solidFill>
              </a:rPr>
              <a:t>	D = b</a:t>
            </a:r>
            <a:r>
              <a:rPr lang="en-US" sz="2400" b="1" baseline="-25000">
                <a:solidFill>
                  <a:schemeClr val="bg2"/>
                </a:solidFill>
              </a:rPr>
              <a:t>n-1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n-1  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n-2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n-2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 + … 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1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1 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0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0 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			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-1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-1 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-2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-2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 + … 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-(m-1)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-(m-1) 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bg2"/>
                </a:solidFill>
              </a:rPr>
              <a:t>b</a:t>
            </a:r>
            <a:r>
              <a:rPr lang="en-US" sz="2400" b="1" baseline="-25000">
                <a:solidFill>
                  <a:schemeClr val="bg2"/>
                </a:solidFill>
              </a:rPr>
              <a:t>-m</a:t>
            </a:r>
            <a:r>
              <a:rPr lang="en-US" sz="2400" b="1">
                <a:solidFill>
                  <a:schemeClr val="bg2"/>
                </a:solidFill>
                <a:cs typeface="Times New Roman" pitchFamily="18" charset="0"/>
              </a:rPr>
              <a:t>·2</a:t>
            </a:r>
            <a:r>
              <a:rPr lang="en-US" sz="2400" b="1" baseline="30000">
                <a:solidFill>
                  <a:schemeClr val="bg2"/>
                </a:solidFill>
                <a:cs typeface="Times New Roman" pitchFamily="18" charset="0"/>
              </a:rPr>
              <a:t>-m</a:t>
            </a:r>
          </a:p>
        </p:txBody>
      </p:sp>
      <p:cxnSp>
        <p:nvCxnSpPr>
          <p:cNvPr id="36872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3505994" y="2223294"/>
            <a:ext cx="381000" cy="1588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sp>
        <p:nvSpPr>
          <p:cNvPr id="36873" name="TextBox 9"/>
          <p:cNvSpPr txBox="1">
            <a:spLocks noChangeArrowheads="1"/>
          </p:cNvSpPr>
          <p:nvPr/>
        </p:nvSpPr>
        <p:spPr bwMode="auto">
          <a:xfrm>
            <a:off x="3048000" y="2449513"/>
            <a:ext cx="1344613" cy="369887"/>
          </a:xfrm>
          <a:prstGeom prst="rect">
            <a:avLst/>
          </a:prstGeom>
          <a:solidFill>
            <a:srgbClr val="ACA964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Binary point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151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162D391-3520-4CE5-A894-B17FF5677F41}" type="slidenum">
              <a:rPr lang="en-US" smtClean="0"/>
              <a:pPr lvl="1"/>
              <a:t>60</a:t>
            </a:fld>
            <a:endParaRPr lang="en-US" smtClean="0"/>
          </a:p>
        </p:txBody>
      </p:sp>
      <p:sp>
        <p:nvSpPr>
          <p:cNvPr id="21512" name="Rectangle 2"/>
          <p:cNvSpPr>
            <a:spLocks noChangeArrowheads="1"/>
          </p:cNvSpPr>
          <p:nvPr/>
        </p:nvSpPr>
        <p:spPr bwMode="auto">
          <a:xfrm>
            <a:off x="2085975" y="3365500"/>
            <a:ext cx="1249363" cy="871538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3"/>
          <p:cNvSpPr>
            <a:spLocks noChangeArrowheads="1"/>
          </p:cNvSpPr>
          <p:nvPr/>
        </p:nvSpPr>
        <p:spPr bwMode="auto">
          <a:xfrm>
            <a:off x="2070100" y="2235200"/>
            <a:ext cx="1265238" cy="9001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215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493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Example8</a:t>
            </a:r>
            <a:r>
              <a:rPr lang="en-US" sz="2800" smtClean="0"/>
              <a:t>: Determine the truth table</a:t>
            </a:r>
          </a:p>
        </p:txBody>
      </p:sp>
      <p:graphicFrame>
        <p:nvGraphicFramePr>
          <p:cNvPr id="918534" name="Group 6"/>
          <p:cNvGraphicFramePr>
            <a:graphicFrameLocks noGrp="1"/>
          </p:cNvGraphicFramePr>
          <p:nvPr>
            <p:ph sz="quarter" idx="2"/>
          </p:nvPr>
        </p:nvGraphicFramePr>
        <p:xfrm>
          <a:off x="6096000" y="1752600"/>
          <a:ext cx="2730500" cy="307848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81000"/>
                <a:gridCol w="461963"/>
                <a:gridCol w="403225"/>
                <a:gridCol w="430212"/>
                <a:gridCol w="4445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1587" name="Group 77"/>
          <p:cNvGrpSpPr>
            <a:grpSpLocks/>
          </p:cNvGrpSpPr>
          <p:nvPr/>
        </p:nvGrpSpPr>
        <p:grpSpPr bwMode="auto">
          <a:xfrm>
            <a:off x="12700" y="2286000"/>
            <a:ext cx="5618163" cy="2968625"/>
            <a:chOff x="1064" y="1728"/>
            <a:chExt cx="3539" cy="1870"/>
          </a:xfrm>
        </p:grpSpPr>
        <p:grpSp>
          <p:nvGrpSpPr>
            <p:cNvPr id="21592" name="Group 78"/>
            <p:cNvGrpSpPr>
              <a:grpSpLocks/>
            </p:cNvGrpSpPr>
            <p:nvPr/>
          </p:nvGrpSpPr>
          <p:grpSpPr bwMode="auto">
            <a:xfrm>
              <a:off x="3504" y="2457"/>
              <a:ext cx="876" cy="473"/>
              <a:chOff x="3648" y="1960"/>
              <a:chExt cx="1248" cy="673"/>
            </a:xfrm>
          </p:grpSpPr>
          <p:grpSp>
            <p:nvGrpSpPr>
              <p:cNvPr id="21632" name="Group 79"/>
              <p:cNvGrpSpPr>
                <a:grpSpLocks/>
              </p:cNvGrpSpPr>
              <p:nvPr/>
            </p:nvGrpSpPr>
            <p:grpSpPr bwMode="auto">
              <a:xfrm>
                <a:off x="3817" y="1960"/>
                <a:ext cx="776" cy="673"/>
                <a:chOff x="2521" y="1536"/>
                <a:chExt cx="776" cy="673"/>
              </a:xfrm>
            </p:grpSpPr>
            <p:sp>
              <p:nvSpPr>
                <p:cNvPr id="21637" name="Arc 80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8" name="Freeform 81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33" name="Line 82"/>
              <p:cNvSpPr>
                <a:spLocks noChangeShapeType="1"/>
              </p:cNvSpPr>
              <p:nvPr/>
            </p:nvSpPr>
            <p:spPr bwMode="auto">
              <a:xfrm flipH="1">
                <a:off x="3648" y="206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4" name="Line 83"/>
              <p:cNvSpPr>
                <a:spLocks noChangeShapeType="1"/>
              </p:cNvSpPr>
              <p:nvPr/>
            </p:nvSpPr>
            <p:spPr bwMode="auto">
              <a:xfrm flipH="1">
                <a:off x="3648" y="253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5" name="Line 84"/>
              <p:cNvSpPr>
                <a:spLocks noChangeShapeType="1"/>
              </p:cNvSpPr>
              <p:nvPr/>
            </p:nvSpPr>
            <p:spPr bwMode="auto">
              <a:xfrm flipH="1">
                <a:off x="4608" y="229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6" name="Line 85"/>
              <p:cNvSpPr>
                <a:spLocks noChangeShapeType="1"/>
              </p:cNvSpPr>
              <p:nvPr/>
            </p:nvSpPr>
            <p:spPr bwMode="auto">
              <a:xfrm flipH="1">
                <a:off x="3648" y="229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93" name="Group 86"/>
            <p:cNvGrpSpPr>
              <a:grpSpLocks/>
            </p:cNvGrpSpPr>
            <p:nvPr/>
          </p:nvGrpSpPr>
          <p:grpSpPr bwMode="auto">
            <a:xfrm>
              <a:off x="2331" y="3120"/>
              <a:ext cx="823" cy="478"/>
              <a:chOff x="4224" y="1859"/>
              <a:chExt cx="823" cy="478"/>
            </a:xfrm>
          </p:grpSpPr>
          <p:sp>
            <p:nvSpPr>
              <p:cNvPr id="21624" name="Arc 87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5" name="Arc 88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6" name="Line 89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7" name="Line 90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8" name="Arc 91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9" name="Line 92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0" name="Line 93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1" name="Line 94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94" name="Group 95"/>
            <p:cNvGrpSpPr>
              <a:grpSpLocks/>
            </p:cNvGrpSpPr>
            <p:nvPr/>
          </p:nvGrpSpPr>
          <p:grpSpPr bwMode="auto">
            <a:xfrm>
              <a:off x="2333" y="1753"/>
              <a:ext cx="823" cy="478"/>
              <a:chOff x="4224" y="1859"/>
              <a:chExt cx="823" cy="478"/>
            </a:xfrm>
          </p:grpSpPr>
          <p:sp>
            <p:nvSpPr>
              <p:cNvPr id="21616" name="Arc 96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7" name="Arc 97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8" name="Line 98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9" name="Line 99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0" name="Arc 100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1" name="Line 101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2" name="Line 102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3" name="Line 103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95" name="Group 104"/>
            <p:cNvGrpSpPr>
              <a:grpSpLocks/>
            </p:cNvGrpSpPr>
            <p:nvPr/>
          </p:nvGrpSpPr>
          <p:grpSpPr bwMode="auto">
            <a:xfrm>
              <a:off x="2333" y="2456"/>
              <a:ext cx="962" cy="472"/>
              <a:chOff x="1670" y="2802"/>
              <a:chExt cx="962" cy="472"/>
            </a:xfrm>
          </p:grpSpPr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1789" y="2802"/>
                <a:ext cx="544" cy="472"/>
                <a:chOff x="2521" y="1536"/>
                <a:chExt cx="776" cy="673"/>
              </a:xfrm>
            </p:grpSpPr>
            <p:sp>
              <p:nvSpPr>
                <p:cNvPr id="21614" name="Arc 106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5" name="Freeform 107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10" name="Line 108"/>
              <p:cNvSpPr>
                <a:spLocks noChangeShapeType="1"/>
              </p:cNvSpPr>
              <p:nvPr/>
            </p:nvSpPr>
            <p:spPr bwMode="auto">
              <a:xfrm flipH="1">
                <a:off x="1670" y="292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1" name="Line 109"/>
              <p:cNvSpPr>
                <a:spLocks noChangeShapeType="1"/>
              </p:cNvSpPr>
              <p:nvPr/>
            </p:nvSpPr>
            <p:spPr bwMode="auto">
              <a:xfrm flipH="1">
                <a:off x="1670" y="316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2" name="Line 110"/>
              <p:cNvSpPr>
                <a:spLocks noChangeShapeType="1"/>
              </p:cNvSpPr>
              <p:nvPr/>
            </p:nvSpPr>
            <p:spPr bwMode="auto">
              <a:xfrm flipH="1">
                <a:off x="2430" y="3036"/>
                <a:ext cx="2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3" name="Oval 111"/>
              <p:cNvSpPr>
                <a:spLocks noChangeArrowheads="1"/>
              </p:cNvSpPr>
              <p:nvPr/>
            </p:nvSpPr>
            <p:spPr bwMode="auto">
              <a:xfrm>
                <a:off x="2328" y="2992"/>
                <a:ext cx="96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1596" name="AutoShape 112"/>
            <p:cNvCxnSpPr>
              <a:cxnSpLocks noChangeShapeType="1"/>
              <a:stCxn id="21612" idx="0"/>
              <a:endCxn id="21636" idx="1"/>
            </p:cNvCxnSpPr>
            <p:nvPr/>
          </p:nvCxnSpPr>
          <p:spPr bwMode="auto">
            <a:xfrm>
              <a:off x="3295" y="2690"/>
              <a:ext cx="21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97" name="AutoShape 113"/>
            <p:cNvCxnSpPr>
              <a:cxnSpLocks noChangeShapeType="1"/>
              <a:stCxn id="21630" idx="0"/>
              <a:endCxn id="21634" idx="1"/>
            </p:cNvCxnSpPr>
            <p:nvPr/>
          </p:nvCxnSpPr>
          <p:spPr bwMode="auto">
            <a:xfrm rot="-5400000">
              <a:off x="3080" y="2933"/>
              <a:ext cx="500" cy="350"/>
            </a:xfrm>
            <a:prstGeom prst="bentConnector3">
              <a:avLst>
                <a:gd name="adj1" fmla="val -100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1598" name="AutoShape 114"/>
            <p:cNvCxnSpPr>
              <a:cxnSpLocks noChangeShapeType="1"/>
              <a:stCxn id="21622" idx="0"/>
              <a:endCxn id="21633" idx="1"/>
            </p:cNvCxnSpPr>
            <p:nvPr/>
          </p:nvCxnSpPr>
          <p:spPr bwMode="auto">
            <a:xfrm rot="5400000" flipV="1">
              <a:off x="3062" y="2086"/>
              <a:ext cx="537" cy="348"/>
            </a:xfrm>
            <a:prstGeom prst="bentConnector5">
              <a:avLst>
                <a:gd name="adj1" fmla="val 0"/>
                <a:gd name="adj2" fmla="val 49426"/>
                <a:gd name="adj3" fmla="val 10037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1599" name="AutoShape 115"/>
            <p:cNvCxnSpPr>
              <a:cxnSpLocks noChangeShapeType="1"/>
              <a:stCxn id="21621" idx="1"/>
            </p:cNvCxnSpPr>
            <p:nvPr/>
          </p:nvCxnSpPr>
          <p:spPr bwMode="auto">
            <a:xfrm flipH="1">
              <a:off x="1296" y="1886"/>
              <a:ext cx="103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600" name="AutoShape 116"/>
            <p:cNvCxnSpPr>
              <a:cxnSpLocks noChangeShapeType="1"/>
              <a:stCxn id="21631" idx="1"/>
            </p:cNvCxnSpPr>
            <p:nvPr/>
          </p:nvCxnSpPr>
          <p:spPr bwMode="auto">
            <a:xfrm rot="16200000" flipV="1">
              <a:off x="1217" y="2355"/>
              <a:ext cx="1585" cy="644"/>
            </a:xfrm>
            <a:prstGeom prst="bentConnector3">
              <a:avLst>
                <a:gd name="adj1" fmla="val 6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1601" name="AutoShape 117"/>
            <p:cNvCxnSpPr>
              <a:cxnSpLocks noChangeShapeType="1"/>
              <a:stCxn id="21610" idx="1"/>
              <a:endCxn id="21623" idx="1"/>
            </p:cNvCxnSpPr>
            <p:nvPr/>
          </p:nvCxnSpPr>
          <p:spPr bwMode="auto">
            <a:xfrm flipV="1">
              <a:off x="2334" y="2102"/>
              <a:ext cx="0" cy="4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602" name="AutoShape 118"/>
            <p:cNvCxnSpPr>
              <a:cxnSpLocks noChangeShapeType="1"/>
              <a:stCxn id="21629" idx="1"/>
              <a:endCxn id="21611" idx="1"/>
            </p:cNvCxnSpPr>
            <p:nvPr/>
          </p:nvCxnSpPr>
          <p:spPr bwMode="auto">
            <a:xfrm flipV="1">
              <a:off x="2332" y="2822"/>
              <a:ext cx="2" cy="4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603" name="Line 119"/>
            <p:cNvSpPr>
              <a:spLocks noChangeShapeType="1"/>
            </p:cNvSpPr>
            <p:nvPr/>
          </p:nvSpPr>
          <p:spPr bwMode="auto">
            <a:xfrm flipH="1">
              <a:off x="2064" y="2304"/>
              <a:ext cx="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Line 120"/>
            <p:cNvSpPr>
              <a:spLocks noChangeShapeType="1"/>
            </p:cNvSpPr>
            <p:nvPr/>
          </p:nvSpPr>
          <p:spPr bwMode="auto">
            <a:xfrm flipH="1">
              <a:off x="2064" y="3024"/>
              <a:ext cx="2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Text Box 121"/>
            <p:cNvSpPr txBox="1">
              <a:spLocks noChangeArrowheads="1"/>
            </p:cNvSpPr>
            <p:nvPr/>
          </p:nvSpPr>
          <p:spPr bwMode="auto">
            <a:xfrm>
              <a:off x="1064" y="1728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A</a:t>
              </a:r>
            </a:p>
          </p:txBody>
        </p:sp>
        <p:sp>
          <p:nvSpPr>
            <p:cNvPr id="21606" name="Text Box 122"/>
            <p:cNvSpPr txBox="1">
              <a:spLocks noChangeArrowheads="1"/>
            </p:cNvSpPr>
            <p:nvPr/>
          </p:nvSpPr>
          <p:spPr bwMode="auto">
            <a:xfrm>
              <a:off x="1836" y="2150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B</a:t>
              </a:r>
            </a:p>
          </p:txBody>
        </p:sp>
        <p:sp>
          <p:nvSpPr>
            <p:cNvPr id="21607" name="Text Box 123"/>
            <p:cNvSpPr txBox="1">
              <a:spLocks noChangeArrowheads="1"/>
            </p:cNvSpPr>
            <p:nvPr/>
          </p:nvSpPr>
          <p:spPr bwMode="auto">
            <a:xfrm>
              <a:off x="1837" y="2870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C</a:t>
              </a:r>
            </a:p>
          </p:txBody>
        </p:sp>
        <p:sp>
          <p:nvSpPr>
            <p:cNvPr id="21608" name="Text Box 124"/>
            <p:cNvSpPr txBox="1">
              <a:spLocks noChangeArrowheads="1"/>
            </p:cNvSpPr>
            <p:nvPr/>
          </p:nvSpPr>
          <p:spPr bwMode="auto">
            <a:xfrm>
              <a:off x="4380" y="2544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Z</a:t>
              </a:r>
            </a:p>
          </p:txBody>
        </p:sp>
      </p:grpSp>
      <p:graphicFrame>
        <p:nvGraphicFramePr>
          <p:cNvPr id="21506" name="Object 125"/>
          <p:cNvGraphicFramePr>
            <a:graphicFrameLocks noChangeAspect="1"/>
          </p:cNvGraphicFramePr>
          <p:nvPr>
            <p:ph sz="quarter" idx="3"/>
          </p:nvPr>
        </p:nvGraphicFramePr>
        <p:xfrm>
          <a:off x="3946525" y="2273300"/>
          <a:ext cx="1539875" cy="503238"/>
        </p:xfrm>
        <a:graphic>
          <a:graphicData uri="http://schemas.openxmlformats.org/presentationml/2006/ole">
            <p:oleObj spid="_x0000_s21506" name="Equation" r:id="rId3" imgW="660240" imgH="215640" progId="Equation.3">
              <p:embed/>
            </p:oleObj>
          </a:graphicData>
        </a:graphic>
      </p:graphicFrame>
      <p:cxnSp>
        <p:nvCxnSpPr>
          <p:cNvPr id="21588" name="AutoShape 126"/>
          <p:cNvCxnSpPr>
            <a:cxnSpLocks noChangeShapeType="1"/>
          </p:cNvCxnSpPr>
          <p:nvPr/>
        </p:nvCxnSpPr>
        <p:spPr bwMode="auto">
          <a:xfrm flipH="1" flipV="1">
            <a:off x="3192463" y="2522538"/>
            <a:ext cx="754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21589" name="Rectangle 128"/>
          <p:cNvSpPr>
            <a:spLocks noChangeArrowheads="1"/>
          </p:cNvSpPr>
          <p:nvPr/>
        </p:nvSpPr>
        <p:spPr bwMode="auto">
          <a:xfrm>
            <a:off x="2070100" y="4456113"/>
            <a:ext cx="1265238" cy="835025"/>
          </a:xfrm>
          <a:prstGeom prst="rect">
            <a:avLst/>
          </a:prstGeom>
          <a:solidFill>
            <a:srgbClr val="FF66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90" name="AutoShape 129"/>
          <p:cNvCxnSpPr>
            <a:cxnSpLocks noChangeShapeType="1"/>
            <a:endCxn id="21615" idx="3"/>
          </p:cNvCxnSpPr>
          <p:nvPr/>
        </p:nvCxnSpPr>
        <p:spPr bwMode="auto">
          <a:xfrm flipH="1" flipV="1">
            <a:off x="2703513" y="4189413"/>
            <a:ext cx="608012" cy="1404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21507" name="Object 130"/>
          <p:cNvGraphicFramePr>
            <a:graphicFrameLocks noChangeAspect="1"/>
          </p:cNvGraphicFramePr>
          <p:nvPr/>
        </p:nvGraphicFramePr>
        <p:xfrm>
          <a:off x="1209675" y="5567363"/>
          <a:ext cx="1611313" cy="546100"/>
        </p:xfrm>
        <a:graphic>
          <a:graphicData uri="http://schemas.openxmlformats.org/presentationml/2006/ole">
            <p:oleObj spid="_x0000_s21507" name="Equation" r:id="rId4" imgW="672840" imgH="228600" progId="Equation.3">
              <p:embed/>
            </p:oleObj>
          </a:graphicData>
        </a:graphic>
      </p:graphicFrame>
      <p:cxnSp>
        <p:nvCxnSpPr>
          <p:cNvPr id="21591" name="AutoShape 131"/>
          <p:cNvCxnSpPr>
            <a:cxnSpLocks noChangeShapeType="1"/>
            <a:endCxn id="21589" idx="2"/>
          </p:cNvCxnSpPr>
          <p:nvPr/>
        </p:nvCxnSpPr>
        <p:spPr bwMode="auto">
          <a:xfrm flipV="1">
            <a:off x="2016125" y="5291138"/>
            <a:ext cx="687388" cy="336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21508" name="Object 132"/>
          <p:cNvGraphicFramePr>
            <a:graphicFrameLocks noChangeAspect="1"/>
          </p:cNvGraphicFramePr>
          <p:nvPr/>
        </p:nvGraphicFramePr>
        <p:xfrm>
          <a:off x="3311525" y="5016500"/>
          <a:ext cx="1641475" cy="1155700"/>
        </p:xfrm>
        <a:graphic>
          <a:graphicData uri="http://schemas.openxmlformats.org/presentationml/2006/ole">
            <p:oleObj spid="_x0000_s21508" name="Equation" r:id="rId5" imgW="685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253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253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2D8679D-0A6A-4E9D-8FD9-9927470FBADE}" type="slidenum">
              <a:rPr lang="en-US" smtClean="0"/>
              <a:pPr lvl="1"/>
              <a:t>61</a:t>
            </a:fld>
            <a:endParaRPr lang="en-US" smtClean="0"/>
          </a:p>
        </p:txBody>
      </p:sp>
      <p:sp>
        <p:nvSpPr>
          <p:cNvPr id="22537" name="Rectangle 2"/>
          <p:cNvSpPr>
            <a:spLocks noChangeArrowheads="1"/>
          </p:cNvSpPr>
          <p:nvPr/>
        </p:nvSpPr>
        <p:spPr bwMode="auto">
          <a:xfrm>
            <a:off x="3927475" y="3403600"/>
            <a:ext cx="1190625" cy="83502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3"/>
          <p:cNvSpPr>
            <a:spLocks noChangeArrowheads="1"/>
          </p:cNvSpPr>
          <p:nvPr/>
        </p:nvSpPr>
        <p:spPr bwMode="auto">
          <a:xfrm>
            <a:off x="2085975" y="3365500"/>
            <a:ext cx="1249363" cy="871538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4"/>
          <p:cNvSpPr>
            <a:spLocks noChangeArrowheads="1"/>
          </p:cNvSpPr>
          <p:nvPr/>
        </p:nvSpPr>
        <p:spPr bwMode="auto">
          <a:xfrm>
            <a:off x="2070100" y="2235200"/>
            <a:ext cx="1265238" cy="9001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2254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493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Example8</a:t>
            </a:r>
            <a:r>
              <a:rPr lang="en-US" sz="2800" smtClean="0"/>
              <a:t>: Determine the truth table</a:t>
            </a:r>
          </a:p>
        </p:txBody>
      </p:sp>
      <p:graphicFrame>
        <p:nvGraphicFramePr>
          <p:cNvPr id="919559" name="Group 7"/>
          <p:cNvGraphicFramePr>
            <a:graphicFrameLocks noGrp="1"/>
          </p:cNvGraphicFramePr>
          <p:nvPr>
            <p:ph sz="quarter" idx="2"/>
          </p:nvPr>
        </p:nvGraphicFramePr>
        <p:xfrm>
          <a:off x="6096000" y="1752600"/>
          <a:ext cx="2730500" cy="307848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81000"/>
                <a:gridCol w="461963"/>
                <a:gridCol w="403225"/>
                <a:gridCol w="430212"/>
                <a:gridCol w="4445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2613" name="Group 78"/>
          <p:cNvGrpSpPr>
            <a:grpSpLocks/>
          </p:cNvGrpSpPr>
          <p:nvPr/>
        </p:nvGrpSpPr>
        <p:grpSpPr bwMode="auto">
          <a:xfrm>
            <a:off x="12700" y="2286000"/>
            <a:ext cx="5618163" cy="2968625"/>
            <a:chOff x="1064" y="1728"/>
            <a:chExt cx="3539" cy="1870"/>
          </a:xfrm>
        </p:grpSpPr>
        <p:grpSp>
          <p:nvGrpSpPr>
            <p:cNvPr id="22619" name="Group 79"/>
            <p:cNvGrpSpPr>
              <a:grpSpLocks/>
            </p:cNvGrpSpPr>
            <p:nvPr/>
          </p:nvGrpSpPr>
          <p:grpSpPr bwMode="auto">
            <a:xfrm>
              <a:off x="3504" y="2457"/>
              <a:ext cx="876" cy="473"/>
              <a:chOff x="3648" y="1960"/>
              <a:chExt cx="1248" cy="673"/>
            </a:xfrm>
          </p:grpSpPr>
          <p:grpSp>
            <p:nvGrpSpPr>
              <p:cNvPr id="22659" name="Group 80"/>
              <p:cNvGrpSpPr>
                <a:grpSpLocks/>
              </p:cNvGrpSpPr>
              <p:nvPr/>
            </p:nvGrpSpPr>
            <p:grpSpPr bwMode="auto">
              <a:xfrm>
                <a:off x="3817" y="1960"/>
                <a:ext cx="776" cy="673"/>
                <a:chOff x="2521" y="1536"/>
                <a:chExt cx="776" cy="673"/>
              </a:xfrm>
            </p:grpSpPr>
            <p:sp>
              <p:nvSpPr>
                <p:cNvPr id="22664" name="Arc 81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65" name="Freeform 82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660" name="Line 83"/>
              <p:cNvSpPr>
                <a:spLocks noChangeShapeType="1"/>
              </p:cNvSpPr>
              <p:nvPr/>
            </p:nvSpPr>
            <p:spPr bwMode="auto">
              <a:xfrm flipH="1">
                <a:off x="3648" y="206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1" name="Line 84"/>
              <p:cNvSpPr>
                <a:spLocks noChangeShapeType="1"/>
              </p:cNvSpPr>
              <p:nvPr/>
            </p:nvSpPr>
            <p:spPr bwMode="auto">
              <a:xfrm flipH="1">
                <a:off x="3648" y="253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2" name="Line 85"/>
              <p:cNvSpPr>
                <a:spLocks noChangeShapeType="1"/>
              </p:cNvSpPr>
              <p:nvPr/>
            </p:nvSpPr>
            <p:spPr bwMode="auto">
              <a:xfrm flipH="1">
                <a:off x="4608" y="229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3" name="Line 86"/>
              <p:cNvSpPr>
                <a:spLocks noChangeShapeType="1"/>
              </p:cNvSpPr>
              <p:nvPr/>
            </p:nvSpPr>
            <p:spPr bwMode="auto">
              <a:xfrm flipH="1">
                <a:off x="3648" y="2291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20" name="Group 87"/>
            <p:cNvGrpSpPr>
              <a:grpSpLocks/>
            </p:cNvGrpSpPr>
            <p:nvPr/>
          </p:nvGrpSpPr>
          <p:grpSpPr bwMode="auto">
            <a:xfrm>
              <a:off x="2331" y="3120"/>
              <a:ext cx="823" cy="478"/>
              <a:chOff x="4224" y="1859"/>
              <a:chExt cx="823" cy="478"/>
            </a:xfrm>
          </p:grpSpPr>
          <p:sp>
            <p:nvSpPr>
              <p:cNvPr id="22651" name="Arc 88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2" name="Arc 89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3" name="Line 90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4" name="Line 91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5" name="Arc 92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6" name="Line 93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7" name="Line 94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8" name="Line 95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21" name="Group 96"/>
            <p:cNvGrpSpPr>
              <a:grpSpLocks/>
            </p:cNvGrpSpPr>
            <p:nvPr/>
          </p:nvGrpSpPr>
          <p:grpSpPr bwMode="auto">
            <a:xfrm>
              <a:off x="2333" y="1753"/>
              <a:ext cx="823" cy="478"/>
              <a:chOff x="4224" y="1859"/>
              <a:chExt cx="823" cy="478"/>
            </a:xfrm>
          </p:grpSpPr>
          <p:sp>
            <p:nvSpPr>
              <p:cNvPr id="22643" name="Arc 97"/>
              <p:cNvSpPr>
                <a:spLocks/>
              </p:cNvSpPr>
              <p:nvPr/>
            </p:nvSpPr>
            <p:spPr bwMode="auto">
              <a:xfrm>
                <a:off x="4508" y="1862"/>
                <a:ext cx="446" cy="472"/>
              </a:xfrm>
              <a:custGeom>
                <a:avLst/>
                <a:gdLst>
                  <a:gd name="T0" fmla="*/ 0 w 18822"/>
                  <a:gd name="T1" fmla="*/ 0 h 21600"/>
                  <a:gd name="T2" fmla="*/ 0 w 18822"/>
                  <a:gd name="T3" fmla="*/ 0 h 21600"/>
                  <a:gd name="T4" fmla="*/ 0 w 1882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22"/>
                  <a:gd name="T10" fmla="*/ 0 h 21600"/>
                  <a:gd name="T11" fmla="*/ 18822 w 1882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2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</a:path>
                  <a:path w="1882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9" y="0"/>
                      <a:pt x="14987" y="4182"/>
                      <a:pt x="18822" y="10950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4" name="Arc 98"/>
              <p:cNvSpPr>
                <a:spLocks/>
              </p:cNvSpPr>
              <p:nvPr/>
            </p:nvSpPr>
            <p:spPr bwMode="auto">
              <a:xfrm rot="10800000">
                <a:off x="4515" y="1865"/>
                <a:ext cx="443" cy="472"/>
              </a:xfrm>
              <a:custGeom>
                <a:avLst/>
                <a:gdLst>
                  <a:gd name="T0" fmla="*/ 0 w 18684"/>
                  <a:gd name="T1" fmla="*/ 0 h 21600"/>
                  <a:gd name="T2" fmla="*/ 0 w 18684"/>
                  <a:gd name="T3" fmla="*/ 0 h 21600"/>
                  <a:gd name="T4" fmla="*/ 0 w 186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684"/>
                  <a:gd name="T10" fmla="*/ 0 h 21600"/>
                  <a:gd name="T11" fmla="*/ 18684 w 186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84" h="21600" fill="none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</a:path>
                  <a:path w="18684" h="21600" stroke="0" extrusionOk="0">
                    <a:moveTo>
                      <a:pt x="0" y="10761"/>
                    </a:moveTo>
                    <a:cubicBezTo>
                      <a:pt x="3859" y="4109"/>
                      <a:pt x="10963" y="10"/>
                      <a:pt x="18654" y="0"/>
                    </a:cubicBezTo>
                    <a:lnTo>
                      <a:pt x="1868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5" name="Line 99"/>
              <p:cNvSpPr>
                <a:spLocks noChangeShapeType="1"/>
              </p:cNvSpPr>
              <p:nvPr/>
            </p:nvSpPr>
            <p:spPr bwMode="auto">
              <a:xfrm flipH="1">
                <a:off x="4355" y="1861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6" name="Line 100"/>
              <p:cNvSpPr>
                <a:spLocks noChangeShapeType="1"/>
              </p:cNvSpPr>
              <p:nvPr/>
            </p:nvSpPr>
            <p:spPr bwMode="auto">
              <a:xfrm flipH="1">
                <a:off x="4355" y="2333"/>
                <a:ext cx="1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7" name="Arc 101"/>
              <p:cNvSpPr>
                <a:spLocks/>
              </p:cNvSpPr>
              <p:nvPr/>
            </p:nvSpPr>
            <p:spPr bwMode="auto">
              <a:xfrm>
                <a:off x="4294" y="1859"/>
                <a:ext cx="128" cy="474"/>
              </a:xfrm>
              <a:custGeom>
                <a:avLst/>
                <a:gdLst>
                  <a:gd name="T0" fmla="*/ 0 w 21600"/>
                  <a:gd name="T1" fmla="*/ 0 h 37935"/>
                  <a:gd name="T2" fmla="*/ 0 w 21600"/>
                  <a:gd name="T3" fmla="*/ 0 h 37935"/>
                  <a:gd name="T4" fmla="*/ 0 w 21600"/>
                  <a:gd name="T5" fmla="*/ 0 h 379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35"/>
                  <a:gd name="T11" fmla="*/ 21600 w 21600"/>
                  <a:gd name="T12" fmla="*/ 37935 h 379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35" fill="none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</a:path>
                  <a:path w="21600" h="37935" stroke="0" extrusionOk="0">
                    <a:moveTo>
                      <a:pt x="10075" y="0"/>
                    </a:moveTo>
                    <a:cubicBezTo>
                      <a:pt x="17163" y="3738"/>
                      <a:pt x="21600" y="11092"/>
                      <a:pt x="21600" y="19106"/>
                    </a:cubicBezTo>
                    <a:cubicBezTo>
                      <a:pt x="21600" y="26911"/>
                      <a:pt x="17388" y="34110"/>
                      <a:pt x="10584" y="37935"/>
                    </a:cubicBezTo>
                    <a:lnTo>
                      <a:pt x="0" y="191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8" name="Line 102"/>
              <p:cNvSpPr>
                <a:spLocks noChangeShapeType="1"/>
              </p:cNvSpPr>
              <p:nvPr/>
            </p:nvSpPr>
            <p:spPr bwMode="auto">
              <a:xfrm flipH="1">
                <a:off x="4224" y="1990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9" name="Line 103"/>
              <p:cNvSpPr>
                <a:spLocks noChangeShapeType="1"/>
              </p:cNvSpPr>
              <p:nvPr/>
            </p:nvSpPr>
            <p:spPr bwMode="auto">
              <a:xfrm flipH="1">
                <a:off x="4958" y="2097"/>
                <a:ext cx="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0" name="Line 104"/>
              <p:cNvSpPr>
                <a:spLocks noChangeShapeType="1"/>
              </p:cNvSpPr>
              <p:nvPr/>
            </p:nvSpPr>
            <p:spPr bwMode="auto">
              <a:xfrm flipH="1">
                <a:off x="4224" y="2206"/>
                <a:ext cx="183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22" name="Group 105"/>
            <p:cNvGrpSpPr>
              <a:grpSpLocks/>
            </p:cNvGrpSpPr>
            <p:nvPr/>
          </p:nvGrpSpPr>
          <p:grpSpPr bwMode="auto">
            <a:xfrm>
              <a:off x="2333" y="2456"/>
              <a:ext cx="962" cy="472"/>
              <a:chOff x="1670" y="2802"/>
              <a:chExt cx="962" cy="472"/>
            </a:xfrm>
          </p:grpSpPr>
          <p:grpSp>
            <p:nvGrpSpPr>
              <p:cNvPr id="22636" name="Group 106"/>
              <p:cNvGrpSpPr>
                <a:grpSpLocks/>
              </p:cNvGrpSpPr>
              <p:nvPr/>
            </p:nvGrpSpPr>
            <p:grpSpPr bwMode="auto">
              <a:xfrm>
                <a:off x="1789" y="2802"/>
                <a:ext cx="544" cy="472"/>
                <a:chOff x="2521" y="1536"/>
                <a:chExt cx="776" cy="673"/>
              </a:xfrm>
            </p:grpSpPr>
            <p:sp>
              <p:nvSpPr>
                <p:cNvPr id="22641" name="Arc 107"/>
                <p:cNvSpPr>
                  <a:spLocks/>
                </p:cNvSpPr>
                <p:nvPr/>
              </p:nvSpPr>
              <p:spPr bwMode="auto">
                <a:xfrm>
                  <a:off x="2925" y="1537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0 h 43200"/>
                    <a:gd name="T4" fmla="*/ 0 w 21658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2" name="Freeform 108"/>
                <p:cNvSpPr>
                  <a:spLocks/>
                </p:cNvSpPr>
                <p:nvPr/>
              </p:nvSpPr>
              <p:spPr bwMode="auto">
                <a:xfrm>
                  <a:off x="2521" y="1536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637" name="Line 109"/>
              <p:cNvSpPr>
                <a:spLocks noChangeShapeType="1"/>
              </p:cNvSpPr>
              <p:nvPr/>
            </p:nvSpPr>
            <p:spPr bwMode="auto">
              <a:xfrm flipH="1">
                <a:off x="1670" y="292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" name="Line 110"/>
              <p:cNvSpPr>
                <a:spLocks noChangeShapeType="1"/>
              </p:cNvSpPr>
              <p:nvPr/>
            </p:nvSpPr>
            <p:spPr bwMode="auto">
              <a:xfrm flipH="1">
                <a:off x="1670" y="3168"/>
                <a:ext cx="1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9" name="Line 111"/>
              <p:cNvSpPr>
                <a:spLocks noChangeShapeType="1"/>
              </p:cNvSpPr>
              <p:nvPr/>
            </p:nvSpPr>
            <p:spPr bwMode="auto">
              <a:xfrm flipH="1">
                <a:off x="2430" y="3036"/>
                <a:ext cx="2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0" name="Oval 112"/>
              <p:cNvSpPr>
                <a:spLocks noChangeArrowheads="1"/>
              </p:cNvSpPr>
              <p:nvPr/>
            </p:nvSpPr>
            <p:spPr bwMode="auto">
              <a:xfrm>
                <a:off x="2328" y="2992"/>
                <a:ext cx="96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2623" name="AutoShape 113"/>
            <p:cNvCxnSpPr>
              <a:cxnSpLocks noChangeShapeType="1"/>
              <a:stCxn id="22639" idx="0"/>
              <a:endCxn id="22663" idx="1"/>
            </p:cNvCxnSpPr>
            <p:nvPr/>
          </p:nvCxnSpPr>
          <p:spPr bwMode="auto">
            <a:xfrm>
              <a:off x="3295" y="2690"/>
              <a:ext cx="21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624" name="AutoShape 114"/>
            <p:cNvCxnSpPr>
              <a:cxnSpLocks noChangeShapeType="1"/>
              <a:stCxn id="22657" idx="0"/>
              <a:endCxn id="22661" idx="1"/>
            </p:cNvCxnSpPr>
            <p:nvPr/>
          </p:nvCxnSpPr>
          <p:spPr bwMode="auto">
            <a:xfrm rot="-5400000">
              <a:off x="3080" y="2933"/>
              <a:ext cx="500" cy="350"/>
            </a:xfrm>
            <a:prstGeom prst="bentConnector3">
              <a:avLst>
                <a:gd name="adj1" fmla="val -100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625" name="AutoShape 115"/>
            <p:cNvCxnSpPr>
              <a:cxnSpLocks noChangeShapeType="1"/>
              <a:stCxn id="22649" idx="0"/>
              <a:endCxn id="22660" idx="1"/>
            </p:cNvCxnSpPr>
            <p:nvPr/>
          </p:nvCxnSpPr>
          <p:spPr bwMode="auto">
            <a:xfrm rot="5400000" flipV="1">
              <a:off x="3062" y="2086"/>
              <a:ext cx="537" cy="348"/>
            </a:xfrm>
            <a:prstGeom prst="bentConnector5">
              <a:avLst>
                <a:gd name="adj1" fmla="val 0"/>
                <a:gd name="adj2" fmla="val 49426"/>
                <a:gd name="adj3" fmla="val 10037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626" name="AutoShape 116"/>
            <p:cNvCxnSpPr>
              <a:cxnSpLocks noChangeShapeType="1"/>
              <a:stCxn id="22648" idx="1"/>
            </p:cNvCxnSpPr>
            <p:nvPr/>
          </p:nvCxnSpPr>
          <p:spPr bwMode="auto">
            <a:xfrm flipH="1">
              <a:off x="1296" y="1886"/>
              <a:ext cx="103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627" name="AutoShape 117"/>
            <p:cNvCxnSpPr>
              <a:cxnSpLocks noChangeShapeType="1"/>
              <a:stCxn id="22658" idx="1"/>
            </p:cNvCxnSpPr>
            <p:nvPr/>
          </p:nvCxnSpPr>
          <p:spPr bwMode="auto">
            <a:xfrm rot="16200000" flipV="1">
              <a:off x="1217" y="2355"/>
              <a:ext cx="1585" cy="644"/>
            </a:xfrm>
            <a:prstGeom prst="bentConnector3">
              <a:avLst>
                <a:gd name="adj1" fmla="val 6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628" name="AutoShape 118"/>
            <p:cNvCxnSpPr>
              <a:cxnSpLocks noChangeShapeType="1"/>
              <a:stCxn id="22637" idx="1"/>
              <a:endCxn id="22650" idx="1"/>
            </p:cNvCxnSpPr>
            <p:nvPr/>
          </p:nvCxnSpPr>
          <p:spPr bwMode="auto">
            <a:xfrm flipV="1">
              <a:off x="2334" y="2102"/>
              <a:ext cx="0" cy="4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629" name="AutoShape 119"/>
            <p:cNvCxnSpPr>
              <a:cxnSpLocks noChangeShapeType="1"/>
              <a:stCxn id="22656" idx="1"/>
              <a:endCxn id="22638" idx="1"/>
            </p:cNvCxnSpPr>
            <p:nvPr/>
          </p:nvCxnSpPr>
          <p:spPr bwMode="auto">
            <a:xfrm flipV="1">
              <a:off x="2332" y="2822"/>
              <a:ext cx="2" cy="4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630" name="Line 120"/>
            <p:cNvSpPr>
              <a:spLocks noChangeShapeType="1"/>
            </p:cNvSpPr>
            <p:nvPr/>
          </p:nvSpPr>
          <p:spPr bwMode="auto">
            <a:xfrm flipH="1">
              <a:off x="2064" y="2304"/>
              <a:ext cx="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1" name="Line 121"/>
            <p:cNvSpPr>
              <a:spLocks noChangeShapeType="1"/>
            </p:cNvSpPr>
            <p:nvPr/>
          </p:nvSpPr>
          <p:spPr bwMode="auto">
            <a:xfrm flipH="1">
              <a:off x="2064" y="3024"/>
              <a:ext cx="2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2" name="Text Box 122"/>
            <p:cNvSpPr txBox="1">
              <a:spLocks noChangeArrowheads="1"/>
            </p:cNvSpPr>
            <p:nvPr/>
          </p:nvSpPr>
          <p:spPr bwMode="auto">
            <a:xfrm>
              <a:off x="1064" y="1728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A</a:t>
              </a:r>
            </a:p>
          </p:txBody>
        </p:sp>
        <p:sp>
          <p:nvSpPr>
            <p:cNvPr id="22633" name="Text Box 123"/>
            <p:cNvSpPr txBox="1">
              <a:spLocks noChangeArrowheads="1"/>
            </p:cNvSpPr>
            <p:nvPr/>
          </p:nvSpPr>
          <p:spPr bwMode="auto">
            <a:xfrm>
              <a:off x="1836" y="2150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B</a:t>
              </a:r>
            </a:p>
          </p:txBody>
        </p:sp>
        <p:sp>
          <p:nvSpPr>
            <p:cNvPr id="22634" name="Text Box 124"/>
            <p:cNvSpPr txBox="1">
              <a:spLocks noChangeArrowheads="1"/>
            </p:cNvSpPr>
            <p:nvPr/>
          </p:nvSpPr>
          <p:spPr bwMode="auto">
            <a:xfrm>
              <a:off x="1837" y="2870"/>
              <a:ext cx="23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C</a:t>
              </a:r>
            </a:p>
          </p:txBody>
        </p:sp>
        <p:sp>
          <p:nvSpPr>
            <p:cNvPr id="22635" name="Text Box 125"/>
            <p:cNvSpPr txBox="1">
              <a:spLocks noChangeArrowheads="1"/>
            </p:cNvSpPr>
            <p:nvPr/>
          </p:nvSpPr>
          <p:spPr bwMode="auto">
            <a:xfrm>
              <a:off x="4380" y="2544"/>
              <a:ext cx="22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Z</a:t>
              </a:r>
            </a:p>
          </p:txBody>
        </p:sp>
      </p:grpSp>
      <p:graphicFrame>
        <p:nvGraphicFramePr>
          <p:cNvPr id="22530" name="Object 126"/>
          <p:cNvGraphicFramePr>
            <a:graphicFrameLocks noChangeAspect="1"/>
          </p:cNvGraphicFramePr>
          <p:nvPr>
            <p:ph sz="quarter" idx="3"/>
          </p:nvPr>
        </p:nvGraphicFramePr>
        <p:xfrm>
          <a:off x="3946525" y="2273300"/>
          <a:ext cx="1539875" cy="503238"/>
        </p:xfrm>
        <a:graphic>
          <a:graphicData uri="http://schemas.openxmlformats.org/presentationml/2006/ole">
            <p:oleObj spid="_x0000_s22530" name="Equation" r:id="rId3" imgW="660240" imgH="215640" progId="Equation.3">
              <p:embed/>
            </p:oleObj>
          </a:graphicData>
        </a:graphic>
      </p:graphicFrame>
      <p:cxnSp>
        <p:nvCxnSpPr>
          <p:cNvPr id="22614" name="AutoShape 127"/>
          <p:cNvCxnSpPr>
            <a:cxnSpLocks noChangeShapeType="1"/>
          </p:cNvCxnSpPr>
          <p:nvPr/>
        </p:nvCxnSpPr>
        <p:spPr bwMode="auto">
          <a:xfrm flipH="1" flipV="1">
            <a:off x="3192463" y="2522538"/>
            <a:ext cx="754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22615" name="Rectangle 129"/>
          <p:cNvSpPr>
            <a:spLocks noChangeArrowheads="1"/>
          </p:cNvSpPr>
          <p:nvPr/>
        </p:nvSpPr>
        <p:spPr bwMode="auto">
          <a:xfrm>
            <a:off x="2070100" y="4456113"/>
            <a:ext cx="1265238" cy="835025"/>
          </a:xfrm>
          <a:prstGeom prst="rect">
            <a:avLst/>
          </a:prstGeom>
          <a:solidFill>
            <a:srgbClr val="FF66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616" name="AutoShape 130"/>
          <p:cNvCxnSpPr>
            <a:cxnSpLocks noChangeShapeType="1"/>
            <a:endCxn id="22642" idx="3"/>
          </p:cNvCxnSpPr>
          <p:nvPr/>
        </p:nvCxnSpPr>
        <p:spPr bwMode="auto">
          <a:xfrm flipH="1" flipV="1">
            <a:off x="2703513" y="4189413"/>
            <a:ext cx="608012" cy="14176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22531" name="Object 131"/>
          <p:cNvGraphicFramePr>
            <a:graphicFrameLocks noChangeAspect="1"/>
          </p:cNvGraphicFramePr>
          <p:nvPr/>
        </p:nvGraphicFramePr>
        <p:xfrm>
          <a:off x="1209675" y="5567363"/>
          <a:ext cx="1611313" cy="546100"/>
        </p:xfrm>
        <a:graphic>
          <a:graphicData uri="http://schemas.openxmlformats.org/presentationml/2006/ole">
            <p:oleObj spid="_x0000_s22531" name="Equation" r:id="rId4" imgW="672840" imgH="228600" progId="Equation.3">
              <p:embed/>
            </p:oleObj>
          </a:graphicData>
        </a:graphic>
      </p:graphicFrame>
      <p:cxnSp>
        <p:nvCxnSpPr>
          <p:cNvPr id="22617" name="AutoShape 132"/>
          <p:cNvCxnSpPr>
            <a:cxnSpLocks noChangeShapeType="1"/>
            <a:endCxn id="22615" idx="2"/>
          </p:cNvCxnSpPr>
          <p:nvPr/>
        </p:nvCxnSpPr>
        <p:spPr bwMode="auto">
          <a:xfrm flipV="1">
            <a:off x="2016125" y="5291138"/>
            <a:ext cx="687388" cy="336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22532" name="Object 133"/>
          <p:cNvGraphicFramePr>
            <a:graphicFrameLocks noChangeAspect="1"/>
          </p:cNvGraphicFramePr>
          <p:nvPr/>
        </p:nvGraphicFramePr>
        <p:xfrm>
          <a:off x="5167313" y="5478463"/>
          <a:ext cx="3497262" cy="576262"/>
        </p:xfrm>
        <a:graphic>
          <a:graphicData uri="http://schemas.openxmlformats.org/presentationml/2006/ole">
            <p:oleObj spid="_x0000_s22532" name="Equation" r:id="rId5" imgW="1460160" imgH="241200" progId="Equation.3">
              <p:embed/>
            </p:oleObj>
          </a:graphicData>
        </a:graphic>
      </p:graphicFrame>
      <p:cxnSp>
        <p:nvCxnSpPr>
          <p:cNvPr id="22618" name="AutoShape 134"/>
          <p:cNvCxnSpPr>
            <a:cxnSpLocks noChangeShapeType="1"/>
            <a:endCxn id="22537" idx="2"/>
          </p:cNvCxnSpPr>
          <p:nvPr/>
        </p:nvCxnSpPr>
        <p:spPr bwMode="auto">
          <a:xfrm flipH="1" flipV="1">
            <a:off x="4522788" y="4238625"/>
            <a:ext cx="2393950" cy="12398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22533" name="Object 135"/>
          <p:cNvGraphicFramePr>
            <a:graphicFrameLocks noChangeAspect="1"/>
          </p:cNvGraphicFramePr>
          <p:nvPr/>
        </p:nvGraphicFramePr>
        <p:xfrm>
          <a:off x="3311525" y="5029200"/>
          <a:ext cx="1641475" cy="1155700"/>
        </p:xfrm>
        <a:graphic>
          <a:graphicData uri="http://schemas.openxmlformats.org/presentationml/2006/ole">
            <p:oleObj spid="_x0000_s22533" name="Equation" r:id="rId6" imgW="685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355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355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B8B184E-1100-47AA-A760-BF2DD13D25D0}" type="slidenum">
              <a:rPr lang="en-US" smtClean="0"/>
              <a:pPr lvl="1"/>
              <a:t>62</a:t>
            </a:fld>
            <a:endParaRPr lang="en-US" smtClean="0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235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493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Example8</a:t>
            </a:r>
            <a:r>
              <a:rPr lang="en-US" sz="2800" smtClean="0"/>
              <a:t>: Determine the truth table</a:t>
            </a:r>
          </a:p>
        </p:txBody>
      </p:sp>
      <p:graphicFrame>
        <p:nvGraphicFramePr>
          <p:cNvPr id="920580" name="Group 4"/>
          <p:cNvGraphicFramePr>
            <a:graphicFrameLocks noGrp="1"/>
          </p:cNvGraphicFramePr>
          <p:nvPr>
            <p:ph sz="quarter" idx="2"/>
          </p:nvPr>
        </p:nvGraphicFramePr>
        <p:xfrm>
          <a:off x="6096000" y="1752600"/>
          <a:ext cx="2730500" cy="307848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81000"/>
                <a:gridCol w="461963"/>
                <a:gridCol w="403225"/>
                <a:gridCol w="430212"/>
                <a:gridCol w="4445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554" name="Object 75"/>
          <p:cNvGraphicFramePr>
            <a:graphicFrameLocks noChangeAspect="1"/>
          </p:cNvGraphicFramePr>
          <p:nvPr/>
        </p:nvGraphicFramePr>
        <p:xfrm>
          <a:off x="1250950" y="2147888"/>
          <a:ext cx="3740150" cy="3517900"/>
        </p:xfrm>
        <a:graphic>
          <a:graphicData uri="http://schemas.openxmlformats.org/presentationml/2006/ole">
            <p:oleObj spid="_x0000_s23554" name="Equation" r:id="rId3" imgW="1562040" imgH="1473120" progId="Equation.3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9B0A0C2-65A3-4D33-8DE1-A04CFD53338F}" type="slidenum">
              <a:rPr lang="en-US" smtClean="0"/>
              <a:pPr lvl="1"/>
              <a:t>63</a:t>
            </a:fld>
            <a:endParaRPr lang="en-US" smtClean="0"/>
          </a:p>
        </p:txBody>
      </p:sp>
      <p:pic>
        <p:nvPicPr>
          <p:cNvPr id="71685" name="Picture 2" descr="pat76902_03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288" y="2667000"/>
            <a:ext cx="5664200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Combinational Logic – Decoders</a:t>
            </a:r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000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Decode the input and signify its value by raising </a:t>
            </a:r>
            <a:r>
              <a:rPr lang="en-US" sz="2400" b="1" u="sng" smtClean="0"/>
              <a:t>just one</a:t>
            </a:r>
            <a:r>
              <a:rPr lang="en-US" sz="2400" smtClean="0"/>
              <a:t> of its outputs.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A decoder with </a:t>
            </a:r>
            <a:r>
              <a:rPr lang="en-US" sz="2400" b="1" smtClean="0">
                <a:solidFill>
                  <a:srgbClr val="800000"/>
                </a:solidFill>
              </a:rPr>
              <a:t>n</a:t>
            </a:r>
            <a:r>
              <a:rPr lang="en-US" sz="2400" smtClean="0"/>
              <a:t> inputs has </a:t>
            </a:r>
            <a:r>
              <a:rPr lang="en-US" sz="2400" b="1" smtClean="0">
                <a:solidFill>
                  <a:srgbClr val="800000"/>
                </a:solidFill>
              </a:rPr>
              <a:t>2</a:t>
            </a:r>
            <a:r>
              <a:rPr lang="en-US" sz="2400" b="1" baseline="30000" smtClean="0">
                <a:solidFill>
                  <a:srgbClr val="800000"/>
                </a:solidFill>
              </a:rPr>
              <a:t>n</a:t>
            </a:r>
            <a:r>
              <a:rPr lang="en-US" sz="2400" smtClean="0"/>
              <a:t> outputs</a:t>
            </a:r>
          </a:p>
        </p:txBody>
      </p:sp>
      <p:sp>
        <p:nvSpPr>
          <p:cNvPr id="71688" name="Text Box 5"/>
          <p:cNvSpPr txBox="1">
            <a:spLocks noChangeArrowheads="1"/>
          </p:cNvSpPr>
          <p:nvPr/>
        </p:nvSpPr>
        <p:spPr bwMode="auto">
          <a:xfrm>
            <a:off x="2397125" y="3754438"/>
            <a:ext cx="285750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X</a:t>
            </a:r>
          </a:p>
        </p:txBody>
      </p:sp>
      <p:sp>
        <p:nvSpPr>
          <p:cNvPr id="71689" name="Text Box 6"/>
          <p:cNvSpPr txBox="1">
            <a:spLocks noChangeArrowheads="1"/>
          </p:cNvSpPr>
          <p:nvPr/>
        </p:nvSpPr>
        <p:spPr bwMode="auto">
          <a:xfrm>
            <a:off x="2397125" y="4548188"/>
            <a:ext cx="285750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Y</a:t>
            </a:r>
          </a:p>
        </p:txBody>
      </p:sp>
      <p:sp>
        <p:nvSpPr>
          <p:cNvPr id="71690" name="Text Box 7"/>
          <p:cNvSpPr txBox="1">
            <a:spLocks noChangeArrowheads="1"/>
          </p:cNvSpPr>
          <p:nvPr/>
        </p:nvSpPr>
        <p:spPr bwMode="auto">
          <a:xfrm>
            <a:off x="2397125" y="5299075"/>
            <a:ext cx="277813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Z</a:t>
            </a:r>
          </a:p>
        </p:txBody>
      </p:sp>
      <p:sp>
        <p:nvSpPr>
          <p:cNvPr id="71691" name="Text Box 8"/>
          <p:cNvSpPr txBox="1">
            <a:spLocks noChangeArrowheads="1"/>
          </p:cNvSpPr>
          <p:nvPr/>
        </p:nvSpPr>
        <p:spPr bwMode="auto">
          <a:xfrm>
            <a:off x="2354263" y="2971800"/>
            <a:ext cx="328612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W</a:t>
            </a:r>
          </a:p>
        </p:txBody>
      </p:sp>
      <p:grpSp>
        <p:nvGrpSpPr>
          <p:cNvPr id="71692" name="Group 9"/>
          <p:cNvGrpSpPr>
            <a:grpSpLocks/>
          </p:cNvGrpSpPr>
          <p:nvPr/>
        </p:nvGrpSpPr>
        <p:grpSpPr bwMode="auto">
          <a:xfrm>
            <a:off x="6680200" y="2514600"/>
            <a:ext cx="2133600" cy="3581400"/>
            <a:chOff x="4320" y="1584"/>
            <a:chExt cx="1344" cy="2256"/>
          </a:xfrm>
        </p:grpSpPr>
        <p:sp>
          <p:nvSpPr>
            <p:cNvPr id="922634" name="Rectangle 10"/>
            <p:cNvSpPr>
              <a:spLocks noChangeArrowheads="1"/>
            </p:cNvSpPr>
            <p:nvPr/>
          </p:nvSpPr>
          <p:spPr bwMode="auto">
            <a:xfrm>
              <a:off x="4320" y="1584"/>
              <a:ext cx="1344" cy="225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1694" name="Group 11"/>
            <p:cNvGrpSpPr>
              <a:grpSpLocks/>
            </p:cNvGrpSpPr>
            <p:nvPr/>
          </p:nvGrpSpPr>
          <p:grpSpPr bwMode="auto">
            <a:xfrm>
              <a:off x="4512" y="1776"/>
              <a:ext cx="1128" cy="1584"/>
              <a:chOff x="4464" y="1728"/>
              <a:chExt cx="1128" cy="1584"/>
            </a:xfrm>
          </p:grpSpPr>
          <p:sp>
            <p:nvSpPr>
              <p:cNvPr id="71696" name="Rectangle 12"/>
              <p:cNvSpPr>
                <a:spLocks noChangeArrowheads="1"/>
              </p:cNvSpPr>
              <p:nvPr/>
            </p:nvSpPr>
            <p:spPr bwMode="auto">
              <a:xfrm>
                <a:off x="4464" y="1728"/>
                <a:ext cx="720" cy="124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>
                    <a:latin typeface="Arial" charset="0"/>
                  </a:rPr>
                  <a:t>2-to-4</a:t>
                </a:r>
              </a:p>
              <a:p>
                <a:r>
                  <a:rPr lang="en-US">
                    <a:latin typeface="Arial" charset="0"/>
                  </a:rPr>
                  <a:t>Decoder</a:t>
                </a:r>
              </a:p>
            </p:txBody>
          </p:sp>
          <p:sp>
            <p:nvSpPr>
              <p:cNvPr id="71697" name="Line 13"/>
              <p:cNvSpPr>
                <a:spLocks noChangeShapeType="1"/>
              </p:cNvSpPr>
              <p:nvPr/>
            </p:nvSpPr>
            <p:spPr bwMode="auto">
              <a:xfrm>
                <a:off x="4704" y="297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8" name="Line 14"/>
              <p:cNvSpPr>
                <a:spLocks noChangeShapeType="1"/>
              </p:cNvSpPr>
              <p:nvPr/>
            </p:nvSpPr>
            <p:spPr bwMode="auto">
              <a:xfrm>
                <a:off x="4896" y="297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9" name="Rectangle 15"/>
              <p:cNvSpPr>
                <a:spLocks noChangeArrowheads="1"/>
              </p:cNvSpPr>
              <p:nvPr/>
            </p:nvSpPr>
            <p:spPr bwMode="auto">
              <a:xfrm>
                <a:off x="4552" y="3120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A</a:t>
                </a:r>
              </a:p>
            </p:txBody>
          </p:sp>
          <p:sp>
            <p:nvSpPr>
              <p:cNvPr id="71700" name="Rectangle 16"/>
              <p:cNvSpPr>
                <a:spLocks noChangeArrowheads="1"/>
              </p:cNvSpPr>
              <p:nvPr/>
            </p:nvSpPr>
            <p:spPr bwMode="auto">
              <a:xfrm>
                <a:off x="4752" y="3120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B</a:t>
                </a:r>
              </a:p>
            </p:txBody>
          </p:sp>
          <p:sp>
            <p:nvSpPr>
              <p:cNvPr id="71701" name="Line 17"/>
              <p:cNvSpPr>
                <a:spLocks noChangeShapeType="1"/>
              </p:cNvSpPr>
              <p:nvPr/>
            </p:nvSpPr>
            <p:spPr bwMode="auto">
              <a:xfrm>
                <a:off x="5184" y="187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02" name="Line 18"/>
              <p:cNvSpPr>
                <a:spLocks noChangeShapeType="1"/>
              </p:cNvSpPr>
              <p:nvPr/>
            </p:nvSpPr>
            <p:spPr bwMode="auto">
              <a:xfrm>
                <a:off x="5184" y="216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03" name="Line 19"/>
              <p:cNvSpPr>
                <a:spLocks noChangeShapeType="1"/>
              </p:cNvSpPr>
              <p:nvPr/>
            </p:nvSpPr>
            <p:spPr bwMode="auto">
              <a:xfrm>
                <a:off x="518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04" name="Line 20"/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05" name="Rectangle 21"/>
              <p:cNvSpPr>
                <a:spLocks noChangeArrowheads="1"/>
              </p:cNvSpPr>
              <p:nvPr/>
            </p:nvSpPr>
            <p:spPr bwMode="auto">
              <a:xfrm>
                <a:off x="5280" y="1776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W</a:t>
                </a:r>
              </a:p>
            </p:txBody>
          </p:sp>
          <p:sp>
            <p:nvSpPr>
              <p:cNvPr id="71706" name="Rectangle 22"/>
              <p:cNvSpPr>
                <a:spLocks noChangeArrowheads="1"/>
              </p:cNvSpPr>
              <p:nvPr/>
            </p:nvSpPr>
            <p:spPr bwMode="auto">
              <a:xfrm>
                <a:off x="5280" y="2064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X</a:t>
                </a:r>
              </a:p>
            </p:txBody>
          </p:sp>
          <p:sp>
            <p:nvSpPr>
              <p:cNvPr id="71707" name="Rectangle 23"/>
              <p:cNvSpPr>
                <a:spLocks noChangeArrowheads="1"/>
              </p:cNvSpPr>
              <p:nvPr/>
            </p:nvSpPr>
            <p:spPr bwMode="auto">
              <a:xfrm>
                <a:off x="5288" y="2352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Y</a:t>
                </a:r>
              </a:p>
            </p:txBody>
          </p:sp>
          <p:sp>
            <p:nvSpPr>
              <p:cNvPr id="71708" name="Rectangle 24"/>
              <p:cNvSpPr>
                <a:spLocks noChangeArrowheads="1"/>
              </p:cNvSpPr>
              <p:nvPr/>
            </p:nvSpPr>
            <p:spPr bwMode="auto">
              <a:xfrm>
                <a:off x="5296" y="2640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Z</a:t>
                </a:r>
              </a:p>
            </p:txBody>
          </p:sp>
        </p:grpSp>
        <p:sp>
          <p:nvSpPr>
            <p:cNvPr id="71695" name="Text Box 25"/>
            <p:cNvSpPr txBox="1">
              <a:spLocks noChangeArrowheads="1"/>
            </p:cNvSpPr>
            <p:nvPr/>
          </p:nvSpPr>
          <p:spPr bwMode="auto">
            <a:xfrm>
              <a:off x="4664" y="3408"/>
              <a:ext cx="83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DECODER</a:t>
              </a:r>
              <a:r>
                <a:rPr lang="en-US">
                  <a:latin typeface="Arial" charset="0"/>
                </a:rPr>
                <a:t/>
              </a:r>
              <a:br>
                <a:rPr lang="en-US">
                  <a:latin typeface="Arial" charset="0"/>
                </a:rPr>
              </a:br>
              <a:r>
                <a:rPr lang="en-US">
                  <a:latin typeface="Arial" charset="0"/>
                </a:rPr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27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DFF6E36-901D-4118-81AB-4602B96D1D84}" type="slidenum">
              <a:rPr lang="en-US" smtClean="0"/>
              <a:pPr lvl="1"/>
              <a:t>64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Combinational Logic – Decoders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/>
              <a:t>Write the truth table</a:t>
            </a:r>
          </a:p>
        </p:txBody>
      </p:sp>
      <p:pic>
        <p:nvPicPr>
          <p:cNvPr id="72711" name="Picture 4" descr="pat76902_03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113" y="2289175"/>
            <a:ext cx="83058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2" name="Rectangle 5"/>
          <p:cNvSpPr>
            <a:spLocks noChangeArrowheads="1"/>
          </p:cNvSpPr>
          <p:nvPr/>
        </p:nvSpPr>
        <p:spPr bwMode="auto">
          <a:xfrm>
            <a:off x="4953000" y="2057400"/>
            <a:ext cx="4191000" cy="39624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3005138" y="3603625"/>
            <a:ext cx="285750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X</a:t>
            </a:r>
          </a:p>
        </p:txBody>
      </p:sp>
      <p:sp>
        <p:nvSpPr>
          <p:cNvPr id="72714" name="Text Box 7"/>
          <p:cNvSpPr txBox="1">
            <a:spLocks noChangeArrowheads="1"/>
          </p:cNvSpPr>
          <p:nvPr/>
        </p:nvSpPr>
        <p:spPr bwMode="auto">
          <a:xfrm>
            <a:off x="3005138" y="4518025"/>
            <a:ext cx="285750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Y</a:t>
            </a:r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3005138" y="5440363"/>
            <a:ext cx="277812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Z</a:t>
            </a:r>
          </a:p>
        </p:txBody>
      </p:sp>
      <p:sp>
        <p:nvSpPr>
          <p:cNvPr id="72716" name="Text Box 9"/>
          <p:cNvSpPr txBox="1">
            <a:spLocks noChangeArrowheads="1"/>
          </p:cNvSpPr>
          <p:nvPr/>
        </p:nvSpPr>
        <p:spPr bwMode="auto">
          <a:xfrm>
            <a:off x="2981325" y="2719388"/>
            <a:ext cx="328613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W</a:t>
            </a:r>
          </a:p>
        </p:txBody>
      </p:sp>
      <p:graphicFrame>
        <p:nvGraphicFramePr>
          <p:cNvPr id="923658" name="Group 10"/>
          <p:cNvGraphicFramePr>
            <a:graphicFrameLocks noGrp="1"/>
          </p:cNvGraphicFramePr>
          <p:nvPr>
            <p:ph sz="half" idx="2"/>
          </p:nvPr>
        </p:nvGraphicFramePr>
        <p:xfrm>
          <a:off x="5867400" y="3314700"/>
          <a:ext cx="2238375" cy="1737360"/>
        </p:xfrm>
        <a:graphic>
          <a:graphicData uri="http://schemas.openxmlformats.org/drawingml/2006/table">
            <a:tbl>
              <a:tblPr/>
              <a:tblGrid>
                <a:gridCol w="373063"/>
                <a:gridCol w="373062"/>
                <a:gridCol w="373063"/>
                <a:gridCol w="349250"/>
                <a:gridCol w="396875"/>
                <a:gridCol w="37306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4D7A48A-35D4-4321-9DC6-2B0CCB6ECF82}" type="slidenum">
              <a:rPr lang="en-US" smtClean="0"/>
              <a:pPr lvl="1"/>
              <a:t>65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Combinational Logic – Multiplexors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Connect one of its inputs to its output according to select signals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Useful for </a:t>
            </a:r>
            <a:r>
              <a:rPr lang="en-US" sz="2800" i="1" smtClean="0"/>
              <a:t>selecting</a:t>
            </a:r>
            <a:r>
              <a:rPr lang="en-US" sz="2800" smtClean="0"/>
              <a:t> one from a collection of data inputs.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Usually has </a:t>
            </a:r>
            <a:r>
              <a:rPr lang="en-US" sz="2800" b="1" smtClean="0">
                <a:solidFill>
                  <a:srgbClr val="800000"/>
                </a:solidFill>
              </a:rPr>
              <a:t>2</a:t>
            </a:r>
            <a:r>
              <a:rPr lang="en-US" sz="2800" b="1" baseline="30000" smtClean="0">
                <a:solidFill>
                  <a:srgbClr val="800000"/>
                </a:solidFill>
              </a:rPr>
              <a:t>n</a:t>
            </a:r>
            <a:r>
              <a:rPr lang="en-US" sz="2800" smtClean="0"/>
              <a:t> inputs and </a:t>
            </a:r>
            <a:r>
              <a:rPr lang="en-US" sz="2800" b="1" smtClean="0">
                <a:solidFill>
                  <a:srgbClr val="800000"/>
                </a:solidFill>
              </a:rPr>
              <a:t>n</a:t>
            </a:r>
            <a:r>
              <a:rPr lang="en-US" sz="2800" smtClean="0"/>
              <a:t> select lines.</a:t>
            </a:r>
          </a:p>
        </p:txBody>
      </p:sp>
      <p:pic>
        <p:nvPicPr>
          <p:cNvPr id="73735" name="Picture 4" descr="pat76902_03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17750"/>
            <a:ext cx="50673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6" name="Rectangle 5"/>
          <p:cNvSpPr>
            <a:spLocks noChangeArrowheads="1"/>
          </p:cNvSpPr>
          <p:nvPr/>
        </p:nvSpPr>
        <p:spPr bwMode="auto">
          <a:xfrm>
            <a:off x="4724400" y="2133600"/>
            <a:ext cx="1676400" cy="19050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3737" name="Group 6"/>
          <p:cNvGrpSpPr>
            <a:grpSpLocks/>
          </p:cNvGrpSpPr>
          <p:nvPr/>
        </p:nvGrpSpPr>
        <p:grpSpPr bwMode="auto">
          <a:xfrm>
            <a:off x="6096000" y="2185988"/>
            <a:ext cx="2819400" cy="2590800"/>
            <a:chOff x="3948" y="1377"/>
            <a:chExt cx="1776" cy="1632"/>
          </a:xfrm>
        </p:grpSpPr>
        <p:sp>
          <p:nvSpPr>
            <p:cNvPr id="924679" name="Rectangle 7"/>
            <p:cNvSpPr>
              <a:spLocks noChangeArrowheads="1"/>
            </p:cNvSpPr>
            <p:nvPr/>
          </p:nvSpPr>
          <p:spPr bwMode="auto">
            <a:xfrm>
              <a:off x="3948" y="1377"/>
              <a:ext cx="1776" cy="163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3739" name="Group 8"/>
            <p:cNvGrpSpPr>
              <a:grpSpLocks/>
            </p:cNvGrpSpPr>
            <p:nvPr/>
          </p:nvGrpSpPr>
          <p:grpSpPr bwMode="auto">
            <a:xfrm>
              <a:off x="4332" y="1473"/>
              <a:ext cx="1248" cy="1143"/>
              <a:chOff x="4272" y="1392"/>
              <a:chExt cx="1248" cy="1143"/>
            </a:xfrm>
          </p:grpSpPr>
          <p:sp>
            <p:nvSpPr>
              <p:cNvPr id="73741" name="AutoShape 9"/>
              <p:cNvSpPr>
                <a:spLocks noChangeArrowheads="1"/>
              </p:cNvSpPr>
              <p:nvPr/>
            </p:nvSpPr>
            <p:spPr bwMode="auto">
              <a:xfrm>
                <a:off x="4272" y="1776"/>
                <a:ext cx="912" cy="384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0 h 21600"/>
                  <a:gd name="T4" fmla="*/ 0 w 21600"/>
                  <a:gd name="T5" fmla="*/ 0 h 21600"/>
                  <a:gd name="T6" fmla="*/ 1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42" name="Line 10"/>
              <p:cNvSpPr>
                <a:spLocks noChangeShapeType="1"/>
              </p:cNvSpPr>
              <p:nvPr/>
            </p:nvSpPr>
            <p:spPr bwMode="auto">
              <a:xfrm flipV="1">
                <a:off x="4416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3" name="Line 11"/>
              <p:cNvSpPr>
                <a:spLocks noChangeShapeType="1"/>
              </p:cNvSpPr>
              <p:nvPr/>
            </p:nvSpPr>
            <p:spPr bwMode="auto">
              <a:xfrm flipV="1">
                <a:off x="5040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4" name="Line 12"/>
              <p:cNvSpPr>
                <a:spLocks noChangeShapeType="1"/>
              </p:cNvSpPr>
              <p:nvPr/>
            </p:nvSpPr>
            <p:spPr bwMode="auto">
              <a:xfrm flipV="1">
                <a:off x="4752" y="21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5" name="Line 13"/>
              <p:cNvSpPr>
                <a:spLocks noChangeShapeType="1"/>
              </p:cNvSpPr>
              <p:nvPr/>
            </p:nvSpPr>
            <p:spPr bwMode="auto">
              <a:xfrm flipH="1" flipV="1">
                <a:off x="5040" y="2016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6" name="Text Box 14"/>
              <p:cNvSpPr txBox="1">
                <a:spLocks noChangeArrowheads="1"/>
              </p:cNvSpPr>
              <p:nvPr/>
            </p:nvSpPr>
            <p:spPr bwMode="auto">
              <a:xfrm>
                <a:off x="4272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73747" name="Text Box 15"/>
              <p:cNvSpPr txBox="1">
                <a:spLocks noChangeArrowheads="1"/>
              </p:cNvSpPr>
              <p:nvPr/>
            </p:nvSpPr>
            <p:spPr bwMode="auto">
              <a:xfrm>
                <a:off x="4848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73748" name="Text Box 16"/>
              <p:cNvSpPr txBox="1">
                <a:spLocks noChangeArrowheads="1"/>
              </p:cNvSpPr>
              <p:nvPr/>
            </p:nvSpPr>
            <p:spPr bwMode="auto">
              <a:xfrm>
                <a:off x="5184" y="1881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S</a:t>
                </a:r>
              </a:p>
            </p:txBody>
          </p:sp>
          <p:sp>
            <p:nvSpPr>
              <p:cNvPr id="73749" name="Text Box 17"/>
              <p:cNvSpPr txBox="1">
                <a:spLocks noChangeArrowheads="1"/>
              </p:cNvSpPr>
              <p:nvPr/>
            </p:nvSpPr>
            <p:spPr bwMode="auto">
              <a:xfrm>
                <a:off x="4560" y="2304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73750" name="Text Box 18"/>
              <p:cNvSpPr txBox="1">
                <a:spLocks noChangeArrowheads="1"/>
              </p:cNvSpPr>
              <p:nvPr/>
            </p:nvSpPr>
            <p:spPr bwMode="auto">
              <a:xfrm>
                <a:off x="4272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1</a:t>
                </a:r>
              </a:p>
            </p:txBody>
          </p:sp>
          <p:sp>
            <p:nvSpPr>
              <p:cNvPr id="73751" name="Text Box 19"/>
              <p:cNvSpPr txBox="1">
                <a:spLocks noChangeArrowheads="1"/>
              </p:cNvSpPr>
              <p:nvPr/>
            </p:nvSpPr>
            <p:spPr bwMode="auto">
              <a:xfrm>
                <a:off x="4896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0</a:t>
                </a:r>
              </a:p>
            </p:txBody>
          </p:sp>
        </p:grpSp>
        <p:sp>
          <p:nvSpPr>
            <p:cNvPr id="73740" name="Text Box 20"/>
            <p:cNvSpPr txBox="1">
              <a:spLocks noChangeArrowheads="1"/>
            </p:cNvSpPr>
            <p:nvPr/>
          </p:nvSpPr>
          <p:spPr bwMode="auto">
            <a:xfrm>
              <a:off x="3996" y="2769"/>
              <a:ext cx="16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MULTIPLEXOR</a:t>
              </a:r>
              <a:r>
                <a:rPr lang="en-US">
                  <a:latin typeface="Arial" charset="0"/>
                </a:rPr>
                <a:t> 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47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47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D929131-6D7E-40C0-BC41-5709A4C62E66}" type="slidenum">
              <a:rPr lang="en-US" smtClean="0"/>
              <a:pPr lvl="1"/>
              <a:t>66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Combinational Logic – Multiplexors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800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Write the truth table</a:t>
            </a:r>
          </a:p>
        </p:txBody>
      </p:sp>
      <p:sp>
        <p:nvSpPr>
          <p:cNvPr id="74759" name="Rectangle 4"/>
          <p:cNvSpPr>
            <a:spLocks noChangeArrowheads="1"/>
          </p:cNvSpPr>
          <p:nvPr/>
        </p:nvSpPr>
        <p:spPr bwMode="auto">
          <a:xfrm>
            <a:off x="4724400" y="2133600"/>
            <a:ext cx="1676400" cy="19050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4760" name="Group 5"/>
          <p:cNvGrpSpPr>
            <a:grpSpLocks/>
          </p:cNvGrpSpPr>
          <p:nvPr/>
        </p:nvGrpSpPr>
        <p:grpSpPr bwMode="auto">
          <a:xfrm>
            <a:off x="4876800" y="2381250"/>
            <a:ext cx="2819400" cy="2590800"/>
            <a:chOff x="3948" y="1377"/>
            <a:chExt cx="1776" cy="1632"/>
          </a:xfrm>
        </p:grpSpPr>
        <p:sp>
          <p:nvSpPr>
            <p:cNvPr id="925702" name="Rectangle 6"/>
            <p:cNvSpPr>
              <a:spLocks noChangeArrowheads="1"/>
            </p:cNvSpPr>
            <p:nvPr/>
          </p:nvSpPr>
          <p:spPr bwMode="auto">
            <a:xfrm>
              <a:off x="3948" y="1377"/>
              <a:ext cx="1776" cy="163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4805" name="Group 7"/>
            <p:cNvGrpSpPr>
              <a:grpSpLocks/>
            </p:cNvGrpSpPr>
            <p:nvPr/>
          </p:nvGrpSpPr>
          <p:grpSpPr bwMode="auto">
            <a:xfrm>
              <a:off x="4332" y="1473"/>
              <a:ext cx="1248" cy="1143"/>
              <a:chOff x="4272" y="1392"/>
              <a:chExt cx="1248" cy="1143"/>
            </a:xfrm>
          </p:grpSpPr>
          <p:sp>
            <p:nvSpPr>
              <p:cNvPr id="74807" name="AutoShape 8"/>
              <p:cNvSpPr>
                <a:spLocks noChangeArrowheads="1"/>
              </p:cNvSpPr>
              <p:nvPr/>
            </p:nvSpPr>
            <p:spPr bwMode="auto">
              <a:xfrm>
                <a:off x="4272" y="1776"/>
                <a:ext cx="912" cy="384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0 h 21600"/>
                  <a:gd name="T4" fmla="*/ 0 w 21600"/>
                  <a:gd name="T5" fmla="*/ 0 h 21600"/>
                  <a:gd name="T6" fmla="*/ 1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8" name="Line 9"/>
              <p:cNvSpPr>
                <a:spLocks noChangeShapeType="1"/>
              </p:cNvSpPr>
              <p:nvPr/>
            </p:nvSpPr>
            <p:spPr bwMode="auto">
              <a:xfrm flipV="1">
                <a:off x="4416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9" name="Line 10"/>
              <p:cNvSpPr>
                <a:spLocks noChangeShapeType="1"/>
              </p:cNvSpPr>
              <p:nvPr/>
            </p:nvSpPr>
            <p:spPr bwMode="auto">
              <a:xfrm flipV="1">
                <a:off x="5040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0" name="Line 11"/>
              <p:cNvSpPr>
                <a:spLocks noChangeShapeType="1"/>
              </p:cNvSpPr>
              <p:nvPr/>
            </p:nvSpPr>
            <p:spPr bwMode="auto">
              <a:xfrm flipV="1">
                <a:off x="4752" y="21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1" name="Line 12"/>
              <p:cNvSpPr>
                <a:spLocks noChangeShapeType="1"/>
              </p:cNvSpPr>
              <p:nvPr/>
            </p:nvSpPr>
            <p:spPr bwMode="auto">
              <a:xfrm flipH="1" flipV="1">
                <a:off x="5040" y="2016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2" name="Text Box 13"/>
              <p:cNvSpPr txBox="1">
                <a:spLocks noChangeArrowheads="1"/>
              </p:cNvSpPr>
              <p:nvPr/>
            </p:nvSpPr>
            <p:spPr bwMode="auto">
              <a:xfrm>
                <a:off x="4272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74813" name="Text Box 14"/>
              <p:cNvSpPr txBox="1">
                <a:spLocks noChangeArrowheads="1"/>
              </p:cNvSpPr>
              <p:nvPr/>
            </p:nvSpPr>
            <p:spPr bwMode="auto">
              <a:xfrm>
                <a:off x="4848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74814" name="Text Box 15"/>
              <p:cNvSpPr txBox="1">
                <a:spLocks noChangeArrowheads="1"/>
              </p:cNvSpPr>
              <p:nvPr/>
            </p:nvSpPr>
            <p:spPr bwMode="auto">
              <a:xfrm>
                <a:off x="5184" y="1881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S</a:t>
                </a:r>
              </a:p>
            </p:txBody>
          </p:sp>
          <p:sp>
            <p:nvSpPr>
              <p:cNvPr id="74815" name="Text Box 16"/>
              <p:cNvSpPr txBox="1">
                <a:spLocks noChangeArrowheads="1"/>
              </p:cNvSpPr>
              <p:nvPr/>
            </p:nvSpPr>
            <p:spPr bwMode="auto">
              <a:xfrm>
                <a:off x="4560" y="2304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74816" name="Text Box 17"/>
              <p:cNvSpPr txBox="1">
                <a:spLocks noChangeArrowheads="1"/>
              </p:cNvSpPr>
              <p:nvPr/>
            </p:nvSpPr>
            <p:spPr bwMode="auto">
              <a:xfrm>
                <a:off x="4272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1</a:t>
                </a:r>
              </a:p>
            </p:txBody>
          </p:sp>
          <p:sp>
            <p:nvSpPr>
              <p:cNvPr id="74817" name="Text Box 18"/>
              <p:cNvSpPr txBox="1">
                <a:spLocks noChangeArrowheads="1"/>
              </p:cNvSpPr>
              <p:nvPr/>
            </p:nvSpPr>
            <p:spPr bwMode="auto">
              <a:xfrm>
                <a:off x="4896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0</a:t>
                </a:r>
              </a:p>
            </p:txBody>
          </p:sp>
        </p:grpSp>
        <p:sp>
          <p:nvSpPr>
            <p:cNvPr id="74806" name="Text Box 19"/>
            <p:cNvSpPr txBox="1">
              <a:spLocks noChangeArrowheads="1"/>
            </p:cNvSpPr>
            <p:nvPr/>
          </p:nvSpPr>
          <p:spPr bwMode="auto">
            <a:xfrm>
              <a:off x="3996" y="2769"/>
              <a:ext cx="16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MULTIPLEXOR</a:t>
              </a:r>
              <a:r>
                <a:rPr lang="en-US">
                  <a:latin typeface="Arial" charset="0"/>
                </a:rPr>
                <a:t> Symbol</a:t>
              </a:r>
            </a:p>
          </p:txBody>
        </p:sp>
      </p:grpSp>
      <p:graphicFrame>
        <p:nvGraphicFramePr>
          <p:cNvPr id="925716" name="Group 20"/>
          <p:cNvGraphicFramePr>
            <a:graphicFrameLocks noGrp="1"/>
          </p:cNvGraphicFramePr>
          <p:nvPr>
            <p:ph sz="half" idx="2"/>
          </p:nvPr>
        </p:nvGraphicFramePr>
        <p:xfrm>
          <a:off x="1770063" y="2232025"/>
          <a:ext cx="1663700" cy="3078480"/>
        </p:xfrm>
        <a:graphic>
          <a:graphicData uri="http://schemas.openxmlformats.org/drawingml/2006/table">
            <a:tbl>
              <a:tblPr/>
              <a:tblGrid>
                <a:gridCol w="352425"/>
                <a:gridCol w="354012"/>
                <a:gridCol w="441325"/>
                <a:gridCol w="51593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02C3730-3AB4-4F69-BF51-F5892F7B2AB8}" type="slidenum">
              <a:rPr lang="en-US" smtClean="0"/>
              <a:pPr lvl="1"/>
              <a:t>67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SR Latch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7823200" cy="16383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u="sng" smtClean="0"/>
              <a:t>SR Latch</a:t>
            </a:r>
            <a:r>
              <a:rPr lang="en-US" sz="2000" smtClean="0"/>
              <a:t> with additional inputs:</a:t>
            </a:r>
          </a:p>
          <a:p>
            <a:pPr lvl="1">
              <a:lnSpc>
                <a:spcPct val="90000"/>
              </a:lnSpc>
              <a:buClr>
                <a:srgbClr val="ABA964"/>
              </a:buClr>
            </a:pPr>
            <a:r>
              <a:rPr lang="en-US" sz="1800" b="1" smtClean="0"/>
              <a:t>Enable</a:t>
            </a:r>
            <a:r>
              <a:rPr lang="en-US" sz="1800" smtClean="0"/>
              <a:t> (E) – S and R can only change Q when E is 1</a:t>
            </a:r>
          </a:p>
          <a:p>
            <a:pPr lvl="1">
              <a:lnSpc>
                <a:spcPct val="90000"/>
              </a:lnSpc>
              <a:buClr>
                <a:srgbClr val="ABA964"/>
              </a:buClr>
            </a:pPr>
            <a:r>
              <a:rPr lang="en-US" sz="1800" b="1" smtClean="0"/>
              <a:t>Preset</a:t>
            </a:r>
            <a:r>
              <a:rPr lang="en-US" sz="1800" smtClean="0"/>
              <a:t> (PRE) – regardless of S, R, or E, put Q to 1 when PRE is 1</a:t>
            </a:r>
          </a:p>
          <a:p>
            <a:pPr lvl="1">
              <a:lnSpc>
                <a:spcPct val="90000"/>
              </a:lnSpc>
              <a:buClr>
                <a:srgbClr val="ABA964"/>
              </a:buClr>
            </a:pPr>
            <a:r>
              <a:rPr lang="en-US" sz="1800" b="1" smtClean="0"/>
              <a:t>Clear</a:t>
            </a:r>
            <a:r>
              <a:rPr lang="en-US" sz="1800" smtClean="0"/>
              <a:t> (CLR) – regardless of S, R, E, or PRE, put Q to 0 when CLR is 1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smtClean="0"/>
              <a:t>	</a:t>
            </a:r>
          </a:p>
        </p:txBody>
      </p:sp>
      <p:grpSp>
        <p:nvGrpSpPr>
          <p:cNvPr id="75783" name="Group 4"/>
          <p:cNvGrpSpPr>
            <a:grpSpLocks/>
          </p:cNvGrpSpPr>
          <p:nvPr/>
        </p:nvGrpSpPr>
        <p:grpSpPr bwMode="auto">
          <a:xfrm>
            <a:off x="7848600" y="984250"/>
            <a:ext cx="1116013" cy="1890713"/>
            <a:chOff x="1625" y="1570"/>
            <a:chExt cx="703" cy="1191"/>
          </a:xfrm>
        </p:grpSpPr>
        <p:sp>
          <p:nvSpPr>
            <p:cNvPr id="75828" name="Rectangle 5"/>
            <p:cNvSpPr>
              <a:spLocks noChangeArrowheads="1"/>
            </p:cNvSpPr>
            <p:nvPr/>
          </p:nvSpPr>
          <p:spPr bwMode="auto">
            <a:xfrm>
              <a:off x="1787" y="1742"/>
              <a:ext cx="384" cy="850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Line 6"/>
            <p:cNvSpPr>
              <a:spLocks noChangeShapeType="1"/>
            </p:cNvSpPr>
            <p:nvPr/>
          </p:nvSpPr>
          <p:spPr bwMode="auto">
            <a:xfrm flipH="1">
              <a:off x="1632" y="197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0" name="Line 7"/>
            <p:cNvSpPr>
              <a:spLocks noChangeShapeType="1"/>
            </p:cNvSpPr>
            <p:nvPr/>
          </p:nvSpPr>
          <p:spPr bwMode="auto">
            <a:xfrm flipH="1">
              <a:off x="1632" y="2350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1" name="Line 8"/>
            <p:cNvSpPr>
              <a:spLocks noChangeShapeType="1"/>
            </p:cNvSpPr>
            <p:nvPr/>
          </p:nvSpPr>
          <p:spPr bwMode="auto">
            <a:xfrm flipH="1">
              <a:off x="2173" y="197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2" name="Text Box 9"/>
            <p:cNvSpPr txBox="1">
              <a:spLocks noChangeArrowheads="1"/>
            </p:cNvSpPr>
            <p:nvPr/>
          </p:nvSpPr>
          <p:spPr bwMode="auto">
            <a:xfrm>
              <a:off x="1777" y="1852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sp>
          <p:nvSpPr>
            <p:cNvPr id="75833" name="Text Box 10"/>
            <p:cNvSpPr txBox="1">
              <a:spLocks noChangeArrowheads="1"/>
            </p:cNvSpPr>
            <p:nvPr/>
          </p:nvSpPr>
          <p:spPr bwMode="auto">
            <a:xfrm>
              <a:off x="1984" y="185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5834" name="Text Box 11"/>
            <p:cNvSpPr txBox="1">
              <a:spLocks noChangeArrowheads="1"/>
            </p:cNvSpPr>
            <p:nvPr/>
          </p:nvSpPr>
          <p:spPr bwMode="auto">
            <a:xfrm>
              <a:off x="1774" y="2236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</a:t>
              </a:r>
            </a:p>
          </p:txBody>
        </p:sp>
        <p:sp>
          <p:nvSpPr>
            <p:cNvPr id="75835" name="Line 12"/>
            <p:cNvSpPr>
              <a:spLocks noChangeShapeType="1"/>
            </p:cNvSpPr>
            <p:nvPr/>
          </p:nvSpPr>
          <p:spPr bwMode="auto">
            <a:xfrm flipH="1">
              <a:off x="1625" y="2151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6" name="Text Box 13"/>
            <p:cNvSpPr txBox="1">
              <a:spLocks noChangeArrowheads="1"/>
            </p:cNvSpPr>
            <p:nvPr/>
          </p:nvSpPr>
          <p:spPr bwMode="auto">
            <a:xfrm>
              <a:off x="1770" y="203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  <p:sp>
          <p:nvSpPr>
            <p:cNvPr id="75837" name="Text Box 14"/>
            <p:cNvSpPr txBox="1">
              <a:spLocks noChangeArrowheads="1"/>
            </p:cNvSpPr>
            <p:nvPr/>
          </p:nvSpPr>
          <p:spPr bwMode="auto">
            <a:xfrm>
              <a:off x="1810" y="2416"/>
              <a:ext cx="32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PRE</a:t>
              </a:r>
            </a:p>
          </p:txBody>
        </p:sp>
        <p:sp>
          <p:nvSpPr>
            <p:cNvPr id="75838" name="Text Box 15"/>
            <p:cNvSpPr txBox="1">
              <a:spLocks noChangeArrowheads="1"/>
            </p:cNvSpPr>
            <p:nvPr/>
          </p:nvSpPr>
          <p:spPr bwMode="auto">
            <a:xfrm>
              <a:off x="1818" y="1728"/>
              <a:ext cx="33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CLR</a:t>
              </a:r>
            </a:p>
          </p:txBody>
        </p:sp>
        <p:sp>
          <p:nvSpPr>
            <p:cNvPr id="75839" name="Line 16"/>
            <p:cNvSpPr>
              <a:spLocks noChangeShapeType="1"/>
            </p:cNvSpPr>
            <p:nvPr/>
          </p:nvSpPr>
          <p:spPr bwMode="auto">
            <a:xfrm>
              <a:off x="1964" y="2592"/>
              <a:ext cx="3" cy="1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0" name="Line 17"/>
            <p:cNvSpPr>
              <a:spLocks noChangeShapeType="1"/>
            </p:cNvSpPr>
            <p:nvPr/>
          </p:nvSpPr>
          <p:spPr bwMode="auto">
            <a:xfrm>
              <a:off x="1968" y="1570"/>
              <a:ext cx="3" cy="1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784" name="Group 18"/>
          <p:cNvGrpSpPr>
            <a:grpSpLocks/>
          </p:cNvGrpSpPr>
          <p:nvPr/>
        </p:nvGrpSpPr>
        <p:grpSpPr bwMode="auto">
          <a:xfrm>
            <a:off x="3565525" y="2743200"/>
            <a:ext cx="5349875" cy="2892425"/>
            <a:chOff x="1865" y="2064"/>
            <a:chExt cx="3370" cy="1822"/>
          </a:xfrm>
        </p:grpSpPr>
        <p:sp>
          <p:nvSpPr>
            <p:cNvPr id="75787" name="Rectangle 19"/>
            <p:cNvSpPr>
              <a:spLocks noChangeArrowheads="1"/>
            </p:cNvSpPr>
            <p:nvPr/>
          </p:nvSpPr>
          <p:spPr bwMode="auto">
            <a:xfrm>
              <a:off x="2291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5788" name="Rectangle 20"/>
            <p:cNvSpPr>
              <a:spLocks noChangeArrowheads="1"/>
            </p:cNvSpPr>
            <p:nvPr/>
          </p:nvSpPr>
          <p:spPr bwMode="auto">
            <a:xfrm>
              <a:off x="2843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5789" name="Rectangle 21"/>
            <p:cNvSpPr>
              <a:spLocks noChangeArrowheads="1"/>
            </p:cNvSpPr>
            <p:nvPr/>
          </p:nvSpPr>
          <p:spPr bwMode="auto">
            <a:xfrm>
              <a:off x="3392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5790" name="Rectangle 22"/>
            <p:cNvSpPr>
              <a:spLocks noChangeArrowheads="1"/>
            </p:cNvSpPr>
            <p:nvPr/>
          </p:nvSpPr>
          <p:spPr bwMode="auto">
            <a:xfrm>
              <a:off x="3947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5791" name="Rectangle 23"/>
            <p:cNvSpPr>
              <a:spLocks noChangeArrowheads="1"/>
            </p:cNvSpPr>
            <p:nvPr/>
          </p:nvSpPr>
          <p:spPr bwMode="auto">
            <a:xfrm>
              <a:off x="4512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5792" name="Line 24"/>
            <p:cNvSpPr>
              <a:spLocks noChangeShapeType="1"/>
            </p:cNvSpPr>
            <p:nvPr/>
          </p:nvSpPr>
          <p:spPr bwMode="auto">
            <a:xfrm>
              <a:off x="2291" y="3776"/>
              <a:ext cx="29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3" name="Line 25"/>
            <p:cNvSpPr>
              <a:spLocks noChangeShapeType="1"/>
            </p:cNvSpPr>
            <p:nvPr/>
          </p:nvSpPr>
          <p:spPr bwMode="auto">
            <a:xfrm>
              <a:off x="2291" y="2064"/>
              <a:ext cx="0" cy="1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4" name="Line 26"/>
            <p:cNvSpPr>
              <a:spLocks noChangeShapeType="1"/>
            </p:cNvSpPr>
            <p:nvPr/>
          </p:nvSpPr>
          <p:spPr bwMode="auto">
            <a:xfrm>
              <a:off x="2845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5" name="Line 27"/>
            <p:cNvSpPr>
              <a:spLocks noChangeShapeType="1"/>
            </p:cNvSpPr>
            <p:nvPr/>
          </p:nvSpPr>
          <p:spPr bwMode="auto">
            <a:xfrm>
              <a:off x="3398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6" name="Line 28"/>
            <p:cNvSpPr>
              <a:spLocks noChangeShapeType="1"/>
            </p:cNvSpPr>
            <p:nvPr/>
          </p:nvSpPr>
          <p:spPr bwMode="auto">
            <a:xfrm>
              <a:off x="3952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7" name="Line 29"/>
            <p:cNvSpPr>
              <a:spLocks noChangeShapeType="1"/>
            </p:cNvSpPr>
            <p:nvPr/>
          </p:nvSpPr>
          <p:spPr bwMode="auto">
            <a:xfrm>
              <a:off x="4505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Text Box 30"/>
            <p:cNvSpPr txBox="1">
              <a:spLocks noChangeArrowheads="1"/>
            </p:cNvSpPr>
            <p:nvPr/>
          </p:nvSpPr>
          <p:spPr bwMode="auto">
            <a:xfrm>
              <a:off x="1960" y="36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75799" name="Text Box 31"/>
            <p:cNvSpPr txBox="1">
              <a:spLocks noChangeArrowheads="1"/>
            </p:cNvSpPr>
            <p:nvPr/>
          </p:nvSpPr>
          <p:spPr bwMode="auto">
            <a:xfrm>
              <a:off x="1961" y="337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5800" name="Text Box 32"/>
            <p:cNvSpPr txBox="1">
              <a:spLocks noChangeArrowheads="1"/>
            </p:cNvSpPr>
            <p:nvPr/>
          </p:nvSpPr>
          <p:spPr bwMode="auto">
            <a:xfrm>
              <a:off x="1953" y="3055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75801" name="Text Box 33"/>
            <p:cNvSpPr txBox="1">
              <a:spLocks noChangeArrowheads="1"/>
            </p:cNvSpPr>
            <p:nvPr/>
          </p:nvSpPr>
          <p:spPr bwMode="auto">
            <a:xfrm>
              <a:off x="1873" y="2797"/>
              <a:ext cx="3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PRE</a:t>
              </a:r>
            </a:p>
          </p:txBody>
        </p:sp>
        <p:sp>
          <p:nvSpPr>
            <p:cNvPr id="75802" name="Freeform 34"/>
            <p:cNvSpPr>
              <a:spLocks/>
            </p:cNvSpPr>
            <p:nvPr/>
          </p:nvSpPr>
          <p:spPr bwMode="auto">
            <a:xfrm>
              <a:off x="2291" y="3614"/>
              <a:ext cx="2768" cy="162"/>
            </a:xfrm>
            <a:custGeom>
              <a:avLst/>
              <a:gdLst>
                <a:gd name="T0" fmla="*/ 0 w 3840"/>
                <a:gd name="T1" fmla="*/ 109 h 240"/>
                <a:gd name="T2" fmla="*/ 0 w 3840"/>
                <a:gd name="T3" fmla="*/ 0 h 240"/>
                <a:gd name="T4" fmla="*/ 200 w 3840"/>
                <a:gd name="T5" fmla="*/ 0 h 240"/>
                <a:gd name="T6" fmla="*/ 200 w 3840"/>
                <a:gd name="T7" fmla="*/ 109 h 240"/>
                <a:gd name="T8" fmla="*/ 399 w 3840"/>
                <a:gd name="T9" fmla="*/ 109 h 240"/>
                <a:gd name="T10" fmla="*/ 399 w 3840"/>
                <a:gd name="T11" fmla="*/ 0 h 240"/>
                <a:gd name="T12" fmla="*/ 598 w 3840"/>
                <a:gd name="T13" fmla="*/ 0 h 240"/>
                <a:gd name="T14" fmla="*/ 598 w 3840"/>
                <a:gd name="T15" fmla="*/ 109 h 240"/>
                <a:gd name="T16" fmla="*/ 798 w 3840"/>
                <a:gd name="T17" fmla="*/ 109 h 240"/>
                <a:gd name="T18" fmla="*/ 798 w 3840"/>
                <a:gd name="T19" fmla="*/ 0 h 240"/>
                <a:gd name="T20" fmla="*/ 998 w 3840"/>
                <a:gd name="T21" fmla="*/ 0 h 240"/>
                <a:gd name="T22" fmla="*/ 998 w 3840"/>
                <a:gd name="T23" fmla="*/ 109 h 240"/>
                <a:gd name="T24" fmla="*/ 1197 w 3840"/>
                <a:gd name="T25" fmla="*/ 109 h 240"/>
                <a:gd name="T26" fmla="*/ 1197 w 3840"/>
                <a:gd name="T27" fmla="*/ 0 h 240"/>
                <a:gd name="T28" fmla="*/ 1397 w 3840"/>
                <a:gd name="T29" fmla="*/ 0 h 240"/>
                <a:gd name="T30" fmla="*/ 1397 w 3840"/>
                <a:gd name="T31" fmla="*/ 109 h 240"/>
                <a:gd name="T32" fmla="*/ 1596 w 3840"/>
                <a:gd name="T33" fmla="*/ 109 h 240"/>
                <a:gd name="T34" fmla="*/ 1596 w 3840"/>
                <a:gd name="T35" fmla="*/ 0 h 240"/>
                <a:gd name="T36" fmla="*/ 1796 w 3840"/>
                <a:gd name="T37" fmla="*/ 0 h 240"/>
                <a:gd name="T38" fmla="*/ 1796 w 3840"/>
                <a:gd name="T39" fmla="*/ 109 h 240"/>
                <a:gd name="T40" fmla="*/ 1995 w 3840"/>
                <a:gd name="T41" fmla="*/ 109 h 2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40"/>
                <a:gd name="T64" fmla="*/ 0 h 240"/>
                <a:gd name="T65" fmla="*/ 3840 w 3840"/>
                <a:gd name="T66" fmla="*/ 240 h 2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40" h="240">
                  <a:moveTo>
                    <a:pt x="0" y="240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40"/>
                  </a:lnTo>
                  <a:lnTo>
                    <a:pt x="768" y="240"/>
                  </a:lnTo>
                  <a:lnTo>
                    <a:pt x="768" y="0"/>
                  </a:lnTo>
                  <a:lnTo>
                    <a:pt x="1152" y="0"/>
                  </a:lnTo>
                  <a:lnTo>
                    <a:pt x="1152" y="240"/>
                  </a:lnTo>
                  <a:lnTo>
                    <a:pt x="1536" y="240"/>
                  </a:lnTo>
                  <a:lnTo>
                    <a:pt x="1536" y="0"/>
                  </a:lnTo>
                  <a:lnTo>
                    <a:pt x="1920" y="0"/>
                  </a:lnTo>
                  <a:lnTo>
                    <a:pt x="1920" y="240"/>
                  </a:lnTo>
                  <a:lnTo>
                    <a:pt x="2304" y="240"/>
                  </a:lnTo>
                  <a:lnTo>
                    <a:pt x="2304" y="0"/>
                  </a:lnTo>
                  <a:lnTo>
                    <a:pt x="2688" y="0"/>
                  </a:lnTo>
                  <a:lnTo>
                    <a:pt x="2688" y="240"/>
                  </a:lnTo>
                  <a:lnTo>
                    <a:pt x="3072" y="240"/>
                  </a:lnTo>
                  <a:lnTo>
                    <a:pt x="3072" y="0"/>
                  </a:lnTo>
                  <a:lnTo>
                    <a:pt x="3456" y="0"/>
                  </a:lnTo>
                  <a:lnTo>
                    <a:pt x="3456" y="240"/>
                  </a:lnTo>
                  <a:lnTo>
                    <a:pt x="3840" y="24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3" name="Text Box 35"/>
            <p:cNvSpPr txBox="1">
              <a:spLocks noChangeArrowheads="1"/>
            </p:cNvSpPr>
            <p:nvPr/>
          </p:nvSpPr>
          <p:spPr bwMode="auto">
            <a:xfrm>
              <a:off x="1865" y="2474"/>
              <a:ext cx="3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CLR</a:t>
              </a:r>
            </a:p>
          </p:txBody>
        </p:sp>
        <p:sp>
          <p:nvSpPr>
            <p:cNvPr id="75804" name="Text Box 36"/>
            <p:cNvSpPr txBox="1">
              <a:spLocks noChangeArrowheads="1"/>
            </p:cNvSpPr>
            <p:nvPr/>
          </p:nvSpPr>
          <p:spPr bwMode="auto">
            <a:xfrm>
              <a:off x="1953" y="218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75805" name="Freeform 37"/>
            <p:cNvSpPr>
              <a:spLocks/>
            </p:cNvSpPr>
            <p:nvPr/>
          </p:nvSpPr>
          <p:spPr bwMode="auto">
            <a:xfrm>
              <a:off x="2706" y="3065"/>
              <a:ext cx="277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6" name="Freeform 38"/>
            <p:cNvSpPr>
              <a:spLocks/>
            </p:cNvSpPr>
            <p:nvPr/>
          </p:nvSpPr>
          <p:spPr bwMode="auto">
            <a:xfrm>
              <a:off x="2291" y="3356"/>
              <a:ext cx="277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7" name="Freeform 39"/>
            <p:cNvSpPr>
              <a:spLocks/>
            </p:cNvSpPr>
            <p:nvPr/>
          </p:nvSpPr>
          <p:spPr bwMode="auto">
            <a:xfrm>
              <a:off x="3191" y="3356"/>
              <a:ext cx="276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198 w 384"/>
                <a:gd name="T5" fmla="*/ 0 h 288"/>
                <a:gd name="T6" fmla="*/ 198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8" name="Freeform 40"/>
            <p:cNvSpPr>
              <a:spLocks/>
            </p:cNvSpPr>
            <p:nvPr/>
          </p:nvSpPr>
          <p:spPr bwMode="auto">
            <a:xfrm>
              <a:off x="2291" y="2452"/>
              <a:ext cx="1211" cy="193"/>
            </a:xfrm>
            <a:custGeom>
              <a:avLst/>
              <a:gdLst>
                <a:gd name="T0" fmla="*/ 0 w 384"/>
                <a:gd name="T1" fmla="*/ 129 h 288"/>
                <a:gd name="T2" fmla="*/ 0 w 384"/>
                <a:gd name="T3" fmla="*/ 0 h 288"/>
                <a:gd name="T4" fmla="*/ 3819 w 384"/>
                <a:gd name="T5" fmla="*/ 0 h 288"/>
                <a:gd name="T6" fmla="*/ 3819 w 384"/>
                <a:gd name="T7" fmla="*/ 12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9" name="Freeform 41"/>
            <p:cNvSpPr>
              <a:spLocks/>
            </p:cNvSpPr>
            <p:nvPr/>
          </p:nvSpPr>
          <p:spPr bwMode="auto">
            <a:xfrm>
              <a:off x="2291" y="2774"/>
              <a:ext cx="2041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10848 w 384"/>
                <a:gd name="T5" fmla="*/ 0 h 288"/>
                <a:gd name="T6" fmla="*/ 10848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0" name="Freeform 42"/>
            <p:cNvSpPr>
              <a:spLocks/>
            </p:cNvSpPr>
            <p:nvPr/>
          </p:nvSpPr>
          <p:spPr bwMode="auto">
            <a:xfrm>
              <a:off x="4436" y="3065"/>
              <a:ext cx="277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1" name="Freeform 43"/>
            <p:cNvSpPr>
              <a:spLocks/>
            </p:cNvSpPr>
            <p:nvPr/>
          </p:nvSpPr>
          <p:spPr bwMode="auto">
            <a:xfrm>
              <a:off x="3813" y="3065"/>
              <a:ext cx="277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2" name="Freeform 44"/>
            <p:cNvSpPr>
              <a:spLocks/>
            </p:cNvSpPr>
            <p:nvPr/>
          </p:nvSpPr>
          <p:spPr bwMode="auto">
            <a:xfrm>
              <a:off x="3512" y="2161"/>
              <a:ext cx="993" cy="194"/>
            </a:xfrm>
            <a:custGeom>
              <a:avLst/>
              <a:gdLst>
                <a:gd name="T0" fmla="*/ 0 w 384"/>
                <a:gd name="T1" fmla="*/ 131 h 288"/>
                <a:gd name="T2" fmla="*/ 0 w 384"/>
                <a:gd name="T3" fmla="*/ 0 h 288"/>
                <a:gd name="T4" fmla="*/ 2568 w 384"/>
                <a:gd name="T5" fmla="*/ 0 h 288"/>
                <a:gd name="T6" fmla="*/ 2568 w 384"/>
                <a:gd name="T7" fmla="*/ 13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5813" name="AutoShape 45"/>
            <p:cNvCxnSpPr>
              <a:cxnSpLocks noChangeShapeType="1"/>
              <a:stCxn id="75806" idx="3"/>
              <a:endCxn id="75807" idx="0"/>
            </p:cNvCxnSpPr>
            <p:nvPr/>
          </p:nvCxnSpPr>
          <p:spPr bwMode="auto">
            <a:xfrm>
              <a:off x="2575" y="3550"/>
              <a:ext cx="608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14" name="AutoShape 46"/>
            <p:cNvCxnSpPr>
              <a:cxnSpLocks noChangeShapeType="1"/>
              <a:stCxn id="75805" idx="3"/>
              <a:endCxn id="75811" idx="0"/>
            </p:cNvCxnSpPr>
            <p:nvPr/>
          </p:nvCxnSpPr>
          <p:spPr bwMode="auto">
            <a:xfrm>
              <a:off x="2990" y="3259"/>
              <a:ext cx="816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15" name="AutoShape 47"/>
            <p:cNvCxnSpPr>
              <a:cxnSpLocks noChangeShapeType="1"/>
              <a:stCxn id="75805" idx="0"/>
            </p:cNvCxnSpPr>
            <p:nvPr/>
          </p:nvCxnSpPr>
          <p:spPr bwMode="auto">
            <a:xfrm flipH="1">
              <a:off x="2288" y="3259"/>
              <a:ext cx="408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16" name="AutoShape 48"/>
            <p:cNvCxnSpPr>
              <a:cxnSpLocks noChangeShapeType="1"/>
              <a:stCxn id="75811" idx="3"/>
              <a:endCxn id="75810" idx="0"/>
            </p:cNvCxnSpPr>
            <p:nvPr/>
          </p:nvCxnSpPr>
          <p:spPr bwMode="auto">
            <a:xfrm>
              <a:off x="4097" y="3259"/>
              <a:ext cx="332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17" name="AutoShape 49"/>
            <p:cNvCxnSpPr>
              <a:cxnSpLocks noChangeShapeType="1"/>
              <a:stCxn id="75810" idx="3"/>
            </p:cNvCxnSpPr>
            <p:nvPr/>
          </p:nvCxnSpPr>
          <p:spPr bwMode="auto">
            <a:xfrm>
              <a:off x="4723" y="3259"/>
              <a:ext cx="512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18" name="AutoShape 50"/>
            <p:cNvCxnSpPr>
              <a:cxnSpLocks noChangeShapeType="1"/>
              <a:stCxn id="75809" idx="3"/>
            </p:cNvCxnSpPr>
            <p:nvPr/>
          </p:nvCxnSpPr>
          <p:spPr bwMode="auto">
            <a:xfrm>
              <a:off x="4342" y="2968"/>
              <a:ext cx="892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19" name="AutoShape 51"/>
            <p:cNvCxnSpPr>
              <a:cxnSpLocks noChangeShapeType="1"/>
              <a:stCxn id="75807" idx="3"/>
            </p:cNvCxnSpPr>
            <p:nvPr/>
          </p:nvCxnSpPr>
          <p:spPr bwMode="auto">
            <a:xfrm>
              <a:off x="3477" y="3550"/>
              <a:ext cx="1757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0" name="AutoShape 52"/>
            <p:cNvCxnSpPr>
              <a:cxnSpLocks noChangeShapeType="1"/>
              <a:stCxn id="75808" idx="3"/>
            </p:cNvCxnSpPr>
            <p:nvPr/>
          </p:nvCxnSpPr>
          <p:spPr bwMode="auto">
            <a:xfrm>
              <a:off x="3512" y="2645"/>
              <a:ext cx="1723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1" name="AutoShape 53"/>
            <p:cNvCxnSpPr>
              <a:cxnSpLocks noChangeShapeType="1"/>
              <a:stCxn id="75812" idx="0"/>
            </p:cNvCxnSpPr>
            <p:nvPr/>
          </p:nvCxnSpPr>
          <p:spPr bwMode="auto">
            <a:xfrm flipH="1">
              <a:off x="2291" y="2355"/>
              <a:ext cx="1211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2" name="AutoShape 54"/>
            <p:cNvCxnSpPr>
              <a:cxnSpLocks noChangeShapeType="1"/>
              <a:stCxn id="75812" idx="3"/>
            </p:cNvCxnSpPr>
            <p:nvPr/>
          </p:nvCxnSpPr>
          <p:spPr bwMode="auto">
            <a:xfrm>
              <a:off x="4515" y="2355"/>
              <a:ext cx="719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823" name="Line 55"/>
            <p:cNvSpPr>
              <a:spLocks noChangeShapeType="1"/>
            </p:cNvSpPr>
            <p:nvPr/>
          </p:nvSpPr>
          <p:spPr bwMode="auto">
            <a:xfrm>
              <a:off x="2571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4" name="Line 56"/>
            <p:cNvSpPr>
              <a:spLocks noChangeShapeType="1"/>
            </p:cNvSpPr>
            <p:nvPr/>
          </p:nvSpPr>
          <p:spPr bwMode="auto">
            <a:xfrm>
              <a:off x="3120" y="2064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5" name="Line 57"/>
            <p:cNvSpPr>
              <a:spLocks noChangeShapeType="1"/>
            </p:cNvSpPr>
            <p:nvPr/>
          </p:nvSpPr>
          <p:spPr bwMode="auto">
            <a:xfrm>
              <a:off x="3669" y="2071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6" name="Line 58"/>
            <p:cNvSpPr>
              <a:spLocks noChangeShapeType="1"/>
            </p:cNvSpPr>
            <p:nvPr/>
          </p:nvSpPr>
          <p:spPr bwMode="auto">
            <a:xfrm>
              <a:off x="4224" y="2071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7" name="Line 59"/>
            <p:cNvSpPr>
              <a:spLocks noChangeShapeType="1"/>
            </p:cNvSpPr>
            <p:nvPr/>
          </p:nvSpPr>
          <p:spPr bwMode="auto">
            <a:xfrm>
              <a:off x="4786" y="2078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5" name="Text Box 60"/>
          <p:cNvSpPr txBox="1">
            <a:spLocks noChangeArrowheads="1"/>
          </p:cNvSpPr>
          <p:nvPr/>
        </p:nvSpPr>
        <p:spPr bwMode="auto">
          <a:xfrm>
            <a:off x="152400" y="3276600"/>
            <a:ext cx="3398838" cy="2214563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/>
            <a:r>
              <a:rPr lang="en-US" b="1"/>
              <a:t>Precedence</a:t>
            </a:r>
            <a:r>
              <a:rPr lang="en-US" sz="1600"/>
              <a:t>: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If CLR = 1, Q = 0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If PRE = 1, Q = 1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If E = 1, Q is set based on SR:</a:t>
            </a:r>
          </a:p>
          <a:p>
            <a:pPr marL="914400" lvl="1" indent="-457200" algn="l">
              <a:buFontTx/>
              <a:buChar char="•"/>
            </a:pPr>
            <a:r>
              <a:rPr lang="en-US" sz="1400"/>
              <a:t>If S = 0 and R = 0, Q = held</a:t>
            </a:r>
          </a:p>
          <a:p>
            <a:pPr marL="914400" lvl="1" indent="-457200" algn="l">
              <a:buFontTx/>
              <a:buChar char="•"/>
            </a:pPr>
            <a:r>
              <a:rPr lang="en-US" sz="1400"/>
              <a:t>If S = 0 and R = 1, Q = 0</a:t>
            </a:r>
          </a:p>
          <a:p>
            <a:pPr marL="914400" lvl="1" indent="-457200" algn="l">
              <a:buFontTx/>
              <a:buChar char="•"/>
            </a:pPr>
            <a:r>
              <a:rPr lang="en-US" sz="1400"/>
              <a:t>If S = 1 and R = 0, Q = 1</a:t>
            </a:r>
          </a:p>
          <a:p>
            <a:pPr marL="914400" lvl="1" indent="-457200" algn="l">
              <a:buFontTx/>
              <a:buChar char="•"/>
            </a:pPr>
            <a:r>
              <a:rPr lang="en-US" sz="1400"/>
              <a:t>If S = 1 and R = 1, Q = unstable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Else Q is held</a:t>
            </a:r>
          </a:p>
        </p:txBody>
      </p:sp>
      <p:sp>
        <p:nvSpPr>
          <p:cNvPr id="75786" name="Text Box 61"/>
          <p:cNvSpPr txBox="1">
            <a:spLocks noChangeArrowheads="1"/>
          </p:cNvSpPr>
          <p:nvPr/>
        </p:nvSpPr>
        <p:spPr bwMode="auto">
          <a:xfrm>
            <a:off x="152400" y="5791200"/>
            <a:ext cx="8867775" cy="355600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600" b="1"/>
              <a:t>SR</a:t>
            </a:r>
            <a:r>
              <a:rPr lang="en-US" sz="1600"/>
              <a:t> can only change </a:t>
            </a:r>
            <a:r>
              <a:rPr lang="en-US" sz="1600" b="1"/>
              <a:t>Q</a:t>
            </a:r>
            <a:r>
              <a:rPr lang="en-US" sz="1600"/>
              <a:t> only in blue regions (where </a:t>
            </a:r>
            <a:r>
              <a:rPr lang="en-US" sz="1600" b="1"/>
              <a:t>E</a:t>
            </a:r>
            <a:r>
              <a:rPr lang="en-US" sz="1600"/>
              <a:t> = 1) </a:t>
            </a:r>
            <a:r>
              <a:rPr lang="en-US" sz="1600" u="sng"/>
              <a:t>BUT</a:t>
            </a:r>
            <a:r>
              <a:rPr lang="en-US" sz="1600"/>
              <a:t> </a:t>
            </a:r>
            <a:r>
              <a:rPr lang="en-US" sz="1600" b="1"/>
              <a:t>CLR</a:t>
            </a:r>
            <a:r>
              <a:rPr lang="en-US" sz="1600"/>
              <a:t> and </a:t>
            </a:r>
            <a:r>
              <a:rPr lang="en-US" sz="1600" b="1"/>
              <a:t>PRE</a:t>
            </a:r>
            <a:r>
              <a:rPr lang="en-US" sz="1600"/>
              <a:t> will change </a:t>
            </a:r>
            <a:r>
              <a:rPr lang="en-US" sz="1600" b="1"/>
              <a:t>Q</a:t>
            </a:r>
            <a:r>
              <a:rPr lang="en-US" sz="1600"/>
              <a:t> </a:t>
            </a:r>
            <a:r>
              <a:rPr lang="en-US" sz="1600" u="sng"/>
              <a:t>ANYTIME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680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68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C07547A-B2A0-4E1E-BDB3-2608BD211FB8}" type="slidenum">
              <a:rPr lang="en-US" smtClean="0"/>
              <a:pPr lvl="1"/>
              <a:t>68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D Latch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19431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D Latch</a:t>
            </a:r>
            <a:r>
              <a:rPr lang="en-US" sz="2400" smtClean="0"/>
              <a:t> has only 2 states:</a:t>
            </a:r>
          </a:p>
          <a:p>
            <a:pPr lvl="1">
              <a:lnSpc>
                <a:spcPct val="90000"/>
              </a:lnSpc>
            </a:pPr>
            <a:r>
              <a:rPr lang="en-US" sz="2000" b="1" smtClean="0"/>
              <a:t>Set</a:t>
            </a:r>
            <a:r>
              <a:rPr lang="en-US" sz="2000" smtClean="0"/>
              <a:t> (set Q to 1): D = 1</a:t>
            </a:r>
          </a:p>
          <a:p>
            <a:pPr lvl="1">
              <a:lnSpc>
                <a:spcPct val="90000"/>
              </a:lnSpc>
            </a:pPr>
            <a:r>
              <a:rPr lang="en-US" sz="2000" b="1" smtClean="0"/>
              <a:t>Reset</a:t>
            </a:r>
            <a:r>
              <a:rPr lang="en-US" sz="2000" smtClean="0"/>
              <a:t> (reset Q to 0): D = 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D Latch</a:t>
            </a:r>
            <a:r>
              <a:rPr lang="en-US" sz="2400" smtClean="0"/>
              <a:t> with enable (E):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Q can only change when E = 1</a:t>
            </a:r>
          </a:p>
        </p:txBody>
      </p:sp>
      <p:graphicFrame>
        <p:nvGraphicFramePr>
          <p:cNvPr id="927748" name="Group 4"/>
          <p:cNvGraphicFramePr>
            <a:graphicFrameLocks noGrp="1"/>
          </p:cNvGraphicFramePr>
          <p:nvPr>
            <p:ph sz="half" idx="2"/>
          </p:nvPr>
        </p:nvGraphicFramePr>
        <p:xfrm>
          <a:off x="762000" y="3733800"/>
          <a:ext cx="1905000" cy="17373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6829" name="AutoShape 26"/>
          <p:cNvSpPr>
            <a:spLocks noChangeArrowheads="1"/>
          </p:cNvSpPr>
          <p:nvPr/>
        </p:nvSpPr>
        <p:spPr bwMode="auto">
          <a:xfrm>
            <a:off x="6834188" y="1865313"/>
            <a:ext cx="785812" cy="360362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30" name="Group 27"/>
          <p:cNvGrpSpPr>
            <a:grpSpLocks/>
          </p:cNvGrpSpPr>
          <p:nvPr/>
        </p:nvGrpSpPr>
        <p:grpSpPr bwMode="auto">
          <a:xfrm>
            <a:off x="7734300" y="1712913"/>
            <a:ext cx="1104900" cy="914400"/>
            <a:chOff x="432" y="2461"/>
            <a:chExt cx="696" cy="576"/>
          </a:xfrm>
        </p:grpSpPr>
        <p:sp>
          <p:nvSpPr>
            <p:cNvPr id="76882" name="Rectangle 28"/>
            <p:cNvSpPr>
              <a:spLocks noChangeArrowheads="1"/>
            </p:cNvSpPr>
            <p:nvPr/>
          </p:nvSpPr>
          <p:spPr bwMode="auto">
            <a:xfrm>
              <a:off x="587" y="2461"/>
              <a:ext cx="384" cy="576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83" name="Line 29"/>
            <p:cNvSpPr>
              <a:spLocks noChangeShapeType="1"/>
            </p:cNvSpPr>
            <p:nvPr/>
          </p:nvSpPr>
          <p:spPr bwMode="auto">
            <a:xfrm flipH="1">
              <a:off x="432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4" name="Line 30"/>
            <p:cNvSpPr>
              <a:spLocks noChangeShapeType="1"/>
            </p:cNvSpPr>
            <p:nvPr/>
          </p:nvSpPr>
          <p:spPr bwMode="auto">
            <a:xfrm flipH="1">
              <a:off x="432" y="288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5" name="Line 31"/>
            <p:cNvSpPr>
              <a:spLocks noChangeShapeType="1"/>
            </p:cNvSpPr>
            <p:nvPr/>
          </p:nvSpPr>
          <p:spPr bwMode="auto">
            <a:xfrm flipH="1">
              <a:off x="973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6" name="Text Box 32"/>
            <p:cNvSpPr txBox="1">
              <a:spLocks noChangeArrowheads="1"/>
            </p:cNvSpPr>
            <p:nvPr/>
          </p:nvSpPr>
          <p:spPr bwMode="auto">
            <a:xfrm>
              <a:off x="567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76887" name="Text Box 33"/>
            <p:cNvSpPr txBox="1">
              <a:spLocks noChangeArrowheads="1"/>
            </p:cNvSpPr>
            <p:nvPr/>
          </p:nvSpPr>
          <p:spPr bwMode="auto">
            <a:xfrm>
              <a:off x="784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6888" name="Text Box 34"/>
            <p:cNvSpPr txBox="1">
              <a:spLocks noChangeArrowheads="1"/>
            </p:cNvSpPr>
            <p:nvPr/>
          </p:nvSpPr>
          <p:spPr bwMode="auto">
            <a:xfrm>
              <a:off x="577" y="2764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</p:grpSp>
      <p:grpSp>
        <p:nvGrpSpPr>
          <p:cNvPr id="76831" name="Group 35"/>
          <p:cNvGrpSpPr>
            <a:grpSpLocks/>
          </p:cNvGrpSpPr>
          <p:nvPr/>
        </p:nvGrpSpPr>
        <p:grpSpPr bwMode="auto">
          <a:xfrm>
            <a:off x="4699000" y="1636713"/>
            <a:ext cx="2006600" cy="1335087"/>
            <a:chOff x="2480" y="2522"/>
            <a:chExt cx="1264" cy="841"/>
          </a:xfrm>
        </p:grpSpPr>
        <p:sp>
          <p:nvSpPr>
            <p:cNvPr id="76867" name="Rectangle 36"/>
            <p:cNvSpPr>
              <a:spLocks noChangeArrowheads="1"/>
            </p:cNvSpPr>
            <p:nvPr/>
          </p:nvSpPr>
          <p:spPr bwMode="auto">
            <a:xfrm>
              <a:off x="2689" y="2522"/>
              <a:ext cx="916" cy="84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8" name="Rectangle 37"/>
            <p:cNvSpPr>
              <a:spLocks noChangeArrowheads="1"/>
            </p:cNvSpPr>
            <p:nvPr/>
          </p:nvSpPr>
          <p:spPr bwMode="auto">
            <a:xfrm>
              <a:off x="3103" y="2620"/>
              <a:ext cx="384" cy="662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9" name="Line 38"/>
            <p:cNvSpPr>
              <a:spLocks noChangeShapeType="1"/>
            </p:cNvSpPr>
            <p:nvPr/>
          </p:nvSpPr>
          <p:spPr bwMode="auto">
            <a:xfrm flipH="1">
              <a:off x="2868" y="2777"/>
              <a:ext cx="2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70" name="Line 39"/>
            <p:cNvSpPr>
              <a:spLocks noChangeShapeType="1"/>
            </p:cNvSpPr>
            <p:nvPr/>
          </p:nvSpPr>
          <p:spPr bwMode="auto">
            <a:xfrm flipH="1">
              <a:off x="3489" y="2777"/>
              <a:ext cx="2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71" name="Text Box 40"/>
            <p:cNvSpPr txBox="1">
              <a:spLocks noChangeArrowheads="1"/>
            </p:cNvSpPr>
            <p:nvPr/>
          </p:nvSpPr>
          <p:spPr bwMode="auto">
            <a:xfrm>
              <a:off x="3093" y="2681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sp>
          <p:nvSpPr>
            <p:cNvPr id="76872" name="Text Box 41"/>
            <p:cNvSpPr txBox="1">
              <a:spLocks noChangeArrowheads="1"/>
            </p:cNvSpPr>
            <p:nvPr/>
          </p:nvSpPr>
          <p:spPr bwMode="auto">
            <a:xfrm>
              <a:off x="3300" y="26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6873" name="Text Box 42"/>
            <p:cNvSpPr txBox="1">
              <a:spLocks noChangeArrowheads="1"/>
            </p:cNvSpPr>
            <p:nvPr/>
          </p:nvSpPr>
          <p:spPr bwMode="auto">
            <a:xfrm>
              <a:off x="3090" y="3052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</a:t>
              </a:r>
            </a:p>
          </p:txBody>
        </p:sp>
        <p:sp>
          <p:nvSpPr>
            <p:cNvPr id="76874" name="Oval 43"/>
            <p:cNvSpPr>
              <a:spLocks noChangeArrowheads="1"/>
            </p:cNvSpPr>
            <p:nvPr/>
          </p:nvSpPr>
          <p:spPr bwMode="auto">
            <a:xfrm>
              <a:off x="3010" y="3112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75" name="Oval 44"/>
            <p:cNvSpPr>
              <a:spLocks noChangeArrowheads="1"/>
            </p:cNvSpPr>
            <p:nvPr/>
          </p:nvSpPr>
          <p:spPr bwMode="auto">
            <a:xfrm>
              <a:off x="2821" y="274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76" name="Line 45"/>
            <p:cNvSpPr>
              <a:spLocks noChangeShapeType="1"/>
            </p:cNvSpPr>
            <p:nvPr/>
          </p:nvSpPr>
          <p:spPr bwMode="auto">
            <a:xfrm flipH="1">
              <a:off x="2544" y="2956"/>
              <a:ext cx="55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77" name="Text Box 46"/>
            <p:cNvSpPr txBox="1">
              <a:spLocks noChangeArrowheads="1"/>
            </p:cNvSpPr>
            <p:nvPr/>
          </p:nvSpPr>
          <p:spPr bwMode="auto">
            <a:xfrm>
              <a:off x="3085" y="2860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  <p:cxnSp>
          <p:nvCxnSpPr>
            <p:cNvPr id="76878" name="AutoShape 47"/>
            <p:cNvCxnSpPr>
              <a:cxnSpLocks noChangeShapeType="1"/>
              <a:stCxn id="76874" idx="2"/>
              <a:endCxn id="76875" idx="4"/>
            </p:cNvCxnSpPr>
            <p:nvPr/>
          </p:nvCxnSpPr>
          <p:spPr bwMode="auto">
            <a:xfrm rot="10800000">
              <a:off x="2845" y="2803"/>
              <a:ext cx="157" cy="3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6879" name="AutoShape 48"/>
            <p:cNvCxnSpPr>
              <a:cxnSpLocks noChangeShapeType="1"/>
              <a:stCxn id="76875" idx="2"/>
            </p:cNvCxnSpPr>
            <p:nvPr/>
          </p:nvCxnSpPr>
          <p:spPr bwMode="auto">
            <a:xfrm flipH="1">
              <a:off x="2547" y="2772"/>
              <a:ext cx="266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6880" name="Text Box 49"/>
            <p:cNvSpPr txBox="1">
              <a:spLocks noChangeArrowheads="1"/>
            </p:cNvSpPr>
            <p:nvPr/>
          </p:nvSpPr>
          <p:spPr bwMode="auto">
            <a:xfrm>
              <a:off x="2480" y="257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76881" name="Text Box 50"/>
            <p:cNvSpPr txBox="1">
              <a:spLocks noChangeArrowheads="1"/>
            </p:cNvSpPr>
            <p:nvPr/>
          </p:nvSpPr>
          <p:spPr bwMode="auto">
            <a:xfrm>
              <a:off x="2493" y="276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</p:grpSp>
      <p:grpSp>
        <p:nvGrpSpPr>
          <p:cNvPr id="76832" name="Group 51"/>
          <p:cNvGrpSpPr>
            <a:grpSpLocks/>
          </p:cNvGrpSpPr>
          <p:nvPr/>
        </p:nvGrpSpPr>
        <p:grpSpPr bwMode="auto">
          <a:xfrm>
            <a:off x="3276600" y="3657600"/>
            <a:ext cx="5481638" cy="1714500"/>
            <a:chOff x="619" y="1200"/>
            <a:chExt cx="4133" cy="1488"/>
          </a:xfrm>
        </p:grpSpPr>
        <p:sp>
          <p:nvSpPr>
            <p:cNvPr id="76834" name="Rectangle 52"/>
            <p:cNvSpPr>
              <a:spLocks noChangeArrowheads="1"/>
            </p:cNvSpPr>
            <p:nvPr/>
          </p:nvSpPr>
          <p:spPr bwMode="auto">
            <a:xfrm>
              <a:off x="3984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5" name="Rectangle 53"/>
            <p:cNvSpPr>
              <a:spLocks noChangeArrowheads="1"/>
            </p:cNvSpPr>
            <p:nvPr/>
          </p:nvSpPr>
          <p:spPr bwMode="auto">
            <a:xfrm>
              <a:off x="3216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6" name="Rectangle 54"/>
            <p:cNvSpPr>
              <a:spLocks noChangeArrowheads="1"/>
            </p:cNvSpPr>
            <p:nvPr/>
          </p:nvSpPr>
          <p:spPr bwMode="auto">
            <a:xfrm>
              <a:off x="2448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Rectangle 55"/>
            <p:cNvSpPr>
              <a:spLocks noChangeArrowheads="1"/>
            </p:cNvSpPr>
            <p:nvPr/>
          </p:nvSpPr>
          <p:spPr bwMode="auto">
            <a:xfrm>
              <a:off x="1680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Rectangle 56"/>
            <p:cNvSpPr>
              <a:spLocks noChangeArrowheads="1"/>
            </p:cNvSpPr>
            <p:nvPr/>
          </p:nvSpPr>
          <p:spPr bwMode="auto">
            <a:xfrm>
              <a:off x="912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Line 57"/>
            <p:cNvSpPr>
              <a:spLocks noChangeShapeType="1"/>
            </p:cNvSpPr>
            <p:nvPr/>
          </p:nvSpPr>
          <p:spPr bwMode="auto">
            <a:xfrm flipH="1">
              <a:off x="899" y="1200"/>
              <a:ext cx="13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0" name="Line 58"/>
            <p:cNvSpPr>
              <a:spLocks noChangeShapeType="1"/>
            </p:cNvSpPr>
            <p:nvPr/>
          </p:nvSpPr>
          <p:spPr bwMode="auto">
            <a:xfrm>
              <a:off x="1680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1" name="Line 59"/>
            <p:cNvSpPr>
              <a:spLocks noChangeShapeType="1"/>
            </p:cNvSpPr>
            <p:nvPr/>
          </p:nvSpPr>
          <p:spPr bwMode="auto">
            <a:xfrm>
              <a:off x="2448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2" name="Line 60"/>
            <p:cNvSpPr>
              <a:spLocks noChangeShapeType="1"/>
            </p:cNvSpPr>
            <p:nvPr/>
          </p:nvSpPr>
          <p:spPr bwMode="auto">
            <a:xfrm>
              <a:off x="3216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3" name="Line 61"/>
            <p:cNvSpPr>
              <a:spLocks noChangeShapeType="1"/>
            </p:cNvSpPr>
            <p:nvPr/>
          </p:nvSpPr>
          <p:spPr bwMode="auto">
            <a:xfrm>
              <a:off x="3984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4" name="Text Box 62"/>
            <p:cNvSpPr txBox="1">
              <a:spLocks noChangeArrowheads="1"/>
            </p:cNvSpPr>
            <p:nvPr/>
          </p:nvSpPr>
          <p:spPr bwMode="auto">
            <a:xfrm>
              <a:off x="631" y="2269"/>
              <a:ext cx="244" cy="31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76845" name="Text Box 63"/>
            <p:cNvSpPr txBox="1">
              <a:spLocks noChangeArrowheads="1"/>
            </p:cNvSpPr>
            <p:nvPr/>
          </p:nvSpPr>
          <p:spPr bwMode="auto">
            <a:xfrm>
              <a:off x="619" y="1848"/>
              <a:ext cx="263" cy="31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76846" name="Freeform 64"/>
            <p:cNvSpPr>
              <a:spLocks/>
            </p:cNvSpPr>
            <p:nvPr/>
          </p:nvSpPr>
          <p:spPr bwMode="auto">
            <a:xfrm>
              <a:off x="912" y="2208"/>
              <a:ext cx="3840" cy="240"/>
            </a:xfrm>
            <a:custGeom>
              <a:avLst/>
              <a:gdLst>
                <a:gd name="T0" fmla="*/ 0 w 3840"/>
                <a:gd name="T1" fmla="*/ 240 h 240"/>
                <a:gd name="T2" fmla="*/ 0 w 3840"/>
                <a:gd name="T3" fmla="*/ 0 h 240"/>
                <a:gd name="T4" fmla="*/ 384 w 3840"/>
                <a:gd name="T5" fmla="*/ 0 h 240"/>
                <a:gd name="T6" fmla="*/ 384 w 3840"/>
                <a:gd name="T7" fmla="*/ 240 h 240"/>
                <a:gd name="T8" fmla="*/ 768 w 3840"/>
                <a:gd name="T9" fmla="*/ 240 h 240"/>
                <a:gd name="T10" fmla="*/ 768 w 3840"/>
                <a:gd name="T11" fmla="*/ 0 h 240"/>
                <a:gd name="T12" fmla="*/ 1152 w 3840"/>
                <a:gd name="T13" fmla="*/ 0 h 240"/>
                <a:gd name="T14" fmla="*/ 1152 w 3840"/>
                <a:gd name="T15" fmla="*/ 240 h 240"/>
                <a:gd name="T16" fmla="*/ 1536 w 3840"/>
                <a:gd name="T17" fmla="*/ 240 h 240"/>
                <a:gd name="T18" fmla="*/ 1536 w 3840"/>
                <a:gd name="T19" fmla="*/ 0 h 240"/>
                <a:gd name="T20" fmla="*/ 1920 w 3840"/>
                <a:gd name="T21" fmla="*/ 0 h 240"/>
                <a:gd name="T22" fmla="*/ 1920 w 3840"/>
                <a:gd name="T23" fmla="*/ 240 h 240"/>
                <a:gd name="T24" fmla="*/ 2304 w 3840"/>
                <a:gd name="T25" fmla="*/ 240 h 240"/>
                <a:gd name="T26" fmla="*/ 2304 w 3840"/>
                <a:gd name="T27" fmla="*/ 0 h 240"/>
                <a:gd name="T28" fmla="*/ 2688 w 3840"/>
                <a:gd name="T29" fmla="*/ 0 h 240"/>
                <a:gd name="T30" fmla="*/ 2688 w 3840"/>
                <a:gd name="T31" fmla="*/ 240 h 240"/>
                <a:gd name="T32" fmla="*/ 3072 w 3840"/>
                <a:gd name="T33" fmla="*/ 240 h 240"/>
                <a:gd name="T34" fmla="*/ 3072 w 3840"/>
                <a:gd name="T35" fmla="*/ 0 h 240"/>
                <a:gd name="T36" fmla="*/ 3456 w 3840"/>
                <a:gd name="T37" fmla="*/ 0 h 240"/>
                <a:gd name="T38" fmla="*/ 3456 w 3840"/>
                <a:gd name="T39" fmla="*/ 240 h 240"/>
                <a:gd name="T40" fmla="*/ 3840 w 3840"/>
                <a:gd name="T41" fmla="*/ 240 h 2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40"/>
                <a:gd name="T64" fmla="*/ 0 h 240"/>
                <a:gd name="T65" fmla="*/ 3840 w 3840"/>
                <a:gd name="T66" fmla="*/ 240 h 2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40" h="240">
                  <a:moveTo>
                    <a:pt x="0" y="240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40"/>
                  </a:lnTo>
                  <a:lnTo>
                    <a:pt x="768" y="240"/>
                  </a:lnTo>
                  <a:lnTo>
                    <a:pt x="768" y="0"/>
                  </a:lnTo>
                  <a:lnTo>
                    <a:pt x="1152" y="0"/>
                  </a:lnTo>
                  <a:lnTo>
                    <a:pt x="1152" y="240"/>
                  </a:lnTo>
                  <a:lnTo>
                    <a:pt x="1536" y="240"/>
                  </a:lnTo>
                  <a:lnTo>
                    <a:pt x="1536" y="0"/>
                  </a:lnTo>
                  <a:lnTo>
                    <a:pt x="1920" y="0"/>
                  </a:lnTo>
                  <a:lnTo>
                    <a:pt x="1920" y="240"/>
                  </a:lnTo>
                  <a:lnTo>
                    <a:pt x="2304" y="240"/>
                  </a:lnTo>
                  <a:lnTo>
                    <a:pt x="2304" y="0"/>
                  </a:lnTo>
                  <a:lnTo>
                    <a:pt x="2688" y="0"/>
                  </a:lnTo>
                  <a:lnTo>
                    <a:pt x="2688" y="240"/>
                  </a:lnTo>
                  <a:lnTo>
                    <a:pt x="3072" y="240"/>
                  </a:lnTo>
                  <a:lnTo>
                    <a:pt x="3072" y="0"/>
                  </a:lnTo>
                  <a:lnTo>
                    <a:pt x="3456" y="0"/>
                  </a:lnTo>
                  <a:lnTo>
                    <a:pt x="3456" y="240"/>
                  </a:lnTo>
                  <a:lnTo>
                    <a:pt x="3840" y="24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7" name="Text Box 65"/>
            <p:cNvSpPr txBox="1">
              <a:spLocks noChangeArrowheads="1"/>
            </p:cNvSpPr>
            <p:nvPr/>
          </p:nvSpPr>
          <p:spPr bwMode="auto">
            <a:xfrm>
              <a:off x="622" y="1376"/>
              <a:ext cx="264" cy="31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76848" name="Freeform 66"/>
            <p:cNvSpPr>
              <a:spLocks/>
            </p:cNvSpPr>
            <p:nvPr/>
          </p:nvSpPr>
          <p:spPr bwMode="auto">
            <a:xfrm>
              <a:off x="1488" y="1824"/>
              <a:ext cx="432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486 w 384"/>
                <a:gd name="T5" fmla="*/ 0 h 288"/>
                <a:gd name="T6" fmla="*/ 486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9" name="Freeform 67"/>
            <p:cNvSpPr>
              <a:spLocks/>
            </p:cNvSpPr>
            <p:nvPr/>
          </p:nvSpPr>
          <p:spPr bwMode="auto">
            <a:xfrm>
              <a:off x="2256" y="1824"/>
              <a:ext cx="672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1176 w 384"/>
                <a:gd name="T5" fmla="*/ 0 h 288"/>
                <a:gd name="T6" fmla="*/ 1176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0" name="Freeform 68"/>
            <p:cNvSpPr>
              <a:spLocks/>
            </p:cNvSpPr>
            <p:nvPr/>
          </p:nvSpPr>
          <p:spPr bwMode="auto">
            <a:xfrm>
              <a:off x="1680" y="1344"/>
              <a:ext cx="250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163 w 384"/>
                <a:gd name="T5" fmla="*/ 0 h 288"/>
                <a:gd name="T6" fmla="*/ 163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1" name="Freeform 69"/>
            <p:cNvSpPr>
              <a:spLocks/>
            </p:cNvSpPr>
            <p:nvPr/>
          </p:nvSpPr>
          <p:spPr bwMode="auto">
            <a:xfrm>
              <a:off x="3504" y="1824"/>
              <a:ext cx="576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864 w 384"/>
                <a:gd name="T5" fmla="*/ 0 h 288"/>
                <a:gd name="T6" fmla="*/ 864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2" name="Line 70"/>
            <p:cNvSpPr>
              <a:spLocks noChangeShapeType="1"/>
            </p:cNvSpPr>
            <p:nvPr/>
          </p:nvSpPr>
          <p:spPr bwMode="auto">
            <a:xfrm>
              <a:off x="1296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3" name="Line 71"/>
            <p:cNvSpPr>
              <a:spLocks noChangeShapeType="1"/>
            </p:cNvSpPr>
            <p:nvPr/>
          </p:nvSpPr>
          <p:spPr bwMode="auto">
            <a:xfrm>
              <a:off x="2064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4" name="Line 72"/>
            <p:cNvSpPr>
              <a:spLocks noChangeShapeType="1"/>
            </p:cNvSpPr>
            <p:nvPr/>
          </p:nvSpPr>
          <p:spPr bwMode="auto">
            <a:xfrm>
              <a:off x="2832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5" name="Line 73"/>
            <p:cNvSpPr>
              <a:spLocks noChangeShapeType="1"/>
            </p:cNvSpPr>
            <p:nvPr/>
          </p:nvSpPr>
          <p:spPr bwMode="auto">
            <a:xfrm>
              <a:off x="3600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6" name="Line 74"/>
            <p:cNvSpPr>
              <a:spLocks noChangeShapeType="1"/>
            </p:cNvSpPr>
            <p:nvPr/>
          </p:nvSpPr>
          <p:spPr bwMode="auto">
            <a:xfrm>
              <a:off x="4368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6857" name="AutoShape 75"/>
            <p:cNvCxnSpPr>
              <a:cxnSpLocks noChangeShapeType="1"/>
              <a:stCxn id="76848" idx="0"/>
            </p:cNvCxnSpPr>
            <p:nvPr/>
          </p:nvCxnSpPr>
          <p:spPr bwMode="auto">
            <a:xfrm flipH="1" flipV="1">
              <a:off x="913" y="2107"/>
              <a:ext cx="565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58" name="AutoShape 76"/>
            <p:cNvCxnSpPr>
              <a:cxnSpLocks noChangeShapeType="1"/>
              <a:stCxn id="76848" idx="3"/>
              <a:endCxn id="76849" idx="0"/>
            </p:cNvCxnSpPr>
            <p:nvPr/>
          </p:nvCxnSpPr>
          <p:spPr bwMode="auto">
            <a:xfrm>
              <a:off x="1930" y="2112"/>
              <a:ext cx="31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59" name="AutoShape 77"/>
            <p:cNvCxnSpPr>
              <a:cxnSpLocks noChangeShapeType="1"/>
              <a:stCxn id="76849" idx="3"/>
              <a:endCxn id="76851" idx="0"/>
            </p:cNvCxnSpPr>
            <p:nvPr/>
          </p:nvCxnSpPr>
          <p:spPr bwMode="auto">
            <a:xfrm>
              <a:off x="2938" y="2112"/>
              <a:ext cx="55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60" name="AutoShape 78"/>
            <p:cNvCxnSpPr>
              <a:cxnSpLocks noChangeShapeType="1"/>
              <a:stCxn id="76851" idx="3"/>
            </p:cNvCxnSpPr>
            <p:nvPr/>
          </p:nvCxnSpPr>
          <p:spPr bwMode="auto">
            <a:xfrm>
              <a:off x="4090" y="2112"/>
              <a:ext cx="66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6861" name="Freeform 79"/>
            <p:cNvSpPr>
              <a:spLocks/>
            </p:cNvSpPr>
            <p:nvPr/>
          </p:nvSpPr>
          <p:spPr bwMode="auto">
            <a:xfrm>
              <a:off x="2438" y="1344"/>
              <a:ext cx="778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1576 w 384"/>
                <a:gd name="T5" fmla="*/ 0 h 288"/>
                <a:gd name="T6" fmla="*/ 1576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2" name="Freeform 80"/>
            <p:cNvSpPr>
              <a:spLocks/>
            </p:cNvSpPr>
            <p:nvPr/>
          </p:nvSpPr>
          <p:spPr bwMode="auto">
            <a:xfrm>
              <a:off x="3494" y="1344"/>
              <a:ext cx="596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925 w 384"/>
                <a:gd name="T5" fmla="*/ 0 h 288"/>
                <a:gd name="T6" fmla="*/ 925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6863" name="AutoShape 81"/>
            <p:cNvCxnSpPr>
              <a:cxnSpLocks noChangeShapeType="1"/>
              <a:stCxn id="76850" idx="3"/>
              <a:endCxn id="76861" idx="0"/>
            </p:cNvCxnSpPr>
            <p:nvPr/>
          </p:nvCxnSpPr>
          <p:spPr bwMode="auto">
            <a:xfrm>
              <a:off x="1940" y="1632"/>
              <a:ext cx="48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64" name="AutoShape 82"/>
            <p:cNvCxnSpPr>
              <a:cxnSpLocks noChangeShapeType="1"/>
              <a:stCxn id="76861" idx="3"/>
              <a:endCxn id="76862" idx="0"/>
            </p:cNvCxnSpPr>
            <p:nvPr/>
          </p:nvCxnSpPr>
          <p:spPr bwMode="auto">
            <a:xfrm>
              <a:off x="3226" y="1632"/>
              <a:ext cx="25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65" name="AutoShape 83"/>
            <p:cNvCxnSpPr>
              <a:cxnSpLocks noChangeShapeType="1"/>
              <a:stCxn id="76862" idx="3"/>
            </p:cNvCxnSpPr>
            <p:nvPr/>
          </p:nvCxnSpPr>
          <p:spPr bwMode="auto">
            <a:xfrm>
              <a:off x="4100" y="1632"/>
              <a:ext cx="65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66" name="AutoShape 84"/>
            <p:cNvCxnSpPr>
              <a:cxnSpLocks noChangeShapeType="1"/>
              <a:stCxn id="76850" idx="0"/>
            </p:cNvCxnSpPr>
            <p:nvPr/>
          </p:nvCxnSpPr>
          <p:spPr bwMode="auto">
            <a:xfrm flipH="1" flipV="1">
              <a:off x="899" y="1630"/>
              <a:ext cx="771" cy="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76833" name="Text Box 85"/>
          <p:cNvSpPr txBox="1">
            <a:spLocks noChangeArrowheads="1"/>
          </p:cNvSpPr>
          <p:nvPr/>
        </p:nvSpPr>
        <p:spPr bwMode="auto">
          <a:xfrm>
            <a:off x="3505200" y="5791200"/>
            <a:ext cx="5024438" cy="355600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D can only change Q only in blue regions (where E = 1)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78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78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06CEF85-3D23-4F6E-ABF7-646EAB45E0F8}" type="slidenum">
              <a:rPr lang="en-US" smtClean="0"/>
              <a:pPr lvl="1"/>
              <a:t>69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D Flip-Flop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9144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D FF</a:t>
            </a:r>
            <a:r>
              <a:rPr lang="en-US" sz="2800" smtClean="0"/>
              <a:t>: 2 SR latches in master/slave configuration.  The output (Q) changes on the </a:t>
            </a:r>
            <a:r>
              <a:rPr lang="en-US" sz="2800" b="1" smtClean="0"/>
              <a:t>rising clock edge</a:t>
            </a:r>
            <a:endParaRPr lang="en-US" sz="2800" smtClean="0"/>
          </a:p>
        </p:txBody>
      </p:sp>
      <p:graphicFrame>
        <p:nvGraphicFramePr>
          <p:cNvPr id="928772" name="Group 4"/>
          <p:cNvGraphicFramePr>
            <a:graphicFrameLocks noGrp="1"/>
          </p:cNvGraphicFramePr>
          <p:nvPr>
            <p:ph sz="half" idx="2"/>
          </p:nvPr>
        </p:nvGraphicFramePr>
        <p:xfrm>
          <a:off x="990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7847" name="AutoShape 20"/>
          <p:cNvSpPr>
            <a:spLocks noChangeArrowheads="1"/>
          </p:cNvSpPr>
          <p:nvPr/>
        </p:nvSpPr>
        <p:spPr bwMode="auto">
          <a:xfrm>
            <a:off x="3886200" y="2895600"/>
            <a:ext cx="785813" cy="360363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848" name="Group 21"/>
          <p:cNvGrpSpPr>
            <a:grpSpLocks/>
          </p:cNvGrpSpPr>
          <p:nvPr/>
        </p:nvGrpSpPr>
        <p:grpSpPr bwMode="auto">
          <a:xfrm>
            <a:off x="4876800" y="2667000"/>
            <a:ext cx="1104900" cy="914400"/>
            <a:chOff x="3264" y="2531"/>
            <a:chExt cx="696" cy="576"/>
          </a:xfrm>
        </p:grpSpPr>
        <p:grpSp>
          <p:nvGrpSpPr>
            <p:cNvPr id="77915" name="Group 22"/>
            <p:cNvGrpSpPr>
              <a:grpSpLocks/>
            </p:cNvGrpSpPr>
            <p:nvPr/>
          </p:nvGrpSpPr>
          <p:grpSpPr bwMode="auto">
            <a:xfrm>
              <a:off x="3419" y="2531"/>
              <a:ext cx="384" cy="576"/>
              <a:chOff x="3419" y="2531"/>
              <a:chExt cx="384" cy="576"/>
            </a:xfrm>
          </p:grpSpPr>
          <p:sp>
            <p:nvSpPr>
              <p:cNvPr id="77922" name="Rectangle 2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3" name="AutoShape 2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7916" name="Line 25"/>
            <p:cNvSpPr>
              <a:spLocks noChangeShapeType="1"/>
            </p:cNvSpPr>
            <p:nvPr/>
          </p:nvSpPr>
          <p:spPr bwMode="auto">
            <a:xfrm flipH="1">
              <a:off x="3264" y="2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17" name="Line 26"/>
            <p:cNvSpPr>
              <a:spLocks noChangeShapeType="1"/>
            </p:cNvSpPr>
            <p:nvPr/>
          </p:nvSpPr>
          <p:spPr bwMode="auto">
            <a:xfrm flipH="1">
              <a:off x="3264" y="295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18" name="Line 27"/>
            <p:cNvSpPr>
              <a:spLocks noChangeShapeType="1"/>
            </p:cNvSpPr>
            <p:nvPr/>
          </p:nvSpPr>
          <p:spPr bwMode="auto">
            <a:xfrm flipH="1">
              <a:off x="3805" y="2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19" name="Text Box 28"/>
            <p:cNvSpPr txBox="1">
              <a:spLocks noChangeArrowheads="1"/>
            </p:cNvSpPr>
            <p:nvPr/>
          </p:nvSpPr>
          <p:spPr bwMode="auto">
            <a:xfrm>
              <a:off x="3398" y="25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77920" name="Text Box 29"/>
            <p:cNvSpPr txBox="1">
              <a:spLocks noChangeArrowheads="1"/>
            </p:cNvSpPr>
            <p:nvPr/>
          </p:nvSpPr>
          <p:spPr bwMode="auto">
            <a:xfrm>
              <a:off x="3616" y="25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7921" name="Text Box 30"/>
            <p:cNvSpPr txBox="1">
              <a:spLocks noChangeArrowheads="1"/>
            </p:cNvSpPr>
            <p:nvPr/>
          </p:nvSpPr>
          <p:spPr bwMode="auto">
            <a:xfrm>
              <a:off x="3493" y="2860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</p:grpSp>
      <p:grpSp>
        <p:nvGrpSpPr>
          <p:cNvPr id="77849" name="Group 31"/>
          <p:cNvGrpSpPr>
            <a:grpSpLocks/>
          </p:cNvGrpSpPr>
          <p:nvPr/>
        </p:nvGrpSpPr>
        <p:grpSpPr bwMode="auto">
          <a:xfrm>
            <a:off x="152400" y="2857500"/>
            <a:ext cx="3473450" cy="1866900"/>
            <a:chOff x="1803" y="2088"/>
            <a:chExt cx="2188" cy="1176"/>
          </a:xfrm>
        </p:grpSpPr>
        <p:sp>
          <p:nvSpPr>
            <p:cNvPr id="77886" name="Rectangle 32"/>
            <p:cNvSpPr>
              <a:spLocks noChangeArrowheads="1"/>
            </p:cNvSpPr>
            <p:nvPr/>
          </p:nvSpPr>
          <p:spPr bwMode="auto">
            <a:xfrm>
              <a:off x="2160" y="2088"/>
              <a:ext cx="1632" cy="1176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87" name="Rectangle 33"/>
            <p:cNvSpPr>
              <a:spLocks noChangeArrowheads="1"/>
            </p:cNvSpPr>
            <p:nvPr/>
          </p:nvSpPr>
          <p:spPr bwMode="auto">
            <a:xfrm>
              <a:off x="2579" y="2208"/>
              <a:ext cx="384" cy="672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88" name="Text Box 34"/>
            <p:cNvSpPr txBox="1">
              <a:spLocks noChangeArrowheads="1"/>
            </p:cNvSpPr>
            <p:nvPr/>
          </p:nvSpPr>
          <p:spPr bwMode="auto">
            <a:xfrm>
              <a:off x="2569" y="2269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sp>
          <p:nvSpPr>
            <p:cNvPr id="77889" name="Text Box 35"/>
            <p:cNvSpPr txBox="1">
              <a:spLocks noChangeArrowheads="1"/>
            </p:cNvSpPr>
            <p:nvPr/>
          </p:nvSpPr>
          <p:spPr bwMode="auto">
            <a:xfrm>
              <a:off x="2776" y="226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7890" name="Text Box 36"/>
            <p:cNvSpPr txBox="1">
              <a:spLocks noChangeArrowheads="1"/>
            </p:cNvSpPr>
            <p:nvPr/>
          </p:nvSpPr>
          <p:spPr bwMode="auto">
            <a:xfrm>
              <a:off x="2566" y="2511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</a:t>
              </a:r>
            </a:p>
          </p:txBody>
        </p:sp>
        <p:sp>
          <p:nvSpPr>
            <p:cNvPr id="77891" name="Rectangle 37"/>
            <p:cNvSpPr>
              <a:spLocks noChangeArrowheads="1"/>
            </p:cNvSpPr>
            <p:nvPr/>
          </p:nvSpPr>
          <p:spPr bwMode="auto">
            <a:xfrm>
              <a:off x="3277" y="2208"/>
              <a:ext cx="384" cy="672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2" name="Text Box 38"/>
            <p:cNvSpPr txBox="1">
              <a:spLocks noChangeArrowheads="1"/>
            </p:cNvSpPr>
            <p:nvPr/>
          </p:nvSpPr>
          <p:spPr bwMode="auto">
            <a:xfrm>
              <a:off x="3267" y="2269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sp>
          <p:nvSpPr>
            <p:cNvPr id="77893" name="Text Box 39"/>
            <p:cNvSpPr txBox="1">
              <a:spLocks noChangeArrowheads="1"/>
            </p:cNvSpPr>
            <p:nvPr/>
          </p:nvSpPr>
          <p:spPr bwMode="auto">
            <a:xfrm>
              <a:off x="3474" y="226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7894" name="Text Box 40"/>
            <p:cNvSpPr txBox="1">
              <a:spLocks noChangeArrowheads="1"/>
            </p:cNvSpPr>
            <p:nvPr/>
          </p:nvSpPr>
          <p:spPr bwMode="auto">
            <a:xfrm>
              <a:off x="3264" y="2511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</a:t>
              </a:r>
            </a:p>
          </p:txBody>
        </p:sp>
        <p:sp>
          <p:nvSpPr>
            <p:cNvPr id="77895" name="Text Box 41"/>
            <p:cNvSpPr txBox="1">
              <a:spLocks noChangeArrowheads="1"/>
            </p:cNvSpPr>
            <p:nvPr/>
          </p:nvSpPr>
          <p:spPr bwMode="auto">
            <a:xfrm>
              <a:off x="2773" y="251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7896" name="Line 42"/>
            <p:cNvSpPr>
              <a:spLocks noChangeShapeType="1"/>
            </p:cNvSpPr>
            <p:nvPr/>
          </p:nvSpPr>
          <p:spPr bwMode="auto">
            <a:xfrm>
              <a:off x="2808" y="2557"/>
              <a:ext cx="1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97" name="Oval 43"/>
            <p:cNvSpPr>
              <a:spLocks noChangeArrowheads="1"/>
            </p:cNvSpPr>
            <p:nvPr/>
          </p:nvSpPr>
          <p:spPr bwMode="auto">
            <a:xfrm>
              <a:off x="2719" y="2880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8" name="Text Box 44"/>
            <p:cNvSpPr txBox="1">
              <a:spLocks noChangeArrowheads="1"/>
            </p:cNvSpPr>
            <p:nvPr/>
          </p:nvSpPr>
          <p:spPr bwMode="auto">
            <a:xfrm>
              <a:off x="2664" y="2689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  <p:sp>
          <p:nvSpPr>
            <p:cNvPr id="77899" name="Text Box 45"/>
            <p:cNvSpPr txBox="1">
              <a:spLocks noChangeArrowheads="1"/>
            </p:cNvSpPr>
            <p:nvPr/>
          </p:nvSpPr>
          <p:spPr bwMode="auto">
            <a:xfrm>
              <a:off x="3362" y="268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  <p:sp>
          <p:nvSpPr>
            <p:cNvPr id="77900" name="Oval 46"/>
            <p:cNvSpPr>
              <a:spLocks noChangeArrowheads="1"/>
            </p:cNvSpPr>
            <p:nvPr/>
          </p:nvSpPr>
          <p:spPr bwMode="auto">
            <a:xfrm>
              <a:off x="2743" y="3120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901" name="AutoShape 47"/>
            <p:cNvCxnSpPr>
              <a:cxnSpLocks noChangeShapeType="1"/>
              <a:stCxn id="77897" idx="4"/>
              <a:endCxn id="77900" idx="0"/>
            </p:cNvCxnSpPr>
            <p:nvPr/>
          </p:nvCxnSpPr>
          <p:spPr bwMode="auto">
            <a:xfrm>
              <a:off x="2767" y="2997"/>
              <a:ext cx="0" cy="11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902" name="AutoShape 48"/>
            <p:cNvCxnSpPr>
              <a:cxnSpLocks noChangeShapeType="1"/>
              <a:stCxn id="77900" idx="6"/>
              <a:endCxn id="77899" idx="2"/>
            </p:cNvCxnSpPr>
            <p:nvPr/>
          </p:nvCxnSpPr>
          <p:spPr bwMode="auto">
            <a:xfrm flipV="1">
              <a:off x="2798" y="2900"/>
              <a:ext cx="661" cy="24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7903" name="Oval 49"/>
            <p:cNvSpPr>
              <a:spLocks noChangeArrowheads="1"/>
            </p:cNvSpPr>
            <p:nvPr/>
          </p:nvSpPr>
          <p:spPr bwMode="auto">
            <a:xfrm>
              <a:off x="2482" y="2578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4" name="Oval 50"/>
            <p:cNvSpPr>
              <a:spLocks noChangeArrowheads="1"/>
            </p:cNvSpPr>
            <p:nvPr/>
          </p:nvSpPr>
          <p:spPr bwMode="auto">
            <a:xfrm>
              <a:off x="2352" y="2353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905" name="AutoShape 51"/>
            <p:cNvCxnSpPr>
              <a:cxnSpLocks noChangeShapeType="1"/>
              <a:stCxn id="77904" idx="6"/>
              <a:endCxn id="77888" idx="1"/>
            </p:cNvCxnSpPr>
            <p:nvPr/>
          </p:nvCxnSpPr>
          <p:spPr bwMode="auto">
            <a:xfrm flipV="1">
              <a:off x="2407" y="2375"/>
              <a:ext cx="162" cy="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906" name="AutoShape 52"/>
            <p:cNvCxnSpPr>
              <a:cxnSpLocks noChangeShapeType="1"/>
              <a:stCxn id="77895" idx="3"/>
              <a:endCxn id="77894" idx="1"/>
            </p:cNvCxnSpPr>
            <p:nvPr/>
          </p:nvCxnSpPr>
          <p:spPr bwMode="auto">
            <a:xfrm>
              <a:off x="2981" y="2617"/>
              <a:ext cx="28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907" name="AutoShape 53"/>
            <p:cNvCxnSpPr>
              <a:cxnSpLocks noChangeShapeType="1"/>
              <a:stCxn id="77889" idx="3"/>
              <a:endCxn id="77892" idx="1"/>
            </p:cNvCxnSpPr>
            <p:nvPr/>
          </p:nvCxnSpPr>
          <p:spPr bwMode="auto">
            <a:xfrm>
              <a:off x="2984" y="2375"/>
              <a:ext cx="28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908" name="AutoShape 54"/>
            <p:cNvCxnSpPr>
              <a:cxnSpLocks noChangeShapeType="1"/>
              <a:stCxn id="77903" idx="2"/>
              <a:endCxn id="77904" idx="4"/>
            </p:cNvCxnSpPr>
            <p:nvPr/>
          </p:nvCxnSpPr>
          <p:spPr bwMode="auto">
            <a:xfrm rot="10800000">
              <a:off x="2376" y="2408"/>
              <a:ext cx="98" cy="225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909" name="AutoShape 55"/>
            <p:cNvCxnSpPr>
              <a:cxnSpLocks noChangeShapeType="1"/>
              <a:stCxn id="77900" idx="2"/>
            </p:cNvCxnSpPr>
            <p:nvPr/>
          </p:nvCxnSpPr>
          <p:spPr bwMode="auto">
            <a:xfrm flipH="1">
              <a:off x="2064" y="3144"/>
              <a:ext cx="671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910" name="AutoShape 56"/>
            <p:cNvCxnSpPr>
              <a:cxnSpLocks noChangeShapeType="1"/>
              <a:stCxn id="77904" idx="2"/>
            </p:cNvCxnSpPr>
            <p:nvPr/>
          </p:nvCxnSpPr>
          <p:spPr bwMode="auto">
            <a:xfrm flipH="1">
              <a:off x="2064" y="2377"/>
              <a:ext cx="28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911" name="AutoShape 57"/>
            <p:cNvCxnSpPr>
              <a:cxnSpLocks noChangeShapeType="1"/>
              <a:stCxn id="77893" idx="3"/>
            </p:cNvCxnSpPr>
            <p:nvPr/>
          </p:nvCxnSpPr>
          <p:spPr bwMode="auto">
            <a:xfrm>
              <a:off x="3682" y="2375"/>
              <a:ext cx="25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7912" name="Text Box 58"/>
            <p:cNvSpPr txBox="1">
              <a:spLocks noChangeArrowheads="1"/>
            </p:cNvSpPr>
            <p:nvPr/>
          </p:nvSpPr>
          <p:spPr bwMode="auto">
            <a:xfrm>
              <a:off x="1803" y="2915"/>
              <a:ext cx="37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CLK</a:t>
              </a:r>
            </a:p>
          </p:txBody>
        </p:sp>
        <p:sp>
          <p:nvSpPr>
            <p:cNvPr id="77913" name="Text Box 59"/>
            <p:cNvSpPr txBox="1">
              <a:spLocks noChangeArrowheads="1"/>
            </p:cNvSpPr>
            <p:nvPr/>
          </p:nvSpPr>
          <p:spPr bwMode="auto">
            <a:xfrm>
              <a:off x="1961" y="2160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77914" name="Text Box 60"/>
            <p:cNvSpPr txBox="1">
              <a:spLocks noChangeArrowheads="1"/>
            </p:cNvSpPr>
            <p:nvPr/>
          </p:nvSpPr>
          <p:spPr bwMode="auto">
            <a:xfrm>
              <a:off x="3783" y="2173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</p:grpSp>
      <p:sp>
        <p:nvSpPr>
          <p:cNvPr id="77850" name="Line 61"/>
          <p:cNvSpPr>
            <a:spLocks noChangeShapeType="1"/>
          </p:cNvSpPr>
          <p:nvPr/>
        </p:nvSpPr>
        <p:spPr bwMode="auto">
          <a:xfrm flipV="1">
            <a:off x="1828800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51" name="Line 62"/>
          <p:cNvSpPr>
            <a:spLocks noChangeShapeType="1"/>
          </p:cNvSpPr>
          <p:nvPr/>
        </p:nvSpPr>
        <p:spPr bwMode="auto">
          <a:xfrm flipV="1">
            <a:off x="1828800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52" name="Text Box 63"/>
          <p:cNvSpPr txBox="1">
            <a:spLocks noChangeArrowheads="1"/>
          </p:cNvSpPr>
          <p:nvPr/>
        </p:nvSpPr>
        <p:spPr bwMode="auto">
          <a:xfrm>
            <a:off x="990600" y="2387600"/>
            <a:ext cx="769938" cy="3556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Master</a:t>
            </a:r>
          </a:p>
        </p:txBody>
      </p:sp>
      <p:sp>
        <p:nvSpPr>
          <p:cNvPr id="77853" name="Text Box 64"/>
          <p:cNvSpPr txBox="1">
            <a:spLocks noChangeArrowheads="1"/>
          </p:cNvSpPr>
          <p:nvPr/>
        </p:nvSpPr>
        <p:spPr bwMode="auto">
          <a:xfrm>
            <a:off x="2743200" y="2387600"/>
            <a:ext cx="655638" cy="3556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Slave</a:t>
            </a:r>
          </a:p>
        </p:txBody>
      </p:sp>
      <p:cxnSp>
        <p:nvCxnSpPr>
          <p:cNvPr id="77854" name="AutoShape 65"/>
          <p:cNvCxnSpPr>
            <a:cxnSpLocks noChangeShapeType="1"/>
            <a:stCxn id="77852" idx="2"/>
            <a:endCxn id="77887" idx="0"/>
          </p:cNvCxnSpPr>
          <p:nvPr/>
        </p:nvCxnSpPr>
        <p:spPr bwMode="auto">
          <a:xfrm>
            <a:off x="1376363" y="2752725"/>
            <a:ext cx="312737" cy="282575"/>
          </a:xfrm>
          <a:prstGeom prst="straightConnector1">
            <a:avLst/>
          </a:prstGeom>
          <a:noFill/>
          <a:ln w="15875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cxnSp>
        <p:nvCxnSpPr>
          <p:cNvPr id="77855" name="AutoShape 66"/>
          <p:cNvCxnSpPr>
            <a:cxnSpLocks noChangeShapeType="1"/>
            <a:stCxn id="77853" idx="2"/>
            <a:endCxn id="77891" idx="0"/>
          </p:cNvCxnSpPr>
          <p:nvPr/>
        </p:nvCxnSpPr>
        <p:spPr bwMode="auto">
          <a:xfrm flipH="1">
            <a:off x="2797175" y="2752725"/>
            <a:ext cx="274638" cy="282575"/>
          </a:xfrm>
          <a:prstGeom prst="straightConnector1">
            <a:avLst/>
          </a:prstGeom>
          <a:noFill/>
          <a:ln w="15875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sp>
        <p:nvSpPr>
          <p:cNvPr id="77856" name="Line 68"/>
          <p:cNvSpPr>
            <a:spLocks noChangeShapeType="1"/>
          </p:cNvSpPr>
          <p:nvPr/>
        </p:nvSpPr>
        <p:spPr bwMode="auto">
          <a:xfrm>
            <a:off x="4960938" y="3794125"/>
            <a:ext cx="0" cy="1789113"/>
          </a:xfrm>
          <a:prstGeom prst="line">
            <a:avLst/>
          </a:prstGeom>
          <a:noFill/>
          <a:ln w="19050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57" name="Line 69"/>
          <p:cNvSpPr>
            <a:spLocks noChangeShapeType="1"/>
          </p:cNvSpPr>
          <p:nvPr/>
        </p:nvSpPr>
        <p:spPr bwMode="auto">
          <a:xfrm>
            <a:off x="5969000" y="3794125"/>
            <a:ext cx="0" cy="1789113"/>
          </a:xfrm>
          <a:prstGeom prst="line">
            <a:avLst/>
          </a:prstGeom>
          <a:noFill/>
          <a:ln w="19050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58" name="Line 70"/>
          <p:cNvSpPr>
            <a:spLocks noChangeShapeType="1"/>
          </p:cNvSpPr>
          <p:nvPr/>
        </p:nvSpPr>
        <p:spPr bwMode="auto">
          <a:xfrm>
            <a:off x="6975475" y="3794125"/>
            <a:ext cx="0" cy="1789113"/>
          </a:xfrm>
          <a:prstGeom prst="line">
            <a:avLst/>
          </a:prstGeom>
          <a:noFill/>
          <a:ln w="19050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59" name="Line 71"/>
          <p:cNvSpPr>
            <a:spLocks noChangeShapeType="1"/>
          </p:cNvSpPr>
          <p:nvPr/>
        </p:nvSpPr>
        <p:spPr bwMode="auto">
          <a:xfrm>
            <a:off x="7983538" y="3794125"/>
            <a:ext cx="0" cy="1789113"/>
          </a:xfrm>
          <a:prstGeom prst="line">
            <a:avLst/>
          </a:prstGeom>
          <a:noFill/>
          <a:ln w="19050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0" name="Text Box 72"/>
          <p:cNvSpPr txBox="1">
            <a:spLocks noChangeArrowheads="1"/>
          </p:cNvSpPr>
          <p:nvPr/>
        </p:nvSpPr>
        <p:spPr bwMode="auto">
          <a:xfrm>
            <a:off x="3276600" y="5062538"/>
            <a:ext cx="6413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sp>
        <p:nvSpPr>
          <p:cNvPr id="77861" name="Text Box 73"/>
          <p:cNvSpPr txBox="1">
            <a:spLocks noChangeArrowheads="1"/>
          </p:cNvSpPr>
          <p:nvPr/>
        </p:nvSpPr>
        <p:spPr bwMode="auto">
          <a:xfrm>
            <a:off x="3565525" y="4538663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77862" name="Freeform 74"/>
          <p:cNvSpPr>
            <a:spLocks/>
          </p:cNvSpPr>
          <p:nvPr/>
        </p:nvSpPr>
        <p:spPr bwMode="auto">
          <a:xfrm>
            <a:off x="3952875" y="4986338"/>
            <a:ext cx="5038725" cy="298450"/>
          </a:xfrm>
          <a:custGeom>
            <a:avLst/>
            <a:gdLst>
              <a:gd name="T0" fmla="*/ 0 w 3840"/>
              <a:gd name="T1" fmla="*/ 371135071 h 240"/>
              <a:gd name="T2" fmla="*/ 0 w 3840"/>
              <a:gd name="T3" fmla="*/ 0 h 240"/>
              <a:gd name="T4" fmla="*/ 661166007 w 3840"/>
              <a:gd name="T5" fmla="*/ 0 h 240"/>
              <a:gd name="T6" fmla="*/ 661166007 w 3840"/>
              <a:gd name="T7" fmla="*/ 371135071 h 240"/>
              <a:gd name="T8" fmla="*/ 1322330701 w 3840"/>
              <a:gd name="T9" fmla="*/ 371135071 h 240"/>
              <a:gd name="T10" fmla="*/ 1322330701 w 3840"/>
              <a:gd name="T11" fmla="*/ 0 h 240"/>
              <a:gd name="T12" fmla="*/ 1983496872 w 3840"/>
              <a:gd name="T13" fmla="*/ 0 h 240"/>
              <a:gd name="T14" fmla="*/ 1983496872 w 3840"/>
              <a:gd name="T15" fmla="*/ 371135071 h 240"/>
              <a:gd name="T16" fmla="*/ 2147483647 w 3840"/>
              <a:gd name="T17" fmla="*/ 371135071 h 240"/>
              <a:gd name="T18" fmla="*/ 2147483647 w 3840"/>
              <a:gd name="T19" fmla="*/ 0 h 240"/>
              <a:gd name="T20" fmla="*/ 2147483647 w 3840"/>
              <a:gd name="T21" fmla="*/ 0 h 240"/>
              <a:gd name="T22" fmla="*/ 2147483647 w 3840"/>
              <a:gd name="T23" fmla="*/ 371135071 h 240"/>
              <a:gd name="T24" fmla="*/ 2147483647 w 3840"/>
              <a:gd name="T25" fmla="*/ 371135071 h 240"/>
              <a:gd name="T26" fmla="*/ 2147483647 w 3840"/>
              <a:gd name="T27" fmla="*/ 0 h 240"/>
              <a:gd name="T28" fmla="*/ 2147483647 w 3840"/>
              <a:gd name="T29" fmla="*/ 0 h 240"/>
              <a:gd name="T30" fmla="*/ 2147483647 w 3840"/>
              <a:gd name="T31" fmla="*/ 371135071 h 240"/>
              <a:gd name="T32" fmla="*/ 2147483647 w 3840"/>
              <a:gd name="T33" fmla="*/ 371135071 h 240"/>
              <a:gd name="T34" fmla="*/ 2147483647 w 3840"/>
              <a:gd name="T35" fmla="*/ 0 h 240"/>
              <a:gd name="T36" fmla="*/ 2147483647 w 3840"/>
              <a:gd name="T37" fmla="*/ 0 h 240"/>
              <a:gd name="T38" fmla="*/ 2147483647 w 3840"/>
              <a:gd name="T39" fmla="*/ 371135071 h 240"/>
              <a:gd name="T40" fmla="*/ 2147483647 w 3840"/>
              <a:gd name="T41" fmla="*/ 371135071 h 24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40"/>
              <a:gd name="T64" fmla="*/ 0 h 240"/>
              <a:gd name="T65" fmla="*/ 3840 w 3840"/>
              <a:gd name="T66" fmla="*/ 240 h 24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40" h="240">
                <a:moveTo>
                  <a:pt x="0" y="240"/>
                </a:moveTo>
                <a:lnTo>
                  <a:pt x="0" y="0"/>
                </a:lnTo>
                <a:lnTo>
                  <a:pt x="384" y="0"/>
                </a:lnTo>
                <a:lnTo>
                  <a:pt x="384" y="240"/>
                </a:lnTo>
                <a:lnTo>
                  <a:pt x="768" y="240"/>
                </a:lnTo>
                <a:lnTo>
                  <a:pt x="768" y="0"/>
                </a:lnTo>
                <a:lnTo>
                  <a:pt x="1152" y="0"/>
                </a:lnTo>
                <a:lnTo>
                  <a:pt x="1152" y="240"/>
                </a:lnTo>
                <a:lnTo>
                  <a:pt x="1536" y="240"/>
                </a:lnTo>
                <a:lnTo>
                  <a:pt x="1536" y="0"/>
                </a:lnTo>
                <a:lnTo>
                  <a:pt x="1920" y="0"/>
                </a:lnTo>
                <a:lnTo>
                  <a:pt x="1920" y="240"/>
                </a:lnTo>
                <a:lnTo>
                  <a:pt x="2304" y="240"/>
                </a:lnTo>
                <a:lnTo>
                  <a:pt x="2304" y="0"/>
                </a:lnTo>
                <a:lnTo>
                  <a:pt x="2688" y="0"/>
                </a:lnTo>
                <a:lnTo>
                  <a:pt x="2688" y="240"/>
                </a:lnTo>
                <a:lnTo>
                  <a:pt x="3072" y="240"/>
                </a:lnTo>
                <a:lnTo>
                  <a:pt x="3072" y="0"/>
                </a:lnTo>
                <a:lnTo>
                  <a:pt x="3456" y="0"/>
                </a:lnTo>
                <a:lnTo>
                  <a:pt x="3456" y="240"/>
                </a:lnTo>
                <a:lnTo>
                  <a:pt x="3840" y="24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3" name="Text Box 75"/>
          <p:cNvSpPr txBox="1">
            <a:spLocks noChangeArrowheads="1"/>
          </p:cNvSpPr>
          <p:nvPr/>
        </p:nvSpPr>
        <p:spPr bwMode="auto">
          <a:xfrm>
            <a:off x="3571875" y="3954463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77864" name="Freeform 76"/>
          <p:cNvSpPr>
            <a:spLocks/>
          </p:cNvSpPr>
          <p:nvPr/>
        </p:nvSpPr>
        <p:spPr bwMode="auto">
          <a:xfrm>
            <a:off x="4708525" y="4510088"/>
            <a:ext cx="566738" cy="357187"/>
          </a:xfrm>
          <a:custGeom>
            <a:avLst/>
            <a:gdLst>
              <a:gd name="T0" fmla="*/ 0 w 384"/>
              <a:gd name="T1" fmla="*/ 442994943 h 288"/>
              <a:gd name="T2" fmla="*/ 0 w 384"/>
              <a:gd name="T3" fmla="*/ 0 h 288"/>
              <a:gd name="T4" fmla="*/ 836437501 w 384"/>
              <a:gd name="T5" fmla="*/ 0 h 288"/>
              <a:gd name="T6" fmla="*/ 836437501 w 384"/>
              <a:gd name="T7" fmla="*/ 442994943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5" name="Freeform 77"/>
          <p:cNvSpPr>
            <a:spLocks/>
          </p:cNvSpPr>
          <p:nvPr/>
        </p:nvSpPr>
        <p:spPr bwMode="auto">
          <a:xfrm>
            <a:off x="5716588" y="4510088"/>
            <a:ext cx="881062" cy="357187"/>
          </a:xfrm>
          <a:custGeom>
            <a:avLst/>
            <a:gdLst>
              <a:gd name="T0" fmla="*/ 0 w 384"/>
              <a:gd name="T1" fmla="*/ 442994943 h 288"/>
              <a:gd name="T2" fmla="*/ 0 w 384"/>
              <a:gd name="T3" fmla="*/ 0 h 288"/>
              <a:gd name="T4" fmla="*/ 2021537035 w 384"/>
              <a:gd name="T5" fmla="*/ 0 h 288"/>
              <a:gd name="T6" fmla="*/ 2021537035 w 384"/>
              <a:gd name="T7" fmla="*/ 442994943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6" name="Freeform 78"/>
          <p:cNvSpPr>
            <a:spLocks/>
          </p:cNvSpPr>
          <p:nvPr/>
        </p:nvSpPr>
        <p:spPr bwMode="auto">
          <a:xfrm>
            <a:off x="7353300" y="4510088"/>
            <a:ext cx="757238" cy="357187"/>
          </a:xfrm>
          <a:custGeom>
            <a:avLst/>
            <a:gdLst>
              <a:gd name="T0" fmla="*/ 0 w 384"/>
              <a:gd name="T1" fmla="*/ 442994943 h 288"/>
              <a:gd name="T2" fmla="*/ 0 w 384"/>
              <a:gd name="T3" fmla="*/ 0 h 288"/>
              <a:gd name="T4" fmla="*/ 1493253635 w 384"/>
              <a:gd name="T5" fmla="*/ 0 h 288"/>
              <a:gd name="T6" fmla="*/ 1493253635 w 384"/>
              <a:gd name="T7" fmla="*/ 442994943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7" name="Line 79"/>
          <p:cNvSpPr>
            <a:spLocks noChangeShapeType="1"/>
          </p:cNvSpPr>
          <p:nvPr/>
        </p:nvSpPr>
        <p:spPr bwMode="auto">
          <a:xfrm>
            <a:off x="4456113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8" name="Line 80"/>
          <p:cNvSpPr>
            <a:spLocks noChangeShapeType="1"/>
          </p:cNvSpPr>
          <p:nvPr/>
        </p:nvSpPr>
        <p:spPr bwMode="auto">
          <a:xfrm>
            <a:off x="5464175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69" name="Line 81"/>
          <p:cNvSpPr>
            <a:spLocks noChangeShapeType="1"/>
          </p:cNvSpPr>
          <p:nvPr/>
        </p:nvSpPr>
        <p:spPr bwMode="auto">
          <a:xfrm>
            <a:off x="6472238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70" name="Line 82"/>
          <p:cNvSpPr>
            <a:spLocks noChangeShapeType="1"/>
          </p:cNvSpPr>
          <p:nvPr/>
        </p:nvSpPr>
        <p:spPr bwMode="auto">
          <a:xfrm>
            <a:off x="7480300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71" name="Line 83"/>
          <p:cNvSpPr>
            <a:spLocks noChangeShapeType="1"/>
          </p:cNvSpPr>
          <p:nvPr/>
        </p:nvSpPr>
        <p:spPr bwMode="auto">
          <a:xfrm>
            <a:off x="8488363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cxnSp>
        <p:nvCxnSpPr>
          <p:cNvPr id="77872" name="AutoShape 84"/>
          <p:cNvCxnSpPr>
            <a:cxnSpLocks noChangeShapeType="1"/>
            <a:stCxn id="77864" idx="0"/>
          </p:cNvCxnSpPr>
          <p:nvPr/>
        </p:nvCxnSpPr>
        <p:spPr bwMode="auto">
          <a:xfrm flipH="1" flipV="1">
            <a:off x="3951288" y="4860925"/>
            <a:ext cx="741362" cy="6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7873" name="AutoShape 85"/>
          <p:cNvCxnSpPr>
            <a:cxnSpLocks noChangeShapeType="1"/>
            <a:stCxn id="77864" idx="3"/>
            <a:endCxn id="77865" idx="0"/>
          </p:cNvCxnSpPr>
          <p:nvPr/>
        </p:nvCxnSpPr>
        <p:spPr bwMode="auto">
          <a:xfrm>
            <a:off x="5287963" y="4867275"/>
            <a:ext cx="4159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7874" name="AutoShape 86"/>
          <p:cNvCxnSpPr>
            <a:cxnSpLocks noChangeShapeType="1"/>
            <a:stCxn id="77865" idx="3"/>
            <a:endCxn id="77866" idx="0"/>
          </p:cNvCxnSpPr>
          <p:nvPr/>
        </p:nvCxnSpPr>
        <p:spPr bwMode="auto">
          <a:xfrm>
            <a:off x="6611938" y="4867275"/>
            <a:ext cx="7286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7875" name="AutoShape 87"/>
          <p:cNvCxnSpPr>
            <a:cxnSpLocks noChangeShapeType="1"/>
            <a:stCxn id="77866" idx="3"/>
          </p:cNvCxnSpPr>
          <p:nvPr/>
        </p:nvCxnSpPr>
        <p:spPr bwMode="auto">
          <a:xfrm>
            <a:off x="8126413" y="4867275"/>
            <a:ext cx="8683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7876" name="AutoShape 88"/>
          <p:cNvCxnSpPr>
            <a:cxnSpLocks noChangeShapeType="1"/>
          </p:cNvCxnSpPr>
          <p:nvPr/>
        </p:nvCxnSpPr>
        <p:spPr bwMode="auto">
          <a:xfrm flipH="1" flipV="1">
            <a:off x="3933825" y="4268788"/>
            <a:ext cx="1017588" cy="1587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7877" name="Line 89"/>
          <p:cNvSpPr>
            <a:spLocks noChangeShapeType="1"/>
          </p:cNvSpPr>
          <p:nvPr/>
        </p:nvSpPr>
        <p:spPr bwMode="auto">
          <a:xfrm flipH="1" flipV="1">
            <a:off x="7989888" y="3954463"/>
            <a:ext cx="0" cy="3143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cxnSp>
        <p:nvCxnSpPr>
          <p:cNvPr id="77878" name="AutoShape 90"/>
          <p:cNvCxnSpPr>
            <a:cxnSpLocks noChangeShapeType="1"/>
            <a:stCxn id="77877" idx="1"/>
          </p:cNvCxnSpPr>
          <p:nvPr/>
        </p:nvCxnSpPr>
        <p:spPr bwMode="auto">
          <a:xfrm>
            <a:off x="7989888" y="3938588"/>
            <a:ext cx="1004887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7879" name="Line 91"/>
          <p:cNvSpPr>
            <a:spLocks noChangeShapeType="1"/>
          </p:cNvSpPr>
          <p:nvPr/>
        </p:nvSpPr>
        <p:spPr bwMode="auto">
          <a:xfrm flipV="1">
            <a:off x="4945063" y="4973638"/>
            <a:ext cx="15875" cy="2984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80" name="Line 92"/>
          <p:cNvSpPr>
            <a:spLocks noChangeShapeType="1"/>
          </p:cNvSpPr>
          <p:nvPr/>
        </p:nvSpPr>
        <p:spPr bwMode="auto">
          <a:xfrm flipV="1">
            <a:off x="5969000" y="4989513"/>
            <a:ext cx="0" cy="295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81" name="Line 93"/>
          <p:cNvSpPr>
            <a:spLocks noChangeShapeType="1"/>
          </p:cNvSpPr>
          <p:nvPr/>
        </p:nvSpPr>
        <p:spPr bwMode="auto">
          <a:xfrm flipV="1">
            <a:off x="6977063" y="4973638"/>
            <a:ext cx="0" cy="295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82" name="Line 94"/>
          <p:cNvSpPr>
            <a:spLocks noChangeShapeType="1"/>
          </p:cNvSpPr>
          <p:nvPr/>
        </p:nvSpPr>
        <p:spPr bwMode="auto">
          <a:xfrm flipV="1">
            <a:off x="7989888" y="4973638"/>
            <a:ext cx="0" cy="295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7883" name="Text Box 95"/>
          <p:cNvSpPr txBox="1">
            <a:spLocks noChangeArrowheads="1"/>
          </p:cNvSpPr>
          <p:nvPr/>
        </p:nvSpPr>
        <p:spPr bwMode="auto">
          <a:xfrm>
            <a:off x="3810000" y="5791200"/>
            <a:ext cx="4800600" cy="355600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D can only change Q only on rising clock edge (arrows)</a:t>
            </a:r>
          </a:p>
        </p:txBody>
      </p:sp>
      <p:cxnSp>
        <p:nvCxnSpPr>
          <p:cNvPr id="77884" name="AutoShape 96"/>
          <p:cNvCxnSpPr>
            <a:cxnSpLocks noChangeShapeType="1"/>
            <a:stCxn id="77885" idx="3"/>
          </p:cNvCxnSpPr>
          <p:nvPr/>
        </p:nvCxnSpPr>
        <p:spPr bwMode="auto">
          <a:xfrm>
            <a:off x="6975475" y="4287838"/>
            <a:ext cx="1020763" cy="4762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7885" name="Freeform 97"/>
          <p:cNvSpPr>
            <a:spLocks/>
          </p:cNvSpPr>
          <p:nvPr/>
        </p:nvSpPr>
        <p:spPr bwMode="auto">
          <a:xfrm>
            <a:off x="4953000" y="3930650"/>
            <a:ext cx="2006600" cy="357188"/>
          </a:xfrm>
          <a:custGeom>
            <a:avLst/>
            <a:gdLst>
              <a:gd name="T0" fmla="*/ 0 w 384"/>
              <a:gd name="T1" fmla="*/ 442997423 h 288"/>
              <a:gd name="T2" fmla="*/ 0 w 384"/>
              <a:gd name="T3" fmla="*/ 0 h 288"/>
              <a:gd name="T4" fmla="*/ 2147483647 w 384"/>
              <a:gd name="T5" fmla="*/ 0 h 288"/>
              <a:gd name="T6" fmla="*/ 2147483647 w 384"/>
              <a:gd name="T7" fmla="*/ 442997423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78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78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854E29B-435E-438A-A994-78CF460D8ADB}" type="slidenum">
              <a:rPr lang="en-US" smtClean="0"/>
              <a:pPr lvl="1"/>
              <a:t>7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Unsigned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Example1</a:t>
            </a:r>
            <a:r>
              <a:rPr lang="en-US" sz="2800" smtClean="0"/>
              <a:t>: What is </a:t>
            </a:r>
            <a:r>
              <a:rPr lang="en-US" sz="2800" b="1" smtClean="0"/>
              <a:t>0110101.0101</a:t>
            </a:r>
            <a:r>
              <a:rPr lang="en-US" sz="2800" baseline="-25000" smtClean="0"/>
              <a:t>2 </a:t>
            </a:r>
            <a:r>
              <a:rPr lang="en-US" sz="2800" smtClean="0"/>
              <a:t>in decimal?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88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88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97C7465-3BA9-4918-BB6D-5DE82022666C}" type="slidenum">
              <a:rPr lang="en-US" smtClean="0"/>
              <a:pPr lvl="1"/>
              <a:t>70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JK Flip-Flop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9144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JK FF</a:t>
            </a:r>
            <a:r>
              <a:rPr lang="en-US" sz="2800" smtClean="0"/>
              <a:t>: 2 SR latches in master/slave configuration.  The output (Q) changes on the </a:t>
            </a:r>
            <a:r>
              <a:rPr lang="en-US" sz="2800" b="1" smtClean="0"/>
              <a:t>falling</a:t>
            </a:r>
            <a:r>
              <a:rPr lang="en-US" sz="2800" smtClean="0"/>
              <a:t> </a:t>
            </a:r>
            <a:r>
              <a:rPr lang="en-US" sz="2800" b="1" smtClean="0"/>
              <a:t>clock edge</a:t>
            </a:r>
            <a:endParaRPr lang="en-US" sz="2800" smtClean="0"/>
          </a:p>
        </p:txBody>
      </p:sp>
      <p:graphicFrame>
        <p:nvGraphicFramePr>
          <p:cNvPr id="929796" name="Group 4"/>
          <p:cNvGraphicFramePr>
            <a:graphicFrameLocks noGrp="1"/>
          </p:cNvGraphicFramePr>
          <p:nvPr>
            <p:ph sz="half" idx="2"/>
          </p:nvPr>
        </p:nvGraphicFramePr>
        <p:xfrm>
          <a:off x="6019800" y="2397125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8882" name="AutoShape 31"/>
          <p:cNvSpPr>
            <a:spLocks noChangeArrowheads="1"/>
          </p:cNvSpPr>
          <p:nvPr/>
        </p:nvSpPr>
        <p:spPr bwMode="auto">
          <a:xfrm>
            <a:off x="5614988" y="4724400"/>
            <a:ext cx="785812" cy="360363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3" name="Line 32"/>
          <p:cNvSpPr>
            <a:spLocks noChangeShapeType="1"/>
          </p:cNvSpPr>
          <p:nvPr/>
        </p:nvSpPr>
        <p:spPr bwMode="auto">
          <a:xfrm>
            <a:off x="7262813" y="283686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84" name="Line 33"/>
          <p:cNvSpPr>
            <a:spLocks noChangeShapeType="1"/>
          </p:cNvSpPr>
          <p:nvPr/>
        </p:nvSpPr>
        <p:spPr bwMode="auto">
          <a:xfrm>
            <a:off x="7262813" y="31448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85" name="Rectangle 34"/>
          <p:cNvSpPr>
            <a:spLocks noChangeArrowheads="1"/>
          </p:cNvSpPr>
          <p:nvPr/>
        </p:nvSpPr>
        <p:spPr bwMode="auto">
          <a:xfrm>
            <a:off x="406400" y="2171700"/>
            <a:ext cx="8128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000" b="1" u="sng">
                <a:solidFill>
                  <a:schemeClr val="bg2"/>
                </a:solidFill>
              </a:rPr>
              <a:t>JK FF</a:t>
            </a:r>
            <a:r>
              <a:rPr lang="en-US" sz="2000">
                <a:solidFill>
                  <a:schemeClr val="bg2"/>
                </a:solidFill>
              </a:rPr>
              <a:t> has 4 allowed states: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b="1">
                <a:solidFill>
                  <a:schemeClr val="bg2"/>
                </a:solidFill>
              </a:rPr>
              <a:t>Present state</a:t>
            </a:r>
            <a:r>
              <a:rPr lang="en-US">
                <a:solidFill>
                  <a:schemeClr val="bg2"/>
                </a:solidFill>
              </a:rPr>
              <a:t> (keep Q as is): J = 0, K = 0 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b="1">
                <a:solidFill>
                  <a:schemeClr val="bg2"/>
                </a:solidFill>
              </a:rPr>
              <a:t>Reset</a:t>
            </a:r>
            <a:r>
              <a:rPr lang="en-US">
                <a:solidFill>
                  <a:schemeClr val="bg2"/>
                </a:solidFill>
              </a:rPr>
              <a:t> (reset Q to 0): J = 0, K = 1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b="1">
                <a:solidFill>
                  <a:schemeClr val="bg2"/>
                </a:solidFill>
              </a:rPr>
              <a:t>Set</a:t>
            </a:r>
            <a:r>
              <a:rPr lang="en-US">
                <a:solidFill>
                  <a:schemeClr val="bg2"/>
                </a:solidFill>
              </a:rPr>
              <a:t> (set Q to 1): J = 1, K = 0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b="1">
                <a:solidFill>
                  <a:schemeClr val="bg2"/>
                </a:solidFill>
              </a:rPr>
              <a:t>Toggle</a:t>
            </a:r>
            <a:r>
              <a:rPr lang="en-US">
                <a:solidFill>
                  <a:schemeClr val="bg2"/>
                </a:solidFill>
              </a:rPr>
              <a:t> (set Q to Q): J = 1, K = 1</a:t>
            </a:r>
          </a:p>
        </p:txBody>
      </p:sp>
      <p:sp>
        <p:nvSpPr>
          <p:cNvPr id="78886" name="Line 35"/>
          <p:cNvSpPr>
            <a:spLocks noChangeShapeType="1"/>
          </p:cNvSpPr>
          <p:nvPr/>
        </p:nvSpPr>
        <p:spPr bwMode="auto">
          <a:xfrm>
            <a:off x="2830513" y="3462338"/>
            <a:ext cx="142875" cy="63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8887" name="Rectangle 36"/>
          <p:cNvSpPr>
            <a:spLocks noChangeArrowheads="1"/>
          </p:cNvSpPr>
          <p:nvPr/>
        </p:nvSpPr>
        <p:spPr bwMode="auto">
          <a:xfrm>
            <a:off x="1219200" y="4191000"/>
            <a:ext cx="3784600" cy="19812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8" name="Rectangle 37"/>
          <p:cNvSpPr>
            <a:spLocks noChangeArrowheads="1"/>
          </p:cNvSpPr>
          <p:nvPr/>
        </p:nvSpPr>
        <p:spPr bwMode="auto">
          <a:xfrm>
            <a:off x="2603500" y="4724400"/>
            <a:ext cx="609600" cy="1066800"/>
          </a:xfrm>
          <a:prstGeom prst="rect">
            <a:avLst/>
          </a:prstGeom>
          <a:solidFill>
            <a:srgbClr val="ABA964">
              <a:alpha val="20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9" name="Text Box 38"/>
          <p:cNvSpPr txBox="1">
            <a:spLocks noChangeArrowheads="1"/>
          </p:cNvSpPr>
          <p:nvPr/>
        </p:nvSpPr>
        <p:spPr bwMode="auto">
          <a:xfrm>
            <a:off x="2587625" y="471328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S</a:t>
            </a:r>
          </a:p>
        </p:txBody>
      </p:sp>
      <p:sp>
        <p:nvSpPr>
          <p:cNvPr id="78890" name="Text Box 39"/>
          <p:cNvSpPr txBox="1">
            <a:spLocks noChangeArrowheads="1"/>
          </p:cNvSpPr>
          <p:nvPr/>
        </p:nvSpPr>
        <p:spPr bwMode="auto">
          <a:xfrm>
            <a:off x="2916238" y="4713288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Q</a:t>
            </a:r>
          </a:p>
        </p:txBody>
      </p:sp>
      <p:sp>
        <p:nvSpPr>
          <p:cNvPr id="78891" name="Text Box 40"/>
          <p:cNvSpPr txBox="1">
            <a:spLocks noChangeArrowheads="1"/>
          </p:cNvSpPr>
          <p:nvPr/>
        </p:nvSpPr>
        <p:spPr bwMode="auto">
          <a:xfrm>
            <a:off x="2582863" y="5454650"/>
            <a:ext cx="319087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R</a:t>
            </a:r>
          </a:p>
        </p:txBody>
      </p:sp>
      <p:sp>
        <p:nvSpPr>
          <p:cNvPr id="78892" name="Rectangle 41"/>
          <p:cNvSpPr>
            <a:spLocks noChangeArrowheads="1"/>
          </p:cNvSpPr>
          <p:nvPr/>
        </p:nvSpPr>
        <p:spPr bwMode="auto">
          <a:xfrm>
            <a:off x="3711575" y="4724400"/>
            <a:ext cx="609600" cy="1066800"/>
          </a:xfrm>
          <a:prstGeom prst="rect">
            <a:avLst/>
          </a:prstGeom>
          <a:solidFill>
            <a:srgbClr val="ABA964">
              <a:alpha val="20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3" name="Text Box 42"/>
          <p:cNvSpPr txBox="1">
            <a:spLocks noChangeArrowheads="1"/>
          </p:cNvSpPr>
          <p:nvPr/>
        </p:nvSpPr>
        <p:spPr bwMode="auto">
          <a:xfrm>
            <a:off x="3695700" y="471328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S</a:t>
            </a:r>
          </a:p>
        </p:txBody>
      </p:sp>
      <p:sp>
        <p:nvSpPr>
          <p:cNvPr id="78894" name="Text Box 43"/>
          <p:cNvSpPr txBox="1">
            <a:spLocks noChangeArrowheads="1"/>
          </p:cNvSpPr>
          <p:nvPr/>
        </p:nvSpPr>
        <p:spPr bwMode="auto">
          <a:xfrm>
            <a:off x="4024313" y="4713288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Q</a:t>
            </a:r>
          </a:p>
        </p:txBody>
      </p:sp>
      <p:sp>
        <p:nvSpPr>
          <p:cNvPr id="78895" name="Text Box 44"/>
          <p:cNvSpPr txBox="1">
            <a:spLocks noChangeArrowheads="1"/>
          </p:cNvSpPr>
          <p:nvPr/>
        </p:nvSpPr>
        <p:spPr bwMode="auto">
          <a:xfrm>
            <a:off x="3690938" y="5454650"/>
            <a:ext cx="319087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R</a:t>
            </a:r>
          </a:p>
        </p:txBody>
      </p:sp>
      <p:grpSp>
        <p:nvGrpSpPr>
          <p:cNvPr id="78896" name="Group 45"/>
          <p:cNvGrpSpPr>
            <a:grpSpLocks/>
          </p:cNvGrpSpPr>
          <p:nvPr/>
        </p:nvGrpSpPr>
        <p:grpSpPr bwMode="auto">
          <a:xfrm>
            <a:off x="2911475" y="5454650"/>
            <a:ext cx="330200" cy="336550"/>
            <a:chOff x="1882" y="3135"/>
            <a:chExt cx="208" cy="212"/>
          </a:xfrm>
        </p:grpSpPr>
        <p:sp>
          <p:nvSpPr>
            <p:cNvPr id="78959" name="Text Box 46"/>
            <p:cNvSpPr txBox="1">
              <a:spLocks noChangeArrowheads="1"/>
            </p:cNvSpPr>
            <p:nvPr/>
          </p:nvSpPr>
          <p:spPr bwMode="auto">
            <a:xfrm>
              <a:off x="1882" y="3135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8960" name="Line 47"/>
            <p:cNvSpPr>
              <a:spLocks noChangeShapeType="1"/>
            </p:cNvSpPr>
            <p:nvPr/>
          </p:nvSpPr>
          <p:spPr bwMode="auto">
            <a:xfrm>
              <a:off x="1917" y="3181"/>
              <a:ext cx="1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97" name="Oval 48"/>
          <p:cNvSpPr>
            <a:spLocks noChangeArrowheads="1"/>
          </p:cNvSpPr>
          <p:nvPr/>
        </p:nvSpPr>
        <p:spPr bwMode="auto">
          <a:xfrm>
            <a:off x="3559175" y="5170488"/>
            <a:ext cx="152400" cy="1730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8" name="Text Box 49"/>
          <p:cNvSpPr txBox="1">
            <a:spLocks noChangeArrowheads="1"/>
          </p:cNvSpPr>
          <p:nvPr/>
        </p:nvSpPr>
        <p:spPr bwMode="auto">
          <a:xfrm>
            <a:off x="2576513" y="5073650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E</a:t>
            </a:r>
          </a:p>
        </p:txBody>
      </p:sp>
      <p:sp>
        <p:nvSpPr>
          <p:cNvPr id="78899" name="Text Box 50"/>
          <p:cNvSpPr txBox="1">
            <a:spLocks noChangeArrowheads="1"/>
          </p:cNvSpPr>
          <p:nvPr/>
        </p:nvSpPr>
        <p:spPr bwMode="auto">
          <a:xfrm>
            <a:off x="3690938" y="5083175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E</a:t>
            </a:r>
          </a:p>
        </p:txBody>
      </p:sp>
      <p:sp>
        <p:nvSpPr>
          <p:cNvPr id="78900" name="Oval 51"/>
          <p:cNvSpPr>
            <a:spLocks noChangeArrowheads="1"/>
          </p:cNvSpPr>
          <p:nvPr/>
        </p:nvSpPr>
        <p:spPr bwMode="auto">
          <a:xfrm>
            <a:off x="2363788" y="5203825"/>
            <a:ext cx="74612" cy="746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901" name="AutoShape 52"/>
          <p:cNvCxnSpPr>
            <a:cxnSpLocks noChangeShapeType="1"/>
            <a:stCxn id="78957" idx="1"/>
            <a:endCxn id="78889" idx="1"/>
          </p:cNvCxnSpPr>
          <p:nvPr/>
        </p:nvCxnSpPr>
        <p:spPr bwMode="auto">
          <a:xfrm>
            <a:off x="2287588" y="4878388"/>
            <a:ext cx="300037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02" name="AutoShape 53"/>
          <p:cNvCxnSpPr>
            <a:cxnSpLocks noChangeShapeType="1"/>
            <a:stCxn id="78959" idx="3"/>
            <a:endCxn id="78895" idx="1"/>
          </p:cNvCxnSpPr>
          <p:nvPr/>
        </p:nvCxnSpPr>
        <p:spPr bwMode="auto">
          <a:xfrm>
            <a:off x="3241675" y="5622925"/>
            <a:ext cx="4492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03" name="AutoShape 54"/>
          <p:cNvCxnSpPr>
            <a:cxnSpLocks noChangeShapeType="1"/>
            <a:stCxn id="78890" idx="3"/>
            <a:endCxn id="78893" idx="1"/>
          </p:cNvCxnSpPr>
          <p:nvPr/>
        </p:nvCxnSpPr>
        <p:spPr bwMode="auto">
          <a:xfrm>
            <a:off x="3246438" y="4881563"/>
            <a:ext cx="4492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8904" name="Text Box 55"/>
          <p:cNvSpPr txBox="1">
            <a:spLocks noChangeArrowheads="1"/>
          </p:cNvSpPr>
          <p:nvPr/>
        </p:nvSpPr>
        <p:spPr bwMode="auto">
          <a:xfrm>
            <a:off x="533400" y="5051425"/>
            <a:ext cx="58896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CLK</a:t>
            </a:r>
          </a:p>
        </p:txBody>
      </p:sp>
      <p:sp>
        <p:nvSpPr>
          <p:cNvPr id="78905" name="Text Box 56"/>
          <p:cNvSpPr txBox="1">
            <a:spLocks noChangeArrowheads="1"/>
          </p:cNvSpPr>
          <p:nvPr/>
        </p:nvSpPr>
        <p:spPr bwMode="auto">
          <a:xfrm>
            <a:off x="914400" y="4616450"/>
            <a:ext cx="2635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78906" name="Text Box 57"/>
          <p:cNvSpPr txBox="1">
            <a:spLocks noChangeArrowheads="1"/>
          </p:cNvSpPr>
          <p:nvPr/>
        </p:nvSpPr>
        <p:spPr bwMode="auto">
          <a:xfrm>
            <a:off x="5003800" y="45402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Q</a:t>
            </a:r>
          </a:p>
        </p:txBody>
      </p:sp>
      <p:grpSp>
        <p:nvGrpSpPr>
          <p:cNvPr id="78907" name="Group 58"/>
          <p:cNvGrpSpPr>
            <a:grpSpLocks/>
          </p:cNvGrpSpPr>
          <p:nvPr/>
        </p:nvGrpSpPr>
        <p:grpSpPr bwMode="auto">
          <a:xfrm>
            <a:off x="1754188" y="4637088"/>
            <a:ext cx="533400" cy="457200"/>
            <a:chOff x="734" y="2893"/>
            <a:chExt cx="336" cy="288"/>
          </a:xfrm>
        </p:grpSpPr>
        <p:sp>
          <p:nvSpPr>
            <p:cNvPr id="78954" name="Line 59"/>
            <p:cNvSpPr>
              <a:spLocks noChangeShapeType="1"/>
            </p:cNvSpPr>
            <p:nvPr/>
          </p:nvSpPr>
          <p:spPr bwMode="auto">
            <a:xfrm flipV="1">
              <a:off x="734" y="2893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5" name="Line 60"/>
            <p:cNvSpPr>
              <a:spLocks noChangeShapeType="1"/>
            </p:cNvSpPr>
            <p:nvPr/>
          </p:nvSpPr>
          <p:spPr bwMode="auto">
            <a:xfrm>
              <a:off x="734" y="3181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6" name="Line 61"/>
            <p:cNvSpPr>
              <a:spLocks noChangeShapeType="1"/>
            </p:cNvSpPr>
            <p:nvPr/>
          </p:nvSpPr>
          <p:spPr bwMode="auto">
            <a:xfrm>
              <a:off x="734" y="2893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7" name="Arc 62"/>
            <p:cNvSpPr>
              <a:spLocks/>
            </p:cNvSpPr>
            <p:nvPr/>
          </p:nvSpPr>
          <p:spPr bwMode="auto">
            <a:xfrm>
              <a:off x="926" y="2893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8" name="Arc 63"/>
            <p:cNvSpPr>
              <a:spLocks/>
            </p:cNvSpPr>
            <p:nvPr/>
          </p:nvSpPr>
          <p:spPr bwMode="auto">
            <a:xfrm flipV="1">
              <a:off x="926" y="3037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908" name="Group 64"/>
          <p:cNvGrpSpPr>
            <a:grpSpLocks/>
          </p:cNvGrpSpPr>
          <p:nvPr/>
        </p:nvGrpSpPr>
        <p:grpSpPr bwMode="auto">
          <a:xfrm>
            <a:off x="4035425" y="5454650"/>
            <a:ext cx="330200" cy="336550"/>
            <a:chOff x="1882" y="3135"/>
            <a:chExt cx="208" cy="212"/>
          </a:xfrm>
        </p:grpSpPr>
        <p:sp>
          <p:nvSpPr>
            <p:cNvPr id="78952" name="Text Box 65"/>
            <p:cNvSpPr txBox="1">
              <a:spLocks noChangeArrowheads="1"/>
            </p:cNvSpPr>
            <p:nvPr/>
          </p:nvSpPr>
          <p:spPr bwMode="auto">
            <a:xfrm>
              <a:off x="1882" y="3135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8953" name="Line 66"/>
            <p:cNvSpPr>
              <a:spLocks noChangeShapeType="1"/>
            </p:cNvSpPr>
            <p:nvPr/>
          </p:nvSpPr>
          <p:spPr bwMode="auto">
            <a:xfrm>
              <a:off x="1917" y="3181"/>
              <a:ext cx="1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909" name="Oval 67"/>
          <p:cNvSpPr>
            <a:spLocks noChangeArrowheads="1"/>
          </p:cNvSpPr>
          <p:nvPr/>
        </p:nvSpPr>
        <p:spPr bwMode="auto">
          <a:xfrm>
            <a:off x="4495800" y="4846638"/>
            <a:ext cx="74613" cy="746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0" name="Oval 68"/>
          <p:cNvSpPr>
            <a:spLocks noChangeArrowheads="1"/>
          </p:cNvSpPr>
          <p:nvPr/>
        </p:nvSpPr>
        <p:spPr bwMode="auto">
          <a:xfrm>
            <a:off x="4802188" y="5584825"/>
            <a:ext cx="74612" cy="746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911" name="AutoShape 69"/>
          <p:cNvCxnSpPr>
            <a:cxnSpLocks noChangeShapeType="1"/>
            <a:stCxn id="78952" idx="3"/>
            <a:endCxn id="78910" idx="2"/>
          </p:cNvCxnSpPr>
          <p:nvPr/>
        </p:nvCxnSpPr>
        <p:spPr bwMode="auto">
          <a:xfrm>
            <a:off x="4365625" y="5622925"/>
            <a:ext cx="4238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12" name="AutoShape 70"/>
          <p:cNvCxnSpPr>
            <a:cxnSpLocks noChangeShapeType="1"/>
            <a:stCxn id="78894" idx="3"/>
            <a:endCxn id="78909" idx="2"/>
          </p:cNvCxnSpPr>
          <p:nvPr/>
        </p:nvCxnSpPr>
        <p:spPr bwMode="auto">
          <a:xfrm>
            <a:off x="4354513" y="4881563"/>
            <a:ext cx="128587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78913" name="Group 71"/>
          <p:cNvGrpSpPr>
            <a:grpSpLocks/>
          </p:cNvGrpSpPr>
          <p:nvPr/>
        </p:nvGrpSpPr>
        <p:grpSpPr bwMode="auto">
          <a:xfrm>
            <a:off x="1752600" y="5334000"/>
            <a:ext cx="533400" cy="457200"/>
            <a:chOff x="734" y="2893"/>
            <a:chExt cx="336" cy="288"/>
          </a:xfrm>
        </p:grpSpPr>
        <p:sp>
          <p:nvSpPr>
            <p:cNvPr id="78947" name="Line 72"/>
            <p:cNvSpPr>
              <a:spLocks noChangeShapeType="1"/>
            </p:cNvSpPr>
            <p:nvPr/>
          </p:nvSpPr>
          <p:spPr bwMode="auto">
            <a:xfrm flipV="1">
              <a:off x="734" y="2893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48" name="Line 73"/>
            <p:cNvSpPr>
              <a:spLocks noChangeShapeType="1"/>
            </p:cNvSpPr>
            <p:nvPr/>
          </p:nvSpPr>
          <p:spPr bwMode="auto">
            <a:xfrm>
              <a:off x="734" y="3181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49" name="Line 74"/>
            <p:cNvSpPr>
              <a:spLocks noChangeShapeType="1"/>
            </p:cNvSpPr>
            <p:nvPr/>
          </p:nvSpPr>
          <p:spPr bwMode="auto">
            <a:xfrm>
              <a:off x="734" y="2893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0" name="Arc 75"/>
            <p:cNvSpPr>
              <a:spLocks/>
            </p:cNvSpPr>
            <p:nvPr/>
          </p:nvSpPr>
          <p:spPr bwMode="auto">
            <a:xfrm>
              <a:off x="926" y="2893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1" name="Arc 76"/>
            <p:cNvSpPr>
              <a:spLocks/>
            </p:cNvSpPr>
            <p:nvPr/>
          </p:nvSpPr>
          <p:spPr bwMode="auto">
            <a:xfrm flipV="1">
              <a:off x="926" y="3037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8914" name="AutoShape 77"/>
          <p:cNvCxnSpPr>
            <a:cxnSpLocks noChangeShapeType="1"/>
            <a:stCxn id="78950" idx="1"/>
            <a:endCxn id="78891" idx="1"/>
          </p:cNvCxnSpPr>
          <p:nvPr/>
        </p:nvCxnSpPr>
        <p:spPr bwMode="auto">
          <a:xfrm rot="16200000" flipH="1">
            <a:off x="2410619" y="5450681"/>
            <a:ext cx="47625" cy="296863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78915" name="AutoShape 78"/>
          <p:cNvCxnSpPr>
            <a:cxnSpLocks noChangeShapeType="1"/>
            <a:stCxn id="78897" idx="2"/>
            <a:endCxn id="78900" idx="4"/>
          </p:cNvCxnSpPr>
          <p:nvPr/>
        </p:nvCxnSpPr>
        <p:spPr bwMode="auto">
          <a:xfrm rot="10800000" flipV="1">
            <a:off x="2401888" y="5257800"/>
            <a:ext cx="1144587" cy="33338"/>
          </a:xfrm>
          <a:prstGeom prst="bentConnector4">
            <a:avLst>
              <a:gd name="adj1" fmla="val 12759"/>
              <a:gd name="adj2" fmla="val 2004759"/>
            </a:avLst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78916" name="AutoShape 79"/>
          <p:cNvCxnSpPr>
            <a:cxnSpLocks noChangeShapeType="1"/>
            <a:stCxn id="78900" idx="6"/>
            <a:endCxn id="78898" idx="1"/>
          </p:cNvCxnSpPr>
          <p:nvPr/>
        </p:nvCxnSpPr>
        <p:spPr bwMode="auto">
          <a:xfrm>
            <a:off x="2451100" y="5241925"/>
            <a:ext cx="12541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17" name="AutoShape 80"/>
          <p:cNvCxnSpPr>
            <a:cxnSpLocks noChangeShapeType="1"/>
            <a:stCxn id="78900" idx="2"/>
          </p:cNvCxnSpPr>
          <p:nvPr/>
        </p:nvCxnSpPr>
        <p:spPr bwMode="auto">
          <a:xfrm flipH="1">
            <a:off x="1066800" y="5241925"/>
            <a:ext cx="12842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18" name="AutoShape 81"/>
          <p:cNvCxnSpPr>
            <a:cxnSpLocks noChangeShapeType="1"/>
            <a:stCxn id="78910" idx="0"/>
          </p:cNvCxnSpPr>
          <p:nvPr/>
        </p:nvCxnSpPr>
        <p:spPr bwMode="auto">
          <a:xfrm flipV="1">
            <a:off x="4840288" y="4440238"/>
            <a:ext cx="0" cy="11318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19" name="AutoShape 82"/>
          <p:cNvCxnSpPr>
            <a:cxnSpLocks noChangeShapeType="1"/>
          </p:cNvCxnSpPr>
          <p:nvPr/>
        </p:nvCxnSpPr>
        <p:spPr bwMode="auto">
          <a:xfrm flipH="1">
            <a:off x="1524000" y="4440238"/>
            <a:ext cx="33162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0" name="AutoShape 83"/>
          <p:cNvCxnSpPr>
            <a:cxnSpLocks noChangeShapeType="1"/>
          </p:cNvCxnSpPr>
          <p:nvPr/>
        </p:nvCxnSpPr>
        <p:spPr bwMode="auto">
          <a:xfrm>
            <a:off x="1524000" y="4440238"/>
            <a:ext cx="0" cy="295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1" name="AutoShape 84"/>
          <p:cNvCxnSpPr>
            <a:cxnSpLocks noChangeShapeType="1"/>
          </p:cNvCxnSpPr>
          <p:nvPr/>
        </p:nvCxnSpPr>
        <p:spPr bwMode="auto">
          <a:xfrm flipV="1">
            <a:off x="1524000" y="4732338"/>
            <a:ext cx="2063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2" name="AutoShape 85"/>
          <p:cNvCxnSpPr>
            <a:cxnSpLocks noChangeShapeType="1"/>
            <a:stCxn id="78909" idx="4"/>
          </p:cNvCxnSpPr>
          <p:nvPr/>
        </p:nvCxnSpPr>
        <p:spPr bwMode="auto">
          <a:xfrm>
            <a:off x="4533900" y="4933950"/>
            <a:ext cx="0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3" name="AutoShape 86"/>
          <p:cNvCxnSpPr>
            <a:cxnSpLocks noChangeShapeType="1"/>
          </p:cNvCxnSpPr>
          <p:nvPr/>
        </p:nvCxnSpPr>
        <p:spPr bwMode="auto">
          <a:xfrm flipH="1">
            <a:off x="1524000" y="6019800"/>
            <a:ext cx="30099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4" name="AutoShape 87"/>
          <p:cNvCxnSpPr>
            <a:cxnSpLocks noChangeShapeType="1"/>
          </p:cNvCxnSpPr>
          <p:nvPr/>
        </p:nvCxnSpPr>
        <p:spPr bwMode="auto">
          <a:xfrm flipV="1">
            <a:off x="1524000" y="5659438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5" name="AutoShape 88"/>
          <p:cNvCxnSpPr>
            <a:cxnSpLocks noChangeShapeType="1"/>
          </p:cNvCxnSpPr>
          <p:nvPr/>
        </p:nvCxnSpPr>
        <p:spPr bwMode="auto">
          <a:xfrm>
            <a:off x="1524000" y="5659438"/>
            <a:ext cx="228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8926" name="Text Box 89"/>
          <p:cNvSpPr txBox="1">
            <a:spLocks noChangeArrowheads="1"/>
          </p:cNvSpPr>
          <p:nvPr/>
        </p:nvSpPr>
        <p:spPr bwMode="auto">
          <a:xfrm>
            <a:off x="889000" y="54546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cxnSp>
        <p:nvCxnSpPr>
          <p:cNvPr id="78927" name="AutoShape 90"/>
          <p:cNvCxnSpPr>
            <a:cxnSpLocks noChangeShapeType="1"/>
          </p:cNvCxnSpPr>
          <p:nvPr/>
        </p:nvCxnSpPr>
        <p:spPr bwMode="auto">
          <a:xfrm>
            <a:off x="1066800" y="4933950"/>
            <a:ext cx="6746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8" name="AutoShape 91"/>
          <p:cNvCxnSpPr>
            <a:cxnSpLocks noChangeShapeType="1"/>
          </p:cNvCxnSpPr>
          <p:nvPr/>
        </p:nvCxnSpPr>
        <p:spPr bwMode="auto">
          <a:xfrm>
            <a:off x="1066800" y="5486400"/>
            <a:ext cx="6746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8929" name="AutoShape 92"/>
          <p:cNvCxnSpPr>
            <a:cxnSpLocks noChangeShapeType="1"/>
            <a:stCxn id="78909" idx="6"/>
          </p:cNvCxnSpPr>
          <p:nvPr/>
        </p:nvCxnSpPr>
        <p:spPr bwMode="auto">
          <a:xfrm>
            <a:off x="4583113" y="4884738"/>
            <a:ext cx="66198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78930" name="Group 93"/>
          <p:cNvGrpSpPr>
            <a:grpSpLocks/>
          </p:cNvGrpSpPr>
          <p:nvPr/>
        </p:nvGrpSpPr>
        <p:grpSpPr bwMode="auto">
          <a:xfrm>
            <a:off x="6737350" y="4419600"/>
            <a:ext cx="1187450" cy="1109663"/>
            <a:chOff x="3840" y="3045"/>
            <a:chExt cx="748" cy="699"/>
          </a:xfrm>
        </p:grpSpPr>
        <p:sp>
          <p:nvSpPr>
            <p:cNvPr id="78936" name="Rectangle 94"/>
            <p:cNvSpPr>
              <a:spLocks noChangeArrowheads="1"/>
            </p:cNvSpPr>
            <p:nvPr/>
          </p:nvSpPr>
          <p:spPr bwMode="auto">
            <a:xfrm>
              <a:off x="4047" y="3045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37" name="AutoShape 95"/>
            <p:cNvSpPr>
              <a:spLocks noChangeArrowheads="1"/>
            </p:cNvSpPr>
            <p:nvPr/>
          </p:nvSpPr>
          <p:spPr bwMode="auto">
            <a:xfrm rot="5400000" flipH="1">
              <a:off x="4018" y="3355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38" name="Line 96"/>
            <p:cNvSpPr>
              <a:spLocks noChangeShapeType="1"/>
            </p:cNvSpPr>
            <p:nvPr/>
          </p:nvSpPr>
          <p:spPr bwMode="auto">
            <a:xfrm flipH="1">
              <a:off x="3840" y="3168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39" name="Line 97"/>
            <p:cNvSpPr>
              <a:spLocks noChangeShapeType="1"/>
            </p:cNvSpPr>
            <p:nvPr/>
          </p:nvSpPr>
          <p:spPr bwMode="auto">
            <a:xfrm flipH="1" flipV="1">
              <a:off x="3840" y="3401"/>
              <a:ext cx="111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40" name="Line 98"/>
            <p:cNvSpPr>
              <a:spLocks noChangeShapeType="1"/>
            </p:cNvSpPr>
            <p:nvPr/>
          </p:nvSpPr>
          <p:spPr bwMode="auto">
            <a:xfrm flipH="1">
              <a:off x="4433" y="319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41" name="Text Box 99"/>
            <p:cNvSpPr txBox="1">
              <a:spLocks noChangeArrowheads="1"/>
            </p:cNvSpPr>
            <p:nvPr/>
          </p:nvSpPr>
          <p:spPr bwMode="auto">
            <a:xfrm>
              <a:off x="4047" y="3072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78942" name="Text Box 100"/>
            <p:cNvSpPr txBox="1">
              <a:spLocks noChangeArrowheads="1"/>
            </p:cNvSpPr>
            <p:nvPr/>
          </p:nvSpPr>
          <p:spPr bwMode="auto">
            <a:xfrm>
              <a:off x="4244" y="3100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8943" name="Text Box 101"/>
            <p:cNvSpPr txBox="1">
              <a:spLocks noChangeArrowheads="1"/>
            </p:cNvSpPr>
            <p:nvPr/>
          </p:nvSpPr>
          <p:spPr bwMode="auto">
            <a:xfrm>
              <a:off x="4121" y="3312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78944" name="Oval 102"/>
            <p:cNvSpPr>
              <a:spLocks noChangeArrowheads="1"/>
            </p:cNvSpPr>
            <p:nvPr/>
          </p:nvSpPr>
          <p:spPr bwMode="auto">
            <a:xfrm>
              <a:off x="3948" y="3355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45" name="Line 103"/>
            <p:cNvSpPr>
              <a:spLocks noChangeShapeType="1"/>
            </p:cNvSpPr>
            <p:nvPr/>
          </p:nvSpPr>
          <p:spPr bwMode="auto">
            <a:xfrm flipH="1">
              <a:off x="3840" y="3628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46" name="Text Box 104"/>
            <p:cNvSpPr txBox="1">
              <a:spLocks noChangeArrowheads="1"/>
            </p:cNvSpPr>
            <p:nvPr/>
          </p:nvSpPr>
          <p:spPr bwMode="auto">
            <a:xfrm>
              <a:off x="4026" y="353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</p:grpSp>
      <p:sp>
        <p:nvSpPr>
          <p:cNvPr id="78931" name="Line 105"/>
          <p:cNvSpPr>
            <a:spLocks noChangeShapeType="1"/>
          </p:cNvSpPr>
          <p:nvPr/>
        </p:nvSpPr>
        <p:spPr bwMode="auto">
          <a:xfrm>
            <a:off x="7261225" y="34861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932" name="Line 106"/>
          <p:cNvSpPr>
            <a:spLocks noChangeShapeType="1"/>
          </p:cNvSpPr>
          <p:nvPr/>
        </p:nvSpPr>
        <p:spPr bwMode="auto">
          <a:xfrm>
            <a:off x="7261225" y="382746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933" name="Line 107"/>
          <p:cNvSpPr>
            <a:spLocks noChangeShapeType="1"/>
          </p:cNvSpPr>
          <p:nvPr/>
        </p:nvSpPr>
        <p:spPr bwMode="auto">
          <a:xfrm>
            <a:off x="7837488" y="3871913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8934" name="Text Box 108"/>
          <p:cNvSpPr txBox="1">
            <a:spLocks noChangeArrowheads="1"/>
          </p:cNvSpPr>
          <p:nvPr/>
        </p:nvSpPr>
        <p:spPr bwMode="auto">
          <a:xfrm>
            <a:off x="5248275" y="5895975"/>
            <a:ext cx="2447925" cy="352425"/>
          </a:xfrm>
          <a:prstGeom prst="rect">
            <a:avLst/>
          </a:prstGeom>
          <a:solidFill>
            <a:srgbClr val="FFFF99">
              <a:alpha val="70195"/>
            </a:srgbClr>
          </a:solidFill>
          <a:ln w="158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1600"/>
              <a:t>Indicates falling clock edge</a:t>
            </a:r>
          </a:p>
        </p:txBody>
      </p:sp>
      <p:cxnSp>
        <p:nvCxnSpPr>
          <p:cNvPr id="78935" name="AutoShape 109"/>
          <p:cNvCxnSpPr>
            <a:cxnSpLocks noChangeShapeType="1"/>
            <a:stCxn id="78934" idx="0"/>
            <a:endCxn id="78944" idx="3"/>
          </p:cNvCxnSpPr>
          <p:nvPr/>
        </p:nvCxnSpPr>
        <p:spPr bwMode="auto">
          <a:xfrm flipV="1">
            <a:off x="6472238" y="5072063"/>
            <a:ext cx="458787" cy="815975"/>
          </a:xfrm>
          <a:prstGeom prst="straightConnector1">
            <a:avLst/>
          </a:prstGeom>
          <a:noFill/>
          <a:ln w="15875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98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798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CCFD383-AEBA-4ED5-844F-94A1FF33F45C}" type="slidenum">
              <a:rPr lang="en-US" smtClean="0"/>
              <a:pPr lvl="1"/>
              <a:t>71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T Flip-Flop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6096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T FF</a:t>
            </a:r>
            <a:r>
              <a:rPr lang="en-US" sz="2800" smtClean="0"/>
              <a:t>: JK FF with J and K inputs connected</a:t>
            </a:r>
          </a:p>
        </p:txBody>
      </p:sp>
      <p:graphicFrame>
        <p:nvGraphicFramePr>
          <p:cNvPr id="930820" name="Group 4"/>
          <p:cNvGraphicFramePr>
            <a:graphicFrameLocks noGrp="1"/>
          </p:cNvGraphicFramePr>
          <p:nvPr>
            <p:ph sz="half" idx="2"/>
          </p:nvPr>
        </p:nvGraphicFramePr>
        <p:xfrm>
          <a:off x="5257800" y="2286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9895" name="AutoShape 20"/>
          <p:cNvSpPr>
            <a:spLocks noChangeArrowheads="1"/>
          </p:cNvSpPr>
          <p:nvPr/>
        </p:nvSpPr>
        <p:spPr bwMode="auto">
          <a:xfrm>
            <a:off x="4648200" y="4413250"/>
            <a:ext cx="785813" cy="360363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6" name="Line 21"/>
          <p:cNvSpPr>
            <a:spLocks noChangeShapeType="1"/>
          </p:cNvSpPr>
          <p:nvPr/>
        </p:nvSpPr>
        <p:spPr bwMode="auto">
          <a:xfrm>
            <a:off x="6119813" y="2725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7" name="Line 22"/>
          <p:cNvSpPr>
            <a:spLocks noChangeShapeType="1"/>
          </p:cNvSpPr>
          <p:nvPr/>
        </p:nvSpPr>
        <p:spPr bwMode="auto">
          <a:xfrm>
            <a:off x="6119813" y="3033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8" name="Rectangle 23"/>
          <p:cNvSpPr>
            <a:spLocks noChangeArrowheads="1"/>
          </p:cNvSpPr>
          <p:nvPr/>
        </p:nvSpPr>
        <p:spPr bwMode="auto">
          <a:xfrm>
            <a:off x="406400" y="1981200"/>
            <a:ext cx="8128000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000" b="1" u="sng">
                <a:solidFill>
                  <a:schemeClr val="bg2"/>
                </a:solidFill>
              </a:rPr>
              <a:t>T FF</a:t>
            </a:r>
            <a:r>
              <a:rPr lang="en-US" sz="2000">
                <a:solidFill>
                  <a:schemeClr val="bg2"/>
                </a:solidFill>
              </a:rPr>
              <a:t> has 2 allowed states: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b="1">
                <a:solidFill>
                  <a:schemeClr val="bg2"/>
                </a:solidFill>
              </a:rPr>
              <a:t>Present state</a:t>
            </a:r>
            <a:r>
              <a:rPr lang="en-US">
                <a:solidFill>
                  <a:schemeClr val="bg2"/>
                </a:solidFill>
              </a:rPr>
              <a:t> (keep Q as is): T = 0 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b="1">
                <a:solidFill>
                  <a:schemeClr val="bg2"/>
                </a:solidFill>
              </a:rPr>
              <a:t>Toggle</a:t>
            </a:r>
            <a:r>
              <a:rPr lang="en-US">
                <a:solidFill>
                  <a:schemeClr val="bg2"/>
                </a:solidFill>
              </a:rPr>
              <a:t> (set Q to Q): T = 1</a:t>
            </a:r>
          </a:p>
        </p:txBody>
      </p:sp>
      <p:sp>
        <p:nvSpPr>
          <p:cNvPr id="79899" name="Line 24"/>
          <p:cNvSpPr>
            <a:spLocks noChangeShapeType="1"/>
          </p:cNvSpPr>
          <p:nvPr/>
        </p:nvSpPr>
        <p:spPr bwMode="auto">
          <a:xfrm>
            <a:off x="2830513" y="2689225"/>
            <a:ext cx="1428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9900" name="Line 25"/>
          <p:cNvSpPr>
            <a:spLocks noChangeShapeType="1"/>
          </p:cNvSpPr>
          <p:nvPr/>
        </p:nvSpPr>
        <p:spPr bwMode="auto">
          <a:xfrm>
            <a:off x="6629400" y="3089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79901" name="Group 26"/>
          <p:cNvGrpSpPr>
            <a:grpSpLocks/>
          </p:cNvGrpSpPr>
          <p:nvPr/>
        </p:nvGrpSpPr>
        <p:grpSpPr bwMode="auto">
          <a:xfrm>
            <a:off x="1524000" y="3962400"/>
            <a:ext cx="2794000" cy="1447800"/>
            <a:chOff x="690" y="2592"/>
            <a:chExt cx="1760" cy="912"/>
          </a:xfrm>
        </p:grpSpPr>
        <p:sp>
          <p:nvSpPr>
            <p:cNvPr id="79913" name="Rectangle 27"/>
            <p:cNvSpPr>
              <a:spLocks noChangeArrowheads="1"/>
            </p:cNvSpPr>
            <p:nvPr/>
          </p:nvSpPr>
          <p:spPr bwMode="auto">
            <a:xfrm>
              <a:off x="1200" y="2592"/>
              <a:ext cx="1008" cy="912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4" name="Text Box 28"/>
            <p:cNvSpPr txBox="1">
              <a:spLocks noChangeArrowheads="1"/>
            </p:cNvSpPr>
            <p:nvPr/>
          </p:nvSpPr>
          <p:spPr bwMode="auto">
            <a:xfrm>
              <a:off x="690" y="2934"/>
              <a:ext cx="37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CLK</a:t>
              </a:r>
            </a:p>
          </p:txBody>
        </p:sp>
        <p:sp>
          <p:nvSpPr>
            <p:cNvPr id="79915" name="Text Box 29"/>
            <p:cNvSpPr txBox="1">
              <a:spLocks noChangeArrowheads="1"/>
            </p:cNvSpPr>
            <p:nvPr/>
          </p:nvSpPr>
          <p:spPr bwMode="auto">
            <a:xfrm>
              <a:off x="964" y="2601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79916" name="Text Box 30"/>
            <p:cNvSpPr txBox="1">
              <a:spLocks noChangeArrowheads="1"/>
            </p:cNvSpPr>
            <p:nvPr/>
          </p:nvSpPr>
          <p:spPr bwMode="auto">
            <a:xfrm>
              <a:off x="2242" y="2625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9917" name="Rectangle 31"/>
            <p:cNvSpPr>
              <a:spLocks noChangeArrowheads="1"/>
            </p:cNvSpPr>
            <p:nvPr/>
          </p:nvSpPr>
          <p:spPr bwMode="auto">
            <a:xfrm>
              <a:off x="1616" y="2709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8" name="AutoShape 32"/>
            <p:cNvSpPr>
              <a:spLocks noChangeArrowheads="1"/>
            </p:cNvSpPr>
            <p:nvPr/>
          </p:nvSpPr>
          <p:spPr bwMode="auto">
            <a:xfrm rot="5400000" flipH="1">
              <a:off x="1587" y="3019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9" name="Text Box 33"/>
            <p:cNvSpPr txBox="1">
              <a:spLocks noChangeArrowheads="1"/>
            </p:cNvSpPr>
            <p:nvPr/>
          </p:nvSpPr>
          <p:spPr bwMode="auto">
            <a:xfrm>
              <a:off x="1616" y="273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79920" name="Text Box 34"/>
            <p:cNvSpPr txBox="1">
              <a:spLocks noChangeArrowheads="1"/>
            </p:cNvSpPr>
            <p:nvPr/>
          </p:nvSpPr>
          <p:spPr bwMode="auto">
            <a:xfrm>
              <a:off x="1813" y="2764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9921" name="Text Box 35"/>
            <p:cNvSpPr txBox="1">
              <a:spLocks noChangeArrowheads="1"/>
            </p:cNvSpPr>
            <p:nvPr/>
          </p:nvSpPr>
          <p:spPr bwMode="auto">
            <a:xfrm>
              <a:off x="1690" y="2976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79922" name="Oval 36"/>
            <p:cNvSpPr>
              <a:spLocks noChangeArrowheads="1"/>
            </p:cNvSpPr>
            <p:nvPr/>
          </p:nvSpPr>
          <p:spPr bwMode="auto">
            <a:xfrm>
              <a:off x="1517" y="3019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3" name="Text Box 37"/>
            <p:cNvSpPr txBox="1">
              <a:spLocks noChangeArrowheads="1"/>
            </p:cNvSpPr>
            <p:nvPr/>
          </p:nvSpPr>
          <p:spPr bwMode="auto">
            <a:xfrm>
              <a:off x="1595" y="319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sp>
          <p:nvSpPr>
            <p:cNvPr id="79924" name="Oval 38"/>
            <p:cNvSpPr>
              <a:spLocks noChangeArrowheads="1"/>
            </p:cNvSpPr>
            <p:nvPr/>
          </p:nvSpPr>
          <p:spPr bwMode="auto">
            <a:xfrm>
              <a:off x="1345" y="2813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925" name="AutoShape 39"/>
            <p:cNvCxnSpPr>
              <a:cxnSpLocks noChangeShapeType="1"/>
              <a:stCxn id="79919" idx="1"/>
              <a:endCxn id="79924" idx="6"/>
            </p:cNvCxnSpPr>
            <p:nvPr/>
          </p:nvCxnSpPr>
          <p:spPr bwMode="auto">
            <a:xfrm flipH="1" flipV="1">
              <a:off x="1400" y="2837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26" name="AutoShape 40"/>
            <p:cNvCxnSpPr>
              <a:cxnSpLocks noChangeShapeType="1"/>
              <a:stCxn id="79923" idx="1"/>
              <a:endCxn id="79924" idx="4"/>
            </p:cNvCxnSpPr>
            <p:nvPr/>
          </p:nvCxnSpPr>
          <p:spPr bwMode="auto">
            <a:xfrm rot="10800000">
              <a:off x="1369" y="2868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9927" name="AutoShape 41"/>
            <p:cNvCxnSpPr>
              <a:cxnSpLocks noChangeShapeType="1"/>
              <a:stCxn id="79920" idx="3"/>
            </p:cNvCxnSpPr>
            <p:nvPr/>
          </p:nvCxnSpPr>
          <p:spPr bwMode="auto">
            <a:xfrm>
              <a:off x="2021" y="2870"/>
              <a:ext cx="3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28" name="AutoShape 42"/>
            <p:cNvCxnSpPr>
              <a:cxnSpLocks noChangeShapeType="1"/>
              <a:stCxn id="79922" idx="2"/>
            </p:cNvCxnSpPr>
            <p:nvPr/>
          </p:nvCxnSpPr>
          <p:spPr bwMode="auto">
            <a:xfrm flipH="1">
              <a:off x="1061" y="3074"/>
              <a:ext cx="44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29" name="AutoShape 43"/>
            <p:cNvCxnSpPr>
              <a:cxnSpLocks noChangeShapeType="1"/>
              <a:stCxn id="79924" idx="2"/>
            </p:cNvCxnSpPr>
            <p:nvPr/>
          </p:nvCxnSpPr>
          <p:spPr bwMode="auto">
            <a:xfrm flipH="1">
              <a:off x="1061" y="2837"/>
              <a:ext cx="27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79902" name="Group 44"/>
          <p:cNvGrpSpPr>
            <a:grpSpLocks/>
          </p:cNvGrpSpPr>
          <p:nvPr/>
        </p:nvGrpSpPr>
        <p:grpSpPr bwMode="auto">
          <a:xfrm>
            <a:off x="5822950" y="4191000"/>
            <a:ext cx="1187450" cy="914400"/>
            <a:chOff x="4316" y="2516"/>
            <a:chExt cx="748" cy="576"/>
          </a:xfrm>
        </p:grpSpPr>
        <p:grpSp>
          <p:nvGrpSpPr>
            <p:cNvPr id="79903" name="Group 45"/>
            <p:cNvGrpSpPr>
              <a:grpSpLocks/>
            </p:cNvGrpSpPr>
            <p:nvPr/>
          </p:nvGrpSpPr>
          <p:grpSpPr bwMode="auto">
            <a:xfrm>
              <a:off x="4523" y="2516"/>
              <a:ext cx="384" cy="576"/>
              <a:chOff x="3419" y="2531"/>
              <a:chExt cx="384" cy="576"/>
            </a:xfrm>
          </p:grpSpPr>
          <p:sp>
            <p:nvSpPr>
              <p:cNvPr id="79911" name="Rectangle 4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2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04" name="Line 48"/>
            <p:cNvSpPr>
              <a:spLocks noChangeShapeType="1"/>
            </p:cNvSpPr>
            <p:nvPr/>
          </p:nvSpPr>
          <p:spPr bwMode="auto">
            <a:xfrm flipH="1">
              <a:off x="4316" y="2673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5" name="Line 49"/>
            <p:cNvSpPr>
              <a:spLocks noChangeShapeType="1"/>
            </p:cNvSpPr>
            <p:nvPr/>
          </p:nvSpPr>
          <p:spPr bwMode="auto">
            <a:xfrm flipH="1" flipV="1">
              <a:off x="4316" y="2934"/>
              <a:ext cx="111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6" name="Line 50"/>
            <p:cNvSpPr>
              <a:spLocks noChangeShapeType="1"/>
            </p:cNvSpPr>
            <p:nvPr/>
          </p:nvSpPr>
          <p:spPr bwMode="auto">
            <a:xfrm flipH="1">
              <a:off x="4909" y="2673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7" name="Text Box 51"/>
            <p:cNvSpPr txBox="1">
              <a:spLocks noChangeArrowheads="1"/>
            </p:cNvSpPr>
            <p:nvPr/>
          </p:nvSpPr>
          <p:spPr bwMode="auto">
            <a:xfrm>
              <a:off x="4509" y="257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79908" name="Text Box 52"/>
            <p:cNvSpPr txBox="1">
              <a:spLocks noChangeArrowheads="1"/>
            </p:cNvSpPr>
            <p:nvPr/>
          </p:nvSpPr>
          <p:spPr bwMode="auto">
            <a:xfrm>
              <a:off x="4720" y="2577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79909" name="Text Box 53"/>
            <p:cNvSpPr txBox="1">
              <a:spLocks noChangeArrowheads="1"/>
            </p:cNvSpPr>
            <p:nvPr/>
          </p:nvSpPr>
          <p:spPr bwMode="auto">
            <a:xfrm>
              <a:off x="4597" y="2845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79910" name="Oval 54"/>
            <p:cNvSpPr>
              <a:spLocks noChangeArrowheads="1"/>
            </p:cNvSpPr>
            <p:nvPr/>
          </p:nvSpPr>
          <p:spPr bwMode="auto">
            <a:xfrm>
              <a:off x="4424" y="2888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96059E1-84CC-4509-83E7-1BD1252DC009}" type="slidenum">
              <a:rPr lang="en-US" smtClean="0"/>
              <a:pPr lvl="1"/>
              <a:t>72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Digital Counters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Ripple counter</a:t>
            </a:r>
            <a:r>
              <a:rPr lang="en-US" sz="2800" smtClean="0"/>
              <a:t>: with N bits, cycles through the numbers from 0 to 2</a:t>
            </a:r>
            <a:r>
              <a:rPr lang="en-US" sz="2800" baseline="30000" smtClean="0"/>
              <a:t>N </a:t>
            </a:r>
            <a:r>
              <a:rPr lang="en-US" sz="2800" smtClean="0"/>
              <a:t>– 1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N JK FFs cascaded together to produce an N-bit up counter</a:t>
            </a:r>
          </a:p>
        </p:txBody>
      </p:sp>
      <p:grpSp>
        <p:nvGrpSpPr>
          <p:cNvPr id="80903" name="Group 4"/>
          <p:cNvGrpSpPr>
            <a:grpSpLocks/>
          </p:cNvGrpSpPr>
          <p:nvPr/>
        </p:nvGrpSpPr>
        <p:grpSpPr bwMode="auto">
          <a:xfrm>
            <a:off x="1865313" y="2863850"/>
            <a:ext cx="5983287" cy="1860550"/>
            <a:chOff x="887" y="1852"/>
            <a:chExt cx="3769" cy="1172"/>
          </a:xfrm>
        </p:grpSpPr>
        <p:sp>
          <p:nvSpPr>
            <p:cNvPr id="80939" name="Text Box 5"/>
            <p:cNvSpPr txBox="1">
              <a:spLocks noChangeArrowheads="1"/>
            </p:cNvSpPr>
            <p:nvPr/>
          </p:nvSpPr>
          <p:spPr bwMode="auto">
            <a:xfrm>
              <a:off x="887" y="2319"/>
              <a:ext cx="37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CLK</a:t>
              </a:r>
            </a:p>
          </p:txBody>
        </p:sp>
        <p:sp>
          <p:nvSpPr>
            <p:cNvPr id="80940" name="Rectangle 6"/>
            <p:cNvSpPr>
              <a:spLocks noChangeArrowheads="1"/>
            </p:cNvSpPr>
            <p:nvPr/>
          </p:nvSpPr>
          <p:spPr bwMode="auto">
            <a:xfrm>
              <a:off x="1813" y="2094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AutoShape 7"/>
            <p:cNvSpPr>
              <a:spLocks noChangeArrowheads="1"/>
            </p:cNvSpPr>
            <p:nvPr/>
          </p:nvSpPr>
          <p:spPr bwMode="auto">
            <a:xfrm rot="5400000" flipH="1">
              <a:off x="1784" y="2404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Text Box 8"/>
            <p:cNvSpPr txBox="1">
              <a:spLocks noChangeArrowheads="1"/>
            </p:cNvSpPr>
            <p:nvPr/>
          </p:nvSpPr>
          <p:spPr bwMode="auto">
            <a:xfrm>
              <a:off x="1813" y="2121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0943" name="Text Box 9"/>
            <p:cNvSpPr txBox="1">
              <a:spLocks noChangeArrowheads="1"/>
            </p:cNvSpPr>
            <p:nvPr/>
          </p:nvSpPr>
          <p:spPr bwMode="auto">
            <a:xfrm>
              <a:off x="2010" y="214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0944" name="Text Box 10"/>
            <p:cNvSpPr txBox="1">
              <a:spLocks noChangeArrowheads="1"/>
            </p:cNvSpPr>
            <p:nvPr/>
          </p:nvSpPr>
          <p:spPr bwMode="auto">
            <a:xfrm>
              <a:off x="1887" y="236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0945" name="Oval 11"/>
            <p:cNvSpPr>
              <a:spLocks noChangeArrowheads="1"/>
            </p:cNvSpPr>
            <p:nvPr/>
          </p:nvSpPr>
          <p:spPr bwMode="auto">
            <a:xfrm>
              <a:off x="1714" y="2404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6" name="Text Box 12"/>
            <p:cNvSpPr txBox="1">
              <a:spLocks noChangeArrowheads="1"/>
            </p:cNvSpPr>
            <p:nvPr/>
          </p:nvSpPr>
          <p:spPr bwMode="auto">
            <a:xfrm>
              <a:off x="1792" y="25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sp>
          <p:nvSpPr>
            <p:cNvPr id="80947" name="Oval 13"/>
            <p:cNvSpPr>
              <a:spLocks noChangeArrowheads="1"/>
            </p:cNvSpPr>
            <p:nvPr/>
          </p:nvSpPr>
          <p:spPr bwMode="auto">
            <a:xfrm>
              <a:off x="1542" y="219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48" name="AutoShape 14"/>
            <p:cNvCxnSpPr>
              <a:cxnSpLocks noChangeShapeType="1"/>
              <a:stCxn id="80942" idx="1"/>
              <a:endCxn id="80947" idx="6"/>
            </p:cNvCxnSpPr>
            <p:nvPr/>
          </p:nvCxnSpPr>
          <p:spPr bwMode="auto">
            <a:xfrm flipH="1" flipV="1">
              <a:off x="1597" y="2222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49" name="AutoShape 15"/>
            <p:cNvCxnSpPr>
              <a:cxnSpLocks noChangeShapeType="1"/>
              <a:stCxn id="80946" idx="1"/>
              <a:endCxn id="80947" idx="4"/>
            </p:cNvCxnSpPr>
            <p:nvPr/>
          </p:nvCxnSpPr>
          <p:spPr bwMode="auto">
            <a:xfrm rot="10800000">
              <a:off x="1566" y="2253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50" name="AutoShape 16"/>
            <p:cNvCxnSpPr>
              <a:cxnSpLocks noChangeShapeType="1"/>
              <a:stCxn id="80945" idx="2"/>
            </p:cNvCxnSpPr>
            <p:nvPr/>
          </p:nvCxnSpPr>
          <p:spPr bwMode="auto">
            <a:xfrm flipH="1">
              <a:off x="1258" y="2459"/>
              <a:ext cx="44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51" name="Oval 17"/>
            <p:cNvSpPr>
              <a:spLocks noChangeArrowheads="1"/>
            </p:cNvSpPr>
            <p:nvPr/>
          </p:nvSpPr>
          <p:spPr bwMode="auto">
            <a:xfrm>
              <a:off x="2340" y="2431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52" name="AutoShape 18"/>
            <p:cNvCxnSpPr>
              <a:cxnSpLocks noChangeShapeType="1"/>
              <a:stCxn id="80951" idx="0"/>
              <a:endCxn id="80943" idx="3"/>
            </p:cNvCxnSpPr>
            <p:nvPr/>
          </p:nvCxnSpPr>
          <p:spPr bwMode="auto">
            <a:xfrm rot="5400000" flipH="1">
              <a:off x="2207" y="2266"/>
              <a:ext cx="168" cy="14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53" name="AutoShape 19"/>
            <p:cNvCxnSpPr>
              <a:cxnSpLocks noChangeShapeType="1"/>
              <a:stCxn id="80951" idx="4"/>
            </p:cNvCxnSpPr>
            <p:nvPr/>
          </p:nvCxnSpPr>
          <p:spPr bwMode="auto">
            <a:xfrm>
              <a:off x="2364" y="2486"/>
              <a:ext cx="0" cy="3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54" name="AutoShape 20"/>
            <p:cNvCxnSpPr>
              <a:cxnSpLocks noChangeShapeType="1"/>
              <a:stCxn id="80947" idx="0"/>
            </p:cNvCxnSpPr>
            <p:nvPr/>
          </p:nvCxnSpPr>
          <p:spPr bwMode="auto">
            <a:xfrm flipV="1">
              <a:off x="1566" y="1927"/>
              <a:ext cx="0" cy="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55" name="Rectangle 21"/>
            <p:cNvSpPr>
              <a:spLocks noChangeArrowheads="1"/>
            </p:cNvSpPr>
            <p:nvPr/>
          </p:nvSpPr>
          <p:spPr bwMode="auto">
            <a:xfrm>
              <a:off x="2835" y="2094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6" name="AutoShape 22"/>
            <p:cNvSpPr>
              <a:spLocks noChangeArrowheads="1"/>
            </p:cNvSpPr>
            <p:nvPr/>
          </p:nvSpPr>
          <p:spPr bwMode="auto">
            <a:xfrm rot="5400000" flipH="1">
              <a:off x="2806" y="2404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7" name="Text Box 23"/>
            <p:cNvSpPr txBox="1">
              <a:spLocks noChangeArrowheads="1"/>
            </p:cNvSpPr>
            <p:nvPr/>
          </p:nvSpPr>
          <p:spPr bwMode="auto">
            <a:xfrm>
              <a:off x="2835" y="2121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0958" name="Text Box 24"/>
            <p:cNvSpPr txBox="1">
              <a:spLocks noChangeArrowheads="1"/>
            </p:cNvSpPr>
            <p:nvPr/>
          </p:nvSpPr>
          <p:spPr bwMode="auto">
            <a:xfrm>
              <a:off x="3032" y="214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0959" name="Text Box 25"/>
            <p:cNvSpPr txBox="1">
              <a:spLocks noChangeArrowheads="1"/>
            </p:cNvSpPr>
            <p:nvPr/>
          </p:nvSpPr>
          <p:spPr bwMode="auto">
            <a:xfrm>
              <a:off x="2909" y="236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0960" name="Oval 26"/>
            <p:cNvSpPr>
              <a:spLocks noChangeArrowheads="1"/>
            </p:cNvSpPr>
            <p:nvPr/>
          </p:nvSpPr>
          <p:spPr bwMode="auto">
            <a:xfrm>
              <a:off x="2736" y="2404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1" name="Text Box 27"/>
            <p:cNvSpPr txBox="1">
              <a:spLocks noChangeArrowheads="1"/>
            </p:cNvSpPr>
            <p:nvPr/>
          </p:nvSpPr>
          <p:spPr bwMode="auto">
            <a:xfrm>
              <a:off x="2814" y="25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sp>
          <p:nvSpPr>
            <p:cNvPr id="80962" name="Oval 28"/>
            <p:cNvSpPr>
              <a:spLocks noChangeArrowheads="1"/>
            </p:cNvSpPr>
            <p:nvPr/>
          </p:nvSpPr>
          <p:spPr bwMode="auto">
            <a:xfrm>
              <a:off x="2564" y="219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63" name="AutoShape 29"/>
            <p:cNvCxnSpPr>
              <a:cxnSpLocks noChangeShapeType="1"/>
              <a:stCxn id="80957" idx="1"/>
              <a:endCxn id="80962" idx="6"/>
            </p:cNvCxnSpPr>
            <p:nvPr/>
          </p:nvCxnSpPr>
          <p:spPr bwMode="auto">
            <a:xfrm flipH="1" flipV="1">
              <a:off x="2619" y="2222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64" name="AutoShape 30"/>
            <p:cNvCxnSpPr>
              <a:cxnSpLocks noChangeShapeType="1"/>
              <a:stCxn id="80961" idx="1"/>
              <a:endCxn id="80962" idx="4"/>
            </p:cNvCxnSpPr>
            <p:nvPr/>
          </p:nvCxnSpPr>
          <p:spPr bwMode="auto">
            <a:xfrm rot="10800000">
              <a:off x="2588" y="2253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0965" name="Oval 31"/>
            <p:cNvSpPr>
              <a:spLocks noChangeArrowheads="1"/>
            </p:cNvSpPr>
            <p:nvPr/>
          </p:nvSpPr>
          <p:spPr bwMode="auto">
            <a:xfrm>
              <a:off x="3362" y="2432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66" name="AutoShape 32"/>
            <p:cNvCxnSpPr>
              <a:cxnSpLocks noChangeShapeType="1"/>
              <a:stCxn id="80965" idx="0"/>
              <a:endCxn id="80958" idx="3"/>
            </p:cNvCxnSpPr>
            <p:nvPr/>
          </p:nvCxnSpPr>
          <p:spPr bwMode="auto">
            <a:xfrm rot="5400000" flipH="1">
              <a:off x="3228" y="2267"/>
              <a:ext cx="169" cy="14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67" name="AutoShape 33"/>
            <p:cNvCxnSpPr>
              <a:cxnSpLocks noChangeShapeType="1"/>
              <a:stCxn id="80965" idx="4"/>
            </p:cNvCxnSpPr>
            <p:nvPr/>
          </p:nvCxnSpPr>
          <p:spPr bwMode="auto">
            <a:xfrm>
              <a:off x="3386" y="2487"/>
              <a:ext cx="0" cy="3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68" name="AutoShape 34"/>
            <p:cNvCxnSpPr>
              <a:cxnSpLocks noChangeShapeType="1"/>
              <a:stCxn id="80962" idx="0"/>
            </p:cNvCxnSpPr>
            <p:nvPr/>
          </p:nvCxnSpPr>
          <p:spPr bwMode="auto">
            <a:xfrm flipV="1">
              <a:off x="2588" y="1927"/>
              <a:ext cx="0" cy="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69" name="AutoShape 35"/>
            <p:cNvCxnSpPr>
              <a:cxnSpLocks noChangeShapeType="1"/>
              <a:stCxn id="80960" idx="2"/>
              <a:endCxn id="80951" idx="6"/>
            </p:cNvCxnSpPr>
            <p:nvPr/>
          </p:nvCxnSpPr>
          <p:spPr bwMode="auto">
            <a:xfrm flipH="1" flipV="1">
              <a:off x="2395" y="2455"/>
              <a:ext cx="333" cy="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70" name="Rectangle 36"/>
            <p:cNvSpPr>
              <a:spLocks noChangeArrowheads="1"/>
            </p:cNvSpPr>
            <p:nvPr/>
          </p:nvSpPr>
          <p:spPr bwMode="auto">
            <a:xfrm>
              <a:off x="3865" y="2094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AutoShape 37"/>
            <p:cNvSpPr>
              <a:spLocks noChangeArrowheads="1"/>
            </p:cNvSpPr>
            <p:nvPr/>
          </p:nvSpPr>
          <p:spPr bwMode="auto">
            <a:xfrm rot="5400000" flipH="1">
              <a:off x="3836" y="2404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2" name="Text Box 38"/>
            <p:cNvSpPr txBox="1">
              <a:spLocks noChangeArrowheads="1"/>
            </p:cNvSpPr>
            <p:nvPr/>
          </p:nvSpPr>
          <p:spPr bwMode="auto">
            <a:xfrm>
              <a:off x="3865" y="2121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0973" name="Text Box 39"/>
            <p:cNvSpPr txBox="1">
              <a:spLocks noChangeArrowheads="1"/>
            </p:cNvSpPr>
            <p:nvPr/>
          </p:nvSpPr>
          <p:spPr bwMode="auto">
            <a:xfrm>
              <a:off x="4062" y="214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0974" name="Text Box 40"/>
            <p:cNvSpPr txBox="1">
              <a:spLocks noChangeArrowheads="1"/>
            </p:cNvSpPr>
            <p:nvPr/>
          </p:nvSpPr>
          <p:spPr bwMode="auto">
            <a:xfrm>
              <a:off x="3939" y="236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0975" name="Oval 41"/>
            <p:cNvSpPr>
              <a:spLocks noChangeArrowheads="1"/>
            </p:cNvSpPr>
            <p:nvPr/>
          </p:nvSpPr>
          <p:spPr bwMode="auto">
            <a:xfrm>
              <a:off x="3766" y="2404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6" name="Text Box 42"/>
            <p:cNvSpPr txBox="1">
              <a:spLocks noChangeArrowheads="1"/>
            </p:cNvSpPr>
            <p:nvPr/>
          </p:nvSpPr>
          <p:spPr bwMode="auto">
            <a:xfrm>
              <a:off x="3844" y="25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sp>
          <p:nvSpPr>
            <p:cNvPr id="80977" name="Oval 43"/>
            <p:cNvSpPr>
              <a:spLocks noChangeArrowheads="1"/>
            </p:cNvSpPr>
            <p:nvPr/>
          </p:nvSpPr>
          <p:spPr bwMode="auto">
            <a:xfrm>
              <a:off x="3594" y="219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78" name="AutoShape 44"/>
            <p:cNvCxnSpPr>
              <a:cxnSpLocks noChangeShapeType="1"/>
              <a:stCxn id="80972" idx="1"/>
              <a:endCxn id="80977" idx="6"/>
            </p:cNvCxnSpPr>
            <p:nvPr/>
          </p:nvCxnSpPr>
          <p:spPr bwMode="auto">
            <a:xfrm flipH="1" flipV="1">
              <a:off x="3649" y="2222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79" name="AutoShape 45"/>
            <p:cNvCxnSpPr>
              <a:cxnSpLocks noChangeShapeType="1"/>
              <a:stCxn id="80976" idx="1"/>
              <a:endCxn id="80977" idx="4"/>
            </p:cNvCxnSpPr>
            <p:nvPr/>
          </p:nvCxnSpPr>
          <p:spPr bwMode="auto">
            <a:xfrm rot="10800000">
              <a:off x="3618" y="2253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80" name="AutoShape 46"/>
            <p:cNvCxnSpPr>
              <a:cxnSpLocks noChangeShapeType="1"/>
              <a:endCxn id="80973" idx="3"/>
            </p:cNvCxnSpPr>
            <p:nvPr/>
          </p:nvCxnSpPr>
          <p:spPr bwMode="auto">
            <a:xfrm rot="5400000" flipH="1">
              <a:off x="4030" y="2495"/>
              <a:ext cx="625" cy="14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81" name="AutoShape 47"/>
            <p:cNvCxnSpPr>
              <a:cxnSpLocks noChangeShapeType="1"/>
              <a:stCxn id="80977" idx="0"/>
            </p:cNvCxnSpPr>
            <p:nvPr/>
          </p:nvCxnSpPr>
          <p:spPr bwMode="auto">
            <a:xfrm flipV="1">
              <a:off x="3618" y="1927"/>
              <a:ext cx="0" cy="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82" name="AutoShape 48"/>
            <p:cNvCxnSpPr>
              <a:cxnSpLocks noChangeShapeType="1"/>
              <a:stCxn id="80965" idx="6"/>
              <a:endCxn id="80975" idx="2"/>
            </p:cNvCxnSpPr>
            <p:nvPr/>
          </p:nvCxnSpPr>
          <p:spPr bwMode="auto">
            <a:xfrm>
              <a:off x="3417" y="2456"/>
              <a:ext cx="341" cy="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83" name="Text Box 49"/>
            <p:cNvSpPr txBox="1">
              <a:spLocks noChangeArrowheads="1"/>
            </p:cNvSpPr>
            <p:nvPr/>
          </p:nvSpPr>
          <p:spPr bwMode="auto">
            <a:xfrm>
              <a:off x="1596" y="1852"/>
              <a:ext cx="180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80984" name="Text Box 50"/>
            <p:cNvSpPr txBox="1">
              <a:spLocks noChangeArrowheads="1"/>
            </p:cNvSpPr>
            <p:nvPr/>
          </p:nvSpPr>
          <p:spPr bwMode="auto">
            <a:xfrm>
              <a:off x="2592" y="1852"/>
              <a:ext cx="180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80985" name="Text Box 51"/>
            <p:cNvSpPr txBox="1">
              <a:spLocks noChangeArrowheads="1"/>
            </p:cNvSpPr>
            <p:nvPr/>
          </p:nvSpPr>
          <p:spPr bwMode="auto">
            <a:xfrm>
              <a:off x="3648" y="1852"/>
              <a:ext cx="180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80986" name="Text Box 52"/>
            <p:cNvSpPr txBox="1">
              <a:spLocks noChangeArrowheads="1"/>
            </p:cNvSpPr>
            <p:nvPr/>
          </p:nvSpPr>
          <p:spPr bwMode="auto">
            <a:xfrm>
              <a:off x="2347" y="2812"/>
              <a:ext cx="24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2</a:t>
              </a:r>
            </a:p>
          </p:txBody>
        </p:sp>
        <p:sp>
          <p:nvSpPr>
            <p:cNvPr id="80987" name="Text Box 53"/>
            <p:cNvSpPr txBox="1">
              <a:spLocks noChangeArrowheads="1"/>
            </p:cNvSpPr>
            <p:nvPr/>
          </p:nvSpPr>
          <p:spPr bwMode="auto">
            <a:xfrm>
              <a:off x="3355" y="2812"/>
              <a:ext cx="24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80988" name="Text Box 54"/>
            <p:cNvSpPr txBox="1">
              <a:spLocks noChangeArrowheads="1"/>
            </p:cNvSpPr>
            <p:nvPr/>
          </p:nvSpPr>
          <p:spPr bwMode="auto">
            <a:xfrm>
              <a:off x="4411" y="2812"/>
              <a:ext cx="24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0</a:t>
              </a:r>
            </a:p>
          </p:txBody>
        </p:sp>
      </p:grpSp>
      <p:sp>
        <p:nvSpPr>
          <p:cNvPr id="80904" name="Text Box 55"/>
          <p:cNvSpPr txBox="1">
            <a:spLocks noChangeArrowheads="1"/>
          </p:cNvSpPr>
          <p:nvPr/>
        </p:nvSpPr>
        <p:spPr bwMode="auto">
          <a:xfrm>
            <a:off x="530225" y="4267200"/>
            <a:ext cx="1450975" cy="84455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600" b="1"/>
              <a:t>NB</a:t>
            </a:r>
            <a:r>
              <a:rPr lang="en-US" sz="1600"/>
              <a:t>: for 3-bit counter we need 3 FFs</a:t>
            </a:r>
          </a:p>
        </p:txBody>
      </p:sp>
      <p:grpSp>
        <p:nvGrpSpPr>
          <p:cNvPr id="80905" name="Group 56"/>
          <p:cNvGrpSpPr>
            <a:grpSpLocks/>
          </p:cNvGrpSpPr>
          <p:nvPr/>
        </p:nvGrpSpPr>
        <p:grpSpPr bwMode="auto">
          <a:xfrm>
            <a:off x="2332038" y="5091113"/>
            <a:ext cx="5326062" cy="1233487"/>
            <a:chOff x="1469" y="3207"/>
            <a:chExt cx="3355" cy="777"/>
          </a:xfrm>
        </p:grpSpPr>
        <p:sp>
          <p:nvSpPr>
            <p:cNvPr id="80906" name="Freeform 57"/>
            <p:cNvSpPr>
              <a:spLocks/>
            </p:cNvSpPr>
            <p:nvPr/>
          </p:nvSpPr>
          <p:spPr bwMode="auto">
            <a:xfrm>
              <a:off x="1835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7" name="Freeform 58"/>
            <p:cNvSpPr>
              <a:spLocks/>
            </p:cNvSpPr>
            <p:nvPr/>
          </p:nvSpPr>
          <p:spPr bwMode="auto">
            <a:xfrm>
              <a:off x="2234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8" name="Freeform 59"/>
            <p:cNvSpPr>
              <a:spLocks/>
            </p:cNvSpPr>
            <p:nvPr/>
          </p:nvSpPr>
          <p:spPr bwMode="auto">
            <a:xfrm>
              <a:off x="2634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9" name="Freeform 60"/>
            <p:cNvSpPr>
              <a:spLocks/>
            </p:cNvSpPr>
            <p:nvPr/>
          </p:nvSpPr>
          <p:spPr bwMode="auto">
            <a:xfrm>
              <a:off x="3034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0" name="Freeform 61"/>
            <p:cNvSpPr>
              <a:spLocks/>
            </p:cNvSpPr>
            <p:nvPr/>
          </p:nvSpPr>
          <p:spPr bwMode="auto">
            <a:xfrm>
              <a:off x="3434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1" name="Freeform 62"/>
            <p:cNvSpPr>
              <a:spLocks/>
            </p:cNvSpPr>
            <p:nvPr/>
          </p:nvSpPr>
          <p:spPr bwMode="auto">
            <a:xfrm>
              <a:off x="3833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2" name="Freeform 63"/>
            <p:cNvSpPr>
              <a:spLocks/>
            </p:cNvSpPr>
            <p:nvPr/>
          </p:nvSpPr>
          <p:spPr bwMode="auto">
            <a:xfrm>
              <a:off x="4233" y="3772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3" name="Freeform 64"/>
            <p:cNvSpPr>
              <a:spLocks/>
            </p:cNvSpPr>
            <p:nvPr/>
          </p:nvSpPr>
          <p:spPr bwMode="auto">
            <a:xfrm>
              <a:off x="2026" y="3597"/>
              <a:ext cx="400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417 w 384"/>
                <a:gd name="T5" fmla="*/ 0 h 288"/>
                <a:gd name="T6" fmla="*/ 417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4" name="Freeform 65"/>
            <p:cNvSpPr>
              <a:spLocks/>
            </p:cNvSpPr>
            <p:nvPr/>
          </p:nvSpPr>
          <p:spPr bwMode="auto">
            <a:xfrm>
              <a:off x="2825" y="3597"/>
              <a:ext cx="400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417 w 384"/>
                <a:gd name="T5" fmla="*/ 0 h 288"/>
                <a:gd name="T6" fmla="*/ 417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5" name="Freeform 66"/>
            <p:cNvSpPr>
              <a:spLocks/>
            </p:cNvSpPr>
            <p:nvPr/>
          </p:nvSpPr>
          <p:spPr bwMode="auto">
            <a:xfrm>
              <a:off x="3625" y="3597"/>
              <a:ext cx="400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417 w 384"/>
                <a:gd name="T5" fmla="*/ 0 h 288"/>
                <a:gd name="T6" fmla="*/ 417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6" name="Freeform 67"/>
            <p:cNvSpPr>
              <a:spLocks/>
            </p:cNvSpPr>
            <p:nvPr/>
          </p:nvSpPr>
          <p:spPr bwMode="auto">
            <a:xfrm>
              <a:off x="4424" y="3597"/>
              <a:ext cx="400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417 w 384"/>
                <a:gd name="T5" fmla="*/ 0 h 288"/>
                <a:gd name="T6" fmla="*/ 417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7" name="Freeform 68"/>
            <p:cNvSpPr>
              <a:spLocks/>
            </p:cNvSpPr>
            <p:nvPr/>
          </p:nvSpPr>
          <p:spPr bwMode="auto">
            <a:xfrm>
              <a:off x="2483" y="3402"/>
              <a:ext cx="766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528 w 384"/>
                <a:gd name="T5" fmla="*/ 0 h 288"/>
                <a:gd name="T6" fmla="*/ 1528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8" name="Freeform 69"/>
            <p:cNvSpPr>
              <a:spLocks/>
            </p:cNvSpPr>
            <p:nvPr/>
          </p:nvSpPr>
          <p:spPr bwMode="auto">
            <a:xfrm>
              <a:off x="4049" y="3402"/>
              <a:ext cx="766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528 w 384"/>
                <a:gd name="T5" fmla="*/ 0 h 288"/>
                <a:gd name="T6" fmla="*/ 1528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9" name="Freeform 70"/>
            <p:cNvSpPr>
              <a:spLocks/>
            </p:cNvSpPr>
            <p:nvPr/>
          </p:nvSpPr>
          <p:spPr bwMode="auto">
            <a:xfrm>
              <a:off x="3249" y="3207"/>
              <a:ext cx="1566" cy="97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6386 w 384"/>
                <a:gd name="T5" fmla="*/ 0 h 288"/>
                <a:gd name="T6" fmla="*/ 6386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0920" name="AutoShape 71"/>
            <p:cNvCxnSpPr>
              <a:cxnSpLocks noChangeShapeType="1"/>
              <a:stCxn id="80906" idx="3"/>
              <a:endCxn id="80907" idx="0"/>
            </p:cNvCxnSpPr>
            <p:nvPr/>
          </p:nvCxnSpPr>
          <p:spPr bwMode="auto">
            <a:xfrm>
              <a:off x="2042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1" name="AutoShape 72"/>
            <p:cNvCxnSpPr>
              <a:cxnSpLocks noChangeShapeType="1"/>
              <a:stCxn id="80907" idx="3"/>
              <a:endCxn id="80908" idx="0"/>
            </p:cNvCxnSpPr>
            <p:nvPr/>
          </p:nvCxnSpPr>
          <p:spPr bwMode="auto">
            <a:xfrm>
              <a:off x="2441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2" name="AutoShape 73"/>
            <p:cNvCxnSpPr>
              <a:cxnSpLocks noChangeShapeType="1"/>
              <a:stCxn id="80908" idx="3"/>
              <a:endCxn id="80909" idx="0"/>
            </p:cNvCxnSpPr>
            <p:nvPr/>
          </p:nvCxnSpPr>
          <p:spPr bwMode="auto">
            <a:xfrm>
              <a:off x="2841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3" name="AutoShape 74"/>
            <p:cNvCxnSpPr>
              <a:cxnSpLocks noChangeShapeType="1"/>
              <a:stCxn id="80909" idx="3"/>
              <a:endCxn id="80910" idx="0"/>
            </p:cNvCxnSpPr>
            <p:nvPr/>
          </p:nvCxnSpPr>
          <p:spPr bwMode="auto">
            <a:xfrm>
              <a:off x="3241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4" name="AutoShape 75"/>
            <p:cNvCxnSpPr>
              <a:cxnSpLocks noChangeShapeType="1"/>
              <a:stCxn id="80910" idx="3"/>
              <a:endCxn id="80911" idx="0"/>
            </p:cNvCxnSpPr>
            <p:nvPr/>
          </p:nvCxnSpPr>
          <p:spPr bwMode="auto">
            <a:xfrm>
              <a:off x="3640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5" name="AutoShape 76"/>
            <p:cNvCxnSpPr>
              <a:cxnSpLocks noChangeShapeType="1"/>
              <a:stCxn id="80911" idx="3"/>
              <a:endCxn id="80912" idx="0"/>
            </p:cNvCxnSpPr>
            <p:nvPr/>
          </p:nvCxnSpPr>
          <p:spPr bwMode="auto">
            <a:xfrm>
              <a:off x="4040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6" name="AutoShape 77"/>
            <p:cNvCxnSpPr>
              <a:cxnSpLocks noChangeShapeType="1"/>
              <a:stCxn id="80913" idx="3"/>
              <a:endCxn id="80914" idx="0"/>
            </p:cNvCxnSpPr>
            <p:nvPr/>
          </p:nvCxnSpPr>
          <p:spPr bwMode="auto">
            <a:xfrm>
              <a:off x="2433" y="3694"/>
              <a:ext cx="38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7" name="AutoShape 78"/>
            <p:cNvCxnSpPr>
              <a:cxnSpLocks noChangeShapeType="1"/>
              <a:stCxn id="80914" idx="3"/>
              <a:endCxn id="80915" idx="0"/>
            </p:cNvCxnSpPr>
            <p:nvPr/>
          </p:nvCxnSpPr>
          <p:spPr bwMode="auto">
            <a:xfrm>
              <a:off x="3232" y="3694"/>
              <a:ext cx="3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8" name="AutoShape 79"/>
            <p:cNvCxnSpPr>
              <a:cxnSpLocks noChangeShapeType="1"/>
              <a:stCxn id="80915" idx="3"/>
              <a:endCxn id="80916" idx="0"/>
            </p:cNvCxnSpPr>
            <p:nvPr/>
          </p:nvCxnSpPr>
          <p:spPr bwMode="auto">
            <a:xfrm>
              <a:off x="4031" y="3694"/>
              <a:ext cx="3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9" name="AutoShape 80"/>
            <p:cNvCxnSpPr>
              <a:cxnSpLocks noChangeShapeType="1"/>
              <a:stCxn id="80917" idx="3"/>
              <a:endCxn id="80918" idx="0"/>
            </p:cNvCxnSpPr>
            <p:nvPr/>
          </p:nvCxnSpPr>
          <p:spPr bwMode="auto">
            <a:xfrm>
              <a:off x="3256" y="3499"/>
              <a:ext cx="7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30" name="AutoShape 81"/>
            <p:cNvCxnSpPr>
              <a:cxnSpLocks noChangeShapeType="1"/>
              <a:stCxn id="80919" idx="0"/>
            </p:cNvCxnSpPr>
            <p:nvPr/>
          </p:nvCxnSpPr>
          <p:spPr bwMode="auto">
            <a:xfrm flipH="1">
              <a:off x="1847" y="3304"/>
              <a:ext cx="139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31" name="AutoShape 82"/>
            <p:cNvCxnSpPr>
              <a:cxnSpLocks noChangeShapeType="1"/>
              <a:stCxn id="80917" idx="0"/>
            </p:cNvCxnSpPr>
            <p:nvPr/>
          </p:nvCxnSpPr>
          <p:spPr bwMode="auto">
            <a:xfrm flipH="1">
              <a:off x="1847" y="3499"/>
              <a:ext cx="62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32" name="AutoShape 83"/>
            <p:cNvCxnSpPr>
              <a:cxnSpLocks noChangeShapeType="1"/>
              <a:stCxn id="80913" idx="0"/>
            </p:cNvCxnSpPr>
            <p:nvPr/>
          </p:nvCxnSpPr>
          <p:spPr bwMode="auto">
            <a:xfrm flipH="1">
              <a:off x="1823" y="3694"/>
              <a:ext cx="19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33" name="Text Box 84"/>
            <p:cNvSpPr txBox="1">
              <a:spLocks noChangeArrowheads="1"/>
            </p:cNvSpPr>
            <p:nvPr/>
          </p:nvSpPr>
          <p:spPr bwMode="auto">
            <a:xfrm>
              <a:off x="1469" y="3772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CLK</a:t>
              </a:r>
            </a:p>
          </p:txBody>
        </p:sp>
        <p:sp>
          <p:nvSpPr>
            <p:cNvPr id="80934" name="Text Box 85"/>
            <p:cNvSpPr txBox="1">
              <a:spLocks noChangeArrowheads="1"/>
            </p:cNvSpPr>
            <p:nvPr/>
          </p:nvSpPr>
          <p:spPr bwMode="auto">
            <a:xfrm>
              <a:off x="1523" y="3597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80935" name="Text Box 86"/>
            <p:cNvSpPr txBox="1">
              <a:spLocks noChangeArrowheads="1"/>
            </p:cNvSpPr>
            <p:nvPr/>
          </p:nvSpPr>
          <p:spPr bwMode="auto">
            <a:xfrm>
              <a:off x="1523" y="3402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80936" name="Text Box 87"/>
            <p:cNvSpPr txBox="1">
              <a:spLocks noChangeArrowheads="1"/>
            </p:cNvSpPr>
            <p:nvPr/>
          </p:nvSpPr>
          <p:spPr bwMode="auto">
            <a:xfrm>
              <a:off x="1523" y="3207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2</a:t>
              </a:r>
            </a:p>
          </p:txBody>
        </p:sp>
        <p:cxnSp>
          <p:nvCxnSpPr>
            <p:cNvPr id="80937" name="AutoShape 88"/>
            <p:cNvCxnSpPr>
              <a:cxnSpLocks noChangeShapeType="1"/>
            </p:cNvCxnSpPr>
            <p:nvPr/>
          </p:nvCxnSpPr>
          <p:spPr bwMode="auto">
            <a:xfrm>
              <a:off x="4425" y="3872"/>
              <a:ext cx="20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38" name="Freeform 89"/>
            <p:cNvSpPr>
              <a:spLocks/>
            </p:cNvSpPr>
            <p:nvPr/>
          </p:nvSpPr>
          <p:spPr bwMode="auto">
            <a:xfrm>
              <a:off x="4622" y="3776"/>
              <a:ext cx="200" cy="98"/>
            </a:xfrm>
            <a:custGeom>
              <a:avLst/>
              <a:gdLst>
                <a:gd name="T0" fmla="*/ 0 w 384"/>
                <a:gd name="T1" fmla="*/ 33 h 288"/>
                <a:gd name="T2" fmla="*/ 0 w 384"/>
                <a:gd name="T3" fmla="*/ 0 h 288"/>
                <a:gd name="T4" fmla="*/ 104 w 384"/>
                <a:gd name="T5" fmla="*/ 0 h 288"/>
                <a:gd name="T6" fmla="*/ 104 w 384"/>
                <a:gd name="T7" fmla="*/ 3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FF0E766-952B-44EB-BEA3-B34DAC03F9CC}" type="slidenum">
              <a:rPr lang="en-US" smtClean="0"/>
              <a:pPr lvl="1"/>
              <a:t>73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 – Digital Counters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Synchronous counter</a:t>
            </a:r>
            <a:r>
              <a:rPr lang="en-US" sz="2800" smtClean="0"/>
              <a:t>: with N bits, cycles through the numbers from 0 to 2</a:t>
            </a:r>
            <a:r>
              <a:rPr lang="en-US" sz="2800" baseline="30000" smtClean="0"/>
              <a:t>N </a:t>
            </a:r>
            <a:r>
              <a:rPr lang="en-US" sz="2800" smtClean="0"/>
              <a:t>– 1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Input clock drives all FFs simultaneously</a:t>
            </a:r>
          </a:p>
        </p:txBody>
      </p:sp>
      <p:grpSp>
        <p:nvGrpSpPr>
          <p:cNvPr id="81927" name="Group 4"/>
          <p:cNvGrpSpPr>
            <a:grpSpLocks/>
          </p:cNvGrpSpPr>
          <p:nvPr/>
        </p:nvGrpSpPr>
        <p:grpSpPr bwMode="auto">
          <a:xfrm>
            <a:off x="558800" y="3505200"/>
            <a:ext cx="4318000" cy="2057400"/>
            <a:chOff x="240" y="2064"/>
            <a:chExt cx="2720" cy="1296"/>
          </a:xfrm>
        </p:grpSpPr>
        <p:grpSp>
          <p:nvGrpSpPr>
            <p:cNvPr id="81967" name="Group 5"/>
            <p:cNvGrpSpPr>
              <a:grpSpLocks/>
            </p:cNvGrpSpPr>
            <p:nvPr/>
          </p:nvGrpSpPr>
          <p:grpSpPr bwMode="auto">
            <a:xfrm>
              <a:off x="599" y="2640"/>
              <a:ext cx="513" cy="576"/>
              <a:chOff x="1759" y="2064"/>
              <a:chExt cx="513" cy="576"/>
            </a:xfrm>
          </p:grpSpPr>
          <p:grpSp>
            <p:nvGrpSpPr>
              <p:cNvPr id="82012" name="Group 6"/>
              <p:cNvGrpSpPr>
                <a:grpSpLocks/>
              </p:cNvGrpSpPr>
              <p:nvPr/>
            </p:nvGrpSpPr>
            <p:grpSpPr bwMode="auto">
              <a:xfrm>
                <a:off x="1858" y="2064"/>
                <a:ext cx="384" cy="576"/>
                <a:chOff x="3419" y="2531"/>
                <a:chExt cx="384" cy="576"/>
              </a:xfrm>
            </p:grpSpPr>
            <p:sp>
              <p:nvSpPr>
                <p:cNvPr id="82017" name="Rectangle 7"/>
                <p:cNvSpPr>
                  <a:spLocks noChangeArrowheads="1"/>
                </p:cNvSpPr>
                <p:nvPr/>
              </p:nvSpPr>
              <p:spPr bwMode="auto">
                <a:xfrm>
                  <a:off x="3419" y="2531"/>
                  <a:ext cx="384" cy="576"/>
                </a:xfrm>
                <a:prstGeom prst="rect">
                  <a:avLst/>
                </a:prstGeom>
                <a:solidFill>
                  <a:srgbClr val="ABA964">
                    <a:alpha val="20000"/>
                  </a:srgb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18" name="AutoShape 8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390" y="2903"/>
                  <a:ext cx="165" cy="10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495A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013" name="Text Box 9"/>
              <p:cNvSpPr txBox="1">
                <a:spLocks noChangeArrowheads="1"/>
              </p:cNvSpPr>
              <p:nvPr/>
            </p:nvSpPr>
            <p:spPr bwMode="auto">
              <a:xfrm>
                <a:off x="1844" y="2125"/>
                <a:ext cx="19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T</a:t>
                </a:r>
              </a:p>
            </p:txBody>
          </p:sp>
          <p:sp>
            <p:nvSpPr>
              <p:cNvPr id="82014" name="Text Box 10"/>
              <p:cNvSpPr txBox="1">
                <a:spLocks noChangeArrowheads="1"/>
              </p:cNvSpPr>
              <p:nvPr/>
            </p:nvSpPr>
            <p:spPr bwMode="auto">
              <a:xfrm>
                <a:off x="2055" y="2125"/>
                <a:ext cx="20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Q</a:t>
                </a:r>
              </a:p>
            </p:txBody>
          </p:sp>
          <p:sp>
            <p:nvSpPr>
              <p:cNvPr id="82015" name="Text Box 11"/>
              <p:cNvSpPr txBox="1">
                <a:spLocks noChangeArrowheads="1"/>
              </p:cNvSpPr>
              <p:nvPr/>
            </p:nvSpPr>
            <p:spPr bwMode="auto">
              <a:xfrm>
                <a:off x="1932" y="2393"/>
                <a:ext cx="340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CLK</a:t>
                </a:r>
              </a:p>
            </p:txBody>
          </p:sp>
          <p:sp>
            <p:nvSpPr>
              <p:cNvPr id="82016" name="Oval 12"/>
              <p:cNvSpPr>
                <a:spLocks noChangeArrowheads="1"/>
              </p:cNvSpPr>
              <p:nvPr/>
            </p:nvSpPr>
            <p:spPr bwMode="auto">
              <a:xfrm>
                <a:off x="1759" y="2436"/>
                <a:ext cx="96" cy="10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968" name="Group 13"/>
            <p:cNvGrpSpPr>
              <a:grpSpLocks/>
            </p:cNvGrpSpPr>
            <p:nvPr/>
          </p:nvGrpSpPr>
          <p:grpSpPr bwMode="auto">
            <a:xfrm>
              <a:off x="1389" y="2640"/>
              <a:ext cx="513" cy="576"/>
              <a:chOff x="1759" y="2064"/>
              <a:chExt cx="513" cy="576"/>
            </a:xfrm>
          </p:grpSpPr>
          <p:grpSp>
            <p:nvGrpSpPr>
              <p:cNvPr id="82005" name="Group 14"/>
              <p:cNvGrpSpPr>
                <a:grpSpLocks/>
              </p:cNvGrpSpPr>
              <p:nvPr/>
            </p:nvGrpSpPr>
            <p:grpSpPr bwMode="auto">
              <a:xfrm>
                <a:off x="1858" y="2064"/>
                <a:ext cx="384" cy="576"/>
                <a:chOff x="3419" y="2531"/>
                <a:chExt cx="384" cy="576"/>
              </a:xfrm>
            </p:grpSpPr>
            <p:sp>
              <p:nvSpPr>
                <p:cNvPr id="82010" name="Rectangle 15"/>
                <p:cNvSpPr>
                  <a:spLocks noChangeArrowheads="1"/>
                </p:cNvSpPr>
                <p:nvPr/>
              </p:nvSpPr>
              <p:spPr bwMode="auto">
                <a:xfrm>
                  <a:off x="3419" y="2531"/>
                  <a:ext cx="384" cy="576"/>
                </a:xfrm>
                <a:prstGeom prst="rect">
                  <a:avLst/>
                </a:prstGeom>
                <a:solidFill>
                  <a:srgbClr val="ABA964">
                    <a:alpha val="20000"/>
                  </a:srgb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11" name="AutoShape 16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390" y="2903"/>
                  <a:ext cx="165" cy="10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495A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006" name="Text Box 17"/>
              <p:cNvSpPr txBox="1">
                <a:spLocks noChangeArrowheads="1"/>
              </p:cNvSpPr>
              <p:nvPr/>
            </p:nvSpPr>
            <p:spPr bwMode="auto">
              <a:xfrm>
                <a:off x="1844" y="2125"/>
                <a:ext cx="19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T</a:t>
                </a:r>
              </a:p>
            </p:txBody>
          </p:sp>
          <p:sp>
            <p:nvSpPr>
              <p:cNvPr id="82007" name="Text Box 18"/>
              <p:cNvSpPr txBox="1">
                <a:spLocks noChangeArrowheads="1"/>
              </p:cNvSpPr>
              <p:nvPr/>
            </p:nvSpPr>
            <p:spPr bwMode="auto">
              <a:xfrm>
                <a:off x="2055" y="2125"/>
                <a:ext cx="20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Q</a:t>
                </a:r>
              </a:p>
            </p:txBody>
          </p:sp>
          <p:sp>
            <p:nvSpPr>
              <p:cNvPr id="82008" name="Text Box 19"/>
              <p:cNvSpPr txBox="1">
                <a:spLocks noChangeArrowheads="1"/>
              </p:cNvSpPr>
              <p:nvPr/>
            </p:nvSpPr>
            <p:spPr bwMode="auto">
              <a:xfrm>
                <a:off x="1932" y="2393"/>
                <a:ext cx="340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CLK</a:t>
                </a:r>
              </a:p>
            </p:txBody>
          </p:sp>
          <p:sp>
            <p:nvSpPr>
              <p:cNvPr id="82009" name="Oval 20"/>
              <p:cNvSpPr>
                <a:spLocks noChangeArrowheads="1"/>
              </p:cNvSpPr>
              <p:nvPr/>
            </p:nvSpPr>
            <p:spPr bwMode="auto">
              <a:xfrm>
                <a:off x="1759" y="2436"/>
                <a:ext cx="96" cy="10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1969" name="Group 21"/>
            <p:cNvGrpSpPr>
              <a:grpSpLocks/>
            </p:cNvGrpSpPr>
            <p:nvPr/>
          </p:nvGrpSpPr>
          <p:grpSpPr bwMode="auto">
            <a:xfrm>
              <a:off x="2352" y="2640"/>
              <a:ext cx="513" cy="576"/>
              <a:chOff x="1759" y="2064"/>
              <a:chExt cx="513" cy="576"/>
            </a:xfrm>
          </p:grpSpPr>
          <p:grpSp>
            <p:nvGrpSpPr>
              <p:cNvPr id="81998" name="Group 22"/>
              <p:cNvGrpSpPr>
                <a:grpSpLocks/>
              </p:cNvGrpSpPr>
              <p:nvPr/>
            </p:nvGrpSpPr>
            <p:grpSpPr bwMode="auto">
              <a:xfrm>
                <a:off x="1858" y="2064"/>
                <a:ext cx="384" cy="576"/>
                <a:chOff x="3419" y="2531"/>
                <a:chExt cx="384" cy="576"/>
              </a:xfrm>
            </p:grpSpPr>
            <p:sp>
              <p:nvSpPr>
                <p:cNvPr id="82003" name="Rectangle 23"/>
                <p:cNvSpPr>
                  <a:spLocks noChangeArrowheads="1"/>
                </p:cNvSpPr>
                <p:nvPr/>
              </p:nvSpPr>
              <p:spPr bwMode="auto">
                <a:xfrm>
                  <a:off x="3419" y="2531"/>
                  <a:ext cx="384" cy="576"/>
                </a:xfrm>
                <a:prstGeom prst="rect">
                  <a:avLst/>
                </a:prstGeom>
                <a:solidFill>
                  <a:srgbClr val="ABA964">
                    <a:alpha val="20000"/>
                  </a:srgb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04" name="AutoShape 24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390" y="2903"/>
                  <a:ext cx="165" cy="10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495A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1999" name="Text Box 25"/>
              <p:cNvSpPr txBox="1">
                <a:spLocks noChangeArrowheads="1"/>
              </p:cNvSpPr>
              <p:nvPr/>
            </p:nvSpPr>
            <p:spPr bwMode="auto">
              <a:xfrm>
                <a:off x="1844" y="2125"/>
                <a:ext cx="19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T</a:t>
                </a:r>
              </a:p>
            </p:txBody>
          </p:sp>
          <p:sp>
            <p:nvSpPr>
              <p:cNvPr id="82000" name="Text Box 26"/>
              <p:cNvSpPr txBox="1">
                <a:spLocks noChangeArrowheads="1"/>
              </p:cNvSpPr>
              <p:nvPr/>
            </p:nvSpPr>
            <p:spPr bwMode="auto">
              <a:xfrm>
                <a:off x="2055" y="2125"/>
                <a:ext cx="20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Q</a:t>
                </a:r>
              </a:p>
            </p:txBody>
          </p:sp>
          <p:sp>
            <p:nvSpPr>
              <p:cNvPr id="82001" name="Text Box 27"/>
              <p:cNvSpPr txBox="1">
                <a:spLocks noChangeArrowheads="1"/>
              </p:cNvSpPr>
              <p:nvPr/>
            </p:nvSpPr>
            <p:spPr bwMode="auto">
              <a:xfrm>
                <a:off x="1932" y="2393"/>
                <a:ext cx="340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CLK</a:t>
                </a:r>
              </a:p>
            </p:txBody>
          </p:sp>
          <p:sp>
            <p:nvSpPr>
              <p:cNvPr id="82002" name="Oval 28"/>
              <p:cNvSpPr>
                <a:spLocks noChangeArrowheads="1"/>
              </p:cNvSpPr>
              <p:nvPr/>
            </p:nvSpPr>
            <p:spPr bwMode="auto">
              <a:xfrm>
                <a:off x="1759" y="2436"/>
                <a:ext cx="96" cy="10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1970" name="Oval 29"/>
            <p:cNvSpPr>
              <a:spLocks noChangeArrowheads="1"/>
            </p:cNvSpPr>
            <p:nvPr/>
          </p:nvSpPr>
          <p:spPr bwMode="auto">
            <a:xfrm>
              <a:off x="1278" y="3313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71" name="AutoShape 30"/>
            <p:cNvCxnSpPr>
              <a:cxnSpLocks noChangeShapeType="1"/>
              <a:stCxn id="82009" idx="2"/>
              <a:endCxn id="81970" idx="0"/>
            </p:cNvCxnSpPr>
            <p:nvPr/>
          </p:nvCxnSpPr>
          <p:spPr bwMode="auto">
            <a:xfrm rot="10800000" flipV="1">
              <a:off x="1302" y="3067"/>
              <a:ext cx="79" cy="238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1972" name="AutoShape 31"/>
            <p:cNvCxnSpPr>
              <a:cxnSpLocks noChangeShapeType="1"/>
              <a:stCxn id="81970" idx="6"/>
              <a:endCxn id="82002" idx="2"/>
            </p:cNvCxnSpPr>
            <p:nvPr/>
          </p:nvCxnSpPr>
          <p:spPr bwMode="auto">
            <a:xfrm flipV="1">
              <a:off x="1333" y="3067"/>
              <a:ext cx="1011" cy="270"/>
            </a:xfrm>
            <a:prstGeom prst="bentConnector3">
              <a:avLst>
                <a:gd name="adj1" fmla="val 87833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1973" name="Oval 32"/>
            <p:cNvSpPr>
              <a:spLocks noChangeArrowheads="1"/>
            </p:cNvSpPr>
            <p:nvPr/>
          </p:nvSpPr>
          <p:spPr bwMode="auto">
            <a:xfrm>
              <a:off x="455" y="3312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74" name="AutoShape 33"/>
            <p:cNvCxnSpPr>
              <a:cxnSpLocks noChangeShapeType="1"/>
              <a:stCxn id="81970" idx="2"/>
              <a:endCxn id="81973" idx="6"/>
            </p:cNvCxnSpPr>
            <p:nvPr/>
          </p:nvCxnSpPr>
          <p:spPr bwMode="auto">
            <a:xfrm flipH="1" flipV="1">
              <a:off x="510" y="3336"/>
              <a:ext cx="760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75" name="AutoShape 34"/>
            <p:cNvCxnSpPr>
              <a:cxnSpLocks noChangeShapeType="1"/>
              <a:stCxn id="81973" idx="0"/>
              <a:endCxn id="82016" idx="2"/>
            </p:cNvCxnSpPr>
            <p:nvPr/>
          </p:nvCxnSpPr>
          <p:spPr bwMode="auto">
            <a:xfrm rot="-5400000">
              <a:off x="416" y="3130"/>
              <a:ext cx="237" cy="112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1976" name="AutoShape 35"/>
            <p:cNvCxnSpPr>
              <a:cxnSpLocks noChangeShapeType="1"/>
              <a:stCxn id="81973" idx="2"/>
            </p:cNvCxnSpPr>
            <p:nvPr/>
          </p:nvCxnSpPr>
          <p:spPr bwMode="auto">
            <a:xfrm flipH="1">
              <a:off x="240" y="3336"/>
              <a:ext cx="20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1977" name="Oval 36"/>
            <p:cNvSpPr>
              <a:spLocks noChangeArrowheads="1"/>
            </p:cNvSpPr>
            <p:nvPr/>
          </p:nvSpPr>
          <p:spPr bwMode="auto">
            <a:xfrm>
              <a:off x="1224" y="2784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78" name="AutoShape 37"/>
            <p:cNvCxnSpPr>
              <a:cxnSpLocks noChangeShapeType="1"/>
              <a:stCxn id="82014" idx="3"/>
              <a:endCxn id="81977" idx="2"/>
            </p:cNvCxnSpPr>
            <p:nvPr/>
          </p:nvCxnSpPr>
          <p:spPr bwMode="auto">
            <a:xfrm>
              <a:off x="1103" y="2807"/>
              <a:ext cx="113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79" name="AutoShape 38"/>
            <p:cNvCxnSpPr>
              <a:cxnSpLocks noChangeShapeType="1"/>
              <a:stCxn id="81977" idx="6"/>
              <a:endCxn id="82006" idx="1"/>
            </p:cNvCxnSpPr>
            <p:nvPr/>
          </p:nvCxnSpPr>
          <p:spPr bwMode="auto">
            <a:xfrm flipV="1">
              <a:off x="1279" y="2807"/>
              <a:ext cx="195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1980" name="Oval 39"/>
            <p:cNvSpPr>
              <a:spLocks noChangeArrowheads="1"/>
            </p:cNvSpPr>
            <p:nvPr/>
          </p:nvSpPr>
          <p:spPr bwMode="auto">
            <a:xfrm>
              <a:off x="1992" y="2246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81" name="AutoShape 40"/>
            <p:cNvCxnSpPr>
              <a:cxnSpLocks noChangeShapeType="1"/>
              <a:stCxn id="82007" idx="3"/>
              <a:endCxn id="81980" idx="4"/>
            </p:cNvCxnSpPr>
            <p:nvPr/>
          </p:nvCxnSpPr>
          <p:spPr bwMode="auto">
            <a:xfrm flipV="1">
              <a:off x="1893" y="2301"/>
              <a:ext cx="123" cy="50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1982" name="Group 41"/>
            <p:cNvGrpSpPr>
              <a:grpSpLocks/>
            </p:cNvGrpSpPr>
            <p:nvPr/>
          </p:nvGrpSpPr>
          <p:grpSpPr bwMode="auto">
            <a:xfrm rot="5400000" flipV="1">
              <a:off x="2127" y="2504"/>
              <a:ext cx="240" cy="224"/>
              <a:chOff x="734" y="2893"/>
              <a:chExt cx="336" cy="288"/>
            </a:xfrm>
          </p:grpSpPr>
          <p:sp>
            <p:nvSpPr>
              <p:cNvPr id="81993" name="Line 42"/>
              <p:cNvSpPr>
                <a:spLocks noChangeShapeType="1"/>
              </p:cNvSpPr>
              <p:nvPr/>
            </p:nvSpPr>
            <p:spPr bwMode="auto">
              <a:xfrm flipV="1">
                <a:off x="734" y="2893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4" name="Line 43"/>
              <p:cNvSpPr>
                <a:spLocks noChangeShapeType="1"/>
              </p:cNvSpPr>
              <p:nvPr/>
            </p:nvSpPr>
            <p:spPr bwMode="auto">
              <a:xfrm>
                <a:off x="734" y="3181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5" name="Line 44"/>
              <p:cNvSpPr>
                <a:spLocks noChangeShapeType="1"/>
              </p:cNvSpPr>
              <p:nvPr/>
            </p:nvSpPr>
            <p:spPr bwMode="auto">
              <a:xfrm>
                <a:off x="734" y="2893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6" name="Arc 45"/>
              <p:cNvSpPr>
                <a:spLocks/>
              </p:cNvSpPr>
              <p:nvPr/>
            </p:nvSpPr>
            <p:spPr bwMode="auto">
              <a:xfrm>
                <a:off x="926" y="2893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7" name="Arc 46"/>
              <p:cNvSpPr>
                <a:spLocks/>
              </p:cNvSpPr>
              <p:nvPr/>
            </p:nvSpPr>
            <p:spPr bwMode="auto">
              <a:xfrm flipV="1">
                <a:off x="926" y="3037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81983" name="AutoShape 47"/>
            <p:cNvCxnSpPr>
              <a:cxnSpLocks noChangeShapeType="1"/>
              <a:stCxn id="81977" idx="0"/>
              <a:endCxn id="81984" idx="4"/>
            </p:cNvCxnSpPr>
            <p:nvPr/>
          </p:nvCxnSpPr>
          <p:spPr bwMode="auto">
            <a:xfrm flipH="1" flipV="1">
              <a:off x="1247" y="2397"/>
              <a:ext cx="1" cy="37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1984" name="Oval 48"/>
            <p:cNvSpPr>
              <a:spLocks noChangeArrowheads="1"/>
            </p:cNvSpPr>
            <p:nvPr/>
          </p:nvSpPr>
          <p:spPr bwMode="auto">
            <a:xfrm>
              <a:off x="1223" y="2342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85" name="AutoShape 49"/>
            <p:cNvCxnSpPr>
              <a:cxnSpLocks noChangeShapeType="1"/>
              <a:stCxn id="81984" idx="6"/>
            </p:cNvCxnSpPr>
            <p:nvPr/>
          </p:nvCxnSpPr>
          <p:spPr bwMode="auto">
            <a:xfrm flipV="1">
              <a:off x="1278" y="2365"/>
              <a:ext cx="922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86" name="AutoShape 50"/>
            <p:cNvCxnSpPr>
              <a:cxnSpLocks noChangeShapeType="1"/>
            </p:cNvCxnSpPr>
            <p:nvPr/>
          </p:nvCxnSpPr>
          <p:spPr bwMode="auto">
            <a:xfrm>
              <a:off x="2200" y="2365"/>
              <a:ext cx="0" cy="13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87" name="AutoShape 51"/>
            <p:cNvCxnSpPr>
              <a:cxnSpLocks noChangeShapeType="1"/>
              <a:stCxn id="81997" idx="1"/>
              <a:endCxn id="81999" idx="1"/>
            </p:cNvCxnSpPr>
            <p:nvPr/>
          </p:nvCxnSpPr>
          <p:spPr bwMode="auto">
            <a:xfrm rot="10800000" flipH="1" flipV="1">
              <a:off x="2240" y="2736"/>
              <a:ext cx="197" cy="71"/>
            </a:xfrm>
            <a:prstGeom prst="bentConnector3">
              <a:avLst>
                <a:gd name="adj1" fmla="val 12690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1988" name="AutoShape 52"/>
            <p:cNvCxnSpPr>
              <a:cxnSpLocks noChangeShapeType="1"/>
              <a:stCxn id="81980" idx="6"/>
              <a:endCxn id="81993" idx="0"/>
            </p:cNvCxnSpPr>
            <p:nvPr/>
          </p:nvCxnSpPr>
          <p:spPr bwMode="auto">
            <a:xfrm>
              <a:off x="2047" y="2270"/>
              <a:ext cx="320" cy="226"/>
            </a:xfrm>
            <a:prstGeom prst="bentConnector3">
              <a:avLst>
                <a:gd name="adj1" fmla="val 78125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1989" name="AutoShape 53"/>
            <p:cNvCxnSpPr>
              <a:cxnSpLocks noChangeShapeType="1"/>
              <a:stCxn id="82013" idx="1"/>
            </p:cNvCxnSpPr>
            <p:nvPr/>
          </p:nvCxnSpPr>
          <p:spPr bwMode="auto">
            <a:xfrm flipH="1">
              <a:off x="240" y="2807"/>
              <a:ext cx="44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90" name="AutoShape 54"/>
            <p:cNvCxnSpPr>
              <a:cxnSpLocks noChangeShapeType="1"/>
              <a:stCxn id="82000" idx="3"/>
            </p:cNvCxnSpPr>
            <p:nvPr/>
          </p:nvCxnSpPr>
          <p:spPr bwMode="auto">
            <a:xfrm flipV="1">
              <a:off x="2856" y="2064"/>
              <a:ext cx="104" cy="74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1991" name="AutoShape 55"/>
            <p:cNvCxnSpPr>
              <a:cxnSpLocks noChangeShapeType="1"/>
              <a:stCxn id="81980" idx="0"/>
            </p:cNvCxnSpPr>
            <p:nvPr/>
          </p:nvCxnSpPr>
          <p:spPr bwMode="auto">
            <a:xfrm flipV="1">
              <a:off x="2016" y="2064"/>
              <a:ext cx="0" cy="1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92" name="AutoShape 56"/>
            <p:cNvCxnSpPr>
              <a:cxnSpLocks noChangeShapeType="1"/>
              <a:stCxn id="81984" idx="0"/>
            </p:cNvCxnSpPr>
            <p:nvPr/>
          </p:nvCxnSpPr>
          <p:spPr bwMode="auto">
            <a:xfrm flipV="1">
              <a:off x="1247" y="2064"/>
              <a:ext cx="0" cy="27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81928" name="Text Box 57"/>
          <p:cNvSpPr txBox="1">
            <a:spLocks noChangeArrowheads="1"/>
          </p:cNvSpPr>
          <p:nvPr/>
        </p:nvSpPr>
        <p:spPr bwMode="auto">
          <a:xfrm>
            <a:off x="265113" y="5181600"/>
            <a:ext cx="588962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CLK</a:t>
            </a:r>
          </a:p>
        </p:txBody>
      </p:sp>
      <p:sp>
        <p:nvSpPr>
          <p:cNvPr id="81929" name="Text Box 58"/>
          <p:cNvSpPr txBox="1">
            <a:spLocks noChangeArrowheads="1"/>
          </p:cNvSpPr>
          <p:nvPr/>
        </p:nvSpPr>
        <p:spPr bwMode="auto">
          <a:xfrm>
            <a:off x="457200" y="4343400"/>
            <a:ext cx="285750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81930" name="Text Box 59"/>
          <p:cNvSpPr txBox="1">
            <a:spLocks noChangeArrowheads="1"/>
          </p:cNvSpPr>
          <p:nvPr/>
        </p:nvSpPr>
        <p:spPr bwMode="auto">
          <a:xfrm>
            <a:off x="1797050" y="3276600"/>
            <a:ext cx="388938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  <a:r>
              <a:rPr lang="en-US" sz="1600" baseline="-25000"/>
              <a:t>0</a:t>
            </a:r>
          </a:p>
        </p:txBody>
      </p:sp>
      <p:sp>
        <p:nvSpPr>
          <p:cNvPr id="81931" name="Text Box 60"/>
          <p:cNvSpPr txBox="1">
            <a:spLocks noChangeArrowheads="1"/>
          </p:cNvSpPr>
          <p:nvPr/>
        </p:nvSpPr>
        <p:spPr bwMode="auto">
          <a:xfrm>
            <a:off x="2971800" y="3276600"/>
            <a:ext cx="388938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  <a:r>
              <a:rPr lang="en-US" sz="1600" baseline="-25000"/>
              <a:t>1</a:t>
            </a:r>
          </a:p>
        </p:txBody>
      </p:sp>
      <p:sp>
        <p:nvSpPr>
          <p:cNvPr id="81932" name="Text Box 61"/>
          <p:cNvSpPr txBox="1">
            <a:spLocks noChangeArrowheads="1"/>
          </p:cNvSpPr>
          <p:nvPr/>
        </p:nvSpPr>
        <p:spPr bwMode="auto">
          <a:xfrm>
            <a:off x="4495800" y="3276600"/>
            <a:ext cx="388938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  <a:r>
              <a:rPr lang="en-US" sz="1600" baseline="-25000"/>
              <a:t>2</a:t>
            </a:r>
          </a:p>
        </p:txBody>
      </p:sp>
      <p:grpSp>
        <p:nvGrpSpPr>
          <p:cNvPr id="81933" name="Group 62"/>
          <p:cNvGrpSpPr>
            <a:grpSpLocks/>
          </p:cNvGrpSpPr>
          <p:nvPr/>
        </p:nvGrpSpPr>
        <p:grpSpPr bwMode="auto">
          <a:xfrm>
            <a:off x="5159375" y="3810000"/>
            <a:ext cx="3773488" cy="1628775"/>
            <a:chOff x="3250" y="2400"/>
            <a:chExt cx="2377" cy="1026"/>
          </a:xfrm>
        </p:grpSpPr>
        <p:sp>
          <p:nvSpPr>
            <p:cNvPr id="81934" name="Freeform 63"/>
            <p:cNvSpPr>
              <a:spLocks/>
            </p:cNvSpPr>
            <p:nvPr/>
          </p:nvSpPr>
          <p:spPr bwMode="auto">
            <a:xfrm>
              <a:off x="3584" y="3214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35" name="Freeform 64"/>
            <p:cNvSpPr>
              <a:spLocks/>
            </p:cNvSpPr>
            <p:nvPr/>
          </p:nvSpPr>
          <p:spPr bwMode="auto">
            <a:xfrm>
              <a:off x="3858" y="3214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36" name="Freeform 65"/>
            <p:cNvSpPr>
              <a:spLocks/>
            </p:cNvSpPr>
            <p:nvPr/>
          </p:nvSpPr>
          <p:spPr bwMode="auto">
            <a:xfrm>
              <a:off x="4132" y="3214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37" name="Freeform 66"/>
            <p:cNvSpPr>
              <a:spLocks/>
            </p:cNvSpPr>
            <p:nvPr/>
          </p:nvSpPr>
          <p:spPr bwMode="auto">
            <a:xfrm>
              <a:off x="4407" y="3214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38" name="Freeform 67"/>
            <p:cNvSpPr>
              <a:spLocks/>
            </p:cNvSpPr>
            <p:nvPr/>
          </p:nvSpPr>
          <p:spPr bwMode="auto">
            <a:xfrm>
              <a:off x="4681" y="3214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39" name="Freeform 68"/>
            <p:cNvSpPr>
              <a:spLocks/>
            </p:cNvSpPr>
            <p:nvPr/>
          </p:nvSpPr>
          <p:spPr bwMode="auto">
            <a:xfrm>
              <a:off x="4955" y="3214"/>
              <a:ext cx="138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50 w 384"/>
                <a:gd name="T5" fmla="*/ 0 h 288"/>
                <a:gd name="T6" fmla="*/ 50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0" name="Freeform 69"/>
            <p:cNvSpPr>
              <a:spLocks/>
            </p:cNvSpPr>
            <p:nvPr/>
          </p:nvSpPr>
          <p:spPr bwMode="auto">
            <a:xfrm>
              <a:off x="5230" y="3214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1" name="Freeform 70"/>
            <p:cNvSpPr>
              <a:spLocks/>
            </p:cNvSpPr>
            <p:nvPr/>
          </p:nvSpPr>
          <p:spPr bwMode="auto">
            <a:xfrm>
              <a:off x="3706" y="2962"/>
              <a:ext cx="275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197 w 384"/>
                <a:gd name="T5" fmla="*/ 0 h 288"/>
                <a:gd name="T6" fmla="*/ 197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2" name="Freeform 71"/>
            <p:cNvSpPr>
              <a:spLocks/>
            </p:cNvSpPr>
            <p:nvPr/>
          </p:nvSpPr>
          <p:spPr bwMode="auto">
            <a:xfrm>
              <a:off x="4255" y="2962"/>
              <a:ext cx="274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196 w 384"/>
                <a:gd name="T5" fmla="*/ 0 h 288"/>
                <a:gd name="T6" fmla="*/ 196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3" name="Freeform 72"/>
            <p:cNvSpPr>
              <a:spLocks/>
            </p:cNvSpPr>
            <p:nvPr/>
          </p:nvSpPr>
          <p:spPr bwMode="auto">
            <a:xfrm>
              <a:off x="4804" y="2962"/>
              <a:ext cx="274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196 w 384"/>
                <a:gd name="T5" fmla="*/ 0 h 288"/>
                <a:gd name="T6" fmla="*/ 196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4" name="Freeform 73"/>
            <p:cNvSpPr>
              <a:spLocks/>
            </p:cNvSpPr>
            <p:nvPr/>
          </p:nvSpPr>
          <p:spPr bwMode="auto">
            <a:xfrm>
              <a:off x="5353" y="2962"/>
              <a:ext cx="274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196 w 384"/>
                <a:gd name="T5" fmla="*/ 0 h 288"/>
                <a:gd name="T6" fmla="*/ 196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5" name="Freeform 74"/>
            <p:cNvSpPr>
              <a:spLocks/>
            </p:cNvSpPr>
            <p:nvPr/>
          </p:nvSpPr>
          <p:spPr bwMode="auto">
            <a:xfrm>
              <a:off x="4004" y="2681"/>
              <a:ext cx="525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718 w 384"/>
                <a:gd name="T5" fmla="*/ 0 h 288"/>
                <a:gd name="T6" fmla="*/ 718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6" name="Freeform 75"/>
            <p:cNvSpPr>
              <a:spLocks/>
            </p:cNvSpPr>
            <p:nvPr/>
          </p:nvSpPr>
          <p:spPr bwMode="auto">
            <a:xfrm>
              <a:off x="5078" y="2681"/>
              <a:ext cx="526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721 w 384"/>
                <a:gd name="T5" fmla="*/ 0 h 288"/>
                <a:gd name="T6" fmla="*/ 721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7" name="Freeform 76"/>
            <p:cNvSpPr>
              <a:spLocks/>
            </p:cNvSpPr>
            <p:nvPr/>
          </p:nvSpPr>
          <p:spPr bwMode="auto">
            <a:xfrm>
              <a:off x="4529" y="2400"/>
              <a:ext cx="1075" cy="140"/>
            </a:xfrm>
            <a:custGeom>
              <a:avLst/>
              <a:gdLst>
                <a:gd name="T0" fmla="*/ 0 w 384"/>
                <a:gd name="T1" fmla="*/ 68 h 288"/>
                <a:gd name="T2" fmla="*/ 0 w 384"/>
                <a:gd name="T3" fmla="*/ 0 h 288"/>
                <a:gd name="T4" fmla="*/ 3009 w 384"/>
                <a:gd name="T5" fmla="*/ 0 h 288"/>
                <a:gd name="T6" fmla="*/ 3009 w 384"/>
                <a:gd name="T7" fmla="*/ 6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1948" name="AutoShape 77"/>
            <p:cNvCxnSpPr>
              <a:cxnSpLocks noChangeShapeType="1"/>
              <a:stCxn id="81934" idx="3"/>
              <a:endCxn id="81935" idx="0"/>
            </p:cNvCxnSpPr>
            <p:nvPr/>
          </p:nvCxnSpPr>
          <p:spPr bwMode="auto">
            <a:xfrm>
              <a:off x="3725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49" name="AutoShape 78"/>
            <p:cNvCxnSpPr>
              <a:cxnSpLocks noChangeShapeType="1"/>
              <a:stCxn id="81935" idx="3"/>
              <a:endCxn id="81936" idx="0"/>
            </p:cNvCxnSpPr>
            <p:nvPr/>
          </p:nvCxnSpPr>
          <p:spPr bwMode="auto">
            <a:xfrm>
              <a:off x="4000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0" name="AutoShape 79"/>
            <p:cNvCxnSpPr>
              <a:cxnSpLocks noChangeShapeType="1"/>
              <a:stCxn id="81936" idx="3"/>
              <a:endCxn id="81937" idx="0"/>
            </p:cNvCxnSpPr>
            <p:nvPr/>
          </p:nvCxnSpPr>
          <p:spPr bwMode="auto">
            <a:xfrm>
              <a:off x="4274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1" name="AutoShape 80"/>
            <p:cNvCxnSpPr>
              <a:cxnSpLocks noChangeShapeType="1"/>
              <a:stCxn id="81937" idx="3"/>
              <a:endCxn id="81938" idx="0"/>
            </p:cNvCxnSpPr>
            <p:nvPr/>
          </p:nvCxnSpPr>
          <p:spPr bwMode="auto">
            <a:xfrm>
              <a:off x="4549" y="3355"/>
              <a:ext cx="12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2" name="AutoShape 81"/>
            <p:cNvCxnSpPr>
              <a:cxnSpLocks noChangeShapeType="1"/>
              <a:stCxn id="81938" idx="3"/>
              <a:endCxn id="81939" idx="0"/>
            </p:cNvCxnSpPr>
            <p:nvPr/>
          </p:nvCxnSpPr>
          <p:spPr bwMode="auto">
            <a:xfrm>
              <a:off x="4823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3" name="AutoShape 82"/>
            <p:cNvCxnSpPr>
              <a:cxnSpLocks noChangeShapeType="1"/>
              <a:stCxn id="81939" idx="3"/>
              <a:endCxn id="81940" idx="0"/>
            </p:cNvCxnSpPr>
            <p:nvPr/>
          </p:nvCxnSpPr>
          <p:spPr bwMode="auto">
            <a:xfrm>
              <a:off x="5097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4" name="AutoShape 83"/>
            <p:cNvCxnSpPr>
              <a:cxnSpLocks noChangeShapeType="1"/>
              <a:stCxn id="81941" idx="3"/>
              <a:endCxn id="81942" idx="0"/>
            </p:cNvCxnSpPr>
            <p:nvPr/>
          </p:nvCxnSpPr>
          <p:spPr bwMode="auto">
            <a:xfrm>
              <a:off x="3985" y="3102"/>
              <a:ext cx="26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5" name="AutoShape 84"/>
            <p:cNvCxnSpPr>
              <a:cxnSpLocks noChangeShapeType="1"/>
              <a:stCxn id="81942" idx="3"/>
              <a:endCxn id="81943" idx="0"/>
            </p:cNvCxnSpPr>
            <p:nvPr/>
          </p:nvCxnSpPr>
          <p:spPr bwMode="auto">
            <a:xfrm>
              <a:off x="4534" y="3102"/>
              <a:ext cx="26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6" name="AutoShape 85"/>
            <p:cNvCxnSpPr>
              <a:cxnSpLocks noChangeShapeType="1"/>
              <a:stCxn id="81943" idx="3"/>
              <a:endCxn id="81944" idx="0"/>
            </p:cNvCxnSpPr>
            <p:nvPr/>
          </p:nvCxnSpPr>
          <p:spPr bwMode="auto">
            <a:xfrm>
              <a:off x="5083" y="3102"/>
              <a:ext cx="26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7" name="AutoShape 86"/>
            <p:cNvCxnSpPr>
              <a:cxnSpLocks noChangeShapeType="1"/>
              <a:stCxn id="81945" idx="3"/>
              <a:endCxn id="81946" idx="0"/>
            </p:cNvCxnSpPr>
            <p:nvPr/>
          </p:nvCxnSpPr>
          <p:spPr bwMode="auto">
            <a:xfrm>
              <a:off x="4534" y="2821"/>
              <a:ext cx="539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8" name="AutoShape 87"/>
            <p:cNvCxnSpPr>
              <a:cxnSpLocks noChangeShapeType="1"/>
              <a:stCxn id="81947" idx="0"/>
            </p:cNvCxnSpPr>
            <p:nvPr/>
          </p:nvCxnSpPr>
          <p:spPr bwMode="auto">
            <a:xfrm flipH="1">
              <a:off x="3563" y="2540"/>
              <a:ext cx="95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59" name="AutoShape 88"/>
            <p:cNvCxnSpPr>
              <a:cxnSpLocks noChangeShapeType="1"/>
              <a:stCxn id="81945" idx="0"/>
            </p:cNvCxnSpPr>
            <p:nvPr/>
          </p:nvCxnSpPr>
          <p:spPr bwMode="auto">
            <a:xfrm flipH="1">
              <a:off x="3564" y="2821"/>
              <a:ext cx="43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1960" name="AutoShape 89"/>
            <p:cNvCxnSpPr>
              <a:cxnSpLocks noChangeShapeType="1"/>
              <a:stCxn id="81941" idx="0"/>
            </p:cNvCxnSpPr>
            <p:nvPr/>
          </p:nvCxnSpPr>
          <p:spPr bwMode="auto">
            <a:xfrm flipH="1">
              <a:off x="3563" y="3102"/>
              <a:ext cx="13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1961" name="Text Box 90"/>
            <p:cNvSpPr txBox="1">
              <a:spLocks noChangeArrowheads="1"/>
            </p:cNvSpPr>
            <p:nvPr/>
          </p:nvSpPr>
          <p:spPr bwMode="auto">
            <a:xfrm>
              <a:off x="3250" y="3214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CLK</a:t>
              </a:r>
            </a:p>
          </p:txBody>
        </p:sp>
        <p:sp>
          <p:nvSpPr>
            <p:cNvPr id="81962" name="Text Box 91"/>
            <p:cNvSpPr txBox="1">
              <a:spLocks noChangeArrowheads="1"/>
            </p:cNvSpPr>
            <p:nvPr/>
          </p:nvSpPr>
          <p:spPr bwMode="auto">
            <a:xfrm>
              <a:off x="3308" y="2962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81963" name="Text Box 92"/>
            <p:cNvSpPr txBox="1">
              <a:spLocks noChangeArrowheads="1"/>
            </p:cNvSpPr>
            <p:nvPr/>
          </p:nvSpPr>
          <p:spPr bwMode="auto">
            <a:xfrm>
              <a:off x="3308" y="2680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81964" name="Text Box 93"/>
            <p:cNvSpPr txBox="1">
              <a:spLocks noChangeArrowheads="1"/>
            </p:cNvSpPr>
            <p:nvPr/>
          </p:nvSpPr>
          <p:spPr bwMode="auto">
            <a:xfrm>
              <a:off x="3308" y="2400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B</a:t>
              </a:r>
              <a:r>
                <a:rPr lang="en-US" sz="1600" baseline="-25000"/>
                <a:t>2</a:t>
              </a:r>
            </a:p>
          </p:txBody>
        </p:sp>
        <p:cxnSp>
          <p:nvCxnSpPr>
            <p:cNvPr id="81965" name="AutoShape 94"/>
            <p:cNvCxnSpPr>
              <a:cxnSpLocks noChangeShapeType="1"/>
            </p:cNvCxnSpPr>
            <p:nvPr/>
          </p:nvCxnSpPr>
          <p:spPr bwMode="auto">
            <a:xfrm>
              <a:off x="5365" y="3352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1966" name="Freeform 95"/>
            <p:cNvSpPr>
              <a:spLocks/>
            </p:cNvSpPr>
            <p:nvPr/>
          </p:nvSpPr>
          <p:spPr bwMode="auto">
            <a:xfrm>
              <a:off x="5479" y="3216"/>
              <a:ext cx="137" cy="141"/>
            </a:xfrm>
            <a:custGeom>
              <a:avLst/>
              <a:gdLst>
                <a:gd name="T0" fmla="*/ 0 w 384"/>
                <a:gd name="T1" fmla="*/ 69 h 288"/>
                <a:gd name="T2" fmla="*/ 0 w 384"/>
                <a:gd name="T3" fmla="*/ 0 h 288"/>
                <a:gd name="T4" fmla="*/ 49 w 384"/>
                <a:gd name="T5" fmla="*/ 0 h 288"/>
                <a:gd name="T6" fmla="*/ 49 w 384"/>
                <a:gd name="T7" fmla="*/ 6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29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29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ABE006B-49CD-46D4-9611-CED0ADCD91B2}" type="slidenum">
              <a:rPr lang="en-US" smtClean="0"/>
              <a:pPr lvl="1"/>
              <a:t>74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2951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pSp>
        <p:nvGrpSpPr>
          <p:cNvPr id="82952" name="Group 206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2953" name="Group 5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3016" name="Rectangle 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7" name="AutoShape 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54" name="Text Box 8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2955" name="Text Box 9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2956" name="Text Box 10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2957" name="Rectangle 11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8" name="AutoShape 12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9" name="Text Box 13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2960" name="Text Box 14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2961" name="Text Box 15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2962" name="Text Box 16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2963" name="Group 17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3014" name="Rectangle 18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5" name="AutoShape 19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64" name="Text Box 20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2965" name="Text Box 21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2966" name="Text Box 22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2967" name="Oval 24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968" name="Group 25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3009" name="Arc 26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0" name="Arc 27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1" name="Line 28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2" name="Line 29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3" name="Arc 30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69" name="Line 31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0" name="Line 32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971" name="Group 33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3005" name="Group 34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3007" name="AutoShape 35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08" name="Freeform 36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06" name="Freeform 37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972" name="Line 38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3" name="Line 39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2974" name="AutoShape 40"/>
            <p:cNvCxnSpPr>
              <a:cxnSpLocks noChangeShapeType="1"/>
              <a:stCxn id="82954" idx="1"/>
              <a:endCxn id="83003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75" name="AutoShape 41"/>
            <p:cNvCxnSpPr>
              <a:cxnSpLocks noChangeShapeType="1"/>
              <a:stCxn id="82964" idx="1"/>
              <a:endCxn id="82967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76" name="Oval 42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77" name="AutoShape 43"/>
            <p:cNvCxnSpPr>
              <a:cxnSpLocks noChangeShapeType="1"/>
              <a:stCxn id="82960" idx="3"/>
              <a:endCxn id="82976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78" name="AutoShape 44"/>
            <p:cNvCxnSpPr>
              <a:cxnSpLocks noChangeShapeType="1"/>
              <a:stCxn id="82976" idx="0"/>
              <a:endCxn id="82988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979" name="AutoShape 45"/>
            <p:cNvCxnSpPr>
              <a:cxnSpLocks noChangeShapeType="1"/>
              <a:stCxn id="82976" idx="6"/>
              <a:endCxn id="82973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980" name="Oval 46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81" name="AutoShape 47"/>
            <p:cNvCxnSpPr>
              <a:cxnSpLocks noChangeShapeType="1"/>
              <a:stCxn id="82965" idx="3"/>
              <a:endCxn id="82980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82" name="AutoShape 48"/>
            <p:cNvCxnSpPr>
              <a:cxnSpLocks noChangeShapeType="1"/>
              <a:stCxn id="82980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983" name="AutoShape 49"/>
            <p:cNvCxnSpPr>
              <a:cxnSpLocks noChangeShapeType="1"/>
              <a:stCxn id="82980" idx="2"/>
              <a:endCxn id="82972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84" name="Oval 50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85" name="AutoShape 51"/>
            <p:cNvCxnSpPr>
              <a:cxnSpLocks noChangeShapeType="1"/>
              <a:stCxn id="82955" idx="3"/>
              <a:endCxn id="82984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86" name="AutoShape 52"/>
            <p:cNvCxnSpPr>
              <a:cxnSpLocks noChangeShapeType="1"/>
              <a:stCxn id="82984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987" name="AutoShape 53"/>
            <p:cNvCxnSpPr>
              <a:cxnSpLocks noChangeShapeType="1"/>
              <a:stCxn id="82984" idx="6"/>
              <a:endCxn id="82970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988" name="Oval 54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89" name="AutoShape 55"/>
            <p:cNvCxnSpPr>
              <a:cxnSpLocks noChangeShapeType="1"/>
              <a:stCxn id="82969" idx="0"/>
              <a:endCxn id="82988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990" name="AutoShape 56"/>
            <p:cNvCxnSpPr>
              <a:cxnSpLocks noChangeShapeType="1"/>
              <a:stCxn id="82988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991" name="AutoShape 57"/>
            <p:cNvCxnSpPr>
              <a:cxnSpLocks noChangeShapeType="1"/>
              <a:stCxn id="82988" idx="2"/>
              <a:endCxn id="83004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92" name="AutoShape 58"/>
            <p:cNvCxnSpPr>
              <a:cxnSpLocks noChangeShapeType="1"/>
              <a:stCxn id="82980" idx="6"/>
              <a:endCxn id="82962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93" name="Text Box 60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2994" name="Text Box 61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2995" name="Text Box 62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2996" name="Oval 63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97" name="AutoShape 64"/>
            <p:cNvCxnSpPr>
              <a:cxnSpLocks noChangeShapeType="1"/>
              <a:stCxn id="82996" idx="0"/>
              <a:endCxn id="83017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98" name="AutoShape 65"/>
            <p:cNvCxnSpPr>
              <a:cxnSpLocks noChangeShapeType="1"/>
              <a:stCxn id="82996" idx="6"/>
              <a:endCxn id="83015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99" name="Oval 66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3000" name="AutoShape 67"/>
            <p:cNvCxnSpPr>
              <a:cxnSpLocks noChangeShapeType="1"/>
              <a:stCxn id="82999" idx="0"/>
              <a:endCxn id="82958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3001" name="AutoShape 68"/>
            <p:cNvCxnSpPr>
              <a:cxnSpLocks noChangeShapeType="1"/>
              <a:stCxn id="82999" idx="6"/>
              <a:endCxn id="82996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3002" name="AutoShape 69"/>
            <p:cNvCxnSpPr>
              <a:cxnSpLocks noChangeShapeType="1"/>
              <a:stCxn id="82999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3003" name="Oval 203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4" name="Oval 205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39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39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5C4B437-3BD8-44F9-89CE-9BD3F9F8E68C}" type="slidenum">
              <a:rPr lang="en-US" smtClean="0"/>
              <a:pPr lvl="1"/>
              <a:t>75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3975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48307" name="Group 83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3992" name="Line 99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3" name="Line 100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4" name="Line 101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26" name="Group 102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4011" name="Line 118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12" name="Line 119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44" name="Group 120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4040" name="Line 147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41" name="Line 148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42" name="Line 149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43" name="Line 150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44" name="Line 151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4045" name="Text Box 152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46" name="Text Box 153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47" name="Text Box 154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48" name="Text Box 157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49" name="Text Box 158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50" name="Text Box 159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51" name="Text Box 160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52" name="Text Box 161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4053" name="Text Box 162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4054" name="Text Box 163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4055" name="Text Box 164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4056" name="Text Box 165"/>
          <p:cNvSpPr txBox="1">
            <a:spLocks noChangeArrowheads="1"/>
          </p:cNvSpPr>
          <p:nvPr/>
        </p:nvSpPr>
        <p:spPr bwMode="auto">
          <a:xfrm>
            <a:off x="76200" y="2362200"/>
            <a:ext cx="2592388" cy="2546350"/>
          </a:xfrm>
          <a:prstGeom prst="rect">
            <a:avLst/>
          </a:prstGeom>
          <a:solidFill>
            <a:srgbClr val="ACA964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600"/>
              <a:t>Set outputs to 000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Based on output values change FF inputs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On each clock cycle: 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600"/>
              <a:t>change FF outputs based on inputs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600"/>
              <a:t>Change FF inputs based on new outputs</a:t>
            </a:r>
          </a:p>
        </p:txBody>
      </p:sp>
      <p:grpSp>
        <p:nvGrpSpPr>
          <p:cNvPr id="84057" name="Group 234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4058" name="Group 235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4121" name="Rectangle 23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22" name="AutoShape 23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059" name="Text Box 238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4060" name="Text Box 239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4061" name="Text Box 240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4062" name="Rectangle 241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3" name="AutoShape 242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4" name="Text Box 243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4065" name="Text Box 244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4066" name="Text Box 245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4067" name="Text Box 246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4068" name="Group 247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4119" name="Rectangle 248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20" name="AutoShape 249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069" name="Text Box 250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4070" name="Text Box 251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4071" name="Text Box 252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4072" name="Oval 253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073" name="Group 254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4114" name="Arc 255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15" name="Arc 256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16" name="Line 257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17" name="Line 258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18" name="Arc 259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074" name="Line 260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5" name="Line 261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076" name="Group 262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4110" name="Group 263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4112" name="AutoShape 264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113" name="Freeform 265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4111" name="Freeform 266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4077" name="Line 267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78" name="Line 268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079" name="AutoShape 269"/>
            <p:cNvCxnSpPr>
              <a:cxnSpLocks noChangeShapeType="1"/>
              <a:stCxn id="84059" idx="1"/>
              <a:endCxn id="84108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80" name="AutoShape 270"/>
            <p:cNvCxnSpPr>
              <a:cxnSpLocks noChangeShapeType="1"/>
              <a:stCxn id="84069" idx="1"/>
              <a:endCxn id="84072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81" name="Oval 271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82" name="AutoShape 272"/>
            <p:cNvCxnSpPr>
              <a:cxnSpLocks noChangeShapeType="1"/>
              <a:stCxn id="84065" idx="3"/>
              <a:endCxn id="84081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83" name="AutoShape 273"/>
            <p:cNvCxnSpPr>
              <a:cxnSpLocks noChangeShapeType="1"/>
              <a:stCxn id="84081" idx="0"/>
              <a:endCxn id="84093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084" name="AutoShape 274"/>
            <p:cNvCxnSpPr>
              <a:cxnSpLocks noChangeShapeType="1"/>
              <a:stCxn id="84081" idx="6"/>
              <a:endCxn id="84078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4085" name="Oval 275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86" name="AutoShape 276"/>
            <p:cNvCxnSpPr>
              <a:cxnSpLocks noChangeShapeType="1"/>
              <a:stCxn id="84070" idx="3"/>
              <a:endCxn id="84085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87" name="AutoShape 277"/>
            <p:cNvCxnSpPr>
              <a:cxnSpLocks noChangeShapeType="1"/>
              <a:stCxn id="84085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088" name="AutoShape 278"/>
            <p:cNvCxnSpPr>
              <a:cxnSpLocks noChangeShapeType="1"/>
              <a:stCxn id="84085" idx="2"/>
              <a:endCxn id="84077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89" name="Oval 279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90" name="AutoShape 280"/>
            <p:cNvCxnSpPr>
              <a:cxnSpLocks noChangeShapeType="1"/>
              <a:stCxn id="84060" idx="3"/>
              <a:endCxn id="84089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91" name="AutoShape 281"/>
            <p:cNvCxnSpPr>
              <a:cxnSpLocks noChangeShapeType="1"/>
              <a:stCxn id="84089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092" name="AutoShape 282"/>
            <p:cNvCxnSpPr>
              <a:cxnSpLocks noChangeShapeType="1"/>
              <a:stCxn id="84089" idx="6"/>
              <a:endCxn id="84075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4093" name="Oval 283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94" name="AutoShape 284"/>
            <p:cNvCxnSpPr>
              <a:cxnSpLocks noChangeShapeType="1"/>
              <a:stCxn id="84074" idx="0"/>
              <a:endCxn id="84093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095" name="AutoShape 285"/>
            <p:cNvCxnSpPr>
              <a:cxnSpLocks noChangeShapeType="1"/>
              <a:stCxn id="84093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096" name="AutoShape 286"/>
            <p:cNvCxnSpPr>
              <a:cxnSpLocks noChangeShapeType="1"/>
              <a:stCxn id="84093" idx="2"/>
              <a:endCxn id="84109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97" name="AutoShape 287"/>
            <p:cNvCxnSpPr>
              <a:cxnSpLocks noChangeShapeType="1"/>
              <a:stCxn id="84085" idx="6"/>
              <a:endCxn id="84067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98" name="Text Box 288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4099" name="Text Box 289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4100" name="Text Box 290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4101" name="Oval 291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102" name="AutoShape 292"/>
            <p:cNvCxnSpPr>
              <a:cxnSpLocks noChangeShapeType="1"/>
              <a:stCxn id="84101" idx="0"/>
              <a:endCxn id="84122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103" name="AutoShape 293"/>
            <p:cNvCxnSpPr>
              <a:cxnSpLocks noChangeShapeType="1"/>
              <a:stCxn id="84101" idx="6"/>
              <a:endCxn id="84120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104" name="Oval 294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105" name="AutoShape 295"/>
            <p:cNvCxnSpPr>
              <a:cxnSpLocks noChangeShapeType="1"/>
              <a:stCxn id="84104" idx="0"/>
              <a:endCxn id="84063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106" name="AutoShape 296"/>
            <p:cNvCxnSpPr>
              <a:cxnSpLocks noChangeShapeType="1"/>
              <a:stCxn id="84104" idx="6"/>
              <a:endCxn id="84101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107" name="AutoShape 297"/>
            <p:cNvCxnSpPr>
              <a:cxnSpLocks noChangeShapeType="1"/>
              <a:stCxn id="84104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4108" name="Oval 298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09" name="Oval 299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49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49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DD67B80-C229-4440-B87B-C7CFB9EBBB73}" type="slidenum">
              <a:rPr lang="en-US" smtClean="0"/>
              <a:pPr lvl="1"/>
              <a:t>76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4999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48307" name="Group 83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5016" name="Line 99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17" name="Line 100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18" name="Line 101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26" name="Group 102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5035" name="Line 118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6" name="Line 119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44" name="Group 120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5064" name="Line 147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65" name="Line 148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66" name="Line 149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67" name="Line 150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68" name="Line 151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5069" name="Text Box 152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5070" name="Text Box 153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5071" name="Text Box 154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5072" name="Text Box 165"/>
          <p:cNvSpPr txBox="1">
            <a:spLocks noChangeArrowheads="1"/>
          </p:cNvSpPr>
          <p:nvPr/>
        </p:nvSpPr>
        <p:spPr bwMode="auto">
          <a:xfrm>
            <a:off x="76200" y="2362200"/>
            <a:ext cx="2592388" cy="1816100"/>
          </a:xfrm>
          <a:prstGeom prst="rect">
            <a:avLst/>
          </a:prstGeom>
          <a:solidFill>
            <a:srgbClr val="ACA964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600"/>
              <a:t>Set outputs to 000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Based on output values change FF inputs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On each clock cycle: 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600"/>
              <a:t>change </a:t>
            </a:r>
            <a:r>
              <a:rPr lang="en-US" sz="1600" b="1"/>
              <a:t>ALL</a:t>
            </a:r>
            <a:r>
              <a:rPr lang="en-US" sz="1600"/>
              <a:t> FF outputs based on inputs</a:t>
            </a:r>
          </a:p>
        </p:txBody>
      </p:sp>
      <p:grpSp>
        <p:nvGrpSpPr>
          <p:cNvPr id="85073" name="Group 234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5076" name="Group 235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5139" name="Rectangle 23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40" name="AutoShape 23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77" name="Text Box 238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5078" name="Text Box 239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5079" name="Text Box 240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5080" name="Rectangle 241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1" name="AutoShape 242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2" name="Text Box 243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5083" name="Text Box 244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5084" name="Text Box 245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5085" name="Text Box 246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5086" name="Group 247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5137" name="Rectangle 248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38" name="AutoShape 249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87" name="Text Box 250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5088" name="Text Box 251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5089" name="Text Box 252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5090" name="Oval 253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091" name="Group 254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5132" name="Arc 255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33" name="Arc 256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34" name="Line 257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35" name="Line 258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36" name="Arc 259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92" name="Line 260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3" name="Line 261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094" name="Group 262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5128" name="Group 263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5130" name="AutoShape 264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31" name="Freeform 265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129" name="Freeform 266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5095" name="Line 267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96" name="Line 268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5097" name="AutoShape 269"/>
            <p:cNvCxnSpPr>
              <a:cxnSpLocks noChangeShapeType="1"/>
              <a:stCxn id="85077" idx="1"/>
              <a:endCxn id="85126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098" name="AutoShape 270"/>
            <p:cNvCxnSpPr>
              <a:cxnSpLocks noChangeShapeType="1"/>
              <a:stCxn id="85087" idx="1"/>
              <a:endCxn id="85090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5099" name="Oval 271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5100" name="AutoShape 272"/>
            <p:cNvCxnSpPr>
              <a:cxnSpLocks noChangeShapeType="1"/>
              <a:stCxn id="85083" idx="3"/>
              <a:endCxn id="85099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101" name="AutoShape 273"/>
            <p:cNvCxnSpPr>
              <a:cxnSpLocks noChangeShapeType="1"/>
              <a:stCxn id="85099" idx="0"/>
              <a:endCxn id="85111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5102" name="AutoShape 274"/>
            <p:cNvCxnSpPr>
              <a:cxnSpLocks noChangeShapeType="1"/>
              <a:stCxn id="85099" idx="6"/>
              <a:endCxn id="85096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5103" name="Oval 275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5104" name="AutoShape 276"/>
            <p:cNvCxnSpPr>
              <a:cxnSpLocks noChangeShapeType="1"/>
              <a:stCxn id="85088" idx="3"/>
              <a:endCxn id="85103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105" name="AutoShape 277"/>
            <p:cNvCxnSpPr>
              <a:cxnSpLocks noChangeShapeType="1"/>
              <a:stCxn id="85103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5106" name="AutoShape 278"/>
            <p:cNvCxnSpPr>
              <a:cxnSpLocks noChangeShapeType="1"/>
              <a:stCxn id="85103" idx="2"/>
              <a:endCxn id="85095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5107" name="Oval 279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5108" name="AutoShape 280"/>
            <p:cNvCxnSpPr>
              <a:cxnSpLocks noChangeShapeType="1"/>
              <a:stCxn id="85078" idx="3"/>
              <a:endCxn id="85107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109" name="AutoShape 281"/>
            <p:cNvCxnSpPr>
              <a:cxnSpLocks noChangeShapeType="1"/>
              <a:stCxn id="85107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5110" name="AutoShape 282"/>
            <p:cNvCxnSpPr>
              <a:cxnSpLocks noChangeShapeType="1"/>
              <a:stCxn id="85107" idx="6"/>
              <a:endCxn id="85093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5111" name="Oval 283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5112" name="AutoShape 284"/>
            <p:cNvCxnSpPr>
              <a:cxnSpLocks noChangeShapeType="1"/>
              <a:stCxn id="85092" idx="0"/>
              <a:endCxn id="85111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5113" name="AutoShape 285"/>
            <p:cNvCxnSpPr>
              <a:cxnSpLocks noChangeShapeType="1"/>
              <a:stCxn id="85111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5114" name="AutoShape 286"/>
            <p:cNvCxnSpPr>
              <a:cxnSpLocks noChangeShapeType="1"/>
              <a:stCxn id="85111" idx="2"/>
              <a:endCxn id="85127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115" name="AutoShape 287"/>
            <p:cNvCxnSpPr>
              <a:cxnSpLocks noChangeShapeType="1"/>
              <a:stCxn id="85103" idx="6"/>
              <a:endCxn id="85085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5116" name="Text Box 288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5117" name="Text Box 289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5118" name="Text Box 290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5119" name="Oval 291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5120" name="AutoShape 292"/>
            <p:cNvCxnSpPr>
              <a:cxnSpLocks noChangeShapeType="1"/>
              <a:stCxn id="85119" idx="0"/>
              <a:endCxn id="85140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121" name="AutoShape 293"/>
            <p:cNvCxnSpPr>
              <a:cxnSpLocks noChangeShapeType="1"/>
              <a:stCxn id="85119" idx="6"/>
              <a:endCxn id="85138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5122" name="Oval 294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5123" name="AutoShape 295"/>
            <p:cNvCxnSpPr>
              <a:cxnSpLocks noChangeShapeType="1"/>
              <a:stCxn id="85122" idx="0"/>
              <a:endCxn id="85081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5124" name="AutoShape 296"/>
            <p:cNvCxnSpPr>
              <a:cxnSpLocks noChangeShapeType="1"/>
              <a:stCxn id="85122" idx="6"/>
              <a:endCxn id="85119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5125" name="AutoShape 297"/>
            <p:cNvCxnSpPr>
              <a:cxnSpLocks noChangeShapeType="1"/>
              <a:stCxn id="85122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5126" name="Oval 298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27" name="Oval 299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74" name="Oval 98"/>
          <p:cNvSpPr>
            <a:spLocks noChangeArrowheads="1"/>
          </p:cNvSpPr>
          <p:nvPr/>
        </p:nvSpPr>
        <p:spPr bwMode="auto">
          <a:xfrm>
            <a:off x="3817938" y="2147888"/>
            <a:ext cx="5173662" cy="366712"/>
          </a:xfrm>
          <a:prstGeom prst="ellipse">
            <a:avLst/>
          </a:prstGeom>
          <a:noFill/>
          <a:ln w="25400" algn="ctr">
            <a:solidFill>
              <a:srgbClr val="FF99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cxnSp>
        <p:nvCxnSpPr>
          <p:cNvPr id="85075" name="Straight Arrow Connector 100"/>
          <p:cNvCxnSpPr>
            <a:cxnSpLocks noChangeShapeType="1"/>
            <a:endCxn id="85074" idx="2"/>
          </p:cNvCxnSpPr>
          <p:nvPr/>
        </p:nvCxnSpPr>
        <p:spPr bwMode="auto">
          <a:xfrm flipV="1">
            <a:off x="2414588" y="2332038"/>
            <a:ext cx="1403350" cy="128905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60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60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20AA5DE-5BD0-445B-AF62-E24DED24AAC4}" type="slidenum">
              <a:rPr lang="en-US" smtClean="0"/>
              <a:pPr lvl="1"/>
              <a:t>77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6023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48307" name="Group 83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6040" name="Line 99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41" name="Line 100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42" name="Line 101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26" name="Group 102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6059" name="Line 118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60" name="Line 119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44" name="Group 120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6088" name="Line 147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89" name="Line 148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90" name="Line 149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91" name="Line 150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92" name="Line 151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6093" name="Text Box 152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094" name="Text Box 153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095" name="Text Box 154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096" name="Text Box 157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097" name="Text Box 158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098" name="Text Box 159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099" name="Text Box 160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100" name="Text Box 161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6101" name="Text Box 162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6102" name="Text Box 163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6103" name="Text Box 164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6104" name="Text Box 165"/>
          <p:cNvSpPr txBox="1">
            <a:spLocks noChangeArrowheads="1"/>
          </p:cNvSpPr>
          <p:nvPr/>
        </p:nvSpPr>
        <p:spPr bwMode="auto">
          <a:xfrm>
            <a:off x="76200" y="2362200"/>
            <a:ext cx="2592388" cy="2546350"/>
          </a:xfrm>
          <a:prstGeom prst="rect">
            <a:avLst/>
          </a:prstGeom>
          <a:solidFill>
            <a:srgbClr val="ACA964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600"/>
              <a:t>Set outputs to 000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Based on output values change FF inputs</a:t>
            </a:r>
          </a:p>
          <a:p>
            <a:pPr marL="457200" indent="-457200" algn="l">
              <a:buFontTx/>
              <a:buAutoNum type="arabicPeriod"/>
            </a:pPr>
            <a:r>
              <a:rPr lang="en-US" sz="1600"/>
              <a:t>On each clock cycle: 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600"/>
              <a:t>change </a:t>
            </a:r>
            <a:r>
              <a:rPr lang="en-US" sz="1600" b="1"/>
              <a:t>ALL</a:t>
            </a:r>
            <a:r>
              <a:rPr lang="en-US" sz="1600"/>
              <a:t> FF outputs based on inputs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600"/>
              <a:t>Change </a:t>
            </a:r>
            <a:r>
              <a:rPr lang="en-US" sz="1600" b="1"/>
              <a:t>ALL </a:t>
            </a:r>
            <a:r>
              <a:rPr lang="en-US" sz="1600"/>
              <a:t>FF inputs based on new outputs</a:t>
            </a:r>
          </a:p>
        </p:txBody>
      </p:sp>
      <p:grpSp>
        <p:nvGrpSpPr>
          <p:cNvPr id="86105" name="Group 234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6110" name="Group 235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6173" name="Rectangle 23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74" name="AutoShape 23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111" name="Text Box 238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6112" name="Text Box 239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6113" name="Text Box 240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6114" name="Rectangle 241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5" name="AutoShape 242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6" name="Text Box 243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6117" name="Text Box 244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6118" name="Text Box 245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6119" name="Text Box 246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6120" name="Group 247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6171" name="Rectangle 248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72" name="AutoShape 249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121" name="Text Box 250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6122" name="Text Box 251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6123" name="Text Box 252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6124" name="Oval 253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125" name="Group 254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6166" name="Arc 255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67" name="Arc 256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68" name="Line 257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69" name="Line 258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70" name="Arc 259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126" name="Line 260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27" name="Line 261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128" name="Group 262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6162" name="Group 263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6164" name="AutoShape 264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165" name="Freeform 265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6163" name="Freeform 266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129" name="Line 267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130" name="Line 268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6131" name="AutoShape 269"/>
            <p:cNvCxnSpPr>
              <a:cxnSpLocks noChangeShapeType="1"/>
              <a:stCxn id="86111" idx="1"/>
              <a:endCxn id="86160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32" name="AutoShape 270"/>
            <p:cNvCxnSpPr>
              <a:cxnSpLocks noChangeShapeType="1"/>
              <a:stCxn id="86121" idx="1"/>
              <a:endCxn id="86124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6133" name="Oval 271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34" name="AutoShape 272"/>
            <p:cNvCxnSpPr>
              <a:cxnSpLocks noChangeShapeType="1"/>
              <a:stCxn id="86117" idx="3"/>
              <a:endCxn id="86133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35" name="AutoShape 273"/>
            <p:cNvCxnSpPr>
              <a:cxnSpLocks noChangeShapeType="1"/>
              <a:stCxn id="86133" idx="0"/>
              <a:endCxn id="86145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136" name="AutoShape 274"/>
            <p:cNvCxnSpPr>
              <a:cxnSpLocks noChangeShapeType="1"/>
              <a:stCxn id="86133" idx="6"/>
              <a:endCxn id="86130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137" name="Oval 275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38" name="AutoShape 276"/>
            <p:cNvCxnSpPr>
              <a:cxnSpLocks noChangeShapeType="1"/>
              <a:stCxn id="86122" idx="3"/>
              <a:endCxn id="86137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39" name="AutoShape 277"/>
            <p:cNvCxnSpPr>
              <a:cxnSpLocks noChangeShapeType="1"/>
              <a:stCxn id="86137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140" name="AutoShape 278"/>
            <p:cNvCxnSpPr>
              <a:cxnSpLocks noChangeShapeType="1"/>
              <a:stCxn id="86137" idx="2"/>
              <a:endCxn id="86129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6141" name="Oval 279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42" name="AutoShape 280"/>
            <p:cNvCxnSpPr>
              <a:cxnSpLocks noChangeShapeType="1"/>
              <a:stCxn id="86112" idx="3"/>
              <a:endCxn id="86141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43" name="AutoShape 281"/>
            <p:cNvCxnSpPr>
              <a:cxnSpLocks noChangeShapeType="1"/>
              <a:stCxn id="86141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144" name="AutoShape 282"/>
            <p:cNvCxnSpPr>
              <a:cxnSpLocks noChangeShapeType="1"/>
              <a:stCxn id="86141" idx="6"/>
              <a:endCxn id="86127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145" name="Oval 283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46" name="AutoShape 284"/>
            <p:cNvCxnSpPr>
              <a:cxnSpLocks noChangeShapeType="1"/>
              <a:stCxn id="86126" idx="0"/>
              <a:endCxn id="86145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147" name="AutoShape 285"/>
            <p:cNvCxnSpPr>
              <a:cxnSpLocks noChangeShapeType="1"/>
              <a:stCxn id="86145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148" name="AutoShape 286"/>
            <p:cNvCxnSpPr>
              <a:cxnSpLocks noChangeShapeType="1"/>
              <a:stCxn id="86145" idx="2"/>
              <a:endCxn id="86161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49" name="AutoShape 287"/>
            <p:cNvCxnSpPr>
              <a:cxnSpLocks noChangeShapeType="1"/>
              <a:stCxn id="86137" idx="6"/>
              <a:endCxn id="86119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6150" name="Text Box 288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6151" name="Text Box 289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6152" name="Text Box 290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6153" name="Oval 291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54" name="AutoShape 292"/>
            <p:cNvCxnSpPr>
              <a:cxnSpLocks noChangeShapeType="1"/>
              <a:stCxn id="86153" idx="0"/>
              <a:endCxn id="86174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55" name="AutoShape 293"/>
            <p:cNvCxnSpPr>
              <a:cxnSpLocks noChangeShapeType="1"/>
              <a:stCxn id="86153" idx="6"/>
              <a:endCxn id="86172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6156" name="Oval 294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57" name="AutoShape 295"/>
            <p:cNvCxnSpPr>
              <a:cxnSpLocks noChangeShapeType="1"/>
              <a:stCxn id="86156" idx="0"/>
              <a:endCxn id="86115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58" name="AutoShape 296"/>
            <p:cNvCxnSpPr>
              <a:cxnSpLocks noChangeShapeType="1"/>
              <a:stCxn id="86156" idx="6"/>
              <a:endCxn id="86153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159" name="AutoShape 297"/>
            <p:cNvCxnSpPr>
              <a:cxnSpLocks noChangeShapeType="1"/>
              <a:stCxn id="86156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160" name="Oval 298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61" name="Oval 299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106" name="Oval 180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107" name="Oval 182"/>
          <p:cNvSpPr>
            <a:spLocks noChangeArrowheads="1"/>
          </p:cNvSpPr>
          <p:nvPr/>
        </p:nvSpPr>
        <p:spPr bwMode="auto">
          <a:xfrm>
            <a:off x="7518400" y="30273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108" name="Oval 183"/>
          <p:cNvSpPr>
            <a:spLocks noChangeArrowheads="1"/>
          </p:cNvSpPr>
          <p:nvPr/>
        </p:nvSpPr>
        <p:spPr bwMode="auto">
          <a:xfrm>
            <a:off x="5702300" y="32305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6109" name="Straight Arrow Connector 101"/>
          <p:cNvCxnSpPr>
            <a:cxnSpLocks noChangeShapeType="1"/>
            <a:endCxn id="86106" idx="2"/>
          </p:cNvCxnSpPr>
          <p:nvPr/>
        </p:nvCxnSpPr>
        <p:spPr bwMode="auto">
          <a:xfrm rot="5400000" flipH="1" flipV="1">
            <a:off x="2270918" y="3710782"/>
            <a:ext cx="804863" cy="7493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70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70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BA2CA8C-46E9-4A84-9C74-A3A4C17A65F2}" type="slidenum">
              <a:rPr lang="en-US" smtClean="0"/>
              <a:pPr lvl="1"/>
              <a:t>78</a:t>
            </a:fld>
            <a:endParaRPr lang="en-US" smtClean="0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7047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49426" name="Group 178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67056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9331" name="Group 83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7079" name="Line 99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80" name="Line 100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81" name="Line 101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9350" name="Group 102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7098" name="Line 118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99" name="Line 119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9368" name="Group 120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7127" name="Line 147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128" name="Line 148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129" name="Line 149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130" name="Line 150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131" name="Line 151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7132" name="Text Box 152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3" name="Text Box 153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4" name="Text Box 154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5" name="Text Box 155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6" name="Text Box 156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7" name="Text Box 157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8" name="Text Box 158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39" name="Text Box 159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7140" name="Text Box 160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7141" name="Text Box 161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7142" name="Text Box 162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7143" name="Text Box 179"/>
          <p:cNvSpPr txBox="1">
            <a:spLocks noChangeArrowheads="1"/>
          </p:cNvSpPr>
          <p:nvPr/>
        </p:nvSpPr>
        <p:spPr bwMode="auto">
          <a:xfrm>
            <a:off x="714375" y="3748088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87144" name="Oval 180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145" name="AutoShape 181"/>
          <p:cNvCxnSpPr>
            <a:cxnSpLocks noChangeShapeType="1"/>
            <a:stCxn id="87143" idx="3"/>
            <a:endCxn id="87144" idx="2"/>
          </p:cNvCxnSpPr>
          <p:nvPr/>
        </p:nvCxnSpPr>
        <p:spPr bwMode="auto">
          <a:xfrm flipV="1">
            <a:off x="2403475" y="3683000"/>
            <a:ext cx="635000" cy="390525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sp>
        <p:nvSpPr>
          <p:cNvPr id="87146" name="Oval 182"/>
          <p:cNvSpPr>
            <a:spLocks noChangeArrowheads="1"/>
          </p:cNvSpPr>
          <p:nvPr/>
        </p:nvSpPr>
        <p:spPr bwMode="auto">
          <a:xfrm>
            <a:off x="7518400" y="30273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147" name="Oval 183"/>
          <p:cNvSpPr>
            <a:spLocks noChangeArrowheads="1"/>
          </p:cNvSpPr>
          <p:nvPr/>
        </p:nvSpPr>
        <p:spPr bwMode="auto">
          <a:xfrm>
            <a:off x="5702300" y="32305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148" name="Group 251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7149" name="Group 252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7212" name="Rectangle 25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213" name="AutoShape 25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50" name="Text Box 255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7151" name="Text Box 256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7152" name="Text Box 257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7153" name="Rectangle 258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4" name="AutoShape 259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5" name="Text Box 260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7156" name="Text Box 261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7157" name="Text Box 262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7158" name="Text Box 263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7159" name="Group 264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7210" name="Rectangle 265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211" name="AutoShape 266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60" name="Text Box 267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7161" name="Text Box 268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7162" name="Text Box 269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7163" name="Oval 270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64" name="Group 271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7205" name="Arc 272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206" name="Arc 273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207" name="Line 274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208" name="Line 275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209" name="Arc 276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65" name="Line 277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6" name="Line 278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67" name="Group 279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7201" name="Group 280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7203" name="AutoShape 281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04" name="Freeform 282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7202" name="Freeform 283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168" name="Line 284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169" name="Line 285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7170" name="AutoShape 286"/>
            <p:cNvCxnSpPr>
              <a:cxnSpLocks noChangeShapeType="1"/>
              <a:stCxn id="87150" idx="1"/>
              <a:endCxn id="87199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71" name="AutoShape 287"/>
            <p:cNvCxnSpPr>
              <a:cxnSpLocks noChangeShapeType="1"/>
              <a:stCxn id="87160" idx="1"/>
              <a:endCxn id="87163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7172" name="Oval 288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173" name="AutoShape 289"/>
            <p:cNvCxnSpPr>
              <a:cxnSpLocks noChangeShapeType="1"/>
              <a:stCxn id="87156" idx="3"/>
              <a:endCxn id="87172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74" name="AutoShape 290"/>
            <p:cNvCxnSpPr>
              <a:cxnSpLocks noChangeShapeType="1"/>
              <a:stCxn id="87172" idx="0"/>
              <a:endCxn id="87184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175" name="AutoShape 291"/>
            <p:cNvCxnSpPr>
              <a:cxnSpLocks noChangeShapeType="1"/>
              <a:stCxn id="87172" idx="6"/>
              <a:endCxn id="87169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7176" name="Oval 292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177" name="AutoShape 293"/>
            <p:cNvCxnSpPr>
              <a:cxnSpLocks noChangeShapeType="1"/>
              <a:stCxn id="87161" idx="3"/>
              <a:endCxn id="87176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78" name="AutoShape 294"/>
            <p:cNvCxnSpPr>
              <a:cxnSpLocks noChangeShapeType="1"/>
              <a:stCxn id="87176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179" name="AutoShape 295"/>
            <p:cNvCxnSpPr>
              <a:cxnSpLocks noChangeShapeType="1"/>
              <a:stCxn id="87176" idx="2"/>
              <a:endCxn id="87168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7180" name="Oval 296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181" name="AutoShape 297"/>
            <p:cNvCxnSpPr>
              <a:cxnSpLocks noChangeShapeType="1"/>
              <a:stCxn id="87151" idx="3"/>
              <a:endCxn id="87180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82" name="AutoShape 298"/>
            <p:cNvCxnSpPr>
              <a:cxnSpLocks noChangeShapeType="1"/>
              <a:stCxn id="87180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183" name="AutoShape 299"/>
            <p:cNvCxnSpPr>
              <a:cxnSpLocks noChangeShapeType="1"/>
              <a:stCxn id="87180" idx="6"/>
              <a:endCxn id="87166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7184" name="Oval 300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185" name="AutoShape 301"/>
            <p:cNvCxnSpPr>
              <a:cxnSpLocks noChangeShapeType="1"/>
              <a:stCxn id="87165" idx="0"/>
              <a:endCxn id="87184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186" name="AutoShape 302"/>
            <p:cNvCxnSpPr>
              <a:cxnSpLocks noChangeShapeType="1"/>
              <a:stCxn id="87184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187" name="AutoShape 303"/>
            <p:cNvCxnSpPr>
              <a:cxnSpLocks noChangeShapeType="1"/>
              <a:stCxn id="87184" idx="2"/>
              <a:endCxn id="87200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88" name="AutoShape 304"/>
            <p:cNvCxnSpPr>
              <a:cxnSpLocks noChangeShapeType="1"/>
              <a:stCxn id="87176" idx="6"/>
              <a:endCxn id="87158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7189" name="Text Box 305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7190" name="Text Box 306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7191" name="Text Box 307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7192" name="Oval 308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193" name="AutoShape 309"/>
            <p:cNvCxnSpPr>
              <a:cxnSpLocks noChangeShapeType="1"/>
              <a:stCxn id="87192" idx="0"/>
              <a:endCxn id="87213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94" name="AutoShape 310"/>
            <p:cNvCxnSpPr>
              <a:cxnSpLocks noChangeShapeType="1"/>
              <a:stCxn id="87192" idx="6"/>
              <a:endCxn id="87211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7195" name="Oval 311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196" name="AutoShape 312"/>
            <p:cNvCxnSpPr>
              <a:cxnSpLocks noChangeShapeType="1"/>
              <a:stCxn id="87195" idx="0"/>
              <a:endCxn id="87154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197" name="AutoShape 313"/>
            <p:cNvCxnSpPr>
              <a:cxnSpLocks noChangeShapeType="1"/>
              <a:stCxn id="87195" idx="6"/>
              <a:endCxn id="87192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198" name="AutoShape 314"/>
            <p:cNvCxnSpPr>
              <a:cxnSpLocks noChangeShapeType="1"/>
              <a:stCxn id="87195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7199" name="Oval 315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200" name="Oval 316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806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80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CE0E815-AE2B-4820-B163-477D1FE0F4C8}" type="slidenum">
              <a:rPr lang="en-US" smtClean="0"/>
              <a:pPr lvl="1"/>
              <a:t>79</a:t>
            </a:fld>
            <a:endParaRPr lang="en-US" smtClean="0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8071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0523" name="Group 251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00584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0358" name="Group 86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107" name="Line 102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08" name="Line 103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09" name="Line 104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0377" name="Group 105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126" name="Line 121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27" name="Line 122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0395" name="Group 123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155" name="Line 150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56" name="Line 151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57" name="Line 152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58" name="Line 153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159" name="Line 154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60" name="Text Box 155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8161" name="Text Box 156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8162" name="Text Box 157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8163" name="Text Box 158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8164" name="Text Box 159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8165" name="Text Box 160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8166" name="Text Box 161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8167" name="Text Box 162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8168" name="Text Box 163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8169" name="Text Box 164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8170" name="Text Box 165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8171" name="Text Box 166"/>
          <p:cNvSpPr txBox="1">
            <a:spLocks noChangeArrowheads="1"/>
          </p:cNvSpPr>
          <p:nvPr/>
        </p:nvSpPr>
        <p:spPr bwMode="auto">
          <a:xfrm>
            <a:off x="406400" y="3748088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</a:t>
            </a:r>
            <a:r>
              <a:rPr lang="en-US" b="1"/>
              <a:t>new clock cycle</a:t>
            </a:r>
          </a:p>
        </p:txBody>
      </p:sp>
      <p:sp>
        <p:nvSpPr>
          <p:cNvPr id="88172" name="Oval 167"/>
          <p:cNvSpPr>
            <a:spLocks noChangeArrowheads="1"/>
          </p:cNvSpPr>
          <p:nvPr/>
        </p:nvSpPr>
        <p:spPr bwMode="auto">
          <a:xfrm>
            <a:off x="655320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8173" name="AutoShape 168"/>
          <p:cNvCxnSpPr>
            <a:cxnSpLocks noChangeShapeType="1"/>
            <a:stCxn id="88171" idx="3"/>
            <a:endCxn id="88176" idx="2"/>
          </p:cNvCxnSpPr>
          <p:nvPr/>
        </p:nvCxnSpPr>
        <p:spPr bwMode="auto">
          <a:xfrm flipV="1">
            <a:off x="2403475" y="2344738"/>
            <a:ext cx="1631950" cy="1728787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sp>
        <p:nvSpPr>
          <p:cNvPr id="88174" name="Oval 238"/>
          <p:cNvSpPr>
            <a:spLocks noChangeArrowheads="1"/>
          </p:cNvSpPr>
          <p:nvPr/>
        </p:nvSpPr>
        <p:spPr bwMode="auto">
          <a:xfrm>
            <a:off x="83375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175" name="Group 252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8177" name="Group 253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8240" name="Rectangle 254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41" name="AutoShape 255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78" name="Text Box 256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8179" name="Text Box 257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8180" name="Text Box 258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8181" name="Rectangle 259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2" name="AutoShape 260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3" name="Text Box 261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8184" name="Text Box 262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8185" name="Text Box 263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8186" name="Text Box 264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8187" name="Group 265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8238" name="Rectangle 26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39" name="AutoShape 26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88" name="Text Box 268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8189" name="Text Box 269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8190" name="Text Box 270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8191" name="Oval 271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8192" name="Group 272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8233" name="Arc 273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34" name="Arc 274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35" name="Line 275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36" name="Line 276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37" name="Arc 277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193" name="Line 278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4" name="Line 279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8195" name="Group 280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8229" name="Group 281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8231" name="AutoShape 282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232" name="Freeform 283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8230" name="Freeform 284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8196" name="Line 285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97" name="Line 286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8198" name="AutoShape 287"/>
            <p:cNvCxnSpPr>
              <a:cxnSpLocks noChangeShapeType="1"/>
              <a:stCxn id="88178" idx="1"/>
              <a:endCxn id="88227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199" name="AutoShape 288"/>
            <p:cNvCxnSpPr>
              <a:cxnSpLocks noChangeShapeType="1"/>
              <a:stCxn id="88188" idx="1"/>
              <a:endCxn id="88191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200" name="Oval 289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201" name="AutoShape 290"/>
            <p:cNvCxnSpPr>
              <a:cxnSpLocks noChangeShapeType="1"/>
              <a:stCxn id="88184" idx="3"/>
              <a:endCxn id="88200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202" name="AutoShape 291"/>
            <p:cNvCxnSpPr>
              <a:cxnSpLocks noChangeShapeType="1"/>
              <a:stCxn id="88200" idx="0"/>
              <a:endCxn id="88212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203" name="AutoShape 292"/>
            <p:cNvCxnSpPr>
              <a:cxnSpLocks noChangeShapeType="1"/>
              <a:stCxn id="88200" idx="6"/>
              <a:endCxn id="88197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8204" name="Oval 293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205" name="AutoShape 294"/>
            <p:cNvCxnSpPr>
              <a:cxnSpLocks noChangeShapeType="1"/>
              <a:stCxn id="88189" idx="3"/>
              <a:endCxn id="88204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206" name="AutoShape 295"/>
            <p:cNvCxnSpPr>
              <a:cxnSpLocks noChangeShapeType="1"/>
              <a:stCxn id="88204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207" name="AutoShape 296"/>
            <p:cNvCxnSpPr>
              <a:cxnSpLocks noChangeShapeType="1"/>
              <a:stCxn id="88204" idx="2"/>
              <a:endCxn id="88196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208" name="Oval 297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209" name="AutoShape 298"/>
            <p:cNvCxnSpPr>
              <a:cxnSpLocks noChangeShapeType="1"/>
              <a:stCxn id="88179" idx="3"/>
              <a:endCxn id="88208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210" name="AutoShape 299"/>
            <p:cNvCxnSpPr>
              <a:cxnSpLocks noChangeShapeType="1"/>
              <a:stCxn id="88208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211" name="AutoShape 300"/>
            <p:cNvCxnSpPr>
              <a:cxnSpLocks noChangeShapeType="1"/>
              <a:stCxn id="88208" idx="6"/>
              <a:endCxn id="88194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8212" name="Oval 301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213" name="AutoShape 302"/>
            <p:cNvCxnSpPr>
              <a:cxnSpLocks noChangeShapeType="1"/>
              <a:stCxn id="88193" idx="0"/>
              <a:endCxn id="88212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214" name="AutoShape 303"/>
            <p:cNvCxnSpPr>
              <a:cxnSpLocks noChangeShapeType="1"/>
              <a:stCxn id="88212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215" name="AutoShape 304"/>
            <p:cNvCxnSpPr>
              <a:cxnSpLocks noChangeShapeType="1"/>
              <a:stCxn id="88212" idx="2"/>
              <a:endCxn id="88228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216" name="AutoShape 305"/>
            <p:cNvCxnSpPr>
              <a:cxnSpLocks noChangeShapeType="1"/>
              <a:stCxn id="88204" idx="6"/>
              <a:endCxn id="88186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217" name="Text Box 306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8218" name="Text Box 307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8219" name="Text Box 308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8220" name="Oval 309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221" name="AutoShape 310"/>
            <p:cNvCxnSpPr>
              <a:cxnSpLocks noChangeShapeType="1"/>
              <a:stCxn id="88220" idx="0"/>
              <a:endCxn id="88241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222" name="AutoShape 311"/>
            <p:cNvCxnSpPr>
              <a:cxnSpLocks noChangeShapeType="1"/>
              <a:stCxn id="88220" idx="6"/>
              <a:endCxn id="88239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223" name="Oval 312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224" name="AutoShape 313"/>
            <p:cNvCxnSpPr>
              <a:cxnSpLocks noChangeShapeType="1"/>
              <a:stCxn id="88223" idx="0"/>
              <a:endCxn id="88182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225" name="AutoShape 314"/>
            <p:cNvCxnSpPr>
              <a:cxnSpLocks noChangeShapeType="1"/>
              <a:stCxn id="88223" idx="6"/>
              <a:endCxn id="88220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226" name="AutoShape 315"/>
            <p:cNvCxnSpPr>
              <a:cxnSpLocks noChangeShapeType="1"/>
              <a:stCxn id="88223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8227" name="Oval 316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228" name="Oval 317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176" name="Oval 318"/>
          <p:cNvSpPr>
            <a:spLocks noChangeArrowheads="1"/>
          </p:cNvSpPr>
          <p:nvPr/>
        </p:nvSpPr>
        <p:spPr bwMode="auto">
          <a:xfrm>
            <a:off x="40449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2B27F56-B3FD-4A94-82EC-23C6925C882A}" type="slidenum">
              <a:rPr lang="en-US" smtClean="0"/>
              <a:pPr lvl="1"/>
              <a:t>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Unsigned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Example1</a:t>
            </a:r>
            <a:r>
              <a:rPr lang="en-US" sz="2800" smtClean="0"/>
              <a:t>: What is </a:t>
            </a:r>
            <a:r>
              <a:rPr lang="en-US" sz="2800" b="1" smtClean="0"/>
              <a:t>0110101.0101</a:t>
            </a:r>
            <a:r>
              <a:rPr lang="en-US" sz="2800" baseline="-25000" smtClean="0"/>
              <a:t>2 </a:t>
            </a:r>
            <a:r>
              <a:rPr lang="en-US" sz="2800" smtClean="0"/>
              <a:t>in decimal?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" y="2816225"/>
          <a:ext cx="8763000" cy="2289175"/>
        </p:xfrm>
        <a:graphic>
          <a:graphicData uri="http://schemas.openxmlformats.org/presentationml/2006/ole">
            <p:oleObj spid="_x0000_s1026" name="Equation" r:id="rId4" imgW="3429000" imgH="939600" progId="Equation.3">
              <p:embed/>
            </p:oleObj>
          </a:graphicData>
        </a:graphic>
      </p:graphicFrame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231775" y="23241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438150" y="23241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628650" y="2325688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806450" y="23241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36" name="Text Box 9"/>
          <p:cNvSpPr txBox="1">
            <a:spLocks noChangeArrowheads="1"/>
          </p:cNvSpPr>
          <p:nvPr/>
        </p:nvSpPr>
        <p:spPr bwMode="auto">
          <a:xfrm>
            <a:off x="1022350" y="23241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37" name="Text Box 10"/>
          <p:cNvSpPr txBox="1">
            <a:spLocks noChangeArrowheads="1"/>
          </p:cNvSpPr>
          <p:nvPr/>
        </p:nvSpPr>
        <p:spPr bwMode="auto">
          <a:xfrm>
            <a:off x="1212850" y="2325688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38" name="Text Box 11"/>
          <p:cNvSpPr txBox="1">
            <a:spLocks noChangeArrowheads="1"/>
          </p:cNvSpPr>
          <p:nvPr/>
        </p:nvSpPr>
        <p:spPr bwMode="auto">
          <a:xfrm>
            <a:off x="1403350" y="23241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39" name="Text Box 12"/>
          <p:cNvSpPr txBox="1">
            <a:spLocks noChangeArrowheads="1"/>
          </p:cNvSpPr>
          <p:nvPr/>
        </p:nvSpPr>
        <p:spPr bwMode="auto">
          <a:xfrm>
            <a:off x="1644650" y="2324100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</a:p>
        </p:txBody>
      </p:sp>
      <p:sp>
        <p:nvSpPr>
          <p:cNvPr id="1040" name="Text Box 13"/>
          <p:cNvSpPr txBox="1">
            <a:spLocks noChangeArrowheads="1"/>
          </p:cNvSpPr>
          <p:nvPr/>
        </p:nvSpPr>
        <p:spPr bwMode="auto">
          <a:xfrm>
            <a:off x="1835150" y="2324100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-2</a:t>
            </a:r>
          </a:p>
        </p:txBody>
      </p:sp>
      <p:sp>
        <p:nvSpPr>
          <p:cNvPr id="1041" name="Text Box 14"/>
          <p:cNvSpPr txBox="1">
            <a:spLocks noChangeArrowheads="1"/>
          </p:cNvSpPr>
          <p:nvPr/>
        </p:nvSpPr>
        <p:spPr bwMode="auto">
          <a:xfrm>
            <a:off x="2038350" y="2324100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-3</a:t>
            </a:r>
          </a:p>
        </p:txBody>
      </p:sp>
      <p:sp>
        <p:nvSpPr>
          <p:cNvPr id="1042" name="Text Box 15"/>
          <p:cNvSpPr txBox="1">
            <a:spLocks noChangeArrowheads="1"/>
          </p:cNvSpPr>
          <p:nvPr/>
        </p:nvSpPr>
        <p:spPr bwMode="auto">
          <a:xfrm>
            <a:off x="2266950" y="2311400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-4</a:t>
            </a:r>
          </a:p>
        </p:txBody>
      </p:sp>
      <p:cxnSp>
        <p:nvCxnSpPr>
          <p:cNvPr id="1043" name="Straight Arrow Connector 19"/>
          <p:cNvCxnSpPr>
            <a:cxnSpLocks noChangeShapeType="1"/>
          </p:cNvCxnSpPr>
          <p:nvPr/>
        </p:nvCxnSpPr>
        <p:spPr bwMode="auto">
          <a:xfrm rot="5400000">
            <a:off x="265113" y="2730500"/>
            <a:ext cx="228600" cy="127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4" name="Straight Arrow Connector 22"/>
          <p:cNvCxnSpPr>
            <a:cxnSpLocks noChangeShapeType="1"/>
          </p:cNvCxnSpPr>
          <p:nvPr/>
        </p:nvCxnSpPr>
        <p:spPr bwMode="auto">
          <a:xfrm rot="5400000">
            <a:off x="465138" y="2722563"/>
            <a:ext cx="228600" cy="127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" name="Straight Arrow Connector 23"/>
          <p:cNvCxnSpPr>
            <a:cxnSpLocks noChangeShapeType="1"/>
          </p:cNvCxnSpPr>
          <p:nvPr/>
        </p:nvCxnSpPr>
        <p:spPr bwMode="auto">
          <a:xfrm rot="5400000">
            <a:off x="665957" y="2715418"/>
            <a:ext cx="228600" cy="11113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6" name="Straight Arrow Connector 24"/>
          <p:cNvCxnSpPr>
            <a:cxnSpLocks noChangeShapeType="1"/>
          </p:cNvCxnSpPr>
          <p:nvPr/>
        </p:nvCxnSpPr>
        <p:spPr bwMode="auto">
          <a:xfrm rot="5400000">
            <a:off x="846138" y="2722563"/>
            <a:ext cx="228600" cy="127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7" name="Straight Arrow Connector 25"/>
          <p:cNvCxnSpPr>
            <a:cxnSpLocks noChangeShapeType="1"/>
          </p:cNvCxnSpPr>
          <p:nvPr/>
        </p:nvCxnSpPr>
        <p:spPr bwMode="auto">
          <a:xfrm rot="5400000">
            <a:off x="1046957" y="2712243"/>
            <a:ext cx="228600" cy="11113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8" name="Straight Arrow Connector 26"/>
          <p:cNvCxnSpPr>
            <a:cxnSpLocks noChangeShapeType="1"/>
          </p:cNvCxnSpPr>
          <p:nvPr/>
        </p:nvCxnSpPr>
        <p:spPr bwMode="auto">
          <a:xfrm rot="5400000">
            <a:off x="1227138" y="2727325"/>
            <a:ext cx="228600" cy="127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9" name="Straight Arrow Connector 27"/>
          <p:cNvCxnSpPr>
            <a:cxnSpLocks noChangeShapeType="1"/>
          </p:cNvCxnSpPr>
          <p:nvPr/>
        </p:nvCxnSpPr>
        <p:spPr bwMode="auto">
          <a:xfrm rot="5400000">
            <a:off x="1420019" y="2704307"/>
            <a:ext cx="228600" cy="11112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50" name="Straight Arrow Connector 28"/>
          <p:cNvCxnSpPr>
            <a:cxnSpLocks noChangeShapeType="1"/>
          </p:cNvCxnSpPr>
          <p:nvPr/>
        </p:nvCxnSpPr>
        <p:spPr bwMode="auto">
          <a:xfrm rot="5400000">
            <a:off x="1708150" y="2722563"/>
            <a:ext cx="228600" cy="127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51" name="Straight Arrow Connector 29"/>
          <p:cNvCxnSpPr>
            <a:cxnSpLocks noChangeShapeType="1"/>
          </p:cNvCxnSpPr>
          <p:nvPr/>
        </p:nvCxnSpPr>
        <p:spPr bwMode="auto">
          <a:xfrm rot="5400000">
            <a:off x="1901032" y="2728118"/>
            <a:ext cx="228600" cy="11113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52" name="Straight Arrow Connector 30"/>
          <p:cNvCxnSpPr>
            <a:cxnSpLocks noChangeShapeType="1"/>
          </p:cNvCxnSpPr>
          <p:nvPr/>
        </p:nvCxnSpPr>
        <p:spPr bwMode="auto">
          <a:xfrm rot="5400000">
            <a:off x="2125663" y="2711450"/>
            <a:ext cx="228600" cy="1270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53" name="Straight Arrow Connector 31"/>
          <p:cNvCxnSpPr>
            <a:cxnSpLocks noChangeShapeType="1"/>
          </p:cNvCxnSpPr>
          <p:nvPr/>
        </p:nvCxnSpPr>
        <p:spPr bwMode="auto">
          <a:xfrm rot="5400000">
            <a:off x="2342357" y="2712243"/>
            <a:ext cx="228600" cy="11113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90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890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056E11E-4A1F-499F-850D-3301F2CCE939}" type="slidenum">
              <a:rPr lang="en-US" smtClean="0"/>
              <a:pPr lvl="1"/>
              <a:t>80</a:t>
            </a:fld>
            <a:endParaRPr lang="en-US" smtClean="0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1301" name="Group 5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00584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1320" name="Group 24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9131" name="Line 40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32" name="Line 41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33" name="Line 42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1339" name="Group 43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9150" name="Line 59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51" name="Line 60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1357" name="Group 61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9179" name="Line 88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80" name="Line 89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81" name="Line 90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82" name="Line 91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83" name="Line 92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9184" name="Text Box 93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85" name="Text Box 94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86" name="Text Box 95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87" name="Text Box 96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88" name="Text Box 97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89" name="Text Box 98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90" name="Text Box 99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91" name="Text Box 100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9192" name="Text Box 101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9193" name="Text Box 102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89194" name="Text Box 103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89195" name="Text Box 175"/>
          <p:cNvSpPr txBox="1">
            <a:spLocks noChangeArrowheads="1"/>
          </p:cNvSpPr>
          <p:nvPr/>
        </p:nvSpPr>
        <p:spPr bwMode="auto">
          <a:xfrm>
            <a:off x="406400" y="4564063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89196" name="Oval 176"/>
          <p:cNvSpPr>
            <a:spLocks noChangeArrowheads="1"/>
          </p:cNvSpPr>
          <p:nvPr/>
        </p:nvSpPr>
        <p:spPr bwMode="auto">
          <a:xfrm>
            <a:off x="7518400" y="30273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97" name="Oval 177"/>
          <p:cNvSpPr>
            <a:spLocks noChangeArrowheads="1"/>
          </p:cNvSpPr>
          <p:nvPr/>
        </p:nvSpPr>
        <p:spPr bwMode="auto">
          <a:xfrm>
            <a:off x="6889750" y="2593975"/>
            <a:ext cx="349250" cy="7588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98" name="Oval 178"/>
          <p:cNvSpPr>
            <a:spLocks noChangeArrowheads="1"/>
          </p:cNvSpPr>
          <p:nvPr/>
        </p:nvSpPr>
        <p:spPr bwMode="auto">
          <a:xfrm>
            <a:off x="5715000" y="32559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99" name="Oval 179"/>
          <p:cNvSpPr>
            <a:spLocks noChangeArrowheads="1"/>
          </p:cNvSpPr>
          <p:nvPr/>
        </p:nvSpPr>
        <p:spPr bwMode="auto">
          <a:xfrm>
            <a:off x="4800600" y="2832100"/>
            <a:ext cx="349250" cy="715963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200" name="Group 181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89202" name="Group 182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89265" name="Rectangle 18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266" name="AutoShape 18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203" name="Text Box 185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89204" name="Text Box 186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9205" name="Text Box 187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9206" name="Rectangle 188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207" name="AutoShape 189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208" name="Text Box 190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89209" name="Text Box 191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9210" name="Text Box 192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9211" name="Text Box 193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89212" name="Group 194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89263" name="Rectangle 195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264" name="AutoShape 196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213" name="Text Box 197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89214" name="Text Box 198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89215" name="Text Box 199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89216" name="Oval 200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217" name="Group 201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89258" name="Arc 202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259" name="Arc 203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260" name="Line 204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261" name="Line 205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262" name="Arc 206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218" name="Line 207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219" name="Line 208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220" name="Group 209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89254" name="Group 210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89256" name="AutoShape 211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57" name="Freeform 212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255" name="Freeform 213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9221" name="Line 214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222" name="Line 215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9223" name="AutoShape 216"/>
            <p:cNvCxnSpPr>
              <a:cxnSpLocks noChangeShapeType="1"/>
              <a:stCxn id="89203" idx="1"/>
              <a:endCxn id="89252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24" name="AutoShape 217"/>
            <p:cNvCxnSpPr>
              <a:cxnSpLocks noChangeShapeType="1"/>
              <a:stCxn id="89213" idx="1"/>
              <a:endCxn id="89216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9225" name="Oval 218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226" name="AutoShape 219"/>
            <p:cNvCxnSpPr>
              <a:cxnSpLocks noChangeShapeType="1"/>
              <a:stCxn id="89209" idx="3"/>
              <a:endCxn id="89225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27" name="AutoShape 220"/>
            <p:cNvCxnSpPr>
              <a:cxnSpLocks noChangeShapeType="1"/>
              <a:stCxn id="89225" idx="0"/>
              <a:endCxn id="89237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228" name="AutoShape 221"/>
            <p:cNvCxnSpPr>
              <a:cxnSpLocks noChangeShapeType="1"/>
              <a:stCxn id="89225" idx="6"/>
              <a:endCxn id="89222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229" name="Oval 222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230" name="AutoShape 223"/>
            <p:cNvCxnSpPr>
              <a:cxnSpLocks noChangeShapeType="1"/>
              <a:stCxn id="89214" idx="3"/>
              <a:endCxn id="89229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31" name="AutoShape 224"/>
            <p:cNvCxnSpPr>
              <a:cxnSpLocks noChangeShapeType="1"/>
              <a:stCxn id="89229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232" name="AutoShape 225"/>
            <p:cNvCxnSpPr>
              <a:cxnSpLocks noChangeShapeType="1"/>
              <a:stCxn id="89229" idx="2"/>
              <a:endCxn id="89221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9233" name="Oval 226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234" name="AutoShape 227"/>
            <p:cNvCxnSpPr>
              <a:cxnSpLocks noChangeShapeType="1"/>
              <a:stCxn id="89204" idx="3"/>
              <a:endCxn id="89233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35" name="AutoShape 228"/>
            <p:cNvCxnSpPr>
              <a:cxnSpLocks noChangeShapeType="1"/>
              <a:stCxn id="89233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236" name="AutoShape 229"/>
            <p:cNvCxnSpPr>
              <a:cxnSpLocks noChangeShapeType="1"/>
              <a:stCxn id="89233" idx="6"/>
              <a:endCxn id="89219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237" name="Oval 230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238" name="AutoShape 231"/>
            <p:cNvCxnSpPr>
              <a:cxnSpLocks noChangeShapeType="1"/>
              <a:stCxn id="89218" idx="0"/>
              <a:endCxn id="89237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239" name="AutoShape 232"/>
            <p:cNvCxnSpPr>
              <a:cxnSpLocks noChangeShapeType="1"/>
              <a:stCxn id="89237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240" name="AutoShape 233"/>
            <p:cNvCxnSpPr>
              <a:cxnSpLocks noChangeShapeType="1"/>
              <a:stCxn id="89237" idx="2"/>
              <a:endCxn id="89253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41" name="AutoShape 234"/>
            <p:cNvCxnSpPr>
              <a:cxnSpLocks noChangeShapeType="1"/>
              <a:stCxn id="89229" idx="6"/>
              <a:endCxn id="89211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9242" name="Text Box 235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89243" name="Text Box 236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89244" name="Text Box 237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89245" name="Oval 238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246" name="AutoShape 239"/>
            <p:cNvCxnSpPr>
              <a:cxnSpLocks noChangeShapeType="1"/>
              <a:stCxn id="89245" idx="0"/>
              <a:endCxn id="89266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47" name="AutoShape 240"/>
            <p:cNvCxnSpPr>
              <a:cxnSpLocks noChangeShapeType="1"/>
              <a:stCxn id="89245" idx="6"/>
              <a:endCxn id="89264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9248" name="Oval 241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249" name="AutoShape 242"/>
            <p:cNvCxnSpPr>
              <a:cxnSpLocks noChangeShapeType="1"/>
              <a:stCxn id="89248" idx="0"/>
              <a:endCxn id="89207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250" name="AutoShape 243"/>
            <p:cNvCxnSpPr>
              <a:cxnSpLocks noChangeShapeType="1"/>
              <a:stCxn id="89248" idx="6"/>
              <a:endCxn id="89245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251" name="AutoShape 244"/>
            <p:cNvCxnSpPr>
              <a:cxnSpLocks noChangeShapeType="1"/>
              <a:stCxn id="89248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252" name="Oval 245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253" name="Oval 246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201" name="Oval 247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011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01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D63ECC7-F379-4B2B-BC2E-A6FA00F78154}" type="slidenum">
              <a:rPr lang="en-US" smtClean="0"/>
              <a:pPr lvl="1"/>
              <a:t>81</a:t>
            </a:fld>
            <a:endParaRPr lang="en-US" smtClean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2502" name="Group 182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34112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2344" name="Group 24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0159" name="Line 40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60" name="Line 41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61" name="Line 42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2363" name="Group 43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0178" name="Line 59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79" name="Line 60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2381" name="Group 61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0207" name="Line 88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208" name="Line 89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209" name="Line 90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210" name="Line 91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211" name="Line 92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212" name="Text Box 93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0213" name="Text Box 94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0214" name="Text Box 95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0215" name="Text Box 96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0216" name="Text Box 97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0217" name="Text Box 98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0218" name="Text Box 99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0219" name="Text Box 100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0220" name="Text Box 101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0221" name="Text Box 102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0222" name="Text Box 103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0223" name="Text Box 177"/>
          <p:cNvSpPr txBox="1">
            <a:spLocks noChangeArrowheads="1"/>
          </p:cNvSpPr>
          <p:nvPr/>
        </p:nvSpPr>
        <p:spPr bwMode="auto">
          <a:xfrm>
            <a:off x="406400" y="4419600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</a:t>
            </a:r>
            <a:r>
              <a:rPr lang="en-US" b="1"/>
              <a:t>new clock cycle</a:t>
            </a:r>
          </a:p>
        </p:txBody>
      </p:sp>
      <p:grpSp>
        <p:nvGrpSpPr>
          <p:cNvPr id="90224" name="Group 183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90227" name="Group 184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90290" name="Rectangle 185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91" name="AutoShape 186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28" name="Text Box 187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90229" name="Text Box 188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0230" name="Text Box 189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0231" name="Rectangle 190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32" name="AutoShape 191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33" name="Text Box 192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90234" name="Text Box 193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0235" name="Text Box 194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0236" name="Text Box 195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90237" name="Group 196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90288" name="Rectangle 197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89" name="AutoShape 198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38" name="Text Box 199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90239" name="Text Box 200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0240" name="Text Box 201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0241" name="Oval 202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42" name="Group 203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90283" name="Arc 204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84" name="Arc 205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85" name="Line 206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86" name="Line 207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87" name="Arc 208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43" name="Line 209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4" name="Line 210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45" name="Group 211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90279" name="Group 212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90281" name="AutoShape 213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82" name="Freeform 214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0280" name="Freeform 215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246" name="Line 216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247" name="Line 217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90248" name="AutoShape 218"/>
            <p:cNvCxnSpPr>
              <a:cxnSpLocks noChangeShapeType="1"/>
              <a:stCxn id="90228" idx="1"/>
              <a:endCxn id="90277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49" name="AutoShape 219"/>
            <p:cNvCxnSpPr>
              <a:cxnSpLocks noChangeShapeType="1"/>
              <a:stCxn id="90238" idx="1"/>
              <a:endCxn id="90241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0250" name="Oval 220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0251" name="AutoShape 221"/>
            <p:cNvCxnSpPr>
              <a:cxnSpLocks noChangeShapeType="1"/>
              <a:stCxn id="90234" idx="3"/>
              <a:endCxn id="90250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52" name="AutoShape 222"/>
            <p:cNvCxnSpPr>
              <a:cxnSpLocks noChangeShapeType="1"/>
              <a:stCxn id="90250" idx="0"/>
              <a:endCxn id="90262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0253" name="AutoShape 223"/>
            <p:cNvCxnSpPr>
              <a:cxnSpLocks noChangeShapeType="1"/>
              <a:stCxn id="90250" idx="6"/>
              <a:endCxn id="90247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0254" name="Oval 224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0255" name="AutoShape 225"/>
            <p:cNvCxnSpPr>
              <a:cxnSpLocks noChangeShapeType="1"/>
              <a:stCxn id="90239" idx="3"/>
              <a:endCxn id="90254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56" name="AutoShape 226"/>
            <p:cNvCxnSpPr>
              <a:cxnSpLocks noChangeShapeType="1"/>
              <a:stCxn id="90254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0257" name="AutoShape 227"/>
            <p:cNvCxnSpPr>
              <a:cxnSpLocks noChangeShapeType="1"/>
              <a:stCxn id="90254" idx="2"/>
              <a:endCxn id="90246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0258" name="Oval 228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0259" name="AutoShape 229"/>
            <p:cNvCxnSpPr>
              <a:cxnSpLocks noChangeShapeType="1"/>
              <a:stCxn id="90229" idx="3"/>
              <a:endCxn id="90258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60" name="AutoShape 230"/>
            <p:cNvCxnSpPr>
              <a:cxnSpLocks noChangeShapeType="1"/>
              <a:stCxn id="90258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0261" name="AutoShape 231"/>
            <p:cNvCxnSpPr>
              <a:cxnSpLocks noChangeShapeType="1"/>
              <a:stCxn id="90258" idx="6"/>
              <a:endCxn id="90244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0262" name="Oval 232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0263" name="AutoShape 233"/>
            <p:cNvCxnSpPr>
              <a:cxnSpLocks noChangeShapeType="1"/>
              <a:stCxn id="90243" idx="0"/>
              <a:endCxn id="90262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0264" name="AutoShape 234"/>
            <p:cNvCxnSpPr>
              <a:cxnSpLocks noChangeShapeType="1"/>
              <a:stCxn id="90262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0265" name="AutoShape 235"/>
            <p:cNvCxnSpPr>
              <a:cxnSpLocks noChangeShapeType="1"/>
              <a:stCxn id="90262" idx="2"/>
              <a:endCxn id="90278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66" name="AutoShape 236"/>
            <p:cNvCxnSpPr>
              <a:cxnSpLocks noChangeShapeType="1"/>
              <a:stCxn id="90254" idx="6"/>
              <a:endCxn id="90236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0267" name="Text Box 237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90268" name="Text Box 238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90269" name="Text Box 239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90270" name="Oval 240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0271" name="AutoShape 241"/>
            <p:cNvCxnSpPr>
              <a:cxnSpLocks noChangeShapeType="1"/>
              <a:stCxn id="90270" idx="0"/>
              <a:endCxn id="90291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72" name="AutoShape 242"/>
            <p:cNvCxnSpPr>
              <a:cxnSpLocks noChangeShapeType="1"/>
              <a:stCxn id="90270" idx="6"/>
              <a:endCxn id="90289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0273" name="Oval 243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0274" name="AutoShape 244"/>
            <p:cNvCxnSpPr>
              <a:cxnSpLocks noChangeShapeType="1"/>
              <a:stCxn id="90273" idx="0"/>
              <a:endCxn id="90232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0275" name="AutoShape 245"/>
            <p:cNvCxnSpPr>
              <a:cxnSpLocks noChangeShapeType="1"/>
              <a:stCxn id="90273" idx="6"/>
              <a:endCxn id="90270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0276" name="AutoShape 246"/>
            <p:cNvCxnSpPr>
              <a:cxnSpLocks noChangeShapeType="1"/>
              <a:stCxn id="90273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0277" name="Oval 247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78" name="Oval 248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225" name="Oval 249"/>
          <p:cNvSpPr>
            <a:spLocks noChangeArrowheads="1"/>
          </p:cNvSpPr>
          <p:nvPr/>
        </p:nvSpPr>
        <p:spPr bwMode="auto">
          <a:xfrm>
            <a:off x="40449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226" name="Oval 250"/>
          <p:cNvSpPr>
            <a:spLocks noChangeArrowheads="1"/>
          </p:cNvSpPr>
          <p:nvPr/>
        </p:nvSpPr>
        <p:spPr bwMode="auto">
          <a:xfrm>
            <a:off x="8301038" y="2106613"/>
            <a:ext cx="425450" cy="42068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11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11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916D1E2-98D8-43E4-BDEB-7C9B63526479}" type="slidenum">
              <a:rPr lang="en-US" smtClean="0"/>
              <a:pPr lvl="1"/>
              <a:t>82</a:t>
            </a:fld>
            <a:endParaRPr lang="en-US" smtClean="0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3349" name="Group 5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34112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3372" name="Group 28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183" name="Line 44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84" name="Line 45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85" name="Line 46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3391" name="Group 47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202" name="Line 63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203" name="Line 64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3409" name="Group 65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231" name="Line 92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232" name="Line 93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233" name="Line 94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234" name="Line 95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235" name="Line 96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236" name="Text Box 97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1237" name="Text Box 98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1238" name="Text Box 99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1239" name="Text Box 100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1240" name="Text Box 101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1241" name="Text Box 102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1242" name="Text Box 103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1243" name="Text Box 104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1244" name="Text Box 105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1245" name="Text Box 106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1246" name="Text Box 107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91247" name="Group 109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91253" name="Group 110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91316" name="Rectangle 111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AutoShape 112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54" name="Text Box 113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91255" name="Text Box 114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1256" name="Text Box 115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1257" name="Rectangle 116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8" name="AutoShape 117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9" name="Text Box 118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91260" name="Text Box 119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1261" name="Text Box 120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1262" name="Text Box 121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91263" name="Group 122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91314" name="Rectangle 12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64" name="Text Box 125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91265" name="Text Box 126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1266" name="Text Box 127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1267" name="Oval 128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68" name="Group 129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91309" name="Arc 130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0" name="Arc 131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1" name="Line 132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2" name="Line 133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3" name="Arc 134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69" name="Line 135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70" name="Line 136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71" name="Group 137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91305" name="Group 138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91307" name="AutoShape 139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308" name="Freeform 140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1306" name="Freeform 141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272" name="Line 142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73" name="Line 143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91274" name="AutoShape 144"/>
            <p:cNvCxnSpPr>
              <a:cxnSpLocks noChangeShapeType="1"/>
              <a:stCxn id="91254" idx="1"/>
              <a:endCxn id="91303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275" name="AutoShape 145"/>
            <p:cNvCxnSpPr>
              <a:cxnSpLocks noChangeShapeType="1"/>
              <a:stCxn id="91264" idx="1"/>
              <a:endCxn id="91267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1276" name="Oval 146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1277" name="AutoShape 147"/>
            <p:cNvCxnSpPr>
              <a:cxnSpLocks noChangeShapeType="1"/>
              <a:stCxn id="91260" idx="3"/>
              <a:endCxn id="91276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278" name="AutoShape 148"/>
            <p:cNvCxnSpPr>
              <a:cxnSpLocks noChangeShapeType="1"/>
              <a:stCxn id="91276" idx="0"/>
              <a:endCxn id="91288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1279" name="AutoShape 149"/>
            <p:cNvCxnSpPr>
              <a:cxnSpLocks noChangeShapeType="1"/>
              <a:stCxn id="91276" idx="6"/>
              <a:endCxn id="91273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1280" name="Oval 150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1281" name="AutoShape 151"/>
            <p:cNvCxnSpPr>
              <a:cxnSpLocks noChangeShapeType="1"/>
              <a:stCxn id="91265" idx="3"/>
              <a:endCxn id="91280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282" name="AutoShape 152"/>
            <p:cNvCxnSpPr>
              <a:cxnSpLocks noChangeShapeType="1"/>
              <a:stCxn id="91280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1283" name="AutoShape 153"/>
            <p:cNvCxnSpPr>
              <a:cxnSpLocks noChangeShapeType="1"/>
              <a:stCxn id="91280" idx="2"/>
              <a:endCxn id="91272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1284" name="Oval 154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1285" name="AutoShape 155"/>
            <p:cNvCxnSpPr>
              <a:cxnSpLocks noChangeShapeType="1"/>
              <a:stCxn id="91255" idx="3"/>
              <a:endCxn id="91284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286" name="AutoShape 156"/>
            <p:cNvCxnSpPr>
              <a:cxnSpLocks noChangeShapeType="1"/>
              <a:stCxn id="91284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1287" name="AutoShape 157"/>
            <p:cNvCxnSpPr>
              <a:cxnSpLocks noChangeShapeType="1"/>
              <a:stCxn id="91284" idx="6"/>
              <a:endCxn id="91270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1288" name="Oval 158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1289" name="AutoShape 159"/>
            <p:cNvCxnSpPr>
              <a:cxnSpLocks noChangeShapeType="1"/>
              <a:stCxn id="91269" idx="0"/>
              <a:endCxn id="91288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1290" name="AutoShape 160"/>
            <p:cNvCxnSpPr>
              <a:cxnSpLocks noChangeShapeType="1"/>
              <a:stCxn id="91288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1291" name="AutoShape 161"/>
            <p:cNvCxnSpPr>
              <a:cxnSpLocks noChangeShapeType="1"/>
              <a:stCxn id="91288" idx="2"/>
              <a:endCxn id="91304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292" name="AutoShape 162"/>
            <p:cNvCxnSpPr>
              <a:cxnSpLocks noChangeShapeType="1"/>
              <a:stCxn id="91280" idx="6"/>
              <a:endCxn id="91262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1293" name="Text Box 163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91294" name="Text Box 164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91295" name="Text Box 165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91296" name="Oval 166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1297" name="AutoShape 167"/>
            <p:cNvCxnSpPr>
              <a:cxnSpLocks noChangeShapeType="1"/>
              <a:stCxn id="91296" idx="0"/>
              <a:endCxn id="91317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298" name="AutoShape 168"/>
            <p:cNvCxnSpPr>
              <a:cxnSpLocks noChangeShapeType="1"/>
              <a:stCxn id="91296" idx="6"/>
              <a:endCxn id="91315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1299" name="Oval 169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1300" name="AutoShape 170"/>
            <p:cNvCxnSpPr>
              <a:cxnSpLocks noChangeShapeType="1"/>
              <a:stCxn id="91299" idx="0"/>
              <a:endCxn id="91258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1301" name="AutoShape 171"/>
            <p:cNvCxnSpPr>
              <a:cxnSpLocks noChangeShapeType="1"/>
              <a:stCxn id="91299" idx="6"/>
              <a:endCxn id="91296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1302" name="AutoShape 172"/>
            <p:cNvCxnSpPr>
              <a:cxnSpLocks noChangeShapeType="1"/>
              <a:stCxn id="91299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1303" name="Oval 173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304" name="Oval 174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248" name="Text Box 177"/>
          <p:cNvSpPr txBox="1">
            <a:spLocks noChangeArrowheads="1"/>
          </p:cNvSpPr>
          <p:nvPr/>
        </p:nvSpPr>
        <p:spPr bwMode="auto">
          <a:xfrm>
            <a:off x="406400" y="4564063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91249" name="Oval 178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250" name="Oval 179"/>
          <p:cNvSpPr>
            <a:spLocks noChangeArrowheads="1"/>
          </p:cNvSpPr>
          <p:nvPr/>
        </p:nvSpPr>
        <p:spPr bwMode="auto">
          <a:xfrm>
            <a:off x="4800600" y="2832100"/>
            <a:ext cx="349250" cy="715963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251" name="Oval 180"/>
          <p:cNvSpPr>
            <a:spLocks noChangeArrowheads="1"/>
          </p:cNvSpPr>
          <p:nvPr/>
        </p:nvSpPr>
        <p:spPr bwMode="auto">
          <a:xfrm>
            <a:off x="5715000" y="32559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252" name="Oval 181"/>
          <p:cNvSpPr>
            <a:spLocks noChangeArrowheads="1"/>
          </p:cNvSpPr>
          <p:nvPr/>
        </p:nvSpPr>
        <p:spPr bwMode="auto">
          <a:xfrm>
            <a:off x="6872288" y="2527300"/>
            <a:ext cx="349250" cy="40163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16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21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BDC966A-AA37-4D20-8E89-2806B1870CA1}" type="slidenum">
              <a:rPr lang="en-US" smtClean="0"/>
              <a:pPr lvl="1"/>
              <a:t>83</a:t>
            </a:fld>
            <a:endParaRPr lang="en-US" smtClean="0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92167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4551" name="Group 183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67640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4396" name="Group 28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211" name="Line 44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12" name="Line 45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Line 46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4415" name="Group 47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230" name="Line 63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31" name="Line 64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4433" name="Group 65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259" name="Line 92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60" name="Line 93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61" name="Line 94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62" name="Line 95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63" name="Line 96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64" name="Text Box 97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2265" name="Text Box 98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2266" name="Text Box 99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2267" name="Text Box 100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2268" name="Text Box 101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2269" name="Text Box 102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2270" name="Text Box 103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2271" name="Text Box 104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2272" name="Text Box 105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2273" name="Text Box 106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2274" name="Text Box 107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92275" name="Group 108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92279" name="Group 109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92342" name="Rectangle 110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3" name="AutoShape 111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80" name="Text Box 112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92281" name="Text Box 113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2282" name="Text Box 114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2283" name="Rectangle 115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4" name="AutoShape 116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5" name="Text Box 117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92286" name="Text Box 118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2287" name="Text Box 119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2288" name="Text Box 120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92289" name="Group 121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92340" name="Rectangle 122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1" name="AutoShape 123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90" name="Text Box 124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92291" name="Text Box 125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2292" name="Text Box 126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2293" name="Oval 127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94" name="Group 128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92335" name="Arc 129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6" name="Arc 130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7" name="Line 131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8" name="Line 132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9" name="Arc 133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95" name="Line 134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6" name="Line 135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97" name="Group 136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92331" name="Group 137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92333" name="AutoShape 138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34" name="Freeform 139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332" name="Freeform 140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98" name="Line 141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9" name="Line 142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92300" name="AutoShape 143"/>
            <p:cNvCxnSpPr>
              <a:cxnSpLocks noChangeShapeType="1"/>
              <a:stCxn id="92280" idx="1"/>
              <a:endCxn id="92329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01" name="AutoShape 144"/>
            <p:cNvCxnSpPr>
              <a:cxnSpLocks noChangeShapeType="1"/>
              <a:stCxn id="92290" idx="1"/>
              <a:endCxn id="92293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02" name="Oval 145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03" name="AutoShape 146"/>
            <p:cNvCxnSpPr>
              <a:cxnSpLocks noChangeShapeType="1"/>
              <a:stCxn id="92286" idx="3"/>
              <a:endCxn id="92302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04" name="AutoShape 147"/>
            <p:cNvCxnSpPr>
              <a:cxnSpLocks noChangeShapeType="1"/>
              <a:stCxn id="92302" idx="0"/>
              <a:endCxn id="92314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05" name="AutoShape 148"/>
            <p:cNvCxnSpPr>
              <a:cxnSpLocks noChangeShapeType="1"/>
              <a:stCxn id="92302" idx="6"/>
              <a:endCxn id="92299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306" name="Oval 149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07" name="AutoShape 150"/>
            <p:cNvCxnSpPr>
              <a:cxnSpLocks noChangeShapeType="1"/>
              <a:stCxn id="92291" idx="3"/>
              <a:endCxn id="92306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08" name="AutoShape 151"/>
            <p:cNvCxnSpPr>
              <a:cxnSpLocks noChangeShapeType="1"/>
              <a:stCxn id="92306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09" name="AutoShape 152"/>
            <p:cNvCxnSpPr>
              <a:cxnSpLocks noChangeShapeType="1"/>
              <a:stCxn id="92306" idx="2"/>
              <a:endCxn id="92298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10" name="Oval 153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11" name="AutoShape 154"/>
            <p:cNvCxnSpPr>
              <a:cxnSpLocks noChangeShapeType="1"/>
              <a:stCxn id="92281" idx="3"/>
              <a:endCxn id="92310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12" name="AutoShape 155"/>
            <p:cNvCxnSpPr>
              <a:cxnSpLocks noChangeShapeType="1"/>
              <a:stCxn id="92310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13" name="AutoShape 156"/>
            <p:cNvCxnSpPr>
              <a:cxnSpLocks noChangeShapeType="1"/>
              <a:stCxn id="92310" idx="6"/>
              <a:endCxn id="92296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314" name="Oval 157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15" name="AutoShape 158"/>
            <p:cNvCxnSpPr>
              <a:cxnSpLocks noChangeShapeType="1"/>
              <a:stCxn id="92295" idx="0"/>
              <a:endCxn id="92314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16" name="AutoShape 159"/>
            <p:cNvCxnSpPr>
              <a:cxnSpLocks noChangeShapeType="1"/>
              <a:stCxn id="92314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17" name="AutoShape 160"/>
            <p:cNvCxnSpPr>
              <a:cxnSpLocks noChangeShapeType="1"/>
              <a:stCxn id="92314" idx="2"/>
              <a:endCxn id="92330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18" name="AutoShape 161"/>
            <p:cNvCxnSpPr>
              <a:cxnSpLocks noChangeShapeType="1"/>
              <a:stCxn id="92306" idx="6"/>
              <a:endCxn id="92288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19" name="Text Box 162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92320" name="Text Box 163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92321" name="Text Box 164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92322" name="Oval 165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23" name="AutoShape 166"/>
            <p:cNvCxnSpPr>
              <a:cxnSpLocks noChangeShapeType="1"/>
              <a:stCxn id="92322" idx="0"/>
              <a:endCxn id="92343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24" name="AutoShape 167"/>
            <p:cNvCxnSpPr>
              <a:cxnSpLocks noChangeShapeType="1"/>
              <a:stCxn id="92322" idx="6"/>
              <a:endCxn id="92341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25" name="Oval 168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26" name="AutoShape 169"/>
            <p:cNvCxnSpPr>
              <a:cxnSpLocks noChangeShapeType="1"/>
              <a:stCxn id="92325" idx="0"/>
              <a:endCxn id="92284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27" name="AutoShape 170"/>
            <p:cNvCxnSpPr>
              <a:cxnSpLocks noChangeShapeType="1"/>
              <a:stCxn id="92325" idx="6"/>
              <a:endCxn id="92322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28" name="AutoShape 171"/>
            <p:cNvCxnSpPr>
              <a:cxnSpLocks noChangeShapeType="1"/>
              <a:stCxn id="92325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329" name="Oval 172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0" name="Oval 173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76" name="Text Box 184"/>
          <p:cNvSpPr txBox="1">
            <a:spLocks noChangeArrowheads="1"/>
          </p:cNvSpPr>
          <p:nvPr/>
        </p:nvSpPr>
        <p:spPr bwMode="auto">
          <a:xfrm>
            <a:off x="406400" y="4419600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</a:t>
            </a:r>
            <a:r>
              <a:rPr lang="en-US" b="1"/>
              <a:t>new clock cycle</a:t>
            </a:r>
          </a:p>
        </p:txBody>
      </p:sp>
      <p:sp>
        <p:nvSpPr>
          <p:cNvPr id="92277" name="Oval 185"/>
          <p:cNvSpPr>
            <a:spLocks noChangeArrowheads="1"/>
          </p:cNvSpPr>
          <p:nvPr/>
        </p:nvSpPr>
        <p:spPr bwMode="auto">
          <a:xfrm>
            <a:off x="40449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8" name="Oval 186"/>
          <p:cNvSpPr>
            <a:spLocks noChangeArrowheads="1"/>
          </p:cNvSpPr>
          <p:nvPr/>
        </p:nvSpPr>
        <p:spPr bwMode="auto">
          <a:xfrm>
            <a:off x="6553200" y="2106613"/>
            <a:ext cx="425450" cy="42068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318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318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4267BC0-5D01-4033-AB3B-946B732F04CB}" type="slidenum">
              <a:rPr lang="en-US" smtClean="0"/>
              <a:pPr lvl="1"/>
              <a:t>84</a:t>
            </a:fld>
            <a:endParaRPr 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5397" name="Group 5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67640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5424" name="Group 32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3235" name="Line 48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36" name="Line 49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37" name="Line 50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5443" name="Group 51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3254" name="Line 67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55" name="Line 68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5461" name="Group 69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3283" name="Line 96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84" name="Line 97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85" name="Line 98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86" name="Line 99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87" name="Line 100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3288" name="Text Box 101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3289" name="Text Box 102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3290" name="Text Box 103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3291" name="Text Box 104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3292" name="Text Box 105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3293" name="Text Box 106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3294" name="Text Box 107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3295" name="Text Box 108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3296" name="Text Box 109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3297" name="Text Box 110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3298" name="Text Box 111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93299" name="Group 112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93304" name="Group 113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93367" name="Rectangle 114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8" name="AutoShape 115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05" name="Text Box 116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93306" name="Text Box 117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3307" name="Text Box 118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3308" name="Rectangle 119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9" name="AutoShape 120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0" name="Text Box 121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93311" name="Text Box 122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3312" name="Text Box 123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3313" name="Text Box 124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93314" name="Group 125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93365" name="Rectangle 12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6" name="AutoShape 12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15" name="Text Box 128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93316" name="Text Box 129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3317" name="Text Box 130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3318" name="Oval 131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319" name="Group 132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93360" name="Arc 133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1" name="Arc 134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2" name="Line 135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3" name="Line 136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4" name="Arc 137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20" name="Line 138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1" name="Line 139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322" name="Group 140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93356" name="Group 141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93358" name="AutoShape 142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59" name="Freeform 143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357" name="Freeform 144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323" name="Line 145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24" name="Line 146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93325" name="AutoShape 147"/>
            <p:cNvCxnSpPr>
              <a:cxnSpLocks noChangeShapeType="1"/>
              <a:stCxn id="93305" idx="1"/>
              <a:endCxn id="93354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26" name="AutoShape 148"/>
            <p:cNvCxnSpPr>
              <a:cxnSpLocks noChangeShapeType="1"/>
              <a:stCxn id="93315" idx="1"/>
              <a:endCxn id="93318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3327" name="Oval 149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328" name="AutoShape 150"/>
            <p:cNvCxnSpPr>
              <a:cxnSpLocks noChangeShapeType="1"/>
              <a:stCxn id="93311" idx="3"/>
              <a:endCxn id="93327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29" name="AutoShape 151"/>
            <p:cNvCxnSpPr>
              <a:cxnSpLocks noChangeShapeType="1"/>
              <a:stCxn id="93327" idx="0"/>
              <a:endCxn id="93339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330" name="AutoShape 152"/>
            <p:cNvCxnSpPr>
              <a:cxnSpLocks noChangeShapeType="1"/>
              <a:stCxn id="93327" idx="6"/>
              <a:endCxn id="93324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3331" name="Oval 153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332" name="AutoShape 154"/>
            <p:cNvCxnSpPr>
              <a:cxnSpLocks noChangeShapeType="1"/>
              <a:stCxn id="93316" idx="3"/>
              <a:endCxn id="93331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33" name="AutoShape 155"/>
            <p:cNvCxnSpPr>
              <a:cxnSpLocks noChangeShapeType="1"/>
              <a:stCxn id="93331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334" name="AutoShape 156"/>
            <p:cNvCxnSpPr>
              <a:cxnSpLocks noChangeShapeType="1"/>
              <a:stCxn id="93331" idx="2"/>
              <a:endCxn id="93323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3335" name="Oval 157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336" name="AutoShape 158"/>
            <p:cNvCxnSpPr>
              <a:cxnSpLocks noChangeShapeType="1"/>
              <a:stCxn id="93306" idx="3"/>
              <a:endCxn id="93335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37" name="AutoShape 159"/>
            <p:cNvCxnSpPr>
              <a:cxnSpLocks noChangeShapeType="1"/>
              <a:stCxn id="93335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338" name="AutoShape 160"/>
            <p:cNvCxnSpPr>
              <a:cxnSpLocks noChangeShapeType="1"/>
              <a:stCxn id="93335" idx="6"/>
              <a:endCxn id="93321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3339" name="Oval 161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340" name="AutoShape 162"/>
            <p:cNvCxnSpPr>
              <a:cxnSpLocks noChangeShapeType="1"/>
              <a:stCxn id="93320" idx="0"/>
              <a:endCxn id="93339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341" name="AutoShape 163"/>
            <p:cNvCxnSpPr>
              <a:cxnSpLocks noChangeShapeType="1"/>
              <a:stCxn id="93339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342" name="AutoShape 164"/>
            <p:cNvCxnSpPr>
              <a:cxnSpLocks noChangeShapeType="1"/>
              <a:stCxn id="93339" idx="2"/>
              <a:endCxn id="93355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43" name="AutoShape 165"/>
            <p:cNvCxnSpPr>
              <a:cxnSpLocks noChangeShapeType="1"/>
              <a:stCxn id="93331" idx="6"/>
              <a:endCxn id="93313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3344" name="Text Box 166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93345" name="Text Box 167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93346" name="Text Box 168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93347" name="Oval 169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348" name="AutoShape 170"/>
            <p:cNvCxnSpPr>
              <a:cxnSpLocks noChangeShapeType="1"/>
              <a:stCxn id="93347" idx="0"/>
              <a:endCxn id="93368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49" name="AutoShape 171"/>
            <p:cNvCxnSpPr>
              <a:cxnSpLocks noChangeShapeType="1"/>
              <a:stCxn id="93347" idx="6"/>
              <a:endCxn id="93366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3350" name="Oval 172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351" name="AutoShape 173"/>
            <p:cNvCxnSpPr>
              <a:cxnSpLocks noChangeShapeType="1"/>
              <a:stCxn id="93350" idx="0"/>
              <a:endCxn id="93309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352" name="AutoShape 174"/>
            <p:cNvCxnSpPr>
              <a:cxnSpLocks noChangeShapeType="1"/>
              <a:stCxn id="93350" idx="6"/>
              <a:endCxn id="93347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353" name="AutoShape 175"/>
            <p:cNvCxnSpPr>
              <a:cxnSpLocks noChangeShapeType="1"/>
              <a:stCxn id="93350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3354" name="Oval 176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5" name="Oval 177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300" name="Text Box 181"/>
          <p:cNvSpPr txBox="1">
            <a:spLocks noChangeArrowheads="1"/>
          </p:cNvSpPr>
          <p:nvPr/>
        </p:nvSpPr>
        <p:spPr bwMode="auto">
          <a:xfrm>
            <a:off x="406400" y="4564063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93301" name="Oval 182"/>
          <p:cNvSpPr>
            <a:spLocks noChangeArrowheads="1"/>
          </p:cNvSpPr>
          <p:nvPr/>
        </p:nvSpPr>
        <p:spPr bwMode="auto">
          <a:xfrm>
            <a:off x="3108325" y="3171825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302" name="Oval 183"/>
          <p:cNvSpPr>
            <a:spLocks noChangeArrowheads="1"/>
          </p:cNvSpPr>
          <p:nvPr/>
        </p:nvSpPr>
        <p:spPr bwMode="auto">
          <a:xfrm>
            <a:off x="4740275" y="31750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303" name="Oval 184"/>
          <p:cNvSpPr>
            <a:spLocks noChangeArrowheads="1"/>
          </p:cNvSpPr>
          <p:nvPr/>
        </p:nvSpPr>
        <p:spPr bwMode="auto">
          <a:xfrm>
            <a:off x="6859588" y="2522538"/>
            <a:ext cx="425450" cy="84137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421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42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20002D9-BF21-434D-928A-EAFC9FADE621}" type="slidenum">
              <a:rPr lang="en-US" smtClean="0"/>
              <a:pPr lvl="1"/>
              <a:t>85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Logic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Example9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6603" name="Group 187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201168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6448" name="Group 32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4263" name="Line 48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264" name="Line 49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265" name="Line 50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6467" name="Group 51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4282" name="Line 67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283" name="Line 68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6485" name="Group 69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4311" name="Line 96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312" name="Line 97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313" name="Line 98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314" name="Line 99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315" name="Line 100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316" name="Text Box 101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4317" name="Text Box 102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4318" name="Text Box 103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4319" name="Text Box 104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4320" name="Text Box 105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4321" name="Text Box 106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4322" name="Text Box 107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4323" name="Text Box 108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4324" name="Text Box 109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4325" name="Text Box 110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94326" name="Text Box 111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94327" name="Group 112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94330" name="Group 113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94393" name="Rectangle 114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94" name="AutoShape 115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31" name="Text Box 116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</a:t>
              </a:r>
            </a:p>
          </p:txBody>
        </p:sp>
        <p:sp>
          <p:nvSpPr>
            <p:cNvPr id="94332" name="Text Box 117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4333" name="Text Box 118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4334" name="Rectangle 119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5" name="AutoShape 120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6" name="Text Box 121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94337" name="Text Box 122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4338" name="Text Box 123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4339" name="Text Box 124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grpSp>
          <p:nvGrpSpPr>
            <p:cNvPr id="94340" name="Group 125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94391" name="Rectangle 12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92" name="AutoShape 12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41" name="Text Box 128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94342" name="Text Box 129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94343" name="Text Box 130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94344" name="Oval 131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45" name="Group 132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94386" name="Arc 133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87" name="Arc 134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88" name="Line 135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89" name="Line 136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90" name="Arc 137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46" name="Line 138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7" name="Line 139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48" name="Group 140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94382" name="Group 141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94384" name="AutoShape 142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385" name="Freeform 143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4383" name="Freeform 144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349" name="Line 145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50" name="Line 146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94351" name="AutoShape 147"/>
            <p:cNvCxnSpPr>
              <a:cxnSpLocks noChangeShapeType="1"/>
              <a:stCxn id="94331" idx="1"/>
              <a:endCxn id="94380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52" name="AutoShape 148"/>
            <p:cNvCxnSpPr>
              <a:cxnSpLocks noChangeShapeType="1"/>
              <a:stCxn id="94341" idx="1"/>
              <a:endCxn id="94344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4353" name="Oval 149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354" name="AutoShape 150"/>
            <p:cNvCxnSpPr>
              <a:cxnSpLocks noChangeShapeType="1"/>
              <a:stCxn id="94337" idx="3"/>
              <a:endCxn id="94353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55" name="AutoShape 151"/>
            <p:cNvCxnSpPr>
              <a:cxnSpLocks noChangeShapeType="1"/>
              <a:stCxn id="94353" idx="0"/>
              <a:endCxn id="94365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356" name="AutoShape 152"/>
            <p:cNvCxnSpPr>
              <a:cxnSpLocks noChangeShapeType="1"/>
              <a:stCxn id="94353" idx="6"/>
              <a:endCxn id="94350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4357" name="Oval 153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358" name="AutoShape 154"/>
            <p:cNvCxnSpPr>
              <a:cxnSpLocks noChangeShapeType="1"/>
              <a:stCxn id="94342" idx="3"/>
              <a:endCxn id="94357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59" name="AutoShape 155"/>
            <p:cNvCxnSpPr>
              <a:cxnSpLocks noChangeShapeType="1"/>
              <a:stCxn id="94357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360" name="AutoShape 156"/>
            <p:cNvCxnSpPr>
              <a:cxnSpLocks noChangeShapeType="1"/>
              <a:stCxn id="94357" idx="2"/>
              <a:endCxn id="94349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4361" name="Oval 157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362" name="AutoShape 158"/>
            <p:cNvCxnSpPr>
              <a:cxnSpLocks noChangeShapeType="1"/>
              <a:stCxn id="94332" idx="3"/>
              <a:endCxn id="94361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63" name="AutoShape 159"/>
            <p:cNvCxnSpPr>
              <a:cxnSpLocks noChangeShapeType="1"/>
              <a:stCxn id="94361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364" name="AutoShape 160"/>
            <p:cNvCxnSpPr>
              <a:cxnSpLocks noChangeShapeType="1"/>
              <a:stCxn id="94361" idx="6"/>
              <a:endCxn id="94347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4365" name="Oval 161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366" name="AutoShape 162"/>
            <p:cNvCxnSpPr>
              <a:cxnSpLocks noChangeShapeType="1"/>
              <a:stCxn id="94346" idx="0"/>
              <a:endCxn id="94365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367" name="AutoShape 163"/>
            <p:cNvCxnSpPr>
              <a:cxnSpLocks noChangeShapeType="1"/>
              <a:stCxn id="94365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368" name="AutoShape 164"/>
            <p:cNvCxnSpPr>
              <a:cxnSpLocks noChangeShapeType="1"/>
              <a:stCxn id="94365" idx="2"/>
              <a:endCxn id="94381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69" name="AutoShape 165"/>
            <p:cNvCxnSpPr>
              <a:cxnSpLocks noChangeShapeType="1"/>
              <a:stCxn id="94357" idx="6"/>
              <a:endCxn id="94339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4370" name="Text Box 166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94371" name="Text Box 167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94372" name="Text Box 168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94373" name="Oval 169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374" name="AutoShape 170"/>
            <p:cNvCxnSpPr>
              <a:cxnSpLocks noChangeShapeType="1"/>
              <a:stCxn id="94373" idx="0"/>
              <a:endCxn id="94394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75" name="AutoShape 171"/>
            <p:cNvCxnSpPr>
              <a:cxnSpLocks noChangeShapeType="1"/>
              <a:stCxn id="94373" idx="6"/>
              <a:endCxn id="94392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4376" name="Oval 172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377" name="AutoShape 173"/>
            <p:cNvCxnSpPr>
              <a:cxnSpLocks noChangeShapeType="1"/>
              <a:stCxn id="94376" idx="0"/>
              <a:endCxn id="94335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378" name="AutoShape 174"/>
            <p:cNvCxnSpPr>
              <a:cxnSpLocks noChangeShapeType="1"/>
              <a:stCxn id="94376" idx="6"/>
              <a:endCxn id="94373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379" name="AutoShape 175"/>
            <p:cNvCxnSpPr>
              <a:cxnSpLocks noChangeShapeType="1"/>
              <a:stCxn id="94376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4380" name="Oval 176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1" name="Oval 177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328" name="Text Box 182"/>
          <p:cNvSpPr txBox="1">
            <a:spLocks noChangeArrowheads="1"/>
          </p:cNvSpPr>
          <p:nvPr/>
        </p:nvSpPr>
        <p:spPr bwMode="auto">
          <a:xfrm>
            <a:off x="406400" y="4759325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</a:t>
            </a:r>
            <a:r>
              <a:rPr lang="en-US" b="1"/>
              <a:t>new clock cycle</a:t>
            </a:r>
          </a:p>
        </p:txBody>
      </p:sp>
      <p:sp>
        <p:nvSpPr>
          <p:cNvPr id="94329" name="Oval 188"/>
          <p:cNvSpPr>
            <a:spLocks noChangeArrowheads="1"/>
          </p:cNvSpPr>
          <p:nvPr/>
        </p:nvSpPr>
        <p:spPr bwMode="auto">
          <a:xfrm>
            <a:off x="6553200" y="2106613"/>
            <a:ext cx="425450" cy="42068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52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3BB84C0-0983-429E-8A7B-AF30697B5CD4}" type="slidenum">
              <a:rPr lang="en-US" smtClean="0"/>
              <a:pPr lvl="1"/>
              <a:t>86</a:t>
            </a:fld>
            <a:endParaRPr lang="en-US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81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DAC</a:t>
            </a:r>
            <a:r>
              <a:rPr lang="en-US" smtClean="0"/>
              <a:t>: converts an </a:t>
            </a:r>
            <a:r>
              <a:rPr lang="en-US" b="1" smtClean="0"/>
              <a:t>unsigned</a:t>
            </a:r>
            <a:r>
              <a:rPr lang="en-US" smtClean="0"/>
              <a:t> </a:t>
            </a:r>
            <a:r>
              <a:rPr lang="en-US" b="1" smtClean="0"/>
              <a:t>binary</a:t>
            </a:r>
            <a:r>
              <a:rPr lang="en-US" smtClean="0"/>
              <a:t> </a:t>
            </a:r>
            <a:r>
              <a:rPr lang="en-US" b="1" smtClean="0"/>
              <a:t>word</a:t>
            </a:r>
            <a:r>
              <a:rPr lang="en-US" smtClean="0"/>
              <a:t> to an analog output voltage or current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1371600" y="2667000"/>
            <a:ext cx="4848225" cy="654050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 u="sng"/>
              <a:t>Resolution </a:t>
            </a:r>
            <a:r>
              <a:rPr lang="el-GR" b="1" u="sng">
                <a:cs typeface="Times New Roman" pitchFamily="18" charset="0"/>
              </a:rPr>
              <a:t>δ</a:t>
            </a:r>
            <a:r>
              <a:rPr lang="en-US" b="1" u="sng">
                <a:cs typeface="Times New Roman" pitchFamily="18" charset="0"/>
              </a:rPr>
              <a:t>v</a:t>
            </a:r>
            <a:r>
              <a:rPr lang="en-US">
                <a:cs typeface="Times New Roman" pitchFamily="18" charset="0"/>
              </a:rPr>
              <a:t>: minimum step size by which the output voltage (or current) can increment</a:t>
            </a:r>
            <a:endParaRPr lang="el-GR">
              <a:cs typeface="Times New Roman" pitchFamily="18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371600" y="3429000"/>
            <a:ext cx="4848225" cy="120332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 u="sng"/>
              <a:t>Output voltage v</a:t>
            </a:r>
            <a:r>
              <a:rPr lang="en-US" b="1" u="sng" baseline="-25000"/>
              <a:t>a</a:t>
            </a:r>
            <a:r>
              <a:rPr lang="en-US"/>
              <a:t>: the analog value represented by the binary word B</a:t>
            </a:r>
          </a:p>
          <a:p>
            <a:pPr lvl="1" algn="l">
              <a:buFontTx/>
              <a:buChar char="•"/>
            </a:pPr>
            <a:r>
              <a:rPr lang="en-US"/>
              <a:t>EX: let n=4</a:t>
            </a:r>
          </a:p>
          <a:p>
            <a:pPr lvl="1" algn="l"/>
            <a:r>
              <a:rPr lang="en-US"/>
              <a:t>v</a:t>
            </a:r>
            <a:r>
              <a:rPr lang="en-US" baseline="-25000"/>
              <a:t>a</a:t>
            </a:r>
            <a:r>
              <a:rPr lang="en-US"/>
              <a:t> =  (</a:t>
            </a:r>
            <a:r>
              <a:rPr lang="en-US" b="1"/>
              <a:t>2</a:t>
            </a:r>
            <a:r>
              <a:rPr lang="en-US" b="1" baseline="30000"/>
              <a:t>3</a:t>
            </a:r>
            <a:r>
              <a:rPr lang="en-US" b="1">
                <a:cs typeface="Times New Roman" pitchFamily="18" charset="0"/>
              </a:rPr>
              <a:t>·b</a:t>
            </a:r>
            <a:r>
              <a:rPr lang="en-US" b="1" baseline="-25000">
                <a:cs typeface="Times New Roman" pitchFamily="18" charset="0"/>
              </a:rPr>
              <a:t>3</a:t>
            </a:r>
            <a:r>
              <a:rPr lang="en-US" b="1">
                <a:cs typeface="Times New Roman" pitchFamily="18" charset="0"/>
              </a:rPr>
              <a:t> + </a:t>
            </a:r>
            <a:r>
              <a:rPr lang="en-US" sz="1600" b="1"/>
              <a:t>2</a:t>
            </a:r>
            <a:r>
              <a:rPr lang="en-US" sz="1600" b="1" baseline="30000"/>
              <a:t>2</a:t>
            </a:r>
            <a:r>
              <a:rPr lang="en-US" sz="1600" b="1"/>
              <a:t>·b</a:t>
            </a:r>
            <a:r>
              <a:rPr lang="en-US" sz="1600" b="1" baseline="-25000"/>
              <a:t>2</a:t>
            </a:r>
            <a:r>
              <a:rPr lang="en-US" sz="1600" b="1"/>
              <a:t> + 2</a:t>
            </a:r>
            <a:r>
              <a:rPr lang="en-US" sz="1600" b="1" baseline="30000"/>
              <a:t>1</a:t>
            </a:r>
            <a:r>
              <a:rPr lang="en-US" sz="1600" b="1"/>
              <a:t>·b</a:t>
            </a:r>
            <a:r>
              <a:rPr lang="en-US" sz="1600" b="1" baseline="-25000"/>
              <a:t>1</a:t>
            </a:r>
            <a:r>
              <a:rPr lang="en-US" sz="1600" b="1"/>
              <a:t> + 2</a:t>
            </a:r>
            <a:r>
              <a:rPr lang="en-US" sz="1600" b="1" baseline="30000"/>
              <a:t>0</a:t>
            </a:r>
            <a:r>
              <a:rPr lang="en-US" sz="1600" b="1"/>
              <a:t>·b</a:t>
            </a:r>
            <a:r>
              <a:rPr lang="en-US" sz="1600" b="1" baseline="-25000"/>
              <a:t>0</a:t>
            </a:r>
            <a:r>
              <a:rPr lang="en-US" sz="1600" b="1"/>
              <a:t>)</a:t>
            </a:r>
            <a:r>
              <a:rPr lang="el-GR" sz="1600" b="1">
                <a:cs typeface="Times New Roman" pitchFamily="18" charset="0"/>
              </a:rPr>
              <a:t>δ</a:t>
            </a:r>
            <a:r>
              <a:rPr lang="en-US" sz="1600" b="1">
                <a:cs typeface="Times New Roman" pitchFamily="18" charset="0"/>
              </a:rPr>
              <a:t>v</a:t>
            </a:r>
            <a:endParaRPr lang="el-GR" sz="1600" b="1" baseline="-25000">
              <a:cs typeface="Times New Roman" pitchFamily="18" charset="0"/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1371600" y="4724400"/>
            <a:ext cx="4848225" cy="1447800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 u="sng"/>
              <a:t>Max output voltage v</a:t>
            </a:r>
            <a:r>
              <a:rPr lang="en-US" b="1" u="sng" baseline="-25000"/>
              <a:t>aMax</a:t>
            </a:r>
            <a:r>
              <a:rPr lang="en-US"/>
              <a:t>: the maximum analog value </a:t>
            </a:r>
          </a:p>
          <a:p>
            <a:pPr lvl="1" algn="l">
              <a:buFontTx/>
              <a:buChar char="•"/>
            </a:pPr>
            <a:r>
              <a:rPr lang="en-US"/>
              <a:t>EX: let n=4</a:t>
            </a:r>
          </a:p>
          <a:p>
            <a:pPr lvl="1" algn="l"/>
            <a:r>
              <a:rPr lang="en-US"/>
              <a:t>v</a:t>
            </a:r>
            <a:r>
              <a:rPr lang="en-US" baseline="-25000"/>
              <a:t>aMax</a:t>
            </a:r>
            <a:r>
              <a:rPr lang="en-US"/>
              <a:t> =  (</a:t>
            </a:r>
            <a:r>
              <a:rPr lang="en-US" b="1"/>
              <a:t>2</a:t>
            </a:r>
            <a:r>
              <a:rPr lang="en-US" b="1" baseline="30000"/>
              <a:t>3</a:t>
            </a:r>
            <a:r>
              <a:rPr lang="en-US" b="1">
                <a:cs typeface="Times New Roman" pitchFamily="18" charset="0"/>
              </a:rPr>
              <a:t> + </a:t>
            </a:r>
            <a:r>
              <a:rPr lang="en-US" sz="1600" b="1"/>
              <a:t>2</a:t>
            </a:r>
            <a:r>
              <a:rPr lang="en-US" sz="1600" b="1" baseline="30000"/>
              <a:t>2</a:t>
            </a:r>
            <a:r>
              <a:rPr lang="en-US" sz="1600" b="1"/>
              <a:t> + 2</a:t>
            </a:r>
            <a:r>
              <a:rPr lang="en-US" sz="1600" b="1" baseline="30000"/>
              <a:t>1</a:t>
            </a:r>
            <a:r>
              <a:rPr lang="en-US" sz="1600" b="1"/>
              <a:t> + 2</a:t>
            </a:r>
            <a:r>
              <a:rPr lang="en-US" sz="1600" b="1" baseline="30000"/>
              <a:t>0</a:t>
            </a:r>
            <a:r>
              <a:rPr lang="en-US" sz="1600" b="1"/>
              <a:t>)</a:t>
            </a:r>
            <a:r>
              <a:rPr lang="el-GR" sz="1600" b="1">
                <a:cs typeface="Times New Roman" pitchFamily="18" charset="0"/>
              </a:rPr>
              <a:t>δ</a:t>
            </a:r>
            <a:r>
              <a:rPr lang="en-US" sz="1600" b="1">
                <a:cs typeface="Times New Roman" pitchFamily="18" charset="0"/>
              </a:rPr>
              <a:t>v</a:t>
            </a:r>
          </a:p>
          <a:p>
            <a:pPr lvl="1" algn="l"/>
            <a:r>
              <a:rPr lang="en-US" sz="1600" b="1">
                <a:cs typeface="Times New Roman" pitchFamily="18" charset="0"/>
              </a:rPr>
              <a:t>	  = (2</a:t>
            </a:r>
            <a:r>
              <a:rPr lang="en-US" sz="1600" b="1" baseline="30000">
                <a:cs typeface="Times New Roman" pitchFamily="18" charset="0"/>
              </a:rPr>
              <a:t>n</a:t>
            </a:r>
            <a:r>
              <a:rPr lang="en-US" sz="1600" b="1">
                <a:cs typeface="Times New Roman" pitchFamily="18" charset="0"/>
              </a:rPr>
              <a:t> – 1) </a:t>
            </a:r>
            <a:r>
              <a:rPr lang="el-GR" sz="1600" b="1"/>
              <a:t>δ</a:t>
            </a:r>
            <a:r>
              <a:rPr lang="en-US" sz="1600" b="1"/>
              <a:t>v</a:t>
            </a:r>
            <a:endParaRPr lang="el-GR" sz="1600" b="1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62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#24 – DAC</a:t>
            </a:r>
          </a:p>
        </p:txBody>
      </p:sp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94F7B85-231C-44A8-9BE4-66B4092F9C2F}" type="slidenum">
              <a:rPr lang="en-US" smtClean="0"/>
              <a:pPr lvl="1"/>
              <a:t>87</a:t>
            </a:fld>
            <a:endParaRPr lang="en-US" smtClean="0"/>
          </a:p>
        </p:txBody>
      </p:sp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Building a DAC</a:t>
            </a:r>
            <a:r>
              <a:rPr lang="en-US" sz="2800" smtClean="0"/>
              <a:t>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use a summing amplifier</a:t>
            </a:r>
            <a:endParaRPr lang="en-US" sz="2800" b="1" u="sng" smtClean="0"/>
          </a:p>
        </p:txBody>
      </p:sp>
      <p:grpSp>
        <p:nvGrpSpPr>
          <p:cNvPr id="96263" name="Group 113"/>
          <p:cNvGrpSpPr>
            <a:grpSpLocks/>
          </p:cNvGrpSpPr>
          <p:nvPr/>
        </p:nvGrpSpPr>
        <p:grpSpPr bwMode="auto">
          <a:xfrm>
            <a:off x="1066800" y="2927350"/>
            <a:ext cx="2349500" cy="2330450"/>
            <a:chOff x="3250" y="1191"/>
            <a:chExt cx="1341" cy="1301"/>
          </a:xfrm>
        </p:grpSpPr>
        <p:sp>
          <p:nvSpPr>
            <p:cNvPr id="96374" name="AutoShape 114"/>
            <p:cNvSpPr>
              <a:spLocks noChangeArrowheads="1"/>
            </p:cNvSpPr>
            <p:nvPr/>
          </p:nvSpPr>
          <p:spPr bwMode="auto">
            <a:xfrm rot="5400000" flipH="1">
              <a:off x="3957" y="1358"/>
              <a:ext cx="419" cy="342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75" name="Text Box 115"/>
            <p:cNvSpPr txBox="1">
              <a:spLocks noChangeArrowheads="1"/>
            </p:cNvSpPr>
            <p:nvPr/>
          </p:nvSpPr>
          <p:spPr bwMode="auto">
            <a:xfrm>
              <a:off x="3972" y="1326"/>
              <a:ext cx="163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96376" name="Text Box 116"/>
            <p:cNvSpPr txBox="1">
              <a:spLocks noChangeArrowheads="1"/>
            </p:cNvSpPr>
            <p:nvPr/>
          </p:nvSpPr>
          <p:spPr bwMode="auto">
            <a:xfrm>
              <a:off x="3957" y="1522"/>
              <a:ext cx="170" cy="18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96377" name="Line 117"/>
            <p:cNvSpPr>
              <a:spLocks noChangeShapeType="1"/>
            </p:cNvSpPr>
            <p:nvPr/>
          </p:nvSpPr>
          <p:spPr bwMode="auto">
            <a:xfrm flipH="1">
              <a:off x="3850" y="1633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78" name="Oval 118"/>
            <p:cNvSpPr>
              <a:spLocks noChangeArrowheads="1"/>
            </p:cNvSpPr>
            <p:nvPr/>
          </p:nvSpPr>
          <p:spPr bwMode="auto">
            <a:xfrm>
              <a:off x="3810" y="1612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79" name="Oval 119"/>
            <p:cNvSpPr>
              <a:spLocks noChangeArrowheads="1"/>
            </p:cNvSpPr>
            <p:nvPr/>
          </p:nvSpPr>
          <p:spPr bwMode="auto">
            <a:xfrm>
              <a:off x="3807" y="1412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80" name="Line 120"/>
            <p:cNvSpPr>
              <a:spLocks noChangeShapeType="1"/>
            </p:cNvSpPr>
            <p:nvPr/>
          </p:nvSpPr>
          <p:spPr bwMode="auto">
            <a:xfrm flipH="1">
              <a:off x="3850" y="1434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81" name="Line 121"/>
            <p:cNvSpPr>
              <a:spLocks noChangeShapeType="1"/>
            </p:cNvSpPr>
            <p:nvPr/>
          </p:nvSpPr>
          <p:spPr bwMode="auto">
            <a:xfrm flipH="1">
              <a:off x="4334" y="1528"/>
              <a:ext cx="1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82" name="Oval 122"/>
            <p:cNvSpPr>
              <a:spLocks noChangeArrowheads="1"/>
            </p:cNvSpPr>
            <p:nvPr/>
          </p:nvSpPr>
          <p:spPr bwMode="auto">
            <a:xfrm>
              <a:off x="4477" y="1507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83" name="Oval 123"/>
            <p:cNvSpPr>
              <a:spLocks noChangeArrowheads="1"/>
            </p:cNvSpPr>
            <p:nvPr/>
          </p:nvSpPr>
          <p:spPr bwMode="auto">
            <a:xfrm>
              <a:off x="4475" y="2044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84" name="Oval 124"/>
            <p:cNvSpPr>
              <a:spLocks noChangeArrowheads="1"/>
            </p:cNvSpPr>
            <p:nvPr/>
          </p:nvSpPr>
          <p:spPr bwMode="auto">
            <a:xfrm>
              <a:off x="3753" y="2044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85" name="AutoShape 125"/>
            <p:cNvCxnSpPr>
              <a:cxnSpLocks noChangeShapeType="1"/>
              <a:stCxn id="96383" idx="2"/>
              <a:endCxn id="96384" idx="6"/>
            </p:cNvCxnSpPr>
            <p:nvPr/>
          </p:nvCxnSpPr>
          <p:spPr bwMode="auto">
            <a:xfrm flipH="1">
              <a:off x="3795" y="2065"/>
              <a:ext cx="68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386" name="AutoShape 126"/>
            <p:cNvCxnSpPr>
              <a:cxnSpLocks noChangeShapeType="1"/>
              <a:stCxn id="96378" idx="2"/>
              <a:endCxn id="96384" idx="0"/>
            </p:cNvCxnSpPr>
            <p:nvPr/>
          </p:nvCxnSpPr>
          <p:spPr bwMode="auto">
            <a:xfrm rot="10800000" flipV="1">
              <a:off x="3774" y="1633"/>
              <a:ext cx="36" cy="4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6387" name="Text Box 127"/>
            <p:cNvSpPr txBox="1">
              <a:spLocks noChangeArrowheads="1"/>
            </p:cNvSpPr>
            <p:nvPr/>
          </p:nvSpPr>
          <p:spPr bwMode="auto">
            <a:xfrm>
              <a:off x="4388" y="1525"/>
              <a:ext cx="203" cy="46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96388" name="Group 128"/>
            <p:cNvGrpSpPr>
              <a:grpSpLocks/>
            </p:cNvGrpSpPr>
            <p:nvPr/>
          </p:nvGrpSpPr>
          <p:grpSpPr bwMode="auto">
            <a:xfrm rot="5400000" flipH="1" flipV="1">
              <a:off x="4147" y="1149"/>
              <a:ext cx="61" cy="146"/>
              <a:chOff x="3450" y="2313"/>
              <a:chExt cx="111" cy="216"/>
            </a:xfrm>
          </p:grpSpPr>
          <p:sp>
            <p:nvSpPr>
              <p:cNvPr id="96464" name="Line 12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5" name="Line 13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6" name="Line 13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7" name="Line 13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8" name="Line 13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9" name="Line 13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70" name="Line 13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389" name="AutoShape 136"/>
            <p:cNvCxnSpPr>
              <a:cxnSpLocks noChangeShapeType="1"/>
              <a:stCxn id="96379" idx="0"/>
              <a:endCxn id="96464" idx="0"/>
            </p:cNvCxnSpPr>
            <p:nvPr/>
          </p:nvCxnSpPr>
          <p:spPr bwMode="auto">
            <a:xfrm rot="-5400000">
              <a:off x="3874" y="1180"/>
              <a:ext cx="186" cy="2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390" name="AutoShape 137"/>
            <p:cNvCxnSpPr>
              <a:cxnSpLocks noChangeShapeType="1"/>
              <a:stCxn id="96382" idx="0"/>
              <a:endCxn id="96466" idx="1"/>
            </p:cNvCxnSpPr>
            <p:nvPr/>
          </p:nvCxnSpPr>
          <p:spPr bwMode="auto">
            <a:xfrm rot="5400000" flipH="1">
              <a:off x="4232" y="1241"/>
              <a:ext cx="286" cy="24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6391" name="Group 138"/>
            <p:cNvGrpSpPr>
              <a:grpSpLocks/>
            </p:cNvGrpSpPr>
            <p:nvPr/>
          </p:nvGrpSpPr>
          <p:grpSpPr bwMode="auto">
            <a:xfrm rot="5400000" flipH="1" flipV="1">
              <a:off x="3493" y="1361"/>
              <a:ext cx="61" cy="146"/>
              <a:chOff x="3450" y="2313"/>
              <a:chExt cx="111" cy="216"/>
            </a:xfrm>
          </p:grpSpPr>
          <p:sp>
            <p:nvSpPr>
              <p:cNvPr id="96457" name="Line 1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58" name="Line 1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59" name="Line 1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0" name="Line 1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1" name="Line 1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2" name="Line 1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63" name="Line 1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392" name="AutoShape 146"/>
            <p:cNvCxnSpPr>
              <a:cxnSpLocks noChangeShapeType="1"/>
              <a:stCxn id="96395" idx="0"/>
              <a:endCxn id="96457" idx="0"/>
            </p:cNvCxnSpPr>
            <p:nvPr/>
          </p:nvCxnSpPr>
          <p:spPr bwMode="auto">
            <a:xfrm rot="-5400000">
              <a:off x="3379" y="1392"/>
              <a:ext cx="26" cy="1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393" name="AutoShape 147"/>
            <p:cNvCxnSpPr>
              <a:cxnSpLocks noChangeShapeType="1"/>
              <a:stCxn id="96396" idx="2"/>
              <a:endCxn id="96459" idx="1"/>
            </p:cNvCxnSpPr>
            <p:nvPr/>
          </p:nvCxnSpPr>
          <p:spPr bwMode="auto">
            <a:xfrm flipH="1" flipV="1">
              <a:off x="3598" y="1433"/>
              <a:ext cx="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94" name="Oval 148"/>
            <p:cNvSpPr>
              <a:spLocks noChangeArrowheads="1"/>
            </p:cNvSpPr>
            <p:nvPr/>
          </p:nvSpPr>
          <p:spPr bwMode="auto">
            <a:xfrm>
              <a:off x="3250" y="1475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95" name="Text Box 149"/>
            <p:cNvSpPr txBox="1">
              <a:spLocks noChangeArrowheads="1"/>
            </p:cNvSpPr>
            <p:nvPr/>
          </p:nvSpPr>
          <p:spPr bwMode="auto">
            <a:xfrm>
              <a:off x="3263" y="1465"/>
              <a:ext cx="137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96396" name="Oval 150"/>
            <p:cNvSpPr>
              <a:spLocks noChangeArrowheads="1"/>
            </p:cNvSpPr>
            <p:nvPr/>
          </p:nvSpPr>
          <p:spPr bwMode="auto">
            <a:xfrm>
              <a:off x="3677" y="1412"/>
              <a:ext cx="43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97" name="AutoShape 151"/>
            <p:cNvCxnSpPr>
              <a:cxnSpLocks noChangeShapeType="1"/>
              <a:stCxn id="96396" idx="6"/>
              <a:endCxn id="96379" idx="2"/>
            </p:cNvCxnSpPr>
            <p:nvPr/>
          </p:nvCxnSpPr>
          <p:spPr bwMode="auto">
            <a:xfrm>
              <a:off x="3720" y="1433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6398" name="Group 152"/>
            <p:cNvGrpSpPr>
              <a:grpSpLocks/>
            </p:cNvGrpSpPr>
            <p:nvPr/>
          </p:nvGrpSpPr>
          <p:grpSpPr bwMode="auto">
            <a:xfrm>
              <a:off x="3275" y="1644"/>
              <a:ext cx="122" cy="103"/>
              <a:chOff x="1235" y="3264"/>
              <a:chExt cx="288" cy="216"/>
            </a:xfrm>
          </p:grpSpPr>
          <p:grpSp>
            <p:nvGrpSpPr>
              <p:cNvPr id="96452" name="Group 153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6454" name="Freeform 154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55" name="Line 155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56" name="Line 156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6453" name="AutoShape 157"/>
              <p:cNvCxnSpPr>
                <a:cxnSpLocks noChangeShapeType="1"/>
                <a:stCxn id="96454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96399" name="Group 158"/>
            <p:cNvGrpSpPr>
              <a:grpSpLocks/>
            </p:cNvGrpSpPr>
            <p:nvPr/>
          </p:nvGrpSpPr>
          <p:grpSpPr bwMode="auto">
            <a:xfrm rot="5400000" flipH="1" flipV="1">
              <a:off x="3493" y="1715"/>
              <a:ext cx="61" cy="146"/>
              <a:chOff x="3450" y="2313"/>
              <a:chExt cx="111" cy="216"/>
            </a:xfrm>
          </p:grpSpPr>
          <p:sp>
            <p:nvSpPr>
              <p:cNvPr id="96445" name="Line 15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46" name="Line 16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47" name="Line 16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48" name="Line 16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49" name="Line 16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50" name="Line 16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51" name="Line 16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400" name="AutoShape 166"/>
            <p:cNvCxnSpPr>
              <a:cxnSpLocks noChangeShapeType="1"/>
              <a:stCxn id="96403" idx="0"/>
              <a:endCxn id="96445" idx="0"/>
            </p:cNvCxnSpPr>
            <p:nvPr/>
          </p:nvCxnSpPr>
          <p:spPr bwMode="auto">
            <a:xfrm rot="-5400000">
              <a:off x="3379" y="1746"/>
              <a:ext cx="26" cy="1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401" name="AutoShape 167"/>
            <p:cNvCxnSpPr>
              <a:cxnSpLocks noChangeShapeType="1"/>
              <a:stCxn id="96404" idx="2"/>
              <a:endCxn id="96447" idx="1"/>
            </p:cNvCxnSpPr>
            <p:nvPr/>
          </p:nvCxnSpPr>
          <p:spPr bwMode="auto">
            <a:xfrm flipH="1" flipV="1">
              <a:off x="3597" y="1787"/>
              <a:ext cx="8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402" name="Oval 168"/>
            <p:cNvSpPr>
              <a:spLocks noChangeArrowheads="1"/>
            </p:cNvSpPr>
            <p:nvPr/>
          </p:nvSpPr>
          <p:spPr bwMode="auto">
            <a:xfrm>
              <a:off x="3250" y="1829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03" name="Text Box 169"/>
            <p:cNvSpPr txBox="1">
              <a:spLocks noChangeArrowheads="1"/>
            </p:cNvSpPr>
            <p:nvPr/>
          </p:nvSpPr>
          <p:spPr bwMode="auto">
            <a:xfrm>
              <a:off x="3263" y="1819"/>
              <a:ext cx="137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96404" name="Oval 170"/>
            <p:cNvSpPr>
              <a:spLocks noChangeArrowheads="1"/>
            </p:cNvSpPr>
            <p:nvPr/>
          </p:nvSpPr>
          <p:spPr bwMode="auto">
            <a:xfrm>
              <a:off x="3677" y="1766"/>
              <a:ext cx="43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405" name="Group 171"/>
            <p:cNvGrpSpPr>
              <a:grpSpLocks/>
            </p:cNvGrpSpPr>
            <p:nvPr/>
          </p:nvGrpSpPr>
          <p:grpSpPr bwMode="auto">
            <a:xfrm>
              <a:off x="3275" y="1998"/>
              <a:ext cx="122" cy="103"/>
              <a:chOff x="1235" y="3264"/>
              <a:chExt cx="288" cy="216"/>
            </a:xfrm>
          </p:grpSpPr>
          <p:grpSp>
            <p:nvGrpSpPr>
              <p:cNvPr id="96440" name="Group 172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6442" name="Freeform 173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43" name="Line 174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44" name="Line 175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6441" name="AutoShape 176"/>
              <p:cNvCxnSpPr>
                <a:cxnSpLocks noChangeShapeType="1"/>
                <a:stCxn id="96442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96406" name="Group 177"/>
            <p:cNvGrpSpPr>
              <a:grpSpLocks/>
            </p:cNvGrpSpPr>
            <p:nvPr/>
          </p:nvGrpSpPr>
          <p:grpSpPr bwMode="auto">
            <a:xfrm rot="5400000" flipH="1" flipV="1">
              <a:off x="3496" y="2107"/>
              <a:ext cx="61" cy="146"/>
              <a:chOff x="3450" y="2313"/>
              <a:chExt cx="111" cy="216"/>
            </a:xfrm>
          </p:grpSpPr>
          <p:sp>
            <p:nvSpPr>
              <p:cNvPr id="96433" name="Line 17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34" name="Line 17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35" name="Line 18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36" name="Line 18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37" name="Line 18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38" name="Line 18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39" name="Line 18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407" name="AutoShape 185"/>
            <p:cNvCxnSpPr>
              <a:cxnSpLocks noChangeShapeType="1"/>
              <a:stCxn id="96410" idx="0"/>
              <a:endCxn id="96433" idx="0"/>
            </p:cNvCxnSpPr>
            <p:nvPr/>
          </p:nvCxnSpPr>
          <p:spPr bwMode="auto">
            <a:xfrm rot="-5400000">
              <a:off x="3382" y="2138"/>
              <a:ext cx="26" cy="11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408" name="AutoShape 186"/>
            <p:cNvCxnSpPr>
              <a:cxnSpLocks noChangeShapeType="1"/>
              <a:stCxn id="96411" idx="2"/>
              <a:endCxn id="96435" idx="1"/>
            </p:cNvCxnSpPr>
            <p:nvPr/>
          </p:nvCxnSpPr>
          <p:spPr bwMode="auto">
            <a:xfrm flipH="1" flipV="1">
              <a:off x="3600" y="2178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409" name="Oval 187"/>
            <p:cNvSpPr>
              <a:spLocks noChangeArrowheads="1"/>
            </p:cNvSpPr>
            <p:nvPr/>
          </p:nvSpPr>
          <p:spPr bwMode="auto">
            <a:xfrm>
              <a:off x="3253" y="2221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10" name="Text Box 188"/>
            <p:cNvSpPr txBox="1">
              <a:spLocks noChangeArrowheads="1"/>
            </p:cNvSpPr>
            <p:nvPr/>
          </p:nvSpPr>
          <p:spPr bwMode="auto">
            <a:xfrm>
              <a:off x="3266" y="2211"/>
              <a:ext cx="138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96411" name="Oval 189"/>
            <p:cNvSpPr>
              <a:spLocks noChangeArrowheads="1"/>
            </p:cNvSpPr>
            <p:nvPr/>
          </p:nvSpPr>
          <p:spPr bwMode="auto">
            <a:xfrm>
              <a:off x="3680" y="2157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412" name="Group 190"/>
            <p:cNvGrpSpPr>
              <a:grpSpLocks/>
            </p:cNvGrpSpPr>
            <p:nvPr/>
          </p:nvGrpSpPr>
          <p:grpSpPr bwMode="auto">
            <a:xfrm>
              <a:off x="3277" y="2390"/>
              <a:ext cx="122" cy="102"/>
              <a:chOff x="1235" y="3264"/>
              <a:chExt cx="288" cy="216"/>
            </a:xfrm>
          </p:grpSpPr>
          <p:grpSp>
            <p:nvGrpSpPr>
              <p:cNvPr id="96428" name="Group 191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6430" name="Freeform 192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31" name="Line 193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32" name="Line 194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6429" name="AutoShape 195"/>
              <p:cNvCxnSpPr>
                <a:cxnSpLocks noChangeShapeType="1"/>
                <a:stCxn id="96430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cxnSp>
          <p:nvCxnSpPr>
            <p:cNvPr id="96413" name="AutoShape 196"/>
            <p:cNvCxnSpPr>
              <a:cxnSpLocks noChangeShapeType="1"/>
              <a:stCxn id="96396" idx="4"/>
              <a:endCxn id="96404" idx="0"/>
            </p:cNvCxnSpPr>
            <p:nvPr/>
          </p:nvCxnSpPr>
          <p:spPr bwMode="auto">
            <a:xfrm>
              <a:off x="3699" y="1454"/>
              <a:ext cx="0" cy="3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414" name="AutoShape 197"/>
            <p:cNvCxnSpPr>
              <a:cxnSpLocks noChangeShapeType="1"/>
              <a:stCxn id="96404" idx="4"/>
              <a:endCxn id="96411" idx="0"/>
            </p:cNvCxnSpPr>
            <p:nvPr/>
          </p:nvCxnSpPr>
          <p:spPr bwMode="auto">
            <a:xfrm>
              <a:off x="3699" y="1808"/>
              <a:ext cx="2" cy="34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96415" name="Group 198"/>
            <p:cNvGrpSpPr>
              <a:grpSpLocks/>
            </p:cNvGrpSpPr>
            <p:nvPr/>
          </p:nvGrpSpPr>
          <p:grpSpPr bwMode="auto">
            <a:xfrm>
              <a:off x="4044" y="2059"/>
              <a:ext cx="122" cy="102"/>
              <a:chOff x="1235" y="3264"/>
              <a:chExt cx="288" cy="216"/>
            </a:xfrm>
          </p:grpSpPr>
          <p:grpSp>
            <p:nvGrpSpPr>
              <p:cNvPr id="96423" name="Group 199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6425" name="Freeform 200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26" name="Line 201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427" name="Line 202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6424" name="AutoShape 203"/>
              <p:cNvCxnSpPr>
                <a:cxnSpLocks noChangeShapeType="1"/>
                <a:stCxn id="96425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96416" name="Text Box 204"/>
            <p:cNvSpPr txBox="1">
              <a:spLocks noChangeArrowheads="1"/>
            </p:cNvSpPr>
            <p:nvPr/>
          </p:nvSpPr>
          <p:spPr bwMode="auto">
            <a:xfrm>
              <a:off x="3439" y="1984"/>
              <a:ext cx="233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Sn</a:t>
              </a:r>
            </a:p>
          </p:txBody>
        </p:sp>
        <p:sp>
          <p:nvSpPr>
            <p:cNvPr id="96417" name="Text Box 205"/>
            <p:cNvSpPr txBox="1">
              <a:spLocks noChangeArrowheads="1"/>
            </p:cNvSpPr>
            <p:nvPr/>
          </p:nvSpPr>
          <p:spPr bwMode="auto">
            <a:xfrm>
              <a:off x="3422" y="1584"/>
              <a:ext cx="229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S2</a:t>
              </a:r>
            </a:p>
          </p:txBody>
        </p:sp>
        <p:sp>
          <p:nvSpPr>
            <p:cNvPr id="96418" name="Text Box 206"/>
            <p:cNvSpPr txBox="1">
              <a:spLocks noChangeArrowheads="1"/>
            </p:cNvSpPr>
            <p:nvPr/>
          </p:nvSpPr>
          <p:spPr bwMode="auto">
            <a:xfrm>
              <a:off x="3422" y="1248"/>
              <a:ext cx="229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S1</a:t>
              </a:r>
            </a:p>
          </p:txBody>
        </p:sp>
        <p:sp>
          <p:nvSpPr>
            <p:cNvPr id="96419" name="Text Box 207"/>
            <p:cNvSpPr txBox="1">
              <a:spLocks noChangeArrowheads="1"/>
            </p:cNvSpPr>
            <p:nvPr/>
          </p:nvSpPr>
          <p:spPr bwMode="auto">
            <a:xfrm>
              <a:off x="3423" y="2208"/>
              <a:ext cx="21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Sn</a:t>
              </a:r>
            </a:p>
          </p:txBody>
        </p:sp>
        <p:sp>
          <p:nvSpPr>
            <p:cNvPr id="96420" name="Text Box 208"/>
            <p:cNvSpPr txBox="1">
              <a:spLocks noChangeArrowheads="1"/>
            </p:cNvSpPr>
            <p:nvPr/>
          </p:nvSpPr>
          <p:spPr bwMode="auto">
            <a:xfrm>
              <a:off x="3425" y="1795"/>
              <a:ext cx="210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S2</a:t>
              </a:r>
            </a:p>
          </p:txBody>
        </p:sp>
        <p:sp>
          <p:nvSpPr>
            <p:cNvPr id="96421" name="Text Box 209"/>
            <p:cNvSpPr txBox="1">
              <a:spLocks noChangeArrowheads="1"/>
            </p:cNvSpPr>
            <p:nvPr/>
          </p:nvSpPr>
          <p:spPr bwMode="auto">
            <a:xfrm>
              <a:off x="3425" y="1440"/>
              <a:ext cx="210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S1</a:t>
              </a:r>
            </a:p>
          </p:txBody>
        </p:sp>
        <p:sp>
          <p:nvSpPr>
            <p:cNvPr id="96422" name="Text Box 210"/>
            <p:cNvSpPr txBox="1">
              <a:spLocks noChangeArrowheads="1"/>
            </p:cNvSpPr>
            <p:nvPr/>
          </p:nvSpPr>
          <p:spPr bwMode="auto">
            <a:xfrm>
              <a:off x="4138" y="1227"/>
              <a:ext cx="203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</p:grpSp>
      <p:grpSp>
        <p:nvGrpSpPr>
          <p:cNvPr id="96264" name="Group 345"/>
          <p:cNvGrpSpPr>
            <a:grpSpLocks/>
          </p:cNvGrpSpPr>
          <p:nvPr/>
        </p:nvGrpSpPr>
        <p:grpSpPr bwMode="auto">
          <a:xfrm>
            <a:off x="5103813" y="2743200"/>
            <a:ext cx="2973387" cy="2568575"/>
            <a:chOff x="3015" y="1934"/>
            <a:chExt cx="1873" cy="1618"/>
          </a:xfrm>
        </p:grpSpPr>
        <p:sp>
          <p:nvSpPr>
            <p:cNvPr id="96268" name="AutoShape 212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9" name="Text Box 213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96270" name="Text Box 214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96271" name="Line 215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72" name="Oval 216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3" name="Oval 217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4" name="Line 218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75" name="Line 219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76" name="Oval 220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7" name="Oval 221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8" name="Oval 222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279" name="AutoShape 223"/>
            <p:cNvCxnSpPr>
              <a:cxnSpLocks noChangeShapeType="1"/>
              <a:stCxn id="96277" idx="2"/>
              <a:endCxn id="96278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80" name="AutoShape 224"/>
            <p:cNvCxnSpPr>
              <a:cxnSpLocks noChangeShapeType="1"/>
              <a:stCxn id="96272" idx="2"/>
              <a:endCxn id="96278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6281" name="Text Box 225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96282" name="Group 226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96367" name="Line 22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8" name="Line 22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9" name="Line 22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70" name="Line 23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71" name="Line 23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72" name="Line 23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73" name="Line 23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283" name="AutoShape 234"/>
            <p:cNvCxnSpPr>
              <a:cxnSpLocks noChangeShapeType="1"/>
              <a:stCxn id="96273" idx="0"/>
              <a:endCxn id="96367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284" name="AutoShape 235"/>
            <p:cNvCxnSpPr>
              <a:cxnSpLocks noChangeShapeType="1"/>
              <a:stCxn id="96276" idx="0"/>
              <a:endCxn id="96369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6285" name="Group 236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96360" name="Line 23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1" name="Line 23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2" name="Line 23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3" name="Line 24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4" name="Line 24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5" name="Line 24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66" name="Line 24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286" name="AutoShape 244"/>
            <p:cNvCxnSpPr>
              <a:cxnSpLocks noChangeShapeType="1"/>
              <a:stCxn id="96314" idx="6"/>
              <a:endCxn id="96360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87" name="AutoShape 245"/>
            <p:cNvCxnSpPr>
              <a:cxnSpLocks noChangeShapeType="1"/>
              <a:stCxn id="96288" idx="2"/>
              <a:endCxn id="96362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288" name="Oval 248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289" name="AutoShape 249"/>
            <p:cNvCxnSpPr>
              <a:cxnSpLocks noChangeShapeType="1"/>
              <a:stCxn id="96288" idx="6"/>
              <a:endCxn id="96273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6290" name="Group 256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96353" name="Line 25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4" name="Line 25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5" name="Line 25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6" name="Line 26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7" name="Line 26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8" name="Line 26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9" name="Line 26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291" name="AutoShape 264"/>
            <p:cNvCxnSpPr>
              <a:cxnSpLocks noChangeShapeType="1"/>
              <a:stCxn id="96313" idx="6"/>
              <a:endCxn id="96353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92" name="AutoShape 265"/>
            <p:cNvCxnSpPr>
              <a:cxnSpLocks noChangeShapeType="1"/>
              <a:stCxn id="96293" idx="2"/>
              <a:endCxn id="96355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293" name="Oval 268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94" name="Group 275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96346" name="Line 2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7" name="Line 2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8" name="Line 2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9" name="Line 2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0" name="Line 2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1" name="Line 2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52" name="Line 2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295" name="AutoShape 283"/>
            <p:cNvCxnSpPr>
              <a:cxnSpLocks noChangeShapeType="1"/>
              <a:stCxn id="96312" idx="6"/>
              <a:endCxn id="96346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96" name="AutoShape 284"/>
            <p:cNvCxnSpPr>
              <a:cxnSpLocks noChangeShapeType="1"/>
              <a:stCxn id="96297" idx="2"/>
              <a:endCxn id="96348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297" name="Oval 287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298" name="AutoShape 294"/>
            <p:cNvCxnSpPr>
              <a:cxnSpLocks noChangeShapeType="1"/>
              <a:stCxn id="96288" idx="4"/>
              <a:endCxn id="96293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99" name="AutoShape 295"/>
            <p:cNvCxnSpPr>
              <a:cxnSpLocks noChangeShapeType="1"/>
              <a:stCxn id="96293" idx="4"/>
              <a:endCxn id="96297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96300" name="Group 29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96341" name="Group 29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6343" name="Freeform 29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344" name="Line 29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345" name="Line 30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6342" name="AutoShape 301"/>
              <p:cNvCxnSpPr>
                <a:cxnSpLocks noChangeShapeType="1"/>
                <a:stCxn id="96343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96301" name="Text Box 30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6302" name="Text Box 30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6303" name="Text Box 30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6304" name="Text Box 308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96305" name="Group 309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96334" name="Line 31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5" name="Line 31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6" name="Line 31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7" name="Line 31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8" name="Line 31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9" name="Line 31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0" name="Line 31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306" name="AutoShape 317"/>
            <p:cNvCxnSpPr>
              <a:cxnSpLocks noChangeShapeType="1"/>
              <a:stCxn id="96311" idx="6"/>
              <a:endCxn id="96334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307" name="AutoShape 318"/>
            <p:cNvCxnSpPr>
              <a:cxnSpLocks noChangeShapeType="1"/>
              <a:stCxn id="96308" idx="2"/>
              <a:endCxn id="96336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08" name="Oval 319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09" name="AutoShape 320"/>
            <p:cNvCxnSpPr>
              <a:cxnSpLocks noChangeShapeType="1"/>
              <a:stCxn id="96308" idx="0"/>
              <a:endCxn id="96297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10" name="Text Box 321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96311" name="Oval 322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12" name="Oval 323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13" name="Oval 324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14" name="Oval 325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15" name="Oval 326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16" name="AutoShape 327"/>
            <p:cNvCxnSpPr>
              <a:cxnSpLocks noChangeShapeType="1"/>
              <a:stCxn id="96315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17" name="Oval 328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18" name="AutoShape 329"/>
            <p:cNvCxnSpPr>
              <a:cxnSpLocks noChangeShapeType="1"/>
              <a:stCxn id="96317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19" name="Oval 330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20" name="AutoShape 331"/>
            <p:cNvCxnSpPr>
              <a:cxnSpLocks noChangeShapeType="1"/>
              <a:stCxn id="96319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21" name="Oval 332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322" name="AutoShape 333"/>
            <p:cNvCxnSpPr>
              <a:cxnSpLocks noChangeShapeType="1"/>
              <a:stCxn id="96321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323" name="AutoShape 334"/>
            <p:cNvCxnSpPr>
              <a:cxnSpLocks noChangeShapeType="1"/>
              <a:stCxn id="96315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324" name="AutoShape 335"/>
            <p:cNvCxnSpPr>
              <a:cxnSpLocks noChangeShapeType="1"/>
              <a:stCxn id="96317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325" name="AutoShape 336"/>
            <p:cNvCxnSpPr>
              <a:cxnSpLocks noChangeShapeType="1"/>
              <a:stCxn id="96319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326" name="AutoShape 337"/>
            <p:cNvCxnSpPr>
              <a:cxnSpLocks noChangeShapeType="1"/>
              <a:stCxn id="96321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27" name="Text Box 338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96328" name="AutoShape 339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96329" name="AutoShape 340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6330" name="Text Box 341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6331" name="Text Box 342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6332" name="Text Box 343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6333" name="Text Box 344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sp>
        <p:nvSpPr>
          <p:cNvPr id="96265" name="Text Box 346"/>
          <p:cNvSpPr txBox="1">
            <a:spLocks noChangeArrowheads="1"/>
          </p:cNvSpPr>
          <p:nvPr/>
        </p:nvSpPr>
        <p:spPr bwMode="auto">
          <a:xfrm>
            <a:off x="1146175" y="5500688"/>
            <a:ext cx="2173288" cy="40957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Summing amplifier</a:t>
            </a:r>
          </a:p>
        </p:txBody>
      </p:sp>
      <p:sp>
        <p:nvSpPr>
          <p:cNvPr id="96266" name="Text Box 347"/>
          <p:cNvSpPr txBox="1">
            <a:spLocks noChangeArrowheads="1"/>
          </p:cNvSpPr>
          <p:nvPr/>
        </p:nvSpPr>
        <p:spPr bwMode="auto">
          <a:xfrm>
            <a:off x="6280150" y="5500688"/>
            <a:ext cx="735013" cy="40957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DAC</a:t>
            </a:r>
          </a:p>
        </p:txBody>
      </p:sp>
      <p:sp>
        <p:nvSpPr>
          <p:cNvPr id="96267" name="AutoShape 348"/>
          <p:cNvSpPr>
            <a:spLocks noChangeArrowheads="1"/>
          </p:cNvSpPr>
          <p:nvPr/>
        </p:nvSpPr>
        <p:spPr bwMode="auto">
          <a:xfrm>
            <a:off x="3886200" y="3840163"/>
            <a:ext cx="914400" cy="444500"/>
          </a:xfrm>
          <a:prstGeom prst="rightArrow">
            <a:avLst>
              <a:gd name="adj1" fmla="val 50000"/>
              <a:gd name="adj2" fmla="val 51429"/>
            </a:avLst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458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88EB859-3FB3-4E4E-BD0E-E64830FB111E}" type="slidenum">
              <a:rPr lang="en-US" smtClean="0"/>
              <a:pPr lvl="1"/>
              <a:t>88</a:t>
            </a:fld>
            <a:endParaRPr lang="en-US" smtClean="0"/>
          </a:p>
        </p:txBody>
      </p:sp>
      <p:sp>
        <p:nvSpPr>
          <p:cNvPr id="245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45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Building a DAC</a:t>
            </a:r>
            <a:r>
              <a:rPr lang="en-US" sz="2800" smtClean="0"/>
              <a:t>:</a:t>
            </a:r>
          </a:p>
          <a:p>
            <a:pPr>
              <a:buFont typeface="Monotype Sorts" pitchFamily="2" charset="2"/>
              <a:buNone/>
            </a:pPr>
            <a:r>
              <a:rPr lang="en-US" sz="2800" smtClean="0"/>
              <a:t>	 </a:t>
            </a:r>
            <a:r>
              <a:rPr lang="en-US" sz="2400" smtClean="0"/>
              <a:t>the analog output (</a:t>
            </a:r>
            <a:r>
              <a:rPr lang="en-US" sz="2400" b="1" smtClean="0"/>
              <a:t>v</a:t>
            </a:r>
            <a:r>
              <a:rPr lang="en-US" sz="2400" b="1" baseline="-25000" smtClean="0"/>
              <a:t>a</a:t>
            </a:r>
            <a:r>
              <a:rPr lang="en-US" sz="2400" smtClean="0"/>
              <a:t>) is proportional to the binary word </a:t>
            </a:r>
            <a:r>
              <a:rPr lang="en-US" sz="2400" b="1" smtClean="0"/>
              <a:t>B</a:t>
            </a: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257800" y="5076825"/>
          <a:ext cx="3111500" cy="1019175"/>
        </p:xfrm>
        <a:graphic>
          <a:graphicData uri="http://schemas.openxmlformats.org/presentationml/2006/ole">
            <p:oleObj spid="_x0000_s24578" name="Equation" r:id="rId3" imgW="1358640" imgH="444240" progId="Equation.3">
              <p:embed/>
            </p:oleObj>
          </a:graphicData>
        </a:graphic>
      </p:graphicFrame>
      <p:grpSp>
        <p:nvGrpSpPr>
          <p:cNvPr id="24586" name="Group 5"/>
          <p:cNvGrpSpPr>
            <a:grpSpLocks/>
          </p:cNvGrpSpPr>
          <p:nvPr/>
        </p:nvGrpSpPr>
        <p:grpSpPr bwMode="auto">
          <a:xfrm>
            <a:off x="760413" y="2667000"/>
            <a:ext cx="2973387" cy="2568575"/>
            <a:chOff x="3015" y="1934"/>
            <a:chExt cx="1873" cy="1618"/>
          </a:xfrm>
        </p:grpSpPr>
        <p:sp>
          <p:nvSpPr>
            <p:cNvPr id="24592" name="AutoShape 6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Text Box 7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24594" name="Text Box 8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24595" name="Line 9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Oval 10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7" name="Oval 11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Line 12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Line 13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Oval 14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Oval 15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Oval 16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03" name="AutoShape 17"/>
            <p:cNvCxnSpPr>
              <a:cxnSpLocks noChangeShapeType="1"/>
              <a:stCxn id="24601" idx="2"/>
              <a:endCxn id="24602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04" name="AutoShape 18"/>
            <p:cNvCxnSpPr>
              <a:cxnSpLocks noChangeShapeType="1"/>
              <a:stCxn id="24596" idx="2"/>
              <a:endCxn id="24602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4605" name="Text Box 19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24606" name="Group 20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4691" name="Line 2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2" name="Line 2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3" name="Line 2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4" name="Line 2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5" name="Line 2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6" name="Line 2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7" name="Line 2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07" name="AutoShape 28"/>
            <p:cNvCxnSpPr>
              <a:cxnSpLocks noChangeShapeType="1"/>
              <a:stCxn id="24597" idx="0"/>
              <a:endCxn id="24691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08" name="AutoShape 29"/>
            <p:cNvCxnSpPr>
              <a:cxnSpLocks noChangeShapeType="1"/>
              <a:stCxn id="24600" idx="0"/>
              <a:endCxn id="24693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4609" name="Group 30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4684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5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6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7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8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9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0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10" name="AutoShape 38"/>
            <p:cNvCxnSpPr>
              <a:cxnSpLocks noChangeShapeType="1"/>
              <a:stCxn id="24638" idx="6"/>
              <a:endCxn id="24684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11" name="AutoShape 39"/>
            <p:cNvCxnSpPr>
              <a:cxnSpLocks noChangeShapeType="1"/>
              <a:stCxn id="24612" idx="2"/>
              <a:endCxn id="24686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12" name="Oval 40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13" name="AutoShape 41"/>
            <p:cNvCxnSpPr>
              <a:cxnSpLocks noChangeShapeType="1"/>
              <a:stCxn id="24612" idx="6"/>
              <a:endCxn id="24597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4614" name="Group 42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4677" name="Line 4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8" name="Line 4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" name="Line 4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" name="Line 4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1" name="Line 4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2" name="Line 4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3" name="Line 4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15" name="AutoShape 50"/>
            <p:cNvCxnSpPr>
              <a:cxnSpLocks noChangeShapeType="1"/>
              <a:stCxn id="24637" idx="6"/>
              <a:endCxn id="24677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16" name="AutoShape 51"/>
            <p:cNvCxnSpPr>
              <a:cxnSpLocks noChangeShapeType="1"/>
              <a:stCxn id="24617" idx="2"/>
              <a:endCxn id="24679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17" name="Oval 52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18" name="Group 53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4670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1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2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3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4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5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6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19" name="AutoShape 61"/>
            <p:cNvCxnSpPr>
              <a:cxnSpLocks noChangeShapeType="1"/>
              <a:stCxn id="24636" idx="6"/>
              <a:endCxn id="24670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20" name="AutoShape 62"/>
            <p:cNvCxnSpPr>
              <a:cxnSpLocks noChangeShapeType="1"/>
              <a:stCxn id="24621" idx="2"/>
              <a:endCxn id="24672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21" name="Oval 63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22" name="AutoShape 64"/>
            <p:cNvCxnSpPr>
              <a:cxnSpLocks noChangeShapeType="1"/>
              <a:stCxn id="24612" idx="4"/>
              <a:endCxn id="24617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23" name="AutoShape 65"/>
            <p:cNvCxnSpPr>
              <a:cxnSpLocks noChangeShapeType="1"/>
              <a:stCxn id="24617" idx="4"/>
              <a:endCxn id="24621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4624" name="Group 6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4665" name="Group 6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4667" name="Freeform 6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68" name="Line 6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69" name="Line 7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4666" name="AutoShape 71"/>
              <p:cNvCxnSpPr>
                <a:cxnSpLocks noChangeShapeType="1"/>
                <a:stCxn id="24667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4625" name="Text Box 7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4626" name="Text Box 7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4627" name="Text Box 7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4628" name="Text Box 75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4629" name="Group 76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4658" name="Line 7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9" name="Line 7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0" name="Line 7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1" name="Line 8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2" name="Line 8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3" name="Line 8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4" name="Line 8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30" name="AutoShape 84"/>
            <p:cNvCxnSpPr>
              <a:cxnSpLocks noChangeShapeType="1"/>
              <a:stCxn id="24635" idx="6"/>
              <a:endCxn id="24658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31" name="AutoShape 85"/>
            <p:cNvCxnSpPr>
              <a:cxnSpLocks noChangeShapeType="1"/>
              <a:stCxn id="24632" idx="2"/>
              <a:endCxn id="24660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32" name="Oval 86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33" name="AutoShape 87"/>
            <p:cNvCxnSpPr>
              <a:cxnSpLocks noChangeShapeType="1"/>
              <a:stCxn id="24632" idx="0"/>
              <a:endCxn id="24621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34" name="Text Box 88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4635" name="Oval 89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6" name="Oval 90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7" name="Oval 91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8" name="Oval 92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9" name="Oval 93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40" name="AutoShape 94"/>
            <p:cNvCxnSpPr>
              <a:cxnSpLocks noChangeShapeType="1"/>
              <a:stCxn id="24639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41" name="Oval 95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42" name="AutoShape 96"/>
            <p:cNvCxnSpPr>
              <a:cxnSpLocks noChangeShapeType="1"/>
              <a:stCxn id="24641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43" name="Oval 97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44" name="AutoShape 98"/>
            <p:cNvCxnSpPr>
              <a:cxnSpLocks noChangeShapeType="1"/>
              <a:stCxn id="24643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45" name="Oval 99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46" name="AutoShape 100"/>
            <p:cNvCxnSpPr>
              <a:cxnSpLocks noChangeShapeType="1"/>
              <a:stCxn id="24645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47" name="AutoShape 101"/>
            <p:cNvCxnSpPr>
              <a:cxnSpLocks noChangeShapeType="1"/>
              <a:stCxn id="24639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48" name="AutoShape 102"/>
            <p:cNvCxnSpPr>
              <a:cxnSpLocks noChangeShapeType="1"/>
              <a:stCxn id="24641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49" name="AutoShape 103"/>
            <p:cNvCxnSpPr>
              <a:cxnSpLocks noChangeShapeType="1"/>
              <a:stCxn id="24643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50" name="AutoShape 104"/>
            <p:cNvCxnSpPr>
              <a:cxnSpLocks noChangeShapeType="1"/>
              <a:stCxn id="24645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51" name="Text Box 105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4652" name="AutoShape 106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4653" name="AutoShape 107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54" name="Text Box 108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4655" name="Text Box 109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4656" name="Text Box 110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4657" name="Text Box 111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24579" name="Object 112"/>
          <p:cNvGraphicFramePr>
            <a:graphicFrameLocks noChangeAspect="1"/>
          </p:cNvGraphicFramePr>
          <p:nvPr>
            <p:ph sz="quarter" idx="3"/>
          </p:nvPr>
        </p:nvGraphicFramePr>
        <p:xfrm>
          <a:off x="4962525" y="2511425"/>
          <a:ext cx="2800350" cy="1031875"/>
        </p:xfrm>
        <a:graphic>
          <a:graphicData uri="http://schemas.openxmlformats.org/presentationml/2006/ole">
            <p:oleObj spid="_x0000_s24579" name="Equation" r:id="rId4" imgW="1206360" imgH="444240" progId="Equation.3">
              <p:embed/>
            </p:oleObj>
          </a:graphicData>
        </a:graphic>
      </p:graphicFrame>
      <p:graphicFrame>
        <p:nvGraphicFramePr>
          <p:cNvPr id="24580" name="Object 113"/>
          <p:cNvGraphicFramePr>
            <a:graphicFrameLocks noChangeAspect="1"/>
          </p:cNvGraphicFramePr>
          <p:nvPr/>
        </p:nvGraphicFramePr>
        <p:xfrm>
          <a:off x="5257800" y="3725863"/>
          <a:ext cx="1295400" cy="979487"/>
        </p:xfrm>
        <a:graphic>
          <a:graphicData uri="http://schemas.openxmlformats.org/presentationml/2006/ole">
            <p:oleObj spid="_x0000_s24580" name="Equation" r:id="rId5" imgW="520560" imgH="393480" progId="Equation.3">
              <p:embed/>
            </p:oleObj>
          </a:graphicData>
        </a:graphic>
      </p:graphicFrame>
      <p:sp>
        <p:nvSpPr>
          <p:cNvPr id="24587" name="Text Box 114"/>
          <p:cNvSpPr txBox="1">
            <a:spLocks noChangeArrowheads="1"/>
          </p:cNvSpPr>
          <p:nvPr/>
        </p:nvSpPr>
        <p:spPr bwMode="auto">
          <a:xfrm>
            <a:off x="4038600" y="4003675"/>
            <a:ext cx="954088" cy="40005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Choose</a:t>
            </a:r>
          </a:p>
        </p:txBody>
      </p:sp>
      <p:sp>
        <p:nvSpPr>
          <p:cNvPr id="24588" name="Text Box 115"/>
          <p:cNvSpPr txBox="1">
            <a:spLocks noChangeArrowheads="1"/>
          </p:cNvSpPr>
          <p:nvPr/>
        </p:nvSpPr>
        <p:spPr bwMode="auto">
          <a:xfrm>
            <a:off x="4084638" y="5235575"/>
            <a:ext cx="868362" cy="415925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THUS</a:t>
            </a:r>
          </a:p>
        </p:txBody>
      </p:sp>
      <p:sp>
        <p:nvSpPr>
          <p:cNvPr id="24589" name="Rectangle 116"/>
          <p:cNvSpPr>
            <a:spLocks noChangeArrowheads="1"/>
          </p:cNvSpPr>
          <p:nvPr/>
        </p:nvSpPr>
        <p:spPr bwMode="auto">
          <a:xfrm>
            <a:off x="6900863" y="2743200"/>
            <a:ext cx="828675" cy="5683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90" name="Text Box 117"/>
          <p:cNvSpPr txBox="1">
            <a:spLocks noChangeArrowheads="1"/>
          </p:cNvSpPr>
          <p:nvPr/>
        </p:nvSpPr>
        <p:spPr bwMode="auto">
          <a:xfrm>
            <a:off x="7326313" y="3778250"/>
            <a:ext cx="1436687" cy="5937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si</a:t>
            </a:r>
            <a:r>
              <a:rPr lang="en-US" sz="1600"/>
              <a:t> in summing amplifier</a:t>
            </a:r>
          </a:p>
        </p:txBody>
      </p:sp>
      <p:cxnSp>
        <p:nvCxnSpPr>
          <p:cNvPr id="24591" name="AutoShape 118"/>
          <p:cNvCxnSpPr>
            <a:cxnSpLocks noChangeShapeType="1"/>
            <a:stCxn id="24590" idx="0"/>
            <a:endCxn id="24589" idx="2"/>
          </p:cNvCxnSpPr>
          <p:nvPr/>
        </p:nvCxnSpPr>
        <p:spPr bwMode="auto">
          <a:xfrm flipH="1" flipV="1">
            <a:off x="7315200" y="3311525"/>
            <a:ext cx="730250" cy="466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728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72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FC02555-587B-439D-AB31-381D09526433}" type="slidenum">
              <a:rPr lang="en-US" smtClean="0"/>
              <a:pPr lvl="1"/>
              <a:t>89</a:t>
            </a:fld>
            <a:endParaRPr 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33500"/>
            <a:ext cx="8763000" cy="14097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Example10</a:t>
            </a:r>
            <a:r>
              <a:rPr lang="en-US" sz="2800" smtClean="0"/>
              <a:t>: find the smallest resolution </a:t>
            </a:r>
            <a:r>
              <a:rPr lang="el-GR" sz="2800" smtClean="0">
                <a:cs typeface="Times New Roman" pitchFamily="18" charset="0"/>
              </a:rPr>
              <a:t>δ</a:t>
            </a:r>
            <a:r>
              <a:rPr lang="en-US" sz="2800" smtClean="0">
                <a:cs typeface="Times New Roman" pitchFamily="18" charset="0"/>
              </a:rPr>
              <a:t>v of an 8-bit DAC</a:t>
            </a:r>
            <a:endParaRPr lang="el-GR" sz="280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v</a:t>
            </a:r>
            <a:r>
              <a:rPr lang="en-US" sz="2800" baseline="-25000" smtClean="0"/>
              <a:t>aMax</a:t>
            </a:r>
            <a:r>
              <a:rPr lang="en-US" sz="2800" smtClean="0"/>
              <a:t> = 12V</a:t>
            </a:r>
          </a:p>
        </p:txBody>
      </p:sp>
      <p:grpSp>
        <p:nvGrpSpPr>
          <p:cNvPr id="97287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97288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9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97290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97291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2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3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4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5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6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7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8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299" name="AutoShape 16"/>
            <p:cNvCxnSpPr>
              <a:cxnSpLocks noChangeShapeType="1"/>
              <a:stCxn id="97297" idx="2"/>
              <a:endCxn id="97298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00" name="AutoShape 17"/>
            <p:cNvCxnSpPr>
              <a:cxnSpLocks noChangeShapeType="1"/>
              <a:stCxn id="97292" idx="2"/>
              <a:endCxn id="97298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7301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97302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97387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8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9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0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1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2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3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7303" name="AutoShape 27"/>
            <p:cNvCxnSpPr>
              <a:cxnSpLocks noChangeShapeType="1"/>
              <a:stCxn id="97293" idx="0"/>
              <a:endCxn id="97387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7304" name="AutoShape 28"/>
            <p:cNvCxnSpPr>
              <a:cxnSpLocks noChangeShapeType="1"/>
              <a:stCxn id="97296" idx="0"/>
              <a:endCxn id="97389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7305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97380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1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2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3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4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5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6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7306" name="AutoShape 37"/>
            <p:cNvCxnSpPr>
              <a:cxnSpLocks noChangeShapeType="1"/>
              <a:stCxn id="97334" idx="6"/>
              <a:endCxn id="97380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07" name="AutoShape 38"/>
            <p:cNvCxnSpPr>
              <a:cxnSpLocks noChangeShapeType="1"/>
              <a:stCxn id="97308" idx="2"/>
              <a:endCxn id="97382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08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09" name="AutoShape 40"/>
            <p:cNvCxnSpPr>
              <a:cxnSpLocks noChangeShapeType="1"/>
              <a:stCxn id="97308" idx="6"/>
              <a:endCxn id="97293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7310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97373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4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5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6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7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8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9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7311" name="AutoShape 49"/>
            <p:cNvCxnSpPr>
              <a:cxnSpLocks noChangeShapeType="1"/>
              <a:stCxn id="97333" idx="6"/>
              <a:endCxn id="97373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12" name="AutoShape 50"/>
            <p:cNvCxnSpPr>
              <a:cxnSpLocks noChangeShapeType="1"/>
              <a:stCxn id="97313" idx="2"/>
              <a:endCxn id="97375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13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14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97366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7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8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9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0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1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2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7315" name="AutoShape 60"/>
            <p:cNvCxnSpPr>
              <a:cxnSpLocks noChangeShapeType="1"/>
              <a:stCxn id="97332" idx="6"/>
              <a:endCxn id="97366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16" name="AutoShape 61"/>
            <p:cNvCxnSpPr>
              <a:cxnSpLocks noChangeShapeType="1"/>
              <a:stCxn id="97317" idx="2"/>
              <a:endCxn id="97368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17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18" name="AutoShape 63"/>
            <p:cNvCxnSpPr>
              <a:cxnSpLocks noChangeShapeType="1"/>
              <a:stCxn id="97308" idx="4"/>
              <a:endCxn id="97313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19" name="AutoShape 64"/>
            <p:cNvCxnSpPr>
              <a:cxnSpLocks noChangeShapeType="1"/>
              <a:stCxn id="97313" idx="4"/>
              <a:endCxn id="97317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97320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97361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7363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64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65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7362" name="AutoShape 70"/>
              <p:cNvCxnSpPr>
                <a:cxnSpLocks noChangeShapeType="1"/>
                <a:stCxn id="97363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97321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7322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7323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7324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97325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97354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5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6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7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8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9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0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7326" name="AutoShape 83"/>
            <p:cNvCxnSpPr>
              <a:cxnSpLocks noChangeShapeType="1"/>
              <a:stCxn id="97331" idx="6"/>
              <a:endCxn id="97354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27" name="AutoShape 84"/>
            <p:cNvCxnSpPr>
              <a:cxnSpLocks noChangeShapeType="1"/>
              <a:stCxn id="97328" idx="2"/>
              <a:endCxn id="97356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28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29" name="AutoShape 86"/>
            <p:cNvCxnSpPr>
              <a:cxnSpLocks noChangeShapeType="1"/>
              <a:stCxn id="97328" idx="0"/>
              <a:endCxn id="97317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30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97331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2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3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4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5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36" name="AutoShape 93"/>
            <p:cNvCxnSpPr>
              <a:cxnSpLocks noChangeShapeType="1"/>
              <a:stCxn id="97335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37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38" name="AutoShape 95"/>
            <p:cNvCxnSpPr>
              <a:cxnSpLocks noChangeShapeType="1"/>
              <a:stCxn id="97337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39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40" name="AutoShape 97"/>
            <p:cNvCxnSpPr>
              <a:cxnSpLocks noChangeShapeType="1"/>
              <a:stCxn id="97339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41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42" name="AutoShape 99"/>
            <p:cNvCxnSpPr>
              <a:cxnSpLocks noChangeShapeType="1"/>
              <a:stCxn id="97341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43" name="AutoShape 100"/>
            <p:cNvCxnSpPr>
              <a:cxnSpLocks noChangeShapeType="1"/>
              <a:stCxn id="97335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7344" name="AutoShape 101"/>
            <p:cNvCxnSpPr>
              <a:cxnSpLocks noChangeShapeType="1"/>
              <a:stCxn id="97337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45" name="AutoShape 102"/>
            <p:cNvCxnSpPr>
              <a:cxnSpLocks noChangeShapeType="1"/>
              <a:stCxn id="97339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46" name="AutoShape 103"/>
            <p:cNvCxnSpPr>
              <a:cxnSpLocks noChangeShapeType="1"/>
              <a:stCxn id="97341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47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97348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97349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7350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7351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7352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7353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4CA69F8-3382-4D3B-A49D-862E632EC8D3}" type="slidenum">
              <a:rPr lang="en-US" smtClean="0"/>
              <a:pPr lvl="1"/>
              <a:t>9</a:t>
            </a:fld>
            <a:endParaRPr lang="en-US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 – Signed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324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buFont typeface="Monotype Sorts" pitchFamily="2" charset="2"/>
              <a:buNone/>
            </a:pPr>
            <a:r>
              <a:rPr lang="en-US" smtClean="0"/>
              <a:t>3 common representations for </a:t>
            </a:r>
            <a:r>
              <a:rPr lang="en-US" b="1" smtClean="0"/>
              <a:t>signed</a:t>
            </a:r>
            <a:r>
              <a:rPr lang="en-US" smtClean="0"/>
              <a:t> integers: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Sign magnitude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1’s compliment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2’s compliment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2843213" y="4608513"/>
            <a:ext cx="285750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Most common for computers</a:t>
            </a:r>
          </a:p>
        </p:txBody>
      </p:sp>
      <p:cxnSp>
        <p:nvCxnSpPr>
          <p:cNvPr id="38920" name="AutoShape 5"/>
          <p:cNvCxnSpPr>
            <a:cxnSpLocks noChangeShapeType="1"/>
            <a:stCxn id="38919" idx="0"/>
          </p:cNvCxnSpPr>
          <p:nvPr/>
        </p:nvCxnSpPr>
        <p:spPr bwMode="auto">
          <a:xfrm flipH="1" flipV="1">
            <a:off x="2414588" y="3462338"/>
            <a:ext cx="1857375" cy="1146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560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107BC25-7015-4D0B-ABB2-553271E45284}" type="slidenum">
              <a:rPr lang="en-US" smtClean="0"/>
              <a:pPr lvl="1"/>
              <a:t>90</a:t>
            </a:fld>
            <a:endParaRPr lang="en-US" smtClean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33500"/>
            <a:ext cx="8763000" cy="14097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Example10</a:t>
            </a:r>
            <a:r>
              <a:rPr lang="en-US" sz="2800" smtClean="0"/>
              <a:t>: find the smallest resolution </a:t>
            </a:r>
            <a:r>
              <a:rPr lang="el-GR" sz="2800" smtClean="0">
                <a:cs typeface="Times New Roman" pitchFamily="18" charset="0"/>
              </a:rPr>
              <a:t>δ</a:t>
            </a:r>
            <a:r>
              <a:rPr lang="en-US" sz="2800" smtClean="0">
                <a:cs typeface="Times New Roman" pitchFamily="18" charset="0"/>
              </a:rPr>
              <a:t>v of an 8-bit DAC</a:t>
            </a:r>
            <a:endParaRPr lang="el-GR" sz="280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v</a:t>
            </a:r>
            <a:r>
              <a:rPr lang="en-US" sz="2800" baseline="-25000" smtClean="0"/>
              <a:t>aMax</a:t>
            </a:r>
            <a:r>
              <a:rPr lang="en-US" sz="2800" smtClean="0"/>
              <a:t> = 12V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257800" y="2681288"/>
          <a:ext cx="2716213" cy="2971800"/>
        </p:xfrm>
        <a:graphic>
          <a:graphicData uri="http://schemas.openxmlformats.org/presentationml/2006/ole">
            <p:oleObj spid="_x0000_s25602" name="Equation" r:id="rId3" imgW="1231560" imgH="1346040" progId="Equation.3">
              <p:embed/>
            </p:oleObj>
          </a:graphicData>
        </a:graphic>
      </p:graphicFrame>
      <p:grpSp>
        <p:nvGrpSpPr>
          <p:cNvPr id="25608" name="Group 5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5609" name="AutoShape 6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25611" name="Text Box 8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Oval 10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Oval 11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Oval 14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Oval 15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Oval 16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20" name="AutoShape 17"/>
            <p:cNvCxnSpPr>
              <a:cxnSpLocks noChangeShapeType="1"/>
              <a:stCxn id="25618" idx="2"/>
              <a:endCxn id="25619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21" name="AutoShape 18"/>
            <p:cNvCxnSpPr>
              <a:cxnSpLocks noChangeShapeType="1"/>
              <a:stCxn id="25613" idx="2"/>
              <a:endCxn id="25619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5622" name="Text Box 19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25623" name="Group 20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5708" name="Line 2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9" name="Line 2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0" name="Line 2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1" name="Line 2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2" name="Line 2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3" name="Line 2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4" name="Line 2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24" name="AutoShape 28"/>
            <p:cNvCxnSpPr>
              <a:cxnSpLocks noChangeShapeType="1"/>
              <a:stCxn id="25614" idx="0"/>
              <a:endCxn id="25708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625" name="AutoShape 29"/>
            <p:cNvCxnSpPr>
              <a:cxnSpLocks noChangeShapeType="1"/>
              <a:stCxn id="25617" idx="0"/>
              <a:endCxn id="25710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5626" name="Group 30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5701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2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3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4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5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6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7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27" name="AutoShape 38"/>
            <p:cNvCxnSpPr>
              <a:cxnSpLocks noChangeShapeType="1"/>
              <a:stCxn id="25655" idx="6"/>
              <a:endCxn id="25701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28" name="AutoShape 39"/>
            <p:cNvCxnSpPr>
              <a:cxnSpLocks noChangeShapeType="1"/>
              <a:stCxn id="25629" idx="2"/>
              <a:endCxn id="25703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29" name="Oval 40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30" name="AutoShape 41"/>
            <p:cNvCxnSpPr>
              <a:cxnSpLocks noChangeShapeType="1"/>
              <a:stCxn id="25629" idx="6"/>
              <a:endCxn id="25614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5631" name="Group 42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5694" name="Line 4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5" name="Line 4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6" name="Line 4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Line 4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8" name="Line 4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9" name="Line 4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0" name="Line 4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32" name="AutoShape 50"/>
            <p:cNvCxnSpPr>
              <a:cxnSpLocks noChangeShapeType="1"/>
              <a:stCxn id="25654" idx="6"/>
              <a:endCxn id="25694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33" name="AutoShape 51"/>
            <p:cNvCxnSpPr>
              <a:cxnSpLocks noChangeShapeType="1"/>
              <a:stCxn id="25634" idx="2"/>
              <a:endCxn id="25696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34" name="Oval 52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35" name="Group 53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5687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8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9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0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1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2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3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36" name="AutoShape 61"/>
            <p:cNvCxnSpPr>
              <a:cxnSpLocks noChangeShapeType="1"/>
              <a:stCxn id="25653" idx="6"/>
              <a:endCxn id="25687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37" name="AutoShape 62"/>
            <p:cNvCxnSpPr>
              <a:cxnSpLocks noChangeShapeType="1"/>
              <a:stCxn id="25638" idx="2"/>
              <a:endCxn id="25689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38" name="Oval 63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39" name="AutoShape 64"/>
            <p:cNvCxnSpPr>
              <a:cxnSpLocks noChangeShapeType="1"/>
              <a:stCxn id="25629" idx="4"/>
              <a:endCxn id="25634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40" name="AutoShape 65"/>
            <p:cNvCxnSpPr>
              <a:cxnSpLocks noChangeShapeType="1"/>
              <a:stCxn id="25634" idx="4"/>
              <a:endCxn id="25638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5641" name="Group 6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5682" name="Group 6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5684" name="Freeform 6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85" name="Line 6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86" name="Line 7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5683" name="AutoShape 71"/>
              <p:cNvCxnSpPr>
                <a:cxnSpLocks noChangeShapeType="1"/>
                <a:stCxn id="25684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5642" name="Text Box 7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5643" name="Text Box 7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5644" name="Text Box 7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5645" name="Text Box 75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5646" name="Group 76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5675" name="Line 7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6" name="Line 7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7" name="Line 7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8" name="Line 8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9" name="Line 8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0" name="Line 8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1" name="Line 8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47" name="AutoShape 84"/>
            <p:cNvCxnSpPr>
              <a:cxnSpLocks noChangeShapeType="1"/>
              <a:stCxn id="25652" idx="6"/>
              <a:endCxn id="25675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48" name="AutoShape 85"/>
            <p:cNvCxnSpPr>
              <a:cxnSpLocks noChangeShapeType="1"/>
              <a:stCxn id="25649" idx="2"/>
              <a:endCxn id="25677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49" name="Oval 86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50" name="AutoShape 87"/>
            <p:cNvCxnSpPr>
              <a:cxnSpLocks noChangeShapeType="1"/>
              <a:stCxn id="25649" idx="0"/>
              <a:endCxn id="25638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51" name="Text Box 88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5652" name="Oval 89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Oval 90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Oval 91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5" name="Oval 92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Oval 93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57" name="AutoShape 94"/>
            <p:cNvCxnSpPr>
              <a:cxnSpLocks noChangeShapeType="1"/>
              <a:stCxn id="25656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58" name="Oval 95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59" name="AutoShape 96"/>
            <p:cNvCxnSpPr>
              <a:cxnSpLocks noChangeShapeType="1"/>
              <a:stCxn id="25658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60" name="Oval 97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61" name="AutoShape 98"/>
            <p:cNvCxnSpPr>
              <a:cxnSpLocks noChangeShapeType="1"/>
              <a:stCxn id="25660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62" name="Oval 99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63" name="AutoShape 100"/>
            <p:cNvCxnSpPr>
              <a:cxnSpLocks noChangeShapeType="1"/>
              <a:stCxn id="25662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64" name="AutoShape 101"/>
            <p:cNvCxnSpPr>
              <a:cxnSpLocks noChangeShapeType="1"/>
              <a:stCxn id="25656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665" name="AutoShape 102"/>
            <p:cNvCxnSpPr>
              <a:cxnSpLocks noChangeShapeType="1"/>
              <a:stCxn id="25658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66" name="AutoShape 103"/>
            <p:cNvCxnSpPr>
              <a:cxnSpLocks noChangeShapeType="1"/>
              <a:stCxn id="25660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67" name="AutoShape 104"/>
            <p:cNvCxnSpPr>
              <a:cxnSpLocks noChangeShapeType="1"/>
              <a:stCxn id="25662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68" name="Text Box 105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5669" name="AutoShape 106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5670" name="AutoShape 107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71" name="Text Box 108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5672" name="Text Box 109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5673" name="Text Box 110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5674" name="Text Box 111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830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9830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7E85D3E-31DB-45E4-A30C-0406C179ED86}" type="slidenum">
              <a:rPr lang="en-US" smtClean="0"/>
              <a:pPr lvl="1"/>
              <a:t>91</a:t>
            </a:fld>
            <a:endParaRPr lang="en-US" smtClean="0"/>
          </a:p>
        </p:txBody>
      </p:sp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Example11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pSp>
        <p:nvGrpSpPr>
          <p:cNvPr id="98311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98312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3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98314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98315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16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7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8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19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20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1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2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23" name="AutoShape 16"/>
            <p:cNvCxnSpPr>
              <a:cxnSpLocks noChangeShapeType="1"/>
              <a:stCxn id="98321" idx="2"/>
              <a:endCxn id="98322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24" name="AutoShape 17"/>
            <p:cNvCxnSpPr>
              <a:cxnSpLocks noChangeShapeType="1"/>
              <a:stCxn id="98316" idx="2"/>
              <a:endCxn id="98322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8325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98326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98411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2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3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4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5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6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7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8327" name="AutoShape 27"/>
            <p:cNvCxnSpPr>
              <a:cxnSpLocks noChangeShapeType="1"/>
              <a:stCxn id="98317" idx="0"/>
              <a:endCxn id="98411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8328" name="AutoShape 28"/>
            <p:cNvCxnSpPr>
              <a:cxnSpLocks noChangeShapeType="1"/>
              <a:stCxn id="98320" idx="0"/>
              <a:endCxn id="98413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8329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98404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5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6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7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8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9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0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8330" name="AutoShape 37"/>
            <p:cNvCxnSpPr>
              <a:cxnSpLocks noChangeShapeType="1"/>
              <a:stCxn id="98358" idx="6"/>
              <a:endCxn id="98404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31" name="AutoShape 38"/>
            <p:cNvCxnSpPr>
              <a:cxnSpLocks noChangeShapeType="1"/>
              <a:stCxn id="98332" idx="2"/>
              <a:endCxn id="98406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32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33" name="AutoShape 40"/>
            <p:cNvCxnSpPr>
              <a:cxnSpLocks noChangeShapeType="1"/>
              <a:stCxn id="98332" idx="6"/>
              <a:endCxn id="98317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8334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98397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8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9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0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1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2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3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8335" name="AutoShape 49"/>
            <p:cNvCxnSpPr>
              <a:cxnSpLocks noChangeShapeType="1"/>
              <a:stCxn id="98357" idx="6"/>
              <a:endCxn id="98397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36" name="AutoShape 50"/>
            <p:cNvCxnSpPr>
              <a:cxnSpLocks noChangeShapeType="1"/>
              <a:stCxn id="98337" idx="2"/>
              <a:endCxn id="98399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37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338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98390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1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2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3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4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5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6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8339" name="AutoShape 60"/>
            <p:cNvCxnSpPr>
              <a:cxnSpLocks noChangeShapeType="1"/>
              <a:stCxn id="98356" idx="6"/>
              <a:endCxn id="98390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40" name="AutoShape 61"/>
            <p:cNvCxnSpPr>
              <a:cxnSpLocks noChangeShapeType="1"/>
              <a:stCxn id="98341" idx="2"/>
              <a:endCxn id="98392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41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42" name="AutoShape 63"/>
            <p:cNvCxnSpPr>
              <a:cxnSpLocks noChangeShapeType="1"/>
              <a:stCxn id="98332" idx="4"/>
              <a:endCxn id="98337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43" name="AutoShape 64"/>
            <p:cNvCxnSpPr>
              <a:cxnSpLocks noChangeShapeType="1"/>
              <a:stCxn id="98337" idx="4"/>
              <a:endCxn id="98341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98344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98385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8387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388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389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8386" name="AutoShape 70"/>
              <p:cNvCxnSpPr>
                <a:cxnSpLocks noChangeShapeType="1"/>
                <a:stCxn id="98387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98345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8346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8347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8348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98349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98378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79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0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1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2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3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4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8350" name="AutoShape 83"/>
            <p:cNvCxnSpPr>
              <a:cxnSpLocks noChangeShapeType="1"/>
              <a:stCxn id="98355" idx="6"/>
              <a:endCxn id="98378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51" name="AutoShape 84"/>
            <p:cNvCxnSpPr>
              <a:cxnSpLocks noChangeShapeType="1"/>
              <a:stCxn id="98352" idx="2"/>
              <a:endCxn id="98380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52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53" name="AutoShape 86"/>
            <p:cNvCxnSpPr>
              <a:cxnSpLocks noChangeShapeType="1"/>
              <a:stCxn id="98352" idx="0"/>
              <a:endCxn id="98341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54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98355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6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7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8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9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60" name="AutoShape 93"/>
            <p:cNvCxnSpPr>
              <a:cxnSpLocks noChangeShapeType="1"/>
              <a:stCxn id="98359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61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62" name="AutoShape 95"/>
            <p:cNvCxnSpPr>
              <a:cxnSpLocks noChangeShapeType="1"/>
              <a:stCxn id="98361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63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64" name="AutoShape 97"/>
            <p:cNvCxnSpPr>
              <a:cxnSpLocks noChangeShapeType="1"/>
              <a:stCxn id="98363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65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66" name="AutoShape 99"/>
            <p:cNvCxnSpPr>
              <a:cxnSpLocks noChangeShapeType="1"/>
              <a:stCxn id="98365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7" name="AutoShape 100"/>
            <p:cNvCxnSpPr>
              <a:cxnSpLocks noChangeShapeType="1"/>
              <a:stCxn id="98359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8368" name="AutoShape 101"/>
            <p:cNvCxnSpPr>
              <a:cxnSpLocks noChangeShapeType="1"/>
              <a:stCxn id="98361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9" name="AutoShape 102"/>
            <p:cNvCxnSpPr>
              <a:cxnSpLocks noChangeShapeType="1"/>
              <a:stCxn id="98363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70" name="AutoShape 103"/>
            <p:cNvCxnSpPr>
              <a:cxnSpLocks noChangeShapeType="1"/>
              <a:stCxn id="98365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71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98372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98373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74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8375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8376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8377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662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662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D728000-4161-4DB3-AD9C-26137B9A9DF3}" type="slidenum">
              <a:rPr lang="en-US" smtClean="0"/>
              <a:pPr lvl="1"/>
              <a:t>92</a:t>
            </a:fld>
            <a:endParaRPr lang="en-US" smtClean="0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66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Example11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pSp>
        <p:nvGrpSpPr>
          <p:cNvPr id="26632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6633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26635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26636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44" name="AutoShape 16"/>
            <p:cNvCxnSpPr>
              <a:cxnSpLocks noChangeShapeType="1"/>
              <a:stCxn id="26642" idx="2"/>
              <a:endCxn id="26643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45" name="AutoShape 17"/>
            <p:cNvCxnSpPr>
              <a:cxnSpLocks noChangeShapeType="1"/>
              <a:stCxn id="26637" idx="2"/>
              <a:endCxn id="26643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646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26647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6732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3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4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5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6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7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8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48" name="AutoShape 27"/>
            <p:cNvCxnSpPr>
              <a:cxnSpLocks noChangeShapeType="1"/>
              <a:stCxn id="26638" idx="0"/>
              <a:endCxn id="26732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649" name="AutoShape 28"/>
            <p:cNvCxnSpPr>
              <a:cxnSpLocks noChangeShapeType="1"/>
              <a:stCxn id="26641" idx="0"/>
              <a:endCxn id="26734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6650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6725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6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7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8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9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0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1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51" name="AutoShape 37"/>
            <p:cNvCxnSpPr>
              <a:cxnSpLocks noChangeShapeType="1"/>
              <a:stCxn id="26679" idx="6"/>
              <a:endCxn id="26725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52" name="AutoShape 38"/>
            <p:cNvCxnSpPr>
              <a:cxnSpLocks noChangeShapeType="1"/>
              <a:stCxn id="26653" idx="2"/>
              <a:endCxn id="26727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53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54" name="AutoShape 40"/>
            <p:cNvCxnSpPr>
              <a:cxnSpLocks noChangeShapeType="1"/>
              <a:stCxn id="26653" idx="6"/>
              <a:endCxn id="26638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6655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6718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9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0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1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2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3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4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56" name="AutoShape 49"/>
            <p:cNvCxnSpPr>
              <a:cxnSpLocks noChangeShapeType="1"/>
              <a:stCxn id="26678" idx="6"/>
              <a:endCxn id="26718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57" name="AutoShape 50"/>
            <p:cNvCxnSpPr>
              <a:cxnSpLocks noChangeShapeType="1"/>
              <a:stCxn id="26658" idx="2"/>
              <a:endCxn id="26720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58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659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6711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2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3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4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5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6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7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60" name="AutoShape 60"/>
            <p:cNvCxnSpPr>
              <a:cxnSpLocks noChangeShapeType="1"/>
              <a:stCxn id="26677" idx="6"/>
              <a:endCxn id="26711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61" name="AutoShape 61"/>
            <p:cNvCxnSpPr>
              <a:cxnSpLocks noChangeShapeType="1"/>
              <a:stCxn id="26662" idx="2"/>
              <a:endCxn id="26713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62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63" name="AutoShape 63"/>
            <p:cNvCxnSpPr>
              <a:cxnSpLocks noChangeShapeType="1"/>
              <a:stCxn id="26653" idx="4"/>
              <a:endCxn id="26658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64" name="AutoShape 64"/>
            <p:cNvCxnSpPr>
              <a:cxnSpLocks noChangeShapeType="1"/>
              <a:stCxn id="26658" idx="4"/>
              <a:endCxn id="26662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6665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6706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6708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09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10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6707" name="AutoShape 70"/>
              <p:cNvCxnSpPr>
                <a:cxnSpLocks noChangeShapeType="1"/>
                <a:stCxn id="26708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6666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6667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6668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6669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6670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6699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0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1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2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3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4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5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71" name="AutoShape 83"/>
            <p:cNvCxnSpPr>
              <a:cxnSpLocks noChangeShapeType="1"/>
              <a:stCxn id="26676" idx="6"/>
              <a:endCxn id="26699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72" name="AutoShape 84"/>
            <p:cNvCxnSpPr>
              <a:cxnSpLocks noChangeShapeType="1"/>
              <a:stCxn id="26673" idx="2"/>
              <a:endCxn id="26701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73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74" name="AutoShape 86"/>
            <p:cNvCxnSpPr>
              <a:cxnSpLocks noChangeShapeType="1"/>
              <a:stCxn id="26673" idx="0"/>
              <a:endCxn id="26662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75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6676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7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8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9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81" name="AutoShape 93"/>
            <p:cNvCxnSpPr>
              <a:cxnSpLocks noChangeShapeType="1"/>
              <a:stCxn id="26680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82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83" name="AutoShape 95"/>
            <p:cNvCxnSpPr>
              <a:cxnSpLocks noChangeShapeType="1"/>
              <a:stCxn id="26682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84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85" name="AutoShape 97"/>
            <p:cNvCxnSpPr>
              <a:cxnSpLocks noChangeShapeType="1"/>
              <a:stCxn id="26684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86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87" name="AutoShape 99"/>
            <p:cNvCxnSpPr>
              <a:cxnSpLocks noChangeShapeType="1"/>
              <a:stCxn id="26686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88" name="AutoShape 100"/>
            <p:cNvCxnSpPr>
              <a:cxnSpLocks noChangeShapeType="1"/>
              <a:stCxn id="26680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689" name="AutoShape 101"/>
            <p:cNvCxnSpPr>
              <a:cxnSpLocks noChangeShapeType="1"/>
              <a:stCxn id="26682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90" name="AutoShape 102"/>
            <p:cNvCxnSpPr>
              <a:cxnSpLocks noChangeShapeType="1"/>
              <a:stCxn id="26684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91" name="AutoShape 103"/>
            <p:cNvCxnSpPr>
              <a:cxnSpLocks noChangeShapeType="1"/>
              <a:stCxn id="26686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92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6693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6694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95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6696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6697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6698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26626" name="Object 111"/>
          <p:cNvGraphicFramePr>
            <a:graphicFrameLocks noChangeAspect="1"/>
          </p:cNvGraphicFramePr>
          <p:nvPr>
            <p:ph sz="quarter" idx="2"/>
          </p:nvPr>
        </p:nvGraphicFramePr>
        <p:xfrm>
          <a:off x="4800600" y="2846388"/>
          <a:ext cx="3962400" cy="2814637"/>
        </p:xfrm>
        <a:graphic>
          <a:graphicData uri="http://schemas.openxmlformats.org/presentationml/2006/ole">
            <p:oleObj spid="_x0000_s26626" name="Equation" r:id="rId3" imgW="1930320" imgH="1371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765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765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3116083-E26B-4DBC-AFA4-6BD073C2800B}" type="slidenum">
              <a:rPr lang="en-US" smtClean="0"/>
              <a:pPr lvl="1"/>
              <a:t>93</a:t>
            </a:fld>
            <a:endParaRPr lang="en-US" smtClean="0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76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Example11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pSp>
        <p:nvGrpSpPr>
          <p:cNvPr id="27656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7657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27659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27660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68" name="AutoShape 16"/>
            <p:cNvCxnSpPr>
              <a:cxnSpLocks noChangeShapeType="1"/>
              <a:stCxn id="27666" idx="2"/>
              <a:endCxn id="27667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669" name="AutoShape 17"/>
            <p:cNvCxnSpPr>
              <a:cxnSpLocks noChangeShapeType="1"/>
              <a:stCxn id="27661" idx="2"/>
              <a:endCxn id="27667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7670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27671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7756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7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8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9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0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1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2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72" name="AutoShape 27"/>
            <p:cNvCxnSpPr>
              <a:cxnSpLocks noChangeShapeType="1"/>
              <a:stCxn id="27662" idx="0"/>
              <a:endCxn id="27756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673" name="AutoShape 28"/>
            <p:cNvCxnSpPr>
              <a:cxnSpLocks noChangeShapeType="1"/>
              <a:stCxn id="27665" idx="0"/>
              <a:endCxn id="27758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7674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7749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0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1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2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3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4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5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75" name="AutoShape 37"/>
            <p:cNvCxnSpPr>
              <a:cxnSpLocks noChangeShapeType="1"/>
              <a:stCxn id="27703" idx="6"/>
              <a:endCxn id="27749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676" name="AutoShape 38"/>
            <p:cNvCxnSpPr>
              <a:cxnSpLocks noChangeShapeType="1"/>
              <a:stCxn id="27677" idx="2"/>
              <a:endCxn id="27751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677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78" name="AutoShape 40"/>
            <p:cNvCxnSpPr>
              <a:cxnSpLocks noChangeShapeType="1"/>
              <a:stCxn id="27677" idx="6"/>
              <a:endCxn id="27662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7679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7742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3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4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5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6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7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8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80" name="AutoShape 49"/>
            <p:cNvCxnSpPr>
              <a:cxnSpLocks noChangeShapeType="1"/>
              <a:stCxn id="27702" idx="6"/>
              <a:endCxn id="27742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681" name="AutoShape 50"/>
            <p:cNvCxnSpPr>
              <a:cxnSpLocks noChangeShapeType="1"/>
              <a:stCxn id="27682" idx="2"/>
              <a:endCxn id="27744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682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83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7735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6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7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8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9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0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1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84" name="AutoShape 60"/>
            <p:cNvCxnSpPr>
              <a:cxnSpLocks noChangeShapeType="1"/>
              <a:stCxn id="27701" idx="6"/>
              <a:endCxn id="27735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685" name="AutoShape 61"/>
            <p:cNvCxnSpPr>
              <a:cxnSpLocks noChangeShapeType="1"/>
              <a:stCxn id="27686" idx="2"/>
              <a:endCxn id="27737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686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87" name="AutoShape 63"/>
            <p:cNvCxnSpPr>
              <a:cxnSpLocks noChangeShapeType="1"/>
              <a:stCxn id="27677" idx="4"/>
              <a:endCxn id="27682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688" name="AutoShape 64"/>
            <p:cNvCxnSpPr>
              <a:cxnSpLocks noChangeShapeType="1"/>
              <a:stCxn id="27682" idx="4"/>
              <a:endCxn id="27686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7689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7730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7732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3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4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7731" name="AutoShape 70"/>
              <p:cNvCxnSpPr>
                <a:cxnSpLocks noChangeShapeType="1"/>
                <a:stCxn id="27732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7690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7691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7692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7693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7694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7723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4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5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6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7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8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9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95" name="AutoShape 83"/>
            <p:cNvCxnSpPr>
              <a:cxnSpLocks noChangeShapeType="1"/>
              <a:stCxn id="27700" idx="6"/>
              <a:endCxn id="27723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696" name="AutoShape 84"/>
            <p:cNvCxnSpPr>
              <a:cxnSpLocks noChangeShapeType="1"/>
              <a:stCxn id="27697" idx="2"/>
              <a:endCxn id="27725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697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98" name="AutoShape 86"/>
            <p:cNvCxnSpPr>
              <a:cxnSpLocks noChangeShapeType="1"/>
              <a:stCxn id="27697" idx="0"/>
              <a:endCxn id="27686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699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7700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1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2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3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4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05" name="AutoShape 93"/>
            <p:cNvCxnSpPr>
              <a:cxnSpLocks noChangeShapeType="1"/>
              <a:stCxn id="27704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06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07" name="AutoShape 95"/>
            <p:cNvCxnSpPr>
              <a:cxnSpLocks noChangeShapeType="1"/>
              <a:stCxn id="27706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08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09" name="AutoShape 97"/>
            <p:cNvCxnSpPr>
              <a:cxnSpLocks noChangeShapeType="1"/>
              <a:stCxn id="27708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10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11" name="AutoShape 99"/>
            <p:cNvCxnSpPr>
              <a:cxnSpLocks noChangeShapeType="1"/>
              <a:stCxn id="27710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12" name="AutoShape 100"/>
            <p:cNvCxnSpPr>
              <a:cxnSpLocks noChangeShapeType="1"/>
              <a:stCxn id="27704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713" name="AutoShape 101"/>
            <p:cNvCxnSpPr>
              <a:cxnSpLocks noChangeShapeType="1"/>
              <a:stCxn id="27706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14" name="AutoShape 102"/>
            <p:cNvCxnSpPr>
              <a:cxnSpLocks noChangeShapeType="1"/>
              <a:stCxn id="27708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15" name="AutoShape 103"/>
            <p:cNvCxnSpPr>
              <a:cxnSpLocks noChangeShapeType="1"/>
              <a:stCxn id="27710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16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7717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7718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19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7720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7721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7722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27650" name="Object 111"/>
          <p:cNvGraphicFramePr>
            <a:graphicFrameLocks noChangeAspect="1"/>
          </p:cNvGraphicFramePr>
          <p:nvPr>
            <p:ph sz="quarter" idx="3"/>
          </p:nvPr>
        </p:nvGraphicFramePr>
        <p:xfrm>
          <a:off x="5029200" y="1981200"/>
          <a:ext cx="3203575" cy="4191000"/>
        </p:xfrm>
        <a:graphic>
          <a:graphicData uri="http://schemas.openxmlformats.org/presentationml/2006/ole">
            <p:oleObj spid="_x0000_s27650" name="Equation" r:id="rId3" imgW="1523880" imgH="1993680" progId="Equation.3">
              <p:embed/>
            </p:oleObj>
          </a:graphicData>
        </a:graphic>
      </p:graphicFrame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867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868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39116AF-E2CF-4BE9-894A-C9FBE3EAEDC1}" type="slidenum">
              <a:rPr lang="en-US" smtClean="0"/>
              <a:pPr lvl="1"/>
              <a:t>94</a:t>
            </a:fld>
            <a:endParaRPr lang="en-US" smtClean="0"/>
          </a:p>
        </p:txBody>
      </p:sp>
      <p:sp>
        <p:nvSpPr>
          <p:cNvPr id="28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86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Example11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715000" y="2522538"/>
          <a:ext cx="1295400" cy="979487"/>
        </p:xfrm>
        <a:graphic>
          <a:graphicData uri="http://schemas.openxmlformats.org/presentationml/2006/ole">
            <p:oleObj spid="_x0000_s28674" name="Equation" r:id="rId3" imgW="520560" imgH="393480" progId="Equation.3">
              <p:embed/>
            </p:oleObj>
          </a:graphicData>
        </a:graphic>
      </p:graphicFrame>
      <p:grpSp>
        <p:nvGrpSpPr>
          <p:cNvPr id="28683" name="Group 5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8684" name="AutoShape 6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Text Box 7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28686" name="Text Box 8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28687" name="Line 9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Oval 10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Oval 11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Line 12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13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Oval 14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15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Oval 16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95" name="AutoShape 17"/>
            <p:cNvCxnSpPr>
              <a:cxnSpLocks noChangeShapeType="1"/>
              <a:stCxn id="28693" idx="2"/>
              <a:endCxn id="28694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696" name="AutoShape 18"/>
            <p:cNvCxnSpPr>
              <a:cxnSpLocks noChangeShapeType="1"/>
              <a:stCxn id="28688" idx="2"/>
              <a:endCxn id="28694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8697" name="Text Box 19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a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28698" name="Group 20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8783" name="Line 2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4" name="Line 2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5" name="Line 2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6" name="Line 2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7" name="Line 2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8" name="Line 2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9" name="Line 2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699" name="AutoShape 28"/>
            <p:cNvCxnSpPr>
              <a:cxnSpLocks noChangeShapeType="1"/>
              <a:stCxn id="28689" idx="0"/>
              <a:endCxn id="28783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700" name="AutoShape 29"/>
            <p:cNvCxnSpPr>
              <a:cxnSpLocks noChangeShapeType="1"/>
              <a:stCxn id="28692" idx="0"/>
              <a:endCxn id="28785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8701" name="Group 30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8776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7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8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9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0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1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2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702" name="AutoShape 38"/>
            <p:cNvCxnSpPr>
              <a:cxnSpLocks noChangeShapeType="1"/>
              <a:stCxn id="28730" idx="6"/>
              <a:endCxn id="28776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03" name="AutoShape 39"/>
            <p:cNvCxnSpPr>
              <a:cxnSpLocks noChangeShapeType="1"/>
              <a:stCxn id="28704" idx="2"/>
              <a:endCxn id="28778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04" name="Oval 40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05" name="AutoShape 41"/>
            <p:cNvCxnSpPr>
              <a:cxnSpLocks noChangeShapeType="1"/>
              <a:stCxn id="28704" idx="6"/>
              <a:endCxn id="28689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8706" name="Group 42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8769" name="Line 4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0" name="Line 4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1" name="Line 4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2" name="Line 4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3" name="Line 4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4" name="Line 4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5" name="Line 4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707" name="AutoShape 50"/>
            <p:cNvCxnSpPr>
              <a:cxnSpLocks noChangeShapeType="1"/>
              <a:stCxn id="28729" idx="6"/>
              <a:endCxn id="28769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08" name="AutoShape 51"/>
            <p:cNvCxnSpPr>
              <a:cxnSpLocks noChangeShapeType="1"/>
              <a:stCxn id="28709" idx="2"/>
              <a:endCxn id="28771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09" name="Oval 52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10" name="Group 53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8762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3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4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5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6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7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8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711" name="AutoShape 61"/>
            <p:cNvCxnSpPr>
              <a:cxnSpLocks noChangeShapeType="1"/>
              <a:stCxn id="28728" idx="6"/>
              <a:endCxn id="28762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12" name="AutoShape 62"/>
            <p:cNvCxnSpPr>
              <a:cxnSpLocks noChangeShapeType="1"/>
              <a:stCxn id="28713" idx="2"/>
              <a:endCxn id="28764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13" name="Oval 63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14" name="AutoShape 64"/>
            <p:cNvCxnSpPr>
              <a:cxnSpLocks noChangeShapeType="1"/>
              <a:stCxn id="28704" idx="4"/>
              <a:endCxn id="28709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15" name="AutoShape 65"/>
            <p:cNvCxnSpPr>
              <a:cxnSpLocks noChangeShapeType="1"/>
              <a:stCxn id="28709" idx="4"/>
              <a:endCxn id="28713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8716" name="Group 6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8757" name="Group 6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8759" name="Freeform 6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60" name="Line 6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61" name="Line 7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8758" name="AutoShape 71"/>
              <p:cNvCxnSpPr>
                <a:cxnSpLocks noChangeShapeType="1"/>
                <a:stCxn id="28759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8717" name="Text Box 7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8718" name="Text Box 7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8719" name="Text Box 7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8720" name="Text Box 75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8721" name="Group 76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8750" name="Line 7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1" name="Line 7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2" name="Line 7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3" name="Line 8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4" name="Line 8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5" name="Line 8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6" name="Line 8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722" name="AutoShape 84"/>
            <p:cNvCxnSpPr>
              <a:cxnSpLocks noChangeShapeType="1"/>
              <a:stCxn id="28727" idx="6"/>
              <a:endCxn id="28750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23" name="AutoShape 85"/>
            <p:cNvCxnSpPr>
              <a:cxnSpLocks noChangeShapeType="1"/>
              <a:stCxn id="28724" idx="2"/>
              <a:endCxn id="28752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24" name="Oval 86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25" name="AutoShape 87"/>
            <p:cNvCxnSpPr>
              <a:cxnSpLocks noChangeShapeType="1"/>
              <a:stCxn id="28724" idx="0"/>
              <a:endCxn id="28713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26" name="Text Box 88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8727" name="Oval 89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8" name="Oval 90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9" name="Oval 91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0" name="Oval 92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1" name="Oval 93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32" name="AutoShape 94"/>
            <p:cNvCxnSpPr>
              <a:cxnSpLocks noChangeShapeType="1"/>
              <a:stCxn id="28731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33" name="Oval 95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34" name="AutoShape 96"/>
            <p:cNvCxnSpPr>
              <a:cxnSpLocks noChangeShapeType="1"/>
              <a:stCxn id="28733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35" name="Oval 97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36" name="AutoShape 98"/>
            <p:cNvCxnSpPr>
              <a:cxnSpLocks noChangeShapeType="1"/>
              <a:stCxn id="28735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37" name="Oval 99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38" name="AutoShape 100"/>
            <p:cNvCxnSpPr>
              <a:cxnSpLocks noChangeShapeType="1"/>
              <a:stCxn id="28737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39" name="AutoShape 101"/>
            <p:cNvCxnSpPr>
              <a:cxnSpLocks noChangeShapeType="1"/>
              <a:stCxn id="28731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740" name="AutoShape 102"/>
            <p:cNvCxnSpPr>
              <a:cxnSpLocks noChangeShapeType="1"/>
              <a:stCxn id="28733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41" name="AutoShape 103"/>
            <p:cNvCxnSpPr>
              <a:cxnSpLocks noChangeShapeType="1"/>
              <a:stCxn id="28735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742" name="AutoShape 104"/>
            <p:cNvCxnSpPr>
              <a:cxnSpLocks noChangeShapeType="1"/>
              <a:stCxn id="28737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43" name="Text Box 105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8744" name="AutoShape 106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8745" name="AutoShape 107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746" name="Text Box 108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8747" name="Text Box 109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8748" name="Text Box 110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8749" name="Text Box 111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28675" name="Object 112"/>
          <p:cNvGraphicFramePr>
            <a:graphicFrameLocks noChangeAspect="1"/>
          </p:cNvGraphicFramePr>
          <p:nvPr/>
        </p:nvGraphicFramePr>
        <p:xfrm>
          <a:off x="4648200" y="4114800"/>
          <a:ext cx="1073150" cy="1822450"/>
        </p:xfrm>
        <a:graphic>
          <a:graphicData uri="http://schemas.openxmlformats.org/presentationml/2006/ole">
            <p:oleObj spid="_x0000_s28675" name="Equation" r:id="rId4" imgW="596880" imgH="1015920" progId="Equation.3">
              <p:embed/>
            </p:oleObj>
          </a:graphicData>
        </a:graphic>
      </p:graphicFrame>
      <p:graphicFrame>
        <p:nvGraphicFramePr>
          <p:cNvPr id="28676" name="Object 113"/>
          <p:cNvGraphicFramePr>
            <a:graphicFrameLocks noChangeAspect="1"/>
          </p:cNvGraphicFramePr>
          <p:nvPr/>
        </p:nvGraphicFramePr>
        <p:xfrm>
          <a:off x="6019800" y="4114800"/>
          <a:ext cx="1323975" cy="1822450"/>
        </p:xfrm>
        <a:graphic>
          <a:graphicData uri="http://schemas.openxmlformats.org/presentationml/2006/ole">
            <p:oleObj spid="_x0000_s28676" name="Equation" r:id="rId5" imgW="736560" imgH="1015920" progId="Equation.3">
              <p:embed/>
            </p:oleObj>
          </a:graphicData>
        </a:graphic>
      </p:graphicFrame>
      <p:graphicFrame>
        <p:nvGraphicFramePr>
          <p:cNvPr id="28677" name="Object 114"/>
          <p:cNvGraphicFramePr>
            <a:graphicFrameLocks noChangeAspect="1"/>
          </p:cNvGraphicFramePr>
          <p:nvPr/>
        </p:nvGraphicFramePr>
        <p:xfrm>
          <a:off x="7593013" y="4114800"/>
          <a:ext cx="1416050" cy="1822450"/>
        </p:xfrm>
        <a:graphic>
          <a:graphicData uri="http://schemas.openxmlformats.org/presentationml/2006/ole">
            <p:oleObj spid="_x0000_s28677" name="Equation" r:id="rId6" imgW="787320" imgH="101592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32193</TotalTime>
  <Pages>10</Pages>
  <Words>5587</Words>
  <Application>Microsoft PowerPoint 4.0</Application>
  <PresentationFormat>On-screen Show (4:3)</PresentationFormat>
  <Paragraphs>2888</Paragraphs>
  <Slides>94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4" baseType="lpstr">
      <vt:lpstr>Times New Roman</vt:lpstr>
      <vt:lpstr>Arial</vt:lpstr>
      <vt:lpstr>Monotype Sorts</vt:lpstr>
      <vt:lpstr>Courier New</vt:lpstr>
      <vt:lpstr>Symbol</vt:lpstr>
      <vt:lpstr>CourierPS</vt:lpstr>
      <vt:lpstr>Franklin Gothic Book</vt:lpstr>
      <vt:lpstr>Wingdings</vt:lpstr>
      <vt:lpstr>CS124</vt:lpstr>
      <vt:lpstr>Microsoft Equation 3.0</vt:lpstr>
      <vt:lpstr>Slide 1</vt:lpstr>
      <vt:lpstr>Summary</vt:lpstr>
      <vt:lpstr>Lecture 25 – Final Review</vt:lpstr>
      <vt:lpstr>Final Exam</vt:lpstr>
      <vt:lpstr>Final Exam Review…Overview</vt:lpstr>
      <vt:lpstr>Binary Numbers – Unsigned </vt:lpstr>
      <vt:lpstr>Binary Numbers – Unsigned</vt:lpstr>
      <vt:lpstr>Binary Numbers – Unsigned</vt:lpstr>
      <vt:lpstr>Binary Numbers – Signed</vt:lpstr>
      <vt:lpstr>Binary Numbers – Sign-Magnitude</vt:lpstr>
      <vt:lpstr>Binary Numbers – 1’s Complement </vt:lpstr>
      <vt:lpstr>Binary Numbers – Two’s Complement</vt:lpstr>
      <vt:lpstr>Binary Numbers – Signed</vt:lpstr>
      <vt:lpstr>Binary Numbers – Signed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Binary Numbers – Decimal to Binary</vt:lpstr>
      <vt:lpstr>Hexadecimal Notation</vt:lpstr>
      <vt:lpstr>Binary Numbers – Hexadecimal</vt:lpstr>
      <vt:lpstr>Binary Numbers – Hexadecimal</vt:lpstr>
      <vt:lpstr>Binary Numbers – Hexadecimal</vt:lpstr>
      <vt:lpstr>Binary Numbers – Hexadecimal</vt:lpstr>
      <vt:lpstr>Binary Numbers – Hexadecimal</vt:lpstr>
      <vt:lpstr>Binary Numbers – Hexadecimal</vt:lpstr>
      <vt:lpstr>Binary Numbers – Hexadecimal</vt:lpstr>
      <vt:lpstr>Binary Numbers – Hexadecimal</vt:lpstr>
      <vt:lpstr>Binary Numbers – Hexadecimal</vt:lpstr>
      <vt:lpstr>Binary Numbers</vt:lpstr>
      <vt:lpstr>Binary Numbers</vt:lpstr>
      <vt:lpstr>Logic Functions</vt:lpstr>
      <vt:lpstr>Logic Functions</vt:lpstr>
      <vt:lpstr>Logic Functions</vt:lpstr>
      <vt:lpstr>Logic Functions – Gates</vt:lpstr>
      <vt:lpstr>Logic Functions – Gates</vt:lpstr>
      <vt:lpstr>Logic Functions – Translation</vt:lpstr>
      <vt:lpstr>Equations to Gates</vt:lpstr>
      <vt:lpstr>Logic Functions – Gates to Equations</vt:lpstr>
      <vt:lpstr>Logic Functions – Truth Tables to Gates</vt:lpstr>
      <vt:lpstr>Logic Functions – Truth Table to Equations</vt:lpstr>
      <vt:lpstr>Logic Functions – Equations to Truth Tables</vt:lpstr>
      <vt:lpstr>Boolean Algebra – Rules</vt:lpstr>
      <vt:lpstr>Boolean Algebra – DeMorgan’s Law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Combinational Logic – Decoders</vt:lpstr>
      <vt:lpstr>Combinational Logic – Decoders</vt:lpstr>
      <vt:lpstr>Combinational Logic – Multiplexors</vt:lpstr>
      <vt:lpstr>Combinational Logic – Multiplexors</vt:lpstr>
      <vt:lpstr>Sequential Logic – SR Latch</vt:lpstr>
      <vt:lpstr>Sequential Logic – D Latch</vt:lpstr>
      <vt:lpstr>Sequential Logic – D Flip-Flop</vt:lpstr>
      <vt:lpstr>Sequential Logic – JK Flip-Flop</vt:lpstr>
      <vt:lpstr>Sequential Logic – T Flip-Flop</vt:lpstr>
      <vt:lpstr>Sequential Logic – Digital Counters</vt:lpstr>
      <vt:lpstr>Sequential Logic – Digital Counters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Sequential Logic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#25 - Final Review</dc:title>
  <dc:subject>ECEN 301</dc:subject>
  <dc:creator>Nathaniel Rollins</dc:creator>
  <cp:keywords/>
  <dc:description/>
  <cp:lastModifiedBy>nathan</cp:lastModifiedBy>
  <cp:revision>673</cp:revision>
  <cp:lastPrinted>2001-01-08T22:32:48Z</cp:lastPrinted>
  <dcterms:created xsi:type="dcterms:W3CDTF">1996-12-30T23:48:02Z</dcterms:created>
  <dcterms:modified xsi:type="dcterms:W3CDTF">2008-08-25T21:45:52Z</dcterms:modified>
</cp:coreProperties>
</file>