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76.xml" ContentType="application/vnd.openxmlformats-officedocument.presentationml.slide+xml"/>
  <Override PartName="/ppt/slides/slide94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s/slide83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slides/slide72.xml" ContentType="application/vnd.openxmlformats-officedocument.presentationml.slide+xml"/>
  <Override PartName="/ppt/slides/slide90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23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77.xml" ContentType="application/vnd.openxmlformats-officedocument.presentationml.slide+xml"/>
  <Override PartName="/ppt/slides/slide88.xml" ContentType="application/vnd.openxmlformats-officedocument.presentationml.slide+xml"/>
  <Override PartName="/ppt/viewProps.xml" ContentType="application/vnd.openxmlformats-officedocument.presentationml.viewProp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48.xml" ContentType="application/vnd.openxmlformats-officedocument.presentationml.slide+xml"/>
  <Override PartName="/ppt/slides/slide66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55.xml" ContentType="application/vnd.openxmlformats-officedocument.presentationml.slide+xml"/>
  <Override PartName="/ppt/slides/slide73.xml" ContentType="application/vnd.openxmlformats-officedocument.presentationml.slide+xml"/>
  <Override PartName="/ppt/slides/slide8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Override PartName="/ppt/slides/slide80.xml" ContentType="application/vnd.openxmlformats-officedocument.presentationml.slide+xml"/>
  <Override PartName="/ppt/slides/slide82.xml" ContentType="application/vnd.openxmlformats-officedocument.presentationml.slide+xml"/>
  <Override PartName="/ppt/slides/slide9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slides/slide89.xml" ContentType="application/vnd.openxmlformats-officedocument.presentationml.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slides/slide78.xml" ContentType="application/vnd.openxmlformats-officedocument.presentationml.slide+xml"/>
  <Override PartName="/ppt/slides/slide87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s/slide85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s/slide92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81.xml" ContentType="application/vnd.openxmlformats-officedocument.presentationml.slide+xml"/>
  <Override PartName="/ppt/slideLayouts/slideLayout15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s/slide70.xml" ContentType="application/vnd.openxmlformats-officedocument.presentationml.slide+xml"/>
  <Override PartName="/ppt/notesSlides/notesSlide25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slides/slide79.xml" ContentType="application/vnd.openxmlformats-officedocument.presentationml.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68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57.xml" ContentType="application/vnd.openxmlformats-officedocument.presentationml.slide+xml"/>
  <Override PartName="/ppt/slides/slide75.xml" ContentType="application/vnd.openxmlformats-officedocument.presentationml.slide+xml"/>
  <Override PartName="/ppt/slides/slide86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46.xml" ContentType="application/vnd.openxmlformats-officedocument.presentationml.slide+xml"/>
  <Override PartName="/ppt/slides/slide64.xml" ContentType="application/vnd.openxmlformats-officedocument.presentationml.slide+xml"/>
  <Override PartName="/ppt/slides/slide93.xml" ContentType="application/vnd.openxmlformats-officedocument.presentationml.slide+xml"/>
  <Override PartName="/ppt/slideLayouts/slideLayout5.xml" ContentType="application/vnd.openxmlformats-officedocument.presentationml.slideLayout+xml"/>
  <Override PartName="/ppt/notesSlides/notesSlide19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0" r:id="rId1"/>
  </p:sldMasterIdLst>
  <p:notesMasterIdLst>
    <p:notesMasterId r:id="rId96"/>
  </p:notesMasterIdLst>
  <p:handoutMasterIdLst>
    <p:handoutMasterId r:id="rId97"/>
  </p:handoutMasterIdLst>
  <p:sldIdLst>
    <p:sldId id="660" r:id="rId2"/>
    <p:sldId id="753" r:id="rId3"/>
    <p:sldId id="310" r:id="rId4"/>
    <p:sldId id="661" r:id="rId5"/>
    <p:sldId id="735" r:id="rId6"/>
    <p:sldId id="662" r:id="rId7"/>
    <p:sldId id="663" r:id="rId8"/>
    <p:sldId id="668" r:id="rId9"/>
    <p:sldId id="664" r:id="rId10"/>
    <p:sldId id="665" r:id="rId11"/>
    <p:sldId id="666" r:id="rId12"/>
    <p:sldId id="667" r:id="rId13"/>
    <p:sldId id="670" r:id="rId14"/>
    <p:sldId id="671" r:id="rId15"/>
    <p:sldId id="672" r:id="rId16"/>
    <p:sldId id="673" r:id="rId17"/>
    <p:sldId id="684" r:id="rId18"/>
    <p:sldId id="674" r:id="rId19"/>
    <p:sldId id="675" r:id="rId20"/>
    <p:sldId id="676" r:id="rId21"/>
    <p:sldId id="677" r:id="rId22"/>
    <p:sldId id="678" r:id="rId23"/>
    <p:sldId id="679" r:id="rId24"/>
    <p:sldId id="680" r:id="rId25"/>
    <p:sldId id="681" r:id="rId26"/>
    <p:sldId id="682" r:id="rId27"/>
    <p:sldId id="754" r:id="rId28"/>
    <p:sldId id="685" r:id="rId29"/>
    <p:sldId id="693" r:id="rId30"/>
    <p:sldId id="686" r:id="rId31"/>
    <p:sldId id="687" r:id="rId32"/>
    <p:sldId id="688" r:id="rId33"/>
    <p:sldId id="689" r:id="rId34"/>
    <p:sldId id="690" r:id="rId35"/>
    <p:sldId id="691" r:id="rId36"/>
    <p:sldId id="692" r:id="rId37"/>
    <p:sldId id="748" r:id="rId38"/>
    <p:sldId id="749" r:id="rId39"/>
    <p:sldId id="694" r:id="rId40"/>
    <p:sldId id="695" r:id="rId41"/>
    <p:sldId id="696" r:id="rId42"/>
    <p:sldId id="750" r:id="rId43"/>
    <p:sldId id="751" r:id="rId44"/>
    <p:sldId id="697" r:id="rId45"/>
    <p:sldId id="752" r:id="rId46"/>
    <p:sldId id="698" r:id="rId47"/>
    <p:sldId id="699" r:id="rId48"/>
    <p:sldId id="700" r:id="rId49"/>
    <p:sldId id="701" r:id="rId50"/>
    <p:sldId id="702" r:id="rId51"/>
    <p:sldId id="703" r:id="rId52"/>
    <p:sldId id="704" r:id="rId53"/>
    <p:sldId id="705" r:id="rId54"/>
    <p:sldId id="706" r:id="rId55"/>
    <p:sldId id="707" r:id="rId56"/>
    <p:sldId id="708" r:id="rId57"/>
    <p:sldId id="709" r:id="rId58"/>
    <p:sldId id="710" r:id="rId59"/>
    <p:sldId id="711" r:id="rId60"/>
    <p:sldId id="712" r:id="rId61"/>
    <p:sldId id="713" r:id="rId62"/>
    <p:sldId id="714" r:id="rId63"/>
    <p:sldId id="716" r:id="rId64"/>
    <p:sldId id="717" r:id="rId65"/>
    <p:sldId id="718" r:id="rId66"/>
    <p:sldId id="719" r:id="rId67"/>
    <p:sldId id="720" r:id="rId68"/>
    <p:sldId id="721" r:id="rId69"/>
    <p:sldId id="722" r:id="rId70"/>
    <p:sldId id="723" r:id="rId71"/>
    <p:sldId id="724" r:id="rId72"/>
    <p:sldId id="725" r:id="rId73"/>
    <p:sldId id="726" r:id="rId74"/>
    <p:sldId id="737" r:id="rId75"/>
    <p:sldId id="738" r:id="rId76"/>
    <p:sldId id="755" r:id="rId77"/>
    <p:sldId id="756" r:id="rId78"/>
    <p:sldId id="739" r:id="rId79"/>
    <p:sldId id="740" r:id="rId80"/>
    <p:sldId id="741" r:id="rId81"/>
    <p:sldId id="742" r:id="rId82"/>
    <p:sldId id="743" r:id="rId83"/>
    <p:sldId id="744" r:id="rId84"/>
    <p:sldId id="745" r:id="rId85"/>
    <p:sldId id="746" r:id="rId86"/>
    <p:sldId id="727" r:id="rId87"/>
    <p:sldId id="757" r:id="rId88"/>
    <p:sldId id="728" r:id="rId89"/>
    <p:sldId id="729" r:id="rId90"/>
    <p:sldId id="730" r:id="rId91"/>
    <p:sldId id="731" r:id="rId92"/>
    <p:sldId id="732" r:id="rId93"/>
    <p:sldId id="733" r:id="rId94"/>
    <p:sldId id="734" r:id="rId95"/>
  </p:sldIdLst>
  <p:sldSz cx="9144000" cy="6858000" type="screen4x3"/>
  <p:notesSz cx="9283700" cy="69977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FF9900"/>
    <a:srgbClr val="ACA964"/>
    <a:srgbClr val="FFFFFF"/>
    <a:srgbClr val="800080"/>
    <a:srgbClr val="FFFF66"/>
    <a:srgbClr val="8495A9"/>
    <a:srgbClr val="0033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38" autoAdjust="0"/>
    <p:restoredTop sz="94845" autoAdjust="0"/>
  </p:normalViewPr>
  <p:slideViewPr>
    <p:cSldViewPr snapToObjects="1">
      <p:cViewPr varScale="1">
        <p:scale>
          <a:sx n="75" d="100"/>
          <a:sy n="75" d="100"/>
        </p:scale>
        <p:origin x="-43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Objects="1">
      <p:cViewPr>
        <p:scale>
          <a:sx n="66" d="100"/>
          <a:sy n="66" d="100"/>
        </p:scale>
        <p:origin x="-1536" y="-558"/>
      </p:cViewPr>
      <p:guideLst>
        <p:guide orient="horz" pos="2923"/>
        <p:guide pos="2186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97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viewProps" Target="viewProps.xml"/><Relationship Id="rId10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w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w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0.vml.rels><?xml version="1.0" encoding="UTF-8" standalone="yes"?>
<Relationships xmlns="http://schemas.openxmlformats.org/package/2006/relationships"><Relationship Id="rId2" Type="http://schemas.openxmlformats.org/officeDocument/2006/relationships/image" Target="../media/image30.wmf"/><Relationship Id="rId1" Type="http://schemas.openxmlformats.org/officeDocument/2006/relationships/image" Target="../media/image29.wmf"/></Relationships>
</file>

<file path=ppt/drawings/_rels/vmlDrawing2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31.wmf"/><Relationship Id="rId1" Type="http://schemas.openxmlformats.org/officeDocument/2006/relationships/image" Target="../media/image29.wmf"/></Relationships>
</file>

<file path=ppt/drawings/_rels/vmlDrawing22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image" Target="../media/image31.wmf"/><Relationship Id="rId1" Type="http://schemas.openxmlformats.org/officeDocument/2006/relationships/image" Target="../media/image29.wmf"/><Relationship Id="rId4" Type="http://schemas.openxmlformats.org/officeDocument/2006/relationships/image" Target="../media/image30.wmf"/></Relationships>
</file>

<file path=ppt/drawings/_rels/vmlDrawing2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3.wmf"/></Relationships>
</file>

<file path=ppt/drawings/_rels/vmlDrawing24.vml.rels><?xml version="1.0" encoding="UTF-8" standalone="yes"?>
<Relationships xmlns="http://schemas.openxmlformats.org/package/2006/relationships"><Relationship Id="rId3" Type="http://schemas.openxmlformats.org/officeDocument/2006/relationships/image" Target="../media/image38.wmf"/><Relationship Id="rId2" Type="http://schemas.openxmlformats.org/officeDocument/2006/relationships/image" Target="../media/image37.wmf"/><Relationship Id="rId1" Type="http://schemas.openxmlformats.org/officeDocument/2006/relationships/image" Target="../media/image36.wmf"/></Relationships>
</file>

<file path=ppt/drawings/_rels/vmlDrawing2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9.wmf"/></Relationships>
</file>

<file path=ppt/drawings/_rels/vmlDrawing26.vml.rels><?xml version="1.0" encoding="UTF-8" standalone="yes"?>
<Relationships xmlns="http://schemas.openxmlformats.org/package/2006/relationships"><Relationship Id="rId1" Type="http://schemas.openxmlformats.org/officeDocument/2006/relationships/image" Target="../media/image40.wmf"/></Relationships>
</file>

<file path=ppt/drawings/_rels/vmlDrawing27.vml.rels><?xml version="1.0" encoding="UTF-8" standalone="yes"?>
<Relationships xmlns="http://schemas.openxmlformats.org/package/2006/relationships"><Relationship Id="rId1" Type="http://schemas.openxmlformats.org/officeDocument/2006/relationships/image" Target="../media/image41.wmf"/></Relationships>
</file>

<file path=ppt/drawings/_rels/vmlDrawing28.vml.rels><?xml version="1.0" encoding="UTF-8" standalone="yes"?>
<Relationships xmlns="http://schemas.openxmlformats.org/package/2006/relationships"><Relationship Id="rId3" Type="http://schemas.openxmlformats.org/officeDocument/2006/relationships/image" Target="../media/image44.wmf"/><Relationship Id="rId2" Type="http://schemas.openxmlformats.org/officeDocument/2006/relationships/image" Target="../media/image43.wmf"/><Relationship Id="rId1" Type="http://schemas.openxmlformats.org/officeDocument/2006/relationships/image" Target="../media/image42.wmf"/><Relationship Id="rId4" Type="http://schemas.openxmlformats.org/officeDocument/2006/relationships/image" Target="../media/image4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4" Type="http://schemas.openxmlformats.org/officeDocument/2006/relationships/image" Target="../media/image16.wmf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83200" y="-65088"/>
            <a:ext cx="4192588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 defTabSz="101123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6469063" y="-65088"/>
            <a:ext cx="3003550" cy="5207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3662" tIns="47625" rIns="93662" bIns="47625" anchor="ctr"/>
          <a:lstStyle/>
          <a:p>
            <a:pPr defTabSz="973138">
              <a:defRPr/>
            </a:pPr>
            <a:r>
              <a:rPr lang="en-US" sz="1700"/>
              <a:t>Winter 2007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193675" y="6705600"/>
            <a:ext cx="4192588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l" defTabSz="1011238">
              <a:defRPr sz="1000" i="1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889500" y="6553200"/>
            <a:ext cx="3640138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5pPr marL="1919288" lvl="4" algn="r" defTabSz="1011238">
              <a:defRPr sz="1500"/>
            </a:lvl5pPr>
          </a:lstStyle>
          <a:p>
            <a:pPr lvl="4">
              <a:defRPr/>
            </a:pPr>
            <a:fld id="{5D1E8C21-CAA7-49D0-99F0-8508C3E9BA72}" type="slidenum">
              <a:rPr lang="en-US"/>
              <a:pPr lvl="4">
                <a:defRPr/>
              </a:pPr>
              <a:t>‹#›</a:t>
            </a:fld>
            <a:endParaRPr lang="en-US"/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608013" y="6592888"/>
            <a:ext cx="1976437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3662" tIns="47625" rIns="93662" bIns="47625" anchor="ctr"/>
          <a:lstStyle/>
          <a:p>
            <a:pPr algn="l" defTabSz="973138">
              <a:defRPr/>
            </a:pPr>
            <a:endParaRPr lang="en-US" sz="1500"/>
          </a:p>
          <a:p>
            <a:pPr algn="l" defTabSz="973138">
              <a:defRPr/>
            </a:pPr>
            <a:r>
              <a:rPr lang="en-US" sz="1200"/>
              <a:t>© 2007 Rollins</a:t>
            </a:r>
            <a:r>
              <a:rPr lang="en-US" sz="1500"/>
              <a:t/>
            </a:r>
            <a:br>
              <a:rPr lang="en-US" sz="1500"/>
            </a:br>
            <a:endParaRPr lang="en-US" sz="1500"/>
          </a:p>
        </p:txBody>
      </p:sp>
      <p:sp>
        <p:nvSpPr>
          <p:cNvPr id="4104" name="Line 8"/>
          <p:cNvSpPr>
            <a:spLocks noChangeShapeType="1"/>
          </p:cNvSpPr>
          <p:nvPr/>
        </p:nvSpPr>
        <p:spPr bwMode="auto">
          <a:xfrm>
            <a:off x="422275" y="6532563"/>
            <a:ext cx="87534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105" name="Rectangle 9"/>
          <p:cNvSpPr>
            <a:spLocks noChangeArrowheads="1"/>
          </p:cNvSpPr>
          <p:nvPr/>
        </p:nvSpPr>
        <p:spPr bwMode="auto">
          <a:xfrm>
            <a:off x="1076325" y="87313"/>
            <a:ext cx="3003550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3662" tIns="47625" rIns="93662" bIns="47625" anchor="ctr"/>
          <a:lstStyle/>
          <a:p>
            <a:pPr defTabSz="973138">
              <a:defRPr/>
            </a:pPr>
            <a:r>
              <a:rPr lang="en-US" sz="1700"/>
              <a:t>ECEN 301 Class Notes</a:t>
            </a:r>
          </a:p>
          <a:p>
            <a:pPr defTabSz="973138">
              <a:defRPr/>
            </a:pPr>
            <a:r>
              <a:rPr lang="en-US" sz="1700"/>
              <a:t>Lecture 25</a:t>
            </a:r>
          </a:p>
        </p:txBody>
      </p:sp>
      <p:pic>
        <p:nvPicPr>
          <p:cNvPr id="125961" name="Picture 2" descr="ECEN_log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8013" y="98425"/>
            <a:ext cx="819150" cy="50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3175" y="0"/>
            <a:ext cx="4027488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l" defTabSz="973138">
              <a:defRPr sz="1000" i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257800" y="0"/>
            <a:ext cx="4027488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 defTabSz="973138">
              <a:defRPr sz="1000" i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3175" y="6646863"/>
            <a:ext cx="4027488" cy="35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l" defTabSz="973138">
              <a:defRPr sz="1000" i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57800" y="6646863"/>
            <a:ext cx="4027488" cy="35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 defTabSz="973138">
              <a:defRPr sz="1000" i="1"/>
            </a:lvl1pPr>
          </a:lstStyle>
          <a:p>
            <a:pPr>
              <a:defRPr/>
            </a:pPr>
            <a:fld id="{DC108716-CEF1-42E6-BA66-CF1AD5E735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36663" y="3324225"/>
            <a:ext cx="6808787" cy="314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7625" rIns="93662" bIns="4762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notes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99335" name="Rectangle 7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2905125" y="541338"/>
            <a:ext cx="3471863" cy="26035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973138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71488" algn="l" defTabSz="973138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42975" algn="l" defTabSz="973138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414463" algn="l" defTabSz="973138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84363" algn="l" defTabSz="973138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A8C3EF4-BEAC-4F5D-8B22-67F4C074A9C5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100355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2892425" y="525463"/>
            <a:ext cx="3498850" cy="2624137"/>
          </a:xfrm>
          <a:ln/>
        </p:spPr>
      </p:sp>
      <p:sp>
        <p:nvSpPr>
          <p:cNvPr id="1003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38250" y="3324225"/>
            <a:ext cx="6808788" cy="3148013"/>
          </a:xfrm>
          <a:noFill/>
          <a:ln/>
        </p:spPr>
        <p:txBody>
          <a:bodyPr lIns="93160" tIns="46581" rIns="93160" bIns="46581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547A4FF-0B20-4301-BFB5-15C06BED5D93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109571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2892425" y="525463"/>
            <a:ext cx="3498850" cy="2624137"/>
          </a:xfrm>
          <a:ln/>
        </p:spPr>
      </p:sp>
      <p:sp>
        <p:nvSpPr>
          <p:cNvPr id="1095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38250" y="3324225"/>
            <a:ext cx="6808788" cy="3148013"/>
          </a:xfrm>
          <a:noFill/>
          <a:ln/>
        </p:spPr>
        <p:txBody>
          <a:bodyPr lIns="93160" tIns="46581" rIns="93160" bIns="46581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2474199-DC23-4C5C-B2CF-154160629BC4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110595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2892425" y="525463"/>
            <a:ext cx="3498850" cy="2624137"/>
          </a:xfrm>
          <a:ln/>
        </p:spPr>
      </p:sp>
      <p:sp>
        <p:nvSpPr>
          <p:cNvPr id="1105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38250" y="3324225"/>
            <a:ext cx="6808788" cy="3148013"/>
          </a:xfrm>
          <a:noFill/>
          <a:ln/>
        </p:spPr>
        <p:txBody>
          <a:bodyPr lIns="93160" tIns="46581" rIns="93160" bIns="46581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DCEB41E-BE49-4C0F-B110-52A7AC047562}" type="slidenum">
              <a:rPr lang="en-US" smtClean="0"/>
              <a:pPr/>
              <a:t>22</a:t>
            </a:fld>
            <a:endParaRPr lang="en-US" smtClean="0"/>
          </a:p>
        </p:txBody>
      </p:sp>
      <p:sp>
        <p:nvSpPr>
          <p:cNvPr id="111619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2892425" y="525463"/>
            <a:ext cx="3498850" cy="2624137"/>
          </a:xfrm>
          <a:ln/>
        </p:spPr>
      </p:sp>
      <p:sp>
        <p:nvSpPr>
          <p:cNvPr id="1116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38250" y="3324225"/>
            <a:ext cx="6808788" cy="3148013"/>
          </a:xfrm>
          <a:noFill/>
          <a:ln/>
        </p:spPr>
        <p:txBody>
          <a:bodyPr lIns="93160" tIns="46581" rIns="93160" bIns="46581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83F52F3-4D25-467A-8CDE-CCE1F27F2E8A}" type="slidenum">
              <a:rPr lang="en-US" smtClean="0"/>
              <a:pPr/>
              <a:t>23</a:t>
            </a:fld>
            <a:endParaRPr lang="en-US" smtClean="0"/>
          </a:p>
        </p:txBody>
      </p:sp>
      <p:sp>
        <p:nvSpPr>
          <p:cNvPr id="112643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2892425" y="525463"/>
            <a:ext cx="3498850" cy="2624137"/>
          </a:xfrm>
          <a:ln/>
        </p:spPr>
      </p:sp>
      <p:sp>
        <p:nvSpPr>
          <p:cNvPr id="1126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38250" y="3324225"/>
            <a:ext cx="6808788" cy="3148013"/>
          </a:xfrm>
          <a:noFill/>
          <a:ln/>
        </p:spPr>
        <p:txBody>
          <a:bodyPr lIns="93160" tIns="46581" rIns="93160" bIns="46581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996F1D5-1C5B-4EFC-9943-02EF018611B7}" type="slidenum">
              <a:rPr lang="en-US" smtClean="0"/>
              <a:pPr/>
              <a:t>24</a:t>
            </a:fld>
            <a:endParaRPr lang="en-US" smtClean="0"/>
          </a:p>
        </p:txBody>
      </p:sp>
      <p:sp>
        <p:nvSpPr>
          <p:cNvPr id="113667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2892425" y="525463"/>
            <a:ext cx="3498850" cy="2624137"/>
          </a:xfrm>
          <a:ln/>
        </p:spPr>
      </p:sp>
      <p:sp>
        <p:nvSpPr>
          <p:cNvPr id="1136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38250" y="3324225"/>
            <a:ext cx="6808788" cy="3148013"/>
          </a:xfrm>
          <a:noFill/>
          <a:ln/>
        </p:spPr>
        <p:txBody>
          <a:bodyPr lIns="93160" tIns="46581" rIns="93160" bIns="46581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999E029-3772-4AAC-8E5D-C8C05DD3C2BE}" type="slidenum">
              <a:rPr lang="en-US" smtClean="0"/>
              <a:pPr/>
              <a:t>25</a:t>
            </a:fld>
            <a:endParaRPr lang="en-US" smtClean="0"/>
          </a:p>
        </p:txBody>
      </p:sp>
      <p:sp>
        <p:nvSpPr>
          <p:cNvPr id="114691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2892425" y="525463"/>
            <a:ext cx="3498850" cy="2624137"/>
          </a:xfrm>
          <a:ln/>
        </p:spPr>
      </p:sp>
      <p:sp>
        <p:nvSpPr>
          <p:cNvPr id="1146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38250" y="3324225"/>
            <a:ext cx="6808788" cy="3148013"/>
          </a:xfrm>
          <a:noFill/>
          <a:ln/>
        </p:spPr>
        <p:txBody>
          <a:bodyPr lIns="93160" tIns="46581" rIns="93160" bIns="46581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5DEF41A-BBFE-465D-B7DB-F148AE51E528}" type="slidenum">
              <a:rPr lang="en-US" smtClean="0"/>
              <a:pPr/>
              <a:t>26</a:t>
            </a:fld>
            <a:endParaRPr lang="en-US" smtClean="0"/>
          </a:p>
        </p:txBody>
      </p:sp>
      <p:sp>
        <p:nvSpPr>
          <p:cNvPr id="115715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2892425" y="525463"/>
            <a:ext cx="3498850" cy="2624137"/>
          </a:xfrm>
          <a:ln/>
        </p:spPr>
      </p:sp>
      <p:sp>
        <p:nvSpPr>
          <p:cNvPr id="1157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38250" y="3324225"/>
            <a:ext cx="6808788" cy="3148013"/>
          </a:xfrm>
          <a:noFill/>
          <a:ln/>
        </p:spPr>
        <p:txBody>
          <a:bodyPr lIns="93160" tIns="46581" rIns="93160" bIns="46581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E9CC38D-342F-4443-81C6-BE1F8257C56E}" type="slidenum">
              <a:rPr lang="en-US" smtClean="0"/>
              <a:pPr/>
              <a:t>28</a:t>
            </a:fld>
            <a:endParaRPr lang="en-US" smtClean="0"/>
          </a:p>
        </p:txBody>
      </p:sp>
      <p:sp>
        <p:nvSpPr>
          <p:cNvPr id="116739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2892425" y="525463"/>
            <a:ext cx="3498850" cy="2624137"/>
          </a:xfrm>
          <a:ln/>
        </p:spPr>
      </p:sp>
      <p:sp>
        <p:nvSpPr>
          <p:cNvPr id="1167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38250" y="3324225"/>
            <a:ext cx="6808788" cy="3148013"/>
          </a:xfrm>
          <a:noFill/>
          <a:ln/>
        </p:spPr>
        <p:txBody>
          <a:bodyPr lIns="93160" tIns="46581" rIns="93160" bIns="46581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8467C95-18A5-4901-8899-F843ACA9A6CE}" type="slidenum">
              <a:rPr lang="en-US" smtClean="0"/>
              <a:pPr/>
              <a:t>29</a:t>
            </a:fld>
            <a:endParaRPr lang="en-US" smtClean="0"/>
          </a:p>
        </p:txBody>
      </p:sp>
      <p:sp>
        <p:nvSpPr>
          <p:cNvPr id="117763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2892425" y="525463"/>
            <a:ext cx="3498850" cy="2624137"/>
          </a:xfrm>
          <a:ln/>
        </p:spPr>
      </p:sp>
      <p:sp>
        <p:nvSpPr>
          <p:cNvPr id="1177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38250" y="3324225"/>
            <a:ext cx="6808788" cy="3148013"/>
          </a:xfrm>
          <a:noFill/>
          <a:ln/>
        </p:spPr>
        <p:txBody>
          <a:bodyPr lIns="93160" tIns="46581" rIns="93160" bIns="46581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C227250-CC0A-4F81-849D-AC991376EB09}" type="slidenum">
              <a:rPr lang="en-US" smtClean="0"/>
              <a:pPr/>
              <a:t>30</a:t>
            </a:fld>
            <a:endParaRPr lang="en-US" smtClean="0"/>
          </a:p>
        </p:txBody>
      </p:sp>
      <p:sp>
        <p:nvSpPr>
          <p:cNvPr id="118787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2892425" y="525463"/>
            <a:ext cx="3498850" cy="2624137"/>
          </a:xfrm>
          <a:ln/>
        </p:spPr>
      </p:sp>
      <p:sp>
        <p:nvSpPr>
          <p:cNvPr id="1187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38250" y="3324225"/>
            <a:ext cx="6808788" cy="3148013"/>
          </a:xfrm>
          <a:noFill/>
          <a:ln/>
        </p:spPr>
        <p:txBody>
          <a:bodyPr lIns="93160" tIns="46581" rIns="93160" bIns="46581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F53B6B5-F160-4541-9F3A-F65BE0FF01E2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101379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2892425" y="525463"/>
            <a:ext cx="3498850" cy="2624137"/>
          </a:xfrm>
          <a:ln/>
        </p:spPr>
      </p:sp>
      <p:sp>
        <p:nvSpPr>
          <p:cNvPr id="1013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38250" y="3324225"/>
            <a:ext cx="6808788" cy="3148013"/>
          </a:xfrm>
          <a:noFill/>
          <a:ln/>
        </p:spPr>
        <p:txBody>
          <a:bodyPr lIns="93160" tIns="46581" rIns="93160" bIns="46581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495FEFF-A6C3-4B01-B9D6-2D7956081C65}" type="slidenum">
              <a:rPr lang="en-US" smtClean="0"/>
              <a:pPr/>
              <a:t>31</a:t>
            </a:fld>
            <a:endParaRPr lang="en-US" smtClean="0"/>
          </a:p>
        </p:txBody>
      </p:sp>
      <p:sp>
        <p:nvSpPr>
          <p:cNvPr id="119811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2892425" y="525463"/>
            <a:ext cx="3498850" cy="2624137"/>
          </a:xfrm>
          <a:ln/>
        </p:spPr>
      </p:sp>
      <p:sp>
        <p:nvSpPr>
          <p:cNvPr id="1198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38250" y="3324225"/>
            <a:ext cx="6808788" cy="3148013"/>
          </a:xfrm>
          <a:noFill/>
          <a:ln/>
        </p:spPr>
        <p:txBody>
          <a:bodyPr lIns="93160" tIns="46581" rIns="93160" bIns="46581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5933CCC-2A49-462B-9E65-3E345360709A}" type="slidenum">
              <a:rPr lang="en-US" smtClean="0"/>
              <a:pPr/>
              <a:t>32</a:t>
            </a:fld>
            <a:endParaRPr lang="en-US" smtClean="0"/>
          </a:p>
        </p:txBody>
      </p:sp>
      <p:sp>
        <p:nvSpPr>
          <p:cNvPr id="120835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2892425" y="525463"/>
            <a:ext cx="3498850" cy="2624137"/>
          </a:xfrm>
          <a:ln/>
        </p:spPr>
      </p:sp>
      <p:sp>
        <p:nvSpPr>
          <p:cNvPr id="1208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38250" y="3324225"/>
            <a:ext cx="6808788" cy="3148013"/>
          </a:xfrm>
          <a:noFill/>
          <a:ln/>
        </p:spPr>
        <p:txBody>
          <a:bodyPr lIns="93160" tIns="46581" rIns="93160" bIns="46581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9FEB519-A070-4B53-A194-A1E839C5C779}" type="slidenum">
              <a:rPr lang="en-US" smtClean="0"/>
              <a:pPr/>
              <a:t>33</a:t>
            </a:fld>
            <a:endParaRPr lang="en-US" smtClean="0"/>
          </a:p>
        </p:txBody>
      </p:sp>
      <p:sp>
        <p:nvSpPr>
          <p:cNvPr id="121859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2892425" y="525463"/>
            <a:ext cx="3498850" cy="2624137"/>
          </a:xfrm>
          <a:ln/>
        </p:spPr>
      </p:sp>
      <p:sp>
        <p:nvSpPr>
          <p:cNvPr id="1218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38250" y="3324225"/>
            <a:ext cx="6808788" cy="3148013"/>
          </a:xfrm>
          <a:noFill/>
          <a:ln/>
        </p:spPr>
        <p:txBody>
          <a:bodyPr lIns="93160" tIns="46581" rIns="93160" bIns="46581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C7265A2-43C8-473E-8893-9D91AAE5008D}" type="slidenum">
              <a:rPr lang="en-US" smtClean="0"/>
              <a:pPr/>
              <a:t>34</a:t>
            </a:fld>
            <a:endParaRPr lang="en-US" smtClean="0"/>
          </a:p>
        </p:txBody>
      </p:sp>
      <p:sp>
        <p:nvSpPr>
          <p:cNvPr id="122883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2892425" y="525463"/>
            <a:ext cx="3498850" cy="2624137"/>
          </a:xfrm>
          <a:ln/>
        </p:spPr>
      </p:sp>
      <p:sp>
        <p:nvSpPr>
          <p:cNvPr id="1228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38250" y="3324225"/>
            <a:ext cx="6808788" cy="3148013"/>
          </a:xfrm>
          <a:noFill/>
          <a:ln/>
        </p:spPr>
        <p:txBody>
          <a:bodyPr lIns="93160" tIns="46581" rIns="93160" bIns="46581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2CC9A0E-CDEF-4E1B-B29A-29384ABEF689}" type="slidenum">
              <a:rPr lang="en-US" smtClean="0"/>
              <a:pPr/>
              <a:t>35</a:t>
            </a:fld>
            <a:endParaRPr lang="en-US" smtClean="0"/>
          </a:p>
        </p:txBody>
      </p:sp>
      <p:sp>
        <p:nvSpPr>
          <p:cNvPr id="123907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2892425" y="525463"/>
            <a:ext cx="3498850" cy="2624137"/>
          </a:xfrm>
          <a:ln/>
        </p:spPr>
      </p:sp>
      <p:sp>
        <p:nvSpPr>
          <p:cNvPr id="1239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38250" y="3324225"/>
            <a:ext cx="6808788" cy="3148013"/>
          </a:xfrm>
          <a:noFill/>
          <a:ln/>
        </p:spPr>
        <p:txBody>
          <a:bodyPr lIns="93160" tIns="46581" rIns="93160" bIns="46581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D29B1F7-A4D7-4D67-85D3-530730E3893B}" type="slidenum">
              <a:rPr lang="en-US" smtClean="0"/>
              <a:pPr/>
              <a:t>36</a:t>
            </a:fld>
            <a:endParaRPr lang="en-US" smtClean="0"/>
          </a:p>
        </p:txBody>
      </p:sp>
      <p:sp>
        <p:nvSpPr>
          <p:cNvPr id="124931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2892425" y="525463"/>
            <a:ext cx="3498850" cy="2624137"/>
          </a:xfrm>
          <a:ln/>
        </p:spPr>
      </p:sp>
      <p:sp>
        <p:nvSpPr>
          <p:cNvPr id="1249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38250" y="3324225"/>
            <a:ext cx="6808788" cy="3148013"/>
          </a:xfrm>
          <a:noFill/>
          <a:ln/>
        </p:spPr>
        <p:txBody>
          <a:bodyPr lIns="93160" tIns="46581" rIns="93160" bIns="46581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26C796C-1E82-4D39-A7AD-37D92C762E04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102403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2892425" y="525463"/>
            <a:ext cx="3498850" cy="2624137"/>
          </a:xfrm>
          <a:ln/>
        </p:spPr>
      </p:sp>
      <p:sp>
        <p:nvSpPr>
          <p:cNvPr id="1024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38250" y="3324225"/>
            <a:ext cx="6808788" cy="3148013"/>
          </a:xfrm>
          <a:noFill/>
          <a:ln/>
        </p:spPr>
        <p:txBody>
          <a:bodyPr lIns="93160" tIns="46581" rIns="93160" bIns="46581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FA2859E-1E96-4FFF-9C7C-31B72FBA4EFF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103427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2892425" y="525463"/>
            <a:ext cx="3498850" cy="2624137"/>
          </a:xfrm>
          <a:ln/>
        </p:spPr>
      </p:sp>
      <p:sp>
        <p:nvSpPr>
          <p:cNvPr id="1034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38250" y="3324225"/>
            <a:ext cx="6808788" cy="3148013"/>
          </a:xfrm>
          <a:noFill/>
          <a:ln/>
        </p:spPr>
        <p:txBody>
          <a:bodyPr lIns="93160" tIns="46581" rIns="93160" bIns="46581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C3EF993-5E78-4FF8-A022-B4DC76AEAD2A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104451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2892425" y="525463"/>
            <a:ext cx="3498850" cy="2624137"/>
          </a:xfrm>
          <a:ln/>
        </p:spPr>
      </p:sp>
      <p:sp>
        <p:nvSpPr>
          <p:cNvPr id="1044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38250" y="3324225"/>
            <a:ext cx="6808788" cy="3148013"/>
          </a:xfrm>
          <a:noFill/>
          <a:ln/>
        </p:spPr>
        <p:txBody>
          <a:bodyPr lIns="93160" tIns="46581" rIns="93160" bIns="46581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5C7B42E-9A8B-4E18-9FB4-38150837F34D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105475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2892425" y="525463"/>
            <a:ext cx="3498850" cy="2624137"/>
          </a:xfrm>
          <a:ln/>
        </p:spPr>
      </p:sp>
      <p:sp>
        <p:nvSpPr>
          <p:cNvPr id="1054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38250" y="3324225"/>
            <a:ext cx="6808788" cy="3148013"/>
          </a:xfrm>
          <a:noFill/>
          <a:ln/>
        </p:spPr>
        <p:txBody>
          <a:bodyPr lIns="93160" tIns="46581" rIns="93160" bIns="46581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645E88E-1954-48D0-9061-1BD3F21C3B65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106499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2892425" y="525463"/>
            <a:ext cx="3498850" cy="2624137"/>
          </a:xfrm>
          <a:ln/>
        </p:spPr>
      </p:sp>
      <p:sp>
        <p:nvSpPr>
          <p:cNvPr id="1065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38250" y="3324225"/>
            <a:ext cx="6808788" cy="3148013"/>
          </a:xfrm>
          <a:noFill/>
          <a:ln/>
        </p:spPr>
        <p:txBody>
          <a:bodyPr lIns="93160" tIns="46581" rIns="93160" bIns="46581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737C047-A2E4-4F37-A879-82F27E4D964A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107523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2892425" y="525463"/>
            <a:ext cx="3498850" cy="2624137"/>
          </a:xfrm>
          <a:ln/>
        </p:spPr>
      </p:sp>
      <p:sp>
        <p:nvSpPr>
          <p:cNvPr id="1075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38250" y="3324225"/>
            <a:ext cx="6808788" cy="3148013"/>
          </a:xfrm>
          <a:noFill/>
          <a:ln/>
        </p:spPr>
        <p:txBody>
          <a:bodyPr lIns="93160" tIns="46581" rIns="93160" bIns="46581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1D54B2F-FB41-443B-9970-B457DA7505F0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108547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2892425" y="525463"/>
            <a:ext cx="3498850" cy="2624137"/>
          </a:xfrm>
          <a:ln/>
        </p:spPr>
      </p:sp>
      <p:sp>
        <p:nvSpPr>
          <p:cNvPr id="1085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38250" y="3324225"/>
            <a:ext cx="6808788" cy="3148013"/>
          </a:xfrm>
          <a:noFill/>
          <a:ln/>
        </p:spPr>
        <p:txBody>
          <a:bodyPr lIns="93160" tIns="46581" rIns="93160" bIns="46581"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0" y="3429000"/>
            <a:ext cx="8026400" cy="0"/>
          </a:xfrm>
          <a:prstGeom prst="line">
            <a:avLst/>
          </a:prstGeom>
          <a:noFill/>
          <a:ln w="50800">
            <a:solidFill>
              <a:srgbClr val="ACA964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5" name="Picture 12" descr="ECEN_log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62850" y="6324600"/>
            <a:ext cx="819150" cy="50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4931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3810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24932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Monotype Sort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ECEN 301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Discussion #25 – Final Review</a:t>
            </a:r>
          </a:p>
        </p:txBody>
      </p:sp>
      <p:sp>
        <p:nvSpPr>
          <p:cNvPr id="8" name="Rectangle 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E91CA067-F862-4615-83EA-5DD816CE39C8}" type="slidenum">
              <a:rPr lang="en-US"/>
              <a:pPr lvl="1"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ECEN 301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Discussion #25 – Final Review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2F36A2D6-7F32-45E8-881B-71E105363587}" type="slidenum">
              <a:rPr lang="en-US"/>
              <a:pPr lvl="1"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152400"/>
            <a:ext cx="2095500" cy="2590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152400"/>
            <a:ext cx="6134100" cy="2590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ECEN 301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Discussion #25 – Final Review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E0D9B587-3613-431C-8C0D-54ACD8F4C004}" type="slidenum">
              <a:rPr lang="en-US"/>
              <a:pPr lvl="1"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3820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06400" y="1333500"/>
            <a:ext cx="4102100" cy="1409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60900" y="1333500"/>
            <a:ext cx="4102100" cy="6286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60900" y="2114550"/>
            <a:ext cx="4102100" cy="6286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ECEN 301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Discussion #25 – Final Review</a:t>
            </a:r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46711B72-99E1-47A6-97E7-9FDC22835F42}" type="slidenum">
              <a:rPr lang="en-US"/>
              <a:pPr lvl="1"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3820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06400" y="1333500"/>
            <a:ext cx="4102100" cy="1409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0900" y="1333500"/>
            <a:ext cx="4102100" cy="1409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ECEN 301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Discussion #25 – Final Review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FC3ED30F-E5DB-44B7-B6D0-84621DB1265B}" type="slidenum">
              <a:rPr lang="en-US"/>
              <a:pPr lvl="1"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381000" y="152400"/>
            <a:ext cx="83820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06400" y="1333500"/>
            <a:ext cx="4102100" cy="6286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60900" y="1333500"/>
            <a:ext cx="4102100" cy="6286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06400" y="2114550"/>
            <a:ext cx="4102100" cy="6286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0900" y="2114550"/>
            <a:ext cx="4102100" cy="6286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ECEN 301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Discussion #25 – Final Review</a:t>
            </a:r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EA1950CC-C904-4483-A3FF-3875FD9C5A83}" type="slidenum">
              <a:rPr lang="en-US"/>
              <a:pPr lvl="1"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3820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6400" y="1333500"/>
            <a:ext cx="4102100" cy="1409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60900" y="1333500"/>
            <a:ext cx="4102100" cy="6286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60900" y="2114550"/>
            <a:ext cx="4102100" cy="6286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ECEN 301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Discussion #25 – Final Review</a:t>
            </a:r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50A7A4DB-929D-484B-9CFE-7B97DF99A630}" type="slidenum">
              <a:rPr lang="en-US"/>
              <a:pPr lvl="1"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ECEN 301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Discussion #25 – Final Review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E0C8819E-EB40-4039-9D08-F66305BD4ECF}" type="slidenum">
              <a:rPr lang="en-US"/>
              <a:pPr lvl="1"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ECEN 301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Discussion #25 – Final Review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35AC5DD0-AB8C-43BA-97EC-A6182EC0589B}" type="slidenum">
              <a:rPr lang="en-US"/>
              <a:pPr lvl="1"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6400" y="1333500"/>
            <a:ext cx="4102100" cy="14097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0900" y="1333500"/>
            <a:ext cx="4102100" cy="14097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ECEN 301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Discussion #25 – Final Review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2F3C97C1-F6D8-457F-A1FB-3336D7878FF9}" type="slidenum">
              <a:rPr lang="en-US"/>
              <a:pPr lvl="1"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ECEN 301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Discussion #25 – Final Review</a:t>
            </a:r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5FBBB8E4-772F-4396-85C5-C687584CE06D}" type="slidenum">
              <a:rPr lang="en-US"/>
              <a:pPr lvl="1"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ECEN 301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Discussion #25 – Final Review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F543D4DC-EDEA-4BE5-9977-CA18B3987011}" type="slidenum">
              <a:rPr lang="en-US"/>
              <a:pPr lvl="1"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ECEN 301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Discussion #25 – Final Review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7D2B76E6-90D4-4943-AA31-69089BEFC3B3}" type="slidenum">
              <a:rPr lang="en-US"/>
              <a:pPr lvl="1"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ECEN 301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Discussion #25 – Final Review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52491FA4-0151-424D-943C-B55E90E1A392}" type="slidenum">
              <a:rPr lang="en-US"/>
              <a:pPr lvl="1"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ECEN 301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Discussion #25 – Final Review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A4D93C9F-446F-4195-94AE-54BC6AF84DE1}" type="slidenum">
              <a:rPr lang="en-US"/>
              <a:pPr lvl="1"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EA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Line 2"/>
          <p:cNvSpPr>
            <a:spLocks noChangeShapeType="1"/>
          </p:cNvSpPr>
          <p:nvPr/>
        </p:nvSpPr>
        <p:spPr bwMode="auto">
          <a:xfrm>
            <a:off x="0" y="1143000"/>
            <a:ext cx="8026400" cy="0"/>
          </a:xfrm>
          <a:prstGeom prst="line">
            <a:avLst/>
          </a:prstGeom>
          <a:noFill/>
          <a:ln w="50800">
            <a:solidFill>
              <a:srgbClr val="8495A9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152400"/>
            <a:ext cx="8382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06400" y="1333500"/>
            <a:ext cx="8356600" cy="140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390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81000" y="6400800"/>
            <a:ext cx="1981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l">
              <a:defRPr sz="1600"/>
            </a:lvl1pPr>
          </a:lstStyle>
          <a:p>
            <a:pPr>
              <a:defRPr/>
            </a:pPr>
            <a:r>
              <a:rPr lang="en-US"/>
              <a:t>ECEN 301</a:t>
            </a:r>
          </a:p>
        </p:txBody>
      </p:sp>
      <p:sp>
        <p:nvSpPr>
          <p:cNvPr id="12391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971800" y="6400800"/>
            <a:ext cx="3505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600"/>
            </a:lvl1pPr>
          </a:lstStyle>
          <a:p>
            <a:pPr>
              <a:defRPr/>
            </a:pPr>
            <a:r>
              <a:rPr lang="en-US"/>
              <a:t>Discussion #25 – Final Review</a:t>
            </a:r>
          </a:p>
        </p:txBody>
      </p:sp>
      <p:sp>
        <p:nvSpPr>
          <p:cNvPr id="12391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86600" y="64008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2pPr lvl="1" algn="r">
              <a:defRPr sz="1600"/>
            </a:lvl2pPr>
          </a:lstStyle>
          <a:p>
            <a:pPr lvl="1">
              <a:defRPr/>
            </a:pPr>
            <a:fld id="{76D2B803-C8F4-4B5E-964D-E392BD409135}" type="slidenum">
              <a:rPr lang="en-US"/>
              <a:pPr lvl="1">
                <a:defRPr/>
              </a:pPr>
              <a:t>‹#›</a:t>
            </a:fld>
            <a:endParaRPr lang="en-US"/>
          </a:p>
        </p:txBody>
      </p:sp>
      <p:sp>
        <p:nvSpPr>
          <p:cNvPr id="123912" name="Line 8"/>
          <p:cNvSpPr>
            <a:spLocks noChangeShapeType="1"/>
          </p:cNvSpPr>
          <p:nvPr/>
        </p:nvSpPr>
        <p:spPr bwMode="auto">
          <a:xfrm>
            <a:off x="508000" y="6286500"/>
            <a:ext cx="8432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29705" name="Picture 10" descr="ECEN_logo"/>
          <p:cNvPicPr>
            <a:picLocks noChangeAspect="1" noChangeArrowheads="1"/>
          </p:cNvPicPr>
          <p:nvPr/>
        </p:nvPicPr>
        <p:blipFill>
          <a:blip r:embed="rId17"/>
          <a:srcRect/>
          <a:stretch>
            <a:fillRect/>
          </a:stretch>
        </p:blipFill>
        <p:spPr bwMode="auto">
          <a:xfrm>
            <a:off x="7562850" y="6324600"/>
            <a:ext cx="819150" cy="50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  <p:sldLayoutId id="2147483709" r:id="rId12"/>
    <p:sldLayoutId id="2147483710" r:id="rId13"/>
    <p:sldLayoutId id="2147483711" r:id="rId14"/>
    <p:sldLayoutId id="2147483712" r:id="rId15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ACA964"/>
        </a:buClr>
        <a:buFont typeface="Monotype Sorts" pitchFamily="2" charset="2"/>
        <a:buChar char="u"/>
        <a:defRPr sz="32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ACA964"/>
        </a:buClr>
        <a:buFont typeface="Monotype Sorts" pitchFamily="2" charset="2"/>
        <a:buChar char="Ù"/>
        <a:defRPr sz="2800">
          <a:solidFill>
            <a:schemeClr val="bg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ACA964"/>
        </a:buClr>
        <a:buChar char="•"/>
        <a:defRPr sz="2400">
          <a:solidFill>
            <a:schemeClr val="bg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ACA964"/>
        </a:buClr>
        <a:buChar char="•"/>
        <a:defRPr sz="2000">
          <a:solidFill>
            <a:schemeClr val="bg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ACA964"/>
        </a:buClr>
        <a:buChar char="•"/>
        <a:defRPr sz="2000">
          <a:solidFill>
            <a:schemeClr val="bg2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ACA964"/>
        </a:buClr>
        <a:buChar char="•"/>
        <a:defRPr sz="2000">
          <a:solidFill>
            <a:schemeClr val="bg2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ACA964"/>
        </a:buClr>
        <a:buChar char="•"/>
        <a:defRPr sz="2000">
          <a:solidFill>
            <a:schemeClr val="bg2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ACA964"/>
        </a:buClr>
        <a:buChar char="•"/>
        <a:defRPr sz="2000">
          <a:solidFill>
            <a:schemeClr val="bg2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ACA964"/>
        </a:buClr>
        <a:buChar char="•"/>
        <a:defRPr sz="2000">
          <a:solidFill>
            <a:schemeClr val="bg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4.bin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3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3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5.v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6.vml"/><Relationship Id="rId5" Type="http://schemas.openxmlformats.org/officeDocument/2006/relationships/oleObject" Target="../embeddings/oleObject8.bin"/><Relationship Id="rId4" Type="http://schemas.openxmlformats.org/officeDocument/2006/relationships/oleObject" Target="../embeddings/oleObject7.bin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oleObject10.bin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8.v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15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15.bin"/><Relationship Id="rId5" Type="http://schemas.openxmlformats.org/officeDocument/2006/relationships/oleObject" Target="../embeddings/oleObject14.bin"/><Relationship Id="rId4" Type="http://schemas.openxmlformats.org/officeDocument/2006/relationships/oleObject" Target="../embeddings/oleObject13.bin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15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19.bin"/><Relationship Id="rId5" Type="http://schemas.openxmlformats.org/officeDocument/2006/relationships/oleObject" Target="../embeddings/oleObject18.bin"/><Relationship Id="rId4" Type="http://schemas.openxmlformats.org/officeDocument/2006/relationships/oleObject" Target="../embeddings/oleObject17.bin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1.v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2.v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15.xml"/><Relationship Id="rId1" Type="http://schemas.openxmlformats.org/officeDocument/2006/relationships/vmlDrawing" Target="../drawings/vmlDrawing13.vml"/><Relationship Id="rId5" Type="http://schemas.openxmlformats.org/officeDocument/2006/relationships/oleObject" Target="../embeddings/oleObject24.bin"/><Relationship Id="rId4" Type="http://schemas.openxmlformats.org/officeDocument/2006/relationships/oleObject" Target="../embeddings/oleObject23.bin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7.v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9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8.v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0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9.v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0.vml"/><Relationship Id="rId4" Type="http://schemas.openxmlformats.org/officeDocument/2006/relationships/oleObject" Target="../embeddings/oleObject32.bin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1.vml"/><Relationship Id="rId5" Type="http://schemas.openxmlformats.org/officeDocument/2006/relationships/oleObject" Target="../embeddings/oleObject35.bin"/><Relationship Id="rId4" Type="http://schemas.openxmlformats.org/officeDocument/2006/relationships/oleObject" Target="../embeddings/oleObject34.bin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6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2.vml"/><Relationship Id="rId6" Type="http://schemas.openxmlformats.org/officeDocument/2006/relationships/oleObject" Target="../embeddings/oleObject39.bin"/><Relationship Id="rId5" Type="http://schemas.openxmlformats.org/officeDocument/2006/relationships/oleObject" Target="../embeddings/oleObject38.bin"/><Relationship Id="rId4" Type="http://schemas.openxmlformats.org/officeDocument/2006/relationships/oleObject" Target="../embeddings/oleObject37.bin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0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3.v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jpeg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jpeg"/><Relationship Id="rId1" Type="http://schemas.openxmlformats.org/officeDocument/2006/relationships/slideLayout" Target="../slideLayouts/slideLayout13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jpeg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4.vml"/><Relationship Id="rId5" Type="http://schemas.openxmlformats.org/officeDocument/2006/relationships/oleObject" Target="../embeddings/oleObject43.bin"/><Relationship Id="rId4" Type="http://schemas.openxmlformats.org/officeDocument/2006/relationships/oleObject" Target="../embeddings/oleObject42.bin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4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5.v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5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6.vml"/></Relationships>
</file>

<file path=ppt/slides/_rels/slide9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6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7.vml"/></Relationships>
</file>

<file path=ppt/slides/_rels/slide9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7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8.vml"/><Relationship Id="rId6" Type="http://schemas.openxmlformats.org/officeDocument/2006/relationships/oleObject" Target="../embeddings/oleObject50.bin"/><Relationship Id="rId5" Type="http://schemas.openxmlformats.org/officeDocument/2006/relationships/oleObject" Target="../embeddings/oleObject49.bin"/><Relationship Id="rId4" Type="http://schemas.openxmlformats.org/officeDocument/2006/relationships/oleObject" Target="../embeddings/oleObject48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ECEN 301</a:t>
            </a:r>
          </a:p>
        </p:txBody>
      </p:sp>
      <p:sp>
        <p:nvSpPr>
          <p:cNvPr id="31747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Discussion #25 – Final Review</a:t>
            </a:r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CB023A6C-CDB0-4B88-BF2E-0FEEF915705F}" type="slidenum">
              <a:rPr lang="en-US" smtClean="0"/>
              <a:pPr lvl="1"/>
              <a:t>1</a:t>
            </a:fld>
            <a:endParaRPr lang="en-US" smtClean="0"/>
          </a:p>
        </p:txBody>
      </p:sp>
      <p:graphicFrame>
        <p:nvGraphicFramePr>
          <p:cNvPr id="833637" name="Group 101"/>
          <p:cNvGraphicFramePr>
            <a:graphicFrameLocks noGrp="1"/>
          </p:cNvGraphicFramePr>
          <p:nvPr/>
        </p:nvGraphicFramePr>
        <p:xfrm>
          <a:off x="1143000" y="1990725"/>
          <a:ext cx="6705600" cy="3530045"/>
        </p:xfrm>
        <a:graphic>
          <a:graphicData uri="http://schemas.openxmlformats.org/drawingml/2006/table">
            <a:tbl>
              <a:tblPr/>
              <a:tblGrid>
                <a:gridCol w="712788"/>
                <a:gridCol w="644525"/>
                <a:gridCol w="595312"/>
                <a:gridCol w="1519238"/>
                <a:gridCol w="857250"/>
                <a:gridCol w="933450"/>
                <a:gridCol w="763587"/>
                <a:gridCol w="679450"/>
              </a:tblGrid>
              <a:tr h="41750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Date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Day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Class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No.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Title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Chapters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HW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Due date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Lab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Due date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Exam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735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</a:rPr>
                        <a:t>1 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</a:rPr>
                        <a:t>Dec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</a:rPr>
                        <a:t>Mon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</a:rPr>
                        <a:t>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</a:rPr>
                        <a:t>Final Review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LAB 8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00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</a:tr>
              <a:tr h="25079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 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Dec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Tue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40735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 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Dec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60001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60001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26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60001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Final Review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60001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60001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60001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60001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60001"/>
                      </a:srgbClr>
                    </a:solidFill>
                  </a:tcPr>
                </a:tc>
              </a:tr>
              <a:tr h="25050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 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Dec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Thu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3052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 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Dec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6699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Fri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6699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6699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Recitation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6699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6699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HW 11 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6699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6699">
                        <a:alpha val="50000"/>
                      </a:srgbClr>
                    </a:solidFill>
                  </a:tcPr>
                </a:tc>
              </a:tr>
              <a:tr h="25079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 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Dec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Sat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</a:tr>
              <a:tr h="28993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 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Dec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Sun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</a:tr>
              <a:tr h="40735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8 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Dec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Mon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27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Final Review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LAB 9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00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</a:tr>
              <a:tr h="40735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 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Dec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Tue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5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5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31852" name="Rectangle 94"/>
          <p:cNvSpPr>
            <a:spLocks noChangeArrowheads="1"/>
          </p:cNvSpPr>
          <p:nvPr/>
        </p:nvSpPr>
        <p:spPr bwMode="auto">
          <a:xfrm>
            <a:off x="381000" y="152400"/>
            <a:ext cx="8458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b"/>
          <a:lstStyle/>
          <a:p>
            <a:pPr algn="l"/>
            <a:r>
              <a:rPr lang="en-US" sz="4400">
                <a:solidFill>
                  <a:schemeClr val="tx2"/>
                </a:solidFill>
              </a:rPr>
              <a:t>Schedule…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ECEN 301</a:t>
            </a:r>
          </a:p>
        </p:txBody>
      </p:sp>
      <p:sp>
        <p:nvSpPr>
          <p:cNvPr id="2052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Discussion #25 – Final Review</a:t>
            </a:r>
          </a:p>
        </p:txBody>
      </p:sp>
      <p:sp>
        <p:nvSpPr>
          <p:cNvPr id="2053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4A10351D-3E14-45FA-BBCE-3EEFA9D383FF}" type="slidenum">
              <a:rPr lang="en-US" smtClean="0"/>
              <a:pPr lvl="1"/>
              <a:t>10</a:t>
            </a:fld>
            <a:endParaRPr lang="en-US" smtClean="0"/>
          </a:p>
        </p:txBody>
      </p:sp>
      <p:sp>
        <p:nvSpPr>
          <p:cNvPr id="20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Binary Numbers – Sign-Magnitude</a:t>
            </a:r>
          </a:p>
        </p:txBody>
      </p:sp>
      <p:sp>
        <p:nvSpPr>
          <p:cNvPr id="20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06400" y="1143000"/>
            <a:ext cx="8356600" cy="1409700"/>
          </a:xfrm>
        </p:spPr>
        <p:txBody>
          <a:bodyPr/>
          <a:lstStyle/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sz="2800" b="1" u="sng" smtClean="0"/>
              <a:t>Range</a:t>
            </a:r>
            <a:r>
              <a:rPr lang="en-US" sz="2800" smtClean="0"/>
              <a:t>: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endParaRPr lang="en-US" sz="2800" smtClean="0"/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sz="2800" b="1" u="sng" smtClean="0"/>
              <a:t>Representations</a:t>
            </a:r>
          </a:p>
          <a:p>
            <a:pPr lvl="1">
              <a:lnSpc>
                <a:spcPct val="80000"/>
              </a:lnSpc>
            </a:pPr>
            <a:r>
              <a:rPr lang="en-US" sz="2400" smtClean="0">
                <a:solidFill>
                  <a:srgbClr val="800000"/>
                </a:solidFill>
              </a:rPr>
              <a:t>0</a:t>
            </a:r>
            <a:r>
              <a:rPr lang="en-US" sz="2400" smtClean="0"/>
              <a:t>1111</a:t>
            </a:r>
            <a:r>
              <a:rPr lang="en-US" sz="2400" baseline="-25000" smtClean="0"/>
              <a:t>binary</a:t>
            </a:r>
            <a:r>
              <a:rPr lang="en-US" sz="2400" smtClean="0"/>
              <a:t>         =&gt; 15</a:t>
            </a:r>
            <a:r>
              <a:rPr lang="en-US" sz="2400" baseline="-25000" smtClean="0"/>
              <a:t>decimal</a:t>
            </a:r>
            <a:endParaRPr lang="en-US" sz="2400" smtClean="0"/>
          </a:p>
          <a:p>
            <a:pPr lvl="1">
              <a:lnSpc>
                <a:spcPct val="80000"/>
              </a:lnSpc>
            </a:pPr>
            <a:r>
              <a:rPr lang="en-US" sz="2400" smtClean="0">
                <a:solidFill>
                  <a:srgbClr val="800000"/>
                </a:solidFill>
              </a:rPr>
              <a:t>1</a:t>
            </a:r>
            <a:r>
              <a:rPr lang="en-US" sz="2400" smtClean="0"/>
              <a:t>1111		=&gt; -15</a:t>
            </a:r>
          </a:p>
          <a:p>
            <a:pPr lvl="1">
              <a:lnSpc>
                <a:spcPct val="80000"/>
              </a:lnSpc>
            </a:pPr>
            <a:r>
              <a:rPr lang="en-US" sz="2400" smtClean="0">
                <a:solidFill>
                  <a:srgbClr val="800000"/>
                </a:solidFill>
              </a:rPr>
              <a:t>0</a:t>
            </a:r>
            <a:r>
              <a:rPr lang="en-US" sz="2400" smtClean="0"/>
              <a:t>0000		=&gt; 0</a:t>
            </a:r>
          </a:p>
          <a:p>
            <a:pPr lvl="1">
              <a:lnSpc>
                <a:spcPct val="80000"/>
              </a:lnSpc>
            </a:pPr>
            <a:r>
              <a:rPr lang="en-US" sz="2400" smtClean="0">
                <a:solidFill>
                  <a:srgbClr val="800000"/>
                </a:solidFill>
              </a:rPr>
              <a:t>1</a:t>
            </a:r>
            <a:r>
              <a:rPr lang="en-US" sz="2400" smtClean="0"/>
              <a:t>0000		=&gt; -0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sz="2800" b="1" u="sng" smtClean="0"/>
              <a:t>Problem</a:t>
            </a:r>
          </a:p>
          <a:p>
            <a:pPr lvl="1">
              <a:lnSpc>
                <a:spcPct val="80000"/>
              </a:lnSpc>
            </a:pPr>
            <a:r>
              <a:rPr lang="en-US" sz="2400" smtClean="0"/>
              <a:t>Difficult addition/subtraction</a:t>
            </a:r>
          </a:p>
          <a:p>
            <a:pPr lvl="2">
              <a:lnSpc>
                <a:spcPct val="80000"/>
              </a:lnSpc>
            </a:pPr>
            <a:r>
              <a:rPr lang="en-US" sz="2000" smtClean="0"/>
              <a:t>check signs</a:t>
            </a:r>
          </a:p>
          <a:p>
            <a:pPr lvl="2">
              <a:lnSpc>
                <a:spcPct val="80000"/>
              </a:lnSpc>
            </a:pPr>
            <a:r>
              <a:rPr lang="en-US" sz="2000" smtClean="0"/>
              <a:t>convert to positive</a:t>
            </a:r>
          </a:p>
          <a:p>
            <a:pPr lvl="2">
              <a:lnSpc>
                <a:spcPct val="80000"/>
              </a:lnSpc>
            </a:pPr>
            <a:r>
              <a:rPr lang="en-US" sz="2000" smtClean="0"/>
              <a:t>use adder or subtractor as required</a:t>
            </a:r>
          </a:p>
          <a:p>
            <a:pPr lvl="1">
              <a:lnSpc>
                <a:spcPct val="80000"/>
              </a:lnSpc>
            </a:pPr>
            <a:r>
              <a:rPr lang="en-US" sz="2400" smtClean="0"/>
              <a:t>How to add two sign-magnitude numbers?</a:t>
            </a:r>
          </a:p>
          <a:p>
            <a:pPr lvl="2">
              <a:lnSpc>
                <a:spcPct val="80000"/>
              </a:lnSpc>
            </a:pPr>
            <a:r>
              <a:rPr lang="en-US" sz="2000" smtClean="0"/>
              <a:t>Ex:  1 + (-4)</a:t>
            </a:r>
          </a:p>
        </p:txBody>
      </p:sp>
      <p:sp>
        <p:nvSpPr>
          <p:cNvPr id="2056" name="Text Box 4"/>
          <p:cNvSpPr txBox="1">
            <a:spLocks noChangeArrowheads="1"/>
          </p:cNvSpPr>
          <p:nvPr/>
        </p:nvSpPr>
        <p:spPr bwMode="auto">
          <a:xfrm>
            <a:off x="5029200" y="2533650"/>
            <a:ext cx="3581400" cy="1200150"/>
          </a:xfrm>
          <a:prstGeom prst="rect">
            <a:avLst/>
          </a:prstGeom>
          <a:solidFill>
            <a:srgbClr val="FFFF99">
              <a:alpha val="70195"/>
            </a:srgbClr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>
            <a:spAutoFit/>
          </a:bodyPr>
          <a:lstStyle/>
          <a:p>
            <a:pPr algn="l"/>
            <a:r>
              <a:rPr lang="en-US" sz="2400"/>
              <a:t>The </a:t>
            </a:r>
            <a:r>
              <a:rPr lang="en-US" sz="2400" b="1">
                <a:solidFill>
                  <a:srgbClr val="800000"/>
                </a:solidFill>
              </a:rPr>
              <a:t>MSB</a:t>
            </a:r>
            <a:r>
              <a:rPr lang="en-US" sz="2400"/>
              <a:t> encodes the sign:</a:t>
            </a:r>
          </a:p>
          <a:p>
            <a:pPr algn="l"/>
            <a:r>
              <a:rPr lang="en-US" sz="2400"/>
              <a:t>	</a:t>
            </a:r>
            <a:r>
              <a:rPr lang="en-US" sz="2400" b="1">
                <a:latin typeface="Courier New" pitchFamily="49" charset="0"/>
              </a:rPr>
              <a:t>0</a:t>
            </a:r>
            <a:r>
              <a:rPr lang="en-US" sz="2400"/>
              <a:t>  =  +</a:t>
            </a:r>
          </a:p>
          <a:p>
            <a:pPr algn="l"/>
            <a:r>
              <a:rPr lang="en-US" sz="2400"/>
              <a:t>	</a:t>
            </a:r>
            <a:r>
              <a:rPr lang="en-US" sz="2400" b="1">
                <a:latin typeface="Courier New" pitchFamily="49" charset="0"/>
              </a:rPr>
              <a:t>1</a:t>
            </a:r>
            <a:r>
              <a:rPr lang="en-US" sz="2400"/>
              <a:t>  =  </a:t>
            </a:r>
            <a:r>
              <a:rPr lang="en-US" sz="2400">
                <a:latin typeface="Symbol" pitchFamily="18" charset="2"/>
              </a:rPr>
              <a:t>-</a:t>
            </a:r>
          </a:p>
        </p:txBody>
      </p:sp>
      <p:graphicFrame>
        <p:nvGraphicFramePr>
          <p:cNvPr id="2050" name="Object 5"/>
          <p:cNvGraphicFramePr>
            <a:graphicFrameLocks noChangeAspect="1"/>
          </p:cNvGraphicFramePr>
          <p:nvPr>
            <p:ph sz="half" idx="2"/>
          </p:nvPr>
        </p:nvGraphicFramePr>
        <p:xfrm>
          <a:off x="1712913" y="1309688"/>
          <a:ext cx="3432175" cy="519112"/>
        </p:xfrm>
        <a:graphic>
          <a:graphicData uri="http://schemas.openxmlformats.org/presentationml/2006/ole">
            <p:oleObj spid="_x0000_s2050" name="Equation" r:id="rId3" imgW="151128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ECEN 301</a:t>
            </a:r>
          </a:p>
        </p:txBody>
      </p:sp>
      <p:sp>
        <p:nvSpPr>
          <p:cNvPr id="3076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Discussion #25 – Final Review</a:t>
            </a:r>
          </a:p>
        </p:txBody>
      </p:sp>
      <p:sp>
        <p:nvSpPr>
          <p:cNvPr id="3077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4AC3148F-348A-4355-A182-359464045A2F}" type="slidenum">
              <a:rPr lang="en-US" smtClean="0"/>
              <a:pPr lvl="1"/>
              <a:t>11</a:t>
            </a:fld>
            <a:endParaRPr lang="en-US" smtClean="0"/>
          </a:p>
        </p:txBody>
      </p:sp>
      <p:sp>
        <p:nvSpPr>
          <p:cNvPr id="30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Binary Numbers – 1’s Complement </a:t>
            </a:r>
          </a:p>
        </p:txBody>
      </p:sp>
      <p:sp>
        <p:nvSpPr>
          <p:cNvPr id="307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06400" y="1219200"/>
            <a:ext cx="8585200" cy="1409700"/>
          </a:xfrm>
        </p:spPr>
        <p:txBody>
          <a:bodyPr/>
          <a:lstStyle/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sz="2800" b="1" u="sng" smtClean="0"/>
              <a:t>Range</a:t>
            </a:r>
            <a:r>
              <a:rPr lang="en-US" sz="2800" smtClean="0"/>
              <a:t>: 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endParaRPr lang="en-US" sz="2800" smtClean="0"/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sz="2800" b="1" u="sng" smtClean="0"/>
              <a:t>Representations</a:t>
            </a:r>
          </a:p>
          <a:p>
            <a:pPr lvl="1">
              <a:lnSpc>
                <a:spcPct val="80000"/>
              </a:lnSpc>
            </a:pPr>
            <a:r>
              <a:rPr lang="en-US" sz="2400" smtClean="0"/>
              <a:t>00110</a:t>
            </a:r>
            <a:r>
              <a:rPr lang="en-US" sz="2400" baseline="-25000" smtClean="0"/>
              <a:t>binary	</a:t>
            </a:r>
            <a:r>
              <a:rPr lang="en-US" sz="2400" smtClean="0"/>
              <a:t>=&gt; 6</a:t>
            </a:r>
            <a:r>
              <a:rPr lang="en-US" sz="2400" baseline="-25000" smtClean="0"/>
              <a:t>decimal</a:t>
            </a:r>
            <a:endParaRPr lang="en-US" sz="2400" smtClean="0"/>
          </a:p>
          <a:p>
            <a:pPr lvl="1">
              <a:lnSpc>
                <a:spcPct val="80000"/>
              </a:lnSpc>
            </a:pPr>
            <a:r>
              <a:rPr lang="en-US" sz="2400" smtClean="0"/>
              <a:t>11001		=&gt; -6</a:t>
            </a:r>
          </a:p>
          <a:p>
            <a:pPr lvl="1">
              <a:lnSpc>
                <a:spcPct val="80000"/>
              </a:lnSpc>
            </a:pPr>
            <a:r>
              <a:rPr lang="en-US" sz="2400" smtClean="0"/>
              <a:t>00000		=&gt; 0</a:t>
            </a:r>
          </a:p>
          <a:p>
            <a:pPr lvl="1">
              <a:lnSpc>
                <a:spcPct val="80000"/>
              </a:lnSpc>
            </a:pPr>
            <a:r>
              <a:rPr lang="en-US" sz="2400" smtClean="0"/>
              <a:t>11111		=&gt; -0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sz="2800" b="1" u="sng" smtClean="0"/>
              <a:t>Problem</a:t>
            </a:r>
          </a:p>
          <a:p>
            <a:pPr lvl="1">
              <a:lnSpc>
                <a:spcPct val="80000"/>
              </a:lnSpc>
            </a:pPr>
            <a:r>
              <a:rPr lang="en-US" sz="2400" smtClean="0"/>
              <a:t>Difficult addition/subtraction</a:t>
            </a:r>
          </a:p>
          <a:p>
            <a:pPr lvl="2">
              <a:lnSpc>
                <a:spcPct val="80000"/>
              </a:lnSpc>
            </a:pPr>
            <a:r>
              <a:rPr lang="en-US" sz="2000" smtClean="0"/>
              <a:t>no need to check signs as before</a:t>
            </a:r>
          </a:p>
          <a:p>
            <a:pPr lvl="2">
              <a:lnSpc>
                <a:spcPct val="80000"/>
              </a:lnSpc>
            </a:pPr>
            <a:r>
              <a:rPr lang="en-US" sz="2000" smtClean="0"/>
              <a:t>cumbersome logic circuits</a:t>
            </a:r>
          </a:p>
          <a:p>
            <a:pPr lvl="3">
              <a:lnSpc>
                <a:spcPct val="80000"/>
              </a:lnSpc>
            </a:pPr>
            <a:r>
              <a:rPr lang="en-US" sz="1800" i="1" smtClean="0"/>
              <a:t>end-around-carry</a:t>
            </a:r>
          </a:p>
          <a:p>
            <a:pPr lvl="1">
              <a:lnSpc>
                <a:spcPct val="80000"/>
              </a:lnSpc>
            </a:pPr>
            <a:r>
              <a:rPr lang="en-US" sz="2400" smtClean="0"/>
              <a:t>How to add to one’s complement numbers? </a:t>
            </a:r>
          </a:p>
          <a:p>
            <a:pPr lvl="2">
              <a:lnSpc>
                <a:spcPct val="80000"/>
              </a:lnSpc>
            </a:pPr>
            <a:r>
              <a:rPr lang="en-US" sz="2000" smtClean="0"/>
              <a:t>Ex: 4 + (-3)</a:t>
            </a:r>
          </a:p>
        </p:txBody>
      </p:sp>
      <p:sp>
        <p:nvSpPr>
          <p:cNvPr id="3080" name="Text Box 4"/>
          <p:cNvSpPr txBox="1">
            <a:spLocks noChangeArrowheads="1"/>
          </p:cNvSpPr>
          <p:nvPr/>
        </p:nvSpPr>
        <p:spPr bwMode="auto">
          <a:xfrm>
            <a:off x="5943600" y="1943100"/>
            <a:ext cx="2819400" cy="2660650"/>
          </a:xfrm>
          <a:prstGeom prst="rect">
            <a:avLst/>
          </a:prstGeom>
          <a:solidFill>
            <a:srgbClr val="FFFF99">
              <a:alpha val="70195"/>
            </a:srgbClr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>
            <a:spAutoFit/>
          </a:bodyPr>
          <a:lstStyle/>
          <a:p>
            <a:pPr algn="l"/>
            <a:r>
              <a:rPr lang="en-US" sz="2400"/>
              <a:t>To negate a number,</a:t>
            </a:r>
          </a:p>
          <a:p>
            <a:pPr algn="l"/>
            <a:r>
              <a:rPr lang="en-US" sz="2400"/>
              <a:t>Invert it, bit-by-bit.</a:t>
            </a:r>
          </a:p>
          <a:p>
            <a:pPr algn="l"/>
            <a:endParaRPr lang="en-US" sz="2400"/>
          </a:p>
          <a:p>
            <a:pPr algn="l"/>
            <a:r>
              <a:rPr lang="en-US" sz="2400" b="1">
                <a:solidFill>
                  <a:srgbClr val="800000"/>
                </a:solidFill>
              </a:rPr>
              <a:t>MSB</a:t>
            </a:r>
            <a:r>
              <a:rPr lang="en-US" sz="2400"/>
              <a:t> still encodes the sign:</a:t>
            </a:r>
          </a:p>
          <a:p>
            <a:pPr algn="l"/>
            <a:r>
              <a:rPr lang="en-US" sz="2400"/>
              <a:t>	0  =  +</a:t>
            </a:r>
          </a:p>
          <a:p>
            <a:pPr algn="l"/>
            <a:r>
              <a:rPr lang="en-US" sz="2400"/>
              <a:t>	1  =  </a:t>
            </a:r>
            <a:r>
              <a:rPr lang="en-US" sz="2400">
                <a:latin typeface="Symbol" pitchFamily="18" charset="2"/>
              </a:rPr>
              <a:t>-</a:t>
            </a:r>
          </a:p>
        </p:txBody>
      </p:sp>
      <p:graphicFrame>
        <p:nvGraphicFramePr>
          <p:cNvPr id="3074" name="Object 5"/>
          <p:cNvGraphicFramePr>
            <a:graphicFrameLocks noChangeAspect="1"/>
          </p:cNvGraphicFramePr>
          <p:nvPr>
            <p:ph sz="half" idx="2"/>
          </p:nvPr>
        </p:nvGraphicFramePr>
        <p:xfrm>
          <a:off x="1752600" y="1371600"/>
          <a:ext cx="3276600" cy="495300"/>
        </p:xfrm>
        <a:graphic>
          <a:graphicData uri="http://schemas.openxmlformats.org/presentationml/2006/ole">
            <p:oleObj spid="_x0000_s3074" name="Equation" r:id="rId3" imgW="151128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ECEN 301</a:t>
            </a:r>
          </a:p>
        </p:txBody>
      </p:sp>
      <p:sp>
        <p:nvSpPr>
          <p:cNvPr id="410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Discussion #25 – Final Review</a:t>
            </a:r>
          </a:p>
        </p:txBody>
      </p:sp>
      <p:sp>
        <p:nvSpPr>
          <p:cNvPr id="4101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CE996777-A5AB-4CAC-9D72-AC6210B0A5B8}" type="slidenum">
              <a:rPr lang="en-US" smtClean="0"/>
              <a:pPr lvl="1"/>
              <a:t>12</a:t>
            </a:fld>
            <a:endParaRPr lang="en-US" smtClean="0"/>
          </a:p>
        </p:txBody>
      </p:sp>
      <p:sp>
        <p:nvSpPr>
          <p:cNvPr id="41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/>
              <a:t>Binary Numbers – Two’s Complement</a:t>
            </a:r>
          </a:p>
        </p:txBody>
      </p:sp>
      <p:sp>
        <p:nvSpPr>
          <p:cNvPr id="41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06400" y="1333500"/>
            <a:ext cx="8356600" cy="1409700"/>
          </a:xfrm>
        </p:spPr>
        <p:txBody>
          <a:bodyPr/>
          <a:lstStyle/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sz="2400" b="1" u="sng" smtClean="0"/>
              <a:t>Range</a:t>
            </a:r>
            <a:r>
              <a:rPr lang="en-US" sz="2400" smtClean="0"/>
              <a:t>: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endParaRPr lang="en-US" sz="2400" smtClean="0"/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sz="2400" b="1" u="sng" smtClean="0"/>
              <a:t>Representation</a:t>
            </a:r>
            <a:r>
              <a:rPr lang="en-US" sz="2400" smtClean="0"/>
              <a:t>:</a:t>
            </a:r>
          </a:p>
          <a:p>
            <a:pPr lvl="1">
              <a:lnSpc>
                <a:spcPct val="80000"/>
              </a:lnSpc>
            </a:pPr>
            <a:r>
              <a:rPr lang="en-US" sz="2000" smtClean="0"/>
              <a:t>If number is </a:t>
            </a:r>
            <a:r>
              <a:rPr lang="en-US" sz="2000" b="1" smtClean="0"/>
              <a:t>positive </a:t>
            </a:r>
            <a:r>
              <a:rPr lang="en-US" sz="2000" smtClean="0"/>
              <a:t>or </a:t>
            </a:r>
            <a:r>
              <a:rPr lang="en-US" sz="2000" b="1" smtClean="0"/>
              <a:t>zero</a:t>
            </a:r>
            <a:r>
              <a:rPr lang="en-US" sz="2000" smtClean="0"/>
              <a:t>,</a:t>
            </a:r>
          </a:p>
          <a:p>
            <a:pPr lvl="2">
              <a:lnSpc>
                <a:spcPct val="80000"/>
              </a:lnSpc>
            </a:pPr>
            <a:r>
              <a:rPr lang="en-US" sz="1800" smtClean="0"/>
              <a:t>normal binary representation, zeroes in upper bit(s)</a:t>
            </a:r>
          </a:p>
          <a:p>
            <a:pPr lvl="1">
              <a:lnSpc>
                <a:spcPct val="80000"/>
              </a:lnSpc>
            </a:pPr>
            <a:r>
              <a:rPr lang="en-US" sz="2000" smtClean="0"/>
              <a:t>If number is </a:t>
            </a:r>
            <a:r>
              <a:rPr lang="en-US" sz="2000" b="1" smtClean="0"/>
              <a:t>negative</a:t>
            </a:r>
            <a:r>
              <a:rPr lang="en-US" sz="2000" smtClean="0"/>
              <a:t>,</a:t>
            </a:r>
          </a:p>
          <a:p>
            <a:pPr lvl="2">
              <a:lnSpc>
                <a:spcPct val="80000"/>
              </a:lnSpc>
            </a:pPr>
            <a:r>
              <a:rPr lang="en-US" sz="1800" smtClean="0"/>
              <a:t>start with positive number</a:t>
            </a:r>
          </a:p>
          <a:p>
            <a:pPr lvl="2">
              <a:lnSpc>
                <a:spcPct val="80000"/>
              </a:lnSpc>
            </a:pPr>
            <a:r>
              <a:rPr lang="en-US" sz="1800" smtClean="0"/>
              <a:t>flip every bit (i.e., take the one’s complement)</a:t>
            </a:r>
          </a:p>
          <a:p>
            <a:pPr lvl="2">
              <a:lnSpc>
                <a:spcPct val="80000"/>
              </a:lnSpc>
            </a:pPr>
            <a:r>
              <a:rPr lang="en-US" sz="1800" smtClean="0"/>
              <a:t>then add one</a:t>
            </a:r>
          </a:p>
        </p:txBody>
      </p:sp>
      <p:grpSp>
        <p:nvGrpSpPr>
          <p:cNvPr id="4104" name="Group 4"/>
          <p:cNvGrpSpPr>
            <a:grpSpLocks/>
          </p:cNvGrpSpPr>
          <p:nvPr/>
        </p:nvGrpSpPr>
        <p:grpSpPr bwMode="auto">
          <a:xfrm>
            <a:off x="990600" y="4267200"/>
            <a:ext cx="7162800" cy="1800225"/>
            <a:chOff x="624" y="2610"/>
            <a:chExt cx="4512" cy="1134"/>
          </a:xfrm>
        </p:grpSpPr>
        <p:sp>
          <p:nvSpPr>
            <p:cNvPr id="4106" name="Text Box 5"/>
            <p:cNvSpPr txBox="1">
              <a:spLocks noChangeArrowheads="1"/>
            </p:cNvSpPr>
            <p:nvPr/>
          </p:nvSpPr>
          <p:spPr bwMode="auto">
            <a:xfrm>
              <a:off x="624" y="2610"/>
              <a:ext cx="4512" cy="1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>
                <a:tabLst>
                  <a:tab pos="565150" algn="r"/>
                  <a:tab pos="1771650" algn="r"/>
                  <a:tab pos="1993900" algn="l"/>
                  <a:tab pos="3721100" algn="r"/>
                  <a:tab pos="4851400" algn="r"/>
                  <a:tab pos="5149850" algn="l"/>
                </a:tabLst>
              </a:pPr>
              <a:r>
                <a:rPr lang="en-US" sz="2400">
                  <a:latin typeface="CourierPS" pitchFamily="49" charset="0"/>
                </a:rPr>
                <a:t>		</a:t>
              </a:r>
              <a:r>
                <a:rPr lang="en-US" sz="2800" b="1">
                  <a:latin typeface="CourierPS" pitchFamily="49" charset="0"/>
                </a:rPr>
                <a:t>00101	</a:t>
              </a:r>
              <a:r>
                <a:rPr lang="en-US" sz="2400">
                  <a:latin typeface="Arial" charset="0"/>
                </a:rPr>
                <a:t>(5)</a:t>
              </a:r>
              <a:r>
                <a:rPr lang="en-US" sz="2400">
                  <a:latin typeface="Franklin Gothic Book" pitchFamily="34" charset="0"/>
                </a:rPr>
                <a:t>		</a:t>
              </a:r>
              <a:r>
                <a:rPr lang="en-US" sz="2800" b="1">
                  <a:latin typeface="CourierPS" pitchFamily="49" charset="0"/>
                </a:rPr>
                <a:t>01001	</a:t>
              </a:r>
              <a:r>
                <a:rPr lang="en-US" sz="2400">
                  <a:latin typeface="Arial" charset="0"/>
                </a:rPr>
                <a:t>(9)</a:t>
              </a:r>
            </a:p>
            <a:p>
              <a:pPr algn="l">
                <a:tabLst>
                  <a:tab pos="565150" algn="r"/>
                  <a:tab pos="1771650" algn="r"/>
                  <a:tab pos="1993900" algn="l"/>
                  <a:tab pos="3721100" algn="r"/>
                  <a:tab pos="4851400" algn="r"/>
                  <a:tab pos="5149850" algn="l"/>
                </a:tabLst>
              </a:pPr>
              <a:r>
                <a:rPr lang="en-US" sz="2400">
                  <a:latin typeface="Franklin Gothic Book" pitchFamily="34" charset="0"/>
                </a:rPr>
                <a:t>		</a:t>
              </a:r>
              <a:r>
                <a:rPr lang="en-US" sz="2800" b="1">
                  <a:latin typeface="CourierPS" pitchFamily="49" charset="0"/>
                </a:rPr>
                <a:t>11010	</a:t>
              </a:r>
              <a:r>
                <a:rPr lang="en-US">
                  <a:latin typeface="Arial" charset="0"/>
                </a:rPr>
                <a:t>(1’s comp)</a:t>
              </a:r>
              <a:r>
                <a:rPr lang="en-US">
                  <a:latin typeface="Franklin Gothic Book" pitchFamily="34" charset="0"/>
                </a:rPr>
                <a:t>	</a:t>
              </a:r>
              <a:r>
                <a:rPr lang="en-US" sz="2800">
                  <a:latin typeface="CourierPS" pitchFamily="49" charset="0"/>
                </a:rPr>
                <a:t>		</a:t>
              </a:r>
              <a:r>
                <a:rPr lang="en-US">
                  <a:latin typeface="Arial" charset="0"/>
                </a:rPr>
                <a:t>(1’s comp)</a:t>
              </a:r>
            </a:p>
            <a:p>
              <a:pPr algn="l">
                <a:tabLst>
                  <a:tab pos="565150" algn="r"/>
                  <a:tab pos="1771650" algn="r"/>
                  <a:tab pos="1993900" algn="l"/>
                  <a:tab pos="3721100" algn="r"/>
                  <a:tab pos="4851400" algn="r"/>
                  <a:tab pos="5149850" algn="l"/>
                </a:tabLst>
              </a:pPr>
              <a:r>
                <a:rPr lang="en-US" sz="2800" b="1">
                  <a:latin typeface="CourierPS" pitchFamily="49" charset="0"/>
                </a:rPr>
                <a:t>	+</a:t>
              </a:r>
              <a:r>
                <a:rPr lang="en-US" sz="2800" b="1" u="sng">
                  <a:latin typeface="CourierPS" pitchFamily="49" charset="0"/>
                </a:rPr>
                <a:t>	1</a:t>
              </a:r>
              <a:r>
                <a:rPr lang="en-US" sz="2800" b="1">
                  <a:latin typeface="CourierPS" pitchFamily="49" charset="0"/>
                </a:rPr>
                <a:t>	</a:t>
              </a:r>
              <a:r>
                <a:rPr lang="en-US" sz="2400">
                  <a:latin typeface="Franklin Gothic Book" pitchFamily="34" charset="0"/>
                </a:rPr>
                <a:t>	</a:t>
              </a:r>
              <a:r>
                <a:rPr lang="en-US" sz="2800" b="1">
                  <a:latin typeface="CourierPS" pitchFamily="49" charset="0"/>
                </a:rPr>
                <a:t>+</a:t>
              </a:r>
              <a:r>
                <a:rPr lang="en-US" sz="2800" b="1" u="sng">
                  <a:latin typeface="CourierPS" pitchFamily="49" charset="0"/>
                </a:rPr>
                <a:t>	1</a:t>
              </a:r>
              <a:r>
                <a:rPr lang="en-US" sz="2800" b="1">
                  <a:latin typeface="CourierPS" pitchFamily="49" charset="0"/>
                </a:rPr>
                <a:t>	</a:t>
              </a:r>
              <a:endParaRPr lang="en-US" sz="2400">
                <a:latin typeface="Franklin Gothic Book" pitchFamily="34" charset="0"/>
              </a:endParaRPr>
            </a:p>
            <a:p>
              <a:pPr algn="l">
                <a:tabLst>
                  <a:tab pos="565150" algn="r"/>
                  <a:tab pos="1771650" algn="r"/>
                  <a:tab pos="1993900" algn="l"/>
                  <a:tab pos="3721100" algn="r"/>
                  <a:tab pos="4851400" algn="r"/>
                  <a:tab pos="5149850" algn="l"/>
                </a:tabLst>
              </a:pPr>
              <a:r>
                <a:rPr lang="en-US" sz="2800" b="1">
                  <a:latin typeface="CourierPS" pitchFamily="49" charset="0"/>
                </a:rPr>
                <a:t>		11011	</a:t>
              </a:r>
              <a:r>
                <a:rPr lang="en-US" sz="2400">
                  <a:latin typeface="Arial" charset="0"/>
                </a:rPr>
                <a:t>(-5)</a:t>
              </a:r>
              <a:r>
                <a:rPr lang="en-US" sz="2400">
                  <a:latin typeface="Franklin Gothic Book" pitchFamily="34" charset="0"/>
                </a:rPr>
                <a:t>	</a:t>
              </a:r>
              <a:r>
                <a:rPr lang="en-US" sz="2800" b="1">
                  <a:latin typeface="CourierPS" pitchFamily="49" charset="0"/>
                </a:rPr>
                <a:t>	</a:t>
              </a:r>
              <a:r>
                <a:rPr lang="en-US" sz="2400">
                  <a:latin typeface="Franklin Gothic Book" pitchFamily="34" charset="0"/>
                </a:rPr>
                <a:t>	</a:t>
              </a:r>
              <a:r>
                <a:rPr lang="en-US" sz="2400">
                  <a:latin typeface="Arial" charset="0"/>
                </a:rPr>
                <a:t>(-9)</a:t>
              </a:r>
            </a:p>
          </p:txBody>
        </p:sp>
        <p:sp>
          <p:nvSpPr>
            <p:cNvPr id="4107" name="AutoShape 6"/>
            <p:cNvSpPr>
              <a:spLocks noChangeArrowheads="1"/>
            </p:cNvSpPr>
            <p:nvPr/>
          </p:nvSpPr>
          <p:spPr bwMode="auto">
            <a:xfrm>
              <a:off x="768" y="2754"/>
              <a:ext cx="240" cy="336"/>
            </a:xfrm>
            <a:prstGeom prst="curvedRightArrow">
              <a:avLst>
                <a:gd name="adj1" fmla="val 28000"/>
                <a:gd name="adj2" fmla="val 56000"/>
                <a:gd name="adj3" fmla="val 33333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8" name="AutoShape 7"/>
            <p:cNvSpPr>
              <a:spLocks noChangeArrowheads="1"/>
            </p:cNvSpPr>
            <p:nvPr/>
          </p:nvSpPr>
          <p:spPr bwMode="auto">
            <a:xfrm>
              <a:off x="2736" y="2754"/>
              <a:ext cx="240" cy="336"/>
            </a:xfrm>
            <a:prstGeom prst="curvedRightArrow">
              <a:avLst>
                <a:gd name="adj1" fmla="val 28000"/>
                <a:gd name="adj2" fmla="val 56000"/>
                <a:gd name="adj3" fmla="val 33333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9" name="Rectangle 8"/>
            <p:cNvSpPr>
              <a:spLocks noChangeArrowheads="1"/>
            </p:cNvSpPr>
            <p:nvPr/>
          </p:nvSpPr>
          <p:spPr bwMode="auto">
            <a:xfrm>
              <a:off x="3003" y="2889"/>
              <a:ext cx="786" cy="327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2800" b="1">
                  <a:latin typeface="CourierPS" pitchFamily="49" charset="0"/>
                </a:rPr>
                <a:t>10110</a:t>
              </a:r>
            </a:p>
          </p:txBody>
        </p:sp>
        <p:sp>
          <p:nvSpPr>
            <p:cNvPr id="4110" name="Rectangle 9"/>
            <p:cNvSpPr>
              <a:spLocks noChangeArrowheads="1"/>
            </p:cNvSpPr>
            <p:nvPr/>
          </p:nvSpPr>
          <p:spPr bwMode="auto">
            <a:xfrm>
              <a:off x="3003" y="3417"/>
              <a:ext cx="786" cy="327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2800" b="1">
                  <a:latin typeface="CourierPS" pitchFamily="49" charset="0"/>
                </a:rPr>
                <a:t>10111</a:t>
              </a:r>
            </a:p>
          </p:txBody>
        </p:sp>
      </p:grpSp>
      <p:graphicFrame>
        <p:nvGraphicFramePr>
          <p:cNvPr id="4098" name="Object 10"/>
          <p:cNvGraphicFramePr>
            <a:graphicFrameLocks noChangeAspect="1"/>
          </p:cNvGraphicFramePr>
          <p:nvPr>
            <p:ph sz="half" idx="2"/>
          </p:nvPr>
        </p:nvGraphicFramePr>
        <p:xfrm>
          <a:off x="1524000" y="1333500"/>
          <a:ext cx="3127375" cy="541338"/>
        </p:xfrm>
        <a:graphic>
          <a:graphicData uri="http://schemas.openxmlformats.org/presentationml/2006/ole">
            <p:oleObj spid="_x0000_s4098" name="Equation" r:id="rId4" imgW="1320480" imgH="228600" progId="Equation.3">
              <p:embed/>
            </p:oleObj>
          </a:graphicData>
        </a:graphic>
      </p:graphicFrame>
      <p:sp>
        <p:nvSpPr>
          <p:cNvPr id="4105" name="Text Box 11"/>
          <p:cNvSpPr txBox="1">
            <a:spLocks noChangeArrowheads="1"/>
          </p:cNvSpPr>
          <p:nvPr/>
        </p:nvSpPr>
        <p:spPr bwMode="auto">
          <a:xfrm>
            <a:off x="6781800" y="2638425"/>
            <a:ext cx="2057400" cy="1323975"/>
          </a:xfrm>
          <a:prstGeom prst="rect">
            <a:avLst/>
          </a:prstGeom>
          <a:solidFill>
            <a:srgbClr val="FFFF99">
              <a:alpha val="70195"/>
            </a:srgbClr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>
            <a:spAutoFit/>
          </a:bodyPr>
          <a:lstStyle/>
          <a:p>
            <a:pPr algn="l"/>
            <a:r>
              <a:rPr lang="en-US" sz="2000" b="1">
                <a:solidFill>
                  <a:srgbClr val="800000"/>
                </a:solidFill>
              </a:rPr>
              <a:t>MSB</a:t>
            </a:r>
            <a:r>
              <a:rPr lang="en-US" sz="2000"/>
              <a:t> still encodes the sign:</a:t>
            </a:r>
          </a:p>
          <a:p>
            <a:r>
              <a:rPr lang="en-US" sz="2000" b="1">
                <a:latin typeface="Courier New" pitchFamily="49" charset="0"/>
              </a:rPr>
              <a:t>0</a:t>
            </a:r>
            <a:r>
              <a:rPr lang="en-US" sz="2000"/>
              <a:t>  =  +</a:t>
            </a:r>
          </a:p>
          <a:p>
            <a:r>
              <a:rPr lang="en-US" sz="2000" b="1">
                <a:latin typeface="Courier New" pitchFamily="49" charset="0"/>
              </a:rPr>
              <a:t>1</a:t>
            </a:r>
            <a:r>
              <a:rPr lang="en-US" sz="2000"/>
              <a:t>  =  </a:t>
            </a:r>
            <a:r>
              <a:rPr lang="en-US" sz="2000">
                <a:latin typeface="Symbol" pitchFamily="18" charset="2"/>
              </a:rPr>
              <a:t>-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ECEN 301</a:t>
            </a:r>
          </a:p>
        </p:txBody>
      </p:sp>
      <p:sp>
        <p:nvSpPr>
          <p:cNvPr id="39939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Discussion #25 – Final Review</a:t>
            </a:r>
          </a:p>
        </p:txBody>
      </p:sp>
      <p:sp>
        <p:nvSpPr>
          <p:cNvPr id="39940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726AE5E1-349C-44E4-937F-1ADBFA6C7AA2}" type="slidenum">
              <a:rPr lang="en-US" smtClean="0"/>
              <a:pPr lvl="1"/>
              <a:t>13</a:t>
            </a:fld>
            <a:endParaRPr lang="en-US" smtClean="0"/>
          </a:p>
        </p:txBody>
      </p:sp>
      <p:sp>
        <p:nvSpPr>
          <p:cNvPr id="399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Binary Numbers – Signed</a:t>
            </a:r>
          </a:p>
        </p:txBody>
      </p:sp>
      <p:sp>
        <p:nvSpPr>
          <p:cNvPr id="3994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06400" y="1333500"/>
            <a:ext cx="8356600" cy="1409700"/>
          </a:xfrm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sz="2800" b="1" u="sng" smtClean="0"/>
              <a:t>Example2</a:t>
            </a:r>
            <a:r>
              <a:rPr lang="en-US" sz="2800" smtClean="0"/>
              <a:t>: What is the 2’s complement of </a:t>
            </a:r>
            <a:r>
              <a:rPr lang="en-US" sz="2800" b="1" smtClean="0"/>
              <a:t>0110101</a:t>
            </a:r>
            <a:r>
              <a:rPr lang="en-US" sz="2800" baseline="-25000" smtClean="0"/>
              <a:t>2 </a:t>
            </a:r>
            <a:r>
              <a:rPr lang="en-US" sz="2800" smtClean="0"/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ECEN 301</a:t>
            </a:r>
          </a:p>
        </p:txBody>
      </p:sp>
      <p:sp>
        <p:nvSpPr>
          <p:cNvPr id="40963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Discussion #25 – Final Review</a:t>
            </a:r>
          </a:p>
        </p:txBody>
      </p:sp>
      <p:sp>
        <p:nvSpPr>
          <p:cNvPr id="40964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4218B52A-1F82-472A-BF1F-17FCC537E596}" type="slidenum">
              <a:rPr lang="en-US" smtClean="0"/>
              <a:pPr lvl="1"/>
              <a:t>14</a:t>
            </a:fld>
            <a:endParaRPr lang="en-US" smtClean="0"/>
          </a:p>
        </p:txBody>
      </p:sp>
      <p:sp>
        <p:nvSpPr>
          <p:cNvPr id="409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Binary Numbers – Signed</a:t>
            </a:r>
          </a:p>
        </p:txBody>
      </p:sp>
      <p:sp>
        <p:nvSpPr>
          <p:cNvPr id="4096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06400" y="1333500"/>
            <a:ext cx="8356600" cy="1409700"/>
          </a:xfrm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sz="2800" b="1" u="sng" smtClean="0"/>
              <a:t>Example2</a:t>
            </a:r>
            <a:r>
              <a:rPr lang="en-US" sz="2800" smtClean="0"/>
              <a:t>: What is the 2’s complement of </a:t>
            </a:r>
            <a:r>
              <a:rPr lang="en-US" sz="2800" b="1" smtClean="0"/>
              <a:t>0110101</a:t>
            </a:r>
            <a:r>
              <a:rPr lang="en-US" sz="2800" baseline="-25000" smtClean="0"/>
              <a:t>2 </a:t>
            </a:r>
            <a:r>
              <a:rPr lang="en-US" sz="2800" smtClean="0"/>
              <a:t>?</a:t>
            </a:r>
          </a:p>
        </p:txBody>
      </p:sp>
      <p:sp>
        <p:nvSpPr>
          <p:cNvPr id="40967" name="Text Box 4"/>
          <p:cNvSpPr txBox="1">
            <a:spLocks noChangeArrowheads="1"/>
          </p:cNvSpPr>
          <p:nvPr/>
        </p:nvSpPr>
        <p:spPr bwMode="auto">
          <a:xfrm>
            <a:off x="1905000" y="2895600"/>
            <a:ext cx="5029200" cy="2235200"/>
          </a:xfrm>
          <a:prstGeom prst="rect">
            <a:avLst/>
          </a:prstGeom>
          <a:solidFill>
            <a:srgbClr val="ACA964">
              <a:alpha val="2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tabLst>
                <a:tab pos="565150" algn="r"/>
                <a:tab pos="1771650" algn="r"/>
                <a:tab pos="1993900" algn="l"/>
                <a:tab pos="3721100" algn="r"/>
                <a:tab pos="4851400" algn="r"/>
                <a:tab pos="5149850" algn="l"/>
              </a:tabLst>
            </a:pPr>
            <a:r>
              <a:rPr lang="en-US" sz="2400">
                <a:latin typeface="CourierPS" pitchFamily="49" charset="0"/>
              </a:rPr>
              <a:t>		</a:t>
            </a:r>
            <a:r>
              <a:rPr lang="en-US" sz="2800" b="1">
                <a:latin typeface="CourierPS" pitchFamily="49" charset="0"/>
              </a:rPr>
              <a:t>0110101   </a:t>
            </a:r>
            <a:r>
              <a:rPr lang="en-US" sz="2400">
                <a:latin typeface="Arial" charset="0"/>
              </a:rPr>
              <a:t>(53)</a:t>
            </a:r>
            <a:r>
              <a:rPr lang="en-US" sz="2400">
                <a:latin typeface="Franklin Gothic Book" pitchFamily="34" charset="0"/>
              </a:rPr>
              <a:t>		</a:t>
            </a:r>
          </a:p>
          <a:p>
            <a:pPr algn="l">
              <a:tabLst>
                <a:tab pos="565150" algn="r"/>
                <a:tab pos="1771650" algn="r"/>
                <a:tab pos="1993900" algn="l"/>
                <a:tab pos="3721100" algn="r"/>
                <a:tab pos="4851400" algn="r"/>
                <a:tab pos="5149850" algn="l"/>
              </a:tabLst>
            </a:pPr>
            <a:endParaRPr lang="en-US" sz="2400">
              <a:latin typeface="Arial" charset="0"/>
            </a:endParaRPr>
          </a:p>
          <a:p>
            <a:pPr algn="l">
              <a:tabLst>
                <a:tab pos="565150" algn="r"/>
                <a:tab pos="1771650" algn="r"/>
                <a:tab pos="1993900" algn="l"/>
                <a:tab pos="3721100" algn="r"/>
                <a:tab pos="4851400" algn="r"/>
                <a:tab pos="5149850" algn="l"/>
              </a:tabLst>
            </a:pPr>
            <a:r>
              <a:rPr lang="en-US" sz="2400">
                <a:latin typeface="Franklin Gothic Book" pitchFamily="34" charset="0"/>
              </a:rPr>
              <a:t>		</a:t>
            </a:r>
            <a:r>
              <a:rPr lang="en-US" sz="2800" b="1">
                <a:latin typeface="CourierPS" pitchFamily="49" charset="0"/>
              </a:rPr>
              <a:t>1001010   </a:t>
            </a:r>
            <a:r>
              <a:rPr lang="en-US">
                <a:latin typeface="Arial" charset="0"/>
              </a:rPr>
              <a:t>(1’s comp)</a:t>
            </a:r>
          </a:p>
          <a:p>
            <a:pPr algn="l">
              <a:tabLst>
                <a:tab pos="565150" algn="r"/>
                <a:tab pos="1771650" algn="r"/>
                <a:tab pos="1993900" algn="l"/>
                <a:tab pos="3721100" algn="r"/>
                <a:tab pos="4851400" algn="r"/>
                <a:tab pos="5149850" algn="l"/>
              </a:tabLst>
            </a:pPr>
            <a:r>
              <a:rPr lang="en-US" sz="2800" b="1">
                <a:latin typeface="CourierPS" pitchFamily="49" charset="0"/>
              </a:rPr>
              <a:t>	+</a:t>
            </a:r>
            <a:r>
              <a:rPr lang="en-US" sz="2800" b="1" u="sng">
                <a:latin typeface="CourierPS" pitchFamily="49" charset="0"/>
              </a:rPr>
              <a:t>	      1</a:t>
            </a:r>
            <a:r>
              <a:rPr lang="en-US" sz="2800" b="1">
                <a:latin typeface="CourierPS" pitchFamily="49" charset="0"/>
              </a:rPr>
              <a:t>   </a:t>
            </a:r>
            <a:r>
              <a:rPr lang="en-US" sz="2000"/>
              <a:t>(add 1)	</a:t>
            </a:r>
            <a:r>
              <a:rPr lang="en-US" sz="3200" b="1">
                <a:latin typeface="CourierPS" pitchFamily="49" charset="0"/>
              </a:rPr>
              <a:t>	</a:t>
            </a:r>
            <a:endParaRPr lang="en-US" sz="2800">
              <a:latin typeface="Franklin Gothic Book" pitchFamily="34" charset="0"/>
            </a:endParaRPr>
          </a:p>
          <a:p>
            <a:pPr algn="l">
              <a:tabLst>
                <a:tab pos="565150" algn="r"/>
                <a:tab pos="1771650" algn="r"/>
                <a:tab pos="1993900" algn="l"/>
                <a:tab pos="3721100" algn="r"/>
                <a:tab pos="4851400" algn="r"/>
                <a:tab pos="5149850" algn="l"/>
              </a:tabLst>
            </a:pPr>
            <a:r>
              <a:rPr lang="en-US" sz="2800" b="1">
                <a:latin typeface="CourierPS" pitchFamily="49" charset="0"/>
              </a:rPr>
              <a:t>		1001011   </a:t>
            </a:r>
            <a:r>
              <a:rPr lang="en-US" sz="2400">
                <a:latin typeface="Arial" charset="0"/>
              </a:rPr>
              <a:t>(-53)</a:t>
            </a:r>
            <a:r>
              <a:rPr lang="en-US" sz="2800" b="1">
                <a:latin typeface="CourierPS" pitchFamily="49" charset="0"/>
              </a:rPr>
              <a:t>	</a:t>
            </a:r>
            <a:r>
              <a:rPr lang="en-US" sz="2400">
                <a:latin typeface="Franklin Gothic Book" pitchFamily="34" charset="0"/>
              </a:rPr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ECEN 301</a:t>
            </a:r>
          </a:p>
        </p:txBody>
      </p:sp>
      <p:sp>
        <p:nvSpPr>
          <p:cNvPr id="4198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Discussion #25 – Final Review</a:t>
            </a:r>
          </a:p>
        </p:txBody>
      </p:sp>
      <p:sp>
        <p:nvSpPr>
          <p:cNvPr id="4198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CF21C684-5804-40C2-8BB2-E118CD9DB87C}" type="slidenum">
              <a:rPr lang="en-US" smtClean="0"/>
              <a:pPr lvl="1"/>
              <a:t>15</a:t>
            </a:fld>
            <a:endParaRPr lang="en-US" smtClean="0"/>
          </a:p>
        </p:txBody>
      </p:sp>
      <p:sp>
        <p:nvSpPr>
          <p:cNvPr id="419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/>
              <a:t>Binary Numbers – Decimal to Binary</a:t>
            </a:r>
          </a:p>
        </p:txBody>
      </p:sp>
      <p:sp>
        <p:nvSpPr>
          <p:cNvPr id="419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6400" y="1333500"/>
            <a:ext cx="8356600" cy="1344613"/>
          </a:xfrm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sz="2800" b="1" u="sng" smtClean="0"/>
              <a:t>Positive  numbers</a:t>
            </a:r>
          </a:p>
          <a:p>
            <a:pPr lvl="1">
              <a:buClr>
                <a:srgbClr val="800000"/>
              </a:buClr>
              <a:buFont typeface="Monotype Sorts" pitchFamily="2" charset="2"/>
              <a:buChar char=""/>
            </a:pPr>
            <a:r>
              <a:rPr lang="en-US" sz="2400" smtClean="0"/>
              <a:t> start with empty result</a:t>
            </a:r>
          </a:p>
          <a:p>
            <a:pPr lvl="1">
              <a:buClr>
                <a:srgbClr val="800000"/>
              </a:buClr>
              <a:buFont typeface="Monotype Sorts" pitchFamily="2" charset="2"/>
              <a:buChar char=""/>
            </a:pPr>
            <a:r>
              <a:rPr lang="en-US" sz="2400" smtClean="0"/>
              <a:t> if decimal number is odd, prepend ‘</a:t>
            </a:r>
            <a:r>
              <a:rPr lang="en-US" sz="2400" b="1" smtClean="0">
                <a:latin typeface="Courier New" pitchFamily="49" charset="0"/>
              </a:rPr>
              <a:t>1</a:t>
            </a:r>
            <a:r>
              <a:rPr lang="en-US" sz="2400" smtClean="0"/>
              <a:t>’ to result</a:t>
            </a:r>
            <a:br>
              <a:rPr lang="en-US" sz="2400" smtClean="0"/>
            </a:br>
            <a:r>
              <a:rPr lang="en-US" sz="2400" smtClean="0"/>
              <a:t>  else prepend ‘</a:t>
            </a:r>
            <a:r>
              <a:rPr lang="en-US" sz="2400" b="1" smtClean="0">
                <a:latin typeface="Courier New" pitchFamily="49" charset="0"/>
              </a:rPr>
              <a:t>0</a:t>
            </a:r>
            <a:r>
              <a:rPr lang="en-US" sz="2400" smtClean="0"/>
              <a:t>’</a:t>
            </a:r>
          </a:p>
          <a:p>
            <a:pPr lvl="1">
              <a:buClr>
                <a:srgbClr val="800000"/>
              </a:buClr>
              <a:buFont typeface="Monotype Sorts" pitchFamily="2" charset="2"/>
              <a:buChar char=""/>
            </a:pPr>
            <a:r>
              <a:rPr lang="en-US" sz="2400" smtClean="0"/>
              <a:t> divide number by 2, throw away fractional part   (INTEGER divide)</a:t>
            </a:r>
          </a:p>
          <a:p>
            <a:pPr lvl="1">
              <a:buClr>
                <a:srgbClr val="800000"/>
              </a:buClr>
              <a:buFont typeface="Monotype Sorts" pitchFamily="2" charset="2"/>
              <a:buChar char=""/>
            </a:pPr>
            <a:r>
              <a:rPr lang="en-US" sz="2400" smtClean="0"/>
              <a:t> if number is non-zero, go back to </a:t>
            </a:r>
            <a:r>
              <a:rPr lang="en-US" sz="2400" smtClean="0">
                <a:solidFill>
                  <a:srgbClr val="800000"/>
                </a:solidFill>
                <a:latin typeface="Wingdings" pitchFamily="2" charset="2"/>
              </a:rPr>
              <a:t></a:t>
            </a:r>
            <a:r>
              <a:rPr lang="en-US" sz="2400" smtClean="0"/>
              <a:t> else you are done</a:t>
            </a:r>
          </a:p>
          <a:p>
            <a:pPr>
              <a:buFont typeface="Monotype Sorts" pitchFamily="2" charset="2"/>
              <a:buNone/>
            </a:pPr>
            <a:r>
              <a:rPr lang="en-US" sz="2800" b="1" u="sng" smtClean="0"/>
              <a:t>Negative numbers</a:t>
            </a:r>
          </a:p>
          <a:p>
            <a:pPr lvl="1"/>
            <a:r>
              <a:rPr lang="en-US" sz="2400" smtClean="0"/>
              <a:t>do above for </a:t>
            </a:r>
            <a:r>
              <a:rPr lang="en-US" sz="2400" b="1" smtClean="0"/>
              <a:t>positive version</a:t>
            </a:r>
            <a:r>
              <a:rPr lang="en-US" sz="2400" smtClean="0"/>
              <a:t> of number and </a:t>
            </a:r>
            <a:r>
              <a:rPr lang="en-US" b="1" smtClean="0"/>
              <a:t>negate result.</a:t>
            </a:r>
            <a:endParaRPr lang="en-US" b="1" smtClean="0">
              <a:latin typeface="Wingdings" pitchFamily="2" charset="2"/>
            </a:endParaRPr>
          </a:p>
          <a:p>
            <a:endParaRPr lang="en-US" sz="2800" b="1" smtClean="0">
              <a:latin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ECEN 301</a:t>
            </a:r>
          </a:p>
        </p:txBody>
      </p:sp>
      <p:sp>
        <p:nvSpPr>
          <p:cNvPr id="43011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Discussion #25 – Final Review</a:t>
            </a:r>
          </a:p>
        </p:txBody>
      </p:sp>
      <p:sp>
        <p:nvSpPr>
          <p:cNvPr id="43012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8C3629AC-60AE-456F-BD7B-FB4F56C5B30A}" type="slidenum">
              <a:rPr lang="en-US" smtClean="0"/>
              <a:pPr lvl="1"/>
              <a:t>16</a:t>
            </a:fld>
            <a:endParaRPr lang="en-US" smtClean="0"/>
          </a:p>
        </p:txBody>
      </p:sp>
      <p:sp>
        <p:nvSpPr>
          <p:cNvPr id="430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/>
              <a:t>Binary Numbers – Decimal to Binary</a:t>
            </a:r>
          </a:p>
        </p:txBody>
      </p:sp>
      <p:sp>
        <p:nvSpPr>
          <p:cNvPr id="4301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06400" y="1333500"/>
            <a:ext cx="8356600" cy="876300"/>
          </a:xfrm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sz="2800" b="1" u="sng" smtClean="0"/>
              <a:t>Example3</a:t>
            </a:r>
            <a:r>
              <a:rPr lang="en-US" sz="2800" smtClean="0"/>
              <a:t>: convert -195 to 2’s complement binary notation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ECEN 301</a:t>
            </a:r>
          </a:p>
        </p:txBody>
      </p:sp>
      <p:sp>
        <p:nvSpPr>
          <p:cNvPr id="44035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Discussion #25 – Final Review</a:t>
            </a:r>
          </a:p>
        </p:txBody>
      </p:sp>
      <p:sp>
        <p:nvSpPr>
          <p:cNvPr id="44036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F09CC24F-DC04-410A-B88D-B96E0EE05B57}" type="slidenum">
              <a:rPr lang="en-US" smtClean="0"/>
              <a:pPr lvl="1"/>
              <a:t>17</a:t>
            </a:fld>
            <a:endParaRPr lang="en-US" smtClean="0"/>
          </a:p>
        </p:txBody>
      </p:sp>
      <p:sp>
        <p:nvSpPr>
          <p:cNvPr id="440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/>
              <a:t>Binary Numbers – Decimal to Binary</a:t>
            </a:r>
          </a:p>
        </p:txBody>
      </p:sp>
      <p:sp>
        <p:nvSpPr>
          <p:cNvPr id="4403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06400" y="1333500"/>
            <a:ext cx="8356600" cy="876300"/>
          </a:xfrm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sz="2800" b="1" u="sng" smtClean="0"/>
              <a:t>Example3</a:t>
            </a:r>
            <a:r>
              <a:rPr lang="en-US" sz="2800" smtClean="0"/>
              <a:t>: convert -195 to 2’s complement binary notation</a:t>
            </a:r>
          </a:p>
        </p:txBody>
      </p:sp>
      <p:sp>
        <p:nvSpPr>
          <p:cNvPr id="44039" name="Text Box 4"/>
          <p:cNvSpPr txBox="1">
            <a:spLocks noChangeArrowheads="1"/>
          </p:cNvSpPr>
          <p:nvPr/>
        </p:nvSpPr>
        <p:spPr bwMode="auto">
          <a:xfrm>
            <a:off x="1206500" y="2439988"/>
            <a:ext cx="7023100" cy="379412"/>
          </a:xfrm>
          <a:prstGeom prst="rect">
            <a:avLst/>
          </a:prstGeom>
          <a:solidFill>
            <a:srgbClr val="ACA964">
              <a:alpha val="50195"/>
            </a:srgbClr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pPr marL="457200" indent="-457200" algn="l">
              <a:buFontTx/>
              <a:buAutoNum type="arabicPeriod"/>
            </a:pPr>
            <a:r>
              <a:rPr lang="en-US">
                <a:solidFill>
                  <a:schemeClr val="bg2"/>
                </a:solidFill>
              </a:rPr>
              <a:t>First find positive version (195) in binary – then take 2’s complement</a:t>
            </a:r>
          </a:p>
        </p:txBody>
      </p:sp>
      <p:graphicFrame>
        <p:nvGraphicFramePr>
          <p:cNvPr id="879621" name="Group 5"/>
          <p:cNvGraphicFramePr>
            <a:graphicFrameLocks noGrp="1"/>
          </p:cNvGraphicFramePr>
          <p:nvPr>
            <p:ph sz="half" idx="2"/>
          </p:nvPr>
        </p:nvGraphicFramePr>
        <p:xfrm>
          <a:off x="3276600" y="3162300"/>
          <a:ext cx="2057400" cy="762000"/>
        </p:xfrm>
        <a:graphic>
          <a:graphicData uri="http://schemas.openxmlformats.org/drawingml/2006/table">
            <a:tbl>
              <a:tblPr/>
              <a:tblGrid>
                <a:gridCol w="1028700"/>
                <a:gridCol w="10287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Is it odd?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195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ECEN 301</a:t>
            </a:r>
          </a:p>
        </p:txBody>
      </p:sp>
      <p:sp>
        <p:nvSpPr>
          <p:cNvPr id="45059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Discussion #25 – Final Review</a:t>
            </a:r>
          </a:p>
        </p:txBody>
      </p:sp>
      <p:sp>
        <p:nvSpPr>
          <p:cNvPr id="45060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FE08FC30-E0F9-448C-8D85-D114623B9240}" type="slidenum">
              <a:rPr lang="en-US" smtClean="0"/>
              <a:pPr lvl="1"/>
              <a:t>18</a:t>
            </a:fld>
            <a:endParaRPr lang="en-US" smtClean="0"/>
          </a:p>
        </p:txBody>
      </p:sp>
      <p:sp>
        <p:nvSpPr>
          <p:cNvPr id="450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/>
              <a:t>Binary Numbers – Decimal to Binary</a:t>
            </a:r>
          </a:p>
        </p:txBody>
      </p:sp>
      <p:sp>
        <p:nvSpPr>
          <p:cNvPr id="4506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06400" y="1333500"/>
            <a:ext cx="8356600" cy="876300"/>
          </a:xfrm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sz="2800" b="1" u="sng" smtClean="0"/>
              <a:t>Example3</a:t>
            </a:r>
            <a:r>
              <a:rPr lang="en-US" sz="2800" smtClean="0"/>
              <a:t>: convert -195 to 2’s complement binary notation</a:t>
            </a:r>
          </a:p>
        </p:txBody>
      </p:sp>
      <p:sp>
        <p:nvSpPr>
          <p:cNvPr id="45063" name="Text Box 4"/>
          <p:cNvSpPr txBox="1">
            <a:spLocks noChangeArrowheads="1"/>
          </p:cNvSpPr>
          <p:nvPr/>
        </p:nvSpPr>
        <p:spPr bwMode="auto">
          <a:xfrm>
            <a:off x="1206500" y="2439988"/>
            <a:ext cx="7023100" cy="379412"/>
          </a:xfrm>
          <a:prstGeom prst="rect">
            <a:avLst/>
          </a:prstGeom>
          <a:solidFill>
            <a:srgbClr val="ACA964">
              <a:alpha val="50195"/>
            </a:srgbClr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pPr marL="457200" indent="-457200" algn="l">
              <a:buFontTx/>
              <a:buAutoNum type="arabicPeriod"/>
            </a:pPr>
            <a:r>
              <a:rPr lang="en-US">
                <a:solidFill>
                  <a:schemeClr val="bg2"/>
                </a:solidFill>
              </a:rPr>
              <a:t>First find positive version (195) in binary – then take 2’s complement</a:t>
            </a:r>
          </a:p>
        </p:txBody>
      </p:sp>
      <p:graphicFrame>
        <p:nvGraphicFramePr>
          <p:cNvPr id="860182" name="Group 22"/>
          <p:cNvGraphicFramePr>
            <a:graphicFrameLocks noGrp="1"/>
          </p:cNvGraphicFramePr>
          <p:nvPr>
            <p:ph sz="half" idx="2"/>
          </p:nvPr>
        </p:nvGraphicFramePr>
        <p:xfrm>
          <a:off x="3276600" y="3162300"/>
          <a:ext cx="2057400" cy="1143000"/>
        </p:xfrm>
        <a:graphic>
          <a:graphicData uri="http://schemas.openxmlformats.org/drawingml/2006/table">
            <a:tbl>
              <a:tblPr/>
              <a:tblGrid>
                <a:gridCol w="1028700"/>
                <a:gridCol w="10287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Is it odd?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195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97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5078" name="Text Box 16"/>
          <p:cNvSpPr txBox="1">
            <a:spLocks noChangeArrowheads="1"/>
          </p:cNvSpPr>
          <p:nvPr/>
        </p:nvSpPr>
        <p:spPr bwMode="auto">
          <a:xfrm>
            <a:off x="444500" y="4076700"/>
            <a:ext cx="2159000" cy="654050"/>
          </a:xfrm>
          <a:prstGeom prst="rect">
            <a:avLst/>
          </a:prstGeom>
          <a:solidFill>
            <a:srgbClr val="FFFF99">
              <a:alpha val="70195"/>
            </a:srgbClr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/>
              <a:t>Integer division by 2:</a:t>
            </a:r>
          </a:p>
          <a:p>
            <a:r>
              <a:rPr lang="en-US"/>
              <a:t>195/2 = 97.5 </a:t>
            </a:r>
            <a:r>
              <a:rPr lang="en-US">
                <a:cs typeface="Times New Roman" pitchFamily="18" charset="0"/>
              </a:rPr>
              <a:t>→ 97</a:t>
            </a:r>
          </a:p>
        </p:txBody>
      </p:sp>
      <p:cxnSp>
        <p:nvCxnSpPr>
          <p:cNvPr id="45079" name="AutoShape 17"/>
          <p:cNvCxnSpPr>
            <a:cxnSpLocks noChangeShapeType="1"/>
            <a:stCxn id="45078" idx="3"/>
          </p:cNvCxnSpPr>
          <p:nvPr/>
        </p:nvCxnSpPr>
        <p:spPr bwMode="auto">
          <a:xfrm flipV="1">
            <a:off x="2603500" y="3733800"/>
            <a:ext cx="673100" cy="66992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stealth" w="lg" len="lg"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ECEN 301</a:t>
            </a:r>
          </a:p>
        </p:txBody>
      </p:sp>
      <p:sp>
        <p:nvSpPr>
          <p:cNvPr id="46083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Discussion #25 – Final Review</a:t>
            </a:r>
          </a:p>
        </p:txBody>
      </p:sp>
      <p:sp>
        <p:nvSpPr>
          <p:cNvPr id="46084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FC734522-A8D9-46BD-A7BC-8820727C733F}" type="slidenum">
              <a:rPr lang="en-US" smtClean="0"/>
              <a:pPr lvl="1"/>
              <a:t>19</a:t>
            </a:fld>
            <a:endParaRPr lang="en-US" smtClean="0"/>
          </a:p>
        </p:txBody>
      </p:sp>
      <p:sp>
        <p:nvSpPr>
          <p:cNvPr id="460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/>
              <a:t>Binary Numbers – Decimal to Binary</a:t>
            </a:r>
          </a:p>
        </p:txBody>
      </p:sp>
      <p:sp>
        <p:nvSpPr>
          <p:cNvPr id="4608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06400" y="1333500"/>
            <a:ext cx="8356600" cy="876300"/>
          </a:xfrm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sz="2800" b="1" u="sng" smtClean="0"/>
              <a:t>Example3</a:t>
            </a:r>
            <a:r>
              <a:rPr lang="en-US" sz="2800" smtClean="0"/>
              <a:t>: convert -195 to 2’s complement binary notation</a:t>
            </a:r>
          </a:p>
        </p:txBody>
      </p:sp>
      <p:sp>
        <p:nvSpPr>
          <p:cNvPr id="46087" name="Text Box 4"/>
          <p:cNvSpPr txBox="1">
            <a:spLocks noChangeArrowheads="1"/>
          </p:cNvSpPr>
          <p:nvPr/>
        </p:nvSpPr>
        <p:spPr bwMode="auto">
          <a:xfrm>
            <a:off x="1206500" y="2439988"/>
            <a:ext cx="7023100" cy="379412"/>
          </a:xfrm>
          <a:prstGeom prst="rect">
            <a:avLst/>
          </a:prstGeom>
          <a:solidFill>
            <a:srgbClr val="ACA964">
              <a:alpha val="50195"/>
            </a:srgbClr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pPr marL="457200" indent="-457200" algn="l">
              <a:buFontTx/>
              <a:buAutoNum type="arabicPeriod"/>
            </a:pPr>
            <a:r>
              <a:rPr lang="en-US">
                <a:solidFill>
                  <a:schemeClr val="bg2"/>
                </a:solidFill>
              </a:rPr>
              <a:t>First find positive version (195) in binary – then take 2’s complement</a:t>
            </a:r>
          </a:p>
        </p:txBody>
      </p:sp>
      <p:graphicFrame>
        <p:nvGraphicFramePr>
          <p:cNvPr id="862233" name="Group 25"/>
          <p:cNvGraphicFramePr>
            <a:graphicFrameLocks noGrp="1"/>
          </p:cNvGraphicFramePr>
          <p:nvPr>
            <p:ph sz="half" idx="2"/>
          </p:nvPr>
        </p:nvGraphicFramePr>
        <p:xfrm>
          <a:off x="3276600" y="3162300"/>
          <a:ext cx="2057400" cy="1524000"/>
        </p:xfrm>
        <a:graphic>
          <a:graphicData uri="http://schemas.openxmlformats.org/drawingml/2006/table">
            <a:tbl>
              <a:tblPr/>
              <a:tblGrid>
                <a:gridCol w="1028700"/>
                <a:gridCol w="10287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Is it odd?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195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97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48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6105" name="Text Box 19"/>
          <p:cNvSpPr txBox="1">
            <a:spLocks noChangeArrowheads="1"/>
          </p:cNvSpPr>
          <p:nvPr/>
        </p:nvSpPr>
        <p:spPr bwMode="auto">
          <a:xfrm>
            <a:off x="444500" y="4076700"/>
            <a:ext cx="2159000" cy="654050"/>
          </a:xfrm>
          <a:prstGeom prst="rect">
            <a:avLst/>
          </a:prstGeom>
          <a:solidFill>
            <a:srgbClr val="FFFF99">
              <a:alpha val="70195"/>
            </a:srgbClr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/>
              <a:t>Integer division by 2:</a:t>
            </a:r>
          </a:p>
          <a:p>
            <a:r>
              <a:rPr lang="en-US"/>
              <a:t>97/2 = 48.5 </a:t>
            </a:r>
            <a:r>
              <a:rPr lang="en-US">
                <a:cs typeface="Times New Roman" pitchFamily="18" charset="0"/>
              </a:rPr>
              <a:t>→ 48</a:t>
            </a:r>
          </a:p>
        </p:txBody>
      </p:sp>
      <p:cxnSp>
        <p:nvCxnSpPr>
          <p:cNvPr id="46106" name="AutoShape 20"/>
          <p:cNvCxnSpPr>
            <a:cxnSpLocks noChangeShapeType="1"/>
            <a:stCxn id="46105" idx="3"/>
          </p:cNvCxnSpPr>
          <p:nvPr/>
        </p:nvCxnSpPr>
        <p:spPr bwMode="auto">
          <a:xfrm flipV="1">
            <a:off x="2603500" y="4114800"/>
            <a:ext cx="673100" cy="28892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stealth" w="lg" len="lg"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ECEN 301</a:t>
            </a:r>
          </a:p>
        </p:txBody>
      </p:sp>
      <p:sp>
        <p:nvSpPr>
          <p:cNvPr id="3277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Discussion #25 – Final Review</a:t>
            </a:r>
          </a:p>
        </p:txBody>
      </p:sp>
      <p:sp>
        <p:nvSpPr>
          <p:cNvPr id="3277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3CEC688C-79B2-4877-92FA-C7596E33A703}" type="slidenum">
              <a:rPr lang="en-US" smtClean="0"/>
              <a:pPr lvl="1"/>
              <a:t>2</a:t>
            </a:fld>
            <a:endParaRPr lang="en-US" smtClean="0"/>
          </a:p>
        </p:txBody>
      </p:sp>
      <p:sp>
        <p:nvSpPr>
          <p:cNvPr id="327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Summary</a:t>
            </a:r>
          </a:p>
        </p:txBody>
      </p:sp>
      <p:sp>
        <p:nvSpPr>
          <p:cNvPr id="3277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chemeClr val="tx1"/>
            </a:solidFill>
          </a:ln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b="1" u="sng" smtClean="0"/>
              <a:t>Jacob 6:12</a:t>
            </a:r>
          </a:p>
          <a:p>
            <a:pPr>
              <a:buFont typeface="Monotype Sorts" pitchFamily="2" charset="2"/>
              <a:buNone/>
            </a:pPr>
            <a:r>
              <a:rPr lang="en-US" smtClean="0"/>
              <a:t> 12 O be wise; what can I say more? 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ECEN 301</a:t>
            </a:r>
          </a:p>
        </p:txBody>
      </p:sp>
      <p:sp>
        <p:nvSpPr>
          <p:cNvPr id="47107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Discussion #25 – Final Review</a:t>
            </a:r>
          </a:p>
        </p:txBody>
      </p:sp>
      <p:sp>
        <p:nvSpPr>
          <p:cNvPr id="47108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0DAF4DE0-FBEF-4B7A-BC01-2E5E9594D3D2}" type="slidenum">
              <a:rPr lang="en-US" smtClean="0"/>
              <a:pPr lvl="1"/>
              <a:t>20</a:t>
            </a:fld>
            <a:endParaRPr lang="en-US" smtClean="0"/>
          </a:p>
        </p:txBody>
      </p:sp>
      <p:sp>
        <p:nvSpPr>
          <p:cNvPr id="471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/>
              <a:t>Binary Numbers – Decimal to Binary</a:t>
            </a:r>
          </a:p>
        </p:txBody>
      </p:sp>
      <p:sp>
        <p:nvSpPr>
          <p:cNvPr id="47110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06400" y="1333500"/>
            <a:ext cx="8356600" cy="876300"/>
          </a:xfrm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sz="2800" b="1" u="sng" smtClean="0"/>
              <a:t>Example3</a:t>
            </a:r>
            <a:r>
              <a:rPr lang="en-US" sz="2800" smtClean="0"/>
              <a:t>: convert -195 to 2’s complement binary notation</a:t>
            </a:r>
          </a:p>
        </p:txBody>
      </p:sp>
      <p:sp>
        <p:nvSpPr>
          <p:cNvPr id="47111" name="Text Box 4"/>
          <p:cNvSpPr txBox="1">
            <a:spLocks noChangeArrowheads="1"/>
          </p:cNvSpPr>
          <p:nvPr/>
        </p:nvSpPr>
        <p:spPr bwMode="auto">
          <a:xfrm>
            <a:off x="1206500" y="2439988"/>
            <a:ext cx="7023100" cy="379412"/>
          </a:xfrm>
          <a:prstGeom prst="rect">
            <a:avLst/>
          </a:prstGeom>
          <a:solidFill>
            <a:srgbClr val="ACA964">
              <a:alpha val="50195"/>
            </a:srgbClr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pPr marL="457200" indent="-457200" algn="l">
              <a:buFontTx/>
              <a:buAutoNum type="arabicPeriod"/>
            </a:pPr>
            <a:r>
              <a:rPr lang="en-US">
                <a:solidFill>
                  <a:schemeClr val="bg2"/>
                </a:solidFill>
              </a:rPr>
              <a:t>First find positive version (195) in binary – then take 2’s complement</a:t>
            </a:r>
          </a:p>
        </p:txBody>
      </p:sp>
      <p:graphicFrame>
        <p:nvGraphicFramePr>
          <p:cNvPr id="864284" name="Group 28"/>
          <p:cNvGraphicFramePr>
            <a:graphicFrameLocks noGrp="1"/>
          </p:cNvGraphicFramePr>
          <p:nvPr>
            <p:ph sz="half" idx="2"/>
          </p:nvPr>
        </p:nvGraphicFramePr>
        <p:xfrm>
          <a:off x="3276600" y="3162300"/>
          <a:ext cx="2057400" cy="1905000"/>
        </p:xfrm>
        <a:graphic>
          <a:graphicData uri="http://schemas.openxmlformats.org/drawingml/2006/table">
            <a:tbl>
              <a:tblPr/>
              <a:tblGrid>
                <a:gridCol w="1028700"/>
                <a:gridCol w="10287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Is it odd?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195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97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48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24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7132" name="Text Box 22"/>
          <p:cNvSpPr txBox="1">
            <a:spLocks noChangeArrowheads="1"/>
          </p:cNvSpPr>
          <p:nvPr/>
        </p:nvSpPr>
        <p:spPr bwMode="auto">
          <a:xfrm>
            <a:off x="444500" y="4076700"/>
            <a:ext cx="2159000" cy="654050"/>
          </a:xfrm>
          <a:prstGeom prst="rect">
            <a:avLst/>
          </a:prstGeom>
          <a:solidFill>
            <a:srgbClr val="FFFF99">
              <a:alpha val="70195"/>
            </a:srgbClr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/>
              <a:t>Integer division by 2:</a:t>
            </a:r>
          </a:p>
          <a:p>
            <a:r>
              <a:rPr lang="en-US"/>
              <a:t>48/2 = 24</a:t>
            </a:r>
            <a:endParaRPr lang="en-US">
              <a:cs typeface="Times New Roman" pitchFamily="18" charset="0"/>
            </a:endParaRPr>
          </a:p>
        </p:txBody>
      </p:sp>
      <p:cxnSp>
        <p:nvCxnSpPr>
          <p:cNvPr id="47133" name="AutoShape 23"/>
          <p:cNvCxnSpPr>
            <a:cxnSpLocks noChangeShapeType="1"/>
            <a:stCxn id="47132" idx="3"/>
          </p:cNvCxnSpPr>
          <p:nvPr/>
        </p:nvCxnSpPr>
        <p:spPr bwMode="auto">
          <a:xfrm>
            <a:off x="2603500" y="4403725"/>
            <a:ext cx="673100" cy="9207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stealth" w="lg" len="lg"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ECEN 301</a:t>
            </a:r>
          </a:p>
        </p:txBody>
      </p:sp>
      <p:sp>
        <p:nvSpPr>
          <p:cNvPr id="48131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Discussion #25 – Final Review</a:t>
            </a:r>
          </a:p>
        </p:txBody>
      </p:sp>
      <p:sp>
        <p:nvSpPr>
          <p:cNvPr id="48132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77B9A2D0-7A86-4383-A0E9-50C35C16EB4A}" type="slidenum">
              <a:rPr lang="en-US" smtClean="0"/>
              <a:pPr lvl="1"/>
              <a:t>21</a:t>
            </a:fld>
            <a:endParaRPr lang="en-US" smtClean="0"/>
          </a:p>
        </p:txBody>
      </p:sp>
      <p:sp>
        <p:nvSpPr>
          <p:cNvPr id="481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/>
              <a:t>Binary Numbers – Decimal to Binary</a:t>
            </a:r>
          </a:p>
        </p:txBody>
      </p:sp>
      <p:sp>
        <p:nvSpPr>
          <p:cNvPr id="4813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06400" y="1333500"/>
            <a:ext cx="8356600" cy="876300"/>
          </a:xfrm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sz="2800" b="1" u="sng" smtClean="0"/>
              <a:t>Example3</a:t>
            </a:r>
            <a:r>
              <a:rPr lang="en-US" sz="2800" smtClean="0"/>
              <a:t>: convert -195 to 2’s complement binary notation</a:t>
            </a:r>
          </a:p>
        </p:txBody>
      </p:sp>
      <p:sp>
        <p:nvSpPr>
          <p:cNvPr id="48135" name="Text Box 4"/>
          <p:cNvSpPr txBox="1">
            <a:spLocks noChangeArrowheads="1"/>
          </p:cNvSpPr>
          <p:nvPr/>
        </p:nvSpPr>
        <p:spPr bwMode="auto">
          <a:xfrm>
            <a:off x="1206500" y="2439988"/>
            <a:ext cx="7023100" cy="379412"/>
          </a:xfrm>
          <a:prstGeom prst="rect">
            <a:avLst/>
          </a:prstGeom>
          <a:solidFill>
            <a:srgbClr val="ACA964">
              <a:alpha val="50195"/>
            </a:srgbClr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pPr marL="457200" indent="-457200" algn="l">
              <a:buFontTx/>
              <a:buAutoNum type="arabicPeriod"/>
            </a:pPr>
            <a:r>
              <a:rPr lang="en-US">
                <a:solidFill>
                  <a:schemeClr val="bg2"/>
                </a:solidFill>
              </a:rPr>
              <a:t>First find positive version (195) in binary – then take 2’s complement</a:t>
            </a:r>
          </a:p>
        </p:txBody>
      </p:sp>
      <p:graphicFrame>
        <p:nvGraphicFramePr>
          <p:cNvPr id="866335" name="Group 31"/>
          <p:cNvGraphicFramePr>
            <a:graphicFrameLocks noGrp="1"/>
          </p:cNvGraphicFramePr>
          <p:nvPr>
            <p:ph sz="half" idx="2"/>
          </p:nvPr>
        </p:nvGraphicFramePr>
        <p:xfrm>
          <a:off x="3276600" y="3162300"/>
          <a:ext cx="2057400" cy="2286000"/>
        </p:xfrm>
        <a:graphic>
          <a:graphicData uri="http://schemas.openxmlformats.org/drawingml/2006/table">
            <a:tbl>
              <a:tblPr/>
              <a:tblGrid>
                <a:gridCol w="1028700"/>
                <a:gridCol w="10287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Is it odd?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195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97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48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24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8159" name="Text Box 25"/>
          <p:cNvSpPr txBox="1">
            <a:spLocks noChangeArrowheads="1"/>
          </p:cNvSpPr>
          <p:nvPr/>
        </p:nvSpPr>
        <p:spPr bwMode="auto">
          <a:xfrm>
            <a:off x="444500" y="4076700"/>
            <a:ext cx="2159000" cy="654050"/>
          </a:xfrm>
          <a:prstGeom prst="rect">
            <a:avLst/>
          </a:prstGeom>
          <a:solidFill>
            <a:srgbClr val="FFFF99">
              <a:alpha val="70195"/>
            </a:srgbClr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/>
              <a:t>Integer division by 2:</a:t>
            </a:r>
          </a:p>
          <a:p>
            <a:r>
              <a:rPr lang="en-US"/>
              <a:t>24/2 = 12</a:t>
            </a:r>
            <a:endParaRPr lang="en-US">
              <a:cs typeface="Times New Roman" pitchFamily="18" charset="0"/>
            </a:endParaRPr>
          </a:p>
        </p:txBody>
      </p:sp>
      <p:cxnSp>
        <p:nvCxnSpPr>
          <p:cNvPr id="48160" name="AutoShape 26"/>
          <p:cNvCxnSpPr>
            <a:cxnSpLocks noChangeShapeType="1"/>
            <a:stCxn id="48159" idx="3"/>
          </p:cNvCxnSpPr>
          <p:nvPr/>
        </p:nvCxnSpPr>
        <p:spPr bwMode="auto">
          <a:xfrm>
            <a:off x="2603500" y="4403725"/>
            <a:ext cx="673100" cy="47307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stealth" w="lg" len="lg"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ECEN 301</a:t>
            </a:r>
          </a:p>
        </p:txBody>
      </p:sp>
      <p:sp>
        <p:nvSpPr>
          <p:cNvPr id="49155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Discussion #25 – Final Review</a:t>
            </a:r>
          </a:p>
        </p:txBody>
      </p:sp>
      <p:sp>
        <p:nvSpPr>
          <p:cNvPr id="49156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F1A0B3F7-34E6-44E5-8AD3-CD970E0787B5}" type="slidenum">
              <a:rPr lang="en-US" smtClean="0"/>
              <a:pPr lvl="1"/>
              <a:t>22</a:t>
            </a:fld>
            <a:endParaRPr lang="en-US" smtClean="0"/>
          </a:p>
        </p:txBody>
      </p:sp>
      <p:sp>
        <p:nvSpPr>
          <p:cNvPr id="491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/>
              <a:t>Binary Numbers – Decimal to Binary</a:t>
            </a:r>
          </a:p>
        </p:txBody>
      </p:sp>
      <p:sp>
        <p:nvSpPr>
          <p:cNvPr id="4915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06400" y="1333500"/>
            <a:ext cx="8356600" cy="876300"/>
          </a:xfrm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sz="2800" b="1" u="sng" smtClean="0"/>
              <a:t>Example3</a:t>
            </a:r>
            <a:r>
              <a:rPr lang="en-US" sz="2800" smtClean="0"/>
              <a:t>: convert -195 to 2’s complement binary notation</a:t>
            </a:r>
          </a:p>
        </p:txBody>
      </p:sp>
      <p:sp>
        <p:nvSpPr>
          <p:cNvPr id="49159" name="Text Box 4"/>
          <p:cNvSpPr txBox="1">
            <a:spLocks noChangeArrowheads="1"/>
          </p:cNvSpPr>
          <p:nvPr/>
        </p:nvSpPr>
        <p:spPr bwMode="auto">
          <a:xfrm>
            <a:off x="1206500" y="2439988"/>
            <a:ext cx="7023100" cy="379412"/>
          </a:xfrm>
          <a:prstGeom prst="rect">
            <a:avLst/>
          </a:prstGeom>
          <a:solidFill>
            <a:srgbClr val="ACA964">
              <a:alpha val="50195"/>
            </a:srgbClr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pPr marL="457200" indent="-457200" algn="l">
              <a:buFontTx/>
              <a:buAutoNum type="arabicPeriod"/>
            </a:pPr>
            <a:r>
              <a:rPr lang="en-US">
                <a:solidFill>
                  <a:schemeClr val="bg2"/>
                </a:solidFill>
              </a:rPr>
              <a:t>First find positive version (195) in binary – then take 2’s complement</a:t>
            </a:r>
          </a:p>
        </p:txBody>
      </p:sp>
      <p:graphicFrame>
        <p:nvGraphicFramePr>
          <p:cNvPr id="868388" name="Group 36"/>
          <p:cNvGraphicFramePr>
            <a:graphicFrameLocks noGrp="1"/>
          </p:cNvGraphicFramePr>
          <p:nvPr>
            <p:ph sz="half" idx="2"/>
          </p:nvPr>
        </p:nvGraphicFramePr>
        <p:xfrm>
          <a:off x="3276600" y="3162300"/>
          <a:ext cx="2057400" cy="2164080"/>
        </p:xfrm>
        <a:graphic>
          <a:graphicData uri="http://schemas.openxmlformats.org/drawingml/2006/table">
            <a:tbl>
              <a:tblPr/>
              <a:tblGrid>
                <a:gridCol w="1028700"/>
                <a:gridCol w="1028700"/>
              </a:tblGrid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Is it odd?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460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195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97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48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24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60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9186" name="Text Box 28"/>
          <p:cNvSpPr txBox="1">
            <a:spLocks noChangeArrowheads="1"/>
          </p:cNvSpPr>
          <p:nvPr/>
        </p:nvSpPr>
        <p:spPr bwMode="auto">
          <a:xfrm>
            <a:off x="444500" y="4076700"/>
            <a:ext cx="2159000" cy="654050"/>
          </a:xfrm>
          <a:prstGeom prst="rect">
            <a:avLst/>
          </a:prstGeom>
          <a:solidFill>
            <a:srgbClr val="FFFF99">
              <a:alpha val="70195"/>
            </a:srgbClr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/>
              <a:t>Integer division by 2:</a:t>
            </a:r>
          </a:p>
          <a:p>
            <a:r>
              <a:rPr lang="en-US"/>
              <a:t>12/2 = 6</a:t>
            </a:r>
            <a:endParaRPr lang="en-US">
              <a:cs typeface="Times New Roman" pitchFamily="18" charset="0"/>
            </a:endParaRPr>
          </a:p>
        </p:txBody>
      </p:sp>
      <p:cxnSp>
        <p:nvCxnSpPr>
          <p:cNvPr id="49187" name="AutoShape 29"/>
          <p:cNvCxnSpPr>
            <a:cxnSpLocks noChangeShapeType="1"/>
            <a:stCxn id="49186" idx="3"/>
          </p:cNvCxnSpPr>
          <p:nvPr/>
        </p:nvCxnSpPr>
        <p:spPr bwMode="auto">
          <a:xfrm>
            <a:off x="2603500" y="4403725"/>
            <a:ext cx="673100" cy="45878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stealth" w="lg" len="lg"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ECEN 301</a:t>
            </a:r>
          </a:p>
        </p:txBody>
      </p:sp>
      <p:sp>
        <p:nvSpPr>
          <p:cNvPr id="50179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Discussion #25 – Final Review</a:t>
            </a:r>
          </a:p>
        </p:txBody>
      </p:sp>
      <p:sp>
        <p:nvSpPr>
          <p:cNvPr id="50180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23234B85-79A5-4980-8B84-657F3B60A5AA}" type="slidenum">
              <a:rPr lang="en-US" smtClean="0"/>
              <a:pPr lvl="1"/>
              <a:t>23</a:t>
            </a:fld>
            <a:endParaRPr lang="en-US" smtClean="0"/>
          </a:p>
        </p:txBody>
      </p:sp>
      <p:sp>
        <p:nvSpPr>
          <p:cNvPr id="501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/>
              <a:t>Binary Numbers – Decimal to Binary</a:t>
            </a:r>
          </a:p>
        </p:txBody>
      </p:sp>
      <p:sp>
        <p:nvSpPr>
          <p:cNvPr id="5018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06400" y="1333500"/>
            <a:ext cx="8356600" cy="876300"/>
          </a:xfrm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sz="2800" b="1" u="sng" smtClean="0"/>
              <a:t>Example3</a:t>
            </a:r>
            <a:r>
              <a:rPr lang="en-US" sz="2800" smtClean="0"/>
              <a:t>: convert -195 to 2’s complement binary notation</a:t>
            </a:r>
          </a:p>
        </p:txBody>
      </p:sp>
      <p:sp>
        <p:nvSpPr>
          <p:cNvPr id="50183" name="Text Box 4"/>
          <p:cNvSpPr txBox="1">
            <a:spLocks noChangeArrowheads="1"/>
          </p:cNvSpPr>
          <p:nvPr/>
        </p:nvSpPr>
        <p:spPr bwMode="auto">
          <a:xfrm>
            <a:off x="1206500" y="2439988"/>
            <a:ext cx="7023100" cy="379412"/>
          </a:xfrm>
          <a:prstGeom prst="rect">
            <a:avLst/>
          </a:prstGeom>
          <a:solidFill>
            <a:srgbClr val="ACA964">
              <a:alpha val="50195"/>
            </a:srgbClr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pPr marL="457200" indent="-457200" algn="l">
              <a:buFontTx/>
              <a:buAutoNum type="arabicPeriod"/>
            </a:pPr>
            <a:r>
              <a:rPr lang="en-US">
                <a:solidFill>
                  <a:schemeClr val="bg2"/>
                </a:solidFill>
              </a:rPr>
              <a:t>First find positive version (195) in binary – then take 2’s complement</a:t>
            </a:r>
          </a:p>
        </p:txBody>
      </p:sp>
      <p:graphicFrame>
        <p:nvGraphicFramePr>
          <p:cNvPr id="870452" name="Group 52"/>
          <p:cNvGraphicFramePr>
            <a:graphicFrameLocks noGrp="1"/>
          </p:cNvGraphicFramePr>
          <p:nvPr>
            <p:ph sz="half" idx="2"/>
          </p:nvPr>
        </p:nvGraphicFramePr>
        <p:xfrm>
          <a:off x="3276600" y="3162300"/>
          <a:ext cx="2057400" cy="2468880"/>
        </p:xfrm>
        <a:graphic>
          <a:graphicData uri="http://schemas.openxmlformats.org/drawingml/2006/table">
            <a:tbl>
              <a:tblPr/>
              <a:tblGrid>
                <a:gridCol w="1028700"/>
                <a:gridCol w="1028700"/>
              </a:tblGrid>
              <a:tr h="2095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Is it odd?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195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97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48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24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0213" name="Text Box 31"/>
          <p:cNvSpPr txBox="1">
            <a:spLocks noChangeArrowheads="1"/>
          </p:cNvSpPr>
          <p:nvPr/>
        </p:nvSpPr>
        <p:spPr bwMode="auto">
          <a:xfrm>
            <a:off x="444500" y="4076700"/>
            <a:ext cx="2159000" cy="654050"/>
          </a:xfrm>
          <a:prstGeom prst="rect">
            <a:avLst/>
          </a:prstGeom>
          <a:solidFill>
            <a:srgbClr val="FFFF99">
              <a:alpha val="70195"/>
            </a:srgbClr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/>
              <a:t>Integer division by 2:</a:t>
            </a:r>
          </a:p>
          <a:p>
            <a:r>
              <a:rPr lang="en-US"/>
              <a:t>6/2 = 3</a:t>
            </a:r>
            <a:endParaRPr lang="en-US">
              <a:cs typeface="Times New Roman" pitchFamily="18" charset="0"/>
            </a:endParaRPr>
          </a:p>
        </p:txBody>
      </p:sp>
      <p:cxnSp>
        <p:nvCxnSpPr>
          <p:cNvPr id="50214" name="AutoShape 32"/>
          <p:cNvCxnSpPr>
            <a:cxnSpLocks noChangeShapeType="1"/>
            <a:stCxn id="50213" idx="3"/>
          </p:cNvCxnSpPr>
          <p:nvPr/>
        </p:nvCxnSpPr>
        <p:spPr bwMode="auto">
          <a:xfrm>
            <a:off x="2603500" y="4403725"/>
            <a:ext cx="673100" cy="7620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stealth" w="lg" len="lg"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ECEN 301</a:t>
            </a:r>
          </a:p>
        </p:txBody>
      </p:sp>
      <p:sp>
        <p:nvSpPr>
          <p:cNvPr id="51203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Discussion #25 – Final Review</a:t>
            </a:r>
          </a:p>
        </p:txBody>
      </p:sp>
      <p:sp>
        <p:nvSpPr>
          <p:cNvPr id="51204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7D2307AC-3166-449C-8DD5-EC65CC8CEE36}" type="slidenum">
              <a:rPr lang="en-US" smtClean="0"/>
              <a:pPr lvl="1"/>
              <a:t>24</a:t>
            </a:fld>
            <a:endParaRPr lang="en-US" smtClean="0"/>
          </a:p>
        </p:txBody>
      </p:sp>
      <p:sp>
        <p:nvSpPr>
          <p:cNvPr id="512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/>
              <a:t>Binary Numbers – Decimal to Binary</a:t>
            </a:r>
          </a:p>
        </p:txBody>
      </p:sp>
      <p:sp>
        <p:nvSpPr>
          <p:cNvPr id="5120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06400" y="1333500"/>
            <a:ext cx="8356600" cy="876300"/>
          </a:xfrm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sz="2800" b="1" u="sng" smtClean="0"/>
              <a:t>Example3</a:t>
            </a:r>
            <a:r>
              <a:rPr lang="en-US" sz="2800" smtClean="0"/>
              <a:t>: convert -195 to 2’s complement binary notation</a:t>
            </a:r>
          </a:p>
        </p:txBody>
      </p:sp>
      <p:sp>
        <p:nvSpPr>
          <p:cNvPr id="51207" name="Text Box 4"/>
          <p:cNvSpPr txBox="1">
            <a:spLocks noChangeArrowheads="1"/>
          </p:cNvSpPr>
          <p:nvPr/>
        </p:nvSpPr>
        <p:spPr bwMode="auto">
          <a:xfrm>
            <a:off x="1206500" y="2439988"/>
            <a:ext cx="7023100" cy="379412"/>
          </a:xfrm>
          <a:prstGeom prst="rect">
            <a:avLst/>
          </a:prstGeom>
          <a:solidFill>
            <a:srgbClr val="ACA964">
              <a:alpha val="50195"/>
            </a:srgbClr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pPr marL="457200" indent="-457200" algn="l">
              <a:buFontTx/>
              <a:buAutoNum type="arabicPeriod"/>
            </a:pPr>
            <a:r>
              <a:rPr lang="en-US">
                <a:solidFill>
                  <a:schemeClr val="bg2"/>
                </a:solidFill>
              </a:rPr>
              <a:t>First find positive version (195) in binary – then take 2’s complement</a:t>
            </a:r>
          </a:p>
        </p:txBody>
      </p:sp>
      <p:graphicFrame>
        <p:nvGraphicFramePr>
          <p:cNvPr id="872488" name="Group 40"/>
          <p:cNvGraphicFramePr>
            <a:graphicFrameLocks noGrp="1"/>
          </p:cNvGraphicFramePr>
          <p:nvPr>
            <p:ph sz="half" idx="2"/>
          </p:nvPr>
        </p:nvGraphicFramePr>
        <p:xfrm>
          <a:off x="3276600" y="3162300"/>
          <a:ext cx="2057400" cy="2773680"/>
        </p:xfrm>
        <a:graphic>
          <a:graphicData uri="http://schemas.openxmlformats.org/drawingml/2006/table">
            <a:tbl>
              <a:tblPr/>
              <a:tblGrid>
                <a:gridCol w="1028700"/>
                <a:gridCol w="1028700"/>
              </a:tblGrid>
              <a:tr h="2095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Is it odd?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195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97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48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24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32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1240" name="Text Box 34"/>
          <p:cNvSpPr txBox="1">
            <a:spLocks noChangeArrowheads="1"/>
          </p:cNvSpPr>
          <p:nvPr/>
        </p:nvSpPr>
        <p:spPr bwMode="auto">
          <a:xfrm>
            <a:off x="444500" y="4076700"/>
            <a:ext cx="2159000" cy="654050"/>
          </a:xfrm>
          <a:prstGeom prst="rect">
            <a:avLst/>
          </a:prstGeom>
          <a:solidFill>
            <a:srgbClr val="FFFF99">
              <a:alpha val="70195"/>
            </a:srgbClr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/>
              <a:t>Integer division by 2:</a:t>
            </a:r>
          </a:p>
          <a:p>
            <a:r>
              <a:rPr lang="en-US"/>
              <a:t>3/2 = 1.5 </a:t>
            </a:r>
            <a:r>
              <a:rPr lang="en-US">
                <a:cs typeface="Times New Roman" pitchFamily="18" charset="0"/>
              </a:rPr>
              <a:t>→ 1</a:t>
            </a:r>
          </a:p>
        </p:txBody>
      </p:sp>
      <p:cxnSp>
        <p:nvCxnSpPr>
          <p:cNvPr id="51241" name="AutoShape 35"/>
          <p:cNvCxnSpPr>
            <a:cxnSpLocks noChangeShapeType="1"/>
            <a:stCxn id="51240" idx="3"/>
          </p:cNvCxnSpPr>
          <p:nvPr/>
        </p:nvCxnSpPr>
        <p:spPr bwMode="auto">
          <a:xfrm>
            <a:off x="2603500" y="4403725"/>
            <a:ext cx="673100" cy="1065213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stealth" w="lg" len="lg"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ECEN 301</a:t>
            </a:r>
          </a:p>
        </p:txBody>
      </p:sp>
      <p:sp>
        <p:nvSpPr>
          <p:cNvPr id="52227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Discussion #25 – Final Review</a:t>
            </a:r>
          </a:p>
        </p:txBody>
      </p:sp>
      <p:sp>
        <p:nvSpPr>
          <p:cNvPr id="52228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E2182262-9FA3-4386-A215-D855A527B448}" type="slidenum">
              <a:rPr lang="en-US" smtClean="0"/>
              <a:pPr lvl="1"/>
              <a:t>25</a:t>
            </a:fld>
            <a:endParaRPr lang="en-US" smtClean="0"/>
          </a:p>
        </p:txBody>
      </p:sp>
      <p:sp>
        <p:nvSpPr>
          <p:cNvPr id="522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/>
              <a:t>Binary Numbers – Decimal to Binary</a:t>
            </a:r>
          </a:p>
        </p:txBody>
      </p:sp>
      <p:sp>
        <p:nvSpPr>
          <p:cNvPr id="52230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06400" y="1333500"/>
            <a:ext cx="8356600" cy="876300"/>
          </a:xfrm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sz="2800" b="1" u="sng" smtClean="0"/>
              <a:t>Example3</a:t>
            </a:r>
            <a:r>
              <a:rPr lang="en-US" sz="2800" smtClean="0"/>
              <a:t>: convert -195 to 2’s complement binary notation</a:t>
            </a:r>
          </a:p>
        </p:txBody>
      </p:sp>
      <p:sp>
        <p:nvSpPr>
          <p:cNvPr id="52231" name="Text Box 4"/>
          <p:cNvSpPr txBox="1">
            <a:spLocks noChangeArrowheads="1"/>
          </p:cNvSpPr>
          <p:nvPr/>
        </p:nvSpPr>
        <p:spPr bwMode="auto">
          <a:xfrm>
            <a:off x="1206500" y="2439988"/>
            <a:ext cx="7023100" cy="379412"/>
          </a:xfrm>
          <a:prstGeom prst="rect">
            <a:avLst/>
          </a:prstGeom>
          <a:solidFill>
            <a:srgbClr val="ACA964">
              <a:alpha val="50195"/>
            </a:srgbClr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pPr marL="457200" indent="-457200" algn="l">
              <a:buFontTx/>
              <a:buAutoNum type="arabicPeriod"/>
            </a:pPr>
            <a:r>
              <a:rPr lang="en-US">
                <a:solidFill>
                  <a:schemeClr val="bg2"/>
                </a:solidFill>
              </a:rPr>
              <a:t>First find positive version (195) in binary – then take 2’s complement</a:t>
            </a:r>
          </a:p>
        </p:txBody>
      </p:sp>
      <p:graphicFrame>
        <p:nvGraphicFramePr>
          <p:cNvPr id="874539" name="Group 43"/>
          <p:cNvGraphicFramePr>
            <a:graphicFrameLocks noGrp="1"/>
          </p:cNvGraphicFramePr>
          <p:nvPr>
            <p:ph sz="half" idx="2"/>
          </p:nvPr>
        </p:nvGraphicFramePr>
        <p:xfrm>
          <a:off x="3276600" y="3162300"/>
          <a:ext cx="2057400" cy="3078480"/>
        </p:xfrm>
        <a:graphic>
          <a:graphicData uri="http://schemas.openxmlformats.org/drawingml/2006/table">
            <a:tbl>
              <a:tblPr/>
              <a:tblGrid>
                <a:gridCol w="1028700"/>
                <a:gridCol w="1028700"/>
              </a:tblGrid>
              <a:tr h="2095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Is it odd?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195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97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48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24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32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32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2267" name="Text Box 37"/>
          <p:cNvSpPr txBox="1">
            <a:spLocks noChangeArrowheads="1"/>
          </p:cNvSpPr>
          <p:nvPr/>
        </p:nvSpPr>
        <p:spPr bwMode="auto">
          <a:xfrm>
            <a:off x="444500" y="4076700"/>
            <a:ext cx="2159000" cy="654050"/>
          </a:xfrm>
          <a:prstGeom prst="rect">
            <a:avLst/>
          </a:prstGeom>
          <a:solidFill>
            <a:srgbClr val="FFFF99">
              <a:alpha val="70195"/>
            </a:srgbClr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/>
              <a:t>Integer division by 2:</a:t>
            </a:r>
          </a:p>
          <a:p>
            <a:r>
              <a:rPr lang="en-US"/>
              <a:t>1/2 = 0.5 </a:t>
            </a:r>
            <a:r>
              <a:rPr lang="en-US">
                <a:cs typeface="Times New Roman" pitchFamily="18" charset="0"/>
              </a:rPr>
              <a:t>→ 0</a:t>
            </a:r>
          </a:p>
        </p:txBody>
      </p:sp>
      <p:cxnSp>
        <p:nvCxnSpPr>
          <p:cNvPr id="52268" name="AutoShape 38"/>
          <p:cNvCxnSpPr>
            <a:cxnSpLocks noChangeShapeType="1"/>
            <a:stCxn id="52267" idx="3"/>
          </p:cNvCxnSpPr>
          <p:nvPr/>
        </p:nvCxnSpPr>
        <p:spPr bwMode="auto">
          <a:xfrm>
            <a:off x="2603500" y="4403725"/>
            <a:ext cx="673100" cy="136842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stealth" w="lg" len="lg"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ECEN 301</a:t>
            </a:r>
          </a:p>
        </p:txBody>
      </p:sp>
      <p:sp>
        <p:nvSpPr>
          <p:cNvPr id="53251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Discussion #25 – Final Review</a:t>
            </a:r>
          </a:p>
        </p:txBody>
      </p:sp>
      <p:sp>
        <p:nvSpPr>
          <p:cNvPr id="53252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F7DCE052-901E-49BF-B005-39CB8CC0B886}" type="slidenum">
              <a:rPr lang="en-US" smtClean="0"/>
              <a:pPr lvl="1"/>
              <a:t>26</a:t>
            </a:fld>
            <a:endParaRPr lang="en-US" smtClean="0"/>
          </a:p>
        </p:txBody>
      </p:sp>
      <p:sp>
        <p:nvSpPr>
          <p:cNvPr id="532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/>
              <a:t>Binary Numbers – Decimal to Binary</a:t>
            </a:r>
          </a:p>
        </p:txBody>
      </p:sp>
      <p:sp>
        <p:nvSpPr>
          <p:cNvPr id="5325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06400" y="1333500"/>
            <a:ext cx="8356600" cy="876300"/>
          </a:xfrm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sz="2800" b="1" u="sng" smtClean="0"/>
              <a:t>Example3</a:t>
            </a:r>
            <a:r>
              <a:rPr lang="en-US" sz="2800" smtClean="0"/>
              <a:t>: convert -195 to 2’s complement binary notation</a:t>
            </a:r>
          </a:p>
        </p:txBody>
      </p:sp>
      <p:sp>
        <p:nvSpPr>
          <p:cNvPr id="53255" name="Text Box 4"/>
          <p:cNvSpPr txBox="1">
            <a:spLocks noChangeArrowheads="1"/>
          </p:cNvSpPr>
          <p:nvPr/>
        </p:nvSpPr>
        <p:spPr bwMode="auto">
          <a:xfrm>
            <a:off x="1206500" y="2439988"/>
            <a:ext cx="7023100" cy="379412"/>
          </a:xfrm>
          <a:prstGeom prst="rect">
            <a:avLst/>
          </a:prstGeom>
          <a:solidFill>
            <a:srgbClr val="ACA964">
              <a:alpha val="50195"/>
            </a:srgbClr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pPr marL="457200" indent="-457200" algn="l">
              <a:buFontTx/>
              <a:buAutoNum type="arabicPeriod"/>
            </a:pPr>
            <a:r>
              <a:rPr lang="en-US">
                <a:solidFill>
                  <a:schemeClr val="bg2"/>
                </a:solidFill>
              </a:rPr>
              <a:t>First find positive version (195) in binary – then take 2’s complement</a:t>
            </a:r>
          </a:p>
        </p:txBody>
      </p:sp>
      <p:graphicFrame>
        <p:nvGraphicFramePr>
          <p:cNvPr id="876549" name="Group 5"/>
          <p:cNvGraphicFramePr>
            <a:graphicFrameLocks noGrp="1"/>
          </p:cNvGraphicFramePr>
          <p:nvPr>
            <p:ph sz="half" idx="2"/>
          </p:nvPr>
        </p:nvGraphicFramePr>
        <p:xfrm>
          <a:off x="3276600" y="3162300"/>
          <a:ext cx="2057400" cy="3078480"/>
        </p:xfrm>
        <a:graphic>
          <a:graphicData uri="http://schemas.openxmlformats.org/drawingml/2006/table">
            <a:tbl>
              <a:tblPr/>
              <a:tblGrid>
                <a:gridCol w="1028700"/>
                <a:gridCol w="1028700"/>
              </a:tblGrid>
              <a:tr h="2095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Is it odd?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195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97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48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24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32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32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3291" name="Line 42"/>
          <p:cNvSpPr>
            <a:spLocks noChangeShapeType="1"/>
          </p:cNvSpPr>
          <p:nvPr/>
        </p:nvSpPr>
        <p:spPr bwMode="auto">
          <a:xfrm flipV="1">
            <a:off x="5638800" y="3497263"/>
            <a:ext cx="0" cy="2728912"/>
          </a:xfrm>
          <a:prstGeom prst="line">
            <a:avLst/>
          </a:prstGeom>
          <a:noFill/>
          <a:ln w="31750">
            <a:solidFill>
              <a:srgbClr val="800000"/>
            </a:solidFill>
            <a:round/>
            <a:headEnd type="none" w="lg" len="lg"/>
            <a:tailEnd type="stealth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53292" name="Text Box 43"/>
          <p:cNvSpPr txBox="1">
            <a:spLocks noChangeArrowheads="1"/>
          </p:cNvSpPr>
          <p:nvPr/>
        </p:nvSpPr>
        <p:spPr bwMode="auto">
          <a:xfrm>
            <a:off x="6254750" y="3595688"/>
            <a:ext cx="1301750" cy="379412"/>
          </a:xfrm>
          <a:prstGeom prst="rect">
            <a:avLst/>
          </a:prstGeom>
          <a:solidFill>
            <a:srgbClr val="8495A9">
              <a:alpha val="50195"/>
            </a:srgbClr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pPr algn="l"/>
            <a:r>
              <a:rPr lang="en-US"/>
              <a:t>011000011</a:t>
            </a:r>
            <a:r>
              <a:rPr lang="en-US" baseline="-25000"/>
              <a:t>2</a:t>
            </a:r>
          </a:p>
        </p:txBody>
      </p:sp>
      <p:sp>
        <p:nvSpPr>
          <p:cNvPr id="53293" name="AutoShape 44"/>
          <p:cNvSpPr>
            <a:spLocks noChangeArrowheads="1"/>
          </p:cNvSpPr>
          <p:nvPr/>
        </p:nvSpPr>
        <p:spPr bwMode="auto">
          <a:xfrm>
            <a:off x="6477000" y="4222750"/>
            <a:ext cx="304800" cy="60960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969696"/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53294" name="Text Box 45"/>
          <p:cNvSpPr txBox="1">
            <a:spLocks noChangeArrowheads="1"/>
          </p:cNvSpPr>
          <p:nvPr/>
        </p:nvSpPr>
        <p:spPr bwMode="auto">
          <a:xfrm>
            <a:off x="7029450" y="4330700"/>
            <a:ext cx="1663700" cy="379413"/>
          </a:xfrm>
          <a:prstGeom prst="rect">
            <a:avLst/>
          </a:prstGeom>
          <a:solidFill>
            <a:srgbClr val="FFFF99">
              <a:alpha val="70195"/>
            </a:srgbClr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/>
              <a:t>2’s complement</a:t>
            </a:r>
            <a:endParaRPr lang="en-US">
              <a:cs typeface="Times New Roman" pitchFamily="18" charset="0"/>
            </a:endParaRPr>
          </a:p>
        </p:txBody>
      </p:sp>
      <p:sp>
        <p:nvSpPr>
          <p:cNvPr id="53295" name="Text Box 46"/>
          <p:cNvSpPr txBox="1">
            <a:spLocks noChangeArrowheads="1"/>
          </p:cNvSpPr>
          <p:nvPr/>
        </p:nvSpPr>
        <p:spPr bwMode="auto">
          <a:xfrm>
            <a:off x="6248400" y="5013325"/>
            <a:ext cx="1301750" cy="379413"/>
          </a:xfrm>
          <a:prstGeom prst="rect">
            <a:avLst/>
          </a:prstGeom>
          <a:solidFill>
            <a:srgbClr val="8495A9">
              <a:alpha val="50195"/>
            </a:srgbClr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pPr algn="l"/>
            <a:r>
              <a:rPr lang="en-US"/>
              <a:t>100111101</a:t>
            </a:r>
            <a:r>
              <a:rPr lang="en-US" baseline="-25000"/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ECEN 301</a:t>
            </a:r>
          </a:p>
        </p:txBody>
      </p:sp>
      <p:sp>
        <p:nvSpPr>
          <p:cNvPr id="5427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Discussion #21 – Boolean Algebra</a:t>
            </a:r>
          </a:p>
        </p:txBody>
      </p:sp>
      <p:sp>
        <p:nvSpPr>
          <p:cNvPr id="542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B5ED3183-7BE2-4E3E-9FB4-59B630CEB217}" type="slidenum">
              <a:rPr lang="en-US" smtClean="0"/>
              <a:pPr lvl="1"/>
              <a:t>27</a:t>
            </a:fld>
            <a:endParaRPr lang="en-US" smtClean="0"/>
          </a:p>
        </p:txBody>
      </p:sp>
      <p:sp>
        <p:nvSpPr>
          <p:cNvPr id="542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Hexadecimal Notation</a:t>
            </a:r>
          </a:p>
        </p:txBody>
      </p:sp>
      <p:sp>
        <p:nvSpPr>
          <p:cNvPr id="5427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Binary is hard to read and write by hand</a:t>
            </a:r>
          </a:p>
          <a:p>
            <a:r>
              <a:rPr lang="en-US" smtClean="0"/>
              <a:t>Hexadecimal is a common alternative</a:t>
            </a:r>
          </a:p>
          <a:p>
            <a:pPr lvl="1"/>
            <a:r>
              <a:rPr lang="en-US" smtClean="0"/>
              <a:t>16 digits are </a:t>
            </a:r>
            <a:r>
              <a:rPr lang="en-US" b="1" smtClean="0">
                <a:latin typeface="Courier New" pitchFamily="49" charset="0"/>
              </a:rPr>
              <a:t>0123456789ABCDEF</a:t>
            </a:r>
            <a:r>
              <a:rPr lang="en-US" smtClean="0"/>
              <a:t/>
            </a:r>
            <a:br>
              <a:rPr lang="en-US" smtClean="0"/>
            </a:br>
            <a:endParaRPr lang="en-US" smtClean="0"/>
          </a:p>
          <a:p>
            <a:pPr lvl="1"/>
            <a:endParaRPr lang="en-US" smtClean="0"/>
          </a:p>
          <a:p>
            <a:pPr lvl="1"/>
            <a:endParaRPr lang="en-US" smtClean="0"/>
          </a:p>
          <a:p>
            <a:pPr lvl="1"/>
            <a:endParaRPr lang="en-US" smtClean="0"/>
          </a:p>
        </p:txBody>
      </p:sp>
      <p:sp>
        <p:nvSpPr>
          <p:cNvPr id="54279" name="Text Box 4"/>
          <p:cNvSpPr txBox="1">
            <a:spLocks noChangeArrowheads="1"/>
          </p:cNvSpPr>
          <p:nvPr/>
        </p:nvSpPr>
        <p:spPr bwMode="auto">
          <a:xfrm>
            <a:off x="1828800" y="3200400"/>
            <a:ext cx="3606800" cy="1069975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pPr algn="l"/>
            <a:r>
              <a:rPr lang="en-US" sz="1600" b="1">
                <a:latin typeface="Courier New" pitchFamily="49" charset="0"/>
              </a:rPr>
              <a:t>0100 0111 1000 1111 = 0x478F</a:t>
            </a:r>
          </a:p>
          <a:p>
            <a:pPr algn="l"/>
            <a:r>
              <a:rPr lang="en-US" sz="1600" b="1">
                <a:latin typeface="Courier New" pitchFamily="49" charset="0"/>
              </a:rPr>
              <a:t>1101 1110 1010 1101 = 0xDEAD</a:t>
            </a:r>
          </a:p>
          <a:p>
            <a:pPr algn="l"/>
            <a:r>
              <a:rPr lang="en-US" sz="1600" b="1">
                <a:latin typeface="Courier New" pitchFamily="49" charset="0"/>
              </a:rPr>
              <a:t>1011 1110 1110 1111 = 0xBEEF</a:t>
            </a:r>
          </a:p>
          <a:p>
            <a:pPr algn="l"/>
            <a:r>
              <a:rPr lang="en-US" sz="1600" b="1">
                <a:latin typeface="Courier New" pitchFamily="49" charset="0"/>
              </a:rPr>
              <a:t>1010 0101 1010 0101 = 0xA5A5</a:t>
            </a:r>
          </a:p>
        </p:txBody>
      </p:sp>
      <p:sp>
        <p:nvSpPr>
          <p:cNvPr id="54280" name="Text Box 5"/>
          <p:cNvSpPr txBox="1">
            <a:spLocks noChangeArrowheads="1"/>
          </p:cNvSpPr>
          <p:nvPr/>
        </p:nvSpPr>
        <p:spPr bwMode="auto">
          <a:xfrm>
            <a:off x="7569200" y="1733550"/>
            <a:ext cx="1371600" cy="4311650"/>
          </a:xfrm>
          <a:prstGeom prst="rect">
            <a:avLst/>
          </a:prstGeom>
          <a:solidFill>
            <a:srgbClr val="FFFF99">
              <a:alpha val="45097"/>
            </a:srgbClr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200">
                <a:latin typeface="Arial" charset="0"/>
              </a:rPr>
              <a:t>Binary  Hex 	Dec </a:t>
            </a:r>
            <a:endParaRPr lang="en-US" sz="1600">
              <a:latin typeface="Arial" charset="0"/>
            </a:endParaRPr>
          </a:p>
          <a:p>
            <a:pPr algn="l">
              <a:spcBef>
                <a:spcPct val="50000"/>
              </a:spcBef>
            </a:pPr>
            <a:r>
              <a:rPr lang="en-US" sz="1600">
                <a:latin typeface="Arial" charset="0"/>
              </a:rPr>
              <a:t>0000   0	 0</a:t>
            </a:r>
            <a:br>
              <a:rPr lang="en-US" sz="1600">
                <a:latin typeface="Arial" charset="0"/>
              </a:rPr>
            </a:br>
            <a:r>
              <a:rPr lang="en-US" sz="1600">
                <a:latin typeface="Arial" charset="0"/>
              </a:rPr>
              <a:t>0001   1	 1</a:t>
            </a:r>
            <a:br>
              <a:rPr lang="en-US" sz="1600">
                <a:latin typeface="Arial" charset="0"/>
              </a:rPr>
            </a:br>
            <a:r>
              <a:rPr lang="en-US" sz="1600">
                <a:latin typeface="Arial" charset="0"/>
              </a:rPr>
              <a:t>0010   2	 2</a:t>
            </a:r>
            <a:br>
              <a:rPr lang="en-US" sz="1600">
                <a:latin typeface="Arial" charset="0"/>
              </a:rPr>
            </a:br>
            <a:r>
              <a:rPr lang="en-US" sz="1600">
                <a:latin typeface="Arial" charset="0"/>
              </a:rPr>
              <a:t>0011   3	 3</a:t>
            </a:r>
            <a:br>
              <a:rPr lang="en-US" sz="1600">
                <a:latin typeface="Arial" charset="0"/>
              </a:rPr>
            </a:br>
            <a:r>
              <a:rPr lang="en-US" sz="1600">
                <a:latin typeface="Arial" charset="0"/>
              </a:rPr>
              <a:t>0100   4	 4</a:t>
            </a:r>
            <a:br>
              <a:rPr lang="en-US" sz="1600">
                <a:latin typeface="Arial" charset="0"/>
              </a:rPr>
            </a:br>
            <a:r>
              <a:rPr lang="en-US" sz="1600">
                <a:latin typeface="Arial" charset="0"/>
              </a:rPr>
              <a:t>0101   5	 5</a:t>
            </a:r>
            <a:br>
              <a:rPr lang="en-US" sz="1600">
                <a:latin typeface="Arial" charset="0"/>
              </a:rPr>
            </a:br>
            <a:r>
              <a:rPr lang="en-US" sz="1600">
                <a:latin typeface="Arial" charset="0"/>
              </a:rPr>
              <a:t>0110   6 	 6</a:t>
            </a:r>
            <a:br>
              <a:rPr lang="en-US" sz="1600">
                <a:latin typeface="Arial" charset="0"/>
              </a:rPr>
            </a:br>
            <a:r>
              <a:rPr lang="en-US" sz="1600">
                <a:latin typeface="Arial" charset="0"/>
              </a:rPr>
              <a:t>0111   7	 7</a:t>
            </a:r>
            <a:br>
              <a:rPr lang="en-US" sz="1600">
                <a:latin typeface="Arial" charset="0"/>
              </a:rPr>
            </a:br>
            <a:r>
              <a:rPr lang="en-US" sz="1600">
                <a:latin typeface="Arial" charset="0"/>
              </a:rPr>
              <a:t>1000   8	 8</a:t>
            </a:r>
            <a:br>
              <a:rPr lang="en-US" sz="1600">
                <a:latin typeface="Arial" charset="0"/>
              </a:rPr>
            </a:br>
            <a:r>
              <a:rPr lang="en-US" sz="1600">
                <a:latin typeface="Arial" charset="0"/>
              </a:rPr>
              <a:t>1001   9	 9</a:t>
            </a:r>
            <a:br>
              <a:rPr lang="en-US" sz="1600">
                <a:latin typeface="Arial" charset="0"/>
              </a:rPr>
            </a:br>
            <a:r>
              <a:rPr lang="en-US" sz="1600">
                <a:latin typeface="Arial" charset="0"/>
              </a:rPr>
              <a:t>1010   A 	10</a:t>
            </a:r>
            <a:br>
              <a:rPr lang="en-US" sz="1600">
                <a:latin typeface="Arial" charset="0"/>
              </a:rPr>
            </a:br>
            <a:r>
              <a:rPr lang="en-US" sz="1600">
                <a:latin typeface="Arial" charset="0"/>
              </a:rPr>
              <a:t>1011   B	11</a:t>
            </a:r>
            <a:br>
              <a:rPr lang="en-US" sz="1600">
                <a:latin typeface="Arial" charset="0"/>
              </a:rPr>
            </a:br>
            <a:r>
              <a:rPr lang="en-US" sz="1600">
                <a:latin typeface="Arial" charset="0"/>
              </a:rPr>
              <a:t>1100   C	12</a:t>
            </a:r>
            <a:br>
              <a:rPr lang="en-US" sz="1600">
                <a:latin typeface="Arial" charset="0"/>
              </a:rPr>
            </a:br>
            <a:r>
              <a:rPr lang="en-US" sz="1600">
                <a:latin typeface="Arial" charset="0"/>
              </a:rPr>
              <a:t>1101   D	13</a:t>
            </a:r>
            <a:br>
              <a:rPr lang="en-US" sz="1600">
                <a:latin typeface="Arial" charset="0"/>
              </a:rPr>
            </a:br>
            <a:r>
              <a:rPr lang="en-US" sz="1600">
                <a:latin typeface="Arial" charset="0"/>
              </a:rPr>
              <a:t>1110   E	14</a:t>
            </a:r>
            <a:br>
              <a:rPr lang="en-US" sz="1600">
                <a:latin typeface="Arial" charset="0"/>
              </a:rPr>
            </a:br>
            <a:r>
              <a:rPr lang="en-US" sz="1600">
                <a:latin typeface="Arial" charset="0"/>
              </a:rPr>
              <a:t>1111   F	15</a:t>
            </a:r>
          </a:p>
        </p:txBody>
      </p:sp>
      <p:sp>
        <p:nvSpPr>
          <p:cNvPr id="54281" name="Line 6"/>
          <p:cNvSpPr>
            <a:spLocks noChangeShapeType="1"/>
          </p:cNvSpPr>
          <p:nvPr/>
        </p:nvSpPr>
        <p:spPr bwMode="auto">
          <a:xfrm flipV="1">
            <a:off x="4648200" y="4419600"/>
            <a:ext cx="0" cy="533400"/>
          </a:xfrm>
          <a:prstGeom prst="line">
            <a:avLst/>
          </a:prstGeom>
          <a:noFill/>
          <a:ln w="3175">
            <a:noFill/>
            <a:round/>
            <a:headEnd/>
            <a:tailEnd type="triangle" w="med" len="med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grpSp>
        <p:nvGrpSpPr>
          <p:cNvPr id="54282" name="Group 7"/>
          <p:cNvGrpSpPr>
            <a:grpSpLocks/>
          </p:cNvGrpSpPr>
          <p:nvPr/>
        </p:nvGrpSpPr>
        <p:grpSpPr bwMode="auto">
          <a:xfrm>
            <a:off x="4491038" y="4191000"/>
            <a:ext cx="2519362" cy="1616075"/>
            <a:chOff x="2829" y="2640"/>
            <a:chExt cx="1587" cy="1018"/>
          </a:xfrm>
        </p:grpSpPr>
        <p:sp>
          <p:nvSpPr>
            <p:cNvPr id="54290" name="Text Box 8"/>
            <p:cNvSpPr txBox="1">
              <a:spLocks noChangeArrowheads="1"/>
            </p:cNvSpPr>
            <p:nvPr/>
          </p:nvSpPr>
          <p:spPr bwMode="auto">
            <a:xfrm>
              <a:off x="2829" y="2976"/>
              <a:ext cx="1587" cy="682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pPr algn="l"/>
              <a:r>
                <a:rPr lang="en-US" sz="1600" b="1">
                  <a:latin typeface="Courier New" pitchFamily="49" charset="0"/>
                </a:rPr>
                <a:t>0x is a common</a:t>
              </a:r>
            </a:p>
            <a:p>
              <a:pPr algn="l"/>
              <a:r>
                <a:rPr lang="en-US" sz="1600" b="1">
                  <a:latin typeface="Courier New" pitchFamily="49" charset="0"/>
                </a:rPr>
                <a:t>prefix for writing</a:t>
              </a:r>
            </a:p>
            <a:p>
              <a:pPr algn="l"/>
              <a:r>
                <a:rPr lang="en-US" sz="1600" b="1">
                  <a:latin typeface="Courier New" pitchFamily="49" charset="0"/>
                </a:rPr>
                <a:t>numbers which means</a:t>
              </a:r>
            </a:p>
            <a:p>
              <a:pPr algn="l"/>
              <a:r>
                <a:rPr lang="en-US" sz="1600" b="1" i="1">
                  <a:latin typeface="Courier New" pitchFamily="49" charset="0"/>
                </a:rPr>
                <a:t>hexadecimal</a:t>
              </a:r>
              <a:endParaRPr lang="en-US" sz="1600" b="1">
                <a:latin typeface="Courier New" pitchFamily="49" charset="0"/>
              </a:endParaRPr>
            </a:p>
          </p:txBody>
        </p:sp>
        <p:sp>
          <p:nvSpPr>
            <p:cNvPr id="54291" name="Line 9"/>
            <p:cNvSpPr>
              <a:spLocks noChangeShapeType="1"/>
            </p:cNvSpPr>
            <p:nvPr/>
          </p:nvSpPr>
          <p:spPr bwMode="auto">
            <a:xfrm flipV="1">
              <a:off x="2928" y="2640"/>
              <a:ext cx="0" cy="336"/>
            </a:xfrm>
            <a:prstGeom prst="line">
              <a:avLst/>
            </a:prstGeom>
            <a:noFill/>
            <a:ln w="3175">
              <a:solidFill>
                <a:srgbClr val="0000FF"/>
              </a:solidFill>
              <a:round/>
              <a:headEnd/>
              <a:tailEnd type="triangle" w="med" len="med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</p:grpSp>
      <p:sp>
        <p:nvSpPr>
          <p:cNvPr id="54283" name="Text Box 10"/>
          <p:cNvSpPr txBox="1">
            <a:spLocks noChangeArrowheads="1"/>
          </p:cNvSpPr>
          <p:nvPr/>
        </p:nvSpPr>
        <p:spPr bwMode="auto">
          <a:xfrm>
            <a:off x="228600" y="4572000"/>
            <a:ext cx="4114800" cy="1463675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l">
              <a:spcBef>
                <a:spcPct val="50000"/>
              </a:spcBef>
              <a:buFontTx/>
              <a:buAutoNum type="arabicPeriod"/>
            </a:pPr>
            <a:r>
              <a:rPr lang="en-US" sz="2000"/>
              <a:t>Separate binary code into groups of 4 bits (starting from the right)</a:t>
            </a:r>
          </a:p>
          <a:p>
            <a:pPr marL="457200" indent="-457200" algn="l">
              <a:spcBef>
                <a:spcPct val="50000"/>
              </a:spcBef>
              <a:buFontTx/>
              <a:buAutoNum type="arabicPeriod"/>
            </a:pPr>
            <a:r>
              <a:rPr lang="en-US" sz="2000"/>
              <a:t>Translate each group into a single hex digit</a:t>
            </a:r>
          </a:p>
        </p:txBody>
      </p:sp>
      <p:sp>
        <p:nvSpPr>
          <p:cNvPr id="54284" name="Freeform 11"/>
          <p:cNvSpPr>
            <a:spLocks/>
          </p:cNvSpPr>
          <p:nvPr/>
        </p:nvSpPr>
        <p:spPr bwMode="auto">
          <a:xfrm>
            <a:off x="2514600" y="2819400"/>
            <a:ext cx="5181600" cy="1295400"/>
          </a:xfrm>
          <a:custGeom>
            <a:avLst/>
            <a:gdLst>
              <a:gd name="T0" fmla="*/ 0 w 2592"/>
              <a:gd name="T1" fmla="*/ 381000 h 816"/>
              <a:gd name="T2" fmla="*/ 2686756 w 2592"/>
              <a:gd name="T3" fmla="*/ 152400 h 816"/>
              <a:gd name="T4" fmla="*/ 5181600 w 2592"/>
              <a:gd name="T5" fmla="*/ 1295400 h 816"/>
              <a:gd name="T6" fmla="*/ 0 60000 65536"/>
              <a:gd name="T7" fmla="*/ 0 60000 65536"/>
              <a:gd name="T8" fmla="*/ 0 60000 65536"/>
              <a:gd name="T9" fmla="*/ 0 w 2592"/>
              <a:gd name="T10" fmla="*/ 0 h 816"/>
              <a:gd name="T11" fmla="*/ 2592 w 2592"/>
              <a:gd name="T12" fmla="*/ 816 h 81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592" h="816">
                <a:moveTo>
                  <a:pt x="0" y="240"/>
                </a:moveTo>
                <a:cubicBezTo>
                  <a:pt x="456" y="120"/>
                  <a:pt x="912" y="0"/>
                  <a:pt x="1344" y="96"/>
                </a:cubicBezTo>
                <a:cubicBezTo>
                  <a:pt x="1776" y="192"/>
                  <a:pt x="2184" y="504"/>
                  <a:pt x="2592" y="816"/>
                </a:cubicBezTo>
              </a:path>
            </a:pathLst>
          </a:custGeom>
          <a:noFill/>
          <a:ln w="3175">
            <a:noFill/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en-US"/>
          </a:p>
        </p:txBody>
      </p:sp>
      <p:grpSp>
        <p:nvGrpSpPr>
          <p:cNvPr id="54285" name="Group 12"/>
          <p:cNvGrpSpPr>
            <a:grpSpLocks/>
          </p:cNvGrpSpPr>
          <p:nvPr/>
        </p:nvGrpSpPr>
        <p:grpSpPr bwMode="auto">
          <a:xfrm>
            <a:off x="1828800" y="2932113"/>
            <a:ext cx="6629400" cy="573087"/>
            <a:chOff x="1152" y="1847"/>
            <a:chExt cx="4176" cy="361"/>
          </a:xfrm>
        </p:grpSpPr>
        <p:sp>
          <p:nvSpPr>
            <p:cNvPr id="54286" name="Oval 13"/>
            <p:cNvSpPr>
              <a:spLocks noChangeArrowheads="1"/>
            </p:cNvSpPr>
            <p:nvPr/>
          </p:nvSpPr>
          <p:spPr bwMode="auto">
            <a:xfrm>
              <a:off x="1152" y="2016"/>
              <a:ext cx="432" cy="192"/>
            </a:xfrm>
            <a:prstGeom prst="ellipse">
              <a:avLst/>
            </a:prstGeom>
            <a:noFill/>
            <a:ln w="3175">
              <a:solidFill>
                <a:srgbClr val="0033CC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54287" name="Freeform 14"/>
            <p:cNvSpPr>
              <a:spLocks/>
            </p:cNvSpPr>
            <p:nvPr/>
          </p:nvSpPr>
          <p:spPr bwMode="auto">
            <a:xfrm>
              <a:off x="1554" y="1847"/>
              <a:ext cx="3274" cy="207"/>
            </a:xfrm>
            <a:custGeom>
              <a:avLst/>
              <a:gdLst>
                <a:gd name="T0" fmla="*/ 0 w 3274"/>
                <a:gd name="T1" fmla="*/ 207 h 207"/>
                <a:gd name="T2" fmla="*/ 1857 w 3274"/>
                <a:gd name="T3" fmla="*/ 10 h 207"/>
                <a:gd name="T4" fmla="*/ 3274 w 3274"/>
                <a:gd name="T5" fmla="*/ 146 h 207"/>
                <a:gd name="T6" fmla="*/ 0 60000 65536"/>
                <a:gd name="T7" fmla="*/ 0 60000 65536"/>
                <a:gd name="T8" fmla="*/ 0 60000 65536"/>
                <a:gd name="T9" fmla="*/ 0 w 3274"/>
                <a:gd name="T10" fmla="*/ 0 h 207"/>
                <a:gd name="T11" fmla="*/ 3274 w 3274"/>
                <a:gd name="T12" fmla="*/ 207 h 20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274" h="207">
                  <a:moveTo>
                    <a:pt x="0" y="207"/>
                  </a:moveTo>
                  <a:cubicBezTo>
                    <a:pt x="311" y="174"/>
                    <a:pt x="1311" y="20"/>
                    <a:pt x="1857" y="10"/>
                  </a:cubicBezTo>
                  <a:cubicBezTo>
                    <a:pt x="2403" y="0"/>
                    <a:pt x="2979" y="118"/>
                    <a:pt x="3274" y="146"/>
                  </a:cubicBezTo>
                </a:path>
              </a:pathLst>
            </a:custGeom>
            <a:noFill/>
            <a:ln w="3175">
              <a:solidFill>
                <a:srgbClr val="0033CC"/>
              </a:solidFill>
              <a:round/>
              <a:headEnd/>
              <a:tailEnd type="stealth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54288" name="Oval 15"/>
            <p:cNvSpPr>
              <a:spLocks noChangeArrowheads="1"/>
            </p:cNvSpPr>
            <p:nvPr/>
          </p:nvSpPr>
          <p:spPr bwMode="auto">
            <a:xfrm>
              <a:off x="5136" y="1920"/>
              <a:ext cx="192" cy="192"/>
            </a:xfrm>
            <a:prstGeom prst="ellipse">
              <a:avLst/>
            </a:prstGeom>
            <a:noFill/>
            <a:ln w="3175">
              <a:solidFill>
                <a:srgbClr val="0033CC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4289" name="Freeform 16"/>
            <p:cNvSpPr>
              <a:spLocks/>
            </p:cNvSpPr>
            <p:nvPr/>
          </p:nvSpPr>
          <p:spPr bwMode="auto">
            <a:xfrm>
              <a:off x="3107" y="1921"/>
              <a:ext cx="2029" cy="143"/>
            </a:xfrm>
            <a:custGeom>
              <a:avLst/>
              <a:gdLst>
                <a:gd name="T0" fmla="*/ 2029 w 2029"/>
                <a:gd name="T1" fmla="*/ 143 h 143"/>
                <a:gd name="T2" fmla="*/ 872 w 2029"/>
                <a:gd name="T3" fmla="*/ 103 h 143"/>
                <a:gd name="T4" fmla="*/ 243 w 2029"/>
                <a:gd name="T5" fmla="*/ 4 h 143"/>
                <a:gd name="T6" fmla="*/ 0 w 2029"/>
                <a:gd name="T7" fmla="*/ 125 h 14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029"/>
                <a:gd name="T13" fmla="*/ 0 h 143"/>
                <a:gd name="T14" fmla="*/ 2029 w 2029"/>
                <a:gd name="T15" fmla="*/ 143 h 14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029" h="143">
                  <a:moveTo>
                    <a:pt x="2029" y="143"/>
                  </a:moveTo>
                  <a:cubicBezTo>
                    <a:pt x="1836" y="136"/>
                    <a:pt x="1170" y="126"/>
                    <a:pt x="872" y="103"/>
                  </a:cubicBezTo>
                  <a:cubicBezTo>
                    <a:pt x="574" y="80"/>
                    <a:pt x="388" y="0"/>
                    <a:pt x="243" y="4"/>
                  </a:cubicBezTo>
                  <a:cubicBezTo>
                    <a:pt x="98" y="8"/>
                    <a:pt x="51" y="100"/>
                    <a:pt x="0" y="125"/>
                  </a:cubicBezTo>
                </a:path>
              </a:pathLst>
            </a:custGeom>
            <a:noFill/>
            <a:ln w="3175">
              <a:solidFill>
                <a:srgbClr val="0033CC"/>
              </a:solidFill>
              <a:round/>
              <a:headEnd/>
              <a:tailEnd type="stealth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ECEN 301</a:t>
            </a:r>
          </a:p>
        </p:txBody>
      </p:sp>
      <p:sp>
        <p:nvSpPr>
          <p:cNvPr id="55299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Discussion #25 – Final Review</a:t>
            </a:r>
          </a:p>
        </p:txBody>
      </p:sp>
      <p:sp>
        <p:nvSpPr>
          <p:cNvPr id="55300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DC49EC09-04DC-4C19-AD5F-54D1D6B43AFE}" type="slidenum">
              <a:rPr lang="en-US" smtClean="0"/>
              <a:pPr lvl="1"/>
              <a:t>28</a:t>
            </a:fld>
            <a:endParaRPr lang="en-US" smtClean="0"/>
          </a:p>
        </p:txBody>
      </p:sp>
      <p:sp>
        <p:nvSpPr>
          <p:cNvPr id="553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Binary Numbers – Hexadecimal</a:t>
            </a:r>
          </a:p>
        </p:txBody>
      </p:sp>
      <p:sp>
        <p:nvSpPr>
          <p:cNvPr id="5530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06400" y="1333500"/>
            <a:ext cx="8356600" cy="876300"/>
          </a:xfrm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sz="2800" b="1" u="sng" smtClean="0"/>
              <a:t>Example4</a:t>
            </a:r>
            <a:r>
              <a:rPr lang="en-US" sz="2800" smtClean="0"/>
              <a:t>: convert </a:t>
            </a:r>
            <a:r>
              <a:rPr lang="en-US" sz="2800" b="1" smtClean="0">
                <a:solidFill>
                  <a:schemeClr val="tx1"/>
                </a:solidFill>
              </a:rPr>
              <a:t>011101010001111010011010111</a:t>
            </a:r>
            <a:r>
              <a:rPr lang="en-US" sz="2800" b="1" baseline="-25000" smtClean="0">
                <a:solidFill>
                  <a:schemeClr val="tx1"/>
                </a:solidFill>
              </a:rPr>
              <a:t>2</a:t>
            </a:r>
            <a:r>
              <a:rPr lang="en-US" sz="2800" smtClean="0"/>
              <a:t> to hexadecimal notation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ECEN 301</a:t>
            </a:r>
          </a:p>
        </p:txBody>
      </p:sp>
      <p:sp>
        <p:nvSpPr>
          <p:cNvPr id="56323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Discussion #25 – Final Review</a:t>
            </a:r>
          </a:p>
        </p:txBody>
      </p:sp>
      <p:sp>
        <p:nvSpPr>
          <p:cNvPr id="56324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59686212-E1D1-4D62-90A8-F11D29733FCE}" type="slidenum">
              <a:rPr lang="en-US" smtClean="0"/>
              <a:pPr lvl="1"/>
              <a:t>29</a:t>
            </a:fld>
            <a:endParaRPr lang="en-US" smtClean="0"/>
          </a:p>
        </p:txBody>
      </p:sp>
      <p:sp>
        <p:nvSpPr>
          <p:cNvPr id="56325" name="Rectangle 2"/>
          <p:cNvSpPr>
            <a:spLocks noChangeArrowheads="1"/>
          </p:cNvSpPr>
          <p:nvPr/>
        </p:nvSpPr>
        <p:spPr bwMode="auto">
          <a:xfrm>
            <a:off x="5943600" y="2868613"/>
            <a:ext cx="854075" cy="579437"/>
          </a:xfrm>
          <a:prstGeom prst="rect">
            <a:avLst/>
          </a:prstGeom>
          <a:solidFill>
            <a:srgbClr val="800000">
              <a:alpha val="20000"/>
            </a:srgbClr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26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Binary Numbers – Hexadecimal</a:t>
            </a:r>
          </a:p>
        </p:txBody>
      </p:sp>
      <p:sp>
        <p:nvSpPr>
          <p:cNvPr id="56327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406400" y="1333500"/>
            <a:ext cx="8356600" cy="876300"/>
          </a:xfrm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sz="2800" b="1" u="sng" smtClean="0"/>
              <a:t>Example4</a:t>
            </a:r>
            <a:r>
              <a:rPr lang="en-US" sz="2800" smtClean="0"/>
              <a:t>: convert </a:t>
            </a:r>
            <a:r>
              <a:rPr lang="en-US" sz="2800" b="1" smtClean="0">
                <a:solidFill>
                  <a:schemeClr val="tx1"/>
                </a:solidFill>
              </a:rPr>
              <a:t>011101010001111010011010111</a:t>
            </a:r>
            <a:r>
              <a:rPr lang="en-US" sz="2800" b="1" baseline="-25000" smtClean="0">
                <a:solidFill>
                  <a:schemeClr val="tx1"/>
                </a:solidFill>
              </a:rPr>
              <a:t>2</a:t>
            </a:r>
            <a:r>
              <a:rPr lang="en-US" sz="2800" smtClean="0"/>
              <a:t> to hexadecimal notation</a:t>
            </a:r>
          </a:p>
        </p:txBody>
      </p:sp>
      <p:sp>
        <p:nvSpPr>
          <p:cNvPr id="56328" name="Text Box 5"/>
          <p:cNvSpPr txBox="1">
            <a:spLocks noChangeArrowheads="1"/>
          </p:cNvSpPr>
          <p:nvPr/>
        </p:nvSpPr>
        <p:spPr bwMode="auto">
          <a:xfrm>
            <a:off x="1238250" y="2868613"/>
            <a:ext cx="5670550" cy="579437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3200" b="1"/>
              <a:t>011101010001111010011010111</a:t>
            </a:r>
          </a:p>
        </p:txBody>
      </p:sp>
      <p:sp>
        <p:nvSpPr>
          <p:cNvPr id="56329" name="Text Box 6"/>
          <p:cNvSpPr txBox="1">
            <a:spLocks noChangeArrowheads="1"/>
          </p:cNvSpPr>
          <p:nvPr/>
        </p:nvSpPr>
        <p:spPr bwMode="auto">
          <a:xfrm>
            <a:off x="6178550" y="3963988"/>
            <a:ext cx="374650" cy="531812"/>
          </a:xfrm>
          <a:prstGeom prst="rect">
            <a:avLst/>
          </a:prstGeom>
          <a:solidFill>
            <a:srgbClr val="FFFF99">
              <a:alpha val="70195"/>
            </a:srgbClr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2800"/>
              <a:t>7</a:t>
            </a:r>
          </a:p>
        </p:txBody>
      </p:sp>
      <p:sp>
        <p:nvSpPr>
          <p:cNvPr id="56330" name="Line 7"/>
          <p:cNvSpPr>
            <a:spLocks noChangeShapeType="1"/>
          </p:cNvSpPr>
          <p:nvPr/>
        </p:nvSpPr>
        <p:spPr bwMode="auto">
          <a:xfrm flipH="1" flipV="1">
            <a:off x="6324600" y="3448050"/>
            <a:ext cx="76200" cy="5159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stealth" w="lg" len="lg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8"/>
          <p:cNvSpPr>
            <a:spLocks noGrp="1" noChangeArrowheads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ECEN 301</a:t>
            </a:r>
          </a:p>
        </p:txBody>
      </p:sp>
      <p:sp>
        <p:nvSpPr>
          <p:cNvPr id="33795" name="Rectangle 9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Discussion #25 – Final Review</a:t>
            </a:r>
          </a:p>
        </p:txBody>
      </p:sp>
      <p:sp>
        <p:nvSpPr>
          <p:cNvPr id="33796" name="Rectangle 10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5B3DD828-D447-4007-9B5A-176BEC2C2A17}" type="slidenum">
              <a:rPr lang="en-US" smtClean="0"/>
              <a:pPr lvl="1"/>
              <a:t>3</a:t>
            </a:fld>
            <a:endParaRPr lang="en-US" smtClean="0"/>
          </a:p>
        </p:txBody>
      </p:sp>
      <p:sp>
        <p:nvSpPr>
          <p:cNvPr id="33797" name="Rectangle 2080"/>
          <p:cNvSpPr>
            <a:spLocks noGrp="1" noChangeArrowheads="1"/>
          </p:cNvSpPr>
          <p:nvPr>
            <p:ph type="ctrTitle"/>
          </p:nvPr>
        </p:nvSpPr>
        <p:spPr>
          <a:xfrm>
            <a:off x="381000" y="2286000"/>
            <a:ext cx="8077200" cy="1143000"/>
          </a:xfrm>
        </p:spPr>
        <p:txBody>
          <a:bodyPr/>
          <a:lstStyle/>
          <a:p>
            <a:r>
              <a:rPr lang="en-US" smtClean="0"/>
              <a:t>Lecture 25 – Final Review</a:t>
            </a:r>
          </a:p>
        </p:txBody>
      </p:sp>
      <p:sp>
        <p:nvSpPr>
          <p:cNvPr id="33798" name="Rectangle 208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smtClean="0">
              <a:solidFill>
                <a:schemeClr val="tx1"/>
              </a:solidFill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ECEN 301</a:t>
            </a:r>
          </a:p>
        </p:txBody>
      </p:sp>
      <p:sp>
        <p:nvSpPr>
          <p:cNvPr id="57347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Discussion #25 – Final Review</a:t>
            </a:r>
          </a:p>
        </p:txBody>
      </p:sp>
      <p:sp>
        <p:nvSpPr>
          <p:cNvPr id="57348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31158F45-BDA5-4FA4-BC6E-21E34A589CED}" type="slidenum">
              <a:rPr lang="en-US" smtClean="0"/>
              <a:pPr lvl="1"/>
              <a:t>30</a:t>
            </a:fld>
            <a:endParaRPr lang="en-US" smtClean="0"/>
          </a:p>
        </p:txBody>
      </p:sp>
      <p:sp>
        <p:nvSpPr>
          <p:cNvPr id="57349" name="Rectangle 2"/>
          <p:cNvSpPr>
            <a:spLocks noChangeArrowheads="1"/>
          </p:cNvSpPr>
          <p:nvPr/>
        </p:nvSpPr>
        <p:spPr bwMode="auto">
          <a:xfrm>
            <a:off x="5172075" y="2868613"/>
            <a:ext cx="809625" cy="579437"/>
          </a:xfrm>
          <a:prstGeom prst="rect">
            <a:avLst/>
          </a:prstGeom>
          <a:solidFill>
            <a:srgbClr val="800000">
              <a:alpha val="20000"/>
            </a:srgbClr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50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Binary Numbers – Hexadecimal</a:t>
            </a:r>
          </a:p>
        </p:txBody>
      </p:sp>
      <p:sp>
        <p:nvSpPr>
          <p:cNvPr id="57351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406400" y="1333500"/>
            <a:ext cx="8356600" cy="876300"/>
          </a:xfrm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sz="2800" b="1" u="sng" smtClean="0"/>
              <a:t>Example4</a:t>
            </a:r>
            <a:r>
              <a:rPr lang="en-US" sz="2800" smtClean="0"/>
              <a:t>: convert </a:t>
            </a:r>
            <a:r>
              <a:rPr lang="en-US" sz="2800" b="1" smtClean="0">
                <a:solidFill>
                  <a:schemeClr val="tx1"/>
                </a:solidFill>
              </a:rPr>
              <a:t>011101010001111010011010111</a:t>
            </a:r>
            <a:r>
              <a:rPr lang="en-US" sz="2800" b="1" baseline="-25000" smtClean="0">
                <a:solidFill>
                  <a:schemeClr val="tx1"/>
                </a:solidFill>
              </a:rPr>
              <a:t>2</a:t>
            </a:r>
            <a:r>
              <a:rPr lang="en-US" sz="2800" smtClean="0"/>
              <a:t> to hexadecimal notation</a:t>
            </a:r>
          </a:p>
        </p:txBody>
      </p:sp>
      <p:sp>
        <p:nvSpPr>
          <p:cNvPr id="57352" name="Text Box 5"/>
          <p:cNvSpPr txBox="1">
            <a:spLocks noChangeArrowheads="1"/>
          </p:cNvSpPr>
          <p:nvPr/>
        </p:nvSpPr>
        <p:spPr bwMode="auto">
          <a:xfrm>
            <a:off x="1238250" y="2868613"/>
            <a:ext cx="5670550" cy="579437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3200" b="1"/>
              <a:t>011101010001111010011010111</a:t>
            </a:r>
          </a:p>
        </p:txBody>
      </p:sp>
      <p:sp>
        <p:nvSpPr>
          <p:cNvPr id="57353" name="Text Box 6"/>
          <p:cNvSpPr txBox="1">
            <a:spLocks noChangeArrowheads="1"/>
          </p:cNvSpPr>
          <p:nvPr/>
        </p:nvSpPr>
        <p:spPr bwMode="auto">
          <a:xfrm>
            <a:off x="6178550" y="3963988"/>
            <a:ext cx="374650" cy="531812"/>
          </a:xfrm>
          <a:prstGeom prst="rect">
            <a:avLst/>
          </a:prstGeom>
          <a:solidFill>
            <a:srgbClr val="FFFF99">
              <a:alpha val="70195"/>
            </a:srgbClr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2800"/>
              <a:t>7</a:t>
            </a:r>
          </a:p>
        </p:txBody>
      </p:sp>
      <p:sp>
        <p:nvSpPr>
          <p:cNvPr id="57354" name="Text Box 8"/>
          <p:cNvSpPr txBox="1">
            <a:spLocks noChangeArrowheads="1"/>
          </p:cNvSpPr>
          <p:nvPr/>
        </p:nvSpPr>
        <p:spPr bwMode="auto">
          <a:xfrm>
            <a:off x="5370513" y="3963988"/>
            <a:ext cx="454025" cy="531812"/>
          </a:xfrm>
          <a:prstGeom prst="rect">
            <a:avLst/>
          </a:prstGeom>
          <a:solidFill>
            <a:srgbClr val="FFFF99">
              <a:alpha val="70195"/>
            </a:srgbClr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2800"/>
              <a:t>D</a:t>
            </a:r>
          </a:p>
        </p:txBody>
      </p:sp>
      <p:sp>
        <p:nvSpPr>
          <p:cNvPr id="57355" name="Line 9"/>
          <p:cNvSpPr>
            <a:spLocks noChangeShapeType="1"/>
          </p:cNvSpPr>
          <p:nvPr/>
        </p:nvSpPr>
        <p:spPr bwMode="auto">
          <a:xfrm flipH="1" flipV="1">
            <a:off x="5556250" y="3448050"/>
            <a:ext cx="76200" cy="5159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stealth" w="lg" len="lg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ECEN 301</a:t>
            </a:r>
          </a:p>
        </p:txBody>
      </p:sp>
      <p:sp>
        <p:nvSpPr>
          <p:cNvPr id="58371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Discussion #25 – Final Review</a:t>
            </a:r>
          </a:p>
        </p:txBody>
      </p:sp>
      <p:sp>
        <p:nvSpPr>
          <p:cNvPr id="58372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EB9B863D-D285-4DF7-AE34-47A359564782}" type="slidenum">
              <a:rPr lang="en-US" smtClean="0"/>
              <a:pPr lvl="1"/>
              <a:t>31</a:t>
            </a:fld>
            <a:endParaRPr lang="en-US" smtClean="0"/>
          </a:p>
        </p:txBody>
      </p:sp>
      <p:sp>
        <p:nvSpPr>
          <p:cNvPr id="58373" name="Rectangle 2"/>
          <p:cNvSpPr>
            <a:spLocks noChangeArrowheads="1"/>
          </p:cNvSpPr>
          <p:nvPr/>
        </p:nvSpPr>
        <p:spPr bwMode="auto">
          <a:xfrm>
            <a:off x="4360863" y="2868613"/>
            <a:ext cx="809625" cy="579437"/>
          </a:xfrm>
          <a:prstGeom prst="rect">
            <a:avLst/>
          </a:prstGeom>
          <a:solidFill>
            <a:srgbClr val="800000">
              <a:alpha val="20000"/>
            </a:srgbClr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374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Binary Numbers – Hexadecimal</a:t>
            </a:r>
          </a:p>
        </p:txBody>
      </p:sp>
      <p:sp>
        <p:nvSpPr>
          <p:cNvPr id="58375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406400" y="1333500"/>
            <a:ext cx="8356600" cy="876300"/>
          </a:xfrm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sz="2800" b="1" u="sng" smtClean="0"/>
              <a:t>Example4</a:t>
            </a:r>
            <a:r>
              <a:rPr lang="en-US" sz="2800" smtClean="0"/>
              <a:t>: convert </a:t>
            </a:r>
            <a:r>
              <a:rPr lang="en-US" sz="2800" b="1" smtClean="0">
                <a:solidFill>
                  <a:schemeClr val="tx1"/>
                </a:solidFill>
              </a:rPr>
              <a:t>011101010001111010011010111</a:t>
            </a:r>
            <a:r>
              <a:rPr lang="en-US" sz="2800" b="1" baseline="-25000" smtClean="0">
                <a:solidFill>
                  <a:schemeClr val="tx1"/>
                </a:solidFill>
              </a:rPr>
              <a:t>2</a:t>
            </a:r>
            <a:r>
              <a:rPr lang="en-US" sz="2800" smtClean="0"/>
              <a:t> to hexadecimal notation</a:t>
            </a:r>
          </a:p>
        </p:txBody>
      </p:sp>
      <p:sp>
        <p:nvSpPr>
          <p:cNvPr id="58376" name="Text Box 5"/>
          <p:cNvSpPr txBox="1">
            <a:spLocks noChangeArrowheads="1"/>
          </p:cNvSpPr>
          <p:nvPr/>
        </p:nvSpPr>
        <p:spPr bwMode="auto">
          <a:xfrm>
            <a:off x="1238250" y="2868613"/>
            <a:ext cx="5670550" cy="579437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3200" b="1"/>
              <a:t>011101010001111010011010111</a:t>
            </a:r>
          </a:p>
        </p:txBody>
      </p:sp>
      <p:sp>
        <p:nvSpPr>
          <p:cNvPr id="58377" name="Text Box 6"/>
          <p:cNvSpPr txBox="1">
            <a:spLocks noChangeArrowheads="1"/>
          </p:cNvSpPr>
          <p:nvPr/>
        </p:nvSpPr>
        <p:spPr bwMode="auto">
          <a:xfrm>
            <a:off x="6178550" y="3963988"/>
            <a:ext cx="374650" cy="531812"/>
          </a:xfrm>
          <a:prstGeom prst="rect">
            <a:avLst/>
          </a:prstGeom>
          <a:solidFill>
            <a:srgbClr val="FFFF99">
              <a:alpha val="70195"/>
            </a:srgbClr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2800"/>
              <a:t>7</a:t>
            </a:r>
          </a:p>
        </p:txBody>
      </p:sp>
      <p:sp>
        <p:nvSpPr>
          <p:cNvPr id="58378" name="Text Box 7"/>
          <p:cNvSpPr txBox="1">
            <a:spLocks noChangeArrowheads="1"/>
          </p:cNvSpPr>
          <p:nvPr/>
        </p:nvSpPr>
        <p:spPr bwMode="auto">
          <a:xfrm>
            <a:off x="4602163" y="3963988"/>
            <a:ext cx="374650" cy="531812"/>
          </a:xfrm>
          <a:prstGeom prst="rect">
            <a:avLst/>
          </a:prstGeom>
          <a:solidFill>
            <a:srgbClr val="FFFF99">
              <a:alpha val="70195"/>
            </a:srgbClr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2800"/>
              <a:t>4</a:t>
            </a:r>
          </a:p>
        </p:txBody>
      </p:sp>
      <p:sp>
        <p:nvSpPr>
          <p:cNvPr id="58379" name="Text Box 9"/>
          <p:cNvSpPr txBox="1">
            <a:spLocks noChangeArrowheads="1"/>
          </p:cNvSpPr>
          <p:nvPr/>
        </p:nvSpPr>
        <p:spPr bwMode="auto">
          <a:xfrm>
            <a:off x="5368925" y="3962400"/>
            <a:ext cx="454025" cy="531813"/>
          </a:xfrm>
          <a:prstGeom prst="rect">
            <a:avLst/>
          </a:prstGeom>
          <a:solidFill>
            <a:srgbClr val="FFFF99">
              <a:alpha val="70195"/>
            </a:srgbClr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2800"/>
              <a:t>D</a:t>
            </a:r>
          </a:p>
        </p:txBody>
      </p:sp>
      <p:sp>
        <p:nvSpPr>
          <p:cNvPr id="58380" name="Line 11"/>
          <p:cNvSpPr>
            <a:spLocks noChangeShapeType="1"/>
          </p:cNvSpPr>
          <p:nvPr/>
        </p:nvSpPr>
        <p:spPr bwMode="auto">
          <a:xfrm flipH="1" flipV="1">
            <a:off x="4724400" y="3448050"/>
            <a:ext cx="76200" cy="5159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stealth" w="lg" len="lg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ECEN 301</a:t>
            </a:r>
          </a:p>
        </p:txBody>
      </p:sp>
      <p:sp>
        <p:nvSpPr>
          <p:cNvPr id="59395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Discussion #25 – Final Review</a:t>
            </a:r>
          </a:p>
        </p:txBody>
      </p:sp>
      <p:sp>
        <p:nvSpPr>
          <p:cNvPr id="59396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80FF5005-EFF5-46F0-BFE3-EC90A1E6B094}" type="slidenum">
              <a:rPr lang="en-US" smtClean="0"/>
              <a:pPr lvl="1"/>
              <a:t>32</a:t>
            </a:fld>
            <a:endParaRPr lang="en-US" smtClean="0"/>
          </a:p>
        </p:txBody>
      </p:sp>
      <p:sp>
        <p:nvSpPr>
          <p:cNvPr id="59397" name="Rectangle 2"/>
          <p:cNvSpPr>
            <a:spLocks noChangeArrowheads="1"/>
          </p:cNvSpPr>
          <p:nvPr/>
        </p:nvSpPr>
        <p:spPr bwMode="auto">
          <a:xfrm>
            <a:off x="3575050" y="2868613"/>
            <a:ext cx="809625" cy="579437"/>
          </a:xfrm>
          <a:prstGeom prst="rect">
            <a:avLst/>
          </a:prstGeom>
          <a:solidFill>
            <a:srgbClr val="800000">
              <a:alpha val="20000"/>
            </a:srgbClr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9398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Binary Numbers – Hexadecimal</a:t>
            </a:r>
          </a:p>
        </p:txBody>
      </p:sp>
      <p:sp>
        <p:nvSpPr>
          <p:cNvPr id="59399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406400" y="1333500"/>
            <a:ext cx="8356600" cy="876300"/>
          </a:xfrm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sz="2800" b="1" u="sng" smtClean="0"/>
              <a:t>Example4</a:t>
            </a:r>
            <a:r>
              <a:rPr lang="en-US" sz="2800" smtClean="0"/>
              <a:t>: convert </a:t>
            </a:r>
            <a:r>
              <a:rPr lang="en-US" sz="2800" b="1" smtClean="0">
                <a:solidFill>
                  <a:schemeClr val="tx1"/>
                </a:solidFill>
              </a:rPr>
              <a:t>011101010001111010011010111</a:t>
            </a:r>
            <a:r>
              <a:rPr lang="en-US" sz="2800" b="1" baseline="-25000" smtClean="0">
                <a:solidFill>
                  <a:schemeClr val="tx1"/>
                </a:solidFill>
              </a:rPr>
              <a:t>2</a:t>
            </a:r>
            <a:r>
              <a:rPr lang="en-US" sz="2800" smtClean="0"/>
              <a:t> to hexadecimal notation</a:t>
            </a:r>
          </a:p>
        </p:txBody>
      </p:sp>
      <p:sp>
        <p:nvSpPr>
          <p:cNvPr id="59400" name="Text Box 5"/>
          <p:cNvSpPr txBox="1">
            <a:spLocks noChangeArrowheads="1"/>
          </p:cNvSpPr>
          <p:nvPr/>
        </p:nvSpPr>
        <p:spPr bwMode="auto">
          <a:xfrm>
            <a:off x="1238250" y="2868613"/>
            <a:ext cx="5670550" cy="579437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3200" b="1"/>
              <a:t>011101010001111010011010111</a:t>
            </a:r>
          </a:p>
        </p:txBody>
      </p:sp>
      <p:sp>
        <p:nvSpPr>
          <p:cNvPr id="59401" name="Text Box 6"/>
          <p:cNvSpPr txBox="1">
            <a:spLocks noChangeArrowheads="1"/>
          </p:cNvSpPr>
          <p:nvPr/>
        </p:nvSpPr>
        <p:spPr bwMode="auto">
          <a:xfrm>
            <a:off x="6178550" y="3963988"/>
            <a:ext cx="374650" cy="531812"/>
          </a:xfrm>
          <a:prstGeom prst="rect">
            <a:avLst/>
          </a:prstGeom>
          <a:solidFill>
            <a:srgbClr val="FFFF99">
              <a:alpha val="70195"/>
            </a:srgbClr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2800"/>
              <a:t>7</a:t>
            </a:r>
          </a:p>
        </p:txBody>
      </p:sp>
      <p:sp>
        <p:nvSpPr>
          <p:cNvPr id="59402" name="Text Box 7"/>
          <p:cNvSpPr txBox="1">
            <a:spLocks noChangeArrowheads="1"/>
          </p:cNvSpPr>
          <p:nvPr/>
        </p:nvSpPr>
        <p:spPr bwMode="auto">
          <a:xfrm>
            <a:off x="4602163" y="3963988"/>
            <a:ext cx="374650" cy="531812"/>
          </a:xfrm>
          <a:prstGeom prst="rect">
            <a:avLst/>
          </a:prstGeom>
          <a:solidFill>
            <a:srgbClr val="FFFF99">
              <a:alpha val="70195"/>
            </a:srgbClr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2800"/>
              <a:t>4</a:t>
            </a:r>
          </a:p>
        </p:txBody>
      </p:sp>
      <p:sp>
        <p:nvSpPr>
          <p:cNvPr id="59403" name="Text Box 8"/>
          <p:cNvSpPr txBox="1">
            <a:spLocks noChangeArrowheads="1"/>
          </p:cNvSpPr>
          <p:nvPr/>
        </p:nvSpPr>
        <p:spPr bwMode="auto">
          <a:xfrm>
            <a:off x="5368925" y="3962400"/>
            <a:ext cx="454025" cy="531813"/>
          </a:xfrm>
          <a:prstGeom prst="rect">
            <a:avLst/>
          </a:prstGeom>
          <a:solidFill>
            <a:srgbClr val="FFFF99">
              <a:alpha val="70195"/>
            </a:srgbClr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2800"/>
              <a:t>D</a:t>
            </a:r>
          </a:p>
        </p:txBody>
      </p:sp>
      <p:sp>
        <p:nvSpPr>
          <p:cNvPr id="59404" name="Text Box 9"/>
          <p:cNvSpPr txBox="1">
            <a:spLocks noChangeArrowheads="1"/>
          </p:cNvSpPr>
          <p:nvPr/>
        </p:nvSpPr>
        <p:spPr bwMode="auto">
          <a:xfrm>
            <a:off x="3800475" y="3963988"/>
            <a:ext cx="395288" cy="531812"/>
          </a:xfrm>
          <a:prstGeom prst="rect">
            <a:avLst/>
          </a:prstGeom>
          <a:solidFill>
            <a:srgbClr val="FFFF99">
              <a:alpha val="70195"/>
            </a:srgbClr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2800"/>
              <a:t>F</a:t>
            </a:r>
          </a:p>
        </p:txBody>
      </p:sp>
      <p:sp>
        <p:nvSpPr>
          <p:cNvPr id="59405" name="Line 10"/>
          <p:cNvSpPr>
            <a:spLocks noChangeShapeType="1"/>
          </p:cNvSpPr>
          <p:nvPr/>
        </p:nvSpPr>
        <p:spPr bwMode="auto">
          <a:xfrm flipH="1" flipV="1">
            <a:off x="3956050" y="3448050"/>
            <a:ext cx="76200" cy="5159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stealth" w="lg" len="lg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ECEN 301</a:t>
            </a:r>
          </a:p>
        </p:txBody>
      </p:sp>
      <p:sp>
        <p:nvSpPr>
          <p:cNvPr id="60419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Discussion #25 – Final Review</a:t>
            </a:r>
          </a:p>
        </p:txBody>
      </p:sp>
      <p:sp>
        <p:nvSpPr>
          <p:cNvPr id="60420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A5071492-1A79-4B83-8B05-659F9F5BBC19}" type="slidenum">
              <a:rPr lang="en-US" smtClean="0"/>
              <a:pPr lvl="1"/>
              <a:t>33</a:t>
            </a:fld>
            <a:endParaRPr lang="en-US" smtClean="0"/>
          </a:p>
        </p:txBody>
      </p:sp>
      <p:sp>
        <p:nvSpPr>
          <p:cNvPr id="60421" name="Rectangle 2"/>
          <p:cNvSpPr>
            <a:spLocks noChangeArrowheads="1"/>
          </p:cNvSpPr>
          <p:nvPr/>
        </p:nvSpPr>
        <p:spPr bwMode="auto">
          <a:xfrm>
            <a:off x="2803525" y="2868613"/>
            <a:ext cx="809625" cy="579437"/>
          </a:xfrm>
          <a:prstGeom prst="rect">
            <a:avLst/>
          </a:prstGeom>
          <a:solidFill>
            <a:srgbClr val="800000">
              <a:alpha val="20000"/>
            </a:srgbClr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0422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Binary Numbers – Hexadecimal</a:t>
            </a:r>
          </a:p>
        </p:txBody>
      </p:sp>
      <p:sp>
        <p:nvSpPr>
          <p:cNvPr id="60423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406400" y="1333500"/>
            <a:ext cx="8356600" cy="876300"/>
          </a:xfrm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sz="2800" b="1" u="sng" smtClean="0"/>
              <a:t>Example4</a:t>
            </a:r>
            <a:r>
              <a:rPr lang="en-US" sz="2800" smtClean="0"/>
              <a:t>: convert </a:t>
            </a:r>
            <a:r>
              <a:rPr lang="en-US" sz="2800" b="1" smtClean="0">
                <a:solidFill>
                  <a:schemeClr val="tx1"/>
                </a:solidFill>
              </a:rPr>
              <a:t>011101010001111010011010111</a:t>
            </a:r>
            <a:r>
              <a:rPr lang="en-US" sz="2800" b="1" baseline="-25000" smtClean="0">
                <a:solidFill>
                  <a:schemeClr val="tx1"/>
                </a:solidFill>
              </a:rPr>
              <a:t>2</a:t>
            </a:r>
            <a:r>
              <a:rPr lang="en-US" sz="2800" smtClean="0"/>
              <a:t> to hexadecimal notation</a:t>
            </a:r>
          </a:p>
        </p:txBody>
      </p:sp>
      <p:sp>
        <p:nvSpPr>
          <p:cNvPr id="60424" name="Text Box 5"/>
          <p:cNvSpPr txBox="1">
            <a:spLocks noChangeArrowheads="1"/>
          </p:cNvSpPr>
          <p:nvPr/>
        </p:nvSpPr>
        <p:spPr bwMode="auto">
          <a:xfrm>
            <a:off x="1238250" y="2868613"/>
            <a:ext cx="5670550" cy="579437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3200" b="1"/>
              <a:t>011101010001111010011010111</a:t>
            </a:r>
          </a:p>
        </p:txBody>
      </p:sp>
      <p:sp>
        <p:nvSpPr>
          <p:cNvPr id="60425" name="Text Box 6"/>
          <p:cNvSpPr txBox="1">
            <a:spLocks noChangeArrowheads="1"/>
          </p:cNvSpPr>
          <p:nvPr/>
        </p:nvSpPr>
        <p:spPr bwMode="auto">
          <a:xfrm>
            <a:off x="6178550" y="3963988"/>
            <a:ext cx="374650" cy="531812"/>
          </a:xfrm>
          <a:prstGeom prst="rect">
            <a:avLst/>
          </a:prstGeom>
          <a:solidFill>
            <a:srgbClr val="FFFF99">
              <a:alpha val="70195"/>
            </a:srgbClr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2800"/>
              <a:t>7</a:t>
            </a:r>
          </a:p>
        </p:txBody>
      </p:sp>
      <p:sp>
        <p:nvSpPr>
          <p:cNvPr id="60426" name="Text Box 7"/>
          <p:cNvSpPr txBox="1">
            <a:spLocks noChangeArrowheads="1"/>
          </p:cNvSpPr>
          <p:nvPr/>
        </p:nvSpPr>
        <p:spPr bwMode="auto">
          <a:xfrm>
            <a:off x="4602163" y="3963988"/>
            <a:ext cx="374650" cy="531812"/>
          </a:xfrm>
          <a:prstGeom prst="rect">
            <a:avLst/>
          </a:prstGeom>
          <a:solidFill>
            <a:srgbClr val="FFFF99">
              <a:alpha val="70195"/>
            </a:srgbClr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2800"/>
              <a:t>4</a:t>
            </a:r>
          </a:p>
        </p:txBody>
      </p:sp>
      <p:sp>
        <p:nvSpPr>
          <p:cNvPr id="60427" name="Text Box 8"/>
          <p:cNvSpPr txBox="1">
            <a:spLocks noChangeArrowheads="1"/>
          </p:cNvSpPr>
          <p:nvPr/>
        </p:nvSpPr>
        <p:spPr bwMode="auto">
          <a:xfrm>
            <a:off x="5368925" y="3962400"/>
            <a:ext cx="454025" cy="531813"/>
          </a:xfrm>
          <a:prstGeom prst="rect">
            <a:avLst/>
          </a:prstGeom>
          <a:solidFill>
            <a:srgbClr val="FFFF99">
              <a:alpha val="70195"/>
            </a:srgbClr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2800"/>
              <a:t>D</a:t>
            </a:r>
          </a:p>
        </p:txBody>
      </p:sp>
      <p:sp>
        <p:nvSpPr>
          <p:cNvPr id="60428" name="Text Box 9"/>
          <p:cNvSpPr txBox="1">
            <a:spLocks noChangeArrowheads="1"/>
          </p:cNvSpPr>
          <p:nvPr/>
        </p:nvSpPr>
        <p:spPr bwMode="auto">
          <a:xfrm>
            <a:off x="3800475" y="3963988"/>
            <a:ext cx="395288" cy="531812"/>
          </a:xfrm>
          <a:prstGeom prst="rect">
            <a:avLst/>
          </a:prstGeom>
          <a:solidFill>
            <a:srgbClr val="FFFF99">
              <a:alpha val="70195"/>
            </a:srgbClr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2800"/>
              <a:t>F</a:t>
            </a:r>
          </a:p>
        </p:txBody>
      </p:sp>
      <p:sp>
        <p:nvSpPr>
          <p:cNvPr id="60429" name="Text Box 11"/>
          <p:cNvSpPr txBox="1">
            <a:spLocks noChangeArrowheads="1"/>
          </p:cNvSpPr>
          <p:nvPr/>
        </p:nvSpPr>
        <p:spPr bwMode="auto">
          <a:xfrm>
            <a:off x="2981325" y="3963988"/>
            <a:ext cx="374650" cy="531812"/>
          </a:xfrm>
          <a:prstGeom prst="rect">
            <a:avLst/>
          </a:prstGeom>
          <a:solidFill>
            <a:srgbClr val="FFFF99">
              <a:alpha val="70195"/>
            </a:srgbClr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2800"/>
              <a:t>8</a:t>
            </a:r>
          </a:p>
        </p:txBody>
      </p:sp>
      <p:sp>
        <p:nvSpPr>
          <p:cNvPr id="60430" name="Line 12"/>
          <p:cNvSpPr>
            <a:spLocks noChangeShapeType="1"/>
          </p:cNvSpPr>
          <p:nvPr/>
        </p:nvSpPr>
        <p:spPr bwMode="auto">
          <a:xfrm flipH="1" flipV="1">
            <a:off x="3127375" y="3448050"/>
            <a:ext cx="76200" cy="5159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stealth" w="lg" len="lg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ECEN 301</a:t>
            </a:r>
          </a:p>
        </p:txBody>
      </p:sp>
      <p:sp>
        <p:nvSpPr>
          <p:cNvPr id="61443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Discussion #25 – Final Review</a:t>
            </a:r>
          </a:p>
        </p:txBody>
      </p:sp>
      <p:sp>
        <p:nvSpPr>
          <p:cNvPr id="61444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F8C26CE0-28A7-425C-B56A-D4EF9BB3669E}" type="slidenum">
              <a:rPr lang="en-US" smtClean="0"/>
              <a:pPr lvl="1"/>
              <a:t>34</a:t>
            </a:fld>
            <a:endParaRPr lang="en-US" smtClean="0"/>
          </a:p>
        </p:txBody>
      </p:sp>
      <p:sp>
        <p:nvSpPr>
          <p:cNvPr id="61445" name="Rectangle 2"/>
          <p:cNvSpPr>
            <a:spLocks noChangeArrowheads="1"/>
          </p:cNvSpPr>
          <p:nvPr/>
        </p:nvSpPr>
        <p:spPr bwMode="auto">
          <a:xfrm>
            <a:off x="1982788" y="2868613"/>
            <a:ext cx="809625" cy="579437"/>
          </a:xfrm>
          <a:prstGeom prst="rect">
            <a:avLst/>
          </a:prstGeom>
          <a:solidFill>
            <a:srgbClr val="800000">
              <a:alpha val="20000"/>
            </a:srgbClr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446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Binary Numbers – Hexadecimal</a:t>
            </a:r>
          </a:p>
        </p:txBody>
      </p:sp>
      <p:sp>
        <p:nvSpPr>
          <p:cNvPr id="61447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406400" y="1333500"/>
            <a:ext cx="8356600" cy="876300"/>
          </a:xfrm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sz="2800" b="1" u="sng" smtClean="0"/>
              <a:t>Example4</a:t>
            </a:r>
            <a:r>
              <a:rPr lang="en-US" sz="2800" smtClean="0"/>
              <a:t>: convert </a:t>
            </a:r>
            <a:r>
              <a:rPr lang="en-US" sz="2800" b="1" smtClean="0">
                <a:solidFill>
                  <a:schemeClr val="tx1"/>
                </a:solidFill>
              </a:rPr>
              <a:t>011101010001111010011010111</a:t>
            </a:r>
            <a:r>
              <a:rPr lang="en-US" sz="2800" b="1" baseline="-25000" smtClean="0">
                <a:solidFill>
                  <a:schemeClr val="tx1"/>
                </a:solidFill>
              </a:rPr>
              <a:t>2</a:t>
            </a:r>
            <a:r>
              <a:rPr lang="en-US" sz="2800" smtClean="0"/>
              <a:t> to hexadecimal notation</a:t>
            </a:r>
          </a:p>
        </p:txBody>
      </p:sp>
      <p:sp>
        <p:nvSpPr>
          <p:cNvPr id="61448" name="Text Box 5"/>
          <p:cNvSpPr txBox="1">
            <a:spLocks noChangeArrowheads="1"/>
          </p:cNvSpPr>
          <p:nvPr/>
        </p:nvSpPr>
        <p:spPr bwMode="auto">
          <a:xfrm>
            <a:off x="1238250" y="2868613"/>
            <a:ext cx="5670550" cy="579437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3200" b="1"/>
              <a:t>011101010001111010011010111</a:t>
            </a:r>
          </a:p>
        </p:txBody>
      </p:sp>
      <p:sp>
        <p:nvSpPr>
          <p:cNvPr id="61449" name="Text Box 6"/>
          <p:cNvSpPr txBox="1">
            <a:spLocks noChangeArrowheads="1"/>
          </p:cNvSpPr>
          <p:nvPr/>
        </p:nvSpPr>
        <p:spPr bwMode="auto">
          <a:xfrm>
            <a:off x="6178550" y="3963988"/>
            <a:ext cx="374650" cy="531812"/>
          </a:xfrm>
          <a:prstGeom prst="rect">
            <a:avLst/>
          </a:prstGeom>
          <a:solidFill>
            <a:srgbClr val="FFFF99">
              <a:alpha val="70195"/>
            </a:srgbClr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2800"/>
              <a:t>7</a:t>
            </a:r>
          </a:p>
        </p:txBody>
      </p:sp>
      <p:sp>
        <p:nvSpPr>
          <p:cNvPr id="61450" name="Text Box 7"/>
          <p:cNvSpPr txBox="1">
            <a:spLocks noChangeArrowheads="1"/>
          </p:cNvSpPr>
          <p:nvPr/>
        </p:nvSpPr>
        <p:spPr bwMode="auto">
          <a:xfrm>
            <a:off x="4602163" y="3963988"/>
            <a:ext cx="374650" cy="531812"/>
          </a:xfrm>
          <a:prstGeom prst="rect">
            <a:avLst/>
          </a:prstGeom>
          <a:solidFill>
            <a:srgbClr val="FFFF99">
              <a:alpha val="70195"/>
            </a:srgbClr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2800"/>
              <a:t>4</a:t>
            </a:r>
          </a:p>
        </p:txBody>
      </p:sp>
      <p:sp>
        <p:nvSpPr>
          <p:cNvPr id="61451" name="Text Box 8"/>
          <p:cNvSpPr txBox="1">
            <a:spLocks noChangeArrowheads="1"/>
          </p:cNvSpPr>
          <p:nvPr/>
        </p:nvSpPr>
        <p:spPr bwMode="auto">
          <a:xfrm>
            <a:off x="5368925" y="3962400"/>
            <a:ext cx="454025" cy="531813"/>
          </a:xfrm>
          <a:prstGeom prst="rect">
            <a:avLst/>
          </a:prstGeom>
          <a:solidFill>
            <a:srgbClr val="FFFF99">
              <a:alpha val="70195"/>
            </a:srgbClr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2800"/>
              <a:t>D</a:t>
            </a:r>
          </a:p>
        </p:txBody>
      </p:sp>
      <p:sp>
        <p:nvSpPr>
          <p:cNvPr id="61452" name="Text Box 9"/>
          <p:cNvSpPr txBox="1">
            <a:spLocks noChangeArrowheads="1"/>
          </p:cNvSpPr>
          <p:nvPr/>
        </p:nvSpPr>
        <p:spPr bwMode="auto">
          <a:xfrm>
            <a:off x="3800475" y="3963988"/>
            <a:ext cx="395288" cy="531812"/>
          </a:xfrm>
          <a:prstGeom prst="rect">
            <a:avLst/>
          </a:prstGeom>
          <a:solidFill>
            <a:srgbClr val="FFFF99">
              <a:alpha val="70195"/>
            </a:srgbClr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2800"/>
              <a:t>F</a:t>
            </a:r>
          </a:p>
        </p:txBody>
      </p:sp>
      <p:sp>
        <p:nvSpPr>
          <p:cNvPr id="61453" name="Text Box 10"/>
          <p:cNvSpPr txBox="1">
            <a:spLocks noChangeArrowheads="1"/>
          </p:cNvSpPr>
          <p:nvPr/>
        </p:nvSpPr>
        <p:spPr bwMode="auto">
          <a:xfrm>
            <a:off x="2981325" y="3963988"/>
            <a:ext cx="374650" cy="531812"/>
          </a:xfrm>
          <a:prstGeom prst="rect">
            <a:avLst/>
          </a:prstGeom>
          <a:solidFill>
            <a:srgbClr val="FFFF99">
              <a:alpha val="70195"/>
            </a:srgbClr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2800"/>
              <a:t>8</a:t>
            </a:r>
          </a:p>
        </p:txBody>
      </p:sp>
      <p:sp>
        <p:nvSpPr>
          <p:cNvPr id="61454" name="Text Box 12"/>
          <p:cNvSpPr txBox="1">
            <a:spLocks noChangeArrowheads="1"/>
          </p:cNvSpPr>
          <p:nvPr/>
        </p:nvSpPr>
        <p:spPr bwMode="auto">
          <a:xfrm>
            <a:off x="2176463" y="3963988"/>
            <a:ext cx="454025" cy="531812"/>
          </a:xfrm>
          <a:prstGeom prst="rect">
            <a:avLst/>
          </a:prstGeom>
          <a:solidFill>
            <a:srgbClr val="FFFF99">
              <a:alpha val="70195"/>
            </a:srgbClr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2800"/>
              <a:t>A</a:t>
            </a:r>
          </a:p>
        </p:txBody>
      </p:sp>
      <p:sp>
        <p:nvSpPr>
          <p:cNvPr id="61455" name="Line 13"/>
          <p:cNvSpPr>
            <a:spLocks noChangeShapeType="1"/>
          </p:cNvSpPr>
          <p:nvPr/>
        </p:nvSpPr>
        <p:spPr bwMode="auto">
          <a:xfrm flipH="1" flipV="1">
            <a:off x="2362200" y="3448050"/>
            <a:ext cx="76200" cy="5159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stealth" w="lg" len="lg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ECEN 301</a:t>
            </a:r>
          </a:p>
        </p:txBody>
      </p:sp>
      <p:sp>
        <p:nvSpPr>
          <p:cNvPr id="62467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Discussion #25 – Final Review</a:t>
            </a:r>
          </a:p>
        </p:txBody>
      </p:sp>
      <p:sp>
        <p:nvSpPr>
          <p:cNvPr id="62468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CEA65214-E618-42E0-BF5F-BA8DEC1D4D62}" type="slidenum">
              <a:rPr lang="en-US" smtClean="0"/>
              <a:pPr lvl="1"/>
              <a:t>35</a:t>
            </a:fld>
            <a:endParaRPr lang="en-US" smtClean="0"/>
          </a:p>
        </p:txBody>
      </p:sp>
      <p:sp>
        <p:nvSpPr>
          <p:cNvPr id="62469" name="Rectangle 2"/>
          <p:cNvSpPr>
            <a:spLocks noChangeArrowheads="1"/>
          </p:cNvSpPr>
          <p:nvPr/>
        </p:nvSpPr>
        <p:spPr bwMode="auto">
          <a:xfrm>
            <a:off x="1143000" y="2868613"/>
            <a:ext cx="809625" cy="579437"/>
          </a:xfrm>
          <a:prstGeom prst="rect">
            <a:avLst/>
          </a:prstGeom>
          <a:solidFill>
            <a:srgbClr val="800000">
              <a:alpha val="20000"/>
            </a:srgbClr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2470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Binary Numbers – Hexadecimal</a:t>
            </a:r>
          </a:p>
        </p:txBody>
      </p:sp>
      <p:sp>
        <p:nvSpPr>
          <p:cNvPr id="62471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406400" y="1333500"/>
            <a:ext cx="8356600" cy="876300"/>
          </a:xfrm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sz="2800" b="1" u="sng" smtClean="0"/>
              <a:t>Example4</a:t>
            </a:r>
            <a:r>
              <a:rPr lang="en-US" sz="2800" smtClean="0"/>
              <a:t>: convert </a:t>
            </a:r>
            <a:r>
              <a:rPr lang="en-US" sz="2800" b="1" smtClean="0">
                <a:solidFill>
                  <a:schemeClr val="tx1"/>
                </a:solidFill>
              </a:rPr>
              <a:t>011101010001111010011010111</a:t>
            </a:r>
            <a:r>
              <a:rPr lang="en-US" sz="2800" b="1" baseline="-25000" smtClean="0">
                <a:solidFill>
                  <a:schemeClr val="tx1"/>
                </a:solidFill>
              </a:rPr>
              <a:t>2</a:t>
            </a:r>
            <a:r>
              <a:rPr lang="en-US" sz="2800" smtClean="0"/>
              <a:t> to hexadecimal notation</a:t>
            </a:r>
          </a:p>
        </p:txBody>
      </p:sp>
      <p:sp>
        <p:nvSpPr>
          <p:cNvPr id="62472" name="Text Box 5"/>
          <p:cNvSpPr txBox="1">
            <a:spLocks noChangeArrowheads="1"/>
          </p:cNvSpPr>
          <p:nvPr/>
        </p:nvSpPr>
        <p:spPr bwMode="auto">
          <a:xfrm>
            <a:off x="1238250" y="2868613"/>
            <a:ext cx="5670550" cy="579437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3200" b="1"/>
              <a:t>011101010001111010011010111</a:t>
            </a:r>
          </a:p>
        </p:txBody>
      </p:sp>
      <p:sp>
        <p:nvSpPr>
          <p:cNvPr id="62473" name="Text Box 6"/>
          <p:cNvSpPr txBox="1">
            <a:spLocks noChangeArrowheads="1"/>
          </p:cNvSpPr>
          <p:nvPr/>
        </p:nvSpPr>
        <p:spPr bwMode="auto">
          <a:xfrm>
            <a:off x="6178550" y="3963988"/>
            <a:ext cx="374650" cy="531812"/>
          </a:xfrm>
          <a:prstGeom prst="rect">
            <a:avLst/>
          </a:prstGeom>
          <a:solidFill>
            <a:srgbClr val="FFFF99">
              <a:alpha val="70195"/>
            </a:srgbClr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2800"/>
              <a:t>7</a:t>
            </a:r>
          </a:p>
        </p:txBody>
      </p:sp>
      <p:sp>
        <p:nvSpPr>
          <p:cNvPr id="62474" name="Text Box 7"/>
          <p:cNvSpPr txBox="1">
            <a:spLocks noChangeArrowheads="1"/>
          </p:cNvSpPr>
          <p:nvPr/>
        </p:nvSpPr>
        <p:spPr bwMode="auto">
          <a:xfrm>
            <a:off x="4602163" y="3963988"/>
            <a:ext cx="374650" cy="531812"/>
          </a:xfrm>
          <a:prstGeom prst="rect">
            <a:avLst/>
          </a:prstGeom>
          <a:solidFill>
            <a:srgbClr val="FFFF99">
              <a:alpha val="70195"/>
            </a:srgbClr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2800"/>
              <a:t>4</a:t>
            </a:r>
          </a:p>
        </p:txBody>
      </p:sp>
      <p:sp>
        <p:nvSpPr>
          <p:cNvPr id="62475" name="Text Box 8"/>
          <p:cNvSpPr txBox="1">
            <a:spLocks noChangeArrowheads="1"/>
          </p:cNvSpPr>
          <p:nvPr/>
        </p:nvSpPr>
        <p:spPr bwMode="auto">
          <a:xfrm>
            <a:off x="5368925" y="3962400"/>
            <a:ext cx="454025" cy="531813"/>
          </a:xfrm>
          <a:prstGeom prst="rect">
            <a:avLst/>
          </a:prstGeom>
          <a:solidFill>
            <a:srgbClr val="FFFF99">
              <a:alpha val="70195"/>
            </a:srgbClr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2800"/>
              <a:t>D</a:t>
            </a:r>
          </a:p>
        </p:txBody>
      </p:sp>
      <p:sp>
        <p:nvSpPr>
          <p:cNvPr id="62476" name="Text Box 9"/>
          <p:cNvSpPr txBox="1">
            <a:spLocks noChangeArrowheads="1"/>
          </p:cNvSpPr>
          <p:nvPr/>
        </p:nvSpPr>
        <p:spPr bwMode="auto">
          <a:xfrm>
            <a:off x="3800475" y="3963988"/>
            <a:ext cx="395288" cy="531812"/>
          </a:xfrm>
          <a:prstGeom prst="rect">
            <a:avLst/>
          </a:prstGeom>
          <a:solidFill>
            <a:srgbClr val="FFFF99">
              <a:alpha val="70195"/>
            </a:srgbClr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2800"/>
              <a:t>F</a:t>
            </a:r>
          </a:p>
        </p:txBody>
      </p:sp>
      <p:sp>
        <p:nvSpPr>
          <p:cNvPr id="62477" name="Text Box 10"/>
          <p:cNvSpPr txBox="1">
            <a:spLocks noChangeArrowheads="1"/>
          </p:cNvSpPr>
          <p:nvPr/>
        </p:nvSpPr>
        <p:spPr bwMode="auto">
          <a:xfrm>
            <a:off x="2981325" y="3963988"/>
            <a:ext cx="374650" cy="531812"/>
          </a:xfrm>
          <a:prstGeom prst="rect">
            <a:avLst/>
          </a:prstGeom>
          <a:solidFill>
            <a:srgbClr val="FFFF99">
              <a:alpha val="70195"/>
            </a:srgbClr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2800"/>
              <a:t>8</a:t>
            </a:r>
          </a:p>
        </p:txBody>
      </p:sp>
      <p:sp>
        <p:nvSpPr>
          <p:cNvPr id="62478" name="Text Box 11"/>
          <p:cNvSpPr txBox="1">
            <a:spLocks noChangeArrowheads="1"/>
          </p:cNvSpPr>
          <p:nvPr/>
        </p:nvSpPr>
        <p:spPr bwMode="auto">
          <a:xfrm>
            <a:off x="2176463" y="3963988"/>
            <a:ext cx="454025" cy="531812"/>
          </a:xfrm>
          <a:prstGeom prst="rect">
            <a:avLst/>
          </a:prstGeom>
          <a:solidFill>
            <a:srgbClr val="FFFF99">
              <a:alpha val="70195"/>
            </a:srgbClr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2800"/>
              <a:t>A</a:t>
            </a:r>
          </a:p>
        </p:txBody>
      </p:sp>
      <p:sp>
        <p:nvSpPr>
          <p:cNvPr id="62479" name="Text Box 13"/>
          <p:cNvSpPr txBox="1">
            <a:spLocks noChangeArrowheads="1"/>
          </p:cNvSpPr>
          <p:nvPr/>
        </p:nvSpPr>
        <p:spPr bwMode="auto">
          <a:xfrm>
            <a:off x="1411288" y="3963988"/>
            <a:ext cx="374650" cy="531812"/>
          </a:xfrm>
          <a:prstGeom prst="rect">
            <a:avLst/>
          </a:prstGeom>
          <a:solidFill>
            <a:srgbClr val="FFFF99">
              <a:alpha val="70195"/>
            </a:srgbClr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2800"/>
              <a:t>3</a:t>
            </a:r>
          </a:p>
        </p:txBody>
      </p:sp>
      <p:sp>
        <p:nvSpPr>
          <p:cNvPr id="62480" name="Line 14"/>
          <p:cNvSpPr>
            <a:spLocks noChangeShapeType="1"/>
          </p:cNvSpPr>
          <p:nvPr/>
        </p:nvSpPr>
        <p:spPr bwMode="auto">
          <a:xfrm flipH="1" flipV="1">
            <a:off x="1557338" y="3448050"/>
            <a:ext cx="76200" cy="5159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stealth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62481" name="Text Box 15"/>
          <p:cNvSpPr txBox="1">
            <a:spLocks noChangeArrowheads="1"/>
          </p:cNvSpPr>
          <p:nvPr/>
        </p:nvSpPr>
        <p:spPr bwMode="auto">
          <a:xfrm>
            <a:off x="381000" y="5294313"/>
            <a:ext cx="3994150" cy="379412"/>
          </a:xfrm>
          <a:prstGeom prst="rect">
            <a:avLst/>
          </a:prstGeom>
          <a:solidFill>
            <a:srgbClr val="8495A9">
              <a:alpha val="50195"/>
            </a:srgbClr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pPr algn="l"/>
            <a:r>
              <a:rPr lang="en-US" b="1"/>
              <a:t>NB</a:t>
            </a:r>
            <a:r>
              <a:rPr lang="en-US"/>
              <a:t>: add a leading zero to complete 4 bits</a:t>
            </a:r>
          </a:p>
        </p:txBody>
      </p:sp>
      <p:cxnSp>
        <p:nvCxnSpPr>
          <p:cNvPr id="62482" name="AutoShape 16"/>
          <p:cNvCxnSpPr>
            <a:cxnSpLocks noChangeShapeType="1"/>
            <a:stCxn id="62481" idx="0"/>
            <a:endCxn id="62469" idx="1"/>
          </p:cNvCxnSpPr>
          <p:nvPr/>
        </p:nvCxnSpPr>
        <p:spPr bwMode="auto">
          <a:xfrm rot="5400000" flipH="1">
            <a:off x="692944" y="3609181"/>
            <a:ext cx="2135188" cy="1235075"/>
          </a:xfrm>
          <a:prstGeom prst="curvedConnector4">
            <a:avLst>
              <a:gd name="adj1" fmla="val 20296"/>
              <a:gd name="adj2" fmla="val 151028"/>
            </a:avLst>
          </a:prstGeom>
          <a:noFill/>
          <a:ln w="12700">
            <a:solidFill>
              <a:schemeClr val="tx1"/>
            </a:solidFill>
            <a:round/>
            <a:headEnd type="none" w="lg" len="lg"/>
            <a:tailEnd type="stealth" w="lg" len="lg"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ECEN 301</a:t>
            </a:r>
          </a:p>
        </p:txBody>
      </p:sp>
      <p:sp>
        <p:nvSpPr>
          <p:cNvPr id="63491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Discussion #25 – Final Review</a:t>
            </a:r>
          </a:p>
        </p:txBody>
      </p:sp>
      <p:sp>
        <p:nvSpPr>
          <p:cNvPr id="63492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E377C68C-38B4-4E86-8578-8A67D9B41684}" type="slidenum">
              <a:rPr lang="en-US" smtClean="0"/>
              <a:pPr lvl="1"/>
              <a:t>36</a:t>
            </a:fld>
            <a:endParaRPr lang="en-US" smtClean="0"/>
          </a:p>
        </p:txBody>
      </p:sp>
      <p:sp>
        <p:nvSpPr>
          <p:cNvPr id="6349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Binary Numbers – Hexadecimal</a:t>
            </a:r>
          </a:p>
        </p:txBody>
      </p:sp>
      <p:sp>
        <p:nvSpPr>
          <p:cNvPr id="63494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406400" y="1333500"/>
            <a:ext cx="8356600" cy="876300"/>
          </a:xfrm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sz="2800" b="1" u="sng" smtClean="0"/>
              <a:t>Example4</a:t>
            </a:r>
            <a:r>
              <a:rPr lang="en-US" sz="2800" smtClean="0"/>
              <a:t>: convert </a:t>
            </a:r>
            <a:r>
              <a:rPr lang="en-US" sz="2800" b="1" smtClean="0">
                <a:solidFill>
                  <a:schemeClr val="tx1"/>
                </a:solidFill>
              </a:rPr>
              <a:t>011101010001111010011010111</a:t>
            </a:r>
            <a:r>
              <a:rPr lang="en-US" sz="2800" b="1" baseline="-25000" smtClean="0">
                <a:solidFill>
                  <a:schemeClr val="tx1"/>
                </a:solidFill>
              </a:rPr>
              <a:t>2</a:t>
            </a:r>
            <a:r>
              <a:rPr lang="en-US" sz="2800" smtClean="0"/>
              <a:t> to hexadecimal notation</a:t>
            </a:r>
          </a:p>
        </p:txBody>
      </p:sp>
      <p:sp>
        <p:nvSpPr>
          <p:cNvPr id="63495" name="Text Box 5"/>
          <p:cNvSpPr txBox="1">
            <a:spLocks noChangeArrowheads="1"/>
          </p:cNvSpPr>
          <p:nvPr/>
        </p:nvSpPr>
        <p:spPr bwMode="auto">
          <a:xfrm>
            <a:off x="1238250" y="2868613"/>
            <a:ext cx="5670550" cy="579437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3200" b="1"/>
              <a:t>011101010001111010011010111</a:t>
            </a:r>
          </a:p>
        </p:txBody>
      </p:sp>
      <p:sp>
        <p:nvSpPr>
          <p:cNvPr id="63496" name="Text Box 12"/>
          <p:cNvSpPr txBox="1">
            <a:spLocks noChangeArrowheads="1"/>
          </p:cNvSpPr>
          <p:nvPr/>
        </p:nvSpPr>
        <p:spPr bwMode="auto">
          <a:xfrm>
            <a:off x="3200400" y="3810000"/>
            <a:ext cx="1976438" cy="531813"/>
          </a:xfrm>
          <a:prstGeom prst="rect">
            <a:avLst/>
          </a:prstGeom>
          <a:solidFill>
            <a:srgbClr val="FFFF99">
              <a:alpha val="70195"/>
            </a:srgbClr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2800"/>
              <a:t>0x3A8F4D7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ECEN 301</a:t>
            </a:r>
          </a:p>
        </p:txBody>
      </p:sp>
      <p:sp>
        <p:nvSpPr>
          <p:cNvPr id="64515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Discussion #25 – Final Review</a:t>
            </a:r>
          </a:p>
        </p:txBody>
      </p:sp>
      <p:sp>
        <p:nvSpPr>
          <p:cNvPr id="64516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88F21220-BCCA-4290-9620-B52C0A91F67A}" type="slidenum">
              <a:rPr lang="en-US" smtClean="0"/>
              <a:pPr lvl="1"/>
              <a:t>37</a:t>
            </a:fld>
            <a:endParaRPr lang="en-US" smtClean="0"/>
          </a:p>
        </p:txBody>
      </p:sp>
      <p:sp>
        <p:nvSpPr>
          <p:cNvPr id="645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Binary Numbers</a:t>
            </a:r>
          </a:p>
        </p:txBody>
      </p:sp>
      <p:sp>
        <p:nvSpPr>
          <p:cNvPr id="6451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06400" y="1333500"/>
            <a:ext cx="8128000" cy="1409700"/>
          </a:xfrm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sz="2800" b="1" u="sng" smtClean="0"/>
              <a:t>Example5</a:t>
            </a:r>
            <a:r>
              <a:rPr lang="en-US" sz="2800" smtClean="0"/>
              <a:t>: Complete the following table</a:t>
            </a:r>
          </a:p>
        </p:txBody>
      </p:sp>
      <p:graphicFrame>
        <p:nvGraphicFramePr>
          <p:cNvPr id="959590" name="Group 102"/>
          <p:cNvGraphicFramePr>
            <a:graphicFrameLocks noGrp="1"/>
          </p:cNvGraphicFramePr>
          <p:nvPr>
            <p:ph sz="half" idx="2"/>
          </p:nvPr>
        </p:nvGraphicFramePr>
        <p:xfrm>
          <a:off x="304800" y="2743200"/>
          <a:ext cx="8458200" cy="2286000"/>
        </p:xfrm>
        <a:graphic>
          <a:graphicData uri="http://schemas.openxmlformats.org/drawingml/2006/table">
            <a:tbl>
              <a:tblPr/>
              <a:tblGrid>
                <a:gridCol w="1143000"/>
                <a:gridCol w="1143000"/>
                <a:gridCol w="1676400"/>
                <a:gridCol w="1752600"/>
                <a:gridCol w="1905000"/>
                <a:gridCol w="838200"/>
              </a:tblGrid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Unsigned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Sign-magitude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1’s complement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2’s complement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HEX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01100110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11101011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93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-93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ECEN 301</a:t>
            </a:r>
          </a:p>
        </p:txBody>
      </p:sp>
      <p:sp>
        <p:nvSpPr>
          <p:cNvPr id="65539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Discussion #25 – Final Review</a:t>
            </a:r>
          </a:p>
        </p:txBody>
      </p:sp>
      <p:sp>
        <p:nvSpPr>
          <p:cNvPr id="65540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B1169FCD-A887-4FA3-9B9C-52A8DC52E1DA}" type="slidenum">
              <a:rPr lang="en-US" smtClean="0"/>
              <a:pPr lvl="1"/>
              <a:t>38</a:t>
            </a:fld>
            <a:endParaRPr lang="en-US" smtClean="0"/>
          </a:p>
        </p:txBody>
      </p:sp>
      <p:sp>
        <p:nvSpPr>
          <p:cNvPr id="655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Binary Numbers</a:t>
            </a:r>
          </a:p>
        </p:txBody>
      </p:sp>
      <p:sp>
        <p:nvSpPr>
          <p:cNvPr id="6554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06400" y="1333500"/>
            <a:ext cx="8128000" cy="1409700"/>
          </a:xfrm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sz="2800" b="1" u="sng" smtClean="0"/>
              <a:t>Example5</a:t>
            </a:r>
            <a:r>
              <a:rPr lang="en-US" sz="2800" smtClean="0"/>
              <a:t>: Complete the following table</a:t>
            </a:r>
          </a:p>
        </p:txBody>
      </p:sp>
      <p:graphicFrame>
        <p:nvGraphicFramePr>
          <p:cNvPr id="961540" name="Group 4"/>
          <p:cNvGraphicFramePr>
            <a:graphicFrameLocks noGrp="1"/>
          </p:cNvGraphicFramePr>
          <p:nvPr>
            <p:ph sz="half" idx="2"/>
          </p:nvPr>
        </p:nvGraphicFramePr>
        <p:xfrm>
          <a:off x="304800" y="2743200"/>
          <a:ext cx="8458200" cy="2286000"/>
        </p:xfrm>
        <a:graphic>
          <a:graphicData uri="http://schemas.openxmlformats.org/drawingml/2006/table">
            <a:tbl>
              <a:tblPr/>
              <a:tblGrid>
                <a:gridCol w="1143000"/>
                <a:gridCol w="1143000"/>
                <a:gridCol w="1676400"/>
                <a:gridCol w="1752600"/>
                <a:gridCol w="1905000"/>
                <a:gridCol w="838200"/>
              </a:tblGrid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Unsigned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Sign-magitude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1’s complement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2’s complement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HEX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01100110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102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102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102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102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0x66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11101011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235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-107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-20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-21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0xEB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93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01011101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01011101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01011101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01011101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0x5D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-93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NA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11011101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10100010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10100011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0xA3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65587" name="AutoShape 62"/>
          <p:cNvCxnSpPr>
            <a:cxnSpLocks noChangeShapeType="1"/>
          </p:cNvCxnSpPr>
          <p:nvPr/>
        </p:nvCxnSpPr>
        <p:spPr bwMode="auto">
          <a:xfrm rot="5400000">
            <a:off x="7657306" y="4344194"/>
            <a:ext cx="1588" cy="1371600"/>
          </a:xfrm>
          <a:prstGeom prst="curvedConnector3">
            <a:avLst>
              <a:gd name="adj1" fmla="val 28200009"/>
            </a:avLst>
          </a:prstGeom>
          <a:noFill/>
          <a:ln w="25400">
            <a:solidFill>
              <a:srgbClr val="800000"/>
            </a:solidFill>
            <a:round/>
            <a:headEnd type="none" w="lg" len="lg"/>
            <a:tailEnd type="triangle" w="lg" len="lg"/>
          </a:ln>
        </p:spPr>
      </p:cxn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ECEN 301</a:t>
            </a:r>
          </a:p>
        </p:txBody>
      </p:sp>
      <p:sp>
        <p:nvSpPr>
          <p:cNvPr id="5124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Discussion #25 – Final Review</a:t>
            </a:r>
          </a:p>
        </p:txBody>
      </p:sp>
      <p:sp>
        <p:nvSpPr>
          <p:cNvPr id="5125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1F74582B-0C4E-4985-89D3-E2B3F84B04B9}" type="slidenum">
              <a:rPr lang="en-US" smtClean="0"/>
              <a:pPr lvl="1"/>
              <a:t>39</a:t>
            </a:fld>
            <a:endParaRPr lang="en-US" smtClean="0"/>
          </a:p>
        </p:txBody>
      </p:sp>
      <p:sp>
        <p:nvSpPr>
          <p:cNvPr id="51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Logic Functions</a:t>
            </a:r>
          </a:p>
        </p:txBody>
      </p:sp>
      <p:sp>
        <p:nvSpPr>
          <p:cNvPr id="51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06400" y="1333500"/>
            <a:ext cx="7061200" cy="571500"/>
          </a:xfrm>
          <a:solidFill>
            <a:srgbClr val="8495A9"/>
          </a:solidFill>
          <a:ln>
            <a:solidFill>
              <a:schemeClr val="tx1"/>
            </a:solidFill>
          </a:ln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sz="2800" b="1" smtClean="0"/>
              <a:t>3 different ways to represent logic functions:</a:t>
            </a:r>
          </a:p>
        </p:txBody>
      </p:sp>
      <p:sp>
        <p:nvSpPr>
          <p:cNvPr id="5128" name="Rectangle 4"/>
          <p:cNvSpPr>
            <a:spLocks noChangeArrowheads="1"/>
          </p:cNvSpPr>
          <p:nvPr/>
        </p:nvSpPr>
        <p:spPr bwMode="auto">
          <a:xfrm>
            <a:off x="406400" y="2133600"/>
            <a:ext cx="5080000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609600" indent="-609600" algn="l">
              <a:spcBef>
                <a:spcPct val="20000"/>
              </a:spcBef>
              <a:buClr>
                <a:srgbClr val="ACA964"/>
              </a:buClr>
              <a:buFont typeface="Monotype Sorts" pitchFamily="2" charset="2"/>
              <a:buAutoNum type="arabicPeriod"/>
            </a:pPr>
            <a:r>
              <a:rPr lang="en-US" sz="2400" b="1" u="sng">
                <a:solidFill>
                  <a:schemeClr val="bg2"/>
                </a:solidFill>
              </a:rPr>
              <a:t>Equation</a:t>
            </a:r>
            <a:r>
              <a:rPr lang="en-US" sz="2400">
                <a:solidFill>
                  <a:schemeClr val="bg2"/>
                </a:solidFill>
              </a:rPr>
              <a:t>: a mathematical representation of a logic function</a:t>
            </a:r>
          </a:p>
        </p:txBody>
      </p:sp>
      <p:graphicFrame>
        <p:nvGraphicFramePr>
          <p:cNvPr id="5122" name="Object 5"/>
          <p:cNvGraphicFramePr>
            <a:graphicFrameLocks noChangeAspect="1"/>
          </p:cNvGraphicFramePr>
          <p:nvPr>
            <p:ph sz="half" idx="2"/>
          </p:nvPr>
        </p:nvGraphicFramePr>
        <p:xfrm>
          <a:off x="1752600" y="3878263"/>
          <a:ext cx="5181600" cy="611187"/>
        </p:xfrm>
        <a:graphic>
          <a:graphicData uri="http://schemas.openxmlformats.org/presentationml/2006/ole">
            <p:oleObj spid="_x0000_s5122" name="Equation" r:id="rId3" imgW="1726920" imgH="203040" progId="Equation.3">
              <p:embed/>
            </p:oleObj>
          </a:graphicData>
        </a:graphic>
      </p:graphicFrame>
      <p:sp>
        <p:nvSpPr>
          <p:cNvPr id="5129" name="Text Box 6"/>
          <p:cNvSpPr txBox="1">
            <a:spLocks noChangeArrowheads="1"/>
          </p:cNvSpPr>
          <p:nvPr/>
        </p:nvSpPr>
        <p:spPr bwMode="auto">
          <a:xfrm>
            <a:off x="384175" y="5137150"/>
            <a:ext cx="1822450" cy="379413"/>
          </a:xfrm>
          <a:prstGeom prst="rect">
            <a:avLst/>
          </a:prstGeom>
          <a:solidFill>
            <a:srgbClr val="FFFF99">
              <a:alpha val="70195"/>
            </a:srgbClr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/>
              <a:t>Final logic output</a:t>
            </a:r>
          </a:p>
        </p:txBody>
      </p:sp>
      <p:cxnSp>
        <p:nvCxnSpPr>
          <p:cNvPr id="5130" name="AutoShape 7"/>
          <p:cNvCxnSpPr>
            <a:cxnSpLocks noChangeShapeType="1"/>
            <a:stCxn id="5129" idx="0"/>
          </p:cNvCxnSpPr>
          <p:nvPr/>
        </p:nvCxnSpPr>
        <p:spPr bwMode="auto">
          <a:xfrm flipV="1">
            <a:off x="1295400" y="4406900"/>
            <a:ext cx="514350" cy="73025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stealth" w="lg" len="lg"/>
          </a:ln>
        </p:spPr>
      </p:cxnSp>
      <p:sp>
        <p:nvSpPr>
          <p:cNvPr id="5131" name="Text Box 8"/>
          <p:cNvSpPr txBox="1">
            <a:spLocks noChangeArrowheads="1"/>
          </p:cNvSpPr>
          <p:nvPr/>
        </p:nvSpPr>
        <p:spPr bwMode="auto">
          <a:xfrm>
            <a:off x="2438400" y="5167313"/>
            <a:ext cx="3048000" cy="928687"/>
          </a:xfrm>
          <a:prstGeom prst="rect">
            <a:avLst/>
          </a:prstGeom>
          <a:solidFill>
            <a:srgbClr val="FFFF99">
              <a:alpha val="70195"/>
            </a:srgbClr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>
            <a:spAutoFit/>
          </a:bodyPr>
          <a:lstStyle/>
          <a:p>
            <a:pPr algn="l"/>
            <a:r>
              <a:rPr lang="en-US"/>
              <a:t>Each letter variable represents a top-level input to the logic function</a:t>
            </a:r>
          </a:p>
        </p:txBody>
      </p:sp>
      <p:sp>
        <p:nvSpPr>
          <p:cNvPr id="5132" name="Text Box 9"/>
          <p:cNvSpPr txBox="1">
            <a:spLocks noChangeArrowheads="1"/>
          </p:cNvSpPr>
          <p:nvPr/>
        </p:nvSpPr>
        <p:spPr bwMode="auto">
          <a:xfrm>
            <a:off x="5732463" y="5167313"/>
            <a:ext cx="3182937" cy="928687"/>
          </a:xfrm>
          <a:prstGeom prst="rect">
            <a:avLst/>
          </a:prstGeom>
          <a:solidFill>
            <a:srgbClr val="FFFF99">
              <a:alpha val="70195"/>
            </a:srgbClr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>
            <a:spAutoFit/>
          </a:bodyPr>
          <a:lstStyle/>
          <a:p>
            <a:pPr algn="l"/>
            <a:r>
              <a:rPr lang="en-US"/>
              <a:t>Mathematical operations (i.e. addition and multiplication) are boolean algebra operations</a:t>
            </a:r>
          </a:p>
        </p:txBody>
      </p:sp>
      <p:cxnSp>
        <p:nvCxnSpPr>
          <p:cNvPr id="5133" name="AutoShape 10"/>
          <p:cNvCxnSpPr>
            <a:cxnSpLocks noChangeShapeType="1"/>
            <a:stCxn id="5131" idx="0"/>
          </p:cNvCxnSpPr>
          <p:nvPr/>
        </p:nvCxnSpPr>
        <p:spPr bwMode="auto">
          <a:xfrm flipV="1">
            <a:off x="3962400" y="4425950"/>
            <a:ext cx="328613" cy="741363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stealth" w="lg" len="lg"/>
          </a:ln>
        </p:spPr>
      </p:cxnSp>
      <p:cxnSp>
        <p:nvCxnSpPr>
          <p:cNvPr id="5134" name="AutoShape 11"/>
          <p:cNvCxnSpPr>
            <a:cxnSpLocks noChangeShapeType="1"/>
            <a:stCxn id="5132" idx="0"/>
          </p:cNvCxnSpPr>
          <p:nvPr/>
        </p:nvCxnSpPr>
        <p:spPr bwMode="auto">
          <a:xfrm flipH="1" flipV="1">
            <a:off x="6083300" y="4400550"/>
            <a:ext cx="1241425" cy="766763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stealth" w="lg" len="lg"/>
          </a:ln>
        </p:spPr>
      </p:cxnSp>
      <p:sp>
        <p:nvSpPr>
          <p:cNvPr id="5135" name="Text Box 12"/>
          <p:cNvSpPr txBox="1">
            <a:spLocks noChangeArrowheads="1"/>
          </p:cNvSpPr>
          <p:nvPr/>
        </p:nvSpPr>
        <p:spPr bwMode="auto">
          <a:xfrm>
            <a:off x="5732463" y="2895600"/>
            <a:ext cx="3319462" cy="654050"/>
          </a:xfrm>
          <a:prstGeom prst="rect">
            <a:avLst/>
          </a:prstGeom>
          <a:solidFill>
            <a:srgbClr val="FFFF99">
              <a:alpha val="70195"/>
            </a:srgbClr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>
            <a:spAutoFit/>
          </a:bodyPr>
          <a:lstStyle/>
          <a:p>
            <a:pPr algn="l"/>
            <a:r>
              <a:rPr lang="en-US"/>
              <a:t>A bar over a variable represent an inverting or a </a:t>
            </a:r>
            <a:r>
              <a:rPr lang="en-US" b="1"/>
              <a:t>NOT</a:t>
            </a:r>
            <a:r>
              <a:rPr lang="en-US"/>
              <a:t> operation</a:t>
            </a:r>
          </a:p>
        </p:txBody>
      </p:sp>
      <p:cxnSp>
        <p:nvCxnSpPr>
          <p:cNvPr id="5136" name="AutoShape 13"/>
          <p:cNvCxnSpPr>
            <a:cxnSpLocks noChangeShapeType="1"/>
          </p:cNvCxnSpPr>
          <p:nvPr/>
        </p:nvCxnSpPr>
        <p:spPr bwMode="auto">
          <a:xfrm flipH="1">
            <a:off x="5486400" y="3549650"/>
            <a:ext cx="1838325" cy="461963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stealth" w="lg" len="lg"/>
          </a:ln>
        </p:spPr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ECEN 301</a:t>
            </a:r>
          </a:p>
        </p:txBody>
      </p:sp>
      <p:sp>
        <p:nvSpPr>
          <p:cNvPr id="3481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Discussion #25 – Final Review</a:t>
            </a:r>
          </a:p>
        </p:txBody>
      </p:sp>
      <p:sp>
        <p:nvSpPr>
          <p:cNvPr id="3482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C72DE9D6-A375-44F9-8DA0-2716076101D2}" type="slidenum">
              <a:rPr lang="en-US" smtClean="0"/>
              <a:pPr lvl="1"/>
              <a:t>4</a:t>
            </a:fld>
            <a:endParaRPr lang="en-US" smtClean="0"/>
          </a:p>
        </p:txBody>
      </p:sp>
      <p:sp>
        <p:nvSpPr>
          <p:cNvPr id="348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Final Exam</a:t>
            </a:r>
          </a:p>
        </p:txBody>
      </p:sp>
      <p:sp>
        <p:nvSpPr>
          <p:cNvPr id="348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6400" y="1333500"/>
            <a:ext cx="8356600" cy="46863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smtClean="0"/>
              <a:t>17 – 21 December</a:t>
            </a:r>
          </a:p>
          <a:p>
            <a:pPr>
              <a:lnSpc>
                <a:spcPct val="90000"/>
              </a:lnSpc>
            </a:pPr>
            <a:r>
              <a:rPr lang="en-US" sz="2400" smtClean="0"/>
              <a:t>Chapters 2 – 6, 8, 13 – 15</a:t>
            </a:r>
          </a:p>
          <a:p>
            <a:pPr>
              <a:lnSpc>
                <a:spcPct val="90000"/>
              </a:lnSpc>
            </a:pPr>
            <a:r>
              <a:rPr lang="en-US" sz="2400" smtClean="0"/>
              <a:t>30 questions</a:t>
            </a:r>
          </a:p>
          <a:p>
            <a:pPr lvl="1">
              <a:lnSpc>
                <a:spcPct val="90000"/>
              </a:lnSpc>
            </a:pPr>
            <a:r>
              <a:rPr lang="en-US" sz="2000" smtClean="0"/>
              <a:t>30 multiple choice (answer on bubble sheet!)</a:t>
            </a:r>
          </a:p>
          <a:p>
            <a:pPr lvl="2">
              <a:lnSpc>
                <a:spcPct val="90000"/>
              </a:lnSpc>
            </a:pPr>
            <a:r>
              <a:rPr lang="en-US" sz="1800" smtClean="0"/>
              <a:t>1 point each</a:t>
            </a:r>
          </a:p>
          <a:p>
            <a:pPr lvl="1">
              <a:lnSpc>
                <a:spcPct val="90000"/>
              </a:lnSpc>
            </a:pPr>
            <a:r>
              <a:rPr lang="en-US" sz="2000" smtClean="0"/>
              <a:t>0 long answer (show your work!)</a:t>
            </a:r>
          </a:p>
          <a:p>
            <a:pPr lvl="2">
              <a:lnSpc>
                <a:spcPct val="90000"/>
              </a:lnSpc>
            </a:pPr>
            <a:r>
              <a:rPr lang="en-US" sz="1800" smtClean="0"/>
              <a:t>4 or 5 points each</a:t>
            </a:r>
          </a:p>
          <a:p>
            <a:pPr>
              <a:lnSpc>
                <a:spcPct val="90000"/>
              </a:lnSpc>
            </a:pPr>
            <a:r>
              <a:rPr lang="en-US" sz="2400" smtClean="0"/>
              <a:t>Closed book!</a:t>
            </a:r>
          </a:p>
          <a:p>
            <a:pPr lvl="1">
              <a:lnSpc>
                <a:spcPct val="90000"/>
              </a:lnSpc>
            </a:pPr>
            <a:r>
              <a:rPr lang="en-US" sz="2000" smtClean="0"/>
              <a:t>Three 3x5 cards allowed</a:t>
            </a:r>
          </a:p>
          <a:p>
            <a:pPr>
              <a:lnSpc>
                <a:spcPct val="90000"/>
              </a:lnSpc>
            </a:pPr>
            <a:r>
              <a:rPr lang="en-US" sz="2400" smtClean="0"/>
              <a:t>Calculators allowed</a:t>
            </a:r>
          </a:p>
          <a:p>
            <a:pPr>
              <a:lnSpc>
                <a:spcPct val="90000"/>
              </a:lnSpc>
            </a:pPr>
            <a:r>
              <a:rPr lang="en-US" sz="2400" smtClean="0"/>
              <a:t>No time limit</a:t>
            </a:r>
          </a:p>
          <a:p>
            <a:pPr>
              <a:lnSpc>
                <a:spcPct val="90000"/>
              </a:lnSpc>
            </a:pPr>
            <a:r>
              <a:rPr lang="en-US" sz="2400" smtClean="0"/>
              <a:t>Study lecture slides and homework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ECEN 301</a:t>
            </a:r>
          </a:p>
        </p:txBody>
      </p:sp>
      <p:sp>
        <p:nvSpPr>
          <p:cNvPr id="66563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Discussion #25 – Final Review</a:t>
            </a:r>
          </a:p>
        </p:txBody>
      </p:sp>
      <p:sp>
        <p:nvSpPr>
          <p:cNvPr id="66564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75C4830A-0080-42B3-AAAD-1F6063B362F4}" type="slidenum">
              <a:rPr lang="en-US" smtClean="0"/>
              <a:pPr lvl="1"/>
              <a:t>40</a:t>
            </a:fld>
            <a:endParaRPr lang="en-US" smtClean="0"/>
          </a:p>
        </p:txBody>
      </p:sp>
      <p:sp>
        <p:nvSpPr>
          <p:cNvPr id="665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Logic Functions</a:t>
            </a:r>
          </a:p>
        </p:txBody>
      </p:sp>
      <p:sp>
        <p:nvSpPr>
          <p:cNvPr id="6656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06400" y="1333500"/>
            <a:ext cx="7061200" cy="571500"/>
          </a:xfrm>
          <a:solidFill>
            <a:srgbClr val="8495A9"/>
          </a:solidFill>
          <a:ln>
            <a:solidFill>
              <a:schemeClr val="tx1"/>
            </a:solidFill>
          </a:ln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sz="2800" b="1" smtClean="0"/>
              <a:t>3 different ways to represent logic functions:</a:t>
            </a:r>
          </a:p>
        </p:txBody>
      </p:sp>
      <p:sp>
        <p:nvSpPr>
          <p:cNvPr id="66567" name="Rectangle 4"/>
          <p:cNvSpPr>
            <a:spLocks noChangeArrowheads="1"/>
          </p:cNvSpPr>
          <p:nvPr/>
        </p:nvSpPr>
        <p:spPr bwMode="auto">
          <a:xfrm>
            <a:off x="406400" y="2133600"/>
            <a:ext cx="4699000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609600" indent="-609600" algn="l">
              <a:spcBef>
                <a:spcPct val="20000"/>
              </a:spcBef>
              <a:buClr>
                <a:srgbClr val="ACA964"/>
              </a:buClr>
              <a:buFont typeface="Monotype Sorts" pitchFamily="2" charset="2"/>
              <a:buAutoNum type="arabicPeriod" startAt="2"/>
            </a:pPr>
            <a:r>
              <a:rPr lang="en-US" sz="2400" b="1" u="sng">
                <a:solidFill>
                  <a:schemeClr val="bg2"/>
                </a:solidFill>
              </a:rPr>
              <a:t>Gates</a:t>
            </a:r>
            <a:r>
              <a:rPr lang="en-US" sz="2400">
                <a:solidFill>
                  <a:schemeClr val="bg2"/>
                </a:solidFill>
              </a:rPr>
              <a:t>: a visual block representation of the function</a:t>
            </a:r>
          </a:p>
        </p:txBody>
      </p:sp>
      <p:grpSp>
        <p:nvGrpSpPr>
          <p:cNvPr id="66568" name="Group 6"/>
          <p:cNvGrpSpPr>
            <a:grpSpLocks/>
          </p:cNvGrpSpPr>
          <p:nvPr/>
        </p:nvGrpSpPr>
        <p:grpSpPr bwMode="auto">
          <a:xfrm>
            <a:off x="3359150" y="5035550"/>
            <a:ext cx="779463" cy="374650"/>
            <a:chOff x="1889" y="3244"/>
            <a:chExt cx="875" cy="471"/>
          </a:xfrm>
        </p:grpSpPr>
        <p:grpSp>
          <p:nvGrpSpPr>
            <p:cNvPr id="66623" name="Group 7"/>
            <p:cNvGrpSpPr>
              <a:grpSpLocks/>
            </p:cNvGrpSpPr>
            <p:nvPr/>
          </p:nvGrpSpPr>
          <p:grpSpPr bwMode="auto">
            <a:xfrm>
              <a:off x="2008" y="3244"/>
              <a:ext cx="544" cy="471"/>
              <a:chOff x="2008" y="3244"/>
              <a:chExt cx="544" cy="471"/>
            </a:xfrm>
          </p:grpSpPr>
          <p:grpSp>
            <p:nvGrpSpPr>
              <p:cNvPr id="66628" name="Group 8"/>
              <p:cNvGrpSpPr>
                <a:grpSpLocks/>
              </p:cNvGrpSpPr>
              <p:nvPr/>
            </p:nvGrpSpPr>
            <p:grpSpPr bwMode="auto">
              <a:xfrm>
                <a:off x="2291" y="3245"/>
                <a:ext cx="261" cy="470"/>
                <a:chOff x="2291" y="3245"/>
                <a:chExt cx="261" cy="470"/>
              </a:xfrm>
            </p:grpSpPr>
            <p:sp>
              <p:nvSpPr>
                <p:cNvPr id="66630" name="AutoShape 9"/>
                <p:cNvSpPr>
                  <a:spLocks noChangeArrowheads="1"/>
                </p:cNvSpPr>
                <p:nvPr/>
              </p:nvSpPr>
              <p:spPr bwMode="auto">
                <a:xfrm>
                  <a:off x="2291" y="3245"/>
                  <a:ext cx="261" cy="471"/>
                </a:xfrm>
                <a:prstGeom prst="roundRect">
                  <a:avLst>
                    <a:gd name="adj" fmla="val 384"/>
                  </a:avLst>
                </a:prstGeom>
                <a:noFill/>
                <a:ln w="25400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6631" name="Freeform 10"/>
                <p:cNvSpPr>
                  <a:spLocks noChangeArrowheads="1"/>
                </p:cNvSpPr>
                <p:nvPr/>
              </p:nvSpPr>
              <p:spPr bwMode="auto">
                <a:xfrm>
                  <a:off x="2294" y="3245"/>
                  <a:ext cx="258" cy="471"/>
                </a:xfrm>
                <a:custGeom>
                  <a:avLst/>
                  <a:gdLst>
                    <a:gd name="T0" fmla="*/ 0 w 1139"/>
                    <a:gd name="T1" fmla="*/ 107 h 2079"/>
                    <a:gd name="T2" fmla="*/ 3 w 1139"/>
                    <a:gd name="T3" fmla="*/ 106 h 2079"/>
                    <a:gd name="T4" fmla="*/ 6 w 1139"/>
                    <a:gd name="T5" fmla="*/ 106 h 2079"/>
                    <a:gd name="T6" fmla="*/ 9 w 1139"/>
                    <a:gd name="T7" fmla="*/ 106 h 2079"/>
                    <a:gd name="T8" fmla="*/ 12 w 1139"/>
                    <a:gd name="T9" fmla="*/ 106 h 2079"/>
                    <a:gd name="T10" fmla="*/ 15 w 1139"/>
                    <a:gd name="T11" fmla="*/ 105 h 2079"/>
                    <a:gd name="T12" fmla="*/ 17 w 1139"/>
                    <a:gd name="T13" fmla="*/ 104 h 2079"/>
                    <a:gd name="T14" fmla="*/ 20 w 1139"/>
                    <a:gd name="T15" fmla="*/ 103 h 2079"/>
                    <a:gd name="T16" fmla="*/ 23 w 1139"/>
                    <a:gd name="T17" fmla="*/ 102 h 2079"/>
                    <a:gd name="T18" fmla="*/ 26 w 1139"/>
                    <a:gd name="T19" fmla="*/ 101 h 2079"/>
                    <a:gd name="T20" fmla="*/ 28 w 1139"/>
                    <a:gd name="T21" fmla="*/ 100 h 2079"/>
                    <a:gd name="T22" fmla="*/ 31 w 1139"/>
                    <a:gd name="T23" fmla="*/ 98 h 2079"/>
                    <a:gd name="T24" fmla="*/ 33 w 1139"/>
                    <a:gd name="T25" fmla="*/ 97 h 2079"/>
                    <a:gd name="T26" fmla="*/ 36 w 1139"/>
                    <a:gd name="T27" fmla="*/ 95 h 2079"/>
                    <a:gd name="T28" fmla="*/ 38 w 1139"/>
                    <a:gd name="T29" fmla="*/ 94 h 2079"/>
                    <a:gd name="T30" fmla="*/ 40 w 1139"/>
                    <a:gd name="T31" fmla="*/ 92 h 2079"/>
                    <a:gd name="T32" fmla="*/ 42 w 1139"/>
                    <a:gd name="T33" fmla="*/ 90 h 2079"/>
                    <a:gd name="T34" fmla="*/ 44 w 1139"/>
                    <a:gd name="T35" fmla="*/ 88 h 2079"/>
                    <a:gd name="T36" fmla="*/ 46 w 1139"/>
                    <a:gd name="T37" fmla="*/ 86 h 2079"/>
                    <a:gd name="T38" fmla="*/ 48 w 1139"/>
                    <a:gd name="T39" fmla="*/ 84 h 2079"/>
                    <a:gd name="T40" fmla="*/ 50 w 1139"/>
                    <a:gd name="T41" fmla="*/ 81 h 2079"/>
                    <a:gd name="T42" fmla="*/ 51 w 1139"/>
                    <a:gd name="T43" fmla="*/ 79 h 2079"/>
                    <a:gd name="T44" fmla="*/ 52 w 1139"/>
                    <a:gd name="T45" fmla="*/ 77 h 2079"/>
                    <a:gd name="T46" fmla="*/ 54 w 1139"/>
                    <a:gd name="T47" fmla="*/ 74 h 2079"/>
                    <a:gd name="T48" fmla="*/ 55 w 1139"/>
                    <a:gd name="T49" fmla="*/ 72 h 2079"/>
                    <a:gd name="T50" fmla="*/ 56 w 1139"/>
                    <a:gd name="T51" fmla="*/ 69 h 2079"/>
                    <a:gd name="T52" fmla="*/ 57 w 1139"/>
                    <a:gd name="T53" fmla="*/ 67 h 2079"/>
                    <a:gd name="T54" fmla="*/ 57 w 1139"/>
                    <a:gd name="T55" fmla="*/ 64 h 2079"/>
                    <a:gd name="T56" fmla="*/ 58 w 1139"/>
                    <a:gd name="T57" fmla="*/ 61 h 2079"/>
                    <a:gd name="T58" fmla="*/ 58 w 1139"/>
                    <a:gd name="T59" fmla="*/ 59 h 2079"/>
                    <a:gd name="T60" fmla="*/ 58 w 1139"/>
                    <a:gd name="T61" fmla="*/ 56 h 2079"/>
                    <a:gd name="T62" fmla="*/ 58 w 1139"/>
                    <a:gd name="T63" fmla="*/ 53 h 2079"/>
                    <a:gd name="T64" fmla="*/ 58 w 1139"/>
                    <a:gd name="T65" fmla="*/ 51 h 2079"/>
                    <a:gd name="T66" fmla="*/ 58 w 1139"/>
                    <a:gd name="T67" fmla="*/ 48 h 2079"/>
                    <a:gd name="T68" fmla="*/ 58 w 1139"/>
                    <a:gd name="T69" fmla="*/ 45 h 2079"/>
                    <a:gd name="T70" fmla="*/ 57 w 1139"/>
                    <a:gd name="T71" fmla="*/ 43 h 2079"/>
                    <a:gd name="T72" fmla="*/ 57 w 1139"/>
                    <a:gd name="T73" fmla="*/ 40 h 2079"/>
                    <a:gd name="T74" fmla="*/ 56 w 1139"/>
                    <a:gd name="T75" fmla="*/ 37 h 2079"/>
                    <a:gd name="T76" fmla="*/ 55 w 1139"/>
                    <a:gd name="T77" fmla="*/ 35 h 2079"/>
                    <a:gd name="T78" fmla="*/ 54 w 1139"/>
                    <a:gd name="T79" fmla="*/ 32 h 2079"/>
                    <a:gd name="T80" fmla="*/ 52 w 1139"/>
                    <a:gd name="T81" fmla="*/ 30 h 2079"/>
                    <a:gd name="T82" fmla="*/ 51 w 1139"/>
                    <a:gd name="T83" fmla="*/ 28 h 2079"/>
                    <a:gd name="T84" fmla="*/ 50 w 1139"/>
                    <a:gd name="T85" fmla="*/ 25 h 2079"/>
                    <a:gd name="T86" fmla="*/ 48 w 1139"/>
                    <a:gd name="T87" fmla="*/ 23 h 2079"/>
                    <a:gd name="T88" fmla="*/ 46 w 1139"/>
                    <a:gd name="T89" fmla="*/ 21 h 2079"/>
                    <a:gd name="T90" fmla="*/ 44 w 1139"/>
                    <a:gd name="T91" fmla="*/ 19 h 2079"/>
                    <a:gd name="T92" fmla="*/ 42 w 1139"/>
                    <a:gd name="T93" fmla="*/ 17 h 2079"/>
                    <a:gd name="T94" fmla="*/ 40 w 1139"/>
                    <a:gd name="T95" fmla="*/ 15 h 2079"/>
                    <a:gd name="T96" fmla="*/ 38 w 1139"/>
                    <a:gd name="T97" fmla="*/ 13 h 2079"/>
                    <a:gd name="T98" fmla="*/ 36 w 1139"/>
                    <a:gd name="T99" fmla="*/ 11 h 2079"/>
                    <a:gd name="T100" fmla="*/ 33 w 1139"/>
                    <a:gd name="T101" fmla="*/ 10 h 2079"/>
                    <a:gd name="T102" fmla="*/ 31 w 1139"/>
                    <a:gd name="T103" fmla="*/ 8 h 2079"/>
                    <a:gd name="T104" fmla="*/ 28 w 1139"/>
                    <a:gd name="T105" fmla="*/ 7 h 2079"/>
                    <a:gd name="T106" fmla="*/ 26 w 1139"/>
                    <a:gd name="T107" fmla="*/ 6 h 2079"/>
                    <a:gd name="T108" fmla="*/ 23 w 1139"/>
                    <a:gd name="T109" fmla="*/ 5 h 2079"/>
                    <a:gd name="T110" fmla="*/ 20 w 1139"/>
                    <a:gd name="T111" fmla="*/ 3 h 2079"/>
                    <a:gd name="T112" fmla="*/ 17 w 1139"/>
                    <a:gd name="T113" fmla="*/ 2 h 2079"/>
                    <a:gd name="T114" fmla="*/ 15 w 1139"/>
                    <a:gd name="T115" fmla="*/ 2 h 2079"/>
                    <a:gd name="T116" fmla="*/ 12 w 1139"/>
                    <a:gd name="T117" fmla="*/ 1 h 2079"/>
                    <a:gd name="T118" fmla="*/ 9 w 1139"/>
                    <a:gd name="T119" fmla="*/ 1 h 2079"/>
                    <a:gd name="T120" fmla="*/ 6 w 1139"/>
                    <a:gd name="T121" fmla="*/ 0 h 2079"/>
                    <a:gd name="T122" fmla="*/ 3 w 1139"/>
                    <a:gd name="T123" fmla="*/ 0 h 2079"/>
                    <a:gd name="T124" fmla="*/ 0 w 1139"/>
                    <a:gd name="T125" fmla="*/ 0 h 2079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  <a:gd name="T183" fmla="*/ 0 60000 65536"/>
                    <a:gd name="T184" fmla="*/ 0 60000 65536"/>
                    <a:gd name="T185" fmla="*/ 0 60000 65536"/>
                    <a:gd name="T186" fmla="*/ 0 60000 65536"/>
                    <a:gd name="T187" fmla="*/ 0 60000 65536"/>
                    <a:gd name="T188" fmla="*/ 0 60000 65536"/>
                    <a:gd name="T189" fmla="*/ 0 w 1139"/>
                    <a:gd name="T190" fmla="*/ 0 h 2079"/>
                    <a:gd name="T191" fmla="*/ 1139 w 1139"/>
                    <a:gd name="T192" fmla="*/ 2079 h 2079"/>
                  </a:gdLst>
                  <a:ahLst/>
                  <a:cxnLst>
                    <a:cxn ang="T126">
                      <a:pos x="T0" y="T1"/>
                    </a:cxn>
                    <a:cxn ang="T127">
                      <a:pos x="T2" y="T3"/>
                    </a:cxn>
                    <a:cxn ang="T128">
                      <a:pos x="T4" y="T5"/>
                    </a:cxn>
                    <a:cxn ang="T129">
                      <a:pos x="T6" y="T7"/>
                    </a:cxn>
                    <a:cxn ang="T130">
                      <a:pos x="T8" y="T9"/>
                    </a:cxn>
                    <a:cxn ang="T131">
                      <a:pos x="T10" y="T11"/>
                    </a:cxn>
                    <a:cxn ang="T132">
                      <a:pos x="T12" y="T13"/>
                    </a:cxn>
                    <a:cxn ang="T133">
                      <a:pos x="T14" y="T15"/>
                    </a:cxn>
                    <a:cxn ang="T134">
                      <a:pos x="T16" y="T17"/>
                    </a:cxn>
                    <a:cxn ang="T135">
                      <a:pos x="T18" y="T19"/>
                    </a:cxn>
                    <a:cxn ang="T136">
                      <a:pos x="T20" y="T21"/>
                    </a:cxn>
                    <a:cxn ang="T137">
                      <a:pos x="T22" y="T23"/>
                    </a:cxn>
                    <a:cxn ang="T138">
                      <a:pos x="T24" y="T25"/>
                    </a:cxn>
                    <a:cxn ang="T139">
                      <a:pos x="T26" y="T27"/>
                    </a:cxn>
                    <a:cxn ang="T140">
                      <a:pos x="T28" y="T29"/>
                    </a:cxn>
                    <a:cxn ang="T141">
                      <a:pos x="T30" y="T31"/>
                    </a:cxn>
                    <a:cxn ang="T142">
                      <a:pos x="T32" y="T33"/>
                    </a:cxn>
                    <a:cxn ang="T143">
                      <a:pos x="T34" y="T35"/>
                    </a:cxn>
                    <a:cxn ang="T144">
                      <a:pos x="T36" y="T37"/>
                    </a:cxn>
                    <a:cxn ang="T145">
                      <a:pos x="T38" y="T39"/>
                    </a:cxn>
                    <a:cxn ang="T146">
                      <a:pos x="T40" y="T41"/>
                    </a:cxn>
                    <a:cxn ang="T147">
                      <a:pos x="T42" y="T43"/>
                    </a:cxn>
                    <a:cxn ang="T148">
                      <a:pos x="T44" y="T45"/>
                    </a:cxn>
                    <a:cxn ang="T149">
                      <a:pos x="T46" y="T47"/>
                    </a:cxn>
                    <a:cxn ang="T150">
                      <a:pos x="T48" y="T49"/>
                    </a:cxn>
                    <a:cxn ang="T151">
                      <a:pos x="T50" y="T51"/>
                    </a:cxn>
                    <a:cxn ang="T152">
                      <a:pos x="T52" y="T53"/>
                    </a:cxn>
                    <a:cxn ang="T153">
                      <a:pos x="T54" y="T55"/>
                    </a:cxn>
                    <a:cxn ang="T154">
                      <a:pos x="T56" y="T57"/>
                    </a:cxn>
                    <a:cxn ang="T155">
                      <a:pos x="T58" y="T59"/>
                    </a:cxn>
                    <a:cxn ang="T156">
                      <a:pos x="T60" y="T61"/>
                    </a:cxn>
                    <a:cxn ang="T157">
                      <a:pos x="T62" y="T63"/>
                    </a:cxn>
                    <a:cxn ang="T158">
                      <a:pos x="T64" y="T65"/>
                    </a:cxn>
                    <a:cxn ang="T159">
                      <a:pos x="T66" y="T67"/>
                    </a:cxn>
                    <a:cxn ang="T160">
                      <a:pos x="T68" y="T69"/>
                    </a:cxn>
                    <a:cxn ang="T161">
                      <a:pos x="T70" y="T71"/>
                    </a:cxn>
                    <a:cxn ang="T162">
                      <a:pos x="T72" y="T73"/>
                    </a:cxn>
                    <a:cxn ang="T163">
                      <a:pos x="T74" y="T75"/>
                    </a:cxn>
                    <a:cxn ang="T164">
                      <a:pos x="T76" y="T77"/>
                    </a:cxn>
                    <a:cxn ang="T165">
                      <a:pos x="T78" y="T79"/>
                    </a:cxn>
                    <a:cxn ang="T166">
                      <a:pos x="T80" y="T81"/>
                    </a:cxn>
                    <a:cxn ang="T167">
                      <a:pos x="T82" y="T83"/>
                    </a:cxn>
                    <a:cxn ang="T168">
                      <a:pos x="T84" y="T85"/>
                    </a:cxn>
                    <a:cxn ang="T169">
                      <a:pos x="T86" y="T87"/>
                    </a:cxn>
                    <a:cxn ang="T170">
                      <a:pos x="T88" y="T89"/>
                    </a:cxn>
                    <a:cxn ang="T171">
                      <a:pos x="T90" y="T91"/>
                    </a:cxn>
                    <a:cxn ang="T172">
                      <a:pos x="T92" y="T93"/>
                    </a:cxn>
                    <a:cxn ang="T173">
                      <a:pos x="T94" y="T95"/>
                    </a:cxn>
                    <a:cxn ang="T174">
                      <a:pos x="T96" y="T97"/>
                    </a:cxn>
                    <a:cxn ang="T175">
                      <a:pos x="T98" y="T99"/>
                    </a:cxn>
                    <a:cxn ang="T176">
                      <a:pos x="T100" y="T101"/>
                    </a:cxn>
                    <a:cxn ang="T177">
                      <a:pos x="T102" y="T103"/>
                    </a:cxn>
                    <a:cxn ang="T178">
                      <a:pos x="T104" y="T105"/>
                    </a:cxn>
                    <a:cxn ang="T179">
                      <a:pos x="T106" y="T107"/>
                    </a:cxn>
                    <a:cxn ang="T180">
                      <a:pos x="T108" y="T109"/>
                    </a:cxn>
                    <a:cxn ang="T181">
                      <a:pos x="T110" y="T111"/>
                    </a:cxn>
                    <a:cxn ang="T182">
                      <a:pos x="T112" y="T113"/>
                    </a:cxn>
                    <a:cxn ang="T183">
                      <a:pos x="T114" y="T115"/>
                    </a:cxn>
                    <a:cxn ang="T184">
                      <a:pos x="T116" y="T117"/>
                    </a:cxn>
                    <a:cxn ang="T185">
                      <a:pos x="T118" y="T119"/>
                    </a:cxn>
                    <a:cxn ang="T186">
                      <a:pos x="T120" y="T121"/>
                    </a:cxn>
                    <a:cxn ang="T187">
                      <a:pos x="T122" y="T123"/>
                    </a:cxn>
                    <a:cxn ang="T188">
                      <a:pos x="T124" y="T125"/>
                    </a:cxn>
                  </a:cxnLst>
                  <a:rect l="T189" t="T190" r="T191" b="T192"/>
                  <a:pathLst>
                    <a:path w="1139" h="2079">
                      <a:moveTo>
                        <a:pt x="0" y="2078"/>
                      </a:moveTo>
                      <a:lnTo>
                        <a:pt x="58" y="2076"/>
                      </a:lnTo>
                      <a:lnTo>
                        <a:pt x="116" y="2072"/>
                      </a:lnTo>
                      <a:lnTo>
                        <a:pt x="173" y="2065"/>
                      </a:lnTo>
                      <a:lnTo>
                        <a:pt x="230" y="2055"/>
                      </a:lnTo>
                      <a:lnTo>
                        <a:pt x="286" y="2043"/>
                      </a:lnTo>
                      <a:lnTo>
                        <a:pt x="342" y="2028"/>
                      </a:lnTo>
                      <a:lnTo>
                        <a:pt x="396" y="2011"/>
                      </a:lnTo>
                      <a:lnTo>
                        <a:pt x="450" y="1991"/>
                      </a:lnTo>
                      <a:lnTo>
                        <a:pt x="502" y="1969"/>
                      </a:lnTo>
                      <a:lnTo>
                        <a:pt x="553" y="1944"/>
                      </a:lnTo>
                      <a:lnTo>
                        <a:pt x="603" y="1917"/>
                      </a:lnTo>
                      <a:lnTo>
                        <a:pt x="651" y="1888"/>
                      </a:lnTo>
                      <a:lnTo>
                        <a:pt x="698" y="1857"/>
                      </a:lnTo>
                      <a:lnTo>
                        <a:pt x="742" y="1824"/>
                      </a:lnTo>
                      <a:lnTo>
                        <a:pt x="785" y="1788"/>
                      </a:lnTo>
                      <a:lnTo>
                        <a:pt x="826" y="1751"/>
                      </a:lnTo>
                      <a:lnTo>
                        <a:pt x="864" y="1712"/>
                      </a:lnTo>
                      <a:lnTo>
                        <a:pt x="901" y="1672"/>
                      </a:lnTo>
                      <a:lnTo>
                        <a:pt x="935" y="1629"/>
                      </a:lnTo>
                      <a:lnTo>
                        <a:pt x="966" y="1585"/>
                      </a:lnTo>
                      <a:lnTo>
                        <a:pt x="995" y="1540"/>
                      </a:lnTo>
                      <a:lnTo>
                        <a:pt x="1022" y="1494"/>
                      </a:lnTo>
                      <a:lnTo>
                        <a:pt x="1046" y="1446"/>
                      </a:lnTo>
                      <a:lnTo>
                        <a:pt x="1067" y="1398"/>
                      </a:lnTo>
                      <a:lnTo>
                        <a:pt x="1086" y="1348"/>
                      </a:lnTo>
                      <a:lnTo>
                        <a:pt x="1102" y="1298"/>
                      </a:lnTo>
                      <a:lnTo>
                        <a:pt x="1115" y="1247"/>
                      </a:lnTo>
                      <a:lnTo>
                        <a:pt x="1125" y="1195"/>
                      </a:lnTo>
                      <a:lnTo>
                        <a:pt x="1132" y="1143"/>
                      </a:lnTo>
                      <a:lnTo>
                        <a:pt x="1137" y="1091"/>
                      </a:lnTo>
                      <a:lnTo>
                        <a:pt x="1138" y="1039"/>
                      </a:lnTo>
                      <a:lnTo>
                        <a:pt x="1137" y="987"/>
                      </a:lnTo>
                      <a:lnTo>
                        <a:pt x="1132" y="935"/>
                      </a:lnTo>
                      <a:lnTo>
                        <a:pt x="1125" y="883"/>
                      </a:lnTo>
                      <a:lnTo>
                        <a:pt x="1115" y="831"/>
                      </a:lnTo>
                      <a:lnTo>
                        <a:pt x="1102" y="780"/>
                      </a:lnTo>
                      <a:lnTo>
                        <a:pt x="1086" y="730"/>
                      </a:lnTo>
                      <a:lnTo>
                        <a:pt x="1067" y="680"/>
                      </a:lnTo>
                      <a:lnTo>
                        <a:pt x="1046" y="632"/>
                      </a:lnTo>
                      <a:lnTo>
                        <a:pt x="1022" y="584"/>
                      </a:lnTo>
                      <a:lnTo>
                        <a:pt x="995" y="538"/>
                      </a:lnTo>
                      <a:lnTo>
                        <a:pt x="966" y="493"/>
                      </a:lnTo>
                      <a:lnTo>
                        <a:pt x="935" y="449"/>
                      </a:lnTo>
                      <a:lnTo>
                        <a:pt x="901" y="407"/>
                      </a:lnTo>
                      <a:lnTo>
                        <a:pt x="864" y="366"/>
                      </a:lnTo>
                      <a:lnTo>
                        <a:pt x="826" y="327"/>
                      </a:lnTo>
                      <a:lnTo>
                        <a:pt x="785" y="290"/>
                      </a:lnTo>
                      <a:lnTo>
                        <a:pt x="742" y="254"/>
                      </a:lnTo>
                      <a:lnTo>
                        <a:pt x="698" y="221"/>
                      </a:lnTo>
                      <a:lnTo>
                        <a:pt x="651" y="190"/>
                      </a:lnTo>
                      <a:lnTo>
                        <a:pt x="603" y="161"/>
                      </a:lnTo>
                      <a:lnTo>
                        <a:pt x="553" y="134"/>
                      </a:lnTo>
                      <a:lnTo>
                        <a:pt x="502" y="109"/>
                      </a:lnTo>
                      <a:lnTo>
                        <a:pt x="450" y="87"/>
                      </a:lnTo>
                      <a:lnTo>
                        <a:pt x="396" y="68"/>
                      </a:lnTo>
                      <a:lnTo>
                        <a:pt x="342" y="50"/>
                      </a:lnTo>
                      <a:lnTo>
                        <a:pt x="286" y="35"/>
                      </a:lnTo>
                      <a:lnTo>
                        <a:pt x="230" y="23"/>
                      </a:lnTo>
                      <a:lnTo>
                        <a:pt x="173" y="13"/>
                      </a:lnTo>
                      <a:lnTo>
                        <a:pt x="116" y="6"/>
                      </a:lnTo>
                      <a:lnTo>
                        <a:pt x="58" y="2"/>
                      </a:lnTo>
                      <a:lnTo>
                        <a:pt x="1" y="0"/>
                      </a:lnTo>
                    </a:path>
                  </a:pathLst>
                </a:cu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66629" name="Freeform 11"/>
              <p:cNvSpPr>
                <a:spLocks noChangeArrowheads="1"/>
              </p:cNvSpPr>
              <p:nvPr/>
            </p:nvSpPr>
            <p:spPr bwMode="auto">
              <a:xfrm>
                <a:off x="2008" y="3244"/>
                <a:ext cx="308" cy="472"/>
              </a:xfrm>
              <a:custGeom>
                <a:avLst/>
                <a:gdLst>
                  <a:gd name="T0" fmla="*/ 70 w 1357"/>
                  <a:gd name="T1" fmla="*/ 0 h 2080"/>
                  <a:gd name="T2" fmla="*/ 0 w 1357"/>
                  <a:gd name="T3" fmla="*/ 0 h 2080"/>
                  <a:gd name="T4" fmla="*/ 0 w 1357"/>
                  <a:gd name="T5" fmla="*/ 107 h 2080"/>
                  <a:gd name="T6" fmla="*/ 70 w 1357"/>
                  <a:gd name="T7" fmla="*/ 107 h 208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357"/>
                  <a:gd name="T13" fmla="*/ 0 h 2080"/>
                  <a:gd name="T14" fmla="*/ 1357 w 1357"/>
                  <a:gd name="T15" fmla="*/ 2080 h 208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357" h="2080">
                    <a:moveTo>
                      <a:pt x="1356" y="0"/>
                    </a:moveTo>
                    <a:lnTo>
                      <a:pt x="0" y="0"/>
                    </a:lnTo>
                    <a:lnTo>
                      <a:pt x="0" y="2079"/>
                    </a:lnTo>
                    <a:lnTo>
                      <a:pt x="1356" y="2079"/>
                    </a:lnTo>
                  </a:path>
                </a:pathLst>
              </a:cu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66624" name="Line 12"/>
            <p:cNvSpPr>
              <a:spLocks noChangeShapeType="1"/>
            </p:cNvSpPr>
            <p:nvPr/>
          </p:nvSpPr>
          <p:spPr bwMode="auto">
            <a:xfrm flipH="1">
              <a:off x="1888" y="3315"/>
              <a:ext cx="121" cy="1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625" name="Line 13"/>
            <p:cNvSpPr>
              <a:spLocks noChangeShapeType="1"/>
            </p:cNvSpPr>
            <p:nvPr/>
          </p:nvSpPr>
          <p:spPr bwMode="auto">
            <a:xfrm flipH="1">
              <a:off x="1888" y="3644"/>
              <a:ext cx="121" cy="1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626" name="Line 14"/>
            <p:cNvSpPr>
              <a:spLocks noChangeShapeType="1"/>
            </p:cNvSpPr>
            <p:nvPr/>
          </p:nvSpPr>
          <p:spPr bwMode="auto">
            <a:xfrm flipH="1">
              <a:off x="2562" y="3478"/>
              <a:ext cx="204" cy="1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627" name="Line 15"/>
            <p:cNvSpPr>
              <a:spLocks noChangeShapeType="1"/>
            </p:cNvSpPr>
            <p:nvPr/>
          </p:nvSpPr>
          <p:spPr bwMode="auto">
            <a:xfrm flipH="1">
              <a:off x="1888" y="3476"/>
              <a:ext cx="121" cy="1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6569" name="Group 16"/>
          <p:cNvGrpSpPr>
            <a:grpSpLocks/>
          </p:cNvGrpSpPr>
          <p:nvPr/>
        </p:nvGrpSpPr>
        <p:grpSpPr bwMode="auto">
          <a:xfrm>
            <a:off x="3359150" y="4502150"/>
            <a:ext cx="779463" cy="376238"/>
            <a:chOff x="1889" y="2709"/>
            <a:chExt cx="875" cy="472"/>
          </a:xfrm>
        </p:grpSpPr>
        <p:grpSp>
          <p:nvGrpSpPr>
            <p:cNvPr id="66614" name="Group 17"/>
            <p:cNvGrpSpPr>
              <a:grpSpLocks/>
            </p:cNvGrpSpPr>
            <p:nvPr/>
          </p:nvGrpSpPr>
          <p:grpSpPr bwMode="auto">
            <a:xfrm>
              <a:off x="2008" y="2709"/>
              <a:ext cx="544" cy="472"/>
              <a:chOff x="2008" y="2709"/>
              <a:chExt cx="544" cy="472"/>
            </a:xfrm>
          </p:grpSpPr>
          <p:grpSp>
            <p:nvGrpSpPr>
              <p:cNvPr id="66619" name="Group 18"/>
              <p:cNvGrpSpPr>
                <a:grpSpLocks/>
              </p:cNvGrpSpPr>
              <p:nvPr/>
            </p:nvGrpSpPr>
            <p:grpSpPr bwMode="auto">
              <a:xfrm>
                <a:off x="2291" y="2710"/>
                <a:ext cx="261" cy="471"/>
                <a:chOff x="2291" y="2710"/>
                <a:chExt cx="261" cy="471"/>
              </a:xfrm>
            </p:grpSpPr>
            <p:sp>
              <p:nvSpPr>
                <p:cNvPr id="66621" name="AutoShape 19"/>
                <p:cNvSpPr>
                  <a:spLocks noChangeArrowheads="1"/>
                </p:cNvSpPr>
                <p:nvPr/>
              </p:nvSpPr>
              <p:spPr bwMode="auto">
                <a:xfrm>
                  <a:off x="2291" y="2710"/>
                  <a:ext cx="261" cy="472"/>
                </a:xfrm>
                <a:prstGeom prst="roundRect">
                  <a:avLst>
                    <a:gd name="adj" fmla="val 384"/>
                  </a:avLst>
                </a:prstGeom>
                <a:noFill/>
                <a:ln w="25400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6622" name="Freeform 20"/>
                <p:cNvSpPr>
                  <a:spLocks noChangeArrowheads="1"/>
                </p:cNvSpPr>
                <p:nvPr/>
              </p:nvSpPr>
              <p:spPr bwMode="auto">
                <a:xfrm>
                  <a:off x="2294" y="2710"/>
                  <a:ext cx="258" cy="472"/>
                </a:xfrm>
                <a:custGeom>
                  <a:avLst/>
                  <a:gdLst>
                    <a:gd name="T0" fmla="*/ 0 w 1139"/>
                    <a:gd name="T1" fmla="*/ 107 h 2083"/>
                    <a:gd name="T2" fmla="*/ 3 w 1139"/>
                    <a:gd name="T3" fmla="*/ 107 h 2083"/>
                    <a:gd name="T4" fmla="*/ 6 w 1139"/>
                    <a:gd name="T5" fmla="*/ 107 h 2083"/>
                    <a:gd name="T6" fmla="*/ 9 w 1139"/>
                    <a:gd name="T7" fmla="*/ 106 h 2083"/>
                    <a:gd name="T8" fmla="*/ 12 w 1139"/>
                    <a:gd name="T9" fmla="*/ 106 h 2083"/>
                    <a:gd name="T10" fmla="*/ 15 w 1139"/>
                    <a:gd name="T11" fmla="*/ 105 h 2083"/>
                    <a:gd name="T12" fmla="*/ 17 w 1139"/>
                    <a:gd name="T13" fmla="*/ 104 h 2083"/>
                    <a:gd name="T14" fmla="*/ 20 w 1139"/>
                    <a:gd name="T15" fmla="*/ 103 h 2083"/>
                    <a:gd name="T16" fmla="*/ 23 w 1139"/>
                    <a:gd name="T17" fmla="*/ 102 h 2083"/>
                    <a:gd name="T18" fmla="*/ 26 w 1139"/>
                    <a:gd name="T19" fmla="*/ 101 h 2083"/>
                    <a:gd name="T20" fmla="*/ 28 w 1139"/>
                    <a:gd name="T21" fmla="*/ 100 h 2083"/>
                    <a:gd name="T22" fmla="*/ 31 w 1139"/>
                    <a:gd name="T23" fmla="*/ 99 h 2083"/>
                    <a:gd name="T24" fmla="*/ 33 w 1139"/>
                    <a:gd name="T25" fmla="*/ 97 h 2083"/>
                    <a:gd name="T26" fmla="*/ 36 w 1139"/>
                    <a:gd name="T27" fmla="*/ 95 h 2083"/>
                    <a:gd name="T28" fmla="*/ 38 w 1139"/>
                    <a:gd name="T29" fmla="*/ 94 h 2083"/>
                    <a:gd name="T30" fmla="*/ 40 w 1139"/>
                    <a:gd name="T31" fmla="*/ 92 h 2083"/>
                    <a:gd name="T32" fmla="*/ 42 w 1139"/>
                    <a:gd name="T33" fmla="*/ 90 h 2083"/>
                    <a:gd name="T34" fmla="*/ 44 w 1139"/>
                    <a:gd name="T35" fmla="*/ 88 h 2083"/>
                    <a:gd name="T36" fmla="*/ 46 w 1139"/>
                    <a:gd name="T37" fmla="*/ 86 h 2083"/>
                    <a:gd name="T38" fmla="*/ 48 w 1139"/>
                    <a:gd name="T39" fmla="*/ 84 h 2083"/>
                    <a:gd name="T40" fmla="*/ 50 w 1139"/>
                    <a:gd name="T41" fmla="*/ 82 h 2083"/>
                    <a:gd name="T42" fmla="*/ 51 w 1139"/>
                    <a:gd name="T43" fmla="*/ 79 h 2083"/>
                    <a:gd name="T44" fmla="*/ 52 w 1139"/>
                    <a:gd name="T45" fmla="*/ 77 h 2083"/>
                    <a:gd name="T46" fmla="*/ 54 w 1139"/>
                    <a:gd name="T47" fmla="*/ 74 h 2083"/>
                    <a:gd name="T48" fmla="*/ 55 w 1139"/>
                    <a:gd name="T49" fmla="*/ 72 h 2083"/>
                    <a:gd name="T50" fmla="*/ 56 w 1139"/>
                    <a:gd name="T51" fmla="*/ 69 h 2083"/>
                    <a:gd name="T52" fmla="*/ 57 w 1139"/>
                    <a:gd name="T53" fmla="*/ 67 h 2083"/>
                    <a:gd name="T54" fmla="*/ 57 w 1139"/>
                    <a:gd name="T55" fmla="*/ 64 h 2083"/>
                    <a:gd name="T56" fmla="*/ 58 w 1139"/>
                    <a:gd name="T57" fmla="*/ 61 h 2083"/>
                    <a:gd name="T58" fmla="*/ 58 w 1139"/>
                    <a:gd name="T59" fmla="*/ 59 h 2083"/>
                    <a:gd name="T60" fmla="*/ 58 w 1139"/>
                    <a:gd name="T61" fmla="*/ 56 h 2083"/>
                    <a:gd name="T62" fmla="*/ 58 w 1139"/>
                    <a:gd name="T63" fmla="*/ 53 h 2083"/>
                    <a:gd name="T64" fmla="*/ 58 w 1139"/>
                    <a:gd name="T65" fmla="*/ 51 h 2083"/>
                    <a:gd name="T66" fmla="*/ 58 w 1139"/>
                    <a:gd name="T67" fmla="*/ 48 h 2083"/>
                    <a:gd name="T68" fmla="*/ 58 w 1139"/>
                    <a:gd name="T69" fmla="*/ 45 h 2083"/>
                    <a:gd name="T70" fmla="*/ 57 w 1139"/>
                    <a:gd name="T71" fmla="*/ 43 h 2083"/>
                    <a:gd name="T72" fmla="*/ 57 w 1139"/>
                    <a:gd name="T73" fmla="*/ 40 h 2083"/>
                    <a:gd name="T74" fmla="*/ 56 w 1139"/>
                    <a:gd name="T75" fmla="*/ 38 h 2083"/>
                    <a:gd name="T76" fmla="*/ 55 w 1139"/>
                    <a:gd name="T77" fmla="*/ 35 h 2083"/>
                    <a:gd name="T78" fmla="*/ 54 w 1139"/>
                    <a:gd name="T79" fmla="*/ 32 h 2083"/>
                    <a:gd name="T80" fmla="*/ 52 w 1139"/>
                    <a:gd name="T81" fmla="*/ 30 h 2083"/>
                    <a:gd name="T82" fmla="*/ 51 w 1139"/>
                    <a:gd name="T83" fmla="*/ 28 h 2083"/>
                    <a:gd name="T84" fmla="*/ 50 w 1139"/>
                    <a:gd name="T85" fmla="*/ 25 h 2083"/>
                    <a:gd name="T86" fmla="*/ 48 w 1139"/>
                    <a:gd name="T87" fmla="*/ 23 h 2083"/>
                    <a:gd name="T88" fmla="*/ 46 w 1139"/>
                    <a:gd name="T89" fmla="*/ 21 h 2083"/>
                    <a:gd name="T90" fmla="*/ 44 w 1139"/>
                    <a:gd name="T91" fmla="*/ 19 h 2083"/>
                    <a:gd name="T92" fmla="*/ 42 w 1139"/>
                    <a:gd name="T93" fmla="*/ 17 h 2083"/>
                    <a:gd name="T94" fmla="*/ 40 w 1139"/>
                    <a:gd name="T95" fmla="*/ 15 h 2083"/>
                    <a:gd name="T96" fmla="*/ 38 w 1139"/>
                    <a:gd name="T97" fmla="*/ 13 h 2083"/>
                    <a:gd name="T98" fmla="*/ 36 w 1139"/>
                    <a:gd name="T99" fmla="*/ 11 h 2083"/>
                    <a:gd name="T100" fmla="*/ 33 w 1139"/>
                    <a:gd name="T101" fmla="*/ 10 h 2083"/>
                    <a:gd name="T102" fmla="*/ 31 w 1139"/>
                    <a:gd name="T103" fmla="*/ 8 h 2083"/>
                    <a:gd name="T104" fmla="*/ 28 w 1139"/>
                    <a:gd name="T105" fmla="*/ 7 h 2083"/>
                    <a:gd name="T106" fmla="*/ 26 w 1139"/>
                    <a:gd name="T107" fmla="*/ 6 h 2083"/>
                    <a:gd name="T108" fmla="*/ 23 w 1139"/>
                    <a:gd name="T109" fmla="*/ 5 h 2083"/>
                    <a:gd name="T110" fmla="*/ 20 w 1139"/>
                    <a:gd name="T111" fmla="*/ 3 h 2083"/>
                    <a:gd name="T112" fmla="*/ 17 w 1139"/>
                    <a:gd name="T113" fmla="*/ 2 h 2083"/>
                    <a:gd name="T114" fmla="*/ 15 w 1139"/>
                    <a:gd name="T115" fmla="*/ 2 h 2083"/>
                    <a:gd name="T116" fmla="*/ 12 w 1139"/>
                    <a:gd name="T117" fmla="*/ 1 h 2083"/>
                    <a:gd name="T118" fmla="*/ 9 w 1139"/>
                    <a:gd name="T119" fmla="*/ 1 h 2083"/>
                    <a:gd name="T120" fmla="*/ 6 w 1139"/>
                    <a:gd name="T121" fmla="*/ 0 h 2083"/>
                    <a:gd name="T122" fmla="*/ 3 w 1139"/>
                    <a:gd name="T123" fmla="*/ 0 h 2083"/>
                    <a:gd name="T124" fmla="*/ 0 w 1139"/>
                    <a:gd name="T125" fmla="*/ 0 h 2083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  <a:gd name="T183" fmla="*/ 0 60000 65536"/>
                    <a:gd name="T184" fmla="*/ 0 60000 65536"/>
                    <a:gd name="T185" fmla="*/ 0 60000 65536"/>
                    <a:gd name="T186" fmla="*/ 0 60000 65536"/>
                    <a:gd name="T187" fmla="*/ 0 60000 65536"/>
                    <a:gd name="T188" fmla="*/ 0 60000 65536"/>
                    <a:gd name="T189" fmla="*/ 0 w 1139"/>
                    <a:gd name="T190" fmla="*/ 0 h 2083"/>
                    <a:gd name="T191" fmla="*/ 1139 w 1139"/>
                    <a:gd name="T192" fmla="*/ 2083 h 2083"/>
                  </a:gdLst>
                  <a:ahLst/>
                  <a:cxnLst>
                    <a:cxn ang="T126">
                      <a:pos x="T0" y="T1"/>
                    </a:cxn>
                    <a:cxn ang="T127">
                      <a:pos x="T2" y="T3"/>
                    </a:cxn>
                    <a:cxn ang="T128">
                      <a:pos x="T4" y="T5"/>
                    </a:cxn>
                    <a:cxn ang="T129">
                      <a:pos x="T6" y="T7"/>
                    </a:cxn>
                    <a:cxn ang="T130">
                      <a:pos x="T8" y="T9"/>
                    </a:cxn>
                    <a:cxn ang="T131">
                      <a:pos x="T10" y="T11"/>
                    </a:cxn>
                    <a:cxn ang="T132">
                      <a:pos x="T12" y="T13"/>
                    </a:cxn>
                    <a:cxn ang="T133">
                      <a:pos x="T14" y="T15"/>
                    </a:cxn>
                    <a:cxn ang="T134">
                      <a:pos x="T16" y="T17"/>
                    </a:cxn>
                    <a:cxn ang="T135">
                      <a:pos x="T18" y="T19"/>
                    </a:cxn>
                    <a:cxn ang="T136">
                      <a:pos x="T20" y="T21"/>
                    </a:cxn>
                    <a:cxn ang="T137">
                      <a:pos x="T22" y="T23"/>
                    </a:cxn>
                    <a:cxn ang="T138">
                      <a:pos x="T24" y="T25"/>
                    </a:cxn>
                    <a:cxn ang="T139">
                      <a:pos x="T26" y="T27"/>
                    </a:cxn>
                    <a:cxn ang="T140">
                      <a:pos x="T28" y="T29"/>
                    </a:cxn>
                    <a:cxn ang="T141">
                      <a:pos x="T30" y="T31"/>
                    </a:cxn>
                    <a:cxn ang="T142">
                      <a:pos x="T32" y="T33"/>
                    </a:cxn>
                    <a:cxn ang="T143">
                      <a:pos x="T34" y="T35"/>
                    </a:cxn>
                    <a:cxn ang="T144">
                      <a:pos x="T36" y="T37"/>
                    </a:cxn>
                    <a:cxn ang="T145">
                      <a:pos x="T38" y="T39"/>
                    </a:cxn>
                    <a:cxn ang="T146">
                      <a:pos x="T40" y="T41"/>
                    </a:cxn>
                    <a:cxn ang="T147">
                      <a:pos x="T42" y="T43"/>
                    </a:cxn>
                    <a:cxn ang="T148">
                      <a:pos x="T44" y="T45"/>
                    </a:cxn>
                    <a:cxn ang="T149">
                      <a:pos x="T46" y="T47"/>
                    </a:cxn>
                    <a:cxn ang="T150">
                      <a:pos x="T48" y="T49"/>
                    </a:cxn>
                    <a:cxn ang="T151">
                      <a:pos x="T50" y="T51"/>
                    </a:cxn>
                    <a:cxn ang="T152">
                      <a:pos x="T52" y="T53"/>
                    </a:cxn>
                    <a:cxn ang="T153">
                      <a:pos x="T54" y="T55"/>
                    </a:cxn>
                    <a:cxn ang="T154">
                      <a:pos x="T56" y="T57"/>
                    </a:cxn>
                    <a:cxn ang="T155">
                      <a:pos x="T58" y="T59"/>
                    </a:cxn>
                    <a:cxn ang="T156">
                      <a:pos x="T60" y="T61"/>
                    </a:cxn>
                    <a:cxn ang="T157">
                      <a:pos x="T62" y="T63"/>
                    </a:cxn>
                    <a:cxn ang="T158">
                      <a:pos x="T64" y="T65"/>
                    </a:cxn>
                    <a:cxn ang="T159">
                      <a:pos x="T66" y="T67"/>
                    </a:cxn>
                    <a:cxn ang="T160">
                      <a:pos x="T68" y="T69"/>
                    </a:cxn>
                    <a:cxn ang="T161">
                      <a:pos x="T70" y="T71"/>
                    </a:cxn>
                    <a:cxn ang="T162">
                      <a:pos x="T72" y="T73"/>
                    </a:cxn>
                    <a:cxn ang="T163">
                      <a:pos x="T74" y="T75"/>
                    </a:cxn>
                    <a:cxn ang="T164">
                      <a:pos x="T76" y="T77"/>
                    </a:cxn>
                    <a:cxn ang="T165">
                      <a:pos x="T78" y="T79"/>
                    </a:cxn>
                    <a:cxn ang="T166">
                      <a:pos x="T80" y="T81"/>
                    </a:cxn>
                    <a:cxn ang="T167">
                      <a:pos x="T82" y="T83"/>
                    </a:cxn>
                    <a:cxn ang="T168">
                      <a:pos x="T84" y="T85"/>
                    </a:cxn>
                    <a:cxn ang="T169">
                      <a:pos x="T86" y="T87"/>
                    </a:cxn>
                    <a:cxn ang="T170">
                      <a:pos x="T88" y="T89"/>
                    </a:cxn>
                    <a:cxn ang="T171">
                      <a:pos x="T90" y="T91"/>
                    </a:cxn>
                    <a:cxn ang="T172">
                      <a:pos x="T92" y="T93"/>
                    </a:cxn>
                    <a:cxn ang="T173">
                      <a:pos x="T94" y="T95"/>
                    </a:cxn>
                    <a:cxn ang="T174">
                      <a:pos x="T96" y="T97"/>
                    </a:cxn>
                    <a:cxn ang="T175">
                      <a:pos x="T98" y="T99"/>
                    </a:cxn>
                    <a:cxn ang="T176">
                      <a:pos x="T100" y="T101"/>
                    </a:cxn>
                    <a:cxn ang="T177">
                      <a:pos x="T102" y="T103"/>
                    </a:cxn>
                    <a:cxn ang="T178">
                      <a:pos x="T104" y="T105"/>
                    </a:cxn>
                    <a:cxn ang="T179">
                      <a:pos x="T106" y="T107"/>
                    </a:cxn>
                    <a:cxn ang="T180">
                      <a:pos x="T108" y="T109"/>
                    </a:cxn>
                    <a:cxn ang="T181">
                      <a:pos x="T110" y="T111"/>
                    </a:cxn>
                    <a:cxn ang="T182">
                      <a:pos x="T112" y="T113"/>
                    </a:cxn>
                    <a:cxn ang="T183">
                      <a:pos x="T114" y="T115"/>
                    </a:cxn>
                    <a:cxn ang="T184">
                      <a:pos x="T116" y="T117"/>
                    </a:cxn>
                    <a:cxn ang="T185">
                      <a:pos x="T118" y="T119"/>
                    </a:cxn>
                    <a:cxn ang="T186">
                      <a:pos x="T120" y="T121"/>
                    </a:cxn>
                    <a:cxn ang="T187">
                      <a:pos x="T122" y="T123"/>
                    </a:cxn>
                    <a:cxn ang="T188">
                      <a:pos x="T124" y="T125"/>
                    </a:cxn>
                  </a:cxnLst>
                  <a:rect l="T189" t="T190" r="T191" b="T192"/>
                  <a:pathLst>
                    <a:path w="1139" h="2083">
                      <a:moveTo>
                        <a:pt x="0" y="2082"/>
                      </a:moveTo>
                      <a:lnTo>
                        <a:pt x="58" y="2080"/>
                      </a:lnTo>
                      <a:lnTo>
                        <a:pt x="116" y="2076"/>
                      </a:lnTo>
                      <a:lnTo>
                        <a:pt x="173" y="2069"/>
                      </a:lnTo>
                      <a:lnTo>
                        <a:pt x="230" y="2059"/>
                      </a:lnTo>
                      <a:lnTo>
                        <a:pt x="286" y="2047"/>
                      </a:lnTo>
                      <a:lnTo>
                        <a:pt x="342" y="2032"/>
                      </a:lnTo>
                      <a:lnTo>
                        <a:pt x="396" y="2014"/>
                      </a:lnTo>
                      <a:lnTo>
                        <a:pt x="450" y="1995"/>
                      </a:lnTo>
                      <a:lnTo>
                        <a:pt x="502" y="1972"/>
                      </a:lnTo>
                      <a:lnTo>
                        <a:pt x="553" y="1948"/>
                      </a:lnTo>
                      <a:lnTo>
                        <a:pt x="603" y="1921"/>
                      </a:lnTo>
                      <a:lnTo>
                        <a:pt x="651" y="1892"/>
                      </a:lnTo>
                      <a:lnTo>
                        <a:pt x="698" y="1860"/>
                      </a:lnTo>
                      <a:lnTo>
                        <a:pt x="742" y="1827"/>
                      </a:lnTo>
                      <a:lnTo>
                        <a:pt x="785" y="1792"/>
                      </a:lnTo>
                      <a:lnTo>
                        <a:pt x="826" y="1755"/>
                      </a:lnTo>
                      <a:lnTo>
                        <a:pt x="864" y="1716"/>
                      </a:lnTo>
                      <a:lnTo>
                        <a:pt x="901" y="1675"/>
                      </a:lnTo>
                      <a:lnTo>
                        <a:pt x="935" y="1632"/>
                      </a:lnTo>
                      <a:lnTo>
                        <a:pt x="966" y="1589"/>
                      </a:lnTo>
                      <a:lnTo>
                        <a:pt x="995" y="1543"/>
                      </a:lnTo>
                      <a:lnTo>
                        <a:pt x="1022" y="1497"/>
                      </a:lnTo>
                      <a:lnTo>
                        <a:pt x="1046" y="1449"/>
                      </a:lnTo>
                      <a:lnTo>
                        <a:pt x="1067" y="1400"/>
                      </a:lnTo>
                      <a:lnTo>
                        <a:pt x="1086" y="1351"/>
                      </a:lnTo>
                      <a:lnTo>
                        <a:pt x="1102" y="1300"/>
                      </a:lnTo>
                      <a:lnTo>
                        <a:pt x="1115" y="1249"/>
                      </a:lnTo>
                      <a:lnTo>
                        <a:pt x="1125" y="1198"/>
                      </a:lnTo>
                      <a:lnTo>
                        <a:pt x="1132" y="1146"/>
                      </a:lnTo>
                      <a:lnTo>
                        <a:pt x="1137" y="1093"/>
                      </a:lnTo>
                      <a:lnTo>
                        <a:pt x="1138" y="1041"/>
                      </a:lnTo>
                      <a:lnTo>
                        <a:pt x="1137" y="989"/>
                      </a:lnTo>
                      <a:lnTo>
                        <a:pt x="1132" y="936"/>
                      </a:lnTo>
                      <a:lnTo>
                        <a:pt x="1125" y="884"/>
                      </a:lnTo>
                      <a:lnTo>
                        <a:pt x="1115" y="833"/>
                      </a:lnTo>
                      <a:lnTo>
                        <a:pt x="1102" y="782"/>
                      </a:lnTo>
                      <a:lnTo>
                        <a:pt x="1086" y="731"/>
                      </a:lnTo>
                      <a:lnTo>
                        <a:pt x="1067" y="682"/>
                      </a:lnTo>
                      <a:lnTo>
                        <a:pt x="1046" y="633"/>
                      </a:lnTo>
                      <a:lnTo>
                        <a:pt x="1022" y="585"/>
                      </a:lnTo>
                      <a:lnTo>
                        <a:pt x="995" y="539"/>
                      </a:lnTo>
                      <a:lnTo>
                        <a:pt x="966" y="494"/>
                      </a:lnTo>
                      <a:lnTo>
                        <a:pt x="935" y="450"/>
                      </a:lnTo>
                      <a:lnTo>
                        <a:pt x="901" y="407"/>
                      </a:lnTo>
                      <a:lnTo>
                        <a:pt x="864" y="367"/>
                      </a:lnTo>
                      <a:lnTo>
                        <a:pt x="826" y="328"/>
                      </a:lnTo>
                      <a:lnTo>
                        <a:pt x="785" y="290"/>
                      </a:lnTo>
                      <a:lnTo>
                        <a:pt x="742" y="255"/>
                      </a:lnTo>
                      <a:lnTo>
                        <a:pt x="698" y="222"/>
                      </a:lnTo>
                      <a:lnTo>
                        <a:pt x="651" y="190"/>
                      </a:lnTo>
                      <a:lnTo>
                        <a:pt x="603" y="161"/>
                      </a:lnTo>
                      <a:lnTo>
                        <a:pt x="553" y="134"/>
                      </a:lnTo>
                      <a:lnTo>
                        <a:pt x="502" y="110"/>
                      </a:lnTo>
                      <a:lnTo>
                        <a:pt x="450" y="87"/>
                      </a:lnTo>
                      <a:lnTo>
                        <a:pt x="396" y="68"/>
                      </a:lnTo>
                      <a:lnTo>
                        <a:pt x="342" y="50"/>
                      </a:lnTo>
                      <a:lnTo>
                        <a:pt x="286" y="35"/>
                      </a:lnTo>
                      <a:lnTo>
                        <a:pt x="230" y="23"/>
                      </a:lnTo>
                      <a:lnTo>
                        <a:pt x="173" y="13"/>
                      </a:lnTo>
                      <a:lnTo>
                        <a:pt x="116" y="6"/>
                      </a:lnTo>
                      <a:lnTo>
                        <a:pt x="58" y="2"/>
                      </a:lnTo>
                      <a:lnTo>
                        <a:pt x="1" y="0"/>
                      </a:lnTo>
                    </a:path>
                  </a:pathLst>
                </a:cu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66620" name="Freeform 21"/>
              <p:cNvSpPr>
                <a:spLocks noChangeArrowheads="1"/>
              </p:cNvSpPr>
              <p:nvPr/>
            </p:nvSpPr>
            <p:spPr bwMode="auto">
              <a:xfrm>
                <a:off x="2008" y="2709"/>
                <a:ext cx="308" cy="473"/>
              </a:xfrm>
              <a:custGeom>
                <a:avLst/>
                <a:gdLst>
                  <a:gd name="T0" fmla="*/ 70 w 1357"/>
                  <a:gd name="T1" fmla="*/ 0 h 2084"/>
                  <a:gd name="T2" fmla="*/ 0 w 1357"/>
                  <a:gd name="T3" fmla="*/ 0 h 2084"/>
                  <a:gd name="T4" fmla="*/ 0 w 1357"/>
                  <a:gd name="T5" fmla="*/ 107 h 2084"/>
                  <a:gd name="T6" fmla="*/ 70 w 1357"/>
                  <a:gd name="T7" fmla="*/ 107 h 208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357"/>
                  <a:gd name="T13" fmla="*/ 0 h 2084"/>
                  <a:gd name="T14" fmla="*/ 1357 w 1357"/>
                  <a:gd name="T15" fmla="*/ 2084 h 208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357" h="2084">
                    <a:moveTo>
                      <a:pt x="1356" y="0"/>
                    </a:moveTo>
                    <a:lnTo>
                      <a:pt x="0" y="0"/>
                    </a:lnTo>
                    <a:lnTo>
                      <a:pt x="0" y="2083"/>
                    </a:lnTo>
                    <a:lnTo>
                      <a:pt x="1356" y="2083"/>
                    </a:lnTo>
                  </a:path>
                </a:pathLst>
              </a:cu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66615" name="Line 22"/>
            <p:cNvSpPr>
              <a:spLocks noChangeShapeType="1"/>
            </p:cNvSpPr>
            <p:nvPr/>
          </p:nvSpPr>
          <p:spPr bwMode="auto">
            <a:xfrm flipH="1">
              <a:off x="1888" y="2780"/>
              <a:ext cx="121" cy="1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616" name="Line 23"/>
            <p:cNvSpPr>
              <a:spLocks noChangeShapeType="1"/>
            </p:cNvSpPr>
            <p:nvPr/>
          </p:nvSpPr>
          <p:spPr bwMode="auto">
            <a:xfrm flipH="1">
              <a:off x="1888" y="3110"/>
              <a:ext cx="121" cy="1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617" name="Line 24"/>
            <p:cNvSpPr>
              <a:spLocks noChangeShapeType="1"/>
            </p:cNvSpPr>
            <p:nvPr/>
          </p:nvSpPr>
          <p:spPr bwMode="auto">
            <a:xfrm flipH="1">
              <a:off x="2562" y="2944"/>
              <a:ext cx="204" cy="1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618" name="Line 25"/>
            <p:cNvSpPr>
              <a:spLocks noChangeShapeType="1"/>
            </p:cNvSpPr>
            <p:nvPr/>
          </p:nvSpPr>
          <p:spPr bwMode="auto">
            <a:xfrm flipH="1">
              <a:off x="1888" y="2942"/>
              <a:ext cx="121" cy="1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6570" name="Group 26"/>
          <p:cNvGrpSpPr>
            <a:grpSpLocks/>
          </p:cNvGrpSpPr>
          <p:nvPr/>
        </p:nvGrpSpPr>
        <p:grpSpPr bwMode="auto">
          <a:xfrm>
            <a:off x="3359150" y="3968750"/>
            <a:ext cx="779463" cy="376238"/>
            <a:chOff x="1889" y="2170"/>
            <a:chExt cx="875" cy="472"/>
          </a:xfrm>
        </p:grpSpPr>
        <p:grpSp>
          <p:nvGrpSpPr>
            <p:cNvPr id="66605" name="Group 27"/>
            <p:cNvGrpSpPr>
              <a:grpSpLocks/>
            </p:cNvGrpSpPr>
            <p:nvPr/>
          </p:nvGrpSpPr>
          <p:grpSpPr bwMode="auto">
            <a:xfrm>
              <a:off x="2008" y="2170"/>
              <a:ext cx="544" cy="472"/>
              <a:chOff x="2008" y="2170"/>
              <a:chExt cx="544" cy="472"/>
            </a:xfrm>
          </p:grpSpPr>
          <p:grpSp>
            <p:nvGrpSpPr>
              <p:cNvPr id="66610" name="Group 28"/>
              <p:cNvGrpSpPr>
                <a:grpSpLocks/>
              </p:cNvGrpSpPr>
              <p:nvPr/>
            </p:nvGrpSpPr>
            <p:grpSpPr bwMode="auto">
              <a:xfrm>
                <a:off x="2291" y="2171"/>
                <a:ext cx="261" cy="471"/>
                <a:chOff x="2291" y="2171"/>
                <a:chExt cx="261" cy="471"/>
              </a:xfrm>
            </p:grpSpPr>
            <p:sp>
              <p:nvSpPr>
                <p:cNvPr id="66612" name="AutoShape 29"/>
                <p:cNvSpPr>
                  <a:spLocks noChangeArrowheads="1"/>
                </p:cNvSpPr>
                <p:nvPr/>
              </p:nvSpPr>
              <p:spPr bwMode="auto">
                <a:xfrm>
                  <a:off x="2291" y="2171"/>
                  <a:ext cx="261" cy="472"/>
                </a:xfrm>
                <a:prstGeom prst="roundRect">
                  <a:avLst>
                    <a:gd name="adj" fmla="val 384"/>
                  </a:avLst>
                </a:prstGeom>
                <a:noFill/>
                <a:ln w="25400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6613" name="Freeform 30"/>
                <p:cNvSpPr>
                  <a:spLocks noChangeArrowheads="1"/>
                </p:cNvSpPr>
                <p:nvPr/>
              </p:nvSpPr>
              <p:spPr bwMode="auto">
                <a:xfrm>
                  <a:off x="2294" y="2171"/>
                  <a:ext cx="258" cy="472"/>
                </a:xfrm>
                <a:custGeom>
                  <a:avLst/>
                  <a:gdLst>
                    <a:gd name="T0" fmla="*/ 0 w 1139"/>
                    <a:gd name="T1" fmla="*/ 107 h 2083"/>
                    <a:gd name="T2" fmla="*/ 3 w 1139"/>
                    <a:gd name="T3" fmla="*/ 107 h 2083"/>
                    <a:gd name="T4" fmla="*/ 6 w 1139"/>
                    <a:gd name="T5" fmla="*/ 107 h 2083"/>
                    <a:gd name="T6" fmla="*/ 9 w 1139"/>
                    <a:gd name="T7" fmla="*/ 106 h 2083"/>
                    <a:gd name="T8" fmla="*/ 12 w 1139"/>
                    <a:gd name="T9" fmla="*/ 106 h 2083"/>
                    <a:gd name="T10" fmla="*/ 15 w 1139"/>
                    <a:gd name="T11" fmla="*/ 105 h 2083"/>
                    <a:gd name="T12" fmla="*/ 17 w 1139"/>
                    <a:gd name="T13" fmla="*/ 104 h 2083"/>
                    <a:gd name="T14" fmla="*/ 20 w 1139"/>
                    <a:gd name="T15" fmla="*/ 103 h 2083"/>
                    <a:gd name="T16" fmla="*/ 23 w 1139"/>
                    <a:gd name="T17" fmla="*/ 102 h 2083"/>
                    <a:gd name="T18" fmla="*/ 26 w 1139"/>
                    <a:gd name="T19" fmla="*/ 101 h 2083"/>
                    <a:gd name="T20" fmla="*/ 28 w 1139"/>
                    <a:gd name="T21" fmla="*/ 100 h 2083"/>
                    <a:gd name="T22" fmla="*/ 31 w 1139"/>
                    <a:gd name="T23" fmla="*/ 99 h 2083"/>
                    <a:gd name="T24" fmla="*/ 33 w 1139"/>
                    <a:gd name="T25" fmla="*/ 97 h 2083"/>
                    <a:gd name="T26" fmla="*/ 36 w 1139"/>
                    <a:gd name="T27" fmla="*/ 95 h 2083"/>
                    <a:gd name="T28" fmla="*/ 38 w 1139"/>
                    <a:gd name="T29" fmla="*/ 94 h 2083"/>
                    <a:gd name="T30" fmla="*/ 40 w 1139"/>
                    <a:gd name="T31" fmla="*/ 92 h 2083"/>
                    <a:gd name="T32" fmla="*/ 42 w 1139"/>
                    <a:gd name="T33" fmla="*/ 90 h 2083"/>
                    <a:gd name="T34" fmla="*/ 44 w 1139"/>
                    <a:gd name="T35" fmla="*/ 88 h 2083"/>
                    <a:gd name="T36" fmla="*/ 46 w 1139"/>
                    <a:gd name="T37" fmla="*/ 86 h 2083"/>
                    <a:gd name="T38" fmla="*/ 48 w 1139"/>
                    <a:gd name="T39" fmla="*/ 84 h 2083"/>
                    <a:gd name="T40" fmla="*/ 50 w 1139"/>
                    <a:gd name="T41" fmla="*/ 82 h 2083"/>
                    <a:gd name="T42" fmla="*/ 51 w 1139"/>
                    <a:gd name="T43" fmla="*/ 79 h 2083"/>
                    <a:gd name="T44" fmla="*/ 52 w 1139"/>
                    <a:gd name="T45" fmla="*/ 77 h 2083"/>
                    <a:gd name="T46" fmla="*/ 54 w 1139"/>
                    <a:gd name="T47" fmla="*/ 74 h 2083"/>
                    <a:gd name="T48" fmla="*/ 55 w 1139"/>
                    <a:gd name="T49" fmla="*/ 72 h 2083"/>
                    <a:gd name="T50" fmla="*/ 56 w 1139"/>
                    <a:gd name="T51" fmla="*/ 69 h 2083"/>
                    <a:gd name="T52" fmla="*/ 57 w 1139"/>
                    <a:gd name="T53" fmla="*/ 67 h 2083"/>
                    <a:gd name="T54" fmla="*/ 57 w 1139"/>
                    <a:gd name="T55" fmla="*/ 64 h 2083"/>
                    <a:gd name="T56" fmla="*/ 58 w 1139"/>
                    <a:gd name="T57" fmla="*/ 61 h 2083"/>
                    <a:gd name="T58" fmla="*/ 58 w 1139"/>
                    <a:gd name="T59" fmla="*/ 59 h 2083"/>
                    <a:gd name="T60" fmla="*/ 58 w 1139"/>
                    <a:gd name="T61" fmla="*/ 56 h 2083"/>
                    <a:gd name="T62" fmla="*/ 58 w 1139"/>
                    <a:gd name="T63" fmla="*/ 53 h 2083"/>
                    <a:gd name="T64" fmla="*/ 58 w 1139"/>
                    <a:gd name="T65" fmla="*/ 51 h 2083"/>
                    <a:gd name="T66" fmla="*/ 58 w 1139"/>
                    <a:gd name="T67" fmla="*/ 48 h 2083"/>
                    <a:gd name="T68" fmla="*/ 58 w 1139"/>
                    <a:gd name="T69" fmla="*/ 45 h 2083"/>
                    <a:gd name="T70" fmla="*/ 57 w 1139"/>
                    <a:gd name="T71" fmla="*/ 43 h 2083"/>
                    <a:gd name="T72" fmla="*/ 57 w 1139"/>
                    <a:gd name="T73" fmla="*/ 40 h 2083"/>
                    <a:gd name="T74" fmla="*/ 56 w 1139"/>
                    <a:gd name="T75" fmla="*/ 38 h 2083"/>
                    <a:gd name="T76" fmla="*/ 55 w 1139"/>
                    <a:gd name="T77" fmla="*/ 35 h 2083"/>
                    <a:gd name="T78" fmla="*/ 54 w 1139"/>
                    <a:gd name="T79" fmla="*/ 32 h 2083"/>
                    <a:gd name="T80" fmla="*/ 52 w 1139"/>
                    <a:gd name="T81" fmla="*/ 30 h 2083"/>
                    <a:gd name="T82" fmla="*/ 51 w 1139"/>
                    <a:gd name="T83" fmla="*/ 28 h 2083"/>
                    <a:gd name="T84" fmla="*/ 50 w 1139"/>
                    <a:gd name="T85" fmla="*/ 25 h 2083"/>
                    <a:gd name="T86" fmla="*/ 48 w 1139"/>
                    <a:gd name="T87" fmla="*/ 23 h 2083"/>
                    <a:gd name="T88" fmla="*/ 46 w 1139"/>
                    <a:gd name="T89" fmla="*/ 21 h 2083"/>
                    <a:gd name="T90" fmla="*/ 44 w 1139"/>
                    <a:gd name="T91" fmla="*/ 19 h 2083"/>
                    <a:gd name="T92" fmla="*/ 42 w 1139"/>
                    <a:gd name="T93" fmla="*/ 17 h 2083"/>
                    <a:gd name="T94" fmla="*/ 40 w 1139"/>
                    <a:gd name="T95" fmla="*/ 15 h 2083"/>
                    <a:gd name="T96" fmla="*/ 38 w 1139"/>
                    <a:gd name="T97" fmla="*/ 13 h 2083"/>
                    <a:gd name="T98" fmla="*/ 36 w 1139"/>
                    <a:gd name="T99" fmla="*/ 11 h 2083"/>
                    <a:gd name="T100" fmla="*/ 33 w 1139"/>
                    <a:gd name="T101" fmla="*/ 10 h 2083"/>
                    <a:gd name="T102" fmla="*/ 31 w 1139"/>
                    <a:gd name="T103" fmla="*/ 8 h 2083"/>
                    <a:gd name="T104" fmla="*/ 28 w 1139"/>
                    <a:gd name="T105" fmla="*/ 7 h 2083"/>
                    <a:gd name="T106" fmla="*/ 26 w 1139"/>
                    <a:gd name="T107" fmla="*/ 6 h 2083"/>
                    <a:gd name="T108" fmla="*/ 23 w 1139"/>
                    <a:gd name="T109" fmla="*/ 5 h 2083"/>
                    <a:gd name="T110" fmla="*/ 20 w 1139"/>
                    <a:gd name="T111" fmla="*/ 3 h 2083"/>
                    <a:gd name="T112" fmla="*/ 17 w 1139"/>
                    <a:gd name="T113" fmla="*/ 2 h 2083"/>
                    <a:gd name="T114" fmla="*/ 15 w 1139"/>
                    <a:gd name="T115" fmla="*/ 2 h 2083"/>
                    <a:gd name="T116" fmla="*/ 12 w 1139"/>
                    <a:gd name="T117" fmla="*/ 1 h 2083"/>
                    <a:gd name="T118" fmla="*/ 9 w 1139"/>
                    <a:gd name="T119" fmla="*/ 1 h 2083"/>
                    <a:gd name="T120" fmla="*/ 6 w 1139"/>
                    <a:gd name="T121" fmla="*/ 0 h 2083"/>
                    <a:gd name="T122" fmla="*/ 3 w 1139"/>
                    <a:gd name="T123" fmla="*/ 0 h 2083"/>
                    <a:gd name="T124" fmla="*/ 0 w 1139"/>
                    <a:gd name="T125" fmla="*/ 0 h 2083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  <a:gd name="T183" fmla="*/ 0 60000 65536"/>
                    <a:gd name="T184" fmla="*/ 0 60000 65536"/>
                    <a:gd name="T185" fmla="*/ 0 60000 65536"/>
                    <a:gd name="T186" fmla="*/ 0 60000 65536"/>
                    <a:gd name="T187" fmla="*/ 0 60000 65536"/>
                    <a:gd name="T188" fmla="*/ 0 60000 65536"/>
                    <a:gd name="T189" fmla="*/ 0 w 1139"/>
                    <a:gd name="T190" fmla="*/ 0 h 2083"/>
                    <a:gd name="T191" fmla="*/ 1139 w 1139"/>
                    <a:gd name="T192" fmla="*/ 2083 h 2083"/>
                  </a:gdLst>
                  <a:ahLst/>
                  <a:cxnLst>
                    <a:cxn ang="T126">
                      <a:pos x="T0" y="T1"/>
                    </a:cxn>
                    <a:cxn ang="T127">
                      <a:pos x="T2" y="T3"/>
                    </a:cxn>
                    <a:cxn ang="T128">
                      <a:pos x="T4" y="T5"/>
                    </a:cxn>
                    <a:cxn ang="T129">
                      <a:pos x="T6" y="T7"/>
                    </a:cxn>
                    <a:cxn ang="T130">
                      <a:pos x="T8" y="T9"/>
                    </a:cxn>
                    <a:cxn ang="T131">
                      <a:pos x="T10" y="T11"/>
                    </a:cxn>
                    <a:cxn ang="T132">
                      <a:pos x="T12" y="T13"/>
                    </a:cxn>
                    <a:cxn ang="T133">
                      <a:pos x="T14" y="T15"/>
                    </a:cxn>
                    <a:cxn ang="T134">
                      <a:pos x="T16" y="T17"/>
                    </a:cxn>
                    <a:cxn ang="T135">
                      <a:pos x="T18" y="T19"/>
                    </a:cxn>
                    <a:cxn ang="T136">
                      <a:pos x="T20" y="T21"/>
                    </a:cxn>
                    <a:cxn ang="T137">
                      <a:pos x="T22" y="T23"/>
                    </a:cxn>
                    <a:cxn ang="T138">
                      <a:pos x="T24" y="T25"/>
                    </a:cxn>
                    <a:cxn ang="T139">
                      <a:pos x="T26" y="T27"/>
                    </a:cxn>
                    <a:cxn ang="T140">
                      <a:pos x="T28" y="T29"/>
                    </a:cxn>
                    <a:cxn ang="T141">
                      <a:pos x="T30" y="T31"/>
                    </a:cxn>
                    <a:cxn ang="T142">
                      <a:pos x="T32" y="T33"/>
                    </a:cxn>
                    <a:cxn ang="T143">
                      <a:pos x="T34" y="T35"/>
                    </a:cxn>
                    <a:cxn ang="T144">
                      <a:pos x="T36" y="T37"/>
                    </a:cxn>
                    <a:cxn ang="T145">
                      <a:pos x="T38" y="T39"/>
                    </a:cxn>
                    <a:cxn ang="T146">
                      <a:pos x="T40" y="T41"/>
                    </a:cxn>
                    <a:cxn ang="T147">
                      <a:pos x="T42" y="T43"/>
                    </a:cxn>
                    <a:cxn ang="T148">
                      <a:pos x="T44" y="T45"/>
                    </a:cxn>
                    <a:cxn ang="T149">
                      <a:pos x="T46" y="T47"/>
                    </a:cxn>
                    <a:cxn ang="T150">
                      <a:pos x="T48" y="T49"/>
                    </a:cxn>
                    <a:cxn ang="T151">
                      <a:pos x="T50" y="T51"/>
                    </a:cxn>
                    <a:cxn ang="T152">
                      <a:pos x="T52" y="T53"/>
                    </a:cxn>
                    <a:cxn ang="T153">
                      <a:pos x="T54" y="T55"/>
                    </a:cxn>
                    <a:cxn ang="T154">
                      <a:pos x="T56" y="T57"/>
                    </a:cxn>
                    <a:cxn ang="T155">
                      <a:pos x="T58" y="T59"/>
                    </a:cxn>
                    <a:cxn ang="T156">
                      <a:pos x="T60" y="T61"/>
                    </a:cxn>
                    <a:cxn ang="T157">
                      <a:pos x="T62" y="T63"/>
                    </a:cxn>
                    <a:cxn ang="T158">
                      <a:pos x="T64" y="T65"/>
                    </a:cxn>
                    <a:cxn ang="T159">
                      <a:pos x="T66" y="T67"/>
                    </a:cxn>
                    <a:cxn ang="T160">
                      <a:pos x="T68" y="T69"/>
                    </a:cxn>
                    <a:cxn ang="T161">
                      <a:pos x="T70" y="T71"/>
                    </a:cxn>
                    <a:cxn ang="T162">
                      <a:pos x="T72" y="T73"/>
                    </a:cxn>
                    <a:cxn ang="T163">
                      <a:pos x="T74" y="T75"/>
                    </a:cxn>
                    <a:cxn ang="T164">
                      <a:pos x="T76" y="T77"/>
                    </a:cxn>
                    <a:cxn ang="T165">
                      <a:pos x="T78" y="T79"/>
                    </a:cxn>
                    <a:cxn ang="T166">
                      <a:pos x="T80" y="T81"/>
                    </a:cxn>
                    <a:cxn ang="T167">
                      <a:pos x="T82" y="T83"/>
                    </a:cxn>
                    <a:cxn ang="T168">
                      <a:pos x="T84" y="T85"/>
                    </a:cxn>
                    <a:cxn ang="T169">
                      <a:pos x="T86" y="T87"/>
                    </a:cxn>
                    <a:cxn ang="T170">
                      <a:pos x="T88" y="T89"/>
                    </a:cxn>
                    <a:cxn ang="T171">
                      <a:pos x="T90" y="T91"/>
                    </a:cxn>
                    <a:cxn ang="T172">
                      <a:pos x="T92" y="T93"/>
                    </a:cxn>
                    <a:cxn ang="T173">
                      <a:pos x="T94" y="T95"/>
                    </a:cxn>
                    <a:cxn ang="T174">
                      <a:pos x="T96" y="T97"/>
                    </a:cxn>
                    <a:cxn ang="T175">
                      <a:pos x="T98" y="T99"/>
                    </a:cxn>
                    <a:cxn ang="T176">
                      <a:pos x="T100" y="T101"/>
                    </a:cxn>
                    <a:cxn ang="T177">
                      <a:pos x="T102" y="T103"/>
                    </a:cxn>
                    <a:cxn ang="T178">
                      <a:pos x="T104" y="T105"/>
                    </a:cxn>
                    <a:cxn ang="T179">
                      <a:pos x="T106" y="T107"/>
                    </a:cxn>
                    <a:cxn ang="T180">
                      <a:pos x="T108" y="T109"/>
                    </a:cxn>
                    <a:cxn ang="T181">
                      <a:pos x="T110" y="T111"/>
                    </a:cxn>
                    <a:cxn ang="T182">
                      <a:pos x="T112" y="T113"/>
                    </a:cxn>
                    <a:cxn ang="T183">
                      <a:pos x="T114" y="T115"/>
                    </a:cxn>
                    <a:cxn ang="T184">
                      <a:pos x="T116" y="T117"/>
                    </a:cxn>
                    <a:cxn ang="T185">
                      <a:pos x="T118" y="T119"/>
                    </a:cxn>
                    <a:cxn ang="T186">
                      <a:pos x="T120" y="T121"/>
                    </a:cxn>
                    <a:cxn ang="T187">
                      <a:pos x="T122" y="T123"/>
                    </a:cxn>
                    <a:cxn ang="T188">
                      <a:pos x="T124" y="T125"/>
                    </a:cxn>
                  </a:cxnLst>
                  <a:rect l="T189" t="T190" r="T191" b="T192"/>
                  <a:pathLst>
                    <a:path w="1139" h="2083">
                      <a:moveTo>
                        <a:pt x="0" y="2082"/>
                      </a:moveTo>
                      <a:lnTo>
                        <a:pt x="58" y="2080"/>
                      </a:lnTo>
                      <a:lnTo>
                        <a:pt x="116" y="2076"/>
                      </a:lnTo>
                      <a:lnTo>
                        <a:pt x="173" y="2069"/>
                      </a:lnTo>
                      <a:lnTo>
                        <a:pt x="230" y="2059"/>
                      </a:lnTo>
                      <a:lnTo>
                        <a:pt x="286" y="2047"/>
                      </a:lnTo>
                      <a:lnTo>
                        <a:pt x="342" y="2032"/>
                      </a:lnTo>
                      <a:lnTo>
                        <a:pt x="396" y="2014"/>
                      </a:lnTo>
                      <a:lnTo>
                        <a:pt x="450" y="1995"/>
                      </a:lnTo>
                      <a:lnTo>
                        <a:pt x="502" y="1972"/>
                      </a:lnTo>
                      <a:lnTo>
                        <a:pt x="553" y="1948"/>
                      </a:lnTo>
                      <a:lnTo>
                        <a:pt x="603" y="1921"/>
                      </a:lnTo>
                      <a:lnTo>
                        <a:pt x="651" y="1892"/>
                      </a:lnTo>
                      <a:lnTo>
                        <a:pt x="698" y="1860"/>
                      </a:lnTo>
                      <a:lnTo>
                        <a:pt x="742" y="1827"/>
                      </a:lnTo>
                      <a:lnTo>
                        <a:pt x="785" y="1792"/>
                      </a:lnTo>
                      <a:lnTo>
                        <a:pt x="826" y="1755"/>
                      </a:lnTo>
                      <a:lnTo>
                        <a:pt x="864" y="1716"/>
                      </a:lnTo>
                      <a:lnTo>
                        <a:pt x="901" y="1675"/>
                      </a:lnTo>
                      <a:lnTo>
                        <a:pt x="935" y="1632"/>
                      </a:lnTo>
                      <a:lnTo>
                        <a:pt x="966" y="1589"/>
                      </a:lnTo>
                      <a:lnTo>
                        <a:pt x="995" y="1543"/>
                      </a:lnTo>
                      <a:lnTo>
                        <a:pt x="1022" y="1497"/>
                      </a:lnTo>
                      <a:lnTo>
                        <a:pt x="1046" y="1449"/>
                      </a:lnTo>
                      <a:lnTo>
                        <a:pt x="1067" y="1400"/>
                      </a:lnTo>
                      <a:lnTo>
                        <a:pt x="1086" y="1351"/>
                      </a:lnTo>
                      <a:lnTo>
                        <a:pt x="1102" y="1300"/>
                      </a:lnTo>
                      <a:lnTo>
                        <a:pt x="1115" y="1249"/>
                      </a:lnTo>
                      <a:lnTo>
                        <a:pt x="1125" y="1198"/>
                      </a:lnTo>
                      <a:lnTo>
                        <a:pt x="1132" y="1146"/>
                      </a:lnTo>
                      <a:lnTo>
                        <a:pt x="1137" y="1093"/>
                      </a:lnTo>
                      <a:lnTo>
                        <a:pt x="1138" y="1041"/>
                      </a:lnTo>
                      <a:lnTo>
                        <a:pt x="1137" y="989"/>
                      </a:lnTo>
                      <a:lnTo>
                        <a:pt x="1132" y="936"/>
                      </a:lnTo>
                      <a:lnTo>
                        <a:pt x="1125" y="884"/>
                      </a:lnTo>
                      <a:lnTo>
                        <a:pt x="1115" y="833"/>
                      </a:lnTo>
                      <a:lnTo>
                        <a:pt x="1102" y="782"/>
                      </a:lnTo>
                      <a:lnTo>
                        <a:pt x="1086" y="731"/>
                      </a:lnTo>
                      <a:lnTo>
                        <a:pt x="1067" y="682"/>
                      </a:lnTo>
                      <a:lnTo>
                        <a:pt x="1046" y="633"/>
                      </a:lnTo>
                      <a:lnTo>
                        <a:pt x="1022" y="585"/>
                      </a:lnTo>
                      <a:lnTo>
                        <a:pt x="995" y="539"/>
                      </a:lnTo>
                      <a:lnTo>
                        <a:pt x="966" y="494"/>
                      </a:lnTo>
                      <a:lnTo>
                        <a:pt x="935" y="450"/>
                      </a:lnTo>
                      <a:lnTo>
                        <a:pt x="901" y="407"/>
                      </a:lnTo>
                      <a:lnTo>
                        <a:pt x="864" y="367"/>
                      </a:lnTo>
                      <a:lnTo>
                        <a:pt x="826" y="328"/>
                      </a:lnTo>
                      <a:lnTo>
                        <a:pt x="785" y="290"/>
                      </a:lnTo>
                      <a:lnTo>
                        <a:pt x="742" y="255"/>
                      </a:lnTo>
                      <a:lnTo>
                        <a:pt x="698" y="222"/>
                      </a:lnTo>
                      <a:lnTo>
                        <a:pt x="651" y="190"/>
                      </a:lnTo>
                      <a:lnTo>
                        <a:pt x="603" y="161"/>
                      </a:lnTo>
                      <a:lnTo>
                        <a:pt x="553" y="134"/>
                      </a:lnTo>
                      <a:lnTo>
                        <a:pt x="502" y="110"/>
                      </a:lnTo>
                      <a:lnTo>
                        <a:pt x="450" y="87"/>
                      </a:lnTo>
                      <a:lnTo>
                        <a:pt x="396" y="68"/>
                      </a:lnTo>
                      <a:lnTo>
                        <a:pt x="342" y="50"/>
                      </a:lnTo>
                      <a:lnTo>
                        <a:pt x="286" y="35"/>
                      </a:lnTo>
                      <a:lnTo>
                        <a:pt x="230" y="23"/>
                      </a:lnTo>
                      <a:lnTo>
                        <a:pt x="173" y="13"/>
                      </a:lnTo>
                      <a:lnTo>
                        <a:pt x="116" y="6"/>
                      </a:lnTo>
                      <a:lnTo>
                        <a:pt x="58" y="2"/>
                      </a:lnTo>
                      <a:lnTo>
                        <a:pt x="1" y="0"/>
                      </a:lnTo>
                    </a:path>
                  </a:pathLst>
                </a:cu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66611" name="Freeform 31"/>
              <p:cNvSpPr>
                <a:spLocks noChangeArrowheads="1"/>
              </p:cNvSpPr>
              <p:nvPr/>
            </p:nvSpPr>
            <p:spPr bwMode="auto">
              <a:xfrm>
                <a:off x="2008" y="2170"/>
                <a:ext cx="308" cy="473"/>
              </a:xfrm>
              <a:custGeom>
                <a:avLst/>
                <a:gdLst>
                  <a:gd name="T0" fmla="*/ 70 w 1357"/>
                  <a:gd name="T1" fmla="*/ 0 h 2084"/>
                  <a:gd name="T2" fmla="*/ 0 w 1357"/>
                  <a:gd name="T3" fmla="*/ 0 h 2084"/>
                  <a:gd name="T4" fmla="*/ 0 w 1357"/>
                  <a:gd name="T5" fmla="*/ 107 h 2084"/>
                  <a:gd name="T6" fmla="*/ 70 w 1357"/>
                  <a:gd name="T7" fmla="*/ 107 h 208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357"/>
                  <a:gd name="T13" fmla="*/ 0 h 2084"/>
                  <a:gd name="T14" fmla="*/ 1357 w 1357"/>
                  <a:gd name="T15" fmla="*/ 2084 h 208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357" h="2084">
                    <a:moveTo>
                      <a:pt x="1356" y="0"/>
                    </a:moveTo>
                    <a:lnTo>
                      <a:pt x="0" y="0"/>
                    </a:lnTo>
                    <a:lnTo>
                      <a:pt x="0" y="2083"/>
                    </a:lnTo>
                    <a:lnTo>
                      <a:pt x="1356" y="2083"/>
                    </a:lnTo>
                  </a:path>
                </a:pathLst>
              </a:cu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66606" name="Line 32"/>
            <p:cNvSpPr>
              <a:spLocks noChangeShapeType="1"/>
            </p:cNvSpPr>
            <p:nvPr/>
          </p:nvSpPr>
          <p:spPr bwMode="auto">
            <a:xfrm flipH="1">
              <a:off x="1888" y="2241"/>
              <a:ext cx="121" cy="1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607" name="Line 33"/>
            <p:cNvSpPr>
              <a:spLocks noChangeShapeType="1"/>
            </p:cNvSpPr>
            <p:nvPr/>
          </p:nvSpPr>
          <p:spPr bwMode="auto">
            <a:xfrm flipH="1">
              <a:off x="1888" y="2571"/>
              <a:ext cx="121" cy="1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608" name="Line 34"/>
            <p:cNvSpPr>
              <a:spLocks noChangeShapeType="1"/>
            </p:cNvSpPr>
            <p:nvPr/>
          </p:nvSpPr>
          <p:spPr bwMode="auto">
            <a:xfrm flipH="1">
              <a:off x="2562" y="2405"/>
              <a:ext cx="204" cy="1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609" name="Line 35"/>
            <p:cNvSpPr>
              <a:spLocks noChangeShapeType="1"/>
            </p:cNvSpPr>
            <p:nvPr/>
          </p:nvSpPr>
          <p:spPr bwMode="auto">
            <a:xfrm flipH="1">
              <a:off x="1888" y="2403"/>
              <a:ext cx="121" cy="1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6571" name="Group 36"/>
          <p:cNvGrpSpPr>
            <a:grpSpLocks/>
          </p:cNvGrpSpPr>
          <p:nvPr/>
        </p:nvGrpSpPr>
        <p:grpSpPr bwMode="auto">
          <a:xfrm>
            <a:off x="3359150" y="3438525"/>
            <a:ext cx="779463" cy="374650"/>
            <a:chOff x="1889" y="1625"/>
            <a:chExt cx="875" cy="471"/>
          </a:xfrm>
        </p:grpSpPr>
        <p:grpSp>
          <p:nvGrpSpPr>
            <p:cNvPr id="66596" name="Group 37"/>
            <p:cNvGrpSpPr>
              <a:grpSpLocks/>
            </p:cNvGrpSpPr>
            <p:nvPr/>
          </p:nvGrpSpPr>
          <p:grpSpPr bwMode="auto">
            <a:xfrm>
              <a:off x="2008" y="1625"/>
              <a:ext cx="544" cy="471"/>
              <a:chOff x="2008" y="1625"/>
              <a:chExt cx="544" cy="471"/>
            </a:xfrm>
          </p:grpSpPr>
          <p:grpSp>
            <p:nvGrpSpPr>
              <p:cNvPr id="66601" name="Group 38"/>
              <p:cNvGrpSpPr>
                <a:grpSpLocks/>
              </p:cNvGrpSpPr>
              <p:nvPr/>
            </p:nvGrpSpPr>
            <p:grpSpPr bwMode="auto">
              <a:xfrm>
                <a:off x="2291" y="1626"/>
                <a:ext cx="261" cy="470"/>
                <a:chOff x="2291" y="1626"/>
                <a:chExt cx="261" cy="470"/>
              </a:xfrm>
            </p:grpSpPr>
            <p:sp>
              <p:nvSpPr>
                <p:cNvPr id="66603" name="AutoShape 39"/>
                <p:cNvSpPr>
                  <a:spLocks noChangeArrowheads="1"/>
                </p:cNvSpPr>
                <p:nvPr/>
              </p:nvSpPr>
              <p:spPr bwMode="auto">
                <a:xfrm>
                  <a:off x="2291" y="1626"/>
                  <a:ext cx="261" cy="471"/>
                </a:xfrm>
                <a:prstGeom prst="roundRect">
                  <a:avLst>
                    <a:gd name="adj" fmla="val 384"/>
                  </a:avLst>
                </a:prstGeom>
                <a:noFill/>
                <a:ln w="25400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6604" name="Freeform 40"/>
                <p:cNvSpPr>
                  <a:spLocks noChangeArrowheads="1"/>
                </p:cNvSpPr>
                <p:nvPr/>
              </p:nvSpPr>
              <p:spPr bwMode="auto">
                <a:xfrm>
                  <a:off x="2294" y="1626"/>
                  <a:ext cx="258" cy="471"/>
                </a:xfrm>
                <a:custGeom>
                  <a:avLst/>
                  <a:gdLst>
                    <a:gd name="T0" fmla="*/ 0 w 1139"/>
                    <a:gd name="T1" fmla="*/ 107 h 2077"/>
                    <a:gd name="T2" fmla="*/ 3 w 1139"/>
                    <a:gd name="T3" fmla="*/ 107 h 2077"/>
                    <a:gd name="T4" fmla="*/ 6 w 1139"/>
                    <a:gd name="T5" fmla="*/ 106 h 2077"/>
                    <a:gd name="T6" fmla="*/ 9 w 1139"/>
                    <a:gd name="T7" fmla="*/ 106 h 2077"/>
                    <a:gd name="T8" fmla="*/ 12 w 1139"/>
                    <a:gd name="T9" fmla="*/ 106 h 2077"/>
                    <a:gd name="T10" fmla="*/ 15 w 1139"/>
                    <a:gd name="T11" fmla="*/ 105 h 2077"/>
                    <a:gd name="T12" fmla="*/ 17 w 1139"/>
                    <a:gd name="T13" fmla="*/ 104 h 2077"/>
                    <a:gd name="T14" fmla="*/ 20 w 1139"/>
                    <a:gd name="T15" fmla="*/ 103 h 2077"/>
                    <a:gd name="T16" fmla="*/ 23 w 1139"/>
                    <a:gd name="T17" fmla="*/ 102 h 2077"/>
                    <a:gd name="T18" fmla="*/ 26 w 1139"/>
                    <a:gd name="T19" fmla="*/ 101 h 2077"/>
                    <a:gd name="T20" fmla="*/ 28 w 1139"/>
                    <a:gd name="T21" fmla="*/ 100 h 2077"/>
                    <a:gd name="T22" fmla="*/ 31 w 1139"/>
                    <a:gd name="T23" fmla="*/ 98 h 2077"/>
                    <a:gd name="T24" fmla="*/ 33 w 1139"/>
                    <a:gd name="T25" fmla="*/ 97 h 2077"/>
                    <a:gd name="T26" fmla="*/ 36 w 1139"/>
                    <a:gd name="T27" fmla="*/ 95 h 2077"/>
                    <a:gd name="T28" fmla="*/ 38 w 1139"/>
                    <a:gd name="T29" fmla="*/ 94 h 2077"/>
                    <a:gd name="T30" fmla="*/ 40 w 1139"/>
                    <a:gd name="T31" fmla="*/ 92 h 2077"/>
                    <a:gd name="T32" fmla="*/ 42 w 1139"/>
                    <a:gd name="T33" fmla="*/ 90 h 2077"/>
                    <a:gd name="T34" fmla="*/ 44 w 1139"/>
                    <a:gd name="T35" fmla="*/ 88 h 2077"/>
                    <a:gd name="T36" fmla="*/ 46 w 1139"/>
                    <a:gd name="T37" fmla="*/ 86 h 2077"/>
                    <a:gd name="T38" fmla="*/ 48 w 1139"/>
                    <a:gd name="T39" fmla="*/ 84 h 2077"/>
                    <a:gd name="T40" fmla="*/ 50 w 1139"/>
                    <a:gd name="T41" fmla="*/ 81 h 2077"/>
                    <a:gd name="T42" fmla="*/ 51 w 1139"/>
                    <a:gd name="T43" fmla="*/ 79 h 2077"/>
                    <a:gd name="T44" fmla="*/ 52 w 1139"/>
                    <a:gd name="T45" fmla="*/ 77 h 2077"/>
                    <a:gd name="T46" fmla="*/ 54 w 1139"/>
                    <a:gd name="T47" fmla="*/ 74 h 2077"/>
                    <a:gd name="T48" fmla="*/ 55 w 1139"/>
                    <a:gd name="T49" fmla="*/ 72 h 2077"/>
                    <a:gd name="T50" fmla="*/ 56 w 1139"/>
                    <a:gd name="T51" fmla="*/ 69 h 2077"/>
                    <a:gd name="T52" fmla="*/ 57 w 1139"/>
                    <a:gd name="T53" fmla="*/ 67 h 2077"/>
                    <a:gd name="T54" fmla="*/ 57 w 1139"/>
                    <a:gd name="T55" fmla="*/ 64 h 2077"/>
                    <a:gd name="T56" fmla="*/ 58 w 1139"/>
                    <a:gd name="T57" fmla="*/ 61 h 2077"/>
                    <a:gd name="T58" fmla="*/ 58 w 1139"/>
                    <a:gd name="T59" fmla="*/ 59 h 2077"/>
                    <a:gd name="T60" fmla="*/ 58 w 1139"/>
                    <a:gd name="T61" fmla="*/ 56 h 2077"/>
                    <a:gd name="T62" fmla="*/ 58 w 1139"/>
                    <a:gd name="T63" fmla="*/ 53 h 2077"/>
                    <a:gd name="T64" fmla="*/ 58 w 1139"/>
                    <a:gd name="T65" fmla="*/ 51 h 2077"/>
                    <a:gd name="T66" fmla="*/ 58 w 1139"/>
                    <a:gd name="T67" fmla="*/ 48 h 2077"/>
                    <a:gd name="T68" fmla="*/ 58 w 1139"/>
                    <a:gd name="T69" fmla="*/ 45 h 2077"/>
                    <a:gd name="T70" fmla="*/ 57 w 1139"/>
                    <a:gd name="T71" fmla="*/ 43 h 2077"/>
                    <a:gd name="T72" fmla="*/ 57 w 1139"/>
                    <a:gd name="T73" fmla="*/ 40 h 2077"/>
                    <a:gd name="T74" fmla="*/ 56 w 1139"/>
                    <a:gd name="T75" fmla="*/ 37 h 2077"/>
                    <a:gd name="T76" fmla="*/ 55 w 1139"/>
                    <a:gd name="T77" fmla="*/ 35 h 2077"/>
                    <a:gd name="T78" fmla="*/ 54 w 1139"/>
                    <a:gd name="T79" fmla="*/ 32 h 2077"/>
                    <a:gd name="T80" fmla="*/ 52 w 1139"/>
                    <a:gd name="T81" fmla="*/ 30 h 2077"/>
                    <a:gd name="T82" fmla="*/ 51 w 1139"/>
                    <a:gd name="T83" fmla="*/ 28 h 2077"/>
                    <a:gd name="T84" fmla="*/ 50 w 1139"/>
                    <a:gd name="T85" fmla="*/ 25 h 2077"/>
                    <a:gd name="T86" fmla="*/ 48 w 1139"/>
                    <a:gd name="T87" fmla="*/ 23 h 2077"/>
                    <a:gd name="T88" fmla="*/ 46 w 1139"/>
                    <a:gd name="T89" fmla="*/ 21 h 2077"/>
                    <a:gd name="T90" fmla="*/ 44 w 1139"/>
                    <a:gd name="T91" fmla="*/ 19 h 2077"/>
                    <a:gd name="T92" fmla="*/ 42 w 1139"/>
                    <a:gd name="T93" fmla="*/ 17 h 2077"/>
                    <a:gd name="T94" fmla="*/ 40 w 1139"/>
                    <a:gd name="T95" fmla="*/ 15 h 2077"/>
                    <a:gd name="T96" fmla="*/ 38 w 1139"/>
                    <a:gd name="T97" fmla="*/ 13 h 2077"/>
                    <a:gd name="T98" fmla="*/ 36 w 1139"/>
                    <a:gd name="T99" fmla="*/ 11 h 2077"/>
                    <a:gd name="T100" fmla="*/ 33 w 1139"/>
                    <a:gd name="T101" fmla="*/ 10 h 2077"/>
                    <a:gd name="T102" fmla="*/ 31 w 1139"/>
                    <a:gd name="T103" fmla="*/ 8 h 2077"/>
                    <a:gd name="T104" fmla="*/ 28 w 1139"/>
                    <a:gd name="T105" fmla="*/ 7 h 2077"/>
                    <a:gd name="T106" fmla="*/ 26 w 1139"/>
                    <a:gd name="T107" fmla="*/ 6 h 2077"/>
                    <a:gd name="T108" fmla="*/ 23 w 1139"/>
                    <a:gd name="T109" fmla="*/ 5 h 2077"/>
                    <a:gd name="T110" fmla="*/ 20 w 1139"/>
                    <a:gd name="T111" fmla="*/ 3 h 2077"/>
                    <a:gd name="T112" fmla="*/ 17 w 1139"/>
                    <a:gd name="T113" fmla="*/ 2 h 2077"/>
                    <a:gd name="T114" fmla="*/ 15 w 1139"/>
                    <a:gd name="T115" fmla="*/ 2 h 2077"/>
                    <a:gd name="T116" fmla="*/ 12 w 1139"/>
                    <a:gd name="T117" fmla="*/ 1 h 2077"/>
                    <a:gd name="T118" fmla="*/ 9 w 1139"/>
                    <a:gd name="T119" fmla="*/ 1 h 2077"/>
                    <a:gd name="T120" fmla="*/ 6 w 1139"/>
                    <a:gd name="T121" fmla="*/ 0 h 2077"/>
                    <a:gd name="T122" fmla="*/ 3 w 1139"/>
                    <a:gd name="T123" fmla="*/ 0 h 2077"/>
                    <a:gd name="T124" fmla="*/ 0 w 1139"/>
                    <a:gd name="T125" fmla="*/ 0 h 2077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  <a:gd name="T183" fmla="*/ 0 60000 65536"/>
                    <a:gd name="T184" fmla="*/ 0 60000 65536"/>
                    <a:gd name="T185" fmla="*/ 0 60000 65536"/>
                    <a:gd name="T186" fmla="*/ 0 60000 65536"/>
                    <a:gd name="T187" fmla="*/ 0 60000 65536"/>
                    <a:gd name="T188" fmla="*/ 0 60000 65536"/>
                    <a:gd name="T189" fmla="*/ 0 w 1139"/>
                    <a:gd name="T190" fmla="*/ 0 h 2077"/>
                    <a:gd name="T191" fmla="*/ 1139 w 1139"/>
                    <a:gd name="T192" fmla="*/ 2077 h 2077"/>
                  </a:gdLst>
                  <a:ahLst/>
                  <a:cxnLst>
                    <a:cxn ang="T126">
                      <a:pos x="T0" y="T1"/>
                    </a:cxn>
                    <a:cxn ang="T127">
                      <a:pos x="T2" y="T3"/>
                    </a:cxn>
                    <a:cxn ang="T128">
                      <a:pos x="T4" y="T5"/>
                    </a:cxn>
                    <a:cxn ang="T129">
                      <a:pos x="T6" y="T7"/>
                    </a:cxn>
                    <a:cxn ang="T130">
                      <a:pos x="T8" y="T9"/>
                    </a:cxn>
                    <a:cxn ang="T131">
                      <a:pos x="T10" y="T11"/>
                    </a:cxn>
                    <a:cxn ang="T132">
                      <a:pos x="T12" y="T13"/>
                    </a:cxn>
                    <a:cxn ang="T133">
                      <a:pos x="T14" y="T15"/>
                    </a:cxn>
                    <a:cxn ang="T134">
                      <a:pos x="T16" y="T17"/>
                    </a:cxn>
                    <a:cxn ang="T135">
                      <a:pos x="T18" y="T19"/>
                    </a:cxn>
                    <a:cxn ang="T136">
                      <a:pos x="T20" y="T21"/>
                    </a:cxn>
                    <a:cxn ang="T137">
                      <a:pos x="T22" y="T23"/>
                    </a:cxn>
                    <a:cxn ang="T138">
                      <a:pos x="T24" y="T25"/>
                    </a:cxn>
                    <a:cxn ang="T139">
                      <a:pos x="T26" y="T27"/>
                    </a:cxn>
                    <a:cxn ang="T140">
                      <a:pos x="T28" y="T29"/>
                    </a:cxn>
                    <a:cxn ang="T141">
                      <a:pos x="T30" y="T31"/>
                    </a:cxn>
                    <a:cxn ang="T142">
                      <a:pos x="T32" y="T33"/>
                    </a:cxn>
                    <a:cxn ang="T143">
                      <a:pos x="T34" y="T35"/>
                    </a:cxn>
                    <a:cxn ang="T144">
                      <a:pos x="T36" y="T37"/>
                    </a:cxn>
                    <a:cxn ang="T145">
                      <a:pos x="T38" y="T39"/>
                    </a:cxn>
                    <a:cxn ang="T146">
                      <a:pos x="T40" y="T41"/>
                    </a:cxn>
                    <a:cxn ang="T147">
                      <a:pos x="T42" y="T43"/>
                    </a:cxn>
                    <a:cxn ang="T148">
                      <a:pos x="T44" y="T45"/>
                    </a:cxn>
                    <a:cxn ang="T149">
                      <a:pos x="T46" y="T47"/>
                    </a:cxn>
                    <a:cxn ang="T150">
                      <a:pos x="T48" y="T49"/>
                    </a:cxn>
                    <a:cxn ang="T151">
                      <a:pos x="T50" y="T51"/>
                    </a:cxn>
                    <a:cxn ang="T152">
                      <a:pos x="T52" y="T53"/>
                    </a:cxn>
                    <a:cxn ang="T153">
                      <a:pos x="T54" y="T55"/>
                    </a:cxn>
                    <a:cxn ang="T154">
                      <a:pos x="T56" y="T57"/>
                    </a:cxn>
                    <a:cxn ang="T155">
                      <a:pos x="T58" y="T59"/>
                    </a:cxn>
                    <a:cxn ang="T156">
                      <a:pos x="T60" y="T61"/>
                    </a:cxn>
                    <a:cxn ang="T157">
                      <a:pos x="T62" y="T63"/>
                    </a:cxn>
                    <a:cxn ang="T158">
                      <a:pos x="T64" y="T65"/>
                    </a:cxn>
                    <a:cxn ang="T159">
                      <a:pos x="T66" y="T67"/>
                    </a:cxn>
                    <a:cxn ang="T160">
                      <a:pos x="T68" y="T69"/>
                    </a:cxn>
                    <a:cxn ang="T161">
                      <a:pos x="T70" y="T71"/>
                    </a:cxn>
                    <a:cxn ang="T162">
                      <a:pos x="T72" y="T73"/>
                    </a:cxn>
                    <a:cxn ang="T163">
                      <a:pos x="T74" y="T75"/>
                    </a:cxn>
                    <a:cxn ang="T164">
                      <a:pos x="T76" y="T77"/>
                    </a:cxn>
                    <a:cxn ang="T165">
                      <a:pos x="T78" y="T79"/>
                    </a:cxn>
                    <a:cxn ang="T166">
                      <a:pos x="T80" y="T81"/>
                    </a:cxn>
                    <a:cxn ang="T167">
                      <a:pos x="T82" y="T83"/>
                    </a:cxn>
                    <a:cxn ang="T168">
                      <a:pos x="T84" y="T85"/>
                    </a:cxn>
                    <a:cxn ang="T169">
                      <a:pos x="T86" y="T87"/>
                    </a:cxn>
                    <a:cxn ang="T170">
                      <a:pos x="T88" y="T89"/>
                    </a:cxn>
                    <a:cxn ang="T171">
                      <a:pos x="T90" y="T91"/>
                    </a:cxn>
                    <a:cxn ang="T172">
                      <a:pos x="T92" y="T93"/>
                    </a:cxn>
                    <a:cxn ang="T173">
                      <a:pos x="T94" y="T95"/>
                    </a:cxn>
                    <a:cxn ang="T174">
                      <a:pos x="T96" y="T97"/>
                    </a:cxn>
                    <a:cxn ang="T175">
                      <a:pos x="T98" y="T99"/>
                    </a:cxn>
                    <a:cxn ang="T176">
                      <a:pos x="T100" y="T101"/>
                    </a:cxn>
                    <a:cxn ang="T177">
                      <a:pos x="T102" y="T103"/>
                    </a:cxn>
                    <a:cxn ang="T178">
                      <a:pos x="T104" y="T105"/>
                    </a:cxn>
                    <a:cxn ang="T179">
                      <a:pos x="T106" y="T107"/>
                    </a:cxn>
                    <a:cxn ang="T180">
                      <a:pos x="T108" y="T109"/>
                    </a:cxn>
                    <a:cxn ang="T181">
                      <a:pos x="T110" y="T111"/>
                    </a:cxn>
                    <a:cxn ang="T182">
                      <a:pos x="T112" y="T113"/>
                    </a:cxn>
                    <a:cxn ang="T183">
                      <a:pos x="T114" y="T115"/>
                    </a:cxn>
                    <a:cxn ang="T184">
                      <a:pos x="T116" y="T117"/>
                    </a:cxn>
                    <a:cxn ang="T185">
                      <a:pos x="T118" y="T119"/>
                    </a:cxn>
                    <a:cxn ang="T186">
                      <a:pos x="T120" y="T121"/>
                    </a:cxn>
                    <a:cxn ang="T187">
                      <a:pos x="T122" y="T123"/>
                    </a:cxn>
                    <a:cxn ang="T188">
                      <a:pos x="T124" y="T125"/>
                    </a:cxn>
                  </a:cxnLst>
                  <a:rect l="T189" t="T190" r="T191" b="T192"/>
                  <a:pathLst>
                    <a:path w="1139" h="2077">
                      <a:moveTo>
                        <a:pt x="0" y="2076"/>
                      </a:moveTo>
                      <a:lnTo>
                        <a:pt x="58" y="2074"/>
                      </a:lnTo>
                      <a:lnTo>
                        <a:pt x="116" y="2070"/>
                      </a:lnTo>
                      <a:lnTo>
                        <a:pt x="173" y="2063"/>
                      </a:lnTo>
                      <a:lnTo>
                        <a:pt x="230" y="2053"/>
                      </a:lnTo>
                      <a:lnTo>
                        <a:pt x="286" y="2041"/>
                      </a:lnTo>
                      <a:lnTo>
                        <a:pt x="342" y="2026"/>
                      </a:lnTo>
                      <a:lnTo>
                        <a:pt x="396" y="2009"/>
                      </a:lnTo>
                      <a:lnTo>
                        <a:pt x="450" y="1989"/>
                      </a:lnTo>
                      <a:lnTo>
                        <a:pt x="502" y="1967"/>
                      </a:lnTo>
                      <a:lnTo>
                        <a:pt x="553" y="1942"/>
                      </a:lnTo>
                      <a:lnTo>
                        <a:pt x="603" y="1915"/>
                      </a:lnTo>
                      <a:lnTo>
                        <a:pt x="651" y="1886"/>
                      </a:lnTo>
                      <a:lnTo>
                        <a:pt x="697" y="1855"/>
                      </a:lnTo>
                      <a:lnTo>
                        <a:pt x="742" y="1822"/>
                      </a:lnTo>
                      <a:lnTo>
                        <a:pt x="785" y="1787"/>
                      </a:lnTo>
                      <a:lnTo>
                        <a:pt x="826" y="1750"/>
                      </a:lnTo>
                      <a:lnTo>
                        <a:pt x="864" y="1711"/>
                      </a:lnTo>
                      <a:lnTo>
                        <a:pt x="900" y="1670"/>
                      </a:lnTo>
                      <a:lnTo>
                        <a:pt x="935" y="1628"/>
                      </a:lnTo>
                      <a:lnTo>
                        <a:pt x="966" y="1584"/>
                      </a:lnTo>
                      <a:lnTo>
                        <a:pt x="995" y="1539"/>
                      </a:lnTo>
                      <a:lnTo>
                        <a:pt x="1022" y="1493"/>
                      </a:lnTo>
                      <a:lnTo>
                        <a:pt x="1046" y="1445"/>
                      </a:lnTo>
                      <a:lnTo>
                        <a:pt x="1067" y="1396"/>
                      </a:lnTo>
                      <a:lnTo>
                        <a:pt x="1086" y="1347"/>
                      </a:lnTo>
                      <a:lnTo>
                        <a:pt x="1102" y="1297"/>
                      </a:lnTo>
                      <a:lnTo>
                        <a:pt x="1115" y="1246"/>
                      </a:lnTo>
                      <a:lnTo>
                        <a:pt x="1125" y="1194"/>
                      </a:lnTo>
                      <a:lnTo>
                        <a:pt x="1132" y="1142"/>
                      </a:lnTo>
                      <a:lnTo>
                        <a:pt x="1137" y="1090"/>
                      </a:lnTo>
                      <a:lnTo>
                        <a:pt x="1138" y="1038"/>
                      </a:lnTo>
                      <a:lnTo>
                        <a:pt x="1137" y="986"/>
                      </a:lnTo>
                      <a:lnTo>
                        <a:pt x="1132" y="934"/>
                      </a:lnTo>
                      <a:lnTo>
                        <a:pt x="1125" y="882"/>
                      </a:lnTo>
                      <a:lnTo>
                        <a:pt x="1115" y="831"/>
                      </a:lnTo>
                      <a:lnTo>
                        <a:pt x="1102" y="780"/>
                      </a:lnTo>
                      <a:lnTo>
                        <a:pt x="1086" y="729"/>
                      </a:lnTo>
                      <a:lnTo>
                        <a:pt x="1067" y="680"/>
                      </a:lnTo>
                      <a:lnTo>
                        <a:pt x="1046" y="631"/>
                      </a:lnTo>
                      <a:lnTo>
                        <a:pt x="1022" y="584"/>
                      </a:lnTo>
                      <a:lnTo>
                        <a:pt x="996" y="537"/>
                      </a:lnTo>
                      <a:lnTo>
                        <a:pt x="966" y="492"/>
                      </a:lnTo>
                      <a:lnTo>
                        <a:pt x="935" y="448"/>
                      </a:lnTo>
                      <a:lnTo>
                        <a:pt x="901" y="406"/>
                      </a:lnTo>
                      <a:lnTo>
                        <a:pt x="864" y="366"/>
                      </a:lnTo>
                      <a:lnTo>
                        <a:pt x="826" y="327"/>
                      </a:lnTo>
                      <a:lnTo>
                        <a:pt x="785" y="289"/>
                      </a:lnTo>
                      <a:lnTo>
                        <a:pt x="742" y="254"/>
                      </a:lnTo>
                      <a:lnTo>
                        <a:pt x="698" y="221"/>
                      </a:lnTo>
                      <a:lnTo>
                        <a:pt x="651" y="190"/>
                      </a:lnTo>
                      <a:lnTo>
                        <a:pt x="603" y="161"/>
                      </a:lnTo>
                      <a:lnTo>
                        <a:pt x="554" y="134"/>
                      </a:lnTo>
                      <a:lnTo>
                        <a:pt x="503" y="109"/>
                      </a:lnTo>
                      <a:lnTo>
                        <a:pt x="450" y="87"/>
                      </a:lnTo>
                      <a:lnTo>
                        <a:pt x="397" y="68"/>
                      </a:lnTo>
                      <a:lnTo>
                        <a:pt x="342" y="50"/>
                      </a:lnTo>
                      <a:lnTo>
                        <a:pt x="287" y="35"/>
                      </a:lnTo>
                      <a:lnTo>
                        <a:pt x="230" y="23"/>
                      </a:lnTo>
                      <a:lnTo>
                        <a:pt x="173" y="13"/>
                      </a:lnTo>
                      <a:lnTo>
                        <a:pt x="116" y="6"/>
                      </a:lnTo>
                      <a:lnTo>
                        <a:pt x="59" y="2"/>
                      </a:lnTo>
                      <a:lnTo>
                        <a:pt x="1" y="0"/>
                      </a:lnTo>
                    </a:path>
                  </a:pathLst>
                </a:cu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66602" name="Freeform 41"/>
              <p:cNvSpPr>
                <a:spLocks noChangeArrowheads="1"/>
              </p:cNvSpPr>
              <p:nvPr/>
            </p:nvSpPr>
            <p:spPr bwMode="auto">
              <a:xfrm>
                <a:off x="2008" y="1625"/>
                <a:ext cx="308" cy="471"/>
              </a:xfrm>
              <a:custGeom>
                <a:avLst/>
                <a:gdLst>
                  <a:gd name="T0" fmla="*/ 70 w 1357"/>
                  <a:gd name="T1" fmla="*/ 0 h 2079"/>
                  <a:gd name="T2" fmla="*/ 0 w 1357"/>
                  <a:gd name="T3" fmla="*/ 0 h 2079"/>
                  <a:gd name="T4" fmla="*/ 0 w 1357"/>
                  <a:gd name="T5" fmla="*/ 107 h 2079"/>
                  <a:gd name="T6" fmla="*/ 70 w 1357"/>
                  <a:gd name="T7" fmla="*/ 107 h 207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357"/>
                  <a:gd name="T13" fmla="*/ 0 h 2079"/>
                  <a:gd name="T14" fmla="*/ 1357 w 1357"/>
                  <a:gd name="T15" fmla="*/ 2079 h 207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357" h="2079">
                    <a:moveTo>
                      <a:pt x="1356" y="0"/>
                    </a:moveTo>
                    <a:lnTo>
                      <a:pt x="0" y="0"/>
                    </a:lnTo>
                    <a:lnTo>
                      <a:pt x="0" y="2078"/>
                    </a:lnTo>
                    <a:lnTo>
                      <a:pt x="1356" y="2078"/>
                    </a:lnTo>
                  </a:path>
                </a:pathLst>
              </a:cu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66597" name="Line 42"/>
            <p:cNvSpPr>
              <a:spLocks noChangeShapeType="1"/>
            </p:cNvSpPr>
            <p:nvPr/>
          </p:nvSpPr>
          <p:spPr bwMode="auto">
            <a:xfrm flipH="1">
              <a:off x="1888" y="1696"/>
              <a:ext cx="121" cy="1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598" name="Line 43"/>
            <p:cNvSpPr>
              <a:spLocks noChangeShapeType="1"/>
            </p:cNvSpPr>
            <p:nvPr/>
          </p:nvSpPr>
          <p:spPr bwMode="auto">
            <a:xfrm flipH="1">
              <a:off x="1888" y="2025"/>
              <a:ext cx="121" cy="1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599" name="Line 44"/>
            <p:cNvSpPr>
              <a:spLocks noChangeShapeType="1"/>
            </p:cNvSpPr>
            <p:nvPr/>
          </p:nvSpPr>
          <p:spPr bwMode="auto">
            <a:xfrm flipH="1">
              <a:off x="2562" y="1859"/>
              <a:ext cx="204" cy="1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600" name="Line 45"/>
            <p:cNvSpPr>
              <a:spLocks noChangeShapeType="1"/>
            </p:cNvSpPr>
            <p:nvPr/>
          </p:nvSpPr>
          <p:spPr bwMode="auto">
            <a:xfrm flipH="1">
              <a:off x="1888" y="1857"/>
              <a:ext cx="121" cy="1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6572" name="Group 46"/>
          <p:cNvGrpSpPr>
            <a:grpSpLocks/>
          </p:cNvGrpSpPr>
          <p:nvPr/>
        </p:nvGrpSpPr>
        <p:grpSpPr bwMode="auto">
          <a:xfrm>
            <a:off x="5035550" y="4275138"/>
            <a:ext cx="744538" cy="379412"/>
            <a:chOff x="3343" y="2433"/>
            <a:chExt cx="835" cy="477"/>
          </a:xfrm>
        </p:grpSpPr>
        <p:grpSp>
          <p:nvGrpSpPr>
            <p:cNvPr id="66580" name="Group 47"/>
            <p:cNvGrpSpPr>
              <a:grpSpLocks/>
            </p:cNvGrpSpPr>
            <p:nvPr/>
          </p:nvGrpSpPr>
          <p:grpSpPr bwMode="auto">
            <a:xfrm>
              <a:off x="3640" y="2436"/>
              <a:ext cx="446" cy="238"/>
              <a:chOff x="3640" y="2436"/>
              <a:chExt cx="446" cy="238"/>
            </a:xfrm>
          </p:grpSpPr>
          <p:sp>
            <p:nvSpPr>
              <p:cNvPr id="66594" name="AutoShape 48"/>
              <p:cNvSpPr>
                <a:spLocks noChangeArrowheads="1"/>
              </p:cNvSpPr>
              <p:nvPr/>
            </p:nvSpPr>
            <p:spPr bwMode="auto">
              <a:xfrm>
                <a:off x="3640" y="2436"/>
                <a:ext cx="447" cy="239"/>
              </a:xfrm>
              <a:prstGeom prst="roundRect">
                <a:avLst>
                  <a:gd name="adj" fmla="val 417"/>
                </a:avLst>
              </a:prstGeom>
              <a:noFill/>
              <a:ln w="25400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595" name="Freeform 49"/>
              <p:cNvSpPr>
                <a:spLocks noChangeArrowheads="1"/>
              </p:cNvSpPr>
              <p:nvPr/>
            </p:nvSpPr>
            <p:spPr bwMode="auto">
              <a:xfrm>
                <a:off x="3640" y="2436"/>
                <a:ext cx="447" cy="241"/>
              </a:xfrm>
              <a:custGeom>
                <a:avLst/>
                <a:gdLst>
                  <a:gd name="T0" fmla="*/ 101 w 1972"/>
                  <a:gd name="T1" fmla="*/ 55 h 1061"/>
                  <a:gd name="T2" fmla="*/ 98 w 1972"/>
                  <a:gd name="T3" fmla="*/ 50 h 1061"/>
                  <a:gd name="T4" fmla="*/ 95 w 1972"/>
                  <a:gd name="T5" fmla="*/ 45 h 1061"/>
                  <a:gd name="T6" fmla="*/ 91 w 1972"/>
                  <a:gd name="T7" fmla="*/ 41 h 1061"/>
                  <a:gd name="T8" fmla="*/ 87 w 1972"/>
                  <a:gd name="T9" fmla="*/ 36 h 1061"/>
                  <a:gd name="T10" fmla="*/ 83 w 1972"/>
                  <a:gd name="T11" fmla="*/ 32 h 1061"/>
                  <a:gd name="T12" fmla="*/ 78 w 1972"/>
                  <a:gd name="T13" fmla="*/ 28 h 1061"/>
                  <a:gd name="T14" fmla="*/ 74 w 1972"/>
                  <a:gd name="T15" fmla="*/ 24 h 1061"/>
                  <a:gd name="T16" fmla="*/ 69 w 1972"/>
                  <a:gd name="T17" fmla="*/ 21 h 1061"/>
                  <a:gd name="T18" fmla="*/ 64 w 1972"/>
                  <a:gd name="T19" fmla="*/ 18 h 1061"/>
                  <a:gd name="T20" fmla="*/ 58 w 1972"/>
                  <a:gd name="T21" fmla="*/ 15 h 1061"/>
                  <a:gd name="T22" fmla="*/ 53 w 1972"/>
                  <a:gd name="T23" fmla="*/ 12 h 1061"/>
                  <a:gd name="T24" fmla="*/ 48 w 1972"/>
                  <a:gd name="T25" fmla="*/ 10 h 1061"/>
                  <a:gd name="T26" fmla="*/ 42 w 1972"/>
                  <a:gd name="T27" fmla="*/ 7 h 1061"/>
                  <a:gd name="T28" fmla="*/ 36 w 1972"/>
                  <a:gd name="T29" fmla="*/ 5 h 1061"/>
                  <a:gd name="T30" fmla="*/ 30 w 1972"/>
                  <a:gd name="T31" fmla="*/ 4 h 1061"/>
                  <a:gd name="T32" fmla="*/ 24 w 1972"/>
                  <a:gd name="T33" fmla="*/ 2 h 1061"/>
                  <a:gd name="T34" fmla="*/ 18 w 1972"/>
                  <a:gd name="T35" fmla="*/ 1 h 1061"/>
                  <a:gd name="T36" fmla="*/ 12 w 1972"/>
                  <a:gd name="T37" fmla="*/ 1 h 1061"/>
                  <a:gd name="T38" fmla="*/ 6 w 1972"/>
                  <a:gd name="T39" fmla="*/ 0 h 1061"/>
                  <a:gd name="T40" fmla="*/ 0 w 1972"/>
                  <a:gd name="T41" fmla="*/ 0 h 1061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1972"/>
                  <a:gd name="T64" fmla="*/ 0 h 1061"/>
                  <a:gd name="T65" fmla="*/ 1972 w 1972"/>
                  <a:gd name="T66" fmla="*/ 1061 h 1061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1972" h="1061">
                    <a:moveTo>
                      <a:pt x="1971" y="1060"/>
                    </a:moveTo>
                    <a:lnTo>
                      <a:pt x="1910" y="965"/>
                    </a:lnTo>
                    <a:lnTo>
                      <a:pt x="1842" y="874"/>
                    </a:lnTo>
                    <a:lnTo>
                      <a:pt x="1770" y="786"/>
                    </a:lnTo>
                    <a:lnTo>
                      <a:pt x="1693" y="702"/>
                    </a:lnTo>
                    <a:lnTo>
                      <a:pt x="1611" y="621"/>
                    </a:lnTo>
                    <a:lnTo>
                      <a:pt x="1525" y="545"/>
                    </a:lnTo>
                    <a:lnTo>
                      <a:pt x="1434" y="473"/>
                    </a:lnTo>
                    <a:lnTo>
                      <a:pt x="1340" y="405"/>
                    </a:lnTo>
                    <a:lnTo>
                      <a:pt x="1242" y="342"/>
                    </a:lnTo>
                    <a:lnTo>
                      <a:pt x="1140" y="284"/>
                    </a:lnTo>
                    <a:lnTo>
                      <a:pt x="1035" y="231"/>
                    </a:lnTo>
                    <a:lnTo>
                      <a:pt x="928" y="183"/>
                    </a:lnTo>
                    <a:lnTo>
                      <a:pt x="817" y="141"/>
                    </a:lnTo>
                    <a:lnTo>
                      <a:pt x="705" y="104"/>
                    </a:lnTo>
                    <a:lnTo>
                      <a:pt x="590" y="72"/>
                    </a:lnTo>
                    <a:lnTo>
                      <a:pt x="474" y="46"/>
                    </a:lnTo>
                    <a:lnTo>
                      <a:pt x="357" y="26"/>
                    </a:lnTo>
                    <a:lnTo>
                      <a:pt x="238" y="12"/>
                    </a:lnTo>
                    <a:lnTo>
                      <a:pt x="119" y="3"/>
                    </a:lnTo>
                    <a:lnTo>
                      <a:pt x="0" y="0"/>
                    </a:lnTo>
                  </a:path>
                </a:pathLst>
              </a:cu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66581" name="Group 50"/>
            <p:cNvGrpSpPr>
              <a:grpSpLocks/>
            </p:cNvGrpSpPr>
            <p:nvPr/>
          </p:nvGrpSpPr>
          <p:grpSpPr bwMode="auto">
            <a:xfrm>
              <a:off x="3647" y="2676"/>
              <a:ext cx="442" cy="234"/>
              <a:chOff x="3647" y="2676"/>
              <a:chExt cx="442" cy="234"/>
            </a:xfrm>
          </p:grpSpPr>
          <p:sp>
            <p:nvSpPr>
              <p:cNvPr id="66592" name="AutoShape 51"/>
              <p:cNvSpPr>
                <a:spLocks noChangeArrowheads="1"/>
              </p:cNvSpPr>
              <p:nvPr/>
            </p:nvSpPr>
            <p:spPr bwMode="auto">
              <a:xfrm rot="10800000">
                <a:off x="3648" y="2678"/>
                <a:ext cx="442" cy="235"/>
              </a:xfrm>
              <a:prstGeom prst="roundRect">
                <a:avLst>
                  <a:gd name="adj" fmla="val 426"/>
                </a:avLst>
              </a:prstGeom>
              <a:noFill/>
              <a:ln w="25400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593" name="Freeform 52"/>
              <p:cNvSpPr>
                <a:spLocks noChangeArrowheads="1"/>
              </p:cNvSpPr>
              <p:nvPr/>
            </p:nvSpPr>
            <p:spPr bwMode="auto">
              <a:xfrm>
                <a:off x="3642" y="2676"/>
                <a:ext cx="448" cy="236"/>
              </a:xfrm>
              <a:custGeom>
                <a:avLst/>
                <a:gdLst>
                  <a:gd name="T0" fmla="*/ 0 w 1975"/>
                  <a:gd name="T1" fmla="*/ 54 h 1039"/>
                  <a:gd name="T2" fmla="*/ 6 w 1975"/>
                  <a:gd name="T3" fmla="*/ 53 h 1039"/>
                  <a:gd name="T4" fmla="*/ 12 w 1975"/>
                  <a:gd name="T5" fmla="*/ 53 h 1039"/>
                  <a:gd name="T6" fmla="*/ 18 w 1975"/>
                  <a:gd name="T7" fmla="*/ 52 h 1039"/>
                  <a:gd name="T8" fmla="*/ 24 w 1975"/>
                  <a:gd name="T9" fmla="*/ 51 h 1039"/>
                  <a:gd name="T10" fmla="*/ 30 w 1975"/>
                  <a:gd name="T11" fmla="*/ 50 h 1039"/>
                  <a:gd name="T12" fmla="*/ 36 w 1975"/>
                  <a:gd name="T13" fmla="*/ 49 h 1039"/>
                  <a:gd name="T14" fmla="*/ 42 w 1975"/>
                  <a:gd name="T15" fmla="*/ 47 h 1039"/>
                  <a:gd name="T16" fmla="*/ 48 w 1975"/>
                  <a:gd name="T17" fmla="*/ 45 h 1039"/>
                  <a:gd name="T18" fmla="*/ 53 w 1975"/>
                  <a:gd name="T19" fmla="*/ 42 h 1039"/>
                  <a:gd name="T20" fmla="*/ 59 w 1975"/>
                  <a:gd name="T21" fmla="*/ 40 h 1039"/>
                  <a:gd name="T22" fmla="*/ 64 w 1975"/>
                  <a:gd name="T23" fmla="*/ 37 h 1039"/>
                  <a:gd name="T24" fmla="*/ 69 w 1975"/>
                  <a:gd name="T25" fmla="*/ 33 h 1039"/>
                  <a:gd name="T26" fmla="*/ 74 w 1975"/>
                  <a:gd name="T27" fmla="*/ 30 h 1039"/>
                  <a:gd name="T28" fmla="*/ 78 w 1975"/>
                  <a:gd name="T29" fmla="*/ 26 h 1039"/>
                  <a:gd name="T30" fmla="*/ 83 w 1975"/>
                  <a:gd name="T31" fmla="*/ 22 h 1039"/>
                  <a:gd name="T32" fmla="*/ 87 w 1975"/>
                  <a:gd name="T33" fmla="*/ 18 h 1039"/>
                  <a:gd name="T34" fmla="*/ 91 w 1975"/>
                  <a:gd name="T35" fmla="*/ 14 h 1039"/>
                  <a:gd name="T36" fmla="*/ 95 w 1975"/>
                  <a:gd name="T37" fmla="*/ 10 h 1039"/>
                  <a:gd name="T38" fmla="*/ 98 w 1975"/>
                  <a:gd name="T39" fmla="*/ 5 h 1039"/>
                  <a:gd name="T40" fmla="*/ 102 w 1975"/>
                  <a:gd name="T41" fmla="*/ 0 h 1039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1975"/>
                  <a:gd name="T64" fmla="*/ 0 h 1039"/>
                  <a:gd name="T65" fmla="*/ 1975 w 1975"/>
                  <a:gd name="T66" fmla="*/ 1039 h 1039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1975" h="1039">
                    <a:moveTo>
                      <a:pt x="0" y="1038"/>
                    </a:moveTo>
                    <a:lnTo>
                      <a:pt x="119" y="1036"/>
                    </a:lnTo>
                    <a:lnTo>
                      <a:pt x="237" y="1029"/>
                    </a:lnTo>
                    <a:lnTo>
                      <a:pt x="355" y="1015"/>
                    </a:lnTo>
                    <a:lnTo>
                      <a:pt x="472" y="996"/>
                    </a:lnTo>
                    <a:lnTo>
                      <a:pt x="588" y="971"/>
                    </a:lnTo>
                    <a:lnTo>
                      <a:pt x="702" y="941"/>
                    </a:lnTo>
                    <a:lnTo>
                      <a:pt x="814" y="905"/>
                    </a:lnTo>
                    <a:lnTo>
                      <a:pt x="924" y="864"/>
                    </a:lnTo>
                    <a:lnTo>
                      <a:pt x="1032" y="817"/>
                    </a:lnTo>
                    <a:lnTo>
                      <a:pt x="1137" y="765"/>
                    </a:lnTo>
                    <a:lnTo>
                      <a:pt x="1238" y="709"/>
                    </a:lnTo>
                    <a:lnTo>
                      <a:pt x="1337" y="647"/>
                    </a:lnTo>
                    <a:lnTo>
                      <a:pt x="1432" y="580"/>
                    </a:lnTo>
                    <a:lnTo>
                      <a:pt x="1523" y="509"/>
                    </a:lnTo>
                    <a:lnTo>
                      <a:pt x="1609" y="434"/>
                    </a:lnTo>
                    <a:lnTo>
                      <a:pt x="1692" y="354"/>
                    </a:lnTo>
                    <a:lnTo>
                      <a:pt x="1770" y="271"/>
                    </a:lnTo>
                    <a:lnTo>
                      <a:pt x="1843" y="184"/>
                    </a:lnTo>
                    <a:lnTo>
                      <a:pt x="1911" y="93"/>
                    </a:lnTo>
                    <a:lnTo>
                      <a:pt x="1974" y="0"/>
                    </a:lnTo>
                  </a:path>
                </a:pathLst>
              </a:cu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66582" name="Line 53"/>
            <p:cNvSpPr>
              <a:spLocks noChangeShapeType="1"/>
            </p:cNvSpPr>
            <p:nvPr/>
          </p:nvSpPr>
          <p:spPr bwMode="auto">
            <a:xfrm flipH="1">
              <a:off x="3485" y="2435"/>
              <a:ext cx="156" cy="1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583" name="Line 54"/>
            <p:cNvSpPr>
              <a:spLocks noChangeShapeType="1"/>
            </p:cNvSpPr>
            <p:nvPr/>
          </p:nvSpPr>
          <p:spPr bwMode="auto">
            <a:xfrm flipH="1">
              <a:off x="3485" y="2907"/>
              <a:ext cx="156" cy="1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66584" name="Group 55"/>
            <p:cNvGrpSpPr>
              <a:grpSpLocks/>
            </p:cNvGrpSpPr>
            <p:nvPr/>
          </p:nvGrpSpPr>
          <p:grpSpPr bwMode="auto">
            <a:xfrm>
              <a:off x="3485" y="2433"/>
              <a:ext cx="68" cy="473"/>
              <a:chOff x="3485" y="2433"/>
              <a:chExt cx="68" cy="473"/>
            </a:xfrm>
          </p:grpSpPr>
          <p:sp>
            <p:nvSpPr>
              <p:cNvPr id="66590" name="AutoShape 56"/>
              <p:cNvSpPr>
                <a:spLocks noChangeArrowheads="1"/>
              </p:cNvSpPr>
              <p:nvPr/>
            </p:nvSpPr>
            <p:spPr bwMode="auto">
              <a:xfrm>
                <a:off x="3486" y="2433"/>
                <a:ext cx="69" cy="474"/>
              </a:xfrm>
              <a:prstGeom prst="roundRect">
                <a:avLst>
                  <a:gd name="adj" fmla="val 1468"/>
                </a:avLst>
              </a:prstGeom>
              <a:noFill/>
              <a:ln w="25400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591" name="Freeform 57"/>
              <p:cNvSpPr>
                <a:spLocks noChangeArrowheads="1"/>
              </p:cNvSpPr>
              <p:nvPr/>
            </p:nvSpPr>
            <p:spPr bwMode="auto">
              <a:xfrm>
                <a:off x="3485" y="2433"/>
                <a:ext cx="69" cy="473"/>
              </a:xfrm>
              <a:custGeom>
                <a:avLst/>
                <a:gdLst>
                  <a:gd name="T0" fmla="*/ 1 w 303"/>
                  <a:gd name="T1" fmla="*/ 107 h 2087"/>
                  <a:gd name="T2" fmla="*/ 2 w 303"/>
                  <a:gd name="T3" fmla="*/ 106 h 2087"/>
                  <a:gd name="T4" fmla="*/ 3 w 303"/>
                  <a:gd name="T5" fmla="*/ 104 h 2087"/>
                  <a:gd name="T6" fmla="*/ 5 w 303"/>
                  <a:gd name="T7" fmla="*/ 102 h 2087"/>
                  <a:gd name="T8" fmla="*/ 6 w 303"/>
                  <a:gd name="T9" fmla="*/ 100 h 2087"/>
                  <a:gd name="T10" fmla="*/ 7 w 303"/>
                  <a:gd name="T11" fmla="*/ 98 h 2087"/>
                  <a:gd name="T12" fmla="*/ 8 w 303"/>
                  <a:gd name="T13" fmla="*/ 96 h 2087"/>
                  <a:gd name="T14" fmla="*/ 9 w 303"/>
                  <a:gd name="T15" fmla="*/ 93 h 2087"/>
                  <a:gd name="T16" fmla="*/ 10 w 303"/>
                  <a:gd name="T17" fmla="*/ 91 h 2087"/>
                  <a:gd name="T18" fmla="*/ 11 w 303"/>
                  <a:gd name="T19" fmla="*/ 88 h 2087"/>
                  <a:gd name="T20" fmla="*/ 11 w 303"/>
                  <a:gd name="T21" fmla="*/ 86 h 2087"/>
                  <a:gd name="T22" fmla="*/ 12 w 303"/>
                  <a:gd name="T23" fmla="*/ 83 h 2087"/>
                  <a:gd name="T24" fmla="*/ 13 w 303"/>
                  <a:gd name="T25" fmla="*/ 80 h 2087"/>
                  <a:gd name="T26" fmla="*/ 13 w 303"/>
                  <a:gd name="T27" fmla="*/ 77 h 2087"/>
                  <a:gd name="T28" fmla="*/ 14 w 303"/>
                  <a:gd name="T29" fmla="*/ 74 h 2087"/>
                  <a:gd name="T30" fmla="*/ 14 w 303"/>
                  <a:gd name="T31" fmla="*/ 71 h 2087"/>
                  <a:gd name="T32" fmla="*/ 15 w 303"/>
                  <a:gd name="T33" fmla="*/ 68 h 2087"/>
                  <a:gd name="T34" fmla="*/ 15 w 303"/>
                  <a:gd name="T35" fmla="*/ 65 h 2087"/>
                  <a:gd name="T36" fmla="*/ 15 w 303"/>
                  <a:gd name="T37" fmla="*/ 62 h 2087"/>
                  <a:gd name="T38" fmla="*/ 15 w 303"/>
                  <a:gd name="T39" fmla="*/ 59 h 2087"/>
                  <a:gd name="T40" fmla="*/ 16 w 303"/>
                  <a:gd name="T41" fmla="*/ 56 h 2087"/>
                  <a:gd name="T42" fmla="*/ 16 w 303"/>
                  <a:gd name="T43" fmla="*/ 53 h 2087"/>
                  <a:gd name="T44" fmla="*/ 16 w 303"/>
                  <a:gd name="T45" fmla="*/ 50 h 2087"/>
                  <a:gd name="T46" fmla="*/ 15 w 303"/>
                  <a:gd name="T47" fmla="*/ 47 h 2087"/>
                  <a:gd name="T48" fmla="*/ 15 w 303"/>
                  <a:gd name="T49" fmla="*/ 44 h 2087"/>
                  <a:gd name="T50" fmla="*/ 15 w 303"/>
                  <a:gd name="T51" fmla="*/ 41 h 2087"/>
                  <a:gd name="T52" fmla="*/ 15 w 303"/>
                  <a:gd name="T53" fmla="*/ 38 h 2087"/>
                  <a:gd name="T54" fmla="*/ 14 w 303"/>
                  <a:gd name="T55" fmla="*/ 35 h 2087"/>
                  <a:gd name="T56" fmla="*/ 14 w 303"/>
                  <a:gd name="T57" fmla="*/ 32 h 2087"/>
                  <a:gd name="T58" fmla="*/ 13 w 303"/>
                  <a:gd name="T59" fmla="*/ 29 h 2087"/>
                  <a:gd name="T60" fmla="*/ 13 w 303"/>
                  <a:gd name="T61" fmla="*/ 26 h 2087"/>
                  <a:gd name="T62" fmla="*/ 12 w 303"/>
                  <a:gd name="T63" fmla="*/ 24 h 2087"/>
                  <a:gd name="T64" fmla="*/ 11 w 303"/>
                  <a:gd name="T65" fmla="*/ 21 h 2087"/>
                  <a:gd name="T66" fmla="*/ 10 w 303"/>
                  <a:gd name="T67" fmla="*/ 18 h 2087"/>
                  <a:gd name="T68" fmla="*/ 9 w 303"/>
                  <a:gd name="T69" fmla="*/ 16 h 2087"/>
                  <a:gd name="T70" fmla="*/ 8 w 303"/>
                  <a:gd name="T71" fmla="*/ 13 h 2087"/>
                  <a:gd name="T72" fmla="*/ 7 w 303"/>
                  <a:gd name="T73" fmla="*/ 11 h 2087"/>
                  <a:gd name="T74" fmla="*/ 6 w 303"/>
                  <a:gd name="T75" fmla="*/ 9 h 2087"/>
                  <a:gd name="T76" fmla="*/ 5 w 303"/>
                  <a:gd name="T77" fmla="*/ 7 h 2087"/>
                  <a:gd name="T78" fmla="*/ 4 w 303"/>
                  <a:gd name="T79" fmla="*/ 5 h 2087"/>
                  <a:gd name="T80" fmla="*/ 3 w 303"/>
                  <a:gd name="T81" fmla="*/ 3 h 2087"/>
                  <a:gd name="T82" fmla="*/ 1 w 303"/>
                  <a:gd name="T83" fmla="*/ 2 h 2087"/>
                  <a:gd name="T84" fmla="*/ 0 w 303"/>
                  <a:gd name="T85" fmla="*/ 0 h 2087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303"/>
                  <a:gd name="T130" fmla="*/ 0 h 2087"/>
                  <a:gd name="T131" fmla="*/ 303 w 303"/>
                  <a:gd name="T132" fmla="*/ 2087 h 2087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303" h="2087">
                    <a:moveTo>
                      <a:pt x="16" y="2086"/>
                    </a:moveTo>
                    <a:lnTo>
                      <a:pt x="40" y="2055"/>
                    </a:lnTo>
                    <a:lnTo>
                      <a:pt x="64" y="2021"/>
                    </a:lnTo>
                    <a:lnTo>
                      <a:pt x="87" y="1984"/>
                    </a:lnTo>
                    <a:lnTo>
                      <a:pt x="109" y="1945"/>
                    </a:lnTo>
                    <a:lnTo>
                      <a:pt x="131" y="1904"/>
                    </a:lnTo>
                    <a:lnTo>
                      <a:pt x="151" y="1861"/>
                    </a:lnTo>
                    <a:lnTo>
                      <a:pt x="170" y="1815"/>
                    </a:lnTo>
                    <a:lnTo>
                      <a:pt x="188" y="1768"/>
                    </a:lnTo>
                    <a:lnTo>
                      <a:pt x="205" y="1719"/>
                    </a:lnTo>
                    <a:lnTo>
                      <a:pt x="220" y="1668"/>
                    </a:lnTo>
                    <a:lnTo>
                      <a:pt x="234" y="1615"/>
                    </a:lnTo>
                    <a:lnTo>
                      <a:pt x="247" y="1561"/>
                    </a:lnTo>
                    <a:lnTo>
                      <a:pt x="259" y="1506"/>
                    </a:lnTo>
                    <a:lnTo>
                      <a:pt x="269" y="1449"/>
                    </a:lnTo>
                    <a:lnTo>
                      <a:pt x="278" y="1392"/>
                    </a:lnTo>
                    <a:lnTo>
                      <a:pt x="286" y="1333"/>
                    </a:lnTo>
                    <a:lnTo>
                      <a:pt x="292" y="1274"/>
                    </a:lnTo>
                    <a:lnTo>
                      <a:pt x="297" y="1214"/>
                    </a:lnTo>
                    <a:lnTo>
                      <a:pt x="300" y="1154"/>
                    </a:lnTo>
                    <a:lnTo>
                      <a:pt x="302" y="1094"/>
                    </a:lnTo>
                    <a:lnTo>
                      <a:pt x="302" y="1033"/>
                    </a:lnTo>
                    <a:lnTo>
                      <a:pt x="301" y="973"/>
                    </a:lnTo>
                    <a:lnTo>
                      <a:pt x="298" y="913"/>
                    </a:lnTo>
                    <a:lnTo>
                      <a:pt x="294" y="853"/>
                    </a:lnTo>
                    <a:lnTo>
                      <a:pt x="288" y="794"/>
                    </a:lnTo>
                    <a:lnTo>
                      <a:pt x="281" y="735"/>
                    </a:lnTo>
                    <a:lnTo>
                      <a:pt x="273" y="677"/>
                    </a:lnTo>
                    <a:lnTo>
                      <a:pt x="263" y="620"/>
                    </a:lnTo>
                    <a:lnTo>
                      <a:pt x="252" y="564"/>
                    </a:lnTo>
                    <a:lnTo>
                      <a:pt x="240" y="510"/>
                    </a:lnTo>
                    <a:lnTo>
                      <a:pt x="226" y="457"/>
                    </a:lnTo>
                    <a:lnTo>
                      <a:pt x="211" y="405"/>
                    </a:lnTo>
                    <a:lnTo>
                      <a:pt x="194" y="355"/>
                    </a:lnTo>
                    <a:lnTo>
                      <a:pt x="177" y="307"/>
                    </a:lnTo>
                    <a:lnTo>
                      <a:pt x="158" y="261"/>
                    </a:lnTo>
                    <a:lnTo>
                      <a:pt x="139" y="216"/>
                    </a:lnTo>
                    <a:lnTo>
                      <a:pt x="118" y="174"/>
                    </a:lnTo>
                    <a:lnTo>
                      <a:pt x="96" y="134"/>
                    </a:lnTo>
                    <a:lnTo>
                      <a:pt x="73" y="97"/>
                    </a:lnTo>
                    <a:lnTo>
                      <a:pt x="50" y="62"/>
                    </a:lnTo>
                    <a:lnTo>
                      <a:pt x="25" y="30"/>
                    </a:lnTo>
                    <a:lnTo>
                      <a:pt x="0" y="0"/>
                    </a:lnTo>
                  </a:path>
                </a:pathLst>
              </a:cu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66585" name="Line 58"/>
            <p:cNvSpPr>
              <a:spLocks noChangeShapeType="1"/>
            </p:cNvSpPr>
            <p:nvPr/>
          </p:nvSpPr>
          <p:spPr bwMode="auto">
            <a:xfrm flipH="1">
              <a:off x="3342" y="2501"/>
              <a:ext cx="198" cy="1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586" name="Line 59"/>
            <p:cNvSpPr>
              <a:spLocks noChangeShapeType="1"/>
            </p:cNvSpPr>
            <p:nvPr/>
          </p:nvSpPr>
          <p:spPr bwMode="auto">
            <a:xfrm flipH="1">
              <a:off x="3355" y="2608"/>
              <a:ext cx="185" cy="1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587" name="Line 60"/>
            <p:cNvSpPr>
              <a:spLocks noChangeShapeType="1"/>
            </p:cNvSpPr>
            <p:nvPr/>
          </p:nvSpPr>
          <p:spPr bwMode="auto">
            <a:xfrm flipH="1">
              <a:off x="3342" y="2836"/>
              <a:ext cx="198" cy="1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588" name="Line 61"/>
            <p:cNvSpPr>
              <a:spLocks noChangeShapeType="1"/>
            </p:cNvSpPr>
            <p:nvPr/>
          </p:nvSpPr>
          <p:spPr bwMode="auto">
            <a:xfrm flipH="1">
              <a:off x="4089" y="2670"/>
              <a:ext cx="91" cy="1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589" name="Line 62"/>
            <p:cNvSpPr>
              <a:spLocks noChangeShapeType="1"/>
            </p:cNvSpPr>
            <p:nvPr/>
          </p:nvSpPr>
          <p:spPr bwMode="auto">
            <a:xfrm flipH="1">
              <a:off x="3370" y="2741"/>
              <a:ext cx="184" cy="1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cxnSp>
        <p:nvCxnSpPr>
          <p:cNvPr id="66573" name="AutoShape 63"/>
          <p:cNvCxnSpPr>
            <a:cxnSpLocks noChangeShapeType="1"/>
            <a:stCxn id="66599" idx="0"/>
            <a:endCxn id="66585" idx="1"/>
          </p:cNvCxnSpPr>
          <p:nvPr/>
        </p:nvCxnSpPr>
        <p:spPr bwMode="auto">
          <a:xfrm rot="5400000" flipV="1">
            <a:off x="4221163" y="3530600"/>
            <a:ext cx="731837" cy="893763"/>
          </a:xfrm>
          <a:prstGeom prst="bentConnector5">
            <a:avLst>
              <a:gd name="adj1" fmla="val 1949"/>
              <a:gd name="adj2" fmla="val 49912"/>
              <a:gd name="adj3" fmla="val 98264"/>
            </a:avLst>
          </a:prstGeom>
          <a:noFill/>
          <a:ln w="25400">
            <a:solidFill>
              <a:schemeClr val="bg2"/>
            </a:solidFill>
            <a:miter lim="800000"/>
            <a:headEnd type="none" w="lg" len="lg"/>
            <a:tailEnd type="none" w="lg" len="lg"/>
          </a:ln>
        </p:spPr>
      </p:cxnSp>
      <p:cxnSp>
        <p:nvCxnSpPr>
          <p:cNvPr id="66574" name="AutoShape 64"/>
          <p:cNvCxnSpPr>
            <a:cxnSpLocks noChangeShapeType="1"/>
            <a:stCxn id="66608" idx="0"/>
            <a:endCxn id="66586" idx="1"/>
          </p:cNvCxnSpPr>
          <p:nvPr/>
        </p:nvCxnSpPr>
        <p:spPr bwMode="auto">
          <a:xfrm rot="5400000" flipV="1">
            <a:off x="4451350" y="3832225"/>
            <a:ext cx="284163" cy="906463"/>
          </a:xfrm>
          <a:prstGeom prst="bentConnector5">
            <a:avLst>
              <a:gd name="adj1" fmla="val 5028"/>
              <a:gd name="adj2" fmla="val 38352"/>
              <a:gd name="adj3" fmla="val 95528"/>
            </a:avLst>
          </a:prstGeom>
          <a:noFill/>
          <a:ln w="25400">
            <a:solidFill>
              <a:schemeClr val="bg2"/>
            </a:solidFill>
            <a:miter lim="800000"/>
            <a:headEnd type="none" w="lg" len="lg"/>
            <a:tailEnd type="none" w="lg" len="lg"/>
          </a:ln>
        </p:spPr>
      </p:cxnSp>
      <p:cxnSp>
        <p:nvCxnSpPr>
          <p:cNvPr id="66575" name="AutoShape 65"/>
          <p:cNvCxnSpPr>
            <a:cxnSpLocks noChangeShapeType="1"/>
            <a:stCxn id="66617" idx="0"/>
            <a:endCxn id="66589" idx="1"/>
          </p:cNvCxnSpPr>
          <p:nvPr/>
        </p:nvCxnSpPr>
        <p:spPr bwMode="auto">
          <a:xfrm rot="-5400000">
            <a:off x="4528344" y="4145756"/>
            <a:ext cx="142875" cy="919163"/>
          </a:xfrm>
          <a:prstGeom prst="bentConnector3">
            <a:avLst>
              <a:gd name="adj1" fmla="val 109995"/>
            </a:avLst>
          </a:prstGeom>
          <a:noFill/>
          <a:ln w="25400">
            <a:solidFill>
              <a:schemeClr val="bg2"/>
            </a:solidFill>
            <a:miter lim="800000"/>
            <a:headEnd type="none" w="lg" len="lg"/>
            <a:tailEnd type="none" w="lg" len="lg"/>
          </a:ln>
        </p:spPr>
      </p:cxnSp>
      <p:cxnSp>
        <p:nvCxnSpPr>
          <p:cNvPr id="66576" name="AutoShape 66"/>
          <p:cNvCxnSpPr>
            <a:cxnSpLocks noChangeShapeType="1"/>
            <a:stCxn id="66626" idx="1"/>
            <a:endCxn id="66587" idx="1"/>
          </p:cNvCxnSpPr>
          <p:nvPr/>
        </p:nvCxnSpPr>
        <p:spPr bwMode="auto">
          <a:xfrm rot="5400000" flipH="1" flipV="1">
            <a:off x="4183063" y="4384675"/>
            <a:ext cx="627062" cy="1074738"/>
          </a:xfrm>
          <a:prstGeom prst="bentConnector3">
            <a:avLst>
              <a:gd name="adj1" fmla="val 2278"/>
            </a:avLst>
          </a:prstGeom>
          <a:noFill/>
          <a:ln w="25400">
            <a:solidFill>
              <a:schemeClr val="bg2"/>
            </a:solidFill>
            <a:miter lim="800000"/>
            <a:headEnd type="none" w="lg" len="lg"/>
            <a:tailEnd type="none" w="lg" len="lg"/>
          </a:ln>
        </p:spPr>
      </p:cxnSp>
      <p:sp>
        <p:nvSpPr>
          <p:cNvPr id="66577" name="Text Box 67"/>
          <p:cNvSpPr txBox="1">
            <a:spLocks noChangeArrowheads="1"/>
          </p:cNvSpPr>
          <p:nvPr/>
        </p:nvSpPr>
        <p:spPr bwMode="auto">
          <a:xfrm>
            <a:off x="1524000" y="5715000"/>
            <a:ext cx="5562600" cy="379413"/>
          </a:xfrm>
          <a:prstGeom prst="rect">
            <a:avLst/>
          </a:prstGeom>
          <a:solidFill>
            <a:srgbClr val="8495A9">
              <a:alpha val="50195"/>
            </a:srgbClr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>
            <a:spAutoFit/>
          </a:bodyPr>
          <a:lstStyle/>
          <a:p>
            <a:pPr algn="l"/>
            <a:r>
              <a:rPr lang="en-US"/>
              <a:t>Four 3-input </a:t>
            </a:r>
            <a:r>
              <a:rPr lang="en-US" b="1"/>
              <a:t>AND</a:t>
            </a:r>
            <a:r>
              <a:rPr lang="en-US"/>
              <a:t> gates feeding into one 4-input </a:t>
            </a:r>
            <a:r>
              <a:rPr lang="en-US" b="1"/>
              <a:t>OR</a:t>
            </a:r>
            <a:r>
              <a:rPr lang="en-US"/>
              <a:t> gate</a:t>
            </a:r>
          </a:p>
        </p:txBody>
      </p:sp>
      <p:sp>
        <p:nvSpPr>
          <p:cNvPr id="66578" name="Text Box 68"/>
          <p:cNvSpPr txBox="1">
            <a:spLocks noChangeArrowheads="1"/>
          </p:cNvSpPr>
          <p:nvPr/>
        </p:nvSpPr>
        <p:spPr bwMode="auto">
          <a:xfrm>
            <a:off x="1504950" y="4216400"/>
            <a:ext cx="1701800" cy="379413"/>
          </a:xfrm>
          <a:prstGeom prst="rect">
            <a:avLst/>
          </a:prstGeom>
          <a:solidFill>
            <a:srgbClr val="FFFF99">
              <a:alpha val="70195"/>
            </a:srgbClr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/>
              <a:t>Top-level inputs</a:t>
            </a:r>
          </a:p>
        </p:txBody>
      </p:sp>
      <p:sp>
        <p:nvSpPr>
          <p:cNvPr id="66579" name="Text Box 69"/>
          <p:cNvSpPr txBox="1">
            <a:spLocks noChangeArrowheads="1"/>
          </p:cNvSpPr>
          <p:nvPr/>
        </p:nvSpPr>
        <p:spPr bwMode="auto">
          <a:xfrm>
            <a:off x="5943600" y="4267200"/>
            <a:ext cx="1308100" cy="379413"/>
          </a:xfrm>
          <a:prstGeom prst="rect">
            <a:avLst/>
          </a:prstGeom>
          <a:solidFill>
            <a:srgbClr val="FFFF99">
              <a:alpha val="70195"/>
            </a:srgbClr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/>
              <a:t>Final output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ECEN 301</a:t>
            </a:r>
          </a:p>
        </p:txBody>
      </p:sp>
      <p:sp>
        <p:nvSpPr>
          <p:cNvPr id="67587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Discussion #25 – Final Review</a:t>
            </a:r>
          </a:p>
        </p:txBody>
      </p:sp>
      <p:sp>
        <p:nvSpPr>
          <p:cNvPr id="67588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65B5C780-3708-4A4A-8651-CBE9386E37E5}" type="slidenum">
              <a:rPr lang="en-US" smtClean="0"/>
              <a:pPr lvl="1"/>
              <a:t>41</a:t>
            </a:fld>
            <a:endParaRPr lang="en-US" smtClean="0"/>
          </a:p>
        </p:txBody>
      </p:sp>
      <p:sp>
        <p:nvSpPr>
          <p:cNvPr id="675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Logic Functions</a:t>
            </a:r>
          </a:p>
        </p:txBody>
      </p:sp>
      <p:sp>
        <p:nvSpPr>
          <p:cNvPr id="67590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06400" y="1333500"/>
            <a:ext cx="7061200" cy="571500"/>
          </a:xfrm>
          <a:solidFill>
            <a:srgbClr val="8495A9"/>
          </a:solidFill>
          <a:ln>
            <a:solidFill>
              <a:schemeClr val="tx1"/>
            </a:solidFill>
          </a:ln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sz="2800" b="1" smtClean="0"/>
              <a:t>3 different ways to represent logic functions:</a:t>
            </a:r>
          </a:p>
        </p:txBody>
      </p:sp>
      <p:sp>
        <p:nvSpPr>
          <p:cNvPr id="67591" name="Rectangle 4"/>
          <p:cNvSpPr>
            <a:spLocks noChangeArrowheads="1"/>
          </p:cNvSpPr>
          <p:nvPr/>
        </p:nvSpPr>
        <p:spPr bwMode="auto">
          <a:xfrm>
            <a:off x="406400" y="2133600"/>
            <a:ext cx="4699000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609600" indent="-609600" algn="l">
              <a:spcBef>
                <a:spcPct val="20000"/>
              </a:spcBef>
              <a:buClr>
                <a:srgbClr val="ACA964"/>
              </a:buClr>
              <a:buFont typeface="Monotype Sorts" pitchFamily="2" charset="2"/>
              <a:buAutoNum type="arabicPeriod" startAt="3"/>
            </a:pPr>
            <a:r>
              <a:rPr lang="en-US" sz="2400" b="1" u="sng">
                <a:solidFill>
                  <a:schemeClr val="bg2"/>
                </a:solidFill>
              </a:rPr>
              <a:t>Truth Table</a:t>
            </a:r>
            <a:r>
              <a:rPr lang="en-US" sz="2400">
                <a:solidFill>
                  <a:schemeClr val="bg2"/>
                </a:solidFill>
              </a:rPr>
              <a:t>: indicates what the output will be for every possible input combination</a:t>
            </a:r>
          </a:p>
        </p:txBody>
      </p:sp>
      <p:graphicFrame>
        <p:nvGraphicFramePr>
          <p:cNvPr id="902149" name="Group 5"/>
          <p:cNvGraphicFramePr>
            <a:graphicFrameLocks noGrp="1"/>
          </p:cNvGraphicFramePr>
          <p:nvPr>
            <p:ph sz="half" idx="2"/>
          </p:nvPr>
        </p:nvGraphicFramePr>
        <p:xfrm>
          <a:off x="4724400" y="3124200"/>
          <a:ext cx="1676400" cy="3078480"/>
        </p:xfrm>
        <a:graphic>
          <a:graphicData uri="http://schemas.openxmlformats.org/drawingml/2006/table">
            <a:tbl>
              <a:tblPr/>
              <a:tblGrid>
                <a:gridCol w="419100"/>
                <a:gridCol w="419100"/>
                <a:gridCol w="419100"/>
                <a:gridCol w="419100"/>
              </a:tblGrid>
              <a:tr h="1920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C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Z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95A9">
                        <a:alpha val="50000"/>
                      </a:srgbClr>
                    </a:solidFill>
                  </a:tcPr>
                </a:tc>
              </a:tr>
              <a:tr h="1635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95A9">
                        <a:alpha val="50000"/>
                      </a:srgbClr>
                    </a:solidFill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95A9">
                        <a:alpha val="50000"/>
                      </a:srgbClr>
                    </a:solidFill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95A9">
                        <a:alpha val="50000"/>
                      </a:srgbClr>
                    </a:solidFill>
                  </a:tcPr>
                </a:tc>
              </a:tr>
              <a:tr h="1635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95A9">
                        <a:alpha val="50000"/>
                      </a:srgbClr>
                    </a:solidFill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95A9">
                        <a:alpha val="50000"/>
                      </a:srgbClr>
                    </a:solidFill>
                  </a:tcPr>
                </a:tc>
              </a:tr>
              <a:tr h="1635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95A9">
                        <a:alpha val="50000"/>
                      </a:srgbClr>
                    </a:solidFill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95A9">
                        <a:alpha val="5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67635" name="Text Box 48"/>
          <p:cNvSpPr txBox="1">
            <a:spLocks noChangeArrowheads="1"/>
          </p:cNvSpPr>
          <p:nvPr/>
        </p:nvSpPr>
        <p:spPr bwMode="auto">
          <a:xfrm>
            <a:off x="1143000" y="3962400"/>
            <a:ext cx="3273425" cy="1203325"/>
          </a:xfrm>
          <a:prstGeom prst="rect">
            <a:avLst/>
          </a:prstGeom>
          <a:solidFill>
            <a:srgbClr val="FFFF99">
              <a:alpha val="70195"/>
            </a:srgbClr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>
            <a:spAutoFit/>
          </a:bodyPr>
          <a:lstStyle/>
          <a:p>
            <a:pPr algn="l"/>
            <a:r>
              <a:rPr lang="en-US"/>
              <a:t>If there are n inputs (left-hand columns) there will be 2</a:t>
            </a:r>
            <a:r>
              <a:rPr lang="en-US" baseline="30000"/>
              <a:t>n</a:t>
            </a:r>
            <a:r>
              <a:rPr lang="en-US"/>
              <a:t> entries (rows) in the table</a:t>
            </a:r>
          </a:p>
          <a:p>
            <a:pPr algn="l"/>
            <a:r>
              <a:rPr lang="en-US" b="1" u="sng"/>
              <a:t>EX</a:t>
            </a:r>
            <a:r>
              <a:rPr lang="en-US"/>
              <a:t>: 3 inputs require 2</a:t>
            </a:r>
            <a:r>
              <a:rPr lang="en-US" baseline="30000"/>
              <a:t>3</a:t>
            </a:r>
            <a:r>
              <a:rPr lang="en-US"/>
              <a:t> = 8 rows</a:t>
            </a:r>
          </a:p>
        </p:txBody>
      </p:sp>
      <p:cxnSp>
        <p:nvCxnSpPr>
          <p:cNvPr id="67636" name="AutoShape 49"/>
          <p:cNvCxnSpPr>
            <a:cxnSpLocks noChangeShapeType="1"/>
            <a:stCxn id="67635" idx="0"/>
          </p:cNvCxnSpPr>
          <p:nvPr/>
        </p:nvCxnSpPr>
        <p:spPr bwMode="auto">
          <a:xfrm flipV="1">
            <a:off x="2779713" y="3352800"/>
            <a:ext cx="1889125" cy="6096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stealth" w="lg" len="lg"/>
          </a:ln>
        </p:spPr>
      </p:cxnSp>
      <p:sp>
        <p:nvSpPr>
          <p:cNvPr id="67637" name="Text Box 50"/>
          <p:cNvSpPr txBox="1">
            <a:spLocks noChangeArrowheads="1"/>
          </p:cNvSpPr>
          <p:nvPr/>
        </p:nvSpPr>
        <p:spPr bwMode="auto">
          <a:xfrm>
            <a:off x="6781800" y="3581400"/>
            <a:ext cx="2209800" cy="928688"/>
          </a:xfrm>
          <a:prstGeom prst="rect">
            <a:avLst/>
          </a:prstGeom>
          <a:solidFill>
            <a:srgbClr val="FFFF99">
              <a:alpha val="70195"/>
            </a:srgbClr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>
            <a:spAutoFit/>
          </a:bodyPr>
          <a:lstStyle/>
          <a:p>
            <a:pPr algn="l"/>
            <a:r>
              <a:rPr lang="en-US"/>
              <a:t>There will always be at least one output (right-hand columns)</a:t>
            </a:r>
          </a:p>
        </p:txBody>
      </p:sp>
      <p:cxnSp>
        <p:nvCxnSpPr>
          <p:cNvPr id="67638" name="AutoShape 51"/>
          <p:cNvCxnSpPr>
            <a:cxnSpLocks noChangeShapeType="1"/>
            <a:stCxn id="67637" idx="0"/>
          </p:cNvCxnSpPr>
          <p:nvPr/>
        </p:nvCxnSpPr>
        <p:spPr bwMode="auto">
          <a:xfrm flipH="1" flipV="1">
            <a:off x="6437313" y="3327400"/>
            <a:ext cx="1449387" cy="2540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stealth" w="lg" len="lg"/>
          </a:ln>
        </p:spPr>
      </p:cxnSp>
      <p:sp>
        <p:nvSpPr>
          <p:cNvPr id="67639" name="Text Box 52"/>
          <p:cNvSpPr txBox="1">
            <a:spLocks noChangeArrowheads="1"/>
          </p:cNvSpPr>
          <p:nvPr/>
        </p:nvSpPr>
        <p:spPr bwMode="auto">
          <a:xfrm>
            <a:off x="6926263" y="4859338"/>
            <a:ext cx="1920875" cy="1203325"/>
          </a:xfrm>
          <a:prstGeom prst="rect">
            <a:avLst/>
          </a:prstGeom>
          <a:solidFill>
            <a:srgbClr val="FFFF99">
              <a:alpha val="70195"/>
            </a:srgbClr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>
            <a:spAutoFit/>
          </a:bodyPr>
          <a:lstStyle/>
          <a:p>
            <a:pPr algn="l"/>
            <a:r>
              <a:rPr lang="en-US"/>
              <a:t>For each input combination (row) output(s) will be either </a:t>
            </a:r>
            <a:r>
              <a:rPr lang="en-US" b="1">
                <a:latin typeface="Courier New" pitchFamily="49" charset="0"/>
              </a:rPr>
              <a:t>0</a:t>
            </a:r>
            <a:r>
              <a:rPr lang="en-US"/>
              <a:t> or </a:t>
            </a:r>
            <a:r>
              <a:rPr lang="en-US" b="1">
                <a:latin typeface="Courier New" pitchFamily="49" charset="0"/>
              </a:rPr>
              <a:t>1</a:t>
            </a:r>
          </a:p>
        </p:txBody>
      </p:sp>
      <p:cxnSp>
        <p:nvCxnSpPr>
          <p:cNvPr id="67640" name="AutoShape 53"/>
          <p:cNvCxnSpPr>
            <a:cxnSpLocks noChangeShapeType="1"/>
            <a:stCxn id="67639" idx="1"/>
            <a:endCxn id="67641" idx="4"/>
          </p:cNvCxnSpPr>
          <p:nvPr/>
        </p:nvCxnSpPr>
        <p:spPr bwMode="auto">
          <a:xfrm flipH="1" flipV="1">
            <a:off x="5553075" y="5207000"/>
            <a:ext cx="1373188" cy="2540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stealth" w="lg" len="lg"/>
          </a:ln>
        </p:spPr>
      </p:cxnSp>
      <p:sp>
        <p:nvSpPr>
          <p:cNvPr id="67641" name="Oval 54"/>
          <p:cNvSpPr>
            <a:spLocks noChangeArrowheads="1"/>
          </p:cNvSpPr>
          <p:nvPr/>
        </p:nvSpPr>
        <p:spPr bwMode="auto">
          <a:xfrm>
            <a:off x="4668838" y="4859338"/>
            <a:ext cx="1768475" cy="334962"/>
          </a:xfrm>
          <a:prstGeom prst="ellipse">
            <a:avLst/>
          </a:prstGeom>
          <a:noFill/>
          <a:ln w="25400">
            <a:solidFill>
              <a:srgbClr val="800000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Date Placeholder 6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ECEN 301</a:t>
            </a:r>
          </a:p>
        </p:txBody>
      </p:sp>
      <p:sp>
        <p:nvSpPr>
          <p:cNvPr id="6150" name="Footer Placeholder 7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Discussion #25 – Final Review</a:t>
            </a:r>
          </a:p>
        </p:txBody>
      </p:sp>
      <p:sp>
        <p:nvSpPr>
          <p:cNvPr id="6151" name="Slide Number Placeholder 8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301548BB-84B5-4018-95CE-42BC34F22263}" type="slidenum">
              <a:rPr lang="en-US" smtClean="0"/>
              <a:pPr lvl="1"/>
              <a:t>42</a:t>
            </a:fld>
            <a:endParaRPr lang="en-US" smtClean="0"/>
          </a:p>
        </p:txBody>
      </p:sp>
      <p:sp>
        <p:nvSpPr>
          <p:cNvPr id="6152" name="Rectangle 2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r>
              <a:rPr lang="en-US" smtClean="0"/>
              <a:t>Logic Functions – Gates</a:t>
            </a:r>
          </a:p>
        </p:txBody>
      </p:sp>
      <p:graphicFrame>
        <p:nvGraphicFramePr>
          <p:cNvPr id="962767" name="Group 207"/>
          <p:cNvGraphicFramePr>
            <a:graphicFrameLocks noGrp="1"/>
          </p:cNvGraphicFramePr>
          <p:nvPr>
            <p:ph sz="quarter" idx="1"/>
          </p:nvPr>
        </p:nvGraphicFramePr>
        <p:xfrm>
          <a:off x="406400" y="1333500"/>
          <a:ext cx="8356600" cy="4913376"/>
        </p:xfrm>
        <a:graphic>
          <a:graphicData uri="http://schemas.openxmlformats.org/drawingml/2006/table">
            <a:tbl>
              <a:tblPr/>
              <a:tblGrid>
                <a:gridCol w="1422400"/>
                <a:gridCol w="1827213"/>
                <a:gridCol w="2287587"/>
                <a:gridCol w="2819400"/>
              </a:tblGrid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Type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Symbol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Equation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Truth Table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55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NOT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71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AND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65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OR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6146" name="Object 88"/>
          <p:cNvGraphicFramePr>
            <a:graphicFrameLocks noChangeAspect="1"/>
          </p:cNvGraphicFramePr>
          <p:nvPr>
            <p:ph sz="quarter" idx="2"/>
          </p:nvPr>
        </p:nvGraphicFramePr>
        <p:xfrm>
          <a:off x="3962400" y="2073275"/>
          <a:ext cx="1676400" cy="517525"/>
        </p:xfrm>
        <a:graphic>
          <a:graphicData uri="http://schemas.openxmlformats.org/presentationml/2006/ole">
            <p:oleObj spid="_x0000_s6146" name="Equation" r:id="rId3" imgW="698400" imgH="215640" progId="Equation.3">
              <p:embed/>
            </p:oleObj>
          </a:graphicData>
        </a:graphic>
      </p:graphicFrame>
      <p:graphicFrame>
        <p:nvGraphicFramePr>
          <p:cNvPr id="6147" name="Object 93"/>
          <p:cNvGraphicFramePr>
            <a:graphicFrameLocks noChangeAspect="1"/>
          </p:cNvGraphicFramePr>
          <p:nvPr>
            <p:ph sz="quarter" idx="3"/>
          </p:nvPr>
        </p:nvGraphicFramePr>
        <p:xfrm>
          <a:off x="3784600" y="3505200"/>
          <a:ext cx="2063750" cy="458788"/>
        </p:xfrm>
        <a:graphic>
          <a:graphicData uri="http://schemas.openxmlformats.org/presentationml/2006/ole">
            <p:oleObj spid="_x0000_s6147" name="Equation" r:id="rId4" imgW="799920" imgH="177480" progId="Equation.3">
              <p:embed/>
            </p:oleObj>
          </a:graphicData>
        </a:graphic>
      </p:graphicFrame>
      <p:sp>
        <p:nvSpPr>
          <p:cNvPr id="6180" name="Oval 84"/>
          <p:cNvSpPr>
            <a:spLocks noChangeAspect="1" noChangeArrowheads="1"/>
          </p:cNvSpPr>
          <p:nvPr/>
        </p:nvSpPr>
        <p:spPr bwMode="auto">
          <a:xfrm>
            <a:off x="2897188" y="2359025"/>
            <a:ext cx="147637" cy="147638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81" name="AutoShape 85"/>
          <p:cNvSpPr>
            <a:spLocks noChangeAspect="1" noChangeArrowheads="1"/>
          </p:cNvSpPr>
          <p:nvPr/>
        </p:nvSpPr>
        <p:spPr bwMode="auto">
          <a:xfrm rot="5400000">
            <a:off x="2343944" y="2189956"/>
            <a:ext cx="604838" cy="492125"/>
          </a:xfrm>
          <a:prstGeom prst="triangle">
            <a:avLst>
              <a:gd name="adj" fmla="val 49995"/>
            </a:avLst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82" name="Line 86"/>
          <p:cNvSpPr>
            <a:spLocks noChangeAspect="1" noChangeShapeType="1"/>
          </p:cNvSpPr>
          <p:nvPr/>
        </p:nvSpPr>
        <p:spPr bwMode="auto">
          <a:xfrm>
            <a:off x="2286000" y="2432050"/>
            <a:ext cx="1143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83" name="Line 87"/>
          <p:cNvSpPr>
            <a:spLocks noChangeAspect="1" noChangeShapeType="1"/>
          </p:cNvSpPr>
          <p:nvPr/>
        </p:nvSpPr>
        <p:spPr bwMode="auto">
          <a:xfrm>
            <a:off x="3059113" y="2432050"/>
            <a:ext cx="1143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962717" name="Group 157"/>
          <p:cNvGraphicFramePr>
            <a:graphicFrameLocks noGrp="1"/>
          </p:cNvGraphicFramePr>
          <p:nvPr>
            <p:ph sz="quarter" idx="4"/>
          </p:nvPr>
        </p:nvGraphicFramePr>
        <p:xfrm>
          <a:off x="6705600" y="1933575"/>
          <a:ext cx="1358900" cy="883920"/>
        </p:xfrm>
        <a:graphic>
          <a:graphicData uri="http://schemas.openxmlformats.org/drawingml/2006/table">
            <a:tbl>
              <a:tblPr/>
              <a:tblGrid>
                <a:gridCol w="565150"/>
                <a:gridCol w="793750"/>
              </a:tblGrid>
              <a:tr h="1619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IN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OUT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317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95A9">
                        <a:alpha val="50000"/>
                      </a:srgbClr>
                    </a:solidFill>
                  </a:tcPr>
                </a:tc>
              </a:tr>
              <a:tr h="1317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95A9">
                        <a:alpha val="50000"/>
                      </a:srgb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62716" name="Group 156"/>
          <p:cNvGraphicFramePr>
            <a:graphicFrameLocks noGrp="1"/>
          </p:cNvGraphicFramePr>
          <p:nvPr/>
        </p:nvGraphicFramePr>
        <p:xfrm>
          <a:off x="6654800" y="2992438"/>
          <a:ext cx="1574800" cy="1432560"/>
        </p:xfrm>
        <a:graphic>
          <a:graphicData uri="http://schemas.openxmlformats.org/drawingml/2006/table">
            <a:tbl>
              <a:tblPr/>
              <a:tblGrid>
                <a:gridCol w="411163"/>
                <a:gridCol w="409575"/>
                <a:gridCol w="754062"/>
              </a:tblGrid>
              <a:tr h="1428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OUT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95A9">
                        <a:alpha val="50000"/>
                      </a:srgb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95A9">
                        <a:alpha val="50000"/>
                      </a:srgbClr>
                    </a:solidFill>
                  </a:tcPr>
                </a:tc>
              </a:tr>
              <a:tr h="1174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95A9">
                        <a:alpha val="50000"/>
                      </a:srgb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95A9">
                        <a:alpha val="50000"/>
                      </a:srgb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148" name="Object 182"/>
          <p:cNvGraphicFramePr>
            <a:graphicFrameLocks noChangeAspect="1"/>
          </p:cNvGraphicFramePr>
          <p:nvPr/>
        </p:nvGraphicFramePr>
        <p:xfrm>
          <a:off x="3733800" y="5021263"/>
          <a:ext cx="2159000" cy="446087"/>
        </p:xfrm>
        <a:graphic>
          <a:graphicData uri="http://schemas.openxmlformats.org/presentationml/2006/ole">
            <p:oleObj spid="_x0000_s6148" name="Equation" r:id="rId5" imgW="863280" imgH="177480" progId="Equation.3">
              <p:embed/>
            </p:oleObj>
          </a:graphicData>
        </a:graphic>
      </p:graphicFrame>
      <p:graphicFrame>
        <p:nvGraphicFramePr>
          <p:cNvPr id="962743" name="Group 183"/>
          <p:cNvGraphicFramePr>
            <a:graphicFrameLocks noGrp="1"/>
          </p:cNvGraphicFramePr>
          <p:nvPr/>
        </p:nvGraphicFramePr>
        <p:xfrm>
          <a:off x="6654800" y="4668838"/>
          <a:ext cx="1574800" cy="1432560"/>
        </p:xfrm>
        <a:graphic>
          <a:graphicData uri="http://schemas.openxmlformats.org/drawingml/2006/table">
            <a:tbl>
              <a:tblPr/>
              <a:tblGrid>
                <a:gridCol w="411163"/>
                <a:gridCol w="409575"/>
                <a:gridCol w="754062"/>
              </a:tblGrid>
              <a:tr h="1428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OUT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95A9">
                        <a:alpha val="50000"/>
                      </a:srgb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95A9">
                        <a:alpha val="50000"/>
                      </a:srgbClr>
                    </a:solidFill>
                  </a:tcPr>
                </a:tc>
              </a:tr>
              <a:tr h="1174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95A9">
                        <a:alpha val="50000"/>
                      </a:srgb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95A9">
                        <a:alpha val="50000"/>
                      </a:srgbClr>
                    </a:solidFill>
                  </a:tcPr>
                </a:tc>
              </a:tr>
            </a:tbl>
          </a:graphicData>
        </a:graphic>
      </p:graphicFrame>
      <p:grpSp>
        <p:nvGrpSpPr>
          <p:cNvPr id="6241" name="Group 217"/>
          <p:cNvGrpSpPr>
            <a:grpSpLocks/>
          </p:cNvGrpSpPr>
          <p:nvPr/>
        </p:nvGrpSpPr>
        <p:grpSpPr bwMode="auto">
          <a:xfrm>
            <a:off x="2336800" y="3327400"/>
            <a:ext cx="769938" cy="657225"/>
            <a:chOff x="2521" y="1536"/>
            <a:chExt cx="776" cy="673"/>
          </a:xfrm>
        </p:grpSpPr>
        <p:sp>
          <p:nvSpPr>
            <p:cNvPr id="6259" name="Arc 218"/>
            <p:cNvSpPr>
              <a:spLocks/>
            </p:cNvSpPr>
            <p:nvPr/>
          </p:nvSpPr>
          <p:spPr bwMode="auto">
            <a:xfrm>
              <a:off x="2925" y="1537"/>
              <a:ext cx="372" cy="672"/>
            </a:xfrm>
            <a:custGeom>
              <a:avLst/>
              <a:gdLst>
                <a:gd name="T0" fmla="*/ 0 w 21658"/>
                <a:gd name="T1" fmla="*/ 0 h 43200"/>
                <a:gd name="T2" fmla="*/ 0 w 21658"/>
                <a:gd name="T3" fmla="*/ 0 h 43200"/>
                <a:gd name="T4" fmla="*/ 0 w 21658"/>
                <a:gd name="T5" fmla="*/ 0 h 43200"/>
                <a:gd name="T6" fmla="*/ 0 60000 65536"/>
                <a:gd name="T7" fmla="*/ 0 60000 65536"/>
                <a:gd name="T8" fmla="*/ 0 60000 65536"/>
                <a:gd name="T9" fmla="*/ 0 w 21658"/>
                <a:gd name="T10" fmla="*/ 0 h 43200"/>
                <a:gd name="T11" fmla="*/ 21658 w 21658"/>
                <a:gd name="T12" fmla="*/ 43200 h 432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58" h="43200" fill="none" extrusionOk="0">
                  <a:moveTo>
                    <a:pt x="0" y="0"/>
                  </a:moveTo>
                  <a:cubicBezTo>
                    <a:pt x="19" y="0"/>
                    <a:pt x="38" y="-1"/>
                    <a:pt x="58" y="0"/>
                  </a:cubicBezTo>
                  <a:cubicBezTo>
                    <a:pt x="11987" y="0"/>
                    <a:pt x="21658" y="9670"/>
                    <a:pt x="21658" y="21600"/>
                  </a:cubicBezTo>
                  <a:cubicBezTo>
                    <a:pt x="21658" y="33529"/>
                    <a:pt x="11987" y="43199"/>
                    <a:pt x="58" y="43200"/>
                  </a:cubicBezTo>
                </a:path>
                <a:path w="21658" h="43200" stroke="0" extrusionOk="0">
                  <a:moveTo>
                    <a:pt x="0" y="0"/>
                  </a:moveTo>
                  <a:cubicBezTo>
                    <a:pt x="19" y="0"/>
                    <a:pt x="38" y="-1"/>
                    <a:pt x="58" y="0"/>
                  </a:cubicBezTo>
                  <a:cubicBezTo>
                    <a:pt x="11987" y="0"/>
                    <a:pt x="21658" y="9670"/>
                    <a:pt x="21658" y="21600"/>
                  </a:cubicBezTo>
                  <a:cubicBezTo>
                    <a:pt x="21658" y="33529"/>
                    <a:pt x="11987" y="43199"/>
                    <a:pt x="58" y="43200"/>
                  </a:cubicBezTo>
                  <a:lnTo>
                    <a:pt x="58" y="21600"/>
                  </a:lnTo>
                  <a:close/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60" name="Freeform 219"/>
            <p:cNvSpPr>
              <a:spLocks/>
            </p:cNvSpPr>
            <p:nvPr/>
          </p:nvSpPr>
          <p:spPr bwMode="auto">
            <a:xfrm>
              <a:off x="2521" y="1536"/>
              <a:ext cx="439" cy="673"/>
            </a:xfrm>
            <a:custGeom>
              <a:avLst/>
              <a:gdLst>
                <a:gd name="T0" fmla="*/ 438 w 439"/>
                <a:gd name="T1" fmla="*/ 0 h 673"/>
                <a:gd name="T2" fmla="*/ 0 w 439"/>
                <a:gd name="T3" fmla="*/ 0 h 673"/>
                <a:gd name="T4" fmla="*/ 0 w 439"/>
                <a:gd name="T5" fmla="*/ 672 h 673"/>
                <a:gd name="T6" fmla="*/ 438 w 439"/>
                <a:gd name="T7" fmla="*/ 672 h 67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39"/>
                <a:gd name="T13" fmla="*/ 0 h 673"/>
                <a:gd name="T14" fmla="*/ 439 w 439"/>
                <a:gd name="T15" fmla="*/ 673 h 67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39" h="673">
                  <a:moveTo>
                    <a:pt x="438" y="0"/>
                  </a:moveTo>
                  <a:lnTo>
                    <a:pt x="0" y="0"/>
                  </a:lnTo>
                  <a:lnTo>
                    <a:pt x="0" y="672"/>
                  </a:lnTo>
                  <a:lnTo>
                    <a:pt x="438" y="672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242" name="Line 220"/>
          <p:cNvSpPr>
            <a:spLocks noChangeShapeType="1"/>
          </p:cNvSpPr>
          <p:nvPr/>
        </p:nvSpPr>
        <p:spPr bwMode="auto">
          <a:xfrm flipH="1">
            <a:off x="2168525" y="3425825"/>
            <a:ext cx="1682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243" name="Line 221"/>
          <p:cNvSpPr>
            <a:spLocks noChangeShapeType="1"/>
          </p:cNvSpPr>
          <p:nvPr/>
        </p:nvSpPr>
        <p:spPr bwMode="auto">
          <a:xfrm flipH="1">
            <a:off x="2168525" y="3884613"/>
            <a:ext cx="1682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244" name="Line 222"/>
          <p:cNvSpPr>
            <a:spLocks noChangeShapeType="1"/>
          </p:cNvSpPr>
          <p:nvPr/>
        </p:nvSpPr>
        <p:spPr bwMode="auto">
          <a:xfrm flipH="1">
            <a:off x="3121025" y="3652838"/>
            <a:ext cx="28575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6245" name="Group 225"/>
          <p:cNvGrpSpPr>
            <a:grpSpLocks/>
          </p:cNvGrpSpPr>
          <p:nvPr/>
        </p:nvGrpSpPr>
        <p:grpSpPr bwMode="auto">
          <a:xfrm>
            <a:off x="2546350" y="5008563"/>
            <a:ext cx="708025" cy="377825"/>
            <a:chOff x="3640" y="2436"/>
            <a:chExt cx="446" cy="238"/>
          </a:xfrm>
        </p:grpSpPr>
        <p:sp>
          <p:nvSpPr>
            <p:cNvPr id="6257" name="AutoShape 226"/>
            <p:cNvSpPr>
              <a:spLocks noChangeArrowheads="1"/>
            </p:cNvSpPr>
            <p:nvPr/>
          </p:nvSpPr>
          <p:spPr bwMode="auto">
            <a:xfrm>
              <a:off x="3640" y="2436"/>
              <a:ext cx="447" cy="239"/>
            </a:xfrm>
            <a:prstGeom prst="roundRect">
              <a:avLst>
                <a:gd name="adj" fmla="val 417"/>
              </a:avLst>
            </a:prstGeom>
            <a:noFill/>
            <a:ln w="25400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58" name="Freeform 227"/>
            <p:cNvSpPr>
              <a:spLocks noChangeArrowheads="1"/>
            </p:cNvSpPr>
            <p:nvPr/>
          </p:nvSpPr>
          <p:spPr bwMode="auto">
            <a:xfrm>
              <a:off x="3640" y="2436"/>
              <a:ext cx="447" cy="241"/>
            </a:xfrm>
            <a:custGeom>
              <a:avLst/>
              <a:gdLst>
                <a:gd name="T0" fmla="*/ 101 w 1972"/>
                <a:gd name="T1" fmla="*/ 55 h 1061"/>
                <a:gd name="T2" fmla="*/ 98 w 1972"/>
                <a:gd name="T3" fmla="*/ 50 h 1061"/>
                <a:gd name="T4" fmla="*/ 95 w 1972"/>
                <a:gd name="T5" fmla="*/ 45 h 1061"/>
                <a:gd name="T6" fmla="*/ 91 w 1972"/>
                <a:gd name="T7" fmla="*/ 41 h 1061"/>
                <a:gd name="T8" fmla="*/ 87 w 1972"/>
                <a:gd name="T9" fmla="*/ 36 h 1061"/>
                <a:gd name="T10" fmla="*/ 83 w 1972"/>
                <a:gd name="T11" fmla="*/ 32 h 1061"/>
                <a:gd name="T12" fmla="*/ 78 w 1972"/>
                <a:gd name="T13" fmla="*/ 28 h 1061"/>
                <a:gd name="T14" fmla="*/ 74 w 1972"/>
                <a:gd name="T15" fmla="*/ 24 h 1061"/>
                <a:gd name="T16" fmla="*/ 69 w 1972"/>
                <a:gd name="T17" fmla="*/ 21 h 1061"/>
                <a:gd name="T18" fmla="*/ 64 w 1972"/>
                <a:gd name="T19" fmla="*/ 18 h 1061"/>
                <a:gd name="T20" fmla="*/ 58 w 1972"/>
                <a:gd name="T21" fmla="*/ 15 h 1061"/>
                <a:gd name="T22" fmla="*/ 53 w 1972"/>
                <a:gd name="T23" fmla="*/ 12 h 1061"/>
                <a:gd name="T24" fmla="*/ 48 w 1972"/>
                <a:gd name="T25" fmla="*/ 10 h 1061"/>
                <a:gd name="T26" fmla="*/ 42 w 1972"/>
                <a:gd name="T27" fmla="*/ 7 h 1061"/>
                <a:gd name="T28" fmla="*/ 36 w 1972"/>
                <a:gd name="T29" fmla="*/ 5 h 1061"/>
                <a:gd name="T30" fmla="*/ 30 w 1972"/>
                <a:gd name="T31" fmla="*/ 4 h 1061"/>
                <a:gd name="T32" fmla="*/ 24 w 1972"/>
                <a:gd name="T33" fmla="*/ 2 h 1061"/>
                <a:gd name="T34" fmla="*/ 18 w 1972"/>
                <a:gd name="T35" fmla="*/ 1 h 1061"/>
                <a:gd name="T36" fmla="*/ 12 w 1972"/>
                <a:gd name="T37" fmla="*/ 1 h 1061"/>
                <a:gd name="T38" fmla="*/ 6 w 1972"/>
                <a:gd name="T39" fmla="*/ 0 h 1061"/>
                <a:gd name="T40" fmla="*/ 0 w 1972"/>
                <a:gd name="T41" fmla="*/ 0 h 1061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972"/>
                <a:gd name="T64" fmla="*/ 0 h 1061"/>
                <a:gd name="T65" fmla="*/ 1972 w 1972"/>
                <a:gd name="T66" fmla="*/ 1061 h 1061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972" h="1061">
                  <a:moveTo>
                    <a:pt x="1971" y="1060"/>
                  </a:moveTo>
                  <a:lnTo>
                    <a:pt x="1910" y="965"/>
                  </a:lnTo>
                  <a:lnTo>
                    <a:pt x="1842" y="874"/>
                  </a:lnTo>
                  <a:lnTo>
                    <a:pt x="1770" y="786"/>
                  </a:lnTo>
                  <a:lnTo>
                    <a:pt x="1693" y="702"/>
                  </a:lnTo>
                  <a:lnTo>
                    <a:pt x="1611" y="621"/>
                  </a:lnTo>
                  <a:lnTo>
                    <a:pt x="1525" y="545"/>
                  </a:lnTo>
                  <a:lnTo>
                    <a:pt x="1434" y="473"/>
                  </a:lnTo>
                  <a:lnTo>
                    <a:pt x="1340" y="405"/>
                  </a:lnTo>
                  <a:lnTo>
                    <a:pt x="1242" y="342"/>
                  </a:lnTo>
                  <a:lnTo>
                    <a:pt x="1140" y="284"/>
                  </a:lnTo>
                  <a:lnTo>
                    <a:pt x="1035" y="231"/>
                  </a:lnTo>
                  <a:lnTo>
                    <a:pt x="928" y="183"/>
                  </a:lnTo>
                  <a:lnTo>
                    <a:pt x="817" y="141"/>
                  </a:lnTo>
                  <a:lnTo>
                    <a:pt x="705" y="104"/>
                  </a:lnTo>
                  <a:lnTo>
                    <a:pt x="590" y="72"/>
                  </a:lnTo>
                  <a:lnTo>
                    <a:pt x="474" y="46"/>
                  </a:lnTo>
                  <a:lnTo>
                    <a:pt x="357" y="26"/>
                  </a:lnTo>
                  <a:lnTo>
                    <a:pt x="238" y="12"/>
                  </a:lnTo>
                  <a:lnTo>
                    <a:pt x="119" y="3"/>
                  </a:lnTo>
                  <a:lnTo>
                    <a:pt x="0" y="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246" name="Group 228"/>
          <p:cNvGrpSpPr>
            <a:grpSpLocks/>
          </p:cNvGrpSpPr>
          <p:nvPr/>
        </p:nvGrpSpPr>
        <p:grpSpPr bwMode="auto">
          <a:xfrm>
            <a:off x="2557463" y="5389563"/>
            <a:ext cx="701675" cy="371475"/>
            <a:chOff x="3647" y="2676"/>
            <a:chExt cx="442" cy="234"/>
          </a:xfrm>
        </p:grpSpPr>
        <p:sp>
          <p:nvSpPr>
            <p:cNvPr id="6255" name="AutoShape 229"/>
            <p:cNvSpPr>
              <a:spLocks noChangeArrowheads="1"/>
            </p:cNvSpPr>
            <p:nvPr/>
          </p:nvSpPr>
          <p:spPr bwMode="auto">
            <a:xfrm rot="10800000">
              <a:off x="3648" y="2678"/>
              <a:ext cx="442" cy="235"/>
            </a:xfrm>
            <a:prstGeom prst="roundRect">
              <a:avLst>
                <a:gd name="adj" fmla="val 426"/>
              </a:avLst>
            </a:prstGeom>
            <a:noFill/>
            <a:ln w="25400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56" name="Freeform 230"/>
            <p:cNvSpPr>
              <a:spLocks noChangeArrowheads="1"/>
            </p:cNvSpPr>
            <p:nvPr/>
          </p:nvSpPr>
          <p:spPr bwMode="auto">
            <a:xfrm>
              <a:off x="3642" y="2676"/>
              <a:ext cx="448" cy="236"/>
            </a:xfrm>
            <a:custGeom>
              <a:avLst/>
              <a:gdLst>
                <a:gd name="T0" fmla="*/ 0 w 1975"/>
                <a:gd name="T1" fmla="*/ 54 h 1039"/>
                <a:gd name="T2" fmla="*/ 6 w 1975"/>
                <a:gd name="T3" fmla="*/ 53 h 1039"/>
                <a:gd name="T4" fmla="*/ 12 w 1975"/>
                <a:gd name="T5" fmla="*/ 53 h 1039"/>
                <a:gd name="T6" fmla="*/ 18 w 1975"/>
                <a:gd name="T7" fmla="*/ 52 h 1039"/>
                <a:gd name="T8" fmla="*/ 24 w 1975"/>
                <a:gd name="T9" fmla="*/ 51 h 1039"/>
                <a:gd name="T10" fmla="*/ 30 w 1975"/>
                <a:gd name="T11" fmla="*/ 50 h 1039"/>
                <a:gd name="T12" fmla="*/ 36 w 1975"/>
                <a:gd name="T13" fmla="*/ 49 h 1039"/>
                <a:gd name="T14" fmla="*/ 42 w 1975"/>
                <a:gd name="T15" fmla="*/ 47 h 1039"/>
                <a:gd name="T16" fmla="*/ 48 w 1975"/>
                <a:gd name="T17" fmla="*/ 45 h 1039"/>
                <a:gd name="T18" fmla="*/ 53 w 1975"/>
                <a:gd name="T19" fmla="*/ 42 h 1039"/>
                <a:gd name="T20" fmla="*/ 59 w 1975"/>
                <a:gd name="T21" fmla="*/ 40 h 1039"/>
                <a:gd name="T22" fmla="*/ 64 w 1975"/>
                <a:gd name="T23" fmla="*/ 37 h 1039"/>
                <a:gd name="T24" fmla="*/ 69 w 1975"/>
                <a:gd name="T25" fmla="*/ 33 h 1039"/>
                <a:gd name="T26" fmla="*/ 74 w 1975"/>
                <a:gd name="T27" fmla="*/ 30 h 1039"/>
                <a:gd name="T28" fmla="*/ 78 w 1975"/>
                <a:gd name="T29" fmla="*/ 26 h 1039"/>
                <a:gd name="T30" fmla="*/ 83 w 1975"/>
                <a:gd name="T31" fmla="*/ 22 h 1039"/>
                <a:gd name="T32" fmla="*/ 87 w 1975"/>
                <a:gd name="T33" fmla="*/ 18 h 1039"/>
                <a:gd name="T34" fmla="*/ 91 w 1975"/>
                <a:gd name="T35" fmla="*/ 14 h 1039"/>
                <a:gd name="T36" fmla="*/ 95 w 1975"/>
                <a:gd name="T37" fmla="*/ 10 h 1039"/>
                <a:gd name="T38" fmla="*/ 98 w 1975"/>
                <a:gd name="T39" fmla="*/ 5 h 1039"/>
                <a:gd name="T40" fmla="*/ 102 w 1975"/>
                <a:gd name="T41" fmla="*/ 0 h 1039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975"/>
                <a:gd name="T64" fmla="*/ 0 h 1039"/>
                <a:gd name="T65" fmla="*/ 1975 w 1975"/>
                <a:gd name="T66" fmla="*/ 1039 h 1039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975" h="1039">
                  <a:moveTo>
                    <a:pt x="0" y="1038"/>
                  </a:moveTo>
                  <a:lnTo>
                    <a:pt x="119" y="1036"/>
                  </a:lnTo>
                  <a:lnTo>
                    <a:pt x="237" y="1029"/>
                  </a:lnTo>
                  <a:lnTo>
                    <a:pt x="355" y="1015"/>
                  </a:lnTo>
                  <a:lnTo>
                    <a:pt x="472" y="996"/>
                  </a:lnTo>
                  <a:lnTo>
                    <a:pt x="588" y="971"/>
                  </a:lnTo>
                  <a:lnTo>
                    <a:pt x="702" y="941"/>
                  </a:lnTo>
                  <a:lnTo>
                    <a:pt x="814" y="905"/>
                  </a:lnTo>
                  <a:lnTo>
                    <a:pt x="924" y="864"/>
                  </a:lnTo>
                  <a:lnTo>
                    <a:pt x="1032" y="817"/>
                  </a:lnTo>
                  <a:lnTo>
                    <a:pt x="1137" y="765"/>
                  </a:lnTo>
                  <a:lnTo>
                    <a:pt x="1238" y="709"/>
                  </a:lnTo>
                  <a:lnTo>
                    <a:pt x="1337" y="647"/>
                  </a:lnTo>
                  <a:lnTo>
                    <a:pt x="1432" y="580"/>
                  </a:lnTo>
                  <a:lnTo>
                    <a:pt x="1523" y="509"/>
                  </a:lnTo>
                  <a:lnTo>
                    <a:pt x="1609" y="434"/>
                  </a:lnTo>
                  <a:lnTo>
                    <a:pt x="1692" y="354"/>
                  </a:lnTo>
                  <a:lnTo>
                    <a:pt x="1770" y="271"/>
                  </a:lnTo>
                  <a:lnTo>
                    <a:pt x="1843" y="184"/>
                  </a:lnTo>
                  <a:lnTo>
                    <a:pt x="1911" y="93"/>
                  </a:lnTo>
                  <a:lnTo>
                    <a:pt x="1974" y="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247" name="Line 231"/>
          <p:cNvSpPr>
            <a:spLocks noChangeShapeType="1"/>
          </p:cNvSpPr>
          <p:nvPr/>
        </p:nvSpPr>
        <p:spPr bwMode="auto">
          <a:xfrm flipH="1">
            <a:off x="2300288" y="5006975"/>
            <a:ext cx="247650" cy="15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48" name="Line 232"/>
          <p:cNvSpPr>
            <a:spLocks noChangeShapeType="1"/>
          </p:cNvSpPr>
          <p:nvPr/>
        </p:nvSpPr>
        <p:spPr bwMode="auto">
          <a:xfrm flipH="1">
            <a:off x="2300288" y="5756275"/>
            <a:ext cx="247650" cy="15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6249" name="Group 233"/>
          <p:cNvGrpSpPr>
            <a:grpSpLocks/>
          </p:cNvGrpSpPr>
          <p:nvPr/>
        </p:nvGrpSpPr>
        <p:grpSpPr bwMode="auto">
          <a:xfrm>
            <a:off x="2300288" y="5003800"/>
            <a:ext cx="107950" cy="750888"/>
            <a:chOff x="3485" y="2433"/>
            <a:chExt cx="68" cy="473"/>
          </a:xfrm>
        </p:grpSpPr>
        <p:sp>
          <p:nvSpPr>
            <p:cNvPr id="6253" name="AutoShape 234"/>
            <p:cNvSpPr>
              <a:spLocks noChangeArrowheads="1"/>
            </p:cNvSpPr>
            <p:nvPr/>
          </p:nvSpPr>
          <p:spPr bwMode="auto">
            <a:xfrm>
              <a:off x="3486" y="2433"/>
              <a:ext cx="69" cy="474"/>
            </a:xfrm>
            <a:prstGeom prst="roundRect">
              <a:avLst>
                <a:gd name="adj" fmla="val 1468"/>
              </a:avLst>
            </a:prstGeom>
            <a:noFill/>
            <a:ln w="25400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54" name="Freeform 235"/>
            <p:cNvSpPr>
              <a:spLocks noChangeArrowheads="1"/>
            </p:cNvSpPr>
            <p:nvPr/>
          </p:nvSpPr>
          <p:spPr bwMode="auto">
            <a:xfrm>
              <a:off x="3485" y="2433"/>
              <a:ext cx="69" cy="473"/>
            </a:xfrm>
            <a:custGeom>
              <a:avLst/>
              <a:gdLst>
                <a:gd name="T0" fmla="*/ 1 w 303"/>
                <a:gd name="T1" fmla="*/ 107 h 2087"/>
                <a:gd name="T2" fmla="*/ 2 w 303"/>
                <a:gd name="T3" fmla="*/ 106 h 2087"/>
                <a:gd name="T4" fmla="*/ 3 w 303"/>
                <a:gd name="T5" fmla="*/ 104 h 2087"/>
                <a:gd name="T6" fmla="*/ 5 w 303"/>
                <a:gd name="T7" fmla="*/ 102 h 2087"/>
                <a:gd name="T8" fmla="*/ 6 w 303"/>
                <a:gd name="T9" fmla="*/ 100 h 2087"/>
                <a:gd name="T10" fmla="*/ 7 w 303"/>
                <a:gd name="T11" fmla="*/ 98 h 2087"/>
                <a:gd name="T12" fmla="*/ 8 w 303"/>
                <a:gd name="T13" fmla="*/ 96 h 2087"/>
                <a:gd name="T14" fmla="*/ 9 w 303"/>
                <a:gd name="T15" fmla="*/ 93 h 2087"/>
                <a:gd name="T16" fmla="*/ 10 w 303"/>
                <a:gd name="T17" fmla="*/ 91 h 2087"/>
                <a:gd name="T18" fmla="*/ 11 w 303"/>
                <a:gd name="T19" fmla="*/ 88 h 2087"/>
                <a:gd name="T20" fmla="*/ 11 w 303"/>
                <a:gd name="T21" fmla="*/ 86 h 2087"/>
                <a:gd name="T22" fmla="*/ 12 w 303"/>
                <a:gd name="T23" fmla="*/ 83 h 2087"/>
                <a:gd name="T24" fmla="*/ 13 w 303"/>
                <a:gd name="T25" fmla="*/ 80 h 2087"/>
                <a:gd name="T26" fmla="*/ 13 w 303"/>
                <a:gd name="T27" fmla="*/ 77 h 2087"/>
                <a:gd name="T28" fmla="*/ 14 w 303"/>
                <a:gd name="T29" fmla="*/ 74 h 2087"/>
                <a:gd name="T30" fmla="*/ 14 w 303"/>
                <a:gd name="T31" fmla="*/ 71 h 2087"/>
                <a:gd name="T32" fmla="*/ 15 w 303"/>
                <a:gd name="T33" fmla="*/ 68 h 2087"/>
                <a:gd name="T34" fmla="*/ 15 w 303"/>
                <a:gd name="T35" fmla="*/ 65 h 2087"/>
                <a:gd name="T36" fmla="*/ 15 w 303"/>
                <a:gd name="T37" fmla="*/ 62 h 2087"/>
                <a:gd name="T38" fmla="*/ 15 w 303"/>
                <a:gd name="T39" fmla="*/ 59 h 2087"/>
                <a:gd name="T40" fmla="*/ 16 w 303"/>
                <a:gd name="T41" fmla="*/ 56 h 2087"/>
                <a:gd name="T42" fmla="*/ 16 w 303"/>
                <a:gd name="T43" fmla="*/ 53 h 2087"/>
                <a:gd name="T44" fmla="*/ 16 w 303"/>
                <a:gd name="T45" fmla="*/ 50 h 2087"/>
                <a:gd name="T46" fmla="*/ 15 w 303"/>
                <a:gd name="T47" fmla="*/ 47 h 2087"/>
                <a:gd name="T48" fmla="*/ 15 w 303"/>
                <a:gd name="T49" fmla="*/ 44 h 2087"/>
                <a:gd name="T50" fmla="*/ 15 w 303"/>
                <a:gd name="T51" fmla="*/ 41 h 2087"/>
                <a:gd name="T52" fmla="*/ 15 w 303"/>
                <a:gd name="T53" fmla="*/ 38 h 2087"/>
                <a:gd name="T54" fmla="*/ 14 w 303"/>
                <a:gd name="T55" fmla="*/ 35 h 2087"/>
                <a:gd name="T56" fmla="*/ 14 w 303"/>
                <a:gd name="T57" fmla="*/ 32 h 2087"/>
                <a:gd name="T58" fmla="*/ 13 w 303"/>
                <a:gd name="T59" fmla="*/ 29 h 2087"/>
                <a:gd name="T60" fmla="*/ 13 w 303"/>
                <a:gd name="T61" fmla="*/ 26 h 2087"/>
                <a:gd name="T62" fmla="*/ 12 w 303"/>
                <a:gd name="T63" fmla="*/ 24 h 2087"/>
                <a:gd name="T64" fmla="*/ 11 w 303"/>
                <a:gd name="T65" fmla="*/ 21 h 2087"/>
                <a:gd name="T66" fmla="*/ 10 w 303"/>
                <a:gd name="T67" fmla="*/ 18 h 2087"/>
                <a:gd name="T68" fmla="*/ 9 w 303"/>
                <a:gd name="T69" fmla="*/ 16 h 2087"/>
                <a:gd name="T70" fmla="*/ 8 w 303"/>
                <a:gd name="T71" fmla="*/ 13 h 2087"/>
                <a:gd name="T72" fmla="*/ 7 w 303"/>
                <a:gd name="T73" fmla="*/ 11 h 2087"/>
                <a:gd name="T74" fmla="*/ 6 w 303"/>
                <a:gd name="T75" fmla="*/ 9 h 2087"/>
                <a:gd name="T76" fmla="*/ 5 w 303"/>
                <a:gd name="T77" fmla="*/ 7 h 2087"/>
                <a:gd name="T78" fmla="*/ 4 w 303"/>
                <a:gd name="T79" fmla="*/ 5 h 2087"/>
                <a:gd name="T80" fmla="*/ 3 w 303"/>
                <a:gd name="T81" fmla="*/ 3 h 2087"/>
                <a:gd name="T82" fmla="*/ 1 w 303"/>
                <a:gd name="T83" fmla="*/ 2 h 2087"/>
                <a:gd name="T84" fmla="*/ 0 w 303"/>
                <a:gd name="T85" fmla="*/ 0 h 2087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303"/>
                <a:gd name="T130" fmla="*/ 0 h 2087"/>
                <a:gd name="T131" fmla="*/ 303 w 303"/>
                <a:gd name="T132" fmla="*/ 2087 h 2087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303" h="2087">
                  <a:moveTo>
                    <a:pt x="16" y="2086"/>
                  </a:moveTo>
                  <a:lnTo>
                    <a:pt x="40" y="2055"/>
                  </a:lnTo>
                  <a:lnTo>
                    <a:pt x="64" y="2021"/>
                  </a:lnTo>
                  <a:lnTo>
                    <a:pt x="87" y="1984"/>
                  </a:lnTo>
                  <a:lnTo>
                    <a:pt x="109" y="1945"/>
                  </a:lnTo>
                  <a:lnTo>
                    <a:pt x="131" y="1904"/>
                  </a:lnTo>
                  <a:lnTo>
                    <a:pt x="151" y="1861"/>
                  </a:lnTo>
                  <a:lnTo>
                    <a:pt x="170" y="1815"/>
                  </a:lnTo>
                  <a:lnTo>
                    <a:pt x="188" y="1768"/>
                  </a:lnTo>
                  <a:lnTo>
                    <a:pt x="205" y="1719"/>
                  </a:lnTo>
                  <a:lnTo>
                    <a:pt x="220" y="1668"/>
                  </a:lnTo>
                  <a:lnTo>
                    <a:pt x="234" y="1615"/>
                  </a:lnTo>
                  <a:lnTo>
                    <a:pt x="247" y="1561"/>
                  </a:lnTo>
                  <a:lnTo>
                    <a:pt x="259" y="1506"/>
                  </a:lnTo>
                  <a:lnTo>
                    <a:pt x="269" y="1449"/>
                  </a:lnTo>
                  <a:lnTo>
                    <a:pt x="278" y="1392"/>
                  </a:lnTo>
                  <a:lnTo>
                    <a:pt x="286" y="1333"/>
                  </a:lnTo>
                  <a:lnTo>
                    <a:pt x="292" y="1274"/>
                  </a:lnTo>
                  <a:lnTo>
                    <a:pt x="297" y="1214"/>
                  </a:lnTo>
                  <a:lnTo>
                    <a:pt x="300" y="1154"/>
                  </a:lnTo>
                  <a:lnTo>
                    <a:pt x="302" y="1094"/>
                  </a:lnTo>
                  <a:lnTo>
                    <a:pt x="302" y="1033"/>
                  </a:lnTo>
                  <a:lnTo>
                    <a:pt x="301" y="973"/>
                  </a:lnTo>
                  <a:lnTo>
                    <a:pt x="298" y="913"/>
                  </a:lnTo>
                  <a:lnTo>
                    <a:pt x="294" y="853"/>
                  </a:lnTo>
                  <a:lnTo>
                    <a:pt x="288" y="794"/>
                  </a:lnTo>
                  <a:lnTo>
                    <a:pt x="281" y="735"/>
                  </a:lnTo>
                  <a:lnTo>
                    <a:pt x="273" y="677"/>
                  </a:lnTo>
                  <a:lnTo>
                    <a:pt x="263" y="620"/>
                  </a:lnTo>
                  <a:lnTo>
                    <a:pt x="252" y="564"/>
                  </a:lnTo>
                  <a:lnTo>
                    <a:pt x="240" y="510"/>
                  </a:lnTo>
                  <a:lnTo>
                    <a:pt x="226" y="457"/>
                  </a:lnTo>
                  <a:lnTo>
                    <a:pt x="211" y="405"/>
                  </a:lnTo>
                  <a:lnTo>
                    <a:pt x="194" y="355"/>
                  </a:lnTo>
                  <a:lnTo>
                    <a:pt x="177" y="307"/>
                  </a:lnTo>
                  <a:lnTo>
                    <a:pt x="158" y="261"/>
                  </a:lnTo>
                  <a:lnTo>
                    <a:pt x="139" y="216"/>
                  </a:lnTo>
                  <a:lnTo>
                    <a:pt x="118" y="174"/>
                  </a:lnTo>
                  <a:lnTo>
                    <a:pt x="96" y="134"/>
                  </a:lnTo>
                  <a:lnTo>
                    <a:pt x="73" y="97"/>
                  </a:lnTo>
                  <a:lnTo>
                    <a:pt x="50" y="62"/>
                  </a:lnTo>
                  <a:lnTo>
                    <a:pt x="25" y="30"/>
                  </a:lnTo>
                  <a:lnTo>
                    <a:pt x="0" y="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250" name="Line 236"/>
          <p:cNvSpPr>
            <a:spLocks noChangeShapeType="1"/>
          </p:cNvSpPr>
          <p:nvPr/>
        </p:nvSpPr>
        <p:spPr bwMode="auto">
          <a:xfrm flipH="1">
            <a:off x="2073275" y="5180013"/>
            <a:ext cx="314325" cy="15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51" name="Line 238"/>
          <p:cNvSpPr>
            <a:spLocks noChangeShapeType="1"/>
          </p:cNvSpPr>
          <p:nvPr/>
        </p:nvSpPr>
        <p:spPr bwMode="auto">
          <a:xfrm flipH="1">
            <a:off x="2073275" y="5562600"/>
            <a:ext cx="314325" cy="15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52" name="Line 239"/>
          <p:cNvSpPr>
            <a:spLocks noChangeShapeType="1"/>
          </p:cNvSpPr>
          <p:nvPr/>
        </p:nvSpPr>
        <p:spPr bwMode="auto">
          <a:xfrm flipH="1">
            <a:off x="3259138" y="5380038"/>
            <a:ext cx="144462" cy="15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Date Placeholder 6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ECEN 301</a:t>
            </a:r>
          </a:p>
        </p:txBody>
      </p:sp>
      <p:sp>
        <p:nvSpPr>
          <p:cNvPr id="7173" name="Footer Placeholder 7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Discussion #25 – Final Review</a:t>
            </a:r>
          </a:p>
        </p:txBody>
      </p:sp>
      <p:sp>
        <p:nvSpPr>
          <p:cNvPr id="7174" name="Slide Number Placeholder 8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BDEE7153-F761-449B-8BCD-7E6CDE91FFD9}" type="slidenum">
              <a:rPr lang="en-US" smtClean="0"/>
              <a:pPr lvl="1"/>
              <a:t>43</a:t>
            </a:fld>
            <a:endParaRPr lang="en-US" smtClean="0"/>
          </a:p>
        </p:txBody>
      </p:sp>
      <p:sp>
        <p:nvSpPr>
          <p:cNvPr id="7175" name="Rectangle 2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r>
              <a:rPr lang="en-US" smtClean="0"/>
              <a:t>Logic Functions – Gates</a:t>
            </a:r>
          </a:p>
        </p:txBody>
      </p:sp>
      <p:graphicFrame>
        <p:nvGraphicFramePr>
          <p:cNvPr id="967797" name="Group 117"/>
          <p:cNvGraphicFramePr>
            <a:graphicFrameLocks noGrp="1"/>
          </p:cNvGraphicFramePr>
          <p:nvPr>
            <p:ph sz="quarter" idx="1"/>
          </p:nvPr>
        </p:nvGraphicFramePr>
        <p:xfrm>
          <a:off x="406400" y="1333500"/>
          <a:ext cx="8356600" cy="3883152"/>
        </p:xfrm>
        <a:graphic>
          <a:graphicData uri="http://schemas.openxmlformats.org/drawingml/2006/table">
            <a:tbl>
              <a:tblPr/>
              <a:tblGrid>
                <a:gridCol w="1422400"/>
                <a:gridCol w="1827213"/>
                <a:gridCol w="2287587"/>
                <a:gridCol w="2819400"/>
              </a:tblGrid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Type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Symbol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Equation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Truth Table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71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NAND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65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NOR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170" name="Object 31"/>
          <p:cNvGraphicFramePr>
            <a:graphicFrameLocks noChangeAspect="1"/>
          </p:cNvGraphicFramePr>
          <p:nvPr>
            <p:ph sz="quarter" idx="3"/>
          </p:nvPr>
        </p:nvGraphicFramePr>
        <p:xfrm>
          <a:off x="3810000" y="2438400"/>
          <a:ext cx="1952625" cy="527050"/>
        </p:xfrm>
        <a:graphic>
          <a:graphicData uri="http://schemas.openxmlformats.org/presentationml/2006/ole">
            <p:oleObj spid="_x0000_s7170" name="Equation" r:id="rId3" imgW="799920" imgH="215640" progId="Equation.3">
              <p:embed/>
            </p:oleObj>
          </a:graphicData>
        </a:graphic>
      </p:graphicFrame>
      <p:graphicFrame>
        <p:nvGraphicFramePr>
          <p:cNvPr id="967730" name="Group 50"/>
          <p:cNvGraphicFramePr>
            <a:graphicFrameLocks noGrp="1"/>
          </p:cNvGraphicFramePr>
          <p:nvPr/>
        </p:nvGraphicFramePr>
        <p:xfrm>
          <a:off x="6654800" y="1981200"/>
          <a:ext cx="1574800" cy="1432560"/>
        </p:xfrm>
        <a:graphic>
          <a:graphicData uri="http://schemas.openxmlformats.org/drawingml/2006/table">
            <a:tbl>
              <a:tblPr/>
              <a:tblGrid>
                <a:gridCol w="411163"/>
                <a:gridCol w="409575"/>
                <a:gridCol w="754062"/>
              </a:tblGrid>
              <a:tr h="1428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OUT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95A9">
                        <a:alpha val="50000"/>
                      </a:srgb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95A9">
                        <a:alpha val="50000"/>
                      </a:srgbClr>
                    </a:solidFill>
                  </a:tcPr>
                </a:tc>
              </a:tr>
              <a:tr h="1174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95A9">
                        <a:alpha val="50000"/>
                      </a:srgb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95A9">
                        <a:alpha val="50000"/>
                      </a:srgb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171" name="Object 72"/>
          <p:cNvGraphicFramePr>
            <a:graphicFrameLocks noChangeAspect="1"/>
          </p:cNvGraphicFramePr>
          <p:nvPr/>
        </p:nvGraphicFramePr>
        <p:xfrm>
          <a:off x="3708400" y="4143375"/>
          <a:ext cx="2159000" cy="541338"/>
        </p:xfrm>
        <a:graphic>
          <a:graphicData uri="http://schemas.openxmlformats.org/presentationml/2006/ole">
            <p:oleObj spid="_x0000_s7171" name="Equation" r:id="rId4" imgW="863280" imgH="215640" progId="Equation.3">
              <p:embed/>
            </p:oleObj>
          </a:graphicData>
        </a:graphic>
      </p:graphicFrame>
      <p:graphicFrame>
        <p:nvGraphicFramePr>
          <p:cNvPr id="967753" name="Group 73"/>
          <p:cNvGraphicFramePr>
            <a:graphicFrameLocks noGrp="1"/>
          </p:cNvGraphicFramePr>
          <p:nvPr/>
        </p:nvGraphicFramePr>
        <p:xfrm>
          <a:off x="6654800" y="3657600"/>
          <a:ext cx="1574800" cy="1432560"/>
        </p:xfrm>
        <a:graphic>
          <a:graphicData uri="http://schemas.openxmlformats.org/drawingml/2006/table">
            <a:tbl>
              <a:tblPr/>
              <a:tblGrid>
                <a:gridCol w="411163"/>
                <a:gridCol w="409575"/>
                <a:gridCol w="754062"/>
              </a:tblGrid>
              <a:tr h="1428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OUT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95A9">
                        <a:alpha val="50000"/>
                      </a:srgb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95A9">
                        <a:alpha val="50000"/>
                      </a:srgbClr>
                    </a:solidFill>
                  </a:tcPr>
                </a:tc>
              </a:tr>
              <a:tr h="1174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95A9">
                        <a:alpha val="50000"/>
                      </a:srgb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95A9">
                        <a:alpha val="50000"/>
                      </a:srgbClr>
                    </a:solidFill>
                  </a:tcPr>
                </a:tc>
              </a:tr>
            </a:tbl>
          </a:graphicData>
        </a:graphic>
      </p:graphicFrame>
      <p:grpSp>
        <p:nvGrpSpPr>
          <p:cNvPr id="7242" name="Group 122"/>
          <p:cNvGrpSpPr>
            <a:grpSpLocks/>
          </p:cNvGrpSpPr>
          <p:nvPr/>
        </p:nvGrpSpPr>
        <p:grpSpPr bwMode="auto">
          <a:xfrm>
            <a:off x="2225675" y="2362200"/>
            <a:ext cx="769938" cy="657225"/>
            <a:chOff x="1402" y="1488"/>
            <a:chExt cx="485" cy="414"/>
          </a:xfrm>
        </p:grpSpPr>
        <p:sp>
          <p:nvSpPr>
            <p:cNvPr id="7263" name="Arc 96"/>
            <p:cNvSpPr>
              <a:spLocks/>
            </p:cNvSpPr>
            <p:nvPr/>
          </p:nvSpPr>
          <p:spPr bwMode="auto">
            <a:xfrm>
              <a:off x="1655" y="1489"/>
              <a:ext cx="232" cy="413"/>
            </a:xfrm>
            <a:custGeom>
              <a:avLst/>
              <a:gdLst>
                <a:gd name="T0" fmla="*/ 0 w 21658"/>
                <a:gd name="T1" fmla="*/ 0 h 43200"/>
                <a:gd name="T2" fmla="*/ 0 w 21658"/>
                <a:gd name="T3" fmla="*/ 0 h 43200"/>
                <a:gd name="T4" fmla="*/ 0 w 21658"/>
                <a:gd name="T5" fmla="*/ 0 h 43200"/>
                <a:gd name="T6" fmla="*/ 0 60000 65536"/>
                <a:gd name="T7" fmla="*/ 0 60000 65536"/>
                <a:gd name="T8" fmla="*/ 0 60000 65536"/>
                <a:gd name="T9" fmla="*/ 0 w 21658"/>
                <a:gd name="T10" fmla="*/ 0 h 43200"/>
                <a:gd name="T11" fmla="*/ 21658 w 21658"/>
                <a:gd name="T12" fmla="*/ 43200 h 432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58" h="43200" fill="none" extrusionOk="0">
                  <a:moveTo>
                    <a:pt x="0" y="0"/>
                  </a:moveTo>
                  <a:cubicBezTo>
                    <a:pt x="19" y="0"/>
                    <a:pt x="38" y="-1"/>
                    <a:pt x="58" y="0"/>
                  </a:cubicBezTo>
                  <a:cubicBezTo>
                    <a:pt x="11987" y="0"/>
                    <a:pt x="21658" y="9670"/>
                    <a:pt x="21658" y="21600"/>
                  </a:cubicBezTo>
                  <a:cubicBezTo>
                    <a:pt x="21658" y="33529"/>
                    <a:pt x="11987" y="43199"/>
                    <a:pt x="58" y="43200"/>
                  </a:cubicBezTo>
                </a:path>
                <a:path w="21658" h="43200" stroke="0" extrusionOk="0">
                  <a:moveTo>
                    <a:pt x="0" y="0"/>
                  </a:moveTo>
                  <a:cubicBezTo>
                    <a:pt x="19" y="0"/>
                    <a:pt x="38" y="-1"/>
                    <a:pt x="58" y="0"/>
                  </a:cubicBezTo>
                  <a:cubicBezTo>
                    <a:pt x="11987" y="0"/>
                    <a:pt x="21658" y="9670"/>
                    <a:pt x="21658" y="21600"/>
                  </a:cubicBezTo>
                  <a:cubicBezTo>
                    <a:pt x="21658" y="33529"/>
                    <a:pt x="11987" y="43199"/>
                    <a:pt x="58" y="43200"/>
                  </a:cubicBezTo>
                  <a:lnTo>
                    <a:pt x="58" y="21600"/>
                  </a:lnTo>
                  <a:close/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64" name="Freeform 97"/>
            <p:cNvSpPr>
              <a:spLocks/>
            </p:cNvSpPr>
            <p:nvPr/>
          </p:nvSpPr>
          <p:spPr bwMode="auto">
            <a:xfrm>
              <a:off x="1402" y="1488"/>
              <a:ext cx="274" cy="414"/>
            </a:xfrm>
            <a:custGeom>
              <a:avLst/>
              <a:gdLst>
                <a:gd name="T0" fmla="*/ 170 w 439"/>
                <a:gd name="T1" fmla="*/ 0 h 673"/>
                <a:gd name="T2" fmla="*/ 0 w 439"/>
                <a:gd name="T3" fmla="*/ 0 h 673"/>
                <a:gd name="T4" fmla="*/ 0 w 439"/>
                <a:gd name="T5" fmla="*/ 254 h 673"/>
                <a:gd name="T6" fmla="*/ 170 w 439"/>
                <a:gd name="T7" fmla="*/ 254 h 67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39"/>
                <a:gd name="T13" fmla="*/ 0 h 673"/>
                <a:gd name="T14" fmla="*/ 439 w 439"/>
                <a:gd name="T15" fmla="*/ 673 h 67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39" h="673">
                  <a:moveTo>
                    <a:pt x="438" y="0"/>
                  </a:moveTo>
                  <a:lnTo>
                    <a:pt x="0" y="0"/>
                  </a:lnTo>
                  <a:lnTo>
                    <a:pt x="0" y="672"/>
                  </a:lnTo>
                  <a:lnTo>
                    <a:pt x="438" y="672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243" name="Line 98"/>
          <p:cNvSpPr>
            <a:spLocks noChangeShapeType="1"/>
          </p:cNvSpPr>
          <p:nvPr/>
        </p:nvSpPr>
        <p:spPr bwMode="auto">
          <a:xfrm flipH="1">
            <a:off x="2057400" y="2460625"/>
            <a:ext cx="1682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44" name="Line 99"/>
          <p:cNvSpPr>
            <a:spLocks noChangeShapeType="1"/>
          </p:cNvSpPr>
          <p:nvPr/>
        </p:nvSpPr>
        <p:spPr bwMode="auto">
          <a:xfrm flipH="1">
            <a:off x="2057400" y="2919413"/>
            <a:ext cx="1682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45" name="Line 100"/>
          <p:cNvSpPr>
            <a:spLocks noChangeShapeType="1"/>
          </p:cNvSpPr>
          <p:nvPr/>
        </p:nvSpPr>
        <p:spPr bwMode="auto">
          <a:xfrm flipH="1">
            <a:off x="3149600" y="2687638"/>
            <a:ext cx="28575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46" name="Oval 121"/>
          <p:cNvSpPr>
            <a:spLocks noChangeAspect="1" noChangeArrowheads="1"/>
          </p:cNvSpPr>
          <p:nvPr/>
        </p:nvSpPr>
        <p:spPr bwMode="auto">
          <a:xfrm>
            <a:off x="3017838" y="2608263"/>
            <a:ext cx="147637" cy="147637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7247" name="Group 124"/>
          <p:cNvGrpSpPr>
            <a:grpSpLocks/>
          </p:cNvGrpSpPr>
          <p:nvPr/>
        </p:nvGrpSpPr>
        <p:grpSpPr bwMode="auto">
          <a:xfrm>
            <a:off x="1981200" y="3962400"/>
            <a:ext cx="1482725" cy="757238"/>
            <a:chOff x="1248" y="2496"/>
            <a:chExt cx="934" cy="477"/>
          </a:xfrm>
        </p:grpSpPr>
        <p:grpSp>
          <p:nvGrpSpPr>
            <p:cNvPr id="7248" name="Group 101"/>
            <p:cNvGrpSpPr>
              <a:grpSpLocks/>
            </p:cNvGrpSpPr>
            <p:nvPr/>
          </p:nvGrpSpPr>
          <p:grpSpPr bwMode="auto">
            <a:xfrm>
              <a:off x="1546" y="2499"/>
              <a:ext cx="446" cy="238"/>
              <a:chOff x="3640" y="2436"/>
              <a:chExt cx="446" cy="238"/>
            </a:xfrm>
          </p:grpSpPr>
          <p:sp>
            <p:nvSpPr>
              <p:cNvPr id="7261" name="AutoShape 102"/>
              <p:cNvSpPr>
                <a:spLocks noChangeArrowheads="1"/>
              </p:cNvSpPr>
              <p:nvPr/>
            </p:nvSpPr>
            <p:spPr bwMode="auto">
              <a:xfrm>
                <a:off x="3640" y="2436"/>
                <a:ext cx="447" cy="239"/>
              </a:xfrm>
              <a:prstGeom prst="roundRect">
                <a:avLst>
                  <a:gd name="adj" fmla="val 417"/>
                </a:avLst>
              </a:prstGeom>
              <a:noFill/>
              <a:ln w="25400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62" name="Freeform 103"/>
              <p:cNvSpPr>
                <a:spLocks noChangeArrowheads="1"/>
              </p:cNvSpPr>
              <p:nvPr/>
            </p:nvSpPr>
            <p:spPr bwMode="auto">
              <a:xfrm>
                <a:off x="3640" y="2436"/>
                <a:ext cx="447" cy="241"/>
              </a:xfrm>
              <a:custGeom>
                <a:avLst/>
                <a:gdLst>
                  <a:gd name="T0" fmla="*/ 101 w 1972"/>
                  <a:gd name="T1" fmla="*/ 55 h 1061"/>
                  <a:gd name="T2" fmla="*/ 98 w 1972"/>
                  <a:gd name="T3" fmla="*/ 50 h 1061"/>
                  <a:gd name="T4" fmla="*/ 95 w 1972"/>
                  <a:gd name="T5" fmla="*/ 45 h 1061"/>
                  <a:gd name="T6" fmla="*/ 91 w 1972"/>
                  <a:gd name="T7" fmla="*/ 41 h 1061"/>
                  <a:gd name="T8" fmla="*/ 87 w 1972"/>
                  <a:gd name="T9" fmla="*/ 36 h 1061"/>
                  <a:gd name="T10" fmla="*/ 83 w 1972"/>
                  <a:gd name="T11" fmla="*/ 32 h 1061"/>
                  <a:gd name="T12" fmla="*/ 78 w 1972"/>
                  <a:gd name="T13" fmla="*/ 28 h 1061"/>
                  <a:gd name="T14" fmla="*/ 74 w 1972"/>
                  <a:gd name="T15" fmla="*/ 24 h 1061"/>
                  <a:gd name="T16" fmla="*/ 69 w 1972"/>
                  <a:gd name="T17" fmla="*/ 21 h 1061"/>
                  <a:gd name="T18" fmla="*/ 64 w 1972"/>
                  <a:gd name="T19" fmla="*/ 18 h 1061"/>
                  <a:gd name="T20" fmla="*/ 58 w 1972"/>
                  <a:gd name="T21" fmla="*/ 15 h 1061"/>
                  <a:gd name="T22" fmla="*/ 53 w 1972"/>
                  <a:gd name="T23" fmla="*/ 12 h 1061"/>
                  <a:gd name="T24" fmla="*/ 48 w 1972"/>
                  <a:gd name="T25" fmla="*/ 10 h 1061"/>
                  <a:gd name="T26" fmla="*/ 42 w 1972"/>
                  <a:gd name="T27" fmla="*/ 7 h 1061"/>
                  <a:gd name="T28" fmla="*/ 36 w 1972"/>
                  <a:gd name="T29" fmla="*/ 5 h 1061"/>
                  <a:gd name="T30" fmla="*/ 30 w 1972"/>
                  <a:gd name="T31" fmla="*/ 4 h 1061"/>
                  <a:gd name="T32" fmla="*/ 24 w 1972"/>
                  <a:gd name="T33" fmla="*/ 2 h 1061"/>
                  <a:gd name="T34" fmla="*/ 18 w 1972"/>
                  <a:gd name="T35" fmla="*/ 1 h 1061"/>
                  <a:gd name="T36" fmla="*/ 12 w 1972"/>
                  <a:gd name="T37" fmla="*/ 1 h 1061"/>
                  <a:gd name="T38" fmla="*/ 6 w 1972"/>
                  <a:gd name="T39" fmla="*/ 0 h 1061"/>
                  <a:gd name="T40" fmla="*/ 0 w 1972"/>
                  <a:gd name="T41" fmla="*/ 0 h 1061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1972"/>
                  <a:gd name="T64" fmla="*/ 0 h 1061"/>
                  <a:gd name="T65" fmla="*/ 1972 w 1972"/>
                  <a:gd name="T66" fmla="*/ 1061 h 1061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1972" h="1061">
                    <a:moveTo>
                      <a:pt x="1971" y="1060"/>
                    </a:moveTo>
                    <a:lnTo>
                      <a:pt x="1910" y="965"/>
                    </a:lnTo>
                    <a:lnTo>
                      <a:pt x="1842" y="874"/>
                    </a:lnTo>
                    <a:lnTo>
                      <a:pt x="1770" y="786"/>
                    </a:lnTo>
                    <a:lnTo>
                      <a:pt x="1693" y="702"/>
                    </a:lnTo>
                    <a:lnTo>
                      <a:pt x="1611" y="621"/>
                    </a:lnTo>
                    <a:lnTo>
                      <a:pt x="1525" y="545"/>
                    </a:lnTo>
                    <a:lnTo>
                      <a:pt x="1434" y="473"/>
                    </a:lnTo>
                    <a:lnTo>
                      <a:pt x="1340" y="405"/>
                    </a:lnTo>
                    <a:lnTo>
                      <a:pt x="1242" y="342"/>
                    </a:lnTo>
                    <a:lnTo>
                      <a:pt x="1140" y="284"/>
                    </a:lnTo>
                    <a:lnTo>
                      <a:pt x="1035" y="231"/>
                    </a:lnTo>
                    <a:lnTo>
                      <a:pt x="928" y="183"/>
                    </a:lnTo>
                    <a:lnTo>
                      <a:pt x="817" y="141"/>
                    </a:lnTo>
                    <a:lnTo>
                      <a:pt x="705" y="104"/>
                    </a:lnTo>
                    <a:lnTo>
                      <a:pt x="590" y="72"/>
                    </a:lnTo>
                    <a:lnTo>
                      <a:pt x="474" y="46"/>
                    </a:lnTo>
                    <a:lnTo>
                      <a:pt x="357" y="26"/>
                    </a:lnTo>
                    <a:lnTo>
                      <a:pt x="238" y="12"/>
                    </a:lnTo>
                    <a:lnTo>
                      <a:pt x="119" y="3"/>
                    </a:lnTo>
                    <a:lnTo>
                      <a:pt x="0" y="0"/>
                    </a:lnTo>
                  </a:path>
                </a:pathLst>
              </a:cu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7249" name="Group 104"/>
            <p:cNvGrpSpPr>
              <a:grpSpLocks/>
            </p:cNvGrpSpPr>
            <p:nvPr/>
          </p:nvGrpSpPr>
          <p:grpSpPr bwMode="auto">
            <a:xfrm>
              <a:off x="1553" y="2739"/>
              <a:ext cx="442" cy="234"/>
              <a:chOff x="3647" y="2676"/>
              <a:chExt cx="442" cy="234"/>
            </a:xfrm>
          </p:grpSpPr>
          <p:sp>
            <p:nvSpPr>
              <p:cNvPr id="7259" name="AutoShape 105"/>
              <p:cNvSpPr>
                <a:spLocks noChangeArrowheads="1"/>
              </p:cNvSpPr>
              <p:nvPr/>
            </p:nvSpPr>
            <p:spPr bwMode="auto">
              <a:xfrm rot="10800000">
                <a:off x="3648" y="2678"/>
                <a:ext cx="442" cy="235"/>
              </a:xfrm>
              <a:prstGeom prst="roundRect">
                <a:avLst>
                  <a:gd name="adj" fmla="val 426"/>
                </a:avLst>
              </a:prstGeom>
              <a:noFill/>
              <a:ln w="25400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60" name="Freeform 106"/>
              <p:cNvSpPr>
                <a:spLocks noChangeArrowheads="1"/>
              </p:cNvSpPr>
              <p:nvPr/>
            </p:nvSpPr>
            <p:spPr bwMode="auto">
              <a:xfrm>
                <a:off x="3642" y="2676"/>
                <a:ext cx="448" cy="236"/>
              </a:xfrm>
              <a:custGeom>
                <a:avLst/>
                <a:gdLst>
                  <a:gd name="T0" fmla="*/ 0 w 1975"/>
                  <a:gd name="T1" fmla="*/ 54 h 1039"/>
                  <a:gd name="T2" fmla="*/ 6 w 1975"/>
                  <a:gd name="T3" fmla="*/ 53 h 1039"/>
                  <a:gd name="T4" fmla="*/ 12 w 1975"/>
                  <a:gd name="T5" fmla="*/ 53 h 1039"/>
                  <a:gd name="T6" fmla="*/ 18 w 1975"/>
                  <a:gd name="T7" fmla="*/ 52 h 1039"/>
                  <a:gd name="T8" fmla="*/ 24 w 1975"/>
                  <a:gd name="T9" fmla="*/ 51 h 1039"/>
                  <a:gd name="T10" fmla="*/ 30 w 1975"/>
                  <a:gd name="T11" fmla="*/ 50 h 1039"/>
                  <a:gd name="T12" fmla="*/ 36 w 1975"/>
                  <a:gd name="T13" fmla="*/ 49 h 1039"/>
                  <a:gd name="T14" fmla="*/ 42 w 1975"/>
                  <a:gd name="T15" fmla="*/ 47 h 1039"/>
                  <a:gd name="T16" fmla="*/ 48 w 1975"/>
                  <a:gd name="T17" fmla="*/ 45 h 1039"/>
                  <a:gd name="T18" fmla="*/ 53 w 1975"/>
                  <a:gd name="T19" fmla="*/ 42 h 1039"/>
                  <a:gd name="T20" fmla="*/ 59 w 1975"/>
                  <a:gd name="T21" fmla="*/ 40 h 1039"/>
                  <a:gd name="T22" fmla="*/ 64 w 1975"/>
                  <a:gd name="T23" fmla="*/ 37 h 1039"/>
                  <a:gd name="T24" fmla="*/ 69 w 1975"/>
                  <a:gd name="T25" fmla="*/ 33 h 1039"/>
                  <a:gd name="T26" fmla="*/ 74 w 1975"/>
                  <a:gd name="T27" fmla="*/ 30 h 1039"/>
                  <a:gd name="T28" fmla="*/ 78 w 1975"/>
                  <a:gd name="T29" fmla="*/ 26 h 1039"/>
                  <a:gd name="T30" fmla="*/ 83 w 1975"/>
                  <a:gd name="T31" fmla="*/ 22 h 1039"/>
                  <a:gd name="T32" fmla="*/ 87 w 1975"/>
                  <a:gd name="T33" fmla="*/ 18 h 1039"/>
                  <a:gd name="T34" fmla="*/ 91 w 1975"/>
                  <a:gd name="T35" fmla="*/ 14 h 1039"/>
                  <a:gd name="T36" fmla="*/ 95 w 1975"/>
                  <a:gd name="T37" fmla="*/ 10 h 1039"/>
                  <a:gd name="T38" fmla="*/ 98 w 1975"/>
                  <a:gd name="T39" fmla="*/ 5 h 1039"/>
                  <a:gd name="T40" fmla="*/ 102 w 1975"/>
                  <a:gd name="T41" fmla="*/ 0 h 1039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1975"/>
                  <a:gd name="T64" fmla="*/ 0 h 1039"/>
                  <a:gd name="T65" fmla="*/ 1975 w 1975"/>
                  <a:gd name="T66" fmla="*/ 1039 h 1039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1975" h="1039">
                    <a:moveTo>
                      <a:pt x="0" y="1038"/>
                    </a:moveTo>
                    <a:lnTo>
                      <a:pt x="119" y="1036"/>
                    </a:lnTo>
                    <a:lnTo>
                      <a:pt x="237" y="1029"/>
                    </a:lnTo>
                    <a:lnTo>
                      <a:pt x="355" y="1015"/>
                    </a:lnTo>
                    <a:lnTo>
                      <a:pt x="472" y="996"/>
                    </a:lnTo>
                    <a:lnTo>
                      <a:pt x="588" y="971"/>
                    </a:lnTo>
                    <a:lnTo>
                      <a:pt x="702" y="941"/>
                    </a:lnTo>
                    <a:lnTo>
                      <a:pt x="814" y="905"/>
                    </a:lnTo>
                    <a:lnTo>
                      <a:pt x="924" y="864"/>
                    </a:lnTo>
                    <a:lnTo>
                      <a:pt x="1032" y="817"/>
                    </a:lnTo>
                    <a:lnTo>
                      <a:pt x="1137" y="765"/>
                    </a:lnTo>
                    <a:lnTo>
                      <a:pt x="1238" y="709"/>
                    </a:lnTo>
                    <a:lnTo>
                      <a:pt x="1337" y="647"/>
                    </a:lnTo>
                    <a:lnTo>
                      <a:pt x="1432" y="580"/>
                    </a:lnTo>
                    <a:lnTo>
                      <a:pt x="1523" y="509"/>
                    </a:lnTo>
                    <a:lnTo>
                      <a:pt x="1609" y="434"/>
                    </a:lnTo>
                    <a:lnTo>
                      <a:pt x="1692" y="354"/>
                    </a:lnTo>
                    <a:lnTo>
                      <a:pt x="1770" y="271"/>
                    </a:lnTo>
                    <a:lnTo>
                      <a:pt x="1843" y="184"/>
                    </a:lnTo>
                    <a:lnTo>
                      <a:pt x="1911" y="93"/>
                    </a:lnTo>
                    <a:lnTo>
                      <a:pt x="1974" y="0"/>
                    </a:lnTo>
                  </a:path>
                </a:pathLst>
              </a:cu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7250" name="Line 107"/>
            <p:cNvSpPr>
              <a:spLocks noChangeShapeType="1"/>
            </p:cNvSpPr>
            <p:nvPr/>
          </p:nvSpPr>
          <p:spPr bwMode="auto">
            <a:xfrm flipH="1">
              <a:off x="1391" y="2498"/>
              <a:ext cx="156" cy="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51" name="Line 108"/>
            <p:cNvSpPr>
              <a:spLocks noChangeShapeType="1"/>
            </p:cNvSpPr>
            <p:nvPr/>
          </p:nvSpPr>
          <p:spPr bwMode="auto">
            <a:xfrm flipH="1">
              <a:off x="1391" y="2970"/>
              <a:ext cx="156" cy="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7252" name="Group 109"/>
            <p:cNvGrpSpPr>
              <a:grpSpLocks/>
            </p:cNvGrpSpPr>
            <p:nvPr/>
          </p:nvGrpSpPr>
          <p:grpSpPr bwMode="auto">
            <a:xfrm>
              <a:off x="1391" y="2496"/>
              <a:ext cx="68" cy="473"/>
              <a:chOff x="3485" y="2433"/>
              <a:chExt cx="68" cy="473"/>
            </a:xfrm>
          </p:grpSpPr>
          <p:sp>
            <p:nvSpPr>
              <p:cNvPr id="7257" name="AutoShape 110"/>
              <p:cNvSpPr>
                <a:spLocks noChangeArrowheads="1"/>
              </p:cNvSpPr>
              <p:nvPr/>
            </p:nvSpPr>
            <p:spPr bwMode="auto">
              <a:xfrm>
                <a:off x="3486" y="2433"/>
                <a:ext cx="69" cy="474"/>
              </a:xfrm>
              <a:prstGeom prst="roundRect">
                <a:avLst>
                  <a:gd name="adj" fmla="val 1468"/>
                </a:avLst>
              </a:prstGeom>
              <a:noFill/>
              <a:ln w="25400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58" name="Freeform 111"/>
              <p:cNvSpPr>
                <a:spLocks noChangeArrowheads="1"/>
              </p:cNvSpPr>
              <p:nvPr/>
            </p:nvSpPr>
            <p:spPr bwMode="auto">
              <a:xfrm>
                <a:off x="3485" y="2433"/>
                <a:ext cx="69" cy="473"/>
              </a:xfrm>
              <a:custGeom>
                <a:avLst/>
                <a:gdLst>
                  <a:gd name="T0" fmla="*/ 1 w 303"/>
                  <a:gd name="T1" fmla="*/ 107 h 2087"/>
                  <a:gd name="T2" fmla="*/ 2 w 303"/>
                  <a:gd name="T3" fmla="*/ 106 h 2087"/>
                  <a:gd name="T4" fmla="*/ 3 w 303"/>
                  <a:gd name="T5" fmla="*/ 104 h 2087"/>
                  <a:gd name="T6" fmla="*/ 5 w 303"/>
                  <a:gd name="T7" fmla="*/ 102 h 2087"/>
                  <a:gd name="T8" fmla="*/ 6 w 303"/>
                  <a:gd name="T9" fmla="*/ 100 h 2087"/>
                  <a:gd name="T10" fmla="*/ 7 w 303"/>
                  <a:gd name="T11" fmla="*/ 98 h 2087"/>
                  <a:gd name="T12" fmla="*/ 8 w 303"/>
                  <a:gd name="T13" fmla="*/ 96 h 2087"/>
                  <a:gd name="T14" fmla="*/ 9 w 303"/>
                  <a:gd name="T15" fmla="*/ 93 h 2087"/>
                  <a:gd name="T16" fmla="*/ 10 w 303"/>
                  <a:gd name="T17" fmla="*/ 91 h 2087"/>
                  <a:gd name="T18" fmla="*/ 11 w 303"/>
                  <a:gd name="T19" fmla="*/ 88 h 2087"/>
                  <a:gd name="T20" fmla="*/ 11 w 303"/>
                  <a:gd name="T21" fmla="*/ 86 h 2087"/>
                  <a:gd name="T22" fmla="*/ 12 w 303"/>
                  <a:gd name="T23" fmla="*/ 83 h 2087"/>
                  <a:gd name="T24" fmla="*/ 13 w 303"/>
                  <a:gd name="T25" fmla="*/ 80 h 2087"/>
                  <a:gd name="T26" fmla="*/ 13 w 303"/>
                  <a:gd name="T27" fmla="*/ 77 h 2087"/>
                  <a:gd name="T28" fmla="*/ 14 w 303"/>
                  <a:gd name="T29" fmla="*/ 74 h 2087"/>
                  <a:gd name="T30" fmla="*/ 14 w 303"/>
                  <a:gd name="T31" fmla="*/ 71 h 2087"/>
                  <a:gd name="T32" fmla="*/ 15 w 303"/>
                  <a:gd name="T33" fmla="*/ 68 h 2087"/>
                  <a:gd name="T34" fmla="*/ 15 w 303"/>
                  <a:gd name="T35" fmla="*/ 65 h 2087"/>
                  <a:gd name="T36" fmla="*/ 15 w 303"/>
                  <a:gd name="T37" fmla="*/ 62 h 2087"/>
                  <a:gd name="T38" fmla="*/ 15 w 303"/>
                  <a:gd name="T39" fmla="*/ 59 h 2087"/>
                  <a:gd name="T40" fmla="*/ 16 w 303"/>
                  <a:gd name="T41" fmla="*/ 56 h 2087"/>
                  <a:gd name="T42" fmla="*/ 16 w 303"/>
                  <a:gd name="T43" fmla="*/ 53 h 2087"/>
                  <a:gd name="T44" fmla="*/ 16 w 303"/>
                  <a:gd name="T45" fmla="*/ 50 h 2087"/>
                  <a:gd name="T46" fmla="*/ 15 w 303"/>
                  <a:gd name="T47" fmla="*/ 47 h 2087"/>
                  <a:gd name="T48" fmla="*/ 15 w 303"/>
                  <a:gd name="T49" fmla="*/ 44 h 2087"/>
                  <a:gd name="T50" fmla="*/ 15 w 303"/>
                  <a:gd name="T51" fmla="*/ 41 h 2087"/>
                  <a:gd name="T52" fmla="*/ 15 w 303"/>
                  <a:gd name="T53" fmla="*/ 38 h 2087"/>
                  <a:gd name="T54" fmla="*/ 14 w 303"/>
                  <a:gd name="T55" fmla="*/ 35 h 2087"/>
                  <a:gd name="T56" fmla="*/ 14 w 303"/>
                  <a:gd name="T57" fmla="*/ 32 h 2087"/>
                  <a:gd name="T58" fmla="*/ 13 w 303"/>
                  <a:gd name="T59" fmla="*/ 29 h 2087"/>
                  <a:gd name="T60" fmla="*/ 13 w 303"/>
                  <a:gd name="T61" fmla="*/ 26 h 2087"/>
                  <a:gd name="T62" fmla="*/ 12 w 303"/>
                  <a:gd name="T63" fmla="*/ 24 h 2087"/>
                  <a:gd name="T64" fmla="*/ 11 w 303"/>
                  <a:gd name="T65" fmla="*/ 21 h 2087"/>
                  <a:gd name="T66" fmla="*/ 10 w 303"/>
                  <a:gd name="T67" fmla="*/ 18 h 2087"/>
                  <a:gd name="T68" fmla="*/ 9 w 303"/>
                  <a:gd name="T69" fmla="*/ 16 h 2087"/>
                  <a:gd name="T70" fmla="*/ 8 w 303"/>
                  <a:gd name="T71" fmla="*/ 13 h 2087"/>
                  <a:gd name="T72" fmla="*/ 7 w 303"/>
                  <a:gd name="T73" fmla="*/ 11 h 2087"/>
                  <a:gd name="T74" fmla="*/ 6 w 303"/>
                  <a:gd name="T75" fmla="*/ 9 h 2087"/>
                  <a:gd name="T76" fmla="*/ 5 w 303"/>
                  <a:gd name="T77" fmla="*/ 7 h 2087"/>
                  <a:gd name="T78" fmla="*/ 4 w 303"/>
                  <a:gd name="T79" fmla="*/ 5 h 2087"/>
                  <a:gd name="T80" fmla="*/ 3 w 303"/>
                  <a:gd name="T81" fmla="*/ 3 h 2087"/>
                  <a:gd name="T82" fmla="*/ 1 w 303"/>
                  <a:gd name="T83" fmla="*/ 2 h 2087"/>
                  <a:gd name="T84" fmla="*/ 0 w 303"/>
                  <a:gd name="T85" fmla="*/ 0 h 2087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303"/>
                  <a:gd name="T130" fmla="*/ 0 h 2087"/>
                  <a:gd name="T131" fmla="*/ 303 w 303"/>
                  <a:gd name="T132" fmla="*/ 2087 h 2087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303" h="2087">
                    <a:moveTo>
                      <a:pt x="16" y="2086"/>
                    </a:moveTo>
                    <a:lnTo>
                      <a:pt x="40" y="2055"/>
                    </a:lnTo>
                    <a:lnTo>
                      <a:pt x="64" y="2021"/>
                    </a:lnTo>
                    <a:lnTo>
                      <a:pt x="87" y="1984"/>
                    </a:lnTo>
                    <a:lnTo>
                      <a:pt x="109" y="1945"/>
                    </a:lnTo>
                    <a:lnTo>
                      <a:pt x="131" y="1904"/>
                    </a:lnTo>
                    <a:lnTo>
                      <a:pt x="151" y="1861"/>
                    </a:lnTo>
                    <a:lnTo>
                      <a:pt x="170" y="1815"/>
                    </a:lnTo>
                    <a:lnTo>
                      <a:pt x="188" y="1768"/>
                    </a:lnTo>
                    <a:lnTo>
                      <a:pt x="205" y="1719"/>
                    </a:lnTo>
                    <a:lnTo>
                      <a:pt x="220" y="1668"/>
                    </a:lnTo>
                    <a:lnTo>
                      <a:pt x="234" y="1615"/>
                    </a:lnTo>
                    <a:lnTo>
                      <a:pt x="247" y="1561"/>
                    </a:lnTo>
                    <a:lnTo>
                      <a:pt x="259" y="1506"/>
                    </a:lnTo>
                    <a:lnTo>
                      <a:pt x="269" y="1449"/>
                    </a:lnTo>
                    <a:lnTo>
                      <a:pt x="278" y="1392"/>
                    </a:lnTo>
                    <a:lnTo>
                      <a:pt x="286" y="1333"/>
                    </a:lnTo>
                    <a:lnTo>
                      <a:pt x="292" y="1274"/>
                    </a:lnTo>
                    <a:lnTo>
                      <a:pt x="297" y="1214"/>
                    </a:lnTo>
                    <a:lnTo>
                      <a:pt x="300" y="1154"/>
                    </a:lnTo>
                    <a:lnTo>
                      <a:pt x="302" y="1094"/>
                    </a:lnTo>
                    <a:lnTo>
                      <a:pt x="302" y="1033"/>
                    </a:lnTo>
                    <a:lnTo>
                      <a:pt x="301" y="973"/>
                    </a:lnTo>
                    <a:lnTo>
                      <a:pt x="298" y="913"/>
                    </a:lnTo>
                    <a:lnTo>
                      <a:pt x="294" y="853"/>
                    </a:lnTo>
                    <a:lnTo>
                      <a:pt x="288" y="794"/>
                    </a:lnTo>
                    <a:lnTo>
                      <a:pt x="281" y="735"/>
                    </a:lnTo>
                    <a:lnTo>
                      <a:pt x="273" y="677"/>
                    </a:lnTo>
                    <a:lnTo>
                      <a:pt x="263" y="620"/>
                    </a:lnTo>
                    <a:lnTo>
                      <a:pt x="252" y="564"/>
                    </a:lnTo>
                    <a:lnTo>
                      <a:pt x="240" y="510"/>
                    </a:lnTo>
                    <a:lnTo>
                      <a:pt x="226" y="457"/>
                    </a:lnTo>
                    <a:lnTo>
                      <a:pt x="211" y="405"/>
                    </a:lnTo>
                    <a:lnTo>
                      <a:pt x="194" y="355"/>
                    </a:lnTo>
                    <a:lnTo>
                      <a:pt x="177" y="307"/>
                    </a:lnTo>
                    <a:lnTo>
                      <a:pt x="158" y="261"/>
                    </a:lnTo>
                    <a:lnTo>
                      <a:pt x="139" y="216"/>
                    </a:lnTo>
                    <a:lnTo>
                      <a:pt x="118" y="174"/>
                    </a:lnTo>
                    <a:lnTo>
                      <a:pt x="96" y="134"/>
                    </a:lnTo>
                    <a:lnTo>
                      <a:pt x="73" y="97"/>
                    </a:lnTo>
                    <a:lnTo>
                      <a:pt x="50" y="62"/>
                    </a:lnTo>
                    <a:lnTo>
                      <a:pt x="25" y="30"/>
                    </a:lnTo>
                    <a:lnTo>
                      <a:pt x="0" y="0"/>
                    </a:lnTo>
                  </a:path>
                </a:pathLst>
              </a:cu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7253" name="Line 112"/>
            <p:cNvSpPr>
              <a:spLocks noChangeShapeType="1"/>
            </p:cNvSpPr>
            <p:nvPr/>
          </p:nvSpPr>
          <p:spPr bwMode="auto">
            <a:xfrm flipH="1">
              <a:off x="1248" y="2607"/>
              <a:ext cx="198" cy="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54" name="Line 113"/>
            <p:cNvSpPr>
              <a:spLocks noChangeShapeType="1"/>
            </p:cNvSpPr>
            <p:nvPr/>
          </p:nvSpPr>
          <p:spPr bwMode="auto">
            <a:xfrm flipH="1">
              <a:off x="1248" y="2848"/>
              <a:ext cx="198" cy="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55" name="Line 114"/>
            <p:cNvSpPr>
              <a:spLocks noChangeShapeType="1"/>
            </p:cNvSpPr>
            <p:nvPr/>
          </p:nvSpPr>
          <p:spPr bwMode="auto">
            <a:xfrm flipH="1">
              <a:off x="2091" y="2733"/>
              <a:ext cx="91" cy="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56" name="Oval 123"/>
            <p:cNvSpPr>
              <a:spLocks noChangeAspect="1" noChangeArrowheads="1"/>
            </p:cNvSpPr>
            <p:nvPr/>
          </p:nvSpPr>
          <p:spPr bwMode="auto">
            <a:xfrm>
              <a:off x="1993" y="2691"/>
              <a:ext cx="93" cy="93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ECEN 301</a:t>
            </a:r>
          </a:p>
        </p:txBody>
      </p:sp>
      <p:sp>
        <p:nvSpPr>
          <p:cNvPr id="8196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Discussion #25 – Final Review</a:t>
            </a:r>
          </a:p>
        </p:txBody>
      </p:sp>
      <p:sp>
        <p:nvSpPr>
          <p:cNvPr id="8197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F3CE7A0C-E23C-440E-BE45-3F496BFA017D}" type="slidenum">
              <a:rPr lang="en-US" smtClean="0"/>
              <a:pPr lvl="1"/>
              <a:t>44</a:t>
            </a:fld>
            <a:endParaRPr lang="en-US" smtClean="0"/>
          </a:p>
        </p:txBody>
      </p:sp>
      <p:sp>
        <p:nvSpPr>
          <p:cNvPr id="81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Logic Functions – Translation</a:t>
            </a:r>
          </a:p>
        </p:txBody>
      </p:sp>
      <p:graphicFrame>
        <p:nvGraphicFramePr>
          <p:cNvPr id="8194" name="Object 3"/>
          <p:cNvGraphicFramePr>
            <a:graphicFrameLocks noChangeAspect="1"/>
          </p:cNvGraphicFramePr>
          <p:nvPr>
            <p:ph sz="half" idx="1"/>
          </p:nvPr>
        </p:nvGraphicFramePr>
        <p:xfrm>
          <a:off x="3962400" y="1600200"/>
          <a:ext cx="838200" cy="515938"/>
        </p:xfrm>
        <a:graphic>
          <a:graphicData uri="http://schemas.openxmlformats.org/presentationml/2006/ole">
            <p:oleObj spid="_x0000_s8194" name="Equation" r:id="rId3" imgW="330120" imgH="203040" progId="Equation.3">
              <p:embed/>
            </p:oleObj>
          </a:graphicData>
        </a:graphic>
      </p:graphicFrame>
      <p:sp>
        <p:nvSpPr>
          <p:cNvPr id="8199" name="Oval 4"/>
          <p:cNvSpPr>
            <a:spLocks noChangeArrowheads="1"/>
          </p:cNvSpPr>
          <p:nvPr/>
        </p:nvSpPr>
        <p:spPr bwMode="auto">
          <a:xfrm>
            <a:off x="3581400" y="2238375"/>
            <a:ext cx="1600200" cy="1524000"/>
          </a:xfrm>
          <a:prstGeom prst="ellipse">
            <a:avLst/>
          </a:prstGeom>
          <a:solidFill>
            <a:srgbClr val="33CC33">
              <a:alpha val="50195"/>
            </a:srgbClr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r>
              <a:rPr lang="en-US" sz="2400"/>
              <a:t>Logic</a:t>
            </a:r>
            <a:br>
              <a:rPr lang="en-US" sz="2400"/>
            </a:br>
            <a:r>
              <a:rPr lang="en-US" sz="2400"/>
              <a:t>Equations</a:t>
            </a:r>
          </a:p>
        </p:txBody>
      </p:sp>
      <p:sp>
        <p:nvSpPr>
          <p:cNvPr id="8200" name="Oval 5"/>
          <p:cNvSpPr>
            <a:spLocks noChangeArrowheads="1"/>
          </p:cNvSpPr>
          <p:nvPr/>
        </p:nvSpPr>
        <p:spPr bwMode="auto">
          <a:xfrm>
            <a:off x="1981200" y="4524375"/>
            <a:ext cx="1600200" cy="1524000"/>
          </a:xfrm>
          <a:prstGeom prst="ellipse">
            <a:avLst/>
          </a:prstGeom>
          <a:solidFill>
            <a:srgbClr val="FF0000">
              <a:alpha val="50195"/>
            </a:srgbClr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r>
              <a:rPr lang="en-US" sz="2400"/>
              <a:t>Logic</a:t>
            </a:r>
            <a:br>
              <a:rPr lang="en-US" sz="2400"/>
            </a:br>
            <a:r>
              <a:rPr lang="en-US" sz="2400"/>
              <a:t>Gates</a:t>
            </a:r>
          </a:p>
        </p:txBody>
      </p:sp>
      <p:sp>
        <p:nvSpPr>
          <p:cNvPr id="8201" name="Oval 6"/>
          <p:cNvSpPr>
            <a:spLocks noChangeArrowheads="1"/>
          </p:cNvSpPr>
          <p:nvPr/>
        </p:nvSpPr>
        <p:spPr bwMode="auto">
          <a:xfrm>
            <a:off x="5105400" y="4524375"/>
            <a:ext cx="1600200" cy="1524000"/>
          </a:xfrm>
          <a:prstGeom prst="ellipse">
            <a:avLst/>
          </a:prstGeom>
          <a:solidFill>
            <a:srgbClr val="FFFF00">
              <a:alpha val="50195"/>
            </a:srgbClr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r>
              <a:rPr lang="en-US" sz="2400"/>
              <a:t>Truth</a:t>
            </a:r>
            <a:br>
              <a:rPr lang="en-US" sz="2400"/>
            </a:br>
            <a:r>
              <a:rPr lang="en-US" sz="2400"/>
              <a:t>Tables</a:t>
            </a:r>
          </a:p>
        </p:txBody>
      </p:sp>
      <p:sp>
        <p:nvSpPr>
          <p:cNvPr id="8202" name="AutoShape 7"/>
          <p:cNvSpPr>
            <a:spLocks noChangeArrowheads="1"/>
          </p:cNvSpPr>
          <p:nvPr/>
        </p:nvSpPr>
        <p:spPr bwMode="auto">
          <a:xfrm rot="-3324275">
            <a:off x="2954338" y="3959225"/>
            <a:ext cx="1219200" cy="381000"/>
          </a:xfrm>
          <a:prstGeom prst="leftRightArrow">
            <a:avLst>
              <a:gd name="adj1" fmla="val 50000"/>
              <a:gd name="adj2" fmla="val 64000"/>
            </a:avLst>
          </a:prstGeom>
          <a:noFill/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03" name="AutoShape 8"/>
          <p:cNvSpPr>
            <a:spLocks noChangeArrowheads="1"/>
          </p:cNvSpPr>
          <p:nvPr/>
        </p:nvSpPr>
        <p:spPr bwMode="auto">
          <a:xfrm rot="3324275" flipH="1">
            <a:off x="4533900" y="3952875"/>
            <a:ext cx="1219200" cy="381000"/>
          </a:xfrm>
          <a:prstGeom prst="leftRightArrow">
            <a:avLst>
              <a:gd name="adj1" fmla="val 50000"/>
              <a:gd name="adj2" fmla="val 64000"/>
            </a:avLst>
          </a:prstGeom>
          <a:noFill/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04" name="AutoShape 9"/>
          <p:cNvSpPr>
            <a:spLocks noChangeArrowheads="1"/>
          </p:cNvSpPr>
          <p:nvPr/>
        </p:nvSpPr>
        <p:spPr bwMode="auto">
          <a:xfrm rot="21529763" flipH="1">
            <a:off x="3581400" y="5133975"/>
            <a:ext cx="1522413" cy="381000"/>
          </a:xfrm>
          <a:prstGeom prst="leftRightArrow">
            <a:avLst>
              <a:gd name="adj1" fmla="val 50000"/>
              <a:gd name="adj2" fmla="val 79917"/>
            </a:avLst>
          </a:prstGeom>
          <a:noFill/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05" name="Text Box 10"/>
          <p:cNvSpPr txBox="1">
            <a:spLocks noChangeArrowheads="1"/>
          </p:cNvSpPr>
          <p:nvPr/>
        </p:nvSpPr>
        <p:spPr bwMode="auto">
          <a:xfrm>
            <a:off x="457200" y="1752600"/>
            <a:ext cx="2438400" cy="915988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These are three different ways of representing logical information</a:t>
            </a:r>
          </a:p>
        </p:txBody>
      </p:sp>
      <p:sp>
        <p:nvSpPr>
          <p:cNvPr id="8206" name="Text Box 11"/>
          <p:cNvSpPr txBox="1">
            <a:spLocks noChangeArrowheads="1"/>
          </p:cNvSpPr>
          <p:nvPr/>
        </p:nvSpPr>
        <p:spPr bwMode="auto">
          <a:xfrm>
            <a:off x="5867400" y="1752600"/>
            <a:ext cx="2438400" cy="641350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You can convert any one of them to any other</a:t>
            </a:r>
          </a:p>
        </p:txBody>
      </p:sp>
      <p:grpSp>
        <p:nvGrpSpPr>
          <p:cNvPr id="8207" name="Group 12"/>
          <p:cNvGrpSpPr>
            <a:grpSpLocks/>
          </p:cNvGrpSpPr>
          <p:nvPr/>
        </p:nvGrpSpPr>
        <p:grpSpPr bwMode="auto">
          <a:xfrm>
            <a:off x="581025" y="4146550"/>
            <a:ext cx="1400175" cy="730250"/>
            <a:chOff x="384" y="2612"/>
            <a:chExt cx="882" cy="460"/>
          </a:xfrm>
        </p:grpSpPr>
        <p:sp>
          <p:nvSpPr>
            <p:cNvPr id="8230" name="Rectangle 13"/>
            <p:cNvSpPr>
              <a:spLocks noChangeArrowheads="1"/>
            </p:cNvSpPr>
            <p:nvPr/>
          </p:nvSpPr>
          <p:spPr bwMode="auto">
            <a:xfrm>
              <a:off x="384" y="2612"/>
              <a:ext cx="874" cy="46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8231" name="Group 14"/>
            <p:cNvGrpSpPr>
              <a:grpSpLocks/>
            </p:cNvGrpSpPr>
            <p:nvPr/>
          </p:nvGrpSpPr>
          <p:grpSpPr bwMode="auto">
            <a:xfrm>
              <a:off x="574" y="2694"/>
              <a:ext cx="692" cy="311"/>
              <a:chOff x="192" y="3145"/>
              <a:chExt cx="692" cy="311"/>
            </a:xfrm>
          </p:grpSpPr>
          <p:grpSp>
            <p:nvGrpSpPr>
              <p:cNvPr id="8232" name="Group 15"/>
              <p:cNvGrpSpPr>
                <a:grpSpLocks/>
              </p:cNvGrpSpPr>
              <p:nvPr/>
            </p:nvGrpSpPr>
            <p:grpSpPr bwMode="auto">
              <a:xfrm>
                <a:off x="192" y="3145"/>
                <a:ext cx="576" cy="311"/>
                <a:chOff x="2304" y="1488"/>
                <a:chExt cx="1248" cy="673"/>
              </a:xfrm>
            </p:grpSpPr>
            <p:grpSp>
              <p:nvGrpSpPr>
                <p:cNvPr id="8234" name="Group 16"/>
                <p:cNvGrpSpPr>
                  <a:grpSpLocks/>
                </p:cNvGrpSpPr>
                <p:nvPr/>
              </p:nvGrpSpPr>
              <p:grpSpPr bwMode="auto">
                <a:xfrm>
                  <a:off x="2473" y="1488"/>
                  <a:ext cx="776" cy="673"/>
                  <a:chOff x="2473" y="1488"/>
                  <a:chExt cx="776" cy="673"/>
                </a:xfrm>
              </p:grpSpPr>
              <p:sp>
                <p:nvSpPr>
                  <p:cNvPr id="8239" name="Arc 17"/>
                  <p:cNvSpPr>
                    <a:spLocks/>
                  </p:cNvSpPr>
                  <p:nvPr/>
                </p:nvSpPr>
                <p:spPr bwMode="auto">
                  <a:xfrm>
                    <a:off x="2877" y="1489"/>
                    <a:ext cx="372" cy="672"/>
                  </a:xfrm>
                  <a:custGeom>
                    <a:avLst/>
                    <a:gdLst>
                      <a:gd name="T0" fmla="*/ 0 w 21658"/>
                      <a:gd name="T1" fmla="*/ 0 h 43200"/>
                      <a:gd name="T2" fmla="*/ 0 w 21658"/>
                      <a:gd name="T3" fmla="*/ 0 h 43200"/>
                      <a:gd name="T4" fmla="*/ 0 w 21658"/>
                      <a:gd name="T5" fmla="*/ 0 h 43200"/>
                      <a:gd name="T6" fmla="*/ 0 60000 65536"/>
                      <a:gd name="T7" fmla="*/ 0 60000 65536"/>
                      <a:gd name="T8" fmla="*/ 0 60000 65536"/>
                      <a:gd name="T9" fmla="*/ 0 w 21658"/>
                      <a:gd name="T10" fmla="*/ 0 h 43200"/>
                      <a:gd name="T11" fmla="*/ 21658 w 21658"/>
                      <a:gd name="T12" fmla="*/ 43200 h 4320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1658" h="43200" fill="none" extrusionOk="0">
                        <a:moveTo>
                          <a:pt x="0" y="0"/>
                        </a:moveTo>
                        <a:cubicBezTo>
                          <a:pt x="19" y="0"/>
                          <a:pt x="38" y="-1"/>
                          <a:pt x="58" y="0"/>
                        </a:cubicBezTo>
                        <a:cubicBezTo>
                          <a:pt x="11987" y="0"/>
                          <a:pt x="21658" y="9670"/>
                          <a:pt x="21658" y="21600"/>
                        </a:cubicBezTo>
                        <a:cubicBezTo>
                          <a:pt x="21658" y="33529"/>
                          <a:pt x="11987" y="43199"/>
                          <a:pt x="58" y="43200"/>
                        </a:cubicBezTo>
                      </a:path>
                      <a:path w="21658" h="43200" stroke="0" extrusionOk="0">
                        <a:moveTo>
                          <a:pt x="0" y="0"/>
                        </a:moveTo>
                        <a:cubicBezTo>
                          <a:pt x="19" y="0"/>
                          <a:pt x="38" y="-1"/>
                          <a:pt x="58" y="0"/>
                        </a:cubicBezTo>
                        <a:cubicBezTo>
                          <a:pt x="11987" y="0"/>
                          <a:pt x="21658" y="9670"/>
                          <a:pt x="21658" y="21600"/>
                        </a:cubicBezTo>
                        <a:cubicBezTo>
                          <a:pt x="21658" y="33529"/>
                          <a:pt x="11987" y="43199"/>
                          <a:pt x="58" y="43200"/>
                        </a:cubicBezTo>
                        <a:lnTo>
                          <a:pt x="58" y="21600"/>
                        </a:lnTo>
                        <a:close/>
                      </a:path>
                    </a:pathLst>
                  </a:custGeom>
                  <a:noFill/>
                  <a:ln w="12700" cap="rnd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240" name="Freeform 18"/>
                  <p:cNvSpPr>
                    <a:spLocks/>
                  </p:cNvSpPr>
                  <p:nvPr/>
                </p:nvSpPr>
                <p:spPr bwMode="auto">
                  <a:xfrm>
                    <a:off x="2473" y="1488"/>
                    <a:ext cx="439" cy="673"/>
                  </a:xfrm>
                  <a:custGeom>
                    <a:avLst/>
                    <a:gdLst>
                      <a:gd name="T0" fmla="*/ 438 w 439"/>
                      <a:gd name="T1" fmla="*/ 0 h 673"/>
                      <a:gd name="T2" fmla="*/ 0 w 439"/>
                      <a:gd name="T3" fmla="*/ 0 h 673"/>
                      <a:gd name="T4" fmla="*/ 0 w 439"/>
                      <a:gd name="T5" fmla="*/ 672 h 673"/>
                      <a:gd name="T6" fmla="*/ 438 w 439"/>
                      <a:gd name="T7" fmla="*/ 672 h 673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439"/>
                      <a:gd name="T13" fmla="*/ 0 h 673"/>
                      <a:gd name="T14" fmla="*/ 439 w 439"/>
                      <a:gd name="T15" fmla="*/ 673 h 673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439" h="673">
                        <a:moveTo>
                          <a:pt x="438" y="0"/>
                        </a:moveTo>
                        <a:lnTo>
                          <a:pt x="0" y="0"/>
                        </a:lnTo>
                        <a:lnTo>
                          <a:pt x="0" y="672"/>
                        </a:lnTo>
                        <a:lnTo>
                          <a:pt x="438" y="672"/>
                        </a:lnTo>
                      </a:path>
                    </a:pathLst>
                  </a:custGeom>
                  <a:noFill/>
                  <a:ln w="12700" cap="rnd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8235" name="Oval 19"/>
                <p:cNvSpPr>
                  <a:spLocks noChangeArrowheads="1"/>
                </p:cNvSpPr>
                <p:nvPr/>
              </p:nvSpPr>
              <p:spPr bwMode="auto">
                <a:xfrm>
                  <a:off x="3250" y="1759"/>
                  <a:ext cx="127" cy="127"/>
                </a:xfrm>
                <a:prstGeom prst="ellips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236" name="Line 20"/>
                <p:cNvSpPr>
                  <a:spLocks noChangeShapeType="1"/>
                </p:cNvSpPr>
                <p:nvPr/>
              </p:nvSpPr>
              <p:spPr bwMode="auto">
                <a:xfrm flipH="1">
                  <a:off x="2304" y="1589"/>
                  <a:ext cx="169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237" name="Line 21"/>
                <p:cNvSpPr>
                  <a:spLocks noChangeShapeType="1"/>
                </p:cNvSpPr>
                <p:nvPr/>
              </p:nvSpPr>
              <p:spPr bwMode="auto">
                <a:xfrm flipH="1">
                  <a:off x="2304" y="2059"/>
                  <a:ext cx="169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238" name="Line 22"/>
                <p:cNvSpPr>
                  <a:spLocks noChangeShapeType="1"/>
                </p:cNvSpPr>
                <p:nvPr/>
              </p:nvSpPr>
              <p:spPr bwMode="auto">
                <a:xfrm flipH="1">
                  <a:off x="3383" y="1822"/>
                  <a:ext cx="169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8233" name="Text Box 23"/>
              <p:cNvSpPr txBox="1">
                <a:spLocks noChangeArrowheads="1"/>
              </p:cNvSpPr>
              <p:nvPr/>
            </p:nvSpPr>
            <p:spPr bwMode="auto">
              <a:xfrm>
                <a:off x="768" y="3180"/>
                <a:ext cx="116" cy="192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pPr algn="l"/>
                <a:endParaRPr lang="en-US" sz="1400">
                  <a:latin typeface="Arial" charset="0"/>
                </a:endParaRPr>
              </a:p>
            </p:txBody>
          </p:sp>
        </p:grpSp>
      </p:grpSp>
      <p:graphicFrame>
        <p:nvGraphicFramePr>
          <p:cNvPr id="903192" name="Group 24"/>
          <p:cNvGraphicFramePr>
            <a:graphicFrameLocks noGrp="1"/>
          </p:cNvGraphicFramePr>
          <p:nvPr>
            <p:ph sz="half" idx="2"/>
          </p:nvPr>
        </p:nvGraphicFramePr>
        <p:xfrm>
          <a:off x="6934200" y="3979863"/>
          <a:ext cx="1600200" cy="1737360"/>
        </p:xfrm>
        <a:graphic>
          <a:graphicData uri="http://schemas.openxmlformats.org/drawingml/2006/table">
            <a:tbl>
              <a:tblPr/>
              <a:tblGrid>
                <a:gridCol w="419100"/>
                <a:gridCol w="414338"/>
                <a:gridCol w="766762"/>
              </a:tblGrid>
              <a:tr h="1920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OUT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95A9">
                        <a:alpha val="50000"/>
                      </a:srgbClr>
                    </a:solidFill>
                  </a:tcPr>
                </a:tc>
              </a:tr>
              <a:tr h="1635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95A9">
                        <a:alpha val="50000"/>
                      </a:srgbClr>
                    </a:solidFill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95A9">
                        <a:alpha val="50000"/>
                      </a:srgbClr>
                    </a:solidFill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95A9">
                        <a:alpha val="50000"/>
                      </a:srgb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ECEN 301</a:t>
            </a:r>
          </a:p>
        </p:txBody>
      </p:sp>
      <p:sp>
        <p:nvSpPr>
          <p:cNvPr id="9223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Discussion #25 – Final Review</a:t>
            </a:r>
          </a:p>
        </p:txBody>
      </p:sp>
      <p:sp>
        <p:nvSpPr>
          <p:cNvPr id="9224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72DB414B-AFD9-49E6-BDD7-B5F3E4D1EE19}" type="slidenum">
              <a:rPr lang="en-US" smtClean="0"/>
              <a:pPr lvl="1"/>
              <a:t>45</a:t>
            </a:fld>
            <a:endParaRPr lang="en-US" smtClean="0"/>
          </a:p>
        </p:txBody>
      </p:sp>
      <p:grpSp>
        <p:nvGrpSpPr>
          <p:cNvPr id="9225" name="Group 2"/>
          <p:cNvGrpSpPr>
            <a:grpSpLocks/>
          </p:cNvGrpSpPr>
          <p:nvPr/>
        </p:nvGrpSpPr>
        <p:grpSpPr bwMode="auto">
          <a:xfrm>
            <a:off x="5949950" y="3540125"/>
            <a:ext cx="1390650" cy="749300"/>
            <a:chOff x="3648" y="1960"/>
            <a:chExt cx="1248" cy="673"/>
          </a:xfrm>
        </p:grpSpPr>
        <p:grpSp>
          <p:nvGrpSpPr>
            <p:cNvPr id="9264" name="Group 3"/>
            <p:cNvGrpSpPr>
              <a:grpSpLocks/>
            </p:cNvGrpSpPr>
            <p:nvPr/>
          </p:nvGrpSpPr>
          <p:grpSpPr bwMode="auto">
            <a:xfrm>
              <a:off x="3817" y="1960"/>
              <a:ext cx="776" cy="673"/>
              <a:chOff x="2521" y="1536"/>
              <a:chExt cx="776" cy="673"/>
            </a:xfrm>
          </p:grpSpPr>
          <p:sp>
            <p:nvSpPr>
              <p:cNvPr id="9269" name="Arc 4"/>
              <p:cNvSpPr>
                <a:spLocks/>
              </p:cNvSpPr>
              <p:nvPr/>
            </p:nvSpPr>
            <p:spPr bwMode="auto">
              <a:xfrm>
                <a:off x="2925" y="1537"/>
                <a:ext cx="372" cy="672"/>
              </a:xfrm>
              <a:custGeom>
                <a:avLst/>
                <a:gdLst>
                  <a:gd name="T0" fmla="*/ 0 w 21658"/>
                  <a:gd name="T1" fmla="*/ 0 h 43200"/>
                  <a:gd name="T2" fmla="*/ 0 w 21658"/>
                  <a:gd name="T3" fmla="*/ 0 h 43200"/>
                  <a:gd name="T4" fmla="*/ 0 w 21658"/>
                  <a:gd name="T5" fmla="*/ 0 h 43200"/>
                  <a:gd name="T6" fmla="*/ 0 60000 65536"/>
                  <a:gd name="T7" fmla="*/ 0 60000 65536"/>
                  <a:gd name="T8" fmla="*/ 0 60000 65536"/>
                  <a:gd name="T9" fmla="*/ 0 w 21658"/>
                  <a:gd name="T10" fmla="*/ 0 h 43200"/>
                  <a:gd name="T11" fmla="*/ 21658 w 21658"/>
                  <a:gd name="T12" fmla="*/ 43200 h 432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58" h="43200" fill="none" extrusionOk="0">
                    <a:moveTo>
                      <a:pt x="0" y="0"/>
                    </a:moveTo>
                    <a:cubicBezTo>
                      <a:pt x="19" y="0"/>
                      <a:pt x="38" y="-1"/>
                      <a:pt x="58" y="0"/>
                    </a:cubicBezTo>
                    <a:cubicBezTo>
                      <a:pt x="11987" y="0"/>
                      <a:pt x="21658" y="9670"/>
                      <a:pt x="21658" y="21600"/>
                    </a:cubicBezTo>
                    <a:cubicBezTo>
                      <a:pt x="21658" y="33529"/>
                      <a:pt x="11987" y="43199"/>
                      <a:pt x="58" y="43200"/>
                    </a:cubicBezTo>
                  </a:path>
                  <a:path w="21658" h="43200" stroke="0" extrusionOk="0">
                    <a:moveTo>
                      <a:pt x="0" y="0"/>
                    </a:moveTo>
                    <a:cubicBezTo>
                      <a:pt x="19" y="0"/>
                      <a:pt x="38" y="-1"/>
                      <a:pt x="58" y="0"/>
                    </a:cubicBezTo>
                    <a:cubicBezTo>
                      <a:pt x="11987" y="0"/>
                      <a:pt x="21658" y="9670"/>
                      <a:pt x="21658" y="21600"/>
                    </a:cubicBezTo>
                    <a:cubicBezTo>
                      <a:pt x="21658" y="33529"/>
                      <a:pt x="11987" y="43199"/>
                      <a:pt x="58" y="43200"/>
                    </a:cubicBezTo>
                    <a:lnTo>
                      <a:pt x="58" y="21600"/>
                    </a:lnTo>
                    <a:close/>
                  </a:path>
                </a:pathLst>
              </a:custGeom>
              <a:noFill/>
              <a:ln w="25400" cap="rnd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70" name="Freeform 5"/>
              <p:cNvSpPr>
                <a:spLocks/>
              </p:cNvSpPr>
              <p:nvPr/>
            </p:nvSpPr>
            <p:spPr bwMode="auto">
              <a:xfrm>
                <a:off x="2521" y="1536"/>
                <a:ext cx="439" cy="673"/>
              </a:xfrm>
              <a:custGeom>
                <a:avLst/>
                <a:gdLst>
                  <a:gd name="T0" fmla="*/ 438 w 439"/>
                  <a:gd name="T1" fmla="*/ 0 h 673"/>
                  <a:gd name="T2" fmla="*/ 0 w 439"/>
                  <a:gd name="T3" fmla="*/ 0 h 673"/>
                  <a:gd name="T4" fmla="*/ 0 w 439"/>
                  <a:gd name="T5" fmla="*/ 672 h 673"/>
                  <a:gd name="T6" fmla="*/ 438 w 439"/>
                  <a:gd name="T7" fmla="*/ 672 h 67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39"/>
                  <a:gd name="T13" fmla="*/ 0 h 673"/>
                  <a:gd name="T14" fmla="*/ 439 w 439"/>
                  <a:gd name="T15" fmla="*/ 673 h 67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39" h="673">
                    <a:moveTo>
                      <a:pt x="438" y="0"/>
                    </a:moveTo>
                    <a:lnTo>
                      <a:pt x="0" y="0"/>
                    </a:lnTo>
                    <a:lnTo>
                      <a:pt x="0" y="672"/>
                    </a:lnTo>
                    <a:lnTo>
                      <a:pt x="438" y="672"/>
                    </a:lnTo>
                  </a:path>
                </a:pathLst>
              </a:custGeom>
              <a:noFill/>
              <a:ln w="25400" cap="rnd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9265" name="Line 6"/>
            <p:cNvSpPr>
              <a:spLocks noChangeShapeType="1"/>
            </p:cNvSpPr>
            <p:nvPr/>
          </p:nvSpPr>
          <p:spPr bwMode="auto">
            <a:xfrm flipH="1">
              <a:off x="3648" y="2061"/>
              <a:ext cx="169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66" name="Line 7"/>
            <p:cNvSpPr>
              <a:spLocks noChangeShapeType="1"/>
            </p:cNvSpPr>
            <p:nvPr/>
          </p:nvSpPr>
          <p:spPr bwMode="auto">
            <a:xfrm flipH="1">
              <a:off x="3648" y="2531"/>
              <a:ext cx="169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67" name="Line 8"/>
            <p:cNvSpPr>
              <a:spLocks noChangeShapeType="1"/>
            </p:cNvSpPr>
            <p:nvPr/>
          </p:nvSpPr>
          <p:spPr bwMode="auto">
            <a:xfrm flipH="1">
              <a:off x="4608" y="2294"/>
              <a:ext cx="28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68" name="Line 9"/>
            <p:cNvSpPr>
              <a:spLocks noChangeShapeType="1"/>
            </p:cNvSpPr>
            <p:nvPr/>
          </p:nvSpPr>
          <p:spPr bwMode="auto">
            <a:xfrm flipH="1">
              <a:off x="3648" y="2291"/>
              <a:ext cx="169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9226" name="Rectangle 1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Equations to Gates</a:t>
            </a:r>
          </a:p>
        </p:txBody>
      </p:sp>
      <p:grpSp>
        <p:nvGrpSpPr>
          <p:cNvPr id="9227" name="Group 11"/>
          <p:cNvGrpSpPr>
            <a:grpSpLocks/>
          </p:cNvGrpSpPr>
          <p:nvPr/>
        </p:nvGrpSpPr>
        <p:grpSpPr bwMode="auto">
          <a:xfrm>
            <a:off x="2619375" y="4398963"/>
            <a:ext cx="1238250" cy="657225"/>
            <a:chOff x="3648" y="1960"/>
            <a:chExt cx="1248" cy="673"/>
          </a:xfrm>
        </p:grpSpPr>
        <p:grpSp>
          <p:nvGrpSpPr>
            <p:cNvPr id="9257" name="Group 12"/>
            <p:cNvGrpSpPr>
              <a:grpSpLocks/>
            </p:cNvGrpSpPr>
            <p:nvPr/>
          </p:nvGrpSpPr>
          <p:grpSpPr bwMode="auto">
            <a:xfrm>
              <a:off x="3817" y="1960"/>
              <a:ext cx="776" cy="673"/>
              <a:chOff x="2521" y="1536"/>
              <a:chExt cx="776" cy="673"/>
            </a:xfrm>
          </p:grpSpPr>
          <p:sp>
            <p:nvSpPr>
              <p:cNvPr id="9262" name="Arc 13"/>
              <p:cNvSpPr>
                <a:spLocks/>
              </p:cNvSpPr>
              <p:nvPr/>
            </p:nvSpPr>
            <p:spPr bwMode="auto">
              <a:xfrm>
                <a:off x="2925" y="1537"/>
                <a:ext cx="372" cy="672"/>
              </a:xfrm>
              <a:custGeom>
                <a:avLst/>
                <a:gdLst>
                  <a:gd name="T0" fmla="*/ 0 w 21658"/>
                  <a:gd name="T1" fmla="*/ 0 h 43200"/>
                  <a:gd name="T2" fmla="*/ 0 w 21658"/>
                  <a:gd name="T3" fmla="*/ 0 h 43200"/>
                  <a:gd name="T4" fmla="*/ 0 w 21658"/>
                  <a:gd name="T5" fmla="*/ 0 h 43200"/>
                  <a:gd name="T6" fmla="*/ 0 60000 65536"/>
                  <a:gd name="T7" fmla="*/ 0 60000 65536"/>
                  <a:gd name="T8" fmla="*/ 0 60000 65536"/>
                  <a:gd name="T9" fmla="*/ 0 w 21658"/>
                  <a:gd name="T10" fmla="*/ 0 h 43200"/>
                  <a:gd name="T11" fmla="*/ 21658 w 21658"/>
                  <a:gd name="T12" fmla="*/ 43200 h 432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58" h="43200" fill="none" extrusionOk="0">
                    <a:moveTo>
                      <a:pt x="0" y="0"/>
                    </a:moveTo>
                    <a:cubicBezTo>
                      <a:pt x="19" y="0"/>
                      <a:pt x="38" y="-1"/>
                      <a:pt x="58" y="0"/>
                    </a:cubicBezTo>
                    <a:cubicBezTo>
                      <a:pt x="11987" y="0"/>
                      <a:pt x="21658" y="9670"/>
                      <a:pt x="21658" y="21600"/>
                    </a:cubicBezTo>
                    <a:cubicBezTo>
                      <a:pt x="21658" y="33529"/>
                      <a:pt x="11987" y="43199"/>
                      <a:pt x="58" y="43200"/>
                    </a:cubicBezTo>
                  </a:path>
                  <a:path w="21658" h="43200" stroke="0" extrusionOk="0">
                    <a:moveTo>
                      <a:pt x="0" y="0"/>
                    </a:moveTo>
                    <a:cubicBezTo>
                      <a:pt x="19" y="0"/>
                      <a:pt x="38" y="-1"/>
                      <a:pt x="58" y="0"/>
                    </a:cubicBezTo>
                    <a:cubicBezTo>
                      <a:pt x="11987" y="0"/>
                      <a:pt x="21658" y="9670"/>
                      <a:pt x="21658" y="21600"/>
                    </a:cubicBezTo>
                    <a:cubicBezTo>
                      <a:pt x="21658" y="33529"/>
                      <a:pt x="11987" y="43199"/>
                      <a:pt x="58" y="43200"/>
                    </a:cubicBezTo>
                    <a:lnTo>
                      <a:pt x="58" y="21600"/>
                    </a:lnTo>
                    <a:close/>
                  </a:path>
                </a:pathLst>
              </a:custGeom>
              <a:noFill/>
              <a:ln w="25400" cap="rnd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63" name="Freeform 14"/>
              <p:cNvSpPr>
                <a:spLocks/>
              </p:cNvSpPr>
              <p:nvPr/>
            </p:nvSpPr>
            <p:spPr bwMode="auto">
              <a:xfrm>
                <a:off x="2521" y="1536"/>
                <a:ext cx="439" cy="673"/>
              </a:xfrm>
              <a:custGeom>
                <a:avLst/>
                <a:gdLst>
                  <a:gd name="T0" fmla="*/ 438 w 439"/>
                  <a:gd name="T1" fmla="*/ 0 h 673"/>
                  <a:gd name="T2" fmla="*/ 0 w 439"/>
                  <a:gd name="T3" fmla="*/ 0 h 673"/>
                  <a:gd name="T4" fmla="*/ 0 w 439"/>
                  <a:gd name="T5" fmla="*/ 672 h 673"/>
                  <a:gd name="T6" fmla="*/ 438 w 439"/>
                  <a:gd name="T7" fmla="*/ 672 h 67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39"/>
                  <a:gd name="T13" fmla="*/ 0 h 673"/>
                  <a:gd name="T14" fmla="*/ 439 w 439"/>
                  <a:gd name="T15" fmla="*/ 673 h 67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39" h="673">
                    <a:moveTo>
                      <a:pt x="438" y="0"/>
                    </a:moveTo>
                    <a:lnTo>
                      <a:pt x="0" y="0"/>
                    </a:lnTo>
                    <a:lnTo>
                      <a:pt x="0" y="672"/>
                    </a:lnTo>
                    <a:lnTo>
                      <a:pt x="438" y="672"/>
                    </a:lnTo>
                  </a:path>
                </a:pathLst>
              </a:custGeom>
              <a:noFill/>
              <a:ln w="25400" cap="rnd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9258" name="Line 15"/>
            <p:cNvSpPr>
              <a:spLocks noChangeShapeType="1"/>
            </p:cNvSpPr>
            <p:nvPr/>
          </p:nvSpPr>
          <p:spPr bwMode="auto">
            <a:xfrm flipH="1">
              <a:off x="3648" y="2061"/>
              <a:ext cx="169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59" name="Line 16"/>
            <p:cNvSpPr>
              <a:spLocks noChangeShapeType="1"/>
            </p:cNvSpPr>
            <p:nvPr/>
          </p:nvSpPr>
          <p:spPr bwMode="auto">
            <a:xfrm flipH="1">
              <a:off x="3648" y="2531"/>
              <a:ext cx="169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60" name="Line 17"/>
            <p:cNvSpPr>
              <a:spLocks noChangeShapeType="1"/>
            </p:cNvSpPr>
            <p:nvPr/>
          </p:nvSpPr>
          <p:spPr bwMode="auto">
            <a:xfrm flipH="1">
              <a:off x="4608" y="2294"/>
              <a:ext cx="28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61" name="Line 18"/>
            <p:cNvSpPr>
              <a:spLocks noChangeShapeType="1"/>
            </p:cNvSpPr>
            <p:nvPr/>
          </p:nvSpPr>
          <p:spPr bwMode="auto">
            <a:xfrm flipH="1">
              <a:off x="3648" y="2291"/>
              <a:ext cx="169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9228" name="Text Box 19"/>
          <p:cNvSpPr txBox="1">
            <a:spLocks noChangeArrowheads="1"/>
          </p:cNvSpPr>
          <p:nvPr/>
        </p:nvSpPr>
        <p:spPr bwMode="auto">
          <a:xfrm>
            <a:off x="1068388" y="3954463"/>
            <a:ext cx="303212" cy="457200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2400" i="1"/>
              <a:t>s</a:t>
            </a:r>
          </a:p>
        </p:txBody>
      </p:sp>
      <p:sp>
        <p:nvSpPr>
          <p:cNvPr id="9229" name="Text Box 20"/>
          <p:cNvSpPr txBox="1">
            <a:spLocks noChangeArrowheads="1"/>
          </p:cNvSpPr>
          <p:nvPr/>
        </p:nvSpPr>
        <p:spPr bwMode="auto">
          <a:xfrm>
            <a:off x="2286000" y="4487863"/>
            <a:ext cx="336550" cy="457200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2400" i="1"/>
              <a:t>a</a:t>
            </a:r>
          </a:p>
        </p:txBody>
      </p:sp>
      <p:sp>
        <p:nvSpPr>
          <p:cNvPr id="9230" name="Text Box 21"/>
          <p:cNvSpPr txBox="1">
            <a:spLocks noChangeArrowheads="1"/>
          </p:cNvSpPr>
          <p:nvPr/>
        </p:nvSpPr>
        <p:spPr bwMode="auto">
          <a:xfrm>
            <a:off x="1111250" y="5097463"/>
            <a:ext cx="336550" cy="457200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2400" i="1"/>
              <a:t>b</a:t>
            </a:r>
          </a:p>
        </p:txBody>
      </p:sp>
      <p:grpSp>
        <p:nvGrpSpPr>
          <p:cNvPr id="9231" name="Group 22"/>
          <p:cNvGrpSpPr>
            <a:grpSpLocks noChangeAspect="1"/>
          </p:cNvGrpSpPr>
          <p:nvPr/>
        </p:nvGrpSpPr>
        <p:grpSpPr bwMode="auto">
          <a:xfrm>
            <a:off x="1398588" y="3890963"/>
            <a:ext cx="887412" cy="604837"/>
            <a:chOff x="2784" y="1784"/>
            <a:chExt cx="1113" cy="760"/>
          </a:xfrm>
        </p:grpSpPr>
        <p:sp>
          <p:nvSpPr>
            <p:cNvPr id="9253" name="Oval 23"/>
            <p:cNvSpPr>
              <a:spLocks noChangeAspect="1" noChangeArrowheads="1"/>
            </p:cNvSpPr>
            <p:nvPr/>
          </p:nvSpPr>
          <p:spPr bwMode="auto">
            <a:xfrm>
              <a:off x="3551" y="2068"/>
              <a:ext cx="184" cy="184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54" name="AutoShape 24"/>
            <p:cNvSpPr>
              <a:spLocks noChangeAspect="1" noChangeArrowheads="1"/>
            </p:cNvSpPr>
            <p:nvPr/>
          </p:nvSpPr>
          <p:spPr bwMode="auto">
            <a:xfrm rot="5400000">
              <a:off x="2856" y="1856"/>
              <a:ext cx="760" cy="616"/>
            </a:xfrm>
            <a:prstGeom prst="triangle">
              <a:avLst>
                <a:gd name="adj" fmla="val 49995"/>
              </a:avLst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55" name="Line 25"/>
            <p:cNvSpPr>
              <a:spLocks noChangeAspect="1" noChangeShapeType="1"/>
            </p:cNvSpPr>
            <p:nvPr/>
          </p:nvSpPr>
          <p:spPr bwMode="auto">
            <a:xfrm>
              <a:off x="2784" y="2160"/>
              <a:ext cx="14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56" name="Line 26"/>
            <p:cNvSpPr>
              <a:spLocks noChangeAspect="1" noChangeShapeType="1"/>
            </p:cNvSpPr>
            <p:nvPr/>
          </p:nvSpPr>
          <p:spPr bwMode="auto">
            <a:xfrm>
              <a:off x="3753" y="2160"/>
              <a:ext cx="14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9232" name="Oval 27"/>
          <p:cNvSpPr>
            <a:spLocks noChangeAspect="1" noChangeArrowheads="1"/>
          </p:cNvSpPr>
          <p:nvPr/>
        </p:nvSpPr>
        <p:spPr bwMode="auto">
          <a:xfrm>
            <a:off x="2009775" y="5259388"/>
            <a:ext cx="147638" cy="147637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33" name="AutoShape 28"/>
          <p:cNvSpPr>
            <a:spLocks noChangeAspect="1" noChangeArrowheads="1"/>
          </p:cNvSpPr>
          <p:nvPr/>
        </p:nvSpPr>
        <p:spPr bwMode="auto">
          <a:xfrm rot="5400000">
            <a:off x="1456532" y="5090319"/>
            <a:ext cx="604837" cy="492125"/>
          </a:xfrm>
          <a:prstGeom prst="triangle">
            <a:avLst>
              <a:gd name="adj" fmla="val 49995"/>
            </a:avLst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34" name="Line 29"/>
          <p:cNvSpPr>
            <a:spLocks noChangeAspect="1" noChangeShapeType="1"/>
          </p:cNvSpPr>
          <p:nvPr/>
        </p:nvSpPr>
        <p:spPr bwMode="auto">
          <a:xfrm>
            <a:off x="1398588" y="5332413"/>
            <a:ext cx="1143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35" name="Line 30"/>
          <p:cNvSpPr>
            <a:spLocks noChangeAspect="1" noChangeShapeType="1"/>
          </p:cNvSpPr>
          <p:nvPr/>
        </p:nvSpPr>
        <p:spPr bwMode="auto">
          <a:xfrm>
            <a:off x="2171700" y="5332413"/>
            <a:ext cx="1143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36" name="Text Box 31"/>
          <p:cNvSpPr txBox="1">
            <a:spLocks noChangeArrowheads="1"/>
          </p:cNvSpPr>
          <p:nvPr/>
        </p:nvSpPr>
        <p:spPr bwMode="auto">
          <a:xfrm>
            <a:off x="3871913" y="4419600"/>
            <a:ext cx="319087" cy="457200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2400" i="1"/>
              <a:t>y</a:t>
            </a:r>
          </a:p>
        </p:txBody>
      </p:sp>
      <p:sp>
        <p:nvSpPr>
          <p:cNvPr id="9237" name="Text Box 32"/>
          <p:cNvSpPr txBox="1">
            <a:spLocks noChangeArrowheads="1"/>
          </p:cNvSpPr>
          <p:nvPr/>
        </p:nvSpPr>
        <p:spPr bwMode="auto">
          <a:xfrm>
            <a:off x="7345363" y="3671888"/>
            <a:ext cx="274637" cy="336550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1600" i="1"/>
              <a:t>y</a:t>
            </a:r>
          </a:p>
        </p:txBody>
      </p:sp>
      <p:sp>
        <p:nvSpPr>
          <p:cNvPr id="9238" name="Line 33"/>
          <p:cNvSpPr>
            <a:spLocks noChangeShapeType="1"/>
          </p:cNvSpPr>
          <p:nvPr/>
        </p:nvSpPr>
        <p:spPr bwMode="auto">
          <a:xfrm>
            <a:off x="4343400" y="4572000"/>
            <a:ext cx="1074738" cy="19050"/>
          </a:xfrm>
          <a:prstGeom prst="line">
            <a:avLst/>
          </a:prstGeom>
          <a:noFill/>
          <a:ln w="76200">
            <a:solidFill>
              <a:srgbClr val="8495A9"/>
            </a:solidFill>
            <a:round/>
            <a:headEnd type="none" w="lg" len="lg"/>
            <a:tailEnd type="stealth" w="lg" len="lg"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9239" name="Group 34"/>
          <p:cNvGrpSpPr>
            <a:grpSpLocks/>
          </p:cNvGrpSpPr>
          <p:nvPr/>
        </p:nvGrpSpPr>
        <p:grpSpPr bwMode="auto">
          <a:xfrm>
            <a:off x="6086475" y="5180013"/>
            <a:ext cx="863600" cy="749300"/>
            <a:chOff x="2521" y="1536"/>
            <a:chExt cx="776" cy="673"/>
          </a:xfrm>
        </p:grpSpPr>
        <p:sp>
          <p:nvSpPr>
            <p:cNvPr id="9251" name="Arc 35"/>
            <p:cNvSpPr>
              <a:spLocks/>
            </p:cNvSpPr>
            <p:nvPr/>
          </p:nvSpPr>
          <p:spPr bwMode="auto">
            <a:xfrm>
              <a:off x="2925" y="1537"/>
              <a:ext cx="372" cy="672"/>
            </a:xfrm>
            <a:custGeom>
              <a:avLst/>
              <a:gdLst>
                <a:gd name="T0" fmla="*/ 0 w 21658"/>
                <a:gd name="T1" fmla="*/ 0 h 43200"/>
                <a:gd name="T2" fmla="*/ 0 w 21658"/>
                <a:gd name="T3" fmla="*/ 0 h 43200"/>
                <a:gd name="T4" fmla="*/ 0 w 21658"/>
                <a:gd name="T5" fmla="*/ 0 h 43200"/>
                <a:gd name="T6" fmla="*/ 0 60000 65536"/>
                <a:gd name="T7" fmla="*/ 0 60000 65536"/>
                <a:gd name="T8" fmla="*/ 0 60000 65536"/>
                <a:gd name="T9" fmla="*/ 0 w 21658"/>
                <a:gd name="T10" fmla="*/ 0 h 43200"/>
                <a:gd name="T11" fmla="*/ 21658 w 21658"/>
                <a:gd name="T12" fmla="*/ 43200 h 432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58" h="43200" fill="none" extrusionOk="0">
                  <a:moveTo>
                    <a:pt x="0" y="0"/>
                  </a:moveTo>
                  <a:cubicBezTo>
                    <a:pt x="19" y="0"/>
                    <a:pt x="38" y="-1"/>
                    <a:pt x="58" y="0"/>
                  </a:cubicBezTo>
                  <a:cubicBezTo>
                    <a:pt x="11987" y="0"/>
                    <a:pt x="21658" y="9670"/>
                    <a:pt x="21658" y="21600"/>
                  </a:cubicBezTo>
                  <a:cubicBezTo>
                    <a:pt x="21658" y="33529"/>
                    <a:pt x="11987" y="43199"/>
                    <a:pt x="58" y="43200"/>
                  </a:cubicBezTo>
                </a:path>
                <a:path w="21658" h="43200" stroke="0" extrusionOk="0">
                  <a:moveTo>
                    <a:pt x="0" y="0"/>
                  </a:moveTo>
                  <a:cubicBezTo>
                    <a:pt x="19" y="0"/>
                    <a:pt x="38" y="-1"/>
                    <a:pt x="58" y="0"/>
                  </a:cubicBezTo>
                  <a:cubicBezTo>
                    <a:pt x="11987" y="0"/>
                    <a:pt x="21658" y="9670"/>
                    <a:pt x="21658" y="21600"/>
                  </a:cubicBezTo>
                  <a:cubicBezTo>
                    <a:pt x="21658" y="33529"/>
                    <a:pt x="11987" y="43199"/>
                    <a:pt x="58" y="43200"/>
                  </a:cubicBezTo>
                  <a:lnTo>
                    <a:pt x="58" y="21600"/>
                  </a:lnTo>
                  <a:close/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52" name="Freeform 36"/>
            <p:cNvSpPr>
              <a:spLocks/>
            </p:cNvSpPr>
            <p:nvPr/>
          </p:nvSpPr>
          <p:spPr bwMode="auto">
            <a:xfrm>
              <a:off x="2521" y="1536"/>
              <a:ext cx="439" cy="673"/>
            </a:xfrm>
            <a:custGeom>
              <a:avLst/>
              <a:gdLst>
                <a:gd name="T0" fmla="*/ 438 w 439"/>
                <a:gd name="T1" fmla="*/ 0 h 673"/>
                <a:gd name="T2" fmla="*/ 0 w 439"/>
                <a:gd name="T3" fmla="*/ 0 h 673"/>
                <a:gd name="T4" fmla="*/ 0 w 439"/>
                <a:gd name="T5" fmla="*/ 672 h 673"/>
                <a:gd name="T6" fmla="*/ 438 w 439"/>
                <a:gd name="T7" fmla="*/ 672 h 67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39"/>
                <a:gd name="T13" fmla="*/ 0 h 673"/>
                <a:gd name="T14" fmla="*/ 439 w 439"/>
                <a:gd name="T15" fmla="*/ 673 h 67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39" h="673">
                  <a:moveTo>
                    <a:pt x="438" y="0"/>
                  </a:moveTo>
                  <a:lnTo>
                    <a:pt x="0" y="0"/>
                  </a:lnTo>
                  <a:lnTo>
                    <a:pt x="0" y="672"/>
                  </a:lnTo>
                  <a:lnTo>
                    <a:pt x="438" y="672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240" name="Line 37"/>
          <p:cNvSpPr>
            <a:spLocks noChangeShapeType="1"/>
          </p:cNvSpPr>
          <p:nvPr/>
        </p:nvSpPr>
        <p:spPr bwMode="auto">
          <a:xfrm flipH="1">
            <a:off x="5768975" y="5321300"/>
            <a:ext cx="188913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41" name="Line 38"/>
          <p:cNvSpPr>
            <a:spLocks noChangeShapeType="1"/>
          </p:cNvSpPr>
          <p:nvPr/>
        </p:nvSpPr>
        <p:spPr bwMode="auto">
          <a:xfrm flipH="1">
            <a:off x="5768975" y="5786438"/>
            <a:ext cx="188913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42" name="Line 39"/>
          <p:cNvSpPr>
            <a:spLocks noChangeShapeType="1"/>
          </p:cNvSpPr>
          <p:nvPr/>
        </p:nvSpPr>
        <p:spPr bwMode="auto">
          <a:xfrm flipH="1">
            <a:off x="6967538" y="5551488"/>
            <a:ext cx="3206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43" name="Line 40"/>
          <p:cNvSpPr>
            <a:spLocks noChangeShapeType="1"/>
          </p:cNvSpPr>
          <p:nvPr/>
        </p:nvSpPr>
        <p:spPr bwMode="auto">
          <a:xfrm flipH="1">
            <a:off x="5768975" y="5548313"/>
            <a:ext cx="317500" cy="31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9218" name="Object 41"/>
          <p:cNvGraphicFramePr>
            <a:graphicFrameLocks noChangeAspect="1"/>
          </p:cNvGraphicFramePr>
          <p:nvPr/>
        </p:nvGraphicFramePr>
        <p:xfrm>
          <a:off x="5578475" y="5156200"/>
          <a:ext cx="166688" cy="787400"/>
        </p:xfrm>
        <a:graphic>
          <a:graphicData uri="http://schemas.openxmlformats.org/presentationml/2006/ole">
            <p:oleObj spid="_x0000_s9218" name="Equation" r:id="rId3" imgW="126720" imgH="596880" progId="Equation.3">
              <p:embed/>
            </p:oleObj>
          </a:graphicData>
        </a:graphic>
      </p:graphicFrame>
      <p:sp>
        <p:nvSpPr>
          <p:cNvPr id="9244" name="Text Box 42"/>
          <p:cNvSpPr txBox="1">
            <a:spLocks noChangeArrowheads="1"/>
          </p:cNvSpPr>
          <p:nvPr/>
        </p:nvSpPr>
        <p:spPr bwMode="auto">
          <a:xfrm>
            <a:off x="7292975" y="5311775"/>
            <a:ext cx="274638" cy="336550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1600" i="1"/>
              <a:t>y</a:t>
            </a:r>
          </a:p>
        </p:txBody>
      </p:sp>
      <p:sp>
        <p:nvSpPr>
          <p:cNvPr id="9245" name="Text Box 43"/>
          <p:cNvSpPr txBox="1">
            <a:spLocks noChangeArrowheads="1"/>
          </p:cNvSpPr>
          <p:nvPr/>
        </p:nvSpPr>
        <p:spPr bwMode="auto">
          <a:xfrm>
            <a:off x="6480175" y="4502150"/>
            <a:ext cx="577850" cy="409575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pPr algn="l"/>
            <a:r>
              <a:rPr lang="en-US" sz="2000" b="1">
                <a:solidFill>
                  <a:srgbClr val="800000"/>
                </a:solidFill>
              </a:rPr>
              <a:t>OR</a:t>
            </a:r>
          </a:p>
        </p:txBody>
      </p:sp>
      <p:sp>
        <p:nvSpPr>
          <p:cNvPr id="9246" name="Oval 44"/>
          <p:cNvSpPr>
            <a:spLocks noChangeAspect="1" noChangeArrowheads="1"/>
          </p:cNvSpPr>
          <p:nvPr/>
        </p:nvSpPr>
        <p:spPr bwMode="auto">
          <a:xfrm>
            <a:off x="5938838" y="5251450"/>
            <a:ext cx="147637" cy="147638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47" name="Oval 45"/>
          <p:cNvSpPr>
            <a:spLocks noChangeAspect="1" noChangeArrowheads="1"/>
          </p:cNvSpPr>
          <p:nvPr/>
        </p:nvSpPr>
        <p:spPr bwMode="auto">
          <a:xfrm>
            <a:off x="5938838" y="5711825"/>
            <a:ext cx="147637" cy="147638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9248" name="AutoShape 46"/>
          <p:cNvCxnSpPr>
            <a:cxnSpLocks noChangeShapeType="1"/>
            <a:endCxn id="9259" idx="0"/>
          </p:cNvCxnSpPr>
          <p:nvPr/>
        </p:nvCxnSpPr>
        <p:spPr bwMode="auto">
          <a:xfrm flipV="1">
            <a:off x="2286000" y="4943475"/>
            <a:ext cx="501650" cy="388938"/>
          </a:xfrm>
          <a:prstGeom prst="bentConnector4">
            <a:avLst>
              <a:gd name="adj1" fmla="val 50000"/>
              <a:gd name="adj2" fmla="val 95102"/>
            </a:avLst>
          </a:prstGeom>
          <a:noFill/>
          <a:ln w="254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</p:cxnSp>
      <p:cxnSp>
        <p:nvCxnSpPr>
          <p:cNvPr id="9249" name="AutoShape 47"/>
          <p:cNvCxnSpPr>
            <a:cxnSpLocks noChangeShapeType="1"/>
            <a:stCxn id="9256" idx="1"/>
            <a:endCxn id="9258" idx="1"/>
          </p:cNvCxnSpPr>
          <p:nvPr/>
        </p:nvCxnSpPr>
        <p:spPr bwMode="auto">
          <a:xfrm rot="16200000" flipH="1">
            <a:off x="2298700" y="4189413"/>
            <a:ext cx="307975" cy="333375"/>
          </a:xfrm>
          <a:prstGeom prst="bentConnector3">
            <a:avLst>
              <a:gd name="adj1" fmla="val -5671"/>
            </a:avLst>
          </a:prstGeom>
          <a:noFill/>
          <a:ln w="254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</p:cxnSp>
      <p:graphicFrame>
        <p:nvGraphicFramePr>
          <p:cNvPr id="9219" name="Object 48"/>
          <p:cNvGraphicFramePr>
            <a:graphicFrameLocks noChangeAspect="1"/>
          </p:cNvGraphicFramePr>
          <p:nvPr>
            <p:ph sz="half" idx="1"/>
          </p:nvPr>
        </p:nvGraphicFramePr>
        <p:xfrm>
          <a:off x="1371600" y="2633663"/>
          <a:ext cx="1538288" cy="642937"/>
        </p:xfrm>
        <a:graphic>
          <a:graphicData uri="http://schemas.openxmlformats.org/presentationml/2006/ole">
            <p:oleObj spid="_x0000_s9219" name="Equation" r:id="rId4" imgW="685800" imgH="228600" progId="Equation.3">
              <p:embed/>
            </p:oleObj>
          </a:graphicData>
        </a:graphic>
      </p:graphicFrame>
      <p:sp>
        <p:nvSpPr>
          <p:cNvPr id="9250" name="Text Box 49"/>
          <p:cNvSpPr txBox="1">
            <a:spLocks noChangeArrowheads="1"/>
          </p:cNvSpPr>
          <p:nvPr/>
        </p:nvSpPr>
        <p:spPr bwMode="auto">
          <a:xfrm>
            <a:off x="2009775" y="2062163"/>
            <a:ext cx="577850" cy="409575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pPr algn="l"/>
            <a:r>
              <a:rPr lang="en-US" sz="2000" b="1">
                <a:solidFill>
                  <a:srgbClr val="800000"/>
                </a:solidFill>
              </a:rPr>
              <a:t>OR</a:t>
            </a:r>
          </a:p>
        </p:txBody>
      </p:sp>
      <p:graphicFrame>
        <p:nvGraphicFramePr>
          <p:cNvPr id="9220" name="Object 50"/>
          <p:cNvGraphicFramePr>
            <a:graphicFrameLocks noChangeAspect="1"/>
          </p:cNvGraphicFramePr>
          <p:nvPr>
            <p:ph sz="half" idx="2"/>
          </p:nvPr>
        </p:nvGraphicFramePr>
        <p:xfrm>
          <a:off x="1371600" y="1328738"/>
          <a:ext cx="6324600" cy="552450"/>
        </p:xfrm>
        <a:graphic>
          <a:graphicData uri="http://schemas.openxmlformats.org/presentationml/2006/ole">
            <p:oleObj spid="_x0000_s9220" name="Equation" r:id="rId5" imgW="2323800" imgH="203040" progId="Equation.3">
              <p:embed/>
            </p:oleObj>
          </a:graphicData>
        </a:graphic>
      </p:graphicFrame>
      <p:graphicFrame>
        <p:nvGraphicFramePr>
          <p:cNvPr id="9221" name="Object 51"/>
          <p:cNvGraphicFramePr>
            <a:graphicFrameLocks noChangeAspect="1"/>
          </p:cNvGraphicFramePr>
          <p:nvPr/>
        </p:nvGraphicFramePr>
        <p:xfrm>
          <a:off x="5630863" y="3479800"/>
          <a:ext cx="184150" cy="838200"/>
        </p:xfrm>
        <a:graphic>
          <a:graphicData uri="http://schemas.openxmlformats.org/presentationml/2006/ole">
            <p:oleObj spid="_x0000_s9221" name="Equation" r:id="rId6" imgW="139680" imgH="6346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6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ECEN 301</a:t>
            </a:r>
          </a:p>
        </p:txBody>
      </p:sp>
      <p:sp>
        <p:nvSpPr>
          <p:cNvPr id="10247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Discussion #25 – Final Review</a:t>
            </a:r>
          </a:p>
        </p:txBody>
      </p:sp>
      <p:sp>
        <p:nvSpPr>
          <p:cNvPr id="10248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E5751745-7D5E-4A41-8DD2-8293C7EE3916}" type="slidenum">
              <a:rPr lang="en-US" smtClean="0"/>
              <a:pPr lvl="1"/>
              <a:t>46</a:t>
            </a:fld>
            <a:endParaRPr lang="en-US" smtClean="0"/>
          </a:p>
        </p:txBody>
      </p:sp>
      <p:sp>
        <p:nvSpPr>
          <p:cNvPr id="102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/>
              <a:t>Logic Functions – Gates to Equations</a:t>
            </a:r>
          </a:p>
        </p:txBody>
      </p:sp>
      <p:graphicFrame>
        <p:nvGraphicFramePr>
          <p:cNvPr id="10242" name="Rectangle 3"/>
          <p:cNvGraphicFramePr>
            <a:graphicFrameLocks/>
          </p:cNvGraphicFramePr>
          <p:nvPr>
            <p:ph sz="half" idx="1"/>
          </p:nvPr>
        </p:nvGraphicFramePr>
        <p:xfrm>
          <a:off x="406400" y="1646238"/>
          <a:ext cx="4102100" cy="784225"/>
        </p:xfrm>
        <a:graphic>
          <a:graphicData uri="http://schemas.openxmlformats.org/presentationml/2006/ole">
            <p:oleObj spid="_x0000_s10242" name="Equation" r:id="rId3" imgW="0" imgH="0" progId="Equation.3">
              <p:embed/>
            </p:oleObj>
          </a:graphicData>
        </a:graphic>
      </p:graphicFrame>
      <p:grpSp>
        <p:nvGrpSpPr>
          <p:cNvPr id="10250" name="Group 4"/>
          <p:cNvGrpSpPr>
            <a:grpSpLocks/>
          </p:cNvGrpSpPr>
          <p:nvPr/>
        </p:nvGrpSpPr>
        <p:grpSpPr bwMode="auto">
          <a:xfrm>
            <a:off x="2427288" y="1371600"/>
            <a:ext cx="4578350" cy="3429000"/>
            <a:chOff x="1529" y="912"/>
            <a:chExt cx="2884" cy="2160"/>
          </a:xfrm>
        </p:grpSpPr>
        <p:grpSp>
          <p:nvGrpSpPr>
            <p:cNvPr id="10252" name="Group 5"/>
            <p:cNvGrpSpPr>
              <a:grpSpLocks/>
            </p:cNvGrpSpPr>
            <p:nvPr/>
          </p:nvGrpSpPr>
          <p:grpSpPr bwMode="auto">
            <a:xfrm>
              <a:off x="1690" y="2531"/>
              <a:ext cx="875" cy="471"/>
              <a:chOff x="1889" y="3244"/>
              <a:chExt cx="875" cy="471"/>
            </a:xfrm>
          </p:grpSpPr>
          <p:grpSp>
            <p:nvGrpSpPr>
              <p:cNvPr id="10305" name="Group 6"/>
              <p:cNvGrpSpPr>
                <a:grpSpLocks/>
              </p:cNvGrpSpPr>
              <p:nvPr/>
            </p:nvGrpSpPr>
            <p:grpSpPr bwMode="auto">
              <a:xfrm>
                <a:off x="2008" y="3244"/>
                <a:ext cx="544" cy="471"/>
                <a:chOff x="2008" y="3244"/>
                <a:chExt cx="544" cy="471"/>
              </a:xfrm>
            </p:grpSpPr>
            <p:grpSp>
              <p:nvGrpSpPr>
                <p:cNvPr id="10310" name="Group 7"/>
                <p:cNvGrpSpPr>
                  <a:grpSpLocks/>
                </p:cNvGrpSpPr>
                <p:nvPr/>
              </p:nvGrpSpPr>
              <p:grpSpPr bwMode="auto">
                <a:xfrm>
                  <a:off x="2291" y="3245"/>
                  <a:ext cx="261" cy="470"/>
                  <a:chOff x="2291" y="3245"/>
                  <a:chExt cx="261" cy="470"/>
                </a:xfrm>
              </p:grpSpPr>
              <p:sp>
                <p:nvSpPr>
                  <p:cNvPr id="10312" name="AutoShape 8"/>
                  <p:cNvSpPr>
                    <a:spLocks noChangeArrowheads="1"/>
                  </p:cNvSpPr>
                  <p:nvPr/>
                </p:nvSpPr>
                <p:spPr bwMode="auto">
                  <a:xfrm>
                    <a:off x="2291" y="3245"/>
                    <a:ext cx="261" cy="471"/>
                  </a:xfrm>
                  <a:prstGeom prst="roundRect">
                    <a:avLst>
                      <a:gd name="adj" fmla="val 384"/>
                    </a:avLst>
                  </a:prstGeom>
                  <a:noFill/>
                  <a:ln w="25400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313" name="Freeform 9"/>
                  <p:cNvSpPr>
                    <a:spLocks noChangeArrowheads="1"/>
                  </p:cNvSpPr>
                  <p:nvPr/>
                </p:nvSpPr>
                <p:spPr bwMode="auto">
                  <a:xfrm>
                    <a:off x="2294" y="3245"/>
                    <a:ext cx="258" cy="471"/>
                  </a:xfrm>
                  <a:custGeom>
                    <a:avLst/>
                    <a:gdLst>
                      <a:gd name="T0" fmla="*/ 0 w 1139"/>
                      <a:gd name="T1" fmla="*/ 107 h 2079"/>
                      <a:gd name="T2" fmla="*/ 3 w 1139"/>
                      <a:gd name="T3" fmla="*/ 106 h 2079"/>
                      <a:gd name="T4" fmla="*/ 6 w 1139"/>
                      <a:gd name="T5" fmla="*/ 106 h 2079"/>
                      <a:gd name="T6" fmla="*/ 9 w 1139"/>
                      <a:gd name="T7" fmla="*/ 106 h 2079"/>
                      <a:gd name="T8" fmla="*/ 12 w 1139"/>
                      <a:gd name="T9" fmla="*/ 106 h 2079"/>
                      <a:gd name="T10" fmla="*/ 15 w 1139"/>
                      <a:gd name="T11" fmla="*/ 105 h 2079"/>
                      <a:gd name="T12" fmla="*/ 17 w 1139"/>
                      <a:gd name="T13" fmla="*/ 104 h 2079"/>
                      <a:gd name="T14" fmla="*/ 20 w 1139"/>
                      <a:gd name="T15" fmla="*/ 103 h 2079"/>
                      <a:gd name="T16" fmla="*/ 23 w 1139"/>
                      <a:gd name="T17" fmla="*/ 102 h 2079"/>
                      <a:gd name="T18" fmla="*/ 26 w 1139"/>
                      <a:gd name="T19" fmla="*/ 101 h 2079"/>
                      <a:gd name="T20" fmla="*/ 28 w 1139"/>
                      <a:gd name="T21" fmla="*/ 100 h 2079"/>
                      <a:gd name="T22" fmla="*/ 31 w 1139"/>
                      <a:gd name="T23" fmla="*/ 98 h 2079"/>
                      <a:gd name="T24" fmla="*/ 33 w 1139"/>
                      <a:gd name="T25" fmla="*/ 97 h 2079"/>
                      <a:gd name="T26" fmla="*/ 36 w 1139"/>
                      <a:gd name="T27" fmla="*/ 95 h 2079"/>
                      <a:gd name="T28" fmla="*/ 38 w 1139"/>
                      <a:gd name="T29" fmla="*/ 94 h 2079"/>
                      <a:gd name="T30" fmla="*/ 40 w 1139"/>
                      <a:gd name="T31" fmla="*/ 92 h 2079"/>
                      <a:gd name="T32" fmla="*/ 42 w 1139"/>
                      <a:gd name="T33" fmla="*/ 90 h 2079"/>
                      <a:gd name="T34" fmla="*/ 44 w 1139"/>
                      <a:gd name="T35" fmla="*/ 88 h 2079"/>
                      <a:gd name="T36" fmla="*/ 46 w 1139"/>
                      <a:gd name="T37" fmla="*/ 86 h 2079"/>
                      <a:gd name="T38" fmla="*/ 48 w 1139"/>
                      <a:gd name="T39" fmla="*/ 84 h 2079"/>
                      <a:gd name="T40" fmla="*/ 50 w 1139"/>
                      <a:gd name="T41" fmla="*/ 81 h 2079"/>
                      <a:gd name="T42" fmla="*/ 51 w 1139"/>
                      <a:gd name="T43" fmla="*/ 79 h 2079"/>
                      <a:gd name="T44" fmla="*/ 52 w 1139"/>
                      <a:gd name="T45" fmla="*/ 77 h 2079"/>
                      <a:gd name="T46" fmla="*/ 54 w 1139"/>
                      <a:gd name="T47" fmla="*/ 74 h 2079"/>
                      <a:gd name="T48" fmla="*/ 55 w 1139"/>
                      <a:gd name="T49" fmla="*/ 72 h 2079"/>
                      <a:gd name="T50" fmla="*/ 56 w 1139"/>
                      <a:gd name="T51" fmla="*/ 69 h 2079"/>
                      <a:gd name="T52" fmla="*/ 57 w 1139"/>
                      <a:gd name="T53" fmla="*/ 67 h 2079"/>
                      <a:gd name="T54" fmla="*/ 57 w 1139"/>
                      <a:gd name="T55" fmla="*/ 64 h 2079"/>
                      <a:gd name="T56" fmla="*/ 58 w 1139"/>
                      <a:gd name="T57" fmla="*/ 61 h 2079"/>
                      <a:gd name="T58" fmla="*/ 58 w 1139"/>
                      <a:gd name="T59" fmla="*/ 59 h 2079"/>
                      <a:gd name="T60" fmla="*/ 58 w 1139"/>
                      <a:gd name="T61" fmla="*/ 56 h 2079"/>
                      <a:gd name="T62" fmla="*/ 58 w 1139"/>
                      <a:gd name="T63" fmla="*/ 53 h 2079"/>
                      <a:gd name="T64" fmla="*/ 58 w 1139"/>
                      <a:gd name="T65" fmla="*/ 51 h 2079"/>
                      <a:gd name="T66" fmla="*/ 58 w 1139"/>
                      <a:gd name="T67" fmla="*/ 48 h 2079"/>
                      <a:gd name="T68" fmla="*/ 58 w 1139"/>
                      <a:gd name="T69" fmla="*/ 45 h 2079"/>
                      <a:gd name="T70" fmla="*/ 57 w 1139"/>
                      <a:gd name="T71" fmla="*/ 43 h 2079"/>
                      <a:gd name="T72" fmla="*/ 57 w 1139"/>
                      <a:gd name="T73" fmla="*/ 40 h 2079"/>
                      <a:gd name="T74" fmla="*/ 56 w 1139"/>
                      <a:gd name="T75" fmla="*/ 37 h 2079"/>
                      <a:gd name="T76" fmla="*/ 55 w 1139"/>
                      <a:gd name="T77" fmla="*/ 35 h 2079"/>
                      <a:gd name="T78" fmla="*/ 54 w 1139"/>
                      <a:gd name="T79" fmla="*/ 32 h 2079"/>
                      <a:gd name="T80" fmla="*/ 52 w 1139"/>
                      <a:gd name="T81" fmla="*/ 30 h 2079"/>
                      <a:gd name="T82" fmla="*/ 51 w 1139"/>
                      <a:gd name="T83" fmla="*/ 28 h 2079"/>
                      <a:gd name="T84" fmla="*/ 50 w 1139"/>
                      <a:gd name="T85" fmla="*/ 25 h 2079"/>
                      <a:gd name="T86" fmla="*/ 48 w 1139"/>
                      <a:gd name="T87" fmla="*/ 23 h 2079"/>
                      <a:gd name="T88" fmla="*/ 46 w 1139"/>
                      <a:gd name="T89" fmla="*/ 21 h 2079"/>
                      <a:gd name="T90" fmla="*/ 44 w 1139"/>
                      <a:gd name="T91" fmla="*/ 19 h 2079"/>
                      <a:gd name="T92" fmla="*/ 42 w 1139"/>
                      <a:gd name="T93" fmla="*/ 17 h 2079"/>
                      <a:gd name="T94" fmla="*/ 40 w 1139"/>
                      <a:gd name="T95" fmla="*/ 15 h 2079"/>
                      <a:gd name="T96" fmla="*/ 38 w 1139"/>
                      <a:gd name="T97" fmla="*/ 13 h 2079"/>
                      <a:gd name="T98" fmla="*/ 36 w 1139"/>
                      <a:gd name="T99" fmla="*/ 11 h 2079"/>
                      <a:gd name="T100" fmla="*/ 33 w 1139"/>
                      <a:gd name="T101" fmla="*/ 10 h 2079"/>
                      <a:gd name="T102" fmla="*/ 31 w 1139"/>
                      <a:gd name="T103" fmla="*/ 8 h 2079"/>
                      <a:gd name="T104" fmla="*/ 28 w 1139"/>
                      <a:gd name="T105" fmla="*/ 7 h 2079"/>
                      <a:gd name="T106" fmla="*/ 26 w 1139"/>
                      <a:gd name="T107" fmla="*/ 6 h 2079"/>
                      <a:gd name="T108" fmla="*/ 23 w 1139"/>
                      <a:gd name="T109" fmla="*/ 5 h 2079"/>
                      <a:gd name="T110" fmla="*/ 20 w 1139"/>
                      <a:gd name="T111" fmla="*/ 3 h 2079"/>
                      <a:gd name="T112" fmla="*/ 17 w 1139"/>
                      <a:gd name="T113" fmla="*/ 2 h 2079"/>
                      <a:gd name="T114" fmla="*/ 15 w 1139"/>
                      <a:gd name="T115" fmla="*/ 2 h 2079"/>
                      <a:gd name="T116" fmla="*/ 12 w 1139"/>
                      <a:gd name="T117" fmla="*/ 1 h 2079"/>
                      <a:gd name="T118" fmla="*/ 9 w 1139"/>
                      <a:gd name="T119" fmla="*/ 1 h 2079"/>
                      <a:gd name="T120" fmla="*/ 6 w 1139"/>
                      <a:gd name="T121" fmla="*/ 0 h 2079"/>
                      <a:gd name="T122" fmla="*/ 3 w 1139"/>
                      <a:gd name="T123" fmla="*/ 0 h 2079"/>
                      <a:gd name="T124" fmla="*/ 0 w 1139"/>
                      <a:gd name="T125" fmla="*/ 0 h 2079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  <a:gd name="T165" fmla="*/ 0 60000 65536"/>
                      <a:gd name="T166" fmla="*/ 0 60000 65536"/>
                      <a:gd name="T167" fmla="*/ 0 60000 65536"/>
                      <a:gd name="T168" fmla="*/ 0 60000 65536"/>
                      <a:gd name="T169" fmla="*/ 0 60000 65536"/>
                      <a:gd name="T170" fmla="*/ 0 60000 65536"/>
                      <a:gd name="T171" fmla="*/ 0 60000 65536"/>
                      <a:gd name="T172" fmla="*/ 0 60000 65536"/>
                      <a:gd name="T173" fmla="*/ 0 60000 65536"/>
                      <a:gd name="T174" fmla="*/ 0 60000 65536"/>
                      <a:gd name="T175" fmla="*/ 0 60000 65536"/>
                      <a:gd name="T176" fmla="*/ 0 60000 65536"/>
                      <a:gd name="T177" fmla="*/ 0 60000 65536"/>
                      <a:gd name="T178" fmla="*/ 0 60000 65536"/>
                      <a:gd name="T179" fmla="*/ 0 60000 65536"/>
                      <a:gd name="T180" fmla="*/ 0 60000 65536"/>
                      <a:gd name="T181" fmla="*/ 0 60000 65536"/>
                      <a:gd name="T182" fmla="*/ 0 60000 65536"/>
                      <a:gd name="T183" fmla="*/ 0 60000 65536"/>
                      <a:gd name="T184" fmla="*/ 0 60000 65536"/>
                      <a:gd name="T185" fmla="*/ 0 60000 65536"/>
                      <a:gd name="T186" fmla="*/ 0 60000 65536"/>
                      <a:gd name="T187" fmla="*/ 0 60000 65536"/>
                      <a:gd name="T188" fmla="*/ 0 60000 65536"/>
                      <a:gd name="T189" fmla="*/ 0 w 1139"/>
                      <a:gd name="T190" fmla="*/ 0 h 2079"/>
                      <a:gd name="T191" fmla="*/ 1139 w 1139"/>
                      <a:gd name="T192" fmla="*/ 2079 h 2079"/>
                    </a:gdLst>
                    <a:ahLst/>
                    <a:cxnLst>
                      <a:cxn ang="T126">
                        <a:pos x="T0" y="T1"/>
                      </a:cxn>
                      <a:cxn ang="T127">
                        <a:pos x="T2" y="T3"/>
                      </a:cxn>
                      <a:cxn ang="T128">
                        <a:pos x="T4" y="T5"/>
                      </a:cxn>
                      <a:cxn ang="T129">
                        <a:pos x="T6" y="T7"/>
                      </a:cxn>
                      <a:cxn ang="T130">
                        <a:pos x="T8" y="T9"/>
                      </a:cxn>
                      <a:cxn ang="T131">
                        <a:pos x="T10" y="T11"/>
                      </a:cxn>
                      <a:cxn ang="T132">
                        <a:pos x="T12" y="T13"/>
                      </a:cxn>
                      <a:cxn ang="T133">
                        <a:pos x="T14" y="T15"/>
                      </a:cxn>
                      <a:cxn ang="T134">
                        <a:pos x="T16" y="T17"/>
                      </a:cxn>
                      <a:cxn ang="T135">
                        <a:pos x="T18" y="T19"/>
                      </a:cxn>
                      <a:cxn ang="T136">
                        <a:pos x="T20" y="T21"/>
                      </a:cxn>
                      <a:cxn ang="T137">
                        <a:pos x="T22" y="T23"/>
                      </a:cxn>
                      <a:cxn ang="T138">
                        <a:pos x="T24" y="T25"/>
                      </a:cxn>
                      <a:cxn ang="T139">
                        <a:pos x="T26" y="T27"/>
                      </a:cxn>
                      <a:cxn ang="T140">
                        <a:pos x="T28" y="T29"/>
                      </a:cxn>
                      <a:cxn ang="T141">
                        <a:pos x="T30" y="T31"/>
                      </a:cxn>
                      <a:cxn ang="T142">
                        <a:pos x="T32" y="T33"/>
                      </a:cxn>
                      <a:cxn ang="T143">
                        <a:pos x="T34" y="T35"/>
                      </a:cxn>
                      <a:cxn ang="T144">
                        <a:pos x="T36" y="T37"/>
                      </a:cxn>
                      <a:cxn ang="T145">
                        <a:pos x="T38" y="T39"/>
                      </a:cxn>
                      <a:cxn ang="T146">
                        <a:pos x="T40" y="T41"/>
                      </a:cxn>
                      <a:cxn ang="T147">
                        <a:pos x="T42" y="T43"/>
                      </a:cxn>
                      <a:cxn ang="T148">
                        <a:pos x="T44" y="T45"/>
                      </a:cxn>
                      <a:cxn ang="T149">
                        <a:pos x="T46" y="T47"/>
                      </a:cxn>
                      <a:cxn ang="T150">
                        <a:pos x="T48" y="T49"/>
                      </a:cxn>
                      <a:cxn ang="T151">
                        <a:pos x="T50" y="T51"/>
                      </a:cxn>
                      <a:cxn ang="T152">
                        <a:pos x="T52" y="T53"/>
                      </a:cxn>
                      <a:cxn ang="T153">
                        <a:pos x="T54" y="T55"/>
                      </a:cxn>
                      <a:cxn ang="T154">
                        <a:pos x="T56" y="T57"/>
                      </a:cxn>
                      <a:cxn ang="T155">
                        <a:pos x="T58" y="T59"/>
                      </a:cxn>
                      <a:cxn ang="T156">
                        <a:pos x="T60" y="T61"/>
                      </a:cxn>
                      <a:cxn ang="T157">
                        <a:pos x="T62" y="T63"/>
                      </a:cxn>
                      <a:cxn ang="T158">
                        <a:pos x="T64" y="T65"/>
                      </a:cxn>
                      <a:cxn ang="T159">
                        <a:pos x="T66" y="T67"/>
                      </a:cxn>
                      <a:cxn ang="T160">
                        <a:pos x="T68" y="T69"/>
                      </a:cxn>
                      <a:cxn ang="T161">
                        <a:pos x="T70" y="T71"/>
                      </a:cxn>
                      <a:cxn ang="T162">
                        <a:pos x="T72" y="T73"/>
                      </a:cxn>
                      <a:cxn ang="T163">
                        <a:pos x="T74" y="T75"/>
                      </a:cxn>
                      <a:cxn ang="T164">
                        <a:pos x="T76" y="T77"/>
                      </a:cxn>
                      <a:cxn ang="T165">
                        <a:pos x="T78" y="T79"/>
                      </a:cxn>
                      <a:cxn ang="T166">
                        <a:pos x="T80" y="T81"/>
                      </a:cxn>
                      <a:cxn ang="T167">
                        <a:pos x="T82" y="T83"/>
                      </a:cxn>
                      <a:cxn ang="T168">
                        <a:pos x="T84" y="T85"/>
                      </a:cxn>
                      <a:cxn ang="T169">
                        <a:pos x="T86" y="T87"/>
                      </a:cxn>
                      <a:cxn ang="T170">
                        <a:pos x="T88" y="T89"/>
                      </a:cxn>
                      <a:cxn ang="T171">
                        <a:pos x="T90" y="T91"/>
                      </a:cxn>
                      <a:cxn ang="T172">
                        <a:pos x="T92" y="T93"/>
                      </a:cxn>
                      <a:cxn ang="T173">
                        <a:pos x="T94" y="T95"/>
                      </a:cxn>
                      <a:cxn ang="T174">
                        <a:pos x="T96" y="T97"/>
                      </a:cxn>
                      <a:cxn ang="T175">
                        <a:pos x="T98" y="T99"/>
                      </a:cxn>
                      <a:cxn ang="T176">
                        <a:pos x="T100" y="T101"/>
                      </a:cxn>
                      <a:cxn ang="T177">
                        <a:pos x="T102" y="T103"/>
                      </a:cxn>
                      <a:cxn ang="T178">
                        <a:pos x="T104" y="T105"/>
                      </a:cxn>
                      <a:cxn ang="T179">
                        <a:pos x="T106" y="T107"/>
                      </a:cxn>
                      <a:cxn ang="T180">
                        <a:pos x="T108" y="T109"/>
                      </a:cxn>
                      <a:cxn ang="T181">
                        <a:pos x="T110" y="T111"/>
                      </a:cxn>
                      <a:cxn ang="T182">
                        <a:pos x="T112" y="T113"/>
                      </a:cxn>
                      <a:cxn ang="T183">
                        <a:pos x="T114" y="T115"/>
                      </a:cxn>
                      <a:cxn ang="T184">
                        <a:pos x="T116" y="T117"/>
                      </a:cxn>
                      <a:cxn ang="T185">
                        <a:pos x="T118" y="T119"/>
                      </a:cxn>
                      <a:cxn ang="T186">
                        <a:pos x="T120" y="T121"/>
                      </a:cxn>
                      <a:cxn ang="T187">
                        <a:pos x="T122" y="T123"/>
                      </a:cxn>
                      <a:cxn ang="T188">
                        <a:pos x="T124" y="T125"/>
                      </a:cxn>
                    </a:cxnLst>
                    <a:rect l="T189" t="T190" r="T191" b="T192"/>
                    <a:pathLst>
                      <a:path w="1139" h="2079">
                        <a:moveTo>
                          <a:pt x="0" y="2078"/>
                        </a:moveTo>
                        <a:lnTo>
                          <a:pt x="58" y="2076"/>
                        </a:lnTo>
                        <a:lnTo>
                          <a:pt x="116" y="2072"/>
                        </a:lnTo>
                        <a:lnTo>
                          <a:pt x="173" y="2065"/>
                        </a:lnTo>
                        <a:lnTo>
                          <a:pt x="230" y="2055"/>
                        </a:lnTo>
                        <a:lnTo>
                          <a:pt x="286" y="2043"/>
                        </a:lnTo>
                        <a:lnTo>
                          <a:pt x="342" y="2028"/>
                        </a:lnTo>
                        <a:lnTo>
                          <a:pt x="396" y="2011"/>
                        </a:lnTo>
                        <a:lnTo>
                          <a:pt x="450" y="1991"/>
                        </a:lnTo>
                        <a:lnTo>
                          <a:pt x="502" y="1969"/>
                        </a:lnTo>
                        <a:lnTo>
                          <a:pt x="553" y="1944"/>
                        </a:lnTo>
                        <a:lnTo>
                          <a:pt x="603" y="1917"/>
                        </a:lnTo>
                        <a:lnTo>
                          <a:pt x="651" y="1888"/>
                        </a:lnTo>
                        <a:lnTo>
                          <a:pt x="698" y="1857"/>
                        </a:lnTo>
                        <a:lnTo>
                          <a:pt x="742" y="1824"/>
                        </a:lnTo>
                        <a:lnTo>
                          <a:pt x="785" y="1788"/>
                        </a:lnTo>
                        <a:lnTo>
                          <a:pt x="826" y="1751"/>
                        </a:lnTo>
                        <a:lnTo>
                          <a:pt x="864" y="1712"/>
                        </a:lnTo>
                        <a:lnTo>
                          <a:pt x="901" y="1672"/>
                        </a:lnTo>
                        <a:lnTo>
                          <a:pt x="935" y="1629"/>
                        </a:lnTo>
                        <a:lnTo>
                          <a:pt x="966" y="1585"/>
                        </a:lnTo>
                        <a:lnTo>
                          <a:pt x="995" y="1540"/>
                        </a:lnTo>
                        <a:lnTo>
                          <a:pt x="1022" y="1494"/>
                        </a:lnTo>
                        <a:lnTo>
                          <a:pt x="1046" y="1446"/>
                        </a:lnTo>
                        <a:lnTo>
                          <a:pt x="1067" y="1398"/>
                        </a:lnTo>
                        <a:lnTo>
                          <a:pt x="1086" y="1348"/>
                        </a:lnTo>
                        <a:lnTo>
                          <a:pt x="1102" y="1298"/>
                        </a:lnTo>
                        <a:lnTo>
                          <a:pt x="1115" y="1247"/>
                        </a:lnTo>
                        <a:lnTo>
                          <a:pt x="1125" y="1195"/>
                        </a:lnTo>
                        <a:lnTo>
                          <a:pt x="1132" y="1143"/>
                        </a:lnTo>
                        <a:lnTo>
                          <a:pt x="1137" y="1091"/>
                        </a:lnTo>
                        <a:lnTo>
                          <a:pt x="1138" y="1039"/>
                        </a:lnTo>
                        <a:lnTo>
                          <a:pt x="1137" y="987"/>
                        </a:lnTo>
                        <a:lnTo>
                          <a:pt x="1132" y="935"/>
                        </a:lnTo>
                        <a:lnTo>
                          <a:pt x="1125" y="883"/>
                        </a:lnTo>
                        <a:lnTo>
                          <a:pt x="1115" y="831"/>
                        </a:lnTo>
                        <a:lnTo>
                          <a:pt x="1102" y="780"/>
                        </a:lnTo>
                        <a:lnTo>
                          <a:pt x="1086" y="730"/>
                        </a:lnTo>
                        <a:lnTo>
                          <a:pt x="1067" y="680"/>
                        </a:lnTo>
                        <a:lnTo>
                          <a:pt x="1046" y="632"/>
                        </a:lnTo>
                        <a:lnTo>
                          <a:pt x="1022" y="584"/>
                        </a:lnTo>
                        <a:lnTo>
                          <a:pt x="995" y="538"/>
                        </a:lnTo>
                        <a:lnTo>
                          <a:pt x="966" y="493"/>
                        </a:lnTo>
                        <a:lnTo>
                          <a:pt x="935" y="449"/>
                        </a:lnTo>
                        <a:lnTo>
                          <a:pt x="901" y="407"/>
                        </a:lnTo>
                        <a:lnTo>
                          <a:pt x="864" y="366"/>
                        </a:lnTo>
                        <a:lnTo>
                          <a:pt x="826" y="327"/>
                        </a:lnTo>
                        <a:lnTo>
                          <a:pt x="785" y="290"/>
                        </a:lnTo>
                        <a:lnTo>
                          <a:pt x="742" y="254"/>
                        </a:lnTo>
                        <a:lnTo>
                          <a:pt x="698" y="221"/>
                        </a:lnTo>
                        <a:lnTo>
                          <a:pt x="651" y="190"/>
                        </a:lnTo>
                        <a:lnTo>
                          <a:pt x="603" y="161"/>
                        </a:lnTo>
                        <a:lnTo>
                          <a:pt x="553" y="134"/>
                        </a:lnTo>
                        <a:lnTo>
                          <a:pt x="502" y="109"/>
                        </a:lnTo>
                        <a:lnTo>
                          <a:pt x="450" y="87"/>
                        </a:lnTo>
                        <a:lnTo>
                          <a:pt x="396" y="68"/>
                        </a:lnTo>
                        <a:lnTo>
                          <a:pt x="342" y="50"/>
                        </a:lnTo>
                        <a:lnTo>
                          <a:pt x="286" y="35"/>
                        </a:lnTo>
                        <a:lnTo>
                          <a:pt x="230" y="23"/>
                        </a:lnTo>
                        <a:lnTo>
                          <a:pt x="173" y="13"/>
                        </a:lnTo>
                        <a:lnTo>
                          <a:pt x="116" y="6"/>
                        </a:lnTo>
                        <a:lnTo>
                          <a:pt x="58" y="2"/>
                        </a:lnTo>
                        <a:lnTo>
                          <a:pt x="1" y="0"/>
                        </a:lnTo>
                      </a:path>
                    </a:pathLst>
                  </a:custGeom>
                  <a:noFill/>
                  <a:ln w="254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10311" name="Freeform 10"/>
                <p:cNvSpPr>
                  <a:spLocks noChangeArrowheads="1"/>
                </p:cNvSpPr>
                <p:nvPr/>
              </p:nvSpPr>
              <p:spPr bwMode="auto">
                <a:xfrm>
                  <a:off x="2008" y="3244"/>
                  <a:ext cx="308" cy="472"/>
                </a:xfrm>
                <a:custGeom>
                  <a:avLst/>
                  <a:gdLst>
                    <a:gd name="T0" fmla="*/ 70 w 1357"/>
                    <a:gd name="T1" fmla="*/ 0 h 2080"/>
                    <a:gd name="T2" fmla="*/ 0 w 1357"/>
                    <a:gd name="T3" fmla="*/ 0 h 2080"/>
                    <a:gd name="T4" fmla="*/ 0 w 1357"/>
                    <a:gd name="T5" fmla="*/ 107 h 2080"/>
                    <a:gd name="T6" fmla="*/ 70 w 1357"/>
                    <a:gd name="T7" fmla="*/ 107 h 208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357"/>
                    <a:gd name="T13" fmla="*/ 0 h 2080"/>
                    <a:gd name="T14" fmla="*/ 1357 w 1357"/>
                    <a:gd name="T15" fmla="*/ 2080 h 208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357" h="2080">
                      <a:moveTo>
                        <a:pt x="1356" y="0"/>
                      </a:moveTo>
                      <a:lnTo>
                        <a:pt x="0" y="0"/>
                      </a:lnTo>
                      <a:lnTo>
                        <a:pt x="0" y="2079"/>
                      </a:lnTo>
                      <a:lnTo>
                        <a:pt x="1356" y="2079"/>
                      </a:lnTo>
                    </a:path>
                  </a:pathLst>
                </a:cu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0306" name="Line 11"/>
              <p:cNvSpPr>
                <a:spLocks noChangeShapeType="1"/>
              </p:cNvSpPr>
              <p:nvPr/>
            </p:nvSpPr>
            <p:spPr bwMode="auto">
              <a:xfrm flipH="1">
                <a:off x="1888" y="3315"/>
                <a:ext cx="121" cy="1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07" name="Line 12"/>
              <p:cNvSpPr>
                <a:spLocks noChangeShapeType="1"/>
              </p:cNvSpPr>
              <p:nvPr/>
            </p:nvSpPr>
            <p:spPr bwMode="auto">
              <a:xfrm flipH="1">
                <a:off x="1888" y="3644"/>
                <a:ext cx="121" cy="1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08" name="Line 13"/>
              <p:cNvSpPr>
                <a:spLocks noChangeShapeType="1"/>
              </p:cNvSpPr>
              <p:nvPr/>
            </p:nvSpPr>
            <p:spPr bwMode="auto">
              <a:xfrm flipH="1">
                <a:off x="2562" y="3478"/>
                <a:ext cx="204" cy="1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09" name="Line 14"/>
              <p:cNvSpPr>
                <a:spLocks noChangeShapeType="1"/>
              </p:cNvSpPr>
              <p:nvPr/>
            </p:nvSpPr>
            <p:spPr bwMode="auto">
              <a:xfrm flipH="1">
                <a:off x="1888" y="3476"/>
                <a:ext cx="121" cy="1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0253" name="Group 15"/>
            <p:cNvGrpSpPr>
              <a:grpSpLocks/>
            </p:cNvGrpSpPr>
            <p:nvPr/>
          </p:nvGrpSpPr>
          <p:grpSpPr bwMode="auto">
            <a:xfrm>
              <a:off x="1690" y="1996"/>
              <a:ext cx="875" cy="472"/>
              <a:chOff x="1889" y="2709"/>
              <a:chExt cx="875" cy="472"/>
            </a:xfrm>
          </p:grpSpPr>
          <p:grpSp>
            <p:nvGrpSpPr>
              <p:cNvPr id="10296" name="Group 16"/>
              <p:cNvGrpSpPr>
                <a:grpSpLocks/>
              </p:cNvGrpSpPr>
              <p:nvPr/>
            </p:nvGrpSpPr>
            <p:grpSpPr bwMode="auto">
              <a:xfrm>
                <a:off x="2008" y="2709"/>
                <a:ext cx="544" cy="472"/>
                <a:chOff x="2008" y="2709"/>
                <a:chExt cx="544" cy="472"/>
              </a:xfrm>
            </p:grpSpPr>
            <p:grpSp>
              <p:nvGrpSpPr>
                <p:cNvPr id="10301" name="Group 17"/>
                <p:cNvGrpSpPr>
                  <a:grpSpLocks/>
                </p:cNvGrpSpPr>
                <p:nvPr/>
              </p:nvGrpSpPr>
              <p:grpSpPr bwMode="auto">
                <a:xfrm>
                  <a:off x="2291" y="2710"/>
                  <a:ext cx="261" cy="471"/>
                  <a:chOff x="2291" y="2710"/>
                  <a:chExt cx="261" cy="471"/>
                </a:xfrm>
              </p:grpSpPr>
              <p:sp>
                <p:nvSpPr>
                  <p:cNvPr id="10303" name="AutoShape 18"/>
                  <p:cNvSpPr>
                    <a:spLocks noChangeArrowheads="1"/>
                  </p:cNvSpPr>
                  <p:nvPr/>
                </p:nvSpPr>
                <p:spPr bwMode="auto">
                  <a:xfrm>
                    <a:off x="2291" y="2710"/>
                    <a:ext cx="261" cy="472"/>
                  </a:xfrm>
                  <a:prstGeom prst="roundRect">
                    <a:avLst>
                      <a:gd name="adj" fmla="val 384"/>
                    </a:avLst>
                  </a:prstGeom>
                  <a:noFill/>
                  <a:ln w="25400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304" name="Freeform 19"/>
                  <p:cNvSpPr>
                    <a:spLocks noChangeArrowheads="1"/>
                  </p:cNvSpPr>
                  <p:nvPr/>
                </p:nvSpPr>
                <p:spPr bwMode="auto">
                  <a:xfrm>
                    <a:off x="2294" y="2710"/>
                    <a:ext cx="258" cy="472"/>
                  </a:xfrm>
                  <a:custGeom>
                    <a:avLst/>
                    <a:gdLst>
                      <a:gd name="T0" fmla="*/ 0 w 1139"/>
                      <a:gd name="T1" fmla="*/ 107 h 2083"/>
                      <a:gd name="T2" fmla="*/ 3 w 1139"/>
                      <a:gd name="T3" fmla="*/ 107 h 2083"/>
                      <a:gd name="T4" fmla="*/ 6 w 1139"/>
                      <a:gd name="T5" fmla="*/ 107 h 2083"/>
                      <a:gd name="T6" fmla="*/ 9 w 1139"/>
                      <a:gd name="T7" fmla="*/ 106 h 2083"/>
                      <a:gd name="T8" fmla="*/ 12 w 1139"/>
                      <a:gd name="T9" fmla="*/ 106 h 2083"/>
                      <a:gd name="T10" fmla="*/ 15 w 1139"/>
                      <a:gd name="T11" fmla="*/ 105 h 2083"/>
                      <a:gd name="T12" fmla="*/ 17 w 1139"/>
                      <a:gd name="T13" fmla="*/ 104 h 2083"/>
                      <a:gd name="T14" fmla="*/ 20 w 1139"/>
                      <a:gd name="T15" fmla="*/ 103 h 2083"/>
                      <a:gd name="T16" fmla="*/ 23 w 1139"/>
                      <a:gd name="T17" fmla="*/ 102 h 2083"/>
                      <a:gd name="T18" fmla="*/ 26 w 1139"/>
                      <a:gd name="T19" fmla="*/ 101 h 2083"/>
                      <a:gd name="T20" fmla="*/ 28 w 1139"/>
                      <a:gd name="T21" fmla="*/ 100 h 2083"/>
                      <a:gd name="T22" fmla="*/ 31 w 1139"/>
                      <a:gd name="T23" fmla="*/ 99 h 2083"/>
                      <a:gd name="T24" fmla="*/ 33 w 1139"/>
                      <a:gd name="T25" fmla="*/ 97 h 2083"/>
                      <a:gd name="T26" fmla="*/ 36 w 1139"/>
                      <a:gd name="T27" fmla="*/ 95 h 2083"/>
                      <a:gd name="T28" fmla="*/ 38 w 1139"/>
                      <a:gd name="T29" fmla="*/ 94 h 2083"/>
                      <a:gd name="T30" fmla="*/ 40 w 1139"/>
                      <a:gd name="T31" fmla="*/ 92 h 2083"/>
                      <a:gd name="T32" fmla="*/ 42 w 1139"/>
                      <a:gd name="T33" fmla="*/ 90 h 2083"/>
                      <a:gd name="T34" fmla="*/ 44 w 1139"/>
                      <a:gd name="T35" fmla="*/ 88 h 2083"/>
                      <a:gd name="T36" fmla="*/ 46 w 1139"/>
                      <a:gd name="T37" fmla="*/ 86 h 2083"/>
                      <a:gd name="T38" fmla="*/ 48 w 1139"/>
                      <a:gd name="T39" fmla="*/ 84 h 2083"/>
                      <a:gd name="T40" fmla="*/ 50 w 1139"/>
                      <a:gd name="T41" fmla="*/ 82 h 2083"/>
                      <a:gd name="T42" fmla="*/ 51 w 1139"/>
                      <a:gd name="T43" fmla="*/ 79 h 2083"/>
                      <a:gd name="T44" fmla="*/ 52 w 1139"/>
                      <a:gd name="T45" fmla="*/ 77 h 2083"/>
                      <a:gd name="T46" fmla="*/ 54 w 1139"/>
                      <a:gd name="T47" fmla="*/ 74 h 2083"/>
                      <a:gd name="T48" fmla="*/ 55 w 1139"/>
                      <a:gd name="T49" fmla="*/ 72 h 2083"/>
                      <a:gd name="T50" fmla="*/ 56 w 1139"/>
                      <a:gd name="T51" fmla="*/ 69 h 2083"/>
                      <a:gd name="T52" fmla="*/ 57 w 1139"/>
                      <a:gd name="T53" fmla="*/ 67 h 2083"/>
                      <a:gd name="T54" fmla="*/ 57 w 1139"/>
                      <a:gd name="T55" fmla="*/ 64 h 2083"/>
                      <a:gd name="T56" fmla="*/ 58 w 1139"/>
                      <a:gd name="T57" fmla="*/ 61 h 2083"/>
                      <a:gd name="T58" fmla="*/ 58 w 1139"/>
                      <a:gd name="T59" fmla="*/ 59 h 2083"/>
                      <a:gd name="T60" fmla="*/ 58 w 1139"/>
                      <a:gd name="T61" fmla="*/ 56 h 2083"/>
                      <a:gd name="T62" fmla="*/ 58 w 1139"/>
                      <a:gd name="T63" fmla="*/ 53 h 2083"/>
                      <a:gd name="T64" fmla="*/ 58 w 1139"/>
                      <a:gd name="T65" fmla="*/ 51 h 2083"/>
                      <a:gd name="T66" fmla="*/ 58 w 1139"/>
                      <a:gd name="T67" fmla="*/ 48 h 2083"/>
                      <a:gd name="T68" fmla="*/ 58 w 1139"/>
                      <a:gd name="T69" fmla="*/ 45 h 2083"/>
                      <a:gd name="T70" fmla="*/ 57 w 1139"/>
                      <a:gd name="T71" fmla="*/ 43 h 2083"/>
                      <a:gd name="T72" fmla="*/ 57 w 1139"/>
                      <a:gd name="T73" fmla="*/ 40 h 2083"/>
                      <a:gd name="T74" fmla="*/ 56 w 1139"/>
                      <a:gd name="T75" fmla="*/ 38 h 2083"/>
                      <a:gd name="T76" fmla="*/ 55 w 1139"/>
                      <a:gd name="T77" fmla="*/ 35 h 2083"/>
                      <a:gd name="T78" fmla="*/ 54 w 1139"/>
                      <a:gd name="T79" fmla="*/ 32 h 2083"/>
                      <a:gd name="T80" fmla="*/ 52 w 1139"/>
                      <a:gd name="T81" fmla="*/ 30 h 2083"/>
                      <a:gd name="T82" fmla="*/ 51 w 1139"/>
                      <a:gd name="T83" fmla="*/ 28 h 2083"/>
                      <a:gd name="T84" fmla="*/ 50 w 1139"/>
                      <a:gd name="T85" fmla="*/ 25 h 2083"/>
                      <a:gd name="T86" fmla="*/ 48 w 1139"/>
                      <a:gd name="T87" fmla="*/ 23 h 2083"/>
                      <a:gd name="T88" fmla="*/ 46 w 1139"/>
                      <a:gd name="T89" fmla="*/ 21 h 2083"/>
                      <a:gd name="T90" fmla="*/ 44 w 1139"/>
                      <a:gd name="T91" fmla="*/ 19 h 2083"/>
                      <a:gd name="T92" fmla="*/ 42 w 1139"/>
                      <a:gd name="T93" fmla="*/ 17 h 2083"/>
                      <a:gd name="T94" fmla="*/ 40 w 1139"/>
                      <a:gd name="T95" fmla="*/ 15 h 2083"/>
                      <a:gd name="T96" fmla="*/ 38 w 1139"/>
                      <a:gd name="T97" fmla="*/ 13 h 2083"/>
                      <a:gd name="T98" fmla="*/ 36 w 1139"/>
                      <a:gd name="T99" fmla="*/ 11 h 2083"/>
                      <a:gd name="T100" fmla="*/ 33 w 1139"/>
                      <a:gd name="T101" fmla="*/ 10 h 2083"/>
                      <a:gd name="T102" fmla="*/ 31 w 1139"/>
                      <a:gd name="T103" fmla="*/ 8 h 2083"/>
                      <a:gd name="T104" fmla="*/ 28 w 1139"/>
                      <a:gd name="T105" fmla="*/ 7 h 2083"/>
                      <a:gd name="T106" fmla="*/ 26 w 1139"/>
                      <a:gd name="T107" fmla="*/ 6 h 2083"/>
                      <a:gd name="T108" fmla="*/ 23 w 1139"/>
                      <a:gd name="T109" fmla="*/ 5 h 2083"/>
                      <a:gd name="T110" fmla="*/ 20 w 1139"/>
                      <a:gd name="T111" fmla="*/ 3 h 2083"/>
                      <a:gd name="T112" fmla="*/ 17 w 1139"/>
                      <a:gd name="T113" fmla="*/ 2 h 2083"/>
                      <a:gd name="T114" fmla="*/ 15 w 1139"/>
                      <a:gd name="T115" fmla="*/ 2 h 2083"/>
                      <a:gd name="T116" fmla="*/ 12 w 1139"/>
                      <a:gd name="T117" fmla="*/ 1 h 2083"/>
                      <a:gd name="T118" fmla="*/ 9 w 1139"/>
                      <a:gd name="T119" fmla="*/ 1 h 2083"/>
                      <a:gd name="T120" fmla="*/ 6 w 1139"/>
                      <a:gd name="T121" fmla="*/ 0 h 2083"/>
                      <a:gd name="T122" fmla="*/ 3 w 1139"/>
                      <a:gd name="T123" fmla="*/ 0 h 2083"/>
                      <a:gd name="T124" fmla="*/ 0 w 1139"/>
                      <a:gd name="T125" fmla="*/ 0 h 2083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  <a:gd name="T165" fmla="*/ 0 60000 65536"/>
                      <a:gd name="T166" fmla="*/ 0 60000 65536"/>
                      <a:gd name="T167" fmla="*/ 0 60000 65536"/>
                      <a:gd name="T168" fmla="*/ 0 60000 65536"/>
                      <a:gd name="T169" fmla="*/ 0 60000 65536"/>
                      <a:gd name="T170" fmla="*/ 0 60000 65536"/>
                      <a:gd name="T171" fmla="*/ 0 60000 65536"/>
                      <a:gd name="T172" fmla="*/ 0 60000 65536"/>
                      <a:gd name="T173" fmla="*/ 0 60000 65536"/>
                      <a:gd name="T174" fmla="*/ 0 60000 65536"/>
                      <a:gd name="T175" fmla="*/ 0 60000 65536"/>
                      <a:gd name="T176" fmla="*/ 0 60000 65536"/>
                      <a:gd name="T177" fmla="*/ 0 60000 65536"/>
                      <a:gd name="T178" fmla="*/ 0 60000 65536"/>
                      <a:gd name="T179" fmla="*/ 0 60000 65536"/>
                      <a:gd name="T180" fmla="*/ 0 60000 65536"/>
                      <a:gd name="T181" fmla="*/ 0 60000 65536"/>
                      <a:gd name="T182" fmla="*/ 0 60000 65536"/>
                      <a:gd name="T183" fmla="*/ 0 60000 65536"/>
                      <a:gd name="T184" fmla="*/ 0 60000 65536"/>
                      <a:gd name="T185" fmla="*/ 0 60000 65536"/>
                      <a:gd name="T186" fmla="*/ 0 60000 65536"/>
                      <a:gd name="T187" fmla="*/ 0 60000 65536"/>
                      <a:gd name="T188" fmla="*/ 0 60000 65536"/>
                      <a:gd name="T189" fmla="*/ 0 w 1139"/>
                      <a:gd name="T190" fmla="*/ 0 h 2083"/>
                      <a:gd name="T191" fmla="*/ 1139 w 1139"/>
                      <a:gd name="T192" fmla="*/ 2083 h 2083"/>
                    </a:gdLst>
                    <a:ahLst/>
                    <a:cxnLst>
                      <a:cxn ang="T126">
                        <a:pos x="T0" y="T1"/>
                      </a:cxn>
                      <a:cxn ang="T127">
                        <a:pos x="T2" y="T3"/>
                      </a:cxn>
                      <a:cxn ang="T128">
                        <a:pos x="T4" y="T5"/>
                      </a:cxn>
                      <a:cxn ang="T129">
                        <a:pos x="T6" y="T7"/>
                      </a:cxn>
                      <a:cxn ang="T130">
                        <a:pos x="T8" y="T9"/>
                      </a:cxn>
                      <a:cxn ang="T131">
                        <a:pos x="T10" y="T11"/>
                      </a:cxn>
                      <a:cxn ang="T132">
                        <a:pos x="T12" y="T13"/>
                      </a:cxn>
                      <a:cxn ang="T133">
                        <a:pos x="T14" y="T15"/>
                      </a:cxn>
                      <a:cxn ang="T134">
                        <a:pos x="T16" y="T17"/>
                      </a:cxn>
                      <a:cxn ang="T135">
                        <a:pos x="T18" y="T19"/>
                      </a:cxn>
                      <a:cxn ang="T136">
                        <a:pos x="T20" y="T21"/>
                      </a:cxn>
                      <a:cxn ang="T137">
                        <a:pos x="T22" y="T23"/>
                      </a:cxn>
                      <a:cxn ang="T138">
                        <a:pos x="T24" y="T25"/>
                      </a:cxn>
                      <a:cxn ang="T139">
                        <a:pos x="T26" y="T27"/>
                      </a:cxn>
                      <a:cxn ang="T140">
                        <a:pos x="T28" y="T29"/>
                      </a:cxn>
                      <a:cxn ang="T141">
                        <a:pos x="T30" y="T31"/>
                      </a:cxn>
                      <a:cxn ang="T142">
                        <a:pos x="T32" y="T33"/>
                      </a:cxn>
                      <a:cxn ang="T143">
                        <a:pos x="T34" y="T35"/>
                      </a:cxn>
                      <a:cxn ang="T144">
                        <a:pos x="T36" y="T37"/>
                      </a:cxn>
                      <a:cxn ang="T145">
                        <a:pos x="T38" y="T39"/>
                      </a:cxn>
                      <a:cxn ang="T146">
                        <a:pos x="T40" y="T41"/>
                      </a:cxn>
                      <a:cxn ang="T147">
                        <a:pos x="T42" y="T43"/>
                      </a:cxn>
                      <a:cxn ang="T148">
                        <a:pos x="T44" y="T45"/>
                      </a:cxn>
                      <a:cxn ang="T149">
                        <a:pos x="T46" y="T47"/>
                      </a:cxn>
                      <a:cxn ang="T150">
                        <a:pos x="T48" y="T49"/>
                      </a:cxn>
                      <a:cxn ang="T151">
                        <a:pos x="T50" y="T51"/>
                      </a:cxn>
                      <a:cxn ang="T152">
                        <a:pos x="T52" y="T53"/>
                      </a:cxn>
                      <a:cxn ang="T153">
                        <a:pos x="T54" y="T55"/>
                      </a:cxn>
                      <a:cxn ang="T154">
                        <a:pos x="T56" y="T57"/>
                      </a:cxn>
                      <a:cxn ang="T155">
                        <a:pos x="T58" y="T59"/>
                      </a:cxn>
                      <a:cxn ang="T156">
                        <a:pos x="T60" y="T61"/>
                      </a:cxn>
                      <a:cxn ang="T157">
                        <a:pos x="T62" y="T63"/>
                      </a:cxn>
                      <a:cxn ang="T158">
                        <a:pos x="T64" y="T65"/>
                      </a:cxn>
                      <a:cxn ang="T159">
                        <a:pos x="T66" y="T67"/>
                      </a:cxn>
                      <a:cxn ang="T160">
                        <a:pos x="T68" y="T69"/>
                      </a:cxn>
                      <a:cxn ang="T161">
                        <a:pos x="T70" y="T71"/>
                      </a:cxn>
                      <a:cxn ang="T162">
                        <a:pos x="T72" y="T73"/>
                      </a:cxn>
                      <a:cxn ang="T163">
                        <a:pos x="T74" y="T75"/>
                      </a:cxn>
                      <a:cxn ang="T164">
                        <a:pos x="T76" y="T77"/>
                      </a:cxn>
                      <a:cxn ang="T165">
                        <a:pos x="T78" y="T79"/>
                      </a:cxn>
                      <a:cxn ang="T166">
                        <a:pos x="T80" y="T81"/>
                      </a:cxn>
                      <a:cxn ang="T167">
                        <a:pos x="T82" y="T83"/>
                      </a:cxn>
                      <a:cxn ang="T168">
                        <a:pos x="T84" y="T85"/>
                      </a:cxn>
                      <a:cxn ang="T169">
                        <a:pos x="T86" y="T87"/>
                      </a:cxn>
                      <a:cxn ang="T170">
                        <a:pos x="T88" y="T89"/>
                      </a:cxn>
                      <a:cxn ang="T171">
                        <a:pos x="T90" y="T91"/>
                      </a:cxn>
                      <a:cxn ang="T172">
                        <a:pos x="T92" y="T93"/>
                      </a:cxn>
                      <a:cxn ang="T173">
                        <a:pos x="T94" y="T95"/>
                      </a:cxn>
                      <a:cxn ang="T174">
                        <a:pos x="T96" y="T97"/>
                      </a:cxn>
                      <a:cxn ang="T175">
                        <a:pos x="T98" y="T99"/>
                      </a:cxn>
                      <a:cxn ang="T176">
                        <a:pos x="T100" y="T101"/>
                      </a:cxn>
                      <a:cxn ang="T177">
                        <a:pos x="T102" y="T103"/>
                      </a:cxn>
                      <a:cxn ang="T178">
                        <a:pos x="T104" y="T105"/>
                      </a:cxn>
                      <a:cxn ang="T179">
                        <a:pos x="T106" y="T107"/>
                      </a:cxn>
                      <a:cxn ang="T180">
                        <a:pos x="T108" y="T109"/>
                      </a:cxn>
                      <a:cxn ang="T181">
                        <a:pos x="T110" y="T111"/>
                      </a:cxn>
                      <a:cxn ang="T182">
                        <a:pos x="T112" y="T113"/>
                      </a:cxn>
                      <a:cxn ang="T183">
                        <a:pos x="T114" y="T115"/>
                      </a:cxn>
                      <a:cxn ang="T184">
                        <a:pos x="T116" y="T117"/>
                      </a:cxn>
                      <a:cxn ang="T185">
                        <a:pos x="T118" y="T119"/>
                      </a:cxn>
                      <a:cxn ang="T186">
                        <a:pos x="T120" y="T121"/>
                      </a:cxn>
                      <a:cxn ang="T187">
                        <a:pos x="T122" y="T123"/>
                      </a:cxn>
                      <a:cxn ang="T188">
                        <a:pos x="T124" y="T125"/>
                      </a:cxn>
                    </a:cxnLst>
                    <a:rect l="T189" t="T190" r="T191" b="T192"/>
                    <a:pathLst>
                      <a:path w="1139" h="2083">
                        <a:moveTo>
                          <a:pt x="0" y="2082"/>
                        </a:moveTo>
                        <a:lnTo>
                          <a:pt x="58" y="2080"/>
                        </a:lnTo>
                        <a:lnTo>
                          <a:pt x="116" y="2076"/>
                        </a:lnTo>
                        <a:lnTo>
                          <a:pt x="173" y="2069"/>
                        </a:lnTo>
                        <a:lnTo>
                          <a:pt x="230" y="2059"/>
                        </a:lnTo>
                        <a:lnTo>
                          <a:pt x="286" y="2047"/>
                        </a:lnTo>
                        <a:lnTo>
                          <a:pt x="342" y="2032"/>
                        </a:lnTo>
                        <a:lnTo>
                          <a:pt x="396" y="2014"/>
                        </a:lnTo>
                        <a:lnTo>
                          <a:pt x="450" y="1995"/>
                        </a:lnTo>
                        <a:lnTo>
                          <a:pt x="502" y="1972"/>
                        </a:lnTo>
                        <a:lnTo>
                          <a:pt x="553" y="1948"/>
                        </a:lnTo>
                        <a:lnTo>
                          <a:pt x="603" y="1921"/>
                        </a:lnTo>
                        <a:lnTo>
                          <a:pt x="651" y="1892"/>
                        </a:lnTo>
                        <a:lnTo>
                          <a:pt x="698" y="1860"/>
                        </a:lnTo>
                        <a:lnTo>
                          <a:pt x="742" y="1827"/>
                        </a:lnTo>
                        <a:lnTo>
                          <a:pt x="785" y="1792"/>
                        </a:lnTo>
                        <a:lnTo>
                          <a:pt x="826" y="1755"/>
                        </a:lnTo>
                        <a:lnTo>
                          <a:pt x="864" y="1716"/>
                        </a:lnTo>
                        <a:lnTo>
                          <a:pt x="901" y="1675"/>
                        </a:lnTo>
                        <a:lnTo>
                          <a:pt x="935" y="1632"/>
                        </a:lnTo>
                        <a:lnTo>
                          <a:pt x="966" y="1589"/>
                        </a:lnTo>
                        <a:lnTo>
                          <a:pt x="995" y="1543"/>
                        </a:lnTo>
                        <a:lnTo>
                          <a:pt x="1022" y="1497"/>
                        </a:lnTo>
                        <a:lnTo>
                          <a:pt x="1046" y="1449"/>
                        </a:lnTo>
                        <a:lnTo>
                          <a:pt x="1067" y="1400"/>
                        </a:lnTo>
                        <a:lnTo>
                          <a:pt x="1086" y="1351"/>
                        </a:lnTo>
                        <a:lnTo>
                          <a:pt x="1102" y="1300"/>
                        </a:lnTo>
                        <a:lnTo>
                          <a:pt x="1115" y="1249"/>
                        </a:lnTo>
                        <a:lnTo>
                          <a:pt x="1125" y="1198"/>
                        </a:lnTo>
                        <a:lnTo>
                          <a:pt x="1132" y="1146"/>
                        </a:lnTo>
                        <a:lnTo>
                          <a:pt x="1137" y="1093"/>
                        </a:lnTo>
                        <a:lnTo>
                          <a:pt x="1138" y="1041"/>
                        </a:lnTo>
                        <a:lnTo>
                          <a:pt x="1137" y="989"/>
                        </a:lnTo>
                        <a:lnTo>
                          <a:pt x="1132" y="936"/>
                        </a:lnTo>
                        <a:lnTo>
                          <a:pt x="1125" y="884"/>
                        </a:lnTo>
                        <a:lnTo>
                          <a:pt x="1115" y="833"/>
                        </a:lnTo>
                        <a:lnTo>
                          <a:pt x="1102" y="782"/>
                        </a:lnTo>
                        <a:lnTo>
                          <a:pt x="1086" y="731"/>
                        </a:lnTo>
                        <a:lnTo>
                          <a:pt x="1067" y="682"/>
                        </a:lnTo>
                        <a:lnTo>
                          <a:pt x="1046" y="633"/>
                        </a:lnTo>
                        <a:lnTo>
                          <a:pt x="1022" y="585"/>
                        </a:lnTo>
                        <a:lnTo>
                          <a:pt x="995" y="539"/>
                        </a:lnTo>
                        <a:lnTo>
                          <a:pt x="966" y="494"/>
                        </a:lnTo>
                        <a:lnTo>
                          <a:pt x="935" y="450"/>
                        </a:lnTo>
                        <a:lnTo>
                          <a:pt x="901" y="407"/>
                        </a:lnTo>
                        <a:lnTo>
                          <a:pt x="864" y="367"/>
                        </a:lnTo>
                        <a:lnTo>
                          <a:pt x="826" y="328"/>
                        </a:lnTo>
                        <a:lnTo>
                          <a:pt x="785" y="290"/>
                        </a:lnTo>
                        <a:lnTo>
                          <a:pt x="742" y="255"/>
                        </a:lnTo>
                        <a:lnTo>
                          <a:pt x="698" y="222"/>
                        </a:lnTo>
                        <a:lnTo>
                          <a:pt x="651" y="190"/>
                        </a:lnTo>
                        <a:lnTo>
                          <a:pt x="603" y="161"/>
                        </a:lnTo>
                        <a:lnTo>
                          <a:pt x="553" y="134"/>
                        </a:lnTo>
                        <a:lnTo>
                          <a:pt x="502" y="110"/>
                        </a:lnTo>
                        <a:lnTo>
                          <a:pt x="450" y="87"/>
                        </a:lnTo>
                        <a:lnTo>
                          <a:pt x="396" y="68"/>
                        </a:lnTo>
                        <a:lnTo>
                          <a:pt x="342" y="50"/>
                        </a:lnTo>
                        <a:lnTo>
                          <a:pt x="286" y="35"/>
                        </a:lnTo>
                        <a:lnTo>
                          <a:pt x="230" y="23"/>
                        </a:lnTo>
                        <a:lnTo>
                          <a:pt x="173" y="13"/>
                        </a:lnTo>
                        <a:lnTo>
                          <a:pt x="116" y="6"/>
                        </a:lnTo>
                        <a:lnTo>
                          <a:pt x="58" y="2"/>
                        </a:lnTo>
                        <a:lnTo>
                          <a:pt x="1" y="0"/>
                        </a:lnTo>
                      </a:path>
                    </a:pathLst>
                  </a:custGeom>
                  <a:noFill/>
                  <a:ln w="254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10302" name="Freeform 20"/>
                <p:cNvSpPr>
                  <a:spLocks noChangeArrowheads="1"/>
                </p:cNvSpPr>
                <p:nvPr/>
              </p:nvSpPr>
              <p:spPr bwMode="auto">
                <a:xfrm>
                  <a:off x="2008" y="2709"/>
                  <a:ext cx="308" cy="473"/>
                </a:xfrm>
                <a:custGeom>
                  <a:avLst/>
                  <a:gdLst>
                    <a:gd name="T0" fmla="*/ 70 w 1357"/>
                    <a:gd name="T1" fmla="*/ 0 h 2084"/>
                    <a:gd name="T2" fmla="*/ 0 w 1357"/>
                    <a:gd name="T3" fmla="*/ 0 h 2084"/>
                    <a:gd name="T4" fmla="*/ 0 w 1357"/>
                    <a:gd name="T5" fmla="*/ 107 h 2084"/>
                    <a:gd name="T6" fmla="*/ 70 w 1357"/>
                    <a:gd name="T7" fmla="*/ 107 h 2084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357"/>
                    <a:gd name="T13" fmla="*/ 0 h 2084"/>
                    <a:gd name="T14" fmla="*/ 1357 w 1357"/>
                    <a:gd name="T15" fmla="*/ 2084 h 2084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357" h="2084">
                      <a:moveTo>
                        <a:pt x="1356" y="0"/>
                      </a:moveTo>
                      <a:lnTo>
                        <a:pt x="0" y="0"/>
                      </a:lnTo>
                      <a:lnTo>
                        <a:pt x="0" y="2083"/>
                      </a:lnTo>
                      <a:lnTo>
                        <a:pt x="1356" y="2083"/>
                      </a:lnTo>
                    </a:path>
                  </a:pathLst>
                </a:cu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0297" name="Line 21"/>
              <p:cNvSpPr>
                <a:spLocks noChangeShapeType="1"/>
              </p:cNvSpPr>
              <p:nvPr/>
            </p:nvSpPr>
            <p:spPr bwMode="auto">
              <a:xfrm flipH="1">
                <a:off x="1888" y="2780"/>
                <a:ext cx="121" cy="1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98" name="Line 22"/>
              <p:cNvSpPr>
                <a:spLocks noChangeShapeType="1"/>
              </p:cNvSpPr>
              <p:nvPr/>
            </p:nvSpPr>
            <p:spPr bwMode="auto">
              <a:xfrm flipH="1">
                <a:off x="1888" y="3110"/>
                <a:ext cx="121" cy="1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99" name="Line 23"/>
              <p:cNvSpPr>
                <a:spLocks noChangeShapeType="1"/>
              </p:cNvSpPr>
              <p:nvPr/>
            </p:nvSpPr>
            <p:spPr bwMode="auto">
              <a:xfrm flipH="1">
                <a:off x="2562" y="2944"/>
                <a:ext cx="204" cy="1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00" name="Line 24"/>
              <p:cNvSpPr>
                <a:spLocks noChangeShapeType="1"/>
              </p:cNvSpPr>
              <p:nvPr/>
            </p:nvSpPr>
            <p:spPr bwMode="auto">
              <a:xfrm flipH="1">
                <a:off x="1888" y="2942"/>
                <a:ext cx="121" cy="1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0254" name="Group 25"/>
            <p:cNvGrpSpPr>
              <a:grpSpLocks/>
            </p:cNvGrpSpPr>
            <p:nvPr/>
          </p:nvGrpSpPr>
          <p:grpSpPr bwMode="auto">
            <a:xfrm>
              <a:off x="1690" y="1457"/>
              <a:ext cx="875" cy="472"/>
              <a:chOff x="1889" y="2170"/>
              <a:chExt cx="875" cy="472"/>
            </a:xfrm>
          </p:grpSpPr>
          <p:grpSp>
            <p:nvGrpSpPr>
              <p:cNvPr id="10287" name="Group 26"/>
              <p:cNvGrpSpPr>
                <a:grpSpLocks/>
              </p:cNvGrpSpPr>
              <p:nvPr/>
            </p:nvGrpSpPr>
            <p:grpSpPr bwMode="auto">
              <a:xfrm>
                <a:off x="2008" y="2170"/>
                <a:ext cx="544" cy="472"/>
                <a:chOff x="2008" y="2170"/>
                <a:chExt cx="544" cy="472"/>
              </a:xfrm>
            </p:grpSpPr>
            <p:grpSp>
              <p:nvGrpSpPr>
                <p:cNvPr id="10292" name="Group 27"/>
                <p:cNvGrpSpPr>
                  <a:grpSpLocks/>
                </p:cNvGrpSpPr>
                <p:nvPr/>
              </p:nvGrpSpPr>
              <p:grpSpPr bwMode="auto">
                <a:xfrm>
                  <a:off x="2291" y="2171"/>
                  <a:ext cx="261" cy="471"/>
                  <a:chOff x="2291" y="2171"/>
                  <a:chExt cx="261" cy="471"/>
                </a:xfrm>
              </p:grpSpPr>
              <p:sp>
                <p:nvSpPr>
                  <p:cNvPr id="10294" name="AutoShape 28"/>
                  <p:cNvSpPr>
                    <a:spLocks noChangeArrowheads="1"/>
                  </p:cNvSpPr>
                  <p:nvPr/>
                </p:nvSpPr>
                <p:spPr bwMode="auto">
                  <a:xfrm>
                    <a:off x="2291" y="2171"/>
                    <a:ext cx="261" cy="472"/>
                  </a:xfrm>
                  <a:prstGeom prst="roundRect">
                    <a:avLst>
                      <a:gd name="adj" fmla="val 384"/>
                    </a:avLst>
                  </a:prstGeom>
                  <a:noFill/>
                  <a:ln w="25400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295" name="Freeform 29"/>
                  <p:cNvSpPr>
                    <a:spLocks noChangeArrowheads="1"/>
                  </p:cNvSpPr>
                  <p:nvPr/>
                </p:nvSpPr>
                <p:spPr bwMode="auto">
                  <a:xfrm>
                    <a:off x="2294" y="2171"/>
                    <a:ext cx="258" cy="472"/>
                  </a:xfrm>
                  <a:custGeom>
                    <a:avLst/>
                    <a:gdLst>
                      <a:gd name="T0" fmla="*/ 0 w 1139"/>
                      <a:gd name="T1" fmla="*/ 107 h 2083"/>
                      <a:gd name="T2" fmla="*/ 3 w 1139"/>
                      <a:gd name="T3" fmla="*/ 107 h 2083"/>
                      <a:gd name="T4" fmla="*/ 6 w 1139"/>
                      <a:gd name="T5" fmla="*/ 107 h 2083"/>
                      <a:gd name="T6" fmla="*/ 9 w 1139"/>
                      <a:gd name="T7" fmla="*/ 106 h 2083"/>
                      <a:gd name="T8" fmla="*/ 12 w 1139"/>
                      <a:gd name="T9" fmla="*/ 106 h 2083"/>
                      <a:gd name="T10" fmla="*/ 15 w 1139"/>
                      <a:gd name="T11" fmla="*/ 105 h 2083"/>
                      <a:gd name="T12" fmla="*/ 17 w 1139"/>
                      <a:gd name="T13" fmla="*/ 104 h 2083"/>
                      <a:gd name="T14" fmla="*/ 20 w 1139"/>
                      <a:gd name="T15" fmla="*/ 103 h 2083"/>
                      <a:gd name="T16" fmla="*/ 23 w 1139"/>
                      <a:gd name="T17" fmla="*/ 102 h 2083"/>
                      <a:gd name="T18" fmla="*/ 26 w 1139"/>
                      <a:gd name="T19" fmla="*/ 101 h 2083"/>
                      <a:gd name="T20" fmla="*/ 28 w 1139"/>
                      <a:gd name="T21" fmla="*/ 100 h 2083"/>
                      <a:gd name="T22" fmla="*/ 31 w 1139"/>
                      <a:gd name="T23" fmla="*/ 99 h 2083"/>
                      <a:gd name="T24" fmla="*/ 33 w 1139"/>
                      <a:gd name="T25" fmla="*/ 97 h 2083"/>
                      <a:gd name="T26" fmla="*/ 36 w 1139"/>
                      <a:gd name="T27" fmla="*/ 95 h 2083"/>
                      <a:gd name="T28" fmla="*/ 38 w 1139"/>
                      <a:gd name="T29" fmla="*/ 94 h 2083"/>
                      <a:gd name="T30" fmla="*/ 40 w 1139"/>
                      <a:gd name="T31" fmla="*/ 92 h 2083"/>
                      <a:gd name="T32" fmla="*/ 42 w 1139"/>
                      <a:gd name="T33" fmla="*/ 90 h 2083"/>
                      <a:gd name="T34" fmla="*/ 44 w 1139"/>
                      <a:gd name="T35" fmla="*/ 88 h 2083"/>
                      <a:gd name="T36" fmla="*/ 46 w 1139"/>
                      <a:gd name="T37" fmla="*/ 86 h 2083"/>
                      <a:gd name="T38" fmla="*/ 48 w 1139"/>
                      <a:gd name="T39" fmla="*/ 84 h 2083"/>
                      <a:gd name="T40" fmla="*/ 50 w 1139"/>
                      <a:gd name="T41" fmla="*/ 82 h 2083"/>
                      <a:gd name="T42" fmla="*/ 51 w 1139"/>
                      <a:gd name="T43" fmla="*/ 79 h 2083"/>
                      <a:gd name="T44" fmla="*/ 52 w 1139"/>
                      <a:gd name="T45" fmla="*/ 77 h 2083"/>
                      <a:gd name="T46" fmla="*/ 54 w 1139"/>
                      <a:gd name="T47" fmla="*/ 74 h 2083"/>
                      <a:gd name="T48" fmla="*/ 55 w 1139"/>
                      <a:gd name="T49" fmla="*/ 72 h 2083"/>
                      <a:gd name="T50" fmla="*/ 56 w 1139"/>
                      <a:gd name="T51" fmla="*/ 69 h 2083"/>
                      <a:gd name="T52" fmla="*/ 57 w 1139"/>
                      <a:gd name="T53" fmla="*/ 67 h 2083"/>
                      <a:gd name="T54" fmla="*/ 57 w 1139"/>
                      <a:gd name="T55" fmla="*/ 64 h 2083"/>
                      <a:gd name="T56" fmla="*/ 58 w 1139"/>
                      <a:gd name="T57" fmla="*/ 61 h 2083"/>
                      <a:gd name="T58" fmla="*/ 58 w 1139"/>
                      <a:gd name="T59" fmla="*/ 59 h 2083"/>
                      <a:gd name="T60" fmla="*/ 58 w 1139"/>
                      <a:gd name="T61" fmla="*/ 56 h 2083"/>
                      <a:gd name="T62" fmla="*/ 58 w 1139"/>
                      <a:gd name="T63" fmla="*/ 53 h 2083"/>
                      <a:gd name="T64" fmla="*/ 58 w 1139"/>
                      <a:gd name="T65" fmla="*/ 51 h 2083"/>
                      <a:gd name="T66" fmla="*/ 58 w 1139"/>
                      <a:gd name="T67" fmla="*/ 48 h 2083"/>
                      <a:gd name="T68" fmla="*/ 58 w 1139"/>
                      <a:gd name="T69" fmla="*/ 45 h 2083"/>
                      <a:gd name="T70" fmla="*/ 57 w 1139"/>
                      <a:gd name="T71" fmla="*/ 43 h 2083"/>
                      <a:gd name="T72" fmla="*/ 57 w 1139"/>
                      <a:gd name="T73" fmla="*/ 40 h 2083"/>
                      <a:gd name="T74" fmla="*/ 56 w 1139"/>
                      <a:gd name="T75" fmla="*/ 38 h 2083"/>
                      <a:gd name="T76" fmla="*/ 55 w 1139"/>
                      <a:gd name="T77" fmla="*/ 35 h 2083"/>
                      <a:gd name="T78" fmla="*/ 54 w 1139"/>
                      <a:gd name="T79" fmla="*/ 32 h 2083"/>
                      <a:gd name="T80" fmla="*/ 52 w 1139"/>
                      <a:gd name="T81" fmla="*/ 30 h 2083"/>
                      <a:gd name="T82" fmla="*/ 51 w 1139"/>
                      <a:gd name="T83" fmla="*/ 28 h 2083"/>
                      <a:gd name="T84" fmla="*/ 50 w 1139"/>
                      <a:gd name="T85" fmla="*/ 25 h 2083"/>
                      <a:gd name="T86" fmla="*/ 48 w 1139"/>
                      <a:gd name="T87" fmla="*/ 23 h 2083"/>
                      <a:gd name="T88" fmla="*/ 46 w 1139"/>
                      <a:gd name="T89" fmla="*/ 21 h 2083"/>
                      <a:gd name="T90" fmla="*/ 44 w 1139"/>
                      <a:gd name="T91" fmla="*/ 19 h 2083"/>
                      <a:gd name="T92" fmla="*/ 42 w 1139"/>
                      <a:gd name="T93" fmla="*/ 17 h 2083"/>
                      <a:gd name="T94" fmla="*/ 40 w 1139"/>
                      <a:gd name="T95" fmla="*/ 15 h 2083"/>
                      <a:gd name="T96" fmla="*/ 38 w 1139"/>
                      <a:gd name="T97" fmla="*/ 13 h 2083"/>
                      <a:gd name="T98" fmla="*/ 36 w 1139"/>
                      <a:gd name="T99" fmla="*/ 11 h 2083"/>
                      <a:gd name="T100" fmla="*/ 33 w 1139"/>
                      <a:gd name="T101" fmla="*/ 10 h 2083"/>
                      <a:gd name="T102" fmla="*/ 31 w 1139"/>
                      <a:gd name="T103" fmla="*/ 8 h 2083"/>
                      <a:gd name="T104" fmla="*/ 28 w 1139"/>
                      <a:gd name="T105" fmla="*/ 7 h 2083"/>
                      <a:gd name="T106" fmla="*/ 26 w 1139"/>
                      <a:gd name="T107" fmla="*/ 6 h 2083"/>
                      <a:gd name="T108" fmla="*/ 23 w 1139"/>
                      <a:gd name="T109" fmla="*/ 5 h 2083"/>
                      <a:gd name="T110" fmla="*/ 20 w 1139"/>
                      <a:gd name="T111" fmla="*/ 3 h 2083"/>
                      <a:gd name="T112" fmla="*/ 17 w 1139"/>
                      <a:gd name="T113" fmla="*/ 2 h 2083"/>
                      <a:gd name="T114" fmla="*/ 15 w 1139"/>
                      <a:gd name="T115" fmla="*/ 2 h 2083"/>
                      <a:gd name="T116" fmla="*/ 12 w 1139"/>
                      <a:gd name="T117" fmla="*/ 1 h 2083"/>
                      <a:gd name="T118" fmla="*/ 9 w 1139"/>
                      <a:gd name="T119" fmla="*/ 1 h 2083"/>
                      <a:gd name="T120" fmla="*/ 6 w 1139"/>
                      <a:gd name="T121" fmla="*/ 0 h 2083"/>
                      <a:gd name="T122" fmla="*/ 3 w 1139"/>
                      <a:gd name="T123" fmla="*/ 0 h 2083"/>
                      <a:gd name="T124" fmla="*/ 0 w 1139"/>
                      <a:gd name="T125" fmla="*/ 0 h 2083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  <a:gd name="T165" fmla="*/ 0 60000 65536"/>
                      <a:gd name="T166" fmla="*/ 0 60000 65536"/>
                      <a:gd name="T167" fmla="*/ 0 60000 65536"/>
                      <a:gd name="T168" fmla="*/ 0 60000 65536"/>
                      <a:gd name="T169" fmla="*/ 0 60000 65536"/>
                      <a:gd name="T170" fmla="*/ 0 60000 65536"/>
                      <a:gd name="T171" fmla="*/ 0 60000 65536"/>
                      <a:gd name="T172" fmla="*/ 0 60000 65536"/>
                      <a:gd name="T173" fmla="*/ 0 60000 65536"/>
                      <a:gd name="T174" fmla="*/ 0 60000 65536"/>
                      <a:gd name="T175" fmla="*/ 0 60000 65536"/>
                      <a:gd name="T176" fmla="*/ 0 60000 65536"/>
                      <a:gd name="T177" fmla="*/ 0 60000 65536"/>
                      <a:gd name="T178" fmla="*/ 0 60000 65536"/>
                      <a:gd name="T179" fmla="*/ 0 60000 65536"/>
                      <a:gd name="T180" fmla="*/ 0 60000 65536"/>
                      <a:gd name="T181" fmla="*/ 0 60000 65536"/>
                      <a:gd name="T182" fmla="*/ 0 60000 65536"/>
                      <a:gd name="T183" fmla="*/ 0 60000 65536"/>
                      <a:gd name="T184" fmla="*/ 0 60000 65536"/>
                      <a:gd name="T185" fmla="*/ 0 60000 65536"/>
                      <a:gd name="T186" fmla="*/ 0 60000 65536"/>
                      <a:gd name="T187" fmla="*/ 0 60000 65536"/>
                      <a:gd name="T188" fmla="*/ 0 60000 65536"/>
                      <a:gd name="T189" fmla="*/ 0 w 1139"/>
                      <a:gd name="T190" fmla="*/ 0 h 2083"/>
                      <a:gd name="T191" fmla="*/ 1139 w 1139"/>
                      <a:gd name="T192" fmla="*/ 2083 h 2083"/>
                    </a:gdLst>
                    <a:ahLst/>
                    <a:cxnLst>
                      <a:cxn ang="T126">
                        <a:pos x="T0" y="T1"/>
                      </a:cxn>
                      <a:cxn ang="T127">
                        <a:pos x="T2" y="T3"/>
                      </a:cxn>
                      <a:cxn ang="T128">
                        <a:pos x="T4" y="T5"/>
                      </a:cxn>
                      <a:cxn ang="T129">
                        <a:pos x="T6" y="T7"/>
                      </a:cxn>
                      <a:cxn ang="T130">
                        <a:pos x="T8" y="T9"/>
                      </a:cxn>
                      <a:cxn ang="T131">
                        <a:pos x="T10" y="T11"/>
                      </a:cxn>
                      <a:cxn ang="T132">
                        <a:pos x="T12" y="T13"/>
                      </a:cxn>
                      <a:cxn ang="T133">
                        <a:pos x="T14" y="T15"/>
                      </a:cxn>
                      <a:cxn ang="T134">
                        <a:pos x="T16" y="T17"/>
                      </a:cxn>
                      <a:cxn ang="T135">
                        <a:pos x="T18" y="T19"/>
                      </a:cxn>
                      <a:cxn ang="T136">
                        <a:pos x="T20" y="T21"/>
                      </a:cxn>
                      <a:cxn ang="T137">
                        <a:pos x="T22" y="T23"/>
                      </a:cxn>
                      <a:cxn ang="T138">
                        <a:pos x="T24" y="T25"/>
                      </a:cxn>
                      <a:cxn ang="T139">
                        <a:pos x="T26" y="T27"/>
                      </a:cxn>
                      <a:cxn ang="T140">
                        <a:pos x="T28" y="T29"/>
                      </a:cxn>
                      <a:cxn ang="T141">
                        <a:pos x="T30" y="T31"/>
                      </a:cxn>
                      <a:cxn ang="T142">
                        <a:pos x="T32" y="T33"/>
                      </a:cxn>
                      <a:cxn ang="T143">
                        <a:pos x="T34" y="T35"/>
                      </a:cxn>
                      <a:cxn ang="T144">
                        <a:pos x="T36" y="T37"/>
                      </a:cxn>
                      <a:cxn ang="T145">
                        <a:pos x="T38" y="T39"/>
                      </a:cxn>
                      <a:cxn ang="T146">
                        <a:pos x="T40" y="T41"/>
                      </a:cxn>
                      <a:cxn ang="T147">
                        <a:pos x="T42" y="T43"/>
                      </a:cxn>
                      <a:cxn ang="T148">
                        <a:pos x="T44" y="T45"/>
                      </a:cxn>
                      <a:cxn ang="T149">
                        <a:pos x="T46" y="T47"/>
                      </a:cxn>
                      <a:cxn ang="T150">
                        <a:pos x="T48" y="T49"/>
                      </a:cxn>
                      <a:cxn ang="T151">
                        <a:pos x="T50" y="T51"/>
                      </a:cxn>
                      <a:cxn ang="T152">
                        <a:pos x="T52" y="T53"/>
                      </a:cxn>
                      <a:cxn ang="T153">
                        <a:pos x="T54" y="T55"/>
                      </a:cxn>
                      <a:cxn ang="T154">
                        <a:pos x="T56" y="T57"/>
                      </a:cxn>
                      <a:cxn ang="T155">
                        <a:pos x="T58" y="T59"/>
                      </a:cxn>
                      <a:cxn ang="T156">
                        <a:pos x="T60" y="T61"/>
                      </a:cxn>
                      <a:cxn ang="T157">
                        <a:pos x="T62" y="T63"/>
                      </a:cxn>
                      <a:cxn ang="T158">
                        <a:pos x="T64" y="T65"/>
                      </a:cxn>
                      <a:cxn ang="T159">
                        <a:pos x="T66" y="T67"/>
                      </a:cxn>
                      <a:cxn ang="T160">
                        <a:pos x="T68" y="T69"/>
                      </a:cxn>
                      <a:cxn ang="T161">
                        <a:pos x="T70" y="T71"/>
                      </a:cxn>
                      <a:cxn ang="T162">
                        <a:pos x="T72" y="T73"/>
                      </a:cxn>
                      <a:cxn ang="T163">
                        <a:pos x="T74" y="T75"/>
                      </a:cxn>
                      <a:cxn ang="T164">
                        <a:pos x="T76" y="T77"/>
                      </a:cxn>
                      <a:cxn ang="T165">
                        <a:pos x="T78" y="T79"/>
                      </a:cxn>
                      <a:cxn ang="T166">
                        <a:pos x="T80" y="T81"/>
                      </a:cxn>
                      <a:cxn ang="T167">
                        <a:pos x="T82" y="T83"/>
                      </a:cxn>
                      <a:cxn ang="T168">
                        <a:pos x="T84" y="T85"/>
                      </a:cxn>
                      <a:cxn ang="T169">
                        <a:pos x="T86" y="T87"/>
                      </a:cxn>
                      <a:cxn ang="T170">
                        <a:pos x="T88" y="T89"/>
                      </a:cxn>
                      <a:cxn ang="T171">
                        <a:pos x="T90" y="T91"/>
                      </a:cxn>
                      <a:cxn ang="T172">
                        <a:pos x="T92" y="T93"/>
                      </a:cxn>
                      <a:cxn ang="T173">
                        <a:pos x="T94" y="T95"/>
                      </a:cxn>
                      <a:cxn ang="T174">
                        <a:pos x="T96" y="T97"/>
                      </a:cxn>
                      <a:cxn ang="T175">
                        <a:pos x="T98" y="T99"/>
                      </a:cxn>
                      <a:cxn ang="T176">
                        <a:pos x="T100" y="T101"/>
                      </a:cxn>
                      <a:cxn ang="T177">
                        <a:pos x="T102" y="T103"/>
                      </a:cxn>
                      <a:cxn ang="T178">
                        <a:pos x="T104" y="T105"/>
                      </a:cxn>
                      <a:cxn ang="T179">
                        <a:pos x="T106" y="T107"/>
                      </a:cxn>
                      <a:cxn ang="T180">
                        <a:pos x="T108" y="T109"/>
                      </a:cxn>
                      <a:cxn ang="T181">
                        <a:pos x="T110" y="T111"/>
                      </a:cxn>
                      <a:cxn ang="T182">
                        <a:pos x="T112" y="T113"/>
                      </a:cxn>
                      <a:cxn ang="T183">
                        <a:pos x="T114" y="T115"/>
                      </a:cxn>
                      <a:cxn ang="T184">
                        <a:pos x="T116" y="T117"/>
                      </a:cxn>
                      <a:cxn ang="T185">
                        <a:pos x="T118" y="T119"/>
                      </a:cxn>
                      <a:cxn ang="T186">
                        <a:pos x="T120" y="T121"/>
                      </a:cxn>
                      <a:cxn ang="T187">
                        <a:pos x="T122" y="T123"/>
                      </a:cxn>
                      <a:cxn ang="T188">
                        <a:pos x="T124" y="T125"/>
                      </a:cxn>
                    </a:cxnLst>
                    <a:rect l="T189" t="T190" r="T191" b="T192"/>
                    <a:pathLst>
                      <a:path w="1139" h="2083">
                        <a:moveTo>
                          <a:pt x="0" y="2082"/>
                        </a:moveTo>
                        <a:lnTo>
                          <a:pt x="58" y="2080"/>
                        </a:lnTo>
                        <a:lnTo>
                          <a:pt x="116" y="2076"/>
                        </a:lnTo>
                        <a:lnTo>
                          <a:pt x="173" y="2069"/>
                        </a:lnTo>
                        <a:lnTo>
                          <a:pt x="230" y="2059"/>
                        </a:lnTo>
                        <a:lnTo>
                          <a:pt x="286" y="2047"/>
                        </a:lnTo>
                        <a:lnTo>
                          <a:pt x="342" y="2032"/>
                        </a:lnTo>
                        <a:lnTo>
                          <a:pt x="396" y="2014"/>
                        </a:lnTo>
                        <a:lnTo>
                          <a:pt x="450" y="1995"/>
                        </a:lnTo>
                        <a:lnTo>
                          <a:pt x="502" y="1972"/>
                        </a:lnTo>
                        <a:lnTo>
                          <a:pt x="553" y="1948"/>
                        </a:lnTo>
                        <a:lnTo>
                          <a:pt x="603" y="1921"/>
                        </a:lnTo>
                        <a:lnTo>
                          <a:pt x="651" y="1892"/>
                        </a:lnTo>
                        <a:lnTo>
                          <a:pt x="698" y="1860"/>
                        </a:lnTo>
                        <a:lnTo>
                          <a:pt x="742" y="1827"/>
                        </a:lnTo>
                        <a:lnTo>
                          <a:pt x="785" y="1792"/>
                        </a:lnTo>
                        <a:lnTo>
                          <a:pt x="826" y="1755"/>
                        </a:lnTo>
                        <a:lnTo>
                          <a:pt x="864" y="1716"/>
                        </a:lnTo>
                        <a:lnTo>
                          <a:pt x="901" y="1675"/>
                        </a:lnTo>
                        <a:lnTo>
                          <a:pt x="935" y="1632"/>
                        </a:lnTo>
                        <a:lnTo>
                          <a:pt x="966" y="1589"/>
                        </a:lnTo>
                        <a:lnTo>
                          <a:pt x="995" y="1543"/>
                        </a:lnTo>
                        <a:lnTo>
                          <a:pt x="1022" y="1497"/>
                        </a:lnTo>
                        <a:lnTo>
                          <a:pt x="1046" y="1449"/>
                        </a:lnTo>
                        <a:lnTo>
                          <a:pt x="1067" y="1400"/>
                        </a:lnTo>
                        <a:lnTo>
                          <a:pt x="1086" y="1351"/>
                        </a:lnTo>
                        <a:lnTo>
                          <a:pt x="1102" y="1300"/>
                        </a:lnTo>
                        <a:lnTo>
                          <a:pt x="1115" y="1249"/>
                        </a:lnTo>
                        <a:lnTo>
                          <a:pt x="1125" y="1198"/>
                        </a:lnTo>
                        <a:lnTo>
                          <a:pt x="1132" y="1146"/>
                        </a:lnTo>
                        <a:lnTo>
                          <a:pt x="1137" y="1093"/>
                        </a:lnTo>
                        <a:lnTo>
                          <a:pt x="1138" y="1041"/>
                        </a:lnTo>
                        <a:lnTo>
                          <a:pt x="1137" y="989"/>
                        </a:lnTo>
                        <a:lnTo>
                          <a:pt x="1132" y="936"/>
                        </a:lnTo>
                        <a:lnTo>
                          <a:pt x="1125" y="884"/>
                        </a:lnTo>
                        <a:lnTo>
                          <a:pt x="1115" y="833"/>
                        </a:lnTo>
                        <a:lnTo>
                          <a:pt x="1102" y="782"/>
                        </a:lnTo>
                        <a:lnTo>
                          <a:pt x="1086" y="731"/>
                        </a:lnTo>
                        <a:lnTo>
                          <a:pt x="1067" y="682"/>
                        </a:lnTo>
                        <a:lnTo>
                          <a:pt x="1046" y="633"/>
                        </a:lnTo>
                        <a:lnTo>
                          <a:pt x="1022" y="585"/>
                        </a:lnTo>
                        <a:lnTo>
                          <a:pt x="995" y="539"/>
                        </a:lnTo>
                        <a:lnTo>
                          <a:pt x="966" y="494"/>
                        </a:lnTo>
                        <a:lnTo>
                          <a:pt x="935" y="450"/>
                        </a:lnTo>
                        <a:lnTo>
                          <a:pt x="901" y="407"/>
                        </a:lnTo>
                        <a:lnTo>
                          <a:pt x="864" y="367"/>
                        </a:lnTo>
                        <a:lnTo>
                          <a:pt x="826" y="328"/>
                        </a:lnTo>
                        <a:lnTo>
                          <a:pt x="785" y="290"/>
                        </a:lnTo>
                        <a:lnTo>
                          <a:pt x="742" y="255"/>
                        </a:lnTo>
                        <a:lnTo>
                          <a:pt x="698" y="222"/>
                        </a:lnTo>
                        <a:lnTo>
                          <a:pt x="651" y="190"/>
                        </a:lnTo>
                        <a:lnTo>
                          <a:pt x="603" y="161"/>
                        </a:lnTo>
                        <a:lnTo>
                          <a:pt x="553" y="134"/>
                        </a:lnTo>
                        <a:lnTo>
                          <a:pt x="502" y="110"/>
                        </a:lnTo>
                        <a:lnTo>
                          <a:pt x="450" y="87"/>
                        </a:lnTo>
                        <a:lnTo>
                          <a:pt x="396" y="68"/>
                        </a:lnTo>
                        <a:lnTo>
                          <a:pt x="342" y="50"/>
                        </a:lnTo>
                        <a:lnTo>
                          <a:pt x="286" y="35"/>
                        </a:lnTo>
                        <a:lnTo>
                          <a:pt x="230" y="23"/>
                        </a:lnTo>
                        <a:lnTo>
                          <a:pt x="173" y="13"/>
                        </a:lnTo>
                        <a:lnTo>
                          <a:pt x="116" y="6"/>
                        </a:lnTo>
                        <a:lnTo>
                          <a:pt x="58" y="2"/>
                        </a:lnTo>
                        <a:lnTo>
                          <a:pt x="1" y="0"/>
                        </a:lnTo>
                      </a:path>
                    </a:pathLst>
                  </a:custGeom>
                  <a:noFill/>
                  <a:ln w="254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10293" name="Freeform 30"/>
                <p:cNvSpPr>
                  <a:spLocks noChangeArrowheads="1"/>
                </p:cNvSpPr>
                <p:nvPr/>
              </p:nvSpPr>
              <p:spPr bwMode="auto">
                <a:xfrm>
                  <a:off x="2008" y="2170"/>
                  <a:ext cx="308" cy="473"/>
                </a:xfrm>
                <a:custGeom>
                  <a:avLst/>
                  <a:gdLst>
                    <a:gd name="T0" fmla="*/ 70 w 1357"/>
                    <a:gd name="T1" fmla="*/ 0 h 2084"/>
                    <a:gd name="T2" fmla="*/ 0 w 1357"/>
                    <a:gd name="T3" fmla="*/ 0 h 2084"/>
                    <a:gd name="T4" fmla="*/ 0 w 1357"/>
                    <a:gd name="T5" fmla="*/ 107 h 2084"/>
                    <a:gd name="T6" fmla="*/ 70 w 1357"/>
                    <a:gd name="T7" fmla="*/ 107 h 2084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357"/>
                    <a:gd name="T13" fmla="*/ 0 h 2084"/>
                    <a:gd name="T14" fmla="*/ 1357 w 1357"/>
                    <a:gd name="T15" fmla="*/ 2084 h 2084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357" h="2084">
                      <a:moveTo>
                        <a:pt x="1356" y="0"/>
                      </a:moveTo>
                      <a:lnTo>
                        <a:pt x="0" y="0"/>
                      </a:lnTo>
                      <a:lnTo>
                        <a:pt x="0" y="2083"/>
                      </a:lnTo>
                      <a:lnTo>
                        <a:pt x="1356" y="2083"/>
                      </a:lnTo>
                    </a:path>
                  </a:pathLst>
                </a:cu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0288" name="Line 31"/>
              <p:cNvSpPr>
                <a:spLocks noChangeShapeType="1"/>
              </p:cNvSpPr>
              <p:nvPr/>
            </p:nvSpPr>
            <p:spPr bwMode="auto">
              <a:xfrm flipH="1">
                <a:off x="1888" y="2241"/>
                <a:ext cx="121" cy="1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89" name="Line 32"/>
              <p:cNvSpPr>
                <a:spLocks noChangeShapeType="1"/>
              </p:cNvSpPr>
              <p:nvPr/>
            </p:nvSpPr>
            <p:spPr bwMode="auto">
              <a:xfrm flipH="1">
                <a:off x="1888" y="2571"/>
                <a:ext cx="121" cy="1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90" name="Line 33"/>
              <p:cNvSpPr>
                <a:spLocks noChangeShapeType="1"/>
              </p:cNvSpPr>
              <p:nvPr/>
            </p:nvSpPr>
            <p:spPr bwMode="auto">
              <a:xfrm flipH="1">
                <a:off x="2562" y="2405"/>
                <a:ext cx="204" cy="1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91" name="Line 34"/>
              <p:cNvSpPr>
                <a:spLocks noChangeShapeType="1"/>
              </p:cNvSpPr>
              <p:nvPr/>
            </p:nvSpPr>
            <p:spPr bwMode="auto">
              <a:xfrm flipH="1">
                <a:off x="1888" y="2403"/>
                <a:ext cx="121" cy="1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0255" name="Group 35"/>
            <p:cNvGrpSpPr>
              <a:grpSpLocks/>
            </p:cNvGrpSpPr>
            <p:nvPr/>
          </p:nvGrpSpPr>
          <p:grpSpPr bwMode="auto">
            <a:xfrm>
              <a:off x="1690" y="912"/>
              <a:ext cx="875" cy="471"/>
              <a:chOff x="1889" y="1625"/>
              <a:chExt cx="875" cy="471"/>
            </a:xfrm>
          </p:grpSpPr>
          <p:grpSp>
            <p:nvGrpSpPr>
              <p:cNvPr id="10278" name="Group 36"/>
              <p:cNvGrpSpPr>
                <a:grpSpLocks/>
              </p:cNvGrpSpPr>
              <p:nvPr/>
            </p:nvGrpSpPr>
            <p:grpSpPr bwMode="auto">
              <a:xfrm>
                <a:off x="2008" y="1625"/>
                <a:ext cx="544" cy="471"/>
                <a:chOff x="2008" y="1625"/>
                <a:chExt cx="544" cy="471"/>
              </a:xfrm>
            </p:grpSpPr>
            <p:grpSp>
              <p:nvGrpSpPr>
                <p:cNvPr id="10283" name="Group 37"/>
                <p:cNvGrpSpPr>
                  <a:grpSpLocks/>
                </p:cNvGrpSpPr>
                <p:nvPr/>
              </p:nvGrpSpPr>
              <p:grpSpPr bwMode="auto">
                <a:xfrm>
                  <a:off x="2291" y="1626"/>
                  <a:ext cx="261" cy="470"/>
                  <a:chOff x="2291" y="1626"/>
                  <a:chExt cx="261" cy="470"/>
                </a:xfrm>
              </p:grpSpPr>
              <p:sp>
                <p:nvSpPr>
                  <p:cNvPr id="10285" name="AutoShape 38"/>
                  <p:cNvSpPr>
                    <a:spLocks noChangeArrowheads="1"/>
                  </p:cNvSpPr>
                  <p:nvPr/>
                </p:nvSpPr>
                <p:spPr bwMode="auto">
                  <a:xfrm>
                    <a:off x="2291" y="1626"/>
                    <a:ext cx="261" cy="471"/>
                  </a:xfrm>
                  <a:prstGeom prst="roundRect">
                    <a:avLst>
                      <a:gd name="adj" fmla="val 384"/>
                    </a:avLst>
                  </a:prstGeom>
                  <a:noFill/>
                  <a:ln w="25400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286" name="Freeform 39"/>
                  <p:cNvSpPr>
                    <a:spLocks noChangeArrowheads="1"/>
                  </p:cNvSpPr>
                  <p:nvPr/>
                </p:nvSpPr>
                <p:spPr bwMode="auto">
                  <a:xfrm>
                    <a:off x="2294" y="1626"/>
                    <a:ext cx="258" cy="471"/>
                  </a:xfrm>
                  <a:custGeom>
                    <a:avLst/>
                    <a:gdLst>
                      <a:gd name="T0" fmla="*/ 0 w 1139"/>
                      <a:gd name="T1" fmla="*/ 107 h 2077"/>
                      <a:gd name="T2" fmla="*/ 3 w 1139"/>
                      <a:gd name="T3" fmla="*/ 107 h 2077"/>
                      <a:gd name="T4" fmla="*/ 6 w 1139"/>
                      <a:gd name="T5" fmla="*/ 106 h 2077"/>
                      <a:gd name="T6" fmla="*/ 9 w 1139"/>
                      <a:gd name="T7" fmla="*/ 106 h 2077"/>
                      <a:gd name="T8" fmla="*/ 12 w 1139"/>
                      <a:gd name="T9" fmla="*/ 106 h 2077"/>
                      <a:gd name="T10" fmla="*/ 15 w 1139"/>
                      <a:gd name="T11" fmla="*/ 105 h 2077"/>
                      <a:gd name="T12" fmla="*/ 17 w 1139"/>
                      <a:gd name="T13" fmla="*/ 104 h 2077"/>
                      <a:gd name="T14" fmla="*/ 20 w 1139"/>
                      <a:gd name="T15" fmla="*/ 103 h 2077"/>
                      <a:gd name="T16" fmla="*/ 23 w 1139"/>
                      <a:gd name="T17" fmla="*/ 102 h 2077"/>
                      <a:gd name="T18" fmla="*/ 26 w 1139"/>
                      <a:gd name="T19" fmla="*/ 101 h 2077"/>
                      <a:gd name="T20" fmla="*/ 28 w 1139"/>
                      <a:gd name="T21" fmla="*/ 100 h 2077"/>
                      <a:gd name="T22" fmla="*/ 31 w 1139"/>
                      <a:gd name="T23" fmla="*/ 98 h 2077"/>
                      <a:gd name="T24" fmla="*/ 33 w 1139"/>
                      <a:gd name="T25" fmla="*/ 97 h 2077"/>
                      <a:gd name="T26" fmla="*/ 36 w 1139"/>
                      <a:gd name="T27" fmla="*/ 95 h 2077"/>
                      <a:gd name="T28" fmla="*/ 38 w 1139"/>
                      <a:gd name="T29" fmla="*/ 94 h 2077"/>
                      <a:gd name="T30" fmla="*/ 40 w 1139"/>
                      <a:gd name="T31" fmla="*/ 92 h 2077"/>
                      <a:gd name="T32" fmla="*/ 42 w 1139"/>
                      <a:gd name="T33" fmla="*/ 90 h 2077"/>
                      <a:gd name="T34" fmla="*/ 44 w 1139"/>
                      <a:gd name="T35" fmla="*/ 88 h 2077"/>
                      <a:gd name="T36" fmla="*/ 46 w 1139"/>
                      <a:gd name="T37" fmla="*/ 86 h 2077"/>
                      <a:gd name="T38" fmla="*/ 48 w 1139"/>
                      <a:gd name="T39" fmla="*/ 84 h 2077"/>
                      <a:gd name="T40" fmla="*/ 50 w 1139"/>
                      <a:gd name="T41" fmla="*/ 81 h 2077"/>
                      <a:gd name="T42" fmla="*/ 51 w 1139"/>
                      <a:gd name="T43" fmla="*/ 79 h 2077"/>
                      <a:gd name="T44" fmla="*/ 52 w 1139"/>
                      <a:gd name="T45" fmla="*/ 77 h 2077"/>
                      <a:gd name="T46" fmla="*/ 54 w 1139"/>
                      <a:gd name="T47" fmla="*/ 74 h 2077"/>
                      <a:gd name="T48" fmla="*/ 55 w 1139"/>
                      <a:gd name="T49" fmla="*/ 72 h 2077"/>
                      <a:gd name="T50" fmla="*/ 56 w 1139"/>
                      <a:gd name="T51" fmla="*/ 69 h 2077"/>
                      <a:gd name="T52" fmla="*/ 57 w 1139"/>
                      <a:gd name="T53" fmla="*/ 67 h 2077"/>
                      <a:gd name="T54" fmla="*/ 57 w 1139"/>
                      <a:gd name="T55" fmla="*/ 64 h 2077"/>
                      <a:gd name="T56" fmla="*/ 58 w 1139"/>
                      <a:gd name="T57" fmla="*/ 61 h 2077"/>
                      <a:gd name="T58" fmla="*/ 58 w 1139"/>
                      <a:gd name="T59" fmla="*/ 59 h 2077"/>
                      <a:gd name="T60" fmla="*/ 58 w 1139"/>
                      <a:gd name="T61" fmla="*/ 56 h 2077"/>
                      <a:gd name="T62" fmla="*/ 58 w 1139"/>
                      <a:gd name="T63" fmla="*/ 53 h 2077"/>
                      <a:gd name="T64" fmla="*/ 58 w 1139"/>
                      <a:gd name="T65" fmla="*/ 51 h 2077"/>
                      <a:gd name="T66" fmla="*/ 58 w 1139"/>
                      <a:gd name="T67" fmla="*/ 48 h 2077"/>
                      <a:gd name="T68" fmla="*/ 58 w 1139"/>
                      <a:gd name="T69" fmla="*/ 45 h 2077"/>
                      <a:gd name="T70" fmla="*/ 57 w 1139"/>
                      <a:gd name="T71" fmla="*/ 43 h 2077"/>
                      <a:gd name="T72" fmla="*/ 57 w 1139"/>
                      <a:gd name="T73" fmla="*/ 40 h 2077"/>
                      <a:gd name="T74" fmla="*/ 56 w 1139"/>
                      <a:gd name="T75" fmla="*/ 37 h 2077"/>
                      <a:gd name="T76" fmla="*/ 55 w 1139"/>
                      <a:gd name="T77" fmla="*/ 35 h 2077"/>
                      <a:gd name="T78" fmla="*/ 54 w 1139"/>
                      <a:gd name="T79" fmla="*/ 32 h 2077"/>
                      <a:gd name="T80" fmla="*/ 52 w 1139"/>
                      <a:gd name="T81" fmla="*/ 30 h 2077"/>
                      <a:gd name="T82" fmla="*/ 51 w 1139"/>
                      <a:gd name="T83" fmla="*/ 28 h 2077"/>
                      <a:gd name="T84" fmla="*/ 50 w 1139"/>
                      <a:gd name="T85" fmla="*/ 25 h 2077"/>
                      <a:gd name="T86" fmla="*/ 48 w 1139"/>
                      <a:gd name="T87" fmla="*/ 23 h 2077"/>
                      <a:gd name="T88" fmla="*/ 46 w 1139"/>
                      <a:gd name="T89" fmla="*/ 21 h 2077"/>
                      <a:gd name="T90" fmla="*/ 44 w 1139"/>
                      <a:gd name="T91" fmla="*/ 19 h 2077"/>
                      <a:gd name="T92" fmla="*/ 42 w 1139"/>
                      <a:gd name="T93" fmla="*/ 17 h 2077"/>
                      <a:gd name="T94" fmla="*/ 40 w 1139"/>
                      <a:gd name="T95" fmla="*/ 15 h 2077"/>
                      <a:gd name="T96" fmla="*/ 38 w 1139"/>
                      <a:gd name="T97" fmla="*/ 13 h 2077"/>
                      <a:gd name="T98" fmla="*/ 36 w 1139"/>
                      <a:gd name="T99" fmla="*/ 11 h 2077"/>
                      <a:gd name="T100" fmla="*/ 33 w 1139"/>
                      <a:gd name="T101" fmla="*/ 10 h 2077"/>
                      <a:gd name="T102" fmla="*/ 31 w 1139"/>
                      <a:gd name="T103" fmla="*/ 8 h 2077"/>
                      <a:gd name="T104" fmla="*/ 28 w 1139"/>
                      <a:gd name="T105" fmla="*/ 7 h 2077"/>
                      <a:gd name="T106" fmla="*/ 26 w 1139"/>
                      <a:gd name="T107" fmla="*/ 6 h 2077"/>
                      <a:gd name="T108" fmla="*/ 23 w 1139"/>
                      <a:gd name="T109" fmla="*/ 5 h 2077"/>
                      <a:gd name="T110" fmla="*/ 20 w 1139"/>
                      <a:gd name="T111" fmla="*/ 3 h 2077"/>
                      <a:gd name="T112" fmla="*/ 17 w 1139"/>
                      <a:gd name="T113" fmla="*/ 2 h 2077"/>
                      <a:gd name="T114" fmla="*/ 15 w 1139"/>
                      <a:gd name="T115" fmla="*/ 2 h 2077"/>
                      <a:gd name="T116" fmla="*/ 12 w 1139"/>
                      <a:gd name="T117" fmla="*/ 1 h 2077"/>
                      <a:gd name="T118" fmla="*/ 9 w 1139"/>
                      <a:gd name="T119" fmla="*/ 1 h 2077"/>
                      <a:gd name="T120" fmla="*/ 6 w 1139"/>
                      <a:gd name="T121" fmla="*/ 0 h 2077"/>
                      <a:gd name="T122" fmla="*/ 3 w 1139"/>
                      <a:gd name="T123" fmla="*/ 0 h 2077"/>
                      <a:gd name="T124" fmla="*/ 0 w 1139"/>
                      <a:gd name="T125" fmla="*/ 0 h 2077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  <a:gd name="T165" fmla="*/ 0 60000 65536"/>
                      <a:gd name="T166" fmla="*/ 0 60000 65536"/>
                      <a:gd name="T167" fmla="*/ 0 60000 65536"/>
                      <a:gd name="T168" fmla="*/ 0 60000 65536"/>
                      <a:gd name="T169" fmla="*/ 0 60000 65536"/>
                      <a:gd name="T170" fmla="*/ 0 60000 65536"/>
                      <a:gd name="T171" fmla="*/ 0 60000 65536"/>
                      <a:gd name="T172" fmla="*/ 0 60000 65536"/>
                      <a:gd name="T173" fmla="*/ 0 60000 65536"/>
                      <a:gd name="T174" fmla="*/ 0 60000 65536"/>
                      <a:gd name="T175" fmla="*/ 0 60000 65536"/>
                      <a:gd name="T176" fmla="*/ 0 60000 65536"/>
                      <a:gd name="T177" fmla="*/ 0 60000 65536"/>
                      <a:gd name="T178" fmla="*/ 0 60000 65536"/>
                      <a:gd name="T179" fmla="*/ 0 60000 65536"/>
                      <a:gd name="T180" fmla="*/ 0 60000 65536"/>
                      <a:gd name="T181" fmla="*/ 0 60000 65536"/>
                      <a:gd name="T182" fmla="*/ 0 60000 65536"/>
                      <a:gd name="T183" fmla="*/ 0 60000 65536"/>
                      <a:gd name="T184" fmla="*/ 0 60000 65536"/>
                      <a:gd name="T185" fmla="*/ 0 60000 65536"/>
                      <a:gd name="T186" fmla="*/ 0 60000 65536"/>
                      <a:gd name="T187" fmla="*/ 0 60000 65536"/>
                      <a:gd name="T188" fmla="*/ 0 60000 65536"/>
                      <a:gd name="T189" fmla="*/ 0 w 1139"/>
                      <a:gd name="T190" fmla="*/ 0 h 2077"/>
                      <a:gd name="T191" fmla="*/ 1139 w 1139"/>
                      <a:gd name="T192" fmla="*/ 2077 h 2077"/>
                    </a:gdLst>
                    <a:ahLst/>
                    <a:cxnLst>
                      <a:cxn ang="T126">
                        <a:pos x="T0" y="T1"/>
                      </a:cxn>
                      <a:cxn ang="T127">
                        <a:pos x="T2" y="T3"/>
                      </a:cxn>
                      <a:cxn ang="T128">
                        <a:pos x="T4" y="T5"/>
                      </a:cxn>
                      <a:cxn ang="T129">
                        <a:pos x="T6" y="T7"/>
                      </a:cxn>
                      <a:cxn ang="T130">
                        <a:pos x="T8" y="T9"/>
                      </a:cxn>
                      <a:cxn ang="T131">
                        <a:pos x="T10" y="T11"/>
                      </a:cxn>
                      <a:cxn ang="T132">
                        <a:pos x="T12" y="T13"/>
                      </a:cxn>
                      <a:cxn ang="T133">
                        <a:pos x="T14" y="T15"/>
                      </a:cxn>
                      <a:cxn ang="T134">
                        <a:pos x="T16" y="T17"/>
                      </a:cxn>
                      <a:cxn ang="T135">
                        <a:pos x="T18" y="T19"/>
                      </a:cxn>
                      <a:cxn ang="T136">
                        <a:pos x="T20" y="T21"/>
                      </a:cxn>
                      <a:cxn ang="T137">
                        <a:pos x="T22" y="T23"/>
                      </a:cxn>
                      <a:cxn ang="T138">
                        <a:pos x="T24" y="T25"/>
                      </a:cxn>
                      <a:cxn ang="T139">
                        <a:pos x="T26" y="T27"/>
                      </a:cxn>
                      <a:cxn ang="T140">
                        <a:pos x="T28" y="T29"/>
                      </a:cxn>
                      <a:cxn ang="T141">
                        <a:pos x="T30" y="T31"/>
                      </a:cxn>
                      <a:cxn ang="T142">
                        <a:pos x="T32" y="T33"/>
                      </a:cxn>
                      <a:cxn ang="T143">
                        <a:pos x="T34" y="T35"/>
                      </a:cxn>
                      <a:cxn ang="T144">
                        <a:pos x="T36" y="T37"/>
                      </a:cxn>
                      <a:cxn ang="T145">
                        <a:pos x="T38" y="T39"/>
                      </a:cxn>
                      <a:cxn ang="T146">
                        <a:pos x="T40" y="T41"/>
                      </a:cxn>
                      <a:cxn ang="T147">
                        <a:pos x="T42" y="T43"/>
                      </a:cxn>
                      <a:cxn ang="T148">
                        <a:pos x="T44" y="T45"/>
                      </a:cxn>
                      <a:cxn ang="T149">
                        <a:pos x="T46" y="T47"/>
                      </a:cxn>
                      <a:cxn ang="T150">
                        <a:pos x="T48" y="T49"/>
                      </a:cxn>
                      <a:cxn ang="T151">
                        <a:pos x="T50" y="T51"/>
                      </a:cxn>
                      <a:cxn ang="T152">
                        <a:pos x="T52" y="T53"/>
                      </a:cxn>
                      <a:cxn ang="T153">
                        <a:pos x="T54" y="T55"/>
                      </a:cxn>
                      <a:cxn ang="T154">
                        <a:pos x="T56" y="T57"/>
                      </a:cxn>
                      <a:cxn ang="T155">
                        <a:pos x="T58" y="T59"/>
                      </a:cxn>
                      <a:cxn ang="T156">
                        <a:pos x="T60" y="T61"/>
                      </a:cxn>
                      <a:cxn ang="T157">
                        <a:pos x="T62" y="T63"/>
                      </a:cxn>
                      <a:cxn ang="T158">
                        <a:pos x="T64" y="T65"/>
                      </a:cxn>
                      <a:cxn ang="T159">
                        <a:pos x="T66" y="T67"/>
                      </a:cxn>
                      <a:cxn ang="T160">
                        <a:pos x="T68" y="T69"/>
                      </a:cxn>
                      <a:cxn ang="T161">
                        <a:pos x="T70" y="T71"/>
                      </a:cxn>
                      <a:cxn ang="T162">
                        <a:pos x="T72" y="T73"/>
                      </a:cxn>
                      <a:cxn ang="T163">
                        <a:pos x="T74" y="T75"/>
                      </a:cxn>
                      <a:cxn ang="T164">
                        <a:pos x="T76" y="T77"/>
                      </a:cxn>
                      <a:cxn ang="T165">
                        <a:pos x="T78" y="T79"/>
                      </a:cxn>
                      <a:cxn ang="T166">
                        <a:pos x="T80" y="T81"/>
                      </a:cxn>
                      <a:cxn ang="T167">
                        <a:pos x="T82" y="T83"/>
                      </a:cxn>
                      <a:cxn ang="T168">
                        <a:pos x="T84" y="T85"/>
                      </a:cxn>
                      <a:cxn ang="T169">
                        <a:pos x="T86" y="T87"/>
                      </a:cxn>
                      <a:cxn ang="T170">
                        <a:pos x="T88" y="T89"/>
                      </a:cxn>
                      <a:cxn ang="T171">
                        <a:pos x="T90" y="T91"/>
                      </a:cxn>
                      <a:cxn ang="T172">
                        <a:pos x="T92" y="T93"/>
                      </a:cxn>
                      <a:cxn ang="T173">
                        <a:pos x="T94" y="T95"/>
                      </a:cxn>
                      <a:cxn ang="T174">
                        <a:pos x="T96" y="T97"/>
                      </a:cxn>
                      <a:cxn ang="T175">
                        <a:pos x="T98" y="T99"/>
                      </a:cxn>
                      <a:cxn ang="T176">
                        <a:pos x="T100" y="T101"/>
                      </a:cxn>
                      <a:cxn ang="T177">
                        <a:pos x="T102" y="T103"/>
                      </a:cxn>
                      <a:cxn ang="T178">
                        <a:pos x="T104" y="T105"/>
                      </a:cxn>
                      <a:cxn ang="T179">
                        <a:pos x="T106" y="T107"/>
                      </a:cxn>
                      <a:cxn ang="T180">
                        <a:pos x="T108" y="T109"/>
                      </a:cxn>
                      <a:cxn ang="T181">
                        <a:pos x="T110" y="T111"/>
                      </a:cxn>
                      <a:cxn ang="T182">
                        <a:pos x="T112" y="T113"/>
                      </a:cxn>
                      <a:cxn ang="T183">
                        <a:pos x="T114" y="T115"/>
                      </a:cxn>
                      <a:cxn ang="T184">
                        <a:pos x="T116" y="T117"/>
                      </a:cxn>
                      <a:cxn ang="T185">
                        <a:pos x="T118" y="T119"/>
                      </a:cxn>
                      <a:cxn ang="T186">
                        <a:pos x="T120" y="T121"/>
                      </a:cxn>
                      <a:cxn ang="T187">
                        <a:pos x="T122" y="T123"/>
                      </a:cxn>
                      <a:cxn ang="T188">
                        <a:pos x="T124" y="T125"/>
                      </a:cxn>
                    </a:cxnLst>
                    <a:rect l="T189" t="T190" r="T191" b="T192"/>
                    <a:pathLst>
                      <a:path w="1139" h="2077">
                        <a:moveTo>
                          <a:pt x="0" y="2076"/>
                        </a:moveTo>
                        <a:lnTo>
                          <a:pt x="58" y="2074"/>
                        </a:lnTo>
                        <a:lnTo>
                          <a:pt x="116" y="2070"/>
                        </a:lnTo>
                        <a:lnTo>
                          <a:pt x="173" y="2063"/>
                        </a:lnTo>
                        <a:lnTo>
                          <a:pt x="230" y="2053"/>
                        </a:lnTo>
                        <a:lnTo>
                          <a:pt x="286" y="2041"/>
                        </a:lnTo>
                        <a:lnTo>
                          <a:pt x="342" y="2026"/>
                        </a:lnTo>
                        <a:lnTo>
                          <a:pt x="396" y="2009"/>
                        </a:lnTo>
                        <a:lnTo>
                          <a:pt x="450" y="1989"/>
                        </a:lnTo>
                        <a:lnTo>
                          <a:pt x="502" y="1967"/>
                        </a:lnTo>
                        <a:lnTo>
                          <a:pt x="553" y="1942"/>
                        </a:lnTo>
                        <a:lnTo>
                          <a:pt x="603" y="1915"/>
                        </a:lnTo>
                        <a:lnTo>
                          <a:pt x="651" y="1886"/>
                        </a:lnTo>
                        <a:lnTo>
                          <a:pt x="697" y="1855"/>
                        </a:lnTo>
                        <a:lnTo>
                          <a:pt x="742" y="1822"/>
                        </a:lnTo>
                        <a:lnTo>
                          <a:pt x="785" y="1787"/>
                        </a:lnTo>
                        <a:lnTo>
                          <a:pt x="826" y="1750"/>
                        </a:lnTo>
                        <a:lnTo>
                          <a:pt x="864" y="1711"/>
                        </a:lnTo>
                        <a:lnTo>
                          <a:pt x="900" y="1670"/>
                        </a:lnTo>
                        <a:lnTo>
                          <a:pt x="935" y="1628"/>
                        </a:lnTo>
                        <a:lnTo>
                          <a:pt x="966" y="1584"/>
                        </a:lnTo>
                        <a:lnTo>
                          <a:pt x="995" y="1539"/>
                        </a:lnTo>
                        <a:lnTo>
                          <a:pt x="1022" y="1493"/>
                        </a:lnTo>
                        <a:lnTo>
                          <a:pt x="1046" y="1445"/>
                        </a:lnTo>
                        <a:lnTo>
                          <a:pt x="1067" y="1396"/>
                        </a:lnTo>
                        <a:lnTo>
                          <a:pt x="1086" y="1347"/>
                        </a:lnTo>
                        <a:lnTo>
                          <a:pt x="1102" y="1297"/>
                        </a:lnTo>
                        <a:lnTo>
                          <a:pt x="1115" y="1246"/>
                        </a:lnTo>
                        <a:lnTo>
                          <a:pt x="1125" y="1194"/>
                        </a:lnTo>
                        <a:lnTo>
                          <a:pt x="1132" y="1142"/>
                        </a:lnTo>
                        <a:lnTo>
                          <a:pt x="1137" y="1090"/>
                        </a:lnTo>
                        <a:lnTo>
                          <a:pt x="1138" y="1038"/>
                        </a:lnTo>
                        <a:lnTo>
                          <a:pt x="1137" y="986"/>
                        </a:lnTo>
                        <a:lnTo>
                          <a:pt x="1132" y="934"/>
                        </a:lnTo>
                        <a:lnTo>
                          <a:pt x="1125" y="882"/>
                        </a:lnTo>
                        <a:lnTo>
                          <a:pt x="1115" y="831"/>
                        </a:lnTo>
                        <a:lnTo>
                          <a:pt x="1102" y="780"/>
                        </a:lnTo>
                        <a:lnTo>
                          <a:pt x="1086" y="729"/>
                        </a:lnTo>
                        <a:lnTo>
                          <a:pt x="1067" y="680"/>
                        </a:lnTo>
                        <a:lnTo>
                          <a:pt x="1046" y="631"/>
                        </a:lnTo>
                        <a:lnTo>
                          <a:pt x="1022" y="584"/>
                        </a:lnTo>
                        <a:lnTo>
                          <a:pt x="996" y="537"/>
                        </a:lnTo>
                        <a:lnTo>
                          <a:pt x="966" y="492"/>
                        </a:lnTo>
                        <a:lnTo>
                          <a:pt x="935" y="448"/>
                        </a:lnTo>
                        <a:lnTo>
                          <a:pt x="901" y="406"/>
                        </a:lnTo>
                        <a:lnTo>
                          <a:pt x="864" y="366"/>
                        </a:lnTo>
                        <a:lnTo>
                          <a:pt x="826" y="327"/>
                        </a:lnTo>
                        <a:lnTo>
                          <a:pt x="785" y="289"/>
                        </a:lnTo>
                        <a:lnTo>
                          <a:pt x="742" y="254"/>
                        </a:lnTo>
                        <a:lnTo>
                          <a:pt x="698" y="221"/>
                        </a:lnTo>
                        <a:lnTo>
                          <a:pt x="651" y="190"/>
                        </a:lnTo>
                        <a:lnTo>
                          <a:pt x="603" y="161"/>
                        </a:lnTo>
                        <a:lnTo>
                          <a:pt x="554" y="134"/>
                        </a:lnTo>
                        <a:lnTo>
                          <a:pt x="503" y="109"/>
                        </a:lnTo>
                        <a:lnTo>
                          <a:pt x="450" y="87"/>
                        </a:lnTo>
                        <a:lnTo>
                          <a:pt x="397" y="68"/>
                        </a:lnTo>
                        <a:lnTo>
                          <a:pt x="342" y="50"/>
                        </a:lnTo>
                        <a:lnTo>
                          <a:pt x="287" y="35"/>
                        </a:lnTo>
                        <a:lnTo>
                          <a:pt x="230" y="23"/>
                        </a:lnTo>
                        <a:lnTo>
                          <a:pt x="173" y="13"/>
                        </a:lnTo>
                        <a:lnTo>
                          <a:pt x="116" y="6"/>
                        </a:lnTo>
                        <a:lnTo>
                          <a:pt x="59" y="2"/>
                        </a:lnTo>
                        <a:lnTo>
                          <a:pt x="1" y="0"/>
                        </a:lnTo>
                      </a:path>
                    </a:pathLst>
                  </a:custGeom>
                  <a:noFill/>
                  <a:ln w="254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10284" name="Freeform 40"/>
                <p:cNvSpPr>
                  <a:spLocks noChangeArrowheads="1"/>
                </p:cNvSpPr>
                <p:nvPr/>
              </p:nvSpPr>
              <p:spPr bwMode="auto">
                <a:xfrm>
                  <a:off x="2008" y="1625"/>
                  <a:ext cx="308" cy="471"/>
                </a:xfrm>
                <a:custGeom>
                  <a:avLst/>
                  <a:gdLst>
                    <a:gd name="T0" fmla="*/ 70 w 1357"/>
                    <a:gd name="T1" fmla="*/ 0 h 2079"/>
                    <a:gd name="T2" fmla="*/ 0 w 1357"/>
                    <a:gd name="T3" fmla="*/ 0 h 2079"/>
                    <a:gd name="T4" fmla="*/ 0 w 1357"/>
                    <a:gd name="T5" fmla="*/ 107 h 2079"/>
                    <a:gd name="T6" fmla="*/ 70 w 1357"/>
                    <a:gd name="T7" fmla="*/ 107 h 2079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357"/>
                    <a:gd name="T13" fmla="*/ 0 h 2079"/>
                    <a:gd name="T14" fmla="*/ 1357 w 1357"/>
                    <a:gd name="T15" fmla="*/ 2079 h 2079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357" h="2079">
                      <a:moveTo>
                        <a:pt x="1356" y="0"/>
                      </a:moveTo>
                      <a:lnTo>
                        <a:pt x="0" y="0"/>
                      </a:lnTo>
                      <a:lnTo>
                        <a:pt x="0" y="2078"/>
                      </a:lnTo>
                      <a:lnTo>
                        <a:pt x="1356" y="2078"/>
                      </a:lnTo>
                    </a:path>
                  </a:pathLst>
                </a:cu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0279" name="Line 41"/>
              <p:cNvSpPr>
                <a:spLocks noChangeShapeType="1"/>
              </p:cNvSpPr>
              <p:nvPr/>
            </p:nvSpPr>
            <p:spPr bwMode="auto">
              <a:xfrm flipH="1">
                <a:off x="1888" y="1696"/>
                <a:ext cx="121" cy="1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80" name="Line 42"/>
              <p:cNvSpPr>
                <a:spLocks noChangeShapeType="1"/>
              </p:cNvSpPr>
              <p:nvPr/>
            </p:nvSpPr>
            <p:spPr bwMode="auto">
              <a:xfrm flipH="1">
                <a:off x="1888" y="2025"/>
                <a:ext cx="121" cy="1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81" name="Line 43"/>
              <p:cNvSpPr>
                <a:spLocks noChangeShapeType="1"/>
              </p:cNvSpPr>
              <p:nvPr/>
            </p:nvSpPr>
            <p:spPr bwMode="auto">
              <a:xfrm flipH="1">
                <a:off x="2562" y="1859"/>
                <a:ext cx="204" cy="1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82" name="Line 44"/>
              <p:cNvSpPr>
                <a:spLocks noChangeShapeType="1"/>
              </p:cNvSpPr>
              <p:nvPr/>
            </p:nvSpPr>
            <p:spPr bwMode="auto">
              <a:xfrm flipH="1">
                <a:off x="1888" y="1857"/>
                <a:ext cx="121" cy="1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0256" name="Group 45"/>
            <p:cNvGrpSpPr>
              <a:grpSpLocks/>
            </p:cNvGrpSpPr>
            <p:nvPr/>
          </p:nvGrpSpPr>
          <p:grpSpPr bwMode="auto">
            <a:xfrm>
              <a:off x="3144" y="1720"/>
              <a:ext cx="835" cy="477"/>
              <a:chOff x="3343" y="2433"/>
              <a:chExt cx="835" cy="477"/>
            </a:xfrm>
          </p:grpSpPr>
          <p:grpSp>
            <p:nvGrpSpPr>
              <p:cNvPr id="10262" name="Group 46"/>
              <p:cNvGrpSpPr>
                <a:grpSpLocks/>
              </p:cNvGrpSpPr>
              <p:nvPr/>
            </p:nvGrpSpPr>
            <p:grpSpPr bwMode="auto">
              <a:xfrm>
                <a:off x="3640" y="2436"/>
                <a:ext cx="446" cy="238"/>
                <a:chOff x="3640" y="2436"/>
                <a:chExt cx="446" cy="238"/>
              </a:xfrm>
            </p:grpSpPr>
            <p:sp>
              <p:nvSpPr>
                <p:cNvPr id="10276" name="AutoShape 47"/>
                <p:cNvSpPr>
                  <a:spLocks noChangeArrowheads="1"/>
                </p:cNvSpPr>
                <p:nvPr/>
              </p:nvSpPr>
              <p:spPr bwMode="auto">
                <a:xfrm>
                  <a:off x="3640" y="2436"/>
                  <a:ext cx="447" cy="239"/>
                </a:xfrm>
                <a:prstGeom prst="roundRect">
                  <a:avLst>
                    <a:gd name="adj" fmla="val 417"/>
                  </a:avLst>
                </a:prstGeom>
                <a:noFill/>
                <a:ln w="25400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277" name="Freeform 48"/>
                <p:cNvSpPr>
                  <a:spLocks noChangeArrowheads="1"/>
                </p:cNvSpPr>
                <p:nvPr/>
              </p:nvSpPr>
              <p:spPr bwMode="auto">
                <a:xfrm>
                  <a:off x="3640" y="2436"/>
                  <a:ext cx="447" cy="241"/>
                </a:xfrm>
                <a:custGeom>
                  <a:avLst/>
                  <a:gdLst>
                    <a:gd name="T0" fmla="*/ 101 w 1972"/>
                    <a:gd name="T1" fmla="*/ 55 h 1061"/>
                    <a:gd name="T2" fmla="*/ 98 w 1972"/>
                    <a:gd name="T3" fmla="*/ 50 h 1061"/>
                    <a:gd name="T4" fmla="*/ 95 w 1972"/>
                    <a:gd name="T5" fmla="*/ 45 h 1061"/>
                    <a:gd name="T6" fmla="*/ 91 w 1972"/>
                    <a:gd name="T7" fmla="*/ 41 h 1061"/>
                    <a:gd name="T8" fmla="*/ 87 w 1972"/>
                    <a:gd name="T9" fmla="*/ 36 h 1061"/>
                    <a:gd name="T10" fmla="*/ 83 w 1972"/>
                    <a:gd name="T11" fmla="*/ 32 h 1061"/>
                    <a:gd name="T12" fmla="*/ 78 w 1972"/>
                    <a:gd name="T13" fmla="*/ 28 h 1061"/>
                    <a:gd name="T14" fmla="*/ 74 w 1972"/>
                    <a:gd name="T15" fmla="*/ 24 h 1061"/>
                    <a:gd name="T16" fmla="*/ 69 w 1972"/>
                    <a:gd name="T17" fmla="*/ 21 h 1061"/>
                    <a:gd name="T18" fmla="*/ 64 w 1972"/>
                    <a:gd name="T19" fmla="*/ 18 h 1061"/>
                    <a:gd name="T20" fmla="*/ 58 w 1972"/>
                    <a:gd name="T21" fmla="*/ 15 h 1061"/>
                    <a:gd name="T22" fmla="*/ 53 w 1972"/>
                    <a:gd name="T23" fmla="*/ 12 h 1061"/>
                    <a:gd name="T24" fmla="*/ 48 w 1972"/>
                    <a:gd name="T25" fmla="*/ 10 h 1061"/>
                    <a:gd name="T26" fmla="*/ 42 w 1972"/>
                    <a:gd name="T27" fmla="*/ 7 h 1061"/>
                    <a:gd name="T28" fmla="*/ 36 w 1972"/>
                    <a:gd name="T29" fmla="*/ 5 h 1061"/>
                    <a:gd name="T30" fmla="*/ 30 w 1972"/>
                    <a:gd name="T31" fmla="*/ 4 h 1061"/>
                    <a:gd name="T32" fmla="*/ 24 w 1972"/>
                    <a:gd name="T33" fmla="*/ 2 h 1061"/>
                    <a:gd name="T34" fmla="*/ 18 w 1972"/>
                    <a:gd name="T35" fmla="*/ 1 h 1061"/>
                    <a:gd name="T36" fmla="*/ 12 w 1972"/>
                    <a:gd name="T37" fmla="*/ 1 h 1061"/>
                    <a:gd name="T38" fmla="*/ 6 w 1972"/>
                    <a:gd name="T39" fmla="*/ 0 h 1061"/>
                    <a:gd name="T40" fmla="*/ 0 w 1972"/>
                    <a:gd name="T41" fmla="*/ 0 h 1061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w 1972"/>
                    <a:gd name="T64" fmla="*/ 0 h 1061"/>
                    <a:gd name="T65" fmla="*/ 1972 w 1972"/>
                    <a:gd name="T66" fmla="*/ 1061 h 1061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T63" t="T64" r="T65" b="T66"/>
                  <a:pathLst>
                    <a:path w="1972" h="1061">
                      <a:moveTo>
                        <a:pt x="1971" y="1060"/>
                      </a:moveTo>
                      <a:lnTo>
                        <a:pt x="1910" y="965"/>
                      </a:lnTo>
                      <a:lnTo>
                        <a:pt x="1842" y="874"/>
                      </a:lnTo>
                      <a:lnTo>
                        <a:pt x="1770" y="786"/>
                      </a:lnTo>
                      <a:lnTo>
                        <a:pt x="1693" y="702"/>
                      </a:lnTo>
                      <a:lnTo>
                        <a:pt x="1611" y="621"/>
                      </a:lnTo>
                      <a:lnTo>
                        <a:pt x="1525" y="545"/>
                      </a:lnTo>
                      <a:lnTo>
                        <a:pt x="1434" y="473"/>
                      </a:lnTo>
                      <a:lnTo>
                        <a:pt x="1340" y="405"/>
                      </a:lnTo>
                      <a:lnTo>
                        <a:pt x="1242" y="342"/>
                      </a:lnTo>
                      <a:lnTo>
                        <a:pt x="1140" y="284"/>
                      </a:lnTo>
                      <a:lnTo>
                        <a:pt x="1035" y="231"/>
                      </a:lnTo>
                      <a:lnTo>
                        <a:pt x="928" y="183"/>
                      </a:lnTo>
                      <a:lnTo>
                        <a:pt x="817" y="141"/>
                      </a:lnTo>
                      <a:lnTo>
                        <a:pt x="705" y="104"/>
                      </a:lnTo>
                      <a:lnTo>
                        <a:pt x="590" y="72"/>
                      </a:lnTo>
                      <a:lnTo>
                        <a:pt x="474" y="46"/>
                      </a:lnTo>
                      <a:lnTo>
                        <a:pt x="357" y="26"/>
                      </a:lnTo>
                      <a:lnTo>
                        <a:pt x="238" y="12"/>
                      </a:lnTo>
                      <a:lnTo>
                        <a:pt x="119" y="3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0263" name="Group 49"/>
              <p:cNvGrpSpPr>
                <a:grpSpLocks/>
              </p:cNvGrpSpPr>
              <p:nvPr/>
            </p:nvGrpSpPr>
            <p:grpSpPr bwMode="auto">
              <a:xfrm>
                <a:off x="3647" y="2676"/>
                <a:ext cx="442" cy="234"/>
                <a:chOff x="3647" y="2676"/>
                <a:chExt cx="442" cy="234"/>
              </a:xfrm>
            </p:grpSpPr>
            <p:sp>
              <p:nvSpPr>
                <p:cNvPr id="10274" name="AutoShape 50"/>
                <p:cNvSpPr>
                  <a:spLocks noChangeArrowheads="1"/>
                </p:cNvSpPr>
                <p:nvPr/>
              </p:nvSpPr>
              <p:spPr bwMode="auto">
                <a:xfrm rot="10800000">
                  <a:off x="3648" y="2678"/>
                  <a:ext cx="442" cy="235"/>
                </a:xfrm>
                <a:prstGeom prst="roundRect">
                  <a:avLst>
                    <a:gd name="adj" fmla="val 426"/>
                  </a:avLst>
                </a:prstGeom>
                <a:noFill/>
                <a:ln w="25400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275" name="Freeform 51"/>
                <p:cNvSpPr>
                  <a:spLocks noChangeArrowheads="1"/>
                </p:cNvSpPr>
                <p:nvPr/>
              </p:nvSpPr>
              <p:spPr bwMode="auto">
                <a:xfrm>
                  <a:off x="3642" y="2676"/>
                  <a:ext cx="448" cy="236"/>
                </a:xfrm>
                <a:custGeom>
                  <a:avLst/>
                  <a:gdLst>
                    <a:gd name="T0" fmla="*/ 0 w 1975"/>
                    <a:gd name="T1" fmla="*/ 54 h 1039"/>
                    <a:gd name="T2" fmla="*/ 6 w 1975"/>
                    <a:gd name="T3" fmla="*/ 53 h 1039"/>
                    <a:gd name="T4" fmla="*/ 12 w 1975"/>
                    <a:gd name="T5" fmla="*/ 53 h 1039"/>
                    <a:gd name="T6" fmla="*/ 18 w 1975"/>
                    <a:gd name="T7" fmla="*/ 52 h 1039"/>
                    <a:gd name="T8" fmla="*/ 24 w 1975"/>
                    <a:gd name="T9" fmla="*/ 51 h 1039"/>
                    <a:gd name="T10" fmla="*/ 30 w 1975"/>
                    <a:gd name="T11" fmla="*/ 50 h 1039"/>
                    <a:gd name="T12" fmla="*/ 36 w 1975"/>
                    <a:gd name="T13" fmla="*/ 49 h 1039"/>
                    <a:gd name="T14" fmla="*/ 42 w 1975"/>
                    <a:gd name="T15" fmla="*/ 47 h 1039"/>
                    <a:gd name="T16" fmla="*/ 48 w 1975"/>
                    <a:gd name="T17" fmla="*/ 45 h 1039"/>
                    <a:gd name="T18" fmla="*/ 53 w 1975"/>
                    <a:gd name="T19" fmla="*/ 42 h 1039"/>
                    <a:gd name="T20" fmla="*/ 59 w 1975"/>
                    <a:gd name="T21" fmla="*/ 40 h 1039"/>
                    <a:gd name="T22" fmla="*/ 64 w 1975"/>
                    <a:gd name="T23" fmla="*/ 37 h 1039"/>
                    <a:gd name="T24" fmla="*/ 69 w 1975"/>
                    <a:gd name="T25" fmla="*/ 33 h 1039"/>
                    <a:gd name="T26" fmla="*/ 74 w 1975"/>
                    <a:gd name="T27" fmla="*/ 30 h 1039"/>
                    <a:gd name="T28" fmla="*/ 78 w 1975"/>
                    <a:gd name="T29" fmla="*/ 26 h 1039"/>
                    <a:gd name="T30" fmla="*/ 83 w 1975"/>
                    <a:gd name="T31" fmla="*/ 22 h 1039"/>
                    <a:gd name="T32" fmla="*/ 87 w 1975"/>
                    <a:gd name="T33" fmla="*/ 18 h 1039"/>
                    <a:gd name="T34" fmla="*/ 91 w 1975"/>
                    <a:gd name="T35" fmla="*/ 14 h 1039"/>
                    <a:gd name="T36" fmla="*/ 95 w 1975"/>
                    <a:gd name="T37" fmla="*/ 10 h 1039"/>
                    <a:gd name="T38" fmla="*/ 98 w 1975"/>
                    <a:gd name="T39" fmla="*/ 5 h 1039"/>
                    <a:gd name="T40" fmla="*/ 102 w 1975"/>
                    <a:gd name="T41" fmla="*/ 0 h 1039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w 1975"/>
                    <a:gd name="T64" fmla="*/ 0 h 1039"/>
                    <a:gd name="T65" fmla="*/ 1975 w 1975"/>
                    <a:gd name="T66" fmla="*/ 1039 h 1039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T63" t="T64" r="T65" b="T66"/>
                  <a:pathLst>
                    <a:path w="1975" h="1039">
                      <a:moveTo>
                        <a:pt x="0" y="1038"/>
                      </a:moveTo>
                      <a:lnTo>
                        <a:pt x="119" y="1036"/>
                      </a:lnTo>
                      <a:lnTo>
                        <a:pt x="237" y="1029"/>
                      </a:lnTo>
                      <a:lnTo>
                        <a:pt x="355" y="1015"/>
                      </a:lnTo>
                      <a:lnTo>
                        <a:pt x="472" y="996"/>
                      </a:lnTo>
                      <a:lnTo>
                        <a:pt x="588" y="971"/>
                      </a:lnTo>
                      <a:lnTo>
                        <a:pt x="702" y="941"/>
                      </a:lnTo>
                      <a:lnTo>
                        <a:pt x="814" y="905"/>
                      </a:lnTo>
                      <a:lnTo>
                        <a:pt x="924" y="864"/>
                      </a:lnTo>
                      <a:lnTo>
                        <a:pt x="1032" y="817"/>
                      </a:lnTo>
                      <a:lnTo>
                        <a:pt x="1137" y="765"/>
                      </a:lnTo>
                      <a:lnTo>
                        <a:pt x="1238" y="709"/>
                      </a:lnTo>
                      <a:lnTo>
                        <a:pt x="1337" y="647"/>
                      </a:lnTo>
                      <a:lnTo>
                        <a:pt x="1432" y="580"/>
                      </a:lnTo>
                      <a:lnTo>
                        <a:pt x="1523" y="509"/>
                      </a:lnTo>
                      <a:lnTo>
                        <a:pt x="1609" y="434"/>
                      </a:lnTo>
                      <a:lnTo>
                        <a:pt x="1692" y="354"/>
                      </a:lnTo>
                      <a:lnTo>
                        <a:pt x="1770" y="271"/>
                      </a:lnTo>
                      <a:lnTo>
                        <a:pt x="1843" y="184"/>
                      </a:lnTo>
                      <a:lnTo>
                        <a:pt x="1911" y="93"/>
                      </a:lnTo>
                      <a:lnTo>
                        <a:pt x="1974" y="0"/>
                      </a:lnTo>
                    </a:path>
                  </a:pathLst>
                </a:cu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0264" name="Line 52"/>
              <p:cNvSpPr>
                <a:spLocks noChangeShapeType="1"/>
              </p:cNvSpPr>
              <p:nvPr/>
            </p:nvSpPr>
            <p:spPr bwMode="auto">
              <a:xfrm flipH="1">
                <a:off x="3485" y="2435"/>
                <a:ext cx="156" cy="1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5" name="Line 53"/>
              <p:cNvSpPr>
                <a:spLocks noChangeShapeType="1"/>
              </p:cNvSpPr>
              <p:nvPr/>
            </p:nvSpPr>
            <p:spPr bwMode="auto">
              <a:xfrm flipH="1">
                <a:off x="3485" y="2907"/>
                <a:ext cx="156" cy="1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0266" name="Group 54"/>
              <p:cNvGrpSpPr>
                <a:grpSpLocks/>
              </p:cNvGrpSpPr>
              <p:nvPr/>
            </p:nvGrpSpPr>
            <p:grpSpPr bwMode="auto">
              <a:xfrm>
                <a:off x="3485" y="2433"/>
                <a:ext cx="68" cy="473"/>
                <a:chOff x="3485" y="2433"/>
                <a:chExt cx="68" cy="473"/>
              </a:xfrm>
            </p:grpSpPr>
            <p:sp>
              <p:nvSpPr>
                <p:cNvPr id="10272" name="AutoShape 55"/>
                <p:cNvSpPr>
                  <a:spLocks noChangeArrowheads="1"/>
                </p:cNvSpPr>
                <p:nvPr/>
              </p:nvSpPr>
              <p:spPr bwMode="auto">
                <a:xfrm>
                  <a:off x="3486" y="2433"/>
                  <a:ext cx="69" cy="474"/>
                </a:xfrm>
                <a:prstGeom prst="roundRect">
                  <a:avLst>
                    <a:gd name="adj" fmla="val 1468"/>
                  </a:avLst>
                </a:prstGeom>
                <a:noFill/>
                <a:ln w="25400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273" name="Freeform 56"/>
                <p:cNvSpPr>
                  <a:spLocks noChangeArrowheads="1"/>
                </p:cNvSpPr>
                <p:nvPr/>
              </p:nvSpPr>
              <p:spPr bwMode="auto">
                <a:xfrm>
                  <a:off x="3485" y="2433"/>
                  <a:ext cx="69" cy="473"/>
                </a:xfrm>
                <a:custGeom>
                  <a:avLst/>
                  <a:gdLst>
                    <a:gd name="T0" fmla="*/ 1 w 303"/>
                    <a:gd name="T1" fmla="*/ 107 h 2087"/>
                    <a:gd name="T2" fmla="*/ 2 w 303"/>
                    <a:gd name="T3" fmla="*/ 106 h 2087"/>
                    <a:gd name="T4" fmla="*/ 3 w 303"/>
                    <a:gd name="T5" fmla="*/ 104 h 2087"/>
                    <a:gd name="T6" fmla="*/ 5 w 303"/>
                    <a:gd name="T7" fmla="*/ 102 h 2087"/>
                    <a:gd name="T8" fmla="*/ 6 w 303"/>
                    <a:gd name="T9" fmla="*/ 100 h 2087"/>
                    <a:gd name="T10" fmla="*/ 7 w 303"/>
                    <a:gd name="T11" fmla="*/ 98 h 2087"/>
                    <a:gd name="T12" fmla="*/ 8 w 303"/>
                    <a:gd name="T13" fmla="*/ 96 h 2087"/>
                    <a:gd name="T14" fmla="*/ 9 w 303"/>
                    <a:gd name="T15" fmla="*/ 93 h 2087"/>
                    <a:gd name="T16" fmla="*/ 10 w 303"/>
                    <a:gd name="T17" fmla="*/ 91 h 2087"/>
                    <a:gd name="T18" fmla="*/ 11 w 303"/>
                    <a:gd name="T19" fmla="*/ 88 h 2087"/>
                    <a:gd name="T20" fmla="*/ 11 w 303"/>
                    <a:gd name="T21" fmla="*/ 86 h 2087"/>
                    <a:gd name="T22" fmla="*/ 12 w 303"/>
                    <a:gd name="T23" fmla="*/ 83 h 2087"/>
                    <a:gd name="T24" fmla="*/ 13 w 303"/>
                    <a:gd name="T25" fmla="*/ 80 h 2087"/>
                    <a:gd name="T26" fmla="*/ 13 w 303"/>
                    <a:gd name="T27" fmla="*/ 77 h 2087"/>
                    <a:gd name="T28" fmla="*/ 14 w 303"/>
                    <a:gd name="T29" fmla="*/ 74 h 2087"/>
                    <a:gd name="T30" fmla="*/ 14 w 303"/>
                    <a:gd name="T31" fmla="*/ 71 h 2087"/>
                    <a:gd name="T32" fmla="*/ 15 w 303"/>
                    <a:gd name="T33" fmla="*/ 68 h 2087"/>
                    <a:gd name="T34" fmla="*/ 15 w 303"/>
                    <a:gd name="T35" fmla="*/ 65 h 2087"/>
                    <a:gd name="T36" fmla="*/ 15 w 303"/>
                    <a:gd name="T37" fmla="*/ 62 h 2087"/>
                    <a:gd name="T38" fmla="*/ 15 w 303"/>
                    <a:gd name="T39" fmla="*/ 59 h 2087"/>
                    <a:gd name="T40" fmla="*/ 16 w 303"/>
                    <a:gd name="T41" fmla="*/ 56 h 2087"/>
                    <a:gd name="T42" fmla="*/ 16 w 303"/>
                    <a:gd name="T43" fmla="*/ 53 h 2087"/>
                    <a:gd name="T44" fmla="*/ 16 w 303"/>
                    <a:gd name="T45" fmla="*/ 50 h 2087"/>
                    <a:gd name="T46" fmla="*/ 15 w 303"/>
                    <a:gd name="T47" fmla="*/ 47 h 2087"/>
                    <a:gd name="T48" fmla="*/ 15 w 303"/>
                    <a:gd name="T49" fmla="*/ 44 h 2087"/>
                    <a:gd name="T50" fmla="*/ 15 w 303"/>
                    <a:gd name="T51" fmla="*/ 41 h 2087"/>
                    <a:gd name="T52" fmla="*/ 15 w 303"/>
                    <a:gd name="T53" fmla="*/ 38 h 2087"/>
                    <a:gd name="T54" fmla="*/ 14 w 303"/>
                    <a:gd name="T55" fmla="*/ 35 h 2087"/>
                    <a:gd name="T56" fmla="*/ 14 w 303"/>
                    <a:gd name="T57" fmla="*/ 32 h 2087"/>
                    <a:gd name="T58" fmla="*/ 13 w 303"/>
                    <a:gd name="T59" fmla="*/ 29 h 2087"/>
                    <a:gd name="T60" fmla="*/ 13 w 303"/>
                    <a:gd name="T61" fmla="*/ 26 h 2087"/>
                    <a:gd name="T62" fmla="*/ 12 w 303"/>
                    <a:gd name="T63" fmla="*/ 24 h 2087"/>
                    <a:gd name="T64" fmla="*/ 11 w 303"/>
                    <a:gd name="T65" fmla="*/ 21 h 2087"/>
                    <a:gd name="T66" fmla="*/ 10 w 303"/>
                    <a:gd name="T67" fmla="*/ 18 h 2087"/>
                    <a:gd name="T68" fmla="*/ 9 w 303"/>
                    <a:gd name="T69" fmla="*/ 16 h 2087"/>
                    <a:gd name="T70" fmla="*/ 8 w 303"/>
                    <a:gd name="T71" fmla="*/ 13 h 2087"/>
                    <a:gd name="T72" fmla="*/ 7 w 303"/>
                    <a:gd name="T73" fmla="*/ 11 h 2087"/>
                    <a:gd name="T74" fmla="*/ 6 w 303"/>
                    <a:gd name="T75" fmla="*/ 9 h 2087"/>
                    <a:gd name="T76" fmla="*/ 5 w 303"/>
                    <a:gd name="T77" fmla="*/ 7 h 2087"/>
                    <a:gd name="T78" fmla="*/ 4 w 303"/>
                    <a:gd name="T79" fmla="*/ 5 h 2087"/>
                    <a:gd name="T80" fmla="*/ 3 w 303"/>
                    <a:gd name="T81" fmla="*/ 3 h 2087"/>
                    <a:gd name="T82" fmla="*/ 1 w 303"/>
                    <a:gd name="T83" fmla="*/ 2 h 2087"/>
                    <a:gd name="T84" fmla="*/ 0 w 303"/>
                    <a:gd name="T85" fmla="*/ 0 h 2087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w 303"/>
                    <a:gd name="T130" fmla="*/ 0 h 2087"/>
                    <a:gd name="T131" fmla="*/ 303 w 303"/>
                    <a:gd name="T132" fmla="*/ 2087 h 2087"/>
                  </a:gdLst>
                  <a:ahLst/>
                  <a:cxnLst>
                    <a:cxn ang="T86">
                      <a:pos x="T0" y="T1"/>
                    </a:cxn>
                    <a:cxn ang="T87">
                      <a:pos x="T2" y="T3"/>
                    </a:cxn>
                    <a:cxn ang="T88">
                      <a:pos x="T4" y="T5"/>
                    </a:cxn>
                    <a:cxn ang="T89">
                      <a:pos x="T6" y="T7"/>
                    </a:cxn>
                    <a:cxn ang="T90">
                      <a:pos x="T8" y="T9"/>
                    </a:cxn>
                    <a:cxn ang="T91">
                      <a:pos x="T10" y="T11"/>
                    </a:cxn>
                    <a:cxn ang="T92">
                      <a:pos x="T12" y="T13"/>
                    </a:cxn>
                    <a:cxn ang="T93">
                      <a:pos x="T14" y="T15"/>
                    </a:cxn>
                    <a:cxn ang="T94">
                      <a:pos x="T16" y="T17"/>
                    </a:cxn>
                    <a:cxn ang="T95">
                      <a:pos x="T18" y="T19"/>
                    </a:cxn>
                    <a:cxn ang="T96">
                      <a:pos x="T20" y="T21"/>
                    </a:cxn>
                    <a:cxn ang="T97">
                      <a:pos x="T22" y="T23"/>
                    </a:cxn>
                    <a:cxn ang="T98">
                      <a:pos x="T24" y="T25"/>
                    </a:cxn>
                    <a:cxn ang="T99">
                      <a:pos x="T26" y="T27"/>
                    </a:cxn>
                    <a:cxn ang="T100">
                      <a:pos x="T28" y="T29"/>
                    </a:cxn>
                    <a:cxn ang="T101">
                      <a:pos x="T30" y="T31"/>
                    </a:cxn>
                    <a:cxn ang="T102">
                      <a:pos x="T32" y="T33"/>
                    </a:cxn>
                    <a:cxn ang="T103">
                      <a:pos x="T34" y="T35"/>
                    </a:cxn>
                    <a:cxn ang="T104">
                      <a:pos x="T36" y="T37"/>
                    </a:cxn>
                    <a:cxn ang="T105">
                      <a:pos x="T38" y="T39"/>
                    </a:cxn>
                    <a:cxn ang="T106">
                      <a:pos x="T40" y="T41"/>
                    </a:cxn>
                    <a:cxn ang="T107">
                      <a:pos x="T42" y="T43"/>
                    </a:cxn>
                    <a:cxn ang="T108">
                      <a:pos x="T44" y="T45"/>
                    </a:cxn>
                    <a:cxn ang="T109">
                      <a:pos x="T46" y="T47"/>
                    </a:cxn>
                    <a:cxn ang="T110">
                      <a:pos x="T48" y="T49"/>
                    </a:cxn>
                    <a:cxn ang="T111">
                      <a:pos x="T50" y="T51"/>
                    </a:cxn>
                    <a:cxn ang="T112">
                      <a:pos x="T52" y="T53"/>
                    </a:cxn>
                    <a:cxn ang="T113">
                      <a:pos x="T54" y="T55"/>
                    </a:cxn>
                    <a:cxn ang="T114">
                      <a:pos x="T56" y="T57"/>
                    </a:cxn>
                    <a:cxn ang="T115">
                      <a:pos x="T58" y="T59"/>
                    </a:cxn>
                    <a:cxn ang="T116">
                      <a:pos x="T60" y="T61"/>
                    </a:cxn>
                    <a:cxn ang="T117">
                      <a:pos x="T62" y="T63"/>
                    </a:cxn>
                    <a:cxn ang="T118">
                      <a:pos x="T64" y="T65"/>
                    </a:cxn>
                    <a:cxn ang="T119">
                      <a:pos x="T66" y="T67"/>
                    </a:cxn>
                    <a:cxn ang="T120">
                      <a:pos x="T68" y="T69"/>
                    </a:cxn>
                    <a:cxn ang="T121">
                      <a:pos x="T70" y="T71"/>
                    </a:cxn>
                    <a:cxn ang="T122">
                      <a:pos x="T72" y="T73"/>
                    </a:cxn>
                    <a:cxn ang="T123">
                      <a:pos x="T74" y="T75"/>
                    </a:cxn>
                    <a:cxn ang="T124">
                      <a:pos x="T76" y="T77"/>
                    </a:cxn>
                    <a:cxn ang="T125">
                      <a:pos x="T78" y="T79"/>
                    </a:cxn>
                    <a:cxn ang="T126">
                      <a:pos x="T80" y="T81"/>
                    </a:cxn>
                    <a:cxn ang="T127">
                      <a:pos x="T82" y="T83"/>
                    </a:cxn>
                    <a:cxn ang="T128">
                      <a:pos x="T84" y="T85"/>
                    </a:cxn>
                  </a:cxnLst>
                  <a:rect l="T129" t="T130" r="T131" b="T132"/>
                  <a:pathLst>
                    <a:path w="303" h="2087">
                      <a:moveTo>
                        <a:pt x="16" y="2086"/>
                      </a:moveTo>
                      <a:lnTo>
                        <a:pt x="40" y="2055"/>
                      </a:lnTo>
                      <a:lnTo>
                        <a:pt x="64" y="2021"/>
                      </a:lnTo>
                      <a:lnTo>
                        <a:pt x="87" y="1984"/>
                      </a:lnTo>
                      <a:lnTo>
                        <a:pt x="109" y="1945"/>
                      </a:lnTo>
                      <a:lnTo>
                        <a:pt x="131" y="1904"/>
                      </a:lnTo>
                      <a:lnTo>
                        <a:pt x="151" y="1861"/>
                      </a:lnTo>
                      <a:lnTo>
                        <a:pt x="170" y="1815"/>
                      </a:lnTo>
                      <a:lnTo>
                        <a:pt x="188" y="1768"/>
                      </a:lnTo>
                      <a:lnTo>
                        <a:pt x="205" y="1719"/>
                      </a:lnTo>
                      <a:lnTo>
                        <a:pt x="220" y="1668"/>
                      </a:lnTo>
                      <a:lnTo>
                        <a:pt x="234" y="1615"/>
                      </a:lnTo>
                      <a:lnTo>
                        <a:pt x="247" y="1561"/>
                      </a:lnTo>
                      <a:lnTo>
                        <a:pt x="259" y="1506"/>
                      </a:lnTo>
                      <a:lnTo>
                        <a:pt x="269" y="1449"/>
                      </a:lnTo>
                      <a:lnTo>
                        <a:pt x="278" y="1392"/>
                      </a:lnTo>
                      <a:lnTo>
                        <a:pt x="286" y="1333"/>
                      </a:lnTo>
                      <a:lnTo>
                        <a:pt x="292" y="1274"/>
                      </a:lnTo>
                      <a:lnTo>
                        <a:pt x="297" y="1214"/>
                      </a:lnTo>
                      <a:lnTo>
                        <a:pt x="300" y="1154"/>
                      </a:lnTo>
                      <a:lnTo>
                        <a:pt x="302" y="1094"/>
                      </a:lnTo>
                      <a:lnTo>
                        <a:pt x="302" y="1033"/>
                      </a:lnTo>
                      <a:lnTo>
                        <a:pt x="301" y="973"/>
                      </a:lnTo>
                      <a:lnTo>
                        <a:pt x="298" y="913"/>
                      </a:lnTo>
                      <a:lnTo>
                        <a:pt x="294" y="853"/>
                      </a:lnTo>
                      <a:lnTo>
                        <a:pt x="288" y="794"/>
                      </a:lnTo>
                      <a:lnTo>
                        <a:pt x="281" y="735"/>
                      </a:lnTo>
                      <a:lnTo>
                        <a:pt x="273" y="677"/>
                      </a:lnTo>
                      <a:lnTo>
                        <a:pt x="263" y="620"/>
                      </a:lnTo>
                      <a:lnTo>
                        <a:pt x="252" y="564"/>
                      </a:lnTo>
                      <a:lnTo>
                        <a:pt x="240" y="510"/>
                      </a:lnTo>
                      <a:lnTo>
                        <a:pt x="226" y="457"/>
                      </a:lnTo>
                      <a:lnTo>
                        <a:pt x="211" y="405"/>
                      </a:lnTo>
                      <a:lnTo>
                        <a:pt x="194" y="355"/>
                      </a:lnTo>
                      <a:lnTo>
                        <a:pt x="177" y="307"/>
                      </a:lnTo>
                      <a:lnTo>
                        <a:pt x="158" y="261"/>
                      </a:lnTo>
                      <a:lnTo>
                        <a:pt x="139" y="216"/>
                      </a:lnTo>
                      <a:lnTo>
                        <a:pt x="118" y="174"/>
                      </a:lnTo>
                      <a:lnTo>
                        <a:pt x="96" y="134"/>
                      </a:lnTo>
                      <a:lnTo>
                        <a:pt x="73" y="97"/>
                      </a:lnTo>
                      <a:lnTo>
                        <a:pt x="50" y="62"/>
                      </a:lnTo>
                      <a:lnTo>
                        <a:pt x="25" y="30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0267" name="Line 57"/>
              <p:cNvSpPr>
                <a:spLocks noChangeShapeType="1"/>
              </p:cNvSpPr>
              <p:nvPr/>
            </p:nvSpPr>
            <p:spPr bwMode="auto">
              <a:xfrm flipH="1">
                <a:off x="3342" y="2501"/>
                <a:ext cx="198" cy="1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8" name="Line 58"/>
              <p:cNvSpPr>
                <a:spLocks noChangeShapeType="1"/>
              </p:cNvSpPr>
              <p:nvPr/>
            </p:nvSpPr>
            <p:spPr bwMode="auto">
              <a:xfrm flipH="1">
                <a:off x="3355" y="2608"/>
                <a:ext cx="185" cy="1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9" name="Line 59"/>
              <p:cNvSpPr>
                <a:spLocks noChangeShapeType="1"/>
              </p:cNvSpPr>
              <p:nvPr/>
            </p:nvSpPr>
            <p:spPr bwMode="auto">
              <a:xfrm flipH="1">
                <a:off x="3342" y="2836"/>
                <a:ext cx="198" cy="1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70" name="Line 60"/>
              <p:cNvSpPr>
                <a:spLocks noChangeShapeType="1"/>
              </p:cNvSpPr>
              <p:nvPr/>
            </p:nvSpPr>
            <p:spPr bwMode="auto">
              <a:xfrm flipH="1">
                <a:off x="4089" y="2670"/>
                <a:ext cx="91" cy="1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71" name="Line 61"/>
              <p:cNvSpPr>
                <a:spLocks noChangeShapeType="1"/>
              </p:cNvSpPr>
              <p:nvPr/>
            </p:nvSpPr>
            <p:spPr bwMode="auto">
              <a:xfrm flipH="1">
                <a:off x="3370" y="2741"/>
                <a:ext cx="184" cy="1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0257" name="Freeform 62"/>
            <p:cNvSpPr>
              <a:spLocks noChangeArrowheads="1"/>
            </p:cNvSpPr>
            <p:nvPr/>
          </p:nvSpPr>
          <p:spPr bwMode="auto">
            <a:xfrm>
              <a:off x="2566" y="1147"/>
              <a:ext cx="606" cy="640"/>
            </a:xfrm>
            <a:custGeom>
              <a:avLst/>
              <a:gdLst>
                <a:gd name="T0" fmla="*/ 0 w 2674"/>
                <a:gd name="T1" fmla="*/ 0 h 2824"/>
                <a:gd name="T2" fmla="*/ 69 w 2674"/>
                <a:gd name="T3" fmla="*/ 0 h 2824"/>
                <a:gd name="T4" fmla="*/ 69 w 2674"/>
                <a:gd name="T5" fmla="*/ 145 h 2824"/>
                <a:gd name="T6" fmla="*/ 137 w 2674"/>
                <a:gd name="T7" fmla="*/ 145 h 282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674"/>
                <a:gd name="T13" fmla="*/ 0 h 2824"/>
                <a:gd name="T14" fmla="*/ 2674 w 2674"/>
                <a:gd name="T15" fmla="*/ 2824 h 282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674" h="2824">
                  <a:moveTo>
                    <a:pt x="0" y="0"/>
                  </a:moveTo>
                  <a:lnTo>
                    <a:pt x="1336" y="0"/>
                  </a:lnTo>
                  <a:lnTo>
                    <a:pt x="1336" y="2823"/>
                  </a:lnTo>
                  <a:lnTo>
                    <a:pt x="2673" y="2823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58" name="Freeform 63"/>
            <p:cNvSpPr>
              <a:spLocks noChangeArrowheads="1"/>
            </p:cNvSpPr>
            <p:nvPr/>
          </p:nvSpPr>
          <p:spPr bwMode="auto">
            <a:xfrm>
              <a:off x="2566" y="1697"/>
              <a:ext cx="606" cy="203"/>
            </a:xfrm>
            <a:custGeom>
              <a:avLst/>
              <a:gdLst>
                <a:gd name="T0" fmla="*/ 0 w 2674"/>
                <a:gd name="T1" fmla="*/ 0 h 893"/>
                <a:gd name="T2" fmla="*/ 0 w 2674"/>
                <a:gd name="T3" fmla="*/ 46 h 893"/>
                <a:gd name="T4" fmla="*/ 137 w 2674"/>
                <a:gd name="T5" fmla="*/ 46 h 893"/>
                <a:gd name="T6" fmla="*/ 0 60000 65536"/>
                <a:gd name="T7" fmla="*/ 0 60000 65536"/>
                <a:gd name="T8" fmla="*/ 0 60000 65536"/>
                <a:gd name="T9" fmla="*/ 0 w 2674"/>
                <a:gd name="T10" fmla="*/ 0 h 893"/>
                <a:gd name="T11" fmla="*/ 2674 w 2674"/>
                <a:gd name="T12" fmla="*/ 893 h 89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674" h="893">
                  <a:moveTo>
                    <a:pt x="0" y="0"/>
                  </a:moveTo>
                  <a:lnTo>
                    <a:pt x="0" y="892"/>
                  </a:lnTo>
                  <a:lnTo>
                    <a:pt x="2673" y="892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59" name="Freeform 64"/>
            <p:cNvSpPr>
              <a:spLocks noChangeArrowheads="1"/>
            </p:cNvSpPr>
            <p:nvPr/>
          </p:nvSpPr>
          <p:spPr bwMode="auto">
            <a:xfrm>
              <a:off x="2562" y="2030"/>
              <a:ext cx="644" cy="203"/>
            </a:xfrm>
            <a:custGeom>
              <a:avLst/>
              <a:gdLst>
                <a:gd name="T0" fmla="*/ 1 w 2838"/>
                <a:gd name="T1" fmla="*/ 46 h 893"/>
                <a:gd name="T2" fmla="*/ 0 w 2838"/>
                <a:gd name="T3" fmla="*/ 0 h 893"/>
                <a:gd name="T4" fmla="*/ 146 w 2838"/>
                <a:gd name="T5" fmla="*/ 0 h 893"/>
                <a:gd name="T6" fmla="*/ 0 60000 65536"/>
                <a:gd name="T7" fmla="*/ 0 60000 65536"/>
                <a:gd name="T8" fmla="*/ 0 60000 65536"/>
                <a:gd name="T9" fmla="*/ 0 w 2838"/>
                <a:gd name="T10" fmla="*/ 0 h 893"/>
                <a:gd name="T11" fmla="*/ 2838 w 2838"/>
                <a:gd name="T12" fmla="*/ 893 h 89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38" h="893">
                  <a:moveTo>
                    <a:pt x="15" y="892"/>
                  </a:moveTo>
                  <a:lnTo>
                    <a:pt x="0" y="0"/>
                  </a:lnTo>
                  <a:lnTo>
                    <a:pt x="2837" y="0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60" name="Freeform 65"/>
            <p:cNvSpPr>
              <a:spLocks noChangeArrowheads="1"/>
            </p:cNvSpPr>
            <p:nvPr/>
          </p:nvSpPr>
          <p:spPr bwMode="auto">
            <a:xfrm>
              <a:off x="2566" y="2124"/>
              <a:ext cx="606" cy="641"/>
            </a:xfrm>
            <a:custGeom>
              <a:avLst/>
              <a:gdLst>
                <a:gd name="T0" fmla="*/ 0 w 2674"/>
                <a:gd name="T1" fmla="*/ 145 h 2825"/>
                <a:gd name="T2" fmla="*/ 76 w 2674"/>
                <a:gd name="T3" fmla="*/ 145 h 2825"/>
                <a:gd name="T4" fmla="*/ 76 w 2674"/>
                <a:gd name="T5" fmla="*/ 0 h 2825"/>
                <a:gd name="T6" fmla="*/ 137 w 2674"/>
                <a:gd name="T7" fmla="*/ 0 h 282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674"/>
                <a:gd name="T13" fmla="*/ 0 h 2825"/>
                <a:gd name="T14" fmla="*/ 2674 w 2674"/>
                <a:gd name="T15" fmla="*/ 2825 h 282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674" h="2825">
                  <a:moveTo>
                    <a:pt x="0" y="2824"/>
                  </a:moveTo>
                  <a:lnTo>
                    <a:pt x="1485" y="2824"/>
                  </a:lnTo>
                  <a:lnTo>
                    <a:pt x="1485" y="0"/>
                  </a:lnTo>
                  <a:lnTo>
                    <a:pt x="2673" y="0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61" name="AutoShape 66"/>
            <p:cNvSpPr>
              <a:spLocks noChangeArrowheads="1"/>
            </p:cNvSpPr>
            <p:nvPr/>
          </p:nvSpPr>
          <p:spPr bwMode="auto">
            <a:xfrm>
              <a:off x="3887" y="1751"/>
              <a:ext cx="526" cy="275"/>
            </a:xfrm>
            <a:prstGeom prst="roundRect">
              <a:avLst>
                <a:gd name="adj" fmla="val 468"/>
              </a:avLst>
            </a:prstGeom>
            <a:noFill/>
            <a:ln w="25400">
              <a:noFill/>
              <a:round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pPr>
                <a:lnSpc>
                  <a:spcPct val="94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400" i="1"/>
                <a:t>out</a:t>
              </a:r>
            </a:p>
          </p:txBody>
        </p:sp>
        <p:graphicFrame>
          <p:nvGraphicFramePr>
            <p:cNvPr id="10245" name="Object 67"/>
            <p:cNvGraphicFramePr>
              <a:graphicFrameLocks noChangeAspect="1"/>
            </p:cNvGraphicFramePr>
            <p:nvPr/>
          </p:nvGraphicFramePr>
          <p:xfrm>
            <a:off x="1529" y="912"/>
            <a:ext cx="111" cy="2160"/>
          </p:xfrm>
          <a:graphic>
            <a:graphicData uri="http://schemas.openxmlformats.org/presentationml/2006/ole">
              <p:oleObj spid="_x0000_s10245" name="Equation" r:id="rId4" imgW="3495600" imgH="67313160" progId="Equation.3">
                <p:embed/>
              </p:oleObj>
            </a:graphicData>
          </a:graphic>
        </p:graphicFrame>
      </p:grpSp>
      <p:graphicFrame>
        <p:nvGraphicFramePr>
          <p:cNvPr id="10243" name="Object 68"/>
          <p:cNvGraphicFramePr>
            <a:graphicFrameLocks noChangeAspect="1"/>
          </p:cNvGraphicFramePr>
          <p:nvPr>
            <p:ph sz="quarter" idx="3"/>
          </p:nvPr>
        </p:nvGraphicFramePr>
        <p:xfrm>
          <a:off x="919163" y="4876800"/>
          <a:ext cx="6167437" cy="512763"/>
        </p:xfrm>
        <a:graphic>
          <a:graphicData uri="http://schemas.openxmlformats.org/presentationml/2006/ole">
            <p:oleObj spid="_x0000_s10243" name="Equation" r:id="rId5" imgW="2755800" imgH="228600" progId="Equation.3">
              <p:embed/>
            </p:oleObj>
          </a:graphicData>
        </a:graphic>
      </p:graphicFrame>
      <p:graphicFrame>
        <p:nvGraphicFramePr>
          <p:cNvPr id="10244" name="Object 69"/>
          <p:cNvGraphicFramePr>
            <a:graphicFrameLocks noChangeAspect="1"/>
          </p:cNvGraphicFramePr>
          <p:nvPr>
            <p:ph sz="quarter" idx="2"/>
          </p:nvPr>
        </p:nvGraphicFramePr>
        <p:xfrm>
          <a:off x="950913" y="5715000"/>
          <a:ext cx="4916487" cy="527050"/>
        </p:xfrm>
        <a:graphic>
          <a:graphicData uri="http://schemas.openxmlformats.org/presentationml/2006/ole">
            <p:oleObj spid="_x0000_s10244" name="Equation" r:id="rId6" imgW="1726920" imgH="203040" progId="Equation.3">
              <p:embed/>
            </p:oleObj>
          </a:graphicData>
        </a:graphic>
      </p:graphicFrame>
      <p:sp>
        <p:nvSpPr>
          <p:cNvPr id="10251" name="Text Box 70"/>
          <p:cNvSpPr txBox="1">
            <a:spLocks noChangeArrowheads="1"/>
          </p:cNvSpPr>
          <p:nvPr/>
        </p:nvSpPr>
        <p:spPr bwMode="auto">
          <a:xfrm>
            <a:off x="2763838" y="5334000"/>
            <a:ext cx="577850" cy="409575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pPr algn="l"/>
            <a:r>
              <a:rPr lang="en-US" sz="2000" b="1">
                <a:solidFill>
                  <a:srgbClr val="800000"/>
                </a:solidFill>
              </a:rPr>
              <a:t>OR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ECEN 301</a:t>
            </a:r>
          </a:p>
        </p:txBody>
      </p:sp>
      <p:sp>
        <p:nvSpPr>
          <p:cNvPr id="68611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Discussion #25 – Final Review</a:t>
            </a:r>
          </a:p>
        </p:txBody>
      </p:sp>
      <p:sp>
        <p:nvSpPr>
          <p:cNvPr id="68612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0932C2E6-8462-4D77-A77D-AA2C2B8F6F94}" type="slidenum">
              <a:rPr lang="en-US" smtClean="0"/>
              <a:pPr lvl="1"/>
              <a:t>47</a:t>
            </a:fld>
            <a:endParaRPr lang="en-US" smtClean="0"/>
          </a:p>
        </p:txBody>
      </p:sp>
      <p:sp>
        <p:nvSpPr>
          <p:cNvPr id="68613" name="Rectangle 2"/>
          <p:cNvSpPr>
            <a:spLocks noChangeArrowheads="1"/>
          </p:cNvSpPr>
          <p:nvPr/>
        </p:nvSpPr>
        <p:spPr bwMode="auto">
          <a:xfrm>
            <a:off x="3686175" y="3517900"/>
            <a:ext cx="1571625" cy="871538"/>
          </a:xfrm>
          <a:prstGeom prst="rect">
            <a:avLst/>
          </a:prstGeom>
          <a:solidFill>
            <a:srgbClr val="800000">
              <a:alpha val="20000"/>
            </a:srgbClr>
          </a:solidFill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614" name="Rectangle 3"/>
          <p:cNvSpPr>
            <a:spLocks noChangeArrowheads="1"/>
          </p:cNvSpPr>
          <p:nvPr/>
        </p:nvSpPr>
        <p:spPr bwMode="auto">
          <a:xfrm>
            <a:off x="3686175" y="2641600"/>
            <a:ext cx="1571625" cy="900113"/>
          </a:xfrm>
          <a:prstGeom prst="rect">
            <a:avLst/>
          </a:prstGeom>
          <a:solidFill>
            <a:srgbClr val="FFFF99">
              <a:alpha val="70195"/>
            </a:srgbClr>
          </a:solidFill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615" name="Rectangle 4"/>
          <p:cNvSpPr>
            <a:spLocks noChangeArrowheads="1"/>
          </p:cNvSpPr>
          <p:nvPr/>
        </p:nvSpPr>
        <p:spPr bwMode="auto">
          <a:xfrm>
            <a:off x="6370638" y="3810000"/>
            <a:ext cx="1630362" cy="1068388"/>
          </a:xfrm>
          <a:prstGeom prst="rect">
            <a:avLst/>
          </a:prstGeom>
          <a:solidFill>
            <a:srgbClr val="8495A9">
              <a:alpha val="50195"/>
            </a:srgbClr>
          </a:solidFill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616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Logic Functions – Truth Tables to Gates</a:t>
            </a:r>
          </a:p>
        </p:txBody>
      </p:sp>
      <p:sp>
        <p:nvSpPr>
          <p:cNvPr id="68617" name="Rectangle 6"/>
          <p:cNvSpPr>
            <a:spLocks noGrp="1" noChangeArrowheads="1"/>
          </p:cNvSpPr>
          <p:nvPr>
            <p:ph type="body" sz="half" idx="1"/>
          </p:nvPr>
        </p:nvSpPr>
        <p:spPr>
          <a:xfrm>
            <a:off x="406400" y="1333500"/>
            <a:ext cx="8356600" cy="1409700"/>
          </a:xfrm>
        </p:spPr>
        <p:txBody>
          <a:bodyPr/>
          <a:lstStyle/>
          <a:p>
            <a:r>
              <a:rPr lang="en-US" sz="2800" smtClean="0"/>
              <a:t>Each row of truth table is an </a:t>
            </a:r>
            <a:r>
              <a:rPr lang="en-US" sz="2800" b="1" smtClean="0"/>
              <a:t>AND</a:t>
            </a:r>
            <a:r>
              <a:rPr lang="en-US" sz="2800" smtClean="0"/>
              <a:t> gate</a:t>
            </a:r>
          </a:p>
          <a:p>
            <a:r>
              <a:rPr lang="en-US" sz="2800" smtClean="0"/>
              <a:t>Each output column is an </a:t>
            </a:r>
            <a:r>
              <a:rPr lang="en-US" sz="2800" b="1" smtClean="0"/>
              <a:t>OR</a:t>
            </a:r>
            <a:r>
              <a:rPr lang="en-US" sz="2800" smtClean="0"/>
              <a:t> gate</a:t>
            </a:r>
          </a:p>
        </p:txBody>
      </p:sp>
      <p:graphicFrame>
        <p:nvGraphicFramePr>
          <p:cNvPr id="905223" name="Group 7"/>
          <p:cNvGraphicFramePr>
            <a:graphicFrameLocks noGrp="1"/>
          </p:cNvGraphicFramePr>
          <p:nvPr>
            <p:ph sz="half" idx="2"/>
          </p:nvPr>
        </p:nvGraphicFramePr>
        <p:xfrm>
          <a:off x="838200" y="2819400"/>
          <a:ext cx="1676400" cy="3078480"/>
        </p:xfrm>
        <a:graphic>
          <a:graphicData uri="http://schemas.openxmlformats.org/drawingml/2006/table">
            <a:tbl>
              <a:tblPr/>
              <a:tblGrid>
                <a:gridCol w="228600"/>
                <a:gridCol w="304800"/>
                <a:gridCol w="304800"/>
                <a:gridCol w="838200"/>
              </a:tblGrid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A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OUT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39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95A9">
                        <a:alpha val="50000"/>
                      </a:srgbClr>
                    </a:solidFill>
                  </a:tcPr>
                </a:tc>
              </a:tr>
              <a:tr h="1539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95A9">
                        <a:alpha val="50000"/>
                      </a:srgbClr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>
                        <a:alpha val="50000"/>
                      </a:srgbClr>
                    </a:solidFill>
                  </a:tcPr>
                </a:tc>
              </a:tr>
              <a:tr h="1539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0000">
                        <a:alpha val="20000"/>
                      </a:srgbClr>
                    </a:solidFill>
                  </a:tcPr>
                </a:tc>
              </a:tr>
              <a:tr h="1539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95A9">
                        <a:alpha val="50000"/>
                      </a:srgbClr>
                    </a:solidFill>
                  </a:tcPr>
                </a:tc>
              </a:tr>
              <a:tr h="1539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CA964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CA964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CA964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CA964">
                        <a:alpha val="20000"/>
                      </a:srgbClr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95A9">
                        <a:alpha val="50000"/>
                      </a:srgbClr>
                    </a:solidFill>
                  </a:tcPr>
                </a:tc>
              </a:tr>
              <a:tr h="1539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>
                        <a:alpha val="20000"/>
                      </a:srgbClr>
                    </a:solidFill>
                  </a:tcPr>
                </a:tc>
              </a:tr>
            </a:tbl>
          </a:graphicData>
        </a:graphic>
      </p:graphicFrame>
      <p:grpSp>
        <p:nvGrpSpPr>
          <p:cNvPr id="68661" name="Group 50"/>
          <p:cNvGrpSpPr>
            <a:grpSpLocks/>
          </p:cNvGrpSpPr>
          <p:nvPr/>
        </p:nvGrpSpPr>
        <p:grpSpPr bwMode="auto">
          <a:xfrm>
            <a:off x="4041775" y="5302250"/>
            <a:ext cx="1390650" cy="749300"/>
            <a:chOff x="3648" y="1960"/>
            <a:chExt cx="1248" cy="673"/>
          </a:xfrm>
        </p:grpSpPr>
        <p:grpSp>
          <p:nvGrpSpPr>
            <p:cNvPr id="68720" name="Group 51"/>
            <p:cNvGrpSpPr>
              <a:grpSpLocks/>
            </p:cNvGrpSpPr>
            <p:nvPr/>
          </p:nvGrpSpPr>
          <p:grpSpPr bwMode="auto">
            <a:xfrm>
              <a:off x="3817" y="1960"/>
              <a:ext cx="776" cy="673"/>
              <a:chOff x="2521" y="1536"/>
              <a:chExt cx="776" cy="673"/>
            </a:xfrm>
          </p:grpSpPr>
          <p:sp>
            <p:nvSpPr>
              <p:cNvPr id="68725" name="Arc 52"/>
              <p:cNvSpPr>
                <a:spLocks/>
              </p:cNvSpPr>
              <p:nvPr/>
            </p:nvSpPr>
            <p:spPr bwMode="auto">
              <a:xfrm>
                <a:off x="2925" y="1537"/>
                <a:ext cx="372" cy="672"/>
              </a:xfrm>
              <a:custGeom>
                <a:avLst/>
                <a:gdLst>
                  <a:gd name="T0" fmla="*/ 0 w 21658"/>
                  <a:gd name="T1" fmla="*/ 0 h 43200"/>
                  <a:gd name="T2" fmla="*/ 0 w 21658"/>
                  <a:gd name="T3" fmla="*/ 0 h 43200"/>
                  <a:gd name="T4" fmla="*/ 0 w 21658"/>
                  <a:gd name="T5" fmla="*/ 0 h 43200"/>
                  <a:gd name="T6" fmla="*/ 0 60000 65536"/>
                  <a:gd name="T7" fmla="*/ 0 60000 65536"/>
                  <a:gd name="T8" fmla="*/ 0 60000 65536"/>
                  <a:gd name="T9" fmla="*/ 0 w 21658"/>
                  <a:gd name="T10" fmla="*/ 0 h 43200"/>
                  <a:gd name="T11" fmla="*/ 21658 w 21658"/>
                  <a:gd name="T12" fmla="*/ 43200 h 432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58" h="43200" fill="none" extrusionOk="0">
                    <a:moveTo>
                      <a:pt x="0" y="0"/>
                    </a:moveTo>
                    <a:cubicBezTo>
                      <a:pt x="19" y="0"/>
                      <a:pt x="38" y="-1"/>
                      <a:pt x="58" y="0"/>
                    </a:cubicBezTo>
                    <a:cubicBezTo>
                      <a:pt x="11987" y="0"/>
                      <a:pt x="21658" y="9670"/>
                      <a:pt x="21658" y="21600"/>
                    </a:cubicBezTo>
                    <a:cubicBezTo>
                      <a:pt x="21658" y="33529"/>
                      <a:pt x="11987" y="43199"/>
                      <a:pt x="58" y="43200"/>
                    </a:cubicBezTo>
                  </a:path>
                  <a:path w="21658" h="43200" stroke="0" extrusionOk="0">
                    <a:moveTo>
                      <a:pt x="0" y="0"/>
                    </a:moveTo>
                    <a:cubicBezTo>
                      <a:pt x="19" y="0"/>
                      <a:pt x="38" y="-1"/>
                      <a:pt x="58" y="0"/>
                    </a:cubicBezTo>
                    <a:cubicBezTo>
                      <a:pt x="11987" y="0"/>
                      <a:pt x="21658" y="9670"/>
                      <a:pt x="21658" y="21600"/>
                    </a:cubicBezTo>
                    <a:cubicBezTo>
                      <a:pt x="21658" y="33529"/>
                      <a:pt x="11987" y="43199"/>
                      <a:pt x="58" y="43200"/>
                    </a:cubicBezTo>
                    <a:lnTo>
                      <a:pt x="58" y="21600"/>
                    </a:lnTo>
                    <a:close/>
                  </a:path>
                </a:pathLst>
              </a:custGeom>
              <a:noFill/>
              <a:ln w="12700" cap="rnd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8726" name="Freeform 53"/>
              <p:cNvSpPr>
                <a:spLocks/>
              </p:cNvSpPr>
              <p:nvPr/>
            </p:nvSpPr>
            <p:spPr bwMode="auto">
              <a:xfrm>
                <a:off x="2521" y="1536"/>
                <a:ext cx="439" cy="673"/>
              </a:xfrm>
              <a:custGeom>
                <a:avLst/>
                <a:gdLst>
                  <a:gd name="T0" fmla="*/ 438 w 439"/>
                  <a:gd name="T1" fmla="*/ 0 h 673"/>
                  <a:gd name="T2" fmla="*/ 0 w 439"/>
                  <a:gd name="T3" fmla="*/ 0 h 673"/>
                  <a:gd name="T4" fmla="*/ 0 w 439"/>
                  <a:gd name="T5" fmla="*/ 672 h 673"/>
                  <a:gd name="T6" fmla="*/ 438 w 439"/>
                  <a:gd name="T7" fmla="*/ 672 h 67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39"/>
                  <a:gd name="T13" fmla="*/ 0 h 673"/>
                  <a:gd name="T14" fmla="*/ 439 w 439"/>
                  <a:gd name="T15" fmla="*/ 673 h 67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39" h="673">
                    <a:moveTo>
                      <a:pt x="438" y="0"/>
                    </a:moveTo>
                    <a:lnTo>
                      <a:pt x="0" y="0"/>
                    </a:lnTo>
                    <a:lnTo>
                      <a:pt x="0" y="672"/>
                    </a:lnTo>
                    <a:lnTo>
                      <a:pt x="438" y="672"/>
                    </a:lnTo>
                  </a:path>
                </a:pathLst>
              </a:custGeom>
              <a:noFill/>
              <a:ln w="12700" cap="rnd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68721" name="Line 54"/>
            <p:cNvSpPr>
              <a:spLocks noChangeShapeType="1"/>
            </p:cNvSpPr>
            <p:nvPr/>
          </p:nvSpPr>
          <p:spPr bwMode="auto">
            <a:xfrm flipH="1">
              <a:off x="3648" y="2061"/>
              <a:ext cx="169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722" name="Line 55"/>
            <p:cNvSpPr>
              <a:spLocks noChangeShapeType="1"/>
            </p:cNvSpPr>
            <p:nvPr/>
          </p:nvSpPr>
          <p:spPr bwMode="auto">
            <a:xfrm flipH="1">
              <a:off x="3648" y="2531"/>
              <a:ext cx="169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723" name="Line 56"/>
            <p:cNvSpPr>
              <a:spLocks noChangeShapeType="1"/>
            </p:cNvSpPr>
            <p:nvPr/>
          </p:nvSpPr>
          <p:spPr bwMode="auto">
            <a:xfrm flipH="1">
              <a:off x="4608" y="2294"/>
              <a:ext cx="2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724" name="Line 57"/>
            <p:cNvSpPr>
              <a:spLocks noChangeShapeType="1"/>
            </p:cNvSpPr>
            <p:nvPr/>
          </p:nvSpPr>
          <p:spPr bwMode="auto">
            <a:xfrm flipH="1">
              <a:off x="3648" y="2291"/>
              <a:ext cx="169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8662" name="Group 58"/>
          <p:cNvGrpSpPr>
            <a:grpSpLocks/>
          </p:cNvGrpSpPr>
          <p:nvPr/>
        </p:nvGrpSpPr>
        <p:grpSpPr bwMode="auto">
          <a:xfrm>
            <a:off x="4041775" y="4452938"/>
            <a:ext cx="1390650" cy="750887"/>
            <a:chOff x="3648" y="1960"/>
            <a:chExt cx="1248" cy="673"/>
          </a:xfrm>
        </p:grpSpPr>
        <p:grpSp>
          <p:nvGrpSpPr>
            <p:cNvPr id="68713" name="Group 59"/>
            <p:cNvGrpSpPr>
              <a:grpSpLocks/>
            </p:cNvGrpSpPr>
            <p:nvPr/>
          </p:nvGrpSpPr>
          <p:grpSpPr bwMode="auto">
            <a:xfrm>
              <a:off x="3817" y="1960"/>
              <a:ext cx="776" cy="673"/>
              <a:chOff x="2521" y="1536"/>
              <a:chExt cx="776" cy="673"/>
            </a:xfrm>
          </p:grpSpPr>
          <p:sp>
            <p:nvSpPr>
              <p:cNvPr id="68718" name="Arc 60"/>
              <p:cNvSpPr>
                <a:spLocks/>
              </p:cNvSpPr>
              <p:nvPr/>
            </p:nvSpPr>
            <p:spPr bwMode="auto">
              <a:xfrm>
                <a:off x="2925" y="1537"/>
                <a:ext cx="372" cy="672"/>
              </a:xfrm>
              <a:custGeom>
                <a:avLst/>
                <a:gdLst>
                  <a:gd name="T0" fmla="*/ 0 w 21658"/>
                  <a:gd name="T1" fmla="*/ 0 h 43200"/>
                  <a:gd name="T2" fmla="*/ 0 w 21658"/>
                  <a:gd name="T3" fmla="*/ 0 h 43200"/>
                  <a:gd name="T4" fmla="*/ 0 w 21658"/>
                  <a:gd name="T5" fmla="*/ 0 h 43200"/>
                  <a:gd name="T6" fmla="*/ 0 60000 65536"/>
                  <a:gd name="T7" fmla="*/ 0 60000 65536"/>
                  <a:gd name="T8" fmla="*/ 0 60000 65536"/>
                  <a:gd name="T9" fmla="*/ 0 w 21658"/>
                  <a:gd name="T10" fmla="*/ 0 h 43200"/>
                  <a:gd name="T11" fmla="*/ 21658 w 21658"/>
                  <a:gd name="T12" fmla="*/ 43200 h 432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58" h="43200" fill="none" extrusionOk="0">
                    <a:moveTo>
                      <a:pt x="0" y="0"/>
                    </a:moveTo>
                    <a:cubicBezTo>
                      <a:pt x="19" y="0"/>
                      <a:pt x="38" y="-1"/>
                      <a:pt x="58" y="0"/>
                    </a:cubicBezTo>
                    <a:cubicBezTo>
                      <a:pt x="11987" y="0"/>
                      <a:pt x="21658" y="9670"/>
                      <a:pt x="21658" y="21600"/>
                    </a:cubicBezTo>
                    <a:cubicBezTo>
                      <a:pt x="21658" y="33529"/>
                      <a:pt x="11987" y="43199"/>
                      <a:pt x="58" y="43200"/>
                    </a:cubicBezTo>
                  </a:path>
                  <a:path w="21658" h="43200" stroke="0" extrusionOk="0">
                    <a:moveTo>
                      <a:pt x="0" y="0"/>
                    </a:moveTo>
                    <a:cubicBezTo>
                      <a:pt x="19" y="0"/>
                      <a:pt x="38" y="-1"/>
                      <a:pt x="58" y="0"/>
                    </a:cubicBezTo>
                    <a:cubicBezTo>
                      <a:pt x="11987" y="0"/>
                      <a:pt x="21658" y="9670"/>
                      <a:pt x="21658" y="21600"/>
                    </a:cubicBezTo>
                    <a:cubicBezTo>
                      <a:pt x="21658" y="33529"/>
                      <a:pt x="11987" y="43199"/>
                      <a:pt x="58" y="43200"/>
                    </a:cubicBezTo>
                    <a:lnTo>
                      <a:pt x="58" y="21600"/>
                    </a:lnTo>
                    <a:close/>
                  </a:path>
                </a:pathLst>
              </a:custGeom>
              <a:noFill/>
              <a:ln w="12700" cap="rnd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8719" name="Freeform 61"/>
              <p:cNvSpPr>
                <a:spLocks/>
              </p:cNvSpPr>
              <p:nvPr/>
            </p:nvSpPr>
            <p:spPr bwMode="auto">
              <a:xfrm>
                <a:off x="2521" y="1536"/>
                <a:ext cx="439" cy="673"/>
              </a:xfrm>
              <a:custGeom>
                <a:avLst/>
                <a:gdLst>
                  <a:gd name="T0" fmla="*/ 438 w 439"/>
                  <a:gd name="T1" fmla="*/ 0 h 673"/>
                  <a:gd name="T2" fmla="*/ 0 w 439"/>
                  <a:gd name="T3" fmla="*/ 0 h 673"/>
                  <a:gd name="T4" fmla="*/ 0 w 439"/>
                  <a:gd name="T5" fmla="*/ 672 h 673"/>
                  <a:gd name="T6" fmla="*/ 438 w 439"/>
                  <a:gd name="T7" fmla="*/ 672 h 67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39"/>
                  <a:gd name="T13" fmla="*/ 0 h 673"/>
                  <a:gd name="T14" fmla="*/ 439 w 439"/>
                  <a:gd name="T15" fmla="*/ 673 h 67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39" h="673">
                    <a:moveTo>
                      <a:pt x="438" y="0"/>
                    </a:moveTo>
                    <a:lnTo>
                      <a:pt x="0" y="0"/>
                    </a:lnTo>
                    <a:lnTo>
                      <a:pt x="0" y="672"/>
                    </a:lnTo>
                    <a:lnTo>
                      <a:pt x="438" y="672"/>
                    </a:lnTo>
                  </a:path>
                </a:pathLst>
              </a:custGeom>
              <a:noFill/>
              <a:ln w="12700" cap="rnd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68714" name="Line 62"/>
            <p:cNvSpPr>
              <a:spLocks noChangeShapeType="1"/>
            </p:cNvSpPr>
            <p:nvPr/>
          </p:nvSpPr>
          <p:spPr bwMode="auto">
            <a:xfrm flipH="1">
              <a:off x="3648" y="2061"/>
              <a:ext cx="169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715" name="Line 63"/>
            <p:cNvSpPr>
              <a:spLocks noChangeShapeType="1"/>
            </p:cNvSpPr>
            <p:nvPr/>
          </p:nvSpPr>
          <p:spPr bwMode="auto">
            <a:xfrm flipH="1">
              <a:off x="3648" y="2531"/>
              <a:ext cx="169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716" name="Line 64"/>
            <p:cNvSpPr>
              <a:spLocks noChangeShapeType="1"/>
            </p:cNvSpPr>
            <p:nvPr/>
          </p:nvSpPr>
          <p:spPr bwMode="auto">
            <a:xfrm flipH="1">
              <a:off x="4608" y="2294"/>
              <a:ext cx="2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717" name="Line 65"/>
            <p:cNvSpPr>
              <a:spLocks noChangeShapeType="1"/>
            </p:cNvSpPr>
            <p:nvPr/>
          </p:nvSpPr>
          <p:spPr bwMode="auto">
            <a:xfrm flipH="1">
              <a:off x="3648" y="2291"/>
              <a:ext cx="169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8663" name="Group 66"/>
          <p:cNvGrpSpPr>
            <a:grpSpLocks/>
          </p:cNvGrpSpPr>
          <p:nvPr/>
        </p:nvGrpSpPr>
        <p:grpSpPr bwMode="auto">
          <a:xfrm>
            <a:off x="4041775" y="3597275"/>
            <a:ext cx="1390650" cy="750888"/>
            <a:chOff x="3648" y="1960"/>
            <a:chExt cx="1248" cy="673"/>
          </a:xfrm>
        </p:grpSpPr>
        <p:grpSp>
          <p:nvGrpSpPr>
            <p:cNvPr id="68706" name="Group 67"/>
            <p:cNvGrpSpPr>
              <a:grpSpLocks/>
            </p:cNvGrpSpPr>
            <p:nvPr/>
          </p:nvGrpSpPr>
          <p:grpSpPr bwMode="auto">
            <a:xfrm>
              <a:off x="3817" y="1960"/>
              <a:ext cx="776" cy="673"/>
              <a:chOff x="2521" y="1536"/>
              <a:chExt cx="776" cy="673"/>
            </a:xfrm>
          </p:grpSpPr>
          <p:sp>
            <p:nvSpPr>
              <p:cNvPr id="68711" name="Arc 68"/>
              <p:cNvSpPr>
                <a:spLocks/>
              </p:cNvSpPr>
              <p:nvPr/>
            </p:nvSpPr>
            <p:spPr bwMode="auto">
              <a:xfrm>
                <a:off x="2925" y="1537"/>
                <a:ext cx="372" cy="672"/>
              </a:xfrm>
              <a:custGeom>
                <a:avLst/>
                <a:gdLst>
                  <a:gd name="T0" fmla="*/ 0 w 21658"/>
                  <a:gd name="T1" fmla="*/ 0 h 43200"/>
                  <a:gd name="T2" fmla="*/ 0 w 21658"/>
                  <a:gd name="T3" fmla="*/ 0 h 43200"/>
                  <a:gd name="T4" fmla="*/ 0 w 21658"/>
                  <a:gd name="T5" fmla="*/ 0 h 43200"/>
                  <a:gd name="T6" fmla="*/ 0 60000 65536"/>
                  <a:gd name="T7" fmla="*/ 0 60000 65536"/>
                  <a:gd name="T8" fmla="*/ 0 60000 65536"/>
                  <a:gd name="T9" fmla="*/ 0 w 21658"/>
                  <a:gd name="T10" fmla="*/ 0 h 43200"/>
                  <a:gd name="T11" fmla="*/ 21658 w 21658"/>
                  <a:gd name="T12" fmla="*/ 43200 h 432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58" h="43200" fill="none" extrusionOk="0">
                    <a:moveTo>
                      <a:pt x="0" y="0"/>
                    </a:moveTo>
                    <a:cubicBezTo>
                      <a:pt x="19" y="0"/>
                      <a:pt x="38" y="-1"/>
                      <a:pt x="58" y="0"/>
                    </a:cubicBezTo>
                    <a:cubicBezTo>
                      <a:pt x="11987" y="0"/>
                      <a:pt x="21658" y="9670"/>
                      <a:pt x="21658" y="21600"/>
                    </a:cubicBezTo>
                    <a:cubicBezTo>
                      <a:pt x="21658" y="33529"/>
                      <a:pt x="11987" y="43199"/>
                      <a:pt x="58" y="43200"/>
                    </a:cubicBezTo>
                  </a:path>
                  <a:path w="21658" h="43200" stroke="0" extrusionOk="0">
                    <a:moveTo>
                      <a:pt x="0" y="0"/>
                    </a:moveTo>
                    <a:cubicBezTo>
                      <a:pt x="19" y="0"/>
                      <a:pt x="38" y="-1"/>
                      <a:pt x="58" y="0"/>
                    </a:cubicBezTo>
                    <a:cubicBezTo>
                      <a:pt x="11987" y="0"/>
                      <a:pt x="21658" y="9670"/>
                      <a:pt x="21658" y="21600"/>
                    </a:cubicBezTo>
                    <a:cubicBezTo>
                      <a:pt x="21658" y="33529"/>
                      <a:pt x="11987" y="43199"/>
                      <a:pt x="58" y="43200"/>
                    </a:cubicBezTo>
                    <a:lnTo>
                      <a:pt x="58" y="21600"/>
                    </a:lnTo>
                    <a:close/>
                  </a:path>
                </a:pathLst>
              </a:custGeom>
              <a:noFill/>
              <a:ln w="12700" cap="rnd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8712" name="Freeform 69"/>
              <p:cNvSpPr>
                <a:spLocks/>
              </p:cNvSpPr>
              <p:nvPr/>
            </p:nvSpPr>
            <p:spPr bwMode="auto">
              <a:xfrm>
                <a:off x="2521" y="1536"/>
                <a:ext cx="439" cy="673"/>
              </a:xfrm>
              <a:custGeom>
                <a:avLst/>
                <a:gdLst>
                  <a:gd name="T0" fmla="*/ 438 w 439"/>
                  <a:gd name="T1" fmla="*/ 0 h 673"/>
                  <a:gd name="T2" fmla="*/ 0 w 439"/>
                  <a:gd name="T3" fmla="*/ 0 h 673"/>
                  <a:gd name="T4" fmla="*/ 0 w 439"/>
                  <a:gd name="T5" fmla="*/ 672 h 673"/>
                  <a:gd name="T6" fmla="*/ 438 w 439"/>
                  <a:gd name="T7" fmla="*/ 672 h 67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39"/>
                  <a:gd name="T13" fmla="*/ 0 h 673"/>
                  <a:gd name="T14" fmla="*/ 439 w 439"/>
                  <a:gd name="T15" fmla="*/ 673 h 67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39" h="673">
                    <a:moveTo>
                      <a:pt x="438" y="0"/>
                    </a:moveTo>
                    <a:lnTo>
                      <a:pt x="0" y="0"/>
                    </a:lnTo>
                    <a:lnTo>
                      <a:pt x="0" y="672"/>
                    </a:lnTo>
                    <a:lnTo>
                      <a:pt x="438" y="672"/>
                    </a:lnTo>
                  </a:path>
                </a:pathLst>
              </a:custGeom>
              <a:noFill/>
              <a:ln w="12700" cap="rnd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68707" name="Line 70"/>
            <p:cNvSpPr>
              <a:spLocks noChangeShapeType="1"/>
            </p:cNvSpPr>
            <p:nvPr/>
          </p:nvSpPr>
          <p:spPr bwMode="auto">
            <a:xfrm flipH="1">
              <a:off x="3648" y="2061"/>
              <a:ext cx="169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708" name="Line 71"/>
            <p:cNvSpPr>
              <a:spLocks noChangeShapeType="1"/>
            </p:cNvSpPr>
            <p:nvPr/>
          </p:nvSpPr>
          <p:spPr bwMode="auto">
            <a:xfrm flipH="1">
              <a:off x="3648" y="2531"/>
              <a:ext cx="169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709" name="Line 72"/>
            <p:cNvSpPr>
              <a:spLocks noChangeShapeType="1"/>
            </p:cNvSpPr>
            <p:nvPr/>
          </p:nvSpPr>
          <p:spPr bwMode="auto">
            <a:xfrm flipH="1">
              <a:off x="4608" y="2294"/>
              <a:ext cx="2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710" name="Line 73"/>
            <p:cNvSpPr>
              <a:spLocks noChangeShapeType="1"/>
            </p:cNvSpPr>
            <p:nvPr/>
          </p:nvSpPr>
          <p:spPr bwMode="auto">
            <a:xfrm flipH="1">
              <a:off x="3648" y="2291"/>
              <a:ext cx="169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8664" name="Group 74"/>
          <p:cNvGrpSpPr>
            <a:grpSpLocks/>
          </p:cNvGrpSpPr>
          <p:nvPr/>
        </p:nvGrpSpPr>
        <p:grpSpPr bwMode="auto">
          <a:xfrm>
            <a:off x="4041775" y="2732088"/>
            <a:ext cx="1390650" cy="749300"/>
            <a:chOff x="3648" y="1960"/>
            <a:chExt cx="1248" cy="673"/>
          </a:xfrm>
        </p:grpSpPr>
        <p:grpSp>
          <p:nvGrpSpPr>
            <p:cNvPr id="68699" name="Group 75"/>
            <p:cNvGrpSpPr>
              <a:grpSpLocks/>
            </p:cNvGrpSpPr>
            <p:nvPr/>
          </p:nvGrpSpPr>
          <p:grpSpPr bwMode="auto">
            <a:xfrm>
              <a:off x="3817" y="1960"/>
              <a:ext cx="776" cy="673"/>
              <a:chOff x="2521" y="1536"/>
              <a:chExt cx="776" cy="673"/>
            </a:xfrm>
          </p:grpSpPr>
          <p:sp>
            <p:nvSpPr>
              <p:cNvPr id="68704" name="Arc 76"/>
              <p:cNvSpPr>
                <a:spLocks/>
              </p:cNvSpPr>
              <p:nvPr/>
            </p:nvSpPr>
            <p:spPr bwMode="auto">
              <a:xfrm>
                <a:off x="2925" y="1537"/>
                <a:ext cx="372" cy="672"/>
              </a:xfrm>
              <a:custGeom>
                <a:avLst/>
                <a:gdLst>
                  <a:gd name="T0" fmla="*/ 0 w 21658"/>
                  <a:gd name="T1" fmla="*/ 0 h 43200"/>
                  <a:gd name="T2" fmla="*/ 0 w 21658"/>
                  <a:gd name="T3" fmla="*/ 0 h 43200"/>
                  <a:gd name="T4" fmla="*/ 0 w 21658"/>
                  <a:gd name="T5" fmla="*/ 0 h 43200"/>
                  <a:gd name="T6" fmla="*/ 0 60000 65536"/>
                  <a:gd name="T7" fmla="*/ 0 60000 65536"/>
                  <a:gd name="T8" fmla="*/ 0 60000 65536"/>
                  <a:gd name="T9" fmla="*/ 0 w 21658"/>
                  <a:gd name="T10" fmla="*/ 0 h 43200"/>
                  <a:gd name="T11" fmla="*/ 21658 w 21658"/>
                  <a:gd name="T12" fmla="*/ 43200 h 432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58" h="43200" fill="none" extrusionOk="0">
                    <a:moveTo>
                      <a:pt x="0" y="0"/>
                    </a:moveTo>
                    <a:cubicBezTo>
                      <a:pt x="19" y="0"/>
                      <a:pt x="38" y="-1"/>
                      <a:pt x="58" y="0"/>
                    </a:cubicBezTo>
                    <a:cubicBezTo>
                      <a:pt x="11987" y="0"/>
                      <a:pt x="21658" y="9670"/>
                      <a:pt x="21658" y="21600"/>
                    </a:cubicBezTo>
                    <a:cubicBezTo>
                      <a:pt x="21658" y="33529"/>
                      <a:pt x="11987" y="43199"/>
                      <a:pt x="58" y="43200"/>
                    </a:cubicBezTo>
                  </a:path>
                  <a:path w="21658" h="43200" stroke="0" extrusionOk="0">
                    <a:moveTo>
                      <a:pt x="0" y="0"/>
                    </a:moveTo>
                    <a:cubicBezTo>
                      <a:pt x="19" y="0"/>
                      <a:pt x="38" y="-1"/>
                      <a:pt x="58" y="0"/>
                    </a:cubicBezTo>
                    <a:cubicBezTo>
                      <a:pt x="11987" y="0"/>
                      <a:pt x="21658" y="9670"/>
                      <a:pt x="21658" y="21600"/>
                    </a:cubicBezTo>
                    <a:cubicBezTo>
                      <a:pt x="21658" y="33529"/>
                      <a:pt x="11987" y="43199"/>
                      <a:pt x="58" y="43200"/>
                    </a:cubicBezTo>
                    <a:lnTo>
                      <a:pt x="58" y="21600"/>
                    </a:lnTo>
                    <a:close/>
                  </a:path>
                </a:pathLst>
              </a:custGeom>
              <a:noFill/>
              <a:ln w="12700" cap="rnd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8705" name="Freeform 77"/>
              <p:cNvSpPr>
                <a:spLocks/>
              </p:cNvSpPr>
              <p:nvPr/>
            </p:nvSpPr>
            <p:spPr bwMode="auto">
              <a:xfrm>
                <a:off x="2521" y="1536"/>
                <a:ext cx="439" cy="673"/>
              </a:xfrm>
              <a:custGeom>
                <a:avLst/>
                <a:gdLst>
                  <a:gd name="T0" fmla="*/ 438 w 439"/>
                  <a:gd name="T1" fmla="*/ 0 h 673"/>
                  <a:gd name="T2" fmla="*/ 0 w 439"/>
                  <a:gd name="T3" fmla="*/ 0 h 673"/>
                  <a:gd name="T4" fmla="*/ 0 w 439"/>
                  <a:gd name="T5" fmla="*/ 672 h 673"/>
                  <a:gd name="T6" fmla="*/ 438 w 439"/>
                  <a:gd name="T7" fmla="*/ 672 h 67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39"/>
                  <a:gd name="T13" fmla="*/ 0 h 673"/>
                  <a:gd name="T14" fmla="*/ 439 w 439"/>
                  <a:gd name="T15" fmla="*/ 673 h 67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39" h="673">
                    <a:moveTo>
                      <a:pt x="438" y="0"/>
                    </a:moveTo>
                    <a:lnTo>
                      <a:pt x="0" y="0"/>
                    </a:lnTo>
                    <a:lnTo>
                      <a:pt x="0" y="672"/>
                    </a:lnTo>
                    <a:lnTo>
                      <a:pt x="438" y="672"/>
                    </a:lnTo>
                  </a:path>
                </a:pathLst>
              </a:custGeom>
              <a:noFill/>
              <a:ln w="12700" cap="rnd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68700" name="Line 78"/>
            <p:cNvSpPr>
              <a:spLocks noChangeShapeType="1"/>
            </p:cNvSpPr>
            <p:nvPr/>
          </p:nvSpPr>
          <p:spPr bwMode="auto">
            <a:xfrm flipH="1">
              <a:off x="3648" y="2061"/>
              <a:ext cx="169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701" name="Line 79"/>
            <p:cNvSpPr>
              <a:spLocks noChangeShapeType="1"/>
            </p:cNvSpPr>
            <p:nvPr/>
          </p:nvSpPr>
          <p:spPr bwMode="auto">
            <a:xfrm flipH="1">
              <a:off x="3648" y="2531"/>
              <a:ext cx="169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702" name="Line 80"/>
            <p:cNvSpPr>
              <a:spLocks noChangeShapeType="1"/>
            </p:cNvSpPr>
            <p:nvPr/>
          </p:nvSpPr>
          <p:spPr bwMode="auto">
            <a:xfrm flipH="1">
              <a:off x="4608" y="2294"/>
              <a:ext cx="2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703" name="Line 81"/>
            <p:cNvSpPr>
              <a:spLocks noChangeShapeType="1"/>
            </p:cNvSpPr>
            <p:nvPr/>
          </p:nvSpPr>
          <p:spPr bwMode="auto">
            <a:xfrm flipH="1">
              <a:off x="3648" y="2291"/>
              <a:ext cx="169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8665" name="Group 82"/>
          <p:cNvGrpSpPr>
            <a:grpSpLocks/>
          </p:cNvGrpSpPr>
          <p:nvPr/>
        </p:nvGrpSpPr>
        <p:grpSpPr bwMode="auto">
          <a:xfrm>
            <a:off x="6350000" y="4014788"/>
            <a:ext cx="1327150" cy="758825"/>
            <a:chOff x="3897" y="1910"/>
            <a:chExt cx="1191" cy="682"/>
          </a:xfrm>
        </p:grpSpPr>
        <p:sp>
          <p:nvSpPr>
            <p:cNvPr id="68689" name="Arc 83"/>
            <p:cNvSpPr>
              <a:spLocks/>
            </p:cNvSpPr>
            <p:nvPr/>
          </p:nvSpPr>
          <p:spPr bwMode="auto">
            <a:xfrm>
              <a:off x="4320" y="1914"/>
              <a:ext cx="636" cy="674"/>
            </a:xfrm>
            <a:custGeom>
              <a:avLst/>
              <a:gdLst>
                <a:gd name="T0" fmla="*/ 0 w 18822"/>
                <a:gd name="T1" fmla="*/ 0 h 21600"/>
                <a:gd name="T2" fmla="*/ 1 w 18822"/>
                <a:gd name="T3" fmla="*/ 0 h 21600"/>
                <a:gd name="T4" fmla="*/ 0 w 18822"/>
                <a:gd name="T5" fmla="*/ 1 h 21600"/>
                <a:gd name="T6" fmla="*/ 0 60000 65536"/>
                <a:gd name="T7" fmla="*/ 0 60000 65536"/>
                <a:gd name="T8" fmla="*/ 0 60000 65536"/>
                <a:gd name="T9" fmla="*/ 0 w 18822"/>
                <a:gd name="T10" fmla="*/ 0 h 21600"/>
                <a:gd name="T11" fmla="*/ 18822 w 18822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8822" h="21600" fill="none" extrusionOk="0">
                  <a:moveTo>
                    <a:pt x="0" y="0"/>
                  </a:moveTo>
                  <a:cubicBezTo>
                    <a:pt x="10" y="0"/>
                    <a:pt x="20" y="-1"/>
                    <a:pt x="30" y="0"/>
                  </a:cubicBezTo>
                  <a:cubicBezTo>
                    <a:pt x="7809" y="0"/>
                    <a:pt x="14987" y="4182"/>
                    <a:pt x="18822" y="10950"/>
                  </a:cubicBezTo>
                </a:path>
                <a:path w="18822" h="21600" stroke="0" extrusionOk="0">
                  <a:moveTo>
                    <a:pt x="0" y="0"/>
                  </a:moveTo>
                  <a:cubicBezTo>
                    <a:pt x="10" y="0"/>
                    <a:pt x="20" y="-1"/>
                    <a:pt x="30" y="0"/>
                  </a:cubicBezTo>
                  <a:cubicBezTo>
                    <a:pt x="7809" y="0"/>
                    <a:pt x="14987" y="4182"/>
                    <a:pt x="18822" y="10950"/>
                  </a:cubicBezTo>
                  <a:lnTo>
                    <a:pt x="30" y="2160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90" name="Arc 84"/>
            <p:cNvSpPr>
              <a:spLocks/>
            </p:cNvSpPr>
            <p:nvPr/>
          </p:nvSpPr>
          <p:spPr bwMode="auto">
            <a:xfrm rot="10800000">
              <a:off x="4330" y="1919"/>
              <a:ext cx="631" cy="673"/>
            </a:xfrm>
            <a:custGeom>
              <a:avLst/>
              <a:gdLst>
                <a:gd name="T0" fmla="*/ 0 w 18684"/>
                <a:gd name="T1" fmla="*/ 0 h 21600"/>
                <a:gd name="T2" fmla="*/ 1 w 18684"/>
                <a:gd name="T3" fmla="*/ 0 h 21600"/>
                <a:gd name="T4" fmla="*/ 1 w 18684"/>
                <a:gd name="T5" fmla="*/ 1 h 21600"/>
                <a:gd name="T6" fmla="*/ 0 60000 65536"/>
                <a:gd name="T7" fmla="*/ 0 60000 65536"/>
                <a:gd name="T8" fmla="*/ 0 60000 65536"/>
                <a:gd name="T9" fmla="*/ 0 w 18684"/>
                <a:gd name="T10" fmla="*/ 0 h 21600"/>
                <a:gd name="T11" fmla="*/ 18684 w 18684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8684" h="21600" fill="none" extrusionOk="0">
                  <a:moveTo>
                    <a:pt x="0" y="10761"/>
                  </a:moveTo>
                  <a:cubicBezTo>
                    <a:pt x="3859" y="4109"/>
                    <a:pt x="10963" y="10"/>
                    <a:pt x="18654" y="0"/>
                  </a:cubicBezTo>
                </a:path>
                <a:path w="18684" h="21600" stroke="0" extrusionOk="0">
                  <a:moveTo>
                    <a:pt x="0" y="10761"/>
                  </a:moveTo>
                  <a:cubicBezTo>
                    <a:pt x="3859" y="4109"/>
                    <a:pt x="10963" y="10"/>
                    <a:pt x="18654" y="0"/>
                  </a:cubicBezTo>
                  <a:lnTo>
                    <a:pt x="18684" y="2160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91" name="Line 85"/>
            <p:cNvSpPr>
              <a:spLocks noChangeShapeType="1"/>
            </p:cNvSpPr>
            <p:nvPr/>
          </p:nvSpPr>
          <p:spPr bwMode="auto">
            <a:xfrm flipH="1">
              <a:off x="4102" y="1913"/>
              <a:ext cx="219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92" name="Line 86"/>
            <p:cNvSpPr>
              <a:spLocks noChangeShapeType="1"/>
            </p:cNvSpPr>
            <p:nvPr/>
          </p:nvSpPr>
          <p:spPr bwMode="auto">
            <a:xfrm flipH="1">
              <a:off x="4102" y="2586"/>
              <a:ext cx="219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93" name="Arc 87"/>
            <p:cNvSpPr>
              <a:spLocks/>
            </p:cNvSpPr>
            <p:nvPr/>
          </p:nvSpPr>
          <p:spPr bwMode="auto">
            <a:xfrm>
              <a:off x="4015" y="1910"/>
              <a:ext cx="183" cy="676"/>
            </a:xfrm>
            <a:custGeom>
              <a:avLst/>
              <a:gdLst>
                <a:gd name="T0" fmla="*/ 0 w 21600"/>
                <a:gd name="T1" fmla="*/ 0 h 37935"/>
                <a:gd name="T2" fmla="*/ 0 w 21600"/>
                <a:gd name="T3" fmla="*/ 0 h 37935"/>
                <a:gd name="T4" fmla="*/ 0 w 21600"/>
                <a:gd name="T5" fmla="*/ 0 h 37935"/>
                <a:gd name="T6" fmla="*/ 0 60000 65536"/>
                <a:gd name="T7" fmla="*/ 0 60000 65536"/>
                <a:gd name="T8" fmla="*/ 0 60000 65536"/>
                <a:gd name="T9" fmla="*/ 0 w 21600"/>
                <a:gd name="T10" fmla="*/ 0 h 37935"/>
                <a:gd name="T11" fmla="*/ 21600 w 21600"/>
                <a:gd name="T12" fmla="*/ 37935 h 3793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37935" fill="none" extrusionOk="0">
                  <a:moveTo>
                    <a:pt x="10075" y="0"/>
                  </a:moveTo>
                  <a:cubicBezTo>
                    <a:pt x="17163" y="3738"/>
                    <a:pt x="21600" y="11092"/>
                    <a:pt x="21600" y="19106"/>
                  </a:cubicBezTo>
                  <a:cubicBezTo>
                    <a:pt x="21600" y="26911"/>
                    <a:pt x="17388" y="34110"/>
                    <a:pt x="10584" y="37935"/>
                  </a:cubicBezTo>
                </a:path>
                <a:path w="21600" h="37935" stroke="0" extrusionOk="0">
                  <a:moveTo>
                    <a:pt x="10075" y="0"/>
                  </a:moveTo>
                  <a:cubicBezTo>
                    <a:pt x="17163" y="3738"/>
                    <a:pt x="21600" y="11092"/>
                    <a:pt x="21600" y="19106"/>
                  </a:cubicBezTo>
                  <a:cubicBezTo>
                    <a:pt x="21600" y="26911"/>
                    <a:pt x="17388" y="34110"/>
                    <a:pt x="10584" y="37935"/>
                  </a:cubicBezTo>
                  <a:lnTo>
                    <a:pt x="0" y="19106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94" name="Line 88"/>
            <p:cNvSpPr>
              <a:spLocks noChangeShapeType="1"/>
            </p:cNvSpPr>
            <p:nvPr/>
          </p:nvSpPr>
          <p:spPr bwMode="auto">
            <a:xfrm flipH="1">
              <a:off x="3897" y="2007"/>
              <a:ext cx="279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95" name="Line 89"/>
            <p:cNvSpPr>
              <a:spLocks noChangeShapeType="1"/>
            </p:cNvSpPr>
            <p:nvPr/>
          </p:nvSpPr>
          <p:spPr bwMode="auto">
            <a:xfrm flipH="1">
              <a:off x="3916" y="2160"/>
              <a:ext cx="260" cy="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96" name="Line 90"/>
            <p:cNvSpPr>
              <a:spLocks noChangeShapeType="1"/>
            </p:cNvSpPr>
            <p:nvPr/>
          </p:nvSpPr>
          <p:spPr bwMode="auto">
            <a:xfrm flipH="1">
              <a:off x="3897" y="2485"/>
              <a:ext cx="279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97" name="Line 91"/>
            <p:cNvSpPr>
              <a:spLocks noChangeShapeType="1"/>
            </p:cNvSpPr>
            <p:nvPr/>
          </p:nvSpPr>
          <p:spPr bwMode="auto">
            <a:xfrm flipH="1">
              <a:off x="4961" y="2249"/>
              <a:ext cx="127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98" name="Line 92"/>
            <p:cNvSpPr>
              <a:spLocks noChangeShapeType="1"/>
            </p:cNvSpPr>
            <p:nvPr/>
          </p:nvSpPr>
          <p:spPr bwMode="auto">
            <a:xfrm flipH="1">
              <a:off x="3936" y="2350"/>
              <a:ext cx="260" cy="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8666" name="Freeform 93"/>
          <p:cNvSpPr>
            <a:spLocks/>
          </p:cNvSpPr>
          <p:nvPr/>
        </p:nvSpPr>
        <p:spPr bwMode="auto">
          <a:xfrm>
            <a:off x="5432425" y="3105150"/>
            <a:ext cx="962025" cy="1016000"/>
          </a:xfrm>
          <a:custGeom>
            <a:avLst/>
            <a:gdLst>
              <a:gd name="T0" fmla="*/ 0 w 864"/>
              <a:gd name="T1" fmla="*/ 0 h 912"/>
              <a:gd name="T2" fmla="*/ 535586251 w 864"/>
              <a:gd name="T3" fmla="*/ 0 h 912"/>
              <a:gd name="T4" fmla="*/ 535586251 w 864"/>
              <a:gd name="T5" fmla="*/ 1131859625 h 912"/>
              <a:gd name="T6" fmla="*/ 1071171388 w 864"/>
              <a:gd name="T7" fmla="*/ 1131859625 h 912"/>
              <a:gd name="T8" fmla="*/ 0 60000 65536"/>
              <a:gd name="T9" fmla="*/ 0 60000 65536"/>
              <a:gd name="T10" fmla="*/ 0 60000 65536"/>
              <a:gd name="T11" fmla="*/ 0 60000 65536"/>
              <a:gd name="T12" fmla="*/ 0 w 864"/>
              <a:gd name="T13" fmla="*/ 0 h 912"/>
              <a:gd name="T14" fmla="*/ 864 w 864"/>
              <a:gd name="T15" fmla="*/ 912 h 91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864" h="912">
                <a:moveTo>
                  <a:pt x="0" y="0"/>
                </a:moveTo>
                <a:lnTo>
                  <a:pt x="432" y="0"/>
                </a:lnTo>
                <a:lnTo>
                  <a:pt x="432" y="912"/>
                </a:lnTo>
                <a:lnTo>
                  <a:pt x="864" y="912"/>
                </a:lnTo>
              </a:path>
            </a:pathLst>
          </a:cu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667" name="Freeform 94"/>
          <p:cNvSpPr>
            <a:spLocks/>
          </p:cNvSpPr>
          <p:nvPr/>
        </p:nvSpPr>
        <p:spPr bwMode="auto">
          <a:xfrm>
            <a:off x="5432425" y="3978275"/>
            <a:ext cx="962025" cy="320675"/>
          </a:xfrm>
          <a:custGeom>
            <a:avLst/>
            <a:gdLst>
              <a:gd name="T0" fmla="*/ 0 w 864"/>
              <a:gd name="T1" fmla="*/ 0 h 288"/>
              <a:gd name="T2" fmla="*/ 0 w 864"/>
              <a:gd name="T3" fmla="*/ 357057125 h 288"/>
              <a:gd name="T4" fmla="*/ 1071171388 w 864"/>
              <a:gd name="T5" fmla="*/ 357057125 h 288"/>
              <a:gd name="T6" fmla="*/ 0 60000 65536"/>
              <a:gd name="T7" fmla="*/ 0 60000 65536"/>
              <a:gd name="T8" fmla="*/ 0 60000 65536"/>
              <a:gd name="T9" fmla="*/ 0 w 864"/>
              <a:gd name="T10" fmla="*/ 0 h 288"/>
              <a:gd name="T11" fmla="*/ 864 w 864"/>
              <a:gd name="T12" fmla="*/ 288 h 2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64" h="288">
                <a:moveTo>
                  <a:pt x="0" y="0"/>
                </a:moveTo>
                <a:lnTo>
                  <a:pt x="0" y="288"/>
                </a:lnTo>
                <a:lnTo>
                  <a:pt x="864" y="288"/>
                </a:lnTo>
              </a:path>
            </a:pathLst>
          </a:cu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668" name="Freeform 95"/>
          <p:cNvSpPr>
            <a:spLocks/>
          </p:cNvSpPr>
          <p:nvPr/>
        </p:nvSpPr>
        <p:spPr bwMode="auto">
          <a:xfrm>
            <a:off x="5426075" y="4506913"/>
            <a:ext cx="1020763" cy="320675"/>
          </a:xfrm>
          <a:custGeom>
            <a:avLst/>
            <a:gdLst>
              <a:gd name="T0" fmla="*/ 6195820 w 917"/>
              <a:gd name="T1" fmla="*/ 357057125 h 288"/>
              <a:gd name="T2" fmla="*/ 0 w 917"/>
              <a:gd name="T3" fmla="*/ 0 h 288"/>
              <a:gd name="T4" fmla="*/ 1136267263 w 917"/>
              <a:gd name="T5" fmla="*/ 0 h 288"/>
              <a:gd name="T6" fmla="*/ 0 60000 65536"/>
              <a:gd name="T7" fmla="*/ 0 60000 65536"/>
              <a:gd name="T8" fmla="*/ 0 60000 65536"/>
              <a:gd name="T9" fmla="*/ 0 w 917"/>
              <a:gd name="T10" fmla="*/ 0 h 288"/>
              <a:gd name="T11" fmla="*/ 917 w 917"/>
              <a:gd name="T12" fmla="*/ 288 h 2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17" h="288">
                <a:moveTo>
                  <a:pt x="5" y="288"/>
                </a:moveTo>
                <a:lnTo>
                  <a:pt x="0" y="0"/>
                </a:lnTo>
                <a:lnTo>
                  <a:pt x="917" y="0"/>
                </a:lnTo>
              </a:path>
            </a:pathLst>
          </a:cu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669" name="Freeform 96"/>
          <p:cNvSpPr>
            <a:spLocks/>
          </p:cNvSpPr>
          <p:nvPr/>
        </p:nvSpPr>
        <p:spPr bwMode="auto">
          <a:xfrm>
            <a:off x="5432425" y="4656138"/>
            <a:ext cx="962025" cy="1016000"/>
          </a:xfrm>
          <a:custGeom>
            <a:avLst/>
            <a:gdLst>
              <a:gd name="T0" fmla="*/ 0 w 864"/>
              <a:gd name="T1" fmla="*/ 1131859625 h 912"/>
              <a:gd name="T2" fmla="*/ 595094968 w 864"/>
              <a:gd name="T3" fmla="*/ 1131859625 h 912"/>
              <a:gd name="T4" fmla="*/ 595094968 w 864"/>
              <a:gd name="T5" fmla="*/ 0 h 912"/>
              <a:gd name="T6" fmla="*/ 1071171388 w 864"/>
              <a:gd name="T7" fmla="*/ 0 h 912"/>
              <a:gd name="T8" fmla="*/ 0 60000 65536"/>
              <a:gd name="T9" fmla="*/ 0 60000 65536"/>
              <a:gd name="T10" fmla="*/ 0 60000 65536"/>
              <a:gd name="T11" fmla="*/ 0 60000 65536"/>
              <a:gd name="T12" fmla="*/ 0 w 864"/>
              <a:gd name="T13" fmla="*/ 0 h 912"/>
              <a:gd name="T14" fmla="*/ 864 w 864"/>
              <a:gd name="T15" fmla="*/ 912 h 91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864" h="912">
                <a:moveTo>
                  <a:pt x="0" y="912"/>
                </a:moveTo>
                <a:lnTo>
                  <a:pt x="480" y="912"/>
                </a:lnTo>
                <a:lnTo>
                  <a:pt x="480" y="0"/>
                </a:lnTo>
                <a:lnTo>
                  <a:pt x="864" y="0"/>
                </a:lnTo>
              </a:path>
            </a:pathLst>
          </a:cu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670" name="Text Box 97"/>
          <p:cNvSpPr txBox="1">
            <a:spLocks noChangeArrowheads="1"/>
          </p:cNvSpPr>
          <p:nvPr/>
        </p:nvSpPr>
        <p:spPr bwMode="auto">
          <a:xfrm>
            <a:off x="7499350" y="4038600"/>
            <a:ext cx="501650" cy="366713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>
                <a:latin typeface="Arial" charset="0"/>
              </a:rPr>
              <a:t>out</a:t>
            </a:r>
          </a:p>
        </p:txBody>
      </p:sp>
      <p:sp>
        <p:nvSpPr>
          <p:cNvPr id="68671" name="Text Box 98"/>
          <p:cNvSpPr txBox="1">
            <a:spLocks noChangeArrowheads="1"/>
          </p:cNvSpPr>
          <p:nvPr/>
        </p:nvSpPr>
        <p:spPr bwMode="auto">
          <a:xfrm>
            <a:off x="3706813" y="5211763"/>
            <a:ext cx="298450" cy="366712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>
                <a:latin typeface="Arial" charset="0"/>
              </a:rPr>
              <a:t>s</a:t>
            </a:r>
          </a:p>
        </p:txBody>
      </p:sp>
      <p:sp>
        <p:nvSpPr>
          <p:cNvPr id="68672" name="Text Box 99"/>
          <p:cNvSpPr txBox="1">
            <a:spLocks noChangeArrowheads="1"/>
          </p:cNvSpPr>
          <p:nvPr/>
        </p:nvSpPr>
        <p:spPr bwMode="auto">
          <a:xfrm>
            <a:off x="3695700" y="5483225"/>
            <a:ext cx="311150" cy="366713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>
                <a:latin typeface="Arial" charset="0"/>
              </a:rPr>
              <a:t>a</a:t>
            </a:r>
          </a:p>
        </p:txBody>
      </p:sp>
      <p:sp>
        <p:nvSpPr>
          <p:cNvPr id="68673" name="Text Box 100"/>
          <p:cNvSpPr txBox="1">
            <a:spLocks noChangeArrowheads="1"/>
          </p:cNvSpPr>
          <p:nvPr/>
        </p:nvSpPr>
        <p:spPr bwMode="auto">
          <a:xfrm>
            <a:off x="3692525" y="5754688"/>
            <a:ext cx="311150" cy="366712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>
                <a:latin typeface="Arial" charset="0"/>
              </a:rPr>
              <a:t>b</a:t>
            </a:r>
          </a:p>
        </p:txBody>
      </p:sp>
      <p:sp>
        <p:nvSpPr>
          <p:cNvPr id="68674" name="Text Box 101"/>
          <p:cNvSpPr txBox="1">
            <a:spLocks noChangeArrowheads="1"/>
          </p:cNvSpPr>
          <p:nvPr/>
        </p:nvSpPr>
        <p:spPr bwMode="auto">
          <a:xfrm>
            <a:off x="3702050" y="4364038"/>
            <a:ext cx="298450" cy="366712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>
                <a:latin typeface="Arial" charset="0"/>
              </a:rPr>
              <a:t>s</a:t>
            </a:r>
          </a:p>
        </p:txBody>
      </p:sp>
      <p:sp>
        <p:nvSpPr>
          <p:cNvPr id="68675" name="Text Box 102"/>
          <p:cNvSpPr txBox="1">
            <a:spLocks noChangeArrowheads="1"/>
          </p:cNvSpPr>
          <p:nvPr/>
        </p:nvSpPr>
        <p:spPr bwMode="auto">
          <a:xfrm>
            <a:off x="3692525" y="4597400"/>
            <a:ext cx="311150" cy="366713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>
                <a:latin typeface="Arial" charset="0"/>
              </a:rPr>
              <a:t>a</a:t>
            </a:r>
          </a:p>
        </p:txBody>
      </p:sp>
      <p:sp>
        <p:nvSpPr>
          <p:cNvPr id="68676" name="Text Box 103"/>
          <p:cNvSpPr txBox="1">
            <a:spLocks noChangeArrowheads="1"/>
          </p:cNvSpPr>
          <p:nvPr/>
        </p:nvSpPr>
        <p:spPr bwMode="auto">
          <a:xfrm>
            <a:off x="3689350" y="4868863"/>
            <a:ext cx="311150" cy="366712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>
                <a:latin typeface="Arial" charset="0"/>
              </a:rPr>
              <a:t>b</a:t>
            </a:r>
          </a:p>
        </p:txBody>
      </p:sp>
      <p:sp>
        <p:nvSpPr>
          <p:cNvPr id="68677" name="Text Box 104"/>
          <p:cNvSpPr txBox="1">
            <a:spLocks noChangeArrowheads="1"/>
          </p:cNvSpPr>
          <p:nvPr/>
        </p:nvSpPr>
        <p:spPr bwMode="auto">
          <a:xfrm>
            <a:off x="3698875" y="3454400"/>
            <a:ext cx="298450" cy="366713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>
                <a:latin typeface="Arial" charset="0"/>
              </a:rPr>
              <a:t>s</a:t>
            </a:r>
          </a:p>
        </p:txBody>
      </p:sp>
      <p:sp>
        <p:nvSpPr>
          <p:cNvPr id="68678" name="Text Box 105"/>
          <p:cNvSpPr txBox="1">
            <a:spLocks noChangeArrowheads="1"/>
          </p:cNvSpPr>
          <p:nvPr/>
        </p:nvSpPr>
        <p:spPr bwMode="auto">
          <a:xfrm>
            <a:off x="3689350" y="3725863"/>
            <a:ext cx="311150" cy="366712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>
                <a:latin typeface="Arial" charset="0"/>
              </a:rPr>
              <a:t>a</a:t>
            </a:r>
          </a:p>
        </p:txBody>
      </p:sp>
      <p:sp>
        <p:nvSpPr>
          <p:cNvPr id="68679" name="Text Box 106"/>
          <p:cNvSpPr txBox="1">
            <a:spLocks noChangeArrowheads="1"/>
          </p:cNvSpPr>
          <p:nvPr/>
        </p:nvSpPr>
        <p:spPr bwMode="auto">
          <a:xfrm>
            <a:off x="3686175" y="3998913"/>
            <a:ext cx="311150" cy="366712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>
                <a:latin typeface="Arial" charset="0"/>
              </a:rPr>
              <a:t>b</a:t>
            </a:r>
          </a:p>
        </p:txBody>
      </p:sp>
      <p:sp>
        <p:nvSpPr>
          <p:cNvPr id="68680" name="Text Box 107"/>
          <p:cNvSpPr txBox="1">
            <a:spLocks noChangeArrowheads="1"/>
          </p:cNvSpPr>
          <p:nvPr/>
        </p:nvSpPr>
        <p:spPr bwMode="auto">
          <a:xfrm>
            <a:off x="3698875" y="2641600"/>
            <a:ext cx="298450" cy="366713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>
                <a:latin typeface="Arial" charset="0"/>
              </a:rPr>
              <a:t>s</a:t>
            </a:r>
          </a:p>
        </p:txBody>
      </p:sp>
      <p:sp>
        <p:nvSpPr>
          <p:cNvPr id="68681" name="Text Box 108"/>
          <p:cNvSpPr txBox="1">
            <a:spLocks noChangeArrowheads="1"/>
          </p:cNvSpPr>
          <p:nvPr/>
        </p:nvSpPr>
        <p:spPr bwMode="auto">
          <a:xfrm>
            <a:off x="3689350" y="2913063"/>
            <a:ext cx="311150" cy="366712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>
                <a:latin typeface="Arial" charset="0"/>
              </a:rPr>
              <a:t>a</a:t>
            </a:r>
          </a:p>
        </p:txBody>
      </p:sp>
      <p:sp>
        <p:nvSpPr>
          <p:cNvPr id="68682" name="Text Box 109"/>
          <p:cNvSpPr txBox="1">
            <a:spLocks noChangeArrowheads="1"/>
          </p:cNvSpPr>
          <p:nvPr/>
        </p:nvSpPr>
        <p:spPr bwMode="auto">
          <a:xfrm>
            <a:off x="3698875" y="3163888"/>
            <a:ext cx="311150" cy="366712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>
                <a:latin typeface="Arial" charset="0"/>
              </a:rPr>
              <a:t>b</a:t>
            </a:r>
          </a:p>
        </p:txBody>
      </p:sp>
      <p:sp>
        <p:nvSpPr>
          <p:cNvPr id="68683" name="Line 110"/>
          <p:cNvSpPr>
            <a:spLocks noChangeShapeType="1"/>
          </p:cNvSpPr>
          <p:nvPr/>
        </p:nvSpPr>
        <p:spPr bwMode="auto">
          <a:xfrm>
            <a:off x="3759200" y="2762250"/>
            <a:ext cx="15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684" name="Line 111"/>
          <p:cNvSpPr>
            <a:spLocks noChangeShapeType="1"/>
          </p:cNvSpPr>
          <p:nvPr/>
        </p:nvSpPr>
        <p:spPr bwMode="auto">
          <a:xfrm>
            <a:off x="3771900" y="3244850"/>
            <a:ext cx="15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685" name="Line 112"/>
          <p:cNvSpPr>
            <a:spLocks noChangeShapeType="1"/>
          </p:cNvSpPr>
          <p:nvPr/>
        </p:nvSpPr>
        <p:spPr bwMode="auto">
          <a:xfrm>
            <a:off x="3765550" y="3575050"/>
            <a:ext cx="15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686" name="Line 113"/>
          <p:cNvSpPr>
            <a:spLocks noChangeShapeType="1"/>
          </p:cNvSpPr>
          <p:nvPr/>
        </p:nvSpPr>
        <p:spPr bwMode="auto">
          <a:xfrm>
            <a:off x="3771900" y="4718050"/>
            <a:ext cx="15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687" name="Rectangle 114"/>
          <p:cNvSpPr>
            <a:spLocks noChangeArrowheads="1"/>
          </p:cNvSpPr>
          <p:nvPr/>
        </p:nvSpPr>
        <p:spPr bwMode="auto">
          <a:xfrm>
            <a:off x="3686175" y="4394200"/>
            <a:ext cx="1571625" cy="835025"/>
          </a:xfrm>
          <a:prstGeom prst="rect">
            <a:avLst/>
          </a:prstGeom>
          <a:solidFill>
            <a:srgbClr val="ACA964">
              <a:alpha val="20000"/>
            </a:srgbClr>
          </a:solidFill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688" name="Rectangle 115"/>
          <p:cNvSpPr>
            <a:spLocks noChangeArrowheads="1"/>
          </p:cNvSpPr>
          <p:nvPr/>
        </p:nvSpPr>
        <p:spPr bwMode="auto">
          <a:xfrm>
            <a:off x="3686175" y="5235575"/>
            <a:ext cx="1571625" cy="835025"/>
          </a:xfrm>
          <a:prstGeom prst="rect">
            <a:avLst/>
          </a:prstGeom>
          <a:solidFill>
            <a:srgbClr val="FF6600">
              <a:alpha val="20000"/>
            </a:srgbClr>
          </a:solidFill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ECEN 301</a:t>
            </a:r>
          </a:p>
        </p:txBody>
      </p:sp>
      <p:sp>
        <p:nvSpPr>
          <p:cNvPr id="11268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Discussion #25 – Final Review</a:t>
            </a:r>
          </a:p>
        </p:txBody>
      </p:sp>
      <p:sp>
        <p:nvSpPr>
          <p:cNvPr id="11269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753216A8-0554-419C-847F-5816ED320A86}" type="slidenum">
              <a:rPr lang="en-US" smtClean="0"/>
              <a:pPr lvl="1"/>
              <a:t>48</a:t>
            </a:fld>
            <a:endParaRPr lang="en-US" smtClean="0"/>
          </a:p>
        </p:txBody>
      </p:sp>
      <p:sp>
        <p:nvSpPr>
          <p:cNvPr id="11270" name="Rectangle 2"/>
          <p:cNvSpPr>
            <a:spLocks noChangeArrowheads="1"/>
          </p:cNvSpPr>
          <p:nvPr/>
        </p:nvSpPr>
        <p:spPr bwMode="auto">
          <a:xfrm>
            <a:off x="7327900" y="3429000"/>
            <a:ext cx="758825" cy="628650"/>
          </a:xfrm>
          <a:prstGeom prst="rect">
            <a:avLst/>
          </a:prstGeom>
          <a:solidFill>
            <a:srgbClr val="FF6600">
              <a:alpha val="20000"/>
            </a:srgbClr>
          </a:solidFill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1" name="Rectangle 3"/>
          <p:cNvSpPr>
            <a:spLocks noChangeArrowheads="1"/>
          </p:cNvSpPr>
          <p:nvPr/>
        </p:nvSpPr>
        <p:spPr bwMode="auto">
          <a:xfrm>
            <a:off x="6302375" y="3429000"/>
            <a:ext cx="758825" cy="628650"/>
          </a:xfrm>
          <a:prstGeom prst="rect">
            <a:avLst/>
          </a:prstGeom>
          <a:solidFill>
            <a:srgbClr val="ACA964">
              <a:alpha val="20000"/>
            </a:srgbClr>
          </a:solidFill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2" name="Rectangle 4"/>
          <p:cNvSpPr>
            <a:spLocks noChangeArrowheads="1"/>
          </p:cNvSpPr>
          <p:nvPr/>
        </p:nvSpPr>
        <p:spPr bwMode="auto">
          <a:xfrm>
            <a:off x="5283200" y="3429000"/>
            <a:ext cx="758825" cy="628650"/>
          </a:xfrm>
          <a:prstGeom prst="rect">
            <a:avLst/>
          </a:prstGeom>
          <a:solidFill>
            <a:srgbClr val="800000">
              <a:alpha val="20000"/>
            </a:srgbClr>
          </a:solidFill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3" name="Rectangle 5"/>
          <p:cNvSpPr>
            <a:spLocks noChangeArrowheads="1"/>
          </p:cNvSpPr>
          <p:nvPr/>
        </p:nvSpPr>
        <p:spPr bwMode="auto">
          <a:xfrm>
            <a:off x="4219575" y="3429000"/>
            <a:ext cx="758825" cy="628650"/>
          </a:xfrm>
          <a:prstGeom prst="rect">
            <a:avLst/>
          </a:prstGeom>
          <a:solidFill>
            <a:srgbClr val="FFFF99">
              <a:alpha val="70195"/>
            </a:srgbClr>
          </a:solidFill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4" name="Rectangle 6"/>
          <p:cNvSpPr>
            <a:spLocks noChangeArrowheads="1"/>
          </p:cNvSpPr>
          <p:nvPr/>
        </p:nvSpPr>
        <p:spPr bwMode="auto">
          <a:xfrm>
            <a:off x="3200400" y="3429000"/>
            <a:ext cx="758825" cy="628650"/>
          </a:xfrm>
          <a:prstGeom prst="rect">
            <a:avLst/>
          </a:prstGeom>
          <a:solidFill>
            <a:srgbClr val="8495A9">
              <a:alpha val="50195"/>
            </a:srgbClr>
          </a:solidFill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5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Logic Functions – Truth Table to Equations</a:t>
            </a:r>
          </a:p>
        </p:txBody>
      </p:sp>
      <p:sp>
        <p:nvSpPr>
          <p:cNvPr id="11276" name="Rectangle 8"/>
          <p:cNvSpPr>
            <a:spLocks noGrp="1" noChangeArrowheads="1"/>
          </p:cNvSpPr>
          <p:nvPr>
            <p:ph type="body" sz="half" idx="1"/>
          </p:nvPr>
        </p:nvSpPr>
        <p:spPr>
          <a:xfrm>
            <a:off x="406400" y="1333500"/>
            <a:ext cx="8509000" cy="1409700"/>
          </a:xfrm>
        </p:spPr>
        <p:txBody>
          <a:bodyPr/>
          <a:lstStyle/>
          <a:p>
            <a:r>
              <a:rPr lang="en-US" sz="2400" smtClean="0"/>
              <a:t>Write out truth table a combination of </a:t>
            </a:r>
            <a:r>
              <a:rPr lang="en-US" sz="2400" b="1" smtClean="0"/>
              <a:t>AND</a:t>
            </a:r>
            <a:r>
              <a:rPr lang="en-US" sz="2400" smtClean="0"/>
              <a:t>’s and</a:t>
            </a:r>
            <a:r>
              <a:rPr lang="en-US" sz="2400" b="1" smtClean="0"/>
              <a:t> OR</a:t>
            </a:r>
            <a:r>
              <a:rPr lang="en-US" sz="2400" smtClean="0"/>
              <a:t>’s</a:t>
            </a:r>
          </a:p>
          <a:p>
            <a:pPr lvl="1"/>
            <a:r>
              <a:rPr lang="en-US" sz="2000" smtClean="0"/>
              <a:t>equivalent to gates</a:t>
            </a:r>
          </a:p>
          <a:p>
            <a:pPr lvl="1"/>
            <a:r>
              <a:rPr lang="en-US" sz="2000" smtClean="0"/>
              <a:t>easily converted to gates</a:t>
            </a:r>
          </a:p>
        </p:txBody>
      </p:sp>
      <p:graphicFrame>
        <p:nvGraphicFramePr>
          <p:cNvPr id="906249" name="Group 9"/>
          <p:cNvGraphicFramePr>
            <a:graphicFrameLocks noGrp="1"/>
          </p:cNvGraphicFramePr>
          <p:nvPr/>
        </p:nvGraphicFramePr>
        <p:xfrm>
          <a:off x="838200" y="2819400"/>
          <a:ext cx="1676400" cy="3078480"/>
        </p:xfrm>
        <a:graphic>
          <a:graphicData uri="http://schemas.openxmlformats.org/drawingml/2006/table">
            <a:tbl>
              <a:tblPr/>
              <a:tblGrid>
                <a:gridCol w="228600"/>
                <a:gridCol w="304800"/>
                <a:gridCol w="304800"/>
                <a:gridCol w="838200"/>
              </a:tblGrid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A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OUT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39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95A9">
                        <a:alpha val="50000"/>
                      </a:srgbClr>
                    </a:solidFill>
                  </a:tcPr>
                </a:tc>
              </a:tr>
              <a:tr h="1539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95A9">
                        <a:alpha val="50000"/>
                      </a:srgbClr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>
                        <a:alpha val="50000"/>
                      </a:srgbClr>
                    </a:solidFill>
                  </a:tcPr>
                </a:tc>
              </a:tr>
              <a:tr h="1539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0000">
                        <a:alpha val="20000"/>
                      </a:srgbClr>
                    </a:solidFill>
                  </a:tcPr>
                </a:tc>
              </a:tr>
              <a:tr h="1539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95A9">
                        <a:alpha val="50000"/>
                      </a:srgbClr>
                    </a:solidFill>
                  </a:tcPr>
                </a:tc>
              </a:tr>
              <a:tr h="1539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CA964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CA964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CA964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CA964">
                        <a:alpha val="20000"/>
                      </a:srgbClr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95A9">
                        <a:alpha val="50000"/>
                      </a:srgbClr>
                    </a:solidFill>
                  </a:tcPr>
                </a:tc>
              </a:tr>
              <a:tr h="1539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>
                        <a:alpha val="20000"/>
                      </a:srgb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266" name="Object 52"/>
          <p:cNvGraphicFramePr>
            <a:graphicFrameLocks noChangeAspect="1"/>
          </p:cNvGraphicFramePr>
          <p:nvPr>
            <p:ph sz="half" idx="2"/>
          </p:nvPr>
        </p:nvGraphicFramePr>
        <p:xfrm>
          <a:off x="3200400" y="3429000"/>
          <a:ext cx="4832350" cy="628650"/>
        </p:xfrm>
        <a:graphic>
          <a:graphicData uri="http://schemas.openxmlformats.org/presentationml/2006/ole">
            <p:oleObj spid="_x0000_s11266" name="Equation" r:id="rId3" imgW="1726920" imgH="203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ECEN 301</a:t>
            </a:r>
          </a:p>
        </p:txBody>
      </p:sp>
      <p:sp>
        <p:nvSpPr>
          <p:cNvPr id="12292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Discussion #25 – Final Review</a:t>
            </a:r>
          </a:p>
        </p:txBody>
      </p:sp>
      <p:sp>
        <p:nvSpPr>
          <p:cNvPr id="12293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B74BF146-E5E3-4AD0-85ED-2C83BA630B21}" type="slidenum">
              <a:rPr lang="en-US" smtClean="0"/>
              <a:pPr lvl="1"/>
              <a:t>49</a:t>
            </a:fld>
            <a:endParaRPr lang="en-US" smtClean="0"/>
          </a:p>
        </p:txBody>
      </p:sp>
      <p:sp>
        <p:nvSpPr>
          <p:cNvPr id="1229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534400" cy="914400"/>
          </a:xfrm>
        </p:spPr>
        <p:txBody>
          <a:bodyPr/>
          <a:lstStyle/>
          <a:p>
            <a:r>
              <a:rPr lang="en-US" sz="3600" smtClean="0"/>
              <a:t>Logic Functions – Equations to Truth Tables</a:t>
            </a:r>
          </a:p>
        </p:txBody>
      </p:sp>
      <p:sp>
        <p:nvSpPr>
          <p:cNvPr id="122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06400" y="1219200"/>
            <a:ext cx="8509000" cy="1409700"/>
          </a:xfrm>
          <a:noFill/>
        </p:spPr>
        <p:txBody>
          <a:bodyPr/>
          <a:lstStyle/>
          <a:p>
            <a:r>
              <a:rPr lang="en-US" sz="2800" smtClean="0"/>
              <a:t>For each </a:t>
            </a:r>
            <a:r>
              <a:rPr lang="en-US" sz="2800" b="1" smtClean="0"/>
              <a:t>AND</a:t>
            </a:r>
            <a:r>
              <a:rPr lang="en-US" sz="2800" smtClean="0"/>
              <a:t> term</a:t>
            </a:r>
          </a:p>
          <a:p>
            <a:pPr lvl="1"/>
            <a:r>
              <a:rPr lang="en-US" sz="2400" smtClean="0"/>
              <a:t>fill in the proper row on the truth table</a:t>
            </a:r>
          </a:p>
          <a:p>
            <a:pPr lvl="1"/>
            <a:endParaRPr lang="en-US" sz="2400" smtClean="0"/>
          </a:p>
        </p:txBody>
      </p:sp>
      <p:graphicFrame>
        <p:nvGraphicFramePr>
          <p:cNvPr id="907268" name="Group 4"/>
          <p:cNvGraphicFramePr>
            <a:graphicFrameLocks noGrp="1"/>
          </p:cNvGraphicFramePr>
          <p:nvPr/>
        </p:nvGraphicFramePr>
        <p:xfrm>
          <a:off x="6289675" y="2819400"/>
          <a:ext cx="1711325" cy="3078480"/>
        </p:xfrm>
        <a:graphic>
          <a:graphicData uri="http://schemas.openxmlformats.org/drawingml/2006/table">
            <a:tbl>
              <a:tblPr/>
              <a:tblGrid>
                <a:gridCol w="288925"/>
                <a:gridCol w="334963"/>
                <a:gridCol w="334962"/>
                <a:gridCol w="752475"/>
              </a:tblGrid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A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OUT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39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95A9">
                        <a:alpha val="50000"/>
                      </a:srgbClr>
                    </a:solidFill>
                  </a:tcPr>
                </a:tc>
              </a:tr>
              <a:tr h="1539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95A9">
                        <a:alpha val="50000"/>
                      </a:srgbClr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>
                        <a:alpha val="50000"/>
                      </a:srgbClr>
                    </a:solidFill>
                  </a:tcPr>
                </a:tc>
              </a:tr>
              <a:tr h="1539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0000">
                        <a:alpha val="20000"/>
                      </a:srgbClr>
                    </a:solidFill>
                  </a:tcPr>
                </a:tc>
              </a:tr>
              <a:tr h="1539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95A9">
                        <a:alpha val="50000"/>
                      </a:srgbClr>
                    </a:solidFill>
                  </a:tcPr>
                </a:tc>
              </a:tr>
              <a:tr h="1539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CA964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CA964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CA964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CA964">
                        <a:alpha val="20000"/>
                      </a:srgbClr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95A9">
                        <a:alpha val="50000"/>
                      </a:srgbClr>
                    </a:solidFill>
                  </a:tcPr>
                </a:tc>
              </a:tr>
              <a:tr h="1539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>
                        <a:alpha val="20000"/>
                      </a:srgbClr>
                    </a:solidFill>
                  </a:tcPr>
                </a:tc>
              </a:tr>
            </a:tbl>
          </a:graphicData>
        </a:graphic>
      </p:graphicFrame>
      <p:grpSp>
        <p:nvGrpSpPr>
          <p:cNvPr id="12339" name="Group 47"/>
          <p:cNvGrpSpPr>
            <a:grpSpLocks/>
          </p:cNvGrpSpPr>
          <p:nvPr/>
        </p:nvGrpSpPr>
        <p:grpSpPr bwMode="auto">
          <a:xfrm>
            <a:off x="676275" y="2571750"/>
            <a:ext cx="4886325" cy="628650"/>
            <a:chOff x="2016" y="2160"/>
            <a:chExt cx="3078" cy="396"/>
          </a:xfrm>
        </p:grpSpPr>
        <p:sp>
          <p:nvSpPr>
            <p:cNvPr id="12340" name="Rectangle 48"/>
            <p:cNvSpPr>
              <a:spLocks noChangeArrowheads="1"/>
            </p:cNvSpPr>
            <p:nvPr/>
          </p:nvSpPr>
          <p:spPr bwMode="auto">
            <a:xfrm>
              <a:off x="4616" y="2160"/>
              <a:ext cx="478" cy="396"/>
            </a:xfrm>
            <a:prstGeom prst="rect">
              <a:avLst/>
            </a:prstGeom>
            <a:solidFill>
              <a:srgbClr val="FF6600">
                <a:alpha val="20000"/>
              </a:srgbClr>
            </a:solidFill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41" name="Rectangle 49"/>
            <p:cNvSpPr>
              <a:spLocks noChangeArrowheads="1"/>
            </p:cNvSpPr>
            <p:nvPr/>
          </p:nvSpPr>
          <p:spPr bwMode="auto">
            <a:xfrm>
              <a:off x="3970" y="2160"/>
              <a:ext cx="478" cy="396"/>
            </a:xfrm>
            <a:prstGeom prst="rect">
              <a:avLst/>
            </a:prstGeom>
            <a:solidFill>
              <a:srgbClr val="ACA964">
                <a:alpha val="20000"/>
              </a:srgbClr>
            </a:solidFill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42" name="Rectangle 50"/>
            <p:cNvSpPr>
              <a:spLocks noChangeArrowheads="1"/>
            </p:cNvSpPr>
            <p:nvPr/>
          </p:nvSpPr>
          <p:spPr bwMode="auto">
            <a:xfrm>
              <a:off x="3328" y="2160"/>
              <a:ext cx="478" cy="396"/>
            </a:xfrm>
            <a:prstGeom prst="rect">
              <a:avLst/>
            </a:prstGeom>
            <a:solidFill>
              <a:srgbClr val="800000">
                <a:alpha val="20000"/>
              </a:srgbClr>
            </a:solidFill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43" name="Rectangle 51"/>
            <p:cNvSpPr>
              <a:spLocks noChangeArrowheads="1"/>
            </p:cNvSpPr>
            <p:nvPr/>
          </p:nvSpPr>
          <p:spPr bwMode="auto">
            <a:xfrm>
              <a:off x="2658" y="2160"/>
              <a:ext cx="478" cy="396"/>
            </a:xfrm>
            <a:prstGeom prst="rect">
              <a:avLst/>
            </a:prstGeom>
            <a:solidFill>
              <a:srgbClr val="FFFF99">
                <a:alpha val="70195"/>
              </a:srgbClr>
            </a:solidFill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44" name="Rectangle 52"/>
            <p:cNvSpPr>
              <a:spLocks noChangeArrowheads="1"/>
            </p:cNvSpPr>
            <p:nvPr/>
          </p:nvSpPr>
          <p:spPr bwMode="auto">
            <a:xfrm>
              <a:off x="2016" y="2160"/>
              <a:ext cx="478" cy="396"/>
            </a:xfrm>
            <a:prstGeom prst="rect">
              <a:avLst/>
            </a:prstGeom>
            <a:solidFill>
              <a:srgbClr val="8495A9">
                <a:alpha val="50195"/>
              </a:srgbClr>
            </a:solidFill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12290" name="Object 53"/>
            <p:cNvGraphicFramePr>
              <a:graphicFrameLocks noChangeAspect="1"/>
            </p:cNvGraphicFramePr>
            <p:nvPr/>
          </p:nvGraphicFramePr>
          <p:xfrm>
            <a:off x="2016" y="2160"/>
            <a:ext cx="3044" cy="396"/>
          </p:xfrm>
          <a:graphic>
            <a:graphicData uri="http://schemas.openxmlformats.org/presentationml/2006/ole">
              <p:oleObj spid="_x0000_s12290" name="Equation" r:id="rId3" imgW="1726920" imgH="203040" progId="Equation.3">
                <p:embed/>
              </p:oleObj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ECEN 301</a:t>
            </a:r>
          </a:p>
        </p:txBody>
      </p:sp>
      <p:sp>
        <p:nvSpPr>
          <p:cNvPr id="3584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Discussion #25 – Final Review</a:t>
            </a:r>
          </a:p>
        </p:txBody>
      </p:sp>
      <p:sp>
        <p:nvSpPr>
          <p:cNvPr id="3584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FF2F01FD-292C-40B6-AA73-CD3D93A782D3}" type="slidenum">
              <a:rPr lang="en-US" smtClean="0"/>
              <a:pPr lvl="1"/>
              <a:t>5</a:t>
            </a:fld>
            <a:endParaRPr lang="en-US" smtClean="0"/>
          </a:p>
        </p:txBody>
      </p:sp>
      <p:sp>
        <p:nvSpPr>
          <p:cNvPr id="358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Final Exam Review…Overview</a:t>
            </a:r>
          </a:p>
        </p:txBody>
      </p:sp>
      <p:sp>
        <p:nvSpPr>
          <p:cNvPr id="358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6400" y="1333500"/>
            <a:ext cx="8356600" cy="4838700"/>
          </a:xfrm>
        </p:spPr>
        <p:txBody>
          <a:bodyPr/>
          <a:lstStyle/>
          <a:p>
            <a:pPr marL="609600" indent="-609600">
              <a:lnSpc>
                <a:spcPct val="80000"/>
              </a:lnSpc>
              <a:buClr>
                <a:schemeClr val="tx1"/>
              </a:buClr>
              <a:buFont typeface="Monotype Sorts" pitchFamily="2" charset="2"/>
              <a:buAutoNum type="arabicPeriod"/>
            </a:pPr>
            <a:r>
              <a:rPr lang="en-US" sz="2800" smtClean="0">
                <a:cs typeface="Times New Roman" pitchFamily="18" charset="0"/>
              </a:rPr>
              <a:t>Exam 1 Review</a:t>
            </a:r>
          </a:p>
          <a:p>
            <a:pPr marL="609600" indent="-609600">
              <a:lnSpc>
                <a:spcPct val="80000"/>
              </a:lnSpc>
              <a:buClr>
                <a:schemeClr val="tx1"/>
              </a:buClr>
              <a:buFont typeface="Monotype Sorts" pitchFamily="2" charset="2"/>
              <a:buAutoNum type="arabicPeriod"/>
            </a:pPr>
            <a:r>
              <a:rPr lang="en-US" sz="2800" smtClean="0">
                <a:cs typeface="Times New Roman" pitchFamily="18" charset="0"/>
              </a:rPr>
              <a:t>Exam 2 Review</a:t>
            </a:r>
          </a:p>
          <a:p>
            <a:pPr marL="609600" indent="-609600">
              <a:lnSpc>
                <a:spcPct val="80000"/>
              </a:lnSpc>
              <a:buClr>
                <a:schemeClr val="tx1"/>
              </a:buClr>
              <a:buFont typeface="Monotype Sorts" pitchFamily="2" charset="2"/>
              <a:buAutoNum type="arabicPeriod"/>
            </a:pPr>
            <a:r>
              <a:rPr lang="en-US" sz="2800" smtClean="0">
                <a:cs typeface="Times New Roman" pitchFamily="18" charset="0"/>
              </a:rPr>
              <a:t>Binary Numbers</a:t>
            </a:r>
          </a:p>
          <a:p>
            <a:pPr marL="990600" lvl="1" indent="-533400">
              <a:lnSpc>
                <a:spcPct val="80000"/>
              </a:lnSpc>
              <a:buClr>
                <a:schemeClr val="tx1"/>
              </a:buClr>
            </a:pPr>
            <a:r>
              <a:rPr lang="en-US" sz="2400" smtClean="0">
                <a:cs typeface="Times New Roman" pitchFamily="18" charset="0"/>
              </a:rPr>
              <a:t>Signed &amp; Unsigned</a:t>
            </a:r>
          </a:p>
          <a:p>
            <a:pPr marL="990600" lvl="1" indent="-533400">
              <a:lnSpc>
                <a:spcPct val="80000"/>
              </a:lnSpc>
              <a:buClr>
                <a:schemeClr val="tx1"/>
              </a:buClr>
            </a:pPr>
            <a:r>
              <a:rPr lang="en-US" sz="2400" smtClean="0">
                <a:cs typeface="Times New Roman" pitchFamily="18" charset="0"/>
              </a:rPr>
              <a:t>Conversions</a:t>
            </a:r>
          </a:p>
          <a:p>
            <a:pPr marL="609600" indent="-609600">
              <a:lnSpc>
                <a:spcPct val="80000"/>
              </a:lnSpc>
              <a:buClr>
                <a:schemeClr val="tx1"/>
              </a:buClr>
              <a:buFont typeface="Monotype Sorts" pitchFamily="2" charset="2"/>
              <a:buAutoNum type="arabicPeriod"/>
            </a:pPr>
            <a:r>
              <a:rPr lang="en-US" sz="2800" smtClean="0"/>
              <a:t>Logic Functions</a:t>
            </a:r>
          </a:p>
          <a:p>
            <a:pPr marL="990600" lvl="1" indent="-533400">
              <a:lnSpc>
                <a:spcPct val="80000"/>
              </a:lnSpc>
              <a:buClr>
                <a:schemeClr val="tx1"/>
              </a:buClr>
            </a:pPr>
            <a:r>
              <a:rPr lang="en-US" sz="2400" smtClean="0"/>
              <a:t>Conversions among 3 representations</a:t>
            </a:r>
          </a:p>
          <a:p>
            <a:pPr marL="609600" indent="-609600">
              <a:lnSpc>
                <a:spcPct val="80000"/>
              </a:lnSpc>
              <a:buClr>
                <a:schemeClr val="tx1"/>
              </a:buClr>
              <a:buFont typeface="Monotype Sorts" pitchFamily="2" charset="2"/>
              <a:buAutoNum type="arabicPeriod"/>
            </a:pPr>
            <a:r>
              <a:rPr lang="en-US" sz="2800" smtClean="0"/>
              <a:t>Boolean Algebra</a:t>
            </a:r>
          </a:p>
          <a:p>
            <a:pPr marL="609600" indent="-609600">
              <a:lnSpc>
                <a:spcPct val="80000"/>
              </a:lnSpc>
              <a:buClr>
                <a:schemeClr val="tx1"/>
              </a:buClr>
              <a:buFont typeface="Monotype Sorts" pitchFamily="2" charset="2"/>
              <a:buAutoNum type="arabicPeriod"/>
            </a:pPr>
            <a:r>
              <a:rPr lang="en-US" sz="2800" smtClean="0"/>
              <a:t>Combinational Logic</a:t>
            </a:r>
          </a:p>
          <a:p>
            <a:pPr marL="609600" indent="-609600">
              <a:lnSpc>
                <a:spcPct val="80000"/>
              </a:lnSpc>
              <a:buClr>
                <a:schemeClr val="tx1"/>
              </a:buClr>
              <a:buFont typeface="Monotype Sorts" pitchFamily="2" charset="2"/>
              <a:buAutoNum type="arabicPeriod"/>
            </a:pPr>
            <a:r>
              <a:rPr lang="en-US" sz="2800" smtClean="0"/>
              <a:t>Sequential Logic</a:t>
            </a:r>
          </a:p>
          <a:p>
            <a:pPr marL="609600" indent="-609600">
              <a:lnSpc>
                <a:spcPct val="80000"/>
              </a:lnSpc>
              <a:buClr>
                <a:schemeClr val="tx1"/>
              </a:buClr>
              <a:buFont typeface="Monotype Sorts" pitchFamily="2" charset="2"/>
              <a:buAutoNum type="arabicPeriod"/>
            </a:pPr>
            <a:r>
              <a:rPr lang="en-US" sz="2800" smtClean="0"/>
              <a:t>Digital to Analog Converters (DACs)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7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ECEN 301</a:t>
            </a:r>
          </a:p>
        </p:txBody>
      </p:sp>
      <p:sp>
        <p:nvSpPr>
          <p:cNvPr id="13318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Discussion #25 – Final Review</a:t>
            </a:r>
          </a:p>
        </p:txBody>
      </p:sp>
      <p:sp>
        <p:nvSpPr>
          <p:cNvPr id="13319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BFBE25CC-E5FE-43C6-8ABC-E58E2EF57349}" type="slidenum">
              <a:rPr lang="en-US" smtClean="0"/>
              <a:pPr lvl="1"/>
              <a:t>50</a:t>
            </a:fld>
            <a:endParaRPr lang="en-US" smtClean="0"/>
          </a:p>
        </p:txBody>
      </p:sp>
      <p:sp>
        <p:nvSpPr>
          <p:cNvPr id="133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Boolean Algebra – Rules</a:t>
            </a:r>
          </a:p>
        </p:txBody>
      </p:sp>
      <p:graphicFrame>
        <p:nvGraphicFramePr>
          <p:cNvPr id="13314" name="Object 3"/>
          <p:cNvGraphicFramePr>
            <a:graphicFrameLocks noChangeAspect="1"/>
          </p:cNvGraphicFramePr>
          <p:nvPr>
            <p:ph sz="half" idx="1"/>
          </p:nvPr>
        </p:nvGraphicFramePr>
        <p:xfrm>
          <a:off x="3581400" y="3886200"/>
          <a:ext cx="4724400" cy="2289175"/>
        </p:xfrm>
        <a:graphic>
          <a:graphicData uri="http://schemas.openxmlformats.org/presentationml/2006/ole">
            <p:oleObj spid="_x0000_s13314" name="Equation" r:id="rId3" imgW="2412720" imgH="1168200" progId="Equation.3">
              <p:embed/>
            </p:oleObj>
          </a:graphicData>
        </a:graphic>
      </p:graphicFrame>
      <p:graphicFrame>
        <p:nvGraphicFramePr>
          <p:cNvPr id="13315" name="Object 4"/>
          <p:cNvGraphicFramePr>
            <a:graphicFrameLocks noChangeAspect="1"/>
          </p:cNvGraphicFramePr>
          <p:nvPr>
            <p:ph sz="quarter" idx="2"/>
          </p:nvPr>
        </p:nvGraphicFramePr>
        <p:xfrm>
          <a:off x="835025" y="1295400"/>
          <a:ext cx="2289175" cy="4953000"/>
        </p:xfrm>
        <a:graphic>
          <a:graphicData uri="http://schemas.openxmlformats.org/presentationml/2006/ole">
            <p:oleObj spid="_x0000_s13315" name="Equation" r:id="rId4" imgW="977760" imgH="2120760" progId="Equation.3">
              <p:embed/>
            </p:oleObj>
          </a:graphicData>
        </a:graphic>
      </p:graphicFrame>
      <p:graphicFrame>
        <p:nvGraphicFramePr>
          <p:cNvPr id="13316" name="Object 5"/>
          <p:cNvGraphicFramePr>
            <a:graphicFrameLocks noChangeAspect="1"/>
          </p:cNvGraphicFramePr>
          <p:nvPr>
            <p:ph sz="quarter" idx="3"/>
          </p:nvPr>
        </p:nvGraphicFramePr>
        <p:xfrm>
          <a:off x="3581400" y="1295400"/>
          <a:ext cx="4114800" cy="2420938"/>
        </p:xfrm>
        <a:graphic>
          <a:graphicData uri="http://schemas.openxmlformats.org/presentationml/2006/ole">
            <p:oleObj spid="_x0000_s13316" name="Equation" r:id="rId5" imgW="1917360" imgH="1130040" progId="Equation.3">
              <p:embed/>
            </p:oleObj>
          </a:graphicData>
        </a:graphic>
      </p:graphicFrame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ECEN 301</a:t>
            </a:r>
          </a:p>
        </p:txBody>
      </p:sp>
      <p:sp>
        <p:nvSpPr>
          <p:cNvPr id="1434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Discussion #25 – Final Review</a:t>
            </a:r>
          </a:p>
        </p:txBody>
      </p:sp>
      <p:sp>
        <p:nvSpPr>
          <p:cNvPr id="1434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8F2A5CF8-41DF-4CC8-924E-88B2EEBA9CEB}" type="slidenum">
              <a:rPr lang="en-US" smtClean="0"/>
              <a:pPr lvl="1"/>
              <a:t>51</a:t>
            </a:fld>
            <a:endParaRPr lang="en-US" smtClean="0"/>
          </a:p>
        </p:txBody>
      </p:sp>
      <p:sp>
        <p:nvSpPr>
          <p:cNvPr id="143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/>
              <a:t>Boolean Algebra – DeMorgan’s Law</a:t>
            </a:r>
          </a:p>
        </p:txBody>
      </p:sp>
      <p:graphicFrame>
        <p:nvGraphicFramePr>
          <p:cNvPr id="14338" name="Object 3"/>
          <p:cNvGraphicFramePr>
            <a:graphicFrameLocks noChangeAspect="1"/>
          </p:cNvGraphicFramePr>
          <p:nvPr>
            <p:ph idx="1"/>
          </p:nvPr>
        </p:nvGraphicFramePr>
        <p:xfrm>
          <a:off x="533400" y="3286125"/>
          <a:ext cx="2590800" cy="1514475"/>
        </p:xfrm>
        <a:graphic>
          <a:graphicData uri="http://schemas.openxmlformats.org/presentationml/2006/ole">
            <p:oleObj spid="_x0000_s14338" name="Equation" r:id="rId3" imgW="850680" imgH="457200" progId="Equation.3">
              <p:embed/>
            </p:oleObj>
          </a:graphicData>
        </a:graphic>
      </p:graphicFrame>
      <p:sp>
        <p:nvSpPr>
          <p:cNvPr id="14343" name="Text Box 4"/>
          <p:cNvSpPr txBox="1">
            <a:spLocks noChangeArrowheads="1"/>
          </p:cNvSpPr>
          <p:nvPr/>
        </p:nvSpPr>
        <p:spPr bwMode="auto">
          <a:xfrm>
            <a:off x="228600" y="1676400"/>
            <a:ext cx="3733800" cy="1066800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/>
              <a:t>To distribute the bar,</a:t>
            </a:r>
            <a:br>
              <a:rPr lang="en-US" sz="3200"/>
            </a:br>
            <a:r>
              <a:rPr lang="en-US" sz="3200"/>
              <a:t>change the operation.</a:t>
            </a:r>
          </a:p>
        </p:txBody>
      </p:sp>
      <p:sp>
        <p:nvSpPr>
          <p:cNvPr id="909317" name="Rectangle 5"/>
          <p:cNvSpPr>
            <a:spLocks noChangeArrowheads="1"/>
          </p:cNvSpPr>
          <p:nvPr/>
        </p:nvSpPr>
        <p:spPr bwMode="auto">
          <a:xfrm>
            <a:off x="4191000" y="1905000"/>
            <a:ext cx="4800600" cy="20574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  <a:effectLst>
            <a:outerShdw dist="107763" dir="189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4345" name="Text Box 6"/>
          <p:cNvSpPr txBox="1">
            <a:spLocks noChangeArrowheads="1"/>
          </p:cNvSpPr>
          <p:nvPr/>
        </p:nvSpPr>
        <p:spPr bwMode="auto">
          <a:xfrm>
            <a:off x="5664200" y="3443288"/>
            <a:ext cx="1631950" cy="366712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b="1">
                <a:latin typeface="Arial" charset="0"/>
              </a:rPr>
              <a:t>NOR</a:t>
            </a:r>
            <a:r>
              <a:rPr lang="en-US">
                <a:latin typeface="Arial" charset="0"/>
              </a:rPr>
              <a:t> Symbols</a:t>
            </a:r>
          </a:p>
        </p:txBody>
      </p:sp>
      <p:grpSp>
        <p:nvGrpSpPr>
          <p:cNvPr id="14346" name="Group 7"/>
          <p:cNvGrpSpPr>
            <a:grpSpLocks/>
          </p:cNvGrpSpPr>
          <p:nvPr/>
        </p:nvGrpSpPr>
        <p:grpSpPr bwMode="auto">
          <a:xfrm>
            <a:off x="4449763" y="2209800"/>
            <a:ext cx="2027237" cy="1071563"/>
            <a:chOff x="2448" y="2880"/>
            <a:chExt cx="1277" cy="675"/>
          </a:xfrm>
        </p:grpSpPr>
        <p:sp>
          <p:nvSpPr>
            <p:cNvPr id="14380" name="Oval 8"/>
            <p:cNvSpPr>
              <a:spLocks noChangeArrowheads="1"/>
            </p:cNvSpPr>
            <p:nvPr/>
          </p:nvSpPr>
          <p:spPr bwMode="auto">
            <a:xfrm>
              <a:off x="3414" y="3170"/>
              <a:ext cx="126" cy="125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4381" name="Group 9"/>
            <p:cNvGrpSpPr>
              <a:grpSpLocks/>
            </p:cNvGrpSpPr>
            <p:nvPr/>
          </p:nvGrpSpPr>
          <p:grpSpPr bwMode="auto">
            <a:xfrm>
              <a:off x="2483" y="2880"/>
              <a:ext cx="926" cy="675"/>
              <a:chOff x="2325" y="1487"/>
              <a:chExt cx="926" cy="675"/>
            </a:xfrm>
          </p:grpSpPr>
          <p:sp>
            <p:nvSpPr>
              <p:cNvPr id="14385" name="Arc 10"/>
              <p:cNvSpPr>
                <a:spLocks/>
              </p:cNvSpPr>
              <p:nvPr/>
            </p:nvSpPr>
            <p:spPr bwMode="auto">
              <a:xfrm>
                <a:off x="2624" y="1489"/>
                <a:ext cx="622" cy="669"/>
              </a:xfrm>
              <a:custGeom>
                <a:avLst/>
                <a:gdLst>
                  <a:gd name="T0" fmla="*/ 0 w 18812"/>
                  <a:gd name="T1" fmla="*/ 0 h 21600"/>
                  <a:gd name="T2" fmla="*/ 1 w 18812"/>
                  <a:gd name="T3" fmla="*/ 0 h 21600"/>
                  <a:gd name="T4" fmla="*/ 0 w 18812"/>
                  <a:gd name="T5" fmla="*/ 1 h 21600"/>
                  <a:gd name="T6" fmla="*/ 0 60000 65536"/>
                  <a:gd name="T7" fmla="*/ 0 60000 65536"/>
                  <a:gd name="T8" fmla="*/ 0 60000 65536"/>
                  <a:gd name="T9" fmla="*/ 0 w 18812"/>
                  <a:gd name="T10" fmla="*/ 0 h 21600"/>
                  <a:gd name="T11" fmla="*/ 18812 w 18812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8812" h="21600" fill="none" extrusionOk="0">
                    <a:moveTo>
                      <a:pt x="0" y="0"/>
                    </a:moveTo>
                    <a:cubicBezTo>
                      <a:pt x="10" y="0"/>
                      <a:pt x="20" y="-1"/>
                      <a:pt x="30" y="0"/>
                    </a:cubicBezTo>
                    <a:cubicBezTo>
                      <a:pt x="7801" y="0"/>
                      <a:pt x="14973" y="4174"/>
                      <a:pt x="18811" y="10932"/>
                    </a:cubicBezTo>
                  </a:path>
                  <a:path w="18812" h="21600" stroke="0" extrusionOk="0">
                    <a:moveTo>
                      <a:pt x="0" y="0"/>
                    </a:moveTo>
                    <a:cubicBezTo>
                      <a:pt x="10" y="0"/>
                      <a:pt x="20" y="-1"/>
                      <a:pt x="30" y="0"/>
                    </a:cubicBezTo>
                    <a:cubicBezTo>
                      <a:pt x="7801" y="0"/>
                      <a:pt x="14973" y="4174"/>
                      <a:pt x="18811" y="10932"/>
                    </a:cubicBezTo>
                    <a:lnTo>
                      <a:pt x="30" y="21600"/>
                    </a:lnTo>
                    <a:close/>
                  </a:path>
                </a:pathLst>
              </a:custGeom>
              <a:noFill/>
              <a:ln w="12700" cap="rnd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86" name="Arc 11"/>
              <p:cNvSpPr>
                <a:spLocks/>
              </p:cNvSpPr>
              <p:nvPr/>
            </p:nvSpPr>
            <p:spPr bwMode="auto">
              <a:xfrm rot="10800000">
                <a:off x="2633" y="1494"/>
                <a:ext cx="618" cy="668"/>
              </a:xfrm>
              <a:custGeom>
                <a:avLst/>
                <a:gdLst>
                  <a:gd name="T0" fmla="*/ 0 w 18694"/>
                  <a:gd name="T1" fmla="*/ 0 h 21600"/>
                  <a:gd name="T2" fmla="*/ 1 w 18694"/>
                  <a:gd name="T3" fmla="*/ 0 h 21600"/>
                  <a:gd name="T4" fmla="*/ 1 w 18694"/>
                  <a:gd name="T5" fmla="*/ 1 h 21600"/>
                  <a:gd name="T6" fmla="*/ 0 60000 65536"/>
                  <a:gd name="T7" fmla="*/ 0 60000 65536"/>
                  <a:gd name="T8" fmla="*/ 0 60000 65536"/>
                  <a:gd name="T9" fmla="*/ 0 w 18694"/>
                  <a:gd name="T10" fmla="*/ 0 h 21600"/>
                  <a:gd name="T11" fmla="*/ 18694 w 18694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8694" h="21600" fill="none" extrusionOk="0">
                    <a:moveTo>
                      <a:pt x="-1" y="10778"/>
                    </a:moveTo>
                    <a:cubicBezTo>
                      <a:pt x="3856" y="4117"/>
                      <a:pt x="10966" y="10"/>
                      <a:pt x="18664" y="0"/>
                    </a:cubicBezTo>
                  </a:path>
                  <a:path w="18694" h="21600" stroke="0" extrusionOk="0">
                    <a:moveTo>
                      <a:pt x="-1" y="10778"/>
                    </a:moveTo>
                    <a:cubicBezTo>
                      <a:pt x="3856" y="4117"/>
                      <a:pt x="10966" y="10"/>
                      <a:pt x="18664" y="0"/>
                    </a:cubicBezTo>
                    <a:lnTo>
                      <a:pt x="18694" y="21600"/>
                    </a:lnTo>
                    <a:close/>
                  </a:path>
                </a:pathLst>
              </a:custGeom>
              <a:noFill/>
              <a:ln w="12700" cap="rnd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87" name="Line 12"/>
              <p:cNvSpPr>
                <a:spLocks noChangeShapeType="1"/>
              </p:cNvSpPr>
              <p:nvPr/>
            </p:nvSpPr>
            <p:spPr bwMode="auto">
              <a:xfrm flipH="1">
                <a:off x="2409" y="1488"/>
                <a:ext cx="215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88" name="Line 13"/>
              <p:cNvSpPr>
                <a:spLocks noChangeShapeType="1"/>
              </p:cNvSpPr>
              <p:nvPr/>
            </p:nvSpPr>
            <p:spPr bwMode="auto">
              <a:xfrm flipH="1">
                <a:off x="2409" y="2156"/>
                <a:ext cx="215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89" name="Arc 14"/>
              <p:cNvSpPr>
                <a:spLocks/>
              </p:cNvSpPr>
              <p:nvPr/>
            </p:nvSpPr>
            <p:spPr bwMode="auto">
              <a:xfrm>
                <a:off x="2325" y="1487"/>
                <a:ext cx="179" cy="671"/>
              </a:xfrm>
              <a:custGeom>
                <a:avLst/>
                <a:gdLst>
                  <a:gd name="T0" fmla="*/ 0 w 21600"/>
                  <a:gd name="T1" fmla="*/ 0 h 37948"/>
                  <a:gd name="T2" fmla="*/ 0 w 21600"/>
                  <a:gd name="T3" fmla="*/ 0 h 37948"/>
                  <a:gd name="T4" fmla="*/ 0 w 21600"/>
                  <a:gd name="T5" fmla="*/ 0 h 37948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37948"/>
                  <a:gd name="T11" fmla="*/ 21600 w 21600"/>
                  <a:gd name="T12" fmla="*/ 37948 h 3794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37948" fill="none" extrusionOk="0">
                    <a:moveTo>
                      <a:pt x="10071" y="-1"/>
                    </a:moveTo>
                    <a:cubicBezTo>
                      <a:pt x="17161" y="3736"/>
                      <a:pt x="21600" y="11092"/>
                      <a:pt x="21600" y="19108"/>
                    </a:cubicBezTo>
                    <a:cubicBezTo>
                      <a:pt x="21600" y="26921"/>
                      <a:pt x="17380" y="34126"/>
                      <a:pt x="10564" y="37947"/>
                    </a:cubicBezTo>
                  </a:path>
                  <a:path w="21600" h="37948" stroke="0" extrusionOk="0">
                    <a:moveTo>
                      <a:pt x="10071" y="-1"/>
                    </a:moveTo>
                    <a:cubicBezTo>
                      <a:pt x="17161" y="3736"/>
                      <a:pt x="21600" y="11092"/>
                      <a:pt x="21600" y="19108"/>
                    </a:cubicBezTo>
                    <a:cubicBezTo>
                      <a:pt x="21600" y="26921"/>
                      <a:pt x="17380" y="34126"/>
                      <a:pt x="10564" y="37947"/>
                    </a:cubicBezTo>
                    <a:lnTo>
                      <a:pt x="0" y="19108"/>
                    </a:lnTo>
                    <a:close/>
                  </a:path>
                </a:pathLst>
              </a:custGeom>
              <a:noFill/>
              <a:ln w="12700" cap="rnd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4382" name="Line 15"/>
            <p:cNvSpPr>
              <a:spLocks noChangeShapeType="1"/>
            </p:cNvSpPr>
            <p:nvPr/>
          </p:nvSpPr>
          <p:spPr bwMode="auto">
            <a:xfrm>
              <a:off x="3546" y="3230"/>
              <a:ext cx="179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83" name="Line 16"/>
            <p:cNvSpPr>
              <a:spLocks noChangeShapeType="1"/>
            </p:cNvSpPr>
            <p:nvPr/>
          </p:nvSpPr>
          <p:spPr bwMode="auto">
            <a:xfrm>
              <a:off x="2448" y="3020"/>
              <a:ext cx="17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84" name="Line 17"/>
            <p:cNvSpPr>
              <a:spLocks noChangeShapeType="1"/>
            </p:cNvSpPr>
            <p:nvPr/>
          </p:nvSpPr>
          <p:spPr bwMode="auto">
            <a:xfrm>
              <a:off x="2459" y="3389"/>
              <a:ext cx="179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347" name="Group 18"/>
          <p:cNvGrpSpPr>
            <a:grpSpLocks/>
          </p:cNvGrpSpPr>
          <p:nvPr/>
        </p:nvGrpSpPr>
        <p:grpSpPr bwMode="auto">
          <a:xfrm>
            <a:off x="6794500" y="2209800"/>
            <a:ext cx="1981200" cy="1068388"/>
            <a:chOff x="4136" y="2784"/>
            <a:chExt cx="1248" cy="673"/>
          </a:xfrm>
        </p:grpSpPr>
        <p:grpSp>
          <p:nvGrpSpPr>
            <p:cNvPr id="14372" name="Group 19"/>
            <p:cNvGrpSpPr>
              <a:grpSpLocks/>
            </p:cNvGrpSpPr>
            <p:nvPr/>
          </p:nvGrpSpPr>
          <p:grpSpPr bwMode="auto">
            <a:xfrm>
              <a:off x="4441" y="2784"/>
              <a:ext cx="776" cy="673"/>
              <a:chOff x="2473" y="1488"/>
              <a:chExt cx="776" cy="673"/>
            </a:xfrm>
          </p:grpSpPr>
          <p:sp>
            <p:nvSpPr>
              <p:cNvPr id="14378" name="Arc 20"/>
              <p:cNvSpPr>
                <a:spLocks/>
              </p:cNvSpPr>
              <p:nvPr/>
            </p:nvSpPr>
            <p:spPr bwMode="auto">
              <a:xfrm>
                <a:off x="2877" y="1489"/>
                <a:ext cx="372" cy="672"/>
              </a:xfrm>
              <a:custGeom>
                <a:avLst/>
                <a:gdLst>
                  <a:gd name="T0" fmla="*/ 0 w 21658"/>
                  <a:gd name="T1" fmla="*/ 0 h 43200"/>
                  <a:gd name="T2" fmla="*/ 0 w 21658"/>
                  <a:gd name="T3" fmla="*/ 0 h 43200"/>
                  <a:gd name="T4" fmla="*/ 0 w 21658"/>
                  <a:gd name="T5" fmla="*/ 0 h 43200"/>
                  <a:gd name="T6" fmla="*/ 0 60000 65536"/>
                  <a:gd name="T7" fmla="*/ 0 60000 65536"/>
                  <a:gd name="T8" fmla="*/ 0 60000 65536"/>
                  <a:gd name="T9" fmla="*/ 0 w 21658"/>
                  <a:gd name="T10" fmla="*/ 0 h 43200"/>
                  <a:gd name="T11" fmla="*/ 21658 w 21658"/>
                  <a:gd name="T12" fmla="*/ 43200 h 432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58" h="43200" fill="none" extrusionOk="0">
                    <a:moveTo>
                      <a:pt x="0" y="0"/>
                    </a:moveTo>
                    <a:cubicBezTo>
                      <a:pt x="19" y="0"/>
                      <a:pt x="38" y="-1"/>
                      <a:pt x="58" y="0"/>
                    </a:cubicBezTo>
                    <a:cubicBezTo>
                      <a:pt x="11987" y="0"/>
                      <a:pt x="21658" y="9670"/>
                      <a:pt x="21658" y="21600"/>
                    </a:cubicBezTo>
                    <a:cubicBezTo>
                      <a:pt x="21658" y="33529"/>
                      <a:pt x="11987" y="43199"/>
                      <a:pt x="58" y="43200"/>
                    </a:cubicBezTo>
                  </a:path>
                  <a:path w="21658" h="43200" stroke="0" extrusionOk="0">
                    <a:moveTo>
                      <a:pt x="0" y="0"/>
                    </a:moveTo>
                    <a:cubicBezTo>
                      <a:pt x="19" y="0"/>
                      <a:pt x="38" y="-1"/>
                      <a:pt x="58" y="0"/>
                    </a:cubicBezTo>
                    <a:cubicBezTo>
                      <a:pt x="11987" y="0"/>
                      <a:pt x="21658" y="9670"/>
                      <a:pt x="21658" y="21600"/>
                    </a:cubicBezTo>
                    <a:cubicBezTo>
                      <a:pt x="21658" y="33529"/>
                      <a:pt x="11987" y="43199"/>
                      <a:pt x="58" y="43200"/>
                    </a:cubicBezTo>
                    <a:lnTo>
                      <a:pt x="58" y="21600"/>
                    </a:lnTo>
                    <a:close/>
                  </a:path>
                </a:pathLst>
              </a:custGeom>
              <a:noFill/>
              <a:ln w="12700" cap="rnd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79" name="Freeform 21"/>
              <p:cNvSpPr>
                <a:spLocks/>
              </p:cNvSpPr>
              <p:nvPr/>
            </p:nvSpPr>
            <p:spPr bwMode="auto">
              <a:xfrm>
                <a:off x="2473" y="1488"/>
                <a:ext cx="439" cy="673"/>
              </a:xfrm>
              <a:custGeom>
                <a:avLst/>
                <a:gdLst>
                  <a:gd name="T0" fmla="*/ 438 w 439"/>
                  <a:gd name="T1" fmla="*/ 0 h 673"/>
                  <a:gd name="T2" fmla="*/ 0 w 439"/>
                  <a:gd name="T3" fmla="*/ 0 h 673"/>
                  <a:gd name="T4" fmla="*/ 0 w 439"/>
                  <a:gd name="T5" fmla="*/ 672 h 673"/>
                  <a:gd name="T6" fmla="*/ 438 w 439"/>
                  <a:gd name="T7" fmla="*/ 672 h 67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39"/>
                  <a:gd name="T13" fmla="*/ 0 h 673"/>
                  <a:gd name="T14" fmla="*/ 439 w 439"/>
                  <a:gd name="T15" fmla="*/ 673 h 67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39" h="673">
                    <a:moveTo>
                      <a:pt x="438" y="0"/>
                    </a:moveTo>
                    <a:lnTo>
                      <a:pt x="0" y="0"/>
                    </a:lnTo>
                    <a:lnTo>
                      <a:pt x="0" y="672"/>
                    </a:lnTo>
                    <a:lnTo>
                      <a:pt x="438" y="672"/>
                    </a:lnTo>
                  </a:path>
                </a:pathLst>
              </a:custGeom>
              <a:noFill/>
              <a:ln w="12700" cap="rnd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4373" name="Oval 22"/>
            <p:cNvSpPr>
              <a:spLocks noChangeArrowheads="1"/>
            </p:cNvSpPr>
            <p:nvPr/>
          </p:nvSpPr>
          <p:spPr bwMode="auto">
            <a:xfrm>
              <a:off x="4312" y="2849"/>
              <a:ext cx="127" cy="127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74" name="Line 23"/>
            <p:cNvSpPr>
              <a:spLocks noChangeShapeType="1"/>
            </p:cNvSpPr>
            <p:nvPr/>
          </p:nvSpPr>
          <p:spPr bwMode="auto">
            <a:xfrm flipH="1">
              <a:off x="4144" y="2904"/>
              <a:ext cx="169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75" name="Line 24"/>
            <p:cNvSpPr>
              <a:spLocks noChangeShapeType="1"/>
            </p:cNvSpPr>
            <p:nvPr/>
          </p:nvSpPr>
          <p:spPr bwMode="auto">
            <a:xfrm flipH="1">
              <a:off x="4136" y="3355"/>
              <a:ext cx="169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76" name="Line 25"/>
            <p:cNvSpPr>
              <a:spLocks noChangeShapeType="1"/>
            </p:cNvSpPr>
            <p:nvPr/>
          </p:nvSpPr>
          <p:spPr bwMode="auto">
            <a:xfrm flipH="1">
              <a:off x="5215" y="3118"/>
              <a:ext cx="169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77" name="Oval 26"/>
            <p:cNvSpPr>
              <a:spLocks noChangeArrowheads="1"/>
            </p:cNvSpPr>
            <p:nvPr/>
          </p:nvSpPr>
          <p:spPr bwMode="auto">
            <a:xfrm>
              <a:off x="4312" y="3288"/>
              <a:ext cx="127" cy="127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909339" name="Rectangle 27"/>
          <p:cNvSpPr>
            <a:spLocks noChangeArrowheads="1"/>
          </p:cNvSpPr>
          <p:nvPr/>
        </p:nvSpPr>
        <p:spPr bwMode="auto">
          <a:xfrm>
            <a:off x="4191000" y="4191000"/>
            <a:ext cx="4800600" cy="20574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  <a:effectLst>
            <a:outerShdw dist="107763" dir="189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4349" name="Text Box 28"/>
          <p:cNvSpPr txBox="1">
            <a:spLocks noChangeArrowheads="1"/>
          </p:cNvSpPr>
          <p:nvPr/>
        </p:nvSpPr>
        <p:spPr bwMode="auto">
          <a:xfrm>
            <a:off x="5670550" y="5680075"/>
            <a:ext cx="1784350" cy="366713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b="1">
                <a:latin typeface="Arial" charset="0"/>
              </a:rPr>
              <a:t>NAND</a:t>
            </a:r>
            <a:r>
              <a:rPr lang="en-US">
                <a:latin typeface="Arial" charset="0"/>
              </a:rPr>
              <a:t> Symbols</a:t>
            </a:r>
          </a:p>
        </p:txBody>
      </p:sp>
      <p:grpSp>
        <p:nvGrpSpPr>
          <p:cNvPr id="14350" name="Group 29"/>
          <p:cNvGrpSpPr>
            <a:grpSpLocks/>
          </p:cNvGrpSpPr>
          <p:nvPr/>
        </p:nvGrpSpPr>
        <p:grpSpPr bwMode="auto">
          <a:xfrm>
            <a:off x="6705600" y="4495800"/>
            <a:ext cx="1981200" cy="1068388"/>
            <a:chOff x="2304" y="1488"/>
            <a:chExt cx="1248" cy="673"/>
          </a:xfrm>
        </p:grpSpPr>
        <p:grpSp>
          <p:nvGrpSpPr>
            <p:cNvPr id="14365" name="Group 30"/>
            <p:cNvGrpSpPr>
              <a:grpSpLocks/>
            </p:cNvGrpSpPr>
            <p:nvPr/>
          </p:nvGrpSpPr>
          <p:grpSpPr bwMode="auto">
            <a:xfrm>
              <a:off x="2473" y="1488"/>
              <a:ext cx="776" cy="673"/>
              <a:chOff x="2473" y="1488"/>
              <a:chExt cx="776" cy="673"/>
            </a:xfrm>
          </p:grpSpPr>
          <p:sp>
            <p:nvSpPr>
              <p:cNvPr id="14370" name="Arc 31"/>
              <p:cNvSpPr>
                <a:spLocks/>
              </p:cNvSpPr>
              <p:nvPr/>
            </p:nvSpPr>
            <p:spPr bwMode="auto">
              <a:xfrm>
                <a:off x="2877" y="1489"/>
                <a:ext cx="372" cy="672"/>
              </a:xfrm>
              <a:custGeom>
                <a:avLst/>
                <a:gdLst>
                  <a:gd name="T0" fmla="*/ 0 w 21658"/>
                  <a:gd name="T1" fmla="*/ 0 h 43200"/>
                  <a:gd name="T2" fmla="*/ 0 w 21658"/>
                  <a:gd name="T3" fmla="*/ 0 h 43200"/>
                  <a:gd name="T4" fmla="*/ 0 w 21658"/>
                  <a:gd name="T5" fmla="*/ 0 h 43200"/>
                  <a:gd name="T6" fmla="*/ 0 60000 65536"/>
                  <a:gd name="T7" fmla="*/ 0 60000 65536"/>
                  <a:gd name="T8" fmla="*/ 0 60000 65536"/>
                  <a:gd name="T9" fmla="*/ 0 w 21658"/>
                  <a:gd name="T10" fmla="*/ 0 h 43200"/>
                  <a:gd name="T11" fmla="*/ 21658 w 21658"/>
                  <a:gd name="T12" fmla="*/ 43200 h 432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58" h="43200" fill="none" extrusionOk="0">
                    <a:moveTo>
                      <a:pt x="0" y="0"/>
                    </a:moveTo>
                    <a:cubicBezTo>
                      <a:pt x="19" y="0"/>
                      <a:pt x="38" y="-1"/>
                      <a:pt x="58" y="0"/>
                    </a:cubicBezTo>
                    <a:cubicBezTo>
                      <a:pt x="11987" y="0"/>
                      <a:pt x="21658" y="9670"/>
                      <a:pt x="21658" y="21600"/>
                    </a:cubicBezTo>
                    <a:cubicBezTo>
                      <a:pt x="21658" y="33529"/>
                      <a:pt x="11987" y="43199"/>
                      <a:pt x="58" y="43200"/>
                    </a:cubicBezTo>
                  </a:path>
                  <a:path w="21658" h="43200" stroke="0" extrusionOk="0">
                    <a:moveTo>
                      <a:pt x="0" y="0"/>
                    </a:moveTo>
                    <a:cubicBezTo>
                      <a:pt x="19" y="0"/>
                      <a:pt x="38" y="-1"/>
                      <a:pt x="58" y="0"/>
                    </a:cubicBezTo>
                    <a:cubicBezTo>
                      <a:pt x="11987" y="0"/>
                      <a:pt x="21658" y="9670"/>
                      <a:pt x="21658" y="21600"/>
                    </a:cubicBezTo>
                    <a:cubicBezTo>
                      <a:pt x="21658" y="33529"/>
                      <a:pt x="11987" y="43199"/>
                      <a:pt x="58" y="43200"/>
                    </a:cubicBezTo>
                    <a:lnTo>
                      <a:pt x="58" y="21600"/>
                    </a:lnTo>
                    <a:close/>
                  </a:path>
                </a:pathLst>
              </a:custGeom>
              <a:noFill/>
              <a:ln w="12700" cap="rnd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71" name="Freeform 32"/>
              <p:cNvSpPr>
                <a:spLocks/>
              </p:cNvSpPr>
              <p:nvPr/>
            </p:nvSpPr>
            <p:spPr bwMode="auto">
              <a:xfrm>
                <a:off x="2473" y="1488"/>
                <a:ext cx="439" cy="673"/>
              </a:xfrm>
              <a:custGeom>
                <a:avLst/>
                <a:gdLst>
                  <a:gd name="T0" fmla="*/ 438 w 439"/>
                  <a:gd name="T1" fmla="*/ 0 h 673"/>
                  <a:gd name="T2" fmla="*/ 0 w 439"/>
                  <a:gd name="T3" fmla="*/ 0 h 673"/>
                  <a:gd name="T4" fmla="*/ 0 w 439"/>
                  <a:gd name="T5" fmla="*/ 672 h 673"/>
                  <a:gd name="T6" fmla="*/ 438 w 439"/>
                  <a:gd name="T7" fmla="*/ 672 h 67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39"/>
                  <a:gd name="T13" fmla="*/ 0 h 673"/>
                  <a:gd name="T14" fmla="*/ 439 w 439"/>
                  <a:gd name="T15" fmla="*/ 673 h 67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39" h="673">
                    <a:moveTo>
                      <a:pt x="438" y="0"/>
                    </a:moveTo>
                    <a:lnTo>
                      <a:pt x="0" y="0"/>
                    </a:lnTo>
                    <a:lnTo>
                      <a:pt x="0" y="672"/>
                    </a:lnTo>
                    <a:lnTo>
                      <a:pt x="438" y="672"/>
                    </a:lnTo>
                  </a:path>
                </a:pathLst>
              </a:custGeom>
              <a:noFill/>
              <a:ln w="12700" cap="rnd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4366" name="Oval 33"/>
            <p:cNvSpPr>
              <a:spLocks noChangeArrowheads="1"/>
            </p:cNvSpPr>
            <p:nvPr/>
          </p:nvSpPr>
          <p:spPr bwMode="auto">
            <a:xfrm>
              <a:off x="3250" y="1759"/>
              <a:ext cx="127" cy="127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67" name="Line 34"/>
            <p:cNvSpPr>
              <a:spLocks noChangeShapeType="1"/>
            </p:cNvSpPr>
            <p:nvPr/>
          </p:nvSpPr>
          <p:spPr bwMode="auto">
            <a:xfrm flipH="1">
              <a:off x="2304" y="1589"/>
              <a:ext cx="169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68" name="Line 35"/>
            <p:cNvSpPr>
              <a:spLocks noChangeShapeType="1"/>
            </p:cNvSpPr>
            <p:nvPr/>
          </p:nvSpPr>
          <p:spPr bwMode="auto">
            <a:xfrm flipH="1">
              <a:off x="2304" y="2059"/>
              <a:ext cx="169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69" name="Line 36"/>
            <p:cNvSpPr>
              <a:spLocks noChangeShapeType="1"/>
            </p:cNvSpPr>
            <p:nvPr/>
          </p:nvSpPr>
          <p:spPr bwMode="auto">
            <a:xfrm flipH="1">
              <a:off x="3383" y="1822"/>
              <a:ext cx="169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351" name="Group 37"/>
          <p:cNvGrpSpPr>
            <a:grpSpLocks/>
          </p:cNvGrpSpPr>
          <p:nvPr/>
        </p:nvGrpSpPr>
        <p:grpSpPr bwMode="auto">
          <a:xfrm>
            <a:off x="4495800" y="4495800"/>
            <a:ext cx="2008188" cy="1071563"/>
            <a:chOff x="2226" y="2928"/>
            <a:chExt cx="1265" cy="675"/>
          </a:xfrm>
        </p:grpSpPr>
        <p:sp>
          <p:nvSpPr>
            <p:cNvPr id="14354" name="Oval 38"/>
            <p:cNvSpPr>
              <a:spLocks noChangeArrowheads="1"/>
            </p:cNvSpPr>
            <p:nvPr/>
          </p:nvSpPr>
          <p:spPr bwMode="auto">
            <a:xfrm>
              <a:off x="2416" y="3024"/>
              <a:ext cx="126" cy="125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4355" name="Group 39"/>
            <p:cNvGrpSpPr>
              <a:grpSpLocks/>
            </p:cNvGrpSpPr>
            <p:nvPr/>
          </p:nvGrpSpPr>
          <p:grpSpPr bwMode="auto">
            <a:xfrm>
              <a:off x="2387" y="2928"/>
              <a:ext cx="926" cy="675"/>
              <a:chOff x="2325" y="1487"/>
              <a:chExt cx="926" cy="675"/>
            </a:xfrm>
          </p:grpSpPr>
          <p:sp>
            <p:nvSpPr>
              <p:cNvPr id="14360" name="Arc 40"/>
              <p:cNvSpPr>
                <a:spLocks/>
              </p:cNvSpPr>
              <p:nvPr/>
            </p:nvSpPr>
            <p:spPr bwMode="auto">
              <a:xfrm>
                <a:off x="2624" y="1489"/>
                <a:ext cx="622" cy="669"/>
              </a:xfrm>
              <a:custGeom>
                <a:avLst/>
                <a:gdLst>
                  <a:gd name="T0" fmla="*/ 0 w 18812"/>
                  <a:gd name="T1" fmla="*/ 0 h 21600"/>
                  <a:gd name="T2" fmla="*/ 1 w 18812"/>
                  <a:gd name="T3" fmla="*/ 0 h 21600"/>
                  <a:gd name="T4" fmla="*/ 0 w 18812"/>
                  <a:gd name="T5" fmla="*/ 1 h 21600"/>
                  <a:gd name="T6" fmla="*/ 0 60000 65536"/>
                  <a:gd name="T7" fmla="*/ 0 60000 65536"/>
                  <a:gd name="T8" fmla="*/ 0 60000 65536"/>
                  <a:gd name="T9" fmla="*/ 0 w 18812"/>
                  <a:gd name="T10" fmla="*/ 0 h 21600"/>
                  <a:gd name="T11" fmla="*/ 18812 w 18812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8812" h="21600" fill="none" extrusionOk="0">
                    <a:moveTo>
                      <a:pt x="0" y="0"/>
                    </a:moveTo>
                    <a:cubicBezTo>
                      <a:pt x="10" y="0"/>
                      <a:pt x="20" y="-1"/>
                      <a:pt x="30" y="0"/>
                    </a:cubicBezTo>
                    <a:cubicBezTo>
                      <a:pt x="7801" y="0"/>
                      <a:pt x="14973" y="4174"/>
                      <a:pt x="18811" y="10932"/>
                    </a:cubicBezTo>
                  </a:path>
                  <a:path w="18812" h="21600" stroke="0" extrusionOk="0">
                    <a:moveTo>
                      <a:pt x="0" y="0"/>
                    </a:moveTo>
                    <a:cubicBezTo>
                      <a:pt x="10" y="0"/>
                      <a:pt x="20" y="-1"/>
                      <a:pt x="30" y="0"/>
                    </a:cubicBezTo>
                    <a:cubicBezTo>
                      <a:pt x="7801" y="0"/>
                      <a:pt x="14973" y="4174"/>
                      <a:pt x="18811" y="10932"/>
                    </a:cubicBezTo>
                    <a:lnTo>
                      <a:pt x="30" y="21600"/>
                    </a:lnTo>
                    <a:close/>
                  </a:path>
                </a:pathLst>
              </a:custGeom>
              <a:noFill/>
              <a:ln w="12700" cap="rnd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61" name="Arc 41"/>
              <p:cNvSpPr>
                <a:spLocks/>
              </p:cNvSpPr>
              <p:nvPr/>
            </p:nvSpPr>
            <p:spPr bwMode="auto">
              <a:xfrm rot="10800000">
                <a:off x="2633" y="1494"/>
                <a:ext cx="618" cy="668"/>
              </a:xfrm>
              <a:custGeom>
                <a:avLst/>
                <a:gdLst>
                  <a:gd name="T0" fmla="*/ 0 w 18694"/>
                  <a:gd name="T1" fmla="*/ 0 h 21600"/>
                  <a:gd name="T2" fmla="*/ 1 w 18694"/>
                  <a:gd name="T3" fmla="*/ 0 h 21600"/>
                  <a:gd name="T4" fmla="*/ 1 w 18694"/>
                  <a:gd name="T5" fmla="*/ 1 h 21600"/>
                  <a:gd name="T6" fmla="*/ 0 60000 65536"/>
                  <a:gd name="T7" fmla="*/ 0 60000 65536"/>
                  <a:gd name="T8" fmla="*/ 0 60000 65536"/>
                  <a:gd name="T9" fmla="*/ 0 w 18694"/>
                  <a:gd name="T10" fmla="*/ 0 h 21600"/>
                  <a:gd name="T11" fmla="*/ 18694 w 18694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8694" h="21600" fill="none" extrusionOk="0">
                    <a:moveTo>
                      <a:pt x="-1" y="10778"/>
                    </a:moveTo>
                    <a:cubicBezTo>
                      <a:pt x="3856" y="4117"/>
                      <a:pt x="10966" y="10"/>
                      <a:pt x="18664" y="0"/>
                    </a:cubicBezTo>
                  </a:path>
                  <a:path w="18694" h="21600" stroke="0" extrusionOk="0">
                    <a:moveTo>
                      <a:pt x="-1" y="10778"/>
                    </a:moveTo>
                    <a:cubicBezTo>
                      <a:pt x="3856" y="4117"/>
                      <a:pt x="10966" y="10"/>
                      <a:pt x="18664" y="0"/>
                    </a:cubicBezTo>
                    <a:lnTo>
                      <a:pt x="18694" y="21600"/>
                    </a:lnTo>
                    <a:close/>
                  </a:path>
                </a:pathLst>
              </a:custGeom>
              <a:noFill/>
              <a:ln w="12700" cap="rnd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62" name="Line 42"/>
              <p:cNvSpPr>
                <a:spLocks noChangeShapeType="1"/>
              </p:cNvSpPr>
              <p:nvPr/>
            </p:nvSpPr>
            <p:spPr bwMode="auto">
              <a:xfrm flipH="1">
                <a:off x="2409" y="1488"/>
                <a:ext cx="215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63" name="Line 43"/>
              <p:cNvSpPr>
                <a:spLocks noChangeShapeType="1"/>
              </p:cNvSpPr>
              <p:nvPr/>
            </p:nvSpPr>
            <p:spPr bwMode="auto">
              <a:xfrm flipH="1">
                <a:off x="2409" y="2156"/>
                <a:ext cx="215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64" name="Arc 44"/>
              <p:cNvSpPr>
                <a:spLocks/>
              </p:cNvSpPr>
              <p:nvPr/>
            </p:nvSpPr>
            <p:spPr bwMode="auto">
              <a:xfrm>
                <a:off x="2325" y="1487"/>
                <a:ext cx="179" cy="671"/>
              </a:xfrm>
              <a:custGeom>
                <a:avLst/>
                <a:gdLst>
                  <a:gd name="T0" fmla="*/ 0 w 21600"/>
                  <a:gd name="T1" fmla="*/ 0 h 37948"/>
                  <a:gd name="T2" fmla="*/ 0 w 21600"/>
                  <a:gd name="T3" fmla="*/ 0 h 37948"/>
                  <a:gd name="T4" fmla="*/ 0 w 21600"/>
                  <a:gd name="T5" fmla="*/ 0 h 37948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37948"/>
                  <a:gd name="T11" fmla="*/ 21600 w 21600"/>
                  <a:gd name="T12" fmla="*/ 37948 h 3794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37948" fill="none" extrusionOk="0">
                    <a:moveTo>
                      <a:pt x="10071" y="-1"/>
                    </a:moveTo>
                    <a:cubicBezTo>
                      <a:pt x="17161" y="3736"/>
                      <a:pt x="21600" y="11092"/>
                      <a:pt x="21600" y="19108"/>
                    </a:cubicBezTo>
                    <a:cubicBezTo>
                      <a:pt x="21600" y="26921"/>
                      <a:pt x="17380" y="34126"/>
                      <a:pt x="10564" y="37947"/>
                    </a:cubicBezTo>
                  </a:path>
                  <a:path w="21600" h="37948" stroke="0" extrusionOk="0">
                    <a:moveTo>
                      <a:pt x="10071" y="-1"/>
                    </a:moveTo>
                    <a:cubicBezTo>
                      <a:pt x="17161" y="3736"/>
                      <a:pt x="21600" y="11092"/>
                      <a:pt x="21600" y="19108"/>
                    </a:cubicBezTo>
                    <a:cubicBezTo>
                      <a:pt x="21600" y="26921"/>
                      <a:pt x="17380" y="34126"/>
                      <a:pt x="10564" y="37947"/>
                    </a:cubicBezTo>
                    <a:lnTo>
                      <a:pt x="0" y="19108"/>
                    </a:lnTo>
                    <a:close/>
                  </a:path>
                </a:pathLst>
              </a:custGeom>
              <a:noFill/>
              <a:ln w="12700" cap="rnd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4356" name="Line 45"/>
            <p:cNvSpPr>
              <a:spLocks noChangeShapeType="1"/>
            </p:cNvSpPr>
            <p:nvPr/>
          </p:nvSpPr>
          <p:spPr bwMode="auto">
            <a:xfrm>
              <a:off x="3312" y="3270"/>
              <a:ext cx="179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57" name="Line 46"/>
            <p:cNvSpPr>
              <a:spLocks noChangeShapeType="1"/>
            </p:cNvSpPr>
            <p:nvPr/>
          </p:nvSpPr>
          <p:spPr bwMode="auto">
            <a:xfrm>
              <a:off x="2226" y="3084"/>
              <a:ext cx="17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58" name="Line 47"/>
            <p:cNvSpPr>
              <a:spLocks noChangeShapeType="1"/>
            </p:cNvSpPr>
            <p:nvPr/>
          </p:nvSpPr>
          <p:spPr bwMode="auto">
            <a:xfrm>
              <a:off x="2237" y="3453"/>
              <a:ext cx="179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59" name="Oval 48"/>
            <p:cNvSpPr>
              <a:spLocks noChangeArrowheads="1"/>
            </p:cNvSpPr>
            <p:nvPr/>
          </p:nvSpPr>
          <p:spPr bwMode="auto">
            <a:xfrm>
              <a:off x="2418" y="3379"/>
              <a:ext cx="126" cy="125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cxnSp>
        <p:nvCxnSpPr>
          <p:cNvPr id="14352" name="AutoShape 49"/>
          <p:cNvCxnSpPr>
            <a:cxnSpLocks noChangeShapeType="1"/>
            <a:endCxn id="909317" idx="1"/>
          </p:cNvCxnSpPr>
          <p:nvPr/>
        </p:nvCxnSpPr>
        <p:spPr bwMode="auto">
          <a:xfrm flipV="1">
            <a:off x="3124200" y="2933700"/>
            <a:ext cx="1066800" cy="1109663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stealth" w="lg" len="lg"/>
          </a:ln>
        </p:spPr>
      </p:cxnSp>
      <p:cxnSp>
        <p:nvCxnSpPr>
          <p:cNvPr id="14353" name="AutoShape 50"/>
          <p:cNvCxnSpPr>
            <a:cxnSpLocks noChangeShapeType="1"/>
            <a:endCxn id="909339" idx="1"/>
          </p:cNvCxnSpPr>
          <p:nvPr/>
        </p:nvCxnSpPr>
        <p:spPr bwMode="auto">
          <a:xfrm>
            <a:off x="3124200" y="4043363"/>
            <a:ext cx="1066800" cy="1176337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stealth" w="lg" len="lg"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ECEN 301</a:t>
            </a:r>
          </a:p>
        </p:txBody>
      </p:sp>
      <p:sp>
        <p:nvSpPr>
          <p:cNvPr id="1536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Discussion #25 – Final Review</a:t>
            </a:r>
          </a:p>
        </p:txBody>
      </p:sp>
      <p:sp>
        <p:nvSpPr>
          <p:cNvPr id="1536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738E3447-CD4C-46CD-BD24-2AE914803409}" type="slidenum">
              <a:rPr lang="en-US" smtClean="0"/>
              <a:pPr lvl="1"/>
              <a:t>52</a:t>
            </a:fld>
            <a:endParaRPr lang="en-US" smtClean="0"/>
          </a:p>
        </p:txBody>
      </p:sp>
      <p:sp>
        <p:nvSpPr>
          <p:cNvPr id="153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Boolean Algebra</a:t>
            </a:r>
          </a:p>
        </p:txBody>
      </p:sp>
      <p:sp>
        <p:nvSpPr>
          <p:cNvPr id="153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6400" y="1333500"/>
            <a:ext cx="8356600" cy="723900"/>
          </a:xfrm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b="1" u="sng" smtClean="0"/>
              <a:t>Example6</a:t>
            </a:r>
            <a:r>
              <a:rPr lang="en-US" smtClean="0"/>
              <a:t>: simplify the following function</a:t>
            </a:r>
          </a:p>
        </p:txBody>
      </p:sp>
      <p:graphicFrame>
        <p:nvGraphicFramePr>
          <p:cNvPr id="15362" name="Object 4"/>
          <p:cNvGraphicFramePr>
            <a:graphicFrameLocks noChangeAspect="1"/>
          </p:cNvGraphicFramePr>
          <p:nvPr/>
        </p:nvGraphicFramePr>
        <p:xfrm>
          <a:off x="1752600" y="2090738"/>
          <a:ext cx="5562600" cy="468312"/>
        </p:xfrm>
        <a:graphic>
          <a:graphicData uri="http://schemas.openxmlformats.org/presentationml/2006/ole">
            <p:oleObj spid="_x0000_s15362" name="Equation" r:id="rId3" imgW="2222280" imgH="203040" progId="Equation.3">
              <p:embed/>
            </p:oleObj>
          </a:graphicData>
        </a:graphic>
      </p:graphicFrame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ECEN 301</a:t>
            </a:r>
          </a:p>
        </p:txBody>
      </p:sp>
      <p:sp>
        <p:nvSpPr>
          <p:cNvPr id="1638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Discussion #25 – Final Review</a:t>
            </a:r>
          </a:p>
        </p:txBody>
      </p:sp>
      <p:sp>
        <p:nvSpPr>
          <p:cNvPr id="1638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C44C5A5E-DDB9-4549-9835-41257CB23FE9}" type="slidenum">
              <a:rPr lang="en-US" smtClean="0"/>
              <a:pPr lvl="1"/>
              <a:t>53</a:t>
            </a:fld>
            <a:endParaRPr lang="en-US" smtClean="0"/>
          </a:p>
        </p:txBody>
      </p:sp>
      <p:sp>
        <p:nvSpPr>
          <p:cNvPr id="163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Boolean Algebra</a:t>
            </a:r>
          </a:p>
        </p:txBody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6400" y="1333500"/>
            <a:ext cx="8356600" cy="723900"/>
          </a:xfrm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b="1" u="sng" smtClean="0"/>
              <a:t>Example6</a:t>
            </a:r>
            <a:r>
              <a:rPr lang="en-US" smtClean="0"/>
              <a:t>: simplify the following function</a:t>
            </a:r>
          </a:p>
        </p:txBody>
      </p:sp>
      <p:graphicFrame>
        <p:nvGraphicFramePr>
          <p:cNvPr id="16386" name="Object 4"/>
          <p:cNvGraphicFramePr>
            <a:graphicFrameLocks noChangeAspect="1"/>
          </p:cNvGraphicFramePr>
          <p:nvPr/>
        </p:nvGraphicFramePr>
        <p:xfrm>
          <a:off x="1600200" y="2057400"/>
          <a:ext cx="6324600" cy="4135438"/>
        </p:xfrm>
        <a:graphic>
          <a:graphicData uri="http://schemas.openxmlformats.org/presentationml/2006/ole">
            <p:oleObj spid="_x0000_s16386" name="Equation" r:id="rId3" imgW="2895480" imgH="2057400" progId="Equation.3">
              <p:embed/>
            </p:oleObj>
          </a:graphicData>
        </a:graphic>
      </p:graphicFrame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ECEN 301</a:t>
            </a:r>
          </a:p>
        </p:txBody>
      </p:sp>
      <p:sp>
        <p:nvSpPr>
          <p:cNvPr id="69635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Discussion #25 – Final Review</a:t>
            </a:r>
          </a:p>
        </p:txBody>
      </p:sp>
      <p:sp>
        <p:nvSpPr>
          <p:cNvPr id="69636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4C89ABB8-BFB5-463A-BDB5-CC57F79D1A90}" type="slidenum">
              <a:rPr lang="en-US" smtClean="0"/>
              <a:pPr lvl="1"/>
              <a:t>54</a:t>
            </a:fld>
            <a:endParaRPr lang="en-US" smtClean="0"/>
          </a:p>
        </p:txBody>
      </p:sp>
      <p:sp>
        <p:nvSpPr>
          <p:cNvPr id="696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Boolean Algebra</a:t>
            </a:r>
          </a:p>
        </p:txBody>
      </p:sp>
      <p:sp>
        <p:nvSpPr>
          <p:cNvPr id="6963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06400" y="1333500"/>
            <a:ext cx="8356600" cy="1104900"/>
          </a:xfrm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sz="2800" b="1" u="sng" smtClean="0"/>
              <a:t>Example7</a:t>
            </a:r>
            <a:r>
              <a:rPr lang="en-US" sz="2800" smtClean="0"/>
              <a:t>: Simplify the equation created by the following truth table </a:t>
            </a:r>
          </a:p>
        </p:txBody>
      </p:sp>
      <p:graphicFrame>
        <p:nvGraphicFramePr>
          <p:cNvPr id="912388" name="Group 4"/>
          <p:cNvGraphicFramePr>
            <a:graphicFrameLocks noGrp="1"/>
          </p:cNvGraphicFramePr>
          <p:nvPr>
            <p:ph sz="quarter" idx="2"/>
          </p:nvPr>
        </p:nvGraphicFramePr>
        <p:xfrm>
          <a:off x="558800" y="2870200"/>
          <a:ext cx="1422400" cy="3078480"/>
        </p:xfrm>
        <a:graphic>
          <a:graphicData uri="http://schemas.openxmlformats.org/drawingml/2006/table">
            <a:tbl>
              <a:tblPr/>
              <a:tblGrid>
                <a:gridCol w="355600"/>
                <a:gridCol w="355600"/>
                <a:gridCol w="355600"/>
                <a:gridCol w="355600"/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C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Z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95A9">
                        <a:alpha val="50000"/>
                      </a:srgb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95A9">
                        <a:alpha val="50000"/>
                      </a:srgb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95A9">
                        <a:alpha val="50000"/>
                      </a:srgb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95A9">
                        <a:alpha val="50000"/>
                      </a:srgb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95A9">
                        <a:alpha val="50000"/>
                      </a:srgb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95A9">
                        <a:alpha val="50000"/>
                      </a:srgb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95A9">
                        <a:alpha val="50000"/>
                      </a:srgb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95A9">
                        <a:alpha val="50000"/>
                      </a:srgb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ECEN 301</a:t>
            </a:r>
          </a:p>
        </p:txBody>
      </p:sp>
      <p:sp>
        <p:nvSpPr>
          <p:cNvPr id="17412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Discussion #25 – Final Review</a:t>
            </a:r>
          </a:p>
        </p:txBody>
      </p:sp>
      <p:sp>
        <p:nvSpPr>
          <p:cNvPr id="17413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FFF25B53-E28D-45B4-A50F-9EDC2B8CFCDA}" type="slidenum">
              <a:rPr lang="en-US" smtClean="0"/>
              <a:pPr lvl="1"/>
              <a:t>55</a:t>
            </a:fld>
            <a:endParaRPr lang="en-US" smtClean="0"/>
          </a:p>
        </p:txBody>
      </p:sp>
      <p:sp>
        <p:nvSpPr>
          <p:cNvPr id="174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Boolean Algebra</a:t>
            </a:r>
          </a:p>
        </p:txBody>
      </p:sp>
      <p:sp>
        <p:nvSpPr>
          <p:cNvPr id="174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06400" y="1333500"/>
            <a:ext cx="8356600" cy="1104900"/>
          </a:xfrm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sz="2800" b="1" u="sng" smtClean="0"/>
              <a:t>Example7</a:t>
            </a:r>
            <a:r>
              <a:rPr lang="en-US" sz="2800" smtClean="0"/>
              <a:t>: Simplify the equation created by the following truth table </a:t>
            </a:r>
          </a:p>
        </p:txBody>
      </p:sp>
      <p:graphicFrame>
        <p:nvGraphicFramePr>
          <p:cNvPr id="913412" name="Group 4"/>
          <p:cNvGraphicFramePr>
            <a:graphicFrameLocks noGrp="1"/>
          </p:cNvGraphicFramePr>
          <p:nvPr>
            <p:ph sz="quarter" idx="2"/>
          </p:nvPr>
        </p:nvGraphicFramePr>
        <p:xfrm>
          <a:off x="558800" y="2870200"/>
          <a:ext cx="1422400" cy="3078480"/>
        </p:xfrm>
        <a:graphic>
          <a:graphicData uri="http://schemas.openxmlformats.org/drawingml/2006/table">
            <a:tbl>
              <a:tblPr/>
              <a:tblGrid>
                <a:gridCol w="355600"/>
                <a:gridCol w="355600"/>
                <a:gridCol w="355600"/>
                <a:gridCol w="355600"/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C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Z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95A9">
                        <a:alpha val="50000"/>
                      </a:srgb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95A9">
                        <a:alpha val="50000"/>
                      </a:srgb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95A9">
                        <a:alpha val="50000"/>
                      </a:srgb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95A9">
                        <a:alpha val="50000"/>
                      </a:srgb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95A9">
                        <a:alpha val="50000"/>
                      </a:srgb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95A9">
                        <a:alpha val="50000"/>
                      </a:srgb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95A9">
                        <a:alpha val="50000"/>
                      </a:srgb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95A9">
                        <a:alpha val="50000"/>
                      </a:srgb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7410" name="Object 47"/>
          <p:cNvGraphicFramePr>
            <a:graphicFrameLocks noChangeAspect="1"/>
          </p:cNvGraphicFramePr>
          <p:nvPr>
            <p:ph sz="quarter" idx="3"/>
          </p:nvPr>
        </p:nvGraphicFramePr>
        <p:xfrm>
          <a:off x="2362200" y="2743200"/>
          <a:ext cx="6477000" cy="449263"/>
        </p:xfrm>
        <a:graphic>
          <a:graphicData uri="http://schemas.openxmlformats.org/presentationml/2006/ole">
            <p:oleObj spid="_x0000_s17410" name="Equation" r:id="rId3" imgW="2933640" imgH="203040" progId="Equation.3">
              <p:embed/>
            </p:oleObj>
          </a:graphicData>
        </a:graphic>
      </p:graphicFrame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ECEN 301</a:t>
            </a:r>
          </a:p>
        </p:txBody>
      </p:sp>
      <p:sp>
        <p:nvSpPr>
          <p:cNvPr id="18436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Discussion #25 – Final Review</a:t>
            </a:r>
          </a:p>
        </p:txBody>
      </p:sp>
      <p:sp>
        <p:nvSpPr>
          <p:cNvPr id="18437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B311FF3D-6DA5-49A4-AE8B-C4DC27402A52}" type="slidenum">
              <a:rPr lang="en-US" smtClean="0"/>
              <a:pPr lvl="1"/>
              <a:t>56</a:t>
            </a:fld>
            <a:endParaRPr lang="en-US" smtClean="0"/>
          </a:p>
        </p:txBody>
      </p:sp>
      <p:sp>
        <p:nvSpPr>
          <p:cNvPr id="184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Boolean Algebra</a:t>
            </a:r>
          </a:p>
        </p:txBody>
      </p:sp>
      <p:sp>
        <p:nvSpPr>
          <p:cNvPr id="184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06400" y="1333500"/>
            <a:ext cx="8356600" cy="1104900"/>
          </a:xfrm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sz="2800" b="1" u="sng" smtClean="0"/>
              <a:t>Example7</a:t>
            </a:r>
            <a:r>
              <a:rPr lang="en-US" sz="2800" smtClean="0"/>
              <a:t>: Simplify the equation created by the following truth table </a:t>
            </a:r>
          </a:p>
        </p:txBody>
      </p:sp>
      <p:graphicFrame>
        <p:nvGraphicFramePr>
          <p:cNvPr id="914436" name="Group 4"/>
          <p:cNvGraphicFramePr>
            <a:graphicFrameLocks noGrp="1"/>
          </p:cNvGraphicFramePr>
          <p:nvPr>
            <p:ph sz="quarter" idx="2"/>
          </p:nvPr>
        </p:nvGraphicFramePr>
        <p:xfrm>
          <a:off x="558800" y="2870200"/>
          <a:ext cx="1422400" cy="3078480"/>
        </p:xfrm>
        <a:graphic>
          <a:graphicData uri="http://schemas.openxmlformats.org/drawingml/2006/table">
            <a:tbl>
              <a:tblPr/>
              <a:tblGrid>
                <a:gridCol w="355600"/>
                <a:gridCol w="355600"/>
                <a:gridCol w="355600"/>
                <a:gridCol w="355600"/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C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Z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95A9">
                        <a:alpha val="50000"/>
                      </a:srgb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95A9">
                        <a:alpha val="50000"/>
                      </a:srgb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95A9">
                        <a:alpha val="50000"/>
                      </a:srgb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95A9">
                        <a:alpha val="50000"/>
                      </a:srgb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95A9">
                        <a:alpha val="50000"/>
                      </a:srgb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95A9">
                        <a:alpha val="50000"/>
                      </a:srgb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95A9">
                        <a:alpha val="50000"/>
                      </a:srgb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95A9">
                        <a:alpha val="50000"/>
                      </a:srgb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8434" name="Object 47"/>
          <p:cNvGraphicFramePr>
            <a:graphicFrameLocks noChangeAspect="1"/>
          </p:cNvGraphicFramePr>
          <p:nvPr>
            <p:ph sz="quarter" idx="3"/>
          </p:nvPr>
        </p:nvGraphicFramePr>
        <p:xfrm>
          <a:off x="2362200" y="2781300"/>
          <a:ext cx="6477000" cy="3086100"/>
        </p:xfrm>
        <a:graphic>
          <a:graphicData uri="http://schemas.openxmlformats.org/presentationml/2006/ole">
            <p:oleObj spid="_x0000_s18434" name="Equation" r:id="rId3" imgW="2933640" imgH="1396800" progId="Equation.3">
              <p:embed/>
            </p:oleObj>
          </a:graphicData>
        </a:graphic>
      </p:graphicFrame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ECEN 301</a:t>
            </a:r>
          </a:p>
        </p:txBody>
      </p:sp>
      <p:sp>
        <p:nvSpPr>
          <p:cNvPr id="70659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Discussion #25 – Final Review</a:t>
            </a:r>
          </a:p>
        </p:txBody>
      </p:sp>
      <p:sp>
        <p:nvSpPr>
          <p:cNvPr id="70660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8947F11A-9221-43F6-8C08-B52B28DE20DE}" type="slidenum">
              <a:rPr lang="en-US" smtClean="0"/>
              <a:pPr lvl="1"/>
              <a:t>57</a:t>
            </a:fld>
            <a:endParaRPr lang="en-US" smtClean="0"/>
          </a:p>
        </p:txBody>
      </p:sp>
      <p:sp>
        <p:nvSpPr>
          <p:cNvPr id="706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Boolean Algebra</a:t>
            </a:r>
          </a:p>
        </p:txBody>
      </p:sp>
      <p:sp>
        <p:nvSpPr>
          <p:cNvPr id="7066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06400" y="1333500"/>
            <a:ext cx="8356600" cy="849313"/>
          </a:xfrm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sz="2800" b="1" u="sng" smtClean="0"/>
              <a:t>Example8</a:t>
            </a:r>
            <a:r>
              <a:rPr lang="en-US" sz="2800" smtClean="0"/>
              <a:t>: Determine the truth table</a:t>
            </a:r>
          </a:p>
        </p:txBody>
      </p:sp>
      <p:graphicFrame>
        <p:nvGraphicFramePr>
          <p:cNvPr id="915460" name="Group 4"/>
          <p:cNvGraphicFramePr>
            <a:graphicFrameLocks noGrp="1"/>
          </p:cNvGraphicFramePr>
          <p:nvPr>
            <p:ph sz="quarter" idx="2"/>
          </p:nvPr>
        </p:nvGraphicFramePr>
        <p:xfrm>
          <a:off x="6096000" y="1752600"/>
          <a:ext cx="1435100" cy="3078480"/>
        </p:xfrm>
        <a:graphic>
          <a:graphicData uri="http://schemas.openxmlformats.org/drawingml/2006/table">
            <a:tbl>
              <a:tblPr/>
              <a:tblGrid>
                <a:gridCol w="304800"/>
                <a:gridCol w="304800"/>
                <a:gridCol w="381000"/>
                <a:gridCol w="444500"/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C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Z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95A9">
                        <a:alpha val="50000"/>
                      </a:srgb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95A9">
                        <a:alpha val="50000"/>
                      </a:srgb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95A9">
                        <a:alpha val="50000"/>
                      </a:srgb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95A9">
                        <a:alpha val="50000"/>
                      </a:srgb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95A9">
                        <a:alpha val="50000"/>
                      </a:srgb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95A9">
                        <a:alpha val="50000"/>
                      </a:srgb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95A9">
                        <a:alpha val="50000"/>
                      </a:srgb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95A9">
                        <a:alpha val="50000"/>
                      </a:srgbClr>
                    </a:solidFill>
                  </a:tcPr>
                </a:tc>
              </a:tr>
            </a:tbl>
          </a:graphicData>
        </a:graphic>
      </p:graphicFrame>
      <p:grpSp>
        <p:nvGrpSpPr>
          <p:cNvPr id="70706" name="Group 47"/>
          <p:cNvGrpSpPr>
            <a:grpSpLocks/>
          </p:cNvGrpSpPr>
          <p:nvPr/>
        </p:nvGrpSpPr>
        <p:grpSpPr bwMode="auto">
          <a:xfrm>
            <a:off x="12700" y="2286000"/>
            <a:ext cx="5618163" cy="2968625"/>
            <a:chOff x="1064" y="1728"/>
            <a:chExt cx="3539" cy="1870"/>
          </a:xfrm>
        </p:grpSpPr>
        <p:grpSp>
          <p:nvGrpSpPr>
            <p:cNvPr id="70707" name="Group 48"/>
            <p:cNvGrpSpPr>
              <a:grpSpLocks/>
            </p:cNvGrpSpPr>
            <p:nvPr/>
          </p:nvGrpSpPr>
          <p:grpSpPr bwMode="auto">
            <a:xfrm>
              <a:off x="3504" y="2457"/>
              <a:ext cx="876" cy="473"/>
              <a:chOff x="3648" y="1960"/>
              <a:chExt cx="1248" cy="673"/>
            </a:xfrm>
          </p:grpSpPr>
          <p:grpSp>
            <p:nvGrpSpPr>
              <p:cNvPr id="70747" name="Group 49"/>
              <p:cNvGrpSpPr>
                <a:grpSpLocks/>
              </p:cNvGrpSpPr>
              <p:nvPr/>
            </p:nvGrpSpPr>
            <p:grpSpPr bwMode="auto">
              <a:xfrm>
                <a:off x="3817" y="1960"/>
                <a:ext cx="776" cy="673"/>
                <a:chOff x="2521" y="1536"/>
                <a:chExt cx="776" cy="673"/>
              </a:xfrm>
            </p:grpSpPr>
            <p:sp>
              <p:nvSpPr>
                <p:cNvPr id="70752" name="Arc 50"/>
                <p:cNvSpPr>
                  <a:spLocks/>
                </p:cNvSpPr>
                <p:nvPr/>
              </p:nvSpPr>
              <p:spPr bwMode="auto">
                <a:xfrm>
                  <a:off x="2925" y="1537"/>
                  <a:ext cx="372" cy="672"/>
                </a:xfrm>
                <a:custGeom>
                  <a:avLst/>
                  <a:gdLst>
                    <a:gd name="T0" fmla="*/ 0 w 21658"/>
                    <a:gd name="T1" fmla="*/ 0 h 43200"/>
                    <a:gd name="T2" fmla="*/ 0 w 21658"/>
                    <a:gd name="T3" fmla="*/ 0 h 43200"/>
                    <a:gd name="T4" fmla="*/ 0 w 21658"/>
                    <a:gd name="T5" fmla="*/ 0 h 43200"/>
                    <a:gd name="T6" fmla="*/ 0 60000 65536"/>
                    <a:gd name="T7" fmla="*/ 0 60000 65536"/>
                    <a:gd name="T8" fmla="*/ 0 60000 65536"/>
                    <a:gd name="T9" fmla="*/ 0 w 21658"/>
                    <a:gd name="T10" fmla="*/ 0 h 43200"/>
                    <a:gd name="T11" fmla="*/ 21658 w 21658"/>
                    <a:gd name="T12" fmla="*/ 43200 h 432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58" h="43200" fill="none" extrusionOk="0">
                      <a:moveTo>
                        <a:pt x="0" y="0"/>
                      </a:moveTo>
                      <a:cubicBezTo>
                        <a:pt x="19" y="0"/>
                        <a:pt x="38" y="-1"/>
                        <a:pt x="58" y="0"/>
                      </a:cubicBezTo>
                      <a:cubicBezTo>
                        <a:pt x="11987" y="0"/>
                        <a:pt x="21658" y="9670"/>
                        <a:pt x="21658" y="21600"/>
                      </a:cubicBezTo>
                      <a:cubicBezTo>
                        <a:pt x="21658" y="33529"/>
                        <a:pt x="11987" y="43199"/>
                        <a:pt x="58" y="43200"/>
                      </a:cubicBezTo>
                    </a:path>
                    <a:path w="21658" h="43200" stroke="0" extrusionOk="0">
                      <a:moveTo>
                        <a:pt x="0" y="0"/>
                      </a:moveTo>
                      <a:cubicBezTo>
                        <a:pt x="19" y="0"/>
                        <a:pt x="38" y="-1"/>
                        <a:pt x="58" y="0"/>
                      </a:cubicBezTo>
                      <a:cubicBezTo>
                        <a:pt x="11987" y="0"/>
                        <a:pt x="21658" y="9670"/>
                        <a:pt x="21658" y="21600"/>
                      </a:cubicBezTo>
                      <a:cubicBezTo>
                        <a:pt x="21658" y="33529"/>
                        <a:pt x="11987" y="43199"/>
                        <a:pt x="58" y="43200"/>
                      </a:cubicBezTo>
                      <a:lnTo>
                        <a:pt x="58" y="21600"/>
                      </a:lnTo>
                      <a:close/>
                    </a:path>
                  </a:pathLst>
                </a:custGeom>
                <a:noFill/>
                <a:ln w="12700" cap="rnd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0753" name="Freeform 51"/>
                <p:cNvSpPr>
                  <a:spLocks/>
                </p:cNvSpPr>
                <p:nvPr/>
              </p:nvSpPr>
              <p:spPr bwMode="auto">
                <a:xfrm>
                  <a:off x="2521" y="1536"/>
                  <a:ext cx="439" cy="673"/>
                </a:xfrm>
                <a:custGeom>
                  <a:avLst/>
                  <a:gdLst>
                    <a:gd name="T0" fmla="*/ 438 w 439"/>
                    <a:gd name="T1" fmla="*/ 0 h 673"/>
                    <a:gd name="T2" fmla="*/ 0 w 439"/>
                    <a:gd name="T3" fmla="*/ 0 h 673"/>
                    <a:gd name="T4" fmla="*/ 0 w 439"/>
                    <a:gd name="T5" fmla="*/ 672 h 673"/>
                    <a:gd name="T6" fmla="*/ 438 w 439"/>
                    <a:gd name="T7" fmla="*/ 672 h 673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439"/>
                    <a:gd name="T13" fmla="*/ 0 h 673"/>
                    <a:gd name="T14" fmla="*/ 439 w 439"/>
                    <a:gd name="T15" fmla="*/ 673 h 673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439" h="673">
                      <a:moveTo>
                        <a:pt x="438" y="0"/>
                      </a:moveTo>
                      <a:lnTo>
                        <a:pt x="0" y="0"/>
                      </a:lnTo>
                      <a:lnTo>
                        <a:pt x="0" y="672"/>
                      </a:lnTo>
                      <a:lnTo>
                        <a:pt x="438" y="672"/>
                      </a:lnTo>
                    </a:path>
                  </a:pathLst>
                </a:custGeom>
                <a:noFill/>
                <a:ln w="12700" cap="rnd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70748" name="Line 52"/>
              <p:cNvSpPr>
                <a:spLocks noChangeShapeType="1"/>
              </p:cNvSpPr>
              <p:nvPr/>
            </p:nvSpPr>
            <p:spPr bwMode="auto">
              <a:xfrm flipH="1">
                <a:off x="3648" y="2061"/>
                <a:ext cx="169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749" name="Line 53"/>
              <p:cNvSpPr>
                <a:spLocks noChangeShapeType="1"/>
              </p:cNvSpPr>
              <p:nvPr/>
            </p:nvSpPr>
            <p:spPr bwMode="auto">
              <a:xfrm flipH="1">
                <a:off x="3648" y="2531"/>
                <a:ext cx="169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750" name="Line 54"/>
              <p:cNvSpPr>
                <a:spLocks noChangeShapeType="1"/>
              </p:cNvSpPr>
              <p:nvPr/>
            </p:nvSpPr>
            <p:spPr bwMode="auto">
              <a:xfrm flipH="1">
                <a:off x="4608" y="2294"/>
                <a:ext cx="2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751" name="Line 55"/>
              <p:cNvSpPr>
                <a:spLocks noChangeShapeType="1"/>
              </p:cNvSpPr>
              <p:nvPr/>
            </p:nvSpPr>
            <p:spPr bwMode="auto">
              <a:xfrm flipH="1">
                <a:off x="3648" y="2291"/>
                <a:ext cx="169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0708" name="Group 56"/>
            <p:cNvGrpSpPr>
              <a:grpSpLocks/>
            </p:cNvGrpSpPr>
            <p:nvPr/>
          </p:nvGrpSpPr>
          <p:grpSpPr bwMode="auto">
            <a:xfrm>
              <a:off x="2331" y="3120"/>
              <a:ext cx="823" cy="478"/>
              <a:chOff x="4224" y="1859"/>
              <a:chExt cx="823" cy="478"/>
            </a:xfrm>
          </p:grpSpPr>
          <p:sp>
            <p:nvSpPr>
              <p:cNvPr id="70739" name="Arc 57"/>
              <p:cNvSpPr>
                <a:spLocks/>
              </p:cNvSpPr>
              <p:nvPr/>
            </p:nvSpPr>
            <p:spPr bwMode="auto">
              <a:xfrm>
                <a:off x="4508" y="1862"/>
                <a:ext cx="446" cy="472"/>
              </a:xfrm>
              <a:custGeom>
                <a:avLst/>
                <a:gdLst>
                  <a:gd name="T0" fmla="*/ 0 w 18822"/>
                  <a:gd name="T1" fmla="*/ 0 h 21600"/>
                  <a:gd name="T2" fmla="*/ 0 w 18822"/>
                  <a:gd name="T3" fmla="*/ 0 h 21600"/>
                  <a:gd name="T4" fmla="*/ 0 w 18822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18822"/>
                  <a:gd name="T10" fmla="*/ 0 h 21600"/>
                  <a:gd name="T11" fmla="*/ 18822 w 18822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8822" h="21600" fill="none" extrusionOk="0">
                    <a:moveTo>
                      <a:pt x="0" y="0"/>
                    </a:moveTo>
                    <a:cubicBezTo>
                      <a:pt x="10" y="0"/>
                      <a:pt x="20" y="-1"/>
                      <a:pt x="30" y="0"/>
                    </a:cubicBezTo>
                    <a:cubicBezTo>
                      <a:pt x="7809" y="0"/>
                      <a:pt x="14987" y="4182"/>
                      <a:pt x="18822" y="10950"/>
                    </a:cubicBezTo>
                  </a:path>
                  <a:path w="18822" h="21600" stroke="0" extrusionOk="0">
                    <a:moveTo>
                      <a:pt x="0" y="0"/>
                    </a:moveTo>
                    <a:cubicBezTo>
                      <a:pt x="10" y="0"/>
                      <a:pt x="20" y="-1"/>
                      <a:pt x="30" y="0"/>
                    </a:cubicBezTo>
                    <a:cubicBezTo>
                      <a:pt x="7809" y="0"/>
                      <a:pt x="14987" y="4182"/>
                      <a:pt x="18822" y="10950"/>
                    </a:cubicBezTo>
                    <a:lnTo>
                      <a:pt x="30" y="21600"/>
                    </a:lnTo>
                    <a:close/>
                  </a:path>
                </a:pathLst>
              </a:custGeom>
              <a:noFill/>
              <a:ln w="12700" cap="rnd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740" name="Arc 58"/>
              <p:cNvSpPr>
                <a:spLocks/>
              </p:cNvSpPr>
              <p:nvPr/>
            </p:nvSpPr>
            <p:spPr bwMode="auto">
              <a:xfrm rot="10800000">
                <a:off x="4515" y="1865"/>
                <a:ext cx="443" cy="472"/>
              </a:xfrm>
              <a:custGeom>
                <a:avLst/>
                <a:gdLst>
                  <a:gd name="T0" fmla="*/ 0 w 18684"/>
                  <a:gd name="T1" fmla="*/ 0 h 21600"/>
                  <a:gd name="T2" fmla="*/ 0 w 18684"/>
                  <a:gd name="T3" fmla="*/ 0 h 21600"/>
                  <a:gd name="T4" fmla="*/ 0 w 18684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18684"/>
                  <a:gd name="T10" fmla="*/ 0 h 21600"/>
                  <a:gd name="T11" fmla="*/ 18684 w 18684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8684" h="21600" fill="none" extrusionOk="0">
                    <a:moveTo>
                      <a:pt x="0" y="10761"/>
                    </a:moveTo>
                    <a:cubicBezTo>
                      <a:pt x="3859" y="4109"/>
                      <a:pt x="10963" y="10"/>
                      <a:pt x="18654" y="0"/>
                    </a:cubicBezTo>
                  </a:path>
                  <a:path w="18684" h="21600" stroke="0" extrusionOk="0">
                    <a:moveTo>
                      <a:pt x="0" y="10761"/>
                    </a:moveTo>
                    <a:cubicBezTo>
                      <a:pt x="3859" y="4109"/>
                      <a:pt x="10963" y="10"/>
                      <a:pt x="18654" y="0"/>
                    </a:cubicBezTo>
                    <a:lnTo>
                      <a:pt x="18684" y="21600"/>
                    </a:lnTo>
                    <a:close/>
                  </a:path>
                </a:pathLst>
              </a:custGeom>
              <a:noFill/>
              <a:ln w="12700" cap="rnd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741" name="Line 59"/>
              <p:cNvSpPr>
                <a:spLocks noChangeShapeType="1"/>
              </p:cNvSpPr>
              <p:nvPr/>
            </p:nvSpPr>
            <p:spPr bwMode="auto">
              <a:xfrm flipH="1">
                <a:off x="4355" y="1861"/>
                <a:ext cx="15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742" name="Line 60"/>
              <p:cNvSpPr>
                <a:spLocks noChangeShapeType="1"/>
              </p:cNvSpPr>
              <p:nvPr/>
            </p:nvSpPr>
            <p:spPr bwMode="auto">
              <a:xfrm flipH="1">
                <a:off x="4355" y="2333"/>
                <a:ext cx="15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743" name="Arc 61"/>
              <p:cNvSpPr>
                <a:spLocks/>
              </p:cNvSpPr>
              <p:nvPr/>
            </p:nvSpPr>
            <p:spPr bwMode="auto">
              <a:xfrm>
                <a:off x="4294" y="1859"/>
                <a:ext cx="128" cy="474"/>
              </a:xfrm>
              <a:custGeom>
                <a:avLst/>
                <a:gdLst>
                  <a:gd name="T0" fmla="*/ 0 w 21600"/>
                  <a:gd name="T1" fmla="*/ 0 h 37935"/>
                  <a:gd name="T2" fmla="*/ 0 w 21600"/>
                  <a:gd name="T3" fmla="*/ 0 h 37935"/>
                  <a:gd name="T4" fmla="*/ 0 w 21600"/>
                  <a:gd name="T5" fmla="*/ 0 h 37935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37935"/>
                  <a:gd name="T11" fmla="*/ 21600 w 21600"/>
                  <a:gd name="T12" fmla="*/ 37935 h 3793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37935" fill="none" extrusionOk="0">
                    <a:moveTo>
                      <a:pt x="10075" y="0"/>
                    </a:moveTo>
                    <a:cubicBezTo>
                      <a:pt x="17163" y="3738"/>
                      <a:pt x="21600" y="11092"/>
                      <a:pt x="21600" y="19106"/>
                    </a:cubicBezTo>
                    <a:cubicBezTo>
                      <a:pt x="21600" y="26911"/>
                      <a:pt x="17388" y="34110"/>
                      <a:pt x="10584" y="37935"/>
                    </a:cubicBezTo>
                  </a:path>
                  <a:path w="21600" h="37935" stroke="0" extrusionOk="0">
                    <a:moveTo>
                      <a:pt x="10075" y="0"/>
                    </a:moveTo>
                    <a:cubicBezTo>
                      <a:pt x="17163" y="3738"/>
                      <a:pt x="21600" y="11092"/>
                      <a:pt x="21600" y="19106"/>
                    </a:cubicBezTo>
                    <a:cubicBezTo>
                      <a:pt x="21600" y="26911"/>
                      <a:pt x="17388" y="34110"/>
                      <a:pt x="10584" y="37935"/>
                    </a:cubicBezTo>
                    <a:lnTo>
                      <a:pt x="0" y="19106"/>
                    </a:lnTo>
                    <a:close/>
                  </a:path>
                </a:pathLst>
              </a:custGeom>
              <a:noFill/>
              <a:ln w="12700" cap="rnd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744" name="Line 62"/>
              <p:cNvSpPr>
                <a:spLocks noChangeShapeType="1"/>
              </p:cNvSpPr>
              <p:nvPr/>
            </p:nvSpPr>
            <p:spPr bwMode="auto">
              <a:xfrm flipH="1">
                <a:off x="4224" y="1990"/>
                <a:ext cx="183" cy="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745" name="Line 63"/>
              <p:cNvSpPr>
                <a:spLocks noChangeShapeType="1"/>
              </p:cNvSpPr>
              <p:nvPr/>
            </p:nvSpPr>
            <p:spPr bwMode="auto">
              <a:xfrm flipH="1">
                <a:off x="4958" y="2097"/>
                <a:ext cx="89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746" name="Line 64"/>
              <p:cNvSpPr>
                <a:spLocks noChangeShapeType="1"/>
              </p:cNvSpPr>
              <p:nvPr/>
            </p:nvSpPr>
            <p:spPr bwMode="auto">
              <a:xfrm flipH="1">
                <a:off x="4224" y="2206"/>
                <a:ext cx="183" cy="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0709" name="Group 65"/>
            <p:cNvGrpSpPr>
              <a:grpSpLocks/>
            </p:cNvGrpSpPr>
            <p:nvPr/>
          </p:nvGrpSpPr>
          <p:grpSpPr bwMode="auto">
            <a:xfrm>
              <a:off x="2333" y="1753"/>
              <a:ext cx="823" cy="478"/>
              <a:chOff x="4224" y="1859"/>
              <a:chExt cx="823" cy="478"/>
            </a:xfrm>
          </p:grpSpPr>
          <p:sp>
            <p:nvSpPr>
              <p:cNvPr id="70731" name="Arc 66"/>
              <p:cNvSpPr>
                <a:spLocks/>
              </p:cNvSpPr>
              <p:nvPr/>
            </p:nvSpPr>
            <p:spPr bwMode="auto">
              <a:xfrm>
                <a:off x="4508" y="1862"/>
                <a:ext cx="446" cy="472"/>
              </a:xfrm>
              <a:custGeom>
                <a:avLst/>
                <a:gdLst>
                  <a:gd name="T0" fmla="*/ 0 w 18822"/>
                  <a:gd name="T1" fmla="*/ 0 h 21600"/>
                  <a:gd name="T2" fmla="*/ 0 w 18822"/>
                  <a:gd name="T3" fmla="*/ 0 h 21600"/>
                  <a:gd name="T4" fmla="*/ 0 w 18822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18822"/>
                  <a:gd name="T10" fmla="*/ 0 h 21600"/>
                  <a:gd name="T11" fmla="*/ 18822 w 18822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8822" h="21600" fill="none" extrusionOk="0">
                    <a:moveTo>
                      <a:pt x="0" y="0"/>
                    </a:moveTo>
                    <a:cubicBezTo>
                      <a:pt x="10" y="0"/>
                      <a:pt x="20" y="-1"/>
                      <a:pt x="30" y="0"/>
                    </a:cubicBezTo>
                    <a:cubicBezTo>
                      <a:pt x="7809" y="0"/>
                      <a:pt x="14987" y="4182"/>
                      <a:pt x="18822" y="10950"/>
                    </a:cubicBezTo>
                  </a:path>
                  <a:path w="18822" h="21600" stroke="0" extrusionOk="0">
                    <a:moveTo>
                      <a:pt x="0" y="0"/>
                    </a:moveTo>
                    <a:cubicBezTo>
                      <a:pt x="10" y="0"/>
                      <a:pt x="20" y="-1"/>
                      <a:pt x="30" y="0"/>
                    </a:cubicBezTo>
                    <a:cubicBezTo>
                      <a:pt x="7809" y="0"/>
                      <a:pt x="14987" y="4182"/>
                      <a:pt x="18822" y="10950"/>
                    </a:cubicBezTo>
                    <a:lnTo>
                      <a:pt x="30" y="21600"/>
                    </a:lnTo>
                    <a:close/>
                  </a:path>
                </a:pathLst>
              </a:custGeom>
              <a:noFill/>
              <a:ln w="12700" cap="rnd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732" name="Arc 67"/>
              <p:cNvSpPr>
                <a:spLocks/>
              </p:cNvSpPr>
              <p:nvPr/>
            </p:nvSpPr>
            <p:spPr bwMode="auto">
              <a:xfrm rot="10800000">
                <a:off x="4515" y="1865"/>
                <a:ext cx="443" cy="472"/>
              </a:xfrm>
              <a:custGeom>
                <a:avLst/>
                <a:gdLst>
                  <a:gd name="T0" fmla="*/ 0 w 18684"/>
                  <a:gd name="T1" fmla="*/ 0 h 21600"/>
                  <a:gd name="T2" fmla="*/ 0 w 18684"/>
                  <a:gd name="T3" fmla="*/ 0 h 21600"/>
                  <a:gd name="T4" fmla="*/ 0 w 18684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18684"/>
                  <a:gd name="T10" fmla="*/ 0 h 21600"/>
                  <a:gd name="T11" fmla="*/ 18684 w 18684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8684" h="21600" fill="none" extrusionOk="0">
                    <a:moveTo>
                      <a:pt x="0" y="10761"/>
                    </a:moveTo>
                    <a:cubicBezTo>
                      <a:pt x="3859" y="4109"/>
                      <a:pt x="10963" y="10"/>
                      <a:pt x="18654" y="0"/>
                    </a:cubicBezTo>
                  </a:path>
                  <a:path w="18684" h="21600" stroke="0" extrusionOk="0">
                    <a:moveTo>
                      <a:pt x="0" y="10761"/>
                    </a:moveTo>
                    <a:cubicBezTo>
                      <a:pt x="3859" y="4109"/>
                      <a:pt x="10963" y="10"/>
                      <a:pt x="18654" y="0"/>
                    </a:cubicBezTo>
                    <a:lnTo>
                      <a:pt x="18684" y="21600"/>
                    </a:lnTo>
                    <a:close/>
                  </a:path>
                </a:pathLst>
              </a:custGeom>
              <a:noFill/>
              <a:ln w="12700" cap="rnd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733" name="Line 68"/>
              <p:cNvSpPr>
                <a:spLocks noChangeShapeType="1"/>
              </p:cNvSpPr>
              <p:nvPr/>
            </p:nvSpPr>
            <p:spPr bwMode="auto">
              <a:xfrm flipH="1">
                <a:off x="4355" y="1861"/>
                <a:ext cx="15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734" name="Line 69"/>
              <p:cNvSpPr>
                <a:spLocks noChangeShapeType="1"/>
              </p:cNvSpPr>
              <p:nvPr/>
            </p:nvSpPr>
            <p:spPr bwMode="auto">
              <a:xfrm flipH="1">
                <a:off x="4355" y="2333"/>
                <a:ext cx="15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735" name="Arc 70"/>
              <p:cNvSpPr>
                <a:spLocks/>
              </p:cNvSpPr>
              <p:nvPr/>
            </p:nvSpPr>
            <p:spPr bwMode="auto">
              <a:xfrm>
                <a:off x="4294" y="1859"/>
                <a:ext cx="128" cy="474"/>
              </a:xfrm>
              <a:custGeom>
                <a:avLst/>
                <a:gdLst>
                  <a:gd name="T0" fmla="*/ 0 w 21600"/>
                  <a:gd name="T1" fmla="*/ 0 h 37935"/>
                  <a:gd name="T2" fmla="*/ 0 w 21600"/>
                  <a:gd name="T3" fmla="*/ 0 h 37935"/>
                  <a:gd name="T4" fmla="*/ 0 w 21600"/>
                  <a:gd name="T5" fmla="*/ 0 h 37935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37935"/>
                  <a:gd name="T11" fmla="*/ 21600 w 21600"/>
                  <a:gd name="T12" fmla="*/ 37935 h 3793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37935" fill="none" extrusionOk="0">
                    <a:moveTo>
                      <a:pt x="10075" y="0"/>
                    </a:moveTo>
                    <a:cubicBezTo>
                      <a:pt x="17163" y="3738"/>
                      <a:pt x="21600" y="11092"/>
                      <a:pt x="21600" y="19106"/>
                    </a:cubicBezTo>
                    <a:cubicBezTo>
                      <a:pt x="21600" y="26911"/>
                      <a:pt x="17388" y="34110"/>
                      <a:pt x="10584" y="37935"/>
                    </a:cubicBezTo>
                  </a:path>
                  <a:path w="21600" h="37935" stroke="0" extrusionOk="0">
                    <a:moveTo>
                      <a:pt x="10075" y="0"/>
                    </a:moveTo>
                    <a:cubicBezTo>
                      <a:pt x="17163" y="3738"/>
                      <a:pt x="21600" y="11092"/>
                      <a:pt x="21600" y="19106"/>
                    </a:cubicBezTo>
                    <a:cubicBezTo>
                      <a:pt x="21600" y="26911"/>
                      <a:pt x="17388" y="34110"/>
                      <a:pt x="10584" y="37935"/>
                    </a:cubicBezTo>
                    <a:lnTo>
                      <a:pt x="0" y="19106"/>
                    </a:lnTo>
                    <a:close/>
                  </a:path>
                </a:pathLst>
              </a:custGeom>
              <a:noFill/>
              <a:ln w="12700" cap="rnd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736" name="Line 71"/>
              <p:cNvSpPr>
                <a:spLocks noChangeShapeType="1"/>
              </p:cNvSpPr>
              <p:nvPr/>
            </p:nvSpPr>
            <p:spPr bwMode="auto">
              <a:xfrm flipH="1">
                <a:off x="4224" y="1990"/>
                <a:ext cx="183" cy="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737" name="Line 72"/>
              <p:cNvSpPr>
                <a:spLocks noChangeShapeType="1"/>
              </p:cNvSpPr>
              <p:nvPr/>
            </p:nvSpPr>
            <p:spPr bwMode="auto">
              <a:xfrm flipH="1">
                <a:off x="4958" y="2097"/>
                <a:ext cx="89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738" name="Line 73"/>
              <p:cNvSpPr>
                <a:spLocks noChangeShapeType="1"/>
              </p:cNvSpPr>
              <p:nvPr/>
            </p:nvSpPr>
            <p:spPr bwMode="auto">
              <a:xfrm flipH="1">
                <a:off x="4224" y="2206"/>
                <a:ext cx="183" cy="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0710" name="Group 74"/>
            <p:cNvGrpSpPr>
              <a:grpSpLocks/>
            </p:cNvGrpSpPr>
            <p:nvPr/>
          </p:nvGrpSpPr>
          <p:grpSpPr bwMode="auto">
            <a:xfrm>
              <a:off x="2333" y="2456"/>
              <a:ext cx="962" cy="472"/>
              <a:chOff x="1670" y="2802"/>
              <a:chExt cx="962" cy="472"/>
            </a:xfrm>
          </p:grpSpPr>
          <p:grpSp>
            <p:nvGrpSpPr>
              <p:cNvPr id="70724" name="Group 75"/>
              <p:cNvGrpSpPr>
                <a:grpSpLocks/>
              </p:cNvGrpSpPr>
              <p:nvPr/>
            </p:nvGrpSpPr>
            <p:grpSpPr bwMode="auto">
              <a:xfrm>
                <a:off x="1789" y="2802"/>
                <a:ext cx="544" cy="472"/>
                <a:chOff x="2521" y="1536"/>
                <a:chExt cx="776" cy="673"/>
              </a:xfrm>
            </p:grpSpPr>
            <p:sp>
              <p:nvSpPr>
                <p:cNvPr id="70729" name="Arc 76"/>
                <p:cNvSpPr>
                  <a:spLocks/>
                </p:cNvSpPr>
                <p:nvPr/>
              </p:nvSpPr>
              <p:spPr bwMode="auto">
                <a:xfrm>
                  <a:off x="2925" y="1537"/>
                  <a:ext cx="372" cy="672"/>
                </a:xfrm>
                <a:custGeom>
                  <a:avLst/>
                  <a:gdLst>
                    <a:gd name="T0" fmla="*/ 0 w 21658"/>
                    <a:gd name="T1" fmla="*/ 0 h 43200"/>
                    <a:gd name="T2" fmla="*/ 0 w 21658"/>
                    <a:gd name="T3" fmla="*/ 0 h 43200"/>
                    <a:gd name="T4" fmla="*/ 0 w 21658"/>
                    <a:gd name="T5" fmla="*/ 0 h 43200"/>
                    <a:gd name="T6" fmla="*/ 0 60000 65536"/>
                    <a:gd name="T7" fmla="*/ 0 60000 65536"/>
                    <a:gd name="T8" fmla="*/ 0 60000 65536"/>
                    <a:gd name="T9" fmla="*/ 0 w 21658"/>
                    <a:gd name="T10" fmla="*/ 0 h 43200"/>
                    <a:gd name="T11" fmla="*/ 21658 w 21658"/>
                    <a:gd name="T12" fmla="*/ 43200 h 432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58" h="43200" fill="none" extrusionOk="0">
                      <a:moveTo>
                        <a:pt x="0" y="0"/>
                      </a:moveTo>
                      <a:cubicBezTo>
                        <a:pt x="19" y="0"/>
                        <a:pt x="38" y="-1"/>
                        <a:pt x="58" y="0"/>
                      </a:cubicBezTo>
                      <a:cubicBezTo>
                        <a:pt x="11987" y="0"/>
                        <a:pt x="21658" y="9670"/>
                        <a:pt x="21658" y="21600"/>
                      </a:cubicBezTo>
                      <a:cubicBezTo>
                        <a:pt x="21658" y="33529"/>
                        <a:pt x="11987" y="43199"/>
                        <a:pt x="58" y="43200"/>
                      </a:cubicBezTo>
                    </a:path>
                    <a:path w="21658" h="43200" stroke="0" extrusionOk="0">
                      <a:moveTo>
                        <a:pt x="0" y="0"/>
                      </a:moveTo>
                      <a:cubicBezTo>
                        <a:pt x="19" y="0"/>
                        <a:pt x="38" y="-1"/>
                        <a:pt x="58" y="0"/>
                      </a:cubicBezTo>
                      <a:cubicBezTo>
                        <a:pt x="11987" y="0"/>
                        <a:pt x="21658" y="9670"/>
                        <a:pt x="21658" y="21600"/>
                      </a:cubicBezTo>
                      <a:cubicBezTo>
                        <a:pt x="21658" y="33529"/>
                        <a:pt x="11987" y="43199"/>
                        <a:pt x="58" y="43200"/>
                      </a:cubicBezTo>
                      <a:lnTo>
                        <a:pt x="58" y="21600"/>
                      </a:lnTo>
                      <a:close/>
                    </a:path>
                  </a:pathLst>
                </a:custGeom>
                <a:noFill/>
                <a:ln w="12700" cap="rnd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0730" name="Freeform 77"/>
                <p:cNvSpPr>
                  <a:spLocks/>
                </p:cNvSpPr>
                <p:nvPr/>
              </p:nvSpPr>
              <p:spPr bwMode="auto">
                <a:xfrm>
                  <a:off x="2521" y="1536"/>
                  <a:ext cx="439" cy="673"/>
                </a:xfrm>
                <a:custGeom>
                  <a:avLst/>
                  <a:gdLst>
                    <a:gd name="T0" fmla="*/ 438 w 439"/>
                    <a:gd name="T1" fmla="*/ 0 h 673"/>
                    <a:gd name="T2" fmla="*/ 0 w 439"/>
                    <a:gd name="T3" fmla="*/ 0 h 673"/>
                    <a:gd name="T4" fmla="*/ 0 w 439"/>
                    <a:gd name="T5" fmla="*/ 672 h 673"/>
                    <a:gd name="T6" fmla="*/ 438 w 439"/>
                    <a:gd name="T7" fmla="*/ 672 h 673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439"/>
                    <a:gd name="T13" fmla="*/ 0 h 673"/>
                    <a:gd name="T14" fmla="*/ 439 w 439"/>
                    <a:gd name="T15" fmla="*/ 673 h 673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439" h="673">
                      <a:moveTo>
                        <a:pt x="438" y="0"/>
                      </a:moveTo>
                      <a:lnTo>
                        <a:pt x="0" y="0"/>
                      </a:lnTo>
                      <a:lnTo>
                        <a:pt x="0" y="672"/>
                      </a:lnTo>
                      <a:lnTo>
                        <a:pt x="438" y="672"/>
                      </a:lnTo>
                    </a:path>
                  </a:pathLst>
                </a:custGeom>
                <a:noFill/>
                <a:ln w="12700" cap="rnd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70725" name="Line 78"/>
              <p:cNvSpPr>
                <a:spLocks noChangeShapeType="1"/>
              </p:cNvSpPr>
              <p:nvPr/>
            </p:nvSpPr>
            <p:spPr bwMode="auto">
              <a:xfrm flipH="1">
                <a:off x="1670" y="2928"/>
                <a:ext cx="119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726" name="Line 79"/>
              <p:cNvSpPr>
                <a:spLocks noChangeShapeType="1"/>
              </p:cNvSpPr>
              <p:nvPr/>
            </p:nvSpPr>
            <p:spPr bwMode="auto">
              <a:xfrm flipH="1">
                <a:off x="1670" y="3168"/>
                <a:ext cx="119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727" name="Line 80"/>
              <p:cNvSpPr>
                <a:spLocks noChangeShapeType="1"/>
              </p:cNvSpPr>
              <p:nvPr/>
            </p:nvSpPr>
            <p:spPr bwMode="auto">
              <a:xfrm flipH="1">
                <a:off x="2430" y="3036"/>
                <a:ext cx="20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728" name="Oval 81"/>
              <p:cNvSpPr>
                <a:spLocks noChangeArrowheads="1"/>
              </p:cNvSpPr>
              <p:nvPr/>
            </p:nvSpPr>
            <p:spPr bwMode="auto">
              <a:xfrm>
                <a:off x="2328" y="2992"/>
                <a:ext cx="96" cy="96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cxnSp>
          <p:nvCxnSpPr>
            <p:cNvPr id="70711" name="AutoShape 82"/>
            <p:cNvCxnSpPr>
              <a:cxnSpLocks noChangeShapeType="1"/>
              <a:stCxn id="70727" idx="0"/>
              <a:endCxn id="70751" idx="1"/>
            </p:cNvCxnSpPr>
            <p:nvPr/>
          </p:nvCxnSpPr>
          <p:spPr bwMode="auto">
            <a:xfrm>
              <a:off x="3295" y="2690"/>
              <a:ext cx="210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70712" name="AutoShape 83"/>
            <p:cNvCxnSpPr>
              <a:cxnSpLocks noChangeShapeType="1"/>
              <a:stCxn id="70745" idx="0"/>
              <a:endCxn id="70749" idx="1"/>
            </p:cNvCxnSpPr>
            <p:nvPr/>
          </p:nvCxnSpPr>
          <p:spPr bwMode="auto">
            <a:xfrm rot="-5400000">
              <a:off x="3080" y="2933"/>
              <a:ext cx="500" cy="350"/>
            </a:xfrm>
            <a:prstGeom prst="bentConnector3">
              <a:avLst>
                <a:gd name="adj1" fmla="val -1005"/>
              </a:avLst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70713" name="AutoShape 84"/>
            <p:cNvCxnSpPr>
              <a:cxnSpLocks noChangeShapeType="1"/>
              <a:stCxn id="70737" idx="0"/>
              <a:endCxn id="70748" idx="1"/>
            </p:cNvCxnSpPr>
            <p:nvPr/>
          </p:nvCxnSpPr>
          <p:spPr bwMode="auto">
            <a:xfrm rot="5400000" flipV="1">
              <a:off x="3062" y="2086"/>
              <a:ext cx="537" cy="348"/>
            </a:xfrm>
            <a:prstGeom prst="bentConnector5">
              <a:avLst>
                <a:gd name="adj1" fmla="val 0"/>
                <a:gd name="adj2" fmla="val 49426"/>
                <a:gd name="adj3" fmla="val 100370"/>
              </a:avLst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70714" name="AutoShape 85"/>
            <p:cNvCxnSpPr>
              <a:cxnSpLocks noChangeShapeType="1"/>
              <a:stCxn id="70736" idx="1"/>
            </p:cNvCxnSpPr>
            <p:nvPr/>
          </p:nvCxnSpPr>
          <p:spPr bwMode="auto">
            <a:xfrm flipH="1">
              <a:off x="1296" y="1886"/>
              <a:ext cx="1038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70715" name="AutoShape 86"/>
            <p:cNvCxnSpPr>
              <a:cxnSpLocks noChangeShapeType="1"/>
              <a:stCxn id="70746" idx="1"/>
            </p:cNvCxnSpPr>
            <p:nvPr/>
          </p:nvCxnSpPr>
          <p:spPr bwMode="auto">
            <a:xfrm rot="16200000" flipV="1">
              <a:off x="1217" y="2355"/>
              <a:ext cx="1585" cy="644"/>
            </a:xfrm>
            <a:prstGeom prst="bentConnector3">
              <a:avLst>
                <a:gd name="adj1" fmla="val 60"/>
              </a:avLst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70716" name="AutoShape 87"/>
            <p:cNvCxnSpPr>
              <a:cxnSpLocks noChangeShapeType="1"/>
              <a:stCxn id="70725" idx="1"/>
              <a:endCxn id="70738" idx="1"/>
            </p:cNvCxnSpPr>
            <p:nvPr/>
          </p:nvCxnSpPr>
          <p:spPr bwMode="auto">
            <a:xfrm flipV="1">
              <a:off x="2334" y="2102"/>
              <a:ext cx="0" cy="48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70717" name="AutoShape 88"/>
            <p:cNvCxnSpPr>
              <a:cxnSpLocks noChangeShapeType="1"/>
              <a:stCxn id="70744" idx="1"/>
              <a:endCxn id="70726" idx="1"/>
            </p:cNvCxnSpPr>
            <p:nvPr/>
          </p:nvCxnSpPr>
          <p:spPr bwMode="auto">
            <a:xfrm flipV="1">
              <a:off x="2332" y="2822"/>
              <a:ext cx="2" cy="431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70718" name="Line 89"/>
            <p:cNvSpPr>
              <a:spLocks noChangeShapeType="1"/>
            </p:cNvSpPr>
            <p:nvPr/>
          </p:nvSpPr>
          <p:spPr bwMode="auto">
            <a:xfrm flipH="1">
              <a:off x="2064" y="2304"/>
              <a:ext cx="26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0719" name="Line 90"/>
            <p:cNvSpPr>
              <a:spLocks noChangeShapeType="1"/>
            </p:cNvSpPr>
            <p:nvPr/>
          </p:nvSpPr>
          <p:spPr bwMode="auto">
            <a:xfrm flipH="1">
              <a:off x="2064" y="3024"/>
              <a:ext cx="27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0720" name="Text Box 91"/>
            <p:cNvSpPr txBox="1">
              <a:spLocks noChangeArrowheads="1"/>
            </p:cNvSpPr>
            <p:nvPr/>
          </p:nvSpPr>
          <p:spPr bwMode="auto">
            <a:xfrm>
              <a:off x="1064" y="1728"/>
              <a:ext cx="232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2000" b="1"/>
                <a:t>A</a:t>
              </a:r>
            </a:p>
          </p:txBody>
        </p:sp>
        <p:sp>
          <p:nvSpPr>
            <p:cNvPr id="70721" name="Text Box 92"/>
            <p:cNvSpPr txBox="1">
              <a:spLocks noChangeArrowheads="1"/>
            </p:cNvSpPr>
            <p:nvPr/>
          </p:nvSpPr>
          <p:spPr bwMode="auto">
            <a:xfrm>
              <a:off x="1836" y="2150"/>
              <a:ext cx="223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2000" b="1"/>
                <a:t>B</a:t>
              </a:r>
            </a:p>
          </p:txBody>
        </p:sp>
        <p:sp>
          <p:nvSpPr>
            <p:cNvPr id="70722" name="Text Box 93"/>
            <p:cNvSpPr txBox="1">
              <a:spLocks noChangeArrowheads="1"/>
            </p:cNvSpPr>
            <p:nvPr/>
          </p:nvSpPr>
          <p:spPr bwMode="auto">
            <a:xfrm>
              <a:off x="1837" y="2870"/>
              <a:ext cx="232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2000" b="1"/>
                <a:t>C</a:t>
              </a:r>
            </a:p>
          </p:txBody>
        </p:sp>
        <p:sp>
          <p:nvSpPr>
            <p:cNvPr id="70723" name="Text Box 94"/>
            <p:cNvSpPr txBox="1">
              <a:spLocks noChangeArrowheads="1"/>
            </p:cNvSpPr>
            <p:nvPr/>
          </p:nvSpPr>
          <p:spPr bwMode="auto">
            <a:xfrm>
              <a:off x="4380" y="2544"/>
              <a:ext cx="223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2000" b="1"/>
                <a:t>Z</a:t>
              </a:r>
            </a:p>
          </p:txBody>
        </p:sp>
      </p:grp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ECEN 301</a:t>
            </a:r>
          </a:p>
        </p:txBody>
      </p:sp>
      <p:sp>
        <p:nvSpPr>
          <p:cNvPr id="19460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Discussion #25 – Final Review</a:t>
            </a:r>
          </a:p>
        </p:txBody>
      </p:sp>
      <p:sp>
        <p:nvSpPr>
          <p:cNvPr id="19461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06E90C09-E02A-400B-868F-2B24249017C8}" type="slidenum">
              <a:rPr lang="en-US" smtClean="0"/>
              <a:pPr lvl="1"/>
              <a:t>58</a:t>
            </a:fld>
            <a:endParaRPr lang="en-US" smtClean="0"/>
          </a:p>
        </p:txBody>
      </p:sp>
      <p:sp>
        <p:nvSpPr>
          <p:cNvPr id="19462" name="Rectangle 2"/>
          <p:cNvSpPr>
            <a:spLocks noChangeArrowheads="1"/>
          </p:cNvSpPr>
          <p:nvPr/>
        </p:nvSpPr>
        <p:spPr bwMode="auto">
          <a:xfrm>
            <a:off x="2070100" y="2235200"/>
            <a:ext cx="1265238" cy="900113"/>
          </a:xfrm>
          <a:prstGeom prst="rect">
            <a:avLst/>
          </a:prstGeom>
          <a:solidFill>
            <a:srgbClr val="FFFF99">
              <a:alpha val="70195"/>
            </a:srgbClr>
          </a:solidFill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Boolean Algebra</a:t>
            </a:r>
          </a:p>
        </p:txBody>
      </p:sp>
      <p:sp>
        <p:nvSpPr>
          <p:cNvPr id="19464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406400" y="1333500"/>
            <a:ext cx="8356600" cy="849313"/>
          </a:xfrm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sz="2800" b="1" u="sng" smtClean="0"/>
              <a:t>Example8</a:t>
            </a:r>
            <a:r>
              <a:rPr lang="en-US" sz="2800" smtClean="0"/>
              <a:t>: Determine the truth table</a:t>
            </a:r>
          </a:p>
        </p:txBody>
      </p:sp>
      <p:graphicFrame>
        <p:nvGraphicFramePr>
          <p:cNvPr id="916485" name="Group 5"/>
          <p:cNvGraphicFramePr>
            <a:graphicFrameLocks noGrp="1"/>
          </p:cNvGraphicFramePr>
          <p:nvPr>
            <p:ph sz="quarter" idx="2"/>
          </p:nvPr>
        </p:nvGraphicFramePr>
        <p:xfrm>
          <a:off x="6096000" y="1752600"/>
          <a:ext cx="1865313" cy="3078480"/>
        </p:xfrm>
        <a:graphic>
          <a:graphicData uri="http://schemas.openxmlformats.org/drawingml/2006/table">
            <a:tbl>
              <a:tblPr/>
              <a:tblGrid>
                <a:gridCol w="304800"/>
                <a:gridCol w="304800"/>
                <a:gridCol w="381000"/>
                <a:gridCol w="430213"/>
                <a:gridCol w="444500"/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C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Z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95A9">
                        <a:alpha val="50000"/>
                      </a:srgb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95A9">
                        <a:alpha val="50000"/>
                      </a:srgb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95A9">
                        <a:alpha val="50000"/>
                      </a:srgb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95A9">
                        <a:alpha val="50000"/>
                      </a:srgb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95A9">
                        <a:alpha val="50000"/>
                      </a:srgb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95A9">
                        <a:alpha val="50000"/>
                      </a:srgb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95A9">
                        <a:alpha val="50000"/>
                      </a:srgb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95A9">
                        <a:alpha val="50000"/>
                      </a:srgbClr>
                    </a:solidFill>
                  </a:tcPr>
                </a:tc>
              </a:tr>
            </a:tbl>
          </a:graphicData>
        </a:graphic>
      </p:graphicFrame>
      <p:grpSp>
        <p:nvGrpSpPr>
          <p:cNvPr id="19518" name="Group 58"/>
          <p:cNvGrpSpPr>
            <a:grpSpLocks/>
          </p:cNvGrpSpPr>
          <p:nvPr/>
        </p:nvGrpSpPr>
        <p:grpSpPr bwMode="auto">
          <a:xfrm>
            <a:off x="12700" y="2286000"/>
            <a:ext cx="5618163" cy="2968625"/>
            <a:chOff x="1064" y="1728"/>
            <a:chExt cx="3539" cy="1870"/>
          </a:xfrm>
        </p:grpSpPr>
        <p:grpSp>
          <p:nvGrpSpPr>
            <p:cNvPr id="19520" name="Group 59"/>
            <p:cNvGrpSpPr>
              <a:grpSpLocks/>
            </p:cNvGrpSpPr>
            <p:nvPr/>
          </p:nvGrpSpPr>
          <p:grpSpPr bwMode="auto">
            <a:xfrm>
              <a:off x="3504" y="2457"/>
              <a:ext cx="876" cy="473"/>
              <a:chOff x="3648" y="1960"/>
              <a:chExt cx="1248" cy="673"/>
            </a:xfrm>
          </p:grpSpPr>
          <p:grpSp>
            <p:nvGrpSpPr>
              <p:cNvPr id="19560" name="Group 60"/>
              <p:cNvGrpSpPr>
                <a:grpSpLocks/>
              </p:cNvGrpSpPr>
              <p:nvPr/>
            </p:nvGrpSpPr>
            <p:grpSpPr bwMode="auto">
              <a:xfrm>
                <a:off x="3817" y="1960"/>
                <a:ext cx="776" cy="673"/>
                <a:chOff x="2521" y="1536"/>
                <a:chExt cx="776" cy="673"/>
              </a:xfrm>
            </p:grpSpPr>
            <p:sp>
              <p:nvSpPr>
                <p:cNvPr id="19565" name="Arc 61"/>
                <p:cNvSpPr>
                  <a:spLocks/>
                </p:cNvSpPr>
                <p:nvPr/>
              </p:nvSpPr>
              <p:spPr bwMode="auto">
                <a:xfrm>
                  <a:off x="2925" y="1537"/>
                  <a:ext cx="372" cy="672"/>
                </a:xfrm>
                <a:custGeom>
                  <a:avLst/>
                  <a:gdLst>
                    <a:gd name="T0" fmla="*/ 0 w 21658"/>
                    <a:gd name="T1" fmla="*/ 0 h 43200"/>
                    <a:gd name="T2" fmla="*/ 0 w 21658"/>
                    <a:gd name="T3" fmla="*/ 0 h 43200"/>
                    <a:gd name="T4" fmla="*/ 0 w 21658"/>
                    <a:gd name="T5" fmla="*/ 0 h 43200"/>
                    <a:gd name="T6" fmla="*/ 0 60000 65536"/>
                    <a:gd name="T7" fmla="*/ 0 60000 65536"/>
                    <a:gd name="T8" fmla="*/ 0 60000 65536"/>
                    <a:gd name="T9" fmla="*/ 0 w 21658"/>
                    <a:gd name="T10" fmla="*/ 0 h 43200"/>
                    <a:gd name="T11" fmla="*/ 21658 w 21658"/>
                    <a:gd name="T12" fmla="*/ 43200 h 432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58" h="43200" fill="none" extrusionOk="0">
                      <a:moveTo>
                        <a:pt x="0" y="0"/>
                      </a:moveTo>
                      <a:cubicBezTo>
                        <a:pt x="19" y="0"/>
                        <a:pt x="38" y="-1"/>
                        <a:pt x="58" y="0"/>
                      </a:cubicBezTo>
                      <a:cubicBezTo>
                        <a:pt x="11987" y="0"/>
                        <a:pt x="21658" y="9670"/>
                        <a:pt x="21658" y="21600"/>
                      </a:cubicBezTo>
                      <a:cubicBezTo>
                        <a:pt x="21658" y="33529"/>
                        <a:pt x="11987" y="43199"/>
                        <a:pt x="58" y="43200"/>
                      </a:cubicBezTo>
                    </a:path>
                    <a:path w="21658" h="43200" stroke="0" extrusionOk="0">
                      <a:moveTo>
                        <a:pt x="0" y="0"/>
                      </a:moveTo>
                      <a:cubicBezTo>
                        <a:pt x="19" y="0"/>
                        <a:pt x="38" y="-1"/>
                        <a:pt x="58" y="0"/>
                      </a:cubicBezTo>
                      <a:cubicBezTo>
                        <a:pt x="11987" y="0"/>
                        <a:pt x="21658" y="9670"/>
                        <a:pt x="21658" y="21600"/>
                      </a:cubicBezTo>
                      <a:cubicBezTo>
                        <a:pt x="21658" y="33529"/>
                        <a:pt x="11987" y="43199"/>
                        <a:pt x="58" y="43200"/>
                      </a:cubicBezTo>
                      <a:lnTo>
                        <a:pt x="58" y="21600"/>
                      </a:lnTo>
                      <a:close/>
                    </a:path>
                  </a:pathLst>
                </a:custGeom>
                <a:noFill/>
                <a:ln w="12700" cap="rnd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566" name="Freeform 62"/>
                <p:cNvSpPr>
                  <a:spLocks/>
                </p:cNvSpPr>
                <p:nvPr/>
              </p:nvSpPr>
              <p:spPr bwMode="auto">
                <a:xfrm>
                  <a:off x="2521" y="1536"/>
                  <a:ext cx="439" cy="673"/>
                </a:xfrm>
                <a:custGeom>
                  <a:avLst/>
                  <a:gdLst>
                    <a:gd name="T0" fmla="*/ 438 w 439"/>
                    <a:gd name="T1" fmla="*/ 0 h 673"/>
                    <a:gd name="T2" fmla="*/ 0 w 439"/>
                    <a:gd name="T3" fmla="*/ 0 h 673"/>
                    <a:gd name="T4" fmla="*/ 0 w 439"/>
                    <a:gd name="T5" fmla="*/ 672 h 673"/>
                    <a:gd name="T6" fmla="*/ 438 w 439"/>
                    <a:gd name="T7" fmla="*/ 672 h 673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439"/>
                    <a:gd name="T13" fmla="*/ 0 h 673"/>
                    <a:gd name="T14" fmla="*/ 439 w 439"/>
                    <a:gd name="T15" fmla="*/ 673 h 673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439" h="673">
                      <a:moveTo>
                        <a:pt x="438" y="0"/>
                      </a:moveTo>
                      <a:lnTo>
                        <a:pt x="0" y="0"/>
                      </a:lnTo>
                      <a:lnTo>
                        <a:pt x="0" y="672"/>
                      </a:lnTo>
                      <a:lnTo>
                        <a:pt x="438" y="672"/>
                      </a:lnTo>
                    </a:path>
                  </a:pathLst>
                </a:custGeom>
                <a:noFill/>
                <a:ln w="12700" cap="rnd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9561" name="Line 63"/>
              <p:cNvSpPr>
                <a:spLocks noChangeShapeType="1"/>
              </p:cNvSpPr>
              <p:nvPr/>
            </p:nvSpPr>
            <p:spPr bwMode="auto">
              <a:xfrm flipH="1">
                <a:off x="3648" y="2061"/>
                <a:ext cx="169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562" name="Line 64"/>
              <p:cNvSpPr>
                <a:spLocks noChangeShapeType="1"/>
              </p:cNvSpPr>
              <p:nvPr/>
            </p:nvSpPr>
            <p:spPr bwMode="auto">
              <a:xfrm flipH="1">
                <a:off x="3648" y="2531"/>
                <a:ext cx="169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563" name="Line 65"/>
              <p:cNvSpPr>
                <a:spLocks noChangeShapeType="1"/>
              </p:cNvSpPr>
              <p:nvPr/>
            </p:nvSpPr>
            <p:spPr bwMode="auto">
              <a:xfrm flipH="1">
                <a:off x="4608" y="2294"/>
                <a:ext cx="2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564" name="Line 66"/>
              <p:cNvSpPr>
                <a:spLocks noChangeShapeType="1"/>
              </p:cNvSpPr>
              <p:nvPr/>
            </p:nvSpPr>
            <p:spPr bwMode="auto">
              <a:xfrm flipH="1">
                <a:off x="3648" y="2291"/>
                <a:ext cx="169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9521" name="Group 67"/>
            <p:cNvGrpSpPr>
              <a:grpSpLocks/>
            </p:cNvGrpSpPr>
            <p:nvPr/>
          </p:nvGrpSpPr>
          <p:grpSpPr bwMode="auto">
            <a:xfrm>
              <a:off x="2331" y="3120"/>
              <a:ext cx="823" cy="478"/>
              <a:chOff x="4224" y="1859"/>
              <a:chExt cx="823" cy="478"/>
            </a:xfrm>
          </p:grpSpPr>
          <p:sp>
            <p:nvSpPr>
              <p:cNvPr id="19552" name="Arc 68"/>
              <p:cNvSpPr>
                <a:spLocks/>
              </p:cNvSpPr>
              <p:nvPr/>
            </p:nvSpPr>
            <p:spPr bwMode="auto">
              <a:xfrm>
                <a:off x="4508" y="1862"/>
                <a:ext cx="446" cy="472"/>
              </a:xfrm>
              <a:custGeom>
                <a:avLst/>
                <a:gdLst>
                  <a:gd name="T0" fmla="*/ 0 w 18822"/>
                  <a:gd name="T1" fmla="*/ 0 h 21600"/>
                  <a:gd name="T2" fmla="*/ 0 w 18822"/>
                  <a:gd name="T3" fmla="*/ 0 h 21600"/>
                  <a:gd name="T4" fmla="*/ 0 w 18822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18822"/>
                  <a:gd name="T10" fmla="*/ 0 h 21600"/>
                  <a:gd name="T11" fmla="*/ 18822 w 18822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8822" h="21600" fill="none" extrusionOk="0">
                    <a:moveTo>
                      <a:pt x="0" y="0"/>
                    </a:moveTo>
                    <a:cubicBezTo>
                      <a:pt x="10" y="0"/>
                      <a:pt x="20" y="-1"/>
                      <a:pt x="30" y="0"/>
                    </a:cubicBezTo>
                    <a:cubicBezTo>
                      <a:pt x="7809" y="0"/>
                      <a:pt x="14987" y="4182"/>
                      <a:pt x="18822" y="10950"/>
                    </a:cubicBezTo>
                  </a:path>
                  <a:path w="18822" h="21600" stroke="0" extrusionOk="0">
                    <a:moveTo>
                      <a:pt x="0" y="0"/>
                    </a:moveTo>
                    <a:cubicBezTo>
                      <a:pt x="10" y="0"/>
                      <a:pt x="20" y="-1"/>
                      <a:pt x="30" y="0"/>
                    </a:cubicBezTo>
                    <a:cubicBezTo>
                      <a:pt x="7809" y="0"/>
                      <a:pt x="14987" y="4182"/>
                      <a:pt x="18822" y="10950"/>
                    </a:cubicBezTo>
                    <a:lnTo>
                      <a:pt x="30" y="21600"/>
                    </a:lnTo>
                    <a:close/>
                  </a:path>
                </a:pathLst>
              </a:custGeom>
              <a:noFill/>
              <a:ln w="12700" cap="rnd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553" name="Arc 69"/>
              <p:cNvSpPr>
                <a:spLocks/>
              </p:cNvSpPr>
              <p:nvPr/>
            </p:nvSpPr>
            <p:spPr bwMode="auto">
              <a:xfrm rot="10800000">
                <a:off x="4515" y="1865"/>
                <a:ext cx="443" cy="472"/>
              </a:xfrm>
              <a:custGeom>
                <a:avLst/>
                <a:gdLst>
                  <a:gd name="T0" fmla="*/ 0 w 18684"/>
                  <a:gd name="T1" fmla="*/ 0 h 21600"/>
                  <a:gd name="T2" fmla="*/ 0 w 18684"/>
                  <a:gd name="T3" fmla="*/ 0 h 21600"/>
                  <a:gd name="T4" fmla="*/ 0 w 18684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18684"/>
                  <a:gd name="T10" fmla="*/ 0 h 21600"/>
                  <a:gd name="T11" fmla="*/ 18684 w 18684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8684" h="21600" fill="none" extrusionOk="0">
                    <a:moveTo>
                      <a:pt x="0" y="10761"/>
                    </a:moveTo>
                    <a:cubicBezTo>
                      <a:pt x="3859" y="4109"/>
                      <a:pt x="10963" y="10"/>
                      <a:pt x="18654" y="0"/>
                    </a:cubicBezTo>
                  </a:path>
                  <a:path w="18684" h="21600" stroke="0" extrusionOk="0">
                    <a:moveTo>
                      <a:pt x="0" y="10761"/>
                    </a:moveTo>
                    <a:cubicBezTo>
                      <a:pt x="3859" y="4109"/>
                      <a:pt x="10963" y="10"/>
                      <a:pt x="18654" y="0"/>
                    </a:cubicBezTo>
                    <a:lnTo>
                      <a:pt x="18684" y="21600"/>
                    </a:lnTo>
                    <a:close/>
                  </a:path>
                </a:pathLst>
              </a:custGeom>
              <a:noFill/>
              <a:ln w="12700" cap="rnd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554" name="Line 70"/>
              <p:cNvSpPr>
                <a:spLocks noChangeShapeType="1"/>
              </p:cNvSpPr>
              <p:nvPr/>
            </p:nvSpPr>
            <p:spPr bwMode="auto">
              <a:xfrm flipH="1">
                <a:off x="4355" y="1861"/>
                <a:ext cx="15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555" name="Line 71"/>
              <p:cNvSpPr>
                <a:spLocks noChangeShapeType="1"/>
              </p:cNvSpPr>
              <p:nvPr/>
            </p:nvSpPr>
            <p:spPr bwMode="auto">
              <a:xfrm flipH="1">
                <a:off x="4355" y="2333"/>
                <a:ext cx="15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556" name="Arc 72"/>
              <p:cNvSpPr>
                <a:spLocks/>
              </p:cNvSpPr>
              <p:nvPr/>
            </p:nvSpPr>
            <p:spPr bwMode="auto">
              <a:xfrm>
                <a:off x="4294" y="1859"/>
                <a:ext cx="128" cy="474"/>
              </a:xfrm>
              <a:custGeom>
                <a:avLst/>
                <a:gdLst>
                  <a:gd name="T0" fmla="*/ 0 w 21600"/>
                  <a:gd name="T1" fmla="*/ 0 h 37935"/>
                  <a:gd name="T2" fmla="*/ 0 w 21600"/>
                  <a:gd name="T3" fmla="*/ 0 h 37935"/>
                  <a:gd name="T4" fmla="*/ 0 w 21600"/>
                  <a:gd name="T5" fmla="*/ 0 h 37935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37935"/>
                  <a:gd name="T11" fmla="*/ 21600 w 21600"/>
                  <a:gd name="T12" fmla="*/ 37935 h 3793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37935" fill="none" extrusionOk="0">
                    <a:moveTo>
                      <a:pt x="10075" y="0"/>
                    </a:moveTo>
                    <a:cubicBezTo>
                      <a:pt x="17163" y="3738"/>
                      <a:pt x="21600" y="11092"/>
                      <a:pt x="21600" y="19106"/>
                    </a:cubicBezTo>
                    <a:cubicBezTo>
                      <a:pt x="21600" y="26911"/>
                      <a:pt x="17388" y="34110"/>
                      <a:pt x="10584" y="37935"/>
                    </a:cubicBezTo>
                  </a:path>
                  <a:path w="21600" h="37935" stroke="0" extrusionOk="0">
                    <a:moveTo>
                      <a:pt x="10075" y="0"/>
                    </a:moveTo>
                    <a:cubicBezTo>
                      <a:pt x="17163" y="3738"/>
                      <a:pt x="21600" y="11092"/>
                      <a:pt x="21600" y="19106"/>
                    </a:cubicBezTo>
                    <a:cubicBezTo>
                      <a:pt x="21600" y="26911"/>
                      <a:pt x="17388" y="34110"/>
                      <a:pt x="10584" y="37935"/>
                    </a:cubicBezTo>
                    <a:lnTo>
                      <a:pt x="0" y="19106"/>
                    </a:lnTo>
                    <a:close/>
                  </a:path>
                </a:pathLst>
              </a:custGeom>
              <a:noFill/>
              <a:ln w="12700" cap="rnd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557" name="Line 73"/>
              <p:cNvSpPr>
                <a:spLocks noChangeShapeType="1"/>
              </p:cNvSpPr>
              <p:nvPr/>
            </p:nvSpPr>
            <p:spPr bwMode="auto">
              <a:xfrm flipH="1">
                <a:off x="4224" y="1990"/>
                <a:ext cx="183" cy="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558" name="Line 74"/>
              <p:cNvSpPr>
                <a:spLocks noChangeShapeType="1"/>
              </p:cNvSpPr>
              <p:nvPr/>
            </p:nvSpPr>
            <p:spPr bwMode="auto">
              <a:xfrm flipH="1">
                <a:off x="4958" y="2097"/>
                <a:ext cx="89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559" name="Line 75"/>
              <p:cNvSpPr>
                <a:spLocks noChangeShapeType="1"/>
              </p:cNvSpPr>
              <p:nvPr/>
            </p:nvSpPr>
            <p:spPr bwMode="auto">
              <a:xfrm flipH="1">
                <a:off x="4224" y="2206"/>
                <a:ext cx="183" cy="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9522" name="Group 76"/>
            <p:cNvGrpSpPr>
              <a:grpSpLocks/>
            </p:cNvGrpSpPr>
            <p:nvPr/>
          </p:nvGrpSpPr>
          <p:grpSpPr bwMode="auto">
            <a:xfrm>
              <a:off x="2333" y="1753"/>
              <a:ext cx="823" cy="478"/>
              <a:chOff x="4224" y="1859"/>
              <a:chExt cx="823" cy="478"/>
            </a:xfrm>
          </p:grpSpPr>
          <p:sp>
            <p:nvSpPr>
              <p:cNvPr id="19544" name="Arc 77"/>
              <p:cNvSpPr>
                <a:spLocks/>
              </p:cNvSpPr>
              <p:nvPr/>
            </p:nvSpPr>
            <p:spPr bwMode="auto">
              <a:xfrm>
                <a:off x="4508" y="1862"/>
                <a:ext cx="446" cy="472"/>
              </a:xfrm>
              <a:custGeom>
                <a:avLst/>
                <a:gdLst>
                  <a:gd name="T0" fmla="*/ 0 w 18822"/>
                  <a:gd name="T1" fmla="*/ 0 h 21600"/>
                  <a:gd name="T2" fmla="*/ 0 w 18822"/>
                  <a:gd name="T3" fmla="*/ 0 h 21600"/>
                  <a:gd name="T4" fmla="*/ 0 w 18822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18822"/>
                  <a:gd name="T10" fmla="*/ 0 h 21600"/>
                  <a:gd name="T11" fmla="*/ 18822 w 18822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8822" h="21600" fill="none" extrusionOk="0">
                    <a:moveTo>
                      <a:pt x="0" y="0"/>
                    </a:moveTo>
                    <a:cubicBezTo>
                      <a:pt x="10" y="0"/>
                      <a:pt x="20" y="-1"/>
                      <a:pt x="30" y="0"/>
                    </a:cubicBezTo>
                    <a:cubicBezTo>
                      <a:pt x="7809" y="0"/>
                      <a:pt x="14987" y="4182"/>
                      <a:pt x="18822" y="10950"/>
                    </a:cubicBezTo>
                  </a:path>
                  <a:path w="18822" h="21600" stroke="0" extrusionOk="0">
                    <a:moveTo>
                      <a:pt x="0" y="0"/>
                    </a:moveTo>
                    <a:cubicBezTo>
                      <a:pt x="10" y="0"/>
                      <a:pt x="20" y="-1"/>
                      <a:pt x="30" y="0"/>
                    </a:cubicBezTo>
                    <a:cubicBezTo>
                      <a:pt x="7809" y="0"/>
                      <a:pt x="14987" y="4182"/>
                      <a:pt x="18822" y="10950"/>
                    </a:cubicBezTo>
                    <a:lnTo>
                      <a:pt x="30" y="21600"/>
                    </a:lnTo>
                    <a:close/>
                  </a:path>
                </a:pathLst>
              </a:custGeom>
              <a:noFill/>
              <a:ln w="12700" cap="rnd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545" name="Arc 78"/>
              <p:cNvSpPr>
                <a:spLocks/>
              </p:cNvSpPr>
              <p:nvPr/>
            </p:nvSpPr>
            <p:spPr bwMode="auto">
              <a:xfrm rot="10800000">
                <a:off x="4515" y="1865"/>
                <a:ext cx="443" cy="472"/>
              </a:xfrm>
              <a:custGeom>
                <a:avLst/>
                <a:gdLst>
                  <a:gd name="T0" fmla="*/ 0 w 18684"/>
                  <a:gd name="T1" fmla="*/ 0 h 21600"/>
                  <a:gd name="T2" fmla="*/ 0 w 18684"/>
                  <a:gd name="T3" fmla="*/ 0 h 21600"/>
                  <a:gd name="T4" fmla="*/ 0 w 18684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18684"/>
                  <a:gd name="T10" fmla="*/ 0 h 21600"/>
                  <a:gd name="T11" fmla="*/ 18684 w 18684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8684" h="21600" fill="none" extrusionOk="0">
                    <a:moveTo>
                      <a:pt x="0" y="10761"/>
                    </a:moveTo>
                    <a:cubicBezTo>
                      <a:pt x="3859" y="4109"/>
                      <a:pt x="10963" y="10"/>
                      <a:pt x="18654" y="0"/>
                    </a:cubicBezTo>
                  </a:path>
                  <a:path w="18684" h="21600" stroke="0" extrusionOk="0">
                    <a:moveTo>
                      <a:pt x="0" y="10761"/>
                    </a:moveTo>
                    <a:cubicBezTo>
                      <a:pt x="3859" y="4109"/>
                      <a:pt x="10963" y="10"/>
                      <a:pt x="18654" y="0"/>
                    </a:cubicBezTo>
                    <a:lnTo>
                      <a:pt x="18684" y="21600"/>
                    </a:lnTo>
                    <a:close/>
                  </a:path>
                </a:pathLst>
              </a:custGeom>
              <a:noFill/>
              <a:ln w="12700" cap="rnd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546" name="Line 79"/>
              <p:cNvSpPr>
                <a:spLocks noChangeShapeType="1"/>
              </p:cNvSpPr>
              <p:nvPr/>
            </p:nvSpPr>
            <p:spPr bwMode="auto">
              <a:xfrm flipH="1">
                <a:off x="4355" y="1861"/>
                <a:ext cx="15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547" name="Line 80"/>
              <p:cNvSpPr>
                <a:spLocks noChangeShapeType="1"/>
              </p:cNvSpPr>
              <p:nvPr/>
            </p:nvSpPr>
            <p:spPr bwMode="auto">
              <a:xfrm flipH="1">
                <a:off x="4355" y="2333"/>
                <a:ext cx="15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548" name="Arc 81"/>
              <p:cNvSpPr>
                <a:spLocks/>
              </p:cNvSpPr>
              <p:nvPr/>
            </p:nvSpPr>
            <p:spPr bwMode="auto">
              <a:xfrm>
                <a:off x="4294" y="1859"/>
                <a:ext cx="128" cy="474"/>
              </a:xfrm>
              <a:custGeom>
                <a:avLst/>
                <a:gdLst>
                  <a:gd name="T0" fmla="*/ 0 w 21600"/>
                  <a:gd name="T1" fmla="*/ 0 h 37935"/>
                  <a:gd name="T2" fmla="*/ 0 w 21600"/>
                  <a:gd name="T3" fmla="*/ 0 h 37935"/>
                  <a:gd name="T4" fmla="*/ 0 w 21600"/>
                  <a:gd name="T5" fmla="*/ 0 h 37935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37935"/>
                  <a:gd name="T11" fmla="*/ 21600 w 21600"/>
                  <a:gd name="T12" fmla="*/ 37935 h 3793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37935" fill="none" extrusionOk="0">
                    <a:moveTo>
                      <a:pt x="10075" y="0"/>
                    </a:moveTo>
                    <a:cubicBezTo>
                      <a:pt x="17163" y="3738"/>
                      <a:pt x="21600" y="11092"/>
                      <a:pt x="21600" y="19106"/>
                    </a:cubicBezTo>
                    <a:cubicBezTo>
                      <a:pt x="21600" y="26911"/>
                      <a:pt x="17388" y="34110"/>
                      <a:pt x="10584" y="37935"/>
                    </a:cubicBezTo>
                  </a:path>
                  <a:path w="21600" h="37935" stroke="0" extrusionOk="0">
                    <a:moveTo>
                      <a:pt x="10075" y="0"/>
                    </a:moveTo>
                    <a:cubicBezTo>
                      <a:pt x="17163" y="3738"/>
                      <a:pt x="21600" y="11092"/>
                      <a:pt x="21600" y="19106"/>
                    </a:cubicBezTo>
                    <a:cubicBezTo>
                      <a:pt x="21600" y="26911"/>
                      <a:pt x="17388" y="34110"/>
                      <a:pt x="10584" y="37935"/>
                    </a:cubicBezTo>
                    <a:lnTo>
                      <a:pt x="0" y="19106"/>
                    </a:lnTo>
                    <a:close/>
                  </a:path>
                </a:pathLst>
              </a:custGeom>
              <a:noFill/>
              <a:ln w="12700" cap="rnd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549" name="Line 82"/>
              <p:cNvSpPr>
                <a:spLocks noChangeShapeType="1"/>
              </p:cNvSpPr>
              <p:nvPr/>
            </p:nvSpPr>
            <p:spPr bwMode="auto">
              <a:xfrm flipH="1">
                <a:off x="4224" y="1990"/>
                <a:ext cx="183" cy="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550" name="Line 83"/>
              <p:cNvSpPr>
                <a:spLocks noChangeShapeType="1"/>
              </p:cNvSpPr>
              <p:nvPr/>
            </p:nvSpPr>
            <p:spPr bwMode="auto">
              <a:xfrm flipH="1">
                <a:off x="4958" y="2097"/>
                <a:ext cx="89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551" name="Line 84"/>
              <p:cNvSpPr>
                <a:spLocks noChangeShapeType="1"/>
              </p:cNvSpPr>
              <p:nvPr/>
            </p:nvSpPr>
            <p:spPr bwMode="auto">
              <a:xfrm flipH="1">
                <a:off x="4224" y="2206"/>
                <a:ext cx="183" cy="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9523" name="Group 85"/>
            <p:cNvGrpSpPr>
              <a:grpSpLocks/>
            </p:cNvGrpSpPr>
            <p:nvPr/>
          </p:nvGrpSpPr>
          <p:grpSpPr bwMode="auto">
            <a:xfrm>
              <a:off x="2333" y="2456"/>
              <a:ext cx="962" cy="472"/>
              <a:chOff x="1670" y="2802"/>
              <a:chExt cx="962" cy="472"/>
            </a:xfrm>
          </p:grpSpPr>
          <p:grpSp>
            <p:nvGrpSpPr>
              <p:cNvPr id="19537" name="Group 86"/>
              <p:cNvGrpSpPr>
                <a:grpSpLocks/>
              </p:cNvGrpSpPr>
              <p:nvPr/>
            </p:nvGrpSpPr>
            <p:grpSpPr bwMode="auto">
              <a:xfrm>
                <a:off x="1789" y="2802"/>
                <a:ext cx="544" cy="472"/>
                <a:chOff x="2521" y="1536"/>
                <a:chExt cx="776" cy="673"/>
              </a:xfrm>
            </p:grpSpPr>
            <p:sp>
              <p:nvSpPr>
                <p:cNvPr id="19542" name="Arc 87"/>
                <p:cNvSpPr>
                  <a:spLocks/>
                </p:cNvSpPr>
                <p:nvPr/>
              </p:nvSpPr>
              <p:spPr bwMode="auto">
                <a:xfrm>
                  <a:off x="2925" y="1537"/>
                  <a:ext cx="372" cy="672"/>
                </a:xfrm>
                <a:custGeom>
                  <a:avLst/>
                  <a:gdLst>
                    <a:gd name="T0" fmla="*/ 0 w 21658"/>
                    <a:gd name="T1" fmla="*/ 0 h 43200"/>
                    <a:gd name="T2" fmla="*/ 0 w 21658"/>
                    <a:gd name="T3" fmla="*/ 0 h 43200"/>
                    <a:gd name="T4" fmla="*/ 0 w 21658"/>
                    <a:gd name="T5" fmla="*/ 0 h 43200"/>
                    <a:gd name="T6" fmla="*/ 0 60000 65536"/>
                    <a:gd name="T7" fmla="*/ 0 60000 65536"/>
                    <a:gd name="T8" fmla="*/ 0 60000 65536"/>
                    <a:gd name="T9" fmla="*/ 0 w 21658"/>
                    <a:gd name="T10" fmla="*/ 0 h 43200"/>
                    <a:gd name="T11" fmla="*/ 21658 w 21658"/>
                    <a:gd name="T12" fmla="*/ 43200 h 432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58" h="43200" fill="none" extrusionOk="0">
                      <a:moveTo>
                        <a:pt x="0" y="0"/>
                      </a:moveTo>
                      <a:cubicBezTo>
                        <a:pt x="19" y="0"/>
                        <a:pt x="38" y="-1"/>
                        <a:pt x="58" y="0"/>
                      </a:cubicBezTo>
                      <a:cubicBezTo>
                        <a:pt x="11987" y="0"/>
                        <a:pt x="21658" y="9670"/>
                        <a:pt x="21658" y="21600"/>
                      </a:cubicBezTo>
                      <a:cubicBezTo>
                        <a:pt x="21658" y="33529"/>
                        <a:pt x="11987" y="43199"/>
                        <a:pt x="58" y="43200"/>
                      </a:cubicBezTo>
                    </a:path>
                    <a:path w="21658" h="43200" stroke="0" extrusionOk="0">
                      <a:moveTo>
                        <a:pt x="0" y="0"/>
                      </a:moveTo>
                      <a:cubicBezTo>
                        <a:pt x="19" y="0"/>
                        <a:pt x="38" y="-1"/>
                        <a:pt x="58" y="0"/>
                      </a:cubicBezTo>
                      <a:cubicBezTo>
                        <a:pt x="11987" y="0"/>
                        <a:pt x="21658" y="9670"/>
                        <a:pt x="21658" y="21600"/>
                      </a:cubicBezTo>
                      <a:cubicBezTo>
                        <a:pt x="21658" y="33529"/>
                        <a:pt x="11987" y="43199"/>
                        <a:pt x="58" y="43200"/>
                      </a:cubicBezTo>
                      <a:lnTo>
                        <a:pt x="58" y="21600"/>
                      </a:lnTo>
                      <a:close/>
                    </a:path>
                  </a:pathLst>
                </a:custGeom>
                <a:noFill/>
                <a:ln w="12700" cap="rnd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543" name="Freeform 88"/>
                <p:cNvSpPr>
                  <a:spLocks/>
                </p:cNvSpPr>
                <p:nvPr/>
              </p:nvSpPr>
              <p:spPr bwMode="auto">
                <a:xfrm>
                  <a:off x="2521" y="1536"/>
                  <a:ext cx="439" cy="673"/>
                </a:xfrm>
                <a:custGeom>
                  <a:avLst/>
                  <a:gdLst>
                    <a:gd name="T0" fmla="*/ 438 w 439"/>
                    <a:gd name="T1" fmla="*/ 0 h 673"/>
                    <a:gd name="T2" fmla="*/ 0 w 439"/>
                    <a:gd name="T3" fmla="*/ 0 h 673"/>
                    <a:gd name="T4" fmla="*/ 0 w 439"/>
                    <a:gd name="T5" fmla="*/ 672 h 673"/>
                    <a:gd name="T6" fmla="*/ 438 w 439"/>
                    <a:gd name="T7" fmla="*/ 672 h 673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439"/>
                    <a:gd name="T13" fmla="*/ 0 h 673"/>
                    <a:gd name="T14" fmla="*/ 439 w 439"/>
                    <a:gd name="T15" fmla="*/ 673 h 673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439" h="673">
                      <a:moveTo>
                        <a:pt x="438" y="0"/>
                      </a:moveTo>
                      <a:lnTo>
                        <a:pt x="0" y="0"/>
                      </a:lnTo>
                      <a:lnTo>
                        <a:pt x="0" y="672"/>
                      </a:lnTo>
                      <a:lnTo>
                        <a:pt x="438" y="672"/>
                      </a:lnTo>
                    </a:path>
                  </a:pathLst>
                </a:custGeom>
                <a:noFill/>
                <a:ln w="12700" cap="rnd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9538" name="Line 89"/>
              <p:cNvSpPr>
                <a:spLocks noChangeShapeType="1"/>
              </p:cNvSpPr>
              <p:nvPr/>
            </p:nvSpPr>
            <p:spPr bwMode="auto">
              <a:xfrm flipH="1">
                <a:off x="1670" y="2928"/>
                <a:ext cx="119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539" name="Line 90"/>
              <p:cNvSpPr>
                <a:spLocks noChangeShapeType="1"/>
              </p:cNvSpPr>
              <p:nvPr/>
            </p:nvSpPr>
            <p:spPr bwMode="auto">
              <a:xfrm flipH="1">
                <a:off x="1670" y="3168"/>
                <a:ext cx="119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540" name="Line 91"/>
              <p:cNvSpPr>
                <a:spLocks noChangeShapeType="1"/>
              </p:cNvSpPr>
              <p:nvPr/>
            </p:nvSpPr>
            <p:spPr bwMode="auto">
              <a:xfrm flipH="1">
                <a:off x="2430" y="3036"/>
                <a:ext cx="20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541" name="Oval 92"/>
              <p:cNvSpPr>
                <a:spLocks noChangeArrowheads="1"/>
              </p:cNvSpPr>
              <p:nvPr/>
            </p:nvSpPr>
            <p:spPr bwMode="auto">
              <a:xfrm>
                <a:off x="2328" y="2992"/>
                <a:ext cx="96" cy="96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cxnSp>
          <p:nvCxnSpPr>
            <p:cNvPr id="19524" name="AutoShape 93"/>
            <p:cNvCxnSpPr>
              <a:cxnSpLocks noChangeShapeType="1"/>
              <a:stCxn id="19540" idx="0"/>
              <a:endCxn id="19564" idx="1"/>
            </p:cNvCxnSpPr>
            <p:nvPr/>
          </p:nvCxnSpPr>
          <p:spPr bwMode="auto">
            <a:xfrm>
              <a:off x="3295" y="2690"/>
              <a:ext cx="210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19525" name="AutoShape 94"/>
            <p:cNvCxnSpPr>
              <a:cxnSpLocks noChangeShapeType="1"/>
              <a:stCxn id="19558" idx="0"/>
              <a:endCxn id="19562" idx="1"/>
            </p:cNvCxnSpPr>
            <p:nvPr/>
          </p:nvCxnSpPr>
          <p:spPr bwMode="auto">
            <a:xfrm rot="-5400000">
              <a:off x="3080" y="2933"/>
              <a:ext cx="500" cy="350"/>
            </a:xfrm>
            <a:prstGeom prst="bentConnector3">
              <a:avLst>
                <a:gd name="adj1" fmla="val -1005"/>
              </a:avLst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19526" name="AutoShape 95"/>
            <p:cNvCxnSpPr>
              <a:cxnSpLocks noChangeShapeType="1"/>
              <a:stCxn id="19550" idx="0"/>
              <a:endCxn id="19561" idx="1"/>
            </p:cNvCxnSpPr>
            <p:nvPr/>
          </p:nvCxnSpPr>
          <p:spPr bwMode="auto">
            <a:xfrm rot="5400000" flipV="1">
              <a:off x="3062" y="2086"/>
              <a:ext cx="537" cy="348"/>
            </a:xfrm>
            <a:prstGeom prst="bentConnector5">
              <a:avLst>
                <a:gd name="adj1" fmla="val 0"/>
                <a:gd name="adj2" fmla="val 49426"/>
                <a:gd name="adj3" fmla="val 100370"/>
              </a:avLst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19527" name="AutoShape 96"/>
            <p:cNvCxnSpPr>
              <a:cxnSpLocks noChangeShapeType="1"/>
              <a:stCxn id="19549" idx="1"/>
            </p:cNvCxnSpPr>
            <p:nvPr/>
          </p:nvCxnSpPr>
          <p:spPr bwMode="auto">
            <a:xfrm flipH="1">
              <a:off x="1296" y="1886"/>
              <a:ext cx="1038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19528" name="AutoShape 97"/>
            <p:cNvCxnSpPr>
              <a:cxnSpLocks noChangeShapeType="1"/>
              <a:stCxn id="19559" idx="1"/>
            </p:cNvCxnSpPr>
            <p:nvPr/>
          </p:nvCxnSpPr>
          <p:spPr bwMode="auto">
            <a:xfrm rot="16200000" flipV="1">
              <a:off x="1217" y="2355"/>
              <a:ext cx="1585" cy="644"/>
            </a:xfrm>
            <a:prstGeom prst="bentConnector3">
              <a:avLst>
                <a:gd name="adj1" fmla="val 60"/>
              </a:avLst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19529" name="AutoShape 98"/>
            <p:cNvCxnSpPr>
              <a:cxnSpLocks noChangeShapeType="1"/>
              <a:stCxn id="19538" idx="1"/>
              <a:endCxn id="19551" idx="1"/>
            </p:cNvCxnSpPr>
            <p:nvPr/>
          </p:nvCxnSpPr>
          <p:spPr bwMode="auto">
            <a:xfrm flipV="1">
              <a:off x="2334" y="2102"/>
              <a:ext cx="0" cy="48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19530" name="AutoShape 99"/>
            <p:cNvCxnSpPr>
              <a:cxnSpLocks noChangeShapeType="1"/>
              <a:stCxn id="19557" idx="1"/>
              <a:endCxn id="19539" idx="1"/>
            </p:cNvCxnSpPr>
            <p:nvPr/>
          </p:nvCxnSpPr>
          <p:spPr bwMode="auto">
            <a:xfrm flipV="1">
              <a:off x="2332" y="2822"/>
              <a:ext cx="2" cy="431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19531" name="Line 100"/>
            <p:cNvSpPr>
              <a:spLocks noChangeShapeType="1"/>
            </p:cNvSpPr>
            <p:nvPr/>
          </p:nvSpPr>
          <p:spPr bwMode="auto">
            <a:xfrm flipH="1">
              <a:off x="2064" y="2304"/>
              <a:ext cx="26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532" name="Line 101"/>
            <p:cNvSpPr>
              <a:spLocks noChangeShapeType="1"/>
            </p:cNvSpPr>
            <p:nvPr/>
          </p:nvSpPr>
          <p:spPr bwMode="auto">
            <a:xfrm flipH="1">
              <a:off x="2064" y="3024"/>
              <a:ext cx="27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533" name="Text Box 102"/>
            <p:cNvSpPr txBox="1">
              <a:spLocks noChangeArrowheads="1"/>
            </p:cNvSpPr>
            <p:nvPr/>
          </p:nvSpPr>
          <p:spPr bwMode="auto">
            <a:xfrm>
              <a:off x="1064" y="1728"/>
              <a:ext cx="232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2000" b="1"/>
                <a:t>A</a:t>
              </a:r>
            </a:p>
          </p:txBody>
        </p:sp>
        <p:sp>
          <p:nvSpPr>
            <p:cNvPr id="19534" name="Text Box 103"/>
            <p:cNvSpPr txBox="1">
              <a:spLocks noChangeArrowheads="1"/>
            </p:cNvSpPr>
            <p:nvPr/>
          </p:nvSpPr>
          <p:spPr bwMode="auto">
            <a:xfrm>
              <a:off x="1836" y="2150"/>
              <a:ext cx="223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2000" b="1"/>
                <a:t>B</a:t>
              </a:r>
            </a:p>
          </p:txBody>
        </p:sp>
        <p:sp>
          <p:nvSpPr>
            <p:cNvPr id="19535" name="Text Box 104"/>
            <p:cNvSpPr txBox="1">
              <a:spLocks noChangeArrowheads="1"/>
            </p:cNvSpPr>
            <p:nvPr/>
          </p:nvSpPr>
          <p:spPr bwMode="auto">
            <a:xfrm>
              <a:off x="1837" y="2870"/>
              <a:ext cx="232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2000" b="1"/>
                <a:t>C</a:t>
              </a:r>
            </a:p>
          </p:txBody>
        </p:sp>
        <p:sp>
          <p:nvSpPr>
            <p:cNvPr id="19536" name="Text Box 105"/>
            <p:cNvSpPr txBox="1">
              <a:spLocks noChangeArrowheads="1"/>
            </p:cNvSpPr>
            <p:nvPr/>
          </p:nvSpPr>
          <p:spPr bwMode="auto">
            <a:xfrm>
              <a:off x="4380" y="2544"/>
              <a:ext cx="223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2000" b="1"/>
                <a:t>Z</a:t>
              </a:r>
            </a:p>
          </p:txBody>
        </p:sp>
      </p:grpSp>
      <p:graphicFrame>
        <p:nvGraphicFramePr>
          <p:cNvPr id="19458" name="Object 106"/>
          <p:cNvGraphicFramePr>
            <a:graphicFrameLocks noChangeAspect="1"/>
          </p:cNvGraphicFramePr>
          <p:nvPr>
            <p:ph sz="quarter" idx="3"/>
          </p:nvPr>
        </p:nvGraphicFramePr>
        <p:xfrm>
          <a:off x="3946525" y="2273300"/>
          <a:ext cx="1539875" cy="503238"/>
        </p:xfrm>
        <a:graphic>
          <a:graphicData uri="http://schemas.openxmlformats.org/presentationml/2006/ole">
            <p:oleObj spid="_x0000_s19458" name="Equation" r:id="rId3" imgW="660240" imgH="215640" progId="Equation.3">
              <p:embed/>
            </p:oleObj>
          </a:graphicData>
        </a:graphic>
      </p:graphicFrame>
      <p:cxnSp>
        <p:nvCxnSpPr>
          <p:cNvPr id="19519" name="AutoShape 107"/>
          <p:cNvCxnSpPr>
            <a:cxnSpLocks noChangeShapeType="1"/>
          </p:cNvCxnSpPr>
          <p:nvPr/>
        </p:nvCxnSpPr>
        <p:spPr bwMode="auto">
          <a:xfrm flipH="1" flipV="1">
            <a:off x="3192463" y="2522538"/>
            <a:ext cx="754062" cy="317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stealth" w="lg" len="lg"/>
          </a:ln>
        </p:spPr>
      </p:cxn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ECEN 301</a:t>
            </a:r>
          </a:p>
        </p:txBody>
      </p:sp>
      <p:sp>
        <p:nvSpPr>
          <p:cNvPr id="20485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Discussion #25 – Final Review</a:t>
            </a:r>
          </a:p>
        </p:txBody>
      </p:sp>
      <p:sp>
        <p:nvSpPr>
          <p:cNvPr id="20486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AD8F0DEC-705D-4F1D-9062-D2401F474CF1}" type="slidenum">
              <a:rPr lang="en-US" smtClean="0"/>
              <a:pPr lvl="1"/>
              <a:t>59</a:t>
            </a:fld>
            <a:endParaRPr lang="en-US" smtClean="0"/>
          </a:p>
        </p:txBody>
      </p:sp>
      <p:sp>
        <p:nvSpPr>
          <p:cNvPr id="20487" name="Rectangle 2"/>
          <p:cNvSpPr>
            <a:spLocks noChangeArrowheads="1"/>
          </p:cNvSpPr>
          <p:nvPr/>
        </p:nvSpPr>
        <p:spPr bwMode="auto">
          <a:xfrm>
            <a:off x="2085975" y="3365500"/>
            <a:ext cx="1249363" cy="871538"/>
          </a:xfrm>
          <a:prstGeom prst="rect">
            <a:avLst/>
          </a:prstGeom>
          <a:solidFill>
            <a:srgbClr val="800000">
              <a:alpha val="20000"/>
            </a:srgbClr>
          </a:solidFill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8" name="Rectangle 3"/>
          <p:cNvSpPr>
            <a:spLocks noChangeArrowheads="1"/>
          </p:cNvSpPr>
          <p:nvPr/>
        </p:nvSpPr>
        <p:spPr bwMode="auto">
          <a:xfrm>
            <a:off x="2070100" y="2235200"/>
            <a:ext cx="1265238" cy="900113"/>
          </a:xfrm>
          <a:prstGeom prst="rect">
            <a:avLst/>
          </a:prstGeom>
          <a:solidFill>
            <a:srgbClr val="FFFF99">
              <a:alpha val="70195"/>
            </a:srgbClr>
          </a:solidFill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9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Boolean Algebra</a:t>
            </a:r>
          </a:p>
        </p:txBody>
      </p:sp>
      <p:sp>
        <p:nvSpPr>
          <p:cNvPr id="20490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406400" y="1333500"/>
            <a:ext cx="8356600" cy="849313"/>
          </a:xfrm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sz="2800" b="1" u="sng" smtClean="0"/>
              <a:t>Example8</a:t>
            </a:r>
            <a:r>
              <a:rPr lang="en-US" sz="2800" smtClean="0"/>
              <a:t>: Determine the truth table</a:t>
            </a:r>
          </a:p>
        </p:txBody>
      </p:sp>
      <p:graphicFrame>
        <p:nvGraphicFramePr>
          <p:cNvPr id="917510" name="Group 6"/>
          <p:cNvGraphicFramePr>
            <a:graphicFrameLocks noGrp="1"/>
          </p:cNvGraphicFramePr>
          <p:nvPr>
            <p:ph sz="quarter" idx="2"/>
          </p:nvPr>
        </p:nvGraphicFramePr>
        <p:xfrm>
          <a:off x="6096000" y="1752600"/>
          <a:ext cx="2327275" cy="3078480"/>
        </p:xfrm>
        <a:graphic>
          <a:graphicData uri="http://schemas.openxmlformats.org/drawingml/2006/table">
            <a:tbl>
              <a:tblPr/>
              <a:tblGrid>
                <a:gridCol w="304800"/>
                <a:gridCol w="304800"/>
                <a:gridCol w="381000"/>
                <a:gridCol w="461963"/>
                <a:gridCol w="430212"/>
                <a:gridCol w="444500"/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C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Z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95A9">
                        <a:alpha val="50000"/>
                      </a:srgb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95A9">
                        <a:alpha val="50000"/>
                      </a:srgb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95A9">
                        <a:alpha val="50000"/>
                      </a:srgb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95A9">
                        <a:alpha val="50000"/>
                      </a:srgb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95A9">
                        <a:alpha val="50000"/>
                      </a:srgb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95A9">
                        <a:alpha val="50000"/>
                      </a:srgb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95A9">
                        <a:alpha val="50000"/>
                      </a:srgb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95A9">
                        <a:alpha val="50000"/>
                      </a:srgbClr>
                    </a:solidFill>
                  </a:tcPr>
                </a:tc>
              </a:tr>
            </a:tbl>
          </a:graphicData>
        </a:graphic>
      </p:graphicFrame>
      <p:grpSp>
        <p:nvGrpSpPr>
          <p:cNvPr id="20553" name="Group 68"/>
          <p:cNvGrpSpPr>
            <a:grpSpLocks/>
          </p:cNvGrpSpPr>
          <p:nvPr/>
        </p:nvGrpSpPr>
        <p:grpSpPr bwMode="auto">
          <a:xfrm>
            <a:off x="12700" y="2286000"/>
            <a:ext cx="5618163" cy="2968625"/>
            <a:chOff x="1064" y="1728"/>
            <a:chExt cx="3539" cy="1870"/>
          </a:xfrm>
        </p:grpSpPr>
        <p:grpSp>
          <p:nvGrpSpPr>
            <p:cNvPr id="20556" name="Group 69"/>
            <p:cNvGrpSpPr>
              <a:grpSpLocks/>
            </p:cNvGrpSpPr>
            <p:nvPr/>
          </p:nvGrpSpPr>
          <p:grpSpPr bwMode="auto">
            <a:xfrm>
              <a:off x="3504" y="2457"/>
              <a:ext cx="876" cy="473"/>
              <a:chOff x="3648" y="1960"/>
              <a:chExt cx="1248" cy="673"/>
            </a:xfrm>
          </p:grpSpPr>
          <p:grpSp>
            <p:nvGrpSpPr>
              <p:cNvPr id="20596" name="Group 70"/>
              <p:cNvGrpSpPr>
                <a:grpSpLocks/>
              </p:cNvGrpSpPr>
              <p:nvPr/>
            </p:nvGrpSpPr>
            <p:grpSpPr bwMode="auto">
              <a:xfrm>
                <a:off x="3817" y="1960"/>
                <a:ext cx="776" cy="673"/>
                <a:chOff x="2521" y="1536"/>
                <a:chExt cx="776" cy="673"/>
              </a:xfrm>
            </p:grpSpPr>
            <p:sp>
              <p:nvSpPr>
                <p:cNvPr id="20601" name="Arc 71"/>
                <p:cNvSpPr>
                  <a:spLocks/>
                </p:cNvSpPr>
                <p:nvPr/>
              </p:nvSpPr>
              <p:spPr bwMode="auto">
                <a:xfrm>
                  <a:off x="2925" y="1537"/>
                  <a:ext cx="372" cy="672"/>
                </a:xfrm>
                <a:custGeom>
                  <a:avLst/>
                  <a:gdLst>
                    <a:gd name="T0" fmla="*/ 0 w 21658"/>
                    <a:gd name="T1" fmla="*/ 0 h 43200"/>
                    <a:gd name="T2" fmla="*/ 0 w 21658"/>
                    <a:gd name="T3" fmla="*/ 0 h 43200"/>
                    <a:gd name="T4" fmla="*/ 0 w 21658"/>
                    <a:gd name="T5" fmla="*/ 0 h 43200"/>
                    <a:gd name="T6" fmla="*/ 0 60000 65536"/>
                    <a:gd name="T7" fmla="*/ 0 60000 65536"/>
                    <a:gd name="T8" fmla="*/ 0 60000 65536"/>
                    <a:gd name="T9" fmla="*/ 0 w 21658"/>
                    <a:gd name="T10" fmla="*/ 0 h 43200"/>
                    <a:gd name="T11" fmla="*/ 21658 w 21658"/>
                    <a:gd name="T12" fmla="*/ 43200 h 432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58" h="43200" fill="none" extrusionOk="0">
                      <a:moveTo>
                        <a:pt x="0" y="0"/>
                      </a:moveTo>
                      <a:cubicBezTo>
                        <a:pt x="19" y="0"/>
                        <a:pt x="38" y="-1"/>
                        <a:pt x="58" y="0"/>
                      </a:cubicBezTo>
                      <a:cubicBezTo>
                        <a:pt x="11987" y="0"/>
                        <a:pt x="21658" y="9670"/>
                        <a:pt x="21658" y="21600"/>
                      </a:cubicBezTo>
                      <a:cubicBezTo>
                        <a:pt x="21658" y="33529"/>
                        <a:pt x="11987" y="43199"/>
                        <a:pt x="58" y="43200"/>
                      </a:cubicBezTo>
                    </a:path>
                    <a:path w="21658" h="43200" stroke="0" extrusionOk="0">
                      <a:moveTo>
                        <a:pt x="0" y="0"/>
                      </a:moveTo>
                      <a:cubicBezTo>
                        <a:pt x="19" y="0"/>
                        <a:pt x="38" y="-1"/>
                        <a:pt x="58" y="0"/>
                      </a:cubicBezTo>
                      <a:cubicBezTo>
                        <a:pt x="11987" y="0"/>
                        <a:pt x="21658" y="9670"/>
                        <a:pt x="21658" y="21600"/>
                      </a:cubicBezTo>
                      <a:cubicBezTo>
                        <a:pt x="21658" y="33529"/>
                        <a:pt x="11987" y="43199"/>
                        <a:pt x="58" y="43200"/>
                      </a:cubicBezTo>
                      <a:lnTo>
                        <a:pt x="58" y="21600"/>
                      </a:lnTo>
                      <a:close/>
                    </a:path>
                  </a:pathLst>
                </a:custGeom>
                <a:noFill/>
                <a:ln w="12700" cap="rnd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602" name="Freeform 72"/>
                <p:cNvSpPr>
                  <a:spLocks/>
                </p:cNvSpPr>
                <p:nvPr/>
              </p:nvSpPr>
              <p:spPr bwMode="auto">
                <a:xfrm>
                  <a:off x="2521" y="1536"/>
                  <a:ext cx="439" cy="673"/>
                </a:xfrm>
                <a:custGeom>
                  <a:avLst/>
                  <a:gdLst>
                    <a:gd name="T0" fmla="*/ 438 w 439"/>
                    <a:gd name="T1" fmla="*/ 0 h 673"/>
                    <a:gd name="T2" fmla="*/ 0 w 439"/>
                    <a:gd name="T3" fmla="*/ 0 h 673"/>
                    <a:gd name="T4" fmla="*/ 0 w 439"/>
                    <a:gd name="T5" fmla="*/ 672 h 673"/>
                    <a:gd name="T6" fmla="*/ 438 w 439"/>
                    <a:gd name="T7" fmla="*/ 672 h 673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439"/>
                    <a:gd name="T13" fmla="*/ 0 h 673"/>
                    <a:gd name="T14" fmla="*/ 439 w 439"/>
                    <a:gd name="T15" fmla="*/ 673 h 673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439" h="673">
                      <a:moveTo>
                        <a:pt x="438" y="0"/>
                      </a:moveTo>
                      <a:lnTo>
                        <a:pt x="0" y="0"/>
                      </a:lnTo>
                      <a:lnTo>
                        <a:pt x="0" y="672"/>
                      </a:lnTo>
                      <a:lnTo>
                        <a:pt x="438" y="672"/>
                      </a:lnTo>
                    </a:path>
                  </a:pathLst>
                </a:custGeom>
                <a:noFill/>
                <a:ln w="12700" cap="rnd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0597" name="Line 73"/>
              <p:cNvSpPr>
                <a:spLocks noChangeShapeType="1"/>
              </p:cNvSpPr>
              <p:nvPr/>
            </p:nvSpPr>
            <p:spPr bwMode="auto">
              <a:xfrm flipH="1">
                <a:off x="3648" y="2061"/>
                <a:ext cx="169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98" name="Line 74"/>
              <p:cNvSpPr>
                <a:spLocks noChangeShapeType="1"/>
              </p:cNvSpPr>
              <p:nvPr/>
            </p:nvSpPr>
            <p:spPr bwMode="auto">
              <a:xfrm flipH="1">
                <a:off x="3648" y="2531"/>
                <a:ext cx="169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99" name="Line 75"/>
              <p:cNvSpPr>
                <a:spLocks noChangeShapeType="1"/>
              </p:cNvSpPr>
              <p:nvPr/>
            </p:nvSpPr>
            <p:spPr bwMode="auto">
              <a:xfrm flipH="1">
                <a:off x="4608" y="2294"/>
                <a:ext cx="2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00" name="Line 76"/>
              <p:cNvSpPr>
                <a:spLocks noChangeShapeType="1"/>
              </p:cNvSpPr>
              <p:nvPr/>
            </p:nvSpPr>
            <p:spPr bwMode="auto">
              <a:xfrm flipH="1">
                <a:off x="3648" y="2291"/>
                <a:ext cx="169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0557" name="Group 77"/>
            <p:cNvGrpSpPr>
              <a:grpSpLocks/>
            </p:cNvGrpSpPr>
            <p:nvPr/>
          </p:nvGrpSpPr>
          <p:grpSpPr bwMode="auto">
            <a:xfrm>
              <a:off x="2331" y="3120"/>
              <a:ext cx="823" cy="478"/>
              <a:chOff x="4224" y="1859"/>
              <a:chExt cx="823" cy="478"/>
            </a:xfrm>
          </p:grpSpPr>
          <p:sp>
            <p:nvSpPr>
              <p:cNvPr id="20588" name="Arc 78"/>
              <p:cNvSpPr>
                <a:spLocks/>
              </p:cNvSpPr>
              <p:nvPr/>
            </p:nvSpPr>
            <p:spPr bwMode="auto">
              <a:xfrm>
                <a:off x="4508" y="1862"/>
                <a:ext cx="446" cy="472"/>
              </a:xfrm>
              <a:custGeom>
                <a:avLst/>
                <a:gdLst>
                  <a:gd name="T0" fmla="*/ 0 w 18822"/>
                  <a:gd name="T1" fmla="*/ 0 h 21600"/>
                  <a:gd name="T2" fmla="*/ 0 w 18822"/>
                  <a:gd name="T3" fmla="*/ 0 h 21600"/>
                  <a:gd name="T4" fmla="*/ 0 w 18822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18822"/>
                  <a:gd name="T10" fmla="*/ 0 h 21600"/>
                  <a:gd name="T11" fmla="*/ 18822 w 18822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8822" h="21600" fill="none" extrusionOk="0">
                    <a:moveTo>
                      <a:pt x="0" y="0"/>
                    </a:moveTo>
                    <a:cubicBezTo>
                      <a:pt x="10" y="0"/>
                      <a:pt x="20" y="-1"/>
                      <a:pt x="30" y="0"/>
                    </a:cubicBezTo>
                    <a:cubicBezTo>
                      <a:pt x="7809" y="0"/>
                      <a:pt x="14987" y="4182"/>
                      <a:pt x="18822" y="10950"/>
                    </a:cubicBezTo>
                  </a:path>
                  <a:path w="18822" h="21600" stroke="0" extrusionOk="0">
                    <a:moveTo>
                      <a:pt x="0" y="0"/>
                    </a:moveTo>
                    <a:cubicBezTo>
                      <a:pt x="10" y="0"/>
                      <a:pt x="20" y="-1"/>
                      <a:pt x="30" y="0"/>
                    </a:cubicBezTo>
                    <a:cubicBezTo>
                      <a:pt x="7809" y="0"/>
                      <a:pt x="14987" y="4182"/>
                      <a:pt x="18822" y="10950"/>
                    </a:cubicBezTo>
                    <a:lnTo>
                      <a:pt x="30" y="21600"/>
                    </a:lnTo>
                    <a:close/>
                  </a:path>
                </a:pathLst>
              </a:custGeom>
              <a:noFill/>
              <a:ln w="12700" cap="rnd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89" name="Arc 79"/>
              <p:cNvSpPr>
                <a:spLocks/>
              </p:cNvSpPr>
              <p:nvPr/>
            </p:nvSpPr>
            <p:spPr bwMode="auto">
              <a:xfrm rot="10800000">
                <a:off x="4515" y="1865"/>
                <a:ext cx="443" cy="472"/>
              </a:xfrm>
              <a:custGeom>
                <a:avLst/>
                <a:gdLst>
                  <a:gd name="T0" fmla="*/ 0 w 18684"/>
                  <a:gd name="T1" fmla="*/ 0 h 21600"/>
                  <a:gd name="T2" fmla="*/ 0 w 18684"/>
                  <a:gd name="T3" fmla="*/ 0 h 21600"/>
                  <a:gd name="T4" fmla="*/ 0 w 18684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18684"/>
                  <a:gd name="T10" fmla="*/ 0 h 21600"/>
                  <a:gd name="T11" fmla="*/ 18684 w 18684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8684" h="21600" fill="none" extrusionOk="0">
                    <a:moveTo>
                      <a:pt x="0" y="10761"/>
                    </a:moveTo>
                    <a:cubicBezTo>
                      <a:pt x="3859" y="4109"/>
                      <a:pt x="10963" y="10"/>
                      <a:pt x="18654" y="0"/>
                    </a:cubicBezTo>
                  </a:path>
                  <a:path w="18684" h="21600" stroke="0" extrusionOk="0">
                    <a:moveTo>
                      <a:pt x="0" y="10761"/>
                    </a:moveTo>
                    <a:cubicBezTo>
                      <a:pt x="3859" y="4109"/>
                      <a:pt x="10963" y="10"/>
                      <a:pt x="18654" y="0"/>
                    </a:cubicBezTo>
                    <a:lnTo>
                      <a:pt x="18684" y="21600"/>
                    </a:lnTo>
                    <a:close/>
                  </a:path>
                </a:pathLst>
              </a:custGeom>
              <a:noFill/>
              <a:ln w="12700" cap="rnd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90" name="Line 80"/>
              <p:cNvSpPr>
                <a:spLocks noChangeShapeType="1"/>
              </p:cNvSpPr>
              <p:nvPr/>
            </p:nvSpPr>
            <p:spPr bwMode="auto">
              <a:xfrm flipH="1">
                <a:off x="4355" y="1861"/>
                <a:ext cx="15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91" name="Line 81"/>
              <p:cNvSpPr>
                <a:spLocks noChangeShapeType="1"/>
              </p:cNvSpPr>
              <p:nvPr/>
            </p:nvSpPr>
            <p:spPr bwMode="auto">
              <a:xfrm flipH="1">
                <a:off x="4355" y="2333"/>
                <a:ext cx="15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92" name="Arc 82"/>
              <p:cNvSpPr>
                <a:spLocks/>
              </p:cNvSpPr>
              <p:nvPr/>
            </p:nvSpPr>
            <p:spPr bwMode="auto">
              <a:xfrm>
                <a:off x="4294" y="1859"/>
                <a:ext cx="128" cy="474"/>
              </a:xfrm>
              <a:custGeom>
                <a:avLst/>
                <a:gdLst>
                  <a:gd name="T0" fmla="*/ 0 w 21600"/>
                  <a:gd name="T1" fmla="*/ 0 h 37935"/>
                  <a:gd name="T2" fmla="*/ 0 w 21600"/>
                  <a:gd name="T3" fmla="*/ 0 h 37935"/>
                  <a:gd name="T4" fmla="*/ 0 w 21600"/>
                  <a:gd name="T5" fmla="*/ 0 h 37935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37935"/>
                  <a:gd name="T11" fmla="*/ 21600 w 21600"/>
                  <a:gd name="T12" fmla="*/ 37935 h 3793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37935" fill="none" extrusionOk="0">
                    <a:moveTo>
                      <a:pt x="10075" y="0"/>
                    </a:moveTo>
                    <a:cubicBezTo>
                      <a:pt x="17163" y="3738"/>
                      <a:pt x="21600" y="11092"/>
                      <a:pt x="21600" y="19106"/>
                    </a:cubicBezTo>
                    <a:cubicBezTo>
                      <a:pt x="21600" y="26911"/>
                      <a:pt x="17388" y="34110"/>
                      <a:pt x="10584" y="37935"/>
                    </a:cubicBezTo>
                  </a:path>
                  <a:path w="21600" h="37935" stroke="0" extrusionOk="0">
                    <a:moveTo>
                      <a:pt x="10075" y="0"/>
                    </a:moveTo>
                    <a:cubicBezTo>
                      <a:pt x="17163" y="3738"/>
                      <a:pt x="21600" y="11092"/>
                      <a:pt x="21600" y="19106"/>
                    </a:cubicBezTo>
                    <a:cubicBezTo>
                      <a:pt x="21600" y="26911"/>
                      <a:pt x="17388" y="34110"/>
                      <a:pt x="10584" y="37935"/>
                    </a:cubicBezTo>
                    <a:lnTo>
                      <a:pt x="0" y="19106"/>
                    </a:lnTo>
                    <a:close/>
                  </a:path>
                </a:pathLst>
              </a:custGeom>
              <a:noFill/>
              <a:ln w="12700" cap="rnd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93" name="Line 83"/>
              <p:cNvSpPr>
                <a:spLocks noChangeShapeType="1"/>
              </p:cNvSpPr>
              <p:nvPr/>
            </p:nvSpPr>
            <p:spPr bwMode="auto">
              <a:xfrm flipH="1">
                <a:off x="4224" y="1990"/>
                <a:ext cx="183" cy="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94" name="Line 84"/>
              <p:cNvSpPr>
                <a:spLocks noChangeShapeType="1"/>
              </p:cNvSpPr>
              <p:nvPr/>
            </p:nvSpPr>
            <p:spPr bwMode="auto">
              <a:xfrm flipH="1">
                <a:off x="4958" y="2097"/>
                <a:ext cx="89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95" name="Line 85"/>
              <p:cNvSpPr>
                <a:spLocks noChangeShapeType="1"/>
              </p:cNvSpPr>
              <p:nvPr/>
            </p:nvSpPr>
            <p:spPr bwMode="auto">
              <a:xfrm flipH="1">
                <a:off x="4224" y="2206"/>
                <a:ext cx="183" cy="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0558" name="Group 86"/>
            <p:cNvGrpSpPr>
              <a:grpSpLocks/>
            </p:cNvGrpSpPr>
            <p:nvPr/>
          </p:nvGrpSpPr>
          <p:grpSpPr bwMode="auto">
            <a:xfrm>
              <a:off x="2333" y="1753"/>
              <a:ext cx="823" cy="478"/>
              <a:chOff x="4224" y="1859"/>
              <a:chExt cx="823" cy="478"/>
            </a:xfrm>
          </p:grpSpPr>
          <p:sp>
            <p:nvSpPr>
              <p:cNvPr id="20580" name="Arc 87"/>
              <p:cNvSpPr>
                <a:spLocks/>
              </p:cNvSpPr>
              <p:nvPr/>
            </p:nvSpPr>
            <p:spPr bwMode="auto">
              <a:xfrm>
                <a:off x="4508" y="1862"/>
                <a:ext cx="446" cy="472"/>
              </a:xfrm>
              <a:custGeom>
                <a:avLst/>
                <a:gdLst>
                  <a:gd name="T0" fmla="*/ 0 w 18822"/>
                  <a:gd name="T1" fmla="*/ 0 h 21600"/>
                  <a:gd name="T2" fmla="*/ 0 w 18822"/>
                  <a:gd name="T3" fmla="*/ 0 h 21600"/>
                  <a:gd name="T4" fmla="*/ 0 w 18822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18822"/>
                  <a:gd name="T10" fmla="*/ 0 h 21600"/>
                  <a:gd name="T11" fmla="*/ 18822 w 18822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8822" h="21600" fill="none" extrusionOk="0">
                    <a:moveTo>
                      <a:pt x="0" y="0"/>
                    </a:moveTo>
                    <a:cubicBezTo>
                      <a:pt x="10" y="0"/>
                      <a:pt x="20" y="-1"/>
                      <a:pt x="30" y="0"/>
                    </a:cubicBezTo>
                    <a:cubicBezTo>
                      <a:pt x="7809" y="0"/>
                      <a:pt x="14987" y="4182"/>
                      <a:pt x="18822" y="10950"/>
                    </a:cubicBezTo>
                  </a:path>
                  <a:path w="18822" h="21600" stroke="0" extrusionOk="0">
                    <a:moveTo>
                      <a:pt x="0" y="0"/>
                    </a:moveTo>
                    <a:cubicBezTo>
                      <a:pt x="10" y="0"/>
                      <a:pt x="20" y="-1"/>
                      <a:pt x="30" y="0"/>
                    </a:cubicBezTo>
                    <a:cubicBezTo>
                      <a:pt x="7809" y="0"/>
                      <a:pt x="14987" y="4182"/>
                      <a:pt x="18822" y="10950"/>
                    </a:cubicBezTo>
                    <a:lnTo>
                      <a:pt x="30" y="21600"/>
                    </a:lnTo>
                    <a:close/>
                  </a:path>
                </a:pathLst>
              </a:custGeom>
              <a:noFill/>
              <a:ln w="12700" cap="rnd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81" name="Arc 88"/>
              <p:cNvSpPr>
                <a:spLocks/>
              </p:cNvSpPr>
              <p:nvPr/>
            </p:nvSpPr>
            <p:spPr bwMode="auto">
              <a:xfrm rot="10800000">
                <a:off x="4515" y="1865"/>
                <a:ext cx="443" cy="472"/>
              </a:xfrm>
              <a:custGeom>
                <a:avLst/>
                <a:gdLst>
                  <a:gd name="T0" fmla="*/ 0 w 18684"/>
                  <a:gd name="T1" fmla="*/ 0 h 21600"/>
                  <a:gd name="T2" fmla="*/ 0 w 18684"/>
                  <a:gd name="T3" fmla="*/ 0 h 21600"/>
                  <a:gd name="T4" fmla="*/ 0 w 18684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18684"/>
                  <a:gd name="T10" fmla="*/ 0 h 21600"/>
                  <a:gd name="T11" fmla="*/ 18684 w 18684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8684" h="21600" fill="none" extrusionOk="0">
                    <a:moveTo>
                      <a:pt x="0" y="10761"/>
                    </a:moveTo>
                    <a:cubicBezTo>
                      <a:pt x="3859" y="4109"/>
                      <a:pt x="10963" y="10"/>
                      <a:pt x="18654" y="0"/>
                    </a:cubicBezTo>
                  </a:path>
                  <a:path w="18684" h="21600" stroke="0" extrusionOk="0">
                    <a:moveTo>
                      <a:pt x="0" y="10761"/>
                    </a:moveTo>
                    <a:cubicBezTo>
                      <a:pt x="3859" y="4109"/>
                      <a:pt x="10963" y="10"/>
                      <a:pt x="18654" y="0"/>
                    </a:cubicBezTo>
                    <a:lnTo>
                      <a:pt x="18684" y="21600"/>
                    </a:lnTo>
                    <a:close/>
                  </a:path>
                </a:pathLst>
              </a:custGeom>
              <a:noFill/>
              <a:ln w="12700" cap="rnd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82" name="Line 89"/>
              <p:cNvSpPr>
                <a:spLocks noChangeShapeType="1"/>
              </p:cNvSpPr>
              <p:nvPr/>
            </p:nvSpPr>
            <p:spPr bwMode="auto">
              <a:xfrm flipH="1">
                <a:off x="4355" y="1861"/>
                <a:ext cx="15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83" name="Line 90"/>
              <p:cNvSpPr>
                <a:spLocks noChangeShapeType="1"/>
              </p:cNvSpPr>
              <p:nvPr/>
            </p:nvSpPr>
            <p:spPr bwMode="auto">
              <a:xfrm flipH="1">
                <a:off x="4355" y="2333"/>
                <a:ext cx="15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84" name="Arc 91"/>
              <p:cNvSpPr>
                <a:spLocks/>
              </p:cNvSpPr>
              <p:nvPr/>
            </p:nvSpPr>
            <p:spPr bwMode="auto">
              <a:xfrm>
                <a:off x="4294" y="1859"/>
                <a:ext cx="128" cy="474"/>
              </a:xfrm>
              <a:custGeom>
                <a:avLst/>
                <a:gdLst>
                  <a:gd name="T0" fmla="*/ 0 w 21600"/>
                  <a:gd name="T1" fmla="*/ 0 h 37935"/>
                  <a:gd name="T2" fmla="*/ 0 w 21600"/>
                  <a:gd name="T3" fmla="*/ 0 h 37935"/>
                  <a:gd name="T4" fmla="*/ 0 w 21600"/>
                  <a:gd name="T5" fmla="*/ 0 h 37935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37935"/>
                  <a:gd name="T11" fmla="*/ 21600 w 21600"/>
                  <a:gd name="T12" fmla="*/ 37935 h 3793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37935" fill="none" extrusionOk="0">
                    <a:moveTo>
                      <a:pt x="10075" y="0"/>
                    </a:moveTo>
                    <a:cubicBezTo>
                      <a:pt x="17163" y="3738"/>
                      <a:pt x="21600" y="11092"/>
                      <a:pt x="21600" y="19106"/>
                    </a:cubicBezTo>
                    <a:cubicBezTo>
                      <a:pt x="21600" y="26911"/>
                      <a:pt x="17388" y="34110"/>
                      <a:pt x="10584" y="37935"/>
                    </a:cubicBezTo>
                  </a:path>
                  <a:path w="21600" h="37935" stroke="0" extrusionOk="0">
                    <a:moveTo>
                      <a:pt x="10075" y="0"/>
                    </a:moveTo>
                    <a:cubicBezTo>
                      <a:pt x="17163" y="3738"/>
                      <a:pt x="21600" y="11092"/>
                      <a:pt x="21600" y="19106"/>
                    </a:cubicBezTo>
                    <a:cubicBezTo>
                      <a:pt x="21600" y="26911"/>
                      <a:pt x="17388" y="34110"/>
                      <a:pt x="10584" y="37935"/>
                    </a:cubicBezTo>
                    <a:lnTo>
                      <a:pt x="0" y="19106"/>
                    </a:lnTo>
                    <a:close/>
                  </a:path>
                </a:pathLst>
              </a:custGeom>
              <a:noFill/>
              <a:ln w="12700" cap="rnd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85" name="Line 92"/>
              <p:cNvSpPr>
                <a:spLocks noChangeShapeType="1"/>
              </p:cNvSpPr>
              <p:nvPr/>
            </p:nvSpPr>
            <p:spPr bwMode="auto">
              <a:xfrm flipH="1">
                <a:off x="4224" y="1990"/>
                <a:ext cx="183" cy="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86" name="Line 93"/>
              <p:cNvSpPr>
                <a:spLocks noChangeShapeType="1"/>
              </p:cNvSpPr>
              <p:nvPr/>
            </p:nvSpPr>
            <p:spPr bwMode="auto">
              <a:xfrm flipH="1">
                <a:off x="4958" y="2097"/>
                <a:ext cx="89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87" name="Line 94"/>
              <p:cNvSpPr>
                <a:spLocks noChangeShapeType="1"/>
              </p:cNvSpPr>
              <p:nvPr/>
            </p:nvSpPr>
            <p:spPr bwMode="auto">
              <a:xfrm flipH="1">
                <a:off x="4224" y="2206"/>
                <a:ext cx="183" cy="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0559" name="Group 95"/>
            <p:cNvGrpSpPr>
              <a:grpSpLocks/>
            </p:cNvGrpSpPr>
            <p:nvPr/>
          </p:nvGrpSpPr>
          <p:grpSpPr bwMode="auto">
            <a:xfrm>
              <a:off x="2333" y="2456"/>
              <a:ext cx="962" cy="472"/>
              <a:chOff x="1670" y="2802"/>
              <a:chExt cx="962" cy="472"/>
            </a:xfrm>
          </p:grpSpPr>
          <p:grpSp>
            <p:nvGrpSpPr>
              <p:cNvPr id="20573" name="Group 96"/>
              <p:cNvGrpSpPr>
                <a:grpSpLocks/>
              </p:cNvGrpSpPr>
              <p:nvPr/>
            </p:nvGrpSpPr>
            <p:grpSpPr bwMode="auto">
              <a:xfrm>
                <a:off x="1789" y="2802"/>
                <a:ext cx="544" cy="472"/>
                <a:chOff x="2521" y="1536"/>
                <a:chExt cx="776" cy="673"/>
              </a:xfrm>
            </p:grpSpPr>
            <p:sp>
              <p:nvSpPr>
                <p:cNvPr id="20578" name="Arc 97"/>
                <p:cNvSpPr>
                  <a:spLocks/>
                </p:cNvSpPr>
                <p:nvPr/>
              </p:nvSpPr>
              <p:spPr bwMode="auto">
                <a:xfrm>
                  <a:off x="2925" y="1537"/>
                  <a:ext cx="372" cy="672"/>
                </a:xfrm>
                <a:custGeom>
                  <a:avLst/>
                  <a:gdLst>
                    <a:gd name="T0" fmla="*/ 0 w 21658"/>
                    <a:gd name="T1" fmla="*/ 0 h 43200"/>
                    <a:gd name="T2" fmla="*/ 0 w 21658"/>
                    <a:gd name="T3" fmla="*/ 0 h 43200"/>
                    <a:gd name="T4" fmla="*/ 0 w 21658"/>
                    <a:gd name="T5" fmla="*/ 0 h 43200"/>
                    <a:gd name="T6" fmla="*/ 0 60000 65536"/>
                    <a:gd name="T7" fmla="*/ 0 60000 65536"/>
                    <a:gd name="T8" fmla="*/ 0 60000 65536"/>
                    <a:gd name="T9" fmla="*/ 0 w 21658"/>
                    <a:gd name="T10" fmla="*/ 0 h 43200"/>
                    <a:gd name="T11" fmla="*/ 21658 w 21658"/>
                    <a:gd name="T12" fmla="*/ 43200 h 432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58" h="43200" fill="none" extrusionOk="0">
                      <a:moveTo>
                        <a:pt x="0" y="0"/>
                      </a:moveTo>
                      <a:cubicBezTo>
                        <a:pt x="19" y="0"/>
                        <a:pt x="38" y="-1"/>
                        <a:pt x="58" y="0"/>
                      </a:cubicBezTo>
                      <a:cubicBezTo>
                        <a:pt x="11987" y="0"/>
                        <a:pt x="21658" y="9670"/>
                        <a:pt x="21658" y="21600"/>
                      </a:cubicBezTo>
                      <a:cubicBezTo>
                        <a:pt x="21658" y="33529"/>
                        <a:pt x="11987" y="43199"/>
                        <a:pt x="58" y="43200"/>
                      </a:cubicBezTo>
                    </a:path>
                    <a:path w="21658" h="43200" stroke="0" extrusionOk="0">
                      <a:moveTo>
                        <a:pt x="0" y="0"/>
                      </a:moveTo>
                      <a:cubicBezTo>
                        <a:pt x="19" y="0"/>
                        <a:pt x="38" y="-1"/>
                        <a:pt x="58" y="0"/>
                      </a:cubicBezTo>
                      <a:cubicBezTo>
                        <a:pt x="11987" y="0"/>
                        <a:pt x="21658" y="9670"/>
                        <a:pt x="21658" y="21600"/>
                      </a:cubicBezTo>
                      <a:cubicBezTo>
                        <a:pt x="21658" y="33529"/>
                        <a:pt x="11987" y="43199"/>
                        <a:pt x="58" y="43200"/>
                      </a:cubicBezTo>
                      <a:lnTo>
                        <a:pt x="58" y="21600"/>
                      </a:lnTo>
                      <a:close/>
                    </a:path>
                  </a:pathLst>
                </a:custGeom>
                <a:noFill/>
                <a:ln w="12700" cap="rnd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579" name="Freeform 98"/>
                <p:cNvSpPr>
                  <a:spLocks/>
                </p:cNvSpPr>
                <p:nvPr/>
              </p:nvSpPr>
              <p:spPr bwMode="auto">
                <a:xfrm>
                  <a:off x="2521" y="1536"/>
                  <a:ext cx="439" cy="673"/>
                </a:xfrm>
                <a:custGeom>
                  <a:avLst/>
                  <a:gdLst>
                    <a:gd name="T0" fmla="*/ 438 w 439"/>
                    <a:gd name="T1" fmla="*/ 0 h 673"/>
                    <a:gd name="T2" fmla="*/ 0 w 439"/>
                    <a:gd name="T3" fmla="*/ 0 h 673"/>
                    <a:gd name="T4" fmla="*/ 0 w 439"/>
                    <a:gd name="T5" fmla="*/ 672 h 673"/>
                    <a:gd name="T6" fmla="*/ 438 w 439"/>
                    <a:gd name="T7" fmla="*/ 672 h 673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439"/>
                    <a:gd name="T13" fmla="*/ 0 h 673"/>
                    <a:gd name="T14" fmla="*/ 439 w 439"/>
                    <a:gd name="T15" fmla="*/ 673 h 673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439" h="673">
                      <a:moveTo>
                        <a:pt x="438" y="0"/>
                      </a:moveTo>
                      <a:lnTo>
                        <a:pt x="0" y="0"/>
                      </a:lnTo>
                      <a:lnTo>
                        <a:pt x="0" y="672"/>
                      </a:lnTo>
                      <a:lnTo>
                        <a:pt x="438" y="672"/>
                      </a:lnTo>
                    </a:path>
                  </a:pathLst>
                </a:custGeom>
                <a:noFill/>
                <a:ln w="12700" cap="rnd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0574" name="Line 99"/>
              <p:cNvSpPr>
                <a:spLocks noChangeShapeType="1"/>
              </p:cNvSpPr>
              <p:nvPr/>
            </p:nvSpPr>
            <p:spPr bwMode="auto">
              <a:xfrm flipH="1">
                <a:off x="1670" y="2928"/>
                <a:ext cx="119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75" name="Line 100"/>
              <p:cNvSpPr>
                <a:spLocks noChangeShapeType="1"/>
              </p:cNvSpPr>
              <p:nvPr/>
            </p:nvSpPr>
            <p:spPr bwMode="auto">
              <a:xfrm flipH="1">
                <a:off x="1670" y="3168"/>
                <a:ext cx="119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76" name="Line 101"/>
              <p:cNvSpPr>
                <a:spLocks noChangeShapeType="1"/>
              </p:cNvSpPr>
              <p:nvPr/>
            </p:nvSpPr>
            <p:spPr bwMode="auto">
              <a:xfrm flipH="1">
                <a:off x="2430" y="3036"/>
                <a:ext cx="20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77" name="Oval 102"/>
              <p:cNvSpPr>
                <a:spLocks noChangeArrowheads="1"/>
              </p:cNvSpPr>
              <p:nvPr/>
            </p:nvSpPr>
            <p:spPr bwMode="auto">
              <a:xfrm>
                <a:off x="2328" y="2992"/>
                <a:ext cx="96" cy="96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cxnSp>
          <p:nvCxnSpPr>
            <p:cNvPr id="20560" name="AutoShape 103"/>
            <p:cNvCxnSpPr>
              <a:cxnSpLocks noChangeShapeType="1"/>
              <a:stCxn id="20576" idx="0"/>
              <a:endCxn id="20600" idx="1"/>
            </p:cNvCxnSpPr>
            <p:nvPr/>
          </p:nvCxnSpPr>
          <p:spPr bwMode="auto">
            <a:xfrm>
              <a:off x="3295" y="2690"/>
              <a:ext cx="210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20561" name="AutoShape 104"/>
            <p:cNvCxnSpPr>
              <a:cxnSpLocks noChangeShapeType="1"/>
              <a:stCxn id="20594" idx="0"/>
              <a:endCxn id="20598" idx="1"/>
            </p:cNvCxnSpPr>
            <p:nvPr/>
          </p:nvCxnSpPr>
          <p:spPr bwMode="auto">
            <a:xfrm rot="-5400000">
              <a:off x="3080" y="2933"/>
              <a:ext cx="500" cy="350"/>
            </a:xfrm>
            <a:prstGeom prst="bentConnector3">
              <a:avLst>
                <a:gd name="adj1" fmla="val -1005"/>
              </a:avLst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20562" name="AutoShape 105"/>
            <p:cNvCxnSpPr>
              <a:cxnSpLocks noChangeShapeType="1"/>
              <a:stCxn id="20586" idx="0"/>
              <a:endCxn id="20597" idx="1"/>
            </p:cNvCxnSpPr>
            <p:nvPr/>
          </p:nvCxnSpPr>
          <p:spPr bwMode="auto">
            <a:xfrm rot="5400000" flipV="1">
              <a:off x="3062" y="2086"/>
              <a:ext cx="537" cy="348"/>
            </a:xfrm>
            <a:prstGeom prst="bentConnector5">
              <a:avLst>
                <a:gd name="adj1" fmla="val 0"/>
                <a:gd name="adj2" fmla="val 49426"/>
                <a:gd name="adj3" fmla="val 100370"/>
              </a:avLst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20563" name="AutoShape 106"/>
            <p:cNvCxnSpPr>
              <a:cxnSpLocks noChangeShapeType="1"/>
              <a:stCxn id="20585" idx="1"/>
            </p:cNvCxnSpPr>
            <p:nvPr/>
          </p:nvCxnSpPr>
          <p:spPr bwMode="auto">
            <a:xfrm flipH="1">
              <a:off x="1296" y="1886"/>
              <a:ext cx="1038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20564" name="AutoShape 107"/>
            <p:cNvCxnSpPr>
              <a:cxnSpLocks noChangeShapeType="1"/>
              <a:stCxn id="20595" idx="1"/>
            </p:cNvCxnSpPr>
            <p:nvPr/>
          </p:nvCxnSpPr>
          <p:spPr bwMode="auto">
            <a:xfrm rot="16200000" flipV="1">
              <a:off x="1217" y="2355"/>
              <a:ext cx="1585" cy="644"/>
            </a:xfrm>
            <a:prstGeom prst="bentConnector3">
              <a:avLst>
                <a:gd name="adj1" fmla="val 60"/>
              </a:avLst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20565" name="AutoShape 108"/>
            <p:cNvCxnSpPr>
              <a:cxnSpLocks noChangeShapeType="1"/>
              <a:stCxn id="20574" idx="1"/>
              <a:endCxn id="20587" idx="1"/>
            </p:cNvCxnSpPr>
            <p:nvPr/>
          </p:nvCxnSpPr>
          <p:spPr bwMode="auto">
            <a:xfrm flipV="1">
              <a:off x="2334" y="2102"/>
              <a:ext cx="0" cy="48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20566" name="AutoShape 109"/>
            <p:cNvCxnSpPr>
              <a:cxnSpLocks noChangeShapeType="1"/>
              <a:stCxn id="20593" idx="1"/>
              <a:endCxn id="20575" idx="1"/>
            </p:cNvCxnSpPr>
            <p:nvPr/>
          </p:nvCxnSpPr>
          <p:spPr bwMode="auto">
            <a:xfrm flipV="1">
              <a:off x="2332" y="2822"/>
              <a:ext cx="2" cy="431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20567" name="Line 110"/>
            <p:cNvSpPr>
              <a:spLocks noChangeShapeType="1"/>
            </p:cNvSpPr>
            <p:nvPr/>
          </p:nvSpPr>
          <p:spPr bwMode="auto">
            <a:xfrm flipH="1">
              <a:off x="2064" y="2304"/>
              <a:ext cx="26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68" name="Line 111"/>
            <p:cNvSpPr>
              <a:spLocks noChangeShapeType="1"/>
            </p:cNvSpPr>
            <p:nvPr/>
          </p:nvSpPr>
          <p:spPr bwMode="auto">
            <a:xfrm flipH="1">
              <a:off x="2064" y="3024"/>
              <a:ext cx="27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69" name="Text Box 112"/>
            <p:cNvSpPr txBox="1">
              <a:spLocks noChangeArrowheads="1"/>
            </p:cNvSpPr>
            <p:nvPr/>
          </p:nvSpPr>
          <p:spPr bwMode="auto">
            <a:xfrm>
              <a:off x="1064" y="1728"/>
              <a:ext cx="232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2000" b="1"/>
                <a:t>A</a:t>
              </a:r>
            </a:p>
          </p:txBody>
        </p:sp>
        <p:sp>
          <p:nvSpPr>
            <p:cNvPr id="20570" name="Text Box 113"/>
            <p:cNvSpPr txBox="1">
              <a:spLocks noChangeArrowheads="1"/>
            </p:cNvSpPr>
            <p:nvPr/>
          </p:nvSpPr>
          <p:spPr bwMode="auto">
            <a:xfrm>
              <a:off x="1836" y="2150"/>
              <a:ext cx="223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2000" b="1"/>
                <a:t>B</a:t>
              </a:r>
            </a:p>
          </p:txBody>
        </p:sp>
        <p:sp>
          <p:nvSpPr>
            <p:cNvPr id="20571" name="Text Box 114"/>
            <p:cNvSpPr txBox="1">
              <a:spLocks noChangeArrowheads="1"/>
            </p:cNvSpPr>
            <p:nvPr/>
          </p:nvSpPr>
          <p:spPr bwMode="auto">
            <a:xfrm>
              <a:off x="1837" y="2870"/>
              <a:ext cx="232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2000" b="1"/>
                <a:t>C</a:t>
              </a:r>
            </a:p>
          </p:txBody>
        </p:sp>
        <p:sp>
          <p:nvSpPr>
            <p:cNvPr id="20572" name="Text Box 115"/>
            <p:cNvSpPr txBox="1">
              <a:spLocks noChangeArrowheads="1"/>
            </p:cNvSpPr>
            <p:nvPr/>
          </p:nvSpPr>
          <p:spPr bwMode="auto">
            <a:xfrm>
              <a:off x="4380" y="2544"/>
              <a:ext cx="223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2000" b="1"/>
                <a:t>Z</a:t>
              </a:r>
            </a:p>
          </p:txBody>
        </p:sp>
      </p:grpSp>
      <p:graphicFrame>
        <p:nvGraphicFramePr>
          <p:cNvPr id="20482" name="Object 116"/>
          <p:cNvGraphicFramePr>
            <a:graphicFrameLocks noChangeAspect="1"/>
          </p:cNvGraphicFramePr>
          <p:nvPr>
            <p:ph sz="quarter" idx="3"/>
          </p:nvPr>
        </p:nvGraphicFramePr>
        <p:xfrm>
          <a:off x="3946525" y="2273300"/>
          <a:ext cx="1539875" cy="503238"/>
        </p:xfrm>
        <a:graphic>
          <a:graphicData uri="http://schemas.openxmlformats.org/presentationml/2006/ole">
            <p:oleObj spid="_x0000_s20482" name="Equation" r:id="rId3" imgW="660240" imgH="215640" progId="Equation.3">
              <p:embed/>
            </p:oleObj>
          </a:graphicData>
        </a:graphic>
      </p:graphicFrame>
      <p:cxnSp>
        <p:nvCxnSpPr>
          <p:cNvPr id="20554" name="AutoShape 117"/>
          <p:cNvCxnSpPr>
            <a:cxnSpLocks noChangeShapeType="1"/>
          </p:cNvCxnSpPr>
          <p:nvPr/>
        </p:nvCxnSpPr>
        <p:spPr bwMode="auto">
          <a:xfrm flipH="1" flipV="1">
            <a:off x="3192463" y="2522538"/>
            <a:ext cx="754062" cy="317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stealth" w="lg" len="lg"/>
          </a:ln>
        </p:spPr>
      </p:cxnSp>
      <p:graphicFrame>
        <p:nvGraphicFramePr>
          <p:cNvPr id="20483" name="Object 118"/>
          <p:cNvGraphicFramePr>
            <a:graphicFrameLocks noChangeAspect="1"/>
          </p:cNvGraphicFramePr>
          <p:nvPr/>
        </p:nvGraphicFramePr>
        <p:xfrm>
          <a:off x="3311525" y="5029200"/>
          <a:ext cx="1641475" cy="1155700"/>
        </p:xfrm>
        <a:graphic>
          <a:graphicData uri="http://schemas.openxmlformats.org/presentationml/2006/ole">
            <p:oleObj spid="_x0000_s20483" name="Equation" r:id="rId4" imgW="685800" imgH="482400" progId="Equation.3">
              <p:embed/>
            </p:oleObj>
          </a:graphicData>
        </a:graphic>
      </p:graphicFrame>
      <p:cxnSp>
        <p:nvCxnSpPr>
          <p:cNvPr id="20555" name="AutoShape 119"/>
          <p:cNvCxnSpPr>
            <a:cxnSpLocks noChangeShapeType="1"/>
            <a:endCxn id="20579" idx="3"/>
          </p:cNvCxnSpPr>
          <p:nvPr/>
        </p:nvCxnSpPr>
        <p:spPr bwMode="auto">
          <a:xfrm flipH="1" flipV="1">
            <a:off x="2703513" y="4189413"/>
            <a:ext cx="608012" cy="1417637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stealth" w="lg" len="lg"/>
          </a:ln>
        </p:spPr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ECEN 301</a:t>
            </a:r>
          </a:p>
        </p:txBody>
      </p:sp>
      <p:sp>
        <p:nvSpPr>
          <p:cNvPr id="36867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Discussion #25 – Final Review</a:t>
            </a:r>
          </a:p>
        </p:txBody>
      </p:sp>
      <p:sp>
        <p:nvSpPr>
          <p:cNvPr id="36868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3F85092D-50D2-46FA-9082-B75CFCD24D09}" type="slidenum">
              <a:rPr lang="en-US" smtClean="0"/>
              <a:pPr lvl="1"/>
              <a:t>6</a:t>
            </a:fld>
            <a:endParaRPr lang="en-US" smtClean="0"/>
          </a:p>
        </p:txBody>
      </p:sp>
      <p:sp>
        <p:nvSpPr>
          <p:cNvPr id="368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Binary Numbers – Unsigned </a:t>
            </a:r>
          </a:p>
        </p:txBody>
      </p:sp>
      <p:sp>
        <p:nvSpPr>
          <p:cNvPr id="36870" name="Text Box 4"/>
          <p:cNvSpPr>
            <a:spLocks noChangeArrowheads="1"/>
          </p:cNvSpPr>
          <p:nvPr>
            <p:ph type="body" sz="half" idx="1"/>
          </p:nvPr>
        </p:nvSpPr>
        <p:spPr>
          <a:xfrm>
            <a:off x="406400" y="1333500"/>
            <a:ext cx="8356600" cy="2095500"/>
          </a:xfrm>
          <a:solidFill>
            <a:srgbClr val="8495A9"/>
          </a:solidFill>
          <a:ln w="12700">
            <a:solidFill>
              <a:schemeClr val="tx1"/>
            </a:solidFill>
            <a:headEnd type="none" w="lg" len="lg"/>
            <a:tailEnd type="none" w="lg" len="lg"/>
          </a:ln>
        </p:spPr>
        <p:txBody>
          <a:bodyPr/>
          <a:lstStyle/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sz="2400" b="1" u="sng" smtClean="0"/>
              <a:t>Binary word (B)</a:t>
            </a:r>
            <a:r>
              <a:rPr lang="en-US" sz="2400" smtClean="0"/>
              <a:t>: a sequence of n </a:t>
            </a:r>
            <a:r>
              <a:rPr lang="en-US" sz="2400" b="1" smtClean="0"/>
              <a:t>1</a:t>
            </a:r>
            <a:r>
              <a:rPr lang="en-US" sz="2400" smtClean="0"/>
              <a:t>s and </a:t>
            </a:r>
            <a:r>
              <a:rPr lang="en-US" sz="2400" b="1" smtClean="0"/>
              <a:t>0</a:t>
            </a:r>
            <a:r>
              <a:rPr lang="en-US" sz="2400" smtClean="0"/>
              <a:t>s  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sz="2400" smtClean="0"/>
              <a:t>        </a:t>
            </a:r>
            <a:r>
              <a:rPr lang="en-US" sz="2400" b="1" smtClean="0"/>
              <a:t>B</a:t>
            </a:r>
            <a:r>
              <a:rPr lang="en-US" sz="2400" smtClean="0"/>
              <a:t> = </a:t>
            </a:r>
            <a:r>
              <a:rPr lang="en-US" sz="2400" b="1" smtClean="0"/>
              <a:t>b</a:t>
            </a:r>
            <a:r>
              <a:rPr lang="en-US" sz="2400" b="1" baseline="-25000" smtClean="0"/>
              <a:t>n-1</a:t>
            </a:r>
            <a:r>
              <a:rPr lang="en-US" sz="2400" b="1" smtClean="0"/>
              <a:t>b</a:t>
            </a:r>
            <a:r>
              <a:rPr lang="en-US" sz="2400" b="1" baseline="-25000" smtClean="0"/>
              <a:t>n-2</a:t>
            </a:r>
            <a:r>
              <a:rPr lang="en-US" sz="2400" b="1" smtClean="0"/>
              <a:t>…b</a:t>
            </a:r>
            <a:r>
              <a:rPr lang="en-US" sz="2400" b="1" baseline="-25000" smtClean="0"/>
              <a:t>2</a:t>
            </a:r>
            <a:r>
              <a:rPr lang="en-US" sz="2400" b="1" smtClean="0"/>
              <a:t>b</a:t>
            </a:r>
            <a:r>
              <a:rPr lang="en-US" sz="2400" b="1" baseline="-25000" smtClean="0"/>
              <a:t>1</a:t>
            </a:r>
            <a:r>
              <a:rPr lang="en-US" sz="2400" b="1" smtClean="0"/>
              <a:t>b</a:t>
            </a:r>
            <a:r>
              <a:rPr lang="en-US" sz="2400" b="1" baseline="-25000" smtClean="0"/>
              <a:t>0</a:t>
            </a:r>
            <a:r>
              <a:rPr lang="en-US" sz="2400" b="1" smtClean="0"/>
              <a:t>.b</a:t>
            </a:r>
            <a:r>
              <a:rPr lang="en-US" sz="2400" b="1" baseline="-25000" smtClean="0"/>
              <a:t>-1</a:t>
            </a:r>
            <a:r>
              <a:rPr lang="en-US" sz="2400" b="1" smtClean="0"/>
              <a:t>b</a:t>
            </a:r>
            <a:r>
              <a:rPr lang="en-US" sz="2400" b="1" baseline="-25000" smtClean="0"/>
              <a:t>-2</a:t>
            </a:r>
            <a:r>
              <a:rPr lang="en-US" sz="2400" b="1" smtClean="0"/>
              <a:t>…b</a:t>
            </a:r>
            <a:r>
              <a:rPr lang="en-US" sz="2400" b="1" baseline="-25000" smtClean="0"/>
              <a:t>-(m-1)</a:t>
            </a:r>
            <a:r>
              <a:rPr lang="en-US" sz="2400" b="1" smtClean="0"/>
              <a:t>b</a:t>
            </a:r>
            <a:r>
              <a:rPr lang="en-US" sz="2400" b="1" baseline="-25000" smtClean="0"/>
              <a:t>-m</a:t>
            </a:r>
          </a:p>
          <a:p>
            <a:pPr lvl="1">
              <a:lnSpc>
                <a:spcPct val="80000"/>
              </a:lnSpc>
              <a:buClr>
                <a:schemeClr val="tx1"/>
              </a:buClr>
            </a:pPr>
            <a:endParaRPr lang="en-US" sz="2000" smtClean="0"/>
          </a:p>
          <a:p>
            <a:pPr lvl="1">
              <a:lnSpc>
                <a:spcPct val="80000"/>
              </a:lnSpc>
              <a:buClr>
                <a:schemeClr val="tx1"/>
              </a:buClr>
            </a:pPr>
            <a:endParaRPr lang="en-US" sz="2000" smtClean="0"/>
          </a:p>
          <a:p>
            <a:pPr lvl="1">
              <a:lnSpc>
                <a:spcPct val="80000"/>
              </a:lnSpc>
              <a:buClr>
                <a:schemeClr val="tx1"/>
              </a:buClr>
            </a:pPr>
            <a:r>
              <a:rPr lang="en-US" sz="2000" smtClean="0"/>
              <a:t> EX: </a:t>
            </a:r>
          </a:p>
          <a:p>
            <a:pPr lvl="2">
              <a:lnSpc>
                <a:spcPct val="80000"/>
              </a:lnSpc>
              <a:buClr>
                <a:schemeClr val="tx1"/>
              </a:buClr>
            </a:pPr>
            <a:r>
              <a:rPr lang="en-US" sz="1800" smtClean="0"/>
              <a:t>B = 10100101.1001  (n = 8, m=4)</a:t>
            </a:r>
          </a:p>
        </p:txBody>
      </p:sp>
      <p:sp>
        <p:nvSpPr>
          <p:cNvPr id="36871" name="Text Box 5"/>
          <p:cNvSpPr txBox="1">
            <a:spLocks noChangeArrowheads="1"/>
          </p:cNvSpPr>
          <p:nvPr/>
        </p:nvSpPr>
        <p:spPr bwMode="auto">
          <a:xfrm>
            <a:off x="406400" y="3848100"/>
            <a:ext cx="8356600" cy="2019300"/>
          </a:xfrm>
          <a:prstGeom prst="rect">
            <a:avLst/>
          </a:prstGeom>
          <a:solidFill>
            <a:srgbClr val="8495A9"/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lIns="92075" tIns="46038" rIns="92075" bIns="46038"/>
          <a:lstStyle/>
          <a:p>
            <a:pPr marL="342900" indent="-342900" algn="l">
              <a:lnSpc>
                <a:spcPct val="80000"/>
              </a:lnSpc>
              <a:spcBef>
                <a:spcPct val="20000"/>
              </a:spcBef>
              <a:buClr>
                <a:srgbClr val="ACA964"/>
              </a:buClr>
              <a:buFont typeface="Monotype Sorts" pitchFamily="2" charset="2"/>
              <a:buNone/>
            </a:pPr>
            <a:r>
              <a:rPr lang="en-US" sz="2400" b="1" u="sng">
                <a:solidFill>
                  <a:schemeClr val="bg2"/>
                </a:solidFill>
              </a:rPr>
              <a:t>Converting from binary (B) to decimal (D)</a:t>
            </a: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Clr>
                <a:srgbClr val="ACA964"/>
              </a:buClr>
              <a:buFont typeface="Monotype Sorts" pitchFamily="2" charset="2"/>
              <a:buNone/>
            </a:pPr>
            <a:r>
              <a:rPr lang="en-US" sz="2400" b="1">
                <a:solidFill>
                  <a:schemeClr val="bg2"/>
                </a:solidFill>
              </a:rPr>
              <a:t>	B</a:t>
            </a:r>
            <a:r>
              <a:rPr lang="en-US" sz="2400">
                <a:solidFill>
                  <a:schemeClr val="bg2"/>
                </a:solidFill>
              </a:rPr>
              <a:t> = </a:t>
            </a:r>
            <a:r>
              <a:rPr lang="en-US" sz="2400" b="1">
                <a:solidFill>
                  <a:schemeClr val="bg2"/>
                </a:solidFill>
              </a:rPr>
              <a:t>b</a:t>
            </a:r>
            <a:r>
              <a:rPr lang="en-US" sz="2400" b="1" baseline="-25000">
                <a:solidFill>
                  <a:schemeClr val="bg2"/>
                </a:solidFill>
              </a:rPr>
              <a:t>n-1</a:t>
            </a:r>
            <a:r>
              <a:rPr lang="en-US" sz="2400" b="1">
                <a:solidFill>
                  <a:schemeClr val="bg2"/>
                </a:solidFill>
              </a:rPr>
              <a:t>b</a:t>
            </a:r>
            <a:r>
              <a:rPr lang="en-US" sz="2400" b="1" baseline="-25000">
                <a:solidFill>
                  <a:schemeClr val="bg2"/>
                </a:solidFill>
              </a:rPr>
              <a:t>n-2</a:t>
            </a:r>
            <a:r>
              <a:rPr lang="en-US" sz="2400" b="1">
                <a:solidFill>
                  <a:schemeClr val="bg2"/>
                </a:solidFill>
              </a:rPr>
              <a:t>…b</a:t>
            </a:r>
            <a:r>
              <a:rPr lang="en-US" sz="2400" b="1" baseline="-25000">
                <a:solidFill>
                  <a:schemeClr val="bg2"/>
                </a:solidFill>
              </a:rPr>
              <a:t>2</a:t>
            </a:r>
            <a:r>
              <a:rPr lang="en-US" sz="2400" b="1">
                <a:solidFill>
                  <a:schemeClr val="bg2"/>
                </a:solidFill>
              </a:rPr>
              <a:t>b</a:t>
            </a:r>
            <a:r>
              <a:rPr lang="en-US" sz="2400" b="1" baseline="-25000">
                <a:solidFill>
                  <a:schemeClr val="bg2"/>
                </a:solidFill>
              </a:rPr>
              <a:t>1</a:t>
            </a:r>
            <a:r>
              <a:rPr lang="en-US" sz="2400" b="1">
                <a:solidFill>
                  <a:schemeClr val="bg2"/>
                </a:solidFill>
              </a:rPr>
              <a:t>b</a:t>
            </a:r>
            <a:r>
              <a:rPr lang="en-US" sz="2400" b="1" baseline="-25000">
                <a:solidFill>
                  <a:schemeClr val="bg2"/>
                </a:solidFill>
              </a:rPr>
              <a:t>0</a:t>
            </a:r>
            <a:r>
              <a:rPr lang="en-US" sz="2400" b="1">
                <a:solidFill>
                  <a:schemeClr val="bg2"/>
                </a:solidFill>
              </a:rPr>
              <a:t>.b</a:t>
            </a:r>
            <a:r>
              <a:rPr lang="en-US" sz="2400" b="1" baseline="-25000">
                <a:solidFill>
                  <a:schemeClr val="bg2"/>
                </a:solidFill>
              </a:rPr>
              <a:t>-1</a:t>
            </a:r>
            <a:r>
              <a:rPr lang="en-US" sz="2400" b="1">
                <a:solidFill>
                  <a:schemeClr val="bg2"/>
                </a:solidFill>
              </a:rPr>
              <a:t>b</a:t>
            </a:r>
            <a:r>
              <a:rPr lang="en-US" sz="2400" b="1" baseline="-25000">
                <a:solidFill>
                  <a:schemeClr val="bg2"/>
                </a:solidFill>
              </a:rPr>
              <a:t>-2</a:t>
            </a:r>
            <a:r>
              <a:rPr lang="en-US" sz="2400" b="1">
                <a:solidFill>
                  <a:schemeClr val="bg2"/>
                </a:solidFill>
              </a:rPr>
              <a:t>…b</a:t>
            </a:r>
            <a:r>
              <a:rPr lang="en-US" sz="2400" b="1" baseline="-25000">
                <a:solidFill>
                  <a:schemeClr val="bg2"/>
                </a:solidFill>
              </a:rPr>
              <a:t>-(m-1)</a:t>
            </a:r>
            <a:r>
              <a:rPr lang="en-US" sz="2400" b="1">
                <a:solidFill>
                  <a:schemeClr val="bg2"/>
                </a:solidFill>
              </a:rPr>
              <a:t>b</a:t>
            </a:r>
            <a:r>
              <a:rPr lang="en-US" sz="2400" b="1" baseline="-25000">
                <a:solidFill>
                  <a:schemeClr val="bg2"/>
                </a:solidFill>
              </a:rPr>
              <a:t>-m</a:t>
            </a: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Clr>
                <a:srgbClr val="ACA964"/>
              </a:buClr>
              <a:buFont typeface="Monotype Sorts" pitchFamily="2" charset="2"/>
              <a:buNone/>
            </a:pPr>
            <a:endParaRPr lang="en-US" sz="2400" b="1">
              <a:solidFill>
                <a:schemeClr val="bg2"/>
              </a:solidFill>
            </a:endParaRP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Clr>
                <a:srgbClr val="ACA964"/>
              </a:buClr>
              <a:buFont typeface="Monotype Sorts" pitchFamily="2" charset="2"/>
              <a:buNone/>
            </a:pPr>
            <a:r>
              <a:rPr lang="en-US" sz="2400" b="1">
                <a:solidFill>
                  <a:schemeClr val="bg2"/>
                </a:solidFill>
              </a:rPr>
              <a:t>	D = b</a:t>
            </a:r>
            <a:r>
              <a:rPr lang="en-US" sz="2400" b="1" baseline="-25000">
                <a:solidFill>
                  <a:schemeClr val="bg2"/>
                </a:solidFill>
              </a:rPr>
              <a:t>n-1</a:t>
            </a:r>
            <a:r>
              <a:rPr lang="en-US" sz="2400" b="1">
                <a:solidFill>
                  <a:schemeClr val="bg2"/>
                </a:solidFill>
                <a:cs typeface="Times New Roman" pitchFamily="18" charset="0"/>
              </a:rPr>
              <a:t>·2</a:t>
            </a:r>
            <a:r>
              <a:rPr lang="en-US" sz="2400" b="1" baseline="30000">
                <a:solidFill>
                  <a:schemeClr val="bg2"/>
                </a:solidFill>
                <a:cs typeface="Times New Roman" pitchFamily="18" charset="0"/>
              </a:rPr>
              <a:t>n-1  </a:t>
            </a:r>
            <a:r>
              <a:rPr lang="en-US" sz="2400" b="1">
                <a:solidFill>
                  <a:schemeClr val="bg2"/>
                </a:solidFill>
                <a:cs typeface="Times New Roman" pitchFamily="18" charset="0"/>
              </a:rPr>
              <a:t>+ </a:t>
            </a:r>
            <a:r>
              <a:rPr lang="en-US" sz="2400" b="1">
                <a:solidFill>
                  <a:schemeClr val="bg2"/>
                </a:solidFill>
              </a:rPr>
              <a:t>b</a:t>
            </a:r>
            <a:r>
              <a:rPr lang="en-US" sz="2400" b="1" baseline="-25000">
                <a:solidFill>
                  <a:schemeClr val="bg2"/>
                </a:solidFill>
              </a:rPr>
              <a:t>n-2</a:t>
            </a:r>
            <a:r>
              <a:rPr lang="en-US" sz="2400" b="1">
                <a:solidFill>
                  <a:schemeClr val="bg2"/>
                </a:solidFill>
                <a:cs typeface="Times New Roman" pitchFamily="18" charset="0"/>
              </a:rPr>
              <a:t>·2</a:t>
            </a:r>
            <a:r>
              <a:rPr lang="en-US" sz="2400" b="1" baseline="30000">
                <a:solidFill>
                  <a:schemeClr val="bg2"/>
                </a:solidFill>
                <a:cs typeface="Times New Roman" pitchFamily="18" charset="0"/>
              </a:rPr>
              <a:t>n-2</a:t>
            </a:r>
            <a:r>
              <a:rPr lang="en-US" sz="2400" b="1">
                <a:solidFill>
                  <a:schemeClr val="bg2"/>
                </a:solidFill>
                <a:cs typeface="Times New Roman" pitchFamily="18" charset="0"/>
              </a:rPr>
              <a:t> + … + </a:t>
            </a:r>
            <a:r>
              <a:rPr lang="en-US" sz="2400" b="1">
                <a:solidFill>
                  <a:schemeClr val="bg2"/>
                </a:solidFill>
              </a:rPr>
              <a:t>b</a:t>
            </a:r>
            <a:r>
              <a:rPr lang="en-US" sz="2400" b="1" baseline="-25000">
                <a:solidFill>
                  <a:schemeClr val="bg2"/>
                </a:solidFill>
              </a:rPr>
              <a:t>1</a:t>
            </a:r>
            <a:r>
              <a:rPr lang="en-US" sz="2400" b="1">
                <a:solidFill>
                  <a:schemeClr val="bg2"/>
                </a:solidFill>
                <a:cs typeface="Times New Roman" pitchFamily="18" charset="0"/>
              </a:rPr>
              <a:t>·2</a:t>
            </a:r>
            <a:r>
              <a:rPr lang="en-US" sz="2400" b="1" baseline="30000">
                <a:solidFill>
                  <a:schemeClr val="bg2"/>
                </a:solidFill>
                <a:cs typeface="Times New Roman" pitchFamily="18" charset="0"/>
              </a:rPr>
              <a:t>1 </a:t>
            </a:r>
            <a:r>
              <a:rPr lang="en-US" sz="2400" b="1">
                <a:solidFill>
                  <a:schemeClr val="bg2"/>
                </a:solidFill>
                <a:cs typeface="Times New Roman" pitchFamily="18" charset="0"/>
              </a:rPr>
              <a:t>+ </a:t>
            </a:r>
            <a:r>
              <a:rPr lang="en-US" sz="2400" b="1">
                <a:solidFill>
                  <a:schemeClr val="bg2"/>
                </a:solidFill>
              </a:rPr>
              <a:t>b</a:t>
            </a:r>
            <a:r>
              <a:rPr lang="en-US" sz="2400" b="1" baseline="-25000">
                <a:solidFill>
                  <a:schemeClr val="bg2"/>
                </a:solidFill>
              </a:rPr>
              <a:t>0</a:t>
            </a:r>
            <a:r>
              <a:rPr lang="en-US" sz="2400" b="1">
                <a:solidFill>
                  <a:schemeClr val="bg2"/>
                </a:solidFill>
                <a:cs typeface="Times New Roman" pitchFamily="18" charset="0"/>
              </a:rPr>
              <a:t>·2</a:t>
            </a:r>
            <a:r>
              <a:rPr lang="en-US" sz="2400" b="1" baseline="30000">
                <a:solidFill>
                  <a:schemeClr val="bg2"/>
                </a:solidFill>
                <a:cs typeface="Times New Roman" pitchFamily="18" charset="0"/>
              </a:rPr>
              <a:t>0  </a:t>
            </a: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Clr>
                <a:srgbClr val="ACA964"/>
              </a:buClr>
              <a:buFont typeface="Monotype Sorts" pitchFamily="2" charset="2"/>
              <a:buNone/>
            </a:pPr>
            <a:r>
              <a:rPr lang="en-US" sz="2400" b="1" baseline="30000">
                <a:solidFill>
                  <a:schemeClr val="bg2"/>
                </a:solidFill>
                <a:cs typeface="Times New Roman" pitchFamily="18" charset="0"/>
              </a:rPr>
              <a:t>			</a:t>
            </a:r>
            <a:r>
              <a:rPr lang="en-US" sz="2400" b="1">
                <a:solidFill>
                  <a:schemeClr val="bg2"/>
                </a:solidFill>
                <a:cs typeface="Times New Roman" pitchFamily="18" charset="0"/>
              </a:rPr>
              <a:t>+ </a:t>
            </a:r>
            <a:r>
              <a:rPr lang="en-US" sz="2400" b="1">
                <a:solidFill>
                  <a:schemeClr val="bg2"/>
                </a:solidFill>
              </a:rPr>
              <a:t>b</a:t>
            </a:r>
            <a:r>
              <a:rPr lang="en-US" sz="2400" b="1" baseline="-25000">
                <a:solidFill>
                  <a:schemeClr val="bg2"/>
                </a:solidFill>
              </a:rPr>
              <a:t>-1</a:t>
            </a:r>
            <a:r>
              <a:rPr lang="en-US" sz="2400" b="1">
                <a:solidFill>
                  <a:schemeClr val="bg2"/>
                </a:solidFill>
                <a:cs typeface="Times New Roman" pitchFamily="18" charset="0"/>
              </a:rPr>
              <a:t>·2</a:t>
            </a:r>
            <a:r>
              <a:rPr lang="en-US" sz="2400" b="1" baseline="30000">
                <a:solidFill>
                  <a:schemeClr val="bg2"/>
                </a:solidFill>
                <a:cs typeface="Times New Roman" pitchFamily="18" charset="0"/>
              </a:rPr>
              <a:t>-1 </a:t>
            </a:r>
            <a:r>
              <a:rPr lang="en-US" sz="2400" b="1">
                <a:solidFill>
                  <a:schemeClr val="bg2"/>
                </a:solidFill>
                <a:cs typeface="Times New Roman" pitchFamily="18" charset="0"/>
              </a:rPr>
              <a:t>+ </a:t>
            </a:r>
            <a:r>
              <a:rPr lang="en-US" sz="2400" b="1">
                <a:solidFill>
                  <a:schemeClr val="bg2"/>
                </a:solidFill>
              </a:rPr>
              <a:t>b</a:t>
            </a:r>
            <a:r>
              <a:rPr lang="en-US" sz="2400" b="1" baseline="-25000">
                <a:solidFill>
                  <a:schemeClr val="bg2"/>
                </a:solidFill>
              </a:rPr>
              <a:t>-2</a:t>
            </a:r>
            <a:r>
              <a:rPr lang="en-US" sz="2400" b="1">
                <a:solidFill>
                  <a:schemeClr val="bg2"/>
                </a:solidFill>
                <a:cs typeface="Times New Roman" pitchFamily="18" charset="0"/>
              </a:rPr>
              <a:t>·2</a:t>
            </a:r>
            <a:r>
              <a:rPr lang="en-US" sz="2400" b="1" baseline="30000">
                <a:solidFill>
                  <a:schemeClr val="bg2"/>
                </a:solidFill>
                <a:cs typeface="Times New Roman" pitchFamily="18" charset="0"/>
              </a:rPr>
              <a:t>-2</a:t>
            </a:r>
            <a:r>
              <a:rPr lang="en-US" sz="2400" b="1">
                <a:solidFill>
                  <a:schemeClr val="bg2"/>
                </a:solidFill>
                <a:cs typeface="Times New Roman" pitchFamily="18" charset="0"/>
              </a:rPr>
              <a:t> + … + </a:t>
            </a:r>
            <a:r>
              <a:rPr lang="en-US" sz="2400" b="1">
                <a:solidFill>
                  <a:schemeClr val="bg2"/>
                </a:solidFill>
              </a:rPr>
              <a:t>b</a:t>
            </a:r>
            <a:r>
              <a:rPr lang="en-US" sz="2400" b="1" baseline="-25000">
                <a:solidFill>
                  <a:schemeClr val="bg2"/>
                </a:solidFill>
              </a:rPr>
              <a:t>-(m-1)</a:t>
            </a:r>
            <a:r>
              <a:rPr lang="en-US" sz="2400" b="1">
                <a:solidFill>
                  <a:schemeClr val="bg2"/>
                </a:solidFill>
                <a:cs typeface="Times New Roman" pitchFamily="18" charset="0"/>
              </a:rPr>
              <a:t>·2</a:t>
            </a:r>
            <a:r>
              <a:rPr lang="en-US" sz="2400" b="1" baseline="30000">
                <a:solidFill>
                  <a:schemeClr val="bg2"/>
                </a:solidFill>
                <a:cs typeface="Times New Roman" pitchFamily="18" charset="0"/>
              </a:rPr>
              <a:t>-(m-1) </a:t>
            </a:r>
            <a:r>
              <a:rPr lang="en-US" sz="2400" b="1">
                <a:solidFill>
                  <a:schemeClr val="bg2"/>
                </a:solidFill>
                <a:cs typeface="Times New Roman" pitchFamily="18" charset="0"/>
              </a:rPr>
              <a:t>+ </a:t>
            </a:r>
            <a:r>
              <a:rPr lang="en-US" sz="2400" b="1">
                <a:solidFill>
                  <a:schemeClr val="bg2"/>
                </a:solidFill>
              </a:rPr>
              <a:t>b</a:t>
            </a:r>
            <a:r>
              <a:rPr lang="en-US" sz="2400" b="1" baseline="-25000">
                <a:solidFill>
                  <a:schemeClr val="bg2"/>
                </a:solidFill>
              </a:rPr>
              <a:t>-m</a:t>
            </a:r>
            <a:r>
              <a:rPr lang="en-US" sz="2400" b="1">
                <a:solidFill>
                  <a:schemeClr val="bg2"/>
                </a:solidFill>
                <a:cs typeface="Times New Roman" pitchFamily="18" charset="0"/>
              </a:rPr>
              <a:t>·2</a:t>
            </a:r>
            <a:r>
              <a:rPr lang="en-US" sz="2400" b="1" baseline="30000">
                <a:solidFill>
                  <a:schemeClr val="bg2"/>
                </a:solidFill>
                <a:cs typeface="Times New Roman" pitchFamily="18" charset="0"/>
              </a:rPr>
              <a:t>-m</a:t>
            </a:r>
          </a:p>
        </p:txBody>
      </p:sp>
      <p:cxnSp>
        <p:nvCxnSpPr>
          <p:cNvPr id="36872" name="Straight Arrow Connector 8"/>
          <p:cNvCxnSpPr>
            <a:cxnSpLocks noChangeShapeType="1"/>
          </p:cNvCxnSpPr>
          <p:nvPr/>
        </p:nvCxnSpPr>
        <p:spPr bwMode="auto">
          <a:xfrm rot="5400000" flipH="1" flipV="1">
            <a:off x="3505994" y="2223294"/>
            <a:ext cx="381000" cy="1588"/>
          </a:xfrm>
          <a:prstGeom prst="straightConnector1">
            <a:avLst/>
          </a:prstGeom>
          <a:noFill/>
          <a:ln w="25400" algn="ctr">
            <a:solidFill>
              <a:srgbClr val="800000"/>
            </a:solidFill>
            <a:round/>
            <a:headEnd type="none" w="lg" len="lg"/>
            <a:tailEnd type="arrow" w="med" len="med"/>
          </a:ln>
        </p:spPr>
      </p:cxnSp>
      <p:sp>
        <p:nvSpPr>
          <p:cNvPr id="36873" name="TextBox 9"/>
          <p:cNvSpPr txBox="1">
            <a:spLocks noChangeArrowheads="1"/>
          </p:cNvSpPr>
          <p:nvPr/>
        </p:nvSpPr>
        <p:spPr bwMode="auto">
          <a:xfrm>
            <a:off x="3048000" y="2449513"/>
            <a:ext cx="1344613" cy="369887"/>
          </a:xfrm>
          <a:prstGeom prst="rect">
            <a:avLst/>
          </a:prstGeom>
          <a:solidFill>
            <a:srgbClr val="ACA964">
              <a:alpha val="7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Binary point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9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ECEN 301</a:t>
            </a:r>
          </a:p>
        </p:txBody>
      </p:sp>
      <p:sp>
        <p:nvSpPr>
          <p:cNvPr id="21510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Discussion #25 – Final Review</a:t>
            </a:r>
          </a:p>
        </p:txBody>
      </p:sp>
      <p:sp>
        <p:nvSpPr>
          <p:cNvPr id="21511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6162D391-3520-4CE5-A894-B17FF5677F41}" type="slidenum">
              <a:rPr lang="en-US" smtClean="0"/>
              <a:pPr lvl="1"/>
              <a:t>60</a:t>
            </a:fld>
            <a:endParaRPr lang="en-US" smtClean="0"/>
          </a:p>
        </p:txBody>
      </p:sp>
      <p:sp>
        <p:nvSpPr>
          <p:cNvPr id="21512" name="Rectangle 2"/>
          <p:cNvSpPr>
            <a:spLocks noChangeArrowheads="1"/>
          </p:cNvSpPr>
          <p:nvPr/>
        </p:nvSpPr>
        <p:spPr bwMode="auto">
          <a:xfrm>
            <a:off x="2085975" y="3365500"/>
            <a:ext cx="1249363" cy="871538"/>
          </a:xfrm>
          <a:prstGeom prst="rect">
            <a:avLst/>
          </a:prstGeom>
          <a:solidFill>
            <a:srgbClr val="800000">
              <a:alpha val="20000"/>
            </a:srgbClr>
          </a:solidFill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13" name="Rectangle 3"/>
          <p:cNvSpPr>
            <a:spLocks noChangeArrowheads="1"/>
          </p:cNvSpPr>
          <p:nvPr/>
        </p:nvSpPr>
        <p:spPr bwMode="auto">
          <a:xfrm>
            <a:off x="2070100" y="2235200"/>
            <a:ext cx="1265238" cy="900113"/>
          </a:xfrm>
          <a:prstGeom prst="rect">
            <a:avLst/>
          </a:prstGeom>
          <a:solidFill>
            <a:srgbClr val="FFFF99">
              <a:alpha val="70195"/>
            </a:srgbClr>
          </a:solidFill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1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Boolean Algebra</a:t>
            </a:r>
          </a:p>
        </p:txBody>
      </p:sp>
      <p:sp>
        <p:nvSpPr>
          <p:cNvPr id="21515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406400" y="1333500"/>
            <a:ext cx="8356600" cy="849313"/>
          </a:xfrm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sz="2800" b="1" u="sng" smtClean="0"/>
              <a:t>Example8</a:t>
            </a:r>
            <a:r>
              <a:rPr lang="en-US" sz="2800" smtClean="0"/>
              <a:t>: Determine the truth table</a:t>
            </a:r>
          </a:p>
        </p:txBody>
      </p:sp>
      <p:graphicFrame>
        <p:nvGraphicFramePr>
          <p:cNvPr id="918534" name="Group 6"/>
          <p:cNvGraphicFramePr>
            <a:graphicFrameLocks noGrp="1"/>
          </p:cNvGraphicFramePr>
          <p:nvPr>
            <p:ph sz="quarter" idx="2"/>
          </p:nvPr>
        </p:nvGraphicFramePr>
        <p:xfrm>
          <a:off x="6096000" y="1752600"/>
          <a:ext cx="2730500" cy="3078480"/>
        </p:xfrm>
        <a:graphic>
          <a:graphicData uri="http://schemas.openxmlformats.org/drawingml/2006/table">
            <a:tbl>
              <a:tblPr/>
              <a:tblGrid>
                <a:gridCol w="304800"/>
                <a:gridCol w="304800"/>
                <a:gridCol w="381000"/>
                <a:gridCol w="461963"/>
                <a:gridCol w="403225"/>
                <a:gridCol w="430212"/>
                <a:gridCol w="444500"/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C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Z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95A9">
                        <a:alpha val="50000"/>
                      </a:srgb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95A9">
                        <a:alpha val="50000"/>
                      </a:srgb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95A9">
                        <a:alpha val="50000"/>
                      </a:srgb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95A9">
                        <a:alpha val="50000"/>
                      </a:srgb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95A9">
                        <a:alpha val="50000"/>
                      </a:srgb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95A9">
                        <a:alpha val="50000"/>
                      </a:srgb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95A9">
                        <a:alpha val="50000"/>
                      </a:srgb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95A9">
                        <a:alpha val="50000"/>
                      </a:srgbClr>
                    </a:solidFill>
                  </a:tcPr>
                </a:tc>
              </a:tr>
            </a:tbl>
          </a:graphicData>
        </a:graphic>
      </p:graphicFrame>
      <p:grpSp>
        <p:nvGrpSpPr>
          <p:cNvPr id="21587" name="Group 77"/>
          <p:cNvGrpSpPr>
            <a:grpSpLocks/>
          </p:cNvGrpSpPr>
          <p:nvPr/>
        </p:nvGrpSpPr>
        <p:grpSpPr bwMode="auto">
          <a:xfrm>
            <a:off x="12700" y="2286000"/>
            <a:ext cx="5618163" cy="2968625"/>
            <a:chOff x="1064" y="1728"/>
            <a:chExt cx="3539" cy="1870"/>
          </a:xfrm>
        </p:grpSpPr>
        <p:grpSp>
          <p:nvGrpSpPr>
            <p:cNvPr id="21592" name="Group 78"/>
            <p:cNvGrpSpPr>
              <a:grpSpLocks/>
            </p:cNvGrpSpPr>
            <p:nvPr/>
          </p:nvGrpSpPr>
          <p:grpSpPr bwMode="auto">
            <a:xfrm>
              <a:off x="3504" y="2457"/>
              <a:ext cx="876" cy="473"/>
              <a:chOff x="3648" y="1960"/>
              <a:chExt cx="1248" cy="673"/>
            </a:xfrm>
          </p:grpSpPr>
          <p:grpSp>
            <p:nvGrpSpPr>
              <p:cNvPr id="21632" name="Group 79"/>
              <p:cNvGrpSpPr>
                <a:grpSpLocks/>
              </p:cNvGrpSpPr>
              <p:nvPr/>
            </p:nvGrpSpPr>
            <p:grpSpPr bwMode="auto">
              <a:xfrm>
                <a:off x="3817" y="1960"/>
                <a:ext cx="776" cy="673"/>
                <a:chOff x="2521" y="1536"/>
                <a:chExt cx="776" cy="673"/>
              </a:xfrm>
            </p:grpSpPr>
            <p:sp>
              <p:nvSpPr>
                <p:cNvPr id="21637" name="Arc 80"/>
                <p:cNvSpPr>
                  <a:spLocks/>
                </p:cNvSpPr>
                <p:nvPr/>
              </p:nvSpPr>
              <p:spPr bwMode="auto">
                <a:xfrm>
                  <a:off x="2925" y="1537"/>
                  <a:ext cx="372" cy="672"/>
                </a:xfrm>
                <a:custGeom>
                  <a:avLst/>
                  <a:gdLst>
                    <a:gd name="T0" fmla="*/ 0 w 21658"/>
                    <a:gd name="T1" fmla="*/ 0 h 43200"/>
                    <a:gd name="T2" fmla="*/ 0 w 21658"/>
                    <a:gd name="T3" fmla="*/ 0 h 43200"/>
                    <a:gd name="T4" fmla="*/ 0 w 21658"/>
                    <a:gd name="T5" fmla="*/ 0 h 43200"/>
                    <a:gd name="T6" fmla="*/ 0 60000 65536"/>
                    <a:gd name="T7" fmla="*/ 0 60000 65536"/>
                    <a:gd name="T8" fmla="*/ 0 60000 65536"/>
                    <a:gd name="T9" fmla="*/ 0 w 21658"/>
                    <a:gd name="T10" fmla="*/ 0 h 43200"/>
                    <a:gd name="T11" fmla="*/ 21658 w 21658"/>
                    <a:gd name="T12" fmla="*/ 43200 h 432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58" h="43200" fill="none" extrusionOk="0">
                      <a:moveTo>
                        <a:pt x="0" y="0"/>
                      </a:moveTo>
                      <a:cubicBezTo>
                        <a:pt x="19" y="0"/>
                        <a:pt x="38" y="-1"/>
                        <a:pt x="58" y="0"/>
                      </a:cubicBezTo>
                      <a:cubicBezTo>
                        <a:pt x="11987" y="0"/>
                        <a:pt x="21658" y="9670"/>
                        <a:pt x="21658" y="21600"/>
                      </a:cubicBezTo>
                      <a:cubicBezTo>
                        <a:pt x="21658" y="33529"/>
                        <a:pt x="11987" y="43199"/>
                        <a:pt x="58" y="43200"/>
                      </a:cubicBezTo>
                    </a:path>
                    <a:path w="21658" h="43200" stroke="0" extrusionOk="0">
                      <a:moveTo>
                        <a:pt x="0" y="0"/>
                      </a:moveTo>
                      <a:cubicBezTo>
                        <a:pt x="19" y="0"/>
                        <a:pt x="38" y="-1"/>
                        <a:pt x="58" y="0"/>
                      </a:cubicBezTo>
                      <a:cubicBezTo>
                        <a:pt x="11987" y="0"/>
                        <a:pt x="21658" y="9670"/>
                        <a:pt x="21658" y="21600"/>
                      </a:cubicBezTo>
                      <a:cubicBezTo>
                        <a:pt x="21658" y="33529"/>
                        <a:pt x="11987" y="43199"/>
                        <a:pt x="58" y="43200"/>
                      </a:cubicBezTo>
                      <a:lnTo>
                        <a:pt x="58" y="21600"/>
                      </a:lnTo>
                      <a:close/>
                    </a:path>
                  </a:pathLst>
                </a:custGeom>
                <a:noFill/>
                <a:ln w="12700" cap="rnd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638" name="Freeform 81"/>
                <p:cNvSpPr>
                  <a:spLocks/>
                </p:cNvSpPr>
                <p:nvPr/>
              </p:nvSpPr>
              <p:spPr bwMode="auto">
                <a:xfrm>
                  <a:off x="2521" y="1536"/>
                  <a:ext cx="439" cy="673"/>
                </a:xfrm>
                <a:custGeom>
                  <a:avLst/>
                  <a:gdLst>
                    <a:gd name="T0" fmla="*/ 438 w 439"/>
                    <a:gd name="T1" fmla="*/ 0 h 673"/>
                    <a:gd name="T2" fmla="*/ 0 w 439"/>
                    <a:gd name="T3" fmla="*/ 0 h 673"/>
                    <a:gd name="T4" fmla="*/ 0 w 439"/>
                    <a:gd name="T5" fmla="*/ 672 h 673"/>
                    <a:gd name="T6" fmla="*/ 438 w 439"/>
                    <a:gd name="T7" fmla="*/ 672 h 673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439"/>
                    <a:gd name="T13" fmla="*/ 0 h 673"/>
                    <a:gd name="T14" fmla="*/ 439 w 439"/>
                    <a:gd name="T15" fmla="*/ 673 h 673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439" h="673">
                      <a:moveTo>
                        <a:pt x="438" y="0"/>
                      </a:moveTo>
                      <a:lnTo>
                        <a:pt x="0" y="0"/>
                      </a:lnTo>
                      <a:lnTo>
                        <a:pt x="0" y="672"/>
                      </a:lnTo>
                      <a:lnTo>
                        <a:pt x="438" y="672"/>
                      </a:lnTo>
                    </a:path>
                  </a:pathLst>
                </a:custGeom>
                <a:noFill/>
                <a:ln w="12700" cap="rnd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1633" name="Line 82"/>
              <p:cNvSpPr>
                <a:spLocks noChangeShapeType="1"/>
              </p:cNvSpPr>
              <p:nvPr/>
            </p:nvSpPr>
            <p:spPr bwMode="auto">
              <a:xfrm flipH="1">
                <a:off x="3648" y="2061"/>
                <a:ext cx="169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634" name="Line 83"/>
              <p:cNvSpPr>
                <a:spLocks noChangeShapeType="1"/>
              </p:cNvSpPr>
              <p:nvPr/>
            </p:nvSpPr>
            <p:spPr bwMode="auto">
              <a:xfrm flipH="1">
                <a:off x="3648" y="2531"/>
                <a:ext cx="169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635" name="Line 84"/>
              <p:cNvSpPr>
                <a:spLocks noChangeShapeType="1"/>
              </p:cNvSpPr>
              <p:nvPr/>
            </p:nvSpPr>
            <p:spPr bwMode="auto">
              <a:xfrm flipH="1">
                <a:off x="4608" y="2294"/>
                <a:ext cx="2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636" name="Line 85"/>
              <p:cNvSpPr>
                <a:spLocks noChangeShapeType="1"/>
              </p:cNvSpPr>
              <p:nvPr/>
            </p:nvSpPr>
            <p:spPr bwMode="auto">
              <a:xfrm flipH="1">
                <a:off x="3648" y="2291"/>
                <a:ext cx="169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1593" name="Group 86"/>
            <p:cNvGrpSpPr>
              <a:grpSpLocks/>
            </p:cNvGrpSpPr>
            <p:nvPr/>
          </p:nvGrpSpPr>
          <p:grpSpPr bwMode="auto">
            <a:xfrm>
              <a:off x="2331" y="3120"/>
              <a:ext cx="823" cy="478"/>
              <a:chOff x="4224" y="1859"/>
              <a:chExt cx="823" cy="478"/>
            </a:xfrm>
          </p:grpSpPr>
          <p:sp>
            <p:nvSpPr>
              <p:cNvPr id="21624" name="Arc 87"/>
              <p:cNvSpPr>
                <a:spLocks/>
              </p:cNvSpPr>
              <p:nvPr/>
            </p:nvSpPr>
            <p:spPr bwMode="auto">
              <a:xfrm>
                <a:off x="4508" y="1862"/>
                <a:ext cx="446" cy="472"/>
              </a:xfrm>
              <a:custGeom>
                <a:avLst/>
                <a:gdLst>
                  <a:gd name="T0" fmla="*/ 0 w 18822"/>
                  <a:gd name="T1" fmla="*/ 0 h 21600"/>
                  <a:gd name="T2" fmla="*/ 0 w 18822"/>
                  <a:gd name="T3" fmla="*/ 0 h 21600"/>
                  <a:gd name="T4" fmla="*/ 0 w 18822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18822"/>
                  <a:gd name="T10" fmla="*/ 0 h 21600"/>
                  <a:gd name="T11" fmla="*/ 18822 w 18822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8822" h="21600" fill="none" extrusionOk="0">
                    <a:moveTo>
                      <a:pt x="0" y="0"/>
                    </a:moveTo>
                    <a:cubicBezTo>
                      <a:pt x="10" y="0"/>
                      <a:pt x="20" y="-1"/>
                      <a:pt x="30" y="0"/>
                    </a:cubicBezTo>
                    <a:cubicBezTo>
                      <a:pt x="7809" y="0"/>
                      <a:pt x="14987" y="4182"/>
                      <a:pt x="18822" y="10950"/>
                    </a:cubicBezTo>
                  </a:path>
                  <a:path w="18822" h="21600" stroke="0" extrusionOk="0">
                    <a:moveTo>
                      <a:pt x="0" y="0"/>
                    </a:moveTo>
                    <a:cubicBezTo>
                      <a:pt x="10" y="0"/>
                      <a:pt x="20" y="-1"/>
                      <a:pt x="30" y="0"/>
                    </a:cubicBezTo>
                    <a:cubicBezTo>
                      <a:pt x="7809" y="0"/>
                      <a:pt x="14987" y="4182"/>
                      <a:pt x="18822" y="10950"/>
                    </a:cubicBezTo>
                    <a:lnTo>
                      <a:pt x="30" y="21600"/>
                    </a:lnTo>
                    <a:close/>
                  </a:path>
                </a:pathLst>
              </a:custGeom>
              <a:noFill/>
              <a:ln w="12700" cap="rnd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625" name="Arc 88"/>
              <p:cNvSpPr>
                <a:spLocks/>
              </p:cNvSpPr>
              <p:nvPr/>
            </p:nvSpPr>
            <p:spPr bwMode="auto">
              <a:xfrm rot="10800000">
                <a:off x="4515" y="1865"/>
                <a:ext cx="443" cy="472"/>
              </a:xfrm>
              <a:custGeom>
                <a:avLst/>
                <a:gdLst>
                  <a:gd name="T0" fmla="*/ 0 w 18684"/>
                  <a:gd name="T1" fmla="*/ 0 h 21600"/>
                  <a:gd name="T2" fmla="*/ 0 w 18684"/>
                  <a:gd name="T3" fmla="*/ 0 h 21600"/>
                  <a:gd name="T4" fmla="*/ 0 w 18684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18684"/>
                  <a:gd name="T10" fmla="*/ 0 h 21600"/>
                  <a:gd name="T11" fmla="*/ 18684 w 18684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8684" h="21600" fill="none" extrusionOk="0">
                    <a:moveTo>
                      <a:pt x="0" y="10761"/>
                    </a:moveTo>
                    <a:cubicBezTo>
                      <a:pt x="3859" y="4109"/>
                      <a:pt x="10963" y="10"/>
                      <a:pt x="18654" y="0"/>
                    </a:cubicBezTo>
                  </a:path>
                  <a:path w="18684" h="21600" stroke="0" extrusionOk="0">
                    <a:moveTo>
                      <a:pt x="0" y="10761"/>
                    </a:moveTo>
                    <a:cubicBezTo>
                      <a:pt x="3859" y="4109"/>
                      <a:pt x="10963" y="10"/>
                      <a:pt x="18654" y="0"/>
                    </a:cubicBezTo>
                    <a:lnTo>
                      <a:pt x="18684" y="21600"/>
                    </a:lnTo>
                    <a:close/>
                  </a:path>
                </a:pathLst>
              </a:custGeom>
              <a:noFill/>
              <a:ln w="12700" cap="rnd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626" name="Line 89"/>
              <p:cNvSpPr>
                <a:spLocks noChangeShapeType="1"/>
              </p:cNvSpPr>
              <p:nvPr/>
            </p:nvSpPr>
            <p:spPr bwMode="auto">
              <a:xfrm flipH="1">
                <a:off x="4355" y="1861"/>
                <a:ext cx="15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627" name="Line 90"/>
              <p:cNvSpPr>
                <a:spLocks noChangeShapeType="1"/>
              </p:cNvSpPr>
              <p:nvPr/>
            </p:nvSpPr>
            <p:spPr bwMode="auto">
              <a:xfrm flipH="1">
                <a:off x="4355" y="2333"/>
                <a:ext cx="15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628" name="Arc 91"/>
              <p:cNvSpPr>
                <a:spLocks/>
              </p:cNvSpPr>
              <p:nvPr/>
            </p:nvSpPr>
            <p:spPr bwMode="auto">
              <a:xfrm>
                <a:off x="4294" y="1859"/>
                <a:ext cx="128" cy="474"/>
              </a:xfrm>
              <a:custGeom>
                <a:avLst/>
                <a:gdLst>
                  <a:gd name="T0" fmla="*/ 0 w 21600"/>
                  <a:gd name="T1" fmla="*/ 0 h 37935"/>
                  <a:gd name="T2" fmla="*/ 0 w 21600"/>
                  <a:gd name="T3" fmla="*/ 0 h 37935"/>
                  <a:gd name="T4" fmla="*/ 0 w 21600"/>
                  <a:gd name="T5" fmla="*/ 0 h 37935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37935"/>
                  <a:gd name="T11" fmla="*/ 21600 w 21600"/>
                  <a:gd name="T12" fmla="*/ 37935 h 3793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37935" fill="none" extrusionOk="0">
                    <a:moveTo>
                      <a:pt x="10075" y="0"/>
                    </a:moveTo>
                    <a:cubicBezTo>
                      <a:pt x="17163" y="3738"/>
                      <a:pt x="21600" y="11092"/>
                      <a:pt x="21600" y="19106"/>
                    </a:cubicBezTo>
                    <a:cubicBezTo>
                      <a:pt x="21600" y="26911"/>
                      <a:pt x="17388" y="34110"/>
                      <a:pt x="10584" y="37935"/>
                    </a:cubicBezTo>
                  </a:path>
                  <a:path w="21600" h="37935" stroke="0" extrusionOk="0">
                    <a:moveTo>
                      <a:pt x="10075" y="0"/>
                    </a:moveTo>
                    <a:cubicBezTo>
                      <a:pt x="17163" y="3738"/>
                      <a:pt x="21600" y="11092"/>
                      <a:pt x="21600" y="19106"/>
                    </a:cubicBezTo>
                    <a:cubicBezTo>
                      <a:pt x="21600" y="26911"/>
                      <a:pt x="17388" y="34110"/>
                      <a:pt x="10584" y="37935"/>
                    </a:cubicBezTo>
                    <a:lnTo>
                      <a:pt x="0" y="19106"/>
                    </a:lnTo>
                    <a:close/>
                  </a:path>
                </a:pathLst>
              </a:custGeom>
              <a:noFill/>
              <a:ln w="12700" cap="rnd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629" name="Line 92"/>
              <p:cNvSpPr>
                <a:spLocks noChangeShapeType="1"/>
              </p:cNvSpPr>
              <p:nvPr/>
            </p:nvSpPr>
            <p:spPr bwMode="auto">
              <a:xfrm flipH="1">
                <a:off x="4224" y="1990"/>
                <a:ext cx="183" cy="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630" name="Line 93"/>
              <p:cNvSpPr>
                <a:spLocks noChangeShapeType="1"/>
              </p:cNvSpPr>
              <p:nvPr/>
            </p:nvSpPr>
            <p:spPr bwMode="auto">
              <a:xfrm flipH="1">
                <a:off x="4958" y="2097"/>
                <a:ext cx="89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631" name="Line 94"/>
              <p:cNvSpPr>
                <a:spLocks noChangeShapeType="1"/>
              </p:cNvSpPr>
              <p:nvPr/>
            </p:nvSpPr>
            <p:spPr bwMode="auto">
              <a:xfrm flipH="1">
                <a:off x="4224" y="2206"/>
                <a:ext cx="183" cy="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1594" name="Group 95"/>
            <p:cNvGrpSpPr>
              <a:grpSpLocks/>
            </p:cNvGrpSpPr>
            <p:nvPr/>
          </p:nvGrpSpPr>
          <p:grpSpPr bwMode="auto">
            <a:xfrm>
              <a:off x="2333" y="1753"/>
              <a:ext cx="823" cy="478"/>
              <a:chOff x="4224" y="1859"/>
              <a:chExt cx="823" cy="478"/>
            </a:xfrm>
          </p:grpSpPr>
          <p:sp>
            <p:nvSpPr>
              <p:cNvPr id="21616" name="Arc 96"/>
              <p:cNvSpPr>
                <a:spLocks/>
              </p:cNvSpPr>
              <p:nvPr/>
            </p:nvSpPr>
            <p:spPr bwMode="auto">
              <a:xfrm>
                <a:off x="4508" y="1862"/>
                <a:ext cx="446" cy="472"/>
              </a:xfrm>
              <a:custGeom>
                <a:avLst/>
                <a:gdLst>
                  <a:gd name="T0" fmla="*/ 0 w 18822"/>
                  <a:gd name="T1" fmla="*/ 0 h 21600"/>
                  <a:gd name="T2" fmla="*/ 0 w 18822"/>
                  <a:gd name="T3" fmla="*/ 0 h 21600"/>
                  <a:gd name="T4" fmla="*/ 0 w 18822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18822"/>
                  <a:gd name="T10" fmla="*/ 0 h 21600"/>
                  <a:gd name="T11" fmla="*/ 18822 w 18822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8822" h="21600" fill="none" extrusionOk="0">
                    <a:moveTo>
                      <a:pt x="0" y="0"/>
                    </a:moveTo>
                    <a:cubicBezTo>
                      <a:pt x="10" y="0"/>
                      <a:pt x="20" y="-1"/>
                      <a:pt x="30" y="0"/>
                    </a:cubicBezTo>
                    <a:cubicBezTo>
                      <a:pt x="7809" y="0"/>
                      <a:pt x="14987" y="4182"/>
                      <a:pt x="18822" y="10950"/>
                    </a:cubicBezTo>
                  </a:path>
                  <a:path w="18822" h="21600" stroke="0" extrusionOk="0">
                    <a:moveTo>
                      <a:pt x="0" y="0"/>
                    </a:moveTo>
                    <a:cubicBezTo>
                      <a:pt x="10" y="0"/>
                      <a:pt x="20" y="-1"/>
                      <a:pt x="30" y="0"/>
                    </a:cubicBezTo>
                    <a:cubicBezTo>
                      <a:pt x="7809" y="0"/>
                      <a:pt x="14987" y="4182"/>
                      <a:pt x="18822" y="10950"/>
                    </a:cubicBezTo>
                    <a:lnTo>
                      <a:pt x="30" y="21600"/>
                    </a:lnTo>
                    <a:close/>
                  </a:path>
                </a:pathLst>
              </a:custGeom>
              <a:noFill/>
              <a:ln w="12700" cap="rnd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617" name="Arc 97"/>
              <p:cNvSpPr>
                <a:spLocks/>
              </p:cNvSpPr>
              <p:nvPr/>
            </p:nvSpPr>
            <p:spPr bwMode="auto">
              <a:xfrm rot="10800000">
                <a:off x="4515" y="1865"/>
                <a:ext cx="443" cy="472"/>
              </a:xfrm>
              <a:custGeom>
                <a:avLst/>
                <a:gdLst>
                  <a:gd name="T0" fmla="*/ 0 w 18684"/>
                  <a:gd name="T1" fmla="*/ 0 h 21600"/>
                  <a:gd name="T2" fmla="*/ 0 w 18684"/>
                  <a:gd name="T3" fmla="*/ 0 h 21600"/>
                  <a:gd name="T4" fmla="*/ 0 w 18684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18684"/>
                  <a:gd name="T10" fmla="*/ 0 h 21600"/>
                  <a:gd name="T11" fmla="*/ 18684 w 18684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8684" h="21600" fill="none" extrusionOk="0">
                    <a:moveTo>
                      <a:pt x="0" y="10761"/>
                    </a:moveTo>
                    <a:cubicBezTo>
                      <a:pt x="3859" y="4109"/>
                      <a:pt x="10963" y="10"/>
                      <a:pt x="18654" y="0"/>
                    </a:cubicBezTo>
                  </a:path>
                  <a:path w="18684" h="21600" stroke="0" extrusionOk="0">
                    <a:moveTo>
                      <a:pt x="0" y="10761"/>
                    </a:moveTo>
                    <a:cubicBezTo>
                      <a:pt x="3859" y="4109"/>
                      <a:pt x="10963" y="10"/>
                      <a:pt x="18654" y="0"/>
                    </a:cubicBezTo>
                    <a:lnTo>
                      <a:pt x="18684" y="21600"/>
                    </a:lnTo>
                    <a:close/>
                  </a:path>
                </a:pathLst>
              </a:custGeom>
              <a:noFill/>
              <a:ln w="12700" cap="rnd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618" name="Line 98"/>
              <p:cNvSpPr>
                <a:spLocks noChangeShapeType="1"/>
              </p:cNvSpPr>
              <p:nvPr/>
            </p:nvSpPr>
            <p:spPr bwMode="auto">
              <a:xfrm flipH="1">
                <a:off x="4355" y="1861"/>
                <a:ext cx="15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619" name="Line 99"/>
              <p:cNvSpPr>
                <a:spLocks noChangeShapeType="1"/>
              </p:cNvSpPr>
              <p:nvPr/>
            </p:nvSpPr>
            <p:spPr bwMode="auto">
              <a:xfrm flipH="1">
                <a:off x="4355" y="2333"/>
                <a:ext cx="15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620" name="Arc 100"/>
              <p:cNvSpPr>
                <a:spLocks/>
              </p:cNvSpPr>
              <p:nvPr/>
            </p:nvSpPr>
            <p:spPr bwMode="auto">
              <a:xfrm>
                <a:off x="4294" y="1859"/>
                <a:ext cx="128" cy="474"/>
              </a:xfrm>
              <a:custGeom>
                <a:avLst/>
                <a:gdLst>
                  <a:gd name="T0" fmla="*/ 0 w 21600"/>
                  <a:gd name="T1" fmla="*/ 0 h 37935"/>
                  <a:gd name="T2" fmla="*/ 0 w 21600"/>
                  <a:gd name="T3" fmla="*/ 0 h 37935"/>
                  <a:gd name="T4" fmla="*/ 0 w 21600"/>
                  <a:gd name="T5" fmla="*/ 0 h 37935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37935"/>
                  <a:gd name="T11" fmla="*/ 21600 w 21600"/>
                  <a:gd name="T12" fmla="*/ 37935 h 3793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37935" fill="none" extrusionOk="0">
                    <a:moveTo>
                      <a:pt x="10075" y="0"/>
                    </a:moveTo>
                    <a:cubicBezTo>
                      <a:pt x="17163" y="3738"/>
                      <a:pt x="21600" y="11092"/>
                      <a:pt x="21600" y="19106"/>
                    </a:cubicBezTo>
                    <a:cubicBezTo>
                      <a:pt x="21600" y="26911"/>
                      <a:pt x="17388" y="34110"/>
                      <a:pt x="10584" y="37935"/>
                    </a:cubicBezTo>
                  </a:path>
                  <a:path w="21600" h="37935" stroke="0" extrusionOk="0">
                    <a:moveTo>
                      <a:pt x="10075" y="0"/>
                    </a:moveTo>
                    <a:cubicBezTo>
                      <a:pt x="17163" y="3738"/>
                      <a:pt x="21600" y="11092"/>
                      <a:pt x="21600" y="19106"/>
                    </a:cubicBezTo>
                    <a:cubicBezTo>
                      <a:pt x="21600" y="26911"/>
                      <a:pt x="17388" y="34110"/>
                      <a:pt x="10584" y="37935"/>
                    </a:cubicBezTo>
                    <a:lnTo>
                      <a:pt x="0" y="19106"/>
                    </a:lnTo>
                    <a:close/>
                  </a:path>
                </a:pathLst>
              </a:custGeom>
              <a:noFill/>
              <a:ln w="12700" cap="rnd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621" name="Line 101"/>
              <p:cNvSpPr>
                <a:spLocks noChangeShapeType="1"/>
              </p:cNvSpPr>
              <p:nvPr/>
            </p:nvSpPr>
            <p:spPr bwMode="auto">
              <a:xfrm flipH="1">
                <a:off x="4224" y="1990"/>
                <a:ext cx="183" cy="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622" name="Line 102"/>
              <p:cNvSpPr>
                <a:spLocks noChangeShapeType="1"/>
              </p:cNvSpPr>
              <p:nvPr/>
            </p:nvSpPr>
            <p:spPr bwMode="auto">
              <a:xfrm flipH="1">
                <a:off x="4958" y="2097"/>
                <a:ext cx="89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623" name="Line 103"/>
              <p:cNvSpPr>
                <a:spLocks noChangeShapeType="1"/>
              </p:cNvSpPr>
              <p:nvPr/>
            </p:nvSpPr>
            <p:spPr bwMode="auto">
              <a:xfrm flipH="1">
                <a:off x="4224" y="2206"/>
                <a:ext cx="183" cy="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1595" name="Group 104"/>
            <p:cNvGrpSpPr>
              <a:grpSpLocks/>
            </p:cNvGrpSpPr>
            <p:nvPr/>
          </p:nvGrpSpPr>
          <p:grpSpPr bwMode="auto">
            <a:xfrm>
              <a:off x="2333" y="2456"/>
              <a:ext cx="962" cy="472"/>
              <a:chOff x="1670" y="2802"/>
              <a:chExt cx="962" cy="472"/>
            </a:xfrm>
          </p:grpSpPr>
          <p:grpSp>
            <p:nvGrpSpPr>
              <p:cNvPr id="21609" name="Group 105"/>
              <p:cNvGrpSpPr>
                <a:grpSpLocks/>
              </p:cNvGrpSpPr>
              <p:nvPr/>
            </p:nvGrpSpPr>
            <p:grpSpPr bwMode="auto">
              <a:xfrm>
                <a:off x="1789" y="2802"/>
                <a:ext cx="544" cy="472"/>
                <a:chOff x="2521" y="1536"/>
                <a:chExt cx="776" cy="673"/>
              </a:xfrm>
            </p:grpSpPr>
            <p:sp>
              <p:nvSpPr>
                <p:cNvPr id="21614" name="Arc 106"/>
                <p:cNvSpPr>
                  <a:spLocks/>
                </p:cNvSpPr>
                <p:nvPr/>
              </p:nvSpPr>
              <p:spPr bwMode="auto">
                <a:xfrm>
                  <a:off x="2925" y="1537"/>
                  <a:ext cx="372" cy="672"/>
                </a:xfrm>
                <a:custGeom>
                  <a:avLst/>
                  <a:gdLst>
                    <a:gd name="T0" fmla="*/ 0 w 21658"/>
                    <a:gd name="T1" fmla="*/ 0 h 43200"/>
                    <a:gd name="T2" fmla="*/ 0 w 21658"/>
                    <a:gd name="T3" fmla="*/ 0 h 43200"/>
                    <a:gd name="T4" fmla="*/ 0 w 21658"/>
                    <a:gd name="T5" fmla="*/ 0 h 43200"/>
                    <a:gd name="T6" fmla="*/ 0 60000 65536"/>
                    <a:gd name="T7" fmla="*/ 0 60000 65536"/>
                    <a:gd name="T8" fmla="*/ 0 60000 65536"/>
                    <a:gd name="T9" fmla="*/ 0 w 21658"/>
                    <a:gd name="T10" fmla="*/ 0 h 43200"/>
                    <a:gd name="T11" fmla="*/ 21658 w 21658"/>
                    <a:gd name="T12" fmla="*/ 43200 h 432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58" h="43200" fill="none" extrusionOk="0">
                      <a:moveTo>
                        <a:pt x="0" y="0"/>
                      </a:moveTo>
                      <a:cubicBezTo>
                        <a:pt x="19" y="0"/>
                        <a:pt x="38" y="-1"/>
                        <a:pt x="58" y="0"/>
                      </a:cubicBezTo>
                      <a:cubicBezTo>
                        <a:pt x="11987" y="0"/>
                        <a:pt x="21658" y="9670"/>
                        <a:pt x="21658" y="21600"/>
                      </a:cubicBezTo>
                      <a:cubicBezTo>
                        <a:pt x="21658" y="33529"/>
                        <a:pt x="11987" y="43199"/>
                        <a:pt x="58" y="43200"/>
                      </a:cubicBezTo>
                    </a:path>
                    <a:path w="21658" h="43200" stroke="0" extrusionOk="0">
                      <a:moveTo>
                        <a:pt x="0" y="0"/>
                      </a:moveTo>
                      <a:cubicBezTo>
                        <a:pt x="19" y="0"/>
                        <a:pt x="38" y="-1"/>
                        <a:pt x="58" y="0"/>
                      </a:cubicBezTo>
                      <a:cubicBezTo>
                        <a:pt x="11987" y="0"/>
                        <a:pt x="21658" y="9670"/>
                        <a:pt x="21658" y="21600"/>
                      </a:cubicBezTo>
                      <a:cubicBezTo>
                        <a:pt x="21658" y="33529"/>
                        <a:pt x="11987" y="43199"/>
                        <a:pt x="58" y="43200"/>
                      </a:cubicBezTo>
                      <a:lnTo>
                        <a:pt x="58" y="21600"/>
                      </a:lnTo>
                      <a:close/>
                    </a:path>
                  </a:pathLst>
                </a:custGeom>
                <a:noFill/>
                <a:ln w="12700" cap="rnd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615" name="Freeform 107"/>
                <p:cNvSpPr>
                  <a:spLocks/>
                </p:cNvSpPr>
                <p:nvPr/>
              </p:nvSpPr>
              <p:spPr bwMode="auto">
                <a:xfrm>
                  <a:off x="2521" y="1536"/>
                  <a:ext cx="439" cy="673"/>
                </a:xfrm>
                <a:custGeom>
                  <a:avLst/>
                  <a:gdLst>
                    <a:gd name="T0" fmla="*/ 438 w 439"/>
                    <a:gd name="T1" fmla="*/ 0 h 673"/>
                    <a:gd name="T2" fmla="*/ 0 w 439"/>
                    <a:gd name="T3" fmla="*/ 0 h 673"/>
                    <a:gd name="T4" fmla="*/ 0 w 439"/>
                    <a:gd name="T5" fmla="*/ 672 h 673"/>
                    <a:gd name="T6" fmla="*/ 438 w 439"/>
                    <a:gd name="T7" fmla="*/ 672 h 673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439"/>
                    <a:gd name="T13" fmla="*/ 0 h 673"/>
                    <a:gd name="T14" fmla="*/ 439 w 439"/>
                    <a:gd name="T15" fmla="*/ 673 h 673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439" h="673">
                      <a:moveTo>
                        <a:pt x="438" y="0"/>
                      </a:moveTo>
                      <a:lnTo>
                        <a:pt x="0" y="0"/>
                      </a:lnTo>
                      <a:lnTo>
                        <a:pt x="0" y="672"/>
                      </a:lnTo>
                      <a:lnTo>
                        <a:pt x="438" y="672"/>
                      </a:lnTo>
                    </a:path>
                  </a:pathLst>
                </a:custGeom>
                <a:noFill/>
                <a:ln w="12700" cap="rnd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1610" name="Line 108"/>
              <p:cNvSpPr>
                <a:spLocks noChangeShapeType="1"/>
              </p:cNvSpPr>
              <p:nvPr/>
            </p:nvSpPr>
            <p:spPr bwMode="auto">
              <a:xfrm flipH="1">
                <a:off x="1670" y="2928"/>
                <a:ext cx="119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611" name="Line 109"/>
              <p:cNvSpPr>
                <a:spLocks noChangeShapeType="1"/>
              </p:cNvSpPr>
              <p:nvPr/>
            </p:nvSpPr>
            <p:spPr bwMode="auto">
              <a:xfrm flipH="1">
                <a:off x="1670" y="3168"/>
                <a:ext cx="119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612" name="Line 110"/>
              <p:cNvSpPr>
                <a:spLocks noChangeShapeType="1"/>
              </p:cNvSpPr>
              <p:nvPr/>
            </p:nvSpPr>
            <p:spPr bwMode="auto">
              <a:xfrm flipH="1">
                <a:off x="2430" y="3036"/>
                <a:ext cx="20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613" name="Oval 111"/>
              <p:cNvSpPr>
                <a:spLocks noChangeArrowheads="1"/>
              </p:cNvSpPr>
              <p:nvPr/>
            </p:nvSpPr>
            <p:spPr bwMode="auto">
              <a:xfrm>
                <a:off x="2328" y="2992"/>
                <a:ext cx="96" cy="96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cxnSp>
          <p:nvCxnSpPr>
            <p:cNvPr id="21596" name="AutoShape 112"/>
            <p:cNvCxnSpPr>
              <a:cxnSpLocks noChangeShapeType="1"/>
              <a:stCxn id="21612" idx="0"/>
              <a:endCxn id="21636" idx="1"/>
            </p:cNvCxnSpPr>
            <p:nvPr/>
          </p:nvCxnSpPr>
          <p:spPr bwMode="auto">
            <a:xfrm>
              <a:off x="3295" y="2690"/>
              <a:ext cx="210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21597" name="AutoShape 113"/>
            <p:cNvCxnSpPr>
              <a:cxnSpLocks noChangeShapeType="1"/>
              <a:stCxn id="21630" idx="0"/>
              <a:endCxn id="21634" idx="1"/>
            </p:cNvCxnSpPr>
            <p:nvPr/>
          </p:nvCxnSpPr>
          <p:spPr bwMode="auto">
            <a:xfrm rot="-5400000">
              <a:off x="3080" y="2933"/>
              <a:ext cx="500" cy="350"/>
            </a:xfrm>
            <a:prstGeom prst="bentConnector3">
              <a:avLst>
                <a:gd name="adj1" fmla="val -1005"/>
              </a:avLst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21598" name="AutoShape 114"/>
            <p:cNvCxnSpPr>
              <a:cxnSpLocks noChangeShapeType="1"/>
              <a:stCxn id="21622" idx="0"/>
              <a:endCxn id="21633" idx="1"/>
            </p:cNvCxnSpPr>
            <p:nvPr/>
          </p:nvCxnSpPr>
          <p:spPr bwMode="auto">
            <a:xfrm rot="5400000" flipV="1">
              <a:off x="3062" y="2086"/>
              <a:ext cx="537" cy="348"/>
            </a:xfrm>
            <a:prstGeom prst="bentConnector5">
              <a:avLst>
                <a:gd name="adj1" fmla="val 0"/>
                <a:gd name="adj2" fmla="val 49426"/>
                <a:gd name="adj3" fmla="val 100370"/>
              </a:avLst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21599" name="AutoShape 115"/>
            <p:cNvCxnSpPr>
              <a:cxnSpLocks noChangeShapeType="1"/>
              <a:stCxn id="21621" idx="1"/>
            </p:cNvCxnSpPr>
            <p:nvPr/>
          </p:nvCxnSpPr>
          <p:spPr bwMode="auto">
            <a:xfrm flipH="1">
              <a:off x="1296" y="1886"/>
              <a:ext cx="1038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21600" name="AutoShape 116"/>
            <p:cNvCxnSpPr>
              <a:cxnSpLocks noChangeShapeType="1"/>
              <a:stCxn id="21631" idx="1"/>
            </p:cNvCxnSpPr>
            <p:nvPr/>
          </p:nvCxnSpPr>
          <p:spPr bwMode="auto">
            <a:xfrm rot="16200000" flipV="1">
              <a:off x="1217" y="2355"/>
              <a:ext cx="1585" cy="644"/>
            </a:xfrm>
            <a:prstGeom prst="bentConnector3">
              <a:avLst>
                <a:gd name="adj1" fmla="val 60"/>
              </a:avLst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21601" name="AutoShape 117"/>
            <p:cNvCxnSpPr>
              <a:cxnSpLocks noChangeShapeType="1"/>
              <a:stCxn id="21610" idx="1"/>
              <a:endCxn id="21623" idx="1"/>
            </p:cNvCxnSpPr>
            <p:nvPr/>
          </p:nvCxnSpPr>
          <p:spPr bwMode="auto">
            <a:xfrm flipV="1">
              <a:off x="2334" y="2102"/>
              <a:ext cx="0" cy="48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21602" name="AutoShape 118"/>
            <p:cNvCxnSpPr>
              <a:cxnSpLocks noChangeShapeType="1"/>
              <a:stCxn id="21629" idx="1"/>
              <a:endCxn id="21611" idx="1"/>
            </p:cNvCxnSpPr>
            <p:nvPr/>
          </p:nvCxnSpPr>
          <p:spPr bwMode="auto">
            <a:xfrm flipV="1">
              <a:off x="2332" y="2822"/>
              <a:ext cx="2" cy="431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21603" name="Line 119"/>
            <p:cNvSpPr>
              <a:spLocks noChangeShapeType="1"/>
            </p:cNvSpPr>
            <p:nvPr/>
          </p:nvSpPr>
          <p:spPr bwMode="auto">
            <a:xfrm flipH="1">
              <a:off x="2064" y="2304"/>
              <a:ext cx="26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604" name="Line 120"/>
            <p:cNvSpPr>
              <a:spLocks noChangeShapeType="1"/>
            </p:cNvSpPr>
            <p:nvPr/>
          </p:nvSpPr>
          <p:spPr bwMode="auto">
            <a:xfrm flipH="1">
              <a:off x="2064" y="3024"/>
              <a:ext cx="27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605" name="Text Box 121"/>
            <p:cNvSpPr txBox="1">
              <a:spLocks noChangeArrowheads="1"/>
            </p:cNvSpPr>
            <p:nvPr/>
          </p:nvSpPr>
          <p:spPr bwMode="auto">
            <a:xfrm>
              <a:off x="1064" y="1728"/>
              <a:ext cx="232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2000" b="1"/>
                <a:t>A</a:t>
              </a:r>
            </a:p>
          </p:txBody>
        </p:sp>
        <p:sp>
          <p:nvSpPr>
            <p:cNvPr id="21606" name="Text Box 122"/>
            <p:cNvSpPr txBox="1">
              <a:spLocks noChangeArrowheads="1"/>
            </p:cNvSpPr>
            <p:nvPr/>
          </p:nvSpPr>
          <p:spPr bwMode="auto">
            <a:xfrm>
              <a:off x="1836" y="2150"/>
              <a:ext cx="223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2000" b="1"/>
                <a:t>B</a:t>
              </a:r>
            </a:p>
          </p:txBody>
        </p:sp>
        <p:sp>
          <p:nvSpPr>
            <p:cNvPr id="21607" name="Text Box 123"/>
            <p:cNvSpPr txBox="1">
              <a:spLocks noChangeArrowheads="1"/>
            </p:cNvSpPr>
            <p:nvPr/>
          </p:nvSpPr>
          <p:spPr bwMode="auto">
            <a:xfrm>
              <a:off x="1837" y="2870"/>
              <a:ext cx="232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2000" b="1"/>
                <a:t>C</a:t>
              </a:r>
            </a:p>
          </p:txBody>
        </p:sp>
        <p:sp>
          <p:nvSpPr>
            <p:cNvPr id="21608" name="Text Box 124"/>
            <p:cNvSpPr txBox="1">
              <a:spLocks noChangeArrowheads="1"/>
            </p:cNvSpPr>
            <p:nvPr/>
          </p:nvSpPr>
          <p:spPr bwMode="auto">
            <a:xfrm>
              <a:off x="4380" y="2544"/>
              <a:ext cx="223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2000" b="1"/>
                <a:t>Z</a:t>
              </a:r>
            </a:p>
          </p:txBody>
        </p:sp>
      </p:grpSp>
      <p:graphicFrame>
        <p:nvGraphicFramePr>
          <p:cNvPr id="21506" name="Object 125"/>
          <p:cNvGraphicFramePr>
            <a:graphicFrameLocks noChangeAspect="1"/>
          </p:cNvGraphicFramePr>
          <p:nvPr>
            <p:ph sz="quarter" idx="3"/>
          </p:nvPr>
        </p:nvGraphicFramePr>
        <p:xfrm>
          <a:off x="3946525" y="2273300"/>
          <a:ext cx="1539875" cy="503238"/>
        </p:xfrm>
        <a:graphic>
          <a:graphicData uri="http://schemas.openxmlformats.org/presentationml/2006/ole">
            <p:oleObj spid="_x0000_s21506" name="Equation" r:id="rId3" imgW="660240" imgH="215640" progId="Equation.3">
              <p:embed/>
            </p:oleObj>
          </a:graphicData>
        </a:graphic>
      </p:graphicFrame>
      <p:cxnSp>
        <p:nvCxnSpPr>
          <p:cNvPr id="21588" name="AutoShape 126"/>
          <p:cNvCxnSpPr>
            <a:cxnSpLocks noChangeShapeType="1"/>
          </p:cNvCxnSpPr>
          <p:nvPr/>
        </p:nvCxnSpPr>
        <p:spPr bwMode="auto">
          <a:xfrm flipH="1" flipV="1">
            <a:off x="3192463" y="2522538"/>
            <a:ext cx="754062" cy="317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stealth" w="lg" len="lg"/>
          </a:ln>
        </p:spPr>
      </p:cxnSp>
      <p:sp>
        <p:nvSpPr>
          <p:cNvPr id="21589" name="Rectangle 128"/>
          <p:cNvSpPr>
            <a:spLocks noChangeArrowheads="1"/>
          </p:cNvSpPr>
          <p:nvPr/>
        </p:nvSpPr>
        <p:spPr bwMode="auto">
          <a:xfrm>
            <a:off x="2070100" y="4456113"/>
            <a:ext cx="1265238" cy="835025"/>
          </a:xfrm>
          <a:prstGeom prst="rect">
            <a:avLst/>
          </a:prstGeom>
          <a:solidFill>
            <a:srgbClr val="FF6600">
              <a:alpha val="20000"/>
            </a:srgbClr>
          </a:solidFill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1590" name="AutoShape 129"/>
          <p:cNvCxnSpPr>
            <a:cxnSpLocks noChangeShapeType="1"/>
            <a:endCxn id="21615" idx="3"/>
          </p:cNvCxnSpPr>
          <p:nvPr/>
        </p:nvCxnSpPr>
        <p:spPr bwMode="auto">
          <a:xfrm flipH="1" flipV="1">
            <a:off x="2703513" y="4189413"/>
            <a:ext cx="608012" cy="1404937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stealth" w="lg" len="lg"/>
          </a:ln>
        </p:spPr>
      </p:cxnSp>
      <p:graphicFrame>
        <p:nvGraphicFramePr>
          <p:cNvPr id="21507" name="Object 130"/>
          <p:cNvGraphicFramePr>
            <a:graphicFrameLocks noChangeAspect="1"/>
          </p:cNvGraphicFramePr>
          <p:nvPr/>
        </p:nvGraphicFramePr>
        <p:xfrm>
          <a:off x="1209675" y="5567363"/>
          <a:ext cx="1611313" cy="546100"/>
        </p:xfrm>
        <a:graphic>
          <a:graphicData uri="http://schemas.openxmlformats.org/presentationml/2006/ole">
            <p:oleObj spid="_x0000_s21507" name="Equation" r:id="rId4" imgW="672840" imgH="228600" progId="Equation.3">
              <p:embed/>
            </p:oleObj>
          </a:graphicData>
        </a:graphic>
      </p:graphicFrame>
      <p:cxnSp>
        <p:nvCxnSpPr>
          <p:cNvPr id="21591" name="AutoShape 131"/>
          <p:cNvCxnSpPr>
            <a:cxnSpLocks noChangeShapeType="1"/>
            <a:endCxn id="21589" idx="2"/>
          </p:cNvCxnSpPr>
          <p:nvPr/>
        </p:nvCxnSpPr>
        <p:spPr bwMode="auto">
          <a:xfrm flipV="1">
            <a:off x="2016125" y="5291138"/>
            <a:ext cx="687388" cy="33655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stealth" w="lg" len="lg"/>
          </a:ln>
        </p:spPr>
      </p:cxnSp>
      <p:graphicFrame>
        <p:nvGraphicFramePr>
          <p:cNvPr id="21508" name="Object 132"/>
          <p:cNvGraphicFramePr>
            <a:graphicFrameLocks noChangeAspect="1"/>
          </p:cNvGraphicFramePr>
          <p:nvPr/>
        </p:nvGraphicFramePr>
        <p:xfrm>
          <a:off x="3311525" y="5016500"/>
          <a:ext cx="1641475" cy="1155700"/>
        </p:xfrm>
        <a:graphic>
          <a:graphicData uri="http://schemas.openxmlformats.org/presentationml/2006/ole">
            <p:oleObj spid="_x0000_s21508" name="Equation" r:id="rId5" imgW="685800" imgH="482400" progId="Equation.3">
              <p:embed/>
            </p:oleObj>
          </a:graphicData>
        </a:graphic>
      </p:graphicFrame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4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ECEN 301</a:t>
            </a:r>
          </a:p>
        </p:txBody>
      </p:sp>
      <p:sp>
        <p:nvSpPr>
          <p:cNvPr id="22535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Discussion #25 – Final Review</a:t>
            </a:r>
          </a:p>
        </p:txBody>
      </p:sp>
      <p:sp>
        <p:nvSpPr>
          <p:cNvPr id="22536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42D8679D-0A6A-4E9D-8FD9-9927470FBADE}" type="slidenum">
              <a:rPr lang="en-US" smtClean="0"/>
              <a:pPr lvl="1"/>
              <a:t>61</a:t>
            </a:fld>
            <a:endParaRPr lang="en-US" smtClean="0"/>
          </a:p>
        </p:txBody>
      </p:sp>
      <p:sp>
        <p:nvSpPr>
          <p:cNvPr id="22537" name="Rectangle 2"/>
          <p:cNvSpPr>
            <a:spLocks noChangeArrowheads="1"/>
          </p:cNvSpPr>
          <p:nvPr/>
        </p:nvSpPr>
        <p:spPr bwMode="auto">
          <a:xfrm>
            <a:off x="3927475" y="3403600"/>
            <a:ext cx="1190625" cy="835025"/>
          </a:xfrm>
          <a:prstGeom prst="rect">
            <a:avLst/>
          </a:prstGeom>
          <a:solidFill>
            <a:srgbClr val="8495A9">
              <a:alpha val="50195"/>
            </a:srgbClr>
          </a:solidFill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38" name="Rectangle 3"/>
          <p:cNvSpPr>
            <a:spLocks noChangeArrowheads="1"/>
          </p:cNvSpPr>
          <p:nvPr/>
        </p:nvSpPr>
        <p:spPr bwMode="auto">
          <a:xfrm>
            <a:off x="2085975" y="3365500"/>
            <a:ext cx="1249363" cy="871538"/>
          </a:xfrm>
          <a:prstGeom prst="rect">
            <a:avLst/>
          </a:prstGeom>
          <a:solidFill>
            <a:srgbClr val="800000">
              <a:alpha val="20000"/>
            </a:srgbClr>
          </a:solidFill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39" name="Rectangle 4"/>
          <p:cNvSpPr>
            <a:spLocks noChangeArrowheads="1"/>
          </p:cNvSpPr>
          <p:nvPr/>
        </p:nvSpPr>
        <p:spPr bwMode="auto">
          <a:xfrm>
            <a:off x="2070100" y="2235200"/>
            <a:ext cx="1265238" cy="900113"/>
          </a:xfrm>
          <a:prstGeom prst="rect">
            <a:avLst/>
          </a:prstGeom>
          <a:solidFill>
            <a:srgbClr val="FFFF99">
              <a:alpha val="70195"/>
            </a:srgbClr>
          </a:solidFill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40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Boolean Algebra</a:t>
            </a:r>
          </a:p>
        </p:txBody>
      </p:sp>
      <p:sp>
        <p:nvSpPr>
          <p:cNvPr id="22541" name="Rectangle 6"/>
          <p:cNvSpPr>
            <a:spLocks noGrp="1" noChangeArrowheads="1"/>
          </p:cNvSpPr>
          <p:nvPr>
            <p:ph type="body" sz="half" idx="1"/>
          </p:nvPr>
        </p:nvSpPr>
        <p:spPr>
          <a:xfrm>
            <a:off x="406400" y="1333500"/>
            <a:ext cx="8356600" cy="849313"/>
          </a:xfrm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sz="2800" b="1" u="sng" smtClean="0"/>
              <a:t>Example8</a:t>
            </a:r>
            <a:r>
              <a:rPr lang="en-US" sz="2800" smtClean="0"/>
              <a:t>: Determine the truth table</a:t>
            </a:r>
          </a:p>
        </p:txBody>
      </p:sp>
      <p:graphicFrame>
        <p:nvGraphicFramePr>
          <p:cNvPr id="919559" name="Group 7"/>
          <p:cNvGraphicFramePr>
            <a:graphicFrameLocks noGrp="1"/>
          </p:cNvGraphicFramePr>
          <p:nvPr>
            <p:ph sz="quarter" idx="2"/>
          </p:nvPr>
        </p:nvGraphicFramePr>
        <p:xfrm>
          <a:off x="6096000" y="1752600"/>
          <a:ext cx="2730500" cy="3078480"/>
        </p:xfrm>
        <a:graphic>
          <a:graphicData uri="http://schemas.openxmlformats.org/drawingml/2006/table">
            <a:tbl>
              <a:tblPr/>
              <a:tblGrid>
                <a:gridCol w="304800"/>
                <a:gridCol w="304800"/>
                <a:gridCol w="381000"/>
                <a:gridCol w="461963"/>
                <a:gridCol w="403225"/>
                <a:gridCol w="430212"/>
                <a:gridCol w="444500"/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C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Z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95A9">
                        <a:alpha val="50000"/>
                      </a:srgb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95A9">
                        <a:alpha val="50000"/>
                      </a:srgb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95A9">
                        <a:alpha val="50000"/>
                      </a:srgb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95A9">
                        <a:alpha val="50000"/>
                      </a:srgb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95A9">
                        <a:alpha val="50000"/>
                      </a:srgb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95A9">
                        <a:alpha val="50000"/>
                      </a:srgb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95A9">
                        <a:alpha val="50000"/>
                      </a:srgb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95A9">
                        <a:alpha val="50000"/>
                      </a:srgbClr>
                    </a:solidFill>
                  </a:tcPr>
                </a:tc>
              </a:tr>
            </a:tbl>
          </a:graphicData>
        </a:graphic>
      </p:graphicFrame>
      <p:grpSp>
        <p:nvGrpSpPr>
          <p:cNvPr id="22613" name="Group 78"/>
          <p:cNvGrpSpPr>
            <a:grpSpLocks/>
          </p:cNvGrpSpPr>
          <p:nvPr/>
        </p:nvGrpSpPr>
        <p:grpSpPr bwMode="auto">
          <a:xfrm>
            <a:off x="12700" y="2286000"/>
            <a:ext cx="5618163" cy="2968625"/>
            <a:chOff x="1064" y="1728"/>
            <a:chExt cx="3539" cy="1870"/>
          </a:xfrm>
        </p:grpSpPr>
        <p:grpSp>
          <p:nvGrpSpPr>
            <p:cNvPr id="22619" name="Group 79"/>
            <p:cNvGrpSpPr>
              <a:grpSpLocks/>
            </p:cNvGrpSpPr>
            <p:nvPr/>
          </p:nvGrpSpPr>
          <p:grpSpPr bwMode="auto">
            <a:xfrm>
              <a:off x="3504" y="2457"/>
              <a:ext cx="876" cy="473"/>
              <a:chOff x="3648" y="1960"/>
              <a:chExt cx="1248" cy="673"/>
            </a:xfrm>
          </p:grpSpPr>
          <p:grpSp>
            <p:nvGrpSpPr>
              <p:cNvPr id="22659" name="Group 80"/>
              <p:cNvGrpSpPr>
                <a:grpSpLocks/>
              </p:cNvGrpSpPr>
              <p:nvPr/>
            </p:nvGrpSpPr>
            <p:grpSpPr bwMode="auto">
              <a:xfrm>
                <a:off x="3817" y="1960"/>
                <a:ext cx="776" cy="673"/>
                <a:chOff x="2521" y="1536"/>
                <a:chExt cx="776" cy="673"/>
              </a:xfrm>
            </p:grpSpPr>
            <p:sp>
              <p:nvSpPr>
                <p:cNvPr id="22664" name="Arc 81"/>
                <p:cNvSpPr>
                  <a:spLocks/>
                </p:cNvSpPr>
                <p:nvPr/>
              </p:nvSpPr>
              <p:spPr bwMode="auto">
                <a:xfrm>
                  <a:off x="2925" y="1537"/>
                  <a:ext cx="372" cy="672"/>
                </a:xfrm>
                <a:custGeom>
                  <a:avLst/>
                  <a:gdLst>
                    <a:gd name="T0" fmla="*/ 0 w 21658"/>
                    <a:gd name="T1" fmla="*/ 0 h 43200"/>
                    <a:gd name="T2" fmla="*/ 0 w 21658"/>
                    <a:gd name="T3" fmla="*/ 0 h 43200"/>
                    <a:gd name="T4" fmla="*/ 0 w 21658"/>
                    <a:gd name="T5" fmla="*/ 0 h 43200"/>
                    <a:gd name="T6" fmla="*/ 0 60000 65536"/>
                    <a:gd name="T7" fmla="*/ 0 60000 65536"/>
                    <a:gd name="T8" fmla="*/ 0 60000 65536"/>
                    <a:gd name="T9" fmla="*/ 0 w 21658"/>
                    <a:gd name="T10" fmla="*/ 0 h 43200"/>
                    <a:gd name="T11" fmla="*/ 21658 w 21658"/>
                    <a:gd name="T12" fmla="*/ 43200 h 432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58" h="43200" fill="none" extrusionOk="0">
                      <a:moveTo>
                        <a:pt x="0" y="0"/>
                      </a:moveTo>
                      <a:cubicBezTo>
                        <a:pt x="19" y="0"/>
                        <a:pt x="38" y="-1"/>
                        <a:pt x="58" y="0"/>
                      </a:cubicBezTo>
                      <a:cubicBezTo>
                        <a:pt x="11987" y="0"/>
                        <a:pt x="21658" y="9670"/>
                        <a:pt x="21658" y="21600"/>
                      </a:cubicBezTo>
                      <a:cubicBezTo>
                        <a:pt x="21658" y="33529"/>
                        <a:pt x="11987" y="43199"/>
                        <a:pt x="58" y="43200"/>
                      </a:cubicBezTo>
                    </a:path>
                    <a:path w="21658" h="43200" stroke="0" extrusionOk="0">
                      <a:moveTo>
                        <a:pt x="0" y="0"/>
                      </a:moveTo>
                      <a:cubicBezTo>
                        <a:pt x="19" y="0"/>
                        <a:pt x="38" y="-1"/>
                        <a:pt x="58" y="0"/>
                      </a:cubicBezTo>
                      <a:cubicBezTo>
                        <a:pt x="11987" y="0"/>
                        <a:pt x="21658" y="9670"/>
                        <a:pt x="21658" y="21600"/>
                      </a:cubicBezTo>
                      <a:cubicBezTo>
                        <a:pt x="21658" y="33529"/>
                        <a:pt x="11987" y="43199"/>
                        <a:pt x="58" y="43200"/>
                      </a:cubicBezTo>
                      <a:lnTo>
                        <a:pt x="58" y="21600"/>
                      </a:lnTo>
                      <a:close/>
                    </a:path>
                  </a:pathLst>
                </a:custGeom>
                <a:noFill/>
                <a:ln w="12700" cap="rnd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65" name="Freeform 82"/>
                <p:cNvSpPr>
                  <a:spLocks/>
                </p:cNvSpPr>
                <p:nvPr/>
              </p:nvSpPr>
              <p:spPr bwMode="auto">
                <a:xfrm>
                  <a:off x="2521" y="1536"/>
                  <a:ext cx="439" cy="673"/>
                </a:xfrm>
                <a:custGeom>
                  <a:avLst/>
                  <a:gdLst>
                    <a:gd name="T0" fmla="*/ 438 w 439"/>
                    <a:gd name="T1" fmla="*/ 0 h 673"/>
                    <a:gd name="T2" fmla="*/ 0 w 439"/>
                    <a:gd name="T3" fmla="*/ 0 h 673"/>
                    <a:gd name="T4" fmla="*/ 0 w 439"/>
                    <a:gd name="T5" fmla="*/ 672 h 673"/>
                    <a:gd name="T6" fmla="*/ 438 w 439"/>
                    <a:gd name="T7" fmla="*/ 672 h 673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439"/>
                    <a:gd name="T13" fmla="*/ 0 h 673"/>
                    <a:gd name="T14" fmla="*/ 439 w 439"/>
                    <a:gd name="T15" fmla="*/ 673 h 673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439" h="673">
                      <a:moveTo>
                        <a:pt x="438" y="0"/>
                      </a:moveTo>
                      <a:lnTo>
                        <a:pt x="0" y="0"/>
                      </a:lnTo>
                      <a:lnTo>
                        <a:pt x="0" y="672"/>
                      </a:lnTo>
                      <a:lnTo>
                        <a:pt x="438" y="672"/>
                      </a:lnTo>
                    </a:path>
                  </a:pathLst>
                </a:custGeom>
                <a:noFill/>
                <a:ln w="12700" cap="rnd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2660" name="Line 83"/>
              <p:cNvSpPr>
                <a:spLocks noChangeShapeType="1"/>
              </p:cNvSpPr>
              <p:nvPr/>
            </p:nvSpPr>
            <p:spPr bwMode="auto">
              <a:xfrm flipH="1">
                <a:off x="3648" y="2061"/>
                <a:ext cx="169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661" name="Line 84"/>
              <p:cNvSpPr>
                <a:spLocks noChangeShapeType="1"/>
              </p:cNvSpPr>
              <p:nvPr/>
            </p:nvSpPr>
            <p:spPr bwMode="auto">
              <a:xfrm flipH="1">
                <a:off x="3648" y="2531"/>
                <a:ext cx="169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662" name="Line 85"/>
              <p:cNvSpPr>
                <a:spLocks noChangeShapeType="1"/>
              </p:cNvSpPr>
              <p:nvPr/>
            </p:nvSpPr>
            <p:spPr bwMode="auto">
              <a:xfrm flipH="1">
                <a:off x="4608" y="2294"/>
                <a:ext cx="2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663" name="Line 86"/>
              <p:cNvSpPr>
                <a:spLocks noChangeShapeType="1"/>
              </p:cNvSpPr>
              <p:nvPr/>
            </p:nvSpPr>
            <p:spPr bwMode="auto">
              <a:xfrm flipH="1">
                <a:off x="3648" y="2291"/>
                <a:ext cx="169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2620" name="Group 87"/>
            <p:cNvGrpSpPr>
              <a:grpSpLocks/>
            </p:cNvGrpSpPr>
            <p:nvPr/>
          </p:nvGrpSpPr>
          <p:grpSpPr bwMode="auto">
            <a:xfrm>
              <a:off x="2331" y="3120"/>
              <a:ext cx="823" cy="478"/>
              <a:chOff x="4224" y="1859"/>
              <a:chExt cx="823" cy="478"/>
            </a:xfrm>
          </p:grpSpPr>
          <p:sp>
            <p:nvSpPr>
              <p:cNvPr id="22651" name="Arc 88"/>
              <p:cNvSpPr>
                <a:spLocks/>
              </p:cNvSpPr>
              <p:nvPr/>
            </p:nvSpPr>
            <p:spPr bwMode="auto">
              <a:xfrm>
                <a:off x="4508" y="1862"/>
                <a:ext cx="446" cy="472"/>
              </a:xfrm>
              <a:custGeom>
                <a:avLst/>
                <a:gdLst>
                  <a:gd name="T0" fmla="*/ 0 w 18822"/>
                  <a:gd name="T1" fmla="*/ 0 h 21600"/>
                  <a:gd name="T2" fmla="*/ 0 w 18822"/>
                  <a:gd name="T3" fmla="*/ 0 h 21600"/>
                  <a:gd name="T4" fmla="*/ 0 w 18822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18822"/>
                  <a:gd name="T10" fmla="*/ 0 h 21600"/>
                  <a:gd name="T11" fmla="*/ 18822 w 18822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8822" h="21600" fill="none" extrusionOk="0">
                    <a:moveTo>
                      <a:pt x="0" y="0"/>
                    </a:moveTo>
                    <a:cubicBezTo>
                      <a:pt x="10" y="0"/>
                      <a:pt x="20" y="-1"/>
                      <a:pt x="30" y="0"/>
                    </a:cubicBezTo>
                    <a:cubicBezTo>
                      <a:pt x="7809" y="0"/>
                      <a:pt x="14987" y="4182"/>
                      <a:pt x="18822" y="10950"/>
                    </a:cubicBezTo>
                  </a:path>
                  <a:path w="18822" h="21600" stroke="0" extrusionOk="0">
                    <a:moveTo>
                      <a:pt x="0" y="0"/>
                    </a:moveTo>
                    <a:cubicBezTo>
                      <a:pt x="10" y="0"/>
                      <a:pt x="20" y="-1"/>
                      <a:pt x="30" y="0"/>
                    </a:cubicBezTo>
                    <a:cubicBezTo>
                      <a:pt x="7809" y="0"/>
                      <a:pt x="14987" y="4182"/>
                      <a:pt x="18822" y="10950"/>
                    </a:cubicBezTo>
                    <a:lnTo>
                      <a:pt x="30" y="21600"/>
                    </a:lnTo>
                    <a:close/>
                  </a:path>
                </a:pathLst>
              </a:custGeom>
              <a:noFill/>
              <a:ln w="12700" cap="rnd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652" name="Arc 89"/>
              <p:cNvSpPr>
                <a:spLocks/>
              </p:cNvSpPr>
              <p:nvPr/>
            </p:nvSpPr>
            <p:spPr bwMode="auto">
              <a:xfrm rot="10800000">
                <a:off x="4515" y="1865"/>
                <a:ext cx="443" cy="472"/>
              </a:xfrm>
              <a:custGeom>
                <a:avLst/>
                <a:gdLst>
                  <a:gd name="T0" fmla="*/ 0 w 18684"/>
                  <a:gd name="T1" fmla="*/ 0 h 21600"/>
                  <a:gd name="T2" fmla="*/ 0 w 18684"/>
                  <a:gd name="T3" fmla="*/ 0 h 21600"/>
                  <a:gd name="T4" fmla="*/ 0 w 18684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18684"/>
                  <a:gd name="T10" fmla="*/ 0 h 21600"/>
                  <a:gd name="T11" fmla="*/ 18684 w 18684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8684" h="21600" fill="none" extrusionOk="0">
                    <a:moveTo>
                      <a:pt x="0" y="10761"/>
                    </a:moveTo>
                    <a:cubicBezTo>
                      <a:pt x="3859" y="4109"/>
                      <a:pt x="10963" y="10"/>
                      <a:pt x="18654" y="0"/>
                    </a:cubicBezTo>
                  </a:path>
                  <a:path w="18684" h="21600" stroke="0" extrusionOk="0">
                    <a:moveTo>
                      <a:pt x="0" y="10761"/>
                    </a:moveTo>
                    <a:cubicBezTo>
                      <a:pt x="3859" y="4109"/>
                      <a:pt x="10963" y="10"/>
                      <a:pt x="18654" y="0"/>
                    </a:cubicBezTo>
                    <a:lnTo>
                      <a:pt x="18684" y="21600"/>
                    </a:lnTo>
                    <a:close/>
                  </a:path>
                </a:pathLst>
              </a:custGeom>
              <a:noFill/>
              <a:ln w="12700" cap="rnd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653" name="Line 90"/>
              <p:cNvSpPr>
                <a:spLocks noChangeShapeType="1"/>
              </p:cNvSpPr>
              <p:nvPr/>
            </p:nvSpPr>
            <p:spPr bwMode="auto">
              <a:xfrm flipH="1">
                <a:off x="4355" y="1861"/>
                <a:ext cx="15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654" name="Line 91"/>
              <p:cNvSpPr>
                <a:spLocks noChangeShapeType="1"/>
              </p:cNvSpPr>
              <p:nvPr/>
            </p:nvSpPr>
            <p:spPr bwMode="auto">
              <a:xfrm flipH="1">
                <a:off x="4355" y="2333"/>
                <a:ext cx="15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655" name="Arc 92"/>
              <p:cNvSpPr>
                <a:spLocks/>
              </p:cNvSpPr>
              <p:nvPr/>
            </p:nvSpPr>
            <p:spPr bwMode="auto">
              <a:xfrm>
                <a:off x="4294" y="1859"/>
                <a:ext cx="128" cy="474"/>
              </a:xfrm>
              <a:custGeom>
                <a:avLst/>
                <a:gdLst>
                  <a:gd name="T0" fmla="*/ 0 w 21600"/>
                  <a:gd name="T1" fmla="*/ 0 h 37935"/>
                  <a:gd name="T2" fmla="*/ 0 w 21600"/>
                  <a:gd name="T3" fmla="*/ 0 h 37935"/>
                  <a:gd name="T4" fmla="*/ 0 w 21600"/>
                  <a:gd name="T5" fmla="*/ 0 h 37935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37935"/>
                  <a:gd name="T11" fmla="*/ 21600 w 21600"/>
                  <a:gd name="T12" fmla="*/ 37935 h 3793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37935" fill="none" extrusionOk="0">
                    <a:moveTo>
                      <a:pt x="10075" y="0"/>
                    </a:moveTo>
                    <a:cubicBezTo>
                      <a:pt x="17163" y="3738"/>
                      <a:pt x="21600" y="11092"/>
                      <a:pt x="21600" y="19106"/>
                    </a:cubicBezTo>
                    <a:cubicBezTo>
                      <a:pt x="21600" y="26911"/>
                      <a:pt x="17388" y="34110"/>
                      <a:pt x="10584" y="37935"/>
                    </a:cubicBezTo>
                  </a:path>
                  <a:path w="21600" h="37935" stroke="0" extrusionOk="0">
                    <a:moveTo>
                      <a:pt x="10075" y="0"/>
                    </a:moveTo>
                    <a:cubicBezTo>
                      <a:pt x="17163" y="3738"/>
                      <a:pt x="21600" y="11092"/>
                      <a:pt x="21600" y="19106"/>
                    </a:cubicBezTo>
                    <a:cubicBezTo>
                      <a:pt x="21600" y="26911"/>
                      <a:pt x="17388" y="34110"/>
                      <a:pt x="10584" y="37935"/>
                    </a:cubicBezTo>
                    <a:lnTo>
                      <a:pt x="0" y="19106"/>
                    </a:lnTo>
                    <a:close/>
                  </a:path>
                </a:pathLst>
              </a:custGeom>
              <a:noFill/>
              <a:ln w="12700" cap="rnd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656" name="Line 93"/>
              <p:cNvSpPr>
                <a:spLocks noChangeShapeType="1"/>
              </p:cNvSpPr>
              <p:nvPr/>
            </p:nvSpPr>
            <p:spPr bwMode="auto">
              <a:xfrm flipH="1">
                <a:off x="4224" y="1990"/>
                <a:ext cx="183" cy="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657" name="Line 94"/>
              <p:cNvSpPr>
                <a:spLocks noChangeShapeType="1"/>
              </p:cNvSpPr>
              <p:nvPr/>
            </p:nvSpPr>
            <p:spPr bwMode="auto">
              <a:xfrm flipH="1">
                <a:off x="4958" y="2097"/>
                <a:ext cx="89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658" name="Line 95"/>
              <p:cNvSpPr>
                <a:spLocks noChangeShapeType="1"/>
              </p:cNvSpPr>
              <p:nvPr/>
            </p:nvSpPr>
            <p:spPr bwMode="auto">
              <a:xfrm flipH="1">
                <a:off x="4224" y="2206"/>
                <a:ext cx="183" cy="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2621" name="Group 96"/>
            <p:cNvGrpSpPr>
              <a:grpSpLocks/>
            </p:cNvGrpSpPr>
            <p:nvPr/>
          </p:nvGrpSpPr>
          <p:grpSpPr bwMode="auto">
            <a:xfrm>
              <a:off x="2333" y="1753"/>
              <a:ext cx="823" cy="478"/>
              <a:chOff x="4224" y="1859"/>
              <a:chExt cx="823" cy="478"/>
            </a:xfrm>
          </p:grpSpPr>
          <p:sp>
            <p:nvSpPr>
              <p:cNvPr id="22643" name="Arc 97"/>
              <p:cNvSpPr>
                <a:spLocks/>
              </p:cNvSpPr>
              <p:nvPr/>
            </p:nvSpPr>
            <p:spPr bwMode="auto">
              <a:xfrm>
                <a:off x="4508" y="1862"/>
                <a:ext cx="446" cy="472"/>
              </a:xfrm>
              <a:custGeom>
                <a:avLst/>
                <a:gdLst>
                  <a:gd name="T0" fmla="*/ 0 w 18822"/>
                  <a:gd name="T1" fmla="*/ 0 h 21600"/>
                  <a:gd name="T2" fmla="*/ 0 w 18822"/>
                  <a:gd name="T3" fmla="*/ 0 h 21600"/>
                  <a:gd name="T4" fmla="*/ 0 w 18822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18822"/>
                  <a:gd name="T10" fmla="*/ 0 h 21600"/>
                  <a:gd name="T11" fmla="*/ 18822 w 18822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8822" h="21600" fill="none" extrusionOk="0">
                    <a:moveTo>
                      <a:pt x="0" y="0"/>
                    </a:moveTo>
                    <a:cubicBezTo>
                      <a:pt x="10" y="0"/>
                      <a:pt x="20" y="-1"/>
                      <a:pt x="30" y="0"/>
                    </a:cubicBezTo>
                    <a:cubicBezTo>
                      <a:pt x="7809" y="0"/>
                      <a:pt x="14987" y="4182"/>
                      <a:pt x="18822" y="10950"/>
                    </a:cubicBezTo>
                  </a:path>
                  <a:path w="18822" h="21600" stroke="0" extrusionOk="0">
                    <a:moveTo>
                      <a:pt x="0" y="0"/>
                    </a:moveTo>
                    <a:cubicBezTo>
                      <a:pt x="10" y="0"/>
                      <a:pt x="20" y="-1"/>
                      <a:pt x="30" y="0"/>
                    </a:cubicBezTo>
                    <a:cubicBezTo>
                      <a:pt x="7809" y="0"/>
                      <a:pt x="14987" y="4182"/>
                      <a:pt x="18822" y="10950"/>
                    </a:cubicBezTo>
                    <a:lnTo>
                      <a:pt x="30" y="21600"/>
                    </a:lnTo>
                    <a:close/>
                  </a:path>
                </a:pathLst>
              </a:custGeom>
              <a:noFill/>
              <a:ln w="12700" cap="rnd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644" name="Arc 98"/>
              <p:cNvSpPr>
                <a:spLocks/>
              </p:cNvSpPr>
              <p:nvPr/>
            </p:nvSpPr>
            <p:spPr bwMode="auto">
              <a:xfrm rot="10800000">
                <a:off x="4515" y="1865"/>
                <a:ext cx="443" cy="472"/>
              </a:xfrm>
              <a:custGeom>
                <a:avLst/>
                <a:gdLst>
                  <a:gd name="T0" fmla="*/ 0 w 18684"/>
                  <a:gd name="T1" fmla="*/ 0 h 21600"/>
                  <a:gd name="T2" fmla="*/ 0 w 18684"/>
                  <a:gd name="T3" fmla="*/ 0 h 21600"/>
                  <a:gd name="T4" fmla="*/ 0 w 18684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18684"/>
                  <a:gd name="T10" fmla="*/ 0 h 21600"/>
                  <a:gd name="T11" fmla="*/ 18684 w 18684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8684" h="21600" fill="none" extrusionOk="0">
                    <a:moveTo>
                      <a:pt x="0" y="10761"/>
                    </a:moveTo>
                    <a:cubicBezTo>
                      <a:pt x="3859" y="4109"/>
                      <a:pt x="10963" y="10"/>
                      <a:pt x="18654" y="0"/>
                    </a:cubicBezTo>
                  </a:path>
                  <a:path w="18684" h="21600" stroke="0" extrusionOk="0">
                    <a:moveTo>
                      <a:pt x="0" y="10761"/>
                    </a:moveTo>
                    <a:cubicBezTo>
                      <a:pt x="3859" y="4109"/>
                      <a:pt x="10963" y="10"/>
                      <a:pt x="18654" y="0"/>
                    </a:cubicBezTo>
                    <a:lnTo>
                      <a:pt x="18684" y="21600"/>
                    </a:lnTo>
                    <a:close/>
                  </a:path>
                </a:pathLst>
              </a:custGeom>
              <a:noFill/>
              <a:ln w="12700" cap="rnd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645" name="Line 99"/>
              <p:cNvSpPr>
                <a:spLocks noChangeShapeType="1"/>
              </p:cNvSpPr>
              <p:nvPr/>
            </p:nvSpPr>
            <p:spPr bwMode="auto">
              <a:xfrm flipH="1">
                <a:off x="4355" y="1861"/>
                <a:ext cx="15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646" name="Line 100"/>
              <p:cNvSpPr>
                <a:spLocks noChangeShapeType="1"/>
              </p:cNvSpPr>
              <p:nvPr/>
            </p:nvSpPr>
            <p:spPr bwMode="auto">
              <a:xfrm flipH="1">
                <a:off x="4355" y="2333"/>
                <a:ext cx="15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647" name="Arc 101"/>
              <p:cNvSpPr>
                <a:spLocks/>
              </p:cNvSpPr>
              <p:nvPr/>
            </p:nvSpPr>
            <p:spPr bwMode="auto">
              <a:xfrm>
                <a:off x="4294" y="1859"/>
                <a:ext cx="128" cy="474"/>
              </a:xfrm>
              <a:custGeom>
                <a:avLst/>
                <a:gdLst>
                  <a:gd name="T0" fmla="*/ 0 w 21600"/>
                  <a:gd name="T1" fmla="*/ 0 h 37935"/>
                  <a:gd name="T2" fmla="*/ 0 w 21600"/>
                  <a:gd name="T3" fmla="*/ 0 h 37935"/>
                  <a:gd name="T4" fmla="*/ 0 w 21600"/>
                  <a:gd name="T5" fmla="*/ 0 h 37935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37935"/>
                  <a:gd name="T11" fmla="*/ 21600 w 21600"/>
                  <a:gd name="T12" fmla="*/ 37935 h 3793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37935" fill="none" extrusionOk="0">
                    <a:moveTo>
                      <a:pt x="10075" y="0"/>
                    </a:moveTo>
                    <a:cubicBezTo>
                      <a:pt x="17163" y="3738"/>
                      <a:pt x="21600" y="11092"/>
                      <a:pt x="21600" y="19106"/>
                    </a:cubicBezTo>
                    <a:cubicBezTo>
                      <a:pt x="21600" y="26911"/>
                      <a:pt x="17388" y="34110"/>
                      <a:pt x="10584" y="37935"/>
                    </a:cubicBezTo>
                  </a:path>
                  <a:path w="21600" h="37935" stroke="0" extrusionOk="0">
                    <a:moveTo>
                      <a:pt x="10075" y="0"/>
                    </a:moveTo>
                    <a:cubicBezTo>
                      <a:pt x="17163" y="3738"/>
                      <a:pt x="21600" y="11092"/>
                      <a:pt x="21600" y="19106"/>
                    </a:cubicBezTo>
                    <a:cubicBezTo>
                      <a:pt x="21600" y="26911"/>
                      <a:pt x="17388" y="34110"/>
                      <a:pt x="10584" y="37935"/>
                    </a:cubicBezTo>
                    <a:lnTo>
                      <a:pt x="0" y="19106"/>
                    </a:lnTo>
                    <a:close/>
                  </a:path>
                </a:pathLst>
              </a:custGeom>
              <a:noFill/>
              <a:ln w="12700" cap="rnd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648" name="Line 102"/>
              <p:cNvSpPr>
                <a:spLocks noChangeShapeType="1"/>
              </p:cNvSpPr>
              <p:nvPr/>
            </p:nvSpPr>
            <p:spPr bwMode="auto">
              <a:xfrm flipH="1">
                <a:off x="4224" y="1990"/>
                <a:ext cx="183" cy="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649" name="Line 103"/>
              <p:cNvSpPr>
                <a:spLocks noChangeShapeType="1"/>
              </p:cNvSpPr>
              <p:nvPr/>
            </p:nvSpPr>
            <p:spPr bwMode="auto">
              <a:xfrm flipH="1">
                <a:off x="4958" y="2097"/>
                <a:ext cx="89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650" name="Line 104"/>
              <p:cNvSpPr>
                <a:spLocks noChangeShapeType="1"/>
              </p:cNvSpPr>
              <p:nvPr/>
            </p:nvSpPr>
            <p:spPr bwMode="auto">
              <a:xfrm flipH="1">
                <a:off x="4224" y="2206"/>
                <a:ext cx="183" cy="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2622" name="Group 105"/>
            <p:cNvGrpSpPr>
              <a:grpSpLocks/>
            </p:cNvGrpSpPr>
            <p:nvPr/>
          </p:nvGrpSpPr>
          <p:grpSpPr bwMode="auto">
            <a:xfrm>
              <a:off x="2333" y="2456"/>
              <a:ext cx="962" cy="472"/>
              <a:chOff x="1670" y="2802"/>
              <a:chExt cx="962" cy="472"/>
            </a:xfrm>
          </p:grpSpPr>
          <p:grpSp>
            <p:nvGrpSpPr>
              <p:cNvPr id="22636" name="Group 106"/>
              <p:cNvGrpSpPr>
                <a:grpSpLocks/>
              </p:cNvGrpSpPr>
              <p:nvPr/>
            </p:nvGrpSpPr>
            <p:grpSpPr bwMode="auto">
              <a:xfrm>
                <a:off x="1789" y="2802"/>
                <a:ext cx="544" cy="472"/>
                <a:chOff x="2521" y="1536"/>
                <a:chExt cx="776" cy="673"/>
              </a:xfrm>
            </p:grpSpPr>
            <p:sp>
              <p:nvSpPr>
                <p:cNvPr id="22641" name="Arc 107"/>
                <p:cNvSpPr>
                  <a:spLocks/>
                </p:cNvSpPr>
                <p:nvPr/>
              </p:nvSpPr>
              <p:spPr bwMode="auto">
                <a:xfrm>
                  <a:off x="2925" y="1537"/>
                  <a:ext cx="372" cy="672"/>
                </a:xfrm>
                <a:custGeom>
                  <a:avLst/>
                  <a:gdLst>
                    <a:gd name="T0" fmla="*/ 0 w 21658"/>
                    <a:gd name="T1" fmla="*/ 0 h 43200"/>
                    <a:gd name="T2" fmla="*/ 0 w 21658"/>
                    <a:gd name="T3" fmla="*/ 0 h 43200"/>
                    <a:gd name="T4" fmla="*/ 0 w 21658"/>
                    <a:gd name="T5" fmla="*/ 0 h 43200"/>
                    <a:gd name="T6" fmla="*/ 0 60000 65536"/>
                    <a:gd name="T7" fmla="*/ 0 60000 65536"/>
                    <a:gd name="T8" fmla="*/ 0 60000 65536"/>
                    <a:gd name="T9" fmla="*/ 0 w 21658"/>
                    <a:gd name="T10" fmla="*/ 0 h 43200"/>
                    <a:gd name="T11" fmla="*/ 21658 w 21658"/>
                    <a:gd name="T12" fmla="*/ 43200 h 432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58" h="43200" fill="none" extrusionOk="0">
                      <a:moveTo>
                        <a:pt x="0" y="0"/>
                      </a:moveTo>
                      <a:cubicBezTo>
                        <a:pt x="19" y="0"/>
                        <a:pt x="38" y="-1"/>
                        <a:pt x="58" y="0"/>
                      </a:cubicBezTo>
                      <a:cubicBezTo>
                        <a:pt x="11987" y="0"/>
                        <a:pt x="21658" y="9670"/>
                        <a:pt x="21658" y="21600"/>
                      </a:cubicBezTo>
                      <a:cubicBezTo>
                        <a:pt x="21658" y="33529"/>
                        <a:pt x="11987" y="43199"/>
                        <a:pt x="58" y="43200"/>
                      </a:cubicBezTo>
                    </a:path>
                    <a:path w="21658" h="43200" stroke="0" extrusionOk="0">
                      <a:moveTo>
                        <a:pt x="0" y="0"/>
                      </a:moveTo>
                      <a:cubicBezTo>
                        <a:pt x="19" y="0"/>
                        <a:pt x="38" y="-1"/>
                        <a:pt x="58" y="0"/>
                      </a:cubicBezTo>
                      <a:cubicBezTo>
                        <a:pt x="11987" y="0"/>
                        <a:pt x="21658" y="9670"/>
                        <a:pt x="21658" y="21600"/>
                      </a:cubicBezTo>
                      <a:cubicBezTo>
                        <a:pt x="21658" y="33529"/>
                        <a:pt x="11987" y="43199"/>
                        <a:pt x="58" y="43200"/>
                      </a:cubicBezTo>
                      <a:lnTo>
                        <a:pt x="58" y="21600"/>
                      </a:lnTo>
                      <a:close/>
                    </a:path>
                  </a:pathLst>
                </a:custGeom>
                <a:noFill/>
                <a:ln w="12700" cap="rnd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42" name="Freeform 108"/>
                <p:cNvSpPr>
                  <a:spLocks/>
                </p:cNvSpPr>
                <p:nvPr/>
              </p:nvSpPr>
              <p:spPr bwMode="auto">
                <a:xfrm>
                  <a:off x="2521" y="1536"/>
                  <a:ext cx="439" cy="673"/>
                </a:xfrm>
                <a:custGeom>
                  <a:avLst/>
                  <a:gdLst>
                    <a:gd name="T0" fmla="*/ 438 w 439"/>
                    <a:gd name="T1" fmla="*/ 0 h 673"/>
                    <a:gd name="T2" fmla="*/ 0 w 439"/>
                    <a:gd name="T3" fmla="*/ 0 h 673"/>
                    <a:gd name="T4" fmla="*/ 0 w 439"/>
                    <a:gd name="T5" fmla="*/ 672 h 673"/>
                    <a:gd name="T6" fmla="*/ 438 w 439"/>
                    <a:gd name="T7" fmla="*/ 672 h 673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439"/>
                    <a:gd name="T13" fmla="*/ 0 h 673"/>
                    <a:gd name="T14" fmla="*/ 439 w 439"/>
                    <a:gd name="T15" fmla="*/ 673 h 673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439" h="673">
                      <a:moveTo>
                        <a:pt x="438" y="0"/>
                      </a:moveTo>
                      <a:lnTo>
                        <a:pt x="0" y="0"/>
                      </a:lnTo>
                      <a:lnTo>
                        <a:pt x="0" y="672"/>
                      </a:lnTo>
                      <a:lnTo>
                        <a:pt x="438" y="672"/>
                      </a:lnTo>
                    </a:path>
                  </a:pathLst>
                </a:custGeom>
                <a:noFill/>
                <a:ln w="12700" cap="rnd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2637" name="Line 109"/>
              <p:cNvSpPr>
                <a:spLocks noChangeShapeType="1"/>
              </p:cNvSpPr>
              <p:nvPr/>
            </p:nvSpPr>
            <p:spPr bwMode="auto">
              <a:xfrm flipH="1">
                <a:off x="1670" y="2928"/>
                <a:ext cx="119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638" name="Line 110"/>
              <p:cNvSpPr>
                <a:spLocks noChangeShapeType="1"/>
              </p:cNvSpPr>
              <p:nvPr/>
            </p:nvSpPr>
            <p:spPr bwMode="auto">
              <a:xfrm flipH="1">
                <a:off x="1670" y="3168"/>
                <a:ext cx="119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639" name="Line 111"/>
              <p:cNvSpPr>
                <a:spLocks noChangeShapeType="1"/>
              </p:cNvSpPr>
              <p:nvPr/>
            </p:nvSpPr>
            <p:spPr bwMode="auto">
              <a:xfrm flipH="1">
                <a:off x="2430" y="3036"/>
                <a:ext cx="20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640" name="Oval 112"/>
              <p:cNvSpPr>
                <a:spLocks noChangeArrowheads="1"/>
              </p:cNvSpPr>
              <p:nvPr/>
            </p:nvSpPr>
            <p:spPr bwMode="auto">
              <a:xfrm>
                <a:off x="2328" y="2992"/>
                <a:ext cx="96" cy="96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cxnSp>
          <p:nvCxnSpPr>
            <p:cNvPr id="22623" name="AutoShape 113"/>
            <p:cNvCxnSpPr>
              <a:cxnSpLocks noChangeShapeType="1"/>
              <a:stCxn id="22639" idx="0"/>
              <a:endCxn id="22663" idx="1"/>
            </p:cNvCxnSpPr>
            <p:nvPr/>
          </p:nvCxnSpPr>
          <p:spPr bwMode="auto">
            <a:xfrm>
              <a:off x="3295" y="2690"/>
              <a:ext cx="210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22624" name="AutoShape 114"/>
            <p:cNvCxnSpPr>
              <a:cxnSpLocks noChangeShapeType="1"/>
              <a:stCxn id="22657" idx="0"/>
              <a:endCxn id="22661" idx="1"/>
            </p:cNvCxnSpPr>
            <p:nvPr/>
          </p:nvCxnSpPr>
          <p:spPr bwMode="auto">
            <a:xfrm rot="-5400000">
              <a:off x="3080" y="2933"/>
              <a:ext cx="500" cy="350"/>
            </a:xfrm>
            <a:prstGeom prst="bentConnector3">
              <a:avLst>
                <a:gd name="adj1" fmla="val -1005"/>
              </a:avLst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22625" name="AutoShape 115"/>
            <p:cNvCxnSpPr>
              <a:cxnSpLocks noChangeShapeType="1"/>
              <a:stCxn id="22649" idx="0"/>
              <a:endCxn id="22660" idx="1"/>
            </p:cNvCxnSpPr>
            <p:nvPr/>
          </p:nvCxnSpPr>
          <p:spPr bwMode="auto">
            <a:xfrm rot="5400000" flipV="1">
              <a:off x="3062" y="2086"/>
              <a:ext cx="537" cy="348"/>
            </a:xfrm>
            <a:prstGeom prst="bentConnector5">
              <a:avLst>
                <a:gd name="adj1" fmla="val 0"/>
                <a:gd name="adj2" fmla="val 49426"/>
                <a:gd name="adj3" fmla="val 100370"/>
              </a:avLst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22626" name="AutoShape 116"/>
            <p:cNvCxnSpPr>
              <a:cxnSpLocks noChangeShapeType="1"/>
              <a:stCxn id="22648" idx="1"/>
            </p:cNvCxnSpPr>
            <p:nvPr/>
          </p:nvCxnSpPr>
          <p:spPr bwMode="auto">
            <a:xfrm flipH="1">
              <a:off x="1296" y="1886"/>
              <a:ext cx="1038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22627" name="AutoShape 117"/>
            <p:cNvCxnSpPr>
              <a:cxnSpLocks noChangeShapeType="1"/>
              <a:stCxn id="22658" idx="1"/>
            </p:cNvCxnSpPr>
            <p:nvPr/>
          </p:nvCxnSpPr>
          <p:spPr bwMode="auto">
            <a:xfrm rot="16200000" flipV="1">
              <a:off x="1217" y="2355"/>
              <a:ext cx="1585" cy="644"/>
            </a:xfrm>
            <a:prstGeom prst="bentConnector3">
              <a:avLst>
                <a:gd name="adj1" fmla="val 60"/>
              </a:avLst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22628" name="AutoShape 118"/>
            <p:cNvCxnSpPr>
              <a:cxnSpLocks noChangeShapeType="1"/>
              <a:stCxn id="22637" idx="1"/>
              <a:endCxn id="22650" idx="1"/>
            </p:cNvCxnSpPr>
            <p:nvPr/>
          </p:nvCxnSpPr>
          <p:spPr bwMode="auto">
            <a:xfrm flipV="1">
              <a:off x="2334" y="2102"/>
              <a:ext cx="0" cy="48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22629" name="AutoShape 119"/>
            <p:cNvCxnSpPr>
              <a:cxnSpLocks noChangeShapeType="1"/>
              <a:stCxn id="22656" idx="1"/>
              <a:endCxn id="22638" idx="1"/>
            </p:cNvCxnSpPr>
            <p:nvPr/>
          </p:nvCxnSpPr>
          <p:spPr bwMode="auto">
            <a:xfrm flipV="1">
              <a:off x="2332" y="2822"/>
              <a:ext cx="2" cy="431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22630" name="Line 120"/>
            <p:cNvSpPr>
              <a:spLocks noChangeShapeType="1"/>
            </p:cNvSpPr>
            <p:nvPr/>
          </p:nvSpPr>
          <p:spPr bwMode="auto">
            <a:xfrm flipH="1">
              <a:off x="2064" y="2304"/>
              <a:ext cx="26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631" name="Line 121"/>
            <p:cNvSpPr>
              <a:spLocks noChangeShapeType="1"/>
            </p:cNvSpPr>
            <p:nvPr/>
          </p:nvSpPr>
          <p:spPr bwMode="auto">
            <a:xfrm flipH="1">
              <a:off x="2064" y="3024"/>
              <a:ext cx="27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632" name="Text Box 122"/>
            <p:cNvSpPr txBox="1">
              <a:spLocks noChangeArrowheads="1"/>
            </p:cNvSpPr>
            <p:nvPr/>
          </p:nvSpPr>
          <p:spPr bwMode="auto">
            <a:xfrm>
              <a:off x="1064" y="1728"/>
              <a:ext cx="232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2000" b="1"/>
                <a:t>A</a:t>
              </a:r>
            </a:p>
          </p:txBody>
        </p:sp>
        <p:sp>
          <p:nvSpPr>
            <p:cNvPr id="22633" name="Text Box 123"/>
            <p:cNvSpPr txBox="1">
              <a:spLocks noChangeArrowheads="1"/>
            </p:cNvSpPr>
            <p:nvPr/>
          </p:nvSpPr>
          <p:spPr bwMode="auto">
            <a:xfrm>
              <a:off x="1836" y="2150"/>
              <a:ext cx="223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2000" b="1"/>
                <a:t>B</a:t>
              </a:r>
            </a:p>
          </p:txBody>
        </p:sp>
        <p:sp>
          <p:nvSpPr>
            <p:cNvPr id="22634" name="Text Box 124"/>
            <p:cNvSpPr txBox="1">
              <a:spLocks noChangeArrowheads="1"/>
            </p:cNvSpPr>
            <p:nvPr/>
          </p:nvSpPr>
          <p:spPr bwMode="auto">
            <a:xfrm>
              <a:off x="1837" y="2870"/>
              <a:ext cx="232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2000" b="1"/>
                <a:t>C</a:t>
              </a:r>
            </a:p>
          </p:txBody>
        </p:sp>
        <p:sp>
          <p:nvSpPr>
            <p:cNvPr id="22635" name="Text Box 125"/>
            <p:cNvSpPr txBox="1">
              <a:spLocks noChangeArrowheads="1"/>
            </p:cNvSpPr>
            <p:nvPr/>
          </p:nvSpPr>
          <p:spPr bwMode="auto">
            <a:xfrm>
              <a:off x="4380" y="2544"/>
              <a:ext cx="223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2000" b="1"/>
                <a:t>Z</a:t>
              </a:r>
            </a:p>
          </p:txBody>
        </p:sp>
      </p:grpSp>
      <p:graphicFrame>
        <p:nvGraphicFramePr>
          <p:cNvPr id="22530" name="Object 126"/>
          <p:cNvGraphicFramePr>
            <a:graphicFrameLocks noChangeAspect="1"/>
          </p:cNvGraphicFramePr>
          <p:nvPr>
            <p:ph sz="quarter" idx="3"/>
          </p:nvPr>
        </p:nvGraphicFramePr>
        <p:xfrm>
          <a:off x="3946525" y="2273300"/>
          <a:ext cx="1539875" cy="503238"/>
        </p:xfrm>
        <a:graphic>
          <a:graphicData uri="http://schemas.openxmlformats.org/presentationml/2006/ole">
            <p:oleObj spid="_x0000_s22530" name="Equation" r:id="rId3" imgW="660240" imgH="215640" progId="Equation.3">
              <p:embed/>
            </p:oleObj>
          </a:graphicData>
        </a:graphic>
      </p:graphicFrame>
      <p:cxnSp>
        <p:nvCxnSpPr>
          <p:cNvPr id="22614" name="AutoShape 127"/>
          <p:cNvCxnSpPr>
            <a:cxnSpLocks noChangeShapeType="1"/>
          </p:cNvCxnSpPr>
          <p:nvPr/>
        </p:nvCxnSpPr>
        <p:spPr bwMode="auto">
          <a:xfrm flipH="1" flipV="1">
            <a:off x="3192463" y="2522538"/>
            <a:ext cx="754062" cy="317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stealth" w="lg" len="lg"/>
          </a:ln>
        </p:spPr>
      </p:cxnSp>
      <p:sp>
        <p:nvSpPr>
          <p:cNvPr id="22615" name="Rectangle 129"/>
          <p:cNvSpPr>
            <a:spLocks noChangeArrowheads="1"/>
          </p:cNvSpPr>
          <p:nvPr/>
        </p:nvSpPr>
        <p:spPr bwMode="auto">
          <a:xfrm>
            <a:off x="2070100" y="4456113"/>
            <a:ext cx="1265238" cy="835025"/>
          </a:xfrm>
          <a:prstGeom prst="rect">
            <a:avLst/>
          </a:prstGeom>
          <a:solidFill>
            <a:srgbClr val="FF6600">
              <a:alpha val="20000"/>
            </a:srgbClr>
          </a:solidFill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2616" name="AutoShape 130"/>
          <p:cNvCxnSpPr>
            <a:cxnSpLocks noChangeShapeType="1"/>
            <a:endCxn id="22642" idx="3"/>
          </p:cNvCxnSpPr>
          <p:nvPr/>
        </p:nvCxnSpPr>
        <p:spPr bwMode="auto">
          <a:xfrm flipH="1" flipV="1">
            <a:off x="2703513" y="4189413"/>
            <a:ext cx="608012" cy="1417637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stealth" w="lg" len="lg"/>
          </a:ln>
        </p:spPr>
      </p:cxnSp>
      <p:graphicFrame>
        <p:nvGraphicFramePr>
          <p:cNvPr id="22531" name="Object 131"/>
          <p:cNvGraphicFramePr>
            <a:graphicFrameLocks noChangeAspect="1"/>
          </p:cNvGraphicFramePr>
          <p:nvPr/>
        </p:nvGraphicFramePr>
        <p:xfrm>
          <a:off x="1209675" y="5567363"/>
          <a:ext cx="1611313" cy="546100"/>
        </p:xfrm>
        <a:graphic>
          <a:graphicData uri="http://schemas.openxmlformats.org/presentationml/2006/ole">
            <p:oleObj spid="_x0000_s22531" name="Equation" r:id="rId4" imgW="672840" imgH="228600" progId="Equation.3">
              <p:embed/>
            </p:oleObj>
          </a:graphicData>
        </a:graphic>
      </p:graphicFrame>
      <p:cxnSp>
        <p:nvCxnSpPr>
          <p:cNvPr id="22617" name="AutoShape 132"/>
          <p:cNvCxnSpPr>
            <a:cxnSpLocks noChangeShapeType="1"/>
            <a:endCxn id="22615" idx="2"/>
          </p:cNvCxnSpPr>
          <p:nvPr/>
        </p:nvCxnSpPr>
        <p:spPr bwMode="auto">
          <a:xfrm flipV="1">
            <a:off x="2016125" y="5291138"/>
            <a:ext cx="687388" cy="33655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stealth" w="lg" len="lg"/>
          </a:ln>
        </p:spPr>
      </p:cxnSp>
      <p:graphicFrame>
        <p:nvGraphicFramePr>
          <p:cNvPr id="22532" name="Object 133"/>
          <p:cNvGraphicFramePr>
            <a:graphicFrameLocks noChangeAspect="1"/>
          </p:cNvGraphicFramePr>
          <p:nvPr/>
        </p:nvGraphicFramePr>
        <p:xfrm>
          <a:off x="5167313" y="5478463"/>
          <a:ext cx="3497262" cy="576262"/>
        </p:xfrm>
        <a:graphic>
          <a:graphicData uri="http://schemas.openxmlformats.org/presentationml/2006/ole">
            <p:oleObj spid="_x0000_s22532" name="Equation" r:id="rId5" imgW="1460160" imgH="241200" progId="Equation.3">
              <p:embed/>
            </p:oleObj>
          </a:graphicData>
        </a:graphic>
      </p:graphicFrame>
      <p:cxnSp>
        <p:nvCxnSpPr>
          <p:cNvPr id="22618" name="AutoShape 134"/>
          <p:cNvCxnSpPr>
            <a:cxnSpLocks noChangeShapeType="1"/>
            <a:endCxn id="22537" idx="2"/>
          </p:cNvCxnSpPr>
          <p:nvPr/>
        </p:nvCxnSpPr>
        <p:spPr bwMode="auto">
          <a:xfrm flipH="1" flipV="1">
            <a:off x="4522788" y="4238625"/>
            <a:ext cx="2393950" cy="123983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stealth" w="lg" len="lg"/>
          </a:ln>
        </p:spPr>
      </p:cxnSp>
      <p:graphicFrame>
        <p:nvGraphicFramePr>
          <p:cNvPr id="22533" name="Object 135"/>
          <p:cNvGraphicFramePr>
            <a:graphicFrameLocks noChangeAspect="1"/>
          </p:cNvGraphicFramePr>
          <p:nvPr/>
        </p:nvGraphicFramePr>
        <p:xfrm>
          <a:off x="3311525" y="5029200"/>
          <a:ext cx="1641475" cy="1155700"/>
        </p:xfrm>
        <a:graphic>
          <a:graphicData uri="http://schemas.openxmlformats.org/presentationml/2006/ole">
            <p:oleObj spid="_x0000_s22533" name="Equation" r:id="rId6" imgW="685800" imgH="482400" progId="Equation.3">
              <p:embed/>
            </p:oleObj>
          </a:graphicData>
        </a:graphic>
      </p:graphicFrame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ECEN 301</a:t>
            </a:r>
          </a:p>
        </p:txBody>
      </p:sp>
      <p:sp>
        <p:nvSpPr>
          <p:cNvPr id="23556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Discussion #25 – Final Review</a:t>
            </a:r>
          </a:p>
        </p:txBody>
      </p:sp>
      <p:sp>
        <p:nvSpPr>
          <p:cNvPr id="23557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8B8B184E-1100-47AA-A760-BF2DD13D25D0}" type="slidenum">
              <a:rPr lang="en-US" smtClean="0"/>
              <a:pPr lvl="1"/>
              <a:t>62</a:t>
            </a:fld>
            <a:endParaRPr lang="en-US" smtClean="0"/>
          </a:p>
        </p:txBody>
      </p:sp>
      <p:sp>
        <p:nvSpPr>
          <p:cNvPr id="235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Boolean Algebra</a:t>
            </a:r>
          </a:p>
        </p:txBody>
      </p:sp>
      <p:sp>
        <p:nvSpPr>
          <p:cNvPr id="235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06400" y="1333500"/>
            <a:ext cx="8356600" cy="849313"/>
          </a:xfrm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sz="2800" b="1" u="sng" smtClean="0"/>
              <a:t>Example8</a:t>
            </a:r>
            <a:r>
              <a:rPr lang="en-US" sz="2800" smtClean="0"/>
              <a:t>: Determine the truth table</a:t>
            </a:r>
          </a:p>
        </p:txBody>
      </p:sp>
      <p:graphicFrame>
        <p:nvGraphicFramePr>
          <p:cNvPr id="920580" name="Group 4"/>
          <p:cNvGraphicFramePr>
            <a:graphicFrameLocks noGrp="1"/>
          </p:cNvGraphicFramePr>
          <p:nvPr>
            <p:ph sz="quarter" idx="2"/>
          </p:nvPr>
        </p:nvGraphicFramePr>
        <p:xfrm>
          <a:off x="6096000" y="1752600"/>
          <a:ext cx="2730500" cy="3078480"/>
        </p:xfrm>
        <a:graphic>
          <a:graphicData uri="http://schemas.openxmlformats.org/drawingml/2006/table">
            <a:tbl>
              <a:tblPr/>
              <a:tblGrid>
                <a:gridCol w="304800"/>
                <a:gridCol w="304800"/>
                <a:gridCol w="381000"/>
                <a:gridCol w="461963"/>
                <a:gridCol w="403225"/>
                <a:gridCol w="430212"/>
                <a:gridCol w="444500"/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C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Z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95A9">
                        <a:alpha val="50000"/>
                      </a:srgb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95A9">
                        <a:alpha val="50000"/>
                      </a:srgb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95A9">
                        <a:alpha val="50000"/>
                      </a:srgb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95A9">
                        <a:alpha val="50000"/>
                      </a:srgb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95A9">
                        <a:alpha val="50000"/>
                      </a:srgb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95A9">
                        <a:alpha val="50000"/>
                      </a:srgb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95A9">
                        <a:alpha val="50000"/>
                      </a:srgb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95A9">
                        <a:alpha val="50000"/>
                      </a:srgb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3554" name="Object 75"/>
          <p:cNvGraphicFramePr>
            <a:graphicFrameLocks noChangeAspect="1"/>
          </p:cNvGraphicFramePr>
          <p:nvPr/>
        </p:nvGraphicFramePr>
        <p:xfrm>
          <a:off x="1250950" y="2147888"/>
          <a:ext cx="3740150" cy="3517900"/>
        </p:xfrm>
        <a:graphic>
          <a:graphicData uri="http://schemas.openxmlformats.org/presentationml/2006/ole">
            <p:oleObj spid="_x0000_s23554" name="Equation" r:id="rId3" imgW="1562040" imgH="1473120" progId="Equation.3">
              <p:embed/>
            </p:oleObj>
          </a:graphicData>
        </a:graphic>
      </p:graphicFrame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ECEN 301</a:t>
            </a:r>
          </a:p>
        </p:txBody>
      </p:sp>
      <p:sp>
        <p:nvSpPr>
          <p:cNvPr id="7168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Discussion #25 – Final Review</a:t>
            </a:r>
          </a:p>
        </p:txBody>
      </p:sp>
      <p:sp>
        <p:nvSpPr>
          <p:cNvPr id="716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69B0A0C2-65A3-4D33-8DE1-A04CFD53338F}" type="slidenum">
              <a:rPr lang="en-US" smtClean="0"/>
              <a:pPr lvl="1"/>
              <a:t>63</a:t>
            </a:fld>
            <a:endParaRPr lang="en-US" smtClean="0"/>
          </a:p>
        </p:txBody>
      </p:sp>
      <p:pic>
        <p:nvPicPr>
          <p:cNvPr id="71685" name="Picture 2" descr="pat76902_031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6288" y="2667000"/>
            <a:ext cx="5664200" cy="309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686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Combinational Logic – Decoders</a:t>
            </a:r>
          </a:p>
        </p:txBody>
      </p:sp>
      <p:sp>
        <p:nvSpPr>
          <p:cNvPr id="71687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06400" y="1333500"/>
            <a:ext cx="8356600" cy="300038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 smtClean="0"/>
              <a:t>Decode the input and signify its value by raising </a:t>
            </a:r>
            <a:r>
              <a:rPr lang="en-US" sz="2400" b="1" u="sng" smtClean="0"/>
              <a:t>just one</a:t>
            </a:r>
            <a:r>
              <a:rPr lang="en-US" sz="2400" smtClean="0"/>
              <a:t> of its outputs.</a:t>
            </a:r>
          </a:p>
          <a:p>
            <a:pPr>
              <a:lnSpc>
                <a:spcPct val="80000"/>
              </a:lnSpc>
            </a:pPr>
            <a:r>
              <a:rPr lang="en-US" sz="2400" smtClean="0"/>
              <a:t>A decoder with </a:t>
            </a:r>
            <a:r>
              <a:rPr lang="en-US" sz="2400" b="1" smtClean="0">
                <a:solidFill>
                  <a:srgbClr val="800000"/>
                </a:solidFill>
              </a:rPr>
              <a:t>n</a:t>
            </a:r>
            <a:r>
              <a:rPr lang="en-US" sz="2400" smtClean="0"/>
              <a:t> inputs has </a:t>
            </a:r>
            <a:r>
              <a:rPr lang="en-US" sz="2400" b="1" smtClean="0">
                <a:solidFill>
                  <a:srgbClr val="800000"/>
                </a:solidFill>
              </a:rPr>
              <a:t>2</a:t>
            </a:r>
            <a:r>
              <a:rPr lang="en-US" sz="2400" b="1" baseline="30000" smtClean="0">
                <a:solidFill>
                  <a:srgbClr val="800000"/>
                </a:solidFill>
              </a:rPr>
              <a:t>n</a:t>
            </a:r>
            <a:r>
              <a:rPr lang="en-US" sz="2400" smtClean="0"/>
              <a:t> outputs</a:t>
            </a:r>
          </a:p>
        </p:txBody>
      </p:sp>
      <p:sp>
        <p:nvSpPr>
          <p:cNvPr id="71688" name="Text Box 5"/>
          <p:cNvSpPr txBox="1">
            <a:spLocks noChangeArrowheads="1"/>
          </p:cNvSpPr>
          <p:nvPr/>
        </p:nvSpPr>
        <p:spPr bwMode="auto">
          <a:xfrm>
            <a:off x="2397125" y="3754438"/>
            <a:ext cx="285750" cy="274637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1200">
                <a:latin typeface="Arial" charset="0"/>
              </a:rPr>
              <a:t>X</a:t>
            </a:r>
          </a:p>
        </p:txBody>
      </p:sp>
      <p:sp>
        <p:nvSpPr>
          <p:cNvPr id="71689" name="Text Box 6"/>
          <p:cNvSpPr txBox="1">
            <a:spLocks noChangeArrowheads="1"/>
          </p:cNvSpPr>
          <p:nvPr/>
        </p:nvSpPr>
        <p:spPr bwMode="auto">
          <a:xfrm>
            <a:off x="2397125" y="4548188"/>
            <a:ext cx="285750" cy="274637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1200">
                <a:latin typeface="Arial" charset="0"/>
              </a:rPr>
              <a:t>Y</a:t>
            </a:r>
          </a:p>
        </p:txBody>
      </p:sp>
      <p:sp>
        <p:nvSpPr>
          <p:cNvPr id="71690" name="Text Box 7"/>
          <p:cNvSpPr txBox="1">
            <a:spLocks noChangeArrowheads="1"/>
          </p:cNvSpPr>
          <p:nvPr/>
        </p:nvSpPr>
        <p:spPr bwMode="auto">
          <a:xfrm>
            <a:off x="2397125" y="5299075"/>
            <a:ext cx="277813" cy="274638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1200">
                <a:latin typeface="Arial" charset="0"/>
              </a:rPr>
              <a:t>Z</a:t>
            </a:r>
          </a:p>
        </p:txBody>
      </p:sp>
      <p:sp>
        <p:nvSpPr>
          <p:cNvPr id="71691" name="Text Box 8"/>
          <p:cNvSpPr txBox="1">
            <a:spLocks noChangeArrowheads="1"/>
          </p:cNvSpPr>
          <p:nvPr/>
        </p:nvSpPr>
        <p:spPr bwMode="auto">
          <a:xfrm>
            <a:off x="2354263" y="2971800"/>
            <a:ext cx="328612" cy="274638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1200">
                <a:latin typeface="Arial" charset="0"/>
              </a:rPr>
              <a:t>W</a:t>
            </a:r>
          </a:p>
        </p:txBody>
      </p:sp>
      <p:grpSp>
        <p:nvGrpSpPr>
          <p:cNvPr id="71692" name="Group 9"/>
          <p:cNvGrpSpPr>
            <a:grpSpLocks/>
          </p:cNvGrpSpPr>
          <p:nvPr/>
        </p:nvGrpSpPr>
        <p:grpSpPr bwMode="auto">
          <a:xfrm>
            <a:off x="6680200" y="2514600"/>
            <a:ext cx="2133600" cy="3581400"/>
            <a:chOff x="4320" y="1584"/>
            <a:chExt cx="1344" cy="2256"/>
          </a:xfrm>
        </p:grpSpPr>
        <p:sp>
          <p:nvSpPr>
            <p:cNvPr id="922634" name="Rectangle 10"/>
            <p:cNvSpPr>
              <a:spLocks noChangeArrowheads="1"/>
            </p:cNvSpPr>
            <p:nvPr/>
          </p:nvSpPr>
          <p:spPr bwMode="auto">
            <a:xfrm>
              <a:off x="4320" y="1584"/>
              <a:ext cx="1344" cy="2256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  <a:effectLst>
              <a:outerShdw dist="107763" dir="189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71694" name="Group 11"/>
            <p:cNvGrpSpPr>
              <a:grpSpLocks/>
            </p:cNvGrpSpPr>
            <p:nvPr/>
          </p:nvGrpSpPr>
          <p:grpSpPr bwMode="auto">
            <a:xfrm>
              <a:off x="4512" y="1776"/>
              <a:ext cx="1128" cy="1584"/>
              <a:chOff x="4464" y="1728"/>
              <a:chExt cx="1128" cy="1584"/>
            </a:xfrm>
          </p:grpSpPr>
          <p:sp>
            <p:nvSpPr>
              <p:cNvPr id="71696" name="Rectangle 12"/>
              <p:cNvSpPr>
                <a:spLocks noChangeArrowheads="1"/>
              </p:cNvSpPr>
              <p:nvPr/>
            </p:nvSpPr>
            <p:spPr bwMode="auto">
              <a:xfrm>
                <a:off x="4464" y="1728"/>
                <a:ext cx="720" cy="1248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r>
                  <a:rPr lang="en-US">
                    <a:latin typeface="Arial" charset="0"/>
                  </a:rPr>
                  <a:t>2-to-4</a:t>
                </a:r>
              </a:p>
              <a:p>
                <a:r>
                  <a:rPr lang="en-US">
                    <a:latin typeface="Arial" charset="0"/>
                  </a:rPr>
                  <a:t>Decoder</a:t>
                </a:r>
              </a:p>
            </p:txBody>
          </p:sp>
          <p:sp>
            <p:nvSpPr>
              <p:cNvPr id="71697" name="Line 13"/>
              <p:cNvSpPr>
                <a:spLocks noChangeShapeType="1"/>
              </p:cNvSpPr>
              <p:nvPr/>
            </p:nvSpPr>
            <p:spPr bwMode="auto">
              <a:xfrm>
                <a:off x="4704" y="2976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698" name="Line 14"/>
              <p:cNvSpPr>
                <a:spLocks noChangeShapeType="1"/>
              </p:cNvSpPr>
              <p:nvPr/>
            </p:nvSpPr>
            <p:spPr bwMode="auto">
              <a:xfrm>
                <a:off x="4896" y="2976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699" name="Rectangle 15"/>
              <p:cNvSpPr>
                <a:spLocks noChangeArrowheads="1"/>
              </p:cNvSpPr>
              <p:nvPr/>
            </p:nvSpPr>
            <p:spPr bwMode="auto">
              <a:xfrm>
                <a:off x="4552" y="3120"/>
                <a:ext cx="296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2075" tIns="46038" rIns="92075" bIns="46038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400"/>
                  <a:t>A</a:t>
                </a:r>
              </a:p>
            </p:txBody>
          </p:sp>
          <p:sp>
            <p:nvSpPr>
              <p:cNvPr id="71700" name="Rectangle 16"/>
              <p:cNvSpPr>
                <a:spLocks noChangeArrowheads="1"/>
              </p:cNvSpPr>
              <p:nvPr/>
            </p:nvSpPr>
            <p:spPr bwMode="auto">
              <a:xfrm>
                <a:off x="4752" y="3120"/>
                <a:ext cx="296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2075" tIns="46038" rIns="92075" bIns="46038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400"/>
                  <a:t>B</a:t>
                </a:r>
              </a:p>
            </p:txBody>
          </p:sp>
          <p:sp>
            <p:nvSpPr>
              <p:cNvPr id="71701" name="Line 17"/>
              <p:cNvSpPr>
                <a:spLocks noChangeShapeType="1"/>
              </p:cNvSpPr>
              <p:nvPr/>
            </p:nvSpPr>
            <p:spPr bwMode="auto">
              <a:xfrm>
                <a:off x="5184" y="1872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702" name="Line 18"/>
              <p:cNvSpPr>
                <a:spLocks noChangeShapeType="1"/>
              </p:cNvSpPr>
              <p:nvPr/>
            </p:nvSpPr>
            <p:spPr bwMode="auto">
              <a:xfrm>
                <a:off x="5184" y="2160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703" name="Line 19"/>
              <p:cNvSpPr>
                <a:spLocks noChangeShapeType="1"/>
              </p:cNvSpPr>
              <p:nvPr/>
            </p:nvSpPr>
            <p:spPr bwMode="auto">
              <a:xfrm>
                <a:off x="5184" y="2448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704" name="Line 20"/>
              <p:cNvSpPr>
                <a:spLocks noChangeShapeType="1"/>
              </p:cNvSpPr>
              <p:nvPr/>
            </p:nvSpPr>
            <p:spPr bwMode="auto">
              <a:xfrm>
                <a:off x="5184" y="2736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705" name="Rectangle 21"/>
              <p:cNvSpPr>
                <a:spLocks noChangeArrowheads="1"/>
              </p:cNvSpPr>
              <p:nvPr/>
            </p:nvSpPr>
            <p:spPr bwMode="auto">
              <a:xfrm>
                <a:off x="5280" y="1776"/>
                <a:ext cx="296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2075" tIns="46038" rIns="92075" bIns="46038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400"/>
                  <a:t>W</a:t>
                </a:r>
              </a:p>
            </p:txBody>
          </p:sp>
          <p:sp>
            <p:nvSpPr>
              <p:cNvPr id="71706" name="Rectangle 22"/>
              <p:cNvSpPr>
                <a:spLocks noChangeArrowheads="1"/>
              </p:cNvSpPr>
              <p:nvPr/>
            </p:nvSpPr>
            <p:spPr bwMode="auto">
              <a:xfrm>
                <a:off x="5280" y="2064"/>
                <a:ext cx="296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2075" tIns="46038" rIns="92075" bIns="46038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400"/>
                  <a:t>X</a:t>
                </a:r>
              </a:p>
            </p:txBody>
          </p:sp>
          <p:sp>
            <p:nvSpPr>
              <p:cNvPr id="71707" name="Rectangle 23"/>
              <p:cNvSpPr>
                <a:spLocks noChangeArrowheads="1"/>
              </p:cNvSpPr>
              <p:nvPr/>
            </p:nvSpPr>
            <p:spPr bwMode="auto">
              <a:xfrm>
                <a:off x="5288" y="2352"/>
                <a:ext cx="296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2075" tIns="46038" rIns="92075" bIns="46038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400"/>
                  <a:t>Y</a:t>
                </a:r>
              </a:p>
            </p:txBody>
          </p:sp>
          <p:sp>
            <p:nvSpPr>
              <p:cNvPr id="71708" name="Rectangle 24"/>
              <p:cNvSpPr>
                <a:spLocks noChangeArrowheads="1"/>
              </p:cNvSpPr>
              <p:nvPr/>
            </p:nvSpPr>
            <p:spPr bwMode="auto">
              <a:xfrm>
                <a:off x="5296" y="2640"/>
                <a:ext cx="296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2075" tIns="46038" rIns="92075" bIns="46038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400"/>
                  <a:t>Z</a:t>
                </a:r>
              </a:p>
            </p:txBody>
          </p:sp>
        </p:grpSp>
        <p:sp>
          <p:nvSpPr>
            <p:cNvPr id="71695" name="Text Box 25"/>
            <p:cNvSpPr txBox="1">
              <a:spLocks noChangeArrowheads="1"/>
            </p:cNvSpPr>
            <p:nvPr/>
          </p:nvSpPr>
          <p:spPr bwMode="auto">
            <a:xfrm>
              <a:off x="4664" y="3408"/>
              <a:ext cx="836" cy="404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latin typeface="Arial" charset="0"/>
                </a:rPr>
                <a:t>DECODER</a:t>
              </a:r>
              <a:r>
                <a:rPr lang="en-US">
                  <a:latin typeface="Arial" charset="0"/>
                </a:rPr>
                <a:t/>
              </a:r>
              <a:br>
                <a:rPr lang="en-US">
                  <a:latin typeface="Arial" charset="0"/>
                </a:rPr>
              </a:br>
              <a:r>
                <a:rPr lang="en-US">
                  <a:latin typeface="Arial" charset="0"/>
                </a:rPr>
                <a:t>Symbol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ECEN 301</a:t>
            </a:r>
          </a:p>
        </p:txBody>
      </p:sp>
      <p:sp>
        <p:nvSpPr>
          <p:cNvPr id="72707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Discussion #25 – Final Review</a:t>
            </a:r>
          </a:p>
        </p:txBody>
      </p:sp>
      <p:sp>
        <p:nvSpPr>
          <p:cNvPr id="72708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4DFF6E36-901D-4118-81AB-4602B96D1D84}" type="slidenum">
              <a:rPr lang="en-US" smtClean="0"/>
              <a:pPr lvl="1"/>
              <a:t>64</a:t>
            </a:fld>
            <a:endParaRPr lang="en-US" smtClean="0"/>
          </a:p>
        </p:txBody>
      </p:sp>
      <p:sp>
        <p:nvSpPr>
          <p:cNvPr id="727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Combinational Logic – Decoders</a:t>
            </a:r>
          </a:p>
        </p:txBody>
      </p:sp>
      <p:sp>
        <p:nvSpPr>
          <p:cNvPr id="72710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2800" smtClean="0"/>
              <a:t>Write the truth table</a:t>
            </a:r>
          </a:p>
        </p:txBody>
      </p:sp>
      <p:pic>
        <p:nvPicPr>
          <p:cNvPr id="72711" name="Picture 4" descr="pat76902_031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2113" y="2289175"/>
            <a:ext cx="8305800" cy="365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2712" name="Rectangle 5"/>
          <p:cNvSpPr>
            <a:spLocks noChangeArrowheads="1"/>
          </p:cNvSpPr>
          <p:nvPr/>
        </p:nvSpPr>
        <p:spPr bwMode="auto">
          <a:xfrm>
            <a:off x="4953000" y="2057400"/>
            <a:ext cx="4191000" cy="3962400"/>
          </a:xfrm>
          <a:prstGeom prst="rect">
            <a:avLst/>
          </a:prstGeom>
          <a:solidFill>
            <a:srgbClr val="EAEAEA"/>
          </a:solidFill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713" name="Text Box 6"/>
          <p:cNvSpPr txBox="1">
            <a:spLocks noChangeArrowheads="1"/>
          </p:cNvSpPr>
          <p:nvPr/>
        </p:nvSpPr>
        <p:spPr bwMode="auto">
          <a:xfrm>
            <a:off x="3005138" y="3603625"/>
            <a:ext cx="285750" cy="274638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1200">
                <a:latin typeface="Arial" charset="0"/>
              </a:rPr>
              <a:t>X</a:t>
            </a:r>
          </a:p>
        </p:txBody>
      </p:sp>
      <p:sp>
        <p:nvSpPr>
          <p:cNvPr id="72714" name="Text Box 7"/>
          <p:cNvSpPr txBox="1">
            <a:spLocks noChangeArrowheads="1"/>
          </p:cNvSpPr>
          <p:nvPr/>
        </p:nvSpPr>
        <p:spPr bwMode="auto">
          <a:xfrm>
            <a:off x="3005138" y="4518025"/>
            <a:ext cx="285750" cy="274638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1200">
                <a:latin typeface="Arial" charset="0"/>
              </a:rPr>
              <a:t>Y</a:t>
            </a:r>
          </a:p>
        </p:txBody>
      </p:sp>
      <p:sp>
        <p:nvSpPr>
          <p:cNvPr id="72715" name="Text Box 8"/>
          <p:cNvSpPr txBox="1">
            <a:spLocks noChangeArrowheads="1"/>
          </p:cNvSpPr>
          <p:nvPr/>
        </p:nvSpPr>
        <p:spPr bwMode="auto">
          <a:xfrm>
            <a:off x="3005138" y="5440363"/>
            <a:ext cx="277812" cy="274637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1200">
                <a:latin typeface="Arial" charset="0"/>
              </a:rPr>
              <a:t>Z</a:t>
            </a:r>
          </a:p>
        </p:txBody>
      </p:sp>
      <p:sp>
        <p:nvSpPr>
          <p:cNvPr id="72716" name="Text Box 9"/>
          <p:cNvSpPr txBox="1">
            <a:spLocks noChangeArrowheads="1"/>
          </p:cNvSpPr>
          <p:nvPr/>
        </p:nvSpPr>
        <p:spPr bwMode="auto">
          <a:xfrm>
            <a:off x="2981325" y="2719388"/>
            <a:ext cx="328613" cy="274637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1200">
                <a:latin typeface="Arial" charset="0"/>
              </a:rPr>
              <a:t>W</a:t>
            </a:r>
          </a:p>
        </p:txBody>
      </p:sp>
      <p:graphicFrame>
        <p:nvGraphicFramePr>
          <p:cNvPr id="923658" name="Group 10"/>
          <p:cNvGraphicFramePr>
            <a:graphicFrameLocks noGrp="1"/>
          </p:cNvGraphicFramePr>
          <p:nvPr>
            <p:ph sz="half" idx="2"/>
          </p:nvPr>
        </p:nvGraphicFramePr>
        <p:xfrm>
          <a:off x="5867400" y="3314700"/>
          <a:ext cx="2238375" cy="1737360"/>
        </p:xfrm>
        <a:graphic>
          <a:graphicData uri="http://schemas.openxmlformats.org/drawingml/2006/table">
            <a:tbl>
              <a:tblPr/>
              <a:tblGrid>
                <a:gridCol w="373063"/>
                <a:gridCol w="373062"/>
                <a:gridCol w="373063"/>
                <a:gridCol w="349250"/>
                <a:gridCol w="396875"/>
                <a:gridCol w="373062"/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W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Z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95A9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95A9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95A9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95A9">
                        <a:alpha val="50000"/>
                      </a:srgb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95A9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95A9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95A9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95A9">
                        <a:alpha val="50000"/>
                      </a:srgb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95A9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95A9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95A9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95A9">
                        <a:alpha val="50000"/>
                      </a:srgb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95A9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95A9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95A9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95A9">
                        <a:alpha val="50000"/>
                      </a:srgb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ECEN 301</a:t>
            </a:r>
          </a:p>
        </p:txBody>
      </p:sp>
      <p:sp>
        <p:nvSpPr>
          <p:cNvPr id="7373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Discussion #25 – Final Review</a:t>
            </a:r>
          </a:p>
        </p:txBody>
      </p:sp>
      <p:sp>
        <p:nvSpPr>
          <p:cNvPr id="7373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F4D7A48A-35D4-4321-9DC6-2B0CCB6ECF82}" type="slidenum">
              <a:rPr lang="en-US" smtClean="0"/>
              <a:pPr lvl="1"/>
              <a:t>65</a:t>
            </a:fld>
            <a:endParaRPr lang="en-US" smtClean="0"/>
          </a:p>
        </p:txBody>
      </p:sp>
      <p:sp>
        <p:nvSpPr>
          <p:cNvPr id="737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/>
              <a:t>Combinational Logic – Multiplexors</a:t>
            </a:r>
          </a:p>
        </p:txBody>
      </p:sp>
      <p:sp>
        <p:nvSpPr>
          <p:cNvPr id="7373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smtClean="0"/>
              <a:t>Connect one of its inputs to its output according to select signals</a:t>
            </a:r>
          </a:p>
          <a:p>
            <a:pPr>
              <a:lnSpc>
                <a:spcPct val="90000"/>
              </a:lnSpc>
            </a:pPr>
            <a:endParaRPr lang="en-US" sz="2800" smtClean="0"/>
          </a:p>
          <a:p>
            <a:pPr>
              <a:lnSpc>
                <a:spcPct val="90000"/>
              </a:lnSpc>
            </a:pPr>
            <a:endParaRPr lang="en-US" sz="2800" smtClean="0"/>
          </a:p>
          <a:p>
            <a:pPr>
              <a:lnSpc>
                <a:spcPct val="90000"/>
              </a:lnSpc>
            </a:pPr>
            <a:endParaRPr lang="en-US" sz="2800" smtClean="0"/>
          </a:p>
          <a:p>
            <a:pPr>
              <a:lnSpc>
                <a:spcPct val="90000"/>
              </a:lnSpc>
            </a:pPr>
            <a:endParaRPr lang="en-US" sz="2800" smtClean="0"/>
          </a:p>
          <a:p>
            <a:pPr>
              <a:lnSpc>
                <a:spcPct val="90000"/>
              </a:lnSpc>
            </a:pPr>
            <a:endParaRPr lang="en-US" sz="2800" smtClean="0"/>
          </a:p>
          <a:p>
            <a:pPr>
              <a:lnSpc>
                <a:spcPct val="90000"/>
              </a:lnSpc>
            </a:pPr>
            <a:endParaRPr lang="en-US" sz="2800" smtClean="0"/>
          </a:p>
          <a:p>
            <a:pPr>
              <a:lnSpc>
                <a:spcPct val="90000"/>
              </a:lnSpc>
            </a:pPr>
            <a:r>
              <a:rPr lang="en-US" sz="2800" smtClean="0"/>
              <a:t>Useful for </a:t>
            </a:r>
            <a:r>
              <a:rPr lang="en-US" sz="2800" i="1" smtClean="0"/>
              <a:t>selecting</a:t>
            </a:r>
            <a:r>
              <a:rPr lang="en-US" sz="2800" smtClean="0"/>
              <a:t> one from a collection of data inputs.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Usually has </a:t>
            </a:r>
            <a:r>
              <a:rPr lang="en-US" sz="2800" b="1" smtClean="0">
                <a:solidFill>
                  <a:srgbClr val="800000"/>
                </a:solidFill>
              </a:rPr>
              <a:t>2</a:t>
            </a:r>
            <a:r>
              <a:rPr lang="en-US" sz="2800" b="1" baseline="30000" smtClean="0">
                <a:solidFill>
                  <a:srgbClr val="800000"/>
                </a:solidFill>
              </a:rPr>
              <a:t>n</a:t>
            </a:r>
            <a:r>
              <a:rPr lang="en-US" sz="2800" smtClean="0"/>
              <a:t> inputs and </a:t>
            </a:r>
            <a:r>
              <a:rPr lang="en-US" sz="2800" b="1" smtClean="0">
                <a:solidFill>
                  <a:srgbClr val="800000"/>
                </a:solidFill>
              </a:rPr>
              <a:t>n</a:t>
            </a:r>
            <a:r>
              <a:rPr lang="en-US" sz="2800" smtClean="0"/>
              <a:t> select lines.</a:t>
            </a:r>
          </a:p>
        </p:txBody>
      </p:sp>
      <p:pic>
        <p:nvPicPr>
          <p:cNvPr id="73735" name="Picture 4" descr="pat76902_031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2317750"/>
            <a:ext cx="5067300" cy="2559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3736" name="Rectangle 5"/>
          <p:cNvSpPr>
            <a:spLocks noChangeArrowheads="1"/>
          </p:cNvSpPr>
          <p:nvPr/>
        </p:nvSpPr>
        <p:spPr bwMode="auto">
          <a:xfrm>
            <a:off x="4724400" y="2133600"/>
            <a:ext cx="1676400" cy="1905000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73737" name="Group 6"/>
          <p:cNvGrpSpPr>
            <a:grpSpLocks/>
          </p:cNvGrpSpPr>
          <p:nvPr/>
        </p:nvGrpSpPr>
        <p:grpSpPr bwMode="auto">
          <a:xfrm>
            <a:off x="6096000" y="2185988"/>
            <a:ext cx="2819400" cy="2590800"/>
            <a:chOff x="3948" y="1377"/>
            <a:chExt cx="1776" cy="1632"/>
          </a:xfrm>
        </p:grpSpPr>
        <p:sp>
          <p:nvSpPr>
            <p:cNvPr id="924679" name="Rectangle 7"/>
            <p:cNvSpPr>
              <a:spLocks noChangeArrowheads="1"/>
            </p:cNvSpPr>
            <p:nvPr/>
          </p:nvSpPr>
          <p:spPr bwMode="auto">
            <a:xfrm>
              <a:off x="3948" y="1377"/>
              <a:ext cx="1776" cy="163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  <a:effectLst>
              <a:outerShdw dist="107763" dir="189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73739" name="Group 8"/>
            <p:cNvGrpSpPr>
              <a:grpSpLocks/>
            </p:cNvGrpSpPr>
            <p:nvPr/>
          </p:nvGrpSpPr>
          <p:grpSpPr bwMode="auto">
            <a:xfrm>
              <a:off x="4332" y="1473"/>
              <a:ext cx="1248" cy="1143"/>
              <a:chOff x="4272" y="1392"/>
              <a:chExt cx="1248" cy="1143"/>
            </a:xfrm>
          </p:grpSpPr>
          <p:sp>
            <p:nvSpPr>
              <p:cNvPr id="73741" name="AutoShape 9"/>
              <p:cNvSpPr>
                <a:spLocks noChangeArrowheads="1"/>
              </p:cNvSpPr>
              <p:nvPr/>
            </p:nvSpPr>
            <p:spPr bwMode="auto">
              <a:xfrm>
                <a:off x="4272" y="1776"/>
                <a:ext cx="912" cy="384"/>
              </a:xfrm>
              <a:custGeom>
                <a:avLst/>
                <a:gdLst>
                  <a:gd name="T0" fmla="*/ 1 w 21600"/>
                  <a:gd name="T1" fmla="*/ 0 h 21600"/>
                  <a:gd name="T2" fmla="*/ 1 w 21600"/>
                  <a:gd name="T3" fmla="*/ 0 h 21600"/>
                  <a:gd name="T4" fmla="*/ 0 w 21600"/>
                  <a:gd name="T5" fmla="*/ 0 h 21600"/>
                  <a:gd name="T6" fmla="*/ 1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500 w 21600"/>
                  <a:gd name="T13" fmla="*/ 4500 h 21600"/>
                  <a:gd name="T14" fmla="*/ 17100 w 21600"/>
                  <a:gd name="T15" fmla="*/ 1710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  <a:miter lim="800000"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742" name="Line 10"/>
              <p:cNvSpPr>
                <a:spLocks noChangeShapeType="1"/>
              </p:cNvSpPr>
              <p:nvPr/>
            </p:nvSpPr>
            <p:spPr bwMode="auto">
              <a:xfrm flipV="1">
                <a:off x="4416" y="1632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743" name="Line 11"/>
              <p:cNvSpPr>
                <a:spLocks noChangeShapeType="1"/>
              </p:cNvSpPr>
              <p:nvPr/>
            </p:nvSpPr>
            <p:spPr bwMode="auto">
              <a:xfrm flipV="1">
                <a:off x="5040" y="1632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744" name="Line 12"/>
              <p:cNvSpPr>
                <a:spLocks noChangeShapeType="1"/>
              </p:cNvSpPr>
              <p:nvPr/>
            </p:nvSpPr>
            <p:spPr bwMode="auto">
              <a:xfrm flipV="1">
                <a:off x="4752" y="2160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745" name="Line 13"/>
              <p:cNvSpPr>
                <a:spLocks noChangeShapeType="1"/>
              </p:cNvSpPr>
              <p:nvPr/>
            </p:nvSpPr>
            <p:spPr bwMode="auto">
              <a:xfrm flipH="1" flipV="1">
                <a:off x="5040" y="2016"/>
                <a:ext cx="19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746" name="Text Box 14"/>
              <p:cNvSpPr txBox="1">
                <a:spLocks noChangeArrowheads="1"/>
              </p:cNvSpPr>
              <p:nvPr/>
            </p:nvSpPr>
            <p:spPr bwMode="auto">
              <a:xfrm>
                <a:off x="4272" y="1392"/>
                <a:ext cx="336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/>
                  <a:t>A</a:t>
                </a:r>
              </a:p>
            </p:txBody>
          </p:sp>
          <p:sp>
            <p:nvSpPr>
              <p:cNvPr id="73747" name="Text Box 15"/>
              <p:cNvSpPr txBox="1">
                <a:spLocks noChangeArrowheads="1"/>
              </p:cNvSpPr>
              <p:nvPr/>
            </p:nvSpPr>
            <p:spPr bwMode="auto">
              <a:xfrm>
                <a:off x="4848" y="1392"/>
                <a:ext cx="336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/>
                  <a:t>B</a:t>
                </a:r>
              </a:p>
            </p:txBody>
          </p:sp>
          <p:sp>
            <p:nvSpPr>
              <p:cNvPr id="73748" name="Text Box 16"/>
              <p:cNvSpPr txBox="1">
                <a:spLocks noChangeArrowheads="1"/>
              </p:cNvSpPr>
              <p:nvPr/>
            </p:nvSpPr>
            <p:spPr bwMode="auto">
              <a:xfrm>
                <a:off x="5184" y="1881"/>
                <a:ext cx="336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/>
                  <a:t>S</a:t>
                </a:r>
              </a:p>
            </p:txBody>
          </p:sp>
          <p:sp>
            <p:nvSpPr>
              <p:cNvPr id="73749" name="Text Box 17"/>
              <p:cNvSpPr txBox="1">
                <a:spLocks noChangeArrowheads="1"/>
              </p:cNvSpPr>
              <p:nvPr/>
            </p:nvSpPr>
            <p:spPr bwMode="auto">
              <a:xfrm>
                <a:off x="4560" y="2304"/>
                <a:ext cx="336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/>
                  <a:t>C</a:t>
                </a:r>
              </a:p>
            </p:txBody>
          </p:sp>
          <p:sp>
            <p:nvSpPr>
              <p:cNvPr id="73750" name="Text Box 18"/>
              <p:cNvSpPr txBox="1">
                <a:spLocks noChangeArrowheads="1"/>
              </p:cNvSpPr>
              <p:nvPr/>
            </p:nvSpPr>
            <p:spPr bwMode="auto">
              <a:xfrm>
                <a:off x="4272" y="1756"/>
                <a:ext cx="288" cy="212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600"/>
                  <a:t>1</a:t>
                </a:r>
              </a:p>
            </p:txBody>
          </p:sp>
          <p:sp>
            <p:nvSpPr>
              <p:cNvPr id="73751" name="Text Box 19"/>
              <p:cNvSpPr txBox="1">
                <a:spLocks noChangeArrowheads="1"/>
              </p:cNvSpPr>
              <p:nvPr/>
            </p:nvSpPr>
            <p:spPr bwMode="auto">
              <a:xfrm>
                <a:off x="4896" y="1756"/>
                <a:ext cx="288" cy="212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600"/>
                  <a:t>0</a:t>
                </a:r>
              </a:p>
            </p:txBody>
          </p:sp>
        </p:grpSp>
        <p:sp>
          <p:nvSpPr>
            <p:cNvPr id="73740" name="Text Box 20"/>
            <p:cNvSpPr txBox="1">
              <a:spLocks noChangeArrowheads="1"/>
            </p:cNvSpPr>
            <p:nvPr/>
          </p:nvSpPr>
          <p:spPr bwMode="auto">
            <a:xfrm>
              <a:off x="3996" y="2769"/>
              <a:ext cx="1668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latin typeface="Arial" charset="0"/>
                </a:rPr>
                <a:t>MULTIPLEXOR</a:t>
              </a:r>
              <a:r>
                <a:rPr lang="en-US">
                  <a:latin typeface="Arial" charset="0"/>
                </a:rPr>
                <a:t> Symbol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ECEN 301</a:t>
            </a:r>
          </a:p>
        </p:txBody>
      </p:sp>
      <p:sp>
        <p:nvSpPr>
          <p:cNvPr id="74755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Discussion #25 – Final Review</a:t>
            </a:r>
          </a:p>
        </p:txBody>
      </p:sp>
      <p:sp>
        <p:nvSpPr>
          <p:cNvPr id="74756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5D929131-6D7E-40C0-BC41-5709A4C62E66}" type="slidenum">
              <a:rPr lang="en-US" smtClean="0"/>
              <a:pPr lvl="1"/>
              <a:t>66</a:t>
            </a:fld>
            <a:endParaRPr lang="en-US" smtClean="0"/>
          </a:p>
        </p:txBody>
      </p:sp>
      <p:sp>
        <p:nvSpPr>
          <p:cNvPr id="747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/>
              <a:t>Combinational Logic – Multiplexors</a:t>
            </a:r>
          </a:p>
        </p:txBody>
      </p:sp>
      <p:sp>
        <p:nvSpPr>
          <p:cNvPr id="7475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06400" y="1333500"/>
            <a:ext cx="7061200" cy="8001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smtClean="0"/>
              <a:t>Write the truth table</a:t>
            </a:r>
          </a:p>
        </p:txBody>
      </p:sp>
      <p:sp>
        <p:nvSpPr>
          <p:cNvPr id="74759" name="Rectangle 4"/>
          <p:cNvSpPr>
            <a:spLocks noChangeArrowheads="1"/>
          </p:cNvSpPr>
          <p:nvPr/>
        </p:nvSpPr>
        <p:spPr bwMode="auto">
          <a:xfrm>
            <a:off x="4724400" y="2133600"/>
            <a:ext cx="1676400" cy="1905000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74760" name="Group 5"/>
          <p:cNvGrpSpPr>
            <a:grpSpLocks/>
          </p:cNvGrpSpPr>
          <p:nvPr/>
        </p:nvGrpSpPr>
        <p:grpSpPr bwMode="auto">
          <a:xfrm>
            <a:off x="4876800" y="2381250"/>
            <a:ext cx="2819400" cy="2590800"/>
            <a:chOff x="3948" y="1377"/>
            <a:chExt cx="1776" cy="1632"/>
          </a:xfrm>
        </p:grpSpPr>
        <p:sp>
          <p:nvSpPr>
            <p:cNvPr id="925702" name="Rectangle 6"/>
            <p:cNvSpPr>
              <a:spLocks noChangeArrowheads="1"/>
            </p:cNvSpPr>
            <p:nvPr/>
          </p:nvSpPr>
          <p:spPr bwMode="auto">
            <a:xfrm>
              <a:off x="3948" y="1377"/>
              <a:ext cx="1776" cy="163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  <a:effectLst>
              <a:outerShdw dist="107763" dir="189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74805" name="Group 7"/>
            <p:cNvGrpSpPr>
              <a:grpSpLocks/>
            </p:cNvGrpSpPr>
            <p:nvPr/>
          </p:nvGrpSpPr>
          <p:grpSpPr bwMode="auto">
            <a:xfrm>
              <a:off x="4332" y="1473"/>
              <a:ext cx="1248" cy="1143"/>
              <a:chOff x="4272" y="1392"/>
              <a:chExt cx="1248" cy="1143"/>
            </a:xfrm>
          </p:grpSpPr>
          <p:sp>
            <p:nvSpPr>
              <p:cNvPr id="74807" name="AutoShape 8"/>
              <p:cNvSpPr>
                <a:spLocks noChangeArrowheads="1"/>
              </p:cNvSpPr>
              <p:nvPr/>
            </p:nvSpPr>
            <p:spPr bwMode="auto">
              <a:xfrm>
                <a:off x="4272" y="1776"/>
                <a:ext cx="912" cy="384"/>
              </a:xfrm>
              <a:custGeom>
                <a:avLst/>
                <a:gdLst>
                  <a:gd name="T0" fmla="*/ 1 w 21600"/>
                  <a:gd name="T1" fmla="*/ 0 h 21600"/>
                  <a:gd name="T2" fmla="*/ 1 w 21600"/>
                  <a:gd name="T3" fmla="*/ 0 h 21600"/>
                  <a:gd name="T4" fmla="*/ 0 w 21600"/>
                  <a:gd name="T5" fmla="*/ 0 h 21600"/>
                  <a:gd name="T6" fmla="*/ 1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500 w 21600"/>
                  <a:gd name="T13" fmla="*/ 4500 h 21600"/>
                  <a:gd name="T14" fmla="*/ 17100 w 21600"/>
                  <a:gd name="T15" fmla="*/ 1710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  <a:miter lim="800000"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4808" name="Line 9"/>
              <p:cNvSpPr>
                <a:spLocks noChangeShapeType="1"/>
              </p:cNvSpPr>
              <p:nvPr/>
            </p:nvSpPr>
            <p:spPr bwMode="auto">
              <a:xfrm flipV="1">
                <a:off x="4416" y="1632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809" name="Line 10"/>
              <p:cNvSpPr>
                <a:spLocks noChangeShapeType="1"/>
              </p:cNvSpPr>
              <p:nvPr/>
            </p:nvSpPr>
            <p:spPr bwMode="auto">
              <a:xfrm flipV="1">
                <a:off x="5040" y="1632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810" name="Line 11"/>
              <p:cNvSpPr>
                <a:spLocks noChangeShapeType="1"/>
              </p:cNvSpPr>
              <p:nvPr/>
            </p:nvSpPr>
            <p:spPr bwMode="auto">
              <a:xfrm flipV="1">
                <a:off x="4752" y="2160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811" name="Line 12"/>
              <p:cNvSpPr>
                <a:spLocks noChangeShapeType="1"/>
              </p:cNvSpPr>
              <p:nvPr/>
            </p:nvSpPr>
            <p:spPr bwMode="auto">
              <a:xfrm flipH="1" flipV="1">
                <a:off x="5040" y="2016"/>
                <a:ext cx="19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812" name="Text Box 13"/>
              <p:cNvSpPr txBox="1">
                <a:spLocks noChangeArrowheads="1"/>
              </p:cNvSpPr>
              <p:nvPr/>
            </p:nvSpPr>
            <p:spPr bwMode="auto">
              <a:xfrm>
                <a:off x="4272" y="1392"/>
                <a:ext cx="336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/>
                  <a:t>A</a:t>
                </a:r>
              </a:p>
            </p:txBody>
          </p:sp>
          <p:sp>
            <p:nvSpPr>
              <p:cNvPr id="74813" name="Text Box 14"/>
              <p:cNvSpPr txBox="1">
                <a:spLocks noChangeArrowheads="1"/>
              </p:cNvSpPr>
              <p:nvPr/>
            </p:nvSpPr>
            <p:spPr bwMode="auto">
              <a:xfrm>
                <a:off x="4848" y="1392"/>
                <a:ext cx="336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/>
                  <a:t>B</a:t>
                </a:r>
              </a:p>
            </p:txBody>
          </p:sp>
          <p:sp>
            <p:nvSpPr>
              <p:cNvPr id="74814" name="Text Box 15"/>
              <p:cNvSpPr txBox="1">
                <a:spLocks noChangeArrowheads="1"/>
              </p:cNvSpPr>
              <p:nvPr/>
            </p:nvSpPr>
            <p:spPr bwMode="auto">
              <a:xfrm>
                <a:off x="5184" y="1881"/>
                <a:ext cx="336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/>
                  <a:t>S</a:t>
                </a:r>
              </a:p>
            </p:txBody>
          </p:sp>
          <p:sp>
            <p:nvSpPr>
              <p:cNvPr id="74815" name="Text Box 16"/>
              <p:cNvSpPr txBox="1">
                <a:spLocks noChangeArrowheads="1"/>
              </p:cNvSpPr>
              <p:nvPr/>
            </p:nvSpPr>
            <p:spPr bwMode="auto">
              <a:xfrm>
                <a:off x="4560" y="2304"/>
                <a:ext cx="336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/>
                  <a:t>C</a:t>
                </a:r>
              </a:p>
            </p:txBody>
          </p:sp>
          <p:sp>
            <p:nvSpPr>
              <p:cNvPr id="74816" name="Text Box 17"/>
              <p:cNvSpPr txBox="1">
                <a:spLocks noChangeArrowheads="1"/>
              </p:cNvSpPr>
              <p:nvPr/>
            </p:nvSpPr>
            <p:spPr bwMode="auto">
              <a:xfrm>
                <a:off x="4272" y="1756"/>
                <a:ext cx="288" cy="212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600"/>
                  <a:t>1</a:t>
                </a:r>
              </a:p>
            </p:txBody>
          </p:sp>
          <p:sp>
            <p:nvSpPr>
              <p:cNvPr id="74817" name="Text Box 18"/>
              <p:cNvSpPr txBox="1">
                <a:spLocks noChangeArrowheads="1"/>
              </p:cNvSpPr>
              <p:nvPr/>
            </p:nvSpPr>
            <p:spPr bwMode="auto">
              <a:xfrm>
                <a:off x="4896" y="1756"/>
                <a:ext cx="288" cy="212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600"/>
                  <a:t>0</a:t>
                </a:r>
              </a:p>
            </p:txBody>
          </p:sp>
        </p:grpSp>
        <p:sp>
          <p:nvSpPr>
            <p:cNvPr id="74806" name="Text Box 19"/>
            <p:cNvSpPr txBox="1">
              <a:spLocks noChangeArrowheads="1"/>
            </p:cNvSpPr>
            <p:nvPr/>
          </p:nvSpPr>
          <p:spPr bwMode="auto">
            <a:xfrm>
              <a:off x="3996" y="2769"/>
              <a:ext cx="1668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latin typeface="Arial" charset="0"/>
                </a:rPr>
                <a:t>MULTIPLEXOR</a:t>
              </a:r>
              <a:r>
                <a:rPr lang="en-US">
                  <a:latin typeface="Arial" charset="0"/>
                </a:rPr>
                <a:t> Symbol</a:t>
              </a:r>
            </a:p>
          </p:txBody>
        </p:sp>
      </p:grpSp>
      <p:graphicFrame>
        <p:nvGraphicFramePr>
          <p:cNvPr id="925716" name="Group 20"/>
          <p:cNvGraphicFramePr>
            <a:graphicFrameLocks noGrp="1"/>
          </p:cNvGraphicFramePr>
          <p:nvPr>
            <p:ph sz="half" idx="2"/>
          </p:nvPr>
        </p:nvGraphicFramePr>
        <p:xfrm>
          <a:off x="1770063" y="2232025"/>
          <a:ext cx="1663700" cy="3078480"/>
        </p:xfrm>
        <a:graphic>
          <a:graphicData uri="http://schemas.openxmlformats.org/drawingml/2006/table">
            <a:tbl>
              <a:tblPr/>
              <a:tblGrid>
                <a:gridCol w="352425"/>
                <a:gridCol w="354012"/>
                <a:gridCol w="441325"/>
                <a:gridCol w="515938"/>
              </a:tblGrid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95A9">
                        <a:alpha val="50000"/>
                      </a:srgb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95A9">
                        <a:alpha val="50000"/>
                      </a:srgb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95A9">
                        <a:alpha val="50000"/>
                      </a:srgb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95A9">
                        <a:alpha val="50000"/>
                      </a:srgb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95A9">
                        <a:alpha val="50000"/>
                      </a:srgb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95A9">
                        <a:alpha val="50000"/>
                      </a:srgb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95A9">
                        <a:alpha val="50000"/>
                      </a:srgb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95A9">
                        <a:alpha val="50000"/>
                      </a:srgb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ECEN 301</a:t>
            </a:r>
          </a:p>
        </p:txBody>
      </p:sp>
      <p:sp>
        <p:nvSpPr>
          <p:cNvPr id="7577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Discussion #25 – Final Review</a:t>
            </a:r>
          </a:p>
        </p:txBody>
      </p:sp>
      <p:sp>
        <p:nvSpPr>
          <p:cNvPr id="7578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802C3730-3AB4-4F69-BF51-F5892F7B2AB8}" type="slidenum">
              <a:rPr lang="en-US" smtClean="0"/>
              <a:pPr lvl="1"/>
              <a:t>67</a:t>
            </a:fld>
            <a:endParaRPr lang="en-US" smtClean="0"/>
          </a:p>
        </p:txBody>
      </p:sp>
      <p:sp>
        <p:nvSpPr>
          <p:cNvPr id="757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Sequential Logic – SR Latch</a:t>
            </a:r>
          </a:p>
        </p:txBody>
      </p:sp>
      <p:sp>
        <p:nvSpPr>
          <p:cNvPr id="7578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6400" y="1333500"/>
            <a:ext cx="7823200" cy="1638300"/>
          </a:xfrm>
          <a:noFill/>
        </p:spPr>
        <p:txBody>
          <a:bodyPr/>
          <a:lstStyle/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sz="2000" b="1" u="sng" smtClean="0"/>
              <a:t>SR Latch</a:t>
            </a:r>
            <a:r>
              <a:rPr lang="en-US" sz="2000" smtClean="0"/>
              <a:t> with additional inputs:</a:t>
            </a:r>
          </a:p>
          <a:p>
            <a:pPr lvl="1">
              <a:lnSpc>
                <a:spcPct val="90000"/>
              </a:lnSpc>
              <a:buClr>
                <a:srgbClr val="ABA964"/>
              </a:buClr>
            </a:pPr>
            <a:r>
              <a:rPr lang="en-US" sz="1800" b="1" smtClean="0"/>
              <a:t>Enable</a:t>
            </a:r>
            <a:r>
              <a:rPr lang="en-US" sz="1800" smtClean="0"/>
              <a:t> (E) – S and R can only change Q when E is 1</a:t>
            </a:r>
          </a:p>
          <a:p>
            <a:pPr lvl="1">
              <a:lnSpc>
                <a:spcPct val="90000"/>
              </a:lnSpc>
              <a:buClr>
                <a:srgbClr val="ABA964"/>
              </a:buClr>
            </a:pPr>
            <a:r>
              <a:rPr lang="en-US" sz="1800" b="1" smtClean="0"/>
              <a:t>Preset</a:t>
            </a:r>
            <a:r>
              <a:rPr lang="en-US" sz="1800" smtClean="0"/>
              <a:t> (PRE) – regardless of S, R, or E, put Q to 1 when PRE is 1</a:t>
            </a:r>
          </a:p>
          <a:p>
            <a:pPr lvl="1">
              <a:lnSpc>
                <a:spcPct val="90000"/>
              </a:lnSpc>
              <a:buClr>
                <a:srgbClr val="ABA964"/>
              </a:buClr>
            </a:pPr>
            <a:r>
              <a:rPr lang="en-US" sz="1800" b="1" smtClean="0"/>
              <a:t>Clear</a:t>
            </a:r>
            <a:r>
              <a:rPr lang="en-US" sz="1800" smtClean="0"/>
              <a:t> (CLR) – regardless of S, R, E, or PRE, put Q to 0 when CLR is 1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sz="2000" smtClean="0"/>
              <a:t>	</a:t>
            </a:r>
          </a:p>
        </p:txBody>
      </p:sp>
      <p:grpSp>
        <p:nvGrpSpPr>
          <p:cNvPr id="75783" name="Group 4"/>
          <p:cNvGrpSpPr>
            <a:grpSpLocks/>
          </p:cNvGrpSpPr>
          <p:nvPr/>
        </p:nvGrpSpPr>
        <p:grpSpPr bwMode="auto">
          <a:xfrm>
            <a:off x="7848600" y="984250"/>
            <a:ext cx="1116013" cy="1890713"/>
            <a:chOff x="1625" y="1570"/>
            <a:chExt cx="703" cy="1191"/>
          </a:xfrm>
        </p:grpSpPr>
        <p:sp>
          <p:nvSpPr>
            <p:cNvPr id="75828" name="Rectangle 5"/>
            <p:cNvSpPr>
              <a:spLocks noChangeArrowheads="1"/>
            </p:cNvSpPr>
            <p:nvPr/>
          </p:nvSpPr>
          <p:spPr bwMode="auto">
            <a:xfrm>
              <a:off x="1787" y="1742"/>
              <a:ext cx="384" cy="850"/>
            </a:xfrm>
            <a:prstGeom prst="rect">
              <a:avLst/>
            </a:prstGeom>
            <a:solidFill>
              <a:srgbClr val="ABA964">
                <a:alpha val="20000"/>
              </a:srgb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829" name="Line 6"/>
            <p:cNvSpPr>
              <a:spLocks noChangeShapeType="1"/>
            </p:cNvSpPr>
            <p:nvPr/>
          </p:nvSpPr>
          <p:spPr bwMode="auto">
            <a:xfrm flipH="1">
              <a:off x="1632" y="1972"/>
              <a:ext cx="15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5830" name="Line 7"/>
            <p:cNvSpPr>
              <a:spLocks noChangeShapeType="1"/>
            </p:cNvSpPr>
            <p:nvPr/>
          </p:nvSpPr>
          <p:spPr bwMode="auto">
            <a:xfrm flipH="1">
              <a:off x="1632" y="2350"/>
              <a:ext cx="15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5831" name="Line 8"/>
            <p:cNvSpPr>
              <a:spLocks noChangeShapeType="1"/>
            </p:cNvSpPr>
            <p:nvPr/>
          </p:nvSpPr>
          <p:spPr bwMode="auto">
            <a:xfrm flipH="1">
              <a:off x="2173" y="1972"/>
              <a:ext cx="15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5832" name="Text Box 9"/>
            <p:cNvSpPr txBox="1">
              <a:spLocks noChangeArrowheads="1"/>
            </p:cNvSpPr>
            <p:nvPr/>
          </p:nvSpPr>
          <p:spPr bwMode="auto">
            <a:xfrm>
              <a:off x="1777" y="1852"/>
              <a:ext cx="187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600"/>
                <a:t>S</a:t>
              </a:r>
            </a:p>
          </p:txBody>
        </p:sp>
        <p:sp>
          <p:nvSpPr>
            <p:cNvPr id="75833" name="Text Box 10"/>
            <p:cNvSpPr txBox="1">
              <a:spLocks noChangeArrowheads="1"/>
            </p:cNvSpPr>
            <p:nvPr/>
          </p:nvSpPr>
          <p:spPr bwMode="auto">
            <a:xfrm>
              <a:off x="1984" y="1852"/>
              <a:ext cx="208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600"/>
                <a:t>Q</a:t>
              </a:r>
            </a:p>
          </p:txBody>
        </p:sp>
        <p:sp>
          <p:nvSpPr>
            <p:cNvPr id="75834" name="Text Box 11"/>
            <p:cNvSpPr txBox="1">
              <a:spLocks noChangeArrowheads="1"/>
            </p:cNvSpPr>
            <p:nvPr/>
          </p:nvSpPr>
          <p:spPr bwMode="auto">
            <a:xfrm>
              <a:off x="1774" y="2236"/>
              <a:ext cx="201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600"/>
                <a:t>R</a:t>
              </a:r>
            </a:p>
          </p:txBody>
        </p:sp>
        <p:sp>
          <p:nvSpPr>
            <p:cNvPr id="75835" name="Line 12"/>
            <p:cNvSpPr>
              <a:spLocks noChangeShapeType="1"/>
            </p:cNvSpPr>
            <p:nvPr/>
          </p:nvSpPr>
          <p:spPr bwMode="auto">
            <a:xfrm flipH="1">
              <a:off x="1625" y="2151"/>
              <a:ext cx="15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5836" name="Text Box 13"/>
            <p:cNvSpPr txBox="1">
              <a:spLocks noChangeArrowheads="1"/>
            </p:cNvSpPr>
            <p:nvPr/>
          </p:nvSpPr>
          <p:spPr bwMode="auto">
            <a:xfrm>
              <a:off x="1770" y="2037"/>
              <a:ext cx="194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600"/>
                <a:t>E</a:t>
              </a:r>
            </a:p>
          </p:txBody>
        </p:sp>
        <p:sp>
          <p:nvSpPr>
            <p:cNvPr id="75837" name="Text Box 14"/>
            <p:cNvSpPr txBox="1">
              <a:spLocks noChangeArrowheads="1"/>
            </p:cNvSpPr>
            <p:nvPr/>
          </p:nvSpPr>
          <p:spPr bwMode="auto">
            <a:xfrm>
              <a:off x="1810" y="2416"/>
              <a:ext cx="321" cy="19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400"/>
                <a:t>PRE</a:t>
              </a:r>
            </a:p>
          </p:txBody>
        </p:sp>
        <p:sp>
          <p:nvSpPr>
            <p:cNvPr id="75838" name="Text Box 15"/>
            <p:cNvSpPr txBox="1">
              <a:spLocks noChangeArrowheads="1"/>
            </p:cNvSpPr>
            <p:nvPr/>
          </p:nvSpPr>
          <p:spPr bwMode="auto">
            <a:xfrm>
              <a:off x="1818" y="1728"/>
              <a:ext cx="334" cy="19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400"/>
                <a:t>CLR</a:t>
              </a:r>
            </a:p>
          </p:txBody>
        </p:sp>
        <p:sp>
          <p:nvSpPr>
            <p:cNvPr id="75839" name="Line 16"/>
            <p:cNvSpPr>
              <a:spLocks noChangeShapeType="1"/>
            </p:cNvSpPr>
            <p:nvPr/>
          </p:nvSpPr>
          <p:spPr bwMode="auto">
            <a:xfrm>
              <a:off x="1964" y="2592"/>
              <a:ext cx="3" cy="169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5840" name="Line 17"/>
            <p:cNvSpPr>
              <a:spLocks noChangeShapeType="1"/>
            </p:cNvSpPr>
            <p:nvPr/>
          </p:nvSpPr>
          <p:spPr bwMode="auto">
            <a:xfrm>
              <a:off x="1968" y="1570"/>
              <a:ext cx="3" cy="169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5784" name="Group 18"/>
          <p:cNvGrpSpPr>
            <a:grpSpLocks/>
          </p:cNvGrpSpPr>
          <p:nvPr/>
        </p:nvGrpSpPr>
        <p:grpSpPr bwMode="auto">
          <a:xfrm>
            <a:off x="3565525" y="2743200"/>
            <a:ext cx="5349875" cy="2892425"/>
            <a:chOff x="1865" y="2064"/>
            <a:chExt cx="3370" cy="1822"/>
          </a:xfrm>
        </p:grpSpPr>
        <p:sp>
          <p:nvSpPr>
            <p:cNvPr id="75787" name="Rectangle 19"/>
            <p:cNvSpPr>
              <a:spLocks noChangeArrowheads="1"/>
            </p:cNvSpPr>
            <p:nvPr/>
          </p:nvSpPr>
          <p:spPr bwMode="auto">
            <a:xfrm>
              <a:off x="2291" y="2096"/>
              <a:ext cx="277" cy="1744"/>
            </a:xfrm>
            <a:prstGeom prst="rect">
              <a:avLst/>
            </a:prstGeom>
            <a:solidFill>
              <a:srgbClr val="8495A9">
                <a:alpha val="50195"/>
              </a:srgbClr>
            </a:solidFill>
            <a:ln w="19050">
              <a:noFill/>
              <a:miter lim="800000"/>
              <a:headEnd type="none" w="lg" len="lg"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5788" name="Rectangle 20"/>
            <p:cNvSpPr>
              <a:spLocks noChangeArrowheads="1"/>
            </p:cNvSpPr>
            <p:nvPr/>
          </p:nvSpPr>
          <p:spPr bwMode="auto">
            <a:xfrm>
              <a:off x="2843" y="2096"/>
              <a:ext cx="277" cy="1744"/>
            </a:xfrm>
            <a:prstGeom prst="rect">
              <a:avLst/>
            </a:prstGeom>
            <a:solidFill>
              <a:srgbClr val="8495A9">
                <a:alpha val="50195"/>
              </a:srgbClr>
            </a:solidFill>
            <a:ln w="19050">
              <a:noFill/>
              <a:miter lim="800000"/>
              <a:headEnd type="none" w="lg" len="lg"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5789" name="Rectangle 21"/>
            <p:cNvSpPr>
              <a:spLocks noChangeArrowheads="1"/>
            </p:cNvSpPr>
            <p:nvPr/>
          </p:nvSpPr>
          <p:spPr bwMode="auto">
            <a:xfrm>
              <a:off x="3392" y="2096"/>
              <a:ext cx="277" cy="1744"/>
            </a:xfrm>
            <a:prstGeom prst="rect">
              <a:avLst/>
            </a:prstGeom>
            <a:solidFill>
              <a:srgbClr val="8495A9">
                <a:alpha val="50195"/>
              </a:srgbClr>
            </a:solidFill>
            <a:ln w="19050">
              <a:noFill/>
              <a:miter lim="800000"/>
              <a:headEnd type="none" w="lg" len="lg"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5790" name="Rectangle 22"/>
            <p:cNvSpPr>
              <a:spLocks noChangeArrowheads="1"/>
            </p:cNvSpPr>
            <p:nvPr/>
          </p:nvSpPr>
          <p:spPr bwMode="auto">
            <a:xfrm>
              <a:off x="3947" y="2096"/>
              <a:ext cx="277" cy="1744"/>
            </a:xfrm>
            <a:prstGeom prst="rect">
              <a:avLst/>
            </a:prstGeom>
            <a:solidFill>
              <a:srgbClr val="8495A9">
                <a:alpha val="50195"/>
              </a:srgbClr>
            </a:solidFill>
            <a:ln w="19050">
              <a:noFill/>
              <a:miter lim="800000"/>
              <a:headEnd type="none" w="lg" len="lg"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5791" name="Rectangle 23"/>
            <p:cNvSpPr>
              <a:spLocks noChangeArrowheads="1"/>
            </p:cNvSpPr>
            <p:nvPr/>
          </p:nvSpPr>
          <p:spPr bwMode="auto">
            <a:xfrm>
              <a:off x="4512" y="2096"/>
              <a:ext cx="277" cy="1744"/>
            </a:xfrm>
            <a:prstGeom prst="rect">
              <a:avLst/>
            </a:prstGeom>
            <a:solidFill>
              <a:srgbClr val="8495A9">
                <a:alpha val="50195"/>
              </a:srgbClr>
            </a:solidFill>
            <a:ln w="19050">
              <a:noFill/>
              <a:miter lim="800000"/>
              <a:headEnd type="none" w="lg" len="lg"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5792" name="Line 24"/>
            <p:cNvSpPr>
              <a:spLocks noChangeShapeType="1"/>
            </p:cNvSpPr>
            <p:nvPr/>
          </p:nvSpPr>
          <p:spPr bwMode="auto">
            <a:xfrm>
              <a:off x="2291" y="3776"/>
              <a:ext cx="294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stealth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5793" name="Line 25"/>
            <p:cNvSpPr>
              <a:spLocks noChangeShapeType="1"/>
            </p:cNvSpPr>
            <p:nvPr/>
          </p:nvSpPr>
          <p:spPr bwMode="auto">
            <a:xfrm>
              <a:off x="2291" y="2064"/>
              <a:ext cx="0" cy="177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5794" name="Line 26"/>
            <p:cNvSpPr>
              <a:spLocks noChangeShapeType="1"/>
            </p:cNvSpPr>
            <p:nvPr/>
          </p:nvSpPr>
          <p:spPr bwMode="auto">
            <a:xfrm>
              <a:off x="2845" y="2096"/>
              <a:ext cx="0" cy="17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5795" name="Line 27"/>
            <p:cNvSpPr>
              <a:spLocks noChangeShapeType="1"/>
            </p:cNvSpPr>
            <p:nvPr/>
          </p:nvSpPr>
          <p:spPr bwMode="auto">
            <a:xfrm>
              <a:off x="3398" y="2096"/>
              <a:ext cx="0" cy="17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5796" name="Line 28"/>
            <p:cNvSpPr>
              <a:spLocks noChangeShapeType="1"/>
            </p:cNvSpPr>
            <p:nvPr/>
          </p:nvSpPr>
          <p:spPr bwMode="auto">
            <a:xfrm>
              <a:off x="3952" y="2096"/>
              <a:ext cx="0" cy="17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5797" name="Line 29"/>
            <p:cNvSpPr>
              <a:spLocks noChangeShapeType="1"/>
            </p:cNvSpPr>
            <p:nvPr/>
          </p:nvSpPr>
          <p:spPr bwMode="auto">
            <a:xfrm>
              <a:off x="4505" y="2096"/>
              <a:ext cx="0" cy="17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5798" name="Text Box 30"/>
            <p:cNvSpPr txBox="1">
              <a:spLocks noChangeArrowheads="1"/>
            </p:cNvSpPr>
            <p:nvPr/>
          </p:nvSpPr>
          <p:spPr bwMode="auto">
            <a:xfrm>
              <a:off x="1960" y="3655"/>
              <a:ext cx="204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E</a:t>
              </a:r>
            </a:p>
          </p:txBody>
        </p:sp>
        <p:sp>
          <p:nvSpPr>
            <p:cNvPr id="75799" name="Text Box 31"/>
            <p:cNvSpPr txBox="1">
              <a:spLocks noChangeArrowheads="1"/>
            </p:cNvSpPr>
            <p:nvPr/>
          </p:nvSpPr>
          <p:spPr bwMode="auto">
            <a:xfrm>
              <a:off x="1961" y="3372"/>
              <a:ext cx="196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S</a:t>
              </a:r>
            </a:p>
          </p:txBody>
        </p:sp>
        <p:sp>
          <p:nvSpPr>
            <p:cNvPr id="75800" name="Text Box 32"/>
            <p:cNvSpPr txBox="1">
              <a:spLocks noChangeArrowheads="1"/>
            </p:cNvSpPr>
            <p:nvPr/>
          </p:nvSpPr>
          <p:spPr bwMode="auto">
            <a:xfrm>
              <a:off x="1953" y="3055"/>
              <a:ext cx="212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R</a:t>
              </a:r>
            </a:p>
          </p:txBody>
        </p:sp>
        <p:sp>
          <p:nvSpPr>
            <p:cNvPr id="75801" name="Text Box 33"/>
            <p:cNvSpPr txBox="1">
              <a:spLocks noChangeArrowheads="1"/>
            </p:cNvSpPr>
            <p:nvPr/>
          </p:nvSpPr>
          <p:spPr bwMode="auto">
            <a:xfrm>
              <a:off x="1873" y="2797"/>
              <a:ext cx="380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PRE</a:t>
              </a:r>
            </a:p>
          </p:txBody>
        </p:sp>
        <p:sp>
          <p:nvSpPr>
            <p:cNvPr id="75802" name="Freeform 34"/>
            <p:cNvSpPr>
              <a:spLocks/>
            </p:cNvSpPr>
            <p:nvPr/>
          </p:nvSpPr>
          <p:spPr bwMode="auto">
            <a:xfrm>
              <a:off x="2291" y="3614"/>
              <a:ext cx="2768" cy="162"/>
            </a:xfrm>
            <a:custGeom>
              <a:avLst/>
              <a:gdLst>
                <a:gd name="T0" fmla="*/ 0 w 3840"/>
                <a:gd name="T1" fmla="*/ 109 h 240"/>
                <a:gd name="T2" fmla="*/ 0 w 3840"/>
                <a:gd name="T3" fmla="*/ 0 h 240"/>
                <a:gd name="T4" fmla="*/ 200 w 3840"/>
                <a:gd name="T5" fmla="*/ 0 h 240"/>
                <a:gd name="T6" fmla="*/ 200 w 3840"/>
                <a:gd name="T7" fmla="*/ 109 h 240"/>
                <a:gd name="T8" fmla="*/ 399 w 3840"/>
                <a:gd name="T9" fmla="*/ 109 h 240"/>
                <a:gd name="T10" fmla="*/ 399 w 3840"/>
                <a:gd name="T11" fmla="*/ 0 h 240"/>
                <a:gd name="T12" fmla="*/ 598 w 3840"/>
                <a:gd name="T13" fmla="*/ 0 h 240"/>
                <a:gd name="T14" fmla="*/ 598 w 3840"/>
                <a:gd name="T15" fmla="*/ 109 h 240"/>
                <a:gd name="T16" fmla="*/ 798 w 3840"/>
                <a:gd name="T17" fmla="*/ 109 h 240"/>
                <a:gd name="T18" fmla="*/ 798 w 3840"/>
                <a:gd name="T19" fmla="*/ 0 h 240"/>
                <a:gd name="T20" fmla="*/ 998 w 3840"/>
                <a:gd name="T21" fmla="*/ 0 h 240"/>
                <a:gd name="T22" fmla="*/ 998 w 3840"/>
                <a:gd name="T23" fmla="*/ 109 h 240"/>
                <a:gd name="T24" fmla="*/ 1197 w 3840"/>
                <a:gd name="T25" fmla="*/ 109 h 240"/>
                <a:gd name="T26" fmla="*/ 1197 w 3840"/>
                <a:gd name="T27" fmla="*/ 0 h 240"/>
                <a:gd name="T28" fmla="*/ 1397 w 3840"/>
                <a:gd name="T29" fmla="*/ 0 h 240"/>
                <a:gd name="T30" fmla="*/ 1397 w 3840"/>
                <a:gd name="T31" fmla="*/ 109 h 240"/>
                <a:gd name="T32" fmla="*/ 1596 w 3840"/>
                <a:gd name="T33" fmla="*/ 109 h 240"/>
                <a:gd name="T34" fmla="*/ 1596 w 3840"/>
                <a:gd name="T35" fmla="*/ 0 h 240"/>
                <a:gd name="T36" fmla="*/ 1796 w 3840"/>
                <a:gd name="T37" fmla="*/ 0 h 240"/>
                <a:gd name="T38" fmla="*/ 1796 w 3840"/>
                <a:gd name="T39" fmla="*/ 109 h 240"/>
                <a:gd name="T40" fmla="*/ 1995 w 3840"/>
                <a:gd name="T41" fmla="*/ 109 h 240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3840"/>
                <a:gd name="T64" fmla="*/ 0 h 240"/>
                <a:gd name="T65" fmla="*/ 3840 w 3840"/>
                <a:gd name="T66" fmla="*/ 240 h 240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3840" h="240">
                  <a:moveTo>
                    <a:pt x="0" y="240"/>
                  </a:moveTo>
                  <a:lnTo>
                    <a:pt x="0" y="0"/>
                  </a:lnTo>
                  <a:lnTo>
                    <a:pt x="384" y="0"/>
                  </a:lnTo>
                  <a:lnTo>
                    <a:pt x="384" y="240"/>
                  </a:lnTo>
                  <a:lnTo>
                    <a:pt x="768" y="240"/>
                  </a:lnTo>
                  <a:lnTo>
                    <a:pt x="768" y="0"/>
                  </a:lnTo>
                  <a:lnTo>
                    <a:pt x="1152" y="0"/>
                  </a:lnTo>
                  <a:lnTo>
                    <a:pt x="1152" y="240"/>
                  </a:lnTo>
                  <a:lnTo>
                    <a:pt x="1536" y="240"/>
                  </a:lnTo>
                  <a:lnTo>
                    <a:pt x="1536" y="0"/>
                  </a:lnTo>
                  <a:lnTo>
                    <a:pt x="1920" y="0"/>
                  </a:lnTo>
                  <a:lnTo>
                    <a:pt x="1920" y="240"/>
                  </a:lnTo>
                  <a:lnTo>
                    <a:pt x="2304" y="240"/>
                  </a:lnTo>
                  <a:lnTo>
                    <a:pt x="2304" y="0"/>
                  </a:lnTo>
                  <a:lnTo>
                    <a:pt x="2688" y="0"/>
                  </a:lnTo>
                  <a:lnTo>
                    <a:pt x="2688" y="240"/>
                  </a:lnTo>
                  <a:lnTo>
                    <a:pt x="3072" y="240"/>
                  </a:lnTo>
                  <a:lnTo>
                    <a:pt x="3072" y="0"/>
                  </a:lnTo>
                  <a:lnTo>
                    <a:pt x="3456" y="0"/>
                  </a:lnTo>
                  <a:lnTo>
                    <a:pt x="3456" y="240"/>
                  </a:lnTo>
                  <a:lnTo>
                    <a:pt x="3840" y="240"/>
                  </a:lnTo>
                </a:path>
              </a:pathLst>
            </a:custGeom>
            <a:noFill/>
            <a:ln w="3175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5803" name="Text Box 35"/>
            <p:cNvSpPr txBox="1">
              <a:spLocks noChangeArrowheads="1"/>
            </p:cNvSpPr>
            <p:nvPr/>
          </p:nvSpPr>
          <p:spPr bwMode="auto">
            <a:xfrm>
              <a:off x="1865" y="2474"/>
              <a:ext cx="396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CLR</a:t>
              </a:r>
            </a:p>
          </p:txBody>
        </p:sp>
        <p:sp>
          <p:nvSpPr>
            <p:cNvPr id="75804" name="Text Box 36"/>
            <p:cNvSpPr txBox="1">
              <a:spLocks noChangeArrowheads="1"/>
            </p:cNvSpPr>
            <p:nvPr/>
          </p:nvSpPr>
          <p:spPr bwMode="auto">
            <a:xfrm>
              <a:off x="1953" y="2183"/>
              <a:ext cx="220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Q</a:t>
              </a:r>
            </a:p>
          </p:txBody>
        </p:sp>
        <p:sp>
          <p:nvSpPr>
            <p:cNvPr id="75805" name="Freeform 37"/>
            <p:cNvSpPr>
              <a:spLocks/>
            </p:cNvSpPr>
            <p:nvPr/>
          </p:nvSpPr>
          <p:spPr bwMode="auto">
            <a:xfrm>
              <a:off x="2706" y="3065"/>
              <a:ext cx="277" cy="194"/>
            </a:xfrm>
            <a:custGeom>
              <a:avLst/>
              <a:gdLst>
                <a:gd name="T0" fmla="*/ 0 w 384"/>
                <a:gd name="T1" fmla="*/ 131 h 288"/>
                <a:gd name="T2" fmla="*/ 0 w 384"/>
                <a:gd name="T3" fmla="*/ 0 h 288"/>
                <a:gd name="T4" fmla="*/ 200 w 384"/>
                <a:gd name="T5" fmla="*/ 0 h 288"/>
                <a:gd name="T6" fmla="*/ 200 w 384"/>
                <a:gd name="T7" fmla="*/ 131 h 28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84"/>
                <a:gd name="T13" fmla="*/ 0 h 288"/>
                <a:gd name="T14" fmla="*/ 384 w 384"/>
                <a:gd name="T15" fmla="*/ 288 h 28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84" h="288">
                  <a:moveTo>
                    <a:pt x="0" y="288"/>
                  </a:moveTo>
                  <a:lnTo>
                    <a:pt x="0" y="0"/>
                  </a:lnTo>
                  <a:lnTo>
                    <a:pt x="384" y="0"/>
                  </a:lnTo>
                  <a:lnTo>
                    <a:pt x="384" y="288"/>
                  </a:lnTo>
                </a:path>
              </a:pathLst>
            </a:custGeom>
            <a:noFill/>
            <a:ln w="3175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5806" name="Freeform 38"/>
            <p:cNvSpPr>
              <a:spLocks/>
            </p:cNvSpPr>
            <p:nvPr/>
          </p:nvSpPr>
          <p:spPr bwMode="auto">
            <a:xfrm>
              <a:off x="2291" y="3356"/>
              <a:ext cx="277" cy="194"/>
            </a:xfrm>
            <a:custGeom>
              <a:avLst/>
              <a:gdLst>
                <a:gd name="T0" fmla="*/ 0 w 384"/>
                <a:gd name="T1" fmla="*/ 131 h 288"/>
                <a:gd name="T2" fmla="*/ 0 w 384"/>
                <a:gd name="T3" fmla="*/ 0 h 288"/>
                <a:gd name="T4" fmla="*/ 200 w 384"/>
                <a:gd name="T5" fmla="*/ 0 h 288"/>
                <a:gd name="T6" fmla="*/ 200 w 384"/>
                <a:gd name="T7" fmla="*/ 131 h 28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84"/>
                <a:gd name="T13" fmla="*/ 0 h 288"/>
                <a:gd name="T14" fmla="*/ 384 w 384"/>
                <a:gd name="T15" fmla="*/ 288 h 28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84" h="288">
                  <a:moveTo>
                    <a:pt x="0" y="288"/>
                  </a:moveTo>
                  <a:lnTo>
                    <a:pt x="0" y="0"/>
                  </a:lnTo>
                  <a:lnTo>
                    <a:pt x="384" y="0"/>
                  </a:lnTo>
                  <a:lnTo>
                    <a:pt x="384" y="288"/>
                  </a:lnTo>
                </a:path>
              </a:pathLst>
            </a:custGeom>
            <a:noFill/>
            <a:ln w="3175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5807" name="Freeform 39"/>
            <p:cNvSpPr>
              <a:spLocks/>
            </p:cNvSpPr>
            <p:nvPr/>
          </p:nvSpPr>
          <p:spPr bwMode="auto">
            <a:xfrm>
              <a:off x="3191" y="3356"/>
              <a:ext cx="276" cy="194"/>
            </a:xfrm>
            <a:custGeom>
              <a:avLst/>
              <a:gdLst>
                <a:gd name="T0" fmla="*/ 0 w 384"/>
                <a:gd name="T1" fmla="*/ 131 h 288"/>
                <a:gd name="T2" fmla="*/ 0 w 384"/>
                <a:gd name="T3" fmla="*/ 0 h 288"/>
                <a:gd name="T4" fmla="*/ 198 w 384"/>
                <a:gd name="T5" fmla="*/ 0 h 288"/>
                <a:gd name="T6" fmla="*/ 198 w 384"/>
                <a:gd name="T7" fmla="*/ 131 h 28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84"/>
                <a:gd name="T13" fmla="*/ 0 h 288"/>
                <a:gd name="T14" fmla="*/ 384 w 384"/>
                <a:gd name="T15" fmla="*/ 288 h 28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84" h="288">
                  <a:moveTo>
                    <a:pt x="0" y="288"/>
                  </a:moveTo>
                  <a:lnTo>
                    <a:pt x="0" y="0"/>
                  </a:lnTo>
                  <a:lnTo>
                    <a:pt x="384" y="0"/>
                  </a:lnTo>
                  <a:lnTo>
                    <a:pt x="384" y="288"/>
                  </a:lnTo>
                </a:path>
              </a:pathLst>
            </a:custGeom>
            <a:noFill/>
            <a:ln w="3175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5808" name="Freeform 40"/>
            <p:cNvSpPr>
              <a:spLocks/>
            </p:cNvSpPr>
            <p:nvPr/>
          </p:nvSpPr>
          <p:spPr bwMode="auto">
            <a:xfrm>
              <a:off x="2291" y="2452"/>
              <a:ext cx="1211" cy="193"/>
            </a:xfrm>
            <a:custGeom>
              <a:avLst/>
              <a:gdLst>
                <a:gd name="T0" fmla="*/ 0 w 384"/>
                <a:gd name="T1" fmla="*/ 129 h 288"/>
                <a:gd name="T2" fmla="*/ 0 w 384"/>
                <a:gd name="T3" fmla="*/ 0 h 288"/>
                <a:gd name="T4" fmla="*/ 3819 w 384"/>
                <a:gd name="T5" fmla="*/ 0 h 288"/>
                <a:gd name="T6" fmla="*/ 3819 w 384"/>
                <a:gd name="T7" fmla="*/ 129 h 28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84"/>
                <a:gd name="T13" fmla="*/ 0 h 288"/>
                <a:gd name="T14" fmla="*/ 384 w 384"/>
                <a:gd name="T15" fmla="*/ 288 h 28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84" h="288">
                  <a:moveTo>
                    <a:pt x="0" y="288"/>
                  </a:moveTo>
                  <a:lnTo>
                    <a:pt x="0" y="0"/>
                  </a:lnTo>
                  <a:lnTo>
                    <a:pt x="384" y="0"/>
                  </a:lnTo>
                  <a:lnTo>
                    <a:pt x="384" y="288"/>
                  </a:lnTo>
                </a:path>
              </a:pathLst>
            </a:custGeom>
            <a:noFill/>
            <a:ln w="3175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5809" name="Freeform 41"/>
            <p:cNvSpPr>
              <a:spLocks/>
            </p:cNvSpPr>
            <p:nvPr/>
          </p:nvSpPr>
          <p:spPr bwMode="auto">
            <a:xfrm>
              <a:off x="2291" y="2774"/>
              <a:ext cx="2041" cy="194"/>
            </a:xfrm>
            <a:custGeom>
              <a:avLst/>
              <a:gdLst>
                <a:gd name="T0" fmla="*/ 0 w 384"/>
                <a:gd name="T1" fmla="*/ 131 h 288"/>
                <a:gd name="T2" fmla="*/ 0 w 384"/>
                <a:gd name="T3" fmla="*/ 0 h 288"/>
                <a:gd name="T4" fmla="*/ 10848 w 384"/>
                <a:gd name="T5" fmla="*/ 0 h 288"/>
                <a:gd name="T6" fmla="*/ 10848 w 384"/>
                <a:gd name="T7" fmla="*/ 131 h 28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84"/>
                <a:gd name="T13" fmla="*/ 0 h 288"/>
                <a:gd name="T14" fmla="*/ 384 w 384"/>
                <a:gd name="T15" fmla="*/ 288 h 28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84" h="288">
                  <a:moveTo>
                    <a:pt x="0" y="288"/>
                  </a:moveTo>
                  <a:lnTo>
                    <a:pt x="0" y="0"/>
                  </a:lnTo>
                  <a:lnTo>
                    <a:pt x="384" y="0"/>
                  </a:lnTo>
                  <a:lnTo>
                    <a:pt x="384" y="288"/>
                  </a:lnTo>
                </a:path>
              </a:pathLst>
            </a:custGeom>
            <a:noFill/>
            <a:ln w="3175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5810" name="Freeform 42"/>
            <p:cNvSpPr>
              <a:spLocks/>
            </p:cNvSpPr>
            <p:nvPr/>
          </p:nvSpPr>
          <p:spPr bwMode="auto">
            <a:xfrm>
              <a:off x="4436" y="3065"/>
              <a:ext cx="277" cy="194"/>
            </a:xfrm>
            <a:custGeom>
              <a:avLst/>
              <a:gdLst>
                <a:gd name="T0" fmla="*/ 0 w 384"/>
                <a:gd name="T1" fmla="*/ 131 h 288"/>
                <a:gd name="T2" fmla="*/ 0 w 384"/>
                <a:gd name="T3" fmla="*/ 0 h 288"/>
                <a:gd name="T4" fmla="*/ 200 w 384"/>
                <a:gd name="T5" fmla="*/ 0 h 288"/>
                <a:gd name="T6" fmla="*/ 200 w 384"/>
                <a:gd name="T7" fmla="*/ 131 h 28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84"/>
                <a:gd name="T13" fmla="*/ 0 h 288"/>
                <a:gd name="T14" fmla="*/ 384 w 384"/>
                <a:gd name="T15" fmla="*/ 288 h 28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84" h="288">
                  <a:moveTo>
                    <a:pt x="0" y="288"/>
                  </a:moveTo>
                  <a:lnTo>
                    <a:pt x="0" y="0"/>
                  </a:lnTo>
                  <a:lnTo>
                    <a:pt x="384" y="0"/>
                  </a:lnTo>
                  <a:lnTo>
                    <a:pt x="384" y="288"/>
                  </a:lnTo>
                </a:path>
              </a:pathLst>
            </a:custGeom>
            <a:noFill/>
            <a:ln w="3175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5811" name="Freeform 43"/>
            <p:cNvSpPr>
              <a:spLocks/>
            </p:cNvSpPr>
            <p:nvPr/>
          </p:nvSpPr>
          <p:spPr bwMode="auto">
            <a:xfrm>
              <a:off x="3813" y="3065"/>
              <a:ext cx="277" cy="194"/>
            </a:xfrm>
            <a:custGeom>
              <a:avLst/>
              <a:gdLst>
                <a:gd name="T0" fmla="*/ 0 w 384"/>
                <a:gd name="T1" fmla="*/ 131 h 288"/>
                <a:gd name="T2" fmla="*/ 0 w 384"/>
                <a:gd name="T3" fmla="*/ 0 h 288"/>
                <a:gd name="T4" fmla="*/ 200 w 384"/>
                <a:gd name="T5" fmla="*/ 0 h 288"/>
                <a:gd name="T6" fmla="*/ 200 w 384"/>
                <a:gd name="T7" fmla="*/ 131 h 28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84"/>
                <a:gd name="T13" fmla="*/ 0 h 288"/>
                <a:gd name="T14" fmla="*/ 384 w 384"/>
                <a:gd name="T15" fmla="*/ 288 h 28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84" h="288">
                  <a:moveTo>
                    <a:pt x="0" y="288"/>
                  </a:moveTo>
                  <a:lnTo>
                    <a:pt x="0" y="0"/>
                  </a:lnTo>
                  <a:lnTo>
                    <a:pt x="384" y="0"/>
                  </a:lnTo>
                  <a:lnTo>
                    <a:pt x="384" y="288"/>
                  </a:lnTo>
                </a:path>
              </a:pathLst>
            </a:custGeom>
            <a:noFill/>
            <a:ln w="3175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5812" name="Freeform 44"/>
            <p:cNvSpPr>
              <a:spLocks/>
            </p:cNvSpPr>
            <p:nvPr/>
          </p:nvSpPr>
          <p:spPr bwMode="auto">
            <a:xfrm>
              <a:off x="3512" y="2161"/>
              <a:ext cx="993" cy="194"/>
            </a:xfrm>
            <a:custGeom>
              <a:avLst/>
              <a:gdLst>
                <a:gd name="T0" fmla="*/ 0 w 384"/>
                <a:gd name="T1" fmla="*/ 131 h 288"/>
                <a:gd name="T2" fmla="*/ 0 w 384"/>
                <a:gd name="T3" fmla="*/ 0 h 288"/>
                <a:gd name="T4" fmla="*/ 2568 w 384"/>
                <a:gd name="T5" fmla="*/ 0 h 288"/>
                <a:gd name="T6" fmla="*/ 2568 w 384"/>
                <a:gd name="T7" fmla="*/ 131 h 28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84"/>
                <a:gd name="T13" fmla="*/ 0 h 288"/>
                <a:gd name="T14" fmla="*/ 384 w 384"/>
                <a:gd name="T15" fmla="*/ 288 h 28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84" h="288">
                  <a:moveTo>
                    <a:pt x="0" y="288"/>
                  </a:moveTo>
                  <a:lnTo>
                    <a:pt x="0" y="0"/>
                  </a:lnTo>
                  <a:lnTo>
                    <a:pt x="384" y="0"/>
                  </a:lnTo>
                  <a:lnTo>
                    <a:pt x="384" y="288"/>
                  </a:lnTo>
                </a:path>
              </a:pathLst>
            </a:custGeom>
            <a:noFill/>
            <a:ln w="3175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cxnSp>
          <p:nvCxnSpPr>
            <p:cNvPr id="75813" name="AutoShape 45"/>
            <p:cNvCxnSpPr>
              <a:cxnSpLocks noChangeShapeType="1"/>
              <a:stCxn id="75806" idx="3"/>
              <a:endCxn id="75807" idx="0"/>
            </p:cNvCxnSpPr>
            <p:nvPr/>
          </p:nvCxnSpPr>
          <p:spPr bwMode="auto">
            <a:xfrm>
              <a:off x="2575" y="3550"/>
              <a:ext cx="608" cy="0"/>
            </a:xfrm>
            <a:prstGeom prst="straightConnector1">
              <a:avLst/>
            </a:prstGeom>
            <a:noFill/>
            <a:ln w="3175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75814" name="AutoShape 46"/>
            <p:cNvCxnSpPr>
              <a:cxnSpLocks noChangeShapeType="1"/>
              <a:stCxn id="75805" idx="3"/>
              <a:endCxn id="75811" idx="0"/>
            </p:cNvCxnSpPr>
            <p:nvPr/>
          </p:nvCxnSpPr>
          <p:spPr bwMode="auto">
            <a:xfrm>
              <a:off x="2990" y="3259"/>
              <a:ext cx="816" cy="0"/>
            </a:xfrm>
            <a:prstGeom prst="straightConnector1">
              <a:avLst/>
            </a:prstGeom>
            <a:noFill/>
            <a:ln w="3175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75815" name="AutoShape 47"/>
            <p:cNvCxnSpPr>
              <a:cxnSpLocks noChangeShapeType="1"/>
              <a:stCxn id="75805" idx="0"/>
            </p:cNvCxnSpPr>
            <p:nvPr/>
          </p:nvCxnSpPr>
          <p:spPr bwMode="auto">
            <a:xfrm flipH="1">
              <a:off x="2288" y="3259"/>
              <a:ext cx="408" cy="0"/>
            </a:xfrm>
            <a:prstGeom prst="straightConnector1">
              <a:avLst/>
            </a:prstGeom>
            <a:noFill/>
            <a:ln w="3175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75816" name="AutoShape 48"/>
            <p:cNvCxnSpPr>
              <a:cxnSpLocks noChangeShapeType="1"/>
              <a:stCxn id="75811" idx="3"/>
              <a:endCxn id="75810" idx="0"/>
            </p:cNvCxnSpPr>
            <p:nvPr/>
          </p:nvCxnSpPr>
          <p:spPr bwMode="auto">
            <a:xfrm>
              <a:off x="4097" y="3259"/>
              <a:ext cx="332" cy="0"/>
            </a:xfrm>
            <a:prstGeom prst="straightConnector1">
              <a:avLst/>
            </a:prstGeom>
            <a:noFill/>
            <a:ln w="3175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75817" name="AutoShape 49"/>
            <p:cNvCxnSpPr>
              <a:cxnSpLocks noChangeShapeType="1"/>
              <a:stCxn id="75810" idx="3"/>
            </p:cNvCxnSpPr>
            <p:nvPr/>
          </p:nvCxnSpPr>
          <p:spPr bwMode="auto">
            <a:xfrm>
              <a:off x="4723" y="3259"/>
              <a:ext cx="512" cy="0"/>
            </a:xfrm>
            <a:prstGeom prst="straightConnector1">
              <a:avLst/>
            </a:prstGeom>
            <a:noFill/>
            <a:ln w="3175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75818" name="AutoShape 50"/>
            <p:cNvCxnSpPr>
              <a:cxnSpLocks noChangeShapeType="1"/>
              <a:stCxn id="75809" idx="3"/>
            </p:cNvCxnSpPr>
            <p:nvPr/>
          </p:nvCxnSpPr>
          <p:spPr bwMode="auto">
            <a:xfrm>
              <a:off x="4342" y="2968"/>
              <a:ext cx="892" cy="0"/>
            </a:xfrm>
            <a:prstGeom prst="straightConnector1">
              <a:avLst/>
            </a:prstGeom>
            <a:noFill/>
            <a:ln w="3175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75819" name="AutoShape 51"/>
            <p:cNvCxnSpPr>
              <a:cxnSpLocks noChangeShapeType="1"/>
              <a:stCxn id="75807" idx="3"/>
            </p:cNvCxnSpPr>
            <p:nvPr/>
          </p:nvCxnSpPr>
          <p:spPr bwMode="auto">
            <a:xfrm>
              <a:off x="3477" y="3550"/>
              <a:ext cx="1757" cy="0"/>
            </a:xfrm>
            <a:prstGeom prst="straightConnector1">
              <a:avLst/>
            </a:prstGeom>
            <a:noFill/>
            <a:ln w="3175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75820" name="AutoShape 52"/>
            <p:cNvCxnSpPr>
              <a:cxnSpLocks noChangeShapeType="1"/>
              <a:stCxn id="75808" idx="3"/>
            </p:cNvCxnSpPr>
            <p:nvPr/>
          </p:nvCxnSpPr>
          <p:spPr bwMode="auto">
            <a:xfrm>
              <a:off x="3512" y="2645"/>
              <a:ext cx="1723" cy="0"/>
            </a:xfrm>
            <a:prstGeom prst="straightConnector1">
              <a:avLst/>
            </a:prstGeom>
            <a:noFill/>
            <a:ln w="3175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75821" name="AutoShape 53"/>
            <p:cNvCxnSpPr>
              <a:cxnSpLocks noChangeShapeType="1"/>
              <a:stCxn id="75812" idx="0"/>
            </p:cNvCxnSpPr>
            <p:nvPr/>
          </p:nvCxnSpPr>
          <p:spPr bwMode="auto">
            <a:xfrm flipH="1">
              <a:off x="2291" y="2355"/>
              <a:ext cx="1211" cy="0"/>
            </a:xfrm>
            <a:prstGeom prst="straightConnector1">
              <a:avLst/>
            </a:prstGeom>
            <a:noFill/>
            <a:ln w="3175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75822" name="AutoShape 54"/>
            <p:cNvCxnSpPr>
              <a:cxnSpLocks noChangeShapeType="1"/>
              <a:stCxn id="75812" idx="3"/>
            </p:cNvCxnSpPr>
            <p:nvPr/>
          </p:nvCxnSpPr>
          <p:spPr bwMode="auto">
            <a:xfrm>
              <a:off x="4515" y="2355"/>
              <a:ext cx="719" cy="0"/>
            </a:xfrm>
            <a:prstGeom prst="straightConnector1">
              <a:avLst/>
            </a:prstGeom>
            <a:noFill/>
            <a:ln w="3175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75823" name="Line 55"/>
            <p:cNvSpPr>
              <a:spLocks noChangeShapeType="1"/>
            </p:cNvSpPr>
            <p:nvPr/>
          </p:nvSpPr>
          <p:spPr bwMode="auto">
            <a:xfrm>
              <a:off x="2571" y="2096"/>
              <a:ext cx="0" cy="17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5824" name="Line 56"/>
            <p:cNvSpPr>
              <a:spLocks noChangeShapeType="1"/>
            </p:cNvSpPr>
            <p:nvPr/>
          </p:nvSpPr>
          <p:spPr bwMode="auto">
            <a:xfrm>
              <a:off x="3120" y="2064"/>
              <a:ext cx="0" cy="17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5825" name="Line 57"/>
            <p:cNvSpPr>
              <a:spLocks noChangeShapeType="1"/>
            </p:cNvSpPr>
            <p:nvPr/>
          </p:nvSpPr>
          <p:spPr bwMode="auto">
            <a:xfrm>
              <a:off x="3669" y="2071"/>
              <a:ext cx="0" cy="17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5826" name="Line 58"/>
            <p:cNvSpPr>
              <a:spLocks noChangeShapeType="1"/>
            </p:cNvSpPr>
            <p:nvPr/>
          </p:nvSpPr>
          <p:spPr bwMode="auto">
            <a:xfrm>
              <a:off x="4224" y="2071"/>
              <a:ext cx="0" cy="17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5827" name="Line 59"/>
            <p:cNvSpPr>
              <a:spLocks noChangeShapeType="1"/>
            </p:cNvSpPr>
            <p:nvPr/>
          </p:nvSpPr>
          <p:spPr bwMode="auto">
            <a:xfrm>
              <a:off x="4786" y="2078"/>
              <a:ext cx="0" cy="17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5785" name="Text Box 60"/>
          <p:cNvSpPr txBox="1">
            <a:spLocks noChangeArrowheads="1"/>
          </p:cNvSpPr>
          <p:nvPr/>
        </p:nvSpPr>
        <p:spPr bwMode="auto">
          <a:xfrm>
            <a:off x="152400" y="3276600"/>
            <a:ext cx="3398838" cy="2214563"/>
          </a:xfrm>
          <a:prstGeom prst="rect">
            <a:avLst/>
          </a:prstGeom>
          <a:solidFill>
            <a:srgbClr val="FFFF99">
              <a:alpha val="70195"/>
            </a:srgbClr>
          </a:solidFill>
          <a:ln w="1905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pPr marL="457200" indent="-457200" algn="l"/>
            <a:r>
              <a:rPr lang="en-US" b="1"/>
              <a:t>Precedence</a:t>
            </a:r>
            <a:r>
              <a:rPr lang="en-US" sz="1600"/>
              <a:t>:</a:t>
            </a:r>
          </a:p>
          <a:p>
            <a:pPr marL="457200" indent="-457200" algn="l">
              <a:buFontTx/>
              <a:buAutoNum type="arabicPeriod"/>
            </a:pPr>
            <a:r>
              <a:rPr lang="en-US" sz="1600"/>
              <a:t>If CLR = 1, Q = 0</a:t>
            </a:r>
          </a:p>
          <a:p>
            <a:pPr marL="457200" indent="-457200" algn="l">
              <a:buFontTx/>
              <a:buAutoNum type="arabicPeriod"/>
            </a:pPr>
            <a:r>
              <a:rPr lang="en-US" sz="1600"/>
              <a:t>If PRE = 1, Q = 1</a:t>
            </a:r>
          </a:p>
          <a:p>
            <a:pPr marL="457200" indent="-457200" algn="l">
              <a:buFontTx/>
              <a:buAutoNum type="arabicPeriod"/>
            </a:pPr>
            <a:r>
              <a:rPr lang="en-US" sz="1600"/>
              <a:t>If E = 1, Q is set based on SR:</a:t>
            </a:r>
          </a:p>
          <a:p>
            <a:pPr marL="914400" lvl="1" indent="-457200" algn="l">
              <a:buFontTx/>
              <a:buChar char="•"/>
            </a:pPr>
            <a:r>
              <a:rPr lang="en-US" sz="1400"/>
              <a:t>If S = 0 and R = 0, Q = held</a:t>
            </a:r>
          </a:p>
          <a:p>
            <a:pPr marL="914400" lvl="1" indent="-457200" algn="l">
              <a:buFontTx/>
              <a:buChar char="•"/>
            </a:pPr>
            <a:r>
              <a:rPr lang="en-US" sz="1400"/>
              <a:t>If S = 0 and R = 1, Q = 0</a:t>
            </a:r>
          </a:p>
          <a:p>
            <a:pPr marL="914400" lvl="1" indent="-457200" algn="l">
              <a:buFontTx/>
              <a:buChar char="•"/>
            </a:pPr>
            <a:r>
              <a:rPr lang="en-US" sz="1400"/>
              <a:t>If S = 1 and R = 0, Q = 1</a:t>
            </a:r>
          </a:p>
          <a:p>
            <a:pPr marL="914400" lvl="1" indent="-457200" algn="l">
              <a:buFontTx/>
              <a:buChar char="•"/>
            </a:pPr>
            <a:r>
              <a:rPr lang="en-US" sz="1400"/>
              <a:t>If S = 1 and R = 1, Q = unstable</a:t>
            </a:r>
          </a:p>
          <a:p>
            <a:pPr marL="457200" indent="-457200" algn="l">
              <a:buFontTx/>
              <a:buAutoNum type="arabicPeriod"/>
            </a:pPr>
            <a:r>
              <a:rPr lang="en-US" sz="1600"/>
              <a:t>Else Q is held</a:t>
            </a:r>
          </a:p>
        </p:txBody>
      </p:sp>
      <p:sp>
        <p:nvSpPr>
          <p:cNvPr id="75786" name="Text Box 61"/>
          <p:cNvSpPr txBox="1">
            <a:spLocks noChangeArrowheads="1"/>
          </p:cNvSpPr>
          <p:nvPr/>
        </p:nvSpPr>
        <p:spPr bwMode="auto">
          <a:xfrm>
            <a:off x="152400" y="5791200"/>
            <a:ext cx="8867775" cy="355600"/>
          </a:xfrm>
          <a:prstGeom prst="rect">
            <a:avLst/>
          </a:prstGeom>
          <a:solidFill>
            <a:srgbClr val="ABA964">
              <a:alpha val="50195"/>
            </a:srgbClr>
          </a:solidFill>
          <a:ln w="1905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>
            <a:spAutoFit/>
          </a:bodyPr>
          <a:lstStyle/>
          <a:p>
            <a:pPr algn="l"/>
            <a:r>
              <a:rPr lang="en-US" sz="1600" b="1"/>
              <a:t>SR</a:t>
            </a:r>
            <a:r>
              <a:rPr lang="en-US" sz="1600"/>
              <a:t> can only change </a:t>
            </a:r>
            <a:r>
              <a:rPr lang="en-US" sz="1600" b="1"/>
              <a:t>Q</a:t>
            </a:r>
            <a:r>
              <a:rPr lang="en-US" sz="1600"/>
              <a:t> only in blue regions (where </a:t>
            </a:r>
            <a:r>
              <a:rPr lang="en-US" sz="1600" b="1"/>
              <a:t>E</a:t>
            </a:r>
            <a:r>
              <a:rPr lang="en-US" sz="1600"/>
              <a:t> = 1) </a:t>
            </a:r>
            <a:r>
              <a:rPr lang="en-US" sz="1600" u="sng"/>
              <a:t>BUT</a:t>
            </a:r>
            <a:r>
              <a:rPr lang="en-US" sz="1600"/>
              <a:t> </a:t>
            </a:r>
            <a:r>
              <a:rPr lang="en-US" sz="1600" b="1"/>
              <a:t>CLR</a:t>
            </a:r>
            <a:r>
              <a:rPr lang="en-US" sz="1600"/>
              <a:t> and </a:t>
            </a:r>
            <a:r>
              <a:rPr lang="en-US" sz="1600" b="1"/>
              <a:t>PRE</a:t>
            </a:r>
            <a:r>
              <a:rPr lang="en-US" sz="1600"/>
              <a:t> will change </a:t>
            </a:r>
            <a:r>
              <a:rPr lang="en-US" sz="1600" b="1"/>
              <a:t>Q</a:t>
            </a:r>
            <a:r>
              <a:rPr lang="en-US" sz="1600"/>
              <a:t> </a:t>
            </a:r>
            <a:r>
              <a:rPr lang="en-US" sz="1600" u="sng"/>
              <a:t>ANYTIME</a:t>
            </a: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ECEN 301</a:t>
            </a:r>
          </a:p>
        </p:txBody>
      </p:sp>
      <p:sp>
        <p:nvSpPr>
          <p:cNvPr id="76803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Discussion #25 – Final Review</a:t>
            </a:r>
          </a:p>
        </p:txBody>
      </p:sp>
      <p:sp>
        <p:nvSpPr>
          <p:cNvPr id="76804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AC07547A-B2A0-4E1E-BDB3-2608BD211FB8}" type="slidenum">
              <a:rPr lang="en-US" smtClean="0"/>
              <a:pPr lvl="1"/>
              <a:t>68</a:t>
            </a:fld>
            <a:endParaRPr lang="en-US" smtClean="0"/>
          </a:p>
        </p:txBody>
      </p:sp>
      <p:sp>
        <p:nvSpPr>
          <p:cNvPr id="768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Sequential Logic – D Latch</a:t>
            </a:r>
          </a:p>
        </p:txBody>
      </p:sp>
      <p:sp>
        <p:nvSpPr>
          <p:cNvPr id="7680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06400" y="1219200"/>
            <a:ext cx="8128000" cy="1943100"/>
          </a:xfrm>
        </p:spPr>
        <p:txBody>
          <a:bodyPr/>
          <a:lstStyle/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sz="2400" b="1" u="sng" smtClean="0"/>
              <a:t>D Latch</a:t>
            </a:r>
            <a:r>
              <a:rPr lang="en-US" sz="2400" smtClean="0"/>
              <a:t> has only 2 states:</a:t>
            </a:r>
          </a:p>
          <a:p>
            <a:pPr lvl="1">
              <a:lnSpc>
                <a:spcPct val="90000"/>
              </a:lnSpc>
            </a:pPr>
            <a:r>
              <a:rPr lang="en-US" sz="2000" b="1" smtClean="0"/>
              <a:t>Set</a:t>
            </a:r>
            <a:r>
              <a:rPr lang="en-US" sz="2000" smtClean="0"/>
              <a:t> (set Q to 1): D = 1</a:t>
            </a:r>
          </a:p>
          <a:p>
            <a:pPr lvl="1">
              <a:lnSpc>
                <a:spcPct val="90000"/>
              </a:lnSpc>
            </a:pPr>
            <a:r>
              <a:rPr lang="en-US" sz="2000" b="1" smtClean="0"/>
              <a:t>Reset</a:t>
            </a:r>
            <a:r>
              <a:rPr lang="en-US" sz="2000" smtClean="0"/>
              <a:t> (reset Q to 0): D = 0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sz="2400" b="1" u="sng" smtClean="0"/>
              <a:t>D Latch</a:t>
            </a:r>
            <a:r>
              <a:rPr lang="en-US" sz="2400" smtClean="0"/>
              <a:t> with enable (E):</a:t>
            </a:r>
          </a:p>
          <a:p>
            <a:pPr lvl="1">
              <a:lnSpc>
                <a:spcPct val="90000"/>
              </a:lnSpc>
            </a:pPr>
            <a:r>
              <a:rPr lang="en-US" sz="2000" smtClean="0"/>
              <a:t>Q can only change when E = 1</a:t>
            </a:r>
          </a:p>
        </p:txBody>
      </p:sp>
      <p:graphicFrame>
        <p:nvGraphicFramePr>
          <p:cNvPr id="927748" name="Group 4"/>
          <p:cNvGraphicFramePr>
            <a:graphicFrameLocks noGrp="1"/>
          </p:cNvGraphicFramePr>
          <p:nvPr>
            <p:ph sz="half" idx="2"/>
          </p:nvPr>
        </p:nvGraphicFramePr>
        <p:xfrm>
          <a:off x="762000" y="3733800"/>
          <a:ext cx="1905000" cy="1737360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  <a:gridCol w="685800"/>
              </a:tblGrid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D</a:t>
                      </a:r>
                      <a:endParaRPr kumimoji="0" lang="en-US" sz="2000" b="0" i="0" u="none" strike="noStrike" cap="none" normalizeH="0" baseline="-2500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Q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new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Q</a:t>
                      </a:r>
                      <a:r>
                        <a:rPr kumimoji="0" lang="en-US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old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95A9">
                        <a:alpha val="50000"/>
                      </a:srgbClr>
                    </a:solidFill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Q</a:t>
                      </a:r>
                      <a:r>
                        <a:rPr kumimoji="0" lang="en-US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old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95A9">
                        <a:alpha val="50000"/>
                      </a:srgbClr>
                    </a:solidFill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95A9">
                        <a:alpha val="50000"/>
                      </a:srgb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95A9">
                        <a:alpha val="5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76829" name="AutoShape 26"/>
          <p:cNvSpPr>
            <a:spLocks noChangeArrowheads="1"/>
          </p:cNvSpPr>
          <p:nvPr/>
        </p:nvSpPr>
        <p:spPr bwMode="auto">
          <a:xfrm>
            <a:off x="6834188" y="1865313"/>
            <a:ext cx="785812" cy="360362"/>
          </a:xfrm>
          <a:prstGeom prst="rightArrow">
            <a:avLst>
              <a:gd name="adj1" fmla="val 50000"/>
              <a:gd name="adj2" fmla="val 54515"/>
            </a:avLst>
          </a:prstGeom>
          <a:solidFill>
            <a:srgbClr val="800000">
              <a:alpha val="50195"/>
            </a:srgbClr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76830" name="Group 27"/>
          <p:cNvGrpSpPr>
            <a:grpSpLocks/>
          </p:cNvGrpSpPr>
          <p:nvPr/>
        </p:nvGrpSpPr>
        <p:grpSpPr bwMode="auto">
          <a:xfrm>
            <a:off x="7734300" y="1712913"/>
            <a:ext cx="1104900" cy="914400"/>
            <a:chOff x="432" y="2461"/>
            <a:chExt cx="696" cy="576"/>
          </a:xfrm>
        </p:grpSpPr>
        <p:sp>
          <p:nvSpPr>
            <p:cNvPr id="76882" name="Rectangle 28"/>
            <p:cNvSpPr>
              <a:spLocks noChangeArrowheads="1"/>
            </p:cNvSpPr>
            <p:nvPr/>
          </p:nvSpPr>
          <p:spPr bwMode="auto">
            <a:xfrm>
              <a:off x="587" y="2461"/>
              <a:ext cx="384" cy="576"/>
            </a:xfrm>
            <a:prstGeom prst="rect">
              <a:avLst/>
            </a:prstGeom>
            <a:solidFill>
              <a:srgbClr val="ABA964">
                <a:alpha val="20000"/>
              </a:srgb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883" name="Line 29"/>
            <p:cNvSpPr>
              <a:spLocks noChangeShapeType="1"/>
            </p:cNvSpPr>
            <p:nvPr/>
          </p:nvSpPr>
          <p:spPr bwMode="auto">
            <a:xfrm flipH="1">
              <a:off x="432" y="2618"/>
              <a:ext cx="15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6884" name="Line 30"/>
            <p:cNvSpPr>
              <a:spLocks noChangeShapeType="1"/>
            </p:cNvSpPr>
            <p:nvPr/>
          </p:nvSpPr>
          <p:spPr bwMode="auto">
            <a:xfrm flipH="1">
              <a:off x="432" y="2882"/>
              <a:ext cx="15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6885" name="Line 31"/>
            <p:cNvSpPr>
              <a:spLocks noChangeShapeType="1"/>
            </p:cNvSpPr>
            <p:nvPr/>
          </p:nvSpPr>
          <p:spPr bwMode="auto">
            <a:xfrm flipH="1">
              <a:off x="973" y="2618"/>
              <a:ext cx="15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6886" name="Text Box 32"/>
            <p:cNvSpPr txBox="1">
              <a:spLocks noChangeArrowheads="1"/>
            </p:cNvSpPr>
            <p:nvPr/>
          </p:nvSpPr>
          <p:spPr bwMode="auto">
            <a:xfrm>
              <a:off x="567" y="2522"/>
              <a:ext cx="208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600"/>
                <a:t>D</a:t>
              </a:r>
            </a:p>
          </p:txBody>
        </p:sp>
        <p:sp>
          <p:nvSpPr>
            <p:cNvPr id="76887" name="Text Box 33"/>
            <p:cNvSpPr txBox="1">
              <a:spLocks noChangeArrowheads="1"/>
            </p:cNvSpPr>
            <p:nvPr/>
          </p:nvSpPr>
          <p:spPr bwMode="auto">
            <a:xfrm>
              <a:off x="784" y="2522"/>
              <a:ext cx="208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600"/>
                <a:t>Q</a:t>
              </a:r>
            </a:p>
          </p:txBody>
        </p:sp>
        <p:sp>
          <p:nvSpPr>
            <p:cNvPr id="76888" name="Text Box 34"/>
            <p:cNvSpPr txBox="1">
              <a:spLocks noChangeArrowheads="1"/>
            </p:cNvSpPr>
            <p:nvPr/>
          </p:nvSpPr>
          <p:spPr bwMode="auto">
            <a:xfrm>
              <a:off x="577" y="2764"/>
              <a:ext cx="194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600"/>
                <a:t>E</a:t>
              </a:r>
            </a:p>
          </p:txBody>
        </p:sp>
      </p:grpSp>
      <p:grpSp>
        <p:nvGrpSpPr>
          <p:cNvPr id="76831" name="Group 35"/>
          <p:cNvGrpSpPr>
            <a:grpSpLocks/>
          </p:cNvGrpSpPr>
          <p:nvPr/>
        </p:nvGrpSpPr>
        <p:grpSpPr bwMode="auto">
          <a:xfrm>
            <a:off x="4699000" y="1636713"/>
            <a:ext cx="2006600" cy="1335087"/>
            <a:chOff x="2480" y="2522"/>
            <a:chExt cx="1264" cy="841"/>
          </a:xfrm>
        </p:grpSpPr>
        <p:sp>
          <p:nvSpPr>
            <p:cNvPr id="76867" name="Rectangle 36"/>
            <p:cNvSpPr>
              <a:spLocks noChangeArrowheads="1"/>
            </p:cNvSpPr>
            <p:nvPr/>
          </p:nvSpPr>
          <p:spPr bwMode="auto">
            <a:xfrm>
              <a:off x="2689" y="2522"/>
              <a:ext cx="916" cy="841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868" name="Rectangle 37"/>
            <p:cNvSpPr>
              <a:spLocks noChangeArrowheads="1"/>
            </p:cNvSpPr>
            <p:nvPr/>
          </p:nvSpPr>
          <p:spPr bwMode="auto">
            <a:xfrm>
              <a:off x="3103" y="2620"/>
              <a:ext cx="384" cy="662"/>
            </a:xfrm>
            <a:prstGeom prst="rect">
              <a:avLst/>
            </a:prstGeom>
            <a:solidFill>
              <a:srgbClr val="ABA964">
                <a:alpha val="20000"/>
              </a:srgb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869" name="Line 38"/>
            <p:cNvSpPr>
              <a:spLocks noChangeShapeType="1"/>
            </p:cNvSpPr>
            <p:nvPr/>
          </p:nvSpPr>
          <p:spPr bwMode="auto">
            <a:xfrm flipH="1">
              <a:off x="2868" y="2777"/>
              <a:ext cx="23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6870" name="Line 39"/>
            <p:cNvSpPr>
              <a:spLocks noChangeShapeType="1"/>
            </p:cNvSpPr>
            <p:nvPr/>
          </p:nvSpPr>
          <p:spPr bwMode="auto">
            <a:xfrm flipH="1">
              <a:off x="3489" y="2777"/>
              <a:ext cx="25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6871" name="Text Box 40"/>
            <p:cNvSpPr txBox="1">
              <a:spLocks noChangeArrowheads="1"/>
            </p:cNvSpPr>
            <p:nvPr/>
          </p:nvSpPr>
          <p:spPr bwMode="auto">
            <a:xfrm>
              <a:off x="3093" y="2681"/>
              <a:ext cx="187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600"/>
                <a:t>S</a:t>
              </a:r>
            </a:p>
          </p:txBody>
        </p:sp>
        <p:sp>
          <p:nvSpPr>
            <p:cNvPr id="76872" name="Text Box 41"/>
            <p:cNvSpPr txBox="1">
              <a:spLocks noChangeArrowheads="1"/>
            </p:cNvSpPr>
            <p:nvPr/>
          </p:nvSpPr>
          <p:spPr bwMode="auto">
            <a:xfrm>
              <a:off x="3300" y="2681"/>
              <a:ext cx="208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600"/>
                <a:t>Q</a:t>
              </a:r>
            </a:p>
          </p:txBody>
        </p:sp>
        <p:sp>
          <p:nvSpPr>
            <p:cNvPr id="76873" name="Text Box 42"/>
            <p:cNvSpPr txBox="1">
              <a:spLocks noChangeArrowheads="1"/>
            </p:cNvSpPr>
            <p:nvPr/>
          </p:nvSpPr>
          <p:spPr bwMode="auto">
            <a:xfrm>
              <a:off x="3090" y="3052"/>
              <a:ext cx="201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600"/>
                <a:t>R</a:t>
              </a:r>
            </a:p>
          </p:txBody>
        </p:sp>
        <p:sp>
          <p:nvSpPr>
            <p:cNvPr id="76874" name="Oval 43"/>
            <p:cNvSpPr>
              <a:spLocks noChangeArrowheads="1"/>
            </p:cNvSpPr>
            <p:nvPr/>
          </p:nvSpPr>
          <p:spPr bwMode="auto">
            <a:xfrm>
              <a:off x="3010" y="3112"/>
              <a:ext cx="96" cy="109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875" name="Oval 44"/>
            <p:cNvSpPr>
              <a:spLocks noChangeArrowheads="1"/>
            </p:cNvSpPr>
            <p:nvPr/>
          </p:nvSpPr>
          <p:spPr bwMode="auto">
            <a:xfrm>
              <a:off x="2821" y="2748"/>
              <a:ext cx="47" cy="47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876" name="Line 45"/>
            <p:cNvSpPr>
              <a:spLocks noChangeShapeType="1"/>
            </p:cNvSpPr>
            <p:nvPr/>
          </p:nvSpPr>
          <p:spPr bwMode="auto">
            <a:xfrm flipH="1">
              <a:off x="2544" y="2956"/>
              <a:ext cx="55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6877" name="Text Box 46"/>
            <p:cNvSpPr txBox="1">
              <a:spLocks noChangeArrowheads="1"/>
            </p:cNvSpPr>
            <p:nvPr/>
          </p:nvSpPr>
          <p:spPr bwMode="auto">
            <a:xfrm>
              <a:off x="3085" y="2860"/>
              <a:ext cx="194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600"/>
                <a:t>E</a:t>
              </a:r>
            </a:p>
          </p:txBody>
        </p:sp>
        <p:cxnSp>
          <p:nvCxnSpPr>
            <p:cNvPr id="76878" name="AutoShape 47"/>
            <p:cNvCxnSpPr>
              <a:cxnSpLocks noChangeShapeType="1"/>
              <a:stCxn id="76874" idx="2"/>
              <a:endCxn id="76875" idx="4"/>
            </p:cNvCxnSpPr>
            <p:nvPr/>
          </p:nvCxnSpPr>
          <p:spPr bwMode="auto">
            <a:xfrm rot="10800000">
              <a:off x="2845" y="2803"/>
              <a:ext cx="157" cy="364"/>
            </a:xfrm>
            <a:prstGeom prst="bentConnector2">
              <a:avLst/>
            </a:prstGeom>
            <a:noFill/>
            <a:ln w="254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76879" name="AutoShape 48"/>
            <p:cNvCxnSpPr>
              <a:cxnSpLocks noChangeShapeType="1"/>
              <a:stCxn id="76875" idx="2"/>
            </p:cNvCxnSpPr>
            <p:nvPr/>
          </p:nvCxnSpPr>
          <p:spPr bwMode="auto">
            <a:xfrm flipH="1">
              <a:off x="2547" y="2772"/>
              <a:ext cx="266" cy="1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76880" name="Text Box 49"/>
            <p:cNvSpPr txBox="1">
              <a:spLocks noChangeArrowheads="1"/>
            </p:cNvSpPr>
            <p:nvPr/>
          </p:nvSpPr>
          <p:spPr bwMode="auto">
            <a:xfrm>
              <a:off x="2480" y="2572"/>
              <a:ext cx="208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600"/>
                <a:t>D</a:t>
              </a:r>
            </a:p>
          </p:txBody>
        </p:sp>
        <p:sp>
          <p:nvSpPr>
            <p:cNvPr id="76881" name="Text Box 50"/>
            <p:cNvSpPr txBox="1">
              <a:spLocks noChangeArrowheads="1"/>
            </p:cNvSpPr>
            <p:nvPr/>
          </p:nvSpPr>
          <p:spPr bwMode="auto">
            <a:xfrm>
              <a:off x="2493" y="2767"/>
              <a:ext cx="194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600"/>
                <a:t>E</a:t>
              </a:r>
            </a:p>
          </p:txBody>
        </p:sp>
      </p:grpSp>
      <p:grpSp>
        <p:nvGrpSpPr>
          <p:cNvPr id="76832" name="Group 51"/>
          <p:cNvGrpSpPr>
            <a:grpSpLocks/>
          </p:cNvGrpSpPr>
          <p:nvPr/>
        </p:nvGrpSpPr>
        <p:grpSpPr bwMode="auto">
          <a:xfrm>
            <a:off x="3276600" y="3657600"/>
            <a:ext cx="5481638" cy="1714500"/>
            <a:chOff x="619" y="1200"/>
            <a:chExt cx="4133" cy="1488"/>
          </a:xfrm>
        </p:grpSpPr>
        <p:sp>
          <p:nvSpPr>
            <p:cNvPr id="76834" name="Rectangle 52"/>
            <p:cNvSpPr>
              <a:spLocks noChangeArrowheads="1"/>
            </p:cNvSpPr>
            <p:nvPr/>
          </p:nvSpPr>
          <p:spPr bwMode="auto">
            <a:xfrm>
              <a:off x="3984" y="1200"/>
              <a:ext cx="384" cy="1488"/>
            </a:xfrm>
            <a:prstGeom prst="rect">
              <a:avLst/>
            </a:prstGeom>
            <a:solidFill>
              <a:srgbClr val="8495A9">
                <a:alpha val="50195"/>
              </a:srgbClr>
            </a:solidFill>
            <a:ln w="25400">
              <a:noFill/>
              <a:miter lim="800000"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835" name="Rectangle 53"/>
            <p:cNvSpPr>
              <a:spLocks noChangeArrowheads="1"/>
            </p:cNvSpPr>
            <p:nvPr/>
          </p:nvSpPr>
          <p:spPr bwMode="auto">
            <a:xfrm>
              <a:off x="3216" y="1200"/>
              <a:ext cx="384" cy="1488"/>
            </a:xfrm>
            <a:prstGeom prst="rect">
              <a:avLst/>
            </a:prstGeom>
            <a:solidFill>
              <a:srgbClr val="8495A9">
                <a:alpha val="50195"/>
              </a:srgbClr>
            </a:solidFill>
            <a:ln w="25400">
              <a:noFill/>
              <a:miter lim="800000"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836" name="Rectangle 54"/>
            <p:cNvSpPr>
              <a:spLocks noChangeArrowheads="1"/>
            </p:cNvSpPr>
            <p:nvPr/>
          </p:nvSpPr>
          <p:spPr bwMode="auto">
            <a:xfrm>
              <a:off x="2448" y="1200"/>
              <a:ext cx="384" cy="1488"/>
            </a:xfrm>
            <a:prstGeom prst="rect">
              <a:avLst/>
            </a:prstGeom>
            <a:solidFill>
              <a:srgbClr val="8495A9">
                <a:alpha val="50195"/>
              </a:srgbClr>
            </a:solidFill>
            <a:ln w="25400">
              <a:noFill/>
              <a:miter lim="800000"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837" name="Rectangle 55"/>
            <p:cNvSpPr>
              <a:spLocks noChangeArrowheads="1"/>
            </p:cNvSpPr>
            <p:nvPr/>
          </p:nvSpPr>
          <p:spPr bwMode="auto">
            <a:xfrm>
              <a:off x="1680" y="1200"/>
              <a:ext cx="384" cy="1488"/>
            </a:xfrm>
            <a:prstGeom prst="rect">
              <a:avLst/>
            </a:prstGeom>
            <a:solidFill>
              <a:srgbClr val="8495A9">
                <a:alpha val="50195"/>
              </a:srgbClr>
            </a:solidFill>
            <a:ln w="25400">
              <a:noFill/>
              <a:miter lim="800000"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838" name="Rectangle 56"/>
            <p:cNvSpPr>
              <a:spLocks noChangeArrowheads="1"/>
            </p:cNvSpPr>
            <p:nvPr/>
          </p:nvSpPr>
          <p:spPr bwMode="auto">
            <a:xfrm>
              <a:off x="912" y="1200"/>
              <a:ext cx="384" cy="1488"/>
            </a:xfrm>
            <a:prstGeom prst="rect">
              <a:avLst/>
            </a:prstGeom>
            <a:solidFill>
              <a:srgbClr val="8495A9">
                <a:alpha val="50195"/>
              </a:srgbClr>
            </a:solidFill>
            <a:ln w="25400">
              <a:noFill/>
              <a:miter lim="800000"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839" name="Line 57"/>
            <p:cNvSpPr>
              <a:spLocks noChangeShapeType="1"/>
            </p:cNvSpPr>
            <p:nvPr/>
          </p:nvSpPr>
          <p:spPr bwMode="auto">
            <a:xfrm flipH="1">
              <a:off x="899" y="1200"/>
              <a:ext cx="13" cy="14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6840" name="Line 58"/>
            <p:cNvSpPr>
              <a:spLocks noChangeShapeType="1"/>
            </p:cNvSpPr>
            <p:nvPr/>
          </p:nvSpPr>
          <p:spPr bwMode="auto">
            <a:xfrm>
              <a:off x="1680" y="1248"/>
              <a:ext cx="0" cy="14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6841" name="Line 59"/>
            <p:cNvSpPr>
              <a:spLocks noChangeShapeType="1"/>
            </p:cNvSpPr>
            <p:nvPr/>
          </p:nvSpPr>
          <p:spPr bwMode="auto">
            <a:xfrm>
              <a:off x="2448" y="1248"/>
              <a:ext cx="0" cy="14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6842" name="Line 60"/>
            <p:cNvSpPr>
              <a:spLocks noChangeShapeType="1"/>
            </p:cNvSpPr>
            <p:nvPr/>
          </p:nvSpPr>
          <p:spPr bwMode="auto">
            <a:xfrm>
              <a:off x="3216" y="1248"/>
              <a:ext cx="0" cy="14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6843" name="Line 61"/>
            <p:cNvSpPr>
              <a:spLocks noChangeShapeType="1"/>
            </p:cNvSpPr>
            <p:nvPr/>
          </p:nvSpPr>
          <p:spPr bwMode="auto">
            <a:xfrm>
              <a:off x="3984" y="1248"/>
              <a:ext cx="0" cy="14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6844" name="Text Box 62"/>
            <p:cNvSpPr txBox="1">
              <a:spLocks noChangeArrowheads="1"/>
            </p:cNvSpPr>
            <p:nvPr/>
          </p:nvSpPr>
          <p:spPr bwMode="auto">
            <a:xfrm>
              <a:off x="631" y="2269"/>
              <a:ext cx="244" cy="318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E</a:t>
              </a:r>
            </a:p>
          </p:txBody>
        </p:sp>
        <p:sp>
          <p:nvSpPr>
            <p:cNvPr id="76845" name="Text Box 63"/>
            <p:cNvSpPr txBox="1">
              <a:spLocks noChangeArrowheads="1"/>
            </p:cNvSpPr>
            <p:nvPr/>
          </p:nvSpPr>
          <p:spPr bwMode="auto">
            <a:xfrm>
              <a:off x="619" y="1848"/>
              <a:ext cx="263" cy="318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D</a:t>
              </a:r>
            </a:p>
          </p:txBody>
        </p:sp>
        <p:sp>
          <p:nvSpPr>
            <p:cNvPr id="76846" name="Freeform 64"/>
            <p:cNvSpPr>
              <a:spLocks/>
            </p:cNvSpPr>
            <p:nvPr/>
          </p:nvSpPr>
          <p:spPr bwMode="auto">
            <a:xfrm>
              <a:off x="912" y="2208"/>
              <a:ext cx="3840" cy="240"/>
            </a:xfrm>
            <a:custGeom>
              <a:avLst/>
              <a:gdLst>
                <a:gd name="T0" fmla="*/ 0 w 3840"/>
                <a:gd name="T1" fmla="*/ 240 h 240"/>
                <a:gd name="T2" fmla="*/ 0 w 3840"/>
                <a:gd name="T3" fmla="*/ 0 h 240"/>
                <a:gd name="T4" fmla="*/ 384 w 3840"/>
                <a:gd name="T5" fmla="*/ 0 h 240"/>
                <a:gd name="T6" fmla="*/ 384 w 3840"/>
                <a:gd name="T7" fmla="*/ 240 h 240"/>
                <a:gd name="T8" fmla="*/ 768 w 3840"/>
                <a:gd name="T9" fmla="*/ 240 h 240"/>
                <a:gd name="T10" fmla="*/ 768 w 3840"/>
                <a:gd name="T11" fmla="*/ 0 h 240"/>
                <a:gd name="T12" fmla="*/ 1152 w 3840"/>
                <a:gd name="T13" fmla="*/ 0 h 240"/>
                <a:gd name="T14" fmla="*/ 1152 w 3840"/>
                <a:gd name="T15" fmla="*/ 240 h 240"/>
                <a:gd name="T16" fmla="*/ 1536 w 3840"/>
                <a:gd name="T17" fmla="*/ 240 h 240"/>
                <a:gd name="T18" fmla="*/ 1536 w 3840"/>
                <a:gd name="T19" fmla="*/ 0 h 240"/>
                <a:gd name="T20" fmla="*/ 1920 w 3840"/>
                <a:gd name="T21" fmla="*/ 0 h 240"/>
                <a:gd name="T22" fmla="*/ 1920 w 3840"/>
                <a:gd name="T23" fmla="*/ 240 h 240"/>
                <a:gd name="T24" fmla="*/ 2304 w 3840"/>
                <a:gd name="T25" fmla="*/ 240 h 240"/>
                <a:gd name="T26" fmla="*/ 2304 w 3840"/>
                <a:gd name="T27" fmla="*/ 0 h 240"/>
                <a:gd name="T28" fmla="*/ 2688 w 3840"/>
                <a:gd name="T29" fmla="*/ 0 h 240"/>
                <a:gd name="T30" fmla="*/ 2688 w 3840"/>
                <a:gd name="T31" fmla="*/ 240 h 240"/>
                <a:gd name="T32" fmla="*/ 3072 w 3840"/>
                <a:gd name="T33" fmla="*/ 240 h 240"/>
                <a:gd name="T34" fmla="*/ 3072 w 3840"/>
                <a:gd name="T35" fmla="*/ 0 h 240"/>
                <a:gd name="T36" fmla="*/ 3456 w 3840"/>
                <a:gd name="T37" fmla="*/ 0 h 240"/>
                <a:gd name="T38" fmla="*/ 3456 w 3840"/>
                <a:gd name="T39" fmla="*/ 240 h 240"/>
                <a:gd name="T40" fmla="*/ 3840 w 3840"/>
                <a:gd name="T41" fmla="*/ 240 h 240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3840"/>
                <a:gd name="T64" fmla="*/ 0 h 240"/>
                <a:gd name="T65" fmla="*/ 3840 w 3840"/>
                <a:gd name="T66" fmla="*/ 240 h 240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3840" h="240">
                  <a:moveTo>
                    <a:pt x="0" y="240"/>
                  </a:moveTo>
                  <a:lnTo>
                    <a:pt x="0" y="0"/>
                  </a:lnTo>
                  <a:lnTo>
                    <a:pt x="384" y="0"/>
                  </a:lnTo>
                  <a:lnTo>
                    <a:pt x="384" y="240"/>
                  </a:lnTo>
                  <a:lnTo>
                    <a:pt x="768" y="240"/>
                  </a:lnTo>
                  <a:lnTo>
                    <a:pt x="768" y="0"/>
                  </a:lnTo>
                  <a:lnTo>
                    <a:pt x="1152" y="0"/>
                  </a:lnTo>
                  <a:lnTo>
                    <a:pt x="1152" y="240"/>
                  </a:lnTo>
                  <a:lnTo>
                    <a:pt x="1536" y="240"/>
                  </a:lnTo>
                  <a:lnTo>
                    <a:pt x="1536" y="0"/>
                  </a:lnTo>
                  <a:lnTo>
                    <a:pt x="1920" y="0"/>
                  </a:lnTo>
                  <a:lnTo>
                    <a:pt x="1920" y="240"/>
                  </a:lnTo>
                  <a:lnTo>
                    <a:pt x="2304" y="240"/>
                  </a:lnTo>
                  <a:lnTo>
                    <a:pt x="2304" y="0"/>
                  </a:lnTo>
                  <a:lnTo>
                    <a:pt x="2688" y="0"/>
                  </a:lnTo>
                  <a:lnTo>
                    <a:pt x="2688" y="240"/>
                  </a:lnTo>
                  <a:lnTo>
                    <a:pt x="3072" y="240"/>
                  </a:lnTo>
                  <a:lnTo>
                    <a:pt x="3072" y="0"/>
                  </a:lnTo>
                  <a:lnTo>
                    <a:pt x="3456" y="0"/>
                  </a:lnTo>
                  <a:lnTo>
                    <a:pt x="3456" y="240"/>
                  </a:lnTo>
                  <a:lnTo>
                    <a:pt x="3840" y="240"/>
                  </a:lnTo>
                </a:path>
              </a:pathLst>
            </a:custGeom>
            <a:noFill/>
            <a:ln w="3175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6847" name="Text Box 65"/>
            <p:cNvSpPr txBox="1">
              <a:spLocks noChangeArrowheads="1"/>
            </p:cNvSpPr>
            <p:nvPr/>
          </p:nvSpPr>
          <p:spPr bwMode="auto">
            <a:xfrm>
              <a:off x="622" y="1376"/>
              <a:ext cx="264" cy="319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Q</a:t>
              </a:r>
            </a:p>
          </p:txBody>
        </p:sp>
        <p:sp>
          <p:nvSpPr>
            <p:cNvPr id="76848" name="Freeform 66"/>
            <p:cNvSpPr>
              <a:spLocks/>
            </p:cNvSpPr>
            <p:nvPr/>
          </p:nvSpPr>
          <p:spPr bwMode="auto">
            <a:xfrm>
              <a:off x="1488" y="1824"/>
              <a:ext cx="432" cy="288"/>
            </a:xfrm>
            <a:custGeom>
              <a:avLst/>
              <a:gdLst>
                <a:gd name="T0" fmla="*/ 0 w 384"/>
                <a:gd name="T1" fmla="*/ 288 h 288"/>
                <a:gd name="T2" fmla="*/ 0 w 384"/>
                <a:gd name="T3" fmla="*/ 0 h 288"/>
                <a:gd name="T4" fmla="*/ 486 w 384"/>
                <a:gd name="T5" fmla="*/ 0 h 288"/>
                <a:gd name="T6" fmla="*/ 486 w 384"/>
                <a:gd name="T7" fmla="*/ 288 h 28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84"/>
                <a:gd name="T13" fmla="*/ 0 h 288"/>
                <a:gd name="T14" fmla="*/ 384 w 384"/>
                <a:gd name="T15" fmla="*/ 288 h 28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84" h="288">
                  <a:moveTo>
                    <a:pt x="0" y="288"/>
                  </a:moveTo>
                  <a:lnTo>
                    <a:pt x="0" y="0"/>
                  </a:lnTo>
                  <a:lnTo>
                    <a:pt x="384" y="0"/>
                  </a:lnTo>
                  <a:lnTo>
                    <a:pt x="384" y="288"/>
                  </a:lnTo>
                </a:path>
              </a:pathLst>
            </a:custGeom>
            <a:noFill/>
            <a:ln w="3175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6849" name="Freeform 67"/>
            <p:cNvSpPr>
              <a:spLocks/>
            </p:cNvSpPr>
            <p:nvPr/>
          </p:nvSpPr>
          <p:spPr bwMode="auto">
            <a:xfrm>
              <a:off x="2256" y="1824"/>
              <a:ext cx="672" cy="288"/>
            </a:xfrm>
            <a:custGeom>
              <a:avLst/>
              <a:gdLst>
                <a:gd name="T0" fmla="*/ 0 w 384"/>
                <a:gd name="T1" fmla="*/ 288 h 288"/>
                <a:gd name="T2" fmla="*/ 0 w 384"/>
                <a:gd name="T3" fmla="*/ 0 h 288"/>
                <a:gd name="T4" fmla="*/ 1176 w 384"/>
                <a:gd name="T5" fmla="*/ 0 h 288"/>
                <a:gd name="T6" fmla="*/ 1176 w 384"/>
                <a:gd name="T7" fmla="*/ 288 h 28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84"/>
                <a:gd name="T13" fmla="*/ 0 h 288"/>
                <a:gd name="T14" fmla="*/ 384 w 384"/>
                <a:gd name="T15" fmla="*/ 288 h 28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84" h="288">
                  <a:moveTo>
                    <a:pt x="0" y="288"/>
                  </a:moveTo>
                  <a:lnTo>
                    <a:pt x="0" y="0"/>
                  </a:lnTo>
                  <a:lnTo>
                    <a:pt x="384" y="0"/>
                  </a:lnTo>
                  <a:lnTo>
                    <a:pt x="384" y="288"/>
                  </a:lnTo>
                </a:path>
              </a:pathLst>
            </a:custGeom>
            <a:noFill/>
            <a:ln w="3175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6850" name="Freeform 68"/>
            <p:cNvSpPr>
              <a:spLocks/>
            </p:cNvSpPr>
            <p:nvPr/>
          </p:nvSpPr>
          <p:spPr bwMode="auto">
            <a:xfrm>
              <a:off x="1680" y="1344"/>
              <a:ext cx="250" cy="288"/>
            </a:xfrm>
            <a:custGeom>
              <a:avLst/>
              <a:gdLst>
                <a:gd name="T0" fmla="*/ 0 w 384"/>
                <a:gd name="T1" fmla="*/ 288 h 288"/>
                <a:gd name="T2" fmla="*/ 0 w 384"/>
                <a:gd name="T3" fmla="*/ 0 h 288"/>
                <a:gd name="T4" fmla="*/ 163 w 384"/>
                <a:gd name="T5" fmla="*/ 0 h 288"/>
                <a:gd name="T6" fmla="*/ 163 w 384"/>
                <a:gd name="T7" fmla="*/ 288 h 28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84"/>
                <a:gd name="T13" fmla="*/ 0 h 288"/>
                <a:gd name="T14" fmla="*/ 384 w 384"/>
                <a:gd name="T15" fmla="*/ 288 h 28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84" h="288">
                  <a:moveTo>
                    <a:pt x="0" y="288"/>
                  </a:moveTo>
                  <a:lnTo>
                    <a:pt x="0" y="0"/>
                  </a:lnTo>
                  <a:lnTo>
                    <a:pt x="384" y="0"/>
                  </a:lnTo>
                  <a:lnTo>
                    <a:pt x="384" y="288"/>
                  </a:lnTo>
                </a:path>
              </a:pathLst>
            </a:custGeom>
            <a:noFill/>
            <a:ln w="3175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6851" name="Freeform 69"/>
            <p:cNvSpPr>
              <a:spLocks/>
            </p:cNvSpPr>
            <p:nvPr/>
          </p:nvSpPr>
          <p:spPr bwMode="auto">
            <a:xfrm>
              <a:off x="3504" y="1824"/>
              <a:ext cx="576" cy="288"/>
            </a:xfrm>
            <a:custGeom>
              <a:avLst/>
              <a:gdLst>
                <a:gd name="T0" fmla="*/ 0 w 384"/>
                <a:gd name="T1" fmla="*/ 288 h 288"/>
                <a:gd name="T2" fmla="*/ 0 w 384"/>
                <a:gd name="T3" fmla="*/ 0 h 288"/>
                <a:gd name="T4" fmla="*/ 864 w 384"/>
                <a:gd name="T5" fmla="*/ 0 h 288"/>
                <a:gd name="T6" fmla="*/ 864 w 384"/>
                <a:gd name="T7" fmla="*/ 288 h 28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84"/>
                <a:gd name="T13" fmla="*/ 0 h 288"/>
                <a:gd name="T14" fmla="*/ 384 w 384"/>
                <a:gd name="T15" fmla="*/ 288 h 28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84" h="288">
                  <a:moveTo>
                    <a:pt x="0" y="288"/>
                  </a:moveTo>
                  <a:lnTo>
                    <a:pt x="0" y="0"/>
                  </a:lnTo>
                  <a:lnTo>
                    <a:pt x="384" y="0"/>
                  </a:lnTo>
                  <a:lnTo>
                    <a:pt x="384" y="288"/>
                  </a:lnTo>
                </a:path>
              </a:pathLst>
            </a:custGeom>
            <a:noFill/>
            <a:ln w="3175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6852" name="Line 70"/>
            <p:cNvSpPr>
              <a:spLocks noChangeShapeType="1"/>
            </p:cNvSpPr>
            <p:nvPr/>
          </p:nvSpPr>
          <p:spPr bwMode="auto">
            <a:xfrm>
              <a:off x="1296" y="1200"/>
              <a:ext cx="0" cy="14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6853" name="Line 71"/>
            <p:cNvSpPr>
              <a:spLocks noChangeShapeType="1"/>
            </p:cNvSpPr>
            <p:nvPr/>
          </p:nvSpPr>
          <p:spPr bwMode="auto">
            <a:xfrm>
              <a:off x="2064" y="1200"/>
              <a:ext cx="0" cy="14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6854" name="Line 72"/>
            <p:cNvSpPr>
              <a:spLocks noChangeShapeType="1"/>
            </p:cNvSpPr>
            <p:nvPr/>
          </p:nvSpPr>
          <p:spPr bwMode="auto">
            <a:xfrm>
              <a:off x="2832" y="1200"/>
              <a:ext cx="0" cy="14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6855" name="Line 73"/>
            <p:cNvSpPr>
              <a:spLocks noChangeShapeType="1"/>
            </p:cNvSpPr>
            <p:nvPr/>
          </p:nvSpPr>
          <p:spPr bwMode="auto">
            <a:xfrm>
              <a:off x="3600" y="1200"/>
              <a:ext cx="0" cy="14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6856" name="Line 74"/>
            <p:cNvSpPr>
              <a:spLocks noChangeShapeType="1"/>
            </p:cNvSpPr>
            <p:nvPr/>
          </p:nvSpPr>
          <p:spPr bwMode="auto">
            <a:xfrm>
              <a:off x="4368" y="1200"/>
              <a:ext cx="0" cy="14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cxnSp>
          <p:nvCxnSpPr>
            <p:cNvPr id="76857" name="AutoShape 75"/>
            <p:cNvCxnSpPr>
              <a:cxnSpLocks noChangeShapeType="1"/>
              <a:stCxn id="76848" idx="0"/>
            </p:cNvCxnSpPr>
            <p:nvPr/>
          </p:nvCxnSpPr>
          <p:spPr bwMode="auto">
            <a:xfrm flipH="1" flipV="1">
              <a:off x="913" y="2107"/>
              <a:ext cx="565" cy="5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76858" name="AutoShape 76"/>
            <p:cNvCxnSpPr>
              <a:cxnSpLocks noChangeShapeType="1"/>
              <a:stCxn id="76848" idx="3"/>
              <a:endCxn id="76849" idx="0"/>
            </p:cNvCxnSpPr>
            <p:nvPr/>
          </p:nvCxnSpPr>
          <p:spPr bwMode="auto">
            <a:xfrm>
              <a:off x="1930" y="2112"/>
              <a:ext cx="316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76859" name="AutoShape 77"/>
            <p:cNvCxnSpPr>
              <a:cxnSpLocks noChangeShapeType="1"/>
              <a:stCxn id="76849" idx="3"/>
              <a:endCxn id="76851" idx="0"/>
            </p:cNvCxnSpPr>
            <p:nvPr/>
          </p:nvCxnSpPr>
          <p:spPr bwMode="auto">
            <a:xfrm>
              <a:off x="2938" y="2112"/>
              <a:ext cx="556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76860" name="AutoShape 78"/>
            <p:cNvCxnSpPr>
              <a:cxnSpLocks noChangeShapeType="1"/>
              <a:stCxn id="76851" idx="3"/>
            </p:cNvCxnSpPr>
            <p:nvPr/>
          </p:nvCxnSpPr>
          <p:spPr bwMode="auto">
            <a:xfrm>
              <a:off x="4090" y="2112"/>
              <a:ext cx="662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76861" name="Freeform 79"/>
            <p:cNvSpPr>
              <a:spLocks/>
            </p:cNvSpPr>
            <p:nvPr/>
          </p:nvSpPr>
          <p:spPr bwMode="auto">
            <a:xfrm>
              <a:off x="2438" y="1344"/>
              <a:ext cx="778" cy="288"/>
            </a:xfrm>
            <a:custGeom>
              <a:avLst/>
              <a:gdLst>
                <a:gd name="T0" fmla="*/ 0 w 384"/>
                <a:gd name="T1" fmla="*/ 288 h 288"/>
                <a:gd name="T2" fmla="*/ 0 w 384"/>
                <a:gd name="T3" fmla="*/ 0 h 288"/>
                <a:gd name="T4" fmla="*/ 1576 w 384"/>
                <a:gd name="T5" fmla="*/ 0 h 288"/>
                <a:gd name="T6" fmla="*/ 1576 w 384"/>
                <a:gd name="T7" fmla="*/ 288 h 28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84"/>
                <a:gd name="T13" fmla="*/ 0 h 288"/>
                <a:gd name="T14" fmla="*/ 384 w 384"/>
                <a:gd name="T15" fmla="*/ 288 h 28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84" h="288">
                  <a:moveTo>
                    <a:pt x="0" y="288"/>
                  </a:moveTo>
                  <a:lnTo>
                    <a:pt x="0" y="0"/>
                  </a:lnTo>
                  <a:lnTo>
                    <a:pt x="384" y="0"/>
                  </a:lnTo>
                  <a:lnTo>
                    <a:pt x="384" y="288"/>
                  </a:lnTo>
                </a:path>
              </a:pathLst>
            </a:custGeom>
            <a:noFill/>
            <a:ln w="3175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6862" name="Freeform 80"/>
            <p:cNvSpPr>
              <a:spLocks/>
            </p:cNvSpPr>
            <p:nvPr/>
          </p:nvSpPr>
          <p:spPr bwMode="auto">
            <a:xfrm>
              <a:off x="3494" y="1344"/>
              <a:ext cx="596" cy="288"/>
            </a:xfrm>
            <a:custGeom>
              <a:avLst/>
              <a:gdLst>
                <a:gd name="T0" fmla="*/ 0 w 384"/>
                <a:gd name="T1" fmla="*/ 288 h 288"/>
                <a:gd name="T2" fmla="*/ 0 w 384"/>
                <a:gd name="T3" fmla="*/ 0 h 288"/>
                <a:gd name="T4" fmla="*/ 925 w 384"/>
                <a:gd name="T5" fmla="*/ 0 h 288"/>
                <a:gd name="T6" fmla="*/ 925 w 384"/>
                <a:gd name="T7" fmla="*/ 288 h 28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84"/>
                <a:gd name="T13" fmla="*/ 0 h 288"/>
                <a:gd name="T14" fmla="*/ 384 w 384"/>
                <a:gd name="T15" fmla="*/ 288 h 28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84" h="288">
                  <a:moveTo>
                    <a:pt x="0" y="288"/>
                  </a:moveTo>
                  <a:lnTo>
                    <a:pt x="0" y="0"/>
                  </a:lnTo>
                  <a:lnTo>
                    <a:pt x="384" y="0"/>
                  </a:lnTo>
                  <a:lnTo>
                    <a:pt x="384" y="288"/>
                  </a:lnTo>
                </a:path>
              </a:pathLst>
            </a:custGeom>
            <a:noFill/>
            <a:ln w="3175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cxnSp>
          <p:nvCxnSpPr>
            <p:cNvPr id="76863" name="AutoShape 81"/>
            <p:cNvCxnSpPr>
              <a:cxnSpLocks noChangeShapeType="1"/>
              <a:stCxn id="76850" idx="3"/>
              <a:endCxn id="76861" idx="0"/>
            </p:cNvCxnSpPr>
            <p:nvPr/>
          </p:nvCxnSpPr>
          <p:spPr bwMode="auto">
            <a:xfrm>
              <a:off x="1940" y="1632"/>
              <a:ext cx="488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76864" name="AutoShape 82"/>
            <p:cNvCxnSpPr>
              <a:cxnSpLocks noChangeShapeType="1"/>
              <a:stCxn id="76861" idx="3"/>
              <a:endCxn id="76862" idx="0"/>
            </p:cNvCxnSpPr>
            <p:nvPr/>
          </p:nvCxnSpPr>
          <p:spPr bwMode="auto">
            <a:xfrm>
              <a:off x="3226" y="1632"/>
              <a:ext cx="258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76865" name="AutoShape 83"/>
            <p:cNvCxnSpPr>
              <a:cxnSpLocks noChangeShapeType="1"/>
              <a:stCxn id="76862" idx="3"/>
            </p:cNvCxnSpPr>
            <p:nvPr/>
          </p:nvCxnSpPr>
          <p:spPr bwMode="auto">
            <a:xfrm>
              <a:off x="4100" y="1632"/>
              <a:ext cx="652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76866" name="AutoShape 84"/>
            <p:cNvCxnSpPr>
              <a:cxnSpLocks noChangeShapeType="1"/>
              <a:stCxn id="76850" idx="0"/>
            </p:cNvCxnSpPr>
            <p:nvPr/>
          </p:nvCxnSpPr>
          <p:spPr bwMode="auto">
            <a:xfrm flipH="1" flipV="1">
              <a:off x="899" y="1630"/>
              <a:ext cx="771" cy="2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</p:grpSp>
      <p:sp>
        <p:nvSpPr>
          <p:cNvPr id="76833" name="Text Box 85"/>
          <p:cNvSpPr txBox="1">
            <a:spLocks noChangeArrowheads="1"/>
          </p:cNvSpPr>
          <p:nvPr/>
        </p:nvSpPr>
        <p:spPr bwMode="auto">
          <a:xfrm>
            <a:off x="3505200" y="5791200"/>
            <a:ext cx="5024438" cy="355600"/>
          </a:xfrm>
          <a:prstGeom prst="rect">
            <a:avLst/>
          </a:prstGeom>
          <a:solidFill>
            <a:srgbClr val="ABA964">
              <a:alpha val="50195"/>
            </a:srgbClr>
          </a:solidFill>
          <a:ln w="1905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>
            <a:spAutoFit/>
          </a:bodyPr>
          <a:lstStyle/>
          <a:p>
            <a:pPr algn="l"/>
            <a:r>
              <a:rPr lang="en-US" sz="1600"/>
              <a:t>D can only change Q only in blue regions (where E = 1)</a:t>
            </a: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ECEN 301</a:t>
            </a:r>
          </a:p>
        </p:txBody>
      </p:sp>
      <p:sp>
        <p:nvSpPr>
          <p:cNvPr id="77827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Discussion #25 – Final Review</a:t>
            </a:r>
          </a:p>
        </p:txBody>
      </p:sp>
      <p:sp>
        <p:nvSpPr>
          <p:cNvPr id="77828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506CEF85-3D23-4F6E-ABF7-646EAB45E0F8}" type="slidenum">
              <a:rPr lang="en-US" smtClean="0"/>
              <a:pPr lvl="1"/>
              <a:t>69</a:t>
            </a:fld>
            <a:endParaRPr lang="en-US" smtClean="0"/>
          </a:p>
        </p:txBody>
      </p:sp>
      <p:sp>
        <p:nvSpPr>
          <p:cNvPr id="778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Sequential Logic – D Flip-Flop</a:t>
            </a:r>
          </a:p>
        </p:txBody>
      </p:sp>
      <p:sp>
        <p:nvSpPr>
          <p:cNvPr id="77830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06400" y="1219200"/>
            <a:ext cx="8128000" cy="914400"/>
          </a:xfrm>
          <a:solidFill>
            <a:srgbClr val="8495A9"/>
          </a:solidFill>
          <a:ln>
            <a:solidFill>
              <a:schemeClr val="tx1"/>
            </a:solidFill>
          </a:ln>
        </p:spPr>
        <p:txBody>
          <a:bodyPr/>
          <a:lstStyle/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sz="2800" b="1" u="sng" smtClean="0"/>
              <a:t>D FF</a:t>
            </a:r>
            <a:r>
              <a:rPr lang="en-US" sz="2800" smtClean="0"/>
              <a:t>: 2 SR latches in master/slave configuration.  The output (Q) changes on the </a:t>
            </a:r>
            <a:r>
              <a:rPr lang="en-US" sz="2800" b="1" smtClean="0"/>
              <a:t>rising clock edge</a:t>
            </a:r>
            <a:endParaRPr lang="en-US" sz="2800" smtClean="0"/>
          </a:p>
        </p:txBody>
      </p:sp>
      <p:graphicFrame>
        <p:nvGraphicFramePr>
          <p:cNvPr id="928772" name="Group 4"/>
          <p:cNvGraphicFramePr>
            <a:graphicFrameLocks noGrp="1"/>
          </p:cNvGraphicFramePr>
          <p:nvPr>
            <p:ph sz="half" idx="2"/>
          </p:nvPr>
        </p:nvGraphicFramePr>
        <p:xfrm>
          <a:off x="990600" y="4953000"/>
          <a:ext cx="1905000" cy="1066800"/>
        </p:xfrm>
        <a:graphic>
          <a:graphicData uri="http://schemas.openxmlformats.org/drawingml/2006/table">
            <a:tbl>
              <a:tblPr/>
              <a:tblGrid>
                <a:gridCol w="457200"/>
                <a:gridCol w="762000"/>
                <a:gridCol w="685800"/>
              </a:tblGrid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CLK</a:t>
                      </a:r>
                      <a:endParaRPr kumimoji="0" lang="en-US" sz="2000" b="0" i="0" u="none" strike="noStrike" cap="none" normalizeH="0" baseline="-2500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Q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new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95A9">
                        <a:alpha val="50000"/>
                      </a:srgbClr>
                    </a:solidFill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95A9">
                        <a:alpha val="5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77847" name="AutoShape 20"/>
          <p:cNvSpPr>
            <a:spLocks noChangeArrowheads="1"/>
          </p:cNvSpPr>
          <p:nvPr/>
        </p:nvSpPr>
        <p:spPr bwMode="auto">
          <a:xfrm>
            <a:off x="3886200" y="2895600"/>
            <a:ext cx="785813" cy="360363"/>
          </a:xfrm>
          <a:prstGeom prst="rightArrow">
            <a:avLst>
              <a:gd name="adj1" fmla="val 50000"/>
              <a:gd name="adj2" fmla="val 54515"/>
            </a:avLst>
          </a:prstGeom>
          <a:solidFill>
            <a:srgbClr val="800000">
              <a:alpha val="50195"/>
            </a:srgbClr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77848" name="Group 21"/>
          <p:cNvGrpSpPr>
            <a:grpSpLocks/>
          </p:cNvGrpSpPr>
          <p:nvPr/>
        </p:nvGrpSpPr>
        <p:grpSpPr bwMode="auto">
          <a:xfrm>
            <a:off x="4876800" y="2667000"/>
            <a:ext cx="1104900" cy="914400"/>
            <a:chOff x="3264" y="2531"/>
            <a:chExt cx="696" cy="576"/>
          </a:xfrm>
        </p:grpSpPr>
        <p:grpSp>
          <p:nvGrpSpPr>
            <p:cNvPr id="77915" name="Group 22"/>
            <p:cNvGrpSpPr>
              <a:grpSpLocks/>
            </p:cNvGrpSpPr>
            <p:nvPr/>
          </p:nvGrpSpPr>
          <p:grpSpPr bwMode="auto">
            <a:xfrm>
              <a:off x="3419" y="2531"/>
              <a:ext cx="384" cy="576"/>
              <a:chOff x="3419" y="2531"/>
              <a:chExt cx="384" cy="576"/>
            </a:xfrm>
          </p:grpSpPr>
          <p:sp>
            <p:nvSpPr>
              <p:cNvPr id="77922" name="Rectangle 23"/>
              <p:cNvSpPr>
                <a:spLocks noChangeArrowheads="1"/>
              </p:cNvSpPr>
              <p:nvPr/>
            </p:nvSpPr>
            <p:spPr bwMode="auto">
              <a:xfrm>
                <a:off x="3419" y="2531"/>
                <a:ext cx="384" cy="576"/>
              </a:xfrm>
              <a:prstGeom prst="rect">
                <a:avLst/>
              </a:prstGeom>
              <a:solidFill>
                <a:srgbClr val="ABA964">
                  <a:alpha val="20000"/>
                </a:srgb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7923" name="AutoShape 24"/>
              <p:cNvSpPr>
                <a:spLocks noChangeArrowheads="1"/>
              </p:cNvSpPr>
              <p:nvPr/>
            </p:nvSpPr>
            <p:spPr bwMode="auto">
              <a:xfrm rot="5400000" flipH="1">
                <a:off x="3390" y="2903"/>
                <a:ext cx="165" cy="107"/>
              </a:xfrm>
              <a:prstGeom prst="triangle">
                <a:avLst>
                  <a:gd name="adj" fmla="val 50000"/>
                </a:avLst>
              </a:prstGeom>
              <a:solidFill>
                <a:srgbClr val="8495A9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77916" name="Line 25"/>
            <p:cNvSpPr>
              <a:spLocks noChangeShapeType="1"/>
            </p:cNvSpPr>
            <p:nvPr/>
          </p:nvSpPr>
          <p:spPr bwMode="auto">
            <a:xfrm flipH="1">
              <a:off x="3264" y="2688"/>
              <a:ext cx="15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7917" name="Line 26"/>
            <p:cNvSpPr>
              <a:spLocks noChangeShapeType="1"/>
            </p:cNvSpPr>
            <p:nvPr/>
          </p:nvSpPr>
          <p:spPr bwMode="auto">
            <a:xfrm flipH="1">
              <a:off x="3264" y="2952"/>
              <a:ext cx="15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7918" name="Line 27"/>
            <p:cNvSpPr>
              <a:spLocks noChangeShapeType="1"/>
            </p:cNvSpPr>
            <p:nvPr/>
          </p:nvSpPr>
          <p:spPr bwMode="auto">
            <a:xfrm flipH="1">
              <a:off x="3805" y="2688"/>
              <a:ext cx="15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7919" name="Text Box 28"/>
            <p:cNvSpPr txBox="1">
              <a:spLocks noChangeArrowheads="1"/>
            </p:cNvSpPr>
            <p:nvPr/>
          </p:nvSpPr>
          <p:spPr bwMode="auto">
            <a:xfrm>
              <a:off x="3398" y="2592"/>
              <a:ext cx="208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600"/>
                <a:t>D</a:t>
              </a:r>
            </a:p>
          </p:txBody>
        </p:sp>
        <p:sp>
          <p:nvSpPr>
            <p:cNvPr id="77920" name="Text Box 29"/>
            <p:cNvSpPr txBox="1">
              <a:spLocks noChangeArrowheads="1"/>
            </p:cNvSpPr>
            <p:nvPr/>
          </p:nvSpPr>
          <p:spPr bwMode="auto">
            <a:xfrm>
              <a:off x="3616" y="2592"/>
              <a:ext cx="208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600"/>
                <a:t>Q</a:t>
              </a:r>
            </a:p>
          </p:txBody>
        </p:sp>
        <p:sp>
          <p:nvSpPr>
            <p:cNvPr id="77921" name="Text Box 30"/>
            <p:cNvSpPr txBox="1">
              <a:spLocks noChangeArrowheads="1"/>
            </p:cNvSpPr>
            <p:nvPr/>
          </p:nvSpPr>
          <p:spPr bwMode="auto">
            <a:xfrm>
              <a:off x="3493" y="2860"/>
              <a:ext cx="340" cy="19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400"/>
                <a:t>CLK</a:t>
              </a:r>
            </a:p>
          </p:txBody>
        </p:sp>
      </p:grpSp>
      <p:grpSp>
        <p:nvGrpSpPr>
          <p:cNvPr id="77849" name="Group 31"/>
          <p:cNvGrpSpPr>
            <a:grpSpLocks/>
          </p:cNvGrpSpPr>
          <p:nvPr/>
        </p:nvGrpSpPr>
        <p:grpSpPr bwMode="auto">
          <a:xfrm>
            <a:off x="152400" y="2857500"/>
            <a:ext cx="3473450" cy="1866900"/>
            <a:chOff x="1803" y="2088"/>
            <a:chExt cx="2188" cy="1176"/>
          </a:xfrm>
        </p:grpSpPr>
        <p:sp>
          <p:nvSpPr>
            <p:cNvPr id="77886" name="Rectangle 32"/>
            <p:cNvSpPr>
              <a:spLocks noChangeArrowheads="1"/>
            </p:cNvSpPr>
            <p:nvPr/>
          </p:nvSpPr>
          <p:spPr bwMode="auto">
            <a:xfrm>
              <a:off x="2160" y="2088"/>
              <a:ext cx="1632" cy="1176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7887" name="Rectangle 33"/>
            <p:cNvSpPr>
              <a:spLocks noChangeArrowheads="1"/>
            </p:cNvSpPr>
            <p:nvPr/>
          </p:nvSpPr>
          <p:spPr bwMode="auto">
            <a:xfrm>
              <a:off x="2579" y="2208"/>
              <a:ext cx="384" cy="672"/>
            </a:xfrm>
            <a:prstGeom prst="rect">
              <a:avLst/>
            </a:prstGeom>
            <a:solidFill>
              <a:srgbClr val="ABA964">
                <a:alpha val="20000"/>
              </a:srgb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7888" name="Text Box 34"/>
            <p:cNvSpPr txBox="1">
              <a:spLocks noChangeArrowheads="1"/>
            </p:cNvSpPr>
            <p:nvPr/>
          </p:nvSpPr>
          <p:spPr bwMode="auto">
            <a:xfrm>
              <a:off x="2569" y="2269"/>
              <a:ext cx="187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600"/>
                <a:t>S</a:t>
              </a:r>
            </a:p>
          </p:txBody>
        </p:sp>
        <p:sp>
          <p:nvSpPr>
            <p:cNvPr id="77889" name="Text Box 35"/>
            <p:cNvSpPr txBox="1">
              <a:spLocks noChangeArrowheads="1"/>
            </p:cNvSpPr>
            <p:nvPr/>
          </p:nvSpPr>
          <p:spPr bwMode="auto">
            <a:xfrm>
              <a:off x="2776" y="2269"/>
              <a:ext cx="208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600"/>
                <a:t>Q</a:t>
              </a:r>
            </a:p>
          </p:txBody>
        </p:sp>
        <p:sp>
          <p:nvSpPr>
            <p:cNvPr id="77890" name="Text Box 36"/>
            <p:cNvSpPr txBox="1">
              <a:spLocks noChangeArrowheads="1"/>
            </p:cNvSpPr>
            <p:nvPr/>
          </p:nvSpPr>
          <p:spPr bwMode="auto">
            <a:xfrm>
              <a:off x="2566" y="2511"/>
              <a:ext cx="201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600"/>
                <a:t>R</a:t>
              </a:r>
            </a:p>
          </p:txBody>
        </p:sp>
        <p:sp>
          <p:nvSpPr>
            <p:cNvPr id="77891" name="Rectangle 37"/>
            <p:cNvSpPr>
              <a:spLocks noChangeArrowheads="1"/>
            </p:cNvSpPr>
            <p:nvPr/>
          </p:nvSpPr>
          <p:spPr bwMode="auto">
            <a:xfrm>
              <a:off x="3277" y="2208"/>
              <a:ext cx="384" cy="672"/>
            </a:xfrm>
            <a:prstGeom prst="rect">
              <a:avLst/>
            </a:prstGeom>
            <a:solidFill>
              <a:srgbClr val="ABA964">
                <a:alpha val="20000"/>
              </a:srgb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7892" name="Text Box 38"/>
            <p:cNvSpPr txBox="1">
              <a:spLocks noChangeArrowheads="1"/>
            </p:cNvSpPr>
            <p:nvPr/>
          </p:nvSpPr>
          <p:spPr bwMode="auto">
            <a:xfrm>
              <a:off x="3267" y="2269"/>
              <a:ext cx="187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600"/>
                <a:t>S</a:t>
              </a:r>
            </a:p>
          </p:txBody>
        </p:sp>
        <p:sp>
          <p:nvSpPr>
            <p:cNvPr id="77893" name="Text Box 39"/>
            <p:cNvSpPr txBox="1">
              <a:spLocks noChangeArrowheads="1"/>
            </p:cNvSpPr>
            <p:nvPr/>
          </p:nvSpPr>
          <p:spPr bwMode="auto">
            <a:xfrm>
              <a:off x="3474" y="2269"/>
              <a:ext cx="208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600"/>
                <a:t>Q</a:t>
              </a:r>
            </a:p>
          </p:txBody>
        </p:sp>
        <p:sp>
          <p:nvSpPr>
            <p:cNvPr id="77894" name="Text Box 40"/>
            <p:cNvSpPr txBox="1">
              <a:spLocks noChangeArrowheads="1"/>
            </p:cNvSpPr>
            <p:nvPr/>
          </p:nvSpPr>
          <p:spPr bwMode="auto">
            <a:xfrm>
              <a:off x="3264" y="2511"/>
              <a:ext cx="201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600"/>
                <a:t>R</a:t>
              </a:r>
            </a:p>
          </p:txBody>
        </p:sp>
        <p:sp>
          <p:nvSpPr>
            <p:cNvPr id="77895" name="Text Box 41"/>
            <p:cNvSpPr txBox="1">
              <a:spLocks noChangeArrowheads="1"/>
            </p:cNvSpPr>
            <p:nvPr/>
          </p:nvSpPr>
          <p:spPr bwMode="auto">
            <a:xfrm>
              <a:off x="2773" y="2511"/>
              <a:ext cx="208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600"/>
                <a:t>Q</a:t>
              </a:r>
            </a:p>
          </p:txBody>
        </p:sp>
        <p:sp>
          <p:nvSpPr>
            <p:cNvPr id="77896" name="Line 42"/>
            <p:cNvSpPr>
              <a:spLocks noChangeShapeType="1"/>
            </p:cNvSpPr>
            <p:nvPr/>
          </p:nvSpPr>
          <p:spPr bwMode="auto">
            <a:xfrm>
              <a:off x="2808" y="2557"/>
              <a:ext cx="12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7897" name="Oval 43"/>
            <p:cNvSpPr>
              <a:spLocks noChangeArrowheads="1"/>
            </p:cNvSpPr>
            <p:nvPr/>
          </p:nvSpPr>
          <p:spPr bwMode="auto">
            <a:xfrm>
              <a:off x="2719" y="2880"/>
              <a:ext cx="96" cy="109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7898" name="Text Box 44"/>
            <p:cNvSpPr txBox="1">
              <a:spLocks noChangeArrowheads="1"/>
            </p:cNvSpPr>
            <p:nvPr/>
          </p:nvSpPr>
          <p:spPr bwMode="auto">
            <a:xfrm>
              <a:off x="2664" y="2689"/>
              <a:ext cx="194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600"/>
                <a:t>E</a:t>
              </a:r>
            </a:p>
          </p:txBody>
        </p:sp>
        <p:sp>
          <p:nvSpPr>
            <p:cNvPr id="77899" name="Text Box 45"/>
            <p:cNvSpPr txBox="1">
              <a:spLocks noChangeArrowheads="1"/>
            </p:cNvSpPr>
            <p:nvPr/>
          </p:nvSpPr>
          <p:spPr bwMode="auto">
            <a:xfrm>
              <a:off x="3362" y="2688"/>
              <a:ext cx="194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600"/>
                <a:t>E</a:t>
              </a:r>
            </a:p>
          </p:txBody>
        </p:sp>
        <p:sp>
          <p:nvSpPr>
            <p:cNvPr id="77900" name="Oval 46"/>
            <p:cNvSpPr>
              <a:spLocks noChangeArrowheads="1"/>
            </p:cNvSpPr>
            <p:nvPr/>
          </p:nvSpPr>
          <p:spPr bwMode="auto">
            <a:xfrm>
              <a:off x="2743" y="3120"/>
              <a:ext cx="47" cy="47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77901" name="AutoShape 47"/>
            <p:cNvCxnSpPr>
              <a:cxnSpLocks noChangeShapeType="1"/>
              <a:stCxn id="77897" idx="4"/>
              <a:endCxn id="77900" idx="0"/>
            </p:cNvCxnSpPr>
            <p:nvPr/>
          </p:nvCxnSpPr>
          <p:spPr bwMode="auto">
            <a:xfrm>
              <a:off x="2767" y="2997"/>
              <a:ext cx="0" cy="115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77902" name="AutoShape 48"/>
            <p:cNvCxnSpPr>
              <a:cxnSpLocks noChangeShapeType="1"/>
              <a:stCxn id="77900" idx="6"/>
              <a:endCxn id="77899" idx="2"/>
            </p:cNvCxnSpPr>
            <p:nvPr/>
          </p:nvCxnSpPr>
          <p:spPr bwMode="auto">
            <a:xfrm flipV="1">
              <a:off x="2798" y="2900"/>
              <a:ext cx="661" cy="244"/>
            </a:xfrm>
            <a:prstGeom prst="bentConnector2">
              <a:avLst/>
            </a:prstGeom>
            <a:noFill/>
            <a:ln w="254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sp>
          <p:nvSpPr>
            <p:cNvPr id="77903" name="Oval 49"/>
            <p:cNvSpPr>
              <a:spLocks noChangeArrowheads="1"/>
            </p:cNvSpPr>
            <p:nvPr/>
          </p:nvSpPr>
          <p:spPr bwMode="auto">
            <a:xfrm>
              <a:off x="2482" y="2578"/>
              <a:ext cx="96" cy="109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7904" name="Oval 50"/>
            <p:cNvSpPr>
              <a:spLocks noChangeArrowheads="1"/>
            </p:cNvSpPr>
            <p:nvPr/>
          </p:nvSpPr>
          <p:spPr bwMode="auto">
            <a:xfrm>
              <a:off x="2352" y="2353"/>
              <a:ext cx="47" cy="47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77905" name="AutoShape 51"/>
            <p:cNvCxnSpPr>
              <a:cxnSpLocks noChangeShapeType="1"/>
              <a:stCxn id="77904" idx="6"/>
              <a:endCxn id="77888" idx="1"/>
            </p:cNvCxnSpPr>
            <p:nvPr/>
          </p:nvCxnSpPr>
          <p:spPr bwMode="auto">
            <a:xfrm flipV="1">
              <a:off x="2407" y="2375"/>
              <a:ext cx="162" cy="2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77906" name="AutoShape 52"/>
            <p:cNvCxnSpPr>
              <a:cxnSpLocks noChangeShapeType="1"/>
              <a:stCxn id="77895" idx="3"/>
              <a:endCxn id="77894" idx="1"/>
            </p:cNvCxnSpPr>
            <p:nvPr/>
          </p:nvCxnSpPr>
          <p:spPr bwMode="auto">
            <a:xfrm>
              <a:off x="2981" y="2617"/>
              <a:ext cx="283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77907" name="AutoShape 53"/>
            <p:cNvCxnSpPr>
              <a:cxnSpLocks noChangeShapeType="1"/>
              <a:stCxn id="77889" idx="3"/>
              <a:endCxn id="77892" idx="1"/>
            </p:cNvCxnSpPr>
            <p:nvPr/>
          </p:nvCxnSpPr>
          <p:spPr bwMode="auto">
            <a:xfrm>
              <a:off x="2984" y="2375"/>
              <a:ext cx="283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77908" name="AutoShape 54"/>
            <p:cNvCxnSpPr>
              <a:cxnSpLocks noChangeShapeType="1"/>
              <a:stCxn id="77903" idx="2"/>
              <a:endCxn id="77904" idx="4"/>
            </p:cNvCxnSpPr>
            <p:nvPr/>
          </p:nvCxnSpPr>
          <p:spPr bwMode="auto">
            <a:xfrm rot="10800000">
              <a:off x="2376" y="2408"/>
              <a:ext cx="98" cy="225"/>
            </a:xfrm>
            <a:prstGeom prst="bentConnector2">
              <a:avLst/>
            </a:prstGeom>
            <a:noFill/>
            <a:ln w="254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77909" name="AutoShape 55"/>
            <p:cNvCxnSpPr>
              <a:cxnSpLocks noChangeShapeType="1"/>
              <a:stCxn id="77900" idx="2"/>
            </p:cNvCxnSpPr>
            <p:nvPr/>
          </p:nvCxnSpPr>
          <p:spPr bwMode="auto">
            <a:xfrm flipH="1">
              <a:off x="2064" y="3144"/>
              <a:ext cx="671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77910" name="AutoShape 56"/>
            <p:cNvCxnSpPr>
              <a:cxnSpLocks noChangeShapeType="1"/>
              <a:stCxn id="77904" idx="2"/>
            </p:cNvCxnSpPr>
            <p:nvPr/>
          </p:nvCxnSpPr>
          <p:spPr bwMode="auto">
            <a:xfrm flipH="1">
              <a:off x="2064" y="2377"/>
              <a:ext cx="280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77911" name="AutoShape 57"/>
            <p:cNvCxnSpPr>
              <a:cxnSpLocks noChangeShapeType="1"/>
              <a:stCxn id="77893" idx="3"/>
            </p:cNvCxnSpPr>
            <p:nvPr/>
          </p:nvCxnSpPr>
          <p:spPr bwMode="auto">
            <a:xfrm>
              <a:off x="3682" y="2375"/>
              <a:ext cx="254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77912" name="Text Box 58"/>
            <p:cNvSpPr txBox="1">
              <a:spLocks noChangeArrowheads="1"/>
            </p:cNvSpPr>
            <p:nvPr/>
          </p:nvSpPr>
          <p:spPr bwMode="auto">
            <a:xfrm>
              <a:off x="1803" y="2915"/>
              <a:ext cx="371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600"/>
                <a:t>CLK</a:t>
              </a:r>
            </a:p>
          </p:txBody>
        </p:sp>
        <p:sp>
          <p:nvSpPr>
            <p:cNvPr id="77913" name="Text Box 59"/>
            <p:cNvSpPr txBox="1">
              <a:spLocks noChangeArrowheads="1"/>
            </p:cNvSpPr>
            <p:nvPr/>
          </p:nvSpPr>
          <p:spPr bwMode="auto">
            <a:xfrm>
              <a:off x="1961" y="2160"/>
              <a:ext cx="208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600"/>
                <a:t>D</a:t>
              </a:r>
            </a:p>
          </p:txBody>
        </p:sp>
        <p:sp>
          <p:nvSpPr>
            <p:cNvPr id="77914" name="Text Box 60"/>
            <p:cNvSpPr txBox="1">
              <a:spLocks noChangeArrowheads="1"/>
            </p:cNvSpPr>
            <p:nvPr/>
          </p:nvSpPr>
          <p:spPr bwMode="auto">
            <a:xfrm>
              <a:off x="3783" y="2173"/>
              <a:ext cx="208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600"/>
                <a:t>Q</a:t>
              </a:r>
            </a:p>
          </p:txBody>
        </p:sp>
      </p:grpSp>
      <p:sp>
        <p:nvSpPr>
          <p:cNvPr id="77850" name="Line 61"/>
          <p:cNvSpPr>
            <a:spLocks noChangeShapeType="1"/>
          </p:cNvSpPr>
          <p:nvPr/>
        </p:nvSpPr>
        <p:spPr bwMode="auto">
          <a:xfrm flipV="1">
            <a:off x="1828800" y="5392738"/>
            <a:ext cx="0" cy="279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lg" len="lg"/>
            <a:tailEnd type="arrow" w="lg" len="med"/>
          </a:ln>
        </p:spPr>
        <p:txBody>
          <a:bodyPr/>
          <a:lstStyle/>
          <a:p>
            <a:endParaRPr lang="en-US"/>
          </a:p>
        </p:txBody>
      </p:sp>
      <p:sp>
        <p:nvSpPr>
          <p:cNvPr id="77851" name="Line 62"/>
          <p:cNvSpPr>
            <a:spLocks noChangeShapeType="1"/>
          </p:cNvSpPr>
          <p:nvPr/>
        </p:nvSpPr>
        <p:spPr bwMode="auto">
          <a:xfrm flipV="1">
            <a:off x="1828800" y="5700713"/>
            <a:ext cx="0" cy="279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lg" len="lg"/>
            <a:tailEnd type="arrow" w="lg" len="med"/>
          </a:ln>
        </p:spPr>
        <p:txBody>
          <a:bodyPr/>
          <a:lstStyle/>
          <a:p>
            <a:endParaRPr lang="en-US"/>
          </a:p>
        </p:txBody>
      </p:sp>
      <p:sp>
        <p:nvSpPr>
          <p:cNvPr id="77852" name="Text Box 63"/>
          <p:cNvSpPr txBox="1">
            <a:spLocks noChangeArrowheads="1"/>
          </p:cNvSpPr>
          <p:nvPr/>
        </p:nvSpPr>
        <p:spPr bwMode="auto">
          <a:xfrm>
            <a:off x="990600" y="2387600"/>
            <a:ext cx="769938" cy="355600"/>
          </a:xfrm>
          <a:prstGeom prst="rect">
            <a:avLst/>
          </a:prstGeom>
          <a:solidFill>
            <a:srgbClr val="FFFF99">
              <a:alpha val="70195"/>
            </a:srgbClr>
          </a:solidFill>
          <a:ln w="1905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1600"/>
              <a:t>Master</a:t>
            </a:r>
          </a:p>
        </p:txBody>
      </p:sp>
      <p:sp>
        <p:nvSpPr>
          <p:cNvPr id="77853" name="Text Box 64"/>
          <p:cNvSpPr txBox="1">
            <a:spLocks noChangeArrowheads="1"/>
          </p:cNvSpPr>
          <p:nvPr/>
        </p:nvSpPr>
        <p:spPr bwMode="auto">
          <a:xfrm>
            <a:off x="2743200" y="2387600"/>
            <a:ext cx="655638" cy="355600"/>
          </a:xfrm>
          <a:prstGeom prst="rect">
            <a:avLst/>
          </a:prstGeom>
          <a:solidFill>
            <a:srgbClr val="FFFF99">
              <a:alpha val="70195"/>
            </a:srgbClr>
          </a:solidFill>
          <a:ln w="1905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1600"/>
              <a:t>Slave</a:t>
            </a:r>
          </a:p>
        </p:txBody>
      </p:sp>
      <p:cxnSp>
        <p:nvCxnSpPr>
          <p:cNvPr id="77854" name="AutoShape 65"/>
          <p:cNvCxnSpPr>
            <a:cxnSpLocks noChangeShapeType="1"/>
            <a:stCxn id="77852" idx="2"/>
            <a:endCxn id="77887" idx="0"/>
          </p:cNvCxnSpPr>
          <p:nvPr/>
        </p:nvCxnSpPr>
        <p:spPr bwMode="auto">
          <a:xfrm>
            <a:off x="1376363" y="2752725"/>
            <a:ext cx="312737" cy="282575"/>
          </a:xfrm>
          <a:prstGeom prst="straightConnector1">
            <a:avLst/>
          </a:prstGeom>
          <a:noFill/>
          <a:ln w="15875">
            <a:solidFill>
              <a:srgbClr val="800000"/>
            </a:solidFill>
            <a:round/>
            <a:headEnd type="none" w="lg" len="lg"/>
            <a:tailEnd type="triangle" w="lg" len="lg"/>
          </a:ln>
        </p:spPr>
      </p:cxnSp>
      <p:cxnSp>
        <p:nvCxnSpPr>
          <p:cNvPr id="77855" name="AutoShape 66"/>
          <p:cNvCxnSpPr>
            <a:cxnSpLocks noChangeShapeType="1"/>
            <a:stCxn id="77853" idx="2"/>
            <a:endCxn id="77891" idx="0"/>
          </p:cNvCxnSpPr>
          <p:nvPr/>
        </p:nvCxnSpPr>
        <p:spPr bwMode="auto">
          <a:xfrm flipH="1">
            <a:off x="2797175" y="2752725"/>
            <a:ext cx="274638" cy="282575"/>
          </a:xfrm>
          <a:prstGeom prst="straightConnector1">
            <a:avLst/>
          </a:prstGeom>
          <a:noFill/>
          <a:ln w="15875">
            <a:solidFill>
              <a:srgbClr val="800000"/>
            </a:solidFill>
            <a:round/>
            <a:headEnd type="none" w="lg" len="lg"/>
            <a:tailEnd type="triangle" w="lg" len="lg"/>
          </a:ln>
        </p:spPr>
      </p:cxnSp>
      <p:sp>
        <p:nvSpPr>
          <p:cNvPr id="77856" name="Line 68"/>
          <p:cNvSpPr>
            <a:spLocks noChangeShapeType="1"/>
          </p:cNvSpPr>
          <p:nvPr/>
        </p:nvSpPr>
        <p:spPr bwMode="auto">
          <a:xfrm>
            <a:off x="4960938" y="3794125"/>
            <a:ext cx="0" cy="1789113"/>
          </a:xfrm>
          <a:prstGeom prst="line">
            <a:avLst/>
          </a:prstGeom>
          <a:noFill/>
          <a:ln w="19050">
            <a:solidFill>
              <a:srgbClr val="800000"/>
            </a:solidFill>
            <a:prstDash val="dash"/>
            <a:round/>
            <a:headEnd type="none" w="lg" len="lg"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77857" name="Line 69"/>
          <p:cNvSpPr>
            <a:spLocks noChangeShapeType="1"/>
          </p:cNvSpPr>
          <p:nvPr/>
        </p:nvSpPr>
        <p:spPr bwMode="auto">
          <a:xfrm>
            <a:off x="5969000" y="3794125"/>
            <a:ext cx="0" cy="1789113"/>
          </a:xfrm>
          <a:prstGeom prst="line">
            <a:avLst/>
          </a:prstGeom>
          <a:noFill/>
          <a:ln w="19050">
            <a:solidFill>
              <a:srgbClr val="800000"/>
            </a:solidFill>
            <a:prstDash val="dash"/>
            <a:round/>
            <a:headEnd type="none" w="lg" len="lg"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77858" name="Line 70"/>
          <p:cNvSpPr>
            <a:spLocks noChangeShapeType="1"/>
          </p:cNvSpPr>
          <p:nvPr/>
        </p:nvSpPr>
        <p:spPr bwMode="auto">
          <a:xfrm>
            <a:off x="6975475" y="3794125"/>
            <a:ext cx="0" cy="1789113"/>
          </a:xfrm>
          <a:prstGeom prst="line">
            <a:avLst/>
          </a:prstGeom>
          <a:noFill/>
          <a:ln w="19050">
            <a:solidFill>
              <a:srgbClr val="800000"/>
            </a:solidFill>
            <a:prstDash val="dash"/>
            <a:round/>
            <a:headEnd type="none" w="lg" len="lg"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77859" name="Line 71"/>
          <p:cNvSpPr>
            <a:spLocks noChangeShapeType="1"/>
          </p:cNvSpPr>
          <p:nvPr/>
        </p:nvSpPr>
        <p:spPr bwMode="auto">
          <a:xfrm>
            <a:off x="7983538" y="3794125"/>
            <a:ext cx="0" cy="1789113"/>
          </a:xfrm>
          <a:prstGeom prst="line">
            <a:avLst/>
          </a:prstGeom>
          <a:noFill/>
          <a:ln w="19050">
            <a:solidFill>
              <a:srgbClr val="800000"/>
            </a:solidFill>
            <a:prstDash val="dash"/>
            <a:round/>
            <a:headEnd type="none" w="lg" len="lg"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77860" name="Text Box 72"/>
          <p:cNvSpPr txBox="1">
            <a:spLocks noChangeArrowheads="1"/>
          </p:cNvSpPr>
          <p:nvPr/>
        </p:nvSpPr>
        <p:spPr bwMode="auto">
          <a:xfrm>
            <a:off x="3276600" y="5062538"/>
            <a:ext cx="641350" cy="366712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/>
              <a:t>CLK</a:t>
            </a:r>
          </a:p>
        </p:txBody>
      </p:sp>
      <p:sp>
        <p:nvSpPr>
          <p:cNvPr id="77861" name="Text Box 73"/>
          <p:cNvSpPr txBox="1">
            <a:spLocks noChangeArrowheads="1"/>
          </p:cNvSpPr>
          <p:nvPr/>
        </p:nvSpPr>
        <p:spPr bwMode="auto">
          <a:xfrm>
            <a:off x="3565525" y="4538663"/>
            <a:ext cx="349250" cy="366712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/>
              <a:t>D</a:t>
            </a:r>
          </a:p>
        </p:txBody>
      </p:sp>
      <p:sp>
        <p:nvSpPr>
          <p:cNvPr id="77862" name="Freeform 74"/>
          <p:cNvSpPr>
            <a:spLocks/>
          </p:cNvSpPr>
          <p:nvPr/>
        </p:nvSpPr>
        <p:spPr bwMode="auto">
          <a:xfrm>
            <a:off x="3952875" y="4986338"/>
            <a:ext cx="5038725" cy="298450"/>
          </a:xfrm>
          <a:custGeom>
            <a:avLst/>
            <a:gdLst>
              <a:gd name="T0" fmla="*/ 0 w 3840"/>
              <a:gd name="T1" fmla="*/ 371135071 h 240"/>
              <a:gd name="T2" fmla="*/ 0 w 3840"/>
              <a:gd name="T3" fmla="*/ 0 h 240"/>
              <a:gd name="T4" fmla="*/ 661166007 w 3840"/>
              <a:gd name="T5" fmla="*/ 0 h 240"/>
              <a:gd name="T6" fmla="*/ 661166007 w 3840"/>
              <a:gd name="T7" fmla="*/ 371135071 h 240"/>
              <a:gd name="T8" fmla="*/ 1322330701 w 3840"/>
              <a:gd name="T9" fmla="*/ 371135071 h 240"/>
              <a:gd name="T10" fmla="*/ 1322330701 w 3840"/>
              <a:gd name="T11" fmla="*/ 0 h 240"/>
              <a:gd name="T12" fmla="*/ 1983496872 w 3840"/>
              <a:gd name="T13" fmla="*/ 0 h 240"/>
              <a:gd name="T14" fmla="*/ 1983496872 w 3840"/>
              <a:gd name="T15" fmla="*/ 371135071 h 240"/>
              <a:gd name="T16" fmla="*/ 2147483647 w 3840"/>
              <a:gd name="T17" fmla="*/ 371135071 h 240"/>
              <a:gd name="T18" fmla="*/ 2147483647 w 3840"/>
              <a:gd name="T19" fmla="*/ 0 h 240"/>
              <a:gd name="T20" fmla="*/ 2147483647 w 3840"/>
              <a:gd name="T21" fmla="*/ 0 h 240"/>
              <a:gd name="T22" fmla="*/ 2147483647 w 3840"/>
              <a:gd name="T23" fmla="*/ 371135071 h 240"/>
              <a:gd name="T24" fmla="*/ 2147483647 w 3840"/>
              <a:gd name="T25" fmla="*/ 371135071 h 240"/>
              <a:gd name="T26" fmla="*/ 2147483647 w 3840"/>
              <a:gd name="T27" fmla="*/ 0 h 240"/>
              <a:gd name="T28" fmla="*/ 2147483647 w 3840"/>
              <a:gd name="T29" fmla="*/ 0 h 240"/>
              <a:gd name="T30" fmla="*/ 2147483647 w 3840"/>
              <a:gd name="T31" fmla="*/ 371135071 h 240"/>
              <a:gd name="T32" fmla="*/ 2147483647 w 3840"/>
              <a:gd name="T33" fmla="*/ 371135071 h 240"/>
              <a:gd name="T34" fmla="*/ 2147483647 w 3840"/>
              <a:gd name="T35" fmla="*/ 0 h 240"/>
              <a:gd name="T36" fmla="*/ 2147483647 w 3840"/>
              <a:gd name="T37" fmla="*/ 0 h 240"/>
              <a:gd name="T38" fmla="*/ 2147483647 w 3840"/>
              <a:gd name="T39" fmla="*/ 371135071 h 240"/>
              <a:gd name="T40" fmla="*/ 2147483647 w 3840"/>
              <a:gd name="T41" fmla="*/ 371135071 h 240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3840"/>
              <a:gd name="T64" fmla="*/ 0 h 240"/>
              <a:gd name="T65" fmla="*/ 3840 w 3840"/>
              <a:gd name="T66" fmla="*/ 240 h 240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3840" h="240">
                <a:moveTo>
                  <a:pt x="0" y="240"/>
                </a:moveTo>
                <a:lnTo>
                  <a:pt x="0" y="0"/>
                </a:lnTo>
                <a:lnTo>
                  <a:pt x="384" y="0"/>
                </a:lnTo>
                <a:lnTo>
                  <a:pt x="384" y="240"/>
                </a:lnTo>
                <a:lnTo>
                  <a:pt x="768" y="240"/>
                </a:lnTo>
                <a:lnTo>
                  <a:pt x="768" y="0"/>
                </a:lnTo>
                <a:lnTo>
                  <a:pt x="1152" y="0"/>
                </a:lnTo>
                <a:lnTo>
                  <a:pt x="1152" y="240"/>
                </a:lnTo>
                <a:lnTo>
                  <a:pt x="1536" y="240"/>
                </a:lnTo>
                <a:lnTo>
                  <a:pt x="1536" y="0"/>
                </a:lnTo>
                <a:lnTo>
                  <a:pt x="1920" y="0"/>
                </a:lnTo>
                <a:lnTo>
                  <a:pt x="1920" y="240"/>
                </a:lnTo>
                <a:lnTo>
                  <a:pt x="2304" y="240"/>
                </a:lnTo>
                <a:lnTo>
                  <a:pt x="2304" y="0"/>
                </a:lnTo>
                <a:lnTo>
                  <a:pt x="2688" y="0"/>
                </a:lnTo>
                <a:lnTo>
                  <a:pt x="2688" y="240"/>
                </a:lnTo>
                <a:lnTo>
                  <a:pt x="3072" y="240"/>
                </a:lnTo>
                <a:lnTo>
                  <a:pt x="3072" y="0"/>
                </a:lnTo>
                <a:lnTo>
                  <a:pt x="3456" y="0"/>
                </a:lnTo>
                <a:lnTo>
                  <a:pt x="3456" y="240"/>
                </a:lnTo>
                <a:lnTo>
                  <a:pt x="3840" y="240"/>
                </a:lnTo>
              </a:path>
            </a:pathLst>
          </a:custGeom>
          <a:noFill/>
          <a:ln w="3175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77863" name="Text Box 75"/>
          <p:cNvSpPr txBox="1">
            <a:spLocks noChangeArrowheads="1"/>
          </p:cNvSpPr>
          <p:nvPr/>
        </p:nvSpPr>
        <p:spPr bwMode="auto">
          <a:xfrm>
            <a:off x="3571875" y="3954463"/>
            <a:ext cx="349250" cy="366712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/>
              <a:t>Q</a:t>
            </a:r>
          </a:p>
        </p:txBody>
      </p:sp>
      <p:sp>
        <p:nvSpPr>
          <p:cNvPr id="77864" name="Freeform 76"/>
          <p:cNvSpPr>
            <a:spLocks/>
          </p:cNvSpPr>
          <p:nvPr/>
        </p:nvSpPr>
        <p:spPr bwMode="auto">
          <a:xfrm>
            <a:off x="4708525" y="4510088"/>
            <a:ext cx="566738" cy="357187"/>
          </a:xfrm>
          <a:custGeom>
            <a:avLst/>
            <a:gdLst>
              <a:gd name="T0" fmla="*/ 0 w 384"/>
              <a:gd name="T1" fmla="*/ 442994943 h 288"/>
              <a:gd name="T2" fmla="*/ 0 w 384"/>
              <a:gd name="T3" fmla="*/ 0 h 288"/>
              <a:gd name="T4" fmla="*/ 836437501 w 384"/>
              <a:gd name="T5" fmla="*/ 0 h 288"/>
              <a:gd name="T6" fmla="*/ 836437501 w 384"/>
              <a:gd name="T7" fmla="*/ 442994943 h 288"/>
              <a:gd name="T8" fmla="*/ 0 60000 65536"/>
              <a:gd name="T9" fmla="*/ 0 60000 65536"/>
              <a:gd name="T10" fmla="*/ 0 60000 65536"/>
              <a:gd name="T11" fmla="*/ 0 60000 65536"/>
              <a:gd name="T12" fmla="*/ 0 w 384"/>
              <a:gd name="T13" fmla="*/ 0 h 288"/>
              <a:gd name="T14" fmla="*/ 384 w 384"/>
              <a:gd name="T15" fmla="*/ 288 h 2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84" h="288">
                <a:moveTo>
                  <a:pt x="0" y="288"/>
                </a:moveTo>
                <a:lnTo>
                  <a:pt x="0" y="0"/>
                </a:lnTo>
                <a:lnTo>
                  <a:pt x="384" y="0"/>
                </a:lnTo>
                <a:lnTo>
                  <a:pt x="384" y="288"/>
                </a:lnTo>
              </a:path>
            </a:pathLst>
          </a:custGeom>
          <a:noFill/>
          <a:ln w="3175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77865" name="Freeform 77"/>
          <p:cNvSpPr>
            <a:spLocks/>
          </p:cNvSpPr>
          <p:nvPr/>
        </p:nvSpPr>
        <p:spPr bwMode="auto">
          <a:xfrm>
            <a:off x="5716588" y="4510088"/>
            <a:ext cx="881062" cy="357187"/>
          </a:xfrm>
          <a:custGeom>
            <a:avLst/>
            <a:gdLst>
              <a:gd name="T0" fmla="*/ 0 w 384"/>
              <a:gd name="T1" fmla="*/ 442994943 h 288"/>
              <a:gd name="T2" fmla="*/ 0 w 384"/>
              <a:gd name="T3" fmla="*/ 0 h 288"/>
              <a:gd name="T4" fmla="*/ 2021537035 w 384"/>
              <a:gd name="T5" fmla="*/ 0 h 288"/>
              <a:gd name="T6" fmla="*/ 2021537035 w 384"/>
              <a:gd name="T7" fmla="*/ 442994943 h 288"/>
              <a:gd name="T8" fmla="*/ 0 60000 65536"/>
              <a:gd name="T9" fmla="*/ 0 60000 65536"/>
              <a:gd name="T10" fmla="*/ 0 60000 65536"/>
              <a:gd name="T11" fmla="*/ 0 60000 65536"/>
              <a:gd name="T12" fmla="*/ 0 w 384"/>
              <a:gd name="T13" fmla="*/ 0 h 288"/>
              <a:gd name="T14" fmla="*/ 384 w 384"/>
              <a:gd name="T15" fmla="*/ 288 h 2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84" h="288">
                <a:moveTo>
                  <a:pt x="0" y="288"/>
                </a:moveTo>
                <a:lnTo>
                  <a:pt x="0" y="0"/>
                </a:lnTo>
                <a:lnTo>
                  <a:pt x="384" y="0"/>
                </a:lnTo>
                <a:lnTo>
                  <a:pt x="384" y="288"/>
                </a:lnTo>
              </a:path>
            </a:pathLst>
          </a:custGeom>
          <a:noFill/>
          <a:ln w="3175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77866" name="Freeform 78"/>
          <p:cNvSpPr>
            <a:spLocks/>
          </p:cNvSpPr>
          <p:nvPr/>
        </p:nvSpPr>
        <p:spPr bwMode="auto">
          <a:xfrm>
            <a:off x="7353300" y="4510088"/>
            <a:ext cx="757238" cy="357187"/>
          </a:xfrm>
          <a:custGeom>
            <a:avLst/>
            <a:gdLst>
              <a:gd name="T0" fmla="*/ 0 w 384"/>
              <a:gd name="T1" fmla="*/ 442994943 h 288"/>
              <a:gd name="T2" fmla="*/ 0 w 384"/>
              <a:gd name="T3" fmla="*/ 0 h 288"/>
              <a:gd name="T4" fmla="*/ 1493253635 w 384"/>
              <a:gd name="T5" fmla="*/ 0 h 288"/>
              <a:gd name="T6" fmla="*/ 1493253635 w 384"/>
              <a:gd name="T7" fmla="*/ 442994943 h 288"/>
              <a:gd name="T8" fmla="*/ 0 60000 65536"/>
              <a:gd name="T9" fmla="*/ 0 60000 65536"/>
              <a:gd name="T10" fmla="*/ 0 60000 65536"/>
              <a:gd name="T11" fmla="*/ 0 60000 65536"/>
              <a:gd name="T12" fmla="*/ 0 w 384"/>
              <a:gd name="T13" fmla="*/ 0 h 288"/>
              <a:gd name="T14" fmla="*/ 384 w 384"/>
              <a:gd name="T15" fmla="*/ 288 h 2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84" h="288">
                <a:moveTo>
                  <a:pt x="0" y="288"/>
                </a:moveTo>
                <a:lnTo>
                  <a:pt x="0" y="0"/>
                </a:lnTo>
                <a:lnTo>
                  <a:pt x="384" y="0"/>
                </a:lnTo>
                <a:lnTo>
                  <a:pt x="384" y="288"/>
                </a:lnTo>
              </a:path>
            </a:pathLst>
          </a:custGeom>
          <a:noFill/>
          <a:ln w="3175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77867" name="Line 79"/>
          <p:cNvSpPr>
            <a:spLocks noChangeShapeType="1"/>
          </p:cNvSpPr>
          <p:nvPr/>
        </p:nvSpPr>
        <p:spPr bwMode="auto">
          <a:xfrm>
            <a:off x="4456113" y="3733800"/>
            <a:ext cx="0" cy="1849438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lg" len="lg"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77868" name="Line 80"/>
          <p:cNvSpPr>
            <a:spLocks noChangeShapeType="1"/>
          </p:cNvSpPr>
          <p:nvPr/>
        </p:nvSpPr>
        <p:spPr bwMode="auto">
          <a:xfrm>
            <a:off x="5464175" y="3733800"/>
            <a:ext cx="0" cy="1849438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lg" len="lg"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77869" name="Line 81"/>
          <p:cNvSpPr>
            <a:spLocks noChangeShapeType="1"/>
          </p:cNvSpPr>
          <p:nvPr/>
        </p:nvSpPr>
        <p:spPr bwMode="auto">
          <a:xfrm>
            <a:off x="6472238" y="3733800"/>
            <a:ext cx="0" cy="1849438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lg" len="lg"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77870" name="Line 82"/>
          <p:cNvSpPr>
            <a:spLocks noChangeShapeType="1"/>
          </p:cNvSpPr>
          <p:nvPr/>
        </p:nvSpPr>
        <p:spPr bwMode="auto">
          <a:xfrm>
            <a:off x="7480300" y="3733800"/>
            <a:ext cx="0" cy="1849438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lg" len="lg"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77871" name="Line 83"/>
          <p:cNvSpPr>
            <a:spLocks noChangeShapeType="1"/>
          </p:cNvSpPr>
          <p:nvPr/>
        </p:nvSpPr>
        <p:spPr bwMode="auto">
          <a:xfrm>
            <a:off x="8488363" y="3733800"/>
            <a:ext cx="0" cy="1849438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lg" len="lg"/>
            <a:tailEnd type="none" w="lg" len="lg"/>
          </a:ln>
        </p:spPr>
        <p:txBody>
          <a:bodyPr/>
          <a:lstStyle/>
          <a:p>
            <a:endParaRPr lang="en-US"/>
          </a:p>
        </p:txBody>
      </p:sp>
      <p:cxnSp>
        <p:nvCxnSpPr>
          <p:cNvPr id="77872" name="AutoShape 84"/>
          <p:cNvCxnSpPr>
            <a:cxnSpLocks noChangeShapeType="1"/>
            <a:stCxn id="77864" idx="0"/>
          </p:cNvCxnSpPr>
          <p:nvPr/>
        </p:nvCxnSpPr>
        <p:spPr bwMode="auto">
          <a:xfrm flipH="1" flipV="1">
            <a:off x="3951288" y="4860925"/>
            <a:ext cx="741362" cy="63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cxnSp>
        <p:nvCxnSpPr>
          <p:cNvPr id="77873" name="AutoShape 85"/>
          <p:cNvCxnSpPr>
            <a:cxnSpLocks noChangeShapeType="1"/>
            <a:stCxn id="77864" idx="3"/>
            <a:endCxn id="77865" idx="0"/>
          </p:cNvCxnSpPr>
          <p:nvPr/>
        </p:nvCxnSpPr>
        <p:spPr bwMode="auto">
          <a:xfrm>
            <a:off x="5287963" y="4867275"/>
            <a:ext cx="415925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cxnSp>
        <p:nvCxnSpPr>
          <p:cNvPr id="77874" name="AutoShape 86"/>
          <p:cNvCxnSpPr>
            <a:cxnSpLocks noChangeShapeType="1"/>
            <a:stCxn id="77865" idx="3"/>
            <a:endCxn id="77866" idx="0"/>
          </p:cNvCxnSpPr>
          <p:nvPr/>
        </p:nvCxnSpPr>
        <p:spPr bwMode="auto">
          <a:xfrm>
            <a:off x="6611938" y="4867275"/>
            <a:ext cx="728662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cxnSp>
        <p:nvCxnSpPr>
          <p:cNvPr id="77875" name="AutoShape 87"/>
          <p:cNvCxnSpPr>
            <a:cxnSpLocks noChangeShapeType="1"/>
            <a:stCxn id="77866" idx="3"/>
          </p:cNvCxnSpPr>
          <p:nvPr/>
        </p:nvCxnSpPr>
        <p:spPr bwMode="auto">
          <a:xfrm>
            <a:off x="8126413" y="4867275"/>
            <a:ext cx="868362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cxnSp>
        <p:nvCxnSpPr>
          <p:cNvPr id="77876" name="AutoShape 88"/>
          <p:cNvCxnSpPr>
            <a:cxnSpLocks noChangeShapeType="1"/>
          </p:cNvCxnSpPr>
          <p:nvPr/>
        </p:nvCxnSpPr>
        <p:spPr bwMode="auto">
          <a:xfrm flipH="1" flipV="1">
            <a:off x="3933825" y="4268788"/>
            <a:ext cx="1017588" cy="1587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sp>
        <p:nvSpPr>
          <p:cNvPr id="77877" name="Line 89"/>
          <p:cNvSpPr>
            <a:spLocks noChangeShapeType="1"/>
          </p:cNvSpPr>
          <p:nvPr/>
        </p:nvSpPr>
        <p:spPr bwMode="auto">
          <a:xfrm flipH="1" flipV="1">
            <a:off x="7989888" y="3954463"/>
            <a:ext cx="0" cy="314325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/>
          <a:lstStyle/>
          <a:p>
            <a:endParaRPr lang="en-US"/>
          </a:p>
        </p:txBody>
      </p:sp>
      <p:cxnSp>
        <p:nvCxnSpPr>
          <p:cNvPr id="77878" name="AutoShape 90"/>
          <p:cNvCxnSpPr>
            <a:cxnSpLocks noChangeShapeType="1"/>
            <a:stCxn id="77877" idx="1"/>
          </p:cNvCxnSpPr>
          <p:nvPr/>
        </p:nvCxnSpPr>
        <p:spPr bwMode="auto">
          <a:xfrm>
            <a:off x="7989888" y="3938588"/>
            <a:ext cx="1004887" cy="0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sp>
        <p:nvSpPr>
          <p:cNvPr id="77879" name="Line 91"/>
          <p:cNvSpPr>
            <a:spLocks noChangeShapeType="1"/>
          </p:cNvSpPr>
          <p:nvPr/>
        </p:nvSpPr>
        <p:spPr bwMode="auto">
          <a:xfrm flipV="1">
            <a:off x="4945063" y="4973638"/>
            <a:ext cx="15875" cy="29845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 type="none" w="lg" len="lg"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77880" name="Line 92"/>
          <p:cNvSpPr>
            <a:spLocks noChangeShapeType="1"/>
          </p:cNvSpPr>
          <p:nvPr/>
        </p:nvSpPr>
        <p:spPr bwMode="auto">
          <a:xfrm flipV="1">
            <a:off x="5969000" y="4989513"/>
            <a:ext cx="0" cy="295275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 type="none" w="lg" len="lg"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77881" name="Line 93"/>
          <p:cNvSpPr>
            <a:spLocks noChangeShapeType="1"/>
          </p:cNvSpPr>
          <p:nvPr/>
        </p:nvSpPr>
        <p:spPr bwMode="auto">
          <a:xfrm flipV="1">
            <a:off x="6977063" y="4973638"/>
            <a:ext cx="0" cy="295275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 type="none" w="lg" len="lg"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77882" name="Line 94"/>
          <p:cNvSpPr>
            <a:spLocks noChangeShapeType="1"/>
          </p:cNvSpPr>
          <p:nvPr/>
        </p:nvSpPr>
        <p:spPr bwMode="auto">
          <a:xfrm flipV="1">
            <a:off x="7989888" y="4973638"/>
            <a:ext cx="0" cy="295275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 type="none" w="lg" len="lg"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77883" name="Text Box 95"/>
          <p:cNvSpPr txBox="1">
            <a:spLocks noChangeArrowheads="1"/>
          </p:cNvSpPr>
          <p:nvPr/>
        </p:nvSpPr>
        <p:spPr bwMode="auto">
          <a:xfrm>
            <a:off x="3810000" y="5791200"/>
            <a:ext cx="4800600" cy="355600"/>
          </a:xfrm>
          <a:prstGeom prst="rect">
            <a:avLst/>
          </a:prstGeom>
          <a:solidFill>
            <a:srgbClr val="ABA964">
              <a:alpha val="50195"/>
            </a:srgbClr>
          </a:solidFill>
          <a:ln w="1905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>
            <a:spAutoFit/>
          </a:bodyPr>
          <a:lstStyle/>
          <a:p>
            <a:pPr algn="l"/>
            <a:r>
              <a:rPr lang="en-US" sz="1600"/>
              <a:t>D can only change Q only on rising clock edge (arrows)</a:t>
            </a:r>
          </a:p>
        </p:txBody>
      </p:sp>
      <p:cxnSp>
        <p:nvCxnSpPr>
          <p:cNvPr id="77884" name="AutoShape 96"/>
          <p:cNvCxnSpPr>
            <a:cxnSpLocks noChangeShapeType="1"/>
            <a:stCxn id="77885" idx="3"/>
          </p:cNvCxnSpPr>
          <p:nvPr/>
        </p:nvCxnSpPr>
        <p:spPr bwMode="auto">
          <a:xfrm>
            <a:off x="6975475" y="4287838"/>
            <a:ext cx="1020763" cy="4762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sp>
        <p:nvSpPr>
          <p:cNvPr id="77885" name="Freeform 97"/>
          <p:cNvSpPr>
            <a:spLocks/>
          </p:cNvSpPr>
          <p:nvPr/>
        </p:nvSpPr>
        <p:spPr bwMode="auto">
          <a:xfrm>
            <a:off x="4953000" y="3930650"/>
            <a:ext cx="2006600" cy="357188"/>
          </a:xfrm>
          <a:custGeom>
            <a:avLst/>
            <a:gdLst>
              <a:gd name="T0" fmla="*/ 0 w 384"/>
              <a:gd name="T1" fmla="*/ 442997423 h 288"/>
              <a:gd name="T2" fmla="*/ 0 w 384"/>
              <a:gd name="T3" fmla="*/ 0 h 288"/>
              <a:gd name="T4" fmla="*/ 2147483647 w 384"/>
              <a:gd name="T5" fmla="*/ 0 h 288"/>
              <a:gd name="T6" fmla="*/ 2147483647 w 384"/>
              <a:gd name="T7" fmla="*/ 442997423 h 288"/>
              <a:gd name="T8" fmla="*/ 0 60000 65536"/>
              <a:gd name="T9" fmla="*/ 0 60000 65536"/>
              <a:gd name="T10" fmla="*/ 0 60000 65536"/>
              <a:gd name="T11" fmla="*/ 0 60000 65536"/>
              <a:gd name="T12" fmla="*/ 0 w 384"/>
              <a:gd name="T13" fmla="*/ 0 h 288"/>
              <a:gd name="T14" fmla="*/ 384 w 384"/>
              <a:gd name="T15" fmla="*/ 288 h 2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84" h="288">
                <a:moveTo>
                  <a:pt x="0" y="288"/>
                </a:moveTo>
                <a:lnTo>
                  <a:pt x="0" y="0"/>
                </a:lnTo>
                <a:lnTo>
                  <a:pt x="384" y="0"/>
                </a:lnTo>
                <a:lnTo>
                  <a:pt x="384" y="288"/>
                </a:lnTo>
              </a:path>
            </a:pathLst>
          </a:custGeom>
          <a:noFill/>
          <a:ln w="3175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ECEN 301</a:t>
            </a:r>
          </a:p>
        </p:txBody>
      </p:sp>
      <p:sp>
        <p:nvSpPr>
          <p:cNvPr id="37891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Discussion #25 – Final Review</a:t>
            </a:r>
          </a:p>
        </p:txBody>
      </p:sp>
      <p:sp>
        <p:nvSpPr>
          <p:cNvPr id="37892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9854E29B-435E-438A-A994-78CF460D8ADB}" type="slidenum">
              <a:rPr lang="en-US" smtClean="0"/>
              <a:pPr lvl="1"/>
              <a:t>7</a:t>
            </a:fld>
            <a:endParaRPr lang="en-US" smtClean="0"/>
          </a:p>
        </p:txBody>
      </p:sp>
      <p:sp>
        <p:nvSpPr>
          <p:cNvPr id="378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Binary Numbers – Unsigned</a:t>
            </a:r>
          </a:p>
        </p:txBody>
      </p:sp>
      <p:sp>
        <p:nvSpPr>
          <p:cNvPr id="3789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06400" y="1333500"/>
            <a:ext cx="8356600" cy="1409700"/>
          </a:xfrm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sz="2800" b="1" u="sng" smtClean="0"/>
              <a:t>Example1</a:t>
            </a:r>
            <a:r>
              <a:rPr lang="en-US" sz="2800" smtClean="0"/>
              <a:t>: What is </a:t>
            </a:r>
            <a:r>
              <a:rPr lang="en-US" sz="2800" b="1" smtClean="0"/>
              <a:t>0110101.0101</a:t>
            </a:r>
            <a:r>
              <a:rPr lang="en-US" sz="2800" baseline="-25000" smtClean="0"/>
              <a:t>2 </a:t>
            </a:r>
            <a:r>
              <a:rPr lang="en-US" sz="2800" smtClean="0"/>
              <a:t>in decimal?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ECEN 301</a:t>
            </a:r>
          </a:p>
        </p:txBody>
      </p:sp>
      <p:sp>
        <p:nvSpPr>
          <p:cNvPr id="78851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Discussion #25 – Final Review</a:t>
            </a:r>
          </a:p>
        </p:txBody>
      </p:sp>
      <p:sp>
        <p:nvSpPr>
          <p:cNvPr id="78852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E97C7465-3BA9-4918-BB6D-5DE82022666C}" type="slidenum">
              <a:rPr lang="en-US" smtClean="0"/>
              <a:pPr lvl="1"/>
              <a:t>70</a:t>
            </a:fld>
            <a:endParaRPr lang="en-US" smtClean="0"/>
          </a:p>
        </p:txBody>
      </p:sp>
      <p:sp>
        <p:nvSpPr>
          <p:cNvPr id="788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Sequential Logic – JK Flip-Flop</a:t>
            </a:r>
          </a:p>
        </p:txBody>
      </p:sp>
      <p:sp>
        <p:nvSpPr>
          <p:cNvPr id="7885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06400" y="1219200"/>
            <a:ext cx="8128000" cy="914400"/>
          </a:xfrm>
          <a:solidFill>
            <a:srgbClr val="8495A9"/>
          </a:solidFill>
          <a:ln>
            <a:solidFill>
              <a:schemeClr val="tx1"/>
            </a:solidFill>
          </a:ln>
        </p:spPr>
        <p:txBody>
          <a:bodyPr/>
          <a:lstStyle/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sz="2800" b="1" u="sng" smtClean="0"/>
              <a:t>JK FF</a:t>
            </a:r>
            <a:r>
              <a:rPr lang="en-US" sz="2800" smtClean="0"/>
              <a:t>: 2 SR latches in master/slave configuration.  The output (Q) changes on the </a:t>
            </a:r>
            <a:r>
              <a:rPr lang="en-US" sz="2800" b="1" smtClean="0"/>
              <a:t>falling</a:t>
            </a:r>
            <a:r>
              <a:rPr lang="en-US" sz="2800" smtClean="0"/>
              <a:t> </a:t>
            </a:r>
            <a:r>
              <a:rPr lang="en-US" sz="2800" b="1" smtClean="0"/>
              <a:t>clock edge</a:t>
            </a:r>
            <a:endParaRPr lang="en-US" sz="2800" smtClean="0"/>
          </a:p>
        </p:txBody>
      </p:sp>
      <p:graphicFrame>
        <p:nvGraphicFramePr>
          <p:cNvPr id="929796" name="Group 4"/>
          <p:cNvGraphicFramePr>
            <a:graphicFrameLocks noGrp="1"/>
          </p:cNvGraphicFramePr>
          <p:nvPr>
            <p:ph sz="half" idx="2"/>
          </p:nvPr>
        </p:nvGraphicFramePr>
        <p:xfrm>
          <a:off x="6019800" y="2397125"/>
          <a:ext cx="2362200" cy="1737360"/>
        </p:xfrm>
        <a:graphic>
          <a:graphicData uri="http://schemas.openxmlformats.org/drawingml/2006/table">
            <a:tbl>
              <a:tblPr/>
              <a:tblGrid>
                <a:gridCol w="457200"/>
                <a:gridCol w="457200"/>
                <a:gridCol w="762000"/>
                <a:gridCol w="685800"/>
              </a:tblGrid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J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K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CLK</a:t>
                      </a:r>
                      <a:endParaRPr kumimoji="0" lang="en-US" sz="2000" b="0" i="0" u="none" strike="noStrike" cap="none" normalizeH="0" baseline="-2500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Q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new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Q</a:t>
                      </a:r>
                      <a:r>
                        <a:rPr kumimoji="0" lang="en-US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old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95A9">
                        <a:alpha val="50000"/>
                      </a:srgbClr>
                    </a:solidFill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95A9">
                        <a:alpha val="50000"/>
                      </a:srgbClr>
                    </a:solidFill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95A9">
                        <a:alpha val="50000"/>
                      </a:srgbClr>
                    </a:solidFill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Q</a:t>
                      </a:r>
                      <a:r>
                        <a:rPr kumimoji="0" lang="en-US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old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95A9">
                        <a:alpha val="5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78882" name="AutoShape 31"/>
          <p:cNvSpPr>
            <a:spLocks noChangeArrowheads="1"/>
          </p:cNvSpPr>
          <p:nvPr/>
        </p:nvSpPr>
        <p:spPr bwMode="auto">
          <a:xfrm>
            <a:off x="5614988" y="4724400"/>
            <a:ext cx="785812" cy="360363"/>
          </a:xfrm>
          <a:prstGeom prst="rightArrow">
            <a:avLst>
              <a:gd name="adj1" fmla="val 50000"/>
              <a:gd name="adj2" fmla="val 54515"/>
            </a:avLst>
          </a:prstGeom>
          <a:solidFill>
            <a:srgbClr val="800000">
              <a:alpha val="50195"/>
            </a:srgbClr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8883" name="Line 32"/>
          <p:cNvSpPr>
            <a:spLocks noChangeShapeType="1"/>
          </p:cNvSpPr>
          <p:nvPr/>
        </p:nvSpPr>
        <p:spPr bwMode="auto">
          <a:xfrm>
            <a:off x="7262813" y="2836863"/>
            <a:ext cx="0" cy="279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lg" len="lg"/>
            <a:tailEnd type="arrow" w="lg" len="med"/>
          </a:ln>
        </p:spPr>
        <p:txBody>
          <a:bodyPr/>
          <a:lstStyle/>
          <a:p>
            <a:endParaRPr lang="en-US"/>
          </a:p>
        </p:txBody>
      </p:sp>
      <p:sp>
        <p:nvSpPr>
          <p:cNvPr id="78884" name="Line 33"/>
          <p:cNvSpPr>
            <a:spLocks noChangeShapeType="1"/>
          </p:cNvSpPr>
          <p:nvPr/>
        </p:nvSpPr>
        <p:spPr bwMode="auto">
          <a:xfrm>
            <a:off x="7262813" y="3144838"/>
            <a:ext cx="0" cy="279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lg" len="lg"/>
            <a:tailEnd type="arrow" w="lg" len="med"/>
          </a:ln>
        </p:spPr>
        <p:txBody>
          <a:bodyPr/>
          <a:lstStyle/>
          <a:p>
            <a:endParaRPr lang="en-US"/>
          </a:p>
        </p:txBody>
      </p:sp>
      <p:sp>
        <p:nvSpPr>
          <p:cNvPr id="78885" name="Rectangle 34"/>
          <p:cNvSpPr>
            <a:spLocks noChangeArrowheads="1"/>
          </p:cNvSpPr>
          <p:nvPr/>
        </p:nvSpPr>
        <p:spPr bwMode="auto">
          <a:xfrm>
            <a:off x="406400" y="2171700"/>
            <a:ext cx="8128000" cy="163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algn="l">
              <a:lnSpc>
                <a:spcPct val="90000"/>
              </a:lnSpc>
              <a:spcBef>
                <a:spcPct val="20000"/>
              </a:spcBef>
              <a:buClr>
                <a:srgbClr val="ACA964"/>
              </a:buClr>
              <a:buFont typeface="Monotype Sorts" pitchFamily="2" charset="2"/>
              <a:buNone/>
            </a:pPr>
            <a:r>
              <a:rPr lang="en-US" sz="2000" b="1" u="sng">
                <a:solidFill>
                  <a:schemeClr val="bg2"/>
                </a:solidFill>
              </a:rPr>
              <a:t>JK FF</a:t>
            </a:r>
            <a:r>
              <a:rPr lang="en-US" sz="2000">
                <a:solidFill>
                  <a:schemeClr val="bg2"/>
                </a:solidFill>
              </a:rPr>
              <a:t> has 4 allowed states:</a:t>
            </a:r>
          </a:p>
          <a:p>
            <a:pPr marL="742950" lvl="1" indent="-285750" algn="l">
              <a:lnSpc>
                <a:spcPct val="90000"/>
              </a:lnSpc>
              <a:spcBef>
                <a:spcPct val="20000"/>
              </a:spcBef>
              <a:buClr>
                <a:srgbClr val="ACA964"/>
              </a:buClr>
              <a:buFont typeface="Monotype Sorts" pitchFamily="2" charset="2"/>
              <a:buChar char="Ù"/>
            </a:pPr>
            <a:r>
              <a:rPr lang="en-US" b="1">
                <a:solidFill>
                  <a:schemeClr val="bg2"/>
                </a:solidFill>
              </a:rPr>
              <a:t>Present state</a:t>
            </a:r>
            <a:r>
              <a:rPr lang="en-US">
                <a:solidFill>
                  <a:schemeClr val="bg2"/>
                </a:solidFill>
              </a:rPr>
              <a:t> (keep Q as is): J = 0, K = 0 </a:t>
            </a:r>
          </a:p>
          <a:p>
            <a:pPr marL="742950" lvl="1" indent="-285750" algn="l">
              <a:lnSpc>
                <a:spcPct val="90000"/>
              </a:lnSpc>
              <a:spcBef>
                <a:spcPct val="20000"/>
              </a:spcBef>
              <a:buClr>
                <a:srgbClr val="ACA964"/>
              </a:buClr>
              <a:buFont typeface="Monotype Sorts" pitchFamily="2" charset="2"/>
              <a:buChar char="Ù"/>
            </a:pPr>
            <a:r>
              <a:rPr lang="en-US" b="1">
                <a:solidFill>
                  <a:schemeClr val="bg2"/>
                </a:solidFill>
              </a:rPr>
              <a:t>Reset</a:t>
            </a:r>
            <a:r>
              <a:rPr lang="en-US">
                <a:solidFill>
                  <a:schemeClr val="bg2"/>
                </a:solidFill>
              </a:rPr>
              <a:t> (reset Q to 0): J = 0, K = 1</a:t>
            </a:r>
          </a:p>
          <a:p>
            <a:pPr marL="742950" lvl="1" indent="-285750" algn="l">
              <a:lnSpc>
                <a:spcPct val="90000"/>
              </a:lnSpc>
              <a:spcBef>
                <a:spcPct val="20000"/>
              </a:spcBef>
              <a:buClr>
                <a:srgbClr val="ACA964"/>
              </a:buClr>
              <a:buFont typeface="Monotype Sorts" pitchFamily="2" charset="2"/>
              <a:buChar char="Ù"/>
            </a:pPr>
            <a:r>
              <a:rPr lang="en-US" b="1">
                <a:solidFill>
                  <a:schemeClr val="bg2"/>
                </a:solidFill>
              </a:rPr>
              <a:t>Set</a:t>
            </a:r>
            <a:r>
              <a:rPr lang="en-US">
                <a:solidFill>
                  <a:schemeClr val="bg2"/>
                </a:solidFill>
              </a:rPr>
              <a:t> (set Q to 1): J = 1, K = 0</a:t>
            </a:r>
          </a:p>
          <a:p>
            <a:pPr marL="742950" lvl="1" indent="-285750" algn="l">
              <a:lnSpc>
                <a:spcPct val="90000"/>
              </a:lnSpc>
              <a:spcBef>
                <a:spcPct val="20000"/>
              </a:spcBef>
              <a:buClr>
                <a:srgbClr val="ACA964"/>
              </a:buClr>
              <a:buFont typeface="Monotype Sorts" pitchFamily="2" charset="2"/>
              <a:buChar char="Ù"/>
            </a:pPr>
            <a:r>
              <a:rPr lang="en-US" b="1">
                <a:solidFill>
                  <a:schemeClr val="bg2"/>
                </a:solidFill>
              </a:rPr>
              <a:t>Toggle</a:t>
            </a:r>
            <a:r>
              <a:rPr lang="en-US">
                <a:solidFill>
                  <a:schemeClr val="bg2"/>
                </a:solidFill>
              </a:rPr>
              <a:t> (set Q to Q): J = 1, K = 1</a:t>
            </a:r>
          </a:p>
        </p:txBody>
      </p:sp>
      <p:sp>
        <p:nvSpPr>
          <p:cNvPr id="78886" name="Line 35"/>
          <p:cNvSpPr>
            <a:spLocks noChangeShapeType="1"/>
          </p:cNvSpPr>
          <p:nvPr/>
        </p:nvSpPr>
        <p:spPr bwMode="auto">
          <a:xfrm>
            <a:off x="2830513" y="3462338"/>
            <a:ext cx="142875" cy="635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78887" name="Rectangle 36"/>
          <p:cNvSpPr>
            <a:spLocks noChangeArrowheads="1"/>
          </p:cNvSpPr>
          <p:nvPr/>
        </p:nvSpPr>
        <p:spPr bwMode="auto">
          <a:xfrm>
            <a:off x="1219200" y="4191000"/>
            <a:ext cx="3784600" cy="1981200"/>
          </a:xfrm>
          <a:prstGeom prst="rect">
            <a:avLst/>
          </a:prstGeom>
          <a:solidFill>
            <a:srgbClr val="FFFFFF"/>
          </a:solidFill>
          <a:ln w="15875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8888" name="Rectangle 37"/>
          <p:cNvSpPr>
            <a:spLocks noChangeArrowheads="1"/>
          </p:cNvSpPr>
          <p:nvPr/>
        </p:nvSpPr>
        <p:spPr bwMode="auto">
          <a:xfrm>
            <a:off x="2603500" y="4724400"/>
            <a:ext cx="609600" cy="1066800"/>
          </a:xfrm>
          <a:prstGeom prst="rect">
            <a:avLst/>
          </a:prstGeom>
          <a:solidFill>
            <a:srgbClr val="ABA964">
              <a:alpha val="20000"/>
            </a:srgb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8889" name="Text Box 38"/>
          <p:cNvSpPr txBox="1">
            <a:spLocks noChangeArrowheads="1"/>
          </p:cNvSpPr>
          <p:nvPr/>
        </p:nvSpPr>
        <p:spPr bwMode="auto">
          <a:xfrm>
            <a:off x="2587625" y="4713288"/>
            <a:ext cx="296863" cy="336550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1600"/>
              <a:t>S</a:t>
            </a:r>
          </a:p>
        </p:txBody>
      </p:sp>
      <p:sp>
        <p:nvSpPr>
          <p:cNvPr id="78890" name="Text Box 39"/>
          <p:cNvSpPr txBox="1">
            <a:spLocks noChangeArrowheads="1"/>
          </p:cNvSpPr>
          <p:nvPr/>
        </p:nvSpPr>
        <p:spPr bwMode="auto">
          <a:xfrm>
            <a:off x="2916238" y="4713288"/>
            <a:ext cx="330200" cy="336550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1600"/>
              <a:t>Q</a:t>
            </a:r>
          </a:p>
        </p:txBody>
      </p:sp>
      <p:sp>
        <p:nvSpPr>
          <p:cNvPr id="78891" name="Text Box 40"/>
          <p:cNvSpPr txBox="1">
            <a:spLocks noChangeArrowheads="1"/>
          </p:cNvSpPr>
          <p:nvPr/>
        </p:nvSpPr>
        <p:spPr bwMode="auto">
          <a:xfrm>
            <a:off x="2582863" y="5454650"/>
            <a:ext cx="319087" cy="336550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1600"/>
              <a:t>R</a:t>
            </a:r>
          </a:p>
        </p:txBody>
      </p:sp>
      <p:sp>
        <p:nvSpPr>
          <p:cNvPr id="78892" name="Rectangle 41"/>
          <p:cNvSpPr>
            <a:spLocks noChangeArrowheads="1"/>
          </p:cNvSpPr>
          <p:nvPr/>
        </p:nvSpPr>
        <p:spPr bwMode="auto">
          <a:xfrm>
            <a:off x="3711575" y="4724400"/>
            <a:ext cx="609600" cy="1066800"/>
          </a:xfrm>
          <a:prstGeom prst="rect">
            <a:avLst/>
          </a:prstGeom>
          <a:solidFill>
            <a:srgbClr val="ABA964">
              <a:alpha val="20000"/>
            </a:srgb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8893" name="Text Box 42"/>
          <p:cNvSpPr txBox="1">
            <a:spLocks noChangeArrowheads="1"/>
          </p:cNvSpPr>
          <p:nvPr/>
        </p:nvSpPr>
        <p:spPr bwMode="auto">
          <a:xfrm>
            <a:off x="3695700" y="4713288"/>
            <a:ext cx="296863" cy="336550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1600"/>
              <a:t>S</a:t>
            </a:r>
          </a:p>
        </p:txBody>
      </p:sp>
      <p:sp>
        <p:nvSpPr>
          <p:cNvPr id="78894" name="Text Box 43"/>
          <p:cNvSpPr txBox="1">
            <a:spLocks noChangeArrowheads="1"/>
          </p:cNvSpPr>
          <p:nvPr/>
        </p:nvSpPr>
        <p:spPr bwMode="auto">
          <a:xfrm>
            <a:off x="4024313" y="4713288"/>
            <a:ext cx="330200" cy="336550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1600"/>
              <a:t>Q</a:t>
            </a:r>
          </a:p>
        </p:txBody>
      </p:sp>
      <p:sp>
        <p:nvSpPr>
          <p:cNvPr id="78895" name="Text Box 44"/>
          <p:cNvSpPr txBox="1">
            <a:spLocks noChangeArrowheads="1"/>
          </p:cNvSpPr>
          <p:nvPr/>
        </p:nvSpPr>
        <p:spPr bwMode="auto">
          <a:xfrm>
            <a:off x="3690938" y="5454650"/>
            <a:ext cx="319087" cy="336550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1600"/>
              <a:t>R</a:t>
            </a:r>
          </a:p>
        </p:txBody>
      </p:sp>
      <p:grpSp>
        <p:nvGrpSpPr>
          <p:cNvPr id="78896" name="Group 45"/>
          <p:cNvGrpSpPr>
            <a:grpSpLocks/>
          </p:cNvGrpSpPr>
          <p:nvPr/>
        </p:nvGrpSpPr>
        <p:grpSpPr bwMode="auto">
          <a:xfrm>
            <a:off x="2911475" y="5454650"/>
            <a:ext cx="330200" cy="336550"/>
            <a:chOff x="1882" y="3135"/>
            <a:chExt cx="208" cy="212"/>
          </a:xfrm>
        </p:grpSpPr>
        <p:sp>
          <p:nvSpPr>
            <p:cNvPr id="78959" name="Text Box 46"/>
            <p:cNvSpPr txBox="1">
              <a:spLocks noChangeArrowheads="1"/>
            </p:cNvSpPr>
            <p:nvPr/>
          </p:nvSpPr>
          <p:spPr bwMode="auto">
            <a:xfrm>
              <a:off x="1882" y="3135"/>
              <a:ext cx="208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600"/>
                <a:t>Q</a:t>
              </a:r>
            </a:p>
          </p:txBody>
        </p:sp>
        <p:sp>
          <p:nvSpPr>
            <p:cNvPr id="78960" name="Line 47"/>
            <p:cNvSpPr>
              <a:spLocks noChangeShapeType="1"/>
            </p:cNvSpPr>
            <p:nvPr/>
          </p:nvSpPr>
          <p:spPr bwMode="auto">
            <a:xfrm>
              <a:off x="1917" y="3181"/>
              <a:ext cx="12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8897" name="Oval 48"/>
          <p:cNvSpPr>
            <a:spLocks noChangeArrowheads="1"/>
          </p:cNvSpPr>
          <p:nvPr/>
        </p:nvSpPr>
        <p:spPr bwMode="auto">
          <a:xfrm>
            <a:off x="3559175" y="5170488"/>
            <a:ext cx="152400" cy="173037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8898" name="Text Box 49"/>
          <p:cNvSpPr txBox="1">
            <a:spLocks noChangeArrowheads="1"/>
          </p:cNvSpPr>
          <p:nvPr/>
        </p:nvSpPr>
        <p:spPr bwMode="auto">
          <a:xfrm>
            <a:off x="2576513" y="5073650"/>
            <a:ext cx="307975" cy="336550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1600"/>
              <a:t>E</a:t>
            </a:r>
          </a:p>
        </p:txBody>
      </p:sp>
      <p:sp>
        <p:nvSpPr>
          <p:cNvPr id="78899" name="Text Box 50"/>
          <p:cNvSpPr txBox="1">
            <a:spLocks noChangeArrowheads="1"/>
          </p:cNvSpPr>
          <p:nvPr/>
        </p:nvSpPr>
        <p:spPr bwMode="auto">
          <a:xfrm>
            <a:off x="3690938" y="5083175"/>
            <a:ext cx="307975" cy="336550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1600"/>
              <a:t>E</a:t>
            </a:r>
          </a:p>
        </p:txBody>
      </p:sp>
      <p:sp>
        <p:nvSpPr>
          <p:cNvPr id="78900" name="Oval 51"/>
          <p:cNvSpPr>
            <a:spLocks noChangeArrowheads="1"/>
          </p:cNvSpPr>
          <p:nvPr/>
        </p:nvSpPr>
        <p:spPr bwMode="auto">
          <a:xfrm>
            <a:off x="2363788" y="5203825"/>
            <a:ext cx="74612" cy="74613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78901" name="AutoShape 52"/>
          <p:cNvCxnSpPr>
            <a:cxnSpLocks noChangeShapeType="1"/>
            <a:stCxn id="78957" idx="1"/>
            <a:endCxn id="78889" idx="1"/>
          </p:cNvCxnSpPr>
          <p:nvPr/>
        </p:nvCxnSpPr>
        <p:spPr bwMode="auto">
          <a:xfrm>
            <a:off x="2287588" y="4878388"/>
            <a:ext cx="300037" cy="31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cxnSp>
        <p:nvCxnSpPr>
          <p:cNvPr id="78902" name="AutoShape 53"/>
          <p:cNvCxnSpPr>
            <a:cxnSpLocks noChangeShapeType="1"/>
            <a:stCxn id="78959" idx="3"/>
            <a:endCxn id="78895" idx="1"/>
          </p:cNvCxnSpPr>
          <p:nvPr/>
        </p:nvCxnSpPr>
        <p:spPr bwMode="auto">
          <a:xfrm>
            <a:off x="3241675" y="5622925"/>
            <a:ext cx="449263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cxnSp>
        <p:nvCxnSpPr>
          <p:cNvPr id="78903" name="AutoShape 54"/>
          <p:cNvCxnSpPr>
            <a:cxnSpLocks noChangeShapeType="1"/>
            <a:stCxn id="78890" idx="3"/>
            <a:endCxn id="78893" idx="1"/>
          </p:cNvCxnSpPr>
          <p:nvPr/>
        </p:nvCxnSpPr>
        <p:spPr bwMode="auto">
          <a:xfrm>
            <a:off x="3246438" y="4881563"/>
            <a:ext cx="449262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sp>
        <p:nvSpPr>
          <p:cNvPr id="78904" name="Text Box 55"/>
          <p:cNvSpPr txBox="1">
            <a:spLocks noChangeArrowheads="1"/>
          </p:cNvSpPr>
          <p:nvPr/>
        </p:nvSpPr>
        <p:spPr bwMode="auto">
          <a:xfrm>
            <a:off x="533400" y="5051425"/>
            <a:ext cx="588963" cy="336550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1600"/>
              <a:t>CLK</a:t>
            </a:r>
          </a:p>
        </p:txBody>
      </p:sp>
      <p:sp>
        <p:nvSpPr>
          <p:cNvPr id="78905" name="Text Box 56"/>
          <p:cNvSpPr txBox="1">
            <a:spLocks noChangeArrowheads="1"/>
          </p:cNvSpPr>
          <p:nvPr/>
        </p:nvSpPr>
        <p:spPr bwMode="auto">
          <a:xfrm>
            <a:off x="914400" y="4616450"/>
            <a:ext cx="263525" cy="336550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1600"/>
              <a:t>J</a:t>
            </a:r>
          </a:p>
        </p:txBody>
      </p:sp>
      <p:sp>
        <p:nvSpPr>
          <p:cNvPr id="78906" name="Text Box 57"/>
          <p:cNvSpPr txBox="1">
            <a:spLocks noChangeArrowheads="1"/>
          </p:cNvSpPr>
          <p:nvPr/>
        </p:nvSpPr>
        <p:spPr bwMode="auto">
          <a:xfrm>
            <a:off x="5003800" y="4540250"/>
            <a:ext cx="330200" cy="336550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1600"/>
              <a:t>Q</a:t>
            </a:r>
          </a:p>
        </p:txBody>
      </p:sp>
      <p:grpSp>
        <p:nvGrpSpPr>
          <p:cNvPr id="78907" name="Group 58"/>
          <p:cNvGrpSpPr>
            <a:grpSpLocks/>
          </p:cNvGrpSpPr>
          <p:nvPr/>
        </p:nvGrpSpPr>
        <p:grpSpPr bwMode="auto">
          <a:xfrm>
            <a:off x="1754188" y="4637088"/>
            <a:ext cx="533400" cy="457200"/>
            <a:chOff x="734" y="2893"/>
            <a:chExt cx="336" cy="288"/>
          </a:xfrm>
        </p:grpSpPr>
        <p:sp>
          <p:nvSpPr>
            <p:cNvPr id="78954" name="Line 59"/>
            <p:cNvSpPr>
              <a:spLocks noChangeShapeType="1"/>
            </p:cNvSpPr>
            <p:nvPr/>
          </p:nvSpPr>
          <p:spPr bwMode="auto">
            <a:xfrm flipV="1">
              <a:off x="734" y="2893"/>
              <a:ext cx="0" cy="28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955" name="Line 60"/>
            <p:cNvSpPr>
              <a:spLocks noChangeShapeType="1"/>
            </p:cNvSpPr>
            <p:nvPr/>
          </p:nvSpPr>
          <p:spPr bwMode="auto">
            <a:xfrm>
              <a:off x="734" y="3181"/>
              <a:ext cx="19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956" name="Line 61"/>
            <p:cNvSpPr>
              <a:spLocks noChangeShapeType="1"/>
            </p:cNvSpPr>
            <p:nvPr/>
          </p:nvSpPr>
          <p:spPr bwMode="auto">
            <a:xfrm>
              <a:off x="734" y="2893"/>
              <a:ext cx="19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957" name="Arc 62"/>
            <p:cNvSpPr>
              <a:spLocks/>
            </p:cNvSpPr>
            <p:nvPr/>
          </p:nvSpPr>
          <p:spPr bwMode="auto">
            <a:xfrm>
              <a:off x="926" y="2893"/>
              <a:ext cx="144" cy="144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958" name="Arc 63"/>
            <p:cNvSpPr>
              <a:spLocks/>
            </p:cNvSpPr>
            <p:nvPr/>
          </p:nvSpPr>
          <p:spPr bwMode="auto">
            <a:xfrm flipV="1">
              <a:off x="926" y="3037"/>
              <a:ext cx="144" cy="144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78908" name="Group 64"/>
          <p:cNvGrpSpPr>
            <a:grpSpLocks/>
          </p:cNvGrpSpPr>
          <p:nvPr/>
        </p:nvGrpSpPr>
        <p:grpSpPr bwMode="auto">
          <a:xfrm>
            <a:off x="4035425" y="5454650"/>
            <a:ext cx="330200" cy="336550"/>
            <a:chOff x="1882" y="3135"/>
            <a:chExt cx="208" cy="212"/>
          </a:xfrm>
        </p:grpSpPr>
        <p:sp>
          <p:nvSpPr>
            <p:cNvPr id="78952" name="Text Box 65"/>
            <p:cNvSpPr txBox="1">
              <a:spLocks noChangeArrowheads="1"/>
            </p:cNvSpPr>
            <p:nvPr/>
          </p:nvSpPr>
          <p:spPr bwMode="auto">
            <a:xfrm>
              <a:off x="1882" y="3135"/>
              <a:ext cx="208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600"/>
                <a:t>Q</a:t>
              </a:r>
            </a:p>
          </p:txBody>
        </p:sp>
        <p:sp>
          <p:nvSpPr>
            <p:cNvPr id="78953" name="Line 66"/>
            <p:cNvSpPr>
              <a:spLocks noChangeShapeType="1"/>
            </p:cNvSpPr>
            <p:nvPr/>
          </p:nvSpPr>
          <p:spPr bwMode="auto">
            <a:xfrm>
              <a:off x="1917" y="3181"/>
              <a:ext cx="12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8909" name="Oval 67"/>
          <p:cNvSpPr>
            <a:spLocks noChangeArrowheads="1"/>
          </p:cNvSpPr>
          <p:nvPr/>
        </p:nvSpPr>
        <p:spPr bwMode="auto">
          <a:xfrm>
            <a:off x="4495800" y="4846638"/>
            <a:ext cx="74613" cy="74612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8910" name="Oval 68"/>
          <p:cNvSpPr>
            <a:spLocks noChangeArrowheads="1"/>
          </p:cNvSpPr>
          <p:nvPr/>
        </p:nvSpPr>
        <p:spPr bwMode="auto">
          <a:xfrm>
            <a:off x="4802188" y="5584825"/>
            <a:ext cx="74612" cy="74613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78911" name="AutoShape 69"/>
          <p:cNvCxnSpPr>
            <a:cxnSpLocks noChangeShapeType="1"/>
            <a:stCxn id="78952" idx="3"/>
            <a:endCxn id="78910" idx="2"/>
          </p:cNvCxnSpPr>
          <p:nvPr/>
        </p:nvCxnSpPr>
        <p:spPr bwMode="auto">
          <a:xfrm>
            <a:off x="4365625" y="5622925"/>
            <a:ext cx="423863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cxnSp>
        <p:nvCxnSpPr>
          <p:cNvPr id="78912" name="AutoShape 70"/>
          <p:cNvCxnSpPr>
            <a:cxnSpLocks noChangeShapeType="1"/>
            <a:stCxn id="78894" idx="3"/>
            <a:endCxn id="78909" idx="2"/>
          </p:cNvCxnSpPr>
          <p:nvPr/>
        </p:nvCxnSpPr>
        <p:spPr bwMode="auto">
          <a:xfrm>
            <a:off x="4354513" y="4881563"/>
            <a:ext cx="128587" cy="31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grpSp>
        <p:nvGrpSpPr>
          <p:cNvPr id="78913" name="Group 71"/>
          <p:cNvGrpSpPr>
            <a:grpSpLocks/>
          </p:cNvGrpSpPr>
          <p:nvPr/>
        </p:nvGrpSpPr>
        <p:grpSpPr bwMode="auto">
          <a:xfrm>
            <a:off x="1752600" y="5334000"/>
            <a:ext cx="533400" cy="457200"/>
            <a:chOff x="734" y="2893"/>
            <a:chExt cx="336" cy="288"/>
          </a:xfrm>
        </p:grpSpPr>
        <p:sp>
          <p:nvSpPr>
            <p:cNvPr id="78947" name="Line 72"/>
            <p:cNvSpPr>
              <a:spLocks noChangeShapeType="1"/>
            </p:cNvSpPr>
            <p:nvPr/>
          </p:nvSpPr>
          <p:spPr bwMode="auto">
            <a:xfrm flipV="1">
              <a:off x="734" y="2893"/>
              <a:ext cx="0" cy="28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948" name="Line 73"/>
            <p:cNvSpPr>
              <a:spLocks noChangeShapeType="1"/>
            </p:cNvSpPr>
            <p:nvPr/>
          </p:nvSpPr>
          <p:spPr bwMode="auto">
            <a:xfrm>
              <a:off x="734" y="3181"/>
              <a:ext cx="19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949" name="Line 74"/>
            <p:cNvSpPr>
              <a:spLocks noChangeShapeType="1"/>
            </p:cNvSpPr>
            <p:nvPr/>
          </p:nvSpPr>
          <p:spPr bwMode="auto">
            <a:xfrm>
              <a:off x="734" y="2893"/>
              <a:ext cx="19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950" name="Arc 75"/>
            <p:cNvSpPr>
              <a:spLocks/>
            </p:cNvSpPr>
            <p:nvPr/>
          </p:nvSpPr>
          <p:spPr bwMode="auto">
            <a:xfrm>
              <a:off x="926" y="2893"/>
              <a:ext cx="144" cy="144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951" name="Arc 76"/>
            <p:cNvSpPr>
              <a:spLocks/>
            </p:cNvSpPr>
            <p:nvPr/>
          </p:nvSpPr>
          <p:spPr bwMode="auto">
            <a:xfrm flipV="1">
              <a:off x="926" y="3037"/>
              <a:ext cx="144" cy="144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cxnSp>
        <p:nvCxnSpPr>
          <p:cNvPr id="78914" name="AutoShape 77"/>
          <p:cNvCxnSpPr>
            <a:cxnSpLocks noChangeShapeType="1"/>
            <a:stCxn id="78950" idx="1"/>
            <a:endCxn id="78891" idx="1"/>
          </p:cNvCxnSpPr>
          <p:nvPr/>
        </p:nvCxnSpPr>
        <p:spPr bwMode="auto">
          <a:xfrm rot="16200000" flipH="1">
            <a:off x="2410619" y="5450681"/>
            <a:ext cx="47625" cy="296863"/>
          </a:xfrm>
          <a:prstGeom prst="bentConnector2">
            <a:avLst/>
          </a:prstGeom>
          <a:noFill/>
          <a:ln w="254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</p:cxnSp>
      <p:cxnSp>
        <p:nvCxnSpPr>
          <p:cNvPr id="78915" name="AutoShape 78"/>
          <p:cNvCxnSpPr>
            <a:cxnSpLocks noChangeShapeType="1"/>
            <a:stCxn id="78897" idx="2"/>
            <a:endCxn id="78900" idx="4"/>
          </p:cNvCxnSpPr>
          <p:nvPr/>
        </p:nvCxnSpPr>
        <p:spPr bwMode="auto">
          <a:xfrm rot="10800000" flipV="1">
            <a:off x="2401888" y="5257800"/>
            <a:ext cx="1144587" cy="33338"/>
          </a:xfrm>
          <a:prstGeom prst="bentConnector4">
            <a:avLst>
              <a:gd name="adj1" fmla="val 12759"/>
              <a:gd name="adj2" fmla="val 2004759"/>
            </a:avLst>
          </a:prstGeom>
          <a:noFill/>
          <a:ln w="254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</p:cxnSp>
      <p:cxnSp>
        <p:nvCxnSpPr>
          <p:cNvPr id="78916" name="AutoShape 79"/>
          <p:cNvCxnSpPr>
            <a:cxnSpLocks noChangeShapeType="1"/>
            <a:stCxn id="78900" idx="6"/>
            <a:endCxn id="78898" idx="1"/>
          </p:cNvCxnSpPr>
          <p:nvPr/>
        </p:nvCxnSpPr>
        <p:spPr bwMode="auto">
          <a:xfrm>
            <a:off x="2451100" y="5241925"/>
            <a:ext cx="125413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cxnSp>
        <p:nvCxnSpPr>
          <p:cNvPr id="78917" name="AutoShape 80"/>
          <p:cNvCxnSpPr>
            <a:cxnSpLocks noChangeShapeType="1"/>
            <a:stCxn id="78900" idx="2"/>
          </p:cNvCxnSpPr>
          <p:nvPr/>
        </p:nvCxnSpPr>
        <p:spPr bwMode="auto">
          <a:xfrm flipH="1">
            <a:off x="1066800" y="5241925"/>
            <a:ext cx="1284288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cxnSp>
        <p:nvCxnSpPr>
          <p:cNvPr id="78918" name="AutoShape 81"/>
          <p:cNvCxnSpPr>
            <a:cxnSpLocks noChangeShapeType="1"/>
            <a:stCxn id="78910" idx="0"/>
          </p:cNvCxnSpPr>
          <p:nvPr/>
        </p:nvCxnSpPr>
        <p:spPr bwMode="auto">
          <a:xfrm flipV="1">
            <a:off x="4840288" y="4440238"/>
            <a:ext cx="0" cy="1131887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cxnSp>
        <p:nvCxnSpPr>
          <p:cNvPr id="78919" name="AutoShape 82"/>
          <p:cNvCxnSpPr>
            <a:cxnSpLocks noChangeShapeType="1"/>
          </p:cNvCxnSpPr>
          <p:nvPr/>
        </p:nvCxnSpPr>
        <p:spPr bwMode="auto">
          <a:xfrm flipH="1">
            <a:off x="1524000" y="4440238"/>
            <a:ext cx="3316288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cxnSp>
        <p:nvCxnSpPr>
          <p:cNvPr id="78920" name="AutoShape 83"/>
          <p:cNvCxnSpPr>
            <a:cxnSpLocks noChangeShapeType="1"/>
          </p:cNvCxnSpPr>
          <p:nvPr/>
        </p:nvCxnSpPr>
        <p:spPr bwMode="auto">
          <a:xfrm>
            <a:off x="1524000" y="4440238"/>
            <a:ext cx="0" cy="2952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cxnSp>
        <p:nvCxnSpPr>
          <p:cNvPr id="78921" name="AutoShape 84"/>
          <p:cNvCxnSpPr>
            <a:cxnSpLocks noChangeShapeType="1"/>
          </p:cNvCxnSpPr>
          <p:nvPr/>
        </p:nvCxnSpPr>
        <p:spPr bwMode="auto">
          <a:xfrm flipV="1">
            <a:off x="1524000" y="4732338"/>
            <a:ext cx="206375" cy="31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cxnSp>
        <p:nvCxnSpPr>
          <p:cNvPr id="78922" name="AutoShape 85"/>
          <p:cNvCxnSpPr>
            <a:cxnSpLocks noChangeShapeType="1"/>
            <a:stCxn id="78909" idx="4"/>
          </p:cNvCxnSpPr>
          <p:nvPr/>
        </p:nvCxnSpPr>
        <p:spPr bwMode="auto">
          <a:xfrm>
            <a:off x="4533900" y="4933950"/>
            <a:ext cx="0" cy="10858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cxnSp>
        <p:nvCxnSpPr>
          <p:cNvPr id="78923" name="AutoShape 86"/>
          <p:cNvCxnSpPr>
            <a:cxnSpLocks noChangeShapeType="1"/>
          </p:cNvCxnSpPr>
          <p:nvPr/>
        </p:nvCxnSpPr>
        <p:spPr bwMode="auto">
          <a:xfrm flipH="1">
            <a:off x="1524000" y="6019800"/>
            <a:ext cx="3009900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cxnSp>
        <p:nvCxnSpPr>
          <p:cNvPr id="78924" name="AutoShape 87"/>
          <p:cNvCxnSpPr>
            <a:cxnSpLocks noChangeShapeType="1"/>
          </p:cNvCxnSpPr>
          <p:nvPr/>
        </p:nvCxnSpPr>
        <p:spPr bwMode="auto">
          <a:xfrm flipV="1">
            <a:off x="1524000" y="5659438"/>
            <a:ext cx="0" cy="360362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cxnSp>
        <p:nvCxnSpPr>
          <p:cNvPr id="78925" name="AutoShape 88"/>
          <p:cNvCxnSpPr>
            <a:cxnSpLocks noChangeShapeType="1"/>
          </p:cNvCxnSpPr>
          <p:nvPr/>
        </p:nvCxnSpPr>
        <p:spPr bwMode="auto">
          <a:xfrm>
            <a:off x="1524000" y="5659438"/>
            <a:ext cx="228600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sp>
        <p:nvSpPr>
          <p:cNvPr id="78926" name="Text Box 89"/>
          <p:cNvSpPr txBox="1">
            <a:spLocks noChangeArrowheads="1"/>
          </p:cNvSpPr>
          <p:nvPr/>
        </p:nvSpPr>
        <p:spPr bwMode="auto">
          <a:xfrm>
            <a:off x="889000" y="5454650"/>
            <a:ext cx="330200" cy="336550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1600"/>
              <a:t>K</a:t>
            </a:r>
          </a:p>
        </p:txBody>
      </p:sp>
      <p:cxnSp>
        <p:nvCxnSpPr>
          <p:cNvPr id="78927" name="AutoShape 90"/>
          <p:cNvCxnSpPr>
            <a:cxnSpLocks noChangeShapeType="1"/>
          </p:cNvCxnSpPr>
          <p:nvPr/>
        </p:nvCxnSpPr>
        <p:spPr bwMode="auto">
          <a:xfrm>
            <a:off x="1066800" y="4933950"/>
            <a:ext cx="674688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cxnSp>
        <p:nvCxnSpPr>
          <p:cNvPr id="78928" name="AutoShape 91"/>
          <p:cNvCxnSpPr>
            <a:cxnSpLocks noChangeShapeType="1"/>
          </p:cNvCxnSpPr>
          <p:nvPr/>
        </p:nvCxnSpPr>
        <p:spPr bwMode="auto">
          <a:xfrm>
            <a:off x="1066800" y="5486400"/>
            <a:ext cx="674688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cxnSp>
        <p:nvCxnSpPr>
          <p:cNvPr id="78929" name="AutoShape 92"/>
          <p:cNvCxnSpPr>
            <a:cxnSpLocks noChangeShapeType="1"/>
            <a:stCxn id="78909" idx="6"/>
          </p:cNvCxnSpPr>
          <p:nvPr/>
        </p:nvCxnSpPr>
        <p:spPr bwMode="auto">
          <a:xfrm>
            <a:off x="4583113" y="4884738"/>
            <a:ext cx="661987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grpSp>
        <p:nvGrpSpPr>
          <p:cNvPr id="78930" name="Group 93"/>
          <p:cNvGrpSpPr>
            <a:grpSpLocks/>
          </p:cNvGrpSpPr>
          <p:nvPr/>
        </p:nvGrpSpPr>
        <p:grpSpPr bwMode="auto">
          <a:xfrm>
            <a:off x="6737350" y="4419600"/>
            <a:ext cx="1187450" cy="1109663"/>
            <a:chOff x="3840" y="3045"/>
            <a:chExt cx="748" cy="699"/>
          </a:xfrm>
        </p:grpSpPr>
        <p:sp>
          <p:nvSpPr>
            <p:cNvPr id="78936" name="Rectangle 94"/>
            <p:cNvSpPr>
              <a:spLocks noChangeArrowheads="1"/>
            </p:cNvSpPr>
            <p:nvPr/>
          </p:nvSpPr>
          <p:spPr bwMode="auto">
            <a:xfrm>
              <a:off x="4047" y="3045"/>
              <a:ext cx="384" cy="699"/>
            </a:xfrm>
            <a:prstGeom prst="rect">
              <a:avLst/>
            </a:prstGeom>
            <a:solidFill>
              <a:srgbClr val="ABA964">
                <a:alpha val="20000"/>
              </a:srgb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937" name="AutoShape 95"/>
            <p:cNvSpPr>
              <a:spLocks noChangeArrowheads="1"/>
            </p:cNvSpPr>
            <p:nvPr/>
          </p:nvSpPr>
          <p:spPr bwMode="auto">
            <a:xfrm rot="5400000" flipH="1">
              <a:off x="4018" y="3355"/>
              <a:ext cx="165" cy="107"/>
            </a:xfrm>
            <a:prstGeom prst="triangle">
              <a:avLst>
                <a:gd name="adj" fmla="val 50000"/>
              </a:avLst>
            </a:prstGeom>
            <a:solidFill>
              <a:srgbClr val="8495A9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938" name="Line 96"/>
            <p:cNvSpPr>
              <a:spLocks noChangeShapeType="1"/>
            </p:cNvSpPr>
            <p:nvPr/>
          </p:nvSpPr>
          <p:spPr bwMode="auto">
            <a:xfrm flipH="1">
              <a:off x="3840" y="3168"/>
              <a:ext cx="20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8939" name="Line 97"/>
            <p:cNvSpPr>
              <a:spLocks noChangeShapeType="1"/>
            </p:cNvSpPr>
            <p:nvPr/>
          </p:nvSpPr>
          <p:spPr bwMode="auto">
            <a:xfrm flipH="1" flipV="1">
              <a:off x="3840" y="3401"/>
              <a:ext cx="111" cy="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8940" name="Line 98"/>
            <p:cNvSpPr>
              <a:spLocks noChangeShapeType="1"/>
            </p:cNvSpPr>
            <p:nvPr/>
          </p:nvSpPr>
          <p:spPr bwMode="auto">
            <a:xfrm flipH="1">
              <a:off x="4433" y="3196"/>
              <a:ext cx="15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8941" name="Text Box 99"/>
            <p:cNvSpPr txBox="1">
              <a:spLocks noChangeArrowheads="1"/>
            </p:cNvSpPr>
            <p:nvPr/>
          </p:nvSpPr>
          <p:spPr bwMode="auto">
            <a:xfrm>
              <a:off x="4047" y="3072"/>
              <a:ext cx="166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600"/>
                <a:t>J</a:t>
              </a:r>
            </a:p>
          </p:txBody>
        </p:sp>
        <p:sp>
          <p:nvSpPr>
            <p:cNvPr id="78942" name="Text Box 100"/>
            <p:cNvSpPr txBox="1">
              <a:spLocks noChangeArrowheads="1"/>
            </p:cNvSpPr>
            <p:nvPr/>
          </p:nvSpPr>
          <p:spPr bwMode="auto">
            <a:xfrm>
              <a:off x="4244" y="3100"/>
              <a:ext cx="208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600"/>
                <a:t>Q</a:t>
              </a:r>
            </a:p>
          </p:txBody>
        </p:sp>
        <p:sp>
          <p:nvSpPr>
            <p:cNvPr id="78943" name="Text Box 101"/>
            <p:cNvSpPr txBox="1">
              <a:spLocks noChangeArrowheads="1"/>
            </p:cNvSpPr>
            <p:nvPr/>
          </p:nvSpPr>
          <p:spPr bwMode="auto">
            <a:xfrm>
              <a:off x="4121" y="3312"/>
              <a:ext cx="340" cy="19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400"/>
                <a:t>CLK</a:t>
              </a:r>
            </a:p>
          </p:txBody>
        </p:sp>
        <p:sp>
          <p:nvSpPr>
            <p:cNvPr id="78944" name="Oval 102"/>
            <p:cNvSpPr>
              <a:spLocks noChangeArrowheads="1"/>
            </p:cNvSpPr>
            <p:nvPr/>
          </p:nvSpPr>
          <p:spPr bwMode="auto">
            <a:xfrm>
              <a:off x="3948" y="3355"/>
              <a:ext cx="96" cy="109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945" name="Line 103"/>
            <p:cNvSpPr>
              <a:spLocks noChangeShapeType="1"/>
            </p:cNvSpPr>
            <p:nvPr/>
          </p:nvSpPr>
          <p:spPr bwMode="auto">
            <a:xfrm flipH="1">
              <a:off x="3840" y="3628"/>
              <a:ext cx="20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8946" name="Text Box 104"/>
            <p:cNvSpPr txBox="1">
              <a:spLocks noChangeArrowheads="1"/>
            </p:cNvSpPr>
            <p:nvPr/>
          </p:nvSpPr>
          <p:spPr bwMode="auto">
            <a:xfrm>
              <a:off x="4026" y="3532"/>
              <a:ext cx="208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600"/>
                <a:t>K</a:t>
              </a:r>
            </a:p>
          </p:txBody>
        </p:sp>
      </p:grpSp>
      <p:sp>
        <p:nvSpPr>
          <p:cNvPr id="78931" name="Line 105"/>
          <p:cNvSpPr>
            <a:spLocks noChangeShapeType="1"/>
          </p:cNvSpPr>
          <p:nvPr/>
        </p:nvSpPr>
        <p:spPr bwMode="auto">
          <a:xfrm>
            <a:off x="7261225" y="3486150"/>
            <a:ext cx="0" cy="279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lg" len="lg"/>
            <a:tailEnd type="arrow" w="lg" len="med"/>
          </a:ln>
        </p:spPr>
        <p:txBody>
          <a:bodyPr/>
          <a:lstStyle/>
          <a:p>
            <a:endParaRPr lang="en-US"/>
          </a:p>
        </p:txBody>
      </p:sp>
      <p:sp>
        <p:nvSpPr>
          <p:cNvPr id="78932" name="Line 106"/>
          <p:cNvSpPr>
            <a:spLocks noChangeShapeType="1"/>
          </p:cNvSpPr>
          <p:nvPr/>
        </p:nvSpPr>
        <p:spPr bwMode="auto">
          <a:xfrm>
            <a:off x="7261225" y="3827463"/>
            <a:ext cx="0" cy="279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lg" len="lg"/>
            <a:tailEnd type="arrow" w="lg" len="med"/>
          </a:ln>
        </p:spPr>
        <p:txBody>
          <a:bodyPr/>
          <a:lstStyle/>
          <a:p>
            <a:endParaRPr lang="en-US"/>
          </a:p>
        </p:txBody>
      </p:sp>
      <p:sp>
        <p:nvSpPr>
          <p:cNvPr id="78933" name="Line 107"/>
          <p:cNvSpPr>
            <a:spLocks noChangeShapeType="1"/>
          </p:cNvSpPr>
          <p:nvPr/>
        </p:nvSpPr>
        <p:spPr bwMode="auto">
          <a:xfrm>
            <a:off x="7837488" y="3871913"/>
            <a:ext cx="354012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78934" name="Text Box 108"/>
          <p:cNvSpPr txBox="1">
            <a:spLocks noChangeArrowheads="1"/>
          </p:cNvSpPr>
          <p:nvPr/>
        </p:nvSpPr>
        <p:spPr bwMode="auto">
          <a:xfrm>
            <a:off x="5248275" y="5895975"/>
            <a:ext cx="2447925" cy="352425"/>
          </a:xfrm>
          <a:prstGeom prst="rect">
            <a:avLst/>
          </a:prstGeom>
          <a:solidFill>
            <a:srgbClr val="FFFF99">
              <a:alpha val="70195"/>
            </a:srgbClr>
          </a:solidFill>
          <a:ln w="15875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pPr algn="l"/>
            <a:r>
              <a:rPr lang="en-US" sz="1600"/>
              <a:t>Indicates falling clock edge</a:t>
            </a:r>
          </a:p>
        </p:txBody>
      </p:sp>
      <p:cxnSp>
        <p:nvCxnSpPr>
          <p:cNvPr id="78935" name="AutoShape 109"/>
          <p:cNvCxnSpPr>
            <a:cxnSpLocks noChangeShapeType="1"/>
            <a:stCxn id="78934" idx="0"/>
            <a:endCxn id="78944" idx="3"/>
          </p:cNvCxnSpPr>
          <p:nvPr/>
        </p:nvCxnSpPr>
        <p:spPr bwMode="auto">
          <a:xfrm flipV="1">
            <a:off x="6472238" y="5072063"/>
            <a:ext cx="458787" cy="815975"/>
          </a:xfrm>
          <a:prstGeom prst="straightConnector1">
            <a:avLst/>
          </a:prstGeom>
          <a:noFill/>
          <a:ln w="15875">
            <a:solidFill>
              <a:srgbClr val="800000"/>
            </a:solidFill>
            <a:round/>
            <a:headEnd type="none" w="lg" len="lg"/>
            <a:tailEnd type="triangle" w="lg" len="lg"/>
          </a:ln>
        </p:spPr>
      </p:cxn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ECEN 301</a:t>
            </a:r>
          </a:p>
        </p:txBody>
      </p:sp>
      <p:sp>
        <p:nvSpPr>
          <p:cNvPr id="79875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Discussion #25 – Final Review</a:t>
            </a:r>
          </a:p>
        </p:txBody>
      </p:sp>
      <p:sp>
        <p:nvSpPr>
          <p:cNvPr id="79876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2CCFD383-AEBA-4ED5-844F-94A1FF33F45C}" type="slidenum">
              <a:rPr lang="en-US" smtClean="0"/>
              <a:pPr lvl="1"/>
              <a:t>71</a:t>
            </a:fld>
            <a:endParaRPr lang="en-US" smtClean="0"/>
          </a:p>
        </p:txBody>
      </p:sp>
      <p:sp>
        <p:nvSpPr>
          <p:cNvPr id="798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Sequential Logic – T Flip-Flop</a:t>
            </a:r>
          </a:p>
        </p:txBody>
      </p:sp>
      <p:sp>
        <p:nvSpPr>
          <p:cNvPr id="7987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06400" y="1219200"/>
            <a:ext cx="8128000" cy="609600"/>
          </a:xfrm>
          <a:solidFill>
            <a:srgbClr val="8495A9"/>
          </a:solidFill>
          <a:ln>
            <a:solidFill>
              <a:schemeClr val="tx1"/>
            </a:solidFill>
          </a:ln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sz="2800" b="1" u="sng" smtClean="0"/>
              <a:t>T FF</a:t>
            </a:r>
            <a:r>
              <a:rPr lang="en-US" sz="2800" smtClean="0"/>
              <a:t>: JK FF with J and K inputs connected</a:t>
            </a:r>
          </a:p>
        </p:txBody>
      </p:sp>
      <p:graphicFrame>
        <p:nvGraphicFramePr>
          <p:cNvPr id="930820" name="Group 4"/>
          <p:cNvGraphicFramePr>
            <a:graphicFrameLocks noGrp="1"/>
          </p:cNvGraphicFramePr>
          <p:nvPr>
            <p:ph sz="half" idx="2"/>
          </p:nvPr>
        </p:nvGraphicFramePr>
        <p:xfrm>
          <a:off x="5257800" y="2286000"/>
          <a:ext cx="1905000" cy="1066800"/>
        </p:xfrm>
        <a:graphic>
          <a:graphicData uri="http://schemas.openxmlformats.org/drawingml/2006/table">
            <a:tbl>
              <a:tblPr/>
              <a:tblGrid>
                <a:gridCol w="457200"/>
                <a:gridCol w="762000"/>
                <a:gridCol w="685800"/>
              </a:tblGrid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CLK</a:t>
                      </a:r>
                      <a:endParaRPr kumimoji="0" lang="en-US" sz="2000" b="0" i="0" u="none" strike="noStrike" cap="none" normalizeH="0" baseline="-2500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Q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new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Q</a:t>
                      </a:r>
                      <a:r>
                        <a:rPr kumimoji="0" lang="en-US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old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95A9">
                        <a:alpha val="50000"/>
                      </a:srgbClr>
                    </a:solidFill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Q</a:t>
                      </a:r>
                      <a:r>
                        <a:rPr kumimoji="0" lang="en-US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old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95A9">
                        <a:alpha val="5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79895" name="AutoShape 20"/>
          <p:cNvSpPr>
            <a:spLocks noChangeArrowheads="1"/>
          </p:cNvSpPr>
          <p:nvPr/>
        </p:nvSpPr>
        <p:spPr bwMode="auto">
          <a:xfrm>
            <a:off x="4648200" y="4413250"/>
            <a:ext cx="785813" cy="360363"/>
          </a:xfrm>
          <a:prstGeom prst="rightArrow">
            <a:avLst>
              <a:gd name="adj1" fmla="val 50000"/>
              <a:gd name="adj2" fmla="val 54515"/>
            </a:avLst>
          </a:prstGeom>
          <a:solidFill>
            <a:srgbClr val="800000">
              <a:alpha val="50195"/>
            </a:srgbClr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896" name="Line 21"/>
          <p:cNvSpPr>
            <a:spLocks noChangeShapeType="1"/>
          </p:cNvSpPr>
          <p:nvPr/>
        </p:nvSpPr>
        <p:spPr bwMode="auto">
          <a:xfrm>
            <a:off x="6119813" y="2725738"/>
            <a:ext cx="0" cy="279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lg" len="lg"/>
            <a:tailEnd type="arrow" w="lg" len="med"/>
          </a:ln>
        </p:spPr>
        <p:txBody>
          <a:bodyPr/>
          <a:lstStyle/>
          <a:p>
            <a:endParaRPr lang="en-US"/>
          </a:p>
        </p:txBody>
      </p:sp>
      <p:sp>
        <p:nvSpPr>
          <p:cNvPr id="79897" name="Line 22"/>
          <p:cNvSpPr>
            <a:spLocks noChangeShapeType="1"/>
          </p:cNvSpPr>
          <p:nvPr/>
        </p:nvSpPr>
        <p:spPr bwMode="auto">
          <a:xfrm>
            <a:off x="6119813" y="3033713"/>
            <a:ext cx="0" cy="279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lg" len="lg"/>
            <a:tailEnd type="arrow" w="lg" len="med"/>
          </a:ln>
        </p:spPr>
        <p:txBody>
          <a:bodyPr/>
          <a:lstStyle/>
          <a:p>
            <a:endParaRPr lang="en-US"/>
          </a:p>
        </p:txBody>
      </p:sp>
      <p:sp>
        <p:nvSpPr>
          <p:cNvPr id="79898" name="Rectangle 23"/>
          <p:cNvSpPr>
            <a:spLocks noChangeArrowheads="1"/>
          </p:cNvSpPr>
          <p:nvPr/>
        </p:nvSpPr>
        <p:spPr bwMode="auto">
          <a:xfrm>
            <a:off x="406400" y="1981200"/>
            <a:ext cx="8128000" cy="1135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algn="l">
              <a:lnSpc>
                <a:spcPct val="90000"/>
              </a:lnSpc>
              <a:spcBef>
                <a:spcPct val="20000"/>
              </a:spcBef>
              <a:buClr>
                <a:srgbClr val="ACA964"/>
              </a:buClr>
              <a:buFont typeface="Monotype Sorts" pitchFamily="2" charset="2"/>
              <a:buNone/>
            </a:pPr>
            <a:r>
              <a:rPr lang="en-US" sz="2000" b="1" u="sng">
                <a:solidFill>
                  <a:schemeClr val="bg2"/>
                </a:solidFill>
              </a:rPr>
              <a:t>T FF</a:t>
            </a:r>
            <a:r>
              <a:rPr lang="en-US" sz="2000">
                <a:solidFill>
                  <a:schemeClr val="bg2"/>
                </a:solidFill>
              </a:rPr>
              <a:t> has 2 allowed states:</a:t>
            </a:r>
          </a:p>
          <a:p>
            <a:pPr marL="742950" lvl="1" indent="-285750" algn="l">
              <a:lnSpc>
                <a:spcPct val="90000"/>
              </a:lnSpc>
              <a:spcBef>
                <a:spcPct val="20000"/>
              </a:spcBef>
              <a:buClr>
                <a:srgbClr val="ACA964"/>
              </a:buClr>
              <a:buFont typeface="Monotype Sorts" pitchFamily="2" charset="2"/>
              <a:buChar char="Ù"/>
            </a:pPr>
            <a:r>
              <a:rPr lang="en-US" b="1">
                <a:solidFill>
                  <a:schemeClr val="bg2"/>
                </a:solidFill>
              </a:rPr>
              <a:t>Present state</a:t>
            </a:r>
            <a:r>
              <a:rPr lang="en-US">
                <a:solidFill>
                  <a:schemeClr val="bg2"/>
                </a:solidFill>
              </a:rPr>
              <a:t> (keep Q as is): T = 0 </a:t>
            </a:r>
          </a:p>
          <a:p>
            <a:pPr marL="742950" lvl="1" indent="-285750" algn="l">
              <a:lnSpc>
                <a:spcPct val="90000"/>
              </a:lnSpc>
              <a:spcBef>
                <a:spcPct val="20000"/>
              </a:spcBef>
              <a:buClr>
                <a:srgbClr val="ACA964"/>
              </a:buClr>
              <a:buFont typeface="Monotype Sorts" pitchFamily="2" charset="2"/>
              <a:buChar char="Ù"/>
            </a:pPr>
            <a:r>
              <a:rPr lang="en-US" b="1">
                <a:solidFill>
                  <a:schemeClr val="bg2"/>
                </a:solidFill>
              </a:rPr>
              <a:t>Toggle</a:t>
            </a:r>
            <a:r>
              <a:rPr lang="en-US">
                <a:solidFill>
                  <a:schemeClr val="bg2"/>
                </a:solidFill>
              </a:rPr>
              <a:t> (set Q to Q): T = 1</a:t>
            </a:r>
          </a:p>
        </p:txBody>
      </p:sp>
      <p:sp>
        <p:nvSpPr>
          <p:cNvPr id="79899" name="Line 24"/>
          <p:cNvSpPr>
            <a:spLocks noChangeShapeType="1"/>
          </p:cNvSpPr>
          <p:nvPr/>
        </p:nvSpPr>
        <p:spPr bwMode="auto">
          <a:xfrm>
            <a:off x="2830513" y="2689225"/>
            <a:ext cx="142875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79900" name="Line 25"/>
          <p:cNvSpPr>
            <a:spLocks noChangeShapeType="1"/>
          </p:cNvSpPr>
          <p:nvPr/>
        </p:nvSpPr>
        <p:spPr bwMode="auto">
          <a:xfrm>
            <a:off x="6629400" y="3089275"/>
            <a:ext cx="354013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/>
          <a:lstStyle/>
          <a:p>
            <a:endParaRPr lang="en-US"/>
          </a:p>
        </p:txBody>
      </p:sp>
      <p:grpSp>
        <p:nvGrpSpPr>
          <p:cNvPr id="79901" name="Group 26"/>
          <p:cNvGrpSpPr>
            <a:grpSpLocks/>
          </p:cNvGrpSpPr>
          <p:nvPr/>
        </p:nvGrpSpPr>
        <p:grpSpPr bwMode="auto">
          <a:xfrm>
            <a:off x="1524000" y="3962400"/>
            <a:ext cx="2794000" cy="1447800"/>
            <a:chOff x="690" y="2592"/>
            <a:chExt cx="1760" cy="912"/>
          </a:xfrm>
        </p:grpSpPr>
        <p:sp>
          <p:nvSpPr>
            <p:cNvPr id="79913" name="Rectangle 27"/>
            <p:cNvSpPr>
              <a:spLocks noChangeArrowheads="1"/>
            </p:cNvSpPr>
            <p:nvPr/>
          </p:nvSpPr>
          <p:spPr bwMode="auto">
            <a:xfrm>
              <a:off x="1200" y="2592"/>
              <a:ext cx="1008" cy="912"/>
            </a:xfrm>
            <a:prstGeom prst="rect">
              <a:avLst/>
            </a:prstGeom>
            <a:solidFill>
              <a:srgbClr val="FFFFFF"/>
            </a:solidFill>
            <a:ln w="15875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914" name="Text Box 28"/>
            <p:cNvSpPr txBox="1">
              <a:spLocks noChangeArrowheads="1"/>
            </p:cNvSpPr>
            <p:nvPr/>
          </p:nvSpPr>
          <p:spPr bwMode="auto">
            <a:xfrm>
              <a:off x="690" y="2934"/>
              <a:ext cx="371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600"/>
                <a:t>CLK</a:t>
              </a:r>
            </a:p>
          </p:txBody>
        </p:sp>
        <p:sp>
          <p:nvSpPr>
            <p:cNvPr id="79915" name="Text Box 29"/>
            <p:cNvSpPr txBox="1">
              <a:spLocks noChangeArrowheads="1"/>
            </p:cNvSpPr>
            <p:nvPr/>
          </p:nvSpPr>
          <p:spPr bwMode="auto">
            <a:xfrm>
              <a:off x="964" y="2601"/>
              <a:ext cx="194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600"/>
                <a:t>T</a:t>
              </a:r>
            </a:p>
          </p:txBody>
        </p:sp>
        <p:sp>
          <p:nvSpPr>
            <p:cNvPr id="79916" name="Text Box 30"/>
            <p:cNvSpPr txBox="1">
              <a:spLocks noChangeArrowheads="1"/>
            </p:cNvSpPr>
            <p:nvPr/>
          </p:nvSpPr>
          <p:spPr bwMode="auto">
            <a:xfrm>
              <a:off x="2242" y="2625"/>
              <a:ext cx="208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600"/>
                <a:t>Q</a:t>
              </a:r>
            </a:p>
          </p:txBody>
        </p:sp>
        <p:sp>
          <p:nvSpPr>
            <p:cNvPr id="79917" name="Rectangle 31"/>
            <p:cNvSpPr>
              <a:spLocks noChangeArrowheads="1"/>
            </p:cNvSpPr>
            <p:nvPr/>
          </p:nvSpPr>
          <p:spPr bwMode="auto">
            <a:xfrm>
              <a:off x="1616" y="2709"/>
              <a:ext cx="384" cy="699"/>
            </a:xfrm>
            <a:prstGeom prst="rect">
              <a:avLst/>
            </a:prstGeom>
            <a:solidFill>
              <a:srgbClr val="ABA964">
                <a:alpha val="20000"/>
              </a:srgb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918" name="AutoShape 32"/>
            <p:cNvSpPr>
              <a:spLocks noChangeArrowheads="1"/>
            </p:cNvSpPr>
            <p:nvPr/>
          </p:nvSpPr>
          <p:spPr bwMode="auto">
            <a:xfrm rot="5400000" flipH="1">
              <a:off x="1587" y="3019"/>
              <a:ext cx="165" cy="107"/>
            </a:xfrm>
            <a:prstGeom prst="triangle">
              <a:avLst>
                <a:gd name="adj" fmla="val 50000"/>
              </a:avLst>
            </a:prstGeom>
            <a:solidFill>
              <a:srgbClr val="8495A9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919" name="Text Box 33"/>
            <p:cNvSpPr txBox="1">
              <a:spLocks noChangeArrowheads="1"/>
            </p:cNvSpPr>
            <p:nvPr/>
          </p:nvSpPr>
          <p:spPr bwMode="auto">
            <a:xfrm>
              <a:off x="1616" y="2736"/>
              <a:ext cx="166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600"/>
                <a:t>J</a:t>
              </a:r>
            </a:p>
          </p:txBody>
        </p:sp>
        <p:sp>
          <p:nvSpPr>
            <p:cNvPr id="79920" name="Text Box 34"/>
            <p:cNvSpPr txBox="1">
              <a:spLocks noChangeArrowheads="1"/>
            </p:cNvSpPr>
            <p:nvPr/>
          </p:nvSpPr>
          <p:spPr bwMode="auto">
            <a:xfrm>
              <a:off x="1813" y="2764"/>
              <a:ext cx="208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600"/>
                <a:t>Q</a:t>
              </a:r>
            </a:p>
          </p:txBody>
        </p:sp>
        <p:sp>
          <p:nvSpPr>
            <p:cNvPr id="79921" name="Text Box 35"/>
            <p:cNvSpPr txBox="1">
              <a:spLocks noChangeArrowheads="1"/>
            </p:cNvSpPr>
            <p:nvPr/>
          </p:nvSpPr>
          <p:spPr bwMode="auto">
            <a:xfrm>
              <a:off x="1690" y="2976"/>
              <a:ext cx="340" cy="19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400"/>
                <a:t>CLK</a:t>
              </a:r>
            </a:p>
          </p:txBody>
        </p:sp>
        <p:sp>
          <p:nvSpPr>
            <p:cNvPr id="79922" name="Oval 36"/>
            <p:cNvSpPr>
              <a:spLocks noChangeArrowheads="1"/>
            </p:cNvSpPr>
            <p:nvPr/>
          </p:nvSpPr>
          <p:spPr bwMode="auto">
            <a:xfrm>
              <a:off x="1517" y="3019"/>
              <a:ext cx="96" cy="109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923" name="Text Box 37"/>
            <p:cNvSpPr txBox="1">
              <a:spLocks noChangeArrowheads="1"/>
            </p:cNvSpPr>
            <p:nvPr/>
          </p:nvSpPr>
          <p:spPr bwMode="auto">
            <a:xfrm>
              <a:off x="1595" y="3196"/>
              <a:ext cx="208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600"/>
                <a:t>K</a:t>
              </a:r>
            </a:p>
          </p:txBody>
        </p:sp>
        <p:sp>
          <p:nvSpPr>
            <p:cNvPr id="79924" name="Oval 38"/>
            <p:cNvSpPr>
              <a:spLocks noChangeArrowheads="1"/>
            </p:cNvSpPr>
            <p:nvPr/>
          </p:nvSpPr>
          <p:spPr bwMode="auto">
            <a:xfrm>
              <a:off x="1345" y="2813"/>
              <a:ext cx="47" cy="47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79925" name="AutoShape 39"/>
            <p:cNvCxnSpPr>
              <a:cxnSpLocks noChangeShapeType="1"/>
              <a:stCxn id="79919" idx="1"/>
              <a:endCxn id="79924" idx="6"/>
            </p:cNvCxnSpPr>
            <p:nvPr/>
          </p:nvCxnSpPr>
          <p:spPr bwMode="auto">
            <a:xfrm flipH="1" flipV="1">
              <a:off x="1400" y="2837"/>
              <a:ext cx="216" cy="5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79926" name="AutoShape 40"/>
            <p:cNvCxnSpPr>
              <a:cxnSpLocks noChangeShapeType="1"/>
              <a:stCxn id="79923" idx="1"/>
              <a:endCxn id="79924" idx="4"/>
            </p:cNvCxnSpPr>
            <p:nvPr/>
          </p:nvCxnSpPr>
          <p:spPr bwMode="auto">
            <a:xfrm rot="10800000">
              <a:off x="1369" y="2868"/>
              <a:ext cx="226" cy="434"/>
            </a:xfrm>
            <a:prstGeom prst="bentConnector2">
              <a:avLst/>
            </a:prstGeom>
            <a:noFill/>
            <a:ln w="254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79927" name="AutoShape 41"/>
            <p:cNvCxnSpPr>
              <a:cxnSpLocks noChangeShapeType="1"/>
              <a:stCxn id="79920" idx="3"/>
            </p:cNvCxnSpPr>
            <p:nvPr/>
          </p:nvCxnSpPr>
          <p:spPr bwMode="auto">
            <a:xfrm>
              <a:off x="2021" y="2870"/>
              <a:ext cx="325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79928" name="AutoShape 42"/>
            <p:cNvCxnSpPr>
              <a:cxnSpLocks noChangeShapeType="1"/>
              <a:stCxn id="79922" idx="2"/>
            </p:cNvCxnSpPr>
            <p:nvPr/>
          </p:nvCxnSpPr>
          <p:spPr bwMode="auto">
            <a:xfrm flipH="1">
              <a:off x="1061" y="3074"/>
              <a:ext cx="448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79929" name="AutoShape 43"/>
            <p:cNvCxnSpPr>
              <a:cxnSpLocks noChangeShapeType="1"/>
              <a:stCxn id="79924" idx="2"/>
            </p:cNvCxnSpPr>
            <p:nvPr/>
          </p:nvCxnSpPr>
          <p:spPr bwMode="auto">
            <a:xfrm flipH="1">
              <a:off x="1061" y="2837"/>
              <a:ext cx="276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</p:grpSp>
      <p:grpSp>
        <p:nvGrpSpPr>
          <p:cNvPr id="79902" name="Group 44"/>
          <p:cNvGrpSpPr>
            <a:grpSpLocks/>
          </p:cNvGrpSpPr>
          <p:nvPr/>
        </p:nvGrpSpPr>
        <p:grpSpPr bwMode="auto">
          <a:xfrm>
            <a:off x="5822950" y="4191000"/>
            <a:ext cx="1187450" cy="914400"/>
            <a:chOff x="4316" y="2516"/>
            <a:chExt cx="748" cy="576"/>
          </a:xfrm>
        </p:grpSpPr>
        <p:grpSp>
          <p:nvGrpSpPr>
            <p:cNvPr id="79903" name="Group 45"/>
            <p:cNvGrpSpPr>
              <a:grpSpLocks/>
            </p:cNvGrpSpPr>
            <p:nvPr/>
          </p:nvGrpSpPr>
          <p:grpSpPr bwMode="auto">
            <a:xfrm>
              <a:off x="4523" y="2516"/>
              <a:ext cx="384" cy="576"/>
              <a:chOff x="3419" y="2531"/>
              <a:chExt cx="384" cy="576"/>
            </a:xfrm>
          </p:grpSpPr>
          <p:sp>
            <p:nvSpPr>
              <p:cNvPr id="79911" name="Rectangle 46"/>
              <p:cNvSpPr>
                <a:spLocks noChangeArrowheads="1"/>
              </p:cNvSpPr>
              <p:nvPr/>
            </p:nvSpPr>
            <p:spPr bwMode="auto">
              <a:xfrm>
                <a:off x="3419" y="2531"/>
                <a:ext cx="384" cy="576"/>
              </a:xfrm>
              <a:prstGeom prst="rect">
                <a:avLst/>
              </a:prstGeom>
              <a:solidFill>
                <a:srgbClr val="ABA964">
                  <a:alpha val="20000"/>
                </a:srgb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912" name="AutoShape 47"/>
              <p:cNvSpPr>
                <a:spLocks noChangeArrowheads="1"/>
              </p:cNvSpPr>
              <p:nvPr/>
            </p:nvSpPr>
            <p:spPr bwMode="auto">
              <a:xfrm rot="5400000" flipH="1">
                <a:off x="3390" y="2903"/>
                <a:ext cx="165" cy="107"/>
              </a:xfrm>
              <a:prstGeom prst="triangle">
                <a:avLst>
                  <a:gd name="adj" fmla="val 50000"/>
                </a:avLst>
              </a:prstGeom>
              <a:solidFill>
                <a:srgbClr val="8495A9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79904" name="Line 48"/>
            <p:cNvSpPr>
              <a:spLocks noChangeShapeType="1"/>
            </p:cNvSpPr>
            <p:nvPr/>
          </p:nvSpPr>
          <p:spPr bwMode="auto">
            <a:xfrm flipH="1">
              <a:off x="4316" y="2673"/>
              <a:ext cx="20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9905" name="Line 49"/>
            <p:cNvSpPr>
              <a:spLocks noChangeShapeType="1"/>
            </p:cNvSpPr>
            <p:nvPr/>
          </p:nvSpPr>
          <p:spPr bwMode="auto">
            <a:xfrm flipH="1" flipV="1">
              <a:off x="4316" y="2934"/>
              <a:ext cx="111" cy="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9906" name="Line 50"/>
            <p:cNvSpPr>
              <a:spLocks noChangeShapeType="1"/>
            </p:cNvSpPr>
            <p:nvPr/>
          </p:nvSpPr>
          <p:spPr bwMode="auto">
            <a:xfrm flipH="1">
              <a:off x="4909" y="2673"/>
              <a:ext cx="15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9907" name="Text Box 51"/>
            <p:cNvSpPr txBox="1">
              <a:spLocks noChangeArrowheads="1"/>
            </p:cNvSpPr>
            <p:nvPr/>
          </p:nvSpPr>
          <p:spPr bwMode="auto">
            <a:xfrm>
              <a:off x="4509" y="2577"/>
              <a:ext cx="194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600"/>
                <a:t>T</a:t>
              </a:r>
            </a:p>
          </p:txBody>
        </p:sp>
        <p:sp>
          <p:nvSpPr>
            <p:cNvPr id="79908" name="Text Box 52"/>
            <p:cNvSpPr txBox="1">
              <a:spLocks noChangeArrowheads="1"/>
            </p:cNvSpPr>
            <p:nvPr/>
          </p:nvSpPr>
          <p:spPr bwMode="auto">
            <a:xfrm>
              <a:off x="4720" y="2577"/>
              <a:ext cx="208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600"/>
                <a:t>Q</a:t>
              </a:r>
            </a:p>
          </p:txBody>
        </p:sp>
        <p:sp>
          <p:nvSpPr>
            <p:cNvPr id="79909" name="Text Box 53"/>
            <p:cNvSpPr txBox="1">
              <a:spLocks noChangeArrowheads="1"/>
            </p:cNvSpPr>
            <p:nvPr/>
          </p:nvSpPr>
          <p:spPr bwMode="auto">
            <a:xfrm>
              <a:off x="4597" y="2845"/>
              <a:ext cx="340" cy="19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400"/>
                <a:t>CLK</a:t>
              </a:r>
            </a:p>
          </p:txBody>
        </p:sp>
        <p:sp>
          <p:nvSpPr>
            <p:cNvPr id="79910" name="Oval 54"/>
            <p:cNvSpPr>
              <a:spLocks noChangeArrowheads="1"/>
            </p:cNvSpPr>
            <p:nvPr/>
          </p:nvSpPr>
          <p:spPr bwMode="auto">
            <a:xfrm>
              <a:off x="4424" y="2888"/>
              <a:ext cx="96" cy="109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ECEN 301</a:t>
            </a:r>
          </a:p>
        </p:txBody>
      </p:sp>
      <p:sp>
        <p:nvSpPr>
          <p:cNvPr id="8089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Discussion #25 – Final Review</a:t>
            </a:r>
          </a:p>
        </p:txBody>
      </p:sp>
      <p:sp>
        <p:nvSpPr>
          <p:cNvPr id="809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D96059E1-84CC-4509-83E7-1BD1252DC009}" type="slidenum">
              <a:rPr lang="en-US" smtClean="0"/>
              <a:pPr lvl="1"/>
              <a:t>72</a:t>
            </a:fld>
            <a:endParaRPr lang="en-US" smtClean="0"/>
          </a:p>
        </p:txBody>
      </p:sp>
      <p:sp>
        <p:nvSpPr>
          <p:cNvPr id="809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Sequential Logic – Digital Counters</a:t>
            </a:r>
          </a:p>
        </p:txBody>
      </p:sp>
      <p:sp>
        <p:nvSpPr>
          <p:cNvPr id="8090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8495A9"/>
          </a:solidFill>
          <a:ln>
            <a:solidFill>
              <a:schemeClr val="tx1"/>
            </a:solidFill>
          </a:ln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sz="2800" b="1" u="sng" smtClean="0"/>
              <a:t>Ripple counter</a:t>
            </a:r>
            <a:r>
              <a:rPr lang="en-US" sz="2800" smtClean="0"/>
              <a:t>: with N bits, cycles through the numbers from 0 to 2</a:t>
            </a:r>
            <a:r>
              <a:rPr lang="en-US" sz="2800" baseline="30000" smtClean="0"/>
              <a:t>N </a:t>
            </a:r>
            <a:r>
              <a:rPr lang="en-US" sz="2800" smtClean="0"/>
              <a:t>– 1</a:t>
            </a:r>
          </a:p>
          <a:p>
            <a:pPr lvl="1">
              <a:buClr>
                <a:schemeClr val="tx1"/>
              </a:buClr>
            </a:pPr>
            <a:r>
              <a:rPr lang="en-US" sz="2400" smtClean="0"/>
              <a:t>N JK FFs cascaded together to produce an N-bit up counter</a:t>
            </a:r>
          </a:p>
        </p:txBody>
      </p:sp>
      <p:grpSp>
        <p:nvGrpSpPr>
          <p:cNvPr id="80903" name="Group 4"/>
          <p:cNvGrpSpPr>
            <a:grpSpLocks/>
          </p:cNvGrpSpPr>
          <p:nvPr/>
        </p:nvGrpSpPr>
        <p:grpSpPr bwMode="auto">
          <a:xfrm>
            <a:off x="1865313" y="2863850"/>
            <a:ext cx="5983287" cy="1860550"/>
            <a:chOff x="887" y="1852"/>
            <a:chExt cx="3769" cy="1172"/>
          </a:xfrm>
        </p:grpSpPr>
        <p:sp>
          <p:nvSpPr>
            <p:cNvPr id="80939" name="Text Box 5"/>
            <p:cNvSpPr txBox="1">
              <a:spLocks noChangeArrowheads="1"/>
            </p:cNvSpPr>
            <p:nvPr/>
          </p:nvSpPr>
          <p:spPr bwMode="auto">
            <a:xfrm>
              <a:off x="887" y="2319"/>
              <a:ext cx="371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600"/>
                <a:t>CLK</a:t>
              </a:r>
            </a:p>
          </p:txBody>
        </p:sp>
        <p:sp>
          <p:nvSpPr>
            <p:cNvPr id="80940" name="Rectangle 6"/>
            <p:cNvSpPr>
              <a:spLocks noChangeArrowheads="1"/>
            </p:cNvSpPr>
            <p:nvPr/>
          </p:nvSpPr>
          <p:spPr bwMode="auto">
            <a:xfrm>
              <a:off x="1813" y="2094"/>
              <a:ext cx="384" cy="699"/>
            </a:xfrm>
            <a:prstGeom prst="rect">
              <a:avLst/>
            </a:prstGeom>
            <a:solidFill>
              <a:srgbClr val="ABA964">
                <a:alpha val="20000"/>
              </a:srgb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941" name="AutoShape 7"/>
            <p:cNvSpPr>
              <a:spLocks noChangeArrowheads="1"/>
            </p:cNvSpPr>
            <p:nvPr/>
          </p:nvSpPr>
          <p:spPr bwMode="auto">
            <a:xfrm rot="5400000" flipH="1">
              <a:off x="1784" y="2404"/>
              <a:ext cx="165" cy="107"/>
            </a:xfrm>
            <a:prstGeom prst="triangle">
              <a:avLst>
                <a:gd name="adj" fmla="val 50000"/>
              </a:avLst>
            </a:prstGeom>
            <a:solidFill>
              <a:srgbClr val="8495A9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942" name="Text Box 8"/>
            <p:cNvSpPr txBox="1">
              <a:spLocks noChangeArrowheads="1"/>
            </p:cNvSpPr>
            <p:nvPr/>
          </p:nvSpPr>
          <p:spPr bwMode="auto">
            <a:xfrm>
              <a:off x="1813" y="2121"/>
              <a:ext cx="166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600"/>
                <a:t>J</a:t>
              </a:r>
            </a:p>
          </p:txBody>
        </p:sp>
        <p:sp>
          <p:nvSpPr>
            <p:cNvPr id="80943" name="Text Box 9"/>
            <p:cNvSpPr txBox="1">
              <a:spLocks noChangeArrowheads="1"/>
            </p:cNvSpPr>
            <p:nvPr/>
          </p:nvSpPr>
          <p:spPr bwMode="auto">
            <a:xfrm>
              <a:off x="2010" y="2149"/>
              <a:ext cx="208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600"/>
                <a:t>Q</a:t>
              </a:r>
            </a:p>
          </p:txBody>
        </p:sp>
        <p:sp>
          <p:nvSpPr>
            <p:cNvPr id="80944" name="Text Box 10"/>
            <p:cNvSpPr txBox="1">
              <a:spLocks noChangeArrowheads="1"/>
            </p:cNvSpPr>
            <p:nvPr/>
          </p:nvSpPr>
          <p:spPr bwMode="auto">
            <a:xfrm>
              <a:off x="1887" y="2361"/>
              <a:ext cx="340" cy="19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400"/>
                <a:t>CLK</a:t>
              </a:r>
            </a:p>
          </p:txBody>
        </p:sp>
        <p:sp>
          <p:nvSpPr>
            <p:cNvPr id="80945" name="Oval 11"/>
            <p:cNvSpPr>
              <a:spLocks noChangeArrowheads="1"/>
            </p:cNvSpPr>
            <p:nvPr/>
          </p:nvSpPr>
          <p:spPr bwMode="auto">
            <a:xfrm>
              <a:off x="1714" y="2404"/>
              <a:ext cx="96" cy="109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946" name="Text Box 12"/>
            <p:cNvSpPr txBox="1">
              <a:spLocks noChangeArrowheads="1"/>
            </p:cNvSpPr>
            <p:nvPr/>
          </p:nvSpPr>
          <p:spPr bwMode="auto">
            <a:xfrm>
              <a:off x="1792" y="2581"/>
              <a:ext cx="208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600"/>
                <a:t>K</a:t>
              </a:r>
            </a:p>
          </p:txBody>
        </p:sp>
        <p:sp>
          <p:nvSpPr>
            <p:cNvPr id="80947" name="Oval 13"/>
            <p:cNvSpPr>
              <a:spLocks noChangeArrowheads="1"/>
            </p:cNvSpPr>
            <p:nvPr/>
          </p:nvSpPr>
          <p:spPr bwMode="auto">
            <a:xfrm>
              <a:off x="1542" y="2198"/>
              <a:ext cx="47" cy="47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80948" name="AutoShape 14"/>
            <p:cNvCxnSpPr>
              <a:cxnSpLocks noChangeShapeType="1"/>
              <a:stCxn id="80942" idx="1"/>
              <a:endCxn id="80947" idx="6"/>
            </p:cNvCxnSpPr>
            <p:nvPr/>
          </p:nvCxnSpPr>
          <p:spPr bwMode="auto">
            <a:xfrm flipH="1" flipV="1">
              <a:off x="1597" y="2222"/>
              <a:ext cx="216" cy="5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80949" name="AutoShape 15"/>
            <p:cNvCxnSpPr>
              <a:cxnSpLocks noChangeShapeType="1"/>
              <a:stCxn id="80946" idx="1"/>
              <a:endCxn id="80947" idx="4"/>
            </p:cNvCxnSpPr>
            <p:nvPr/>
          </p:nvCxnSpPr>
          <p:spPr bwMode="auto">
            <a:xfrm rot="10800000">
              <a:off x="1566" y="2253"/>
              <a:ext cx="226" cy="434"/>
            </a:xfrm>
            <a:prstGeom prst="bentConnector2">
              <a:avLst/>
            </a:prstGeom>
            <a:noFill/>
            <a:ln w="254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80950" name="AutoShape 16"/>
            <p:cNvCxnSpPr>
              <a:cxnSpLocks noChangeShapeType="1"/>
              <a:stCxn id="80945" idx="2"/>
            </p:cNvCxnSpPr>
            <p:nvPr/>
          </p:nvCxnSpPr>
          <p:spPr bwMode="auto">
            <a:xfrm flipH="1">
              <a:off x="1258" y="2459"/>
              <a:ext cx="448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80951" name="Oval 17"/>
            <p:cNvSpPr>
              <a:spLocks noChangeArrowheads="1"/>
            </p:cNvSpPr>
            <p:nvPr/>
          </p:nvSpPr>
          <p:spPr bwMode="auto">
            <a:xfrm>
              <a:off x="2340" y="2431"/>
              <a:ext cx="47" cy="47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80952" name="AutoShape 18"/>
            <p:cNvCxnSpPr>
              <a:cxnSpLocks noChangeShapeType="1"/>
              <a:stCxn id="80951" idx="0"/>
              <a:endCxn id="80943" idx="3"/>
            </p:cNvCxnSpPr>
            <p:nvPr/>
          </p:nvCxnSpPr>
          <p:spPr bwMode="auto">
            <a:xfrm rot="5400000" flipH="1">
              <a:off x="2207" y="2266"/>
              <a:ext cx="168" cy="146"/>
            </a:xfrm>
            <a:prstGeom prst="bentConnector2">
              <a:avLst/>
            </a:prstGeom>
            <a:noFill/>
            <a:ln w="254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80953" name="AutoShape 19"/>
            <p:cNvCxnSpPr>
              <a:cxnSpLocks noChangeShapeType="1"/>
              <a:stCxn id="80951" idx="4"/>
            </p:cNvCxnSpPr>
            <p:nvPr/>
          </p:nvCxnSpPr>
          <p:spPr bwMode="auto">
            <a:xfrm>
              <a:off x="2364" y="2486"/>
              <a:ext cx="0" cy="394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80954" name="AutoShape 20"/>
            <p:cNvCxnSpPr>
              <a:cxnSpLocks noChangeShapeType="1"/>
              <a:stCxn id="80947" idx="0"/>
            </p:cNvCxnSpPr>
            <p:nvPr/>
          </p:nvCxnSpPr>
          <p:spPr bwMode="auto">
            <a:xfrm flipV="1">
              <a:off x="1566" y="1927"/>
              <a:ext cx="0" cy="263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80955" name="Rectangle 21"/>
            <p:cNvSpPr>
              <a:spLocks noChangeArrowheads="1"/>
            </p:cNvSpPr>
            <p:nvPr/>
          </p:nvSpPr>
          <p:spPr bwMode="auto">
            <a:xfrm>
              <a:off x="2835" y="2094"/>
              <a:ext cx="384" cy="699"/>
            </a:xfrm>
            <a:prstGeom prst="rect">
              <a:avLst/>
            </a:prstGeom>
            <a:solidFill>
              <a:srgbClr val="ABA964">
                <a:alpha val="20000"/>
              </a:srgb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956" name="AutoShape 22"/>
            <p:cNvSpPr>
              <a:spLocks noChangeArrowheads="1"/>
            </p:cNvSpPr>
            <p:nvPr/>
          </p:nvSpPr>
          <p:spPr bwMode="auto">
            <a:xfrm rot="5400000" flipH="1">
              <a:off x="2806" y="2404"/>
              <a:ext cx="165" cy="107"/>
            </a:xfrm>
            <a:prstGeom prst="triangle">
              <a:avLst>
                <a:gd name="adj" fmla="val 50000"/>
              </a:avLst>
            </a:prstGeom>
            <a:solidFill>
              <a:srgbClr val="8495A9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957" name="Text Box 23"/>
            <p:cNvSpPr txBox="1">
              <a:spLocks noChangeArrowheads="1"/>
            </p:cNvSpPr>
            <p:nvPr/>
          </p:nvSpPr>
          <p:spPr bwMode="auto">
            <a:xfrm>
              <a:off x="2835" y="2121"/>
              <a:ext cx="166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600"/>
                <a:t>J</a:t>
              </a:r>
            </a:p>
          </p:txBody>
        </p:sp>
        <p:sp>
          <p:nvSpPr>
            <p:cNvPr id="80958" name="Text Box 24"/>
            <p:cNvSpPr txBox="1">
              <a:spLocks noChangeArrowheads="1"/>
            </p:cNvSpPr>
            <p:nvPr/>
          </p:nvSpPr>
          <p:spPr bwMode="auto">
            <a:xfrm>
              <a:off x="3032" y="2149"/>
              <a:ext cx="208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600"/>
                <a:t>Q</a:t>
              </a:r>
            </a:p>
          </p:txBody>
        </p:sp>
        <p:sp>
          <p:nvSpPr>
            <p:cNvPr id="80959" name="Text Box 25"/>
            <p:cNvSpPr txBox="1">
              <a:spLocks noChangeArrowheads="1"/>
            </p:cNvSpPr>
            <p:nvPr/>
          </p:nvSpPr>
          <p:spPr bwMode="auto">
            <a:xfrm>
              <a:off x="2909" y="2361"/>
              <a:ext cx="340" cy="19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400"/>
                <a:t>CLK</a:t>
              </a:r>
            </a:p>
          </p:txBody>
        </p:sp>
        <p:sp>
          <p:nvSpPr>
            <p:cNvPr id="80960" name="Oval 26"/>
            <p:cNvSpPr>
              <a:spLocks noChangeArrowheads="1"/>
            </p:cNvSpPr>
            <p:nvPr/>
          </p:nvSpPr>
          <p:spPr bwMode="auto">
            <a:xfrm>
              <a:off x="2736" y="2404"/>
              <a:ext cx="96" cy="109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961" name="Text Box 27"/>
            <p:cNvSpPr txBox="1">
              <a:spLocks noChangeArrowheads="1"/>
            </p:cNvSpPr>
            <p:nvPr/>
          </p:nvSpPr>
          <p:spPr bwMode="auto">
            <a:xfrm>
              <a:off x="2814" y="2581"/>
              <a:ext cx="208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600"/>
                <a:t>K</a:t>
              </a:r>
            </a:p>
          </p:txBody>
        </p:sp>
        <p:sp>
          <p:nvSpPr>
            <p:cNvPr id="80962" name="Oval 28"/>
            <p:cNvSpPr>
              <a:spLocks noChangeArrowheads="1"/>
            </p:cNvSpPr>
            <p:nvPr/>
          </p:nvSpPr>
          <p:spPr bwMode="auto">
            <a:xfrm>
              <a:off x="2564" y="2198"/>
              <a:ext cx="47" cy="47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80963" name="AutoShape 29"/>
            <p:cNvCxnSpPr>
              <a:cxnSpLocks noChangeShapeType="1"/>
              <a:stCxn id="80957" idx="1"/>
              <a:endCxn id="80962" idx="6"/>
            </p:cNvCxnSpPr>
            <p:nvPr/>
          </p:nvCxnSpPr>
          <p:spPr bwMode="auto">
            <a:xfrm flipH="1" flipV="1">
              <a:off x="2619" y="2222"/>
              <a:ext cx="216" cy="5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80964" name="AutoShape 30"/>
            <p:cNvCxnSpPr>
              <a:cxnSpLocks noChangeShapeType="1"/>
              <a:stCxn id="80961" idx="1"/>
              <a:endCxn id="80962" idx="4"/>
            </p:cNvCxnSpPr>
            <p:nvPr/>
          </p:nvCxnSpPr>
          <p:spPr bwMode="auto">
            <a:xfrm rot="10800000">
              <a:off x="2588" y="2253"/>
              <a:ext cx="226" cy="434"/>
            </a:xfrm>
            <a:prstGeom prst="bentConnector2">
              <a:avLst/>
            </a:prstGeom>
            <a:noFill/>
            <a:ln w="254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sp>
          <p:nvSpPr>
            <p:cNvPr id="80965" name="Oval 31"/>
            <p:cNvSpPr>
              <a:spLocks noChangeArrowheads="1"/>
            </p:cNvSpPr>
            <p:nvPr/>
          </p:nvSpPr>
          <p:spPr bwMode="auto">
            <a:xfrm>
              <a:off x="3362" y="2432"/>
              <a:ext cx="47" cy="47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80966" name="AutoShape 32"/>
            <p:cNvCxnSpPr>
              <a:cxnSpLocks noChangeShapeType="1"/>
              <a:stCxn id="80965" idx="0"/>
              <a:endCxn id="80958" idx="3"/>
            </p:cNvCxnSpPr>
            <p:nvPr/>
          </p:nvCxnSpPr>
          <p:spPr bwMode="auto">
            <a:xfrm rot="5400000" flipH="1">
              <a:off x="3228" y="2267"/>
              <a:ext cx="169" cy="146"/>
            </a:xfrm>
            <a:prstGeom prst="bentConnector2">
              <a:avLst/>
            </a:prstGeom>
            <a:noFill/>
            <a:ln w="254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80967" name="AutoShape 33"/>
            <p:cNvCxnSpPr>
              <a:cxnSpLocks noChangeShapeType="1"/>
              <a:stCxn id="80965" idx="4"/>
            </p:cNvCxnSpPr>
            <p:nvPr/>
          </p:nvCxnSpPr>
          <p:spPr bwMode="auto">
            <a:xfrm>
              <a:off x="3386" y="2487"/>
              <a:ext cx="0" cy="377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80968" name="AutoShape 34"/>
            <p:cNvCxnSpPr>
              <a:cxnSpLocks noChangeShapeType="1"/>
              <a:stCxn id="80962" idx="0"/>
            </p:cNvCxnSpPr>
            <p:nvPr/>
          </p:nvCxnSpPr>
          <p:spPr bwMode="auto">
            <a:xfrm flipV="1">
              <a:off x="2588" y="1927"/>
              <a:ext cx="0" cy="263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80969" name="AutoShape 35"/>
            <p:cNvCxnSpPr>
              <a:cxnSpLocks noChangeShapeType="1"/>
              <a:stCxn id="80960" idx="2"/>
              <a:endCxn id="80951" idx="6"/>
            </p:cNvCxnSpPr>
            <p:nvPr/>
          </p:nvCxnSpPr>
          <p:spPr bwMode="auto">
            <a:xfrm flipH="1" flipV="1">
              <a:off x="2395" y="2455"/>
              <a:ext cx="333" cy="4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80970" name="Rectangle 36"/>
            <p:cNvSpPr>
              <a:spLocks noChangeArrowheads="1"/>
            </p:cNvSpPr>
            <p:nvPr/>
          </p:nvSpPr>
          <p:spPr bwMode="auto">
            <a:xfrm>
              <a:off x="3865" y="2094"/>
              <a:ext cx="384" cy="699"/>
            </a:xfrm>
            <a:prstGeom prst="rect">
              <a:avLst/>
            </a:prstGeom>
            <a:solidFill>
              <a:srgbClr val="ABA964">
                <a:alpha val="20000"/>
              </a:srgb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971" name="AutoShape 37"/>
            <p:cNvSpPr>
              <a:spLocks noChangeArrowheads="1"/>
            </p:cNvSpPr>
            <p:nvPr/>
          </p:nvSpPr>
          <p:spPr bwMode="auto">
            <a:xfrm rot="5400000" flipH="1">
              <a:off x="3836" y="2404"/>
              <a:ext cx="165" cy="107"/>
            </a:xfrm>
            <a:prstGeom prst="triangle">
              <a:avLst>
                <a:gd name="adj" fmla="val 50000"/>
              </a:avLst>
            </a:prstGeom>
            <a:solidFill>
              <a:srgbClr val="8495A9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972" name="Text Box 38"/>
            <p:cNvSpPr txBox="1">
              <a:spLocks noChangeArrowheads="1"/>
            </p:cNvSpPr>
            <p:nvPr/>
          </p:nvSpPr>
          <p:spPr bwMode="auto">
            <a:xfrm>
              <a:off x="3865" y="2121"/>
              <a:ext cx="166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600"/>
                <a:t>J</a:t>
              </a:r>
            </a:p>
          </p:txBody>
        </p:sp>
        <p:sp>
          <p:nvSpPr>
            <p:cNvPr id="80973" name="Text Box 39"/>
            <p:cNvSpPr txBox="1">
              <a:spLocks noChangeArrowheads="1"/>
            </p:cNvSpPr>
            <p:nvPr/>
          </p:nvSpPr>
          <p:spPr bwMode="auto">
            <a:xfrm>
              <a:off x="4062" y="2149"/>
              <a:ext cx="208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600"/>
                <a:t>Q</a:t>
              </a:r>
            </a:p>
          </p:txBody>
        </p:sp>
        <p:sp>
          <p:nvSpPr>
            <p:cNvPr id="80974" name="Text Box 40"/>
            <p:cNvSpPr txBox="1">
              <a:spLocks noChangeArrowheads="1"/>
            </p:cNvSpPr>
            <p:nvPr/>
          </p:nvSpPr>
          <p:spPr bwMode="auto">
            <a:xfrm>
              <a:off x="3939" y="2361"/>
              <a:ext cx="340" cy="19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400"/>
                <a:t>CLK</a:t>
              </a:r>
            </a:p>
          </p:txBody>
        </p:sp>
        <p:sp>
          <p:nvSpPr>
            <p:cNvPr id="80975" name="Oval 41"/>
            <p:cNvSpPr>
              <a:spLocks noChangeArrowheads="1"/>
            </p:cNvSpPr>
            <p:nvPr/>
          </p:nvSpPr>
          <p:spPr bwMode="auto">
            <a:xfrm>
              <a:off x="3766" y="2404"/>
              <a:ext cx="96" cy="109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976" name="Text Box 42"/>
            <p:cNvSpPr txBox="1">
              <a:spLocks noChangeArrowheads="1"/>
            </p:cNvSpPr>
            <p:nvPr/>
          </p:nvSpPr>
          <p:spPr bwMode="auto">
            <a:xfrm>
              <a:off x="3844" y="2581"/>
              <a:ext cx="208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600"/>
                <a:t>K</a:t>
              </a:r>
            </a:p>
          </p:txBody>
        </p:sp>
        <p:sp>
          <p:nvSpPr>
            <p:cNvPr id="80977" name="Oval 43"/>
            <p:cNvSpPr>
              <a:spLocks noChangeArrowheads="1"/>
            </p:cNvSpPr>
            <p:nvPr/>
          </p:nvSpPr>
          <p:spPr bwMode="auto">
            <a:xfrm>
              <a:off x="3594" y="2198"/>
              <a:ext cx="47" cy="47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80978" name="AutoShape 44"/>
            <p:cNvCxnSpPr>
              <a:cxnSpLocks noChangeShapeType="1"/>
              <a:stCxn id="80972" idx="1"/>
              <a:endCxn id="80977" idx="6"/>
            </p:cNvCxnSpPr>
            <p:nvPr/>
          </p:nvCxnSpPr>
          <p:spPr bwMode="auto">
            <a:xfrm flipH="1" flipV="1">
              <a:off x="3649" y="2222"/>
              <a:ext cx="216" cy="5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80979" name="AutoShape 45"/>
            <p:cNvCxnSpPr>
              <a:cxnSpLocks noChangeShapeType="1"/>
              <a:stCxn id="80976" idx="1"/>
              <a:endCxn id="80977" idx="4"/>
            </p:cNvCxnSpPr>
            <p:nvPr/>
          </p:nvCxnSpPr>
          <p:spPr bwMode="auto">
            <a:xfrm rot="10800000">
              <a:off x="3618" y="2253"/>
              <a:ext cx="226" cy="434"/>
            </a:xfrm>
            <a:prstGeom prst="bentConnector2">
              <a:avLst/>
            </a:prstGeom>
            <a:noFill/>
            <a:ln w="254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80980" name="AutoShape 46"/>
            <p:cNvCxnSpPr>
              <a:cxnSpLocks noChangeShapeType="1"/>
              <a:endCxn id="80973" idx="3"/>
            </p:cNvCxnSpPr>
            <p:nvPr/>
          </p:nvCxnSpPr>
          <p:spPr bwMode="auto">
            <a:xfrm rot="5400000" flipH="1">
              <a:off x="4030" y="2495"/>
              <a:ext cx="625" cy="146"/>
            </a:xfrm>
            <a:prstGeom prst="bentConnector2">
              <a:avLst/>
            </a:prstGeom>
            <a:noFill/>
            <a:ln w="254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80981" name="AutoShape 47"/>
            <p:cNvCxnSpPr>
              <a:cxnSpLocks noChangeShapeType="1"/>
              <a:stCxn id="80977" idx="0"/>
            </p:cNvCxnSpPr>
            <p:nvPr/>
          </p:nvCxnSpPr>
          <p:spPr bwMode="auto">
            <a:xfrm flipV="1">
              <a:off x="3618" y="1927"/>
              <a:ext cx="0" cy="263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80982" name="AutoShape 48"/>
            <p:cNvCxnSpPr>
              <a:cxnSpLocks noChangeShapeType="1"/>
              <a:stCxn id="80965" idx="6"/>
              <a:endCxn id="80975" idx="2"/>
            </p:cNvCxnSpPr>
            <p:nvPr/>
          </p:nvCxnSpPr>
          <p:spPr bwMode="auto">
            <a:xfrm>
              <a:off x="3417" y="2456"/>
              <a:ext cx="341" cy="3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80983" name="Text Box 49"/>
            <p:cNvSpPr txBox="1">
              <a:spLocks noChangeArrowheads="1"/>
            </p:cNvSpPr>
            <p:nvPr/>
          </p:nvSpPr>
          <p:spPr bwMode="auto">
            <a:xfrm>
              <a:off x="1596" y="1852"/>
              <a:ext cx="180" cy="212"/>
            </a:xfrm>
            <a:prstGeom prst="rect">
              <a:avLst/>
            </a:prstGeom>
            <a:noFill/>
            <a:ln w="1905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600"/>
                <a:t>1</a:t>
              </a:r>
            </a:p>
          </p:txBody>
        </p:sp>
        <p:sp>
          <p:nvSpPr>
            <p:cNvPr id="80984" name="Text Box 50"/>
            <p:cNvSpPr txBox="1">
              <a:spLocks noChangeArrowheads="1"/>
            </p:cNvSpPr>
            <p:nvPr/>
          </p:nvSpPr>
          <p:spPr bwMode="auto">
            <a:xfrm>
              <a:off x="2592" y="1852"/>
              <a:ext cx="180" cy="212"/>
            </a:xfrm>
            <a:prstGeom prst="rect">
              <a:avLst/>
            </a:prstGeom>
            <a:noFill/>
            <a:ln w="1905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600"/>
                <a:t>1</a:t>
              </a:r>
            </a:p>
          </p:txBody>
        </p:sp>
        <p:sp>
          <p:nvSpPr>
            <p:cNvPr id="80985" name="Text Box 51"/>
            <p:cNvSpPr txBox="1">
              <a:spLocks noChangeArrowheads="1"/>
            </p:cNvSpPr>
            <p:nvPr/>
          </p:nvSpPr>
          <p:spPr bwMode="auto">
            <a:xfrm>
              <a:off x="3648" y="1852"/>
              <a:ext cx="180" cy="212"/>
            </a:xfrm>
            <a:prstGeom prst="rect">
              <a:avLst/>
            </a:prstGeom>
            <a:noFill/>
            <a:ln w="1905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600"/>
                <a:t>1</a:t>
              </a:r>
            </a:p>
          </p:txBody>
        </p:sp>
        <p:sp>
          <p:nvSpPr>
            <p:cNvPr id="80986" name="Text Box 52"/>
            <p:cNvSpPr txBox="1">
              <a:spLocks noChangeArrowheads="1"/>
            </p:cNvSpPr>
            <p:nvPr/>
          </p:nvSpPr>
          <p:spPr bwMode="auto">
            <a:xfrm>
              <a:off x="2347" y="2812"/>
              <a:ext cx="245" cy="212"/>
            </a:xfrm>
            <a:prstGeom prst="rect">
              <a:avLst/>
            </a:prstGeom>
            <a:noFill/>
            <a:ln w="1905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600"/>
                <a:t>B</a:t>
              </a:r>
              <a:r>
                <a:rPr lang="en-US" sz="1600" baseline="-25000"/>
                <a:t>2</a:t>
              </a:r>
            </a:p>
          </p:txBody>
        </p:sp>
        <p:sp>
          <p:nvSpPr>
            <p:cNvPr id="80987" name="Text Box 53"/>
            <p:cNvSpPr txBox="1">
              <a:spLocks noChangeArrowheads="1"/>
            </p:cNvSpPr>
            <p:nvPr/>
          </p:nvSpPr>
          <p:spPr bwMode="auto">
            <a:xfrm>
              <a:off x="3355" y="2812"/>
              <a:ext cx="245" cy="212"/>
            </a:xfrm>
            <a:prstGeom prst="rect">
              <a:avLst/>
            </a:prstGeom>
            <a:noFill/>
            <a:ln w="1905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600"/>
                <a:t>B</a:t>
              </a:r>
              <a:r>
                <a:rPr lang="en-US" sz="1600" baseline="-25000"/>
                <a:t>1</a:t>
              </a:r>
            </a:p>
          </p:txBody>
        </p:sp>
        <p:sp>
          <p:nvSpPr>
            <p:cNvPr id="80988" name="Text Box 54"/>
            <p:cNvSpPr txBox="1">
              <a:spLocks noChangeArrowheads="1"/>
            </p:cNvSpPr>
            <p:nvPr/>
          </p:nvSpPr>
          <p:spPr bwMode="auto">
            <a:xfrm>
              <a:off x="4411" y="2812"/>
              <a:ext cx="245" cy="212"/>
            </a:xfrm>
            <a:prstGeom prst="rect">
              <a:avLst/>
            </a:prstGeom>
            <a:noFill/>
            <a:ln w="1905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600"/>
                <a:t>B</a:t>
              </a:r>
              <a:r>
                <a:rPr lang="en-US" sz="1600" baseline="-25000"/>
                <a:t>0</a:t>
              </a:r>
            </a:p>
          </p:txBody>
        </p:sp>
      </p:grpSp>
      <p:sp>
        <p:nvSpPr>
          <p:cNvPr id="80904" name="Text Box 55"/>
          <p:cNvSpPr txBox="1">
            <a:spLocks noChangeArrowheads="1"/>
          </p:cNvSpPr>
          <p:nvPr/>
        </p:nvSpPr>
        <p:spPr bwMode="auto">
          <a:xfrm>
            <a:off x="530225" y="4267200"/>
            <a:ext cx="1450975" cy="844550"/>
          </a:xfrm>
          <a:prstGeom prst="rect">
            <a:avLst/>
          </a:prstGeom>
          <a:solidFill>
            <a:srgbClr val="FFFF99">
              <a:alpha val="70195"/>
            </a:srgbClr>
          </a:solidFill>
          <a:ln w="1905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>
            <a:spAutoFit/>
          </a:bodyPr>
          <a:lstStyle/>
          <a:p>
            <a:pPr algn="l"/>
            <a:r>
              <a:rPr lang="en-US" sz="1600" b="1"/>
              <a:t>NB</a:t>
            </a:r>
            <a:r>
              <a:rPr lang="en-US" sz="1600"/>
              <a:t>: for 3-bit counter we need 3 FFs</a:t>
            </a:r>
          </a:p>
        </p:txBody>
      </p:sp>
      <p:grpSp>
        <p:nvGrpSpPr>
          <p:cNvPr id="80905" name="Group 56"/>
          <p:cNvGrpSpPr>
            <a:grpSpLocks/>
          </p:cNvGrpSpPr>
          <p:nvPr/>
        </p:nvGrpSpPr>
        <p:grpSpPr bwMode="auto">
          <a:xfrm>
            <a:off x="2332038" y="5091113"/>
            <a:ext cx="5326062" cy="1233487"/>
            <a:chOff x="1469" y="3207"/>
            <a:chExt cx="3355" cy="777"/>
          </a:xfrm>
        </p:grpSpPr>
        <p:sp>
          <p:nvSpPr>
            <p:cNvPr id="80906" name="Freeform 57"/>
            <p:cNvSpPr>
              <a:spLocks/>
            </p:cNvSpPr>
            <p:nvPr/>
          </p:nvSpPr>
          <p:spPr bwMode="auto">
            <a:xfrm>
              <a:off x="1835" y="3772"/>
              <a:ext cx="200" cy="98"/>
            </a:xfrm>
            <a:custGeom>
              <a:avLst/>
              <a:gdLst>
                <a:gd name="T0" fmla="*/ 0 w 384"/>
                <a:gd name="T1" fmla="*/ 33 h 288"/>
                <a:gd name="T2" fmla="*/ 0 w 384"/>
                <a:gd name="T3" fmla="*/ 0 h 288"/>
                <a:gd name="T4" fmla="*/ 104 w 384"/>
                <a:gd name="T5" fmla="*/ 0 h 288"/>
                <a:gd name="T6" fmla="*/ 104 w 384"/>
                <a:gd name="T7" fmla="*/ 33 h 28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84"/>
                <a:gd name="T13" fmla="*/ 0 h 288"/>
                <a:gd name="T14" fmla="*/ 384 w 384"/>
                <a:gd name="T15" fmla="*/ 288 h 28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84" h="288">
                  <a:moveTo>
                    <a:pt x="0" y="288"/>
                  </a:moveTo>
                  <a:lnTo>
                    <a:pt x="0" y="0"/>
                  </a:lnTo>
                  <a:lnTo>
                    <a:pt x="384" y="0"/>
                  </a:lnTo>
                  <a:lnTo>
                    <a:pt x="384" y="288"/>
                  </a:lnTo>
                </a:path>
              </a:pathLst>
            </a:custGeom>
            <a:noFill/>
            <a:ln w="3175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0907" name="Freeform 58"/>
            <p:cNvSpPr>
              <a:spLocks/>
            </p:cNvSpPr>
            <p:nvPr/>
          </p:nvSpPr>
          <p:spPr bwMode="auto">
            <a:xfrm>
              <a:off x="2234" y="3772"/>
              <a:ext cx="200" cy="98"/>
            </a:xfrm>
            <a:custGeom>
              <a:avLst/>
              <a:gdLst>
                <a:gd name="T0" fmla="*/ 0 w 384"/>
                <a:gd name="T1" fmla="*/ 33 h 288"/>
                <a:gd name="T2" fmla="*/ 0 w 384"/>
                <a:gd name="T3" fmla="*/ 0 h 288"/>
                <a:gd name="T4" fmla="*/ 104 w 384"/>
                <a:gd name="T5" fmla="*/ 0 h 288"/>
                <a:gd name="T6" fmla="*/ 104 w 384"/>
                <a:gd name="T7" fmla="*/ 33 h 28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84"/>
                <a:gd name="T13" fmla="*/ 0 h 288"/>
                <a:gd name="T14" fmla="*/ 384 w 384"/>
                <a:gd name="T15" fmla="*/ 288 h 28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84" h="288">
                  <a:moveTo>
                    <a:pt x="0" y="288"/>
                  </a:moveTo>
                  <a:lnTo>
                    <a:pt x="0" y="0"/>
                  </a:lnTo>
                  <a:lnTo>
                    <a:pt x="384" y="0"/>
                  </a:lnTo>
                  <a:lnTo>
                    <a:pt x="384" y="288"/>
                  </a:lnTo>
                </a:path>
              </a:pathLst>
            </a:custGeom>
            <a:noFill/>
            <a:ln w="3175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0908" name="Freeform 59"/>
            <p:cNvSpPr>
              <a:spLocks/>
            </p:cNvSpPr>
            <p:nvPr/>
          </p:nvSpPr>
          <p:spPr bwMode="auto">
            <a:xfrm>
              <a:off x="2634" y="3772"/>
              <a:ext cx="200" cy="98"/>
            </a:xfrm>
            <a:custGeom>
              <a:avLst/>
              <a:gdLst>
                <a:gd name="T0" fmla="*/ 0 w 384"/>
                <a:gd name="T1" fmla="*/ 33 h 288"/>
                <a:gd name="T2" fmla="*/ 0 w 384"/>
                <a:gd name="T3" fmla="*/ 0 h 288"/>
                <a:gd name="T4" fmla="*/ 104 w 384"/>
                <a:gd name="T5" fmla="*/ 0 h 288"/>
                <a:gd name="T6" fmla="*/ 104 w 384"/>
                <a:gd name="T7" fmla="*/ 33 h 28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84"/>
                <a:gd name="T13" fmla="*/ 0 h 288"/>
                <a:gd name="T14" fmla="*/ 384 w 384"/>
                <a:gd name="T15" fmla="*/ 288 h 28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84" h="288">
                  <a:moveTo>
                    <a:pt x="0" y="288"/>
                  </a:moveTo>
                  <a:lnTo>
                    <a:pt x="0" y="0"/>
                  </a:lnTo>
                  <a:lnTo>
                    <a:pt x="384" y="0"/>
                  </a:lnTo>
                  <a:lnTo>
                    <a:pt x="384" y="288"/>
                  </a:lnTo>
                </a:path>
              </a:pathLst>
            </a:custGeom>
            <a:noFill/>
            <a:ln w="3175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0909" name="Freeform 60"/>
            <p:cNvSpPr>
              <a:spLocks/>
            </p:cNvSpPr>
            <p:nvPr/>
          </p:nvSpPr>
          <p:spPr bwMode="auto">
            <a:xfrm>
              <a:off x="3034" y="3772"/>
              <a:ext cx="200" cy="98"/>
            </a:xfrm>
            <a:custGeom>
              <a:avLst/>
              <a:gdLst>
                <a:gd name="T0" fmla="*/ 0 w 384"/>
                <a:gd name="T1" fmla="*/ 33 h 288"/>
                <a:gd name="T2" fmla="*/ 0 w 384"/>
                <a:gd name="T3" fmla="*/ 0 h 288"/>
                <a:gd name="T4" fmla="*/ 104 w 384"/>
                <a:gd name="T5" fmla="*/ 0 h 288"/>
                <a:gd name="T6" fmla="*/ 104 w 384"/>
                <a:gd name="T7" fmla="*/ 33 h 28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84"/>
                <a:gd name="T13" fmla="*/ 0 h 288"/>
                <a:gd name="T14" fmla="*/ 384 w 384"/>
                <a:gd name="T15" fmla="*/ 288 h 28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84" h="288">
                  <a:moveTo>
                    <a:pt x="0" y="288"/>
                  </a:moveTo>
                  <a:lnTo>
                    <a:pt x="0" y="0"/>
                  </a:lnTo>
                  <a:lnTo>
                    <a:pt x="384" y="0"/>
                  </a:lnTo>
                  <a:lnTo>
                    <a:pt x="384" y="288"/>
                  </a:lnTo>
                </a:path>
              </a:pathLst>
            </a:custGeom>
            <a:noFill/>
            <a:ln w="3175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0910" name="Freeform 61"/>
            <p:cNvSpPr>
              <a:spLocks/>
            </p:cNvSpPr>
            <p:nvPr/>
          </p:nvSpPr>
          <p:spPr bwMode="auto">
            <a:xfrm>
              <a:off x="3434" y="3772"/>
              <a:ext cx="200" cy="98"/>
            </a:xfrm>
            <a:custGeom>
              <a:avLst/>
              <a:gdLst>
                <a:gd name="T0" fmla="*/ 0 w 384"/>
                <a:gd name="T1" fmla="*/ 33 h 288"/>
                <a:gd name="T2" fmla="*/ 0 w 384"/>
                <a:gd name="T3" fmla="*/ 0 h 288"/>
                <a:gd name="T4" fmla="*/ 104 w 384"/>
                <a:gd name="T5" fmla="*/ 0 h 288"/>
                <a:gd name="T6" fmla="*/ 104 w 384"/>
                <a:gd name="T7" fmla="*/ 33 h 28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84"/>
                <a:gd name="T13" fmla="*/ 0 h 288"/>
                <a:gd name="T14" fmla="*/ 384 w 384"/>
                <a:gd name="T15" fmla="*/ 288 h 28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84" h="288">
                  <a:moveTo>
                    <a:pt x="0" y="288"/>
                  </a:moveTo>
                  <a:lnTo>
                    <a:pt x="0" y="0"/>
                  </a:lnTo>
                  <a:lnTo>
                    <a:pt x="384" y="0"/>
                  </a:lnTo>
                  <a:lnTo>
                    <a:pt x="384" y="288"/>
                  </a:lnTo>
                </a:path>
              </a:pathLst>
            </a:custGeom>
            <a:noFill/>
            <a:ln w="3175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0911" name="Freeform 62"/>
            <p:cNvSpPr>
              <a:spLocks/>
            </p:cNvSpPr>
            <p:nvPr/>
          </p:nvSpPr>
          <p:spPr bwMode="auto">
            <a:xfrm>
              <a:off x="3833" y="3772"/>
              <a:ext cx="200" cy="98"/>
            </a:xfrm>
            <a:custGeom>
              <a:avLst/>
              <a:gdLst>
                <a:gd name="T0" fmla="*/ 0 w 384"/>
                <a:gd name="T1" fmla="*/ 33 h 288"/>
                <a:gd name="T2" fmla="*/ 0 w 384"/>
                <a:gd name="T3" fmla="*/ 0 h 288"/>
                <a:gd name="T4" fmla="*/ 104 w 384"/>
                <a:gd name="T5" fmla="*/ 0 h 288"/>
                <a:gd name="T6" fmla="*/ 104 w 384"/>
                <a:gd name="T7" fmla="*/ 33 h 28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84"/>
                <a:gd name="T13" fmla="*/ 0 h 288"/>
                <a:gd name="T14" fmla="*/ 384 w 384"/>
                <a:gd name="T15" fmla="*/ 288 h 28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84" h="288">
                  <a:moveTo>
                    <a:pt x="0" y="288"/>
                  </a:moveTo>
                  <a:lnTo>
                    <a:pt x="0" y="0"/>
                  </a:lnTo>
                  <a:lnTo>
                    <a:pt x="384" y="0"/>
                  </a:lnTo>
                  <a:lnTo>
                    <a:pt x="384" y="288"/>
                  </a:lnTo>
                </a:path>
              </a:pathLst>
            </a:custGeom>
            <a:noFill/>
            <a:ln w="3175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0912" name="Freeform 63"/>
            <p:cNvSpPr>
              <a:spLocks/>
            </p:cNvSpPr>
            <p:nvPr/>
          </p:nvSpPr>
          <p:spPr bwMode="auto">
            <a:xfrm>
              <a:off x="4233" y="3772"/>
              <a:ext cx="200" cy="98"/>
            </a:xfrm>
            <a:custGeom>
              <a:avLst/>
              <a:gdLst>
                <a:gd name="T0" fmla="*/ 0 w 384"/>
                <a:gd name="T1" fmla="*/ 33 h 288"/>
                <a:gd name="T2" fmla="*/ 0 w 384"/>
                <a:gd name="T3" fmla="*/ 0 h 288"/>
                <a:gd name="T4" fmla="*/ 104 w 384"/>
                <a:gd name="T5" fmla="*/ 0 h 288"/>
                <a:gd name="T6" fmla="*/ 104 w 384"/>
                <a:gd name="T7" fmla="*/ 33 h 28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84"/>
                <a:gd name="T13" fmla="*/ 0 h 288"/>
                <a:gd name="T14" fmla="*/ 384 w 384"/>
                <a:gd name="T15" fmla="*/ 288 h 28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84" h="288">
                  <a:moveTo>
                    <a:pt x="0" y="288"/>
                  </a:moveTo>
                  <a:lnTo>
                    <a:pt x="0" y="0"/>
                  </a:lnTo>
                  <a:lnTo>
                    <a:pt x="384" y="0"/>
                  </a:lnTo>
                  <a:lnTo>
                    <a:pt x="384" y="288"/>
                  </a:lnTo>
                </a:path>
              </a:pathLst>
            </a:custGeom>
            <a:noFill/>
            <a:ln w="3175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0913" name="Freeform 64"/>
            <p:cNvSpPr>
              <a:spLocks/>
            </p:cNvSpPr>
            <p:nvPr/>
          </p:nvSpPr>
          <p:spPr bwMode="auto">
            <a:xfrm>
              <a:off x="2026" y="3597"/>
              <a:ext cx="400" cy="97"/>
            </a:xfrm>
            <a:custGeom>
              <a:avLst/>
              <a:gdLst>
                <a:gd name="T0" fmla="*/ 0 w 384"/>
                <a:gd name="T1" fmla="*/ 33 h 288"/>
                <a:gd name="T2" fmla="*/ 0 w 384"/>
                <a:gd name="T3" fmla="*/ 0 h 288"/>
                <a:gd name="T4" fmla="*/ 417 w 384"/>
                <a:gd name="T5" fmla="*/ 0 h 288"/>
                <a:gd name="T6" fmla="*/ 417 w 384"/>
                <a:gd name="T7" fmla="*/ 33 h 28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84"/>
                <a:gd name="T13" fmla="*/ 0 h 288"/>
                <a:gd name="T14" fmla="*/ 384 w 384"/>
                <a:gd name="T15" fmla="*/ 288 h 28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84" h="288">
                  <a:moveTo>
                    <a:pt x="0" y="288"/>
                  </a:moveTo>
                  <a:lnTo>
                    <a:pt x="0" y="0"/>
                  </a:lnTo>
                  <a:lnTo>
                    <a:pt x="384" y="0"/>
                  </a:lnTo>
                  <a:lnTo>
                    <a:pt x="384" y="288"/>
                  </a:lnTo>
                </a:path>
              </a:pathLst>
            </a:custGeom>
            <a:noFill/>
            <a:ln w="3175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0914" name="Freeform 65"/>
            <p:cNvSpPr>
              <a:spLocks/>
            </p:cNvSpPr>
            <p:nvPr/>
          </p:nvSpPr>
          <p:spPr bwMode="auto">
            <a:xfrm>
              <a:off x="2825" y="3597"/>
              <a:ext cx="400" cy="97"/>
            </a:xfrm>
            <a:custGeom>
              <a:avLst/>
              <a:gdLst>
                <a:gd name="T0" fmla="*/ 0 w 384"/>
                <a:gd name="T1" fmla="*/ 33 h 288"/>
                <a:gd name="T2" fmla="*/ 0 w 384"/>
                <a:gd name="T3" fmla="*/ 0 h 288"/>
                <a:gd name="T4" fmla="*/ 417 w 384"/>
                <a:gd name="T5" fmla="*/ 0 h 288"/>
                <a:gd name="T6" fmla="*/ 417 w 384"/>
                <a:gd name="T7" fmla="*/ 33 h 28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84"/>
                <a:gd name="T13" fmla="*/ 0 h 288"/>
                <a:gd name="T14" fmla="*/ 384 w 384"/>
                <a:gd name="T15" fmla="*/ 288 h 28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84" h="288">
                  <a:moveTo>
                    <a:pt x="0" y="288"/>
                  </a:moveTo>
                  <a:lnTo>
                    <a:pt x="0" y="0"/>
                  </a:lnTo>
                  <a:lnTo>
                    <a:pt x="384" y="0"/>
                  </a:lnTo>
                  <a:lnTo>
                    <a:pt x="384" y="288"/>
                  </a:lnTo>
                </a:path>
              </a:pathLst>
            </a:custGeom>
            <a:noFill/>
            <a:ln w="3175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0915" name="Freeform 66"/>
            <p:cNvSpPr>
              <a:spLocks/>
            </p:cNvSpPr>
            <p:nvPr/>
          </p:nvSpPr>
          <p:spPr bwMode="auto">
            <a:xfrm>
              <a:off x="3625" y="3597"/>
              <a:ext cx="400" cy="97"/>
            </a:xfrm>
            <a:custGeom>
              <a:avLst/>
              <a:gdLst>
                <a:gd name="T0" fmla="*/ 0 w 384"/>
                <a:gd name="T1" fmla="*/ 33 h 288"/>
                <a:gd name="T2" fmla="*/ 0 w 384"/>
                <a:gd name="T3" fmla="*/ 0 h 288"/>
                <a:gd name="T4" fmla="*/ 417 w 384"/>
                <a:gd name="T5" fmla="*/ 0 h 288"/>
                <a:gd name="T6" fmla="*/ 417 w 384"/>
                <a:gd name="T7" fmla="*/ 33 h 28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84"/>
                <a:gd name="T13" fmla="*/ 0 h 288"/>
                <a:gd name="T14" fmla="*/ 384 w 384"/>
                <a:gd name="T15" fmla="*/ 288 h 28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84" h="288">
                  <a:moveTo>
                    <a:pt x="0" y="288"/>
                  </a:moveTo>
                  <a:lnTo>
                    <a:pt x="0" y="0"/>
                  </a:lnTo>
                  <a:lnTo>
                    <a:pt x="384" y="0"/>
                  </a:lnTo>
                  <a:lnTo>
                    <a:pt x="384" y="288"/>
                  </a:lnTo>
                </a:path>
              </a:pathLst>
            </a:custGeom>
            <a:noFill/>
            <a:ln w="3175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0916" name="Freeform 67"/>
            <p:cNvSpPr>
              <a:spLocks/>
            </p:cNvSpPr>
            <p:nvPr/>
          </p:nvSpPr>
          <p:spPr bwMode="auto">
            <a:xfrm>
              <a:off x="4424" y="3597"/>
              <a:ext cx="400" cy="97"/>
            </a:xfrm>
            <a:custGeom>
              <a:avLst/>
              <a:gdLst>
                <a:gd name="T0" fmla="*/ 0 w 384"/>
                <a:gd name="T1" fmla="*/ 33 h 288"/>
                <a:gd name="T2" fmla="*/ 0 w 384"/>
                <a:gd name="T3" fmla="*/ 0 h 288"/>
                <a:gd name="T4" fmla="*/ 417 w 384"/>
                <a:gd name="T5" fmla="*/ 0 h 288"/>
                <a:gd name="T6" fmla="*/ 417 w 384"/>
                <a:gd name="T7" fmla="*/ 33 h 28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84"/>
                <a:gd name="T13" fmla="*/ 0 h 288"/>
                <a:gd name="T14" fmla="*/ 384 w 384"/>
                <a:gd name="T15" fmla="*/ 288 h 28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84" h="288">
                  <a:moveTo>
                    <a:pt x="0" y="288"/>
                  </a:moveTo>
                  <a:lnTo>
                    <a:pt x="0" y="0"/>
                  </a:lnTo>
                  <a:lnTo>
                    <a:pt x="384" y="0"/>
                  </a:lnTo>
                  <a:lnTo>
                    <a:pt x="384" y="288"/>
                  </a:lnTo>
                </a:path>
              </a:pathLst>
            </a:custGeom>
            <a:noFill/>
            <a:ln w="3175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0917" name="Freeform 68"/>
            <p:cNvSpPr>
              <a:spLocks/>
            </p:cNvSpPr>
            <p:nvPr/>
          </p:nvSpPr>
          <p:spPr bwMode="auto">
            <a:xfrm>
              <a:off x="2483" y="3402"/>
              <a:ext cx="766" cy="97"/>
            </a:xfrm>
            <a:custGeom>
              <a:avLst/>
              <a:gdLst>
                <a:gd name="T0" fmla="*/ 0 w 384"/>
                <a:gd name="T1" fmla="*/ 33 h 288"/>
                <a:gd name="T2" fmla="*/ 0 w 384"/>
                <a:gd name="T3" fmla="*/ 0 h 288"/>
                <a:gd name="T4" fmla="*/ 1528 w 384"/>
                <a:gd name="T5" fmla="*/ 0 h 288"/>
                <a:gd name="T6" fmla="*/ 1528 w 384"/>
                <a:gd name="T7" fmla="*/ 33 h 28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84"/>
                <a:gd name="T13" fmla="*/ 0 h 288"/>
                <a:gd name="T14" fmla="*/ 384 w 384"/>
                <a:gd name="T15" fmla="*/ 288 h 28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84" h="288">
                  <a:moveTo>
                    <a:pt x="0" y="288"/>
                  </a:moveTo>
                  <a:lnTo>
                    <a:pt x="0" y="0"/>
                  </a:lnTo>
                  <a:lnTo>
                    <a:pt x="384" y="0"/>
                  </a:lnTo>
                  <a:lnTo>
                    <a:pt x="384" y="288"/>
                  </a:lnTo>
                </a:path>
              </a:pathLst>
            </a:custGeom>
            <a:noFill/>
            <a:ln w="3175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0918" name="Freeform 69"/>
            <p:cNvSpPr>
              <a:spLocks/>
            </p:cNvSpPr>
            <p:nvPr/>
          </p:nvSpPr>
          <p:spPr bwMode="auto">
            <a:xfrm>
              <a:off x="4049" y="3402"/>
              <a:ext cx="766" cy="97"/>
            </a:xfrm>
            <a:custGeom>
              <a:avLst/>
              <a:gdLst>
                <a:gd name="T0" fmla="*/ 0 w 384"/>
                <a:gd name="T1" fmla="*/ 33 h 288"/>
                <a:gd name="T2" fmla="*/ 0 w 384"/>
                <a:gd name="T3" fmla="*/ 0 h 288"/>
                <a:gd name="T4" fmla="*/ 1528 w 384"/>
                <a:gd name="T5" fmla="*/ 0 h 288"/>
                <a:gd name="T6" fmla="*/ 1528 w 384"/>
                <a:gd name="T7" fmla="*/ 33 h 28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84"/>
                <a:gd name="T13" fmla="*/ 0 h 288"/>
                <a:gd name="T14" fmla="*/ 384 w 384"/>
                <a:gd name="T15" fmla="*/ 288 h 28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84" h="288">
                  <a:moveTo>
                    <a:pt x="0" y="288"/>
                  </a:moveTo>
                  <a:lnTo>
                    <a:pt x="0" y="0"/>
                  </a:lnTo>
                  <a:lnTo>
                    <a:pt x="384" y="0"/>
                  </a:lnTo>
                  <a:lnTo>
                    <a:pt x="384" y="288"/>
                  </a:lnTo>
                </a:path>
              </a:pathLst>
            </a:custGeom>
            <a:noFill/>
            <a:ln w="3175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0919" name="Freeform 70"/>
            <p:cNvSpPr>
              <a:spLocks/>
            </p:cNvSpPr>
            <p:nvPr/>
          </p:nvSpPr>
          <p:spPr bwMode="auto">
            <a:xfrm>
              <a:off x="3249" y="3207"/>
              <a:ext cx="1566" cy="97"/>
            </a:xfrm>
            <a:custGeom>
              <a:avLst/>
              <a:gdLst>
                <a:gd name="T0" fmla="*/ 0 w 384"/>
                <a:gd name="T1" fmla="*/ 33 h 288"/>
                <a:gd name="T2" fmla="*/ 0 w 384"/>
                <a:gd name="T3" fmla="*/ 0 h 288"/>
                <a:gd name="T4" fmla="*/ 6386 w 384"/>
                <a:gd name="T5" fmla="*/ 0 h 288"/>
                <a:gd name="T6" fmla="*/ 6386 w 384"/>
                <a:gd name="T7" fmla="*/ 33 h 28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84"/>
                <a:gd name="T13" fmla="*/ 0 h 288"/>
                <a:gd name="T14" fmla="*/ 384 w 384"/>
                <a:gd name="T15" fmla="*/ 288 h 28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84" h="288">
                  <a:moveTo>
                    <a:pt x="0" y="288"/>
                  </a:moveTo>
                  <a:lnTo>
                    <a:pt x="0" y="0"/>
                  </a:lnTo>
                  <a:lnTo>
                    <a:pt x="384" y="0"/>
                  </a:lnTo>
                  <a:lnTo>
                    <a:pt x="384" y="288"/>
                  </a:lnTo>
                </a:path>
              </a:pathLst>
            </a:custGeom>
            <a:noFill/>
            <a:ln w="3175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cxnSp>
          <p:nvCxnSpPr>
            <p:cNvPr id="80920" name="AutoShape 71"/>
            <p:cNvCxnSpPr>
              <a:cxnSpLocks noChangeShapeType="1"/>
              <a:stCxn id="80906" idx="3"/>
              <a:endCxn id="80907" idx="0"/>
            </p:cNvCxnSpPr>
            <p:nvPr/>
          </p:nvCxnSpPr>
          <p:spPr bwMode="auto">
            <a:xfrm>
              <a:off x="2042" y="3870"/>
              <a:ext cx="186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80921" name="AutoShape 72"/>
            <p:cNvCxnSpPr>
              <a:cxnSpLocks noChangeShapeType="1"/>
              <a:stCxn id="80907" idx="3"/>
              <a:endCxn id="80908" idx="0"/>
            </p:cNvCxnSpPr>
            <p:nvPr/>
          </p:nvCxnSpPr>
          <p:spPr bwMode="auto">
            <a:xfrm>
              <a:off x="2441" y="3870"/>
              <a:ext cx="186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80922" name="AutoShape 73"/>
            <p:cNvCxnSpPr>
              <a:cxnSpLocks noChangeShapeType="1"/>
              <a:stCxn id="80908" idx="3"/>
              <a:endCxn id="80909" idx="0"/>
            </p:cNvCxnSpPr>
            <p:nvPr/>
          </p:nvCxnSpPr>
          <p:spPr bwMode="auto">
            <a:xfrm>
              <a:off x="2841" y="3870"/>
              <a:ext cx="186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80923" name="AutoShape 74"/>
            <p:cNvCxnSpPr>
              <a:cxnSpLocks noChangeShapeType="1"/>
              <a:stCxn id="80909" idx="3"/>
              <a:endCxn id="80910" idx="0"/>
            </p:cNvCxnSpPr>
            <p:nvPr/>
          </p:nvCxnSpPr>
          <p:spPr bwMode="auto">
            <a:xfrm>
              <a:off x="3241" y="3870"/>
              <a:ext cx="186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80924" name="AutoShape 75"/>
            <p:cNvCxnSpPr>
              <a:cxnSpLocks noChangeShapeType="1"/>
              <a:stCxn id="80910" idx="3"/>
              <a:endCxn id="80911" idx="0"/>
            </p:cNvCxnSpPr>
            <p:nvPr/>
          </p:nvCxnSpPr>
          <p:spPr bwMode="auto">
            <a:xfrm>
              <a:off x="3640" y="3870"/>
              <a:ext cx="186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80925" name="AutoShape 76"/>
            <p:cNvCxnSpPr>
              <a:cxnSpLocks noChangeShapeType="1"/>
              <a:stCxn id="80911" idx="3"/>
              <a:endCxn id="80912" idx="0"/>
            </p:cNvCxnSpPr>
            <p:nvPr/>
          </p:nvCxnSpPr>
          <p:spPr bwMode="auto">
            <a:xfrm>
              <a:off x="4040" y="3870"/>
              <a:ext cx="186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80926" name="AutoShape 77"/>
            <p:cNvCxnSpPr>
              <a:cxnSpLocks noChangeShapeType="1"/>
              <a:stCxn id="80913" idx="3"/>
              <a:endCxn id="80914" idx="0"/>
            </p:cNvCxnSpPr>
            <p:nvPr/>
          </p:nvCxnSpPr>
          <p:spPr bwMode="auto">
            <a:xfrm>
              <a:off x="2433" y="3694"/>
              <a:ext cx="385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80927" name="AutoShape 78"/>
            <p:cNvCxnSpPr>
              <a:cxnSpLocks noChangeShapeType="1"/>
              <a:stCxn id="80914" idx="3"/>
              <a:endCxn id="80915" idx="0"/>
            </p:cNvCxnSpPr>
            <p:nvPr/>
          </p:nvCxnSpPr>
          <p:spPr bwMode="auto">
            <a:xfrm>
              <a:off x="3232" y="3694"/>
              <a:ext cx="386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80928" name="AutoShape 79"/>
            <p:cNvCxnSpPr>
              <a:cxnSpLocks noChangeShapeType="1"/>
              <a:stCxn id="80915" idx="3"/>
              <a:endCxn id="80916" idx="0"/>
            </p:cNvCxnSpPr>
            <p:nvPr/>
          </p:nvCxnSpPr>
          <p:spPr bwMode="auto">
            <a:xfrm>
              <a:off x="4031" y="3694"/>
              <a:ext cx="386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80929" name="AutoShape 80"/>
            <p:cNvCxnSpPr>
              <a:cxnSpLocks noChangeShapeType="1"/>
              <a:stCxn id="80917" idx="3"/>
              <a:endCxn id="80918" idx="0"/>
            </p:cNvCxnSpPr>
            <p:nvPr/>
          </p:nvCxnSpPr>
          <p:spPr bwMode="auto">
            <a:xfrm>
              <a:off x="3256" y="3499"/>
              <a:ext cx="786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80930" name="AutoShape 81"/>
            <p:cNvCxnSpPr>
              <a:cxnSpLocks noChangeShapeType="1"/>
              <a:stCxn id="80919" idx="0"/>
            </p:cNvCxnSpPr>
            <p:nvPr/>
          </p:nvCxnSpPr>
          <p:spPr bwMode="auto">
            <a:xfrm flipH="1">
              <a:off x="1847" y="3304"/>
              <a:ext cx="1392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80931" name="AutoShape 82"/>
            <p:cNvCxnSpPr>
              <a:cxnSpLocks noChangeShapeType="1"/>
              <a:stCxn id="80917" idx="0"/>
            </p:cNvCxnSpPr>
            <p:nvPr/>
          </p:nvCxnSpPr>
          <p:spPr bwMode="auto">
            <a:xfrm flipH="1">
              <a:off x="1847" y="3499"/>
              <a:ext cx="626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80932" name="AutoShape 83"/>
            <p:cNvCxnSpPr>
              <a:cxnSpLocks noChangeShapeType="1"/>
              <a:stCxn id="80913" idx="0"/>
            </p:cNvCxnSpPr>
            <p:nvPr/>
          </p:nvCxnSpPr>
          <p:spPr bwMode="auto">
            <a:xfrm flipH="1">
              <a:off x="1823" y="3694"/>
              <a:ext cx="193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80933" name="Text Box 84"/>
            <p:cNvSpPr txBox="1">
              <a:spLocks noChangeArrowheads="1"/>
            </p:cNvSpPr>
            <p:nvPr/>
          </p:nvSpPr>
          <p:spPr bwMode="auto">
            <a:xfrm>
              <a:off x="1469" y="3772"/>
              <a:ext cx="371" cy="212"/>
            </a:xfrm>
            <a:prstGeom prst="rect">
              <a:avLst/>
            </a:prstGeom>
            <a:noFill/>
            <a:ln w="254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600"/>
                <a:t>CLK</a:t>
              </a:r>
            </a:p>
          </p:txBody>
        </p:sp>
        <p:sp>
          <p:nvSpPr>
            <p:cNvPr id="80934" name="Text Box 85"/>
            <p:cNvSpPr txBox="1">
              <a:spLocks noChangeArrowheads="1"/>
            </p:cNvSpPr>
            <p:nvPr/>
          </p:nvSpPr>
          <p:spPr bwMode="auto">
            <a:xfrm>
              <a:off x="1523" y="3597"/>
              <a:ext cx="245" cy="212"/>
            </a:xfrm>
            <a:prstGeom prst="rect">
              <a:avLst/>
            </a:prstGeom>
            <a:noFill/>
            <a:ln w="254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600"/>
                <a:t>B</a:t>
              </a:r>
              <a:r>
                <a:rPr lang="en-US" sz="1600" baseline="-25000"/>
                <a:t>0</a:t>
              </a:r>
            </a:p>
          </p:txBody>
        </p:sp>
        <p:sp>
          <p:nvSpPr>
            <p:cNvPr id="80935" name="Text Box 86"/>
            <p:cNvSpPr txBox="1">
              <a:spLocks noChangeArrowheads="1"/>
            </p:cNvSpPr>
            <p:nvPr/>
          </p:nvSpPr>
          <p:spPr bwMode="auto">
            <a:xfrm>
              <a:off x="1523" y="3402"/>
              <a:ext cx="245" cy="212"/>
            </a:xfrm>
            <a:prstGeom prst="rect">
              <a:avLst/>
            </a:prstGeom>
            <a:noFill/>
            <a:ln w="254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600"/>
                <a:t>B</a:t>
              </a:r>
              <a:r>
                <a:rPr lang="en-US" sz="1600" baseline="-25000"/>
                <a:t>1</a:t>
              </a:r>
            </a:p>
          </p:txBody>
        </p:sp>
        <p:sp>
          <p:nvSpPr>
            <p:cNvPr id="80936" name="Text Box 87"/>
            <p:cNvSpPr txBox="1">
              <a:spLocks noChangeArrowheads="1"/>
            </p:cNvSpPr>
            <p:nvPr/>
          </p:nvSpPr>
          <p:spPr bwMode="auto">
            <a:xfrm>
              <a:off x="1523" y="3207"/>
              <a:ext cx="245" cy="212"/>
            </a:xfrm>
            <a:prstGeom prst="rect">
              <a:avLst/>
            </a:prstGeom>
            <a:noFill/>
            <a:ln w="254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600"/>
                <a:t>B</a:t>
              </a:r>
              <a:r>
                <a:rPr lang="en-US" sz="1600" baseline="-25000"/>
                <a:t>2</a:t>
              </a:r>
            </a:p>
          </p:txBody>
        </p:sp>
        <p:cxnSp>
          <p:nvCxnSpPr>
            <p:cNvPr id="80937" name="AutoShape 88"/>
            <p:cNvCxnSpPr>
              <a:cxnSpLocks noChangeShapeType="1"/>
            </p:cNvCxnSpPr>
            <p:nvPr/>
          </p:nvCxnSpPr>
          <p:spPr bwMode="auto">
            <a:xfrm>
              <a:off x="4425" y="3872"/>
              <a:ext cx="202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80938" name="Freeform 89"/>
            <p:cNvSpPr>
              <a:spLocks/>
            </p:cNvSpPr>
            <p:nvPr/>
          </p:nvSpPr>
          <p:spPr bwMode="auto">
            <a:xfrm>
              <a:off x="4622" y="3776"/>
              <a:ext cx="200" cy="98"/>
            </a:xfrm>
            <a:custGeom>
              <a:avLst/>
              <a:gdLst>
                <a:gd name="T0" fmla="*/ 0 w 384"/>
                <a:gd name="T1" fmla="*/ 33 h 288"/>
                <a:gd name="T2" fmla="*/ 0 w 384"/>
                <a:gd name="T3" fmla="*/ 0 h 288"/>
                <a:gd name="T4" fmla="*/ 104 w 384"/>
                <a:gd name="T5" fmla="*/ 0 h 288"/>
                <a:gd name="T6" fmla="*/ 104 w 384"/>
                <a:gd name="T7" fmla="*/ 33 h 28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84"/>
                <a:gd name="T13" fmla="*/ 0 h 288"/>
                <a:gd name="T14" fmla="*/ 384 w 384"/>
                <a:gd name="T15" fmla="*/ 288 h 28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84" h="288">
                  <a:moveTo>
                    <a:pt x="0" y="288"/>
                  </a:moveTo>
                  <a:lnTo>
                    <a:pt x="0" y="0"/>
                  </a:lnTo>
                  <a:lnTo>
                    <a:pt x="384" y="0"/>
                  </a:lnTo>
                  <a:lnTo>
                    <a:pt x="384" y="288"/>
                  </a:lnTo>
                </a:path>
              </a:pathLst>
            </a:custGeom>
            <a:noFill/>
            <a:ln w="3175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ECEN 301</a:t>
            </a:r>
          </a:p>
        </p:txBody>
      </p:sp>
      <p:sp>
        <p:nvSpPr>
          <p:cNvPr id="819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Discussion #25 – Final Review</a:t>
            </a:r>
          </a:p>
        </p:txBody>
      </p:sp>
      <p:sp>
        <p:nvSpPr>
          <p:cNvPr id="819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FFF0E766-952B-44EB-BEA3-B34DAC03F9CC}" type="slidenum">
              <a:rPr lang="en-US" smtClean="0"/>
              <a:pPr lvl="1"/>
              <a:t>73</a:t>
            </a:fld>
            <a:endParaRPr lang="en-US" smtClean="0"/>
          </a:p>
        </p:txBody>
      </p:sp>
      <p:sp>
        <p:nvSpPr>
          <p:cNvPr id="819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Sequential Logic – Digital Counters</a:t>
            </a:r>
          </a:p>
        </p:txBody>
      </p:sp>
      <p:sp>
        <p:nvSpPr>
          <p:cNvPr id="8192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8495A9"/>
          </a:solidFill>
          <a:ln>
            <a:solidFill>
              <a:schemeClr val="tx1"/>
            </a:solidFill>
          </a:ln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sz="2800" b="1" u="sng" smtClean="0"/>
              <a:t>Synchronous counter</a:t>
            </a:r>
            <a:r>
              <a:rPr lang="en-US" sz="2800" smtClean="0"/>
              <a:t>: with N bits, cycles through the numbers from 0 to 2</a:t>
            </a:r>
            <a:r>
              <a:rPr lang="en-US" sz="2800" baseline="30000" smtClean="0"/>
              <a:t>N </a:t>
            </a:r>
            <a:r>
              <a:rPr lang="en-US" sz="2800" smtClean="0"/>
              <a:t>– 1</a:t>
            </a:r>
          </a:p>
          <a:p>
            <a:pPr lvl="1">
              <a:buClr>
                <a:schemeClr val="tx1"/>
              </a:buClr>
            </a:pPr>
            <a:r>
              <a:rPr lang="en-US" sz="2400" smtClean="0"/>
              <a:t>Input clock drives all FFs simultaneously</a:t>
            </a:r>
          </a:p>
        </p:txBody>
      </p:sp>
      <p:grpSp>
        <p:nvGrpSpPr>
          <p:cNvPr id="81927" name="Group 4"/>
          <p:cNvGrpSpPr>
            <a:grpSpLocks/>
          </p:cNvGrpSpPr>
          <p:nvPr/>
        </p:nvGrpSpPr>
        <p:grpSpPr bwMode="auto">
          <a:xfrm>
            <a:off x="558800" y="3505200"/>
            <a:ext cx="4318000" cy="2057400"/>
            <a:chOff x="240" y="2064"/>
            <a:chExt cx="2720" cy="1296"/>
          </a:xfrm>
        </p:grpSpPr>
        <p:grpSp>
          <p:nvGrpSpPr>
            <p:cNvPr id="81967" name="Group 5"/>
            <p:cNvGrpSpPr>
              <a:grpSpLocks/>
            </p:cNvGrpSpPr>
            <p:nvPr/>
          </p:nvGrpSpPr>
          <p:grpSpPr bwMode="auto">
            <a:xfrm>
              <a:off x="599" y="2640"/>
              <a:ext cx="513" cy="576"/>
              <a:chOff x="1759" y="2064"/>
              <a:chExt cx="513" cy="576"/>
            </a:xfrm>
          </p:grpSpPr>
          <p:grpSp>
            <p:nvGrpSpPr>
              <p:cNvPr id="82012" name="Group 6"/>
              <p:cNvGrpSpPr>
                <a:grpSpLocks/>
              </p:cNvGrpSpPr>
              <p:nvPr/>
            </p:nvGrpSpPr>
            <p:grpSpPr bwMode="auto">
              <a:xfrm>
                <a:off x="1858" y="2064"/>
                <a:ext cx="384" cy="576"/>
                <a:chOff x="3419" y="2531"/>
                <a:chExt cx="384" cy="576"/>
              </a:xfrm>
            </p:grpSpPr>
            <p:sp>
              <p:nvSpPr>
                <p:cNvPr id="82017" name="Rectangle 7"/>
                <p:cNvSpPr>
                  <a:spLocks noChangeArrowheads="1"/>
                </p:cNvSpPr>
                <p:nvPr/>
              </p:nvSpPr>
              <p:spPr bwMode="auto">
                <a:xfrm>
                  <a:off x="3419" y="2531"/>
                  <a:ext cx="384" cy="576"/>
                </a:xfrm>
                <a:prstGeom prst="rect">
                  <a:avLst/>
                </a:prstGeom>
                <a:solidFill>
                  <a:srgbClr val="ABA964">
                    <a:alpha val="20000"/>
                  </a:srgb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2018" name="AutoShape 8"/>
                <p:cNvSpPr>
                  <a:spLocks noChangeArrowheads="1"/>
                </p:cNvSpPr>
                <p:nvPr/>
              </p:nvSpPr>
              <p:spPr bwMode="auto">
                <a:xfrm rot="5400000" flipH="1">
                  <a:off x="3390" y="2903"/>
                  <a:ext cx="165" cy="107"/>
                </a:xfrm>
                <a:prstGeom prst="triangle">
                  <a:avLst>
                    <a:gd name="adj" fmla="val 50000"/>
                  </a:avLst>
                </a:prstGeom>
                <a:solidFill>
                  <a:srgbClr val="8495A9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82013" name="Text Box 9"/>
              <p:cNvSpPr txBox="1">
                <a:spLocks noChangeArrowheads="1"/>
              </p:cNvSpPr>
              <p:nvPr/>
            </p:nvSpPr>
            <p:spPr bwMode="auto">
              <a:xfrm>
                <a:off x="1844" y="2125"/>
                <a:ext cx="194" cy="212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r>
                  <a:rPr lang="en-US" sz="1600"/>
                  <a:t>T</a:t>
                </a:r>
              </a:p>
            </p:txBody>
          </p:sp>
          <p:sp>
            <p:nvSpPr>
              <p:cNvPr id="82014" name="Text Box 10"/>
              <p:cNvSpPr txBox="1">
                <a:spLocks noChangeArrowheads="1"/>
              </p:cNvSpPr>
              <p:nvPr/>
            </p:nvSpPr>
            <p:spPr bwMode="auto">
              <a:xfrm>
                <a:off x="2055" y="2125"/>
                <a:ext cx="208" cy="212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r>
                  <a:rPr lang="en-US" sz="1600"/>
                  <a:t>Q</a:t>
                </a:r>
              </a:p>
            </p:txBody>
          </p:sp>
          <p:sp>
            <p:nvSpPr>
              <p:cNvPr id="82015" name="Text Box 11"/>
              <p:cNvSpPr txBox="1">
                <a:spLocks noChangeArrowheads="1"/>
              </p:cNvSpPr>
              <p:nvPr/>
            </p:nvSpPr>
            <p:spPr bwMode="auto">
              <a:xfrm>
                <a:off x="1932" y="2393"/>
                <a:ext cx="340" cy="192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r>
                  <a:rPr lang="en-US" sz="1400"/>
                  <a:t>CLK</a:t>
                </a:r>
              </a:p>
            </p:txBody>
          </p:sp>
          <p:sp>
            <p:nvSpPr>
              <p:cNvPr id="82016" name="Oval 12"/>
              <p:cNvSpPr>
                <a:spLocks noChangeArrowheads="1"/>
              </p:cNvSpPr>
              <p:nvPr/>
            </p:nvSpPr>
            <p:spPr bwMode="auto">
              <a:xfrm>
                <a:off x="1759" y="2436"/>
                <a:ext cx="96" cy="109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81968" name="Group 13"/>
            <p:cNvGrpSpPr>
              <a:grpSpLocks/>
            </p:cNvGrpSpPr>
            <p:nvPr/>
          </p:nvGrpSpPr>
          <p:grpSpPr bwMode="auto">
            <a:xfrm>
              <a:off x="1389" y="2640"/>
              <a:ext cx="513" cy="576"/>
              <a:chOff x="1759" y="2064"/>
              <a:chExt cx="513" cy="576"/>
            </a:xfrm>
          </p:grpSpPr>
          <p:grpSp>
            <p:nvGrpSpPr>
              <p:cNvPr id="82005" name="Group 14"/>
              <p:cNvGrpSpPr>
                <a:grpSpLocks/>
              </p:cNvGrpSpPr>
              <p:nvPr/>
            </p:nvGrpSpPr>
            <p:grpSpPr bwMode="auto">
              <a:xfrm>
                <a:off x="1858" y="2064"/>
                <a:ext cx="384" cy="576"/>
                <a:chOff x="3419" y="2531"/>
                <a:chExt cx="384" cy="576"/>
              </a:xfrm>
            </p:grpSpPr>
            <p:sp>
              <p:nvSpPr>
                <p:cNvPr id="82010" name="Rectangle 15"/>
                <p:cNvSpPr>
                  <a:spLocks noChangeArrowheads="1"/>
                </p:cNvSpPr>
                <p:nvPr/>
              </p:nvSpPr>
              <p:spPr bwMode="auto">
                <a:xfrm>
                  <a:off x="3419" y="2531"/>
                  <a:ext cx="384" cy="576"/>
                </a:xfrm>
                <a:prstGeom prst="rect">
                  <a:avLst/>
                </a:prstGeom>
                <a:solidFill>
                  <a:srgbClr val="ABA964">
                    <a:alpha val="20000"/>
                  </a:srgb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2011" name="AutoShape 16"/>
                <p:cNvSpPr>
                  <a:spLocks noChangeArrowheads="1"/>
                </p:cNvSpPr>
                <p:nvPr/>
              </p:nvSpPr>
              <p:spPr bwMode="auto">
                <a:xfrm rot="5400000" flipH="1">
                  <a:off x="3390" y="2903"/>
                  <a:ext cx="165" cy="107"/>
                </a:xfrm>
                <a:prstGeom prst="triangle">
                  <a:avLst>
                    <a:gd name="adj" fmla="val 50000"/>
                  </a:avLst>
                </a:prstGeom>
                <a:solidFill>
                  <a:srgbClr val="8495A9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82006" name="Text Box 17"/>
              <p:cNvSpPr txBox="1">
                <a:spLocks noChangeArrowheads="1"/>
              </p:cNvSpPr>
              <p:nvPr/>
            </p:nvSpPr>
            <p:spPr bwMode="auto">
              <a:xfrm>
                <a:off x="1844" y="2125"/>
                <a:ext cx="194" cy="212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r>
                  <a:rPr lang="en-US" sz="1600"/>
                  <a:t>T</a:t>
                </a:r>
              </a:p>
            </p:txBody>
          </p:sp>
          <p:sp>
            <p:nvSpPr>
              <p:cNvPr id="82007" name="Text Box 18"/>
              <p:cNvSpPr txBox="1">
                <a:spLocks noChangeArrowheads="1"/>
              </p:cNvSpPr>
              <p:nvPr/>
            </p:nvSpPr>
            <p:spPr bwMode="auto">
              <a:xfrm>
                <a:off x="2055" y="2125"/>
                <a:ext cx="208" cy="212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r>
                  <a:rPr lang="en-US" sz="1600"/>
                  <a:t>Q</a:t>
                </a:r>
              </a:p>
            </p:txBody>
          </p:sp>
          <p:sp>
            <p:nvSpPr>
              <p:cNvPr id="82008" name="Text Box 19"/>
              <p:cNvSpPr txBox="1">
                <a:spLocks noChangeArrowheads="1"/>
              </p:cNvSpPr>
              <p:nvPr/>
            </p:nvSpPr>
            <p:spPr bwMode="auto">
              <a:xfrm>
                <a:off x="1932" y="2393"/>
                <a:ext cx="340" cy="192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r>
                  <a:rPr lang="en-US" sz="1400"/>
                  <a:t>CLK</a:t>
                </a:r>
              </a:p>
            </p:txBody>
          </p:sp>
          <p:sp>
            <p:nvSpPr>
              <p:cNvPr id="82009" name="Oval 20"/>
              <p:cNvSpPr>
                <a:spLocks noChangeArrowheads="1"/>
              </p:cNvSpPr>
              <p:nvPr/>
            </p:nvSpPr>
            <p:spPr bwMode="auto">
              <a:xfrm>
                <a:off x="1759" y="2436"/>
                <a:ext cx="96" cy="109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81969" name="Group 21"/>
            <p:cNvGrpSpPr>
              <a:grpSpLocks/>
            </p:cNvGrpSpPr>
            <p:nvPr/>
          </p:nvGrpSpPr>
          <p:grpSpPr bwMode="auto">
            <a:xfrm>
              <a:off x="2352" y="2640"/>
              <a:ext cx="513" cy="576"/>
              <a:chOff x="1759" y="2064"/>
              <a:chExt cx="513" cy="576"/>
            </a:xfrm>
          </p:grpSpPr>
          <p:grpSp>
            <p:nvGrpSpPr>
              <p:cNvPr id="81998" name="Group 22"/>
              <p:cNvGrpSpPr>
                <a:grpSpLocks/>
              </p:cNvGrpSpPr>
              <p:nvPr/>
            </p:nvGrpSpPr>
            <p:grpSpPr bwMode="auto">
              <a:xfrm>
                <a:off x="1858" y="2064"/>
                <a:ext cx="384" cy="576"/>
                <a:chOff x="3419" y="2531"/>
                <a:chExt cx="384" cy="576"/>
              </a:xfrm>
            </p:grpSpPr>
            <p:sp>
              <p:nvSpPr>
                <p:cNvPr id="82003" name="Rectangle 23"/>
                <p:cNvSpPr>
                  <a:spLocks noChangeArrowheads="1"/>
                </p:cNvSpPr>
                <p:nvPr/>
              </p:nvSpPr>
              <p:spPr bwMode="auto">
                <a:xfrm>
                  <a:off x="3419" y="2531"/>
                  <a:ext cx="384" cy="576"/>
                </a:xfrm>
                <a:prstGeom prst="rect">
                  <a:avLst/>
                </a:prstGeom>
                <a:solidFill>
                  <a:srgbClr val="ABA964">
                    <a:alpha val="20000"/>
                  </a:srgb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2004" name="AutoShape 24"/>
                <p:cNvSpPr>
                  <a:spLocks noChangeArrowheads="1"/>
                </p:cNvSpPr>
                <p:nvPr/>
              </p:nvSpPr>
              <p:spPr bwMode="auto">
                <a:xfrm rot="5400000" flipH="1">
                  <a:off x="3390" y="2903"/>
                  <a:ext cx="165" cy="107"/>
                </a:xfrm>
                <a:prstGeom prst="triangle">
                  <a:avLst>
                    <a:gd name="adj" fmla="val 50000"/>
                  </a:avLst>
                </a:prstGeom>
                <a:solidFill>
                  <a:srgbClr val="8495A9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81999" name="Text Box 25"/>
              <p:cNvSpPr txBox="1">
                <a:spLocks noChangeArrowheads="1"/>
              </p:cNvSpPr>
              <p:nvPr/>
            </p:nvSpPr>
            <p:spPr bwMode="auto">
              <a:xfrm>
                <a:off x="1844" y="2125"/>
                <a:ext cx="194" cy="212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r>
                  <a:rPr lang="en-US" sz="1600"/>
                  <a:t>T</a:t>
                </a:r>
              </a:p>
            </p:txBody>
          </p:sp>
          <p:sp>
            <p:nvSpPr>
              <p:cNvPr id="82000" name="Text Box 26"/>
              <p:cNvSpPr txBox="1">
                <a:spLocks noChangeArrowheads="1"/>
              </p:cNvSpPr>
              <p:nvPr/>
            </p:nvSpPr>
            <p:spPr bwMode="auto">
              <a:xfrm>
                <a:off x="2055" y="2125"/>
                <a:ext cx="208" cy="212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r>
                  <a:rPr lang="en-US" sz="1600"/>
                  <a:t>Q</a:t>
                </a:r>
              </a:p>
            </p:txBody>
          </p:sp>
          <p:sp>
            <p:nvSpPr>
              <p:cNvPr id="82001" name="Text Box 27"/>
              <p:cNvSpPr txBox="1">
                <a:spLocks noChangeArrowheads="1"/>
              </p:cNvSpPr>
              <p:nvPr/>
            </p:nvSpPr>
            <p:spPr bwMode="auto">
              <a:xfrm>
                <a:off x="1932" y="2393"/>
                <a:ext cx="340" cy="192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r>
                  <a:rPr lang="en-US" sz="1400"/>
                  <a:t>CLK</a:t>
                </a:r>
              </a:p>
            </p:txBody>
          </p:sp>
          <p:sp>
            <p:nvSpPr>
              <p:cNvPr id="82002" name="Oval 28"/>
              <p:cNvSpPr>
                <a:spLocks noChangeArrowheads="1"/>
              </p:cNvSpPr>
              <p:nvPr/>
            </p:nvSpPr>
            <p:spPr bwMode="auto">
              <a:xfrm>
                <a:off x="1759" y="2436"/>
                <a:ext cx="96" cy="109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81970" name="Oval 29"/>
            <p:cNvSpPr>
              <a:spLocks noChangeArrowheads="1"/>
            </p:cNvSpPr>
            <p:nvPr/>
          </p:nvSpPr>
          <p:spPr bwMode="auto">
            <a:xfrm>
              <a:off x="1278" y="3313"/>
              <a:ext cx="47" cy="47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81971" name="AutoShape 30"/>
            <p:cNvCxnSpPr>
              <a:cxnSpLocks noChangeShapeType="1"/>
              <a:stCxn id="82009" idx="2"/>
              <a:endCxn id="81970" idx="0"/>
            </p:cNvCxnSpPr>
            <p:nvPr/>
          </p:nvCxnSpPr>
          <p:spPr bwMode="auto">
            <a:xfrm rot="10800000" flipV="1">
              <a:off x="1302" y="3067"/>
              <a:ext cx="79" cy="238"/>
            </a:xfrm>
            <a:prstGeom prst="bentConnector2">
              <a:avLst/>
            </a:prstGeom>
            <a:noFill/>
            <a:ln w="254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81972" name="AutoShape 31"/>
            <p:cNvCxnSpPr>
              <a:cxnSpLocks noChangeShapeType="1"/>
              <a:stCxn id="81970" idx="6"/>
              <a:endCxn id="82002" idx="2"/>
            </p:cNvCxnSpPr>
            <p:nvPr/>
          </p:nvCxnSpPr>
          <p:spPr bwMode="auto">
            <a:xfrm flipV="1">
              <a:off x="1333" y="3067"/>
              <a:ext cx="1011" cy="270"/>
            </a:xfrm>
            <a:prstGeom prst="bentConnector3">
              <a:avLst>
                <a:gd name="adj1" fmla="val 87833"/>
              </a:avLst>
            </a:prstGeom>
            <a:noFill/>
            <a:ln w="254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sp>
          <p:nvSpPr>
            <p:cNvPr id="81973" name="Oval 32"/>
            <p:cNvSpPr>
              <a:spLocks noChangeArrowheads="1"/>
            </p:cNvSpPr>
            <p:nvPr/>
          </p:nvSpPr>
          <p:spPr bwMode="auto">
            <a:xfrm>
              <a:off x="455" y="3312"/>
              <a:ext cx="47" cy="47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81974" name="AutoShape 33"/>
            <p:cNvCxnSpPr>
              <a:cxnSpLocks noChangeShapeType="1"/>
              <a:stCxn id="81970" idx="2"/>
              <a:endCxn id="81973" idx="6"/>
            </p:cNvCxnSpPr>
            <p:nvPr/>
          </p:nvCxnSpPr>
          <p:spPr bwMode="auto">
            <a:xfrm flipH="1" flipV="1">
              <a:off x="510" y="3336"/>
              <a:ext cx="760" cy="1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81975" name="AutoShape 34"/>
            <p:cNvCxnSpPr>
              <a:cxnSpLocks noChangeShapeType="1"/>
              <a:stCxn id="81973" idx="0"/>
              <a:endCxn id="82016" idx="2"/>
            </p:cNvCxnSpPr>
            <p:nvPr/>
          </p:nvCxnSpPr>
          <p:spPr bwMode="auto">
            <a:xfrm rot="-5400000">
              <a:off x="416" y="3130"/>
              <a:ext cx="237" cy="112"/>
            </a:xfrm>
            <a:prstGeom prst="bentConnector2">
              <a:avLst/>
            </a:prstGeom>
            <a:noFill/>
            <a:ln w="254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81976" name="AutoShape 35"/>
            <p:cNvCxnSpPr>
              <a:cxnSpLocks noChangeShapeType="1"/>
              <a:stCxn id="81973" idx="2"/>
            </p:cNvCxnSpPr>
            <p:nvPr/>
          </p:nvCxnSpPr>
          <p:spPr bwMode="auto">
            <a:xfrm flipH="1">
              <a:off x="240" y="3336"/>
              <a:ext cx="207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81977" name="Oval 36"/>
            <p:cNvSpPr>
              <a:spLocks noChangeArrowheads="1"/>
            </p:cNvSpPr>
            <p:nvPr/>
          </p:nvSpPr>
          <p:spPr bwMode="auto">
            <a:xfrm>
              <a:off x="1224" y="2784"/>
              <a:ext cx="47" cy="47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81978" name="AutoShape 37"/>
            <p:cNvCxnSpPr>
              <a:cxnSpLocks noChangeShapeType="1"/>
              <a:stCxn id="82014" idx="3"/>
              <a:endCxn id="81977" idx="2"/>
            </p:cNvCxnSpPr>
            <p:nvPr/>
          </p:nvCxnSpPr>
          <p:spPr bwMode="auto">
            <a:xfrm>
              <a:off x="1103" y="2807"/>
              <a:ext cx="113" cy="1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81979" name="AutoShape 38"/>
            <p:cNvCxnSpPr>
              <a:cxnSpLocks noChangeShapeType="1"/>
              <a:stCxn id="81977" idx="6"/>
              <a:endCxn id="82006" idx="1"/>
            </p:cNvCxnSpPr>
            <p:nvPr/>
          </p:nvCxnSpPr>
          <p:spPr bwMode="auto">
            <a:xfrm flipV="1">
              <a:off x="1279" y="2807"/>
              <a:ext cx="195" cy="1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81980" name="Oval 39"/>
            <p:cNvSpPr>
              <a:spLocks noChangeArrowheads="1"/>
            </p:cNvSpPr>
            <p:nvPr/>
          </p:nvSpPr>
          <p:spPr bwMode="auto">
            <a:xfrm>
              <a:off x="1992" y="2246"/>
              <a:ext cx="47" cy="47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81981" name="AutoShape 40"/>
            <p:cNvCxnSpPr>
              <a:cxnSpLocks noChangeShapeType="1"/>
              <a:stCxn id="82007" idx="3"/>
              <a:endCxn id="81980" idx="4"/>
            </p:cNvCxnSpPr>
            <p:nvPr/>
          </p:nvCxnSpPr>
          <p:spPr bwMode="auto">
            <a:xfrm flipV="1">
              <a:off x="1893" y="2301"/>
              <a:ext cx="123" cy="506"/>
            </a:xfrm>
            <a:prstGeom prst="bentConnector2">
              <a:avLst/>
            </a:prstGeom>
            <a:noFill/>
            <a:ln w="254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grpSp>
          <p:nvGrpSpPr>
            <p:cNvPr id="81982" name="Group 41"/>
            <p:cNvGrpSpPr>
              <a:grpSpLocks/>
            </p:cNvGrpSpPr>
            <p:nvPr/>
          </p:nvGrpSpPr>
          <p:grpSpPr bwMode="auto">
            <a:xfrm rot="5400000" flipV="1">
              <a:off x="2127" y="2504"/>
              <a:ext cx="240" cy="224"/>
              <a:chOff x="734" y="2893"/>
              <a:chExt cx="336" cy="288"/>
            </a:xfrm>
          </p:grpSpPr>
          <p:sp>
            <p:nvSpPr>
              <p:cNvPr id="81993" name="Line 42"/>
              <p:cNvSpPr>
                <a:spLocks noChangeShapeType="1"/>
              </p:cNvSpPr>
              <p:nvPr/>
            </p:nvSpPr>
            <p:spPr bwMode="auto">
              <a:xfrm flipV="1">
                <a:off x="734" y="2893"/>
                <a:ext cx="0" cy="288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1994" name="Line 43"/>
              <p:cNvSpPr>
                <a:spLocks noChangeShapeType="1"/>
              </p:cNvSpPr>
              <p:nvPr/>
            </p:nvSpPr>
            <p:spPr bwMode="auto">
              <a:xfrm>
                <a:off x="734" y="3181"/>
                <a:ext cx="192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1995" name="Line 44"/>
              <p:cNvSpPr>
                <a:spLocks noChangeShapeType="1"/>
              </p:cNvSpPr>
              <p:nvPr/>
            </p:nvSpPr>
            <p:spPr bwMode="auto">
              <a:xfrm>
                <a:off x="734" y="2893"/>
                <a:ext cx="192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1996" name="Arc 45"/>
              <p:cNvSpPr>
                <a:spLocks/>
              </p:cNvSpPr>
              <p:nvPr/>
            </p:nvSpPr>
            <p:spPr bwMode="auto">
              <a:xfrm>
                <a:off x="926" y="2893"/>
                <a:ext cx="144" cy="144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1997" name="Arc 46"/>
              <p:cNvSpPr>
                <a:spLocks/>
              </p:cNvSpPr>
              <p:nvPr/>
            </p:nvSpPr>
            <p:spPr bwMode="auto">
              <a:xfrm flipV="1">
                <a:off x="926" y="3037"/>
                <a:ext cx="144" cy="144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cxnSp>
          <p:nvCxnSpPr>
            <p:cNvPr id="81983" name="AutoShape 47"/>
            <p:cNvCxnSpPr>
              <a:cxnSpLocks noChangeShapeType="1"/>
              <a:stCxn id="81977" idx="0"/>
              <a:endCxn id="81984" idx="4"/>
            </p:cNvCxnSpPr>
            <p:nvPr/>
          </p:nvCxnSpPr>
          <p:spPr bwMode="auto">
            <a:xfrm flipH="1" flipV="1">
              <a:off x="1247" y="2397"/>
              <a:ext cx="1" cy="379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81984" name="Oval 48"/>
            <p:cNvSpPr>
              <a:spLocks noChangeArrowheads="1"/>
            </p:cNvSpPr>
            <p:nvPr/>
          </p:nvSpPr>
          <p:spPr bwMode="auto">
            <a:xfrm>
              <a:off x="1223" y="2342"/>
              <a:ext cx="47" cy="47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81985" name="AutoShape 49"/>
            <p:cNvCxnSpPr>
              <a:cxnSpLocks noChangeShapeType="1"/>
              <a:stCxn id="81984" idx="6"/>
            </p:cNvCxnSpPr>
            <p:nvPr/>
          </p:nvCxnSpPr>
          <p:spPr bwMode="auto">
            <a:xfrm flipV="1">
              <a:off x="1278" y="2365"/>
              <a:ext cx="922" cy="1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81986" name="AutoShape 50"/>
            <p:cNvCxnSpPr>
              <a:cxnSpLocks noChangeShapeType="1"/>
            </p:cNvCxnSpPr>
            <p:nvPr/>
          </p:nvCxnSpPr>
          <p:spPr bwMode="auto">
            <a:xfrm>
              <a:off x="2200" y="2365"/>
              <a:ext cx="0" cy="131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81987" name="AutoShape 51"/>
            <p:cNvCxnSpPr>
              <a:cxnSpLocks noChangeShapeType="1"/>
              <a:stCxn id="81997" idx="1"/>
              <a:endCxn id="81999" idx="1"/>
            </p:cNvCxnSpPr>
            <p:nvPr/>
          </p:nvCxnSpPr>
          <p:spPr bwMode="auto">
            <a:xfrm rot="10800000" flipH="1" flipV="1">
              <a:off x="2240" y="2736"/>
              <a:ext cx="197" cy="71"/>
            </a:xfrm>
            <a:prstGeom prst="bentConnector3">
              <a:avLst>
                <a:gd name="adj1" fmla="val 12690"/>
              </a:avLst>
            </a:prstGeom>
            <a:noFill/>
            <a:ln w="254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81988" name="AutoShape 52"/>
            <p:cNvCxnSpPr>
              <a:cxnSpLocks noChangeShapeType="1"/>
              <a:stCxn id="81980" idx="6"/>
              <a:endCxn id="81993" idx="0"/>
            </p:cNvCxnSpPr>
            <p:nvPr/>
          </p:nvCxnSpPr>
          <p:spPr bwMode="auto">
            <a:xfrm>
              <a:off x="2047" y="2270"/>
              <a:ext cx="320" cy="226"/>
            </a:xfrm>
            <a:prstGeom prst="bentConnector3">
              <a:avLst>
                <a:gd name="adj1" fmla="val 78125"/>
              </a:avLst>
            </a:prstGeom>
            <a:noFill/>
            <a:ln w="254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81989" name="AutoShape 53"/>
            <p:cNvCxnSpPr>
              <a:cxnSpLocks noChangeShapeType="1"/>
              <a:stCxn id="82013" idx="1"/>
            </p:cNvCxnSpPr>
            <p:nvPr/>
          </p:nvCxnSpPr>
          <p:spPr bwMode="auto">
            <a:xfrm flipH="1">
              <a:off x="240" y="2807"/>
              <a:ext cx="444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81990" name="AutoShape 54"/>
            <p:cNvCxnSpPr>
              <a:cxnSpLocks noChangeShapeType="1"/>
              <a:stCxn id="82000" idx="3"/>
            </p:cNvCxnSpPr>
            <p:nvPr/>
          </p:nvCxnSpPr>
          <p:spPr bwMode="auto">
            <a:xfrm flipV="1">
              <a:off x="2856" y="2064"/>
              <a:ext cx="104" cy="743"/>
            </a:xfrm>
            <a:prstGeom prst="bentConnector2">
              <a:avLst/>
            </a:prstGeom>
            <a:noFill/>
            <a:ln w="254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81991" name="AutoShape 55"/>
            <p:cNvCxnSpPr>
              <a:cxnSpLocks noChangeShapeType="1"/>
              <a:stCxn id="81980" idx="0"/>
            </p:cNvCxnSpPr>
            <p:nvPr/>
          </p:nvCxnSpPr>
          <p:spPr bwMode="auto">
            <a:xfrm flipV="1">
              <a:off x="2016" y="2064"/>
              <a:ext cx="0" cy="174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81992" name="AutoShape 56"/>
            <p:cNvCxnSpPr>
              <a:cxnSpLocks noChangeShapeType="1"/>
              <a:stCxn id="81984" idx="0"/>
            </p:cNvCxnSpPr>
            <p:nvPr/>
          </p:nvCxnSpPr>
          <p:spPr bwMode="auto">
            <a:xfrm flipV="1">
              <a:off x="1247" y="2064"/>
              <a:ext cx="0" cy="27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</p:grpSp>
      <p:sp>
        <p:nvSpPr>
          <p:cNvPr id="81928" name="Text Box 57"/>
          <p:cNvSpPr txBox="1">
            <a:spLocks noChangeArrowheads="1"/>
          </p:cNvSpPr>
          <p:nvPr/>
        </p:nvSpPr>
        <p:spPr bwMode="auto">
          <a:xfrm>
            <a:off x="265113" y="5181600"/>
            <a:ext cx="588962" cy="336550"/>
          </a:xfrm>
          <a:prstGeom prst="rect">
            <a:avLst/>
          </a:prstGeom>
          <a:noFill/>
          <a:ln w="1905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1600"/>
              <a:t>CLK</a:t>
            </a:r>
          </a:p>
        </p:txBody>
      </p:sp>
      <p:sp>
        <p:nvSpPr>
          <p:cNvPr id="81929" name="Text Box 58"/>
          <p:cNvSpPr txBox="1">
            <a:spLocks noChangeArrowheads="1"/>
          </p:cNvSpPr>
          <p:nvPr/>
        </p:nvSpPr>
        <p:spPr bwMode="auto">
          <a:xfrm>
            <a:off x="457200" y="4343400"/>
            <a:ext cx="285750" cy="336550"/>
          </a:xfrm>
          <a:prstGeom prst="rect">
            <a:avLst/>
          </a:prstGeom>
          <a:noFill/>
          <a:ln w="1905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1600"/>
              <a:t>1</a:t>
            </a:r>
          </a:p>
        </p:txBody>
      </p:sp>
      <p:sp>
        <p:nvSpPr>
          <p:cNvPr id="81930" name="Text Box 59"/>
          <p:cNvSpPr txBox="1">
            <a:spLocks noChangeArrowheads="1"/>
          </p:cNvSpPr>
          <p:nvPr/>
        </p:nvSpPr>
        <p:spPr bwMode="auto">
          <a:xfrm>
            <a:off x="1797050" y="3276600"/>
            <a:ext cx="388938" cy="336550"/>
          </a:xfrm>
          <a:prstGeom prst="rect">
            <a:avLst/>
          </a:prstGeom>
          <a:noFill/>
          <a:ln w="1905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1600"/>
              <a:t>B</a:t>
            </a:r>
            <a:r>
              <a:rPr lang="en-US" sz="1600" baseline="-25000"/>
              <a:t>0</a:t>
            </a:r>
          </a:p>
        </p:txBody>
      </p:sp>
      <p:sp>
        <p:nvSpPr>
          <p:cNvPr id="81931" name="Text Box 60"/>
          <p:cNvSpPr txBox="1">
            <a:spLocks noChangeArrowheads="1"/>
          </p:cNvSpPr>
          <p:nvPr/>
        </p:nvSpPr>
        <p:spPr bwMode="auto">
          <a:xfrm>
            <a:off x="2971800" y="3276600"/>
            <a:ext cx="388938" cy="336550"/>
          </a:xfrm>
          <a:prstGeom prst="rect">
            <a:avLst/>
          </a:prstGeom>
          <a:noFill/>
          <a:ln w="1905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1600"/>
              <a:t>B</a:t>
            </a:r>
            <a:r>
              <a:rPr lang="en-US" sz="1600" baseline="-25000"/>
              <a:t>1</a:t>
            </a:r>
          </a:p>
        </p:txBody>
      </p:sp>
      <p:sp>
        <p:nvSpPr>
          <p:cNvPr id="81932" name="Text Box 61"/>
          <p:cNvSpPr txBox="1">
            <a:spLocks noChangeArrowheads="1"/>
          </p:cNvSpPr>
          <p:nvPr/>
        </p:nvSpPr>
        <p:spPr bwMode="auto">
          <a:xfrm>
            <a:off x="4495800" y="3276600"/>
            <a:ext cx="388938" cy="336550"/>
          </a:xfrm>
          <a:prstGeom prst="rect">
            <a:avLst/>
          </a:prstGeom>
          <a:noFill/>
          <a:ln w="1905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1600"/>
              <a:t>B</a:t>
            </a:r>
            <a:r>
              <a:rPr lang="en-US" sz="1600" baseline="-25000"/>
              <a:t>2</a:t>
            </a:r>
          </a:p>
        </p:txBody>
      </p:sp>
      <p:grpSp>
        <p:nvGrpSpPr>
          <p:cNvPr id="81933" name="Group 62"/>
          <p:cNvGrpSpPr>
            <a:grpSpLocks/>
          </p:cNvGrpSpPr>
          <p:nvPr/>
        </p:nvGrpSpPr>
        <p:grpSpPr bwMode="auto">
          <a:xfrm>
            <a:off x="5159375" y="3810000"/>
            <a:ext cx="3773488" cy="1628775"/>
            <a:chOff x="3250" y="2400"/>
            <a:chExt cx="2377" cy="1026"/>
          </a:xfrm>
        </p:grpSpPr>
        <p:sp>
          <p:nvSpPr>
            <p:cNvPr id="81934" name="Freeform 63"/>
            <p:cNvSpPr>
              <a:spLocks/>
            </p:cNvSpPr>
            <p:nvPr/>
          </p:nvSpPr>
          <p:spPr bwMode="auto">
            <a:xfrm>
              <a:off x="3584" y="3214"/>
              <a:ext cx="137" cy="141"/>
            </a:xfrm>
            <a:custGeom>
              <a:avLst/>
              <a:gdLst>
                <a:gd name="T0" fmla="*/ 0 w 384"/>
                <a:gd name="T1" fmla="*/ 69 h 288"/>
                <a:gd name="T2" fmla="*/ 0 w 384"/>
                <a:gd name="T3" fmla="*/ 0 h 288"/>
                <a:gd name="T4" fmla="*/ 49 w 384"/>
                <a:gd name="T5" fmla="*/ 0 h 288"/>
                <a:gd name="T6" fmla="*/ 49 w 384"/>
                <a:gd name="T7" fmla="*/ 69 h 28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84"/>
                <a:gd name="T13" fmla="*/ 0 h 288"/>
                <a:gd name="T14" fmla="*/ 384 w 384"/>
                <a:gd name="T15" fmla="*/ 288 h 28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84" h="288">
                  <a:moveTo>
                    <a:pt x="0" y="288"/>
                  </a:moveTo>
                  <a:lnTo>
                    <a:pt x="0" y="0"/>
                  </a:lnTo>
                  <a:lnTo>
                    <a:pt x="384" y="0"/>
                  </a:lnTo>
                  <a:lnTo>
                    <a:pt x="384" y="288"/>
                  </a:lnTo>
                </a:path>
              </a:pathLst>
            </a:custGeom>
            <a:noFill/>
            <a:ln w="3175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1935" name="Freeform 64"/>
            <p:cNvSpPr>
              <a:spLocks/>
            </p:cNvSpPr>
            <p:nvPr/>
          </p:nvSpPr>
          <p:spPr bwMode="auto">
            <a:xfrm>
              <a:off x="3858" y="3214"/>
              <a:ext cx="137" cy="141"/>
            </a:xfrm>
            <a:custGeom>
              <a:avLst/>
              <a:gdLst>
                <a:gd name="T0" fmla="*/ 0 w 384"/>
                <a:gd name="T1" fmla="*/ 69 h 288"/>
                <a:gd name="T2" fmla="*/ 0 w 384"/>
                <a:gd name="T3" fmla="*/ 0 h 288"/>
                <a:gd name="T4" fmla="*/ 49 w 384"/>
                <a:gd name="T5" fmla="*/ 0 h 288"/>
                <a:gd name="T6" fmla="*/ 49 w 384"/>
                <a:gd name="T7" fmla="*/ 69 h 28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84"/>
                <a:gd name="T13" fmla="*/ 0 h 288"/>
                <a:gd name="T14" fmla="*/ 384 w 384"/>
                <a:gd name="T15" fmla="*/ 288 h 28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84" h="288">
                  <a:moveTo>
                    <a:pt x="0" y="288"/>
                  </a:moveTo>
                  <a:lnTo>
                    <a:pt x="0" y="0"/>
                  </a:lnTo>
                  <a:lnTo>
                    <a:pt x="384" y="0"/>
                  </a:lnTo>
                  <a:lnTo>
                    <a:pt x="384" y="288"/>
                  </a:lnTo>
                </a:path>
              </a:pathLst>
            </a:custGeom>
            <a:noFill/>
            <a:ln w="3175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1936" name="Freeform 65"/>
            <p:cNvSpPr>
              <a:spLocks/>
            </p:cNvSpPr>
            <p:nvPr/>
          </p:nvSpPr>
          <p:spPr bwMode="auto">
            <a:xfrm>
              <a:off x="4132" y="3214"/>
              <a:ext cx="137" cy="141"/>
            </a:xfrm>
            <a:custGeom>
              <a:avLst/>
              <a:gdLst>
                <a:gd name="T0" fmla="*/ 0 w 384"/>
                <a:gd name="T1" fmla="*/ 69 h 288"/>
                <a:gd name="T2" fmla="*/ 0 w 384"/>
                <a:gd name="T3" fmla="*/ 0 h 288"/>
                <a:gd name="T4" fmla="*/ 49 w 384"/>
                <a:gd name="T5" fmla="*/ 0 h 288"/>
                <a:gd name="T6" fmla="*/ 49 w 384"/>
                <a:gd name="T7" fmla="*/ 69 h 28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84"/>
                <a:gd name="T13" fmla="*/ 0 h 288"/>
                <a:gd name="T14" fmla="*/ 384 w 384"/>
                <a:gd name="T15" fmla="*/ 288 h 28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84" h="288">
                  <a:moveTo>
                    <a:pt x="0" y="288"/>
                  </a:moveTo>
                  <a:lnTo>
                    <a:pt x="0" y="0"/>
                  </a:lnTo>
                  <a:lnTo>
                    <a:pt x="384" y="0"/>
                  </a:lnTo>
                  <a:lnTo>
                    <a:pt x="384" y="288"/>
                  </a:lnTo>
                </a:path>
              </a:pathLst>
            </a:custGeom>
            <a:noFill/>
            <a:ln w="3175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1937" name="Freeform 66"/>
            <p:cNvSpPr>
              <a:spLocks/>
            </p:cNvSpPr>
            <p:nvPr/>
          </p:nvSpPr>
          <p:spPr bwMode="auto">
            <a:xfrm>
              <a:off x="4407" y="3214"/>
              <a:ext cx="137" cy="141"/>
            </a:xfrm>
            <a:custGeom>
              <a:avLst/>
              <a:gdLst>
                <a:gd name="T0" fmla="*/ 0 w 384"/>
                <a:gd name="T1" fmla="*/ 69 h 288"/>
                <a:gd name="T2" fmla="*/ 0 w 384"/>
                <a:gd name="T3" fmla="*/ 0 h 288"/>
                <a:gd name="T4" fmla="*/ 49 w 384"/>
                <a:gd name="T5" fmla="*/ 0 h 288"/>
                <a:gd name="T6" fmla="*/ 49 w 384"/>
                <a:gd name="T7" fmla="*/ 69 h 28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84"/>
                <a:gd name="T13" fmla="*/ 0 h 288"/>
                <a:gd name="T14" fmla="*/ 384 w 384"/>
                <a:gd name="T15" fmla="*/ 288 h 28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84" h="288">
                  <a:moveTo>
                    <a:pt x="0" y="288"/>
                  </a:moveTo>
                  <a:lnTo>
                    <a:pt x="0" y="0"/>
                  </a:lnTo>
                  <a:lnTo>
                    <a:pt x="384" y="0"/>
                  </a:lnTo>
                  <a:lnTo>
                    <a:pt x="384" y="288"/>
                  </a:lnTo>
                </a:path>
              </a:pathLst>
            </a:custGeom>
            <a:noFill/>
            <a:ln w="3175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1938" name="Freeform 67"/>
            <p:cNvSpPr>
              <a:spLocks/>
            </p:cNvSpPr>
            <p:nvPr/>
          </p:nvSpPr>
          <p:spPr bwMode="auto">
            <a:xfrm>
              <a:off x="4681" y="3214"/>
              <a:ext cx="137" cy="141"/>
            </a:xfrm>
            <a:custGeom>
              <a:avLst/>
              <a:gdLst>
                <a:gd name="T0" fmla="*/ 0 w 384"/>
                <a:gd name="T1" fmla="*/ 69 h 288"/>
                <a:gd name="T2" fmla="*/ 0 w 384"/>
                <a:gd name="T3" fmla="*/ 0 h 288"/>
                <a:gd name="T4" fmla="*/ 49 w 384"/>
                <a:gd name="T5" fmla="*/ 0 h 288"/>
                <a:gd name="T6" fmla="*/ 49 w 384"/>
                <a:gd name="T7" fmla="*/ 69 h 28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84"/>
                <a:gd name="T13" fmla="*/ 0 h 288"/>
                <a:gd name="T14" fmla="*/ 384 w 384"/>
                <a:gd name="T15" fmla="*/ 288 h 28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84" h="288">
                  <a:moveTo>
                    <a:pt x="0" y="288"/>
                  </a:moveTo>
                  <a:lnTo>
                    <a:pt x="0" y="0"/>
                  </a:lnTo>
                  <a:lnTo>
                    <a:pt x="384" y="0"/>
                  </a:lnTo>
                  <a:lnTo>
                    <a:pt x="384" y="288"/>
                  </a:lnTo>
                </a:path>
              </a:pathLst>
            </a:custGeom>
            <a:noFill/>
            <a:ln w="3175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1939" name="Freeform 68"/>
            <p:cNvSpPr>
              <a:spLocks/>
            </p:cNvSpPr>
            <p:nvPr/>
          </p:nvSpPr>
          <p:spPr bwMode="auto">
            <a:xfrm>
              <a:off x="4955" y="3214"/>
              <a:ext cx="138" cy="141"/>
            </a:xfrm>
            <a:custGeom>
              <a:avLst/>
              <a:gdLst>
                <a:gd name="T0" fmla="*/ 0 w 384"/>
                <a:gd name="T1" fmla="*/ 69 h 288"/>
                <a:gd name="T2" fmla="*/ 0 w 384"/>
                <a:gd name="T3" fmla="*/ 0 h 288"/>
                <a:gd name="T4" fmla="*/ 50 w 384"/>
                <a:gd name="T5" fmla="*/ 0 h 288"/>
                <a:gd name="T6" fmla="*/ 50 w 384"/>
                <a:gd name="T7" fmla="*/ 69 h 28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84"/>
                <a:gd name="T13" fmla="*/ 0 h 288"/>
                <a:gd name="T14" fmla="*/ 384 w 384"/>
                <a:gd name="T15" fmla="*/ 288 h 28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84" h="288">
                  <a:moveTo>
                    <a:pt x="0" y="288"/>
                  </a:moveTo>
                  <a:lnTo>
                    <a:pt x="0" y="0"/>
                  </a:lnTo>
                  <a:lnTo>
                    <a:pt x="384" y="0"/>
                  </a:lnTo>
                  <a:lnTo>
                    <a:pt x="384" y="288"/>
                  </a:lnTo>
                </a:path>
              </a:pathLst>
            </a:custGeom>
            <a:noFill/>
            <a:ln w="3175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1940" name="Freeform 69"/>
            <p:cNvSpPr>
              <a:spLocks/>
            </p:cNvSpPr>
            <p:nvPr/>
          </p:nvSpPr>
          <p:spPr bwMode="auto">
            <a:xfrm>
              <a:off x="5230" y="3214"/>
              <a:ext cx="137" cy="141"/>
            </a:xfrm>
            <a:custGeom>
              <a:avLst/>
              <a:gdLst>
                <a:gd name="T0" fmla="*/ 0 w 384"/>
                <a:gd name="T1" fmla="*/ 69 h 288"/>
                <a:gd name="T2" fmla="*/ 0 w 384"/>
                <a:gd name="T3" fmla="*/ 0 h 288"/>
                <a:gd name="T4" fmla="*/ 49 w 384"/>
                <a:gd name="T5" fmla="*/ 0 h 288"/>
                <a:gd name="T6" fmla="*/ 49 w 384"/>
                <a:gd name="T7" fmla="*/ 69 h 28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84"/>
                <a:gd name="T13" fmla="*/ 0 h 288"/>
                <a:gd name="T14" fmla="*/ 384 w 384"/>
                <a:gd name="T15" fmla="*/ 288 h 28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84" h="288">
                  <a:moveTo>
                    <a:pt x="0" y="288"/>
                  </a:moveTo>
                  <a:lnTo>
                    <a:pt x="0" y="0"/>
                  </a:lnTo>
                  <a:lnTo>
                    <a:pt x="384" y="0"/>
                  </a:lnTo>
                  <a:lnTo>
                    <a:pt x="384" y="288"/>
                  </a:lnTo>
                </a:path>
              </a:pathLst>
            </a:custGeom>
            <a:noFill/>
            <a:ln w="3175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1941" name="Freeform 70"/>
            <p:cNvSpPr>
              <a:spLocks/>
            </p:cNvSpPr>
            <p:nvPr/>
          </p:nvSpPr>
          <p:spPr bwMode="auto">
            <a:xfrm>
              <a:off x="3706" y="2962"/>
              <a:ext cx="275" cy="140"/>
            </a:xfrm>
            <a:custGeom>
              <a:avLst/>
              <a:gdLst>
                <a:gd name="T0" fmla="*/ 0 w 384"/>
                <a:gd name="T1" fmla="*/ 68 h 288"/>
                <a:gd name="T2" fmla="*/ 0 w 384"/>
                <a:gd name="T3" fmla="*/ 0 h 288"/>
                <a:gd name="T4" fmla="*/ 197 w 384"/>
                <a:gd name="T5" fmla="*/ 0 h 288"/>
                <a:gd name="T6" fmla="*/ 197 w 384"/>
                <a:gd name="T7" fmla="*/ 68 h 28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84"/>
                <a:gd name="T13" fmla="*/ 0 h 288"/>
                <a:gd name="T14" fmla="*/ 384 w 384"/>
                <a:gd name="T15" fmla="*/ 288 h 28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84" h="288">
                  <a:moveTo>
                    <a:pt x="0" y="288"/>
                  </a:moveTo>
                  <a:lnTo>
                    <a:pt x="0" y="0"/>
                  </a:lnTo>
                  <a:lnTo>
                    <a:pt x="384" y="0"/>
                  </a:lnTo>
                  <a:lnTo>
                    <a:pt x="384" y="288"/>
                  </a:lnTo>
                </a:path>
              </a:pathLst>
            </a:custGeom>
            <a:noFill/>
            <a:ln w="3175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1942" name="Freeform 71"/>
            <p:cNvSpPr>
              <a:spLocks/>
            </p:cNvSpPr>
            <p:nvPr/>
          </p:nvSpPr>
          <p:spPr bwMode="auto">
            <a:xfrm>
              <a:off x="4255" y="2962"/>
              <a:ext cx="274" cy="140"/>
            </a:xfrm>
            <a:custGeom>
              <a:avLst/>
              <a:gdLst>
                <a:gd name="T0" fmla="*/ 0 w 384"/>
                <a:gd name="T1" fmla="*/ 68 h 288"/>
                <a:gd name="T2" fmla="*/ 0 w 384"/>
                <a:gd name="T3" fmla="*/ 0 h 288"/>
                <a:gd name="T4" fmla="*/ 196 w 384"/>
                <a:gd name="T5" fmla="*/ 0 h 288"/>
                <a:gd name="T6" fmla="*/ 196 w 384"/>
                <a:gd name="T7" fmla="*/ 68 h 28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84"/>
                <a:gd name="T13" fmla="*/ 0 h 288"/>
                <a:gd name="T14" fmla="*/ 384 w 384"/>
                <a:gd name="T15" fmla="*/ 288 h 28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84" h="288">
                  <a:moveTo>
                    <a:pt x="0" y="288"/>
                  </a:moveTo>
                  <a:lnTo>
                    <a:pt x="0" y="0"/>
                  </a:lnTo>
                  <a:lnTo>
                    <a:pt x="384" y="0"/>
                  </a:lnTo>
                  <a:lnTo>
                    <a:pt x="384" y="288"/>
                  </a:lnTo>
                </a:path>
              </a:pathLst>
            </a:custGeom>
            <a:noFill/>
            <a:ln w="3175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1943" name="Freeform 72"/>
            <p:cNvSpPr>
              <a:spLocks/>
            </p:cNvSpPr>
            <p:nvPr/>
          </p:nvSpPr>
          <p:spPr bwMode="auto">
            <a:xfrm>
              <a:off x="4804" y="2962"/>
              <a:ext cx="274" cy="140"/>
            </a:xfrm>
            <a:custGeom>
              <a:avLst/>
              <a:gdLst>
                <a:gd name="T0" fmla="*/ 0 w 384"/>
                <a:gd name="T1" fmla="*/ 68 h 288"/>
                <a:gd name="T2" fmla="*/ 0 w 384"/>
                <a:gd name="T3" fmla="*/ 0 h 288"/>
                <a:gd name="T4" fmla="*/ 196 w 384"/>
                <a:gd name="T5" fmla="*/ 0 h 288"/>
                <a:gd name="T6" fmla="*/ 196 w 384"/>
                <a:gd name="T7" fmla="*/ 68 h 28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84"/>
                <a:gd name="T13" fmla="*/ 0 h 288"/>
                <a:gd name="T14" fmla="*/ 384 w 384"/>
                <a:gd name="T15" fmla="*/ 288 h 28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84" h="288">
                  <a:moveTo>
                    <a:pt x="0" y="288"/>
                  </a:moveTo>
                  <a:lnTo>
                    <a:pt x="0" y="0"/>
                  </a:lnTo>
                  <a:lnTo>
                    <a:pt x="384" y="0"/>
                  </a:lnTo>
                  <a:lnTo>
                    <a:pt x="384" y="288"/>
                  </a:lnTo>
                </a:path>
              </a:pathLst>
            </a:custGeom>
            <a:noFill/>
            <a:ln w="3175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1944" name="Freeform 73"/>
            <p:cNvSpPr>
              <a:spLocks/>
            </p:cNvSpPr>
            <p:nvPr/>
          </p:nvSpPr>
          <p:spPr bwMode="auto">
            <a:xfrm>
              <a:off x="5353" y="2962"/>
              <a:ext cx="274" cy="140"/>
            </a:xfrm>
            <a:custGeom>
              <a:avLst/>
              <a:gdLst>
                <a:gd name="T0" fmla="*/ 0 w 384"/>
                <a:gd name="T1" fmla="*/ 68 h 288"/>
                <a:gd name="T2" fmla="*/ 0 w 384"/>
                <a:gd name="T3" fmla="*/ 0 h 288"/>
                <a:gd name="T4" fmla="*/ 196 w 384"/>
                <a:gd name="T5" fmla="*/ 0 h 288"/>
                <a:gd name="T6" fmla="*/ 196 w 384"/>
                <a:gd name="T7" fmla="*/ 68 h 28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84"/>
                <a:gd name="T13" fmla="*/ 0 h 288"/>
                <a:gd name="T14" fmla="*/ 384 w 384"/>
                <a:gd name="T15" fmla="*/ 288 h 28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84" h="288">
                  <a:moveTo>
                    <a:pt x="0" y="288"/>
                  </a:moveTo>
                  <a:lnTo>
                    <a:pt x="0" y="0"/>
                  </a:lnTo>
                  <a:lnTo>
                    <a:pt x="384" y="0"/>
                  </a:lnTo>
                  <a:lnTo>
                    <a:pt x="384" y="288"/>
                  </a:lnTo>
                </a:path>
              </a:pathLst>
            </a:custGeom>
            <a:noFill/>
            <a:ln w="3175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1945" name="Freeform 74"/>
            <p:cNvSpPr>
              <a:spLocks/>
            </p:cNvSpPr>
            <p:nvPr/>
          </p:nvSpPr>
          <p:spPr bwMode="auto">
            <a:xfrm>
              <a:off x="4004" y="2681"/>
              <a:ext cx="525" cy="140"/>
            </a:xfrm>
            <a:custGeom>
              <a:avLst/>
              <a:gdLst>
                <a:gd name="T0" fmla="*/ 0 w 384"/>
                <a:gd name="T1" fmla="*/ 68 h 288"/>
                <a:gd name="T2" fmla="*/ 0 w 384"/>
                <a:gd name="T3" fmla="*/ 0 h 288"/>
                <a:gd name="T4" fmla="*/ 718 w 384"/>
                <a:gd name="T5" fmla="*/ 0 h 288"/>
                <a:gd name="T6" fmla="*/ 718 w 384"/>
                <a:gd name="T7" fmla="*/ 68 h 28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84"/>
                <a:gd name="T13" fmla="*/ 0 h 288"/>
                <a:gd name="T14" fmla="*/ 384 w 384"/>
                <a:gd name="T15" fmla="*/ 288 h 28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84" h="288">
                  <a:moveTo>
                    <a:pt x="0" y="288"/>
                  </a:moveTo>
                  <a:lnTo>
                    <a:pt x="0" y="0"/>
                  </a:lnTo>
                  <a:lnTo>
                    <a:pt x="384" y="0"/>
                  </a:lnTo>
                  <a:lnTo>
                    <a:pt x="384" y="288"/>
                  </a:lnTo>
                </a:path>
              </a:pathLst>
            </a:custGeom>
            <a:noFill/>
            <a:ln w="3175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1946" name="Freeform 75"/>
            <p:cNvSpPr>
              <a:spLocks/>
            </p:cNvSpPr>
            <p:nvPr/>
          </p:nvSpPr>
          <p:spPr bwMode="auto">
            <a:xfrm>
              <a:off x="5078" y="2681"/>
              <a:ext cx="526" cy="140"/>
            </a:xfrm>
            <a:custGeom>
              <a:avLst/>
              <a:gdLst>
                <a:gd name="T0" fmla="*/ 0 w 384"/>
                <a:gd name="T1" fmla="*/ 68 h 288"/>
                <a:gd name="T2" fmla="*/ 0 w 384"/>
                <a:gd name="T3" fmla="*/ 0 h 288"/>
                <a:gd name="T4" fmla="*/ 721 w 384"/>
                <a:gd name="T5" fmla="*/ 0 h 288"/>
                <a:gd name="T6" fmla="*/ 721 w 384"/>
                <a:gd name="T7" fmla="*/ 68 h 28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84"/>
                <a:gd name="T13" fmla="*/ 0 h 288"/>
                <a:gd name="T14" fmla="*/ 384 w 384"/>
                <a:gd name="T15" fmla="*/ 288 h 28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84" h="288">
                  <a:moveTo>
                    <a:pt x="0" y="288"/>
                  </a:moveTo>
                  <a:lnTo>
                    <a:pt x="0" y="0"/>
                  </a:lnTo>
                  <a:lnTo>
                    <a:pt x="384" y="0"/>
                  </a:lnTo>
                  <a:lnTo>
                    <a:pt x="384" y="288"/>
                  </a:lnTo>
                </a:path>
              </a:pathLst>
            </a:custGeom>
            <a:noFill/>
            <a:ln w="3175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1947" name="Freeform 76"/>
            <p:cNvSpPr>
              <a:spLocks/>
            </p:cNvSpPr>
            <p:nvPr/>
          </p:nvSpPr>
          <p:spPr bwMode="auto">
            <a:xfrm>
              <a:off x="4529" y="2400"/>
              <a:ext cx="1075" cy="140"/>
            </a:xfrm>
            <a:custGeom>
              <a:avLst/>
              <a:gdLst>
                <a:gd name="T0" fmla="*/ 0 w 384"/>
                <a:gd name="T1" fmla="*/ 68 h 288"/>
                <a:gd name="T2" fmla="*/ 0 w 384"/>
                <a:gd name="T3" fmla="*/ 0 h 288"/>
                <a:gd name="T4" fmla="*/ 3009 w 384"/>
                <a:gd name="T5" fmla="*/ 0 h 288"/>
                <a:gd name="T6" fmla="*/ 3009 w 384"/>
                <a:gd name="T7" fmla="*/ 68 h 28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84"/>
                <a:gd name="T13" fmla="*/ 0 h 288"/>
                <a:gd name="T14" fmla="*/ 384 w 384"/>
                <a:gd name="T15" fmla="*/ 288 h 28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84" h="288">
                  <a:moveTo>
                    <a:pt x="0" y="288"/>
                  </a:moveTo>
                  <a:lnTo>
                    <a:pt x="0" y="0"/>
                  </a:lnTo>
                  <a:lnTo>
                    <a:pt x="384" y="0"/>
                  </a:lnTo>
                  <a:lnTo>
                    <a:pt x="384" y="288"/>
                  </a:lnTo>
                </a:path>
              </a:pathLst>
            </a:custGeom>
            <a:noFill/>
            <a:ln w="3175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cxnSp>
          <p:nvCxnSpPr>
            <p:cNvPr id="81948" name="AutoShape 77"/>
            <p:cNvCxnSpPr>
              <a:cxnSpLocks noChangeShapeType="1"/>
              <a:stCxn id="81934" idx="3"/>
              <a:endCxn id="81935" idx="0"/>
            </p:cNvCxnSpPr>
            <p:nvPr/>
          </p:nvCxnSpPr>
          <p:spPr bwMode="auto">
            <a:xfrm>
              <a:off x="3725" y="3355"/>
              <a:ext cx="128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81949" name="AutoShape 78"/>
            <p:cNvCxnSpPr>
              <a:cxnSpLocks noChangeShapeType="1"/>
              <a:stCxn id="81935" idx="3"/>
              <a:endCxn id="81936" idx="0"/>
            </p:cNvCxnSpPr>
            <p:nvPr/>
          </p:nvCxnSpPr>
          <p:spPr bwMode="auto">
            <a:xfrm>
              <a:off x="4000" y="3355"/>
              <a:ext cx="128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81950" name="AutoShape 79"/>
            <p:cNvCxnSpPr>
              <a:cxnSpLocks noChangeShapeType="1"/>
              <a:stCxn id="81936" idx="3"/>
              <a:endCxn id="81937" idx="0"/>
            </p:cNvCxnSpPr>
            <p:nvPr/>
          </p:nvCxnSpPr>
          <p:spPr bwMode="auto">
            <a:xfrm>
              <a:off x="4274" y="3355"/>
              <a:ext cx="128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81951" name="AutoShape 80"/>
            <p:cNvCxnSpPr>
              <a:cxnSpLocks noChangeShapeType="1"/>
              <a:stCxn id="81937" idx="3"/>
              <a:endCxn id="81938" idx="0"/>
            </p:cNvCxnSpPr>
            <p:nvPr/>
          </p:nvCxnSpPr>
          <p:spPr bwMode="auto">
            <a:xfrm>
              <a:off x="4549" y="3355"/>
              <a:ext cx="127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81952" name="AutoShape 81"/>
            <p:cNvCxnSpPr>
              <a:cxnSpLocks noChangeShapeType="1"/>
              <a:stCxn id="81938" idx="3"/>
              <a:endCxn id="81939" idx="0"/>
            </p:cNvCxnSpPr>
            <p:nvPr/>
          </p:nvCxnSpPr>
          <p:spPr bwMode="auto">
            <a:xfrm>
              <a:off x="4823" y="3355"/>
              <a:ext cx="128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81953" name="AutoShape 82"/>
            <p:cNvCxnSpPr>
              <a:cxnSpLocks noChangeShapeType="1"/>
              <a:stCxn id="81939" idx="3"/>
              <a:endCxn id="81940" idx="0"/>
            </p:cNvCxnSpPr>
            <p:nvPr/>
          </p:nvCxnSpPr>
          <p:spPr bwMode="auto">
            <a:xfrm>
              <a:off x="5097" y="3355"/>
              <a:ext cx="128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81954" name="AutoShape 83"/>
            <p:cNvCxnSpPr>
              <a:cxnSpLocks noChangeShapeType="1"/>
              <a:stCxn id="81941" idx="3"/>
              <a:endCxn id="81942" idx="0"/>
            </p:cNvCxnSpPr>
            <p:nvPr/>
          </p:nvCxnSpPr>
          <p:spPr bwMode="auto">
            <a:xfrm>
              <a:off x="3985" y="3102"/>
              <a:ext cx="265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81955" name="AutoShape 84"/>
            <p:cNvCxnSpPr>
              <a:cxnSpLocks noChangeShapeType="1"/>
              <a:stCxn id="81942" idx="3"/>
              <a:endCxn id="81943" idx="0"/>
            </p:cNvCxnSpPr>
            <p:nvPr/>
          </p:nvCxnSpPr>
          <p:spPr bwMode="auto">
            <a:xfrm>
              <a:off x="4534" y="3102"/>
              <a:ext cx="265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81956" name="AutoShape 85"/>
            <p:cNvCxnSpPr>
              <a:cxnSpLocks noChangeShapeType="1"/>
              <a:stCxn id="81943" idx="3"/>
              <a:endCxn id="81944" idx="0"/>
            </p:cNvCxnSpPr>
            <p:nvPr/>
          </p:nvCxnSpPr>
          <p:spPr bwMode="auto">
            <a:xfrm>
              <a:off x="5083" y="3102"/>
              <a:ext cx="265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81957" name="AutoShape 86"/>
            <p:cNvCxnSpPr>
              <a:cxnSpLocks noChangeShapeType="1"/>
              <a:stCxn id="81945" idx="3"/>
              <a:endCxn id="81946" idx="0"/>
            </p:cNvCxnSpPr>
            <p:nvPr/>
          </p:nvCxnSpPr>
          <p:spPr bwMode="auto">
            <a:xfrm>
              <a:off x="4534" y="2821"/>
              <a:ext cx="539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81958" name="AutoShape 87"/>
            <p:cNvCxnSpPr>
              <a:cxnSpLocks noChangeShapeType="1"/>
              <a:stCxn id="81947" idx="0"/>
            </p:cNvCxnSpPr>
            <p:nvPr/>
          </p:nvCxnSpPr>
          <p:spPr bwMode="auto">
            <a:xfrm flipH="1">
              <a:off x="3563" y="2540"/>
              <a:ext cx="956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81959" name="AutoShape 88"/>
            <p:cNvCxnSpPr>
              <a:cxnSpLocks noChangeShapeType="1"/>
              <a:stCxn id="81945" idx="0"/>
            </p:cNvCxnSpPr>
            <p:nvPr/>
          </p:nvCxnSpPr>
          <p:spPr bwMode="auto">
            <a:xfrm flipH="1">
              <a:off x="3564" y="2821"/>
              <a:ext cx="430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81960" name="AutoShape 89"/>
            <p:cNvCxnSpPr>
              <a:cxnSpLocks noChangeShapeType="1"/>
              <a:stCxn id="81941" idx="0"/>
            </p:cNvCxnSpPr>
            <p:nvPr/>
          </p:nvCxnSpPr>
          <p:spPr bwMode="auto">
            <a:xfrm flipH="1">
              <a:off x="3563" y="3102"/>
              <a:ext cx="133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81961" name="Text Box 90"/>
            <p:cNvSpPr txBox="1">
              <a:spLocks noChangeArrowheads="1"/>
            </p:cNvSpPr>
            <p:nvPr/>
          </p:nvSpPr>
          <p:spPr bwMode="auto">
            <a:xfrm>
              <a:off x="3250" y="3214"/>
              <a:ext cx="371" cy="212"/>
            </a:xfrm>
            <a:prstGeom prst="rect">
              <a:avLst/>
            </a:prstGeom>
            <a:noFill/>
            <a:ln w="254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600"/>
                <a:t>CLK</a:t>
              </a:r>
            </a:p>
          </p:txBody>
        </p:sp>
        <p:sp>
          <p:nvSpPr>
            <p:cNvPr id="81962" name="Text Box 91"/>
            <p:cNvSpPr txBox="1">
              <a:spLocks noChangeArrowheads="1"/>
            </p:cNvSpPr>
            <p:nvPr/>
          </p:nvSpPr>
          <p:spPr bwMode="auto">
            <a:xfrm>
              <a:off x="3308" y="2962"/>
              <a:ext cx="245" cy="212"/>
            </a:xfrm>
            <a:prstGeom prst="rect">
              <a:avLst/>
            </a:prstGeom>
            <a:noFill/>
            <a:ln w="254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600"/>
                <a:t>B</a:t>
              </a:r>
              <a:r>
                <a:rPr lang="en-US" sz="1600" baseline="-25000"/>
                <a:t>0</a:t>
              </a:r>
            </a:p>
          </p:txBody>
        </p:sp>
        <p:sp>
          <p:nvSpPr>
            <p:cNvPr id="81963" name="Text Box 92"/>
            <p:cNvSpPr txBox="1">
              <a:spLocks noChangeArrowheads="1"/>
            </p:cNvSpPr>
            <p:nvPr/>
          </p:nvSpPr>
          <p:spPr bwMode="auto">
            <a:xfrm>
              <a:off x="3308" y="2680"/>
              <a:ext cx="245" cy="212"/>
            </a:xfrm>
            <a:prstGeom prst="rect">
              <a:avLst/>
            </a:prstGeom>
            <a:noFill/>
            <a:ln w="254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600"/>
                <a:t>B</a:t>
              </a:r>
              <a:r>
                <a:rPr lang="en-US" sz="1600" baseline="-25000"/>
                <a:t>1</a:t>
              </a:r>
            </a:p>
          </p:txBody>
        </p:sp>
        <p:sp>
          <p:nvSpPr>
            <p:cNvPr id="81964" name="Text Box 93"/>
            <p:cNvSpPr txBox="1">
              <a:spLocks noChangeArrowheads="1"/>
            </p:cNvSpPr>
            <p:nvPr/>
          </p:nvSpPr>
          <p:spPr bwMode="auto">
            <a:xfrm>
              <a:off x="3308" y="2400"/>
              <a:ext cx="245" cy="212"/>
            </a:xfrm>
            <a:prstGeom prst="rect">
              <a:avLst/>
            </a:prstGeom>
            <a:noFill/>
            <a:ln w="254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600"/>
                <a:t>B</a:t>
              </a:r>
              <a:r>
                <a:rPr lang="en-US" sz="1600" baseline="-25000"/>
                <a:t>2</a:t>
              </a:r>
            </a:p>
          </p:txBody>
        </p:sp>
        <p:cxnSp>
          <p:nvCxnSpPr>
            <p:cNvPr id="81965" name="AutoShape 94"/>
            <p:cNvCxnSpPr>
              <a:cxnSpLocks noChangeShapeType="1"/>
            </p:cNvCxnSpPr>
            <p:nvPr/>
          </p:nvCxnSpPr>
          <p:spPr bwMode="auto">
            <a:xfrm>
              <a:off x="5365" y="3352"/>
              <a:ext cx="128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81966" name="Freeform 95"/>
            <p:cNvSpPr>
              <a:spLocks/>
            </p:cNvSpPr>
            <p:nvPr/>
          </p:nvSpPr>
          <p:spPr bwMode="auto">
            <a:xfrm>
              <a:off x="5479" y="3216"/>
              <a:ext cx="137" cy="141"/>
            </a:xfrm>
            <a:custGeom>
              <a:avLst/>
              <a:gdLst>
                <a:gd name="T0" fmla="*/ 0 w 384"/>
                <a:gd name="T1" fmla="*/ 69 h 288"/>
                <a:gd name="T2" fmla="*/ 0 w 384"/>
                <a:gd name="T3" fmla="*/ 0 h 288"/>
                <a:gd name="T4" fmla="*/ 49 w 384"/>
                <a:gd name="T5" fmla="*/ 0 h 288"/>
                <a:gd name="T6" fmla="*/ 49 w 384"/>
                <a:gd name="T7" fmla="*/ 69 h 28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84"/>
                <a:gd name="T13" fmla="*/ 0 h 288"/>
                <a:gd name="T14" fmla="*/ 384 w 384"/>
                <a:gd name="T15" fmla="*/ 288 h 28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84" h="288">
                  <a:moveTo>
                    <a:pt x="0" y="288"/>
                  </a:moveTo>
                  <a:lnTo>
                    <a:pt x="0" y="0"/>
                  </a:lnTo>
                  <a:lnTo>
                    <a:pt x="384" y="0"/>
                  </a:lnTo>
                  <a:lnTo>
                    <a:pt x="384" y="288"/>
                  </a:lnTo>
                </a:path>
              </a:pathLst>
            </a:custGeom>
            <a:noFill/>
            <a:ln w="3175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ECEN 301</a:t>
            </a:r>
          </a:p>
        </p:txBody>
      </p:sp>
      <p:sp>
        <p:nvSpPr>
          <p:cNvPr id="82947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Discussion #25 – Final Review</a:t>
            </a:r>
          </a:p>
        </p:txBody>
      </p:sp>
      <p:sp>
        <p:nvSpPr>
          <p:cNvPr id="82948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5ABE006B-49CD-46D4-9611-CED0ADCD91B2}" type="slidenum">
              <a:rPr lang="en-US" smtClean="0"/>
              <a:pPr lvl="1"/>
              <a:t>74</a:t>
            </a:fld>
            <a:endParaRPr lang="en-US" smtClean="0"/>
          </a:p>
        </p:txBody>
      </p:sp>
      <p:sp>
        <p:nvSpPr>
          <p:cNvPr id="829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Sequential Logic</a:t>
            </a:r>
          </a:p>
        </p:txBody>
      </p:sp>
      <p:sp>
        <p:nvSpPr>
          <p:cNvPr id="82950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06400" y="1333500"/>
            <a:ext cx="8585200" cy="881063"/>
          </a:xfrm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sz="2400" b="1" u="sng" smtClean="0"/>
              <a:t>Example9</a:t>
            </a:r>
            <a:r>
              <a:rPr lang="en-US" sz="2400" smtClean="0"/>
              <a:t>: Assuming the outputs of the following circuit start in a 000 state, determine the outputs for 4 clock cycles</a:t>
            </a:r>
          </a:p>
        </p:txBody>
      </p:sp>
      <p:sp>
        <p:nvSpPr>
          <p:cNvPr id="82951" name="Text Box 70"/>
          <p:cNvSpPr txBox="1">
            <a:spLocks noChangeArrowheads="1"/>
          </p:cNvSpPr>
          <p:nvPr/>
        </p:nvSpPr>
        <p:spPr bwMode="auto">
          <a:xfrm>
            <a:off x="2635250" y="4114800"/>
            <a:ext cx="641350" cy="366713"/>
          </a:xfrm>
          <a:prstGeom prst="rect">
            <a:avLst/>
          </a:prstGeom>
          <a:noFill/>
          <a:ln w="254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/>
              <a:t>CLK</a:t>
            </a:r>
          </a:p>
        </p:txBody>
      </p:sp>
      <p:grpSp>
        <p:nvGrpSpPr>
          <p:cNvPr id="82952" name="Group 206"/>
          <p:cNvGrpSpPr>
            <a:grpSpLocks/>
          </p:cNvGrpSpPr>
          <p:nvPr/>
        </p:nvGrpSpPr>
        <p:grpSpPr bwMode="auto">
          <a:xfrm>
            <a:off x="2732088" y="1905000"/>
            <a:ext cx="6448425" cy="2593975"/>
            <a:chOff x="1721" y="1200"/>
            <a:chExt cx="4062" cy="1634"/>
          </a:xfrm>
        </p:grpSpPr>
        <p:grpSp>
          <p:nvGrpSpPr>
            <p:cNvPr id="82953" name="Group 5"/>
            <p:cNvGrpSpPr>
              <a:grpSpLocks/>
            </p:cNvGrpSpPr>
            <p:nvPr/>
          </p:nvGrpSpPr>
          <p:grpSpPr bwMode="auto">
            <a:xfrm>
              <a:off x="3830" y="1947"/>
              <a:ext cx="345" cy="484"/>
              <a:chOff x="3419" y="2531"/>
              <a:chExt cx="384" cy="576"/>
            </a:xfrm>
          </p:grpSpPr>
          <p:sp>
            <p:nvSpPr>
              <p:cNvPr id="83016" name="Rectangle 6"/>
              <p:cNvSpPr>
                <a:spLocks noChangeArrowheads="1"/>
              </p:cNvSpPr>
              <p:nvPr/>
            </p:nvSpPr>
            <p:spPr bwMode="auto">
              <a:xfrm>
                <a:off x="3419" y="2531"/>
                <a:ext cx="384" cy="576"/>
              </a:xfrm>
              <a:prstGeom prst="rect">
                <a:avLst/>
              </a:prstGeom>
              <a:solidFill>
                <a:srgbClr val="ABA964">
                  <a:alpha val="20000"/>
                </a:srgb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3017" name="AutoShape 7"/>
              <p:cNvSpPr>
                <a:spLocks noChangeArrowheads="1"/>
              </p:cNvSpPr>
              <p:nvPr/>
            </p:nvSpPr>
            <p:spPr bwMode="auto">
              <a:xfrm rot="5400000" flipH="1">
                <a:off x="3390" y="2903"/>
                <a:ext cx="165" cy="107"/>
              </a:xfrm>
              <a:prstGeom prst="triangle">
                <a:avLst>
                  <a:gd name="adj" fmla="val 50000"/>
                </a:avLst>
              </a:prstGeom>
              <a:solidFill>
                <a:srgbClr val="8495A9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82954" name="Text Box 8"/>
            <p:cNvSpPr txBox="1">
              <a:spLocks noChangeArrowheads="1"/>
            </p:cNvSpPr>
            <p:nvPr/>
          </p:nvSpPr>
          <p:spPr bwMode="auto">
            <a:xfrm>
              <a:off x="3808" y="1998"/>
              <a:ext cx="194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600"/>
                <a:t>T</a:t>
              </a:r>
            </a:p>
          </p:txBody>
        </p:sp>
        <p:sp>
          <p:nvSpPr>
            <p:cNvPr id="82955" name="Text Box 9"/>
            <p:cNvSpPr txBox="1">
              <a:spLocks noChangeArrowheads="1"/>
            </p:cNvSpPr>
            <p:nvPr/>
          </p:nvSpPr>
          <p:spPr bwMode="auto">
            <a:xfrm>
              <a:off x="3997" y="1998"/>
              <a:ext cx="208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600"/>
                <a:t>Q</a:t>
              </a:r>
            </a:p>
          </p:txBody>
        </p:sp>
        <p:sp>
          <p:nvSpPr>
            <p:cNvPr id="82956" name="Text Box 10"/>
            <p:cNvSpPr txBox="1">
              <a:spLocks noChangeArrowheads="1"/>
            </p:cNvSpPr>
            <p:nvPr/>
          </p:nvSpPr>
          <p:spPr bwMode="auto">
            <a:xfrm>
              <a:off x="3880" y="2223"/>
              <a:ext cx="340" cy="19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400"/>
                <a:t>CLK</a:t>
              </a:r>
            </a:p>
          </p:txBody>
        </p:sp>
        <p:sp>
          <p:nvSpPr>
            <p:cNvPr id="82957" name="Rectangle 11"/>
            <p:cNvSpPr>
              <a:spLocks noChangeArrowheads="1"/>
            </p:cNvSpPr>
            <p:nvPr/>
          </p:nvSpPr>
          <p:spPr bwMode="auto">
            <a:xfrm>
              <a:off x="2309" y="2073"/>
              <a:ext cx="344" cy="587"/>
            </a:xfrm>
            <a:prstGeom prst="rect">
              <a:avLst/>
            </a:prstGeom>
            <a:solidFill>
              <a:srgbClr val="ABA964">
                <a:alpha val="20000"/>
              </a:srgb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958" name="AutoShape 12"/>
            <p:cNvSpPr>
              <a:spLocks noChangeArrowheads="1"/>
            </p:cNvSpPr>
            <p:nvPr/>
          </p:nvSpPr>
          <p:spPr bwMode="auto">
            <a:xfrm rot="5400000" flipH="1">
              <a:off x="2288" y="2330"/>
              <a:ext cx="138" cy="96"/>
            </a:xfrm>
            <a:prstGeom prst="triangle">
              <a:avLst>
                <a:gd name="adj" fmla="val 50000"/>
              </a:avLst>
            </a:prstGeom>
            <a:solidFill>
              <a:srgbClr val="8495A9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959" name="Text Box 13"/>
            <p:cNvSpPr txBox="1">
              <a:spLocks noChangeArrowheads="1"/>
            </p:cNvSpPr>
            <p:nvPr/>
          </p:nvSpPr>
          <p:spPr bwMode="auto">
            <a:xfrm>
              <a:off x="2301" y="2096"/>
              <a:ext cx="166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600"/>
                <a:t>J</a:t>
              </a:r>
            </a:p>
          </p:txBody>
        </p:sp>
        <p:sp>
          <p:nvSpPr>
            <p:cNvPr id="82960" name="Text Box 14"/>
            <p:cNvSpPr txBox="1">
              <a:spLocks noChangeArrowheads="1"/>
            </p:cNvSpPr>
            <p:nvPr/>
          </p:nvSpPr>
          <p:spPr bwMode="auto">
            <a:xfrm>
              <a:off x="2475" y="2119"/>
              <a:ext cx="208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600"/>
                <a:t>Q</a:t>
              </a:r>
            </a:p>
          </p:txBody>
        </p:sp>
        <p:sp>
          <p:nvSpPr>
            <p:cNvPr id="82961" name="Text Box 15"/>
            <p:cNvSpPr txBox="1">
              <a:spLocks noChangeArrowheads="1"/>
            </p:cNvSpPr>
            <p:nvPr/>
          </p:nvSpPr>
          <p:spPr bwMode="auto">
            <a:xfrm>
              <a:off x="2358" y="2297"/>
              <a:ext cx="340" cy="19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400"/>
                <a:t>CLK</a:t>
              </a:r>
            </a:p>
          </p:txBody>
        </p:sp>
        <p:sp>
          <p:nvSpPr>
            <p:cNvPr id="82962" name="Text Box 16"/>
            <p:cNvSpPr txBox="1">
              <a:spLocks noChangeArrowheads="1"/>
            </p:cNvSpPr>
            <p:nvPr/>
          </p:nvSpPr>
          <p:spPr bwMode="auto">
            <a:xfrm>
              <a:off x="2280" y="2482"/>
              <a:ext cx="208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600"/>
                <a:t>K</a:t>
              </a:r>
            </a:p>
          </p:txBody>
        </p:sp>
        <p:grpSp>
          <p:nvGrpSpPr>
            <p:cNvPr id="82963" name="Group 17"/>
            <p:cNvGrpSpPr>
              <a:grpSpLocks/>
            </p:cNvGrpSpPr>
            <p:nvPr/>
          </p:nvGrpSpPr>
          <p:grpSpPr bwMode="auto">
            <a:xfrm>
              <a:off x="5000" y="1935"/>
              <a:ext cx="345" cy="483"/>
              <a:chOff x="3419" y="2531"/>
              <a:chExt cx="384" cy="576"/>
            </a:xfrm>
          </p:grpSpPr>
          <p:sp>
            <p:nvSpPr>
              <p:cNvPr id="83014" name="Rectangle 18"/>
              <p:cNvSpPr>
                <a:spLocks noChangeArrowheads="1"/>
              </p:cNvSpPr>
              <p:nvPr/>
            </p:nvSpPr>
            <p:spPr bwMode="auto">
              <a:xfrm>
                <a:off x="3419" y="2531"/>
                <a:ext cx="384" cy="576"/>
              </a:xfrm>
              <a:prstGeom prst="rect">
                <a:avLst/>
              </a:prstGeom>
              <a:solidFill>
                <a:srgbClr val="ABA964">
                  <a:alpha val="20000"/>
                </a:srgb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3015" name="AutoShape 19"/>
              <p:cNvSpPr>
                <a:spLocks noChangeArrowheads="1"/>
              </p:cNvSpPr>
              <p:nvPr/>
            </p:nvSpPr>
            <p:spPr bwMode="auto">
              <a:xfrm rot="5400000" flipH="1">
                <a:off x="3390" y="2903"/>
                <a:ext cx="165" cy="107"/>
              </a:xfrm>
              <a:prstGeom prst="triangle">
                <a:avLst>
                  <a:gd name="adj" fmla="val 50000"/>
                </a:avLst>
              </a:prstGeom>
              <a:solidFill>
                <a:srgbClr val="8495A9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82964" name="Text Box 20"/>
            <p:cNvSpPr txBox="1">
              <a:spLocks noChangeArrowheads="1"/>
            </p:cNvSpPr>
            <p:nvPr/>
          </p:nvSpPr>
          <p:spPr bwMode="auto">
            <a:xfrm>
              <a:off x="4971" y="1986"/>
              <a:ext cx="208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600"/>
                <a:t>D</a:t>
              </a:r>
            </a:p>
          </p:txBody>
        </p:sp>
        <p:sp>
          <p:nvSpPr>
            <p:cNvPr id="82965" name="Text Box 21"/>
            <p:cNvSpPr txBox="1">
              <a:spLocks noChangeArrowheads="1"/>
            </p:cNvSpPr>
            <p:nvPr/>
          </p:nvSpPr>
          <p:spPr bwMode="auto">
            <a:xfrm>
              <a:off x="5166" y="1986"/>
              <a:ext cx="208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600"/>
                <a:t>Q</a:t>
              </a:r>
            </a:p>
          </p:txBody>
        </p:sp>
        <p:sp>
          <p:nvSpPr>
            <p:cNvPr id="82966" name="Text Box 22"/>
            <p:cNvSpPr txBox="1">
              <a:spLocks noChangeArrowheads="1"/>
            </p:cNvSpPr>
            <p:nvPr/>
          </p:nvSpPr>
          <p:spPr bwMode="auto">
            <a:xfrm>
              <a:off x="5050" y="2211"/>
              <a:ext cx="340" cy="19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400"/>
                <a:t>CLK</a:t>
              </a:r>
            </a:p>
          </p:txBody>
        </p:sp>
        <p:sp>
          <p:nvSpPr>
            <p:cNvPr id="82967" name="Oval 24"/>
            <p:cNvSpPr>
              <a:spLocks noChangeArrowheads="1"/>
            </p:cNvSpPr>
            <p:nvPr/>
          </p:nvSpPr>
          <p:spPr bwMode="auto">
            <a:xfrm>
              <a:off x="4799" y="1829"/>
              <a:ext cx="41" cy="41"/>
            </a:xfrm>
            <a:prstGeom prst="ellipse">
              <a:avLst/>
            </a:prstGeom>
            <a:noFill/>
            <a:ln w="254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82968" name="Group 25"/>
            <p:cNvGrpSpPr>
              <a:grpSpLocks/>
            </p:cNvGrpSpPr>
            <p:nvPr/>
          </p:nvGrpSpPr>
          <p:grpSpPr bwMode="auto">
            <a:xfrm>
              <a:off x="4490" y="1733"/>
              <a:ext cx="307" cy="223"/>
              <a:chOff x="2325" y="1487"/>
              <a:chExt cx="926" cy="675"/>
            </a:xfrm>
          </p:grpSpPr>
          <p:sp>
            <p:nvSpPr>
              <p:cNvPr id="83009" name="Arc 26"/>
              <p:cNvSpPr>
                <a:spLocks/>
              </p:cNvSpPr>
              <p:nvPr/>
            </p:nvSpPr>
            <p:spPr bwMode="auto">
              <a:xfrm>
                <a:off x="2624" y="1489"/>
                <a:ext cx="622" cy="669"/>
              </a:xfrm>
              <a:custGeom>
                <a:avLst/>
                <a:gdLst>
                  <a:gd name="T0" fmla="*/ 0 w 18812"/>
                  <a:gd name="T1" fmla="*/ 0 h 21600"/>
                  <a:gd name="T2" fmla="*/ 1 w 18812"/>
                  <a:gd name="T3" fmla="*/ 0 h 21600"/>
                  <a:gd name="T4" fmla="*/ 0 w 18812"/>
                  <a:gd name="T5" fmla="*/ 1 h 21600"/>
                  <a:gd name="T6" fmla="*/ 0 60000 65536"/>
                  <a:gd name="T7" fmla="*/ 0 60000 65536"/>
                  <a:gd name="T8" fmla="*/ 0 60000 65536"/>
                  <a:gd name="T9" fmla="*/ 0 w 18812"/>
                  <a:gd name="T10" fmla="*/ 0 h 21600"/>
                  <a:gd name="T11" fmla="*/ 18812 w 18812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8812" h="21600" fill="none" extrusionOk="0">
                    <a:moveTo>
                      <a:pt x="0" y="0"/>
                    </a:moveTo>
                    <a:cubicBezTo>
                      <a:pt x="10" y="0"/>
                      <a:pt x="20" y="-1"/>
                      <a:pt x="30" y="0"/>
                    </a:cubicBezTo>
                    <a:cubicBezTo>
                      <a:pt x="7801" y="0"/>
                      <a:pt x="14973" y="4174"/>
                      <a:pt x="18811" y="10932"/>
                    </a:cubicBezTo>
                  </a:path>
                  <a:path w="18812" h="21600" stroke="0" extrusionOk="0">
                    <a:moveTo>
                      <a:pt x="0" y="0"/>
                    </a:moveTo>
                    <a:cubicBezTo>
                      <a:pt x="10" y="0"/>
                      <a:pt x="20" y="-1"/>
                      <a:pt x="30" y="0"/>
                    </a:cubicBezTo>
                    <a:cubicBezTo>
                      <a:pt x="7801" y="0"/>
                      <a:pt x="14973" y="4174"/>
                      <a:pt x="18811" y="10932"/>
                    </a:cubicBezTo>
                    <a:lnTo>
                      <a:pt x="30" y="21600"/>
                    </a:lnTo>
                    <a:close/>
                  </a:path>
                </a:pathLst>
              </a:custGeom>
              <a:noFill/>
              <a:ln w="25400" cap="rnd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3010" name="Arc 27"/>
              <p:cNvSpPr>
                <a:spLocks/>
              </p:cNvSpPr>
              <p:nvPr/>
            </p:nvSpPr>
            <p:spPr bwMode="auto">
              <a:xfrm rot="10800000">
                <a:off x="2633" y="1494"/>
                <a:ext cx="618" cy="668"/>
              </a:xfrm>
              <a:custGeom>
                <a:avLst/>
                <a:gdLst>
                  <a:gd name="T0" fmla="*/ 0 w 18694"/>
                  <a:gd name="T1" fmla="*/ 0 h 21600"/>
                  <a:gd name="T2" fmla="*/ 1 w 18694"/>
                  <a:gd name="T3" fmla="*/ 0 h 21600"/>
                  <a:gd name="T4" fmla="*/ 1 w 18694"/>
                  <a:gd name="T5" fmla="*/ 1 h 21600"/>
                  <a:gd name="T6" fmla="*/ 0 60000 65536"/>
                  <a:gd name="T7" fmla="*/ 0 60000 65536"/>
                  <a:gd name="T8" fmla="*/ 0 60000 65536"/>
                  <a:gd name="T9" fmla="*/ 0 w 18694"/>
                  <a:gd name="T10" fmla="*/ 0 h 21600"/>
                  <a:gd name="T11" fmla="*/ 18694 w 18694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8694" h="21600" fill="none" extrusionOk="0">
                    <a:moveTo>
                      <a:pt x="-1" y="10778"/>
                    </a:moveTo>
                    <a:cubicBezTo>
                      <a:pt x="3856" y="4117"/>
                      <a:pt x="10966" y="10"/>
                      <a:pt x="18664" y="0"/>
                    </a:cubicBezTo>
                  </a:path>
                  <a:path w="18694" h="21600" stroke="0" extrusionOk="0">
                    <a:moveTo>
                      <a:pt x="-1" y="10778"/>
                    </a:moveTo>
                    <a:cubicBezTo>
                      <a:pt x="3856" y="4117"/>
                      <a:pt x="10966" y="10"/>
                      <a:pt x="18664" y="0"/>
                    </a:cubicBezTo>
                    <a:lnTo>
                      <a:pt x="18694" y="21600"/>
                    </a:lnTo>
                    <a:close/>
                  </a:path>
                </a:pathLst>
              </a:custGeom>
              <a:noFill/>
              <a:ln w="25400" cap="rnd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3011" name="Line 28"/>
              <p:cNvSpPr>
                <a:spLocks noChangeShapeType="1"/>
              </p:cNvSpPr>
              <p:nvPr/>
            </p:nvSpPr>
            <p:spPr bwMode="auto">
              <a:xfrm flipH="1">
                <a:off x="2409" y="1488"/>
                <a:ext cx="215" cy="0"/>
              </a:xfrm>
              <a:prstGeom prst="line">
                <a:avLst/>
              </a:prstGeom>
              <a:noFill/>
              <a:ln w="254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3012" name="Line 29"/>
              <p:cNvSpPr>
                <a:spLocks noChangeShapeType="1"/>
              </p:cNvSpPr>
              <p:nvPr/>
            </p:nvSpPr>
            <p:spPr bwMode="auto">
              <a:xfrm flipH="1">
                <a:off x="2409" y="2156"/>
                <a:ext cx="215" cy="0"/>
              </a:xfrm>
              <a:prstGeom prst="line">
                <a:avLst/>
              </a:prstGeom>
              <a:noFill/>
              <a:ln w="254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3013" name="Arc 30"/>
              <p:cNvSpPr>
                <a:spLocks/>
              </p:cNvSpPr>
              <p:nvPr/>
            </p:nvSpPr>
            <p:spPr bwMode="auto">
              <a:xfrm>
                <a:off x="2325" y="1487"/>
                <a:ext cx="179" cy="671"/>
              </a:xfrm>
              <a:custGeom>
                <a:avLst/>
                <a:gdLst>
                  <a:gd name="T0" fmla="*/ 0 w 21600"/>
                  <a:gd name="T1" fmla="*/ 0 h 37948"/>
                  <a:gd name="T2" fmla="*/ 0 w 21600"/>
                  <a:gd name="T3" fmla="*/ 0 h 37948"/>
                  <a:gd name="T4" fmla="*/ 0 w 21600"/>
                  <a:gd name="T5" fmla="*/ 0 h 37948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37948"/>
                  <a:gd name="T11" fmla="*/ 21600 w 21600"/>
                  <a:gd name="T12" fmla="*/ 37948 h 3794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37948" fill="none" extrusionOk="0">
                    <a:moveTo>
                      <a:pt x="10071" y="-1"/>
                    </a:moveTo>
                    <a:cubicBezTo>
                      <a:pt x="17161" y="3736"/>
                      <a:pt x="21600" y="11092"/>
                      <a:pt x="21600" y="19108"/>
                    </a:cubicBezTo>
                    <a:cubicBezTo>
                      <a:pt x="21600" y="26921"/>
                      <a:pt x="17380" y="34126"/>
                      <a:pt x="10564" y="37947"/>
                    </a:cubicBezTo>
                  </a:path>
                  <a:path w="21600" h="37948" stroke="0" extrusionOk="0">
                    <a:moveTo>
                      <a:pt x="10071" y="-1"/>
                    </a:moveTo>
                    <a:cubicBezTo>
                      <a:pt x="17161" y="3736"/>
                      <a:pt x="21600" y="11092"/>
                      <a:pt x="21600" y="19108"/>
                    </a:cubicBezTo>
                    <a:cubicBezTo>
                      <a:pt x="21600" y="26921"/>
                      <a:pt x="17380" y="34126"/>
                      <a:pt x="10564" y="37947"/>
                    </a:cubicBezTo>
                    <a:lnTo>
                      <a:pt x="0" y="19108"/>
                    </a:lnTo>
                    <a:close/>
                  </a:path>
                </a:pathLst>
              </a:custGeom>
              <a:noFill/>
              <a:ln w="25400" cap="rnd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82969" name="Line 31"/>
            <p:cNvSpPr>
              <a:spLocks noChangeShapeType="1"/>
            </p:cNvSpPr>
            <p:nvPr/>
          </p:nvSpPr>
          <p:spPr bwMode="auto">
            <a:xfrm>
              <a:off x="4478" y="1779"/>
              <a:ext cx="59" cy="0"/>
            </a:xfrm>
            <a:prstGeom prst="line">
              <a:avLst/>
            </a:prstGeom>
            <a:noFill/>
            <a:ln w="254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970" name="Line 32"/>
            <p:cNvSpPr>
              <a:spLocks noChangeShapeType="1"/>
            </p:cNvSpPr>
            <p:nvPr/>
          </p:nvSpPr>
          <p:spPr bwMode="auto">
            <a:xfrm>
              <a:off x="4482" y="1902"/>
              <a:ext cx="59" cy="0"/>
            </a:xfrm>
            <a:prstGeom prst="line">
              <a:avLst/>
            </a:prstGeom>
            <a:noFill/>
            <a:ln w="254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82971" name="Group 33"/>
            <p:cNvGrpSpPr>
              <a:grpSpLocks/>
            </p:cNvGrpSpPr>
            <p:nvPr/>
          </p:nvGrpSpPr>
          <p:grpSpPr bwMode="auto">
            <a:xfrm>
              <a:off x="3254" y="1854"/>
              <a:ext cx="273" cy="198"/>
              <a:chOff x="2008" y="3244"/>
              <a:chExt cx="544" cy="471"/>
            </a:xfrm>
          </p:grpSpPr>
          <p:grpSp>
            <p:nvGrpSpPr>
              <p:cNvPr id="83005" name="Group 34"/>
              <p:cNvGrpSpPr>
                <a:grpSpLocks/>
              </p:cNvGrpSpPr>
              <p:nvPr/>
            </p:nvGrpSpPr>
            <p:grpSpPr bwMode="auto">
              <a:xfrm>
                <a:off x="2291" y="3245"/>
                <a:ext cx="261" cy="470"/>
                <a:chOff x="2291" y="3245"/>
                <a:chExt cx="261" cy="470"/>
              </a:xfrm>
            </p:grpSpPr>
            <p:sp>
              <p:nvSpPr>
                <p:cNvPr id="83007" name="AutoShape 35"/>
                <p:cNvSpPr>
                  <a:spLocks noChangeArrowheads="1"/>
                </p:cNvSpPr>
                <p:nvPr/>
              </p:nvSpPr>
              <p:spPr bwMode="auto">
                <a:xfrm>
                  <a:off x="2291" y="3245"/>
                  <a:ext cx="261" cy="471"/>
                </a:xfrm>
                <a:prstGeom prst="roundRect">
                  <a:avLst>
                    <a:gd name="adj" fmla="val 384"/>
                  </a:avLst>
                </a:prstGeom>
                <a:noFill/>
                <a:ln w="25400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3008" name="Freeform 36"/>
                <p:cNvSpPr>
                  <a:spLocks noChangeArrowheads="1"/>
                </p:cNvSpPr>
                <p:nvPr/>
              </p:nvSpPr>
              <p:spPr bwMode="auto">
                <a:xfrm>
                  <a:off x="2294" y="3245"/>
                  <a:ext cx="258" cy="471"/>
                </a:xfrm>
                <a:custGeom>
                  <a:avLst/>
                  <a:gdLst>
                    <a:gd name="T0" fmla="*/ 0 w 1139"/>
                    <a:gd name="T1" fmla="*/ 107 h 2079"/>
                    <a:gd name="T2" fmla="*/ 3 w 1139"/>
                    <a:gd name="T3" fmla="*/ 106 h 2079"/>
                    <a:gd name="T4" fmla="*/ 6 w 1139"/>
                    <a:gd name="T5" fmla="*/ 106 h 2079"/>
                    <a:gd name="T6" fmla="*/ 9 w 1139"/>
                    <a:gd name="T7" fmla="*/ 106 h 2079"/>
                    <a:gd name="T8" fmla="*/ 12 w 1139"/>
                    <a:gd name="T9" fmla="*/ 106 h 2079"/>
                    <a:gd name="T10" fmla="*/ 15 w 1139"/>
                    <a:gd name="T11" fmla="*/ 105 h 2079"/>
                    <a:gd name="T12" fmla="*/ 17 w 1139"/>
                    <a:gd name="T13" fmla="*/ 104 h 2079"/>
                    <a:gd name="T14" fmla="*/ 20 w 1139"/>
                    <a:gd name="T15" fmla="*/ 103 h 2079"/>
                    <a:gd name="T16" fmla="*/ 23 w 1139"/>
                    <a:gd name="T17" fmla="*/ 102 h 2079"/>
                    <a:gd name="T18" fmla="*/ 26 w 1139"/>
                    <a:gd name="T19" fmla="*/ 101 h 2079"/>
                    <a:gd name="T20" fmla="*/ 28 w 1139"/>
                    <a:gd name="T21" fmla="*/ 100 h 2079"/>
                    <a:gd name="T22" fmla="*/ 31 w 1139"/>
                    <a:gd name="T23" fmla="*/ 98 h 2079"/>
                    <a:gd name="T24" fmla="*/ 33 w 1139"/>
                    <a:gd name="T25" fmla="*/ 97 h 2079"/>
                    <a:gd name="T26" fmla="*/ 36 w 1139"/>
                    <a:gd name="T27" fmla="*/ 95 h 2079"/>
                    <a:gd name="T28" fmla="*/ 38 w 1139"/>
                    <a:gd name="T29" fmla="*/ 94 h 2079"/>
                    <a:gd name="T30" fmla="*/ 40 w 1139"/>
                    <a:gd name="T31" fmla="*/ 92 h 2079"/>
                    <a:gd name="T32" fmla="*/ 42 w 1139"/>
                    <a:gd name="T33" fmla="*/ 90 h 2079"/>
                    <a:gd name="T34" fmla="*/ 44 w 1139"/>
                    <a:gd name="T35" fmla="*/ 88 h 2079"/>
                    <a:gd name="T36" fmla="*/ 46 w 1139"/>
                    <a:gd name="T37" fmla="*/ 86 h 2079"/>
                    <a:gd name="T38" fmla="*/ 48 w 1139"/>
                    <a:gd name="T39" fmla="*/ 84 h 2079"/>
                    <a:gd name="T40" fmla="*/ 50 w 1139"/>
                    <a:gd name="T41" fmla="*/ 81 h 2079"/>
                    <a:gd name="T42" fmla="*/ 51 w 1139"/>
                    <a:gd name="T43" fmla="*/ 79 h 2079"/>
                    <a:gd name="T44" fmla="*/ 52 w 1139"/>
                    <a:gd name="T45" fmla="*/ 77 h 2079"/>
                    <a:gd name="T46" fmla="*/ 54 w 1139"/>
                    <a:gd name="T47" fmla="*/ 74 h 2079"/>
                    <a:gd name="T48" fmla="*/ 55 w 1139"/>
                    <a:gd name="T49" fmla="*/ 72 h 2079"/>
                    <a:gd name="T50" fmla="*/ 56 w 1139"/>
                    <a:gd name="T51" fmla="*/ 69 h 2079"/>
                    <a:gd name="T52" fmla="*/ 57 w 1139"/>
                    <a:gd name="T53" fmla="*/ 67 h 2079"/>
                    <a:gd name="T54" fmla="*/ 57 w 1139"/>
                    <a:gd name="T55" fmla="*/ 64 h 2079"/>
                    <a:gd name="T56" fmla="*/ 58 w 1139"/>
                    <a:gd name="T57" fmla="*/ 61 h 2079"/>
                    <a:gd name="T58" fmla="*/ 58 w 1139"/>
                    <a:gd name="T59" fmla="*/ 59 h 2079"/>
                    <a:gd name="T60" fmla="*/ 58 w 1139"/>
                    <a:gd name="T61" fmla="*/ 56 h 2079"/>
                    <a:gd name="T62" fmla="*/ 58 w 1139"/>
                    <a:gd name="T63" fmla="*/ 53 h 2079"/>
                    <a:gd name="T64" fmla="*/ 58 w 1139"/>
                    <a:gd name="T65" fmla="*/ 51 h 2079"/>
                    <a:gd name="T66" fmla="*/ 58 w 1139"/>
                    <a:gd name="T67" fmla="*/ 48 h 2079"/>
                    <a:gd name="T68" fmla="*/ 58 w 1139"/>
                    <a:gd name="T69" fmla="*/ 45 h 2079"/>
                    <a:gd name="T70" fmla="*/ 57 w 1139"/>
                    <a:gd name="T71" fmla="*/ 43 h 2079"/>
                    <a:gd name="T72" fmla="*/ 57 w 1139"/>
                    <a:gd name="T73" fmla="*/ 40 h 2079"/>
                    <a:gd name="T74" fmla="*/ 56 w 1139"/>
                    <a:gd name="T75" fmla="*/ 37 h 2079"/>
                    <a:gd name="T76" fmla="*/ 55 w 1139"/>
                    <a:gd name="T77" fmla="*/ 35 h 2079"/>
                    <a:gd name="T78" fmla="*/ 54 w 1139"/>
                    <a:gd name="T79" fmla="*/ 32 h 2079"/>
                    <a:gd name="T80" fmla="*/ 52 w 1139"/>
                    <a:gd name="T81" fmla="*/ 30 h 2079"/>
                    <a:gd name="T82" fmla="*/ 51 w 1139"/>
                    <a:gd name="T83" fmla="*/ 28 h 2079"/>
                    <a:gd name="T84" fmla="*/ 50 w 1139"/>
                    <a:gd name="T85" fmla="*/ 25 h 2079"/>
                    <a:gd name="T86" fmla="*/ 48 w 1139"/>
                    <a:gd name="T87" fmla="*/ 23 h 2079"/>
                    <a:gd name="T88" fmla="*/ 46 w 1139"/>
                    <a:gd name="T89" fmla="*/ 21 h 2079"/>
                    <a:gd name="T90" fmla="*/ 44 w 1139"/>
                    <a:gd name="T91" fmla="*/ 19 h 2079"/>
                    <a:gd name="T92" fmla="*/ 42 w 1139"/>
                    <a:gd name="T93" fmla="*/ 17 h 2079"/>
                    <a:gd name="T94" fmla="*/ 40 w 1139"/>
                    <a:gd name="T95" fmla="*/ 15 h 2079"/>
                    <a:gd name="T96" fmla="*/ 38 w 1139"/>
                    <a:gd name="T97" fmla="*/ 13 h 2079"/>
                    <a:gd name="T98" fmla="*/ 36 w 1139"/>
                    <a:gd name="T99" fmla="*/ 11 h 2079"/>
                    <a:gd name="T100" fmla="*/ 33 w 1139"/>
                    <a:gd name="T101" fmla="*/ 10 h 2079"/>
                    <a:gd name="T102" fmla="*/ 31 w 1139"/>
                    <a:gd name="T103" fmla="*/ 8 h 2079"/>
                    <a:gd name="T104" fmla="*/ 28 w 1139"/>
                    <a:gd name="T105" fmla="*/ 7 h 2079"/>
                    <a:gd name="T106" fmla="*/ 26 w 1139"/>
                    <a:gd name="T107" fmla="*/ 6 h 2079"/>
                    <a:gd name="T108" fmla="*/ 23 w 1139"/>
                    <a:gd name="T109" fmla="*/ 5 h 2079"/>
                    <a:gd name="T110" fmla="*/ 20 w 1139"/>
                    <a:gd name="T111" fmla="*/ 3 h 2079"/>
                    <a:gd name="T112" fmla="*/ 17 w 1139"/>
                    <a:gd name="T113" fmla="*/ 2 h 2079"/>
                    <a:gd name="T114" fmla="*/ 15 w 1139"/>
                    <a:gd name="T115" fmla="*/ 2 h 2079"/>
                    <a:gd name="T116" fmla="*/ 12 w 1139"/>
                    <a:gd name="T117" fmla="*/ 1 h 2079"/>
                    <a:gd name="T118" fmla="*/ 9 w 1139"/>
                    <a:gd name="T119" fmla="*/ 1 h 2079"/>
                    <a:gd name="T120" fmla="*/ 6 w 1139"/>
                    <a:gd name="T121" fmla="*/ 0 h 2079"/>
                    <a:gd name="T122" fmla="*/ 3 w 1139"/>
                    <a:gd name="T123" fmla="*/ 0 h 2079"/>
                    <a:gd name="T124" fmla="*/ 0 w 1139"/>
                    <a:gd name="T125" fmla="*/ 0 h 2079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  <a:gd name="T183" fmla="*/ 0 60000 65536"/>
                    <a:gd name="T184" fmla="*/ 0 60000 65536"/>
                    <a:gd name="T185" fmla="*/ 0 60000 65536"/>
                    <a:gd name="T186" fmla="*/ 0 60000 65536"/>
                    <a:gd name="T187" fmla="*/ 0 60000 65536"/>
                    <a:gd name="T188" fmla="*/ 0 60000 65536"/>
                    <a:gd name="T189" fmla="*/ 0 w 1139"/>
                    <a:gd name="T190" fmla="*/ 0 h 2079"/>
                    <a:gd name="T191" fmla="*/ 1139 w 1139"/>
                    <a:gd name="T192" fmla="*/ 2079 h 2079"/>
                  </a:gdLst>
                  <a:ahLst/>
                  <a:cxnLst>
                    <a:cxn ang="T126">
                      <a:pos x="T0" y="T1"/>
                    </a:cxn>
                    <a:cxn ang="T127">
                      <a:pos x="T2" y="T3"/>
                    </a:cxn>
                    <a:cxn ang="T128">
                      <a:pos x="T4" y="T5"/>
                    </a:cxn>
                    <a:cxn ang="T129">
                      <a:pos x="T6" y="T7"/>
                    </a:cxn>
                    <a:cxn ang="T130">
                      <a:pos x="T8" y="T9"/>
                    </a:cxn>
                    <a:cxn ang="T131">
                      <a:pos x="T10" y="T11"/>
                    </a:cxn>
                    <a:cxn ang="T132">
                      <a:pos x="T12" y="T13"/>
                    </a:cxn>
                    <a:cxn ang="T133">
                      <a:pos x="T14" y="T15"/>
                    </a:cxn>
                    <a:cxn ang="T134">
                      <a:pos x="T16" y="T17"/>
                    </a:cxn>
                    <a:cxn ang="T135">
                      <a:pos x="T18" y="T19"/>
                    </a:cxn>
                    <a:cxn ang="T136">
                      <a:pos x="T20" y="T21"/>
                    </a:cxn>
                    <a:cxn ang="T137">
                      <a:pos x="T22" y="T23"/>
                    </a:cxn>
                    <a:cxn ang="T138">
                      <a:pos x="T24" y="T25"/>
                    </a:cxn>
                    <a:cxn ang="T139">
                      <a:pos x="T26" y="T27"/>
                    </a:cxn>
                    <a:cxn ang="T140">
                      <a:pos x="T28" y="T29"/>
                    </a:cxn>
                    <a:cxn ang="T141">
                      <a:pos x="T30" y="T31"/>
                    </a:cxn>
                    <a:cxn ang="T142">
                      <a:pos x="T32" y="T33"/>
                    </a:cxn>
                    <a:cxn ang="T143">
                      <a:pos x="T34" y="T35"/>
                    </a:cxn>
                    <a:cxn ang="T144">
                      <a:pos x="T36" y="T37"/>
                    </a:cxn>
                    <a:cxn ang="T145">
                      <a:pos x="T38" y="T39"/>
                    </a:cxn>
                    <a:cxn ang="T146">
                      <a:pos x="T40" y="T41"/>
                    </a:cxn>
                    <a:cxn ang="T147">
                      <a:pos x="T42" y="T43"/>
                    </a:cxn>
                    <a:cxn ang="T148">
                      <a:pos x="T44" y="T45"/>
                    </a:cxn>
                    <a:cxn ang="T149">
                      <a:pos x="T46" y="T47"/>
                    </a:cxn>
                    <a:cxn ang="T150">
                      <a:pos x="T48" y="T49"/>
                    </a:cxn>
                    <a:cxn ang="T151">
                      <a:pos x="T50" y="T51"/>
                    </a:cxn>
                    <a:cxn ang="T152">
                      <a:pos x="T52" y="T53"/>
                    </a:cxn>
                    <a:cxn ang="T153">
                      <a:pos x="T54" y="T55"/>
                    </a:cxn>
                    <a:cxn ang="T154">
                      <a:pos x="T56" y="T57"/>
                    </a:cxn>
                    <a:cxn ang="T155">
                      <a:pos x="T58" y="T59"/>
                    </a:cxn>
                    <a:cxn ang="T156">
                      <a:pos x="T60" y="T61"/>
                    </a:cxn>
                    <a:cxn ang="T157">
                      <a:pos x="T62" y="T63"/>
                    </a:cxn>
                    <a:cxn ang="T158">
                      <a:pos x="T64" y="T65"/>
                    </a:cxn>
                    <a:cxn ang="T159">
                      <a:pos x="T66" y="T67"/>
                    </a:cxn>
                    <a:cxn ang="T160">
                      <a:pos x="T68" y="T69"/>
                    </a:cxn>
                    <a:cxn ang="T161">
                      <a:pos x="T70" y="T71"/>
                    </a:cxn>
                    <a:cxn ang="T162">
                      <a:pos x="T72" y="T73"/>
                    </a:cxn>
                    <a:cxn ang="T163">
                      <a:pos x="T74" y="T75"/>
                    </a:cxn>
                    <a:cxn ang="T164">
                      <a:pos x="T76" y="T77"/>
                    </a:cxn>
                    <a:cxn ang="T165">
                      <a:pos x="T78" y="T79"/>
                    </a:cxn>
                    <a:cxn ang="T166">
                      <a:pos x="T80" y="T81"/>
                    </a:cxn>
                    <a:cxn ang="T167">
                      <a:pos x="T82" y="T83"/>
                    </a:cxn>
                    <a:cxn ang="T168">
                      <a:pos x="T84" y="T85"/>
                    </a:cxn>
                    <a:cxn ang="T169">
                      <a:pos x="T86" y="T87"/>
                    </a:cxn>
                    <a:cxn ang="T170">
                      <a:pos x="T88" y="T89"/>
                    </a:cxn>
                    <a:cxn ang="T171">
                      <a:pos x="T90" y="T91"/>
                    </a:cxn>
                    <a:cxn ang="T172">
                      <a:pos x="T92" y="T93"/>
                    </a:cxn>
                    <a:cxn ang="T173">
                      <a:pos x="T94" y="T95"/>
                    </a:cxn>
                    <a:cxn ang="T174">
                      <a:pos x="T96" y="T97"/>
                    </a:cxn>
                    <a:cxn ang="T175">
                      <a:pos x="T98" y="T99"/>
                    </a:cxn>
                    <a:cxn ang="T176">
                      <a:pos x="T100" y="T101"/>
                    </a:cxn>
                    <a:cxn ang="T177">
                      <a:pos x="T102" y="T103"/>
                    </a:cxn>
                    <a:cxn ang="T178">
                      <a:pos x="T104" y="T105"/>
                    </a:cxn>
                    <a:cxn ang="T179">
                      <a:pos x="T106" y="T107"/>
                    </a:cxn>
                    <a:cxn ang="T180">
                      <a:pos x="T108" y="T109"/>
                    </a:cxn>
                    <a:cxn ang="T181">
                      <a:pos x="T110" y="T111"/>
                    </a:cxn>
                    <a:cxn ang="T182">
                      <a:pos x="T112" y="T113"/>
                    </a:cxn>
                    <a:cxn ang="T183">
                      <a:pos x="T114" y="T115"/>
                    </a:cxn>
                    <a:cxn ang="T184">
                      <a:pos x="T116" y="T117"/>
                    </a:cxn>
                    <a:cxn ang="T185">
                      <a:pos x="T118" y="T119"/>
                    </a:cxn>
                    <a:cxn ang="T186">
                      <a:pos x="T120" y="T121"/>
                    </a:cxn>
                    <a:cxn ang="T187">
                      <a:pos x="T122" y="T123"/>
                    </a:cxn>
                    <a:cxn ang="T188">
                      <a:pos x="T124" y="T125"/>
                    </a:cxn>
                  </a:cxnLst>
                  <a:rect l="T189" t="T190" r="T191" b="T192"/>
                  <a:pathLst>
                    <a:path w="1139" h="2079">
                      <a:moveTo>
                        <a:pt x="0" y="2078"/>
                      </a:moveTo>
                      <a:lnTo>
                        <a:pt x="58" y="2076"/>
                      </a:lnTo>
                      <a:lnTo>
                        <a:pt x="116" y="2072"/>
                      </a:lnTo>
                      <a:lnTo>
                        <a:pt x="173" y="2065"/>
                      </a:lnTo>
                      <a:lnTo>
                        <a:pt x="230" y="2055"/>
                      </a:lnTo>
                      <a:lnTo>
                        <a:pt x="286" y="2043"/>
                      </a:lnTo>
                      <a:lnTo>
                        <a:pt x="342" y="2028"/>
                      </a:lnTo>
                      <a:lnTo>
                        <a:pt x="396" y="2011"/>
                      </a:lnTo>
                      <a:lnTo>
                        <a:pt x="450" y="1991"/>
                      </a:lnTo>
                      <a:lnTo>
                        <a:pt x="502" y="1969"/>
                      </a:lnTo>
                      <a:lnTo>
                        <a:pt x="553" y="1944"/>
                      </a:lnTo>
                      <a:lnTo>
                        <a:pt x="603" y="1917"/>
                      </a:lnTo>
                      <a:lnTo>
                        <a:pt x="651" y="1888"/>
                      </a:lnTo>
                      <a:lnTo>
                        <a:pt x="698" y="1857"/>
                      </a:lnTo>
                      <a:lnTo>
                        <a:pt x="742" y="1824"/>
                      </a:lnTo>
                      <a:lnTo>
                        <a:pt x="785" y="1788"/>
                      </a:lnTo>
                      <a:lnTo>
                        <a:pt x="826" y="1751"/>
                      </a:lnTo>
                      <a:lnTo>
                        <a:pt x="864" y="1712"/>
                      </a:lnTo>
                      <a:lnTo>
                        <a:pt x="901" y="1672"/>
                      </a:lnTo>
                      <a:lnTo>
                        <a:pt x="935" y="1629"/>
                      </a:lnTo>
                      <a:lnTo>
                        <a:pt x="966" y="1585"/>
                      </a:lnTo>
                      <a:lnTo>
                        <a:pt x="995" y="1540"/>
                      </a:lnTo>
                      <a:lnTo>
                        <a:pt x="1022" y="1494"/>
                      </a:lnTo>
                      <a:lnTo>
                        <a:pt x="1046" y="1446"/>
                      </a:lnTo>
                      <a:lnTo>
                        <a:pt x="1067" y="1398"/>
                      </a:lnTo>
                      <a:lnTo>
                        <a:pt x="1086" y="1348"/>
                      </a:lnTo>
                      <a:lnTo>
                        <a:pt x="1102" y="1298"/>
                      </a:lnTo>
                      <a:lnTo>
                        <a:pt x="1115" y="1247"/>
                      </a:lnTo>
                      <a:lnTo>
                        <a:pt x="1125" y="1195"/>
                      </a:lnTo>
                      <a:lnTo>
                        <a:pt x="1132" y="1143"/>
                      </a:lnTo>
                      <a:lnTo>
                        <a:pt x="1137" y="1091"/>
                      </a:lnTo>
                      <a:lnTo>
                        <a:pt x="1138" y="1039"/>
                      </a:lnTo>
                      <a:lnTo>
                        <a:pt x="1137" y="987"/>
                      </a:lnTo>
                      <a:lnTo>
                        <a:pt x="1132" y="935"/>
                      </a:lnTo>
                      <a:lnTo>
                        <a:pt x="1125" y="883"/>
                      </a:lnTo>
                      <a:lnTo>
                        <a:pt x="1115" y="831"/>
                      </a:lnTo>
                      <a:lnTo>
                        <a:pt x="1102" y="780"/>
                      </a:lnTo>
                      <a:lnTo>
                        <a:pt x="1086" y="730"/>
                      </a:lnTo>
                      <a:lnTo>
                        <a:pt x="1067" y="680"/>
                      </a:lnTo>
                      <a:lnTo>
                        <a:pt x="1046" y="632"/>
                      </a:lnTo>
                      <a:lnTo>
                        <a:pt x="1022" y="584"/>
                      </a:lnTo>
                      <a:lnTo>
                        <a:pt x="995" y="538"/>
                      </a:lnTo>
                      <a:lnTo>
                        <a:pt x="966" y="493"/>
                      </a:lnTo>
                      <a:lnTo>
                        <a:pt x="935" y="449"/>
                      </a:lnTo>
                      <a:lnTo>
                        <a:pt x="901" y="407"/>
                      </a:lnTo>
                      <a:lnTo>
                        <a:pt x="864" y="366"/>
                      </a:lnTo>
                      <a:lnTo>
                        <a:pt x="826" y="327"/>
                      </a:lnTo>
                      <a:lnTo>
                        <a:pt x="785" y="290"/>
                      </a:lnTo>
                      <a:lnTo>
                        <a:pt x="742" y="254"/>
                      </a:lnTo>
                      <a:lnTo>
                        <a:pt x="698" y="221"/>
                      </a:lnTo>
                      <a:lnTo>
                        <a:pt x="651" y="190"/>
                      </a:lnTo>
                      <a:lnTo>
                        <a:pt x="603" y="161"/>
                      </a:lnTo>
                      <a:lnTo>
                        <a:pt x="553" y="134"/>
                      </a:lnTo>
                      <a:lnTo>
                        <a:pt x="502" y="109"/>
                      </a:lnTo>
                      <a:lnTo>
                        <a:pt x="450" y="87"/>
                      </a:lnTo>
                      <a:lnTo>
                        <a:pt x="396" y="68"/>
                      </a:lnTo>
                      <a:lnTo>
                        <a:pt x="342" y="50"/>
                      </a:lnTo>
                      <a:lnTo>
                        <a:pt x="286" y="35"/>
                      </a:lnTo>
                      <a:lnTo>
                        <a:pt x="230" y="23"/>
                      </a:lnTo>
                      <a:lnTo>
                        <a:pt x="173" y="13"/>
                      </a:lnTo>
                      <a:lnTo>
                        <a:pt x="116" y="6"/>
                      </a:lnTo>
                      <a:lnTo>
                        <a:pt x="58" y="2"/>
                      </a:lnTo>
                      <a:lnTo>
                        <a:pt x="1" y="0"/>
                      </a:lnTo>
                    </a:path>
                  </a:pathLst>
                </a:cu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83006" name="Freeform 37"/>
              <p:cNvSpPr>
                <a:spLocks noChangeArrowheads="1"/>
              </p:cNvSpPr>
              <p:nvPr/>
            </p:nvSpPr>
            <p:spPr bwMode="auto">
              <a:xfrm>
                <a:off x="2008" y="3244"/>
                <a:ext cx="308" cy="472"/>
              </a:xfrm>
              <a:custGeom>
                <a:avLst/>
                <a:gdLst>
                  <a:gd name="T0" fmla="*/ 70 w 1357"/>
                  <a:gd name="T1" fmla="*/ 0 h 2080"/>
                  <a:gd name="T2" fmla="*/ 0 w 1357"/>
                  <a:gd name="T3" fmla="*/ 0 h 2080"/>
                  <a:gd name="T4" fmla="*/ 0 w 1357"/>
                  <a:gd name="T5" fmla="*/ 107 h 2080"/>
                  <a:gd name="T6" fmla="*/ 70 w 1357"/>
                  <a:gd name="T7" fmla="*/ 107 h 208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357"/>
                  <a:gd name="T13" fmla="*/ 0 h 2080"/>
                  <a:gd name="T14" fmla="*/ 1357 w 1357"/>
                  <a:gd name="T15" fmla="*/ 2080 h 208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357" h="2080">
                    <a:moveTo>
                      <a:pt x="1356" y="0"/>
                    </a:moveTo>
                    <a:lnTo>
                      <a:pt x="0" y="0"/>
                    </a:lnTo>
                    <a:lnTo>
                      <a:pt x="0" y="2079"/>
                    </a:lnTo>
                    <a:lnTo>
                      <a:pt x="1356" y="2079"/>
                    </a:lnTo>
                  </a:path>
                </a:pathLst>
              </a:cu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82972" name="Line 38"/>
            <p:cNvSpPr>
              <a:spLocks noChangeShapeType="1"/>
            </p:cNvSpPr>
            <p:nvPr/>
          </p:nvSpPr>
          <p:spPr bwMode="auto">
            <a:xfrm flipH="1">
              <a:off x="3193" y="1884"/>
              <a:ext cx="61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973" name="Line 39"/>
            <p:cNvSpPr>
              <a:spLocks noChangeShapeType="1"/>
            </p:cNvSpPr>
            <p:nvPr/>
          </p:nvSpPr>
          <p:spPr bwMode="auto">
            <a:xfrm flipH="1">
              <a:off x="3193" y="2022"/>
              <a:ext cx="61" cy="1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cxnSp>
          <p:nvCxnSpPr>
            <p:cNvPr id="82974" name="AutoShape 40"/>
            <p:cNvCxnSpPr>
              <a:cxnSpLocks noChangeShapeType="1"/>
              <a:stCxn id="82954" idx="1"/>
              <a:endCxn id="83003" idx="6"/>
            </p:cNvCxnSpPr>
            <p:nvPr/>
          </p:nvCxnSpPr>
          <p:spPr bwMode="auto">
            <a:xfrm rot="10800000">
              <a:off x="3577" y="1954"/>
              <a:ext cx="231" cy="150"/>
            </a:xfrm>
            <a:prstGeom prst="bentConnector3">
              <a:avLst>
                <a:gd name="adj1" fmla="val 51949"/>
              </a:avLst>
            </a:prstGeom>
            <a:noFill/>
            <a:ln w="254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82975" name="AutoShape 41"/>
            <p:cNvCxnSpPr>
              <a:cxnSpLocks noChangeShapeType="1"/>
              <a:stCxn id="82964" idx="1"/>
              <a:endCxn id="82967" idx="6"/>
            </p:cNvCxnSpPr>
            <p:nvPr/>
          </p:nvCxnSpPr>
          <p:spPr bwMode="auto">
            <a:xfrm rot="10800000">
              <a:off x="4848" y="1850"/>
              <a:ext cx="123" cy="242"/>
            </a:xfrm>
            <a:prstGeom prst="bentConnector3">
              <a:avLst>
                <a:gd name="adj1" fmla="val 53657"/>
              </a:avLst>
            </a:prstGeom>
            <a:noFill/>
            <a:ln w="254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sp>
          <p:nvSpPr>
            <p:cNvPr id="82976" name="Oval 42"/>
            <p:cNvSpPr>
              <a:spLocks noChangeArrowheads="1"/>
            </p:cNvSpPr>
            <p:nvPr/>
          </p:nvSpPr>
          <p:spPr bwMode="auto">
            <a:xfrm>
              <a:off x="2776" y="2007"/>
              <a:ext cx="41" cy="42"/>
            </a:xfrm>
            <a:prstGeom prst="ellipse">
              <a:avLst/>
            </a:prstGeom>
            <a:solidFill>
              <a:schemeClr val="bg2"/>
            </a:solidFill>
            <a:ln w="254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82977" name="AutoShape 43"/>
            <p:cNvCxnSpPr>
              <a:cxnSpLocks noChangeShapeType="1"/>
              <a:stCxn id="82960" idx="3"/>
              <a:endCxn id="82976" idx="4"/>
            </p:cNvCxnSpPr>
            <p:nvPr/>
          </p:nvCxnSpPr>
          <p:spPr bwMode="auto">
            <a:xfrm flipV="1">
              <a:off x="2672" y="2055"/>
              <a:ext cx="125" cy="153"/>
            </a:xfrm>
            <a:prstGeom prst="bentConnector2">
              <a:avLst/>
            </a:prstGeom>
            <a:noFill/>
            <a:ln w="254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82978" name="AutoShape 44"/>
            <p:cNvCxnSpPr>
              <a:cxnSpLocks noChangeShapeType="1"/>
              <a:stCxn id="82976" idx="0"/>
              <a:endCxn id="82988" idx="4"/>
            </p:cNvCxnSpPr>
            <p:nvPr/>
          </p:nvCxnSpPr>
          <p:spPr bwMode="auto">
            <a:xfrm flipV="1">
              <a:off x="2797" y="1795"/>
              <a:ext cx="0" cy="205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82979" name="AutoShape 45"/>
            <p:cNvCxnSpPr>
              <a:cxnSpLocks noChangeShapeType="1"/>
              <a:stCxn id="82976" idx="6"/>
              <a:endCxn id="82973" idx="1"/>
            </p:cNvCxnSpPr>
            <p:nvPr/>
          </p:nvCxnSpPr>
          <p:spPr bwMode="auto">
            <a:xfrm>
              <a:off x="2825" y="2028"/>
              <a:ext cx="368" cy="1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82980" name="Oval 46"/>
            <p:cNvSpPr>
              <a:spLocks noChangeArrowheads="1"/>
            </p:cNvSpPr>
            <p:nvPr/>
          </p:nvSpPr>
          <p:spPr bwMode="auto">
            <a:xfrm>
              <a:off x="5485" y="1592"/>
              <a:ext cx="42" cy="42"/>
            </a:xfrm>
            <a:prstGeom prst="ellipse">
              <a:avLst/>
            </a:prstGeom>
            <a:solidFill>
              <a:schemeClr val="bg2"/>
            </a:solidFill>
            <a:ln w="254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82981" name="AutoShape 47"/>
            <p:cNvCxnSpPr>
              <a:cxnSpLocks noChangeShapeType="1"/>
              <a:stCxn id="82965" idx="3"/>
              <a:endCxn id="82980" idx="4"/>
            </p:cNvCxnSpPr>
            <p:nvPr/>
          </p:nvCxnSpPr>
          <p:spPr bwMode="auto">
            <a:xfrm flipV="1">
              <a:off x="5363" y="1641"/>
              <a:ext cx="143" cy="434"/>
            </a:xfrm>
            <a:prstGeom prst="bentConnector2">
              <a:avLst/>
            </a:prstGeom>
            <a:noFill/>
            <a:ln w="254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82982" name="AutoShape 48"/>
            <p:cNvCxnSpPr>
              <a:cxnSpLocks noChangeShapeType="1"/>
              <a:stCxn id="82980" idx="0"/>
            </p:cNvCxnSpPr>
            <p:nvPr/>
          </p:nvCxnSpPr>
          <p:spPr bwMode="auto">
            <a:xfrm flipV="1">
              <a:off x="5506" y="1340"/>
              <a:ext cx="0" cy="244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82983" name="AutoShape 49"/>
            <p:cNvCxnSpPr>
              <a:cxnSpLocks noChangeShapeType="1"/>
              <a:stCxn id="82980" idx="2"/>
              <a:endCxn id="82972" idx="1"/>
            </p:cNvCxnSpPr>
            <p:nvPr/>
          </p:nvCxnSpPr>
          <p:spPr bwMode="auto">
            <a:xfrm rot="10800000" flipV="1">
              <a:off x="3193" y="1613"/>
              <a:ext cx="2285" cy="278"/>
            </a:xfrm>
            <a:prstGeom prst="bentConnector4">
              <a:avLst>
                <a:gd name="adj1" fmla="val 48491"/>
                <a:gd name="adj2" fmla="val -606"/>
              </a:avLst>
            </a:prstGeom>
            <a:noFill/>
            <a:ln w="254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sp>
          <p:nvSpPr>
            <p:cNvPr id="82984" name="Oval 50"/>
            <p:cNvSpPr>
              <a:spLocks noChangeArrowheads="1"/>
            </p:cNvSpPr>
            <p:nvPr/>
          </p:nvSpPr>
          <p:spPr bwMode="auto">
            <a:xfrm>
              <a:off x="4324" y="1874"/>
              <a:ext cx="41" cy="42"/>
            </a:xfrm>
            <a:prstGeom prst="ellipse">
              <a:avLst/>
            </a:prstGeom>
            <a:solidFill>
              <a:schemeClr val="bg2"/>
            </a:solidFill>
            <a:ln w="254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82985" name="AutoShape 51"/>
            <p:cNvCxnSpPr>
              <a:cxnSpLocks noChangeShapeType="1"/>
              <a:stCxn id="82955" idx="3"/>
              <a:endCxn id="82984" idx="4"/>
            </p:cNvCxnSpPr>
            <p:nvPr/>
          </p:nvCxnSpPr>
          <p:spPr bwMode="auto">
            <a:xfrm flipV="1">
              <a:off x="4194" y="1923"/>
              <a:ext cx="150" cy="164"/>
            </a:xfrm>
            <a:prstGeom prst="bentConnector2">
              <a:avLst/>
            </a:prstGeom>
            <a:noFill/>
            <a:ln w="254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82986" name="AutoShape 52"/>
            <p:cNvCxnSpPr>
              <a:cxnSpLocks noChangeShapeType="1"/>
              <a:stCxn id="82984" idx="0"/>
            </p:cNvCxnSpPr>
            <p:nvPr/>
          </p:nvCxnSpPr>
          <p:spPr bwMode="auto">
            <a:xfrm flipV="1">
              <a:off x="4345" y="1340"/>
              <a:ext cx="0" cy="526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82987" name="AutoShape 53"/>
            <p:cNvCxnSpPr>
              <a:cxnSpLocks noChangeShapeType="1"/>
              <a:stCxn id="82984" idx="6"/>
              <a:endCxn id="82970" idx="0"/>
            </p:cNvCxnSpPr>
            <p:nvPr/>
          </p:nvCxnSpPr>
          <p:spPr bwMode="auto">
            <a:xfrm flipV="1">
              <a:off x="4373" y="1894"/>
              <a:ext cx="109" cy="1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82988" name="Oval 54"/>
            <p:cNvSpPr>
              <a:spLocks noChangeArrowheads="1"/>
            </p:cNvSpPr>
            <p:nvPr/>
          </p:nvSpPr>
          <p:spPr bwMode="auto">
            <a:xfrm>
              <a:off x="2776" y="1747"/>
              <a:ext cx="41" cy="41"/>
            </a:xfrm>
            <a:prstGeom prst="ellipse">
              <a:avLst/>
            </a:prstGeom>
            <a:solidFill>
              <a:schemeClr val="bg2"/>
            </a:solidFill>
            <a:ln w="254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82989" name="AutoShape 55"/>
            <p:cNvCxnSpPr>
              <a:cxnSpLocks noChangeShapeType="1"/>
              <a:stCxn id="82969" idx="0"/>
              <a:endCxn id="82988" idx="6"/>
            </p:cNvCxnSpPr>
            <p:nvPr/>
          </p:nvCxnSpPr>
          <p:spPr bwMode="auto">
            <a:xfrm flipH="1" flipV="1">
              <a:off x="2825" y="1768"/>
              <a:ext cx="1653" cy="3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82990" name="AutoShape 56"/>
            <p:cNvCxnSpPr>
              <a:cxnSpLocks noChangeShapeType="1"/>
              <a:stCxn id="82988" idx="0"/>
            </p:cNvCxnSpPr>
            <p:nvPr/>
          </p:nvCxnSpPr>
          <p:spPr bwMode="auto">
            <a:xfrm flipV="1">
              <a:off x="2797" y="1340"/>
              <a:ext cx="0" cy="399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82991" name="AutoShape 57"/>
            <p:cNvCxnSpPr>
              <a:cxnSpLocks noChangeShapeType="1"/>
              <a:stCxn id="82988" idx="2"/>
              <a:endCxn id="83004" idx="2"/>
            </p:cNvCxnSpPr>
            <p:nvPr/>
          </p:nvCxnSpPr>
          <p:spPr bwMode="auto">
            <a:xfrm rot="10800000" flipV="1">
              <a:off x="2212" y="1768"/>
              <a:ext cx="556" cy="422"/>
            </a:xfrm>
            <a:prstGeom prst="bentConnector3">
              <a:avLst>
                <a:gd name="adj1" fmla="val 110611"/>
              </a:avLst>
            </a:prstGeom>
            <a:noFill/>
            <a:ln w="254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82992" name="AutoShape 58"/>
            <p:cNvCxnSpPr>
              <a:cxnSpLocks noChangeShapeType="1"/>
              <a:stCxn id="82980" idx="6"/>
              <a:endCxn id="82962" idx="1"/>
            </p:cNvCxnSpPr>
            <p:nvPr/>
          </p:nvCxnSpPr>
          <p:spPr bwMode="auto">
            <a:xfrm flipH="1">
              <a:off x="2280" y="1613"/>
              <a:ext cx="3255" cy="975"/>
            </a:xfrm>
            <a:prstGeom prst="bentConnector5">
              <a:avLst>
                <a:gd name="adj1" fmla="val -4176"/>
                <a:gd name="adj2" fmla="val 114051"/>
                <a:gd name="adj3" fmla="val 104426"/>
              </a:avLst>
            </a:prstGeom>
            <a:noFill/>
            <a:ln w="254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sp>
          <p:nvSpPr>
            <p:cNvPr id="82993" name="Text Box 60"/>
            <p:cNvSpPr txBox="1">
              <a:spLocks noChangeArrowheads="1"/>
            </p:cNvSpPr>
            <p:nvPr/>
          </p:nvSpPr>
          <p:spPr bwMode="auto">
            <a:xfrm>
              <a:off x="2779" y="1200"/>
              <a:ext cx="268" cy="231"/>
            </a:xfrm>
            <a:prstGeom prst="rect">
              <a:avLst/>
            </a:prstGeom>
            <a:noFill/>
            <a:ln w="254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Q</a:t>
              </a:r>
              <a:r>
                <a:rPr lang="en-US" baseline="-25000"/>
                <a:t>2</a:t>
              </a:r>
            </a:p>
          </p:txBody>
        </p:sp>
        <p:sp>
          <p:nvSpPr>
            <p:cNvPr id="82994" name="Text Box 61"/>
            <p:cNvSpPr txBox="1">
              <a:spLocks noChangeArrowheads="1"/>
            </p:cNvSpPr>
            <p:nvPr/>
          </p:nvSpPr>
          <p:spPr bwMode="auto">
            <a:xfrm>
              <a:off x="4371" y="1209"/>
              <a:ext cx="268" cy="231"/>
            </a:xfrm>
            <a:prstGeom prst="rect">
              <a:avLst/>
            </a:prstGeom>
            <a:noFill/>
            <a:ln w="254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Q</a:t>
              </a:r>
              <a:r>
                <a:rPr lang="en-US" baseline="-25000"/>
                <a:t>1</a:t>
              </a:r>
            </a:p>
          </p:txBody>
        </p:sp>
        <p:sp>
          <p:nvSpPr>
            <p:cNvPr id="82995" name="Text Box 62"/>
            <p:cNvSpPr txBox="1">
              <a:spLocks noChangeArrowheads="1"/>
            </p:cNvSpPr>
            <p:nvPr/>
          </p:nvSpPr>
          <p:spPr bwMode="auto">
            <a:xfrm>
              <a:off x="5515" y="1209"/>
              <a:ext cx="268" cy="231"/>
            </a:xfrm>
            <a:prstGeom prst="rect">
              <a:avLst/>
            </a:prstGeom>
            <a:noFill/>
            <a:ln w="254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Q</a:t>
              </a:r>
              <a:r>
                <a:rPr lang="en-US" baseline="-25000"/>
                <a:t>0</a:t>
              </a:r>
            </a:p>
          </p:txBody>
        </p:sp>
        <p:sp>
          <p:nvSpPr>
            <p:cNvPr id="82996" name="Oval 63"/>
            <p:cNvSpPr>
              <a:spLocks noChangeArrowheads="1"/>
            </p:cNvSpPr>
            <p:nvPr/>
          </p:nvSpPr>
          <p:spPr bwMode="auto">
            <a:xfrm>
              <a:off x="3678" y="2793"/>
              <a:ext cx="41" cy="41"/>
            </a:xfrm>
            <a:prstGeom prst="ellipse">
              <a:avLst/>
            </a:prstGeom>
            <a:solidFill>
              <a:schemeClr val="bg2"/>
            </a:solidFill>
            <a:ln w="254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82997" name="AutoShape 64"/>
            <p:cNvCxnSpPr>
              <a:cxnSpLocks noChangeShapeType="1"/>
              <a:stCxn id="82996" idx="0"/>
              <a:endCxn id="83017" idx="3"/>
            </p:cNvCxnSpPr>
            <p:nvPr/>
          </p:nvCxnSpPr>
          <p:spPr bwMode="auto">
            <a:xfrm rot="-5400000">
              <a:off x="3522" y="2483"/>
              <a:ext cx="480" cy="126"/>
            </a:xfrm>
            <a:prstGeom prst="bentConnector2">
              <a:avLst/>
            </a:prstGeom>
            <a:noFill/>
            <a:ln w="254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82998" name="AutoShape 65"/>
            <p:cNvCxnSpPr>
              <a:cxnSpLocks noChangeShapeType="1"/>
              <a:stCxn id="82996" idx="6"/>
              <a:endCxn id="83015" idx="3"/>
            </p:cNvCxnSpPr>
            <p:nvPr/>
          </p:nvCxnSpPr>
          <p:spPr bwMode="auto">
            <a:xfrm flipV="1">
              <a:off x="3726" y="2293"/>
              <a:ext cx="1269" cy="521"/>
            </a:xfrm>
            <a:prstGeom prst="bentConnector3">
              <a:avLst>
                <a:gd name="adj1" fmla="val 87278"/>
              </a:avLst>
            </a:prstGeom>
            <a:noFill/>
            <a:ln w="254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sp>
          <p:nvSpPr>
            <p:cNvPr id="82999" name="Oval 66"/>
            <p:cNvSpPr>
              <a:spLocks noChangeArrowheads="1"/>
            </p:cNvSpPr>
            <p:nvPr/>
          </p:nvSpPr>
          <p:spPr bwMode="auto">
            <a:xfrm>
              <a:off x="2023" y="2792"/>
              <a:ext cx="41" cy="42"/>
            </a:xfrm>
            <a:prstGeom prst="ellipse">
              <a:avLst/>
            </a:prstGeom>
            <a:solidFill>
              <a:schemeClr val="bg2"/>
            </a:solidFill>
            <a:ln w="254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83000" name="AutoShape 67"/>
            <p:cNvCxnSpPr>
              <a:cxnSpLocks noChangeShapeType="1"/>
              <a:stCxn id="82999" idx="0"/>
              <a:endCxn id="82958" idx="3"/>
            </p:cNvCxnSpPr>
            <p:nvPr/>
          </p:nvCxnSpPr>
          <p:spPr bwMode="auto">
            <a:xfrm rot="-5400000">
              <a:off x="1970" y="2452"/>
              <a:ext cx="406" cy="257"/>
            </a:xfrm>
            <a:prstGeom prst="bentConnector2">
              <a:avLst/>
            </a:prstGeom>
            <a:noFill/>
            <a:ln w="254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83001" name="AutoShape 68"/>
            <p:cNvCxnSpPr>
              <a:cxnSpLocks noChangeShapeType="1"/>
              <a:stCxn id="82999" idx="6"/>
              <a:endCxn id="82996" idx="2"/>
            </p:cNvCxnSpPr>
            <p:nvPr/>
          </p:nvCxnSpPr>
          <p:spPr bwMode="auto">
            <a:xfrm>
              <a:off x="2072" y="2813"/>
              <a:ext cx="1598" cy="1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83002" name="AutoShape 69"/>
            <p:cNvCxnSpPr>
              <a:cxnSpLocks noChangeShapeType="1"/>
              <a:stCxn id="82999" idx="2"/>
            </p:cNvCxnSpPr>
            <p:nvPr/>
          </p:nvCxnSpPr>
          <p:spPr bwMode="auto">
            <a:xfrm flipH="1">
              <a:off x="1721" y="2813"/>
              <a:ext cx="294" cy="1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83003" name="Oval 203"/>
            <p:cNvSpPr>
              <a:spLocks noChangeArrowheads="1"/>
            </p:cNvSpPr>
            <p:nvPr/>
          </p:nvSpPr>
          <p:spPr bwMode="auto">
            <a:xfrm>
              <a:off x="3528" y="1933"/>
              <a:ext cx="41" cy="41"/>
            </a:xfrm>
            <a:prstGeom prst="ellipse">
              <a:avLst/>
            </a:prstGeom>
            <a:noFill/>
            <a:ln w="254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004" name="Oval 205"/>
            <p:cNvSpPr>
              <a:spLocks noChangeArrowheads="1"/>
            </p:cNvSpPr>
            <p:nvPr/>
          </p:nvSpPr>
          <p:spPr bwMode="auto">
            <a:xfrm>
              <a:off x="2220" y="2152"/>
              <a:ext cx="84" cy="76"/>
            </a:xfrm>
            <a:prstGeom prst="ellipse">
              <a:avLst/>
            </a:prstGeom>
            <a:solidFill>
              <a:srgbClr val="FFFFFF"/>
            </a:solidFill>
            <a:ln w="254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ECEN 301</a:t>
            </a:r>
          </a:p>
        </p:txBody>
      </p:sp>
      <p:sp>
        <p:nvSpPr>
          <p:cNvPr id="83971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Discussion #25 – Final Review</a:t>
            </a:r>
          </a:p>
        </p:txBody>
      </p:sp>
      <p:sp>
        <p:nvSpPr>
          <p:cNvPr id="83972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95C4B437-3BD8-44F9-89CE-9BD3F9F8E68C}" type="slidenum">
              <a:rPr lang="en-US" smtClean="0"/>
              <a:pPr lvl="1"/>
              <a:t>75</a:t>
            </a:fld>
            <a:endParaRPr lang="en-US" smtClean="0"/>
          </a:p>
        </p:txBody>
      </p:sp>
      <p:sp>
        <p:nvSpPr>
          <p:cNvPr id="839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Sequential Logic</a:t>
            </a:r>
          </a:p>
        </p:txBody>
      </p:sp>
      <p:sp>
        <p:nvSpPr>
          <p:cNvPr id="8397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06400" y="1333500"/>
            <a:ext cx="8585200" cy="881063"/>
          </a:xfrm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sz="2400" b="1" u="sng" smtClean="0"/>
              <a:t>Example9</a:t>
            </a:r>
            <a:r>
              <a:rPr lang="en-US" sz="2400" smtClean="0"/>
              <a:t>: Assuming the outputs of the following circuit start in a 000 state, determine the outputs for 4 clock cycles</a:t>
            </a:r>
          </a:p>
        </p:txBody>
      </p:sp>
      <p:sp>
        <p:nvSpPr>
          <p:cNvPr id="83975" name="Text Box 70"/>
          <p:cNvSpPr txBox="1">
            <a:spLocks noChangeArrowheads="1"/>
          </p:cNvSpPr>
          <p:nvPr/>
        </p:nvSpPr>
        <p:spPr bwMode="auto">
          <a:xfrm>
            <a:off x="2635250" y="4114800"/>
            <a:ext cx="641350" cy="366713"/>
          </a:xfrm>
          <a:prstGeom prst="rect">
            <a:avLst/>
          </a:prstGeom>
          <a:noFill/>
          <a:ln w="254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/>
              <a:t>CLK</a:t>
            </a:r>
          </a:p>
        </p:txBody>
      </p:sp>
      <p:graphicFrame>
        <p:nvGraphicFramePr>
          <p:cNvPr id="948307" name="Group 83"/>
          <p:cNvGraphicFramePr>
            <a:graphicFrameLocks noGrp="1"/>
          </p:cNvGraphicFramePr>
          <p:nvPr/>
        </p:nvGraphicFramePr>
        <p:xfrm>
          <a:off x="5181600" y="4953000"/>
          <a:ext cx="1905000" cy="1066800"/>
        </p:xfrm>
        <a:graphic>
          <a:graphicData uri="http://schemas.openxmlformats.org/drawingml/2006/table">
            <a:tbl>
              <a:tblPr/>
              <a:tblGrid>
                <a:gridCol w="457200"/>
                <a:gridCol w="762000"/>
                <a:gridCol w="685800"/>
              </a:tblGrid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CLK</a:t>
                      </a:r>
                      <a:endParaRPr kumimoji="0" lang="en-US" sz="2000" b="0" i="0" u="none" strike="noStrike" cap="none" normalizeH="0" baseline="-2500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Q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new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Q</a:t>
                      </a:r>
                      <a:r>
                        <a:rPr kumimoji="0" lang="en-US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old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95A9">
                        <a:alpha val="50000"/>
                      </a:srgbClr>
                    </a:solidFill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Q</a:t>
                      </a:r>
                      <a:r>
                        <a:rPr kumimoji="0" lang="en-US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old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95A9">
                        <a:alpha val="5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83992" name="Line 99"/>
          <p:cNvSpPr>
            <a:spLocks noChangeShapeType="1"/>
          </p:cNvSpPr>
          <p:nvPr/>
        </p:nvSpPr>
        <p:spPr bwMode="auto">
          <a:xfrm flipV="1">
            <a:off x="6043613" y="5392738"/>
            <a:ext cx="0" cy="279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lg" len="lg"/>
            <a:tailEnd type="arrow" w="lg" len="med"/>
          </a:ln>
        </p:spPr>
        <p:txBody>
          <a:bodyPr/>
          <a:lstStyle/>
          <a:p>
            <a:endParaRPr lang="en-US"/>
          </a:p>
        </p:txBody>
      </p:sp>
      <p:sp>
        <p:nvSpPr>
          <p:cNvPr id="83993" name="Line 100"/>
          <p:cNvSpPr>
            <a:spLocks noChangeShapeType="1"/>
          </p:cNvSpPr>
          <p:nvPr/>
        </p:nvSpPr>
        <p:spPr bwMode="auto">
          <a:xfrm flipV="1">
            <a:off x="6043613" y="5700713"/>
            <a:ext cx="0" cy="279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lg" len="lg"/>
            <a:tailEnd type="arrow" w="lg" len="med"/>
          </a:ln>
        </p:spPr>
        <p:txBody>
          <a:bodyPr/>
          <a:lstStyle/>
          <a:p>
            <a:endParaRPr lang="en-US"/>
          </a:p>
        </p:txBody>
      </p:sp>
      <p:sp>
        <p:nvSpPr>
          <p:cNvPr id="83994" name="Line 101"/>
          <p:cNvSpPr>
            <a:spLocks noChangeShapeType="1"/>
          </p:cNvSpPr>
          <p:nvPr/>
        </p:nvSpPr>
        <p:spPr bwMode="auto">
          <a:xfrm>
            <a:off x="6553200" y="5756275"/>
            <a:ext cx="354013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948326" name="Group 102"/>
          <p:cNvGraphicFramePr>
            <a:graphicFrameLocks noGrp="1"/>
          </p:cNvGraphicFramePr>
          <p:nvPr/>
        </p:nvGraphicFramePr>
        <p:xfrm>
          <a:off x="7162800" y="4953000"/>
          <a:ext cx="1905000" cy="1066800"/>
        </p:xfrm>
        <a:graphic>
          <a:graphicData uri="http://schemas.openxmlformats.org/drawingml/2006/table">
            <a:tbl>
              <a:tblPr/>
              <a:tblGrid>
                <a:gridCol w="457200"/>
                <a:gridCol w="762000"/>
                <a:gridCol w="685800"/>
              </a:tblGrid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CLK</a:t>
                      </a:r>
                      <a:endParaRPr kumimoji="0" lang="en-US" sz="2000" b="0" i="0" u="none" strike="noStrike" cap="none" normalizeH="0" baseline="-2500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Q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new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95A9">
                        <a:alpha val="50000"/>
                      </a:srgbClr>
                    </a:solidFill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95A9">
                        <a:alpha val="5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84011" name="Line 118"/>
          <p:cNvSpPr>
            <a:spLocks noChangeShapeType="1"/>
          </p:cNvSpPr>
          <p:nvPr/>
        </p:nvSpPr>
        <p:spPr bwMode="auto">
          <a:xfrm flipV="1">
            <a:off x="8001000" y="5362575"/>
            <a:ext cx="0" cy="279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lg" len="lg"/>
            <a:tailEnd type="arrow" w="lg" len="med"/>
          </a:ln>
        </p:spPr>
        <p:txBody>
          <a:bodyPr/>
          <a:lstStyle/>
          <a:p>
            <a:endParaRPr lang="en-US"/>
          </a:p>
        </p:txBody>
      </p:sp>
      <p:sp>
        <p:nvSpPr>
          <p:cNvPr id="84012" name="Line 119"/>
          <p:cNvSpPr>
            <a:spLocks noChangeShapeType="1"/>
          </p:cNvSpPr>
          <p:nvPr/>
        </p:nvSpPr>
        <p:spPr bwMode="auto">
          <a:xfrm flipV="1">
            <a:off x="8001000" y="5670550"/>
            <a:ext cx="0" cy="279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lg" len="lg"/>
            <a:tailEnd type="arrow" w="lg" len="med"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948344" name="Group 120"/>
          <p:cNvGraphicFramePr>
            <a:graphicFrameLocks noGrp="1"/>
          </p:cNvGraphicFramePr>
          <p:nvPr/>
        </p:nvGraphicFramePr>
        <p:xfrm>
          <a:off x="2743200" y="4564063"/>
          <a:ext cx="2362200" cy="1737360"/>
        </p:xfrm>
        <a:graphic>
          <a:graphicData uri="http://schemas.openxmlformats.org/drawingml/2006/table">
            <a:tbl>
              <a:tblPr/>
              <a:tblGrid>
                <a:gridCol w="457200"/>
                <a:gridCol w="457200"/>
                <a:gridCol w="762000"/>
                <a:gridCol w="685800"/>
              </a:tblGrid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J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K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CLK</a:t>
                      </a:r>
                      <a:endParaRPr kumimoji="0" lang="en-US" sz="2000" b="0" i="0" u="none" strike="noStrike" cap="none" normalizeH="0" baseline="-2500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Q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new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Q</a:t>
                      </a:r>
                      <a:r>
                        <a:rPr kumimoji="0" lang="en-US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old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95A9">
                        <a:alpha val="50000"/>
                      </a:srgbClr>
                    </a:solidFill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95A9">
                        <a:alpha val="50000"/>
                      </a:srgbClr>
                    </a:solidFill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95A9">
                        <a:alpha val="50000"/>
                      </a:srgbClr>
                    </a:solidFill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Q</a:t>
                      </a:r>
                      <a:r>
                        <a:rPr kumimoji="0" lang="en-US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old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95A9">
                        <a:alpha val="5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84040" name="Line 147"/>
          <p:cNvSpPr>
            <a:spLocks noChangeShapeType="1"/>
          </p:cNvSpPr>
          <p:nvPr/>
        </p:nvSpPr>
        <p:spPr bwMode="auto">
          <a:xfrm flipV="1">
            <a:off x="3986213" y="4986338"/>
            <a:ext cx="0" cy="279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lg" len="lg"/>
            <a:tailEnd type="arrow" w="lg" len="med"/>
          </a:ln>
        </p:spPr>
        <p:txBody>
          <a:bodyPr/>
          <a:lstStyle/>
          <a:p>
            <a:endParaRPr lang="en-US"/>
          </a:p>
        </p:txBody>
      </p:sp>
      <p:sp>
        <p:nvSpPr>
          <p:cNvPr id="84041" name="Line 148"/>
          <p:cNvSpPr>
            <a:spLocks noChangeShapeType="1"/>
          </p:cNvSpPr>
          <p:nvPr/>
        </p:nvSpPr>
        <p:spPr bwMode="auto">
          <a:xfrm flipV="1">
            <a:off x="3986213" y="5294313"/>
            <a:ext cx="0" cy="279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lg" len="lg"/>
            <a:tailEnd type="arrow" w="lg" len="med"/>
          </a:ln>
        </p:spPr>
        <p:txBody>
          <a:bodyPr/>
          <a:lstStyle/>
          <a:p>
            <a:endParaRPr lang="en-US"/>
          </a:p>
        </p:txBody>
      </p:sp>
      <p:sp>
        <p:nvSpPr>
          <p:cNvPr id="84042" name="Line 149"/>
          <p:cNvSpPr>
            <a:spLocks noChangeShapeType="1"/>
          </p:cNvSpPr>
          <p:nvPr/>
        </p:nvSpPr>
        <p:spPr bwMode="auto">
          <a:xfrm flipV="1">
            <a:off x="3984625" y="5635625"/>
            <a:ext cx="0" cy="279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lg" len="lg"/>
            <a:tailEnd type="arrow" w="lg" len="med"/>
          </a:ln>
        </p:spPr>
        <p:txBody>
          <a:bodyPr/>
          <a:lstStyle/>
          <a:p>
            <a:endParaRPr lang="en-US"/>
          </a:p>
        </p:txBody>
      </p:sp>
      <p:sp>
        <p:nvSpPr>
          <p:cNvPr id="84043" name="Line 150"/>
          <p:cNvSpPr>
            <a:spLocks noChangeShapeType="1"/>
          </p:cNvSpPr>
          <p:nvPr/>
        </p:nvSpPr>
        <p:spPr bwMode="auto">
          <a:xfrm flipV="1">
            <a:off x="3984625" y="5976938"/>
            <a:ext cx="0" cy="279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lg" len="lg"/>
            <a:tailEnd type="arrow" w="lg" len="med"/>
          </a:ln>
        </p:spPr>
        <p:txBody>
          <a:bodyPr/>
          <a:lstStyle/>
          <a:p>
            <a:endParaRPr lang="en-US"/>
          </a:p>
        </p:txBody>
      </p:sp>
      <p:sp>
        <p:nvSpPr>
          <p:cNvPr id="84044" name="Line 151"/>
          <p:cNvSpPr>
            <a:spLocks noChangeShapeType="1"/>
          </p:cNvSpPr>
          <p:nvPr/>
        </p:nvSpPr>
        <p:spPr bwMode="auto">
          <a:xfrm>
            <a:off x="4560888" y="6021388"/>
            <a:ext cx="354012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84045" name="Text Box 152"/>
          <p:cNvSpPr txBox="1">
            <a:spLocks noChangeArrowheads="1"/>
          </p:cNvSpPr>
          <p:nvPr/>
        </p:nvSpPr>
        <p:spPr bwMode="auto">
          <a:xfrm>
            <a:off x="4110038" y="2133600"/>
            <a:ext cx="298450" cy="366713"/>
          </a:xfrm>
          <a:prstGeom prst="rect">
            <a:avLst/>
          </a:prstGeom>
          <a:noFill/>
          <a:ln w="254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800000"/>
                </a:solidFill>
              </a:rPr>
              <a:t>0</a:t>
            </a:r>
          </a:p>
        </p:txBody>
      </p:sp>
      <p:sp>
        <p:nvSpPr>
          <p:cNvPr id="84046" name="Text Box 153"/>
          <p:cNvSpPr txBox="1">
            <a:spLocks noChangeArrowheads="1"/>
          </p:cNvSpPr>
          <p:nvPr/>
        </p:nvSpPr>
        <p:spPr bwMode="auto">
          <a:xfrm>
            <a:off x="6635750" y="2133600"/>
            <a:ext cx="298450" cy="366713"/>
          </a:xfrm>
          <a:prstGeom prst="rect">
            <a:avLst/>
          </a:prstGeom>
          <a:noFill/>
          <a:ln w="254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800000"/>
                </a:solidFill>
              </a:rPr>
              <a:t>0</a:t>
            </a:r>
          </a:p>
        </p:txBody>
      </p:sp>
      <p:sp>
        <p:nvSpPr>
          <p:cNvPr id="84047" name="Text Box 154"/>
          <p:cNvSpPr txBox="1">
            <a:spLocks noChangeArrowheads="1"/>
          </p:cNvSpPr>
          <p:nvPr/>
        </p:nvSpPr>
        <p:spPr bwMode="auto">
          <a:xfrm>
            <a:off x="8388350" y="2133600"/>
            <a:ext cx="298450" cy="366713"/>
          </a:xfrm>
          <a:prstGeom prst="rect">
            <a:avLst/>
          </a:prstGeom>
          <a:noFill/>
          <a:ln w="254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800000"/>
                </a:solidFill>
              </a:rPr>
              <a:t>0</a:t>
            </a:r>
          </a:p>
        </p:txBody>
      </p:sp>
      <p:sp>
        <p:nvSpPr>
          <p:cNvPr id="84048" name="Text Box 157"/>
          <p:cNvSpPr txBox="1">
            <a:spLocks noChangeArrowheads="1"/>
          </p:cNvSpPr>
          <p:nvPr/>
        </p:nvSpPr>
        <p:spPr bwMode="auto">
          <a:xfrm>
            <a:off x="4832350" y="3200400"/>
            <a:ext cx="273050" cy="304800"/>
          </a:xfrm>
          <a:prstGeom prst="rect">
            <a:avLst/>
          </a:prstGeom>
          <a:noFill/>
          <a:ln w="254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800000"/>
                </a:solidFill>
              </a:rPr>
              <a:t>0</a:t>
            </a:r>
          </a:p>
        </p:txBody>
      </p:sp>
      <p:sp>
        <p:nvSpPr>
          <p:cNvPr id="84049" name="Text Box 158"/>
          <p:cNvSpPr txBox="1">
            <a:spLocks noChangeArrowheads="1"/>
          </p:cNvSpPr>
          <p:nvPr/>
        </p:nvSpPr>
        <p:spPr bwMode="auto">
          <a:xfrm>
            <a:off x="4832350" y="2895600"/>
            <a:ext cx="273050" cy="304800"/>
          </a:xfrm>
          <a:prstGeom prst="rect">
            <a:avLst/>
          </a:prstGeom>
          <a:noFill/>
          <a:ln w="254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800000"/>
                </a:solidFill>
              </a:rPr>
              <a:t>0</a:t>
            </a:r>
          </a:p>
        </p:txBody>
      </p:sp>
      <p:sp>
        <p:nvSpPr>
          <p:cNvPr id="84050" name="Text Box 159"/>
          <p:cNvSpPr txBox="1">
            <a:spLocks noChangeArrowheads="1"/>
          </p:cNvSpPr>
          <p:nvPr/>
        </p:nvSpPr>
        <p:spPr bwMode="auto">
          <a:xfrm>
            <a:off x="6929438" y="2971800"/>
            <a:ext cx="273050" cy="304800"/>
          </a:xfrm>
          <a:prstGeom prst="rect">
            <a:avLst/>
          </a:prstGeom>
          <a:noFill/>
          <a:ln w="254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800000"/>
                </a:solidFill>
              </a:rPr>
              <a:t>0</a:t>
            </a:r>
          </a:p>
        </p:txBody>
      </p:sp>
      <p:sp>
        <p:nvSpPr>
          <p:cNvPr id="84051" name="Text Box 160"/>
          <p:cNvSpPr txBox="1">
            <a:spLocks noChangeArrowheads="1"/>
          </p:cNvSpPr>
          <p:nvPr/>
        </p:nvSpPr>
        <p:spPr bwMode="auto">
          <a:xfrm>
            <a:off x="6934200" y="2527300"/>
            <a:ext cx="273050" cy="304800"/>
          </a:xfrm>
          <a:prstGeom prst="rect">
            <a:avLst/>
          </a:prstGeom>
          <a:noFill/>
          <a:ln w="254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800000"/>
                </a:solidFill>
              </a:rPr>
              <a:t>0</a:t>
            </a:r>
          </a:p>
        </p:txBody>
      </p:sp>
      <p:sp>
        <p:nvSpPr>
          <p:cNvPr id="84052" name="Text Box 161"/>
          <p:cNvSpPr txBox="1">
            <a:spLocks noChangeArrowheads="1"/>
          </p:cNvSpPr>
          <p:nvPr/>
        </p:nvSpPr>
        <p:spPr bwMode="auto">
          <a:xfrm>
            <a:off x="5746750" y="3276600"/>
            <a:ext cx="273050" cy="304800"/>
          </a:xfrm>
          <a:prstGeom prst="rect">
            <a:avLst/>
          </a:prstGeom>
          <a:noFill/>
          <a:ln w="254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800000"/>
                </a:solidFill>
              </a:rPr>
              <a:t>1</a:t>
            </a:r>
          </a:p>
        </p:txBody>
      </p:sp>
      <p:sp>
        <p:nvSpPr>
          <p:cNvPr id="84053" name="Text Box 162"/>
          <p:cNvSpPr txBox="1">
            <a:spLocks noChangeArrowheads="1"/>
          </p:cNvSpPr>
          <p:nvPr/>
        </p:nvSpPr>
        <p:spPr bwMode="auto">
          <a:xfrm>
            <a:off x="7543800" y="3048000"/>
            <a:ext cx="273050" cy="304800"/>
          </a:xfrm>
          <a:prstGeom prst="rect">
            <a:avLst/>
          </a:prstGeom>
          <a:noFill/>
          <a:ln w="254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800000"/>
                </a:solidFill>
              </a:rPr>
              <a:t>1</a:t>
            </a:r>
          </a:p>
        </p:txBody>
      </p:sp>
      <p:sp>
        <p:nvSpPr>
          <p:cNvPr id="84054" name="Text Box 163"/>
          <p:cNvSpPr txBox="1">
            <a:spLocks noChangeArrowheads="1"/>
          </p:cNvSpPr>
          <p:nvPr/>
        </p:nvSpPr>
        <p:spPr bwMode="auto">
          <a:xfrm>
            <a:off x="3200400" y="3257550"/>
            <a:ext cx="273050" cy="304800"/>
          </a:xfrm>
          <a:prstGeom prst="rect">
            <a:avLst/>
          </a:prstGeom>
          <a:noFill/>
          <a:ln w="254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800000"/>
                </a:solidFill>
              </a:rPr>
              <a:t>1</a:t>
            </a:r>
          </a:p>
        </p:txBody>
      </p:sp>
      <p:sp>
        <p:nvSpPr>
          <p:cNvPr id="84055" name="Text Box 164"/>
          <p:cNvSpPr txBox="1">
            <a:spLocks noChangeArrowheads="1"/>
          </p:cNvSpPr>
          <p:nvPr/>
        </p:nvSpPr>
        <p:spPr bwMode="auto">
          <a:xfrm>
            <a:off x="3260725" y="3810000"/>
            <a:ext cx="273050" cy="304800"/>
          </a:xfrm>
          <a:prstGeom prst="rect">
            <a:avLst/>
          </a:prstGeom>
          <a:noFill/>
          <a:ln w="254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800000"/>
                </a:solidFill>
              </a:rPr>
              <a:t>0</a:t>
            </a:r>
          </a:p>
        </p:txBody>
      </p:sp>
      <p:sp>
        <p:nvSpPr>
          <p:cNvPr id="84056" name="Text Box 165"/>
          <p:cNvSpPr txBox="1">
            <a:spLocks noChangeArrowheads="1"/>
          </p:cNvSpPr>
          <p:nvPr/>
        </p:nvSpPr>
        <p:spPr bwMode="auto">
          <a:xfrm>
            <a:off x="76200" y="2362200"/>
            <a:ext cx="2592388" cy="2546350"/>
          </a:xfrm>
          <a:prstGeom prst="rect">
            <a:avLst/>
          </a:prstGeom>
          <a:solidFill>
            <a:srgbClr val="ACA964">
              <a:alpha val="50195"/>
            </a:srgbClr>
          </a:solidFill>
          <a:ln w="9525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>
            <a:spAutoFit/>
          </a:bodyPr>
          <a:lstStyle/>
          <a:p>
            <a:pPr marL="457200" indent="-457200" algn="l">
              <a:buFontTx/>
              <a:buAutoNum type="arabicPeriod"/>
            </a:pPr>
            <a:r>
              <a:rPr lang="en-US" sz="1600"/>
              <a:t>Set outputs to 000</a:t>
            </a:r>
          </a:p>
          <a:p>
            <a:pPr marL="457200" indent="-457200" algn="l">
              <a:buFontTx/>
              <a:buAutoNum type="arabicPeriod"/>
            </a:pPr>
            <a:r>
              <a:rPr lang="en-US" sz="1600"/>
              <a:t>Based on output values change FF inputs</a:t>
            </a:r>
          </a:p>
          <a:p>
            <a:pPr marL="457200" indent="-457200" algn="l">
              <a:buFontTx/>
              <a:buAutoNum type="arabicPeriod"/>
            </a:pPr>
            <a:r>
              <a:rPr lang="en-US" sz="1600"/>
              <a:t>On each clock cycle: </a:t>
            </a:r>
          </a:p>
          <a:p>
            <a:pPr marL="914400" lvl="1" indent="-457200" algn="l">
              <a:buFontTx/>
              <a:buAutoNum type="alphaLcParenR"/>
            </a:pPr>
            <a:r>
              <a:rPr lang="en-US" sz="1600"/>
              <a:t>change FF outputs based on inputs</a:t>
            </a:r>
          </a:p>
          <a:p>
            <a:pPr marL="914400" lvl="1" indent="-457200" algn="l">
              <a:buFontTx/>
              <a:buAutoNum type="alphaLcParenR"/>
            </a:pPr>
            <a:r>
              <a:rPr lang="en-US" sz="1600"/>
              <a:t>Change FF inputs based on new outputs</a:t>
            </a:r>
          </a:p>
        </p:txBody>
      </p:sp>
      <p:grpSp>
        <p:nvGrpSpPr>
          <p:cNvPr id="84057" name="Group 234"/>
          <p:cNvGrpSpPr>
            <a:grpSpLocks/>
          </p:cNvGrpSpPr>
          <p:nvPr/>
        </p:nvGrpSpPr>
        <p:grpSpPr bwMode="auto">
          <a:xfrm>
            <a:off x="2732088" y="1905000"/>
            <a:ext cx="6448425" cy="2593975"/>
            <a:chOff x="1721" y="1200"/>
            <a:chExt cx="4062" cy="1634"/>
          </a:xfrm>
        </p:grpSpPr>
        <p:grpSp>
          <p:nvGrpSpPr>
            <p:cNvPr id="84058" name="Group 235"/>
            <p:cNvGrpSpPr>
              <a:grpSpLocks/>
            </p:cNvGrpSpPr>
            <p:nvPr/>
          </p:nvGrpSpPr>
          <p:grpSpPr bwMode="auto">
            <a:xfrm>
              <a:off x="3830" y="1947"/>
              <a:ext cx="345" cy="484"/>
              <a:chOff x="3419" y="2531"/>
              <a:chExt cx="384" cy="576"/>
            </a:xfrm>
          </p:grpSpPr>
          <p:sp>
            <p:nvSpPr>
              <p:cNvPr id="84121" name="Rectangle 236"/>
              <p:cNvSpPr>
                <a:spLocks noChangeArrowheads="1"/>
              </p:cNvSpPr>
              <p:nvPr/>
            </p:nvSpPr>
            <p:spPr bwMode="auto">
              <a:xfrm>
                <a:off x="3419" y="2531"/>
                <a:ext cx="384" cy="576"/>
              </a:xfrm>
              <a:prstGeom prst="rect">
                <a:avLst/>
              </a:prstGeom>
              <a:solidFill>
                <a:srgbClr val="ABA964">
                  <a:alpha val="20000"/>
                </a:srgb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4122" name="AutoShape 237"/>
              <p:cNvSpPr>
                <a:spLocks noChangeArrowheads="1"/>
              </p:cNvSpPr>
              <p:nvPr/>
            </p:nvSpPr>
            <p:spPr bwMode="auto">
              <a:xfrm rot="5400000" flipH="1">
                <a:off x="3390" y="2903"/>
                <a:ext cx="165" cy="107"/>
              </a:xfrm>
              <a:prstGeom prst="triangle">
                <a:avLst>
                  <a:gd name="adj" fmla="val 50000"/>
                </a:avLst>
              </a:prstGeom>
              <a:solidFill>
                <a:srgbClr val="8495A9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84059" name="Text Box 238"/>
            <p:cNvSpPr txBox="1">
              <a:spLocks noChangeArrowheads="1"/>
            </p:cNvSpPr>
            <p:nvPr/>
          </p:nvSpPr>
          <p:spPr bwMode="auto">
            <a:xfrm>
              <a:off x="3808" y="1998"/>
              <a:ext cx="194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600"/>
                <a:t>T</a:t>
              </a:r>
            </a:p>
          </p:txBody>
        </p:sp>
        <p:sp>
          <p:nvSpPr>
            <p:cNvPr id="84060" name="Text Box 239"/>
            <p:cNvSpPr txBox="1">
              <a:spLocks noChangeArrowheads="1"/>
            </p:cNvSpPr>
            <p:nvPr/>
          </p:nvSpPr>
          <p:spPr bwMode="auto">
            <a:xfrm>
              <a:off x="3997" y="1998"/>
              <a:ext cx="208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600"/>
                <a:t>Q</a:t>
              </a:r>
            </a:p>
          </p:txBody>
        </p:sp>
        <p:sp>
          <p:nvSpPr>
            <p:cNvPr id="84061" name="Text Box 240"/>
            <p:cNvSpPr txBox="1">
              <a:spLocks noChangeArrowheads="1"/>
            </p:cNvSpPr>
            <p:nvPr/>
          </p:nvSpPr>
          <p:spPr bwMode="auto">
            <a:xfrm>
              <a:off x="3880" y="2223"/>
              <a:ext cx="340" cy="19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400"/>
                <a:t>CLK</a:t>
              </a:r>
            </a:p>
          </p:txBody>
        </p:sp>
        <p:sp>
          <p:nvSpPr>
            <p:cNvPr id="84062" name="Rectangle 241"/>
            <p:cNvSpPr>
              <a:spLocks noChangeArrowheads="1"/>
            </p:cNvSpPr>
            <p:nvPr/>
          </p:nvSpPr>
          <p:spPr bwMode="auto">
            <a:xfrm>
              <a:off x="2309" y="2073"/>
              <a:ext cx="344" cy="587"/>
            </a:xfrm>
            <a:prstGeom prst="rect">
              <a:avLst/>
            </a:prstGeom>
            <a:solidFill>
              <a:srgbClr val="ABA964">
                <a:alpha val="20000"/>
              </a:srgb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063" name="AutoShape 242"/>
            <p:cNvSpPr>
              <a:spLocks noChangeArrowheads="1"/>
            </p:cNvSpPr>
            <p:nvPr/>
          </p:nvSpPr>
          <p:spPr bwMode="auto">
            <a:xfrm rot="5400000" flipH="1">
              <a:off x="2288" y="2330"/>
              <a:ext cx="138" cy="96"/>
            </a:xfrm>
            <a:prstGeom prst="triangle">
              <a:avLst>
                <a:gd name="adj" fmla="val 50000"/>
              </a:avLst>
            </a:prstGeom>
            <a:solidFill>
              <a:srgbClr val="8495A9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064" name="Text Box 243"/>
            <p:cNvSpPr txBox="1">
              <a:spLocks noChangeArrowheads="1"/>
            </p:cNvSpPr>
            <p:nvPr/>
          </p:nvSpPr>
          <p:spPr bwMode="auto">
            <a:xfrm>
              <a:off x="2301" y="2096"/>
              <a:ext cx="166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600"/>
                <a:t>J</a:t>
              </a:r>
            </a:p>
          </p:txBody>
        </p:sp>
        <p:sp>
          <p:nvSpPr>
            <p:cNvPr id="84065" name="Text Box 244"/>
            <p:cNvSpPr txBox="1">
              <a:spLocks noChangeArrowheads="1"/>
            </p:cNvSpPr>
            <p:nvPr/>
          </p:nvSpPr>
          <p:spPr bwMode="auto">
            <a:xfrm>
              <a:off x="2475" y="2119"/>
              <a:ext cx="208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600"/>
                <a:t>Q</a:t>
              </a:r>
            </a:p>
          </p:txBody>
        </p:sp>
        <p:sp>
          <p:nvSpPr>
            <p:cNvPr id="84066" name="Text Box 245"/>
            <p:cNvSpPr txBox="1">
              <a:spLocks noChangeArrowheads="1"/>
            </p:cNvSpPr>
            <p:nvPr/>
          </p:nvSpPr>
          <p:spPr bwMode="auto">
            <a:xfrm>
              <a:off x="2358" y="2297"/>
              <a:ext cx="340" cy="19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400"/>
                <a:t>CLK</a:t>
              </a:r>
            </a:p>
          </p:txBody>
        </p:sp>
        <p:sp>
          <p:nvSpPr>
            <p:cNvPr id="84067" name="Text Box 246"/>
            <p:cNvSpPr txBox="1">
              <a:spLocks noChangeArrowheads="1"/>
            </p:cNvSpPr>
            <p:nvPr/>
          </p:nvSpPr>
          <p:spPr bwMode="auto">
            <a:xfrm>
              <a:off x="2280" y="2482"/>
              <a:ext cx="208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600"/>
                <a:t>K</a:t>
              </a:r>
            </a:p>
          </p:txBody>
        </p:sp>
        <p:grpSp>
          <p:nvGrpSpPr>
            <p:cNvPr id="84068" name="Group 247"/>
            <p:cNvGrpSpPr>
              <a:grpSpLocks/>
            </p:cNvGrpSpPr>
            <p:nvPr/>
          </p:nvGrpSpPr>
          <p:grpSpPr bwMode="auto">
            <a:xfrm>
              <a:off x="5000" y="1935"/>
              <a:ext cx="345" cy="483"/>
              <a:chOff x="3419" y="2531"/>
              <a:chExt cx="384" cy="576"/>
            </a:xfrm>
          </p:grpSpPr>
          <p:sp>
            <p:nvSpPr>
              <p:cNvPr id="84119" name="Rectangle 248"/>
              <p:cNvSpPr>
                <a:spLocks noChangeArrowheads="1"/>
              </p:cNvSpPr>
              <p:nvPr/>
            </p:nvSpPr>
            <p:spPr bwMode="auto">
              <a:xfrm>
                <a:off x="3419" y="2531"/>
                <a:ext cx="384" cy="576"/>
              </a:xfrm>
              <a:prstGeom prst="rect">
                <a:avLst/>
              </a:prstGeom>
              <a:solidFill>
                <a:srgbClr val="ABA964">
                  <a:alpha val="20000"/>
                </a:srgb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4120" name="AutoShape 249"/>
              <p:cNvSpPr>
                <a:spLocks noChangeArrowheads="1"/>
              </p:cNvSpPr>
              <p:nvPr/>
            </p:nvSpPr>
            <p:spPr bwMode="auto">
              <a:xfrm rot="5400000" flipH="1">
                <a:off x="3390" y="2903"/>
                <a:ext cx="165" cy="107"/>
              </a:xfrm>
              <a:prstGeom prst="triangle">
                <a:avLst>
                  <a:gd name="adj" fmla="val 50000"/>
                </a:avLst>
              </a:prstGeom>
              <a:solidFill>
                <a:srgbClr val="8495A9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84069" name="Text Box 250"/>
            <p:cNvSpPr txBox="1">
              <a:spLocks noChangeArrowheads="1"/>
            </p:cNvSpPr>
            <p:nvPr/>
          </p:nvSpPr>
          <p:spPr bwMode="auto">
            <a:xfrm>
              <a:off x="4971" y="1986"/>
              <a:ext cx="208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600"/>
                <a:t>D</a:t>
              </a:r>
            </a:p>
          </p:txBody>
        </p:sp>
        <p:sp>
          <p:nvSpPr>
            <p:cNvPr id="84070" name="Text Box 251"/>
            <p:cNvSpPr txBox="1">
              <a:spLocks noChangeArrowheads="1"/>
            </p:cNvSpPr>
            <p:nvPr/>
          </p:nvSpPr>
          <p:spPr bwMode="auto">
            <a:xfrm>
              <a:off x="5166" y="1986"/>
              <a:ext cx="208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600"/>
                <a:t>Q</a:t>
              </a:r>
            </a:p>
          </p:txBody>
        </p:sp>
        <p:sp>
          <p:nvSpPr>
            <p:cNvPr id="84071" name="Text Box 252"/>
            <p:cNvSpPr txBox="1">
              <a:spLocks noChangeArrowheads="1"/>
            </p:cNvSpPr>
            <p:nvPr/>
          </p:nvSpPr>
          <p:spPr bwMode="auto">
            <a:xfrm>
              <a:off x="5050" y="2211"/>
              <a:ext cx="340" cy="19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400"/>
                <a:t>CLK</a:t>
              </a:r>
            </a:p>
          </p:txBody>
        </p:sp>
        <p:sp>
          <p:nvSpPr>
            <p:cNvPr id="84072" name="Oval 253"/>
            <p:cNvSpPr>
              <a:spLocks noChangeArrowheads="1"/>
            </p:cNvSpPr>
            <p:nvPr/>
          </p:nvSpPr>
          <p:spPr bwMode="auto">
            <a:xfrm>
              <a:off x="4799" y="1829"/>
              <a:ext cx="41" cy="41"/>
            </a:xfrm>
            <a:prstGeom prst="ellipse">
              <a:avLst/>
            </a:prstGeom>
            <a:noFill/>
            <a:ln w="254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84073" name="Group 254"/>
            <p:cNvGrpSpPr>
              <a:grpSpLocks/>
            </p:cNvGrpSpPr>
            <p:nvPr/>
          </p:nvGrpSpPr>
          <p:grpSpPr bwMode="auto">
            <a:xfrm>
              <a:off x="4490" y="1733"/>
              <a:ext cx="307" cy="223"/>
              <a:chOff x="2325" y="1487"/>
              <a:chExt cx="926" cy="675"/>
            </a:xfrm>
          </p:grpSpPr>
          <p:sp>
            <p:nvSpPr>
              <p:cNvPr id="84114" name="Arc 255"/>
              <p:cNvSpPr>
                <a:spLocks/>
              </p:cNvSpPr>
              <p:nvPr/>
            </p:nvSpPr>
            <p:spPr bwMode="auto">
              <a:xfrm>
                <a:off x="2624" y="1489"/>
                <a:ext cx="622" cy="669"/>
              </a:xfrm>
              <a:custGeom>
                <a:avLst/>
                <a:gdLst>
                  <a:gd name="T0" fmla="*/ 0 w 18812"/>
                  <a:gd name="T1" fmla="*/ 0 h 21600"/>
                  <a:gd name="T2" fmla="*/ 1 w 18812"/>
                  <a:gd name="T3" fmla="*/ 0 h 21600"/>
                  <a:gd name="T4" fmla="*/ 0 w 18812"/>
                  <a:gd name="T5" fmla="*/ 1 h 21600"/>
                  <a:gd name="T6" fmla="*/ 0 60000 65536"/>
                  <a:gd name="T7" fmla="*/ 0 60000 65536"/>
                  <a:gd name="T8" fmla="*/ 0 60000 65536"/>
                  <a:gd name="T9" fmla="*/ 0 w 18812"/>
                  <a:gd name="T10" fmla="*/ 0 h 21600"/>
                  <a:gd name="T11" fmla="*/ 18812 w 18812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8812" h="21600" fill="none" extrusionOk="0">
                    <a:moveTo>
                      <a:pt x="0" y="0"/>
                    </a:moveTo>
                    <a:cubicBezTo>
                      <a:pt x="10" y="0"/>
                      <a:pt x="20" y="-1"/>
                      <a:pt x="30" y="0"/>
                    </a:cubicBezTo>
                    <a:cubicBezTo>
                      <a:pt x="7801" y="0"/>
                      <a:pt x="14973" y="4174"/>
                      <a:pt x="18811" y="10932"/>
                    </a:cubicBezTo>
                  </a:path>
                  <a:path w="18812" h="21600" stroke="0" extrusionOk="0">
                    <a:moveTo>
                      <a:pt x="0" y="0"/>
                    </a:moveTo>
                    <a:cubicBezTo>
                      <a:pt x="10" y="0"/>
                      <a:pt x="20" y="-1"/>
                      <a:pt x="30" y="0"/>
                    </a:cubicBezTo>
                    <a:cubicBezTo>
                      <a:pt x="7801" y="0"/>
                      <a:pt x="14973" y="4174"/>
                      <a:pt x="18811" y="10932"/>
                    </a:cubicBezTo>
                    <a:lnTo>
                      <a:pt x="30" y="21600"/>
                    </a:lnTo>
                    <a:close/>
                  </a:path>
                </a:pathLst>
              </a:custGeom>
              <a:noFill/>
              <a:ln w="25400" cap="rnd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4115" name="Arc 256"/>
              <p:cNvSpPr>
                <a:spLocks/>
              </p:cNvSpPr>
              <p:nvPr/>
            </p:nvSpPr>
            <p:spPr bwMode="auto">
              <a:xfrm rot="10800000">
                <a:off x="2633" y="1494"/>
                <a:ext cx="618" cy="668"/>
              </a:xfrm>
              <a:custGeom>
                <a:avLst/>
                <a:gdLst>
                  <a:gd name="T0" fmla="*/ 0 w 18694"/>
                  <a:gd name="T1" fmla="*/ 0 h 21600"/>
                  <a:gd name="T2" fmla="*/ 1 w 18694"/>
                  <a:gd name="T3" fmla="*/ 0 h 21600"/>
                  <a:gd name="T4" fmla="*/ 1 w 18694"/>
                  <a:gd name="T5" fmla="*/ 1 h 21600"/>
                  <a:gd name="T6" fmla="*/ 0 60000 65536"/>
                  <a:gd name="T7" fmla="*/ 0 60000 65536"/>
                  <a:gd name="T8" fmla="*/ 0 60000 65536"/>
                  <a:gd name="T9" fmla="*/ 0 w 18694"/>
                  <a:gd name="T10" fmla="*/ 0 h 21600"/>
                  <a:gd name="T11" fmla="*/ 18694 w 18694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8694" h="21600" fill="none" extrusionOk="0">
                    <a:moveTo>
                      <a:pt x="-1" y="10778"/>
                    </a:moveTo>
                    <a:cubicBezTo>
                      <a:pt x="3856" y="4117"/>
                      <a:pt x="10966" y="10"/>
                      <a:pt x="18664" y="0"/>
                    </a:cubicBezTo>
                  </a:path>
                  <a:path w="18694" h="21600" stroke="0" extrusionOk="0">
                    <a:moveTo>
                      <a:pt x="-1" y="10778"/>
                    </a:moveTo>
                    <a:cubicBezTo>
                      <a:pt x="3856" y="4117"/>
                      <a:pt x="10966" y="10"/>
                      <a:pt x="18664" y="0"/>
                    </a:cubicBezTo>
                    <a:lnTo>
                      <a:pt x="18694" y="21600"/>
                    </a:lnTo>
                    <a:close/>
                  </a:path>
                </a:pathLst>
              </a:custGeom>
              <a:noFill/>
              <a:ln w="25400" cap="rnd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4116" name="Line 257"/>
              <p:cNvSpPr>
                <a:spLocks noChangeShapeType="1"/>
              </p:cNvSpPr>
              <p:nvPr/>
            </p:nvSpPr>
            <p:spPr bwMode="auto">
              <a:xfrm flipH="1">
                <a:off x="2409" y="1488"/>
                <a:ext cx="215" cy="0"/>
              </a:xfrm>
              <a:prstGeom prst="line">
                <a:avLst/>
              </a:prstGeom>
              <a:noFill/>
              <a:ln w="254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4117" name="Line 258"/>
              <p:cNvSpPr>
                <a:spLocks noChangeShapeType="1"/>
              </p:cNvSpPr>
              <p:nvPr/>
            </p:nvSpPr>
            <p:spPr bwMode="auto">
              <a:xfrm flipH="1">
                <a:off x="2409" y="2156"/>
                <a:ext cx="215" cy="0"/>
              </a:xfrm>
              <a:prstGeom prst="line">
                <a:avLst/>
              </a:prstGeom>
              <a:noFill/>
              <a:ln w="254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4118" name="Arc 259"/>
              <p:cNvSpPr>
                <a:spLocks/>
              </p:cNvSpPr>
              <p:nvPr/>
            </p:nvSpPr>
            <p:spPr bwMode="auto">
              <a:xfrm>
                <a:off x="2325" y="1487"/>
                <a:ext cx="179" cy="671"/>
              </a:xfrm>
              <a:custGeom>
                <a:avLst/>
                <a:gdLst>
                  <a:gd name="T0" fmla="*/ 0 w 21600"/>
                  <a:gd name="T1" fmla="*/ 0 h 37948"/>
                  <a:gd name="T2" fmla="*/ 0 w 21600"/>
                  <a:gd name="T3" fmla="*/ 0 h 37948"/>
                  <a:gd name="T4" fmla="*/ 0 w 21600"/>
                  <a:gd name="T5" fmla="*/ 0 h 37948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37948"/>
                  <a:gd name="T11" fmla="*/ 21600 w 21600"/>
                  <a:gd name="T12" fmla="*/ 37948 h 3794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37948" fill="none" extrusionOk="0">
                    <a:moveTo>
                      <a:pt x="10071" y="-1"/>
                    </a:moveTo>
                    <a:cubicBezTo>
                      <a:pt x="17161" y="3736"/>
                      <a:pt x="21600" y="11092"/>
                      <a:pt x="21600" y="19108"/>
                    </a:cubicBezTo>
                    <a:cubicBezTo>
                      <a:pt x="21600" y="26921"/>
                      <a:pt x="17380" y="34126"/>
                      <a:pt x="10564" y="37947"/>
                    </a:cubicBezTo>
                  </a:path>
                  <a:path w="21600" h="37948" stroke="0" extrusionOk="0">
                    <a:moveTo>
                      <a:pt x="10071" y="-1"/>
                    </a:moveTo>
                    <a:cubicBezTo>
                      <a:pt x="17161" y="3736"/>
                      <a:pt x="21600" y="11092"/>
                      <a:pt x="21600" y="19108"/>
                    </a:cubicBezTo>
                    <a:cubicBezTo>
                      <a:pt x="21600" y="26921"/>
                      <a:pt x="17380" y="34126"/>
                      <a:pt x="10564" y="37947"/>
                    </a:cubicBezTo>
                    <a:lnTo>
                      <a:pt x="0" y="19108"/>
                    </a:lnTo>
                    <a:close/>
                  </a:path>
                </a:pathLst>
              </a:custGeom>
              <a:noFill/>
              <a:ln w="25400" cap="rnd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84074" name="Line 260"/>
            <p:cNvSpPr>
              <a:spLocks noChangeShapeType="1"/>
            </p:cNvSpPr>
            <p:nvPr/>
          </p:nvSpPr>
          <p:spPr bwMode="auto">
            <a:xfrm>
              <a:off x="4478" y="1779"/>
              <a:ext cx="59" cy="0"/>
            </a:xfrm>
            <a:prstGeom prst="line">
              <a:avLst/>
            </a:prstGeom>
            <a:noFill/>
            <a:ln w="254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075" name="Line 261"/>
            <p:cNvSpPr>
              <a:spLocks noChangeShapeType="1"/>
            </p:cNvSpPr>
            <p:nvPr/>
          </p:nvSpPr>
          <p:spPr bwMode="auto">
            <a:xfrm>
              <a:off x="4482" y="1902"/>
              <a:ext cx="59" cy="0"/>
            </a:xfrm>
            <a:prstGeom prst="line">
              <a:avLst/>
            </a:prstGeom>
            <a:noFill/>
            <a:ln w="254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84076" name="Group 262"/>
            <p:cNvGrpSpPr>
              <a:grpSpLocks/>
            </p:cNvGrpSpPr>
            <p:nvPr/>
          </p:nvGrpSpPr>
          <p:grpSpPr bwMode="auto">
            <a:xfrm>
              <a:off x="3254" y="1854"/>
              <a:ext cx="273" cy="198"/>
              <a:chOff x="2008" y="3244"/>
              <a:chExt cx="544" cy="471"/>
            </a:xfrm>
          </p:grpSpPr>
          <p:grpSp>
            <p:nvGrpSpPr>
              <p:cNvPr id="84110" name="Group 263"/>
              <p:cNvGrpSpPr>
                <a:grpSpLocks/>
              </p:cNvGrpSpPr>
              <p:nvPr/>
            </p:nvGrpSpPr>
            <p:grpSpPr bwMode="auto">
              <a:xfrm>
                <a:off x="2291" y="3245"/>
                <a:ext cx="261" cy="470"/>
                <a:chOff x="2291" y="3245"/>
                <a:chExt cx="261" cy="470"/>
              </a:xfrm>
            </p:grpSpPr>
            <p:sp>
              <p:nvSpPr>
                <p:cNvPr id="84112" name="AutoShape 264"/>
                <p:cNvSpPr>
                  <a:spLocks noChangeArrowheads="1"/>
                </p:cNvSpPr>
                <p:nvPr/>
              </p:nvSpPr>
              <p:spPr bwMode="auto">
                <a:xfrm>
                  <a:off x="2291" y="3245"/>
                  <a:ext cx="261" cy="471"/>
                </a:xfrm>
                <a:prstGeom prst="roundRect">
                  <a:avLst>
                    <a:gd name="adj" fmla="val 384"/>
                  </a:avLst>
                </a:prstGeom>
                <a:noFill/>
                <a:ln w="25400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4113" name="Freeform 265"/>
                <p:cNvSpPr>
                  <a:spLocks noChangeArrowheads="1"/>
                </p:cNvSpPr>
                <p:nvPr/>
              </p:nvSpPr>
              <p:spPr bwMode="auto">
                <a:xfrm>
                  <a:off x="2294" y="3245"/>
                  <a:ext cx="258" cy="471"/>
                </a:xfrm>
                <a:custGeom>
                  <a:avLst/>
                  <a:gdLst>
                    <a:gd name="T0" fmla="*/ 0 w 1139"/>
                    <a:gd name="T1" fmla="*/ 107 h 2079"/>
                    <a:gd name="T2" fmla="*/ 3 w 1139"/>
                    <a:gd name="T3" fmla="*/ 106 h 2079"/>
                    <a:gd name="T4" fmla="*/ 6 w 1139"/>
                    <a:gd name="T5" fmla="*/ 106 h 2079"/>
                    <a:gd name="T6" fmla="*/ 9 w 1139"/>
                    <a:gd name="T7" fmla="*/ 106 h 2079"/>
                    <a:gd name="T8" fmla="*/ 12 w 1139"/>
                    <a:gd name="T9" fmla="*/ 106 h 2079"/>
                    <a:gd name="T10" fmla="*/ 15 w 1139"/>
                    <a:gd name="T11" fmla="*/ 105 h 2079"/>
                    <a:gd name="T12" fmla="*/ 17 w 1139"/>
                    <a:gd name="T13" fmla="*/ 104 h 2079"/>
                    <a:gd name="T14" fmla="*/ 20 w 1139"/>
                    <a:gd name="T15" fmla="*/ 103 h 2079"/>
                    <a:gd name="T16" fmla="*/ 23 w 1139"/>
                    <a:gd name="T17" fmla="*/ 102 h 2079"/>
                    <a:gd name="T18" fmla="*/ 26 w 1139"/>
                    <a:gd name="T19" fmla="*/ 101 h 2079"/>
                    <a:gd name="T20" fmla="*/ 28 w 1139"/>
                    <a:gd name="T21" fmla="*/ 100 h 2079"/>
                    <a:gd name="T22" fmla="*/ 31 w 1139"/>
                    <a:gd name="T23" fmla="*/ 98 h 2079"/>
                    <a:gd name="T24" fmla="*/ 33 w 1139"/>
                    <a:gd name="T25" fmla="*/ 97 h 2079"/>
                    <a:gd name="T26" fmla="*/ 36 w 1139"/>
                    <a:gd name="T27" fmla="*/ 95 h 2079"/>
                    <a:gd name="T28" fmla="*/ 38 w 1139"/>
                    <a:gd name="T29" fmla="*/ 94 h 2079"/>
                    <a:gd name="T30" fmla="*/ 40 w 1139"/>
                    <a:gd name="T31" fmla="*/ 92 h 2079"/>
                    <a:gd name="T32" fmla="*/ 42 w 1139"/>
                    <a:gd name="T33" fmla="*/ 90 h 2079"/>
                    <a:gd name="T34" fmla="*/ 44 w 1139"/>
                    <a:gd name="T35" fmla="*/ 88 h 2079"/>
                    <a:gd name="T36" fmla="*/ 46 w 1139"/>
                    <a:gd name="T37" fmla="*/ 86 h 2079"/>
                    <a:gd name="T38" fmla="*/ 48 w 1139"/>
                    <a:gd name="T39" fmla="*/ 84 h 2079"/>
                    <a:gd name="T40" fmla="*/ 50 w 1139"/>
                    <a:gd name="T41" fmla="*/ 81 h 2079"/>
                    <a:gd name="T42" fmla="*/ 51 w 1139"/>
                    <a:gd name="T43" fmla="*/ 79 h 2079"/>
                    <a:gd name="T44" fmla="*/ 52 w 1139"/>
                    <a:gd name="T45" fmla="*/ 77 h 2079"/>
                    <a:gd name="T46" fmla="*/ 54 w 1139"/>
                    <a:gd name="T47" fmla="*/ 74 h 2079"/>
                    <a:gd name="T48" fmla="*/ 55 w 1139"/>
                    <a:gd name="T49" fmla="*/ 72 h 2079"/>
                    <a:gd name="T50" fmla="*/ 56 w 1139"/>
                    <a:gd name="T51" fmla="*/ 69 h 2079"/>
                    <a:gd name="T52" fmla="*/ 57 w 1139"/>
                    <a:gd name="T53" fmla="*/ 67 h 2079"/>
                    <a:gd name="T54" fmla="*/ 57 w 1139"/>
                    <a:gd name="T55" fmla="*/ 64 h 2079"/>
                    <a:gd name="T56" fmla="*/ 58 w 1139"/>
                    <a:gd name="T57" fmla="*/ 61 h 2079"/>
                    <a:gd name="T58" fmla="*/ 58 w 1139"/>
                    <a:gd name="T59" fmla="*/ 59 h 2079"/>
                    <a:gd name="T60" fmla="*/ 58 w 1139"/>
                    <a:gd name="T61" fmla="*/ 56 h 2079"/>
                    <a:gd name="T62" fmla="*/ 58 w 1139"/>
                    <a:gd name="T63" fmla="*/ 53 h 2079"/>
                    <a:gd name="T64" fmla="*/ 58 w 1139"/>
                    <a:gd name="T65" fmla="*/ 51 h 2079"/>
                    <a:gd name="T66" fmla="*/ 58 w 1139"/>
                    <a:gd name="T67" fmla="*/ 48 h 2079"/>
                    <a:gd name="T68" fmla="*/ 58 w 1139"/>
                    <a:gd name="T69" fmla="*/ 45 h 2079"/>
                    <a:gd name="T70" fmla="*/ 57 w 1139"/>
                    <a:gd name="T71" fmla="*/ 43 h 2079"/>
                    <a:gd name="T72" fmla="*/ 57 w 1139"/>
                    <a:gd name="T73" fmla="*/ 40 h 2079"/>
                    <a:gd name="T74" fmla="*/ 56 w 1139"/>
                    <a:gd name="T75" fmla="*/ 37 h 2079"/>
                    <a:gd name="T76" fmla="*/ 55 w 1139"/>
                    <a:gd name="T77" fmla="*/ 35 h 2079"/>
                    <a:gd name="T78" fmla="*/ 54 w 1139"/>
                    <a:gd name="T79" fmla="*/ 32 h 2079"/>
                    <a:gd name="T80" fmla="*/ 52 w 1139"/>
                    <a:gd name="T81" fmla="*/ 30 h 2079"/>
                    <a:gd name="T82" fmla="*/ 51 w 1139"/>
                    <a:gd name="T83" fmla="*/ 28 h 2079"/>
                    <a:gd name="T84" fmla="*/ 50 w 1139"/>
                    <a:gd name="T85" fmla="*/ 25 h 2079"/>
                    <a:gd name="T86" fmla="*/ 48 w 1139"/>
                    <a:gd name="T87" fmla="*/ 23 h 2079"/>
                    <a:gd name="T88" fmla="*/ 46 w 1139"/>
                    <a:gd name="T89" fmla="*/ 21 h 2079"/>
                    <a:gd name="T90" fmla="*/ 44 w 1139"/>
                    <a:gd name="T91" fmla="*/ 19 h 2079"/>
                    <a:gd name="T92" fmla="*/ 42 w 1139"/>
                    <a:gd name="T93" fmla="*/ 17 h 2079"/>
                    <a:gd name="T94" fmla="*/ 40 w 1139"/>
                    <a:gd name="T95" fmla="*/ 15 h 2079"/>
                    <a:gd name="T96" fmla="*/ 38 w 1139"/>
                    <a:gd name="T97" fmla="*/ 13 h 2079"/>
                    <a:gd name="T98" fmla="*/ 36 w 1139"/>
                    <a:gd name="T99" fmla="*/ 11 h 2079"/>
                    <a:gd name="T100" fmla="*/ 33 w 1139"/>
                    <a:gd name="T101" fmla="*/ 10 h 2079"/>
                    <a:gd name="T102" fmla="*/ 31 w 1139"/>
                    <a:gd name="T103" fmla="*/ 8 h 2079"/>
                    <a:gd name="T104" fmla="*/ 28 w 1139"/>
                    <a:gd name="T105" fmla="*/ 7 h 2079"/>
                    <a:gd name="T106" fmla="*/ 26 w 1139"/>
                    <a:gd name="T107" fmla="*/ 6 h 2079"/>
                    <a:gd name="T108" fmla="*/ 23 w 1139"/>
                    <a:gd name="T109" fmla="*/ 5 h 2079"/>
                    <a:gd name="T110" fmla="*/ 20 w 1139"/>
                    <a:gd name="T111" fmla="*/ 3 h 2079"/>
                    <a:gd name="T112" fmla="*/ 17 w 1139"/>
                    <a:gd name="T113" fmla="*/ 2 h 2079"/>
                    <a:gd name="T114" fmla="*/ 15 w 1139"/>
                    <a:gd name="T115" fmla="*/ 2 h 2079"/>
                    <a:gd name="T116" fmla="*/ 12 w 1139"/>
                    <a:gd name="T117" fmla="*/ 1 h 2079"/>
                    <a:gd name="T118" fmla="*/ 9 w 1139"/>
                    <a:gd name="T119" fmla="*/ 1 h 2079"/>
                    <a:gd name="T120" fmla="*/ 6 w 1139"/>
                    <a:gd name="T121" fmla="*/ 0 h 2079"/>
                    <a:gd name="T122" fmla="*/ 3 w 1139"/>
                    <a:gd name="T123" fmla="*/ 0 h 2079"/>
                    <a:gd name="T124" fmla="*/ 0 w 1139"/>
                    <a:gd name="T125" fmla="*/ 0 h 2079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  <a:gd name="T183" fmla="*/ 0 60000 65536"/>
                    <a:gd name="T184" fmla="*/ 0 60000 65536"/>
                    <a:gd name="T185" fmla="*/ 0 60000 65536"/>
                    <a:gd name="T186" fmla="*/ 0 60000 65536"/>
                    <a:gd name="T187" fmla="*/ 0 60000 65536"/>
                    <a:gd name="T188" fmla="*/ 0 60000 65536"/>
                    <a:gd name="T189" fmla="*/ 0 w 1139"/>
                    <a:gd name="T190" fmla="*/ 0 h 2079"/>
                    <a:gd name="T191" fmla="*/ 1139 w 1139"/>
                    <a:gd name="T192" fmla="*/ 2079 h 2079"/>
                  </a:gdLst>
                  <a:ahLst/>
                  <a:cxnLst>
                    <a:cxn ang="T126">
                      <a:pos x="T0" y="T1"/>
                    </a:cxn>
                    <a:cxn ang="T127">
                      <a:pos x="T2" y="T3"/>
                    </a:cxn>
                    <a:cxn ang="T128">
                      <a:pos x="T4" y="T5"/>
                    </a:cxn>
                    <a:cxn ang="T129">
                      <a:pos x="T6" y="T7"/>
                    </a:cxn>
                    <a:cxn ang="T130">
                      <a:pos x="T8" y="T9"/>
                    </a:cxn>
                    <a:cxn ang="T131">
                      <a:pos x="T10" y="T11"/>
                    </a:cxn>
                    <a:cxn ang="T132">
                      <a:pos x="T12" y="T13"/>
                    </a:cxn>
                    <a:cxn ang="T133">
                      <a:pos x="T14" y="T15"/>
                    </a:cxn>
                    <a:cxn ang="T134">
                      <a:pos x="T16" y="T17"/>
                    </a:cxn>
                    <a:cxn ang="T135">
                      <a:pos x="T18" y="T19"/>
                    </a:cxn>
                    <a:cxn ang="T136">
                      <a:pos x="T20" y="T21"/>
                    </a:cxn>
                    <a:cxn ang="T137">
                      <a:pos x="T22" y="T23"/>
                    </a:cxn>
                    <a:cxn ang="T138">
                      <a:pos x="T24" y="T25"/>
                    </a:cxn>
                    <a:cxn ang="T139">
                      <a:pos x="T26" y="T27"/>
                    </a:cxn>
                    <a:cxn ang="T140">
                      <a:pos x="T28" y="T29"/>
                    </a:cxn>
                    <a:cxn ang="T141">
                      <a:pos x="T30" y="T31"/>
                    </a:cxn>
                    <a:cxn ang="T142">
                      <a:pos x="T32" y="T33"/>
                    </a:cxn>
                    <a:cxn ang="T143">
                      <a:pos x="T34" y="T35"/>
                    </a:cxn>
                    <a:cxn ang="T144">
                      <a:pos x="T36" y="T37"/>
                    </a:cxn>
                    <a:cxn ang="T145">
                      <a:pos x="T38" y="T39"/>
                    </a:cxn>
                    <a:cxn ang="T146">
                      <a:pos x="T40" y="T41"/>
                    </a:cxn>
                    <a:cxn ang="T147">
                      <a:pos x="T42" y="T43"/>
                    </a:cxn>
                    <a:cxn ang="T148">
                      <a:pos x="T44" y="T45"/>
                    </a:cxn>
                    <a:cxn ang="T149">
                      <a:pos x="T46" y="T47"/>
                    </a:cxn>
                    <a:cxn ang="T150">
                      <a:pos x="T48" y="T49"/>
                    </a:cxn>
                    <a:cxn ang="T151">
                      <a:pos x="T50" y="T51"/>
                    </a:cxn>
                    <a:cxn ang="T152">
                      <a:pos x="T52" y="T53"/>
                    </a:cxn>
                    <a:cxn ang="T153">
                      <a:pos x="T54" y="T55"/>
                    </a:cxn>
                    <a:cxn ang="T154">
                      <a:pos x="T56" y="T57"/>
                    </a:cxn>
                    <a:cxn ang="T155">
                      <a:pos x="T58" y="T59"/>
                    </a:cxn>
                    <a:cxn ang="T156">
                      <a:pos x="T60" y="T61"/>
                    </a:cxn>
                    <a:cxn ang="T157">
                      <a:pos x="T62" y="T63"/>
                    </a:cxn>
                    <a:cxn ang="T158">
                      <a:pos x="T64" y="T65"/>
                    </a:cxn>
                    <a:cxn ang="T159">
                      <a:pos x="T66" y="T67"/>
                    </a:cxn>
                    <a:cxn ang="T160">
                      <a:pos x="T68" y="T69"/>
                    </a:cxn>
                    <a:cxn ang="T161">
                      <a:pos x="T70" y="T71"/>
                    </a:cxn>
                    <a:cxn ang="T162">
                      <a:pos x="T72" y="T73"/>
                    </a:cxn>
                    <a:cxn ang="T163">
                      <a:pos x="T74" y="T75"/>
                    </a:cxn>
                    <a:cxn ang="T164">
                      <a:pos x="T76" y="T77"/>
                    </a:cxn>
                    <a:cxn ang="T165">
                      <a:pos x="T78" y="T79"/>
                    </a:cxn>
                    <a:cxn ang="T166">
                      <a:pos x="T80" y="T81"/>
                    </a:cxn>
                    <a:cxn ang="T167">
                      <a:pos x="T82" y="T83"/>
                    </a:cxn>
                    <a:cxn ang="T168">
                      <a:pos x="T84" y="T85"/>
                    </a:cxn>
                    <a:cxn ang="T169">
                      <a:pos x="T86" y="T87"/>
                    </a:cxn>
                    <a:cxn ang="T170">
                      <a:pos x="T88" y="T89"/>
                    </a:cxn>
                    <a:cxn ang="T171">
                      <a:pos x="T90" y="T91"/>
                    </a:cxn>
                    <a:cxn ang="T172">
                      <a:pos x="T92" y="T93"/>
                    </a:cxn>
                    <a:cxn ang="T173">
                      <a:pos x="T94" y="T95"/>
                    </a:cxn>
                    <a:cxn ang="T174">
                      <a:pos x="T96" y="T97"/>
                    </a:cxn>
                    <a:cxn ang="T175">
                      <a:pos x="T98" y="T99"/>
                    </a:cxn>
                    <a:cxn ang="T176">
                      <a:pos x="T100" y="T101"/>
                    </a:cxn>
                    <a:cxn ang="T177">
                      <a:pos x="T102" y="T103"/>
                    </a:cxn>
                    <a:cxn ang="T178">
                      <a:pos x="T104" y="T105"/>
                    </a:cxn>
                    <a:cxn ang="T179">
                      <a:pos x="T106" y="T107"/>
                    </a:cxn>
                    <a:cxn ang="T180">
                      <a:pos x="T108" y="T109"/>
                    </a:cxn>
                    <a:cxn ang="T181">
                      <a:pos x="T110" y="T111"/>
                    </a:cxn>
                    <a:cxn ang="T182">
                      <a:pos x="T112" y="T113"/>
                    </a:cxn>
                    <a:cxn ang="T183">
                      <a:pos x="T114" y="T115"/>
                    </a:cxn>
                    <a:cxn ang="T184">
                      <a:pos x="T116" y="T117"/>
                    </a:cxn>
                    <a:cxn ang="T185">
                      <a:pos x="T118" y="T119"/>
                    </a:cxn>
                    <a:cxn ang="T186">
                      <a:pos x="T120" y="T121"/>
                    </a:cxn>
                    <a:cxn ang="T187">
                      <a:pos x="T122" y="T123"/>
                    </a:cxn>
                    <a:cxn ang="T188">
                      <a:pos x="T124" y="T125"/>
                    </a:cxn>
                  </a:cxnLst>
                  <a:rect l="T189" t="T190" r="T191" b="T192"/>
                  <a:pathLst>
                    <a:path w="1139" h="2079">
                      <a:moveTo>
                        <a:pt x="0" y="2078"/>
                      </a:moveTo>
                      <a:lnTo>
                        <a:pt x="58" y="2076"/>
                      </a:lnTo>
                      <a:lnTo>
                        <a:pt x="116" y="2072"/>
                      </a:lnTo>
                      <a:lnTo>
                        <a:pt x="173" y="2065"/>
                      </a:lnTo>
                      <a:lnTo>
                        <a:pt x="230" y="2055"/>
                      </a:lnTo>
                      <a:lnTo>
                        <a:pt x="286" y="2043"/>
                      </a:lnTo>
                      <a:lnTo>
                        <a:pt x="342" y="2028"/>
                      </a:lnTo>
                      <a:lnTo>
                        <a:pt x="396" y="2011"/>
                      </a:lnTo>
                      <a:lnTo>
                        <a:pt x="450" y="1991"/>
                      </a:lnTo>
                      <a:lnTo>
                        <a:pt x="502" y="1969"/>
                      </a:lnTo>
                      <a:lnTo>
                        <a:pt x="553" y="1944"/>
                      </a:lnTo>
                      <a:lnTo>
                        <a:pt x="603" y="1917"/>
                      </a:lnTo>
                      <a:lnTo>
                        <a:pt x="651" y="1888"/>
                      </a:lnTo>
                      <a:lnTo>
                        <a:pt x="698" y="1857"/>
                      </a:lnTo>
                      <a:lnTo>
                        <a:pt x="742" y="1824"/>
                      </a:lnTo>
                      <a:lnTo>
                        <a:pt x="785" y="1788"/>
                      </a:lnTo>
                      <a:lnTo>
                        <a:pt x="826" y="1751"/>
                      </a:lnTo>
                      <a:lnTo>
                        <a:pt x="864" y="1712"/>
                      </a:lnTo>
                      <a:lnTo>
                        <a:pt x="901" y="1672"/>
                      </a:lnTo>
                      <a:lnTo>
                        <a:pt x="935" y="1629"/>
                      </a:lnTo>
                      <a:lnTo>
                        <a:pt x="966" y="1585"/>
                      </a:lnTo>
                      <a:lnTo>
                        <a:pt x="995" y="1540"/>
                      </a:lnTo>
                      <a:lnTo>
                        <a:pt x="1022" y="1494"/>
                      </a:lnTo>
                      <a:lnTo>
                        <a:pt x="1046" y="1446"/>
                      </a:lnTo>
                      <a:lnTo>
                        <a:pt x="1067" y="1398"/>
                      </a:lnTo>
                      <a:lnTo>
                        <a:pt x="1086" y="1348"/>
                      </a:lnTo>
                      <a:lnTo>
                        <a:pt x="1102" y="1298"/>
                      </a:lnTo>
                      <a:lnTo>
                        <a:pt x="1115" y="1247"/>
                      </a:lnTo>
                      <a:lnTo>
                        <a:pt x="1125" y="1195"/>
                      </a:lnTo>
                      <a:lnTo>
                        <a:pt x="1132" y="1143"/>
                      </a:lnTo>
                      <a:lnTo>
                        <a:pt x="1137" y="1091"/>
                      </a:lnTo>
                      <a:lnTo>
                        <a:pt x="1138" y="1039"/>
                      </a:lnTo>
                      <a:lnTo>
                        <a:pt x="1137" y="987"/>
                      </a:lnTo>
                      <a:lnTo>
                        <a:pt x="1132" y="935"/>
                      </a:lnTo>
                      <a:lnTo>
                        <a:pt x="1125" y="883"/>
                      </a:lnTo>
                      <a:lnTo>
                        <a:pt x="1115" y="831"/>
                      </a:lnTo>
                      <a:lnTo>
                        <a:pt x="1102" y="780"/>
                      </a:lnTo>
                      <a:lnTo>
                        <a:pt x="1086" y="730"/>
                      </a:lnTo>
                      <a:lnTo>
                        <a:pt x="1067" y="680"/>
                      </a:lnTo>
                      <a:lnTo>
                        <a:pt x="1046" y="632"/>
                      </a:lnTo>
                      <a:lnTo>
                        <a:pt x="1022" y="584"/>
                      </a:lnTo>
                      <a:lnTo>
                        <a:pt x="995" y="538"/>
                      </a:lnTo>
                      <a:lnTo>
                        <a:pt x="966" y="493"/>
                      </a:lnTo>
                      <a:lnTo>
                        <a:pt x="935" y="449"/>
                      </a:lnTo>
                      <a:lnTo>
                        <a:pt x="901" y="407"/>
                      </a:lnTo>
                      <a:lnTo>
                        <a:pt x="864" y="366"/>
                      </a:lnTo>
                      <a:lnTo>
                        <a:pt x="826" y="327"/>
                      </a:lnTo>
                      <a:lnTo>
                        <a:pt x="785" y="290"/>
                      </a:lnTo>
                      <a:lnTo>
                        <a:pt x="742" y="254"/>
                      </a:lnTo>
                      <a:lnTo>
                        <a:pt x="698" y="221"/>
                      </a:lnTo>
                      <a:lnTo>
                        <a:pt x="651" y="190"/>
                      </a:lnTo>
                      <a:lnTo>
                        <a:pt x="603" y="161"/>
                      </a:lnTo>
                      <a:lnTo>
                        <a:pt x="553" y="134"/>
                      </a:lnTo>
                      <a:lnTo>
                        <a:pt x="502" y="109"/>
                      </a:lnTo>
                      <a:lnTo>
                        <a:pt x="450" y="87"/>
                      </a:lnTo>
                      <a:lnTo>
                        <a:pt x="396" y="68"/>
                      </a:lnTo>
                      <a:lnTo>
                        <a:pt x="342" y="50"/>
                      </a:lnTo>
                      <a:lnTo>
                        <a:pt x="286" y="35"/>
                      </a:lnTo>
                      <a:lnTo>
                        <a:pt x="230" y="23"/>
                      </a:lnTo>
                      <a:lnTo>
                        <a:pt x="173" y="13"/>
                      </a:lnTo>
                      <a:lnTo>
                        <a:pt x="116" y="6"/>
                      </a:lnTo>
                      <a:lnTo>
                        <a:pt x="58" y="2"/>
                      </a:lnTo>
                      <a:lnTo>
                        <a:pt x="1" y="0"/>
                      </a:lnTo>
                    </a:path>
                  </a:pathLst>
                </a:cu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84111" name="Freeform 266"/>
              <p:cNvSpPr>
                <a:spLocks noChangeArrowheads="1"/>
              </p:cNvSpPr>
              <p:nvPr/>
            </p:nvSpPr>
            <p:spPr bwMode="auto">
              <a:xfrm>
                <a:off x="2008" y="3244"/>
                <a:ext cx="308" cy="472"/>
              </a:xfrm>
              <a:custGeom>
                <a:avLst/>
                <a:gdLst>
                  <a:gd name="T0" fmla="*/ 70 w 1357"/>
                  <a:gd name="T1" fmla="*/ 0 h 2080"/>
                  <a:gd name="T2" fmla="*/ 0 w 1357"/>
                  <a:gd name="T3" fmla="*/ 0 h 2080"/>
                  <a:gd name="T4" fmla="*/ 0 w 1357"/>
                  <a:gd name="T5" fmla="*/ 107 h 2080"/>
                  <a:gd name="T6" fmla="*/ 70 w 1357"/>
                  <a:gd name="T7" fmla="*/ 107 h 208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357"/>
                  <a:gd name="T13" fmla="*/ 0 h 2080"/>
                  <a:gd name="T14" fmla="*/ 1357 w 1357"/>
                  <a:gd name="T15" fmla="*/ 2080 h 208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357" h="2080">
                    <a:moveTo>
                      <a:pt x="1356" y="0"/>
                    </a:moveTo>
                    <a:lnTo>
                      <a:pt x="0" y="0"/>
                    </a:lnTo>
                    <a:lnTo>
                      <a:pt x="0" y="2079"/>
                    </a:lnTo>
                    <a:lnTo>
                      <a:pt x="1356" y="2079"/>
                    </a:lnTo>
                  </a:path>
                </a:pathLst>
              </a:cu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84077" name="Line 267"/>
            <p:cNvSpPr>
              <a:spLocks noChangeShapeType="1"/>
            </p:cNvSpPr>
            <p:nvPr/>
          </p:nvSpPr>
          <p:spPr bwMode="auto">
            <a:xfrm flipH="1">
              <a:off x="3193" y="1884"/>
              <a:ext cx="61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4078" name="Line 268"/>
            <p:cNvSpPr>
              <a:spLocks noChangeShapeType="1"/>
            </p:cNvSpPr>
            <p:nvPr/>
          </p:nvSpPr>
          <p:spPr bwMode="auto">
            <a:xfrm flipH="1">
              <a:off x="3193" y="2022"/>
              <a:ext cx="61" cy="1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cxnSp>
          <p:nvCxnSpPr>
            <p:cNvPr id="84079" name="AutoShape 269"/>
            <p:cNvCxnSpPr>
              <a:cxnSpLocks noChangeShapeType="1"/>
              <a:stCxn id="84059" idx="1"/>
              <a:endCxn id="84108" idx="6"/>
            </p:cNvCxnSpPr>
            <p:nvPr/>
          </p:nvCxnSpPr>
          <p:spPr bwMode="auto">
            <a:xfrm rot="10800000">
              <a:off x="3577" y="1954"/>
              <a:ext cx="231" cy="150"/>
            </a:xfrm>
            <a:prstGeom prst="bentConnector3">
              <a:avLst>
                <a:gd name="adj1" fmla="val 51949"/>
              </a:avLst>
            </a:prstGeom>
            <a:noFill/>
            <a:ln w="254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84080" name="AutoShape 270"/>
            <p:cNvCxnSpPr>
              <a:cxnSpLocks noChangeShapeType="1"/>
              <a:stCxn id="84069" idx="1"/>
              <a:endCxn id="84072" idx="6"/>
            </p:cNvCxnSpPr>
            <p:nvPr/>
          </p:nvCxnSpPr>
          <p:spPr bwMode="auto">
            <a:xfrm rot="10800000">
              <a:off x="4848" y="1850"/>
              <a:ext cx="123" cy="242"/>
            </a:xfrm>
            <a:prstGeom prst="bentConnector3">
              <a:avLst>
                <a:gd name="adj1" fmla="val 53657"/>
              </a:avLst>
            </a:prstGeom>
            <a:noFill/>
            <a:ln w="254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sp>
          <p:nvSpPr>
            <p:cNvPr id="84081" name="Oval 271"/>
            <p:cNvSpPr>
              <a:spLocks noChangeArrowheads="1"/>
            </p:cNvSpPr>
            <p:nvPr/>
          </p:nvSpPr>
          <p:spPr bwMode="auto">
            <a:xfrm>
              <a:off x="2776" y="2007"/>
              <a:ext cx="41" cy="42"/>
            </a:xfrm>
            <a:prstGeom prst="ellipse">
              <a:avLst/>
            </a:prstGeom>
            <a:solidFill>
              <a:schemeClr val="bg2"/>
            </a:solidFill>
            <a:ln w="254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84082" name="AutoShape 272"/>
            <p:cNvCxnSpPr>
              <a:cxnSpLocks noChangeShapeType="1"/>
              <a:stCxn id="84065" idx="3"/>
              <a:endCxn id="84081" idx="4"/>
            </p:cNvCxnSpPr>
            <p:nvPr/>
          </p:nvCxnSpPr>
          <p:spPr bwMode="auto">
            <a:xfrm flipV="1">
              <a:off x="2672" y="2055"/>
              <a:ext cx="125" cy="153"/>
            </a:xfrm>
            <a:prstGeom prst="bentConnector2">
              <a:avLst/>
            </a:prstGeom>
            <a:noFill/>
            <a:ln w="254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84083" name="AutoShape 273"/>
            <p:cNvCxnSpPr>
              <a:cxnSpLocks noChangeShapeType="1"/>
              <a:stCxn id="84081" idx="0"/>
              <a:endCxn id="84093" idx="4"/>
            </p:cNvCxnSpPr>
            <p:nvPr/>
          </p:nvCxnSpPr>
          <p:spPr bwMode="auto">
            <a:xfrm flipV="1">
              <a:off x="2797" y="1795"/>
              <a:ext cx="0" cy="205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84084" name="AutoShape 274"/>
            <p:cNvCxnSpPr>
              <a:cxnSpLocks noChangeShapeType="1"/>
              <a:stCxn id="84081" idx="6"/>
              <a:endCxn id="84078" idx="1"/>
            </p:cNvCxnSpPr>
            <p:nvPr/>
          </p:nvCxnSpPr>
          <p:spPr bwMode="auto">
            <a:xfrm>
              <a:off x="2825" y="2028"/>
              <a:ext cx="368" cy="1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84085" name="Oval 275"/>
            <p:cNvSpPr>
              <a:spLocks noChangeArrowheads="1"/>
            </p:cNvSpPr>
            <p:nvPr/>
          </p:nvSpPr>
          <p:spPr bwMode="auto">
            <a:xfrm>
              <a:off x="5485" y="1592"/>
              <a:ext cx="42" cy="42"/>
            </a:xfrm>
            <a:prstGeom prst="ellipse">
              <a:avLst/>
            </a:prstGeom>
            <a:solidFill>
              <a:schemeClr val="bg2"/>
            </a:solidFill>
            <a:ln w="254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84086" name="AutoShape 276"/>
            <p:cNvCxnSpPr>
              <a:cxnSpLocks noChangeShapeType="1"/>
              <a:stCxn id="84070" idx="3"/>
              <a:endCxn id="84085" idx="4"/>
            </p:cNvCxnSpPr>
            <p:nvPr/>
          </p:nvCxnSpPr>
          <p:spPr bwMode="auto">
            <a:xfrm flipV="1">
              <a:off x="5363" y="1641"/>
              <a:ext cx="143" cy="434"/>
            </a:xfrm>
            <a:prstGeom prst="bentConnector2">
              <a:avLst/>
            </a:prstGeom>
            <a:noFill/>
            <a:ln w="254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84087" name="AutoShape 277"/>
            <p:cNvCxnSpPr>
              <a:cxnSpLocks noChangeShapeType="1"/>
              <a:stCxn id="84085" idx="0"/>
            </p:cNvCxnSpPr>
            <p:nvPr/>
          </p:nvCxnSpPr>
          <p:spPr bwMode="auto">
            <a:xfrm flipV="1">
              <a:off x="5506" y="1340"/>
              <a:ext cx="0" cy="244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84088" name="AutoShape 278"/>
            <p:cNvCxnSpPr>
              <a:cxnSpLocks noChangeShapeType="1"/>
              <a:stCxn id="84085" idx="2"/>
              <a:endCxn id="84077" idx="1"/>
            </p:cNvCxnSpPr>
            <p:nvPr/>
          </p:nvCxnSpPr>
          <p:spPr bwMode="auto">
            <a:xfrm rot="10800000" flipV="1">
              <a:off x="3193" y="1613"/>
              <a:ext cx="2285" cy="278"/>
            </a:xfrm>
            <a:prstGeom prst="bentConnector4">
              <a:avLst>
                <a:gd name="adj1" fmla="val 48491"/>
                <a:gd name="adj2" fmla="val -606"/>
              </a:avLst>
            </a:prstGeom>
            <a:noFill/>
            <a:ln w="254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sp>
          <p:nvSpPr>
            <p:cNvPr id="84089" name="Oval 279"/>
            <p:cNvSpPr>
              <a:spLocks noChangeArrowheads="1"/>
            </p:cNvSpPr>
            <p:nvPr/>
          </p:nvSpPr>
          <p:spPr bwMode="auto">
            <a:xfrm>
              <a:off x="4324" y="1874"/>
              <a:ext cx="41" cy="42"/>
            </a:xfrm>
            <a:prstGeom prst="ellipse">
              <a:avLst/>
            </a:prstGeom>
            <a:solidFill>
              <a:schemeClr val="bg2"/>
            </a:solidFill>
            <a:ln w="254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84090" name="AutoShape 280"/>
            <p:cNvCxnSpPr>
              <a:cxnSpLocks noChangeShapeType="1"/>
              <a:stCxn id="84060" idx="3"/>
              <a:endCxn id="84089" idx="4"/>
            </p:cNvCxnSpPr>
            <p:nvPr/>
          </p:nvCxnSpPr>
          <p:spPr bwMode="auto">
            <a:xfrm flipV="1">
              <a:off x="4194" y="1923"/>
              <a:ext cx="150" cy="164"/>
            </a:xfrm>
            <a:prstGeom prst="bentConnector2">
              <a:avLst/>
            </a:prstGeom>
            <a:noFill/>
            <a:ln w="254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84091" name="AutoShape 281"/>
            <p:cNvCxnSpPr>
              <a:cxnSpLocks noChangeShapeType="1"/>
              <a:stCxn id="84089" idx="0"/>
            </p:cNvCxnSpPr>
            <p:nvPr/>
          </p:nvCxnSpPr>
          <p:spPr bwMode="auto">
            <a:xfrm flipV="1">
              <a:off x="4345" y="1340"/>
              <a:ext cx="0" cy="526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84092" name="AutoShape 282"/>
            <p:cNvCxnSpPr>
              <a:cxnSpLocks noChangeShapeType="1"/>
              <a:stCxn id="84089" idx="6"/>
              <a:endCxn id="84075" idx="0"/>
            </p:cNvCxnSpPr>
            <p:nvPr/>
          </p:nvCxnSpPr>
          <p:spPr bwMode="auto">
            <a:xfrm flipV="1">
              <a:off x="4373" y="1894"/>
              <a:ext cx="109" cy="1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84093" name="Oval 283"/>
            <p:cNvSpPr>
              <a:spLocks noChangeArrowheads="1"/>
            </p:cNvSpPr>
            <p:nvPr/>
          </p:nvSpPr>
          <p:spPr bwMode="auto">
            <a:xfrm>
              <a:off x="2776" y="1747"/>
              <a:ext cx="41" cy="41"/>
            </a:xfrm>
            <a:prstGeom prst="ellipse">
              <a:avLst/>
            </a:prstGeom>
            <a:solidFill>
              <a:schemeClr val="bg2"/>
            </a:solidFill>
            <a:ln w="254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84094" name="AutoShape 284"/>
            <p:cNvCxnSpPr>
              <a:cxnSpLocks noChangeShapeType="1"/>
              <a:stCxn id="84074" idx="0"/>
              <a:endCxn id="84093" idx="6"/>
            </p:cNvCxnSpPr>
            <p:nvPr/>
          </p:nvCxnSpPr>
          <p:spPr bwMode="auto">
            <a:xfrm flipH="1" flipV="1">
              <a:off x="2825" y="1768"/>
              <a:ext cx="1653" cy="3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84095" name="AutoShape 285"/>
            <p:cNvCxnSpPr>
              <a:cxnSpLocks noChangeShapeType="1"/>
              <a:stCxn id="84093" idx="0"/>
            </p:cNvCxnSpPr>
            <p:nvPr/>
          </p:nvCxnSpPr>
          <p:spPr bwMode="auto">
            <a:xfrm flipV="1">
              <a:off x="2797" y="1340"/>
              <a:ext cx="0" cy="399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84096" name="AutoShape 286"/>
            <p:cNvCxnSpPr>
              <a:cxnSpLocks noChangeShapeType="1"/>
              <a:stCxn id="84093" idx="2"/>
              <a:endCxn id="84109" idx="2"/>
            </p:cNvCxnSpPr>
            <p:nvPr/>
          </p:nvCxnSpPr>
          <p:spPr bwMode="auto">
            <a:xfrm rot="10800000" flipV="1">
              <a:off x="2212" y="1768"/>
              <a:ext cx="556" cy="422"/>
            </a:xfrm>
            <a:prstGeom prst="bentConnector3">
              <a:avLst>
                <a:gd name="adj1" fmla="val 110611"/>
              </a:avLst>
            </a:prstGeom>
            <a:noFill/>
            <a:ln w="254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84097" name="AutoShape 287"/>
            <p:cNvCxnSpPr>
              <a:cxnSpLocks noChangeShapeType="1"/>
              <a:stCxn id="84085" idx="6"/>
              <a:endCxn id="84067" idx="1"/>
            </p:cNvCxnSpPr>
            <p:nvPr/>
          </p:nvCxnSpPr>
          <p:spPr bwMode="auto">
            <a:xfrm flipH="1">
              <a:off x="2280" y="1613"/>
              <a:ext cx="3255" cy="975"/>
            </a:xfrm>
            <a:prstGeom prst="bentConnector5">
              <a:avLst>
                <a:gd name="adj1" fmla="val -4176"/>
                <a:gd name="adj2" fmla="val 114051"/>
                <a:gd name="adj3" fmla="val 104426"/>
              </a:avLst>
            </a:prstGeom>
            <a:noFill/>
            <a:ln w="254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sp>
          <p:nvSpPr>
            <p:cNvPr id="84098" name="Text Box 288"/>
            <p:cNvSpPr txBox="1">
              <a:spLocks noChangeArrowheads="1"/>
            </p:cNvSpPr>
            <p:nvPr/>
          </p:nvSpPr>
          <p:spPr bwMode="auto">
            <a:xfrm>
              <a:off x="2779" y="1200"/>
              <a:ext cx="268" cy="231"/>
            </a:xfrm>
            <a:prstGeom prst="rect">
              <a:avLst/>
            </a:prstGeom>
            <a:noFill/>
            <a:ln w="254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Q</a:t>
              </a:r>
              <a:r>
                <a:rPr lang="en-US" baseline="-25000"/>
                <a:t>2</a:t>
              </a:r>
            </a:p>
          </p:txBody>
        </p:sp>
        <p:sp>
          <p:nvSpPr>
            <p:cNvPr id="84099" name="Text Box 289"/>
            <p:cNvSpPr txBox="1">
              <a:spLocks noChangeArrowheads="1"/>
            </p:cNvSpPr>
            <p:nvPr/>
          </p:nvSpPr>
          <p:spPr bwMode="auto">
            <a:xfrm>
              <a:off x="4371" y="1209"/>
              <a:ext cx="268" cy="231"/>
            </a:xfrm>
            <a:prstGeom prst="rect">
              <a:avLst/>
            </a:prstGeom>
            <a:noFill/>
            <a:ln w="254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Q</a:t>
              </a:r>
              <a:r>
                <a:rPr lang="en-US" baseline="-25000"/>
                <a:t>1</a:t>
              </a:r>
            </a:p>
          </p:txBody>
        </p:sp>
        <p:sp>
          <p:nvSpPr>
            <p:cNvPr id="84100" name="Text Box 290"/>
            <p:cNvSpPr txBox="1">
              <a:spLocks noChangeArrowheads="1"/>
            </p:cNvSpPr>
            <p:nvPr/>
          </p:nvSpPr>
          <p:spPr bwMode="auto">
            <a:xfrm>
              <a:off x="5515" y="1209"/>
              <a:ext cx="268" cy="231"/>
            </a:xfrm>
            <a:prstGeom prst="rect">
              <a:avLst/>
            </a:prstGeom>
            <a:noFill/>
            <a:ln w="254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Q</a:t>
              </a:r>
              <a:r>
                <a:rPr lang="en-US" baseline="-25000"/>
                <a:t>0</a:t>
              </a:r>
            </a:p>
          </p:txBody>
        </p:sp>
        <p:sp>
          <p:nvSpPr>
            <p:cNvPr id="84101" name="Oval 291"/>
            <p:cNvSpPr>
              <a:spLocks noChangeArrowheads="1"/>
            </p:cNvSpPr>
            <p:nvPr/>
          </p:nvSpPr>
          <p:spPr bwMode="auto">
            <a:xfrm>
              <a:off x="3678" y="2793"/>
              <a:ext cx="41" cy="41"/>
            </a:xfrm>
            <a:prstGeom prst="ellipse">
              <a:avLst/>
            </a:prstGeom>
            <a:solidFill>
              <a:schemeClr val="bg2"/>
            </a:solidFill>
            <a:ln w="254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84102" name="AutoShape 292"/>
            <p:cNvCxnSpPr>
              <a:cxnSpLocks noChangeShapeType="1"/>
              <a:stCxn id="84101" idx="0"/>
              <a:endCxn id="84122" idx="3"/>
            </p:cNvCxnSpPr>
            <p:nvPr/>
          </p:nvCxnSpPr>
          <p:spPr bwMode="auto">
            <a:xfrm rot="-5400000">
              <a:off x="3522" y="2483"/>
              <a:ext cx="480" cy="126"/>
            </a:xfrm>
            <a:prstGeom prst="bentConnector2">
              <a:avLst/>
            </a:prstGeom>
            <a:noFill/>
            <a:ln w="254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84103" name="AutoShape 293"/>
            <p:cNvCxnSpPr>
              <a:cxnSpLocks noChangeShapeType="1"/>
              <a:stCxn id="84101" idx="6"/>
              <a:endCxn id="84120" idx="3"/>
            </p:cNvCxnSpPr>
            <p:nvPr/>
          </p:nvCxnSpPr>
          <p:spPr bwMode="auto">
            <a:xfrm flipV="1">
              <a:off x="3726" y="2293"/>
              <a:ext cx="1269" cy="521"/>
            </a:xfrm>
            <a:prstGeom prst="bentConnector3">
              <a:avLst>
                <a:gd name="adj1" fmla="val 87278"/>
              </a:avLst>
            </a:prstGeom>
            <a:noFill/>
            <a:ln w="254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sp>
          <p:nvSpPr>
            <p:cNvPr id="84104" name="Oval 294"/>
            <p:cNvSpPr>
              <a:spLocks noChangeArrowheads="1"/>
            </p:cNvSpPr>
            <p:nvPr/>
          </p:nvSpPr>
          <p:spPr bwMode="auto">
            <a:xfrm>
              <a:off x="2023" y="2792"/>
              <a:ext cx="41" cy="42"/>
            </a:xfrm>
            <a:prstGeom prst="ellipse">
              <a:avLst/>
            </a:prstGeom>
            <a:solidFill>
              <a:schemeClr val="bg2"/>
            </a:solidFill>
            <a:ln w="254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84105" name="AutoShape 295"/>
            <p:cNvCxnSpPr>
              <a:cxnSpLocks noChangeShapeType="1"/>
              <a:stCxn id="84104" idx="0"/>
              <a:endCxn id="84063" idx="3"/>
            </p:cNvCxnSpPr>
            <p:nvPr/>
          </p:nvCxnSpPr>
          <p:spPr bwMode="auto">
            <a:xfrm rot="-5400000">
              <a:off x="1970" y="2452"/>
              <a:ext cx="406" cy="257"/>
            </a:xfrm>
            <a:prstGeom prst="bentConnector2">
              <a:avLst/>
            </a:prstGeom>
            <a:noFill/>
            <a:ln w="254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84106" name="AutoShape 296"/>
            <p:cNvCxnSpPr>
              <a:cxnSpLocks noChangeShapeType="1"/>
              <a:stCxn id="84104" idx="6"/>
              <a:endCxn id="84101" idx="2"/>
            </p:cNvCxnSpPr>
            <p:nvPr/>
          </p:nvCxnSpPr>
          <p:spPr bwMode="auto">
            <a:xfrm>
              <a:off x="2072" y="2813"/>
              <a:ext cx="1598" cy="1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84107" name="AutoShape 297"/>
            <p:cNvCxnSpPr>
              <a:cxnSpLocks noChangeShapeType="1"/>
              <a:stCxn id="84104" idx="2"/>
            </p:cNvCxnSpPr>
            <p:nvPr/>
          </p:nvCxnSpPr>
          <p:spPr bwMode="auto">
            <a:xfrm flipH="1">
              <a:off x="1721" y="2813"/>
              <a:ext cx="294" cy="1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84108" name="Oval 298"/>
            <p:cNvSpPr>
              <a:spLocks noChangeArrowheads="1"/>
            </p:cNvSpPr>
            <p:nvPr/>
          </p:nvSpPr>
          <p:spPr bwMode="auto">
            <a:xfrm>
              <a:off x="3528" y="1933"/>
              <a:ext cx="41" cy="41"/>
            </a:xfrm>
            <a:prstGeom prst="ellipse">
              <a:avLst/>
            </a:prstGeom>
            <a:noFill/>
            <a:ln w="254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109" name="Oval 299"/>
            <p:cNvSpPr>
              <a:spLocks noChangeArrowheads="1"/>
            </p:cNvSpPr>
            <p:nvPr/>
          </p:nvSpPr>
          <p:spPr bwMode="auto">
            <a:xfrm>
              <a:off x="2220" y="2152"/>
              <a:ext cx="84" cy="76"/>
            </a:xfrm>
            <a:prstGeom prst="ellipse">
              <a:avLst/>
            </a:prstGeom>
            <a:solidFill>
              <a:srgbClr val="FFFFFF"/>
            </a:solidFill>
            <a:ln w="254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ECEN 301</a:t>
            </a:r>
          </a:p>
        </p:txBody>
      </p:sp>
      <p:sp>
        <p:nvSpPr>
          <p:cNvPr id="84995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Discussion #25 – Final Review</a:t>
            </a:r>
          </a:p>
        </p:txBody>
      </p:sp>
      <p:sp>
        <p:nvSpPr>
          <p:cNvPr id="84996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7DD67B80-C229-4440-B87B-C7CFB9EBBB73}" type="slidenum">
              <a:rPr lang="en-US" smtClean="0"/>
              <a:pPr lvl="1"/>
              <a:t>76</a:t>
            </a:fld>
            <a:endParaRPr lang="en-US" smtClean="0"/>
          </a:p>
        </p:txBody>
      </p:sp>
      <p:sp>
        <p:nvSpPr>
          <p:cNvPr id="849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Sequential Logic</a:t>
            </a:r>
          </a:p>
        </p:txBody>
      </p:sp>
      <p:sp>
        <p:nvSpPr>
          <p:cNvPr id="8499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06400" y="1333500"/>
            <a:ext cx="8585200" cy="881063"/>
          </a:xfrm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sz="2400" b="1" u="sng" smtClean="0"/>
              <a:t>Example9</a:t>
            </a:r>
            <a:r>
              <a:rPr lang="en-US" sz="2400" smtClean="0"/>
              <a:t>: Assuming the outputs of the following circuit start in a 000 state, determine the outputs for 4 clock cycles</a:t>
            </a:r>
          </a:p>
        </p:txBody>
      </p:sp>
      <p:sp>
        <p:nvSpPr>
          <p:cNvPr id="84999" name="Text Box 70"/>
          <p:cNvSpPr txBox="1">
            <a:spLocks noChangeArrowheads="1"/>
          </p:cNvSpPr>
          <p:nvPr/>
        </p:nvSpPr>
        <p:spPr bwMode="auto">
          <a:xfrm>
            <a:off x="2635250" y="4114800"/>
            <a:ext cx="641350" cy="366713"/>
          </a:xfrm>
          <a:prstGeom prst="rect">
            <a:avLst/>
          </a:prstGeom>
          <a:noFill/>
          <a:ln w="254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/>
              <a:t>CLK</a:t>
            </a:r>
          </a:p>
        </p:txBody>
      </p:sp>
      <p:graphicFrame>
        <p:nvGraphicFramePr>
          <p:cNvPr id="948307" name="Group 83"/>
          <p:cNvGraphicFramePr>
            <a:graphicFrameLocks noGrp="1"/>
          </p:cNvGraphicFramePr>
          <p:nvPr/>
        </p:nvGraphicFramePr>
        <p:xfrm>
          <a:off x="5181600" y="4953000"/>
          <a:ext cx="1905000" cy="1066800"/>
        </p:xfrm>
        <a:graphic>
          <a:graphicData uri="http://schemas.openxmlformats.org/drawingml/2006/table">
            <a:tbl>
              <a:tblPr/>
              <a:tblGrid>
                <a:gridCol w="457200"/>
                <a:gridCol w="762000"/>
                <a:gridCol w="685800"/>
              </a:tblGrid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CLK</a:t>
                      </a:r>
                      <a:endParaRPr kumimoji="0" lang="en-US" sz="2000" b="0" i="0" u="none" strike="noStrike" cap="none" normalizeH="0" baseline="-2500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Q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new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Q</a:t>
                      </a:r>
                      <a:r>
                        <a:rPr kumimoji="0" lang="en-US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old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95A9">
                        <a:alpha val="50000"/>
                      </a:srgbClr>
                    </a:solidFill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Q</a:t>
                      </a:r>
                      <a:r>
                        <a:rPr kumimoji="0" lang="en-US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old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95A9">
                        <a:alpha val="5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85016" name="Line 99"/>
          <p:cNvSpPr>
            <a:spLocks noChangeShapeType="1"/>
          </p:cNvSpPr>
          <p:nvPr/>
        </p:nvSpPr>
        <p:spPr bwMode="auto">
          <a:xfrm flipV="1">
            <a:off x="6043613" y="5392738"/>
            <a:ext cx="0" cy="279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lg" len="lg"/>
            <a:tailEnd type="arrow" w="lg" len="med"/>
          </a:ln>
        </p:spPr>
        <p:txBody>
          <a:bodyPr/>
          <a:lstStyle/>
          <a:p>
            <a:endParaRPr lang="en-US"/>
          </a:p>
        </p:txBody>
      </p:sp>
      <p:sp>
        <p:nvSpPr>
          <p:cNvPr id="85017" name="Line 100"/>
          <p:cNvSpPr>
            <a:spLocks noChangeShapeType="1"/>
          </p:cNvSpPr>
          <p:nvPr/>
        </p:nvSpPr>
        <p:spPr bwMode="auto">
          <a:xfrm flipV="1">
            <a:off x="6043613" y="5700713"/>
            <a:ext cx="0" cy="279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lg" len="lg"/>
            <a:tailEnd type="arrow" w="lg" len="med"/>
          </a:ln>
        </p:spPr>
        <p:txBody>
          <a:bodyPr/>
          <a:lstStyle/>
          <a:p>
            <a:endParaRPr lang="en-US"/>
          </a:p>
        </p:txBody>
      </p:sp>
      <p:sp>
        <p:nvSpPr>
          <p:cNvPr id="85018" name="Line 101"/>
          <p:cNvSpPr>
            <a:spLocks noChangeShapeType="1"/>
          </p:cNvSpPr>
          <p:nvPr/>
        </p:nvSpPr>
        <p:spPr bwMode="auto">
          <a:xfrm>
            <a:off x="6553200" y="5756275"/>
            <a:ext cx="354013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948326" name="Group 102"/>
          <p:cNvGraphicFramePr>
            <a:graphicFrameLocks noGrp="1"/>
          </p:cNvGraphicFramePr>
          <p:nvPr/>
        </p:nvGraphicFramePr>
        <p:xfrm>
          <a:off x="7162800" y="4953000"/>
          <a:ext cx="1905000" cy="1066800"/>
        </p:xfrm>
        <a:graphic>
          <a:graphicData uri="http://schemas.openxmlformats.org/drawingml/2006/table">
            <a:tbl>
              <a:tblPr/>
              <a:tblGrid>
                <a:gridCol w="457200"/>
                <a:gridCol w="762000"/>
                <a:gridCol w="685800"/>
              </a:tblGrid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CLK</a:t>
                      </a:r>
                      <a:endParaRPr kumimoji="0" lang="en-US" sz="2000" b="0" i="0" u="none" strike="noStrike" cap="none" normalizeH="0" baseline="-2500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Q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new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95A9">
                        <a:alpha val="50000"/>
                      </a:srgbClr>
                    </a:solidFill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95A9">
                        <a:alpha val="5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85035" name="Line 118"/>
          <p:cNvSpPr>
            <a:spLocks noChangeShapeType="1"/>
          </p:cNvSpPr>
          <p:nvPr/>
        </p:nvSpPr>
        <p:spPr bwMode="auto">
          <a:xfrm flipV="1">
            <a:off x="8001000" y="5362575"/>
            <a:ext cx="0" cy="279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lg" len="lg"/>
            <a:tailEnd type="arrow" w="lg" len="med"/>
          </a:ln>
        </p:spPr>
        <p:txBody>
          <a:bodyPr/>
          <a:lstStyle/>
          <a:p>
            <a:endParaRPr lang="en-US"/>
          </a:p>
        </p:txBody>
      </p:sp>
      <p:sp>
        <p:nvSpPr>
          <p:cNvPr id="85036" name="Line 119"/>
          <p:cNvSpPr>
            <a:spLocks noChangeShapeType="1"/>
          </p:cNvSpPr>
          <p:nvPr/>
        </p:nvSpPr>
        <p:spPr bwMode="auto">
          <a:xfrm flipV="1">
            <a:off x="8001000" y="5670550"/>
            <a:ext cx="0" cy="279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lg" len="lg"/>
            <a:tailEnd type="arrow" w="lg" len="med"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948344" name="Group 120"/>
          <p:cNvGraphicFramePr>
            <a:graphicFrameLocks noGrp="1"/>
          </p:cNvGraphicFramePr>
          <p:nvPr/>
        </p:nvGraphicFramePr>
        <p:xfrm>
          <a:off x="2743200" y="4564063"/>
          <a:ext cx="2362200" cy="1737360"/>
        </p:xfrm>
        <a:graphic>
          <a:graphicData uri="http://schemas.openxmlformats.org/drawingml/2006/table">
            <a:tbl>
              <a:tblPr/>
              <a:tblGrid>
                <a:gridCol w="457200"/>
                <a:gridCol w="457200"/>
                <a:gridCol w="762000"/>
                <a:gridCol w="685800"/>
              </a:tblGrid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J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K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CLK</a:t>
                      </a:r>
                      <a:endParaRPr kumimoji="0" lang="en-US" sz="2000" b="0" i="0" u="none" strike="noStrike" cap="none" normalizeH="0" baseline="-2500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Q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new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Q</a:t>
                      </a:r>
                      <a:r>
                        <a:rPr kumimoji="0" lang="en-US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old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95A9">
                        <a:alpha val="50000"/>
                      </a:srgbClr>
                    </a:solidFill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95A9">
                        <a:alpha val="50000"/>
                      </a:srgbClr>
                    </a:solidFill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95A9">
                        <a:alpha val="50000"/>
                      </a:srgbClr>
                    </a:solidFill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Q</a:t>
                      </a:r>
                      <a:r>
                        <a:rPr kumimoji="0" lang="en-US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old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95A9">
                        <a:alpha val="5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85064" name="Line 147"/>
          <p:cNvSpPr>
            <a:spLocks noChangeShapeType="1"/>
          </p:cNvSpPr>
          <p:nvPr/>
        </p:nvSpPr>
        <p:spPr bwMode="auto">
          <a:xfrm flipV="1">
            <a:off x="3986213" y="4986338"/>
            <a:ext cx="0" cy="279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lg" len="lg"/>
            <a:tailEnd type="arrow" w="lg" len="med"/>
          </a:ln>
        </p:spPr>
        <p:txBody>
          <a:bodyPr/>
          <a:lstStyle/>
          <a:p>
            <a:endParaRPr lang="en-US"/>
          </a:p>
        </p:txBody>
      </p:sp>
      <p:sp>
        <p:nvSpPr>
          <p:cNvPr id="85065" name="Line 148"/>
          <p:cNvSpPr>
            <a:spLocks noChangeShapeType="1"/>
          </p:cNvSpPr>
          <p:nvPr/>
        </p:nvSpPr>
        <p:spPr bwMode="auto">
          <a:xfrm flipV="1">
            <a:off x="3986213" y="5294313"/>
            <a:ext cx="0" cy="279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lg" len="lg"/>
            <a:tailEnd type="arrow" w="lg" len="med"/>
          </a:ln>
        </p:spPr>
        <p:txBody>
          <a:bodyPr/>
          <a:lstStyle/>
          <a:p>
            <a:endParaRPr lang="en-US"/>
          </a:p>
        </p:txBody>
      </p:sp>
      <p:sp>
        <p:nvSpPr>
          <p:cNvPr id="85066" name="Line 149"/>
          <p:cNvSpPr>
            <a:spLocks noChangeShapeType="1"/>
          </p:cNvSpPr>
          <p:nvPr/>
        </p:nvSpPr>
        <p:spPr bwMode="auto">
          <a:xfrm flipV="1">
            <a:off x="3984625" y="5635625"/>
            <a:ext cx="0" cy="279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lg" len="lg"/>
            <a:tailEnd type="arrow" w="lg" len="med"/>
          </a:ln>
        </p:spPr>
        <p:txBody>
          <a:bodyPr/>
          <a:lstStyle/>
          <a:p>
            <a:endParaRPr lang="en-US"/>
          </a:p>
        </p:txBody>
      </p:sp>
      <p:sp>
        <p:nvSpPr>
          <p:cNvPr id="85067" name="Line 150"/>
          <p:cNvSpPr>
            <a:spLocks noChangeShapeType="1"/>
          </p:cNvSpPr>
          <p:nvPr/>
        </p:nvSpPr>
        <p:spPr bwMode="auto">
          <a:xfrm flipV="1">
            <a:off x="3984625" y="5976938"/>
            <a:ext cx="0" cy="279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lg" len="lg"/>
            <a:tailEnd type="arrow" w="lg" len="med"/>
          </a:ln>
        </p:spPr>
        <p:txBody>
          <a:bodyPr/>
          <a:lstStyle/>
          <a:p>
            <a:endParaRPr lang="en-US"/>
          </a:p>
        </p:txBody>
      </p:sp>
      <p:sp>
        <p:nvSpPr>
          <p:cNvPr id="85068" name="Line 151"/>
          <p:cNvSpPr>
            <a:spLocks noChangeShapeType="1"/>
          </p:cNvSpPr>
          <p:nvPr/>
        </p:nvSpPr>
        <p:spPr bwMode="auto">
          <a:xfrm>
            <a:off x="4560888" y="6021388"/>
            <a:ext cx="354012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85069" name="Text Box 152"/>
          <p:cNvSpPr txBox="1">
            <a:spLocks noChangeArrowheads="1"/>
          </p:cNvSpPr>
          <p:nvPr/>
        </p:nvSpPr>
        <p:spPr bwMode="auto">
          <a:xfrm>
            <a:off x="4110038" y="2133600"/>
            <a:ext cx="298450" cy="366713"/>
          </a:xfrm>
          <a:prstGeom prst="rect">
            <a:avLst/>
          </a:prstGeom>
          <a:noFill/>
          <a:ln w="254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800000"/>
                </a:solidFill>
              </a:rPr>
              <a:t>0</a:t>
            </a:r>
          </a:p>
        </p:txBody>
      </p:sp>
      <p:sp>
        <p:nvSpPr>
          <p:cNvPr id="85070" name="Text Box 153"/>
          <p:cNvSpPr txBox="1">
            <a:spLocks noChangeArrowheads="1"/>
          </p:cNvSpPr>
          <p:nvPr/>
        </p:nvSpPr>
        <p:spPr bwMode="auto">
          <a:xfrm>
            <a:off x="6635750" y="2133600"/>
            <a:ext cx="298450" cy="366713"/>
          </a:xfrm>
          <a:prstGeom prst="rect">
            <a:avLst/>
          </a:prstGeom>
          <a:noFill/>
          <a:ln w="254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800000"/>
                </a:solidFill>
              </a:rPr>
              <a:t>0</a:t>
            </a:r>
          </a:p>
        </p:txBody>
      </p:sp>
      <p:sp>
        <p:nvSpPr>
          <p:cNvPr id="85071" name="Text Box 154"/>
          <p:cNvSpPr txBox="1">
            <a:spLocks noChangeArrowheads="1"/>
          </p:cNvSpPr>
          <p:nvPr/>
        </p:nvSpPr>
        <p:spPr bwMode="auto">
          <a:xfrm>
            <a:off x="8388350" y="2133600"/>
            <a:ext cx="298450" cy="366713"/>
          </a:xfrm>
          <a:prstGeom prst="rect">
            <a:avLst/>
          </a:prstGeom>
          <a:noFill/>
          <a:ln w="254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800000"/>
                </a:solidFill>
              </a:rPr>
              <a:t>0</a:t>
            </a:r>
          </a:p>
        </p:txBody>
      </p:sp>
      <p:sp>
        <p:nvSpPr>
          <p:cNvPr id="85072" name="Text Box 165"/>
          <p:cNvSpPr txBox="1">
            <a:spLocks noChangeArrowheads="1"/>
          </p:cNvSpPr>
          <p:nvPr/>
        </p:nvSpPr>
        <p:spPr bwMode="auto">
          <a:xfrm>
            <a:off x="76200" y="2362200"/>
            <a:ext cx="2592388" cy="1816100"/>
          </a:xfrm>
          <a:prstGeom prst="rect">
            <a:avLst/>
          </a:prstGeom>
          <a:solidFill>
            <a:srgbClr val="ACA964">
              <a:alpha val="50195"/>
            </a:srgbClr>
          </a:solidFill>
          <a:ln w="9525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>
            <a:spAutoFit/>
          </a:bodyPr>
          <a:lstStyle/>
          <a:p>
            <a:pPr marL="457200" indent="-457200" algn="l">
              <a:buFontTx/>
              <a:buAutoNum type="arabicPeriod"/>
            </a:pPr>
            <a:r>
              <a:rPr lang="en-US" sz="1600"/>
              <a:t>Set outputs to 000</a:t>
            </a:r>
          </a:p>
          <a:p>
            <a:pPr marL="457200" indent="-457200" algn="l">
              <a:buFontTx/>
              <a:buAutoNum type="arabicPeriod"/>
            </a:pPr>
            <a:r>
              <a:rPr lang="en-US" sz="1600"/>
              <a:t>Based on output values change FF inputs</a:t>
            </a:r>
          </a:p>
          <a:p>
            <a:pPr marL="457200" indent="-457200" algn="l">
              <a:buFontTx/>
              <a:buAutoNum type="arabicPeriod"/>
            </a:pPr>
            <a:r>
              <a:rPr lang="en-US" sz="1600"/>
              <a:t>On each clock cycle: </a:t>
            </a:r>
          </a:p>
          <a:p>
            <a:pPr marL="914400" lvl="1" indent="-457200" algn="l">
              <a:buFontTx/>
              <a:buAutoNum type="alphaLcParenR"/>
            </a:pPr>
            <a:r>
              <a:rPr lang="en-US" sz="1600"/>
              <a:t>change </a:t>
            </a:r>
            <a:r>
              <a:rPr lang="en-US" sz="1600" b="1"/>
              <a:t>ALL</a:t>
            </a:r>
            <a:r>
              <a:rPr lang="en-US" sz="1600"/>
              <a:t> FF outputs based on inputs</a:t>
            </a:r>
          </a:p>
        </p:txBody>
      </p:sp>
      <p:grpSp>
        <p:nvGrpSpPr>
          <p:cNvPr id="85073" name="Group 234"/>
          <p:cNvGrpSpPr>
            <a:grpSpLocks/>
          </p:cNvGrpSpPr>
          <p:nvPr/>
        </p:nvGrpSpPr>
        <p:grpSpPr bwMode="auto">
          <a:xfrm>
            <a:off x="2732088" y="1905000"/>
            <a:ext cx="6448425" cy="2593975"/>
            <a:chOff x="1721" y="1200"/>
            <a:chExt cx="4062" cy="1634"/>
          </a:xfrm>
        </p:grpSpPr>
        <p:grpSp>
          <p:nvGrpSpPr>
            <p:cNvPr id="85076" name="Group 235"/>
            <p:cNvGrpSpPr>
              <a:grpSpLocks/>
            </p:cNvGrpSpPr>
            <p:nvPr/>
          </p:nvGrpSpPr>
          <p:grpSpPr bwMode="auto">
            <a:xfrm>
              <a:off x="3830" y="1947"/>
              <a:ext cx="345" cy="484"/>
              <a:chOff x="3419" y="2531"/>
              <a:chExt cx="384" cy="576"/>
            </a:xfrm>
          </p:grpSpPr>
          <p:sp>
            <p:nvSpPr>
              <p:cNvPr id="85139" name="Rectangle 236"/>
              <p:cNvSpPr>
                <a:spLocks noChangeArrowheads="1"/>
              </p:cNvSpPr>
              <p:nvPr/>
            </p:nvSpPr>
            <p:spPr bwMode="auto">
              <a:xfrm>
                <a:off x="3419" y="2531"/>
                <a:ext cx="384" cy="576"/>
              </a:xfrm>
              <a:prstGeom prst="rect">
                <a:avLst/>
              </a:prstGeom>
              <a:solidFill>
                <a:srgbClr val="ABA964">
                  <a:alpha val="20000"/>
                </a:srgb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5140" name="AutoShape 237"/>
              <p:cNvSpPr>
                <a:spLocks noChangeArrowheads="1"/>
              </p:cNvSpPr>
              <p:nvPr/>
            </p:nvSpPr>
            <p:spPr bwMode="auto">
              <a:xfrm rot="5400000" flipH="1">
                <a:off x="3390" y="2903"/>
                <a:ext cx="165" cy="107"/>
              </a:xfrm>
              <a:prstGeom prst="triangle">
                <a:avLst>
                  <a:gd name="adj" fmla="val 50000"/>
                </a:avLst>
              </a:prstGeom>
              <a:solidFill>
                <a:srgbClr val="8495A9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85077" name="Text Box 238"/>
            <p:cNvSpPr txBox="1">
              <a:spLocks noChangeArrowheads="1"/>
            </p:cNvSpPr>
            <p:nvPr/>
          </p:nvSpPr>
          <p:spPr bwMode="auto">
            <a:xfrm>
              <a:off x="3808" y="1998"/>
              <a:ext cx="194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600"/>
                <a:t>T</a:t>
              </a:r>
            </a:p>
          </p:txBody>
        </p:sp>
        <p:sp>
          <p:nvSpPr>
            <p:cNvPr id="85078" name="Text Box 239"/>
            <p:cNvSpPr txBox="1">
              <a:spLocks noChangeArrowheads="1"/>
            </p:cNvSpPr>
            <p:nvPr/>
          </p:nvSpPr>
          <p:spPr bwMode="auto">
            <a:xfrm>
              <a:off x="3997" y="1998"/>
              <a:ext cx="208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600"/>
                <a:t>Q</a:t>
              </a:r>
            </a:p>
          </p:txBody>
        </p:sp>
        <p:sp>
          <p:nvSpPr>
            <p:cNvPr id="85079" name="Text Box 240"/>
            <p:cNvSpPr txBox="1">
              <a:spLocks noChangeArrowheads="1"/>
            </p:cNvSpPr>
            <p:nvPr/>
          </p:nvSpPr>
          <p:spPr bwMode="auto">
            <a:xfrm>
              <a:off x="3880" y="2223"/>
              <a:ext cx="340" cy="19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400"/>
                <a:t>CLK</a:t>
              </a:r>
            </a:p>
          </p:txBody>
        </p:sp>
        <p:sp>
          <p:nvSpPr>
            <p:cNvPr id="85080" name="Rectangle 241"/>
            <p:cNvSpPr>
              <a:spLocks noChangeArrowheads="1"/>
            </p:cNvSpPr>
            <p:nvPr/>
          </p:nvSpPr>
          <p:spPr bwMode="auto">
            <a:xfrm>
              <a:off x="2309" y="2073"/>
              <a:ext cx="344" cy="587"/>
            </a:xfrm>
            <a:prstGeom prst="rect">
              <a:avLst/>
            </a:prstGeom>
            <a:solidFill>
              <a:srgbClr val="ABA964">
                <a:alpha val="20000"/>
              </a:srgb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81" name="AutoShape 242"/>
            <p:cNvSpPr>
              <a:spLocks noChangeArrowheads="1"/>
            </p:cNvSpPr>
            <p:nvPr/>
          </p:nvSpPr>
          <p:spPr bwMode="auto">
            <a:xfrm rot="5400000" flipH="1">
              <a:off x="2288" y="2330"/>
              <a:ext cx="138" cy="96"/>
            </a:xfrm>
            <a:prstGeom prst="triangle">
              <a:avLst>
                <a:gd name="adj" fmla="val 50000"/>
              </a:avLst>
            </a:prstGeom>
            <a:solidFill>
              <a:srgbClr val="8495A9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82" name="Text Box 243"/>
            <p:cNvSpPr txBox="1">
              <a:spLocks noChangeArrowheads="1"/>
            </p:cNvSpPr>
            <p:nvPr/>
          </p:nvSpPr>
          <p:spPr bwMode="auto">
            <a:xfrm>
              <a:off x="2301" y="2096"/>
              <a:ext cx="166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600"/>
                <a:t>J</a:t>
              </a:r>
            </a:p>
          </p:txBody>
        </p:sp>
        <p:sp>
          <p:nvSpPr>
            <p:cNvPr id="85083" name="Text Box 244"/>
            <p:cNvSpPr txBox="1">
              <a:spLocks noChangeArrowheads="1"/>
            </p:cNvSpPr>
            <p:nvPr/>
          </p:nvSpPr>
          <p:spPr bwMode="auto">
            <a:xfrm>
              <a:off x="2475" y="2119"/>
              <a:ext cx="208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600"/>
                <a:t>Q</a:t>
              </a:r>
            </a:p>
          </p:txBody>
        </p:sp>
        <p:sp>
          <p:nvSpPr>
            <p:cNvPr id="85084" name="Text Box 245"/>
            <p:cNvSpPr txBox="1">
              <a:spLocks noChangeArrowheads="1"/>
            </p:cNvSpPr>
            <p:nvPr/>
          </p:nvSpPr>
          <p:spPr bwMode="auto">
            <a:xfrm>
              <a:off x="2358" y="2297"/>
              <a:ext cx="340" cy="19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400"/>
                <a:t>CLK</a:t>
              </a:r>
            </a:p>
          </p:txBody>
        </p:sp>
        <p:sp>
          <p:nvSpPr>
            <p:cNvPr id="85085" name="Text Box 246"/>
            <p:cNvSpPr txBox="1">
              <a:spLocks noChangeArrowheads="1"/>
            </p:cNvSpPr>
            <p:nvPr/>
          </p:nvSpPr>
          <p:spPr bwMode="auto">
            <a:xfrm>
              <a:off x="2280" y="2482"/>
              <a:ext cx="208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600"/>
                <a:t>K</a:t>
              </a:r>
            </a:p>
          </p:txBody>
        </p:sp>
        <p:grpSp>
          <p:nvGrpSpPr>
            <p:cNvPr id="85086" name="Group 247"/>
            <p:cNvGrpSpPr>
              <a:grpSpLocks/>
            </p:cNvGrpSpPr>
            <p:nvPr/>
          </p:nvGrpSpPr>
          <p:grpSpPr bwMode="auto">
            <a:xfrm>
              <a:off x="5000" y="1935"/>
              <a:ext cx="345" cy="483"/>
              <a:chOff x="3419" y="2531"/>
              <a:chExt cx="384" cy="576"/>
            </a:xfrm>
          </p:grpSpPr>
          <p:sp>
            <p:nvSpPr>
              <p:cNvPr id="85137" name="Rectangle 248"/>
              <p:cNvSpPr>
                <a:spLocks noChangeArrowheads="1"/>
              </p:cNvSpPr>
              <p:nvPr/>
            </p:nvSpPr>
            <p:spPr bwMode="auto">
              <a:xfrm>
                <a:off x="3419" y="2531"/>
                <a:ext cx="384" cy="576"/>
              </a:xfrm>
              <a:prstGeom prst="rect">
                <a:avLst/>
              </a:prstGeom>
              <a:solidFill>
                <a:srgbClr val="ABA964">
                  <a:alpha val="20000"/>
                </a:srgb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5138" name="AutoShape 249"/>
              <p:cNvSpPr>
                <a:spLocks noChangeArrowheads="1"/>
              </p:cNvSpPr>
              <p:nvPr/>
            </p:nvSpPr>
            <p:spPr bwMode="auto">
              <a:xfrm rot="5400000" flipH="1">
                <a:off x="3390" y="2903"/>
                <a:ext cx="165" cy="107"/>
              </a:xfrm>
              <a:prstGeom prst="triangle">
                <a:avLst>
                  <a:gd name="adj" fmla="val 50000"/>
                </a:avLst>
              </a:prstGeom>
              <a:solidFill>
                <a:srgbClr val="8495A9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85087" name="Text Box 250"/>
            <p:cNvSpPr txBox="1">
              <a:spLocks noChangeArrowheads="1"/>
            </p:cNvSpPr>
            <p:nvPr/>
          </p:nvSpPr>
          <p:spPr bwMode="auto">
            <a:xfrm>
              <a:off x="4971" y="1986"/>
              <a:ext cx="208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600"/>
                <a:t>D</a:t>
              </a:r>
            </a:p>
          </p:txBody>
        </p:sp>
        <p:sp>
          <p:nvSpPr>
            <p:cNvPr id="85088" name="Text Box 251"/>
            <p:cNvSpPr txBox="1">
              <a:spLocks noChangeArrowheads="1"/>
            </p:cNvSpPr>
            <p:nvPr/>
          </p:nvSpPr>
          <p:spPr bwMode="auto">
            <a:xfrm>
              <a:off x="5166" y="1986"/>
              <a:ext cx="208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600"/>
                <a:t>Q</a:t>
              </a:r>
            </a:p>
          </p:txBody>
        </p:sp>
        <p:sp>
          <p:nvSpPr>
            <p:cNvPr id="85089" name="Text Box 252"/>
            <p:cNvSpPr txBox="1">
              <a:spLocks noChangeArrowheads="1"/>
            </p:cNvSpPr>
            <p:nvPr/>
          </p:nvSpPr>
          <p:spPr bwMode="auto">
            <a:xfrm>
              <a:off x="5050" y="2211"/>
              <a:ext cx="340" cy="19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400"/>
                <a:t>CLK</a:t>
              </a:r>
            </a:p>
          </p:txBody>
        </p:sp>
        <p:sp>
          <p:nvSpPr>
            <p:cNvPr id="85090" name="Oval 253"/>
            <p:cNvSpPr>
              <a:spLocks noChangeArrowheads="1"/>
            </p:cNvSpPr>
            <p:nvPr/>
          </p:nvSpPr>
          <p:spPr bwMode="auto">
            <a:xfrm>
              <a:off x="4799" y="1829"/>
              <a:ext cx="41" cy="41"/>
            </a:xfrm>
            <a:prstGeom prst="ellipse">
              <a:avLst/>
            </a:prstGeom>
            <a:noFill/>
            <a:ln w="254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85091" name="Group 254"/>
            <p:cNvGrpSpPr>
              <a:grpSpLocks/>
            </p:cNvGrpSpPr>
            <p:nvPr/>
          </p:nvGrpSpPr>
          <p:grpSpPr bwMode="auto">
            <a:xfrm>
              <a:off x="4490" y="1733"/>
              <a:ext cx="307" cy="223"/>
              <a:chOff x="2325" y="1487"/>
              <a:chExt cx="926" cy="675"/>
            </a:xfrm>
          </p:grpSpPr>
          <p:sp>
            <p:nvSpPr>
              <p:cNvPr id="85132" name="Arc 255"/>
              <p:cNvSpPr>
                <a:spLocks/>
              </p:cNvSpPr>
              <p:nvPr/>
            </p:nvSpPr>
            <p:spPr bwMode="auto">
              <a:xfrm>
                <a:off x="2624" y="1489"/>
                <a:ext cx="622" cy="669"/>
              </a:xfrm>
              <a:custGeom>
                <a:avLst/>
                <a:gdLst>
                  <a:gd name="T0" fmla="*/ 0 w 18812"/>
                  <a:gd name="T1" fmla="*/ 0 h 21600"/>
                  <a:gd name="T2" fmla="*/ 1 w 18812"/>
                  <a:gd name="T3" fmla="*/ 0 h 21600"/>
                  <a:gd name="T4" fmla="*/ 0 w 18812"/>
                  <a:gd name="T5" fmla="*/ 1 h 21600"/>
                  <a:gd name="T6" fmla="*/ 0 60000 65536"/>
                  <a:gd name="T7" fmla="*/ 0 60000 65536"/>
                  <a:gd name="T8" fmla="*/ 0 60000 65536"/>
                  <a:gd name="T9" fmla="*/ 0 w 18812"/>
                  <a:gd name="T10" fmla="*/ 0 h 21600"/>
                  <a:gd name="T11" fmla="*/ 18812 w 18812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8812" h="21600" fill="none" extrusionOk="0">
                    <a:moveTo>
                      <a:pt x="0" y="0"/>
                    </a:moveTo>
                    <a:cubicBezTo>
                      <a:pt x="10" y="0"/>
                      <a:pt x="20" y="-1"/>
                      <a:pt x="30" y="0"/>
                    </a:cubicBezTo>
                    <a:cubicBezTo>
                      <a:pt x="7801" y="0"/>
                      <a:pt x="14973" y="4174"/>
                      <a:pt x="18811" y="10932"/>
                    </a:cubicBezTo>
                  </a:path>
                  <a:path w="18812" h="21600" stroke="0" extrusionOk="0">
                    <a:moveTo>
                      <a:pt x="0" y="0"/>
                    </a:moveTo>
                    <a:cubicBezTo>
                      <a:pt x="10" y="0"/>
                      <a:pt x="20" y="-1"/>
                      <a:pt x="30" y="0"/>
                    </a:cubicBezTo>
                    <a:cubicBezTo>
                      <a:pt x="7801" y="0"/>
                      <a:pt x="14973" y="4174"/>
                      <a:pt x="18811" y="10932"/>
                    </a:cubicBezTo>
                    <a:lnTo>
                      <a:pt x="30" y="21600"/>
                    </a:lnTo>
                    <a:close/>
                  </a:path>
                </a:pathLst>
              </a:custGeom>
              <a:noFill/>
              <a:ln w="25400" cap="rnd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5133" name="Arc 256"/>
              <p:cNvSpPr>
                <a:spLocks/>
              </p:cNvSpPr>
              <p:nvPr/>
            </p:nvSpPr>
            <p:spPr bwMode="auto">
              <a:xfrm rot="10800000">
                <a:off x="2633" y="1494"/>
                <a:ext cx="618" cy="668"/>
              </a:xfrm>
              <a:custGeom>
                <a:avLst/>
                <a:gdLst>
                  <a:gd name="T0" fmla="*/ 0 w 18694"/>
                  <a:gd name="T1" fmla="*/ 0 h 21600"/>
                  <a:gd name="T2" fmla="*/ 1 w 18694"/>
                  <a:gd name="T3" fmla="*/ 0 h 21600"/>
                  <a:gd name="T4" fmla="*/ 1 w 18694"/>
                  <a:gd name="T5" fmla="*/ 1 h 21600"/>
                  <a:gd name="T6" fmla="*/ 0 60000 65536"/>
                  <a:gd name="T7" fmla="*/ 0 60000 65536"/>
                  <a:gd name="T8" fmla="*/ 0 60000 65536"/>
                  <a:gd name="T9" fmla="*/ 0 w 18694"/>
                  <a:gd name="T10" fmla="*/ 0 h 21600"/>
                  <a:gd name="T11" fmla="*/ 18694 w 18694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8694" h="21600" fill="none" extrusionOk="0">
                    <a:moveTo>
                      <a:pt x="-1" y="10778"/>
                    </a:moveTo>
                    <a:cubicBezTo>
                      <a:pt x="3856" y="4117"/>
                      <a:pt x="10966" y="10"/>
                      <a:pt x="18664" y="0"/>
                    </a:cubicBezTo>
                  </a:path>
                  <a:path w="18694" h="21600" stroke="0" extrusionOk="0">
                    <a:moveTo>
                      <a:pt x="-1" y="10778"/>
                    </a:moveTo>
                    <a:cubicBezTo>
                      <a:pt x="3856" y="4117"/>
                      <a:pt x="10966" y="10"/>
                      <a:pt x="18664" y="0"/>
                    </a:cubicBezTo>
                    <a:lnTo>
                      <a:pt x="18694" y="21600"/>
                    </a:lnTo>
                    <a:close/>
                  </a:path>
                </a:pathLst>
              </a:custGeom>
              <a:noFill/>
              <a:ln w="25400" cap="rnd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5134" name="Line 257"/>
              <p:cNvSpPr>
                <a:spLocks noChangeShapeType="1"/>
              </p:cNvSpPr>
              <p:nvPr/>
            </p:nvSpPr>
            <p:spPr bwMode="auto">
              <a:xfrm flipH="1">
                <a:off x="2409" y="1488"/>
                <a:ext cx="215" cy="0"/>
              </a:xfrm>
              <a:prstGeom prst="line">
                <a:avLst/>
              </a:prstGeom>
              <a:noFill/>
              <a:ln w="254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5135" name="Line 258"/>
              <p:cNvSpPr>
                <a:spLocks noChangeShapeType="1"/>
              </p:cNvSpPr>
              <p:nvPr/>
            </p:nvSpPr>
            <p:spPr bwMode="auto">
              <a:xfrm flipH="1">
                <a:off x="2409" y="2156"/>
                <a:ext cx="215" cy="0"/>
              </a:xfrm>
              <a:prstGeom prst="line">
                <a:avLst/>
              </a:prstGeom>
              <a:noFill/>
              <a:ln w="254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5136" name="Arc 259"/>
              <p:cNvSpPr>
                <a:spLocks/>
              </p:cNvSpPr>
              <p:nvPr/>
            </p:nvSpPr>
            <p:spPr bwMode="auto">
              <a:xfrm>
                <a:off x="2325" y="1487"/>
                <a:ext cx="179" cy="671"/>
              </a:xfrm>
              <a:custGeom>
                <a:avLst/>
                <a:gdLst>
                  <a:gd name="T0" fmla="*/ 0 w 21600"/>
                  <a:gd name="T1" fmla="*/ 0 h 37948"/>
                  <a:gd name="T2" fmla="*/ 0 w 21600"/>
                  <a:gd name="T3" fmla="*/ 0 h 37948"/>
                  <a:gd name="T4" fmla="*/ 0 w 21600"/>
                  <a:gd name="T5" fmla="*/ 0 h 37948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37948"/>
                  <a:gd name="T11" fmla="*/ 21600 w 21600"/>
                  <a:gd name="T12" fmla="*/ 37948 h 3794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37948" fill="none" extrusionOk="0">
                    <a:moveTo>
                      <a:pt x="10071" y="-1"/>
                    </a:moveTo>
                    <a:cubicBezTo>
                      <a:pt x="17161" y="3736"/>
                      <a:pt x="21600" y="11092"/>
                      <a:pt x="21600" y="19108"/>
                    </a:cubicBezTo>
                    <a:cubicBezTo>
                      <a:pt x="21600" y="26921"/>
                      <a:pt x="17380" y="34126"/>
                      <a:pt x="10564" y="37947"/>
                    </a:cubicBezTo>
                  </a:path>
                  <a:path w="21600" h="37948" stroke="0" extrusionOk="0">
                    <a:moveTo>
                      <a:pt x="10071" y="-1"/>
                    </a:moveTo>
                    <a:cubicBezTo>
                      <a:pt x="17161" y="3736"/>
                      <a:pt x="21600" y="11092"/>
                      <a:pt x="21600" y="19108"/>
                    </a:cubicBezTo>
                    <a:cubicBezTo>
                      <a:pt x="21600" y="26921"/>
                      <a:pt x="17380" y="34126"/>
                      <a:pt x="10564" y="37947"/>
                    </a:cubicBezTo>
                    <a:lnTo>
                      <a:pt x="0" y="19108"/>
                    </a:lnTo>
                    <a:close/>
                  </a:path>
                </a:pathLst>
              </a:custGeom>
              <a:noFill/>
              <a:ln w="25400" cap="rnd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85092" name="Line 260"/>
            <p:cNvSpPr>
              <a:spLocks noChangeShapeType="1"/>
            </p:cNvSpPr>
            <p:nvPr/>
          </p:nvSpPr>
          <p:spPr bwMode="auto">
            <a:xfrm>
              <a:off x="4478" y="1779"/>
              <a:ext cx="59" cy="0"/>
            </a:xfrm>
            <a:prstGeom prst="line">
              <a:avLst/>
            </a:prstGeom>
            <a:noFill/>
            <a:ln w="254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93" name="Line 261"/>
            <p:cNvSpPr>
              <a:spLocks noChangeShapeType="1"/>
            </p:cNvSpPr>
            <p:nvPr/>
          </p:nvSpPr>
          <p:spPr bwMode="auto">
            <a:xfrm>
              <a:off x="4482" y="1902"/>
              <a:ext cx="59" cy="0"/>
            </a:xfrm>
            <a:prstGeom prst="line">
              <a:avLst/>
            </a:prstGeom>
            <a:noFill/>
            <a:ln w="254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85094" name="Group 262"/>
            <p:cNvGrpSpPr>
              <a:grpSpLocks/>
            </p:cNvGrpSpPr>
            <p:nvPr/>
          </p:nvGrpSpPr>
          <p:grpSpPr bwMode="auto">
            <a:xfrm>
              <a:off x="3254" y="1854"/>
              <a:ext cx="273" cy="198"/>
              <a:chOff x="2008" y="3244"/>
              <a:chExt cx="544" cy="471"/>
            </a:xfrm>
          </p:grpSpPr>
          <p:grpSp>
            <p:nvGrpSpPr>
              <p:cNvPr id="85128" name="Group 263"/>
              <p:cNvGrpSpPr>
                <a:grpSpLocks/>
              </p:cNvGrpSpPr>
              <p:nvPr/>
            </p:nvGrpSpPr>
            <p:grpSpPr bwMode="auto">
              <a:xfrm>
                <a:off x="2291" y="3245"/>
                <a:ext cx="261" cy="470"/>
                <a:chOff x="2291" y="3245"/>
                <a:chExt cx="261" cy="470"/>
              </a:xfrm>
            </p:grpSpPr>
            <p:sp>
              <p:nvSpPr>
                <p:cNvPr id="85130" name="AutoShape 264"/>
                <p:cNvSpPr>
                  <a:spLocks noChangeArrowheads="1"/>
                </p:cNvSpPr>
                <p:nvPr/>
              </p:nvSpPr>
              <p:spPr bwMode="auto">
                <a:xfrm>
                  <a:off x="2291" y="3245"/>
                  <a:ext cx="261" cy="471"/>
                </a:xfrm>
                <a:prstGeom prst="roundRect">
                  <a:avLst>
                    <a:gd name="adj" fmla="val 384"/>
                  </a:avLst>
                </a:prstGeom>
                <a:noFill/>
                <a:ln w="25400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5131" name="Freeform 265"/>
                <p:cNvSpPr>
                  <a:spLocks noChangeArrowheads="1"/>
                </p:cNvSpPr>
                <p:nvPr/>
              </p:nvSpPr>
              <p:spPr bwMode="auto">
                <a:xfrm>
                  <a:off x="2294" y="3245"/>
                  <a:ext cx="258" cy="471"/>
                </a:xfrm>
                <a:custGeom>
                  <a:avLst/>
                  <a:gdLst>
                    <a:gd name="T0" fmla="*/ 0 w 1139"/>
                    <a:gd name="T1" fmla="*/ 107 h 2079"/>
                    <a:gd name="T2" fmla="*/ 3 w 1139"/>
                    <a:gd name="T3" fmla="*/ 106 h 2079"/>
                    <a:gd name="T4" fmla="*/ 6 w 1139"/>
                    <a:gd name="T5" fmla="*/ 106 h 2079"/>
                    <a:gd name="T6" fmla="*/ 9 w 1139"/>
                    <a:gd name="T7" fmla="*/ 106 h 2079"/>
                    <a:gd name="T8" fmla="*/ 12 w 1139"/>
                    <a:gd name="T9" fmla="*/ 106 h 2079"/>
                    <a:gd name="T10" fmla="*/ 15 w 1139"/>
                    <a:gd name="T11" fmla="*/ 105 h 2079"/>
                    <a:gd name="T12" fmla="*/ 17 w 1139"/>
                    <a:gd name="T13" fmla="*/ 104 h 2079"/>
                    <a:gd name="T14" fmla="*/ 20 w 1139"/>
                    <a:gd name="T15" fmla="*/ 103 h 2079"/>
                    <a:gd name="T16" fmla="*/ 23 w 1139"/>
                    <a:gd name="T17" fmla="*/ 102 h 2079"/>
                    <a:gd name="T18" fmla="*/ 26 w 1139"/>
                    <a:gd name="T19" fmla="*/ 101 h 2079"/>
                    <a:gd name="T20" fmla="*/ 28 w 1139"/>
                    <a:gd name="T21" fmla="*/ 100 h 2079"/>
                    <a:gd name="T22" fmla="*/ 31 w 1139"/>
                    <a:gd name="T23" fmla="*/ 98 h 2079"/>
                    <a:gd name="T24" fmla="*/ 33 w 1139"/>
                    <a:gd name="T25" fmla="*/ 97 h 2079"/>
                    <a:gd name="T26" fmla="*/ 36 w 1139"/>
                    <a:gd name="T27" fmla="*/ 95 h 2079"/>
                    <a:gd name="T28" fmla="*/ 38 w 1139"/>
                    <a:gd name="T29" fmla="*/ 94 h 2079"/>
                    <a:gd name="T30" fmla="*/ 40 w 1139"/>
                    <a:gd name="T31" fmla="*/ 92 h 2079"/>
                    <a:gd name="T32" fmla="*/ 42 w 1139"/>
                    <a:gd name="T33" fmla="*/ 90 h 2079"/>
                    <a:gd name="T34" fmla="*/ 44 w 1139"/>
                    <a:gd name="T35" fmla="*/ 88 h 2079"/>
                    <a:gd name="T36" fmla="*/ 46 w 1139"/>
                    <a:gd name="T37" fmla="*/ 86 h 2079"/>
                    <a:gd name="T38" fmla="*/ 48 w 1139"/>
                    <a:gd name="T39" fmla="*/ 84 h 2079"/>
                    <a:gd name="T40" fmla="*/ 50 w 1139"/>
                    <a:gd name="T41" fmla="*/ 81 h 2079"/>
                    <a:gd name="T42" fmla="*/ 51 w 1139"/>
                    <a:gd name="T43" fmla="*/ 79 h 2079"/>
                    <a:gd name="T44" fmla="*/ 52 w 1139"/>
                    <a:gd name="T45" fmla="*/ 77 h 2079"/>
                    <a:gd name="T46" fmla="*/ 54 w 1139"/>
                    <a:gd name="T47" fmla="*/ 74 h 2079"/>
                    <a:gd name="T48" fmla="*/ 55 w 1139"/>
                    <a:gd name="T49" fmla="*/ 72 h 2079"/>
                    <a:gd name="T50" fmla="*/ 56 w 1139"/>
                    <a:gd name="T51" fmla="*/ 69 h 2079"/>
                    <a:gd name="T52" fmla="*/ 57 w 1139"/>
                    <a:gd name="T53" fmla="*/ 67 h 2079"/>
                    <a:gd name="T54" fmla="*/ 57 w 1139"/>
                    <a:gd name="T55" fmla="*/ 64 h 2079"/>
                    <a:gd name="T56" fmla="*/ 58 w 1139"/>
                    <a:gd name="T57" fmla="*/ 61 h 2079"/>
                    <a:gd name="T58" fmla="*/ 58 w 1139"/>
                    <a:gd name="T59" fmla="*/ 59 h 2079"/>
                    <a:gd name="T60" fmla="*/ 58 w 1139"/>
                    <a:gd name="T61" fmla="*/ 56 h 2079"/>
                    <a:gd name="T62" fmla="*/ 58 w 1139"/>
                    <a:gd name="T63" fmla="*/ 53 h 2079"/>
                    <a:gd name="T64" fmla="*/ 58 w 1139"/>
                    <a:gd name="T65" fmla="*/ 51 h 2079"/>
                    <a:gd name="T66" fmla="*/ 58 w 1139"/>
                    <a:gd name="T67" fmla="*/ 48 h 2079"/>
                    <a:gd name="T68" fmla="*/ 58 w 1139"/>
                    <a:gd name="T69" fmla="*/ 45 h 2079"/>
                    <a:gd name="T70" fmla="*/ 57 w 1139"/>
                    <a:gd name="T71" fmla="*/ 43 h 2079"/>
                    <a:gd name="T72" fmla="*/ 57 w 1139"/>
                    <a:gd name="T73" fmla="*/ 40 h 2079"/>
                    <a:gd name="T74" fmla="*/ 56 w 1139"/>
                    <a:gd name="T75" fmla="*/ 37 h 2079"/>
                    <a:gd name="T76" fmla="*/ 55 w 1139"/>
                    <a:gd name="T77" fmla="*/ 35 h 2079"/>
                    <a:gd name="T78" fmla="*/ 54 w 1139"/>
                    <a:gd name="T79" fmla="*/ 32 h 2079"/>
                    <a:gd name="T80" fmla="*/ 52 w 1139"/>
                    <a:gd name="T81" fmla="*/ 30 h 2079"/>
                    <a:gd name="T82" fmla="*/ 51 w 1139"/>
                    <a:gd name="T83" fmla="*/ 28 h 2079"/>
                    <a:gd name="T84" fmla="*/ 50 w 1139"/>
                    <a:gd name="T85" fmla="*/ 25 h 2079"/>
                    <a:gd name="T86" fmla="*/ 48 w 1139"/>
                    <a:gd name="T87" fmla="*/ 23 h 2079"/>
                    <a:gd name="T88" fmla="*/ 46 w 1139"/>
                    <a:gd name="T89" fmla="*/ 21 h 2079"/>
                    <a:gd name="T90" fmla="*/ 44 w 1139"/>
                    <a:gd name="T91" fmla="*/ 19 h 2079"/>
                    <a:gd name="T92" fmla="*/ 42 w 1139"/>
                    <a:gd name="T93" fmla="*/ 17 h 2079"/>
                    <a:gd name="T94" fmla="*/ 40 w 1139"/>
                    <a:gd name="T95" fmla="*/ 15 h 2079"/>
                    <a:gd name="T96" fmla="*/ 38 w 1139"/>
                    <a:gd name="T97" fmla="*/ 13 h 2079"/>
                    <a:gd name="T98" fmla="*/ 36 w 1139"/>
                    <a:gd name="T99" fmla="*/ 11 h 2079"/>
                    <a:gd name="T100" fmla="*/ 33 w 1139"/>
                    <a:gd name="T101" fmla="*/ 10 h 2079"/>
                    <a:gd name="T102" fmla="*/ 31 w 1139"/>
                    <a:gd name="T103" fmla="*/ 8 h 2079"/>
                    <a:gd name="T104" fmla="*/ 28 w 1139"/>
                    <a:gd name="T105" fmla="*/ 7 h 2079"/>
                    <a:gd name="T106" fmla="*/ 26 w 1139"/>
                    <a:gd name="T107" fmla="*/ 6 h 2079"/>
                    <a:gd name="T108" fmla="*/ 23 w 1139"/>
                    <a:gd name="T109" fmla="*/ 5 h 2079"/>
                    <a:gd name="T110" fmla="*/ 20 w 1139"/>
                    <a:gd name="T111" fmla="*/ 3 h 2079"/>
                    <a:gd name="T112" fmla="*/ 17 w 1139"/>
                    <a:gd name="T113" fmla="*/ 2 h 2079"/>
                    <a:gd name="T114" fmla="*/ 15 w 1139"/>
                    <a:gd name="T115" fmla="*/ 2 h 2079"/>
                    <a:gd name="T116" fmla="*/ 12 w 1139"/>
                    <a:gd name="T117" fmla="*/ 1 h 2079"/>
                    <a:gd name="T118" fmla="*/ 9 w 1139"/>
                    <a:gd name="T119" fmla="*/ 1 h 2079"/>
                    <a:gd name="T120" fmla="*/ 6 w 1139"/>
                    <a:gd name="T121" fmla="*/ 0 h 2079"/>
                    <a:gd name="T122" fmla="*/ 3 w 1139"/>
                    <a:gd name="T123" fmla="*/ 0 h 2079"/>
                    <a:gd name="T124" fmla="*/ 0 w 1139"/>
                    <a:gd name="T125" fmla="*/ 0 h 2079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  <a:gd name="T183" fmla="*/ 0 60000 65536"/>
                    <a:gd name="T184" fmla="*/ 0 60000 65536"/>
                    <a:gd name="T185" fmla="*/ 0 60000 65536"/>
                    <a:gd name="T186" fmla="*/ 0 60000 65536"/>
                    <a:gd name="T187" fmla="*/ 0 60000 65536"/>
                    <a:gd name="T188" fmla="*/ 0 60000 65536"/>
                    <a:gd name="T189" fmla="*/ 0 w 1139"/>
                    <a:gd name="T190" fmla="*/ 0 h 2079"/>
                    <a:gd name="T191" fmla="*/ 1139 w 1139"/>
                    <a:gd name="T192" fmla="*/ 2079 h 2079"/>
                  </a:gdLst>
                  <a:ahLst/>
                  <a:cxnLst>
                    <a:cxn ang="T126">
                      <a:pos x="T0" y="T1"/>
                    </a:cxn>
                    <a:cxn ang="T127">
                      <a:pos x="T2" y="T3"/>
                    </a:cxn>
                    <a:cxn ang="T128">
                      <a:pos x="T4" y="T5"/>
                    </a:cxn>
                    <a:cxn ang="T129">
                      <a:pos x="T6" y="T7"/>
                    </a:cxn>
                    <a:cxn ang="T130">
                      <a:pos x="T8" y="T9"/>
                    </a:cxn>
                    <a:cxn ang="T131">
                      <a:pos x="T10" y="T11"/>
                    </a:cxn>
                    <a:cxn ang="T132">
                      <a:pos x="T12" y="T13"/>
                    </a:cxn>
                    <a:cxn ang="T133">
                      <a:pos x="T14" y="T15"/>
                    </a:cxn>
                    <a:cxn ang="T134">
                      <a:pos x="T16" y="T17"/>
                    </a:cxn>
                    <a:cxn ang="T135">
                      <a:pos x="T18" y="T19"/>
                    </a:cxn>
                    <a:cxn ang="T136">
                      <a:pos x="T20" y="T21"/>
                    </a:cxn>
                    <a:cxn ang="T137">
                      <a:pos x="T22" y="T23"/>
                    </a:cxn>
                    <a:cxn ang="T138">
                      <a:pos x="T24" y="T25"/>
                    </a:cxn>
                    <a:cxn ang="T139">
                      <a:pos x="T26" y="T27"/>
                    </a:cxn>
                    <a:cxn ang="T140">
                      <a:pos x="T28" y="T29"/>
                    </a:cxn>
                    <a:cxn ang="T141">
                      <a:pos x="T30" y="T31"/>
                    </a:cxn>
                    <a:cxn ang="T142">
                      <a:pos x="T32" y="T33"/>
                    </a:cxn>
                    <a:cxn ang="T143">
                      <a:pos x="T34" y="T35"/>
                    </a:cxn>
                    <a:cxn ang="T144">
                      <a:pos x="T36" y="T37"/>
                    </a:cxn>
                    <a:cxn ang="T145">
                      <a:pos x="T38" y="T39"/>
                    </a:cxn>
                    <a:cxn ang="T146">
                      <a:pos x="T40" y="T41"/>
                    </a:cxn>
                    <a:cxn ang="T147">
                      <a:pos x="T42" y="T43"/>
                    </a:cxn>
                    <a:cxn ang="T148">
                      <a:pos x="T44" y="T45"/>
                    </a:cxn>
                    <a:cxn ang="T149">
                      <a:pos x="T46" y="T47"/>
                    </a:cxn>
                    <a:cxn ang="T150">
                      <a:pos x="T48" y="T49"/>
                    </a:cxn>
                    <a:cxn ang="T151">
                      <a:pos x="T50" y="T51"/>
                    </a:cxn>
                    <a:cxn ang="T152">
                      <a:pos x="T52" y="T53"/>
                    </a:cxn>
                    <a:cxn ang="T153">
                      <a:pos x="T54" y="T55"/>
                    </a:cxn>
                    <a:cxn ang="T154">
                      <a:pos x="T56" y="T57"/>
                    </a:cxn>
                    <a:cxn ang="T155">
                      <a:pos x="T58" y="T59"/>
                    </a:cxn>
                    <a:cxn ang="T156">
                      <a:pos x="T60" y="T61"/>
                    </a:cxn>
                    <a:cxn ang="T157">
                      <a:pos x="T62" y="T63"/>
                    </a:cxn>
                    <a:cxn ang="T158">
                      <a:pos x="T64" y="T65"/>
                    </a:cxn>
                    <a:cxn ang="T159">
                      <a:pos x="T66" y="T67"/>
                    </a:cxn>
                    <a:cxn ang="T160">
                      <a:pos x="T68" y="T69"/>
                    </a:cxn>
                    <a:cxn ang="T161">
                      <a:pos x="T70" y="T71"/>
                    </a:cxn>
                    <a:cxn ang="T162">
                      <a:pos x="T72" y="T73"/>
                    </a:cxn>
                    <a:cxn ang="T163">
                      <a:pos x="T74" y="T75"/>
                    </a:cxn>
                    <a:cxn ang="T164">
                      <a:pos x="T76" y="T77"/>
                    </a:cxn>
                    <a:cxn ang="T165">
                      <a:pos x="T78" y="T79"/>
                    </a:cxn>
                    <a:cxn ang="T166">
                      <a:pos x="T80" y="T81"/>
                    </a:cxn>
                    <a:cxn ang="T167">
                      <a:pos x="T82" y="T83"/>
                    </a:cxn>
                    <a:cxn ang="T168">
                      <a:pos x="T84" y="T85"/>
                    </a:cxn>
                    <a:cxn ang="T169">
                      <a:pos x="T86" y="T87"/>
                    </a:cxn>
                    <a:cxn ang="T170">
                      <a:pos x="T88" y="T89"/>
                    </a:cxn>
                    <a:cxn ang="T171">
                      <a:pos x="T90" y="T91"/>
                    </a:cxn>
                    <a:cxn ang="T172">
                      <a:pos x="T92" y="T93"/>
                    </a:cxn>
                    <a:cxn ang="T173">
                      <a:pos x="T94" y="T95"/>
                    </a:cxn>
                    <a:cxn ang="T174">
                      <a:pos x="T96" y="T97"/>
                    </a:cxn>
                    <a:cxn ang="T175">
                      <a:pos x="T98" y="T99"/>
                    </a:cxn>
                    <a:cxn ang="T176">
                      <a:pos x="T100" y="T101"/>
                    </a:cxn>
                    <a:cxn ang="T177">
                      <a:pos x="T102" y="T103"/>
                    </a:cxn>
                    <a:cxn ang="T178">
                      <a:pos x="T104" y="T105"/>
                    </a:cxn>
                    <a:cxn ang="T179">
                      <a:pos x="T106" y="T107"/>
                    </a:cxn>
                    <a:cxn ang="T180">
                      <a:pos x="T108" y="T109"/>
                    </a:cxn>
                    <a:cxn ang="T181">
                      <a:pos x="T110" y="T111"/>
                    </a:cxn>
                    <a:cxn ang="T182">
                      <a:pos x="T112" y="T113"/>
                    </a:cxn>
                    <a:cxn ang="T183">
                      <a:pos x="T114" y="T115"/>
                    </a:cxn>
                    <a:cxn ang="T184">
                      <a:pos x="T116" y="T117"/>
                    </a:cxn>
                    <a:cxn ang="T185">
                      <a:pos x="T118" y="T119"/>
                    </a:cxn>
                    <a:cxn ang="T186">
                      <a:pos x="T120" y="T121"/>
                    </a:cxn>
                    <a:cxn ang="T187">
                      <a:pos x="T122" y="T123"/>
                    </a:cxn>
                    <a:cxn ang="T188">
                      <a:pos x="T124" y="T125"/>
                    </a:cxn>
                  </a:cxnLst>
                  <a:rect l="T189" t="T190" r="T191" b="T192"/>
                  <a:pathLst>
                    <a:path w="1139" h="2079">
                      <a:moveTo>
                        <a:pt x="0" y="2078"/>
                      </a:moveTo>
                      <a:lnTo>
                        <a:pt x="58" y="2076"/>
                      </a:lnTo>
                      <a:lnTo>
                        <a:pt x="116" y="2072"/>
                      </a:lnTo>
                      <a:lnTo>
                        <a:pt x="173" y="2065"/>
                      </a:lnTo>
                      <a:lnTo>
                        <a:pt x="230" y="2055"/>
                      </a:lnTo>
                      <a:lnTo>
                        <a:pt x="286" y="2043"/>
                      </a:lnTo>
                      <a:lnTo>
                        <a:pt x="342" y="2028"/>
                      </a:lnTo>
                      <a:lnTo>
                        <a:pt x="396" y="2011"/>
                      </a:lnTo>
                      <a:lnTo>
                        <a:pt x="450" y="1991"/>
                      </a:lnTo>
                      <a:lnTo>
                        <a:pt x="502" y="1969"/>
                      </a:lnTo>
                      <a:lnTo>
                        <a:pt x="553" y="1944"/>
                      </a:lnTo>
                      <a:lnTo>
                        <a:pt x="603" y="1917"/>
                      </a:lnTo>
                      <a:lnTo>
                        <a:pt x="651" y="1888"/>
                      </a:lnTo>
                      <a:lnTo>
                        <a:pt x="698" y="1857"/>
                      </a:lnTo>
                      <a:lnTo>
                        <a:pt x="742" y="1824"/>
                      </a:lnTo>
                      <a:lnTo>
                        <a:pt x="785" y="1788"/>
                      </a:lnTo>
                      <a:lnTo>
                        <a:pt x="826" y="1751"/>
                      </a:lnTo>
                      <a:lnTo>
                        <a:pt x="864" y="1712"/>
                      </a:lnTo>
                      <a:lnTo>
                        <a:pt x="901" y="1672"/>
                      </a:lnTo>
                      <a:lnTo>
                        <a:pt x="935" y="1629"/>
                      </a:lnTo>
                      <a:lnTo>
                        <a:pt x="966" y="1585"/>
                      </a:lnTo>
                      <a:lnTo>
                        <a:pt x="995" y="1540"/>
                      </a:lnTo>
                      <a:lnTo>
                        <a:pt x="1022" y="1494"/>
                      </a:lnTo>
                      <a:lnTo>
                        <a:pt x="1046" y="1446"/>
                      </a:lnTo>
                      <a:lnTo>
                        <a:pt x="1067" y="1398"/>
                      </a:lnTo>
                      <a:lnTo>
                        <a:pt x="1086" y="1348"/>
                      </a:lnTo>
                      <a:lnTo>
                        <a:pt x="1102" y="1298"/>
                      </a:lnTo>
                      <a:lnTo>
                        <a:pt x="1115" y="1247"/>
                      </a:lnTo>
                      <a:lnTo>
                        <a:pt x="1125" y="1195"/>
                      </a:lnTo>
                      <a:lnTo>
                        <a:pt x="1132" y="1143"/>
                      </a:lnTo>
                      <a:lnTo>
                        <a:pt x="1137" y="1091"/>
                      </a:lnTo>
                      <a:lnTo>
                        <a:pt x="1138" y="1039"/>
                      </a:lnTo>
                      <a:lnTo>
                        <a:pt x="1137" y="987"/>
                      </a:lnTo>
                      <a:lnTo>
                        <a:pt x="1132" y="935"/>
                      </a:lnTo>
                      <a:lnTo>
                        <a:pt x="1125" y="883"/>
                      </a:lnTo>
                      <a:lnTo>
                        <a:pt x="1115" y="831"/>
                      </a:lnTo>
                      <a:lnTo>
                        <a:pt x="1102" y="780"/>
                      </a:lnTo>
                      <a:lnTo>
                        <a:pt x="1086" y="730"/>
                      </a:lnTo>
                      <a:lnTo>
                        <a:pt x="1067" y="680"/>
                      </a:lnTo>
                      <a:lnTo>
                        <a:pt x="1046" y="632"/>
                      </a:lnTo>
                      <a:lnTo>
                        <a:pt x="1022" y="584"/>
                      </a:lnTo>
                      <a:lnTo>
                        <a:pt x="995" y="538"/>
                      </a:lnTo>
                      <a:lnTo>
                        <a:pt x="966" y="493"/>
                      </a:lnTo>
                      <a:lnTo>
                        <a:pt x="935" y="449"/>
                      </a:lnTo>
                      <a:lnTo>
                        <a:pt x="901" y="407"/>
                      </a:lnTo>
                      <a:lnTo>
                        <a:pt x="864" y="366"/>
                      </a:lnTo>
                      <a:lnTo>
                        <a:pt x="826" y="327"/>
                      </a:lnTo>
                      <a:lnTo>
                        <a:pt x="785" y="290"/>
                      </a:lnTo>
                      <a:lnTo>
                        <a:pt x="742" y="254"/>
                      </a:lnTo>
                      <a:lnTo>
                        <a:pt x="698" y="221"/>
                      </a:lnTo>
                      <a:lnTo>
                        <a:pt x="651" y="190"/>
                      </a:lnTo>
                      <a:lnTo>
                        <a:pt x="603" y="161"/>
                      </a:lnTo>
                      <a:lnTo>
                        <a:pt x="553" y="134"/>
                      </a:lnTo>
                      <a:lnTo>
                        <a:pt x="502" y="109"/>
                      </a:lnTo>
                      <a:lnTo>
                        <a:pt x="450" y="87"/>
                      </a:lnTo>
                      <a:lnTo>
                        <a:pt x="396" y="68"/>
                      </a:lnTo>
                      <a:lnTo>
                        <a:pt x="342" y="50"/>
                      </a:lnTo>
                      <a:lnTo>
                        <a:pt x="286" y="35"/>
                      </a:lnTo>
                      <a:lnTo>
                        <a:pt x="230" y="23"/>
                      </a:lnTo>
                      <a:lnTo>
                        <a:pt x="173" y="13"/>
                      </a:lnTo>
                      <a:lnTo>
                        <a:pt x="116" y="6"/>
                      </a:lnTo>
                      <a:lnTo>
                        <a:pt x="58" y="2"/>
                      </a:lnTo>
                      <a:lnTo>
                        <a:pt x="1" y="0"/>
                      </a:lnTo>
                    </a:path>
                  </a:pathLst>
                </a:cu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85129" name="Freeform 266"/>
              <p:cNvSpPr>
                <a:spLocks noChangeArrowheads="1"/>
              </p:cNvSpPr>
              <p:nvPr/>
            </p:nvSpPr>
            <p:spPr bwMode="auto">
              <a:xfrm>
                <a:off x="2008" y="3244"/>
                <a:ext cx="308" cy="472"/>
              </a:xfrm>
              <a:custGeom>
                <a:avLst/>
                <a:gdLst>
                  <a:gd name="T0" fmla="*/ 70 w 1357"/>
                  <a:gd name="T1" fmla="*/ 0 h 2080"/>
                  <a:gd name="T2" fmla="*/ 0 w 1357"/>
                  <a:gd name="T3" fmla="*/ 0 h 2080"/>
                  <a:gd name="T4" fmla="*/ 0 w 1357"/>
                  <a:gd name="T5" fmla="*/ 107 h 2080"/>
                  <a:gd name="T6" fmla="*/ 70 w 1357"/>
                  <a:gd name="T7" fmla="*/ 107 h 208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357"/>
                  <a:gd name="T13" fmla="*/ 0 h 2080"/>
                  <a:gd name="T14" fmla="*/ 1357 w 1357"/>
                  <a:gd name="T15" fmla="*/ 2080 h 208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357" h="2080">
                    <a:moveTo>
                      <a:pt x="1356" y="0"/>
                    </a:moveTo>
                    <a:lnTo>
                      <a:pt x="0" y="0"/>
                    </a:lnTo>
                    <a:lnTo>
                      <a:pt x="0" y="2079"/>
                    </a:lnTo>
                    <a:lnTo>
                      <a:pt x="1356" y="2079"/>
                    </a:lnTo>
                  </a:path>
                </a:pathLst>
              </a:cu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85095" name="Line 267"/>
            <p:cNvSpPr>
              <a:spLocks noChangeShapeType="1"/>
            </p:cNvSpPr>
            <p:nvPr/>
          </p:nvSpPr>
          <p:spPr bwMode="auto">
            <a:xfrm flipH="1">
              <a:off x="3193" y="1884"/>
              <a:ext cx="61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5096" name="Line 268"/>
            <p:cNvSpPr>
              <a:spLocks noChangeShapeType="1"/>
            </p:cNvSpPr>
            <p:nvPr/>
          </p:nvSpPr>
          <p:spPr bwMode="auto">
            <a:xfrm flipH="1">
              <a:off x="3193" y="2022"/>
              <a:ext cx="61" cy="1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cxnSp>
          <p:nvCxnSpPr>
            <p:cNvPr id="85097" name="AutoShape 269"/>
            <p:cNvCxnSpPr>
              <a:cxnSpLocks noChangeShapeType="1"/>
              <a:stCxn id="85077" idx="1"/>
              <a:endCxn id="85126" idx="6"/>
            </p:cNvCxnSpPr>
            <p:nvPr/>
          </p:nvCxnSpPr>
          <p:spPr bwMode="auto">
            <a:xfrm rot="10800000">
              <a:off x="3577" y="1954"/>
              <a:ext cx="231" cy="150"/>
            </a:xfrm>
            <a:prstGeom prst="bentConnector3">
              <a:avLst>
                <a:gd name="adj1" fmla="val 51949"/>
              </a:avLst>
            </a:prstGeom>
            <a:noFill/>
            <a:ln w="254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85098" name="AutoShape 270"/>
            <p:cNvCxnSpPr>
              <a:cxnSpLocks noChangeShapeType="1"/>
              <a:stCxn id="85087" idx="1"/>
              <a:endCxn id="85090" idx="6"/>
            </p:cNvCxnSpPr>
            <p:nvPr/>
          </p:nvCxnSpPr>
          <p:spPr bwMode="auto">
            <a:xfrm rot="10800000">
              <a:off x="4848" y="1850"/>
              <a:ext cx="123" cy="242"/>
            </a:xfrm>
            <a:prstGeom prst="bentConnector3">
              <a:avLst>
                <a:gd name="adj1" fmla="val 53657"/>
              </a:avLst>
            </a:prstGeom>
            <a:noFill/>
            <a:ln w="254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sp>
          <p:nvSpPr>
            <p:cNvPr id="85099" name="Oval 271"/>
            <p:cNvSpPr>
              <a:spLocks noChangeArrowheads="1"/>
            </p:cNvSpPr>
            <p:nvPr/>
          </p:nvSpPr>
          <p:spPr bwMode="auto">
            <a:xfrm>
              <a:off x="2776" y="2007"/>
              <a:ext cx="41" cy="42"/>
            </a:xfrm>
            <a:prstGeom prst="ellipse">
              <a:avLst/>
            </a:prstGeom>
            <a:solidFill>
              <a:schemeClr val="bg2"/>
            </a:solidFill>
            <a:ln w="254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85100" name="AutoShape 272"/>
            <p:cNvCxnSpPr>
              <a:cxnSpLocks noChangeShapeType="1"/>
              <a:stCxn id="85083" idx="3"/>
              <a:endCxn id="85099" idx="4"/>
            </p:cNvCxnSpPr>
            <p:nvPr/>
          </p:nvCxnSpPr>
          <p:spPr bwMode="auto">
            <a:xfrm flipV="1">
              <a:off x="2672" y="2055"/>
              <a:ext cx="125" cy="153"/>
            </a:xfrm>
            <a:prstGeom prst="bentConnector2">
              <a:avLst/>
            </a:prstGeom>
            <a:noFill/>
            <a:ln w="254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85101" name="AutoShape 273"/>
            <p:cNvCxnSpPr>
              <a:cxnSpLocks noChangeShapeType="1"/>
              <a:stCxn id="85099" idx="0"/>
              <a:endCxn id="85111" idx="4"/>
            </p:cNvCxnSpPr>
            <p:nvPr/>
          </p:nvCxnSpPr>
          <p:spPr bwMode="auto">
            <a:xfrm flipV="1">
              <a:off x="2797" y="1795"/>
              <a:ext cx="0" cy="205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85102" name="AutoShape 274"/>
            <p:cNvCxnSpPr>
              <a:cxnSpLocks noChangeShapeType="1"/>
              <a:stCxn id="85099" idx="6"/>
              <a:endCxn id="85096" idx="1"/>
            </p:cNvCxnSpPr>
            <p:nvPr/>
          </p:nvCxnSpPr>
          <p:spPr bwMode="auto">
            <a:xfrm>
              <a:off x="2825" y="2028"/>
              <a:ext cx="368" cy="1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85103" name="Oval 275"/>
            <p:cNvSpPr>
              <a:spLocks noChangeArrowheads="1"/>
            </p:cNvSpPr>
            <p:nvPr/>
          </p:nvSpPr>
          <p:spPr bwMode="auto">
            <a:xfrm>
              <a:off x="5485" y="1592"/>
              <a:ext cx="42" cy="42"/>
            </a:xfrm>
            <a:prstGeom prst="ellipse">
              <a:avLst/>
            </a:prstGeom>
            <a:solidFill>
              <a:schemeClr val="bg2"/>
            </a:solidFill>
            <a:ln w="254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85104" name="AutoShape 276"/>
            <p:cNvCxnSpPr>
              <a:cxnSpLocks noChangeShapeType="1"/>
              <a:stCxn id="85088" idx="3"/>
              <a:endCxn id="85103" idx="4"/>
            </p:cNvCxnSpPr>
            <p:nvPr/>
          </p:nvCxnSpPr>
          <p:spPr bwMode="auto">
            <a:xfrm flipV="1">
              <a:off x="5363" y="1641"/>
              <a:ext cx="143" cy="434"/>
            </a:xfrm>
            <a:prstGeom prst="bentConnector2">
              <a:avLst/>
            </a:prstGeom>
            <a:noFill/>
            <a:ln w="254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85105" name="AutoShape 277"/>
            <p:cNvCxnSpPr>
              <a:cxnSpLocks noChangeShapeType="1"/>
              <a:stCxn id="85103" idx="0"/>
            </p:cNvCxnSpPr>
            <p:nvPr/>
          </p:nvCxnSpPr>
          <p:spPr bwMode="auto">
            <a:xfrm flipV="1">
              <a:off x="5506" y="1340"/>
              <a:ext cx="0" cy="244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85106" name="AutoShape 278"/>
            <p:cNvCxnSpPr>
              <a:cxnSpLocks noChangeShapeType="1"/>
              <a:stCxn id="85103" idx="2"/>
              <a:endCxn id="85095" idx="1"/>
            </p:cNvCxnSpPr>
            <p:nvPr/>
          </p:nvCxnSpPr>
          <p:spPr bwMode="auto">
            <a:xfrm rot="10800000" flipV="1">
              <a:off x="3193" y="1613"/>
              <a:ext cx="2285" cy="278"/>
            </a:xfrm>
            <a:prstGeom prst="bentConnector4">
              <a:avLst>
                <a:gd name="adj1" fmla="val 48491"/>
                <a:gd name="adj2" fmla="val -606"/>
              </a:avLst>
            </a:prstGeom>
            <a:noFill/>
            <a:ln w="254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sp>
          <p:nvSpPr>
            <p:cNvPr id="85107" name="Oval 279"/>
            <p:cNvSpPr>
              <a:spLocks noChangeArrowheads="1"/>
            </p:cNvSpPr>
            <p:nvPr/>
          </p:nvSpPr>
          <p:spPr bwMode="auto">
            <a:xfrm>
              <a:off x="4324" y="1874"/>
              <a:ext cx="41" cy="42"/>
            </a:xfrm>
            <a:prstGeom prst="ellipse">
              <a:avLst/>
            </a:prstGeom>
            <a:solidFill>
              <a:schemeClr val="bg2"/>
            </a:solidFill>
            <a:ln w="254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85108" name="AutoShape 280"/>
            <p:cNvCxnSpPr>
              <a:cxnSpLocks noChangeShapeType="1"/>
              <a:stCxn id="85078" idx="3"/>
              <a:endCxn id="85107" idx="4"/>
            </p:cNvCxnSpPr>
            <p:nvPr/>
          </p:nvCxnSpPr>
          <p:spPr bwMode="auto">
            <a:xfrm flipV="1">
              <a:off x="4194" y="1923"/>
              <a:ext cx="150" cy="164"/>
            </a:xfrm>
            <a:prstGeom prst="bentConnector2">
              <a:avLst/>
            </a:prstGeom>
            <a:noFill/>
            <a:ln w="254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85109" name="AutoShape 281"/>
            <p:cNvCxnSpPr>
              <a:cxnSpLocks noChangeShapeType="1"/>
              <a:stCxn id="85107" idx="0"/>
            </p:cNvCxnSpPr>
            <p:nvPr/>
          </p:nvCxnSpPr>
          <p:spPr bwMode="auto">
            <a:xfrm flipV="1">
              <a:off x="4345" y="1340"/>
              <a:ext cx="0" cy="526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85110" name="AutoShape 282"/>
            <p:cNvCxnSpPr>
              <a:cxnSpLocks noChangeShapeType="1"/>
              <a:stCxn id="85107" idx="6"/>
              <a:endCxn id="85093" idx="0"/>
            </p:cNvCxnSpPr>
            <p:nvPr/>
          </p:nvCxnSpPr>
          <p:spPr bwMode="auto">
            <a:xfrm flipV="1">
              <a:off x="4373" y="1894"/>
              <a:ext cx="109" cy="1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85111" name="Oval 283"/>
            <p:cNvSpPr>
              <a:spLocks noChangeArrowheads="1"/>
            </p:cNvSpPr>
            <p:nvPr/>
          </p:nvSpPr>
          <p:spPr bwMode="auto">
            <a:xfrm>
              <a:off x="2776" y="1747"/>
              <a:ext cx="41" cy="41"/>
            </a:xfrm>
            <a:prstGeom prst="ellipse">
              <a:avLst/>
            </a:prstGeom>
            <a:solidFill>
              <a:schemeClr val="bg2"/>
            </a:solidFill>
            <a:ln w="254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85112" name="AutoShape 284"/>
            <p:cNvCxnSpPr>
              <a:cxnSpLocks noChangeShapeType="1"/>
              <a:stCxn id="85092" idx="0"/>
              <a:endCxn id="85111" idx="6"/>
            </p:cNvCxnSpPr>
            <p:nvPr/>
          </p:nvCxnSpPr>
          <p:spPr bwMode="auto">
            <a:xfrm flipH="1" flipV="1">
              <a:off x="2825" y="1768"/>
              <a:ext cx="1653" cy="3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85113" name="AutoShape 285"/>
            <p:cNvCxnSpPr>
              <a:cxnSpLocks noChangeShapeType="1"/>
              <a:stCxn id="85111" idx="0"/>
            </p:cNvCxnSpPr>
            <p:nvPr/>
          </p:nvCxnSpPr>
          <p:spPr bwMode="auto">
            <a:xfrm flipV="1">
              <a:off x="2797" y="1340"/>
              <a:ext cx="0" cy="399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85114" name="AutoShape 286"/>
            <p:cNvCxnSpPr>
              <a:cxnSpLocks noChangeShapeType="1"/>
              <a:stCxn id="85111" idx="2"/>
              <a:endCxn id="85127" idx="2"/>
            </p:cNvCxnSpPr>
            <p:nvPr/>
          </p:nvCxnSpPr>
          <p:spPr bwMode="auto">
            <a:xfrm rot="10800000" flipV="1">
              <a:off x="2212" y="1768"/>
              <a:ext cx="556" cy="422"/>
            </a:xfrm>
            <a:prstGeom prst="bentConnector3">
              <a:avLst>
                <a:gd name="adj1" fmla="val 110611"/>
              </a:avLst>
            </a:prstGeom>
            <a:noFill/>
            <a:ln w="254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85115" name="AutoShape 287"/>
            <p:cNvCxnSpPr>
              <a:cxnSpLocks noChangeShapeType="1"/>
              <a:stCxn id="85103" idx="6"/>
              <a:endCxn id="85085" idx="1"/>
            </p:cNvCxnSpPr>
            <p:nvPr/>
          </p:nvCxnSpPr>
          <p:spPr bwMode="auto">
            <a:xfrm flipH="1">
              <a:off x="2280" y="1613"/>
              <a:ext cx="3255" cy="975"/>
            </a:xfrm>
            <a:prstGeom prst="bentConnector5">
              <a:avLst>
                <a:gd name="adj1" fmla="val -4176"/>
                <a:gd name="adj2" fmla="val 114051"/>
                <a:gd name="adj3" fmla="val 104426"/>
              </a:avLst>
            </a:prstGeom>
            <a:noFill/>
            <a:ln w="254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sp>
          <p:nvSpPr>
            <p:cNvPr id="85116" name="Text Box 288"/>
            <p:cNvSpPr txBox="1">
              <a:spLocks noChangeArrowheads="1"/>
            </p:cNvSpPr>
            <p:nvPr/>
          </p:nvSpPr>
          <p:spPr bwMode="auto">
            <a:xfrm>
              <a:off x="2779" y="1200"/>
              <a:ext cx="268" cy="231"/>
            </a:xfrm>
            <a:prstGeom prst="rect">
              <a:avLst/>
            </a:prstGeom>
            <a:noFill/>
            <a:ln w="254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Q</a:t>
              </a:r>
              <a:r>
                <a:rPr lang="en-US" baseline="-25000"/>
                <a:t>2</a:t>
              </a:r>
            </a:p>
          </p:txBody>
        </p:sp>
        <p:sp>
          <p:nvSpPr>
            <p:cNvPr id="85117" name="Text Box 289"/>
            <p:cNvSpPr txBox="1">
              <a:spLocks noChangeArrowheads="1"/>
            </p:cNvSpPr>
            <p:nvPr/>
          </p:nvSpPr>
          <p:spPr bwMode="auto">
            <a:xfrm>
              <a:off x="4371" y="1209"/>
              <a:ext cx="268" cy="231"/>
            </a:xfrm>
            <a:prstGeom prst="rect">
              <a:avLst/>
            </a:prstGeom>
            <a:noFill/>
            <a:ln w="254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Q</a:t>
              </a:r>
              <a:r>
                <a:rPr lang="en-US" baseline="-25000"/>
                <a:t>1</a:t>
              </a:r>
            </a:p>
          </p:txBody>
        </p:sp>
        <p:sp>
          <p:nvSpPr>
            <p:cNvPr id="85118" name="Text Box 290"/>
            <p:cNvSpPr txBox="1">
              <a:spLocks noChangeArrowheads="1"/>
            </p:cNvSpPr>
            <p:nvPr/>
          </p:nvSpPr>
          <p:spPr bwMode="auto">
            <a:xfrm>
              <a:off x="5515" y="1209"/>
              <a:ext cx="268" cy="231"/>
            </a:xfrm>
            <a:prstGeom prst="rect">
              <a:avLst/>
            </a:prstGeom>
            <a:noFill/>
            <a:ln w="254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Q</a:t>
              </a:r>
              <a:r>
                <a:rPr lang="en-US" baseline="-25000"/>
                <a:t>0</a:t>
              </a:r>
            </a:p>
          </p:txBody>
        </p:sp>
        <p:sp>
          <p:nvSpPr>
            <p:cNvPr id="85119" name="Oval 291"/>
            <p:cNvSpPr>
              <a:spLocks noChangeArrowheads="1"/>
            </p:cNvSpPr>
            <p:nvPr/>
          </p:nvSpPr>
          <p:spPr bwMode="auto">
            <a:xfrm>
              <a:off x="3678" y="2793"/>
              <a:ext cx="41" cy="41"/>
            </a:xfrm>
            <a:prstGeom prst="ellipse">
              <a:avLst/>
            </a:prstGeom>
            <a:solidFill>
              <a:schemeClr val="bg2"/>
            </a:solidFill>
            <a:ln w="254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85120" name="AutoShape 292"/>
            <p:cNvCxnSpPr>
              <a:cxnSpLocks noChangeShapeType="1"/>
              <a:stCxn id="85119" idx="0"/>
              <a:endCxn id="85140" idx="3"/>
            </p:cNvCxnSpPr>
            <p:nvPr/>
          </p:nvCxnSpPr>
          <p:spPr bwMode="auto">
            <a:xfrm rot="-5400000">
              <a:off x="3522" y="2483"/>
              <a:ext cx="480" cy="126"/>
            </a:xfrm>
            <a:prstGeom prst="bentConnector2">
              <a:avLst/>
            </a:prstGeom>
            <a:noFill/>
            <a:ln w="254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85121" name="AutoShape 293"/>
            <p:cNvCxnSpPr>
              <a:cxnSpLocks noChangeShapeType="1"/>
              <a:stCxn id="85119" idx="6"/>
              <a:endCxn id="85138" idx="3"/>
            </p:cNvCxnSpPr>
            <p:nvPr/>
          </p:nvCxnSpPr>
          <p:spPr bwMode="auto">
            <a:xfrm flipV="1">
              <a:off x="3726" y="2293"/>
              <a:ext cx="1269" cy="521"/>
            </a:xfrm>
            <a:prstGeom prst="bentConnector3">
              <a:avLst>
                <a:gd name="adj1" fmla="val 87278"/>
              </a:avLst>
            </a:prstGeom>
            <a:noFill/>
            <a:ln w="254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sp>
          <p:nvSpPr>
            <p:cNvPr id="85122" name="Oval 294"/>
            <p:cNvSpPr>
              <a:spLocks noChangeArrowheads="1"/>
            </p:cNvSpPr>
            <p:nvPr/>
          </p:nvSpPr>
          <p:spPr bwMode="auto">
            <a:xfrm>
              <a:off x="2023" y="2792"/>
              <a:ext cx="41" cy="42"/>
            </a:xfrm>
            <a:prstGeom prst="ellipse">
              <a:avLst/>
            </a:prstGeom>
            <a:solidFill>
              <a:schemeClr val="bg2"/>
            </a:solidFill>
            <a:ln w="254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85123" name="AutoShape 295"/>
            <p:cNvCxnSpPr>
              <a:cxnSpLocks noChangeShapeType="1"/>
              <a:stCxn id="85122" idx="0"/>
              <a:endCxn id="85081" idx="3"/>
            </p:cNvCxnSpPr>
            <p:nvPr/>
          </p:nvCxnSpPr>
          <p:spPr bwMode="auto">
            <a:xfrm rot="-5400000">
              <a:off x="1970" y="2452"/>
              <a:ext cx="406" cy="257"/>
            </a:xfrm>
            <a:prstGeom prst="bentConnector2">
              <a:avLst/>
            </a:prstGeom>
            <a:noFill/>
            <a:ln w="254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85124" name="AutoShape 296"/>
            <p:cNvCxnSpPr>
              <a:cxnSpLocks noChangeShapeType="1"/>
              <a:stCxn id="85122" idx="6"/>
              <a:endCxn id="85119" idx="2"/>
            </p:cNvCxnSpPr>
            <p:nvPr/>
          </p:nvCxnSpPr>
          <p:spPr bwMode="auto">
            <a:xfrm>
              <a:off x="2072" y="2813"/>
              <a:ext cx="1598" cy="1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85125" name="AutoShape 297"/>
            <p:cNvCxnSpPr>
              <a:cxnSpLocks noChangeShapeType="1"/>
              <a:stCxn id="85122" idx="2"/>
            </p:cNvCxnSpPr>
            <p:nvPr/>
          </p:nvCxnSpPr>
          <p:spPr bwMode="auto">
            <a:xfrm flipH="1">
              <a:off x="1721" y="2813"/>
              <a:ext cx="294" cy="1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85126" name="Oval 298"/>
            <p:cNvSpPr>
              <a:spLocks noChangeArrowheads="1"/>
            </p:cNvSpPr>
            <p:nvPr/>
          </p:nvSpPr>
          <p:spPr bwMode="auto">
            <a:xfrm>
              <a:off x="3528" y="1933"/>
              <a:ext cx="41" cy="41"/>
            </a:xfrm>
            <a:prstGeom prst="ellipse">
              <a:avLst/>
            </a:prstGeom>
            <a:noFill/>
            <a:ln w="254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127" name="Oval 299"/>
            <p:cNvSpPr>
              <a:spLocks noChangeArrowheads="1"/>
            </p:cNvSpPr>
            <p:nvPr/>
          </p:nvSpPr>
          <p:spPr bwMode="auto">
            <a:xfrm>
              <a:off x="2220" y="2152"/>
              <a:ext cx="84" cy="76"/>
            </a:xfrm>
            <a:prstGeom prst="ellipse">
              <a:avLst/>
            </a:prstGeom>
            <a:solidFill>
              <a:srgbClr val="FFFFFF"/>
            </a:solidFill>
            <a:ln w="254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85074" name="Oval 98"/>
          <p:cNvSpPr>
            <a:spLocks noChangeArrowheads="1"/>
          </p:cNvSpPr>
          <p:nvPr/>
        </p:nvSpPr>
        <p:spPr bwMode="auto">
          <a:xfrm>
            <a:off x="3817938" y="2147888"/>
            <a:ext cx="5173662" cy="366712"/>
          </a:xfrm>
          <a:prstGeom prst="ellipse">
            <a:avLst/>
          </a:prstGeom>
          <a:noFill/>
          <a:ln w="25400" algn="ctr">
            <a:solidFill>
              <a:srgbClr val="FF9900"/>
            </a:solidFill>
            <a:round/>
            <a:headEnd type="none" w="lg" len="lg"/>
            <a:tailEnd type="none" w="lg" len="lg"/>
          </a:ln>
        </p:spPr>
        <p:txBody>
          <a:bodyPr/>
          <a:lstStyle/>
          <a:p>
            <a:endParaRPr lang="en-US"/>
          </a:p>
        </p:txBody>
      </p:sp>
      <p:cxnSp>
        <p:nvCxnSpPr>
          <p:cNvPr id="85075" name="Straight Arrow Connector 100"/>
          <p:cNvCxnSpPr>
            <a:cxnSpLocks noChangeShapeType="1"/>
            <a:endCxn id="85074" idx="2"/>
          </p:cNvCxnSpPr>
          <p:nvPr/>
        </p:nvCxnSpPr>
        <p:spPr bwMode="auto">
          <a:xfrm flipV="1">
            <a:off x="2414588" y="2332038"/>
            <a:ext cx="1403350" cy="1289050"/>
          </a:xfrm>
          <a:prstGeom prst="straightConnector1">
            <a:avLst/>
          </a:prstGeom>
          <a:noFill/>
          <a:ln w="25400" algn="ctr">
            <a:solidFill>
              <a:srgbClr val="800000"/>
            </a:solidFill>
            <a:round/>
            <a:headEnd type="none" w="lg" len="lg"/>
            <a:tailEnd type="arrow" w="med" len="med"/>
          </a:ln>
        </p:spPr>
      </p:cxn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ECEN 301</a:t>
            </a:r>
          </a:p>
        </p:txBody>
      </p:sp>
      <p:sp>
        <p:nvSpPr>
          <p:cNvPr id="86019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Discussion #25 – Final Review</a:t>
            </a:r>
          </a:p>
        </p:txBody>
      </p:sp>
      <p:sp>
        <p:nvSpPr>
          <p:cNvPr id="86020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A20AA5DE-5BD0-445B-AF62-E24DED24AAC4}" type="slidenum">
              <a:rPr lang="en-US" smtClean="0"/>
              <a:pPr lvl="1"/>
              <a:t>77</a:t>
            </a:fld>
            <a:endParaRPr lang="en-US" smtClean="0"/>
          </a:p>
        </p:txBody>
      </p:sp>
      <p:sp>
        <p:nvSpPr>
          <p:cNvPr id="860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Sequential Logic</a:t>
            </a:r>
          </a:p>
        </p:txBody>
      </p:sp>
      <p:sp>
        <p:nvSpPr>
          <p:cNvPr id="8602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06400" y="1333500"/>
            <a:ext cx="8585200" cy="881063"/>
          </a:xfrm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sz="2400" b="1" u="sng" smtClean="0"/>
              <a:t>Example9</a:t>
            </a:r>
            <a:r>
              <a:rPr lang="en-US" sz="2400" smtClean="0"/>
              <a:t>: Assuming the outputs of the following circuit start in a 000 state, determine the outputs for 4 clock cycles</a:t>
            </a:r>
          </a:p>
        </p:txBody>
      </p:sp>
      <p:sp>
        <p:nvSpPr>
          <p:cNvPr id="86023" name="Text Box 70"/>
          <p:cNvSpPr txBox="1">
            <a:spLocks noChangeArrowheads="1"/>
          </p:cNvSpPr>
          <p:nvPr/>
        </p:nvSpPr>
        <p:spPr bwMode="auto">
          <a:xfrm>
            <a:off x="2635250" y="4114800"/>
            <a:ext cx="641350" cy="366713"/>
          </a:xfrm>
          <a:prstGeom prst="rect">
            <a:avLst/>
          </a:prstGeom>
          <a:noFill/>
          <a:ln w="254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/>
              <a:t>CLK</a:t>
            </a:r>
          </a:p>
        </p:txBody>
      </p:sp>
      <p:graphicFrame>
        <p:nvGraphicFramePr>
          <p:cNvPr id="948307" name="Group 83"/>
          <p:cNvGraphicFramePr>
            <a:graphicFrameLocks noGrp="1"/>
          </p:cNvGraphicFramePr>
          <p:nvPr/>
        </p:nvGraphicFramePr>
        <p:xfrm>
          <a:off x="5181600" y="4953000"/>
          <a:ext cx="1905000" cy="1066800"/>
        </p:xfrm>
        <a:graphic>
          <a:graphicData uri="http://schemas.openxmlformats.org/drawingml/2006/table">
            <a:tbl>
              <a:tblPr/>
              <a:tblGrid>
                <a:gridCol w="457200"/>
                <a:gridCol w="762000"/>
                <a:gridCol w="685800"/>
              </a:tblGrid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CLK</a:t>
                      </a:r>
                      <a:endParaRPr kumimoji="0" lang="en-US" sz="2000" b="0" i="0" u="none" strike="noStrike" cap="none" normalizeH="0" baseline="-2500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Q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new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Q</a:t>
                      </a:r>
                      <a:r>
                        <a:rPr kumimoji="0" lang="en-US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old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95A9">
                        <a:alpha val="50000"/>
                      </a:srgbClr>
                    </a:solidFill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Q</a:t>
                      </a:r>
                      <a:r>
                        <a:rPr kumimoji="0" lang="en-US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old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95A9">
                        <a:alpha val="5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86040" name="Line 99"/>
          <p:cNvSpPr>
            <a:spLocks noChangeShapeType="1"/>
          </p:cNvSpPr>
          <p:nvPr/>
        </p:nvSpPr>
        <p:spPr bwMode="auto">
          <a:xfrm flipV="1">
            <a:off x="6043613" y="5392738"/>
            <a:ext cx="0" cy="279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lg" len="lg"/>
            <a:tailEnd type="arrow" w="lg" len="med"/>
          </a:ln>
        </p:spPr>
        <p:txBody>
          <a:bodyPr/>
          <a:lstStyle/>
          <a:p>
            <a:endParaRPr lang="en-US"/>
          </a:p>
        </p:txBody>
      </p:sp>
      <p:sp>
        <p:nvSpPr>
          <p:cNvPr id="86041" name="Line 100"/>
          <p:cNvSpPr>
            <a:spLocks noChangeShapeType="1"/>
          </p:cNvSpPr>
          <p:nvPr/>
        </p:nvSpPr>
        <p:spPr bwMode="auto">
          <a:xfrm flipV="1">
            <a:off x="6043613" y="5700713"/>
            <a:ext cx="0" cy="279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lg" len="lg"/>
            <a:tailEnd type="arrow" w="lg" len="med"/>
          </a:ln>
        </p:spPr>
        <p:txBody>
          <a:bodyPr/>
          <a:lstStyle/>
          <a:p>
            <a:endParaRPr lang="en-US"/>
          </a:p>
        </p:txBody>
      </p:sp>
      <p:sp>
        <p:nvSpPr>
          <p:cNvPr id="86042" name="Line 101"/>
          <p:cNvSpPr>
            <a:spLocks noChangeShapeType="1"/>
          </p:cNvSpPr>
          <p:nvPr/>
        </p:nvSpPr>
        <p:spPr bwMode="auto">
          <a:xfrm>
            <a:off x="6553200" y="5756275"/>
            <a:ext cx="354013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948326" name="Group 102"/>
          <p:cNvGraphicFramePr>
            <a:graphicFrameLocks noGrp="1"/>
          </p:cNvGraphicFramePr>
          <p:nvPr/>
        </p:nvGraphicFramePr>
        <p:xfrm>
          <a:off x="7162800" y="4953000"/>
          <a:ext cx="1905000" cy="1066800"/>
        </p:xfrm>
        <a:graphic>
          <a:graphicData uri="http://schemas.openxmlformats.org/drawingml/2006/table">
            <a:tbl>
              <a:tblPr/>
              <a:tblGrid>
                <a:gridCol w="457200"/>
                <a:gridCol w="762000"/>
                <a:gridCol w="685800"/>
              </a:tblGrid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CLK</a:t>
                      </a:r>
                      <a:endParaRPr kumimoji="0" lang="en-US" sz="2000" b="0" i="0" u="none" strike="noStrike" cap="none" normalizeH="0" baseline="-2500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Q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new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95A9">
                        <a:alpha val="50000"/>
                      </a:srgbClr>
                    </a:solidFill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95A9">
                        <a:alpha val="5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86059" name="Line 118"/>
          <p:cNvSpPr>
            <a:spLocks noChangeShapeType="1"/>
          </p:cNvSpPr>
          <p:nvPr/>
        </p:nvSpPr>
        <p:spPr bwMode="auto">
          <a:xfrm flipV="1">
            <a:off x="8001000" y="5362575"/>
            <a:ext cx="0" cy="279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lg" len="lg"/>
            <a:tailEnd type="arrow" w="lg" len="med"/>
          </a:ln>
        </p:spPr>
        <p:txBody>
          <a:bodyPr/>
          <a:lstStyle/>
          <a:p>
            <a:endParaRPr lang="en-US"/>
          </a:p>
        </p:txBody>
      </p:sp>
      <p:sp>
        <p:nvSpPr>
          <p:cNvPr id="86060" name="Line 119"/>
          <p:cNvSpPr>
            <a:spLocks noChangeShapeType="1"/>
          </p:cNvSpPr>
          <p:nvPr/>
        </p:nvSpPr>
        <p:spPr bwMode="auto">
          <a:xfrm flipV="1">
            <a:off x="8001000" y="5670550"/>
            <a:ext cx="0" cy="279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lg" len="lg"/>
            <a:tailEnd type="arrow" w="lg" len="med"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948344" name="Group 120"/>
          <p:cNvGraphicFramePr>
            <a:graphicFrameLocks noGrp="1"/>
          </p:cNvGraphicFramePr>
          <p:nvPr/>
        </p:nvGraphicFramePr>
        <p:xfrm>
          <a:off x="2743200" y="4564063"/>
          <a:ext cx="2362200" cy="1737360"/>
        </p:xfrm>
        <a:graphic>
          <a:graphicData uri="http://schemas.openxmlformats.org/drawingml/2006/table">
            <a:tbl>
              <a:tblPr/>
              <a:tblGrid>
                <a:gridCol w="457200"/>
                <a:gridCol w="457200"/>
                <a:gridCol w="762000"/>
                <a:gridCol w="685800"/>
              </a:tblGrid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J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K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CLK</a:t>
                      </a:r>
                      <a:endParaRPr kumimoji="0" lang="en-US" sz="2000" b="0" i="0" u="none" strike="noStrike" cap="none" normalizeH="0" baseline="-2500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Q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new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Q</a:t>
                      </a:r>
                      <a:r>
                        <a:rPr kumimoji="0" lang="en-US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old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95A9">
                        <a:alpha val="50000"/>
                      </a:srgbClr>
                    </a:solidFill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95A9">
                        <a:alpha val="50000"/>
                      </a:srgbClr>
                    </a:solidFill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95A9">
                        <a:alpha val="50000"/>
                      </a:srgbClr>
                    </a:solidFill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Q</a:t>
                      </a:r>
                      <a:r>
                        <a:rPr kumimoji="0" lang="en-US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old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95A9">
                        <a:alpha val="5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86088" name="Line 147"/>
          <p:cNvSpPr>
            <a:spLocks noChangeShapeType="1"/>
          </p:cNvSpPr>
          <p:nvPr/>
        </p:nvSpPr>
        <p:spPr bwMode="auto">
          <a:xfrm flipV="1">
            <a:off x="3986213" y="4986338"/>
            <a:ext cx="0" cy="279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lg" len="lg"/>
            <a:tailEnd type="arrow" w="lg" len="med"/>
          </a:ln>
        </p:spPr>
        <p:txBody>
          <a:bodyPr/>
          <a:lstStyle/>
          <a:p>
            <a:endParaRPr lang="en-US"/>
          </a:p>
        </p:txBody>
      </p:sp>
      <p:sp>
        <p:nvSpPr>
          <p:cNvPr id="86089" name="Line 148"/>
          <p:cNvSpPr>
            <a:spLocks noChangeShapeType="1"/>
          </p:cNvSpPr>
          <p:nvPr/>
        </p:nvSpPr>
        <p:spPr bwMode="auto">
          <a:xfrm flipV="1">
            <a:off x="3986213" y="5294313"/>
            <a:ext cx="0" cy="279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lg" len="lg"/>
            <a:tailEnd type="arrow" w="lg" len="med"/>
          </a:ln>
        </p:spPr>
        <p:txBody>
          <a:bodyPr/>
          <a:lstStyle/>
          <a:p>
            <a:endParaRPr lang="en-US"/>
          </a:p>
        </p:txBody>
      </p:sp>
      <p:sp>
        <p:nvSpPr>
          <p:cNvPr id="86090" name="Line 149"/>
          <p:cNvSpPr>
            <a:spLocks noChangeShapeType="1"/>
          </p:cNvSpPr>
          <p:nvPr/>
        </p:nvSpPr>
        <p:spPr bwMode="auto">
          <a:xfrm flipV="1">
            <a:off x="3984625" y="5635625"/>
            <a:ext cx="0" cy="279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lg" len="lg"/>
            <a:tailEnd type="arrow" w="lg" len="med"/>
          </a:ln>
        </p:spPr>
        <p:txBody>
          <a:bodyPr/>
          <a:lstStyle/>
          <a:p>
            <a:endParaRPr lang="en-US"/>
          </a:p>
        </p:txBody>
      </p:sp>
      <p:sp>
        <p:nvSpPr>
          <p:cNvPr id="86091" name="Line 150"/>
          <p:cNvSpPr>
            <a:spLocks noChangeShapeType="1"/>
          </p:cNvSpPr>
          <p:nvPr/>
        </p:nvSpPr>
        <p:spPr bwMode="auto">
          <a:xfrm flipV="1">
            <a:off x="3984625" y="5976938"/>
            <a:ext cx="0" cy="279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lg" len="lg"/>
            <a:tailEnd type="arrow" w="lg" len="med"/>
          </a:ln>
        </p:spPr>
        <p:txBody>
          <a:bodyPr/>
          <a:lstStyle/>
          <a:p>
            <a:endParaRPr lang="en-US"/>
          </a:p>
        </p:txBody>
      </p:sp>
      <p:sp>
        <p:nvSpPr>
          <p:cNvPr id="86092" name="Line 151"/>
          <p:cNvSpPr>
            <a:spLocks noChangeShapeType="1"/>
          </p:cNvSpPr>
          <p:nvPr/>
        </p:nvSpPr>
        <p:spPr bwMode="auto">
          <a:xfrm>
            <a:off x="4560888" y="6021388"/>
            <a:ext cx="354012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86093" name="Text Box 152"/>
          <p:cNvSpPr txBox="1">
            <a:spLocks noChangeArrowheads="1"/>
          </p:cNvSpPr>
          <p:nvPr/>
        </p:nvSpPr>
        <p:spPr bwMode="auto">
          <a:xfrm>
            <a:off x="4110038" y="2133600"/>
            <a:ext cx="298450" cy="366713"/>
          </a:xfrm>
          <a:prstGeom prst="rect">
            <a:avLst/>
          </a:prstGeom>
          <a:noFill/>
          <a:ln w="254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800000"/>
                </a:solidFill>
              </a:rPr>
              <a:t>0</a:t>
            </a:r>
          </a:p>
        </p:txBody>
      </p:sp>
      <p:sp>
        <p:nvSpPr>
          <p:cNvPr id="86094" name="Text Box 153"/>
          <p:cNvSpPr txBox="1">
            <a:spLocks noChangeArrowheads="1"/>
          </p:cNvSpPr>
          <p:nvPr/>
        </p:nvSpPr>
        <p:spPr bwMode="auto">
          <a:xfrm>
            <a:off x="6635750" y="2133600"/>
            <a:ext cx="298450" cy="366713"/>
          </a:xfrm>
          <a:prstGeom prst="rect">
            <a:avLst/>
          </a:prstGeom>
          <a:noFill/>
          <a:ln w="254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800000"/>
                </a:solidFill>
              </a:rPr>
              <a:t>0</a:t>
            </a:r>
          </a:p>
        </p:txBody>
      </p:sp>
      <p:sp>
        <p:nvSpPr>
          <p:cNvPr id="86095" name="Text Box 154"/>
          <p:cNvSpPr txBox="1">
            <a:spLocks noChangeArrowheads="1"/>
          </p:cNvSpPr>
          <p:nvPr/>
        </p:nvSpPr>
        <p:spPr bwMode="auto">
          <a:xfrm>
            <a:off x="8388350" y="2133600"/>
            <a:ext cx="298450" cy="366713"/>
          </a:xfrm>
          <a:prstGeom prst="rect">
            <a:avLst/>
          </a:prstGeom>
          <a:noFill/>
          <a:ln w="254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800000"/>
                </a:solidFill>
              </a:rPr>
              <a:t>0</a:t>
            </a:r>
          </a:p>
        </p:txBody>
      </p:sp>
      <p:sp>
        <p:nvSpPr>
          <p:cNvPr id="86096" name="Text Box 157"/>
          <p:cNvSpPr txBox="1">
            <a:spLocks noChangeArrowheads="1"/>
          </p:cNvSpPr>
          <p:nvPr/>
        </p:nvSpPr>
        <p:spPr bwMode="auto">
          <a:xfrm>
            <a:off x="4832350" y="3200400"/>
            <a:ext cx="273050" cy="304800"/>
          </a:xfrm>
          <a:prstGeom prst="rect">
            <a:avLst/>
          </a:prstGeom>
          <a:noFill/>
          <a:ln w="254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800000"/>
                </a:solidFill>
              </a:rPr>
              <a:t>0</a:t>
            </a:r>
          </a:p>
        </p:txBody>
      </p:sp>
      <p:sp>
        <p:nvSpPr>
          <p:cNvPr id="86097" name="Text Box 158"/>
          <p:cNvSpPr txBox="1">
            <a:spLocks noChangeArrowheads="1"/>
          </p:cNvSpPr>
          <p:nvPr/>
        </p:nvSpPr>
        <p:spPr bwMode="auto">
          <a:xfrm>
            <a:off x="4832350" y="2895600"/>
            <a:ext cx="273050" cy="304800"/>
          </a:xfrm>
          <a:prstGeom prst="rect">
            <a:avLst/>
          </a:prstGeom>
          <a:noFill/>
          <a:ln w="254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800000"/>
                </a:solidFill>
              </a:rPr>
              <a:t>0</a:t>
            </a:r>
          </a:p>
        </p:txBody>
      </p:sp>
      <p:sp>
        <p:nvSpPr>
          <p:cNvPr id="86098" name="Text Box 159"/>
          <p:cNvSpPr txBox="1">
            <a:spLocks noChangeArrowheads="1"/>
          </p:cNvSpPr>
          <p:nvPr/>
        </p:nvSpPr>
        <p:spPr bwMode="auto">
          <a:xfrm>
            <a:off x="6929438" y="2971800"/>
            <a:ext cx="273050" cy="304800"/>
          </a:xfrm>
          <a:prstGeom prst="rect">
            <a:avLst/>
          </a:prstGeom>
          <a:noFill/>
          <a:ln w="254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800000"/>
                </a:solidFill>
              </a:rPr>
              <a:t>0</a:t>
            </a:r>
          </a:p>
        </p:txBody>
      </p:sp>
      <p:sp>
        <p:nvSpPr>
          <p:cNvPr id="86099" name="Text Box 160"/>
          <p:cNvSpPr txBox="1">
            <a:spLocks noChangeArrowheads="1"/>
          </p:cNvSpPr>
          <p:nvPr/>
        </p:nvSpPr>
        <p:spPr bwMode="auto">
          <a:xfrm>
            <a:off x="6934200" y="2527300"/>
            <a:ext cx="273050" cy="304800"/>
          </a:xfrm>
          <a:prstGeom prst="rect">
            <a:avLst/>
          </a:prstGeom>
          <a:noFill/>
          <a:ln w="254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800000"/>
                </a:solidFill>
              </a:rPr>
              <a:t>0</a:t>
            </a:r>
          </a:p>
        </p:txBody>
      </p:sp>
      <p:sp>
        <p:nvSpPr>
          <p:cNvPr id="86100" name="Text Box 161"/>
          <p:cNvSpPr txBox="1">
            <a:spLocks noChangeArrowheads="1"/>
          </p:cNvSpPr>
          <p:nvPr/>
        </p:nvSpPr>
        <p:spPr bwMode="auto">
          <a:xfrm>
            <a:off x="5746750" y="3276600"/>
            <a:ext cx="273050" cy="304800"/>
          </a:xfrm>
          <a:prstGeom prst="rect">
            <a:avLst/>
          </a:prstGeom>
          <a:noFill/>
          <a:ln w="254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800000"/>
                </a:solidFill>
              </a:rPr>
              <a:t>1</a:t>
            </a:r>
          </a:p>
        </p:txBody>
      </p:sp>
      <p:sp>
        <p:nvSpPr>
          <p:cNvPr id="86101" name="Text Box 162"/>
          <p:cNvSpPr txBox="1">
            <a:spLocks noChangeArrowheads="1"/>
          </p:cNvSpPr>
          <p:nvPr/>
        </p:nvSpPr>
        <p:spPr bwMode="auto">
          <a:xfrm>
            <a:off x="7543800" y="3048000"/>
            <a:ext cx="273050" cy="304800"/>
          </a:xfrm>
          <a:prstGeom prst="rect">
            <a:avLst/>
          </a:prstGeom>
          <a:noFill/>
          <a:ln w="254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800000"/>
                </a:solidFill>
              </a:rPr>
              <a:t>1</a:t>
            </a:r>
          </a:p>
        </p:txBody>
      </p:sp>
      <p:sp>
        <p:nvSpPr>
          <p:cNvPr id="86102" name="Text Box 163"/>
          <p:cNvSpPr txBox="1">
            <a:spLocks noChangeArrowheads="1"/>
          </p:cNvSpPr>
          <p:nvPr/>
        </p:nvSpPr>
        <p:spPr bwMode="auto">
          <a:xfrm>
            <a:off x="3200400" y="3257550"/>
            <a:ext cx="273050" cy="304800"/>
          </a:xfrm>
          <a:prstGeom prst="rect">
            <a:avLst/>
          </a:prstGeom>
          <a:noFill/>
          <a:ln w="254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800000"/>
                </a:solidFill>
              </a:rPr>
              <a:t>1</a:t>
            </a:r>
          </a:p>
        </p:txBody>
      </p:sp>
      <p:sp>
        <p:nvSpPr>
          <p:cNvPr id="86103" name="Text Box 164"/>
          <p:cNvSpPr txBox="1">
            <a:spLocks noChangeArrowheads="1"/>
          </p:cNvSpPr>
          <p:nvPr/>
        </p:nvSpPr>
        <p:spPr bwMode="auto">
          <a:xfrm>
            <a:off x="3260725" y="3810000"/>
            <a:ext cx="273050" cy="304800"/>
          </a:xfrm>
          <a:prstGeom prst="rect">
            <a:avLst/>
          </a:prstGeom>
          <a:noFill/>
          <a:ln w="254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800000"/>
                </a:solidFill>
              </a:rPr>
              <a:t>0</a:t>
            </a:r>
          </a:p>
        </p:txBody>
      </p:sp>
      <p:sp>
        <p:nvSpPr>
          <p:cNvPr id="86104" name="Text Box 165"/>
          <p:cNvSpPr txBox="1">
            <a:spLocks noChangeArrowheads="1"/>
          </p:cNvSpPr>
          <p:nvPr/>
        </p:nvSpPr>
        <p:spPr bwMode="auto">
          <a:xfrm>
            <a:off x="76200" y="2362200"/>
            <a:ext cx="2592388" cy="2546350"/>
          </a:xfrm>
          <a:prstGeom prst="rect">
            <a:avLst/>
          </a:prstGeom>
          <a:solidFill>
            <a:srgbClr val="ACA964">
              <a:alpha val="50195"/>
            </a:srgbClr>
          </a:solidFill>
          <a:ln w="9525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>
            <a:spAutoFit/>
          </a:bodyPr>
          <a:lstStyle/>
          <a:p>
            <a:pPr marL="457200" indent="-457200" algn="l">
              <a:buFontTx/>
              <a:buAutoNum type="arabicPeriod"/>
            </a:pPr>
            <a:r>
              <a:rPr lang="en-US" sz="1600"/>
              <a:t>Set outputs to 000</a:t>
            </a:r>
          </a:p>
          <a:p>
            <a:pPr marL="457200" indent="-457200" algn="l">
              <a:buFontTx/>
              <a:buAutoNum type="arabicPeriod"/>
            </a:pPr>
            <a:r>
              <a:rPr lang="en-US" sz="1600"/>
              <a:t>Based on output values change FF inputs</a:t>
            </a:r>
          </a:p>
          <a:p>
            <a:pPr marL="457200" indent="-457200" algn="l">
              <a:buFontTx/>
              <a:buAutoNum type="arabicPeriod"/>
            </a:pPr>
            <a:r>
              <a:rPr lang="en-US" sz="1600"/>
              <a:t>On each clock cycle: </a:t>
            </a:r>
          </a:p>
          <a:p>
            <a:pPr marL="914400" lvl="1" indent="-457200" algn="l">
              <a:buFontTx/>
              <a:buAutoNum type="alphaLcParenR"/>
            </a:pPr>
            <a:r>
              <a:rPr lang="en-US" sz="1600"/>
              <a:t>change </a:t>
            </a:r>
            <a:r>
              <a:rPr lang="en-US" sz="1600" b="1"/>
              <a:t>ALL</a:t>
            </a:r>
            <a:r>
              <a:rPr lang="en-US" sz="1600"/>
              <a:t> FF outputs based on inputs</a:t>
            </a:r>
          </a:p>
          <a:p>
            <a:pPr marL="914400" lvl="1" indent="-457200" algn="l">
              <a:buFontTx/>
              <a:buAutoNum type="alphaLcParenR"/>
            </a:pPr>
            <a:r>
              <a:rPr lang="en-US" sz="1600"/>
              <a:t>Change </a:t>
            </a:r>
            <a:r>
              <a:rPr lang="en-US" sz="1600" b="1"/>
              <a:t>ALL </a:t>
            </a:r>
            <a:r>
              <a:rPr lang="en-US" sz="1600"/>
              <a:t>FF inputs based on new outputs</a:t>
            </a:r>
          </a:p>
        </p:txBody>
      </p:sp>
      <p:grpSp>
        <p:nvGrpSpPr>
          <p:cNvPr id="86105" name="Group 234"/>
          <p:cNvGrpSpPr>
            <a:grpSpLocks/>
          </p:cNvGrpSpPr>
          <p:nvPr/>
        </p:nvGrpSpPr>
        <p:grpSpPr bwMode="auto">
          <a:xfrm>
            <a:off x="2732088" y="1905000"/>
            <a:ext cx="6448425" cy="2593975"/>
            <a:chOff x="1721" y="1200"/>
            <a:chExt cx="4062" cy="1634"/>
          </a:xfrm>
        </p:grpSpPr>
        <p:grpSp>
          <p:nvGrpSpPr>
            <p:cNvPr id="86110" name="Group 235"/>
            <p:cNvGrpSpPr>
              <a:grpSpLocks/>
            </p:cNvGrpSpPr>
            <p:nvPr/>
          </p:nvGrpSpPr>
          <p:grpSpPr bwMode="auto">
            <a:xfrm>
              <a:off x="3830" y="1947"/>
              <a:ext cx="345" cy="484"/>
              <a:chOff x="3419" y="2531"/>
              <a:chExt cx="384" cy="576"/>
            </a:xfrm>
          </p:grpSpPr>
          <p:sp>
            <p:nvSpPr>
              <p:cNvPr id="86173" name="Rectangle 236"/>
              <p:cNvSpPr>
                <a:spLocks noChangeArrowheads="1"/>
              </p:cNvSpPr>
              <p:nvPr/>
            </p:nvSpPr>
            <p:spPr bwMode="auto">
              <a:xfrm>
                <a:off x="3419" y="2531"/>
                <a:ext cx="384" cy="576"/>
              </a:xfrm>
              <a:prstGeom prst="rect">
                <a:avLst/>
              </a:prstGeom>
              <a:solidFill>
                <a:srgbClr val="ABA964">
                  <a:alpha val="20000"/>
                </a:srgb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6174" name="AutoShape 237"/>
              <p:cNvSpPr>
                <a:spLocks noChangeArrowheads="1"/>
              </p:cNvSpPr>
              <p:nvPr/>
            </p:nvSpPr>
            <p:spPr bwMode="auto">
              <a:xfrm rot="5400000" flipH="1">
                <a:off x="3390" y="2903"/>
                <a:ext cx="165" cy="107"/>
              </a:xfrm>
              <a:prstGeom prst="triangle">
                <a:avLst>
                  <a:gd name="adj" fmla="val 50000"/>
                </a:avLst>
              </a:prstGeom>
              <a:solidFill>
                <a:srgbClr val="8495A9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86111" name="Text Box 238"/>
            <p:cNvSpPr txBox="1">
              <a:spLocks noChangeArrowheads="1"/>
            </p:cNvSpPr>
            <p:nvPr/>
          </p:nvSpPr>
          <p:spPr bwMode="auto">
            <a:xfrm>
              <a:off x="3808" y="1998"/>
              <a:ext cx="194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600"/>
                <a:t>T</a:t>
              </a:r>
            </a:p>
          </p:txBody>
        </p:sp>
        <p:sp>
          <p:nvSpPr>
            <p:cNvPr id="86112" name="Text Box 239"/>
            <p:cNvSpPr txBox="1">
              <a:spLocks noChangeArrowheads="1"/>
            </p:cNvSpPr>
            <p:nvPr/>
          </p:nvSpPr>
          <p:spPr bwMode="auto">
            <a:xfrm>
              <a:off x="3997" y="1998"/>
              <a:ext cx="208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600"/>
                <a:t>Q</a:t>
              </a:r>
            </a:p>
          </p:txBody>
        </p:sp>
        <p:sp>
          <p:nvSpPr>
            <p:cNvPr id="86113" name="Text Box 240"/>
            <p:cNvSpPr txBox="1">
              <a:spLocks noChangeArrowheads="1"/>
            </p:cNvSpPr>
            <p:nvPr/>
          </p:nvSpPr>
          <p:spPr bwMode="auto">
            <a:xfrm>
              <a:off x="3880" y="2223"/>
              <a:ext cx="340" cy="19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400"/>
                <a:t>CLK</a:t>
              </a:r>
            </a:p>
          </p:txBody>
        </p:sp>
        <p:sp>
          <p:nvSpPr>
            <p:cNvPr id="86114" name="Rectangle 241"/>
            <p:cNvSpPr>
              <a:spLocks noChangeArrowheads="1"/>
            </p:cNvSpPr>
            <p:nvPr/>
          </p:nvSpPr>
          <p:spPr bwMode="auto">
            <a:xfrm>
              <a:off x="2309" y="2073"/>
              <a:ext cx="344" cy="587"/>
            </a:xfrm>
            <a:prstGeom prst="rect">
              <a:avLst/>
            </a:prstGeom>
            <a:solidFill>
              <a:srgbClr val="ABA964">
                <a:alpha val="20000"/>
              </a:srgb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115" name="AutoShape 242"/>
            <p:cNvSpPr>
              <a:spLocks noChangeArrowheads="1"/>
            </p:cNvSpPr>
            <p:nvPr/>
          </p:nvSpPr>
          <p:spPr bwMode="auto">
            <a:xfrm rot="5400000" flipH="1">
              <a:off x="2288" y="2330"/>
              <a:ext cx="138" cy="96"/>
            </a:xfrm>
            <a:prstGeom prst="triangle">
              <a:avLst>
                <a:gd name="adj" fmla="val 50000"/>
              </a:avLst>
            </a:prstGeom>
            <a:solidFill>
              <a:srgbClr val="8495A9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116" name="Text Box 243"/>
            <p:cNvSpPr txBox="1">
              <a:spLocks noChangeArrowheads="1"/>
            </p:cNvSpPr>
            <p:nvPr/>
          </p:nvSpPr>
          <p:spPr bwMode="auto">
            <a:xfrm>
              <a:off x="2301" y="2096"/>
              <a:ext cx="166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600"/>
                <a:t>J</a:t>
              </a:r>
            </a:p>
          </p:txBody>
        </p:sp>
        <p:sp>
          <p:nvSpPr>
            <p:cNvPr id="86117" name="Text Box 244"/>
            <p:cNvSpPr txBox="1">
              <a:spLocks noChangeArrowheads="1"/>
            </p:cNvSpPr>
            <p:nvPr/>
          </p:nvSpPr>
          <p:spPr bwMode="auto">
            <a:xfrm>
              <a:off x="2475" y="2119"/>
              <a:ext cx="208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600"/>
                <a:t>Q</a:t>
              </a:r>
            </a:p>
          </p:txBody>
        </p:sp>
        <p:sp>
          <p:nvSpPr>
            <p:cNvPr id="86118" name="Text Box 245"/>
            <p:cNvSpPr txBox="1">
              <a:spLocks noChangeArrowheads="1"/>
            </p:cNvSpPr>
            <p:nvPr/>
          </p:nvSpPr>
          <p:spPr bwMode="auto">
            <a:xfrm>
              <a:off x="2358" y="2297"/>
              <a:ext cx="340" cy="19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400"/>
                <a:t>CLK</a:t>
              </a:r>
            </a:p>
          </p:txBody>
        </p:sp>
        <p:sp>
          <p:nvSpPr>
            <p:cNvPr id="86119" name="Text Box 246"/>
            <p:cNvSpPr txBox="1">
              <a:spLocks noChangeArrowheads="1"/>
            </p:cNvSpPr>
            <p:nvPr/>
          </p:nvSpPr>
          <p:spPr bwMode="auto">
            <a:xfrm>
              <a:off x="2280" y="2482"/>
              <a:ext cx="208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600"/>
                <a:t>K</a:t>
              </a:r>
            </a:p>
          </p:txBody>
        </p:sp>
        <p:grpSp>
          <p:nvGrpSpPr>
            <p:cNvPr id="86120" name="Group 247"/>
            <p:cNvGrpSpPr>
              <a:grpSpLocks/>
            </p:cNvGrpSpPr>
            <p:nvPr/>
          </p:nvGrpSpPr>
          <p:grpSpPr bwMode="auto">
            <a:xfrm>
              <a:off x="5000" y="1935"/>
              <a:ext cx="345" cy="483"/>
              <a:chOff x="3419" y="2531"/>
              <a:chExt cx="384" cy="576"/>
            </a:xfrm>
          </p:grpSpPr>
          <p:sp>
            <p:nvSpPr>
              <p:cNvPr id="86171" name="Rectangle 248"/>
              <p:cNvSpPr>
                <a:spLocks noChangeArrowheads="1"/>
              </p:cNvSpPr>
              <p:nvPr/>
            </p:nvSpPr>
            <p:spPr bwMode="auto">
              <a:xfrm>
                <a:off x="3419" y="2531"/>
                <a:ext cx="384" cy="576"/>
              </a:xfrm>
              <a:prstGeom prst="rect">
                <a:avLst/>
              </a:prstGeom>
              <a:solidFill>
                <a:srgbClr val="ABA964">
                  <a:alpha val="20000"/>
                </a:srgb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6172" name="AutoShape 249"/>
              <p:cNvSpPr>
                <a:spLocks noChangeArrowheads="1"/>
              </p:cNvSpPr>
              <p:nvPr/>
            </p:nvSpPr>
            <p:spPr bwMode="auto">
              <a:xfrm rot="5400000" flipH="1">
                <a:off x="3390" y="2903"/>
                <a:ext cx="165" cy="107"/>
              </a:xfrm>
              <a:prstGeom prst="triangle">
                <a:avLst>
                  <a:gd name="adj" fmla="val 50000"/>
                </a:avLst>
              </a:prstGeom>
              <a:solidFill>
                <a:srgbClr val="8495A9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86121" name="Text Box 250"/>
            <p:cNvSpPr txBox="1">
              <a:spLocks noChangeArrowheads="1"/>
            </p:cNvSpPr>
            <p:nvPr/>
          </p:nvSpPr>
          <p:spPr bwMode="auto">
            <a:xfrm>
              <a:off x="4971" y="1986"/>
              <a:ext cx="208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600"/>
                <a:t>D</a:t>
              </a:r>
            </a:p>
          </p:txBody>
        </p:sp>
        <p:sp>
          <p:nvSpPr>
            <p:cNvPr id="86122" name="Text Box 251"/>
            <p:cNvSpPr txBox="1">
              <a:spLocks noChangeArrowheads="1"/>
            </p:cNvSpPr>
            <p:nvPr/>
          </p:nvSpPr>
          <p:spPr bwMode="auto">
            <a:xfrm>
              <a:off x="5166" y="1986"/>
              <a:ext cx="208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600"/>
                <a:t>Q</a:t>
              </a:r>
            </a:p>
          </p:txBody>
        </p:sp>
        <p:sp>
          <p:nvSpPr>
            <p:cNvPr id="86123" name="Text Box 252"/>
            <p:cNvSpPr txBox="1">
              <a:spLocks noChangeArrowheads="1"/>
            </p:cNvSpPr>
            <p:nvPr/>
          </p:nvSpPr>
          <p:spPr bwMode="auto">
            <a:xfrm>
              <a:off x="5050" y="2211"/>
              <a:ext cx="340" cy="19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400"/>
                <a:t>CLK</a:t>
              </a:r>
            </a:p>
          </p:txBody>
        </p:sp>
        <p:sp>
          <p:nvSpPr>
            <p:cNvPr id="86124" name="Oval 253"/>
            <p:cNvSpPr>
              <a:spLocks noChangeArrowheads="1"/>
            </p:cNvSpPr>
            <p:nvPr/>
          </p:nvSpPr>
          <p:spPr bwMode="auto">
            <a:xfrm>
              <a:off x="4799" y="1829"/>
              <a:ext cx="41" cy="41"/>
            </a:xfrm>
            <a:prstGeom prst="ellipse">
              <a:avLst/>
            </a:prstGeom>
            <a:noFill/>
            <a:ln w="254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86125" name="Group 254"/>
            <p:cNvGrpSpPr>
              <a:grpSpLocks/>
            </p:cNvGrpSpPr>
            <p:nvPr/>
          </p:nvGrpSpPr>
          <p:grpSpPr bwMode="auto">
            <a:xfrm>
              <a:off x="4490" y="1733"/>
              <a:ext cx="307" cy="223"/>
              <a:chOff x="2325" y="1487"/>
              <a:chExt cx="926" cy="675"/>
            </a:xfrm>
          </p:grpSpPr>
          <p:sp>
            <p:nvSpPr>
              <p:cNvPr id="86166" name="Arc 255"/>
              <p:cNvSpPr>
                <a:spLocks/>
              </p:cNvSpPr>
              <p:nvPr/>
            </p:nvSpPr>
            <p:spPr bwMode="auto">
              <a:xfrm>
                <a:off x="2624" y="1489"/>
                <a:ext cx="622" cy="669"/>
              </a:xfrm>
              <a:custGeom>
                <a:avLst/>
                <a:gdLst>
                  <a:gd name="T0" fmla="*/ 0 w 18812"/>
                  <a:gd name="T1" fmla="*/ 0 h 21600"/>
                  <a:gd name="T2" fmla="*/ 1 w 18812"/>
                  <a:gd name="T3" fmla="*/ 0 h 21600"/>
                  <a:gd name="T4" fmla="*/ 0 w 18812"/>
                  <a:gd name="T5" fmla="*/ 1 h 21600"/>
                  <a:gd name="T6" fmla="*/ 0 60000 65536"/>
                  <a:gd name="T7" fmla="*/ 0 60000 65536"/>
                  <a:gd name="T8" fmla="*/ 0 60000 65536"/>
                  <a:gd name="T9" fmla="*/ 0 w 18812"/>
                  <a:gd name="T10" fmla="*/ 0 h 21600"/>
                  <a:gd name="T11" fmla="*/ 18812 w 18812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8812" h="21600" fill="none" extrusionOk="0">
                    <a:moveTo>
                      <a:pt x="0" y="0"/>
                    </a:moveTo>
                    <a:cubicBezTo>
                      <a:pt x="10" y="0"/>
                      <a:pt x="20" y="-1"/>
                      <a:pt x="30" y="0"/>
                    </a:cubicBezTo>
                    <a:cubicBezTo>
                      <a:pt x="7801" y="0"/>
                      <a:pt x="14973" y="4174"/>
                      <a:pt x="18811" y="10932"/>
                    </a:cubicBezTo>
                  </a:path>
                  <a:path w="18812" h="21600" stroke="0" extrusionOk="0">
                    <a:moveTo>
                      <a:pt x="0" y="0"/>
                    </a:moveTo>
                    <a:cubicBezTo>
                      <a:pt x="10" y="0"/>
                      <a:pt x="20" y="-1"/>
                      <a:pt x="30" y="0"/>
                    </a:cubicBezTo>
                    <a:cubicBezTo>
                      <a:pt x="7801" y="0"/>
                      <a:pt x="14973" y="4174"/>
                      <a:pt x="18811" y="10932"/>
                    </a:cubicBezTo>
                    <a:lnTo>
                      <a:pt x="30" y="21600"/>
                    </a:lnTo>
                    <a:close/>
                  </a:path>
                </a:pathLst>
              </a:custGeom>
              <a:noFill/>
              <a:ln w="25400" cap="rnd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6167" name="Arc 256"/>
              <p:cNvSpPr>
                <a:spLocks/>
              </p:cNvSpPr>
              <p:nvPr/>
            </p:nvSpPr>
            <p:spPr bwMode="auto">
              <a:xfrm rot="10800000">
                <a:off x="2633" y="1494"/>
                <a:ext cx="618" cy="668"/>
              </a:xfrm>
              <a:custGeom>
                <a:avLst/>
                <a:gdLst>
                  <a:gd name="T0" fmla="*/ 0 w 18694"/>
                  <a:gd name="T1" fmla="*/ 0 h 21600"/>
                  <a:gd name="T2" fmla="*/ 1 w 18694"/>
                  <a:gd name="T3" fmla="*/ 0 h 21600"/>
                  <a:gd name="T4" fmla="*/ 1 w 18694"/>
                  <a:gd name="T5" fmla="*/ 1 h 21600"/>
                  <a:gd name="T6" fmla="*/ 0 60000 65536"/>
                  <a:gd name="T7" fmla="*/ 0 60000 65536"/>
                  <a:gd name="T8" fmla="*/ 0 60000 65536"/>
                  <a:gd name="T9" fmla="*/ 0 w 18694"/>
                  <a:gd name="T10" fmla="*/ 0 h 21600"/>
                  <a:gd name="T11" fmla="*/ 18694 w 18694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8694" h="21600" fill="none" extrusionOk="0">
                    <a:moveTo>
                      <a:pt x="-1" y="10778"/>
                    </a:moveTo>
                    <a:cubicBezTo>
                      <a:pt x="3856" y="4117"/>
                      <a:pt x="10966" y="10"/>
                      <a:pt x="18664" y="0"/>
                    </a:cubicBezTo>
                  </a:path>
                  <a:path w="18694" h="21600" stroke="0" extrusionOk="0">
                    <a:moveTo>
                      <a:pt x="-1" y="10778"/>
                    </a:moveTo>
                    <a:cubicBezTo>
                      <a:pt x="3856" y="4117"/>
                      <a:pt x="10966" y="10"/>
                      <a:pt x="18664" y="0"/>
                    </a:cubicBezTo>
                    <a:lnTo>
                      <a:pt x="18694" y="21600"/>
                    </a:lnTo>
                    <a:close/>
                  </a:path>
                </a:pathLst>
              </a:custGeom>
              <a:noFill/>
              <a:ln w="25400" cap="rnd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6168" name="Line 257"/>
              <p:cNvSpPr>
                <a:spLocks noChangeShapeType="1"/>
              </p:cNvSpPr>
              <p:nvPr/>
            </p:nvSpPr>
            <p:spPr bwMode="auto">
              <a:xfrm flipH="1">
                <a:off x="2409" y="1488"/>
                <a:ext cx="215" cy="0"/>
              </a:xfrm>
              <a:prstGeom prst="line">
                <a:avLst/>
              </a:prstGeom>
              <a:noFill/>
              <a:ln w="254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6169" name="Line 258"/>
              <p:cNvSpPr>
                <a:spLocks noChangeShapeType="1"/>
              </p:cNvSpPr>
              <p:nvPr/>
            </p:nvSpPr>
            <p:spPr bwMode="auto">
              <a:xfrm flipH="1">
                <a:off x="2409" y="2156"/>
                <a:ext cx="215" cy="0"/>
              </a:xfrm>
              <a:prstGeom prst="line">
                <a:avLst/>
              </a:prstGeom>
              <a:noFill/>
              <a:ln w="254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6170" name="Arc 259"/>
              <p:cNvSpPr>
                <a:spLocks/>
              </p:cNvSpPr>
              <p:nvPr/>
            </p:nvSpPr>
            <p:spPr bwMode="auto">
              <a:xfrm>
                <a:off x="2325" y="1487"/>
                <a:ext cx="179" cy="671"/>
              </a:xfrm>
              <a:custGeom>
                <a:avLst/>
                <a:gdLst>
                  <a:gd name="T0" fmla="*/ 0 w 21600"/>
                  <a:gd name="T1" fmla="*/ 0 h 37948"/>
                  <a:gd name="T2" fmla="*/ 0 w 21600"/>
                  <a:gd name="T3" fmla="*/ 0 h 37948"/>
                  <a:gd name="T4" fmla="*/ 0 w 21600"/>
                  <a:gd name="T5" fmla="*/ 0 h 37948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37948"/>
                  <a:gd name="T11" fmla="*/ 21600 w 21600"/>
                  <a:gd name="T12" fmla="*/ 37948 h 3794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37948" fill="none" extrusionOk="0">
                    <a:moveTo>
                      <a:pt x="10071" y="-1"/>
                    </a:moveTo>
                    <a:cubicBezTo>
                      <a:pt x="17161" y="3736"/>
                      <a:pt x="21600" y="11092"/>
                      <a:pt x="21600" y="19108"/>
                    </a:cubicBezTo>
                    <a:cubicBezTo>
                      <a:pt x="21600" y="26921"/>
                      <a:pt x="17380" y="34126"/>
                      <a:pt x="10564" y="37947"/>
                    </a:cubicBezTo>
                  </a:path>
                  <a:path w="21600" h="37948" stroke="0" extrusionOk="0">
                    <a:moveTo>
                      <a:pt x="10071" y="-1"/>
                    </a:moveTo>
                    <a:cubicBezTo>
                      <a:pt x="17161" y="3736"/>
                      <a:pt x="21600" y="11092"/>
                      <a:pt x="21600" y="19108"/>
                    </a:cubicBezTo>
                    <a:cubicBezTo>
                      <a:pt x="21600" y="26921"/>
                      <a:pt x="17380" y="34126"/>
                      <a:pt x="10564" y="37947"/>
                    </a:cubicBezTo>
                    <a:lnTo>
                      <a:pt x="0" y="19108"/>
                    </a:lnTo>
                    <a:close/>
                  </a:path>
                </a:pathLst>
              </a:custGeom>
              <a:noFill/>
              <a:ln w="25400" cap="rnd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86126" name="Line 260"/>
            <p:cNvSpPr>
              <a:spLocks noChangeShapeType="1"/>
            </p:cNvSpPr>
            <p:nvPr/>
          </p:nvSpPr>
          <p:spPr bwMode="auto">
            <a:xfrm>
              <a:off x="4478" y="1779"/>
              <a:ext cx="59" cy="0"/>
            </a:xfrm>
            <a:prstGeom prst="line">
              <a:avLst/>
            </a:prstGeom>
            <a:noFill/>
            <a:ln w="254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127" name="Line 261"/>
            <p:cNvSpPr>
              <a:spLocks noChangeShapeType="1"/>
            </p:cNvSpPr>
            <p:nvPr/>
          </p:nvSpPr>
          <p:spPr bwMode="auto">
            <a:xfrm>
              <a:off x="4482" y="1902"/>
              <a:ext cx="59" cy="0"/>
            </a:xfrm>
            <a:prstGeom prst="line">
              <a:avLst/>
            </a:prstGeom>
            <a:noFill/>
            <a:ln w="254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86128" name="Group 262"/>
            <p:cNvGrpSpPr>
              <a:grpSpLocks/>
            </p:cNvGrpSpPr>
            <p:nvPr/>
          </p:nvGrpSpPr>
          <p:grpSpPr bwMode="auto">
            <a:xfrm>
              <a:off x="3254" y="1854"/>
              <a:ext cx="273" cy="198"/>
              <a:chOff x="2008" y="3244"/>
              <a:chExt cx="544" cy="471"/>
            </a:xfrm>
          </p:grpSpPr>
          <p:grpSp>
            <p:nvGrpSpPr>
              <p:cNvPr id="86162" name="Group 263"/>
              <p:cNvGrpSpPr>
                <a:grpSpLocks/>
              </p:cNvGrpSpPr>
              <p:nvPr/>
            </p:nvGrpSpPr>
            <p:grpSpPr bwMode="auto">
              <a:xfrm>
                <a:off x="2291" y="3245"/>
                <a:ext cx="261" cy="470"/>
                <a:chOff x="2291" y="3245"/>
                <a:chExt cx="261" cy="470"/>
              </a:xfrm>
            </p:grpSpPr>
            <p:sp>
              <p:nvSpPr>
                <p:cNvPr id="86164" name="AutoShape 264"/>
                <p:cNvSpPr>
                  <a:spLocks noChangeArrowheads="1"/>
                </p:cNvSpPr>
                <p:nvPr/>
              </p:nvSpPr>
              <p:spPr bwMode="auto">
                <a:xfrm>
                  <a:off x="2291" y="3245"/>
                  <a:ext cx="261" cy="471"/>
                </a:xfrm>
                <a:prstGeom prst="roundRect">
                  <a:avLst>
                    <a:gd name="adj" fmla="val 384"/>
                  </a:avLst>
                </a:prstGeom>
                <a:noFill/>
                <a:ln w="25400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6165" name="Freeform 265"/>
                <p:cNvSpPr>
                  <a:spLocks noChangeArrowheads="1"/>
                </p:cNvSpPr>
                <p:nvPr/>
              </p:nvSpPr>
              <p:spPr bwMode="auto">
                <a:xfrm>
                  <a:off x="2294" y="3245"/>
                  <a:ext cx="258" cy="471"/>
                </a:xfrm>
                <a:custGeom>
                  <a:avLst/>
                  <a:gdLst>
                    <a:gd name="T0" fmla="*/ 0 w 1139"/>
                    <a:gd name="T1" fmla="*/ 107 h 2079"/>
                    <a:gd name="T2" fmla="*/ 3 w 1139"/>
                    <a:gd name="T3" fmla="*/ 106 h 2079"/>
                    <a:gd name="T4" fmla="*/ 6 w 1139"/>
                    <a:gd name="T5" fmla="*/ 106 h 2079"/>
                    <a:gd name="T6" fmla="*/ 9 w 1139"/>
                    <a:gd name="T7" fmla="*/ 106 h 2079"/>
                    <a:gd name="T8" fmla="*/ 12 w 1139"/>
                    <a:gd name="T9" fmla="*/ 106 h 2079"/>
                    <a:gd name="T10" fmla="*/ 15 w 1139"/>
                    <a:gd name="T11" fmla="*/ 105 h 2079"/>
                    <a:gd name="T12" fmla="*/ 17 w 1139"/>
                    <a:gd name="T13" fmla="*/ 104 h 2079"/>
                    <a:gd name="T14" fmla="*/ 20 w 1139"/>
                    <a:gd name="T15" fmla="*/ 103 h 2079"/>
                    <a:gd name="T16" fmla="*/ 23 w 1139"/>
                    <a:gd name="T17" fmla="*/ 102 h 2079"/>
                    <a:gd name="T18" fmla="*/ 26 w 1139"/>
                    <a:gd name="T19" fmla="*/ 101 h 2079"/>
                    <a:gd name="T20" fmla="*/ 28 w 1139"/>
                    <a:gd name="T21" fmla="*/ 100 h 2079"/>
                    <a:gd name="T22" fmla="*/ 31 w 1139"/>
                    <a:gd name="T23" fmla="*/ 98 h 2079"/>
                    <a:gd name="T24" fmla="*/ 33 w 1139"/>
                    <a:gd name="T25" fmla="*/ 97 h 2079"/>
                    <a:gd name="T26" fmla="*/ 36 w 1139"/>
                    <a:gd name="T27" fmla="*/ 95 h 2079"/>
                    <a:gd name="T28" fmla="*/ 38 w 1139"/>
                    <a:gd name="T29" fmla="*/ 94 h 2079"/>
                    <a:gd name="T30" fmla="*/ 40 w 1139"/>
                    <a:gd name="T31" fmla="*/ 92 h 2079"/>
                    <a:gd name="T32" fmla="*/ 42 w 1139"/>
                    <a:gd name="T33" fmla="*/ 90 h 2079"/>
                    <a:gd name="T34" fmla="*/ 44 w 1139"/>
                    <a:gd name="T35" fmla="*/ 88 h 2079"/>
                    <a:gd name="T36" fmla="*/ 46 w 1139"/>
                    <a:gd name="T37" fmla="*/ 86 h 2079"/>
                    <a:gd name="T38" fmla="*/ 48 w 1139"/>
                    <a:gd name="T39" fmla="*/ 84 h 2079"/>
                    <a:gd name="T40" fmla="*/ 50 w 1139"/>
                    <a:gd name="T41" fmla="*/ 81 h 2079"/>
                    <a:gd name="T42" fmla="*/ 51 w 1139"/>
                    <a:gd name="T43" fmla="*/ 79 h 2079"/>
                    <a:gd name="T44" fmla="*/ 52 w 1139"/>
                    <a:gd name="T45" fmla="*/ 77 h 2079"/>
                    <a:gd name="T46" fmla="*/ 54 w 1139"/>
                    <a:gd name="T47" fmla="*/ 74 h 2079"/>
                    <a:gd name="T48" fmla="*/ 55 w 1139"/>
                    <a:gd name="T49" fmla="*/ 72 h 2079"/>
                    <a:gd name="T50" fmla="*/ 56 w 1139"/>
                    <a:gd name="T51" fmla="*/ 69 h 2079"/>
                    <a:gd name="T52" fmla="*/ 57 w 1139"/>
                    <a:gd name="T53" fmla="*/ 67 h 2079"/>
                    <a:gd name="T54" fmla="*/ 57 w 1139"/>
                    <a:gd name="T55" fmla="*/ 64 h 2079"/>
                    <a:gd name="T56" fmla="*/ 58 w 1139"/>
                    <a:gd name="T57" fmla="*/ 61 h 2079"/>
                    <a:gd name="T58" fmla="*/ 58 w 1139"/>
                    <a:gd name="T59" fmla="*/ 59 h 2079"/>
                    <a:gd name="T60" fmla="*/ 58 w 1139"/>
                    <a:gd name="T61" fmla="*/ 56 h 2079"/>
                    <a:gd name="T62" fmla="*/ 58 w 1139"/>
                    <a:gd name="T63" fmla="*/ 53 h 2079"/>
                    <a:gd name="T64" fmla="*/ 58 w 1139"/>
                    <a:gd name="T65" fmla="*/ 51 h 2079"/>
                    <a:gd name="T66" fmla="*/ 58 w 1139"/>
                    <a:gd name="T67" fmla="*/ 48 h 2079"/>
                    <a:gd name="T68" fmla="*/ 58 w 1139"/>
                    <a:gd name="T69" fmla="*/ 45 h 2079"/>
                    <a:gd name="T70" fmla="*/ 57 w 1139"/>
                    <a:gd name="T71" fmla="*/ 43 h 2079"/>
                    <a:gd name="T72" fmla="*/ 57 w 1139"/>
                    <a:gd name="T73" fmla="*/ 40 h 2079"/>
                    <a:gd name="T74" fmla="*/ 56 w 1139"/>
                    <a:gd name="T75" fmla="*/ 37 h 2079"/>
                    <a:gd name="T76" fmla="*/ 55 w 1139"/>
                    <a:gd name="T77" fmla="*/ 35 h 2079"/>
                    <a:gd name="T78" fmla="*/ 54 w 1139"/>
                    <a:gd name="T79" fmla="*/ 32 h 2079"/>
                    <a:gd name="T80" fmla="*/ 52 w 1139"/>
                    <a:gd name="T81" fmla="*/ 30 h 2079"/>
                    <a:gd name="T82" fmla="*/ 51 w 1139"/>
                    <a:gd name="T83" fmla="*/ 28 h 2079"/>
                    <a:gd name="T84" fmla="*/ 50 w 1139"/>
                    <a:gd name="T85" fmla="*/ 25 h 2079"/>
                    <a:gd name="T86" fmla="*/ 48 w 1139"/>
                    <a:gd name="T87" fmla="*/ 23 h 2079"/>
                    <a:gd name="T88" fmla="*/ 46 w 1139"/>
                    <a:gd name="T89" fmla="*/ 21 h 2079"/>
                    <a:gd name="T90" fmla="*/ 44 w 1139"/>
                    <a:gd name="T91" fmla="*/ 19 h 2079"/>
                    <a:gd name="T92" fmla="*/ 42 w 1139"/>
                    <a:gd name="T93" fmla="*/ 17 h 2079"/>
                    <a:gd name="T94" fmla="*/ 40 w 1139"/>
                    <a:gd name="T95" fmla="*/ 15 h 2079"/>
                    <a:gd name="T96" fmla="*/ 38 w 1139"/>
                    <a:gd name="T97" fmla="*/ 13 h 2079"/>
                    <a:gd name="T98" fmla="*/ 36 w 1139"/>
                    <a:gd name="T99" fmla="*/ 11 h 2079"/>
                    <a:gd name="T100" fmla="*/ 33 w 1139"/>
                    <a:gd name="T101" fmla="*/ 10 h 2079"/>
                    <a:gd name="T102" fmla="*/ 31 w 1139"/>
                    <a:gd name="T103" fmla="*/ 8 h 2079"/>
                    <a:gd name="T104" fmla="*/ 28 w 1139"/>
                    <a:gd name="T105" fmla="*/ 7 h 2079"/>
                    <a:gd name="T106" fmla="*/ 26 w 1139"/>
                    <a:gd name="T107" fmla="*/ 6 h 2079"/>
                    <a:gd name="T108" fmla="*/ 23 w 1139"/>
                    <a:gd name="T109" fmla="*/ 5 h 2079"/>
                    <a:gd name="T110" fmla="*/ 20 w 1139"/>
                    <a:gd name="T111" fmla="*/ 3 h 2079"/>
                    <a:gd name="T112" fmla="*/ 17 w 1139"/>
                    <a:gd name="T113" fmla="*/ 2 h 2079"/>
                    <a:gd name="T114" fmla="*/ 15 w 1139"/>
                    <a:gd name="T115" fmla="*/ 2 h 2079"/>
                    <a:gd name="T116" fmla="*/ 12 w 1139"/>
                    <a:gd name="T117" fmla="*/ 1 h 2079"/>
                    <a:gd name="T118" fmla="*/ 9 w 1139"/>
                    <a:gd name="T119" fmla="*/ 1 h 2079"/>
                    <a:gd name="T120" fmla="*/ 6 w 1139"/>
                    <a:gd name="T121" fmla="*/ 0 h 2079"/>
                    <a:gd name="T122" fmla="*/ 3 w 1139"/>
                    <a:gd name="T123" fmla="*/ 0 h 2079"/>
                    <a:gd name="T124" fmla="*/ 0 w 1139"/>
                    <a:gd name="T125" fmla="*/ 0 h 2079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  <a:gd name="T183" fmla="*/ 0 60000 65536"/>
                    <a:gd name="T184" fmla="*/ 0 60000 65536"/>
                    <a:gd name="T185" fmla="*/ 0 60000 65536"/>
                    <a:gd name="T186" fmla="*/ 0 60000 65536"/>
                    <a:gd name="T187" fmla="*/ 0 60000 65536"/>
                    <a:gd name="T188" fmla="*/ 0 60000 65536"/>
                    <a:gd name="T189" fmla="*/ 0 w 1139"/>
                    <a:gd name="T190" fmla="*/ 0 h 2079"/>
                    <a:gd name="T191" fmla="*/ 1139 w 1139"/>
                    <a:gd name="T192" fmla="*/ 2079 h 2079"/>
                  </a:gdLst>
                  <a:ahLst/>
                  <a:cxnLst>
                    <a:cxn ang="T126">
                      <a:pos x="T0" y="T1"/>
                    </a:cxn>
                    <a:cxn ang="T127">
                      <a:pos x="T2" y="T3"/>
                    </a:cxn>
                    <a:cxn ang="T128">
                      <a:pos x="T4" y="T5"/>
                    </a:cxn>
                    <a:cxn ang="T129">
                      <a:pos x="T6" y="T7"/>
                    </a:cxn>
                    <a:cxn ang="T130">
                      <a:pos x="T8" y="T9"/>
                    </a:cxn>
                    <a:cxn ang="T131">
                      <a:pos x="T10" y="T11"/>
                    </a:cxn>
                    <a:cxn ang="T132">
                      <a:pos x="T12" y="T13"/>
                    </a:cxn>
                    <a:cxn ang="T133">
                      <a:pos x="T14" y="T15"/>
                    </a:cxn>
                    <a:cxn ang="T134">
                      <a:pos x="T16" y="T17"/>
                    </a:cxn>
                    <a:cxn ang="T135">
                      <a:pos x="T18" y="T19"/>
                    </a:cxn>
                    <a:cxn ang="T136">
                      <a:pos x="T20" y="T21"/>
                    </a:cxn>
                    <a:cxn ang="T137">
                      <a:pos x="T22" y="T23"/>
                    </a:cxn>
                    <a:cxn ang="T138">
                      <a:pos x="T24" y="T25"/>
                    </a:cxn>
                    <a:cxn ang="T139">
                      <a:pos x="T26" y="T27"/>
                    </a:cxn>
                    <a:cxn ang="T140">
                      <a:pos x="T28" y="T29"/>
                    </a:cxn>
                    <a:cxn ang="T141">
                      <a:pos x="T30" y="T31"/>
                    </a:cxn>
                    <a:cxn ang="T142">
                      <a:pos x="T32" y="T33"/>
                    </a:cxn>
                    <a:cxn ang="T143">
                      <a:pos x="T34" y="T35"/>
                    </a:cxn>
                    <a:cxn ang="T144">
                      <a:pos x="T36" y="T37"/>
                    </a:cxn>
                    <a:cxn ang="T145">
                      <a:pos x="T38" y="T39"/>
                    </a:cxn>
                    <a:cxn ang="T146">
                      <a:pos x="T40" y="T41"/>
                    </a:cxn>
                    <a:cxn ang="T147">
                      <a:pos x="T42" y="T43"/>
                    </a:cxn>
                    <a:cxn ang="T148">
                      <a:pos x="T44" y="T45"/>
                    </a:cxn>
                    <a:cxn ang="T149">
                      <a:pos x="T46" y="T47"/>
                    </a:cxn>
                    <a:cxn ang="T150">
                      <a:pos x="T48" y="T49"/>
                    </a:cxn>
                    <a:cxn ang="T151">
                      <a:pos x="T50" y="T51"/>
                    </a:cxn>
                    <a:cxn ang="T152">
                      <a:pos x="T52" y="T53"/>
                    </a:cxn>
                    <a:cxn ang="T153">
                      <a:pos x="T54" y="T55"/>
                    </a:cxn>
                    <a:cxn ang="T154">
                      <a:pos x="T56" y="T57"/>
                    </a:cxn>
                    <a:cxn ang="T155">
                      <a:pos x="T58" y="T59"/>
                    </a:cxn>
                    <a:cxn ang="T156">
                      <a:pos x="T60" y="T61"/>
                    </a:cxn>
                    <a:cxn ang="T157">
                      <a:pos x="T62" y="T63"/>
                    </a:cxn>
                    <a:cxn ang="T158">
                      <a:pos x="T64" y="T65"/>
                    </a:cxn>
                    <a:cxn ang="T159">
                      <a:pos x="T66" y="T67"/>
                    </a:cxn>
                    <a:cxn ang="T160">
                      <a:pos x="T68" y="T69"/>
                    </a:cxn>
                    <a:cxn ang="T161">
                      <a:pos x="T70" y="T71"/>
                    </a:cxn>
                    <a:cxn ang="T162">
                      <a:pos x="T72" y="T73"/>
                    </a:cxn>
                    <a:cxn ang="T163">
                      <a:pos x="T74" y="T75"/>
                    </a:cxn>
                    <a:cxn ang="T164">
                      <a:pos x="T76" y="T77"/>
                    </a:cxn>
                    <a:cxn ang="T165">
                      <a:pos x="T78" y="T79"/>
                    </a:cxn>
                    <a:cxn ang="T166">
                      <a:pos x="T80" y="T81"/>
                    </a:cxn>
                    <a:cxn ang="T167">
                      <a:pos x="T82" y="T83"/>
                    </a:cxn>
                    <a:cxn ang="T168">
                      <a:pos x="T84" y="T85"/>
                    </a:cxn>
                    <a:cxn ang="T169">
                      <a:pos x="T86" y="T87"/>
                    </a:cxn>
                    <a:cxn ang="T170">
                      <a:pos x="T88" y="T89"/>
                    </a:cxn>
                    <a:cxn ang="T171">
                      <a:pos x="T90" y="T91"/>
                    </a:cxn>
                    <a:cxn ang="T172">
                      <a:pos x="T92" y="T93"/>
                    </a:cxn>
                    <a:cxn ang="T173">
                      <a:pos x="T94" y="T95"/>
                    </a:cxn>
                    <a:cxn ang="T174">
                      <a:pos x="T96" y="T97"/>
                    </a:cxn>
                    <a:cxn ang="T175">
                      <a:pos x="T98" y="T99"/>
                    </a:cxn>
                    <a:cxn ang="T176">
                      <a:pos x="T100" y="T101"/>
                    </a:cxn>
                    <a:cxn ang="T177">
                      <a:pos x="T102" y="T103"/>
                    </a:cxn>
                    <a:cxn ang="T178">
                      <a:pos x="T104" y="T105"/>
                    </a:cxn>
                    <a:cxn ang="T179">
                      <a:pos x="T106" y="T107"/>
                    </a:cxn>
                    <a:cxn ang="T180">
                      <a:pos x="T108" y="T109"/>
                    </a:cxn>
                    <a:cxn ang="T181">
                      <a:pos x="T110" y="T111"/>
                    </a:cxn>
                    <a:cxn ang="T182">
                      <a:pos x="T112" y="T113"/>
                    </a:cxn>
                    <a:cxn ang="T183">
                      <a:pos x="T114" y="T115"/>
                    </a:cxn>
                    <a:cxn ang="T184">
                      <a:pos x="T116" y="T117"/>
                    </a:cxn>
                    <a:cxn ang="T185">
                      <a:pos x="T118" y="T119"/>
                    </a:cxn>
                    <a:cxn ang="T186">
                      <a:pos x="T120" y="T121"/>
                    </a:cxn>
                    <a:cxn ang="T187">
                      <a:pos x="T122" y="T123"/>
                    </a:cxn>
                    <a:cxn ang="T188">
                      <a:pos x="T124" y="T125"/>
                    </a:cxn>
                  </a:cxnLst>
                  <a:rect l="T189" t="T190" r="T191" b="T192"/>
                  <a:pathLst>
                    <a:path w="1139" h="2079">
                      <a:moveTo>
                        <a:pt x="0" y="2078"/>
                      </a:moveTo>
                      <a:lnTo>
                        <a:pt x="58" y="2076"/>
                      </a:lnTo>
                      <a:lnTo>
                        <a:pt x="116" y="2072"/>
                      </a:lnTo>
                      <a:lnTo>
                        <a:pt x="173" y="2065"/>
                      </a:lnTo>
                      <a:lnTo>
                        <a:pt x="230" y="2055"/>
                      </a:lnTo>
                      <a:lnTo>
                        <a:pt x="286" y="2043"/>
                      </a:lnTo>
                      <a:lnTo>
                        <a:pt x="342" y="2028"/>
                      </a:lnTo>
                      <a:lnTo>
                        <a:pt x="396" y="2011"/>
                      </a:lnTo>
                      <a:lnTo>
                        <a:pt x="450" y="1991"/>
                      </a:lnTo>
                      <a:lnTo>
                        <a:pt x="502" y="1969"/>
                      </a:lnTo>
                      <a:lnTo>
                        <a:pt x="553" y="1944"/>
                      </a:lnTo>
                      <a:lnTo>
                        <a:pt x="603" y="1917"/>
                      </a:lnTo>
                      <a:lnTo>
                        <a:pt x="651" y="1888"/>
                      </a:lnTo>
                      <a:lnTo>
                        <a:pt x="698" y="1857"/>
                      </a:lnTo>
                      <a:lnTo>
                        <a:pt x="742" y="1824"/>
                      </a:lnTo>
                      <a:lnTo>
                        <a:pt x="785" y="1788"/>
                      </a:lnTo>
                      <a:lnTo>
                        <a:pt x="826" y="1751"/>
                      </a:lnTo>
                      <a:lnTo>
                        <a:pt x="864" y="1712"/>
                      </a:lnTo>
                      <a:lnTo>
                        <a:pt x="901" y="1672"/>
                      </a:lnTo>
                      <a:lnTo>
                        <a:pt x="935" y="1629"/>
                      </a:lnTo>
                      <a:lnTo>
                        <a:pt x="966" y="1585"/>
                      </a:lnTo>
                      <a:lnTo>
                        <a:pt x="995" y="1540"/>
                      </a:lnTo>
                      <a:lnTo>
                        <a:pt x="1022" y="1494"/>
                      </a:lnTo>
                      <a:lnTo>
                        <a:pt x="1046" y="1446"/>
                      </a:lnTo>
                      <a:lnTo>
                        <a:pt x="1067" y="1398"/>
                      </a:lnTo>
                      <a:lnTo>
                        <a:pt x="1086" y="1348"/>
                      </a:lnTo>
                      <a:lnTo>
                        <a:pt x="1102" y="1298"/>
                      </a:lnTo>
                      <a:lnTo>
                        <a:pt x="1115" y="1247"/>
                      </a:lnTo>
                      <a:lnTo>
                        <a:pt x="1125" y="1195"/>
                      </a:lnTo>
                      <a:lnTo>
                        <a:pt x="1132" y="1143"/>
                      </a:lnTo>
                      <a:lnTo>
                        <a:pt x="1137" y="1091"/>
                      </a:lnTo>
                      <a:lnTo>
                        <a:pt x="1138" y="1039"/>
                      </a:lnTo>
                      <a:lnTo>
                        <a:pt x="1137" y="987"/>
                      </a:lnTo>
                      <a:lnTo>
                        <a:pt x="1132" y="935"/>
                      </a:lnTo>
                      <a:lnTo>
                        <a:pt x="1125" y="883"/>
                      </a:lnTo>
                      <a:lnTo>
                        <a:pt x="1115" y="831"/>
                      </a:lnTo>
                      <a:lnTo>
                        <a:pt x="1102" y="780"/>
                      </a:lnTo>
                      <a:lnTo>
                        <a:pt x="1086" y="730"/>
                      </a:lnTo>
                      <a:lnTo>
                        <a:pt x="1067" y="680"/>
                      </a:lnTo>
                      <a:lnTo>
                        <a:pt x="1046" y="632"/>
                      </a:lnTo>
                      <a:lnTo>
                        <a:pt x="1022" y="584"/>
                      </a:lnTo>
                      <a:lnTo>
                        <a:pt x="995" y="538"/>
                      </a:lnTo>
                      <a:lnTo>
                        <a:pt x="966" y="493"/>
                      </a:lnTo>
                      <a:lnTo>
                        <a:pt x="935" y="449"/>
                      </a:lnTo>
                      <a:lnTo>
                        <a:pt x="901" y="407"/>
                      </a:lnTo>
                      <a:lnTo>
                        <a:pt x="864" y="366"/>
                      </a:lnTo>
                      <a:lnTo>
                        <a:pt x="826" y="327"/>
                      </a:lnTo>
                      <a:lnTo>
                        <a:pt x="785" y="290"/>
                      </a:lnTo>
                      <a:lnTo>
                        <a:pt x="742" y="254"/>
                      </a:lnTo>
                      <a:lnTo>
                        <a:pt x="698" y="221"/>
                      </a:lnTo>
                      <a:lnTo>
                        <a:pt x="651" y="190"/>
                      </a:lnTo>
                      <a:lnTo>
                        <a:pt x="603" y="161"/>
                      </a:lnTo>
                      <a:lnTo>
                        <a:pt x="553" y="134"/>
                      </a:lnTo>
                      <a:lnTo>
                        <a:pt x="502" y="109"/>
                      </a:lnTo>
                      <a:lnTo>
                        <a:pt x="450" y="87"/>
                      </a:lnTo>
                      <a:lnTo>
                        <a:pt x="396" y="68"/>
                      </a:lnTo>
                      <a:lnTo>
                        <a:pt x="342" y="50"/>
                      </a:lnTo>
                      <a:lnTo>
                        <a:pt x="286" y="35"/>
                      </a:lnTo>
                      <a:lnTo>
                        <a:pt x="230" y="23"/>
                      </a:lnTo>
                      <a:lnTo>
                        <a:pt x="173" y="13"/>
                      </a:lnTo>
                      <a:lnTo>
                        <a:pt x="116" y="6"/>
                      </a:lnTo>
                      <a:lnTo>
                        <a:pt x="58" y="2"/>
                      </a:lnTo>
                      <a:lnTo>
                        <a:pt x="1" y="0"/>
                      </a:lnTo>
                    </a:path>
                  </a:pathLst>
                </a:cu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86163" name="Freeform 266"/>
              <p:cNvSpPr>
                <a:spLocks noChangeArrowheads="1"/>
              </p:cNvSpPr>
              <p:nvPr/>
            </p:nvSpPr>
            <p:spPr bwMode="auto">
              <a:xfrm>
                <a:off x="2008" y="3244"/>
                <a:ext cx="308" cy="472"/>
              </a:xfrm>
              <a:custGeom>
                <a:avLst/>
                <a:gdLst>
                  <a:gd name="T0" fmla="*/ 70 w 1357"/>
                  <a:gd name="T1" fmla="*/ 0 h 2080"/>
                  <a:gd name="T2" fmla="*/ 0 w 1357"/>
                  <a:gd name="T3" fmla="*/ 0 h 2080"/>
                  <a:gd name="T4" fmla="*/ 0 w 1357"/>
                  <a:gd name="T5" fmla="*/ 107 h 2080"/>
                  <a:gd name="T6" fmla="*/ 70 w 1357"/>
                  <a:gd name="T7" fmla="*/ 107 h 208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357"/>
                  <a:gd name="T13" fmla="*/ 0 h 2080"/>
                  <a:gd name="T14" fmla="*/ 1357 w 1357"/>
                  <a:gd name="T15" fmla="*/ 2080 h 208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357" h="2080">
                    <a:moveTo>
                      <a:pt x="1356" y="0"/>
                    </a:moveTo>
                    <a:lnTo>
                      <a:pt x="0" y="0"/>
                    </a:lnTo>
                    <a:lnTo>
                      <a:pt x="0" y="2079"/>
                    </a:lnTo>
                    <a:lnTo>
                      <a:pt x="1356" y="2079"/>
                    </a:lnTo>
                  </a:path>
                </a:pathLst>
              </a:cu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86129" name="Line 267"/>
            <p:cNvSpPr>
              <a:spLocks noChangeShapeType="1"/>
            </p:cNvSpPr>
            <p:nvPr/>
          </p:nvSpPr>
          <p:spPr bwMode="auto">
            <a:xfrm flipH="1">
              <a:off x="3193" y="1884"/>
              <a:ext cx="61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6130" name="Line 268"/>
            <p:cNvSpPr>
              <a:spLocks noChangeShapeType="1"/>
            </p:cNvSpPr>
            <p:nvPr/>
          </p:nvSpPr>
          <p:spPr bwMode="auto">
            <a:xfrm flipH="1">
              <a:off x="3193" y="2022"/>
              <a:ext cx="61" cy="1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cxnSp>
          <p:nvCxnSpPr>
            <p:cNvPr id="86131" name="AutoShape 269"/>
            <p:cNvCxnSpPr>
              <a:cxnSpLocks noChangeShapeType="1"/>
              <a:stCxn id="86111" idx="1"/>
              <a:endCxn id="86160" idx="6"/>
            </p:cNvCxnSpPr>
            <p:nvPr/>
          </p:nvCxnSpPr>
          <p:spPr bwMode="auto">
            <a:xfrm rot="10800000">
              <a:off x="3577" y="1954"/>
              <a:ext cx="231" cy="150"/>
            </a:xfrm>
            <a:prstGeom prst="bentConnector3">
              <a:avLst>
                <a:gd name="adj1" fmla="val 51949"/>
              </a:avLst>
            </a:prstGeom>
            <a:noFill/>
            <a:ln w="254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86132" name="AutoShape 270"/>
            <p:cNvCxnSpPr>
              <a:cxnSpLocks noChangeShapeType="1"/>
              <a:stCxn id="86121" idx="1"/>
              <a:endCxn id="86124" idx="6"/>
            </p:cNvCxnSpPr>
            <p:nvPr/>
          </p:nvCxnSpPr>
          <p:spPr bwMode="auto">
            <a:xfrm rot="10800000">
              <a:off x="4848" y="1850"/>
              <a:ext cx="123" cy="242"/>
            </a:xfrm>
            <a:prstGeom prst="bentConnector3">
              <a:avLst>
                <a:gd name="adj1" fmla="val 53657"/>
              </a:avLst>
            </a:prstGeom>
            <a:noFill/>
            <a:ln w="254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sp>
          <p:nvSpPr>
            <p:cNvPr id="86133" name="Oval 271"/>
            <p:cNvSpPr>
              <a:spLocks noChangeArrowheads="1"/>
            </p:cNvSpPr>
            <p:nvPr/>
          </p:nvSpPr>
          <p:spPr bwMode="auto">
            <a:xfrm>
              <a:off x="2776" y="2007"/>
              <a:ext cx="41" cy="42"/>
            </a:xfrm>
            <a:prstGeom prst="ellipse">
              <a:avLst/>
            </a:prstGeom>
            <a:solidFill>
              <a:schemeClr val="bg2"/>
            </a:solidFill>
            <a:ln w="254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86134" name="AutoShape 272"/>
            <p:cNvCxnSpPr>
              <a:cxnSpLocks noChangeShapeType="1"/>
              <a:stCxn id="86117" idx="3"/>
              <a:endCxn id="86133" idx="4"/>
            </p:cNvCxnSpPr>
            <p:nvPr/>
          </p:nvCxnSpPr>
          <p:spPr bwMode="auto">
            <a:xfrm flipV="1">
              <a:off x="2672" y="2055"/>
              <a:ext cx="125" cy="153"/>
            </a:xfrm>
            <a:prstGeom prst="bentConnector2">
              <a:avLst/>
            </a:prstGeom>
            <a:noFill/>
            <a:ln w="254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86135" name="AutoShape 273"/>
            <p:cNvCxnSpPr>
              <a:cxnSpLocks noChangeShapeType="1"/>
              <a:stCxn id="86133" idx="0"/>
              <a:endCxn id="86145" idx="4"/>
            </p:cNvCxnSpPr>
            <p:nvPr/>
          </p:nvCxnSpPr>
          <p:spPr bwMode="auto">
            <a:xfrm flipV="1">
              <a:off x="2797" y="1795"/>
              <a:ext cx="0" cy="205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86136" name="AutoShape 274"/>
            <p:cNvCxnSpPr>
              <a:cxnSpLocks noChangeShapeType="1"/>
              <a:stCxn id="86133" idx="6"/>
              <a:endCxn id="86130" idx="1"/>
            </p:cNvCxnSpPr>
            <p:nvPr/>
          </p:nvCxnSpPr>
          <p:spPr bwMode="auto">
            <a:xfrm>
              <a:off x="2825" y="2028"/>
              <a:ext cx="368" cy="1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86137" name="Oval 275"/>
            <p:cNvSpPr>
              <a:spLocks noChangeArrowheads="1"/>
            </p:cNvSpPr>
            <p:nvPr/>
          </p:nvSpPr>
          <p:spPr bwMode="auto">
            <a:xfrm>
              <a:off x="5485" y="1592"/>
              <a:ext cx="42" cy="42"/>
            </a:xfrm>
            <a:prstGeom prst="ellipse">
              <a:avLst/>
            </a:prstGeom>
            <a:solidFill>
              <a:schemeClr val="bg2"/>
            </a:solidFill>
            <a:ln w="254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86138" name="AutoShape 276"/>
            <p:cNvCxnSpPr>
              <a:cxnSpLocks noChangeShapeType="1"/>
              <a:stCxn id="86122" idx="3"/>
              <a:endCxn id="86137" idx="4"/>
            </p:cNvCxnSpPr>
            <p:nvPr/>
          </p:nvCxnSpPr>
          <p:spPr bwMode="auto">
            <a:xfrm flipV="1">
              <a:off x="5363" y="1641"/>
              <a:ext cx="143" cy="434"/>
            </a:xfrm>
            <a:prstGeom prst="bentConnector2">
              <a:avLst/>
            </a:prstGeom>
            <a:noFill/>
            <a:ln w="254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86139" name="AutoShape 277"/>
            <p:cNvCxnSpPr>
              <a:cxnSpLocks noChangeShapeType="1"/>
              <a:stCxn id="86137" idx="0"/>
            </p:cNvCxnSpPr>
            <p:nvPr/>
          </p:nvCxnSpPr>
          <p:spPr bwMode="auto">
            <a:xfrm flipV="1">
              <a:off x="5506" y="1340"/>
              <a:ext cx="0" cy="244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86140" name="AutoShape 278"/>
            <p:cNvCxnSpPr>
              <a:cxnSpLocks noChangeShapeType="1"/>
              <a:stCxn id="86137" idx="2"/>
              <a:endCxn id="86129" idx="1"/>
            </p:cNvCxnSpPr>
            <p:nvPr/>
          </p:nvCxnSpPr>
          <p:spPr bwMode="auto">
            <a:xfrm rot="10800000" flipV="1">
              <a:off x="3193" y="1613"/>
              <a:ext cx="2285" cy="278"/>
            </a:xfrm>
            <a:prstGeom prst="bentConnector4">
              <a:avLst>
                <a:gd name="adj1" fmla="val 48491"/>
                <a:gd name="adj2" fmla="val -606"/>
              </a:avLst>
            </a:prstGeom>
            <a:noFill/>
            <a:ln w="254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sp>
          <p:nvSpPr>
            <p:cNvPr id="86141" name="Oval 279"/>
            <p:cNvSpPr>
              <a:spLocks noChangeArrowheads="1"/>
            </p:cNvSpPr>
            <p:nvPr/>
          </p:nvSpPr>
          <p:spPr bwMode="auto">
            <a:xfrm>
              <a:off x="4324" y="1874"/>
              <a:ext cx="41" cy="42"/>
            </a:xfrm>
            <a:prstGeom prst="ellipse">
              <a:avLst/>
            </a:prstGeom>
            <a:solidFill>
              <a:schemeClr val="bg2"/>
            </a:solidFill>
            <a:ln w="254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86142" name="AutoShape 280"/>
            <p:cNvCxnSpPr>
              <a:cxnSpLocks noChangeShapeType="1"/>
              <a:stCxn id="86112" idx="3"/>
              <a:endCxn id="86141" idx="4"/>
            </p:cNvCxnSpPr>
            <p:nvPr/>
          </p:nvCxnSpPr>
          <p:spPr bwMode="auto">
            <a:xfrm flipV="1">
              <a:off x="4194" y="1923"/>
              <a:ext cx="150" cy="164"/>
            </a:xfrm>
            <a:prstGeom prst="bentConnector2">
              <a:avLst/>
            </a:prstGeom>
            <a:noFill/>
            <a:ln w="254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86143" name="AutoShape 281"/>
            <p:cNvCxnSpPr>
              <a:cxnSpLocks noChangeShapeType="1"/>
              <a:stCxn id="86141" idx="0"/>
            </p:cNvCxnSpPr>
            <p:nvPr/>
          </p:nvCxnSpPr>
          <p:spPr bwMode="auto">
            <a:xfrm flipV="1">
              <a:off x="4345" y="1340"/>
              <a:ext cx="0" cy="526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86144" name="AutoShape 282"/>
            <p:cNvCxnSpPr>
              <a:cxnSpLocks noChangeShapeType="1"/>
              <a:stCxn id="86141" idx="6"/>
              <a:endCxn id="86127" idx="0"/>
            </p:cNvCxnSpPr>
            <p:nvPr/>
          </p:nvCxnSpPr>
          <p:spPr bwMode="auto">
            <a:xfrm flipV="1">
              <a:off x="4373" y="1894"/>
              <a:ext cx="109" cy="1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86145" name="Oval 283"/>
            <p:cNvSpPr>
              <a:spLocks noChangeArrowheads="1"/>
            </p:cNvSpPr>
            <p:nvPr/>
          </p:nvSpPr>
          <p:spPr bwMode="auto">
            <a:xfrm>
              <a:off x="2776" y="1747"/>
              <a:ext cx="41" cy="41"/>
            </a:xfrm>
            <a:prstGeom prst="ellipse">
              <a:avLst/>
            </a:prstGeom>
            <a:solidFill>
              <a:schemeClr val="bg2"/>
            </a:solidFill>
            <a:ln w="254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86146" name="AutoShape 284"/>
            <p:cNvCxnSpPr>
              <a:cxnSpLocks noChangeShapeType="1"/>
              <a:stCxn id="86126" idx="0"/>
              <a:endCxn id="86145" idx="6"/>
            </p:cNvCxnSpPr>
            <p:nvPr/>
          </p:nvCxnSpPr>
          <p:spPr bwMode="auto">
            <a:xfrm flipH="1" flipV="1">
              <a:off x="2825" y="1768"/>
              <a:ext cx="1653" cy="3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86147" name="AutoShape 285"/>
            <p:cNvCxnSpPr>
              <a:cxnSpLocks noChangeShapeType="1"/>
              <a:stCxn id="86145" idx="0"/>
            </p:cNvCxnSpPr>
            <p:nvPr/>
          </p:nvCxnSpPr>
          <p:spPr bwMode="auto">
            <a:xfrm flipV="1">
              <a:off x="2797" y="1340"/>
              <a:ext cx="0" cy="399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86148" name="AutoShape 286"/>
            <p:cNvCxnSpPr>
              <a:cxnSpLocks noChangeShapeType="1"/>
              <a:stCxn id="86145" idx="2"/>
              <a:endCxn id="86161" idx="2"/>
            </p:cNvCxnSpPr>
            <p:nvPr/>
          </p:nvCxnSpPr>
          <p:spPr bwMode="auto">
            <a:xfrm rot="10800000" flipV="1">
              <a:off x="2212" y="1768"/>
              <a:ext cx="556" cy="422"/>
            </a:xfrm>
            <a:prstGeom prst="bentConnector3">
              <a:avLst>
                <a:gd name="adj1" fmla="val 110611"/>
              </a:avLst>
            </a:prstGeom>
            <a:noFill/>
            <a:ln w="254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86149" name="AutoShape 287"/>
            <p:cNvCxnSpPr>
              <a:cxnSpLocks noChangeShapeType="1"/>
              <a:stCxn id="86137" idx="6"/>
              <a:endCxn id="86119" idx="1"/>
            </p:cNvCxnSpPr>
            <p:nvPr/>
          </p:nvCxnSpPr>
          <p:spPr bwMode="auto">
            <a:xfrm flipH="1">
              <a:off x="2280" y="1613"/>
              <a:ext cx="3255" cy="975"/>
            </a:xfrm>
            <a:prstGeom prst="bentConnector5">
              <a:avLst>
                <a:gd name="adj1" fmla="val -4176"/>
                <a:gd name="adj2" fmla="val 114051"/>
                <a:gd name="adj3" fmla="val 104426"/>
              </a:avLst>
            </a:prstGeom>
            <a:noFill/>
            <a:ln w="254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sp>
          <p:nvSpPr>
            <p:cNvPr id="86150" name="Text Box 288"/>
            <p:cNvSpPr txBox="1">
              <a:spLocks noChangeArrowheads="1"/>
            </p:cNvSpPr>
            <p:nvPr/>
          </p:nvSpPr>
          <p:spPr bwMode="auto">
            <a:xfrm>
              <a:off x="2779" y="1200"/>
              <a:ext cx="268" cy="231"/>
            </a:xfrm>
            <a:prstGeom prst="rect">
              <a:avLst/>
            </a:prstGeom>
            <a:noFill/>
            <a:ln w="254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Q</a:t>
              </a:r>
              <a:r>
                <a:rPr lang="en-US" baseline="-25000"/>
                <a:t>2</a:t>
              </a:r>
            </a:p>
          </p:txBody>
        </p:sp>
        <p:sp>
          <p:nvSpPr>
            <p:cNvPr id="86151" name="Text Box 289"/>
            <p:cNvSpPr txBox="1">
              <a:spLocks noChangeArrowheads="1"/>
            </p:cNvSpPr>
            <p:nvPr/>
          </p:nvSpPr>
          <p:spPr bwMode="auto">
            <a:xfrm>
              <a:off x="4371" y="1209"/>
              <a:ext cx="268" cy="231"/>
            </a:xfrm>
            <a:prstGeom prst="rect">
              <a:avLst/>
            </a:prstGeom>
            <a:noFill/>
            <a:ln w="254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Q</a:t>
              </a:r>
              <a:r>
                <a:rPr lang="en-US" baseline="-25000"/>
                <a:t>1</a:t>
              </a:r>
            </a:p>
          </p:txBody>
        </p:sp>
        <p:sp>
          <p:nvSpPr>
            <p:cNvPr id="86152" name="Text Box 290"/>
            <p:cNvSpPr txBox="1">
              <a:spLocks noChangeArrowheads="1"/>
            </p:cNvSpPr>
            <p:nvPr/>
          </p:nvSpPr>
          <p:spPr bwMode="auto">
            <a:xfrm>
              <a:off x="5515" y="1209"/>
              <a:ext cx="268" cy="231"/>
            </a:xfrm>
            <a:prstGeom prst="rect">
              <a:avLst/>
            </a:prstGeom>
            <a:noFill/>
            <a:ln w="254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Q</a:t>
              </a:r>
              <a:r>
                <a:rPr lang="en-US" baseline="-25000"/>
                <a:t>0</a:t>
              </a:r>
            </a:p>
          </p:txBody>
        </p:sp>
        <p:sp>
          <p:nvSpPr>
            <p:cNvPr id="86153" name="Oval 291"/>
            <p:cNvSpPr>
              <a:spLocks noChangeArrowheads="1"/>
            </p:cNvSpPr>
            <p:nvPr/>
          </p:nvSpPr>
          <p:spPr bwMode="auto">
            <a:xfrm>
              <a:off x="3678" y="2793"/>
              <a:ext cx="41" cy="41"/>
            </a:xfrm>
            <a:prstGeom prst="ellipse">
              <a:avLst/>
            </a:prstGeom>
            <a:solidFill>
              <a:schemeClr val="bg2"/>
            </a:solidFill>
            <a:ln w="254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86154" name="AutoShape 292"/>
            <p:cNvCxnSpPr>
              <a:cxnSpLocks noChangeShapeType="1"/>
              <a:stCxn id="86153" idx="0"/>
              <a:endCxn id="86174" idx="3"/>
            </p:cNvCxnSpPr>
            <p:nvPr/>
          </p:nvCxnSpPr>
          <p:spPr bwMode="auto">
            <a:xfrm rot="-5400000">
              <a:off x="3522" y="2483"/>
              <a:ext cx="480" cy="126"/>
            </a:xfrm>
            <a:prstGeom prst="bentConnector2">
              <a:avLst/>
            </a:prstGeom>
            <a:noFill/>
            <a:ln w="254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86155" name="AutoShape 293"/>
            <p:cNvCxnSpPr>
              <a:cxnSpLocks noChangeShapeType="1"/>
              <a:stCxn id="86153" idx="6"/>
              <a:endCxn id="86172" idx="3"/>
            </p:cNvCxnSpPr>
            <p:nvPr/>
          </p:nvCxnSpPr>
          <p:spPr bwMode="auto">
            <a:xfrm flipV="1">
              <a:off x="3726" y="2293"/>
              <a:ext cx="1269" cy="521"/>
            </a:xfrm>
            <a:prstGeom prst="bentConnector3">
              <a:avLst>
                <a:gd name="adj1" fmla="val 87278"/>
              </a:avLst>
            </a:prstGeom>
            <a:noFill/>
            <a:ln w="254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sp>
          <p:nvSpPr>
            <p:cNvPr id="86156" name="Oval 294"/>
            <p:cNvSpPr>
              <a:spLocks noChangeArrowheads="1"/>
            </p:cNvSpPr>
            <p:nvPr/>
          </p:nvSpPr>
          <p:spPr bwMode="auto">
            <a:xfrm>
              <a:off x="2023" y="2792"/>
              <a:ext cx="41" cy="42"/>
            </a:xfrm>
            <a:prstGeom prst="ellipse">
              <a:avLst/>
            </a:prstGeom>
            <a:solidFill>
              <a:schemeClr val="bg2"/>
            </a:solidFill>
            <a:ln w="254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86157" name="AutoShape 295"/>
            <p:cNvCxnSpPr>
              <a:cxnSpLocks noChangeShapeType="1"/>
              <a:stCxn id="86156" idx="0"/>
              <a:endCxn id="86115" idx="3"/>
            </p:cNvCxnSpPr>
            <p:nvPr/>
          </p:nvCxnSpPr>
          <p:spPr bwMode="auto">
            <a:xfrm rot="-5400000">
              <a:off x="1970" y="2452"/>
              <a:ext cx="406" cy="257"/>
            </a:xfrm>
            <a:prstGeom prst="bentConnector2">
              <a:avLst/>
            </a:prstGeom>
            <a:noFill/>
            <a:ln w="254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86158" name="AutoShape 296"/>
            <p:cNvCxnSpPr>
              <a:cxnSpLocks noChangeShapeType="1"/>
              <a:stCxn id="86156" idx="6"/>
              <a:endCxn id="86153" idx="2"/>
            </p:cNvCxnSpPr>
            <p:nvPr/>
          </p:nvCxnSpPr>
          <p:spPr bwMode="auto">
            <a:xfrm>
              <a:off x="2072" y="2813"/>
              <a:ext cx="1598" cy="1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86159" name="AutoShape 297"/>
            <p:cNvCxnSpPr>
              <a:cxnSpLocks noChangeShapeType="1"/>
              <a:stCxn id="86156" idx="2"/>
            </p:cNvCxnSpPr>
            <p:nvPr/>
          </p:nvCxnSpPr>
          <p:spPr bwMode="auto">
            <a:xfrm flipH="1">
              <a:off x="1721" y="2813"/>
              <a:ext cx="294" cy="1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86160" name="Oval 298"/>
            <p:cNvSpPr>
              <a:spLocks noChangeArrowheads="1"/>
            </p:cNvSpPr>
            <p:nvPr/>
          </p:nvSpPr>
          <p:spPr bwMode="auto">
            <a:xfrm>
              <a:off x="3528" y="1933"/>
              <a:ext cx="41" cy="41"/>
            </a:xfrm>
            <a:prstGeom prst="ellipse">
              <a:avLst/>
            </a:prstGeom>
            <a:noFill/>
            <a:ln w="254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161" name="Oval 299"/>
            <p:cNvSpPr>
              <a:spLocks noChangeArrowheads="1"/>
            </p:cNvSpPr>
            <p:nvPr/>
          </p:nvSpPr>
          <p:spPr bwMode="auto">
            <a:xfrm>
              <a:off x="2220" y="2152"/>
              <a:ext cx="84" cy="76"/>
            </a:xfrm>
            <a:prstGeom prst="ellipse">
              <a:avLst/>
            </a:prstGeom>
            <a:solidFill>
              <a:srgbClr val="FFFFFF"/>
            </a:solidFill>
            <a:ln w="254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86106" name="Oval 180"/>
          <p:cNvSpPr>
            <a:spLocks noChangeArrowheads="1"/>
          </p:cNvSpPr>
          <p:nvPr/>
        </p:nvSpPr>
        <p:spPr bwMode="auto">
          <a:xfrm>
            <a:off x="3048000" y="3200400"/>
            <a:ext cx="571500" cy="965200"/>
          </a:xfrm>
          <a:prstGeom prst="ellipse">
            <a:avLst/>
          </a:prstGeom>
          <a:noFill/>
          <a:ln w="19050">
            <a:solidFill>
              <a:srgbClr val="FF6600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6107" name="Oval 182"/>
          <p:cNvSpPr>
            <a:spLocks noChangeArrowheads="1"/>
          </p:cNvSpPr>
          <p:nvPr/>
        </p:nvSpPr>
        <p:spPr bwMode="auto">
          <a:xfrm>
            <a:off x="7518400" y="3027363"/>
            <a:ext cx="349250" cy="401637"/>
          </a:xfrm>
          <a:prstGeom prst="ellipse">
            <a:avLst/>
          </a:prstGeom>
          <a:noFill/>
          <a:ln w="19050">
            <a:solidFill>
              <a:srgbClr val="FF6600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6108" name="Oval 183"/>
          <p:cNvSpPr>
            <a:spLocks noChangeArrowheads="1"/>
          </p:cNvSpPr>
          <p:nvPr/>
        </p:nvSpPr>
        <p:spPr bwMode="auto">
          <a:xfrm>
            <a:off x="5702300" y="3230563"/>
            <a:ext cx="349250" cy="401637"/>
          </a:xfrm>
          <a:prstGeom prst="ellipse">
            <a:avLst/>
          </a:prstGeom>
          <a:noFill/>
          <a:ln w="19050">
            <a:solidFill>
              <a:srgbClr val="FF6600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86109" name="Straight Arrow Connector 101"/>
          <p:cNvCxnSpPr>
            <a:cxnSpLocks noChangeShapeType="1"/>
            <a:endCxn id="86106" idx="2"/>
          </p:cNvCxnSpPr>
          <p:nvPr/>
        </p:nvCxnSpPr>
        <p:spPr bwMode="auto">
          <a:xfrm rot="5400000" flipH="1" flipV="1">
            <a:off x="2270918" y="3710782"/>
            <a:ext cx="804863" cy="749300"/>
          </a:xfrm>
          <a:prstGeom prst="straightConnector1">
            <a:avLst/>
          </a:prstGeom>
          <a:noFill/>
          <a:ln w="25400" algn="ctr">
            <a:solidFill>
              <a:srgbClr val="800000"/>
            </a:solidFill>
            <a:round/>
            <a:headEnd type="none" w="lg" len="lg"/>
            <a:tailEnd type="arrow" w="med" len="med"/>
          </a:ln>
        </p:spPr>
      </p:cxn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ECEN 301</a:t>
            </a:r>
          </a:p>
        </p:txBody>
      </p:sp>
      <p:sp>
        <p:nvSpPr>
          <p:cNvPr id="87043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Discussion #25 – Final Review</a:t>
            </a:r>
          </a:p>
        </p:txBody>
      </p:sp>
      <p:sp>
        <p:nvSpPr>
          <p:cNvPr id="87044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4BA2CA8C-46E9-4A84-9C74-A3A4C17A65F2}" type="slidenum">
              <a:rPr lang="en-US" smtClean="0"/>
              <a:pPr lvl="1"/>
              <a:t>78</a:t>
            </a:fld>
            <a:endParaRPr lang="en-US" smtClean="0"/>
          </a:p>
        </p:txBody>
      </p:sp>
      <p:sp>
        <p:nvSpPr>
          <p:cNvPr id="870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Sequential Logic</a:t>
            </a:r>
          </a:p>
        </p:txBody>
      </p:sp>
      <p:sp>
        <p:nvSpPr>
          <p:cNvPr id="8704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06400" y="1333500"/>
            <a:ext cx="8585200" cy="881063"/>
          </a:xfrm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sz="2400" b="1" u="sng" smtClean="0"/>
              <a:t>Example9</a:t>
            </a:r>
            <a:r>
              <a:rPr lang="en-US" sz="2400" smtClean="0"/>
              <a:t>: Assuming the outputs of the following circuit start in a 000 state, determine the outputs for 4 clock cycles</a:t>
            </a:r>
          </a:p>
        </p:txBody>
      </p:sp>
      <p:sp>
        <p:nvSpPr>
          <p:cNvPr id="87047" name="Text Box 70"/>
          <p:cNvSpPr txBox="1">
            <a:spLocks noChangeArrowheads="1"/>
          </p:cNvSpPr>
          <p:nvPr/>
        </p:nvSpPr>
        <p:spPr bwMode="auto">
          <a:xfrm>
            <a:off x="2635250" y="4114800"/>
            <a:ext cx="641350" cy="366713"/>
          </a:xfrm>
          <a:prstGeom prst="rect">
            <a:avLst/>
          </a:prstGeom>
          <a:noFill/>
          <a:ln w="254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/>
              <a:t>CLK</a:t>
            </a:r>
          </a:p>
        </p:txBody>
      </p:sp>
      <p:graphicFrame>
        <p:nvGraphicFramePr>
          <p:cNvPr id="949426" name="Group 178"/>
          <p:cNvGraphicFramePr>
            <a:graphicFrameLocks noGrp="1"/>
          </p:cNvGraphicFramePr>
          <p:nvPr>
            <p:ph sz="half" idx="2"/>
          </p:nvPr>
        </p:nvGraphicFramePr>
        <p:xfrm>
          <a:off x="304800" y="2459038"/>
          <a:ext cx="2122488" cy="670560"/>
        </p:xfrm>
        <a:graphic>
          <a:graphicData uri="http://schemas.openxmlformats.org/drawingml/2006/table">
            <a:tbl>
              <a:tblPr/>
              <a:tblGrid>
                <a:gridCol w="752475"/>
                <a:gridCol w="501650"/>
                <a:gridCol w="438150"/>
                <a:gridCol w="430213"/>
              </a:tblGrid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Cycle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Q</a:t>
                      </a:r>
                      <a:r>
                        <a:rPr kumimoji="0" lang="en-US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Q</a:t>
                      </a:r>
                      <a:r>
                        <a:rPr kumimoji="0" lang="en-US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Q</a:t>
                      </a:r>
                      <a:r>
                        <a:rPr kumimoji="0" lang="en-US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start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949331" name="Group 83"/>
          <p:cNvGraphicFramePr>
            <a:graphicFrameLocks noGrp="1"/>
          </p:cNvGraphicFramePr>
          <p:nvPr/>
        </p:nvGraphicFramePr>
        <p:xfrm>
          <a:off x="5181600" y="4953000"/>
          <a:ext cx="1905000" cy="1066800"/>
        </p:xfrm>
        <a:graphic>
          <a:graphicData uri="http://schemas.openxmlformats.org/drawingml/2006/table">
            <a:tbl>
              <a:tblPr/>
              <a:tblGrid>
                <a:gridCol w="457200"/>
                <a:gridCol w="762000"/>
                <a:gridCol w="685800"/>
              </a:tblGrid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CLK</a:t>
                      </a:r>
                      <a:endParaRPr kumimoji="0" lang="en-US" sz="2000" b="0" i="0" u="none" strike="noStrike" cap="none" normalizeH="0" baseline="-2500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Q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new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Q</a:t>
                      </a:r>
                      <a:r>
                        <a:rPr kumimoji="0" lang="en-US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old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95A9">
                        <a:alpha val="50000"/>
                      </a:srgbClr>
                    </a:solidFill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Q</a:t>
                      </a:r>
                      <a:r>
                        <a:rPr kumimoji="0" lang="en-US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old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95A9">
                        <a:alpha val="5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87079" name="Line 99"/>
          <p:cNvSpPr>
            <a:spLocks noChangeShapeType="1"/>
          </p:cNvSpPr>
          <p:nvPr/>
        </p:nvSpPr>
        <p:spPr bwMode="auto">
          <a:xfrm flipV="1">
            <a:off x="6043613" y="5392738"/>
            <a:ext cx="0" cy="279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lg" len="lg"/>
            <a:tailEnd type="arrow" w="lg" len="med"/>
          </a:ln>
        </p:spPr>
        <p:txBody>
          <a:bodyPr/>
          <a:lstStyle/>
          <a:p>
            <a:endParaRPr lang="en-US"/>
          </a:p>
        </p:txBody>
      </p:sp>
      <p:sp>
        <p:nvSpPr>
          <p:cNvPr id="87080" name="Line 100"/>
          <p:cNvSpPr>
            <a:spLocks noChangeShapeType="1"/>
          </p:cNvSpPr>
          <p:nvPr/>
        </p:nvSpPr>
        <p:spPr bwMode="auto">
          <a:xfrm flipV="1">
            <a:off x="6043613" y="5700713"/>
            <a:ext cx="0" cy="279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lg" len="lg"/>
            <a:tailEnd type="arrow" w="lg" len="med"/>
          </a:ln>
        </p:spPr>
        <p:txBody>
          <a:bodyPr/>
          <a:lstStyle/>
          <a:p>
            <a:endParaRPr lang="en-US"/>
          </a:p>
        </p:txBody>
      </p:sp>
      <p:sp>
        <p:nvSpPr>
          <p:cNvPr id="87081" name="Line 101"/>
          <p:cNvSpPr>
            <a:spLocks noChangeShapeType="1"/>
          </p:cNvSpPr>
          <p:nvPr/>
        </p:nvSpPr>
        <p:spPr bwMode="auto">
          <a:xfrm>
            <a:off x="6553200" y="5756275"/>
            <a:ext cx="354013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949350" name="Group 102"/>
          <p:cNvGraphicFramePr>
            <a:graphicFrameLocks noGrp="1"/>
          </p:cNvGraphicFramePr>
          <p:nvPr/>
        </p:nvGraphicFramePr>
        <p:xfrm>
          <a:off x="7162800" y="4953000"/>
          <a:ext cx="1905000" cy="1066800"/>
        </p:xfrm>
        <a:graphic>
          <a:graphicData uri="http://schemas.openxmlformats.org/drawingml/2006/table">
            <a:tbl>
              <a:tblPr/>
              <a:tblGrid>
                <a:gridCol w="457200"/>
                <a:gridCol w="762000"/>
                <a:gridCol w="685800"/>
              </a:tblGrid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CLK</a:t>
                      </a:r>
                      <a:endParaRPr kumimoji="0" lang="en-US" sz="2000" b="0" i="0" u="none" strike="noStrike" cap="none" normalizeH="0" baseline="-2500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Q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new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95A9">
                        <a:alpha val="50000"/>
                      </a:srgbClr>
                    </a:solidFill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95A9">
                        <a:alpha val="5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87098" name="Line 118"/>
          <p:cNvSpPr>
            <a:spLocks noChangeShapeType="1"/>
          </p:cNvSpPr>
          <p:nvPr/>
        </p:nvSpPr>
        <p:spPr bwMode="auto">
          <a:xfrm flipV="1">
            <a:off x="8001000" y="5362575"/>
            <a:ext cx="0" cy="279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lg" len="lg"/>
            <a:tailEnd type="arrow" w="lg" len="med"/>
          </a:ln>
        </p:spPr>
        <p:txBody>
          <a:bodyPr/>
          <a:lstStyle/>
          <a:p>
            <a:endParaRPr lang="en-US"/>
          </a:p>
        </p:txBody>
      </p:sp>
      <p:sp>
        <p:nvSpPr>
          <p:cNvPr id="87099" name="Line 119"/>
          <p:cNvSpPr>
            <a:spLocks noChangeShapeType="1"/>
          </p:cNvSpPr>
          <p:nvPr/>
        </p:nvSpPr>
        <p:spPr bwMode="auto">
          <a:xfrm flipV="1">
            <a:off x="8001000" y="5670550"/>
            <a:ext cx="0" cy="279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lg" len="lg"/>
            <a:tailEnd type="arrow" w="lg" len="med"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949368" name="Group 120"/>
          <p:cNvGraphicFramePr>
            <a:graphicFrameLocks noGrp="1"/>
          </p:cNvGraphicFramePr>
          <p:nvPr/>
        </p:nvGraphicFramePr>
        <p:xfrm>
          <a:off x="2743200" y="4564063"/>
          <a:ext cx="2362200" cy="1737360"/>
        </p:xfrm>
        <a:graphic>
          <a:graphicData uri="http://schemas.openxmlformats.org/drawingml/2006/table">
            <a:tbl>
              <a:tblPr/>
              <a:tblGrid>
                <a:gridCol w="457200"/>
                <a:gridCol w="457200"/>
                <a:gridCol w="762000"/>
                <a:gridCol w="685800"/>
              </a:tblGrid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J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K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CLK</a:t>
                      </a:r>
                      <a:endParaRPr kumimoji="0" lang="en-US" sz="2000" b="0" i="0" u="none" strike="noStrike" cap="none" normalizeH="0" baseline="-2500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Q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new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Q</a:t>
                      </a:r>
                      <a:r>
                        <a:rPr kumimoji="0" lang="en-US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old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95A9">
                        <a:alpha val="50000"/>
                      </a:srgbClr>
                    </a:solidFill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95A9">
                        <a:alpha val="50000"/>
                      </a:srgbClr>
                    </a:solidFill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95A9">
                        <a:alpha val="50000"/>
                      </a:srgbClr>
                    </a:solidFill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Q</a:t>
                      </a:r>
                      <a:r>
                        <a:rPr kumimoji="0" lang="en-US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old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95A9">
                        <a:alpha val="5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87127" name="Line 147"/>
          <p:cNvSpPr>
            <a:spLocks noChangeShapeType="1"/>
          </p:cNvSpPr>
          <p:nvPr/>
        </p:nvSpPr>
        <p:spPr bwMode="auto">
          <a:xfrm flipV="1">
            <a:off x="3986213" y="4986338"/>
            <a:ext cx="0" cy="279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lg" len="lg"/>
            <a:tailEnd type="arrow" w="lg" len="med"/>
          </a:ln>
        </p:spPr>
        <p:txBody>
          <a:bodyPr/>
          <a:lstStyle/>
          <a:p>
            <a:endParaRPr lang="en-US"/>
          </a:p>
        </p:txBody>
      </p:sp>
      <p:sp>
        <p:nvSpPr>
          <p:cNvPr id="87128" name="Line 148"/>
          <p:cNvSpPr>
            <a:spLocks noChangeShapeType="1"/>
          </p:cNvSpPr>
          <p:nvPr/>
        </p:nvSpPr>
        <p:spPr bwMode="auto">
          <a:xfrm flipV="1">
            <a:off x="3986213" y="5294313"/>
            <a:ext cx="0" cy="279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lg" len="lg"/>
            <a:tailEnd type="arrow" w="lg" len="med"/>
          </a:ln>
        </p:spPr>
        <p:txBody>
          <a:bodyPr/>
          <a:lstStyle/>
          <a:p>
            <a:endParaRPr lang="en-US"/>
          </a:p>
        </p:txBody>
      </p:sp>
      <p:sp>
        <p:nvSpPr>
          <p:cNvPr id="87129" name="Line 149"/>
          <p:cNvSpPr>
            <a:spLocks noChangeShapeType="1"/>
          </p:cNvSpPr>
          <p:nvPr/>
        </p:nvSpPr>
        <p:spPr bwMode="auto">
          <a:xfrm flipV="1">
            <a:off x="3984625" y="5635625"/>
            <a:ext cx="0" cy="279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lg" len="lg"/>
            <a:tailEnd type="arrow" w="lg" len="med"/>
          </a:ln>
        </p:spPr>
        <p:txBody>
          <a:bodyPr/>
          <a:lstStyle/>
          <a:p>
            <a:endParaRPr lang="en-US"/>
          </a:p>
        </p:txBody>
      </p:sp>
      <p:sp>
        <p:nvSpPr>
          <p:cNvPr id="87130" name="Line 150"/>
          <p:cNvSpPr>
            <a:spLocks noChangeShapeType="1"/>
          </p:cNvSpPr>
          <p:nvPr/>
        </p:nvSpPr>
        <p:spPr bwMode="auto">
          <a:xfrm flipV="1">
            <a:off x="3984625" y="5976938"/>
            <a:ext cx="0" cy="279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lg" len="lg"/>
            <a:tailEnd type="arrow" w="lg" len="med"/>
          </a:ln>
        </p:spPr>
        <p:txBody>
          <a:bodyPr/>
          <a:lstStyle/>
          <a:p>
            <a:endParaRPr lang="en-US"/>
          </a:p>
        </p:txBody>
      </p:sp>
      <p:sp>
        <p:nvSpPr>
          <p:cNvPr id="87131" name="Line 151"/>
          <p:cNvSpPr>
            <a:spLocks noChangeShapeType="1"/>
          </p:cNvSpPr>
          <p:nvPr/>
        </p:nvSpPr>
        <p:spPr bwMode="auto">
          <a:xfrm>
            <a:off x="4560888" y="6021388"/>
            <a:ext cx="354012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87132" name="Text Box 152"/>
          <p:cNvSpPr txBox="1">
            <a:spLocks noChangeArrowheads="1"/>
          </p:cNvSpPr>
          <p:nvPr/>
        </p:nvSpPr>
        <p:spPr bwMode="auto">
          <a:xfrm>
            <a:off x="4110038" y="2133600"/>
            <a:ext cx="298450" cy="366713"/>
          </a:xfrm>
          <a:prstGeom prst="rect">
            <a:avLst/>
          </a:prstGeom>
          <a:noFill/>
          <a:ln w="254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800000"/>
                </a:solidFill>
              </a:rPr>
              <a:t>0</a:t>
            </a:r>
          </a:p>
        </p:txBody>
      </p:sp>
      <p:sp>
        <p:nvSpPr>
          <p:cNvPr id="87133" name="Text Box 153"/>
          <p:cNvSpPr txBox="1">
            <a:spLocks noChangeArrowheads="1"/>
          </p:cNvSpPr>
          <p:nvPr/>
        </p:nvSpPr>
        <p:spPr bwMode="auto">
          <a:xfrm>
            <a:off x="6635750" y="2133600"/>
            <a:ext cx="298450" cy="366713"/>
          </a:xfrm>
          <a:prstGeom prst="rect">
            <a:avLst/>
          </a:prstGeom>
          <a:noFill/>
          <a:ln w="254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800000"/>
                </a:solidFill>
              </a:rPr>
              <a:t>0</a:t>
            </a:r>
          </a:p>
        </p:txBody>
      </p:sp>
      <p:sp>
        <p:nvSpPr>
          <p:cNvPr id="87134" name="Text Box 154"/>
          <p:cNvSpPr txBox="1">
            <a:spLocks noChangeArrowheads="1"/>
          </p:cNvSpPr>
          <p:nvPr/>
        </p:nvSpPr>
        <p:spPr bwMode="auto">
          <a:xfrm>
            <a:off x="8388350" y="2133600"/>
            <a:ext cx="298450" cy="366713"/>
          </a:xfrm>
          <a:prstGeom prst="rect">
            <a:avLst/>
          </a:prstGeom>
          <a:noFill/>
          <a:ln w="254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800000"/>
                </a:solidFill>
              </a:rPr>
              <a:t>0</a:t>
            </a:r>
          </a:p>
        </p:txBody>
      </p:sp>
      <p:sp>
        <p:nvSpPr>
          <p:cNvPr id="87135" name="Text Box 155"/>
          <p:cNvSpPr txBox="1">
            <a:spLocks noChangeArrowheads="1"/>
          </p:cNvSpPr>
          <p:nvPr/>
        </p:nvSpPr>
        <p:spPr bwMode="auto">
          <a:xfrm>
            <a:off x="4832350" y="3200400"/>
            <a:ext cx="273050" cy="304800"/>
          </a:xfrm>
          <a:prstGeom prst="rect">
            <a:avLst/>
          </a:prstGeom>
          <a:noFill/>
          <a:ln w="254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800000"/>
                </a:solidFill>
              </a:rPr>
              <a:t>0</a:t>
            </a:r>
          </a:p>
        </p:txBody>
      </p:sp>
      <p:sp>
        <p:nvSpPr>
          <p:cNvPr id="87136" name="Text Box 156"/>
          <p:cNvSpPr txBox="1">
            <a:spLocks noChangeArrowheads="1"/>
          </p:cNvSpPr>
          <p:nvPr/>
        </p:nvSpPr>
        <p:spPr bwMode="auto">
          <a:xfrm>
            <a:off x="4832350" y="2895600"/>
            <a:ext cx="273050" cy="304800"/>
          </a:xfrm>
          <a:prstGeom prst="rect">
            <a:avLst/>
          </a:prstGeom>
          <a:noFill/>
          <a:ln w="254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800000"/>
                </a:solidFill>
              </a:rPr>
              <a:t>0</a:t>
            </a:r>
          </a:p>
        </p:txBody>
      </p:sp>
      <p:sp>
        <p:nvSpPr>
          <p:cNvPr id="87137" name="Text Box 157"/>
          <p:cNvSpPr txBox="1">
            <a:spLocks noChangeArrowheads="1"/>
          </p:cNvSpPr>
          <p:nvPr/>
        </p:nvSpPr>
        <p:spPr bwMode="auto">
          <a:xfrm>
            <a:off x="6929438" y="2971800"/>
            <a:ext cx="273050" cy="304800"/>
          </a:xfrm>
          <a:prstGeom prst="rect">
            <a:avLst/>
          </a:prstGeom>
          <a:noFill/>
          <a:ln w="254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800000"/>
                </a:solidFill>
              </a:rPr>
              <a:t>0</a:t>
            </a:r>
          </a:p>
        </p:txBody>
      </p:sp>
      <p:sp>
        <p:nvSpPr>
          <p:cNvPr id="87138" name="Text Box 158"/>
          <p:cNvSpPr txBox="1">
            <a:spLocks noChangeArrowheads="1"/>
          </p:cNvSpPr>
          <p:nvPr/>
        </p:nvSpPr>
        <p:spPr bwMode="auto">
          <a:xfrm>
            <a:off x="6934200" y="2527300"/>
            <a:ext cx="273050" cy="304800"/>
          </a:xfrm>
          <a:prstGeom prst="rect">
            <a:avLst/>
          </a:prstGeom>
          <a:noFill/>
          <a:ln w="254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800000"/>
                </a:solidFill>
              </a:rPr>
              <a:t>0</a:t>
            </a:r>
          </a:p>
        </p:txBody>
      </p:sp>
      <p:sp>
        <p:nvSpPr>
          <p:cNvPr id="87139" name="Text Box 159"/>
          <p:cNvSpPr txBox="1">
            <a:spLocks noChangeArrowheads="1"/>
          </p:cNvSpPr>
          <p:nvPr/>
        </p:nvSpPr>
        <p:spPr bwMode="auto">
          <a:xfrm>
            <a:off x="5746750" y="3276600"/>
            <a:ext cx="273050" cy="304800"/>
          </a:xfrm>
          <a:prstGeom prst="rect">
            <a:avLst/>
          </a:prstGeom>
          <a:noFill/>
          <a:ln w="254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800000"/>
                </a:solidFill>
              </a:rPr>
              <a:t>1</a:t>
            </a:r>
          </a:p>
        </p:txBody>
      </p:sp>
      <p:sp>
        <p:nvSpPr>
          <p:cNvPr id="87140" name="Text Box 160"/>
          <p:cNvSpPr txBox="1">
            <a:spLocks noChangeArrowheads="1"/>
          </p:cNvSpPr>
          <p:nvPr/>
        </p:nvSpPr>
        <p:spPr bwMode="auto">
          <a:xfrm>
            <a:off x="7543800" y="3048000"/>
            <a:ext cx="273050" cy="304800"/>
          </a:xfrm>
          <a:prstGeom prst="rect">
            <a:avLst/>
          </a:prstGeom>
          <a:noFill/>
          <a:ln w="254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800000"/>
                </a:solidFill>
              </a:rPr>
              <a:t>1</a:t>
            </a:r>
          </a:p>
        </p:txBody>
      </p:sp>
      <p:sp>
        <p:nvSpPr>
          <p:cNvPr id="87141" name="Text Box 161"/>
          <p:cNvSpPr txBox="1">
            <a:spLocks noChangeArrowheads="1"/>
          </p:cNvSpPr>
          <p:nvPr/>
        </p:nvSpPr>
        <p:spPr bwMode="auto">
          <a:xfrm>
            <a:off x="3200400" y="3257550"/>
            <a:ext cx="273050" cy="304800"/>
          </a:xfrm>
          <a:prstGeom prst="rect">
            <a:avLst/>
          </a:prstGeom>
          <a:noFill/>
          <a:ln w="254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800000"/>
                </a:solidFill>
              </a:rPr>
              <a:t>1</a:t>
            </a:r>
          </a:p>
        </p:txBody>
      </p:sp>
      <p:sp>
        <p:nvSpPr>
          <p:cNvPr id="87142" name="Text Box 162"/>
          <p:cNvSpPr txBox="1">
            <a:spLocks noChangeArrowheads="1"/>
          </p:cNvSpPr>
          <p:nvPr/>
        </p:nvSpPr>
        <p:spPr bwMode="auto">
          <a:xfrm>
            <a:off x="3260725" y="3810000"/>
            <a:ext cx="273050" cy="304800"/>
          </a:xfrm>
          <a:prstGeom prst="rect">
            <a:avLst/>
          </a:prstGeom>
          <a:noFill/>
          <a:ln w="254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800000"/>
                </a:solidFill>
              </a:rPr>
              <a:t>0</a:t>
            </a:r>
          </a:p>
        </p:txBody>
      </p:sp>
      <p:sp>
        <p:nvSpPr>
          <p:cNvPr id="87143" name="Text Box 179"/>
          <p:cNvSpPr txBox="1">
            <a:spLocks noChangeArrowheads="1"/>
          </p:cNvSpPr>
          <p:nvPr/>
        </p:nvSpPr>
        <p:spPr bwMode="auto">
          <a:xfrm>
            <a:off x="714375" y="3748088"/>
            <a:ext cx="1689100" cy="650875"/>
          </a:xfrm>
          <a:prstGeom prst="rect">
            <a:avLst/>
          </a:prstGeom>
          <a:solidFill>
            <a:srgbClr val="FFFF99">
              <a:alpha val="70195"/>
            </a:srgbClr>
          </a:solidFill>
          <a:ln w="9525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>
            <a:spAutoFit/>
          </a:bodyPr>
          <a:lstStyle/>
          <a:p>
            <a:pPr algn="l"/>
            <a:r>
              <a:rPr lang="en-US"/>
              <a:t>Inputs changed due to outputs</a:t>
            </a:r>
          </a:p>
        </p:txBody>
      </p:sp>
      <p:sp>
        <p:nvSpPr>
          <p:cNvPr id="87144" name="Oval 180"/>
          <p:cNvSpPr>
            <a:spLocks noChangeArrowheads="1"/>
          </p:cNvSpPr>
          <p:nvPr/>
        </p:nvSpPr>
        <p:spPr bwMode="auto">
          <a:xfrm>
            <a:off x="3048000" y="3200400"/>
            <a:ext cx="571500" cy="965200"/>
          </a:xfrm>
          <a:prstGeom prst="ellipse">
            <a:avLst/>
          </a:prstGeom>
          <a:noFill/>
          <a:ln w="19050">
            <a:solidFill>
              <a:srgbClr val="FF6600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87145" name="AutoShape 181"/>
          <p:cNvCxnSpPr>
            <a:cxnSpLocks noChangeShapeType="1"/>
            <a:stCxn id="87143" idx="3"/>
            <a:endCxn id="87144" idx="2"/>
          </p:cNvCxnSpPr>
          <p:nvPr/>
        </p:nvCxnSpPr>
        <p:spPr bwMode="auto">
          <a:xfrm flipV="1">
            <a:off x="2403475" y="3683000"/>
            <a:ext cx="635000" cy="390525"/>
          </a:xfrm>
          <a:prstGeom prst="straightConnector1">
            <a:avLst/>
          </a:prstGeom>
          <a:noFill/>
          <a:ln w="25400">
            <a:solidFill>
              <a:srgbClr val="800000"/>
            </a:solidFill>
            <a:round/>
            <a:headEnd type="none" w="lg" len="lg"/>
            <a:tailEnd type="triangle" w="lg" len="lg"/>
          </a:ln>
        </p:spPr>
      </p:cxnSp>
      <p:sp>
        <p:nvSpPr>
          <p:cNvPr id="87146" name="Oval 182"/>
          <p:cNvSpPr>
            <a:spLocks noChangeArrowheads="1"/>
          </p:cNvSpPr>
          <p:nvPr/>
        </p:nvSpPr>
        <p:spPr bwMode="auto">
          <a:xfrm>
            <a:off x="7518400" y="3027363"/>
            <a:ext cx="349250" cy="401637"/>
          </a:xfrm>
          <a:prstGeom prst="ellipse">
            <a:avLst/>
          </a:prstGeom>
          <a:noFill/>
          <a:ln w="19050">
            <a:solidFill>
              <a:srgbClr val="FF6600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7147" name="Oval 183"/>
          <p:cNvSpPr>
            <a:spLocks noChangeArrowheads="1"/>
          </p:cNvSpPr>
          <p:nvPr/>
        </p:nvSpPr>
        <p:spPr bwMode="auto">
          <a:xfrm>
            <a:off x="5702300" y="3230563"/>
            <a:ext cx="349250" cy="401637"/>
          </a:xfrm>
          <a:prstGeom prst="ellipse">
            <a:avLst/>
          </a:prstGeom>
          <a:noFill/>
          <a:ln w="19050">
            <a:solidFill>
              <a:srgbClr val="FF6600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87148" name="Group 251"/>
          <p:cNvGrpSpPr>
            <a:grpSpLocks/>
          </p:cNvGrpSpPr>
          <p:nvPr/>
        </p:nvGrpSpPr>
        <p:grpSpPr bwMode="auto">
          <a:xfrm>
            <a:off x="2732088" y="1905000"/>
            <a:ext cx="6448425" cy="2593975"/>
            <a:chOff x="1721" y="1200"/>
            <a:chExt cx="4062" cy="1634"/>
          </a:xfrm>
        </p:grpSpPr>
        <p:grpSp>
          <p:nvGrpSpPr>
            <p:cNvPr id="87149" name="Group 252"/>
            <p:cNvGrpSpPr>
              <a:grpSpLocks/>
            </p:cNvGrpSpPr>
            <p:nvPr/>
          </p:nvGrpSpPr>
          <p:grpSpPr bwMode="auto">
            <a:xfrm>
              <a:off x="3830" y="1947"/>
              <a:ext cx="345" cy="484"/>
              <a:chOff x="3419" y="2531"/>
              <a:chExt cx="384" cy="576"/>
            </a:xfrm>
          </p:grpSpPr>
          <p:sp>
            <p:nvSpPr>
              <p:cNvPr id="87212" name="Rectangle 253"/>
              <p:cNvSpPr>
                <a:spLocks noChangeArrowheads="1"/>
              </p:cNvSpPr>
              <p:nvPr/>
            </p:nvSpPr>
            <p:spPr bwMode="auto">
              <a:xfrm>
                <a:off x="3419" y="2531"/>
                <a:ext cx="384" cy="576"/>
              </a:xfrm>
              <a:prstGeom prst="rect">
                <a:avLst/>
              </a:prstGeom>
              <a:solidFill>
                <a:srgbClr val="ABA964">
                  <a:alpha val="20000"/>
                </a:srgb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7213" name="AutoShape 254"/>
              <p:cNvSpPr>
                <a:spLocks noChangeArrowheads="1"/>
              </p:cNvSpPr>
              <p:nvPr/>
            </p:nvSpPr>
            <p:spPr bwMode="auto">
              <a:xfrm rot="5400000" flipH="1">
                <a:off x="3390" y="2903"/>
                <a:ext cx="165" cy="107"/>
              </a:xfrm>
              <a:prstGeom prst="triangle">
                <a:avLst>
                  <a:gd name="adj" fmla="val 50000"/>
                </a:avLst>
              </a:prstGeom>
              <a:solidFill>
                <a:srgbClr val="8495A9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87150" name="Text Box 255"/>
            <p:cNvSpPr txBox="1">
              <a:spLocks noChangeArrowheads="1"/>
            </p:cNvSpPr>
            <p:nvPr/>
          </p:nvSpPr>
          <p:spPr bwMode="auto">
            <a:xfrm>
              <a:off x="3808" y="1998"/>
              <a:ext cx="194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600"/>
                <a:t>T</a:t>
              </a:r>
            </a:p>
          </p:txBody>
        </p:sp>
        <p:sp>
          <p:nvSpPr>
            <p:cNvPr id="87151" name="Text Box 256"/>
            <p:cNvSpPr txBox="1">
              <a:spLocks noChangeArrowheads="1"/>
            </p:cNvSpPr>
            <p:nvPr/>
          </p:nvSpPr>
          <p:spPr bwMode="auto">
            <a:xfrm>
              <a:off x="3997" y="1998"/>
              <a:ext cx="208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600"/>
                <a:t>Q</a:t>
              </a:r>
            </a:p>
          </p:txBody>
        </p:sp>
        <p:sp>
          <p:nvSpPr>
            <p:cNvPr id="87152" name="Text Box 257"/>
            <p:cNvSpPr txBox="1">
              <a:spLocks noChangeArrowheads="1"/>
            </p:cNvSpPr>
            <p:nvPr/>
          </p:nvSpPr>
          <p:spPr bwMode="auto">
            <a:xfrm>
              <a:off x="3880" y="2223"/>
              <a:ext cx="340" cy="19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400"/>
                <a:t>CLK</a:t>
              </a:r>
            </a:p>
          </p:txBody>
        </p:sp>
        <p:sp>
          <p:nvSpPr>
            <p:cNvPr id="87153" name="Rectangle 258"/>
            <p:cNvSpPr>
              <a:spLocks noChangeArrowheads="1"/>
            </p:cNvSpPr>
            <p:nvPr/>
          </p:nvSpPr>
          <p:spPr bwMode="auto">
            <a:xfrm>
              <a:off x="2309" y="2073"/>
              <a:ext cx="344" cy="587"/>
            </a:xfrm>
            <a:prstGeom prst="rect">
              <a:avLst/>
            </a:prstGeom>
            <a:solidFill>
              <a:srgbClr val="ABA964">
                <a:alpha val="20000"/>
              </a:srgb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7154" name="AutoShape 259"/>
            <p:cNvSpPr>
              <a:spLocks noChangeArrowheads="1"/>
            </p:cNvSpPr>
            <p:nvPr/>
          </p:nvSpPr>
          <p:spPr bwMode="auto">
            <a:xfrm rot="5400000" flipH="1">
              <a:off x="2288" y="2330"/>
              <a:ext cx="138" cy="96"/>
            </a:xfrm>
            <a:prstGeom prst="triangle">
              <a:avLst>
                <a:gd name="adj" fmla="val 50000"/>
              </a:avLst>
            </a:prstGeom>
            <a:solidFill>
              <a:srgbClr val="8495A9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7155" name="Text Box 260"/>
            <p:cNvSpPr txBox="1">
              <a:spLocks noChangeArrowheads="1"/>
            </p:cNvSpPr>
            <p:nvPr/>
          </p:nvSpPr>
          <p:spPr bwMode="auto">
            <a:xfrm>
              <a:off x="2301" y="2096"/>
              <a:ext cx="166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600"/>
                <a:t>J</a:t>
              </a:r>
            </a:p>
          </p:txBody>
        </p:sp>
        <p:sp>
          <p:nvSpPr>
            <p:cNvPr id="87156" name="Text Box 261"/>
            <p:cNvSpPr txBox="1">
              <a:spLocks noChangeArrowheads="1"/>
            </p:cNvSpPr>
            <p:nvPr/>
          </p:nvSpPr>
          <p:spPr bwMode="auto">
            <a:xfrm>
              <a:off x="2475" y="2119"/>
              <a:ext cx="208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600"/>
                <a:t>Q</a:t>
              </a:r>
            </a:p>
          </p:txBody>
        </p:sp>
        <p:sp>
          <p:nvSpPr>
            <p:cNvPr id="87157" name="Text Box 262"/>
            <p:cNvSpPr txBox="1">
              <a:spLocks noChangeArrowheads="1"/>
            </p:cNvSpPr>
            <p:nvPr/>
          </p:nvSpPr>
          <p:spPr bwMode="auto">
            <a:xfrm>
              <a:off x="2358" y="2297"/>
              <a:ext cx="340" cy="19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400"/>
                <a:t>CLK</a:t>
              </a:r>
            </a:p>
          </p:txBody>
        </p:sp>
        <p:sp>
          <p:nvSpPr>
            <p:cNvPr id="87158" name="Text Box 263"/>
            <p:cNvSpPr txBox="1">
              <a:spLocks noChangeArrowheads="1"/>
            </p:cNvSpPr>
            <p:nvPr/>
          </p:nvSpPr>
          <p:spPr bwMode="auto">
            <a:xfrm>
              <a:off x="2280" y="2482"/>
              <a:ext cx="208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600"/>
                <a:t>K</a:t>
              </a:r>
            </a:p>
          </p:txBody>
        </p:sp>
        <p:grpSp>
          <p:nvGrpSpPr>
            <p:cNvPr id="87159" name="Group 264"/>
            <p:cNvGrpSpPr>
              <a:grpSpLocks/>
            </p:cNvGrpSpPr>
            <p:nvPr/>
          </p:nvGrpSpPr>
          <p:grpSpPr bwMode="auto">
            <a:xfrm>
              <a:off x="5000" y="1935"/>
              <a:ext cx="345" cy="483"/>
              <a:chOff x="3419" y="2531"/>
              <a:chExt cx="384" cy="576"/>
            </a:xfrm>
          </p:grpSpPr>
          <p:sp>
            <p:nvSpPr>
              <p:cNvPr id="87210" name="Rectangle 265"/>
              <p:cNvSpPr>
                <a:spLocks noChangeArrowheads="1"/>
              </p:cNvSpPr>
              <p:nvPr/>
            </p:nvSpPr>
            <p:spPr bwMode="auto">
              <a:xfrm>
                <a:off x="3419" y="2531"/>
                <a:ext cx="384" cy="576"/>
              </a:xfrm>
              <a:prstGeom prst="rect">
                <a:avLst/>
              </a:prstGeom>
              <a:solidFill>
                <a:srgbClr val="ABA964">
                  <a:alpha val="20000"/>
                </a:srgb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7211" name="AutoShape 266"/>
              <p:cNvSpPr>
                <a:spLocks noChangeArrowheads="1"/>
              </p:cNvSpPr>
              <p:nvPr/>
            </p:nvSpPr>
            <p:spPr bwMode="auto">
              <a:xfrm rot="5400000" flipH="1">
                <a:off x="3390" y="2903"/>
                <a:ext cx="165" cy="107"/>
              </a:xfrm>
              <a:prstGeom prst="triangle">
                <a:avLst>
                  <a:gd name="adj" fmla="val 50000"/>
                </a:avLst>
              </a:prstGeom>
              <a:solidFill>
                <a:srgbClr val="8495A9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87160" name="Text Box 267"/>
            <p:cNvSpPr txBox="1">
              <a:spLocks noChangeArrowheads="1"/>
            </p:cNvSpPr>
            <p:nvPr/>
          </p:nvSpPr>
          <p:spPr bwMode="auto">
            <a:xfrm>
              <a:off x="4971" y="1986"/>
              <a:ext cx="208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600"/>
                <a:t>D</a:t>
              </a:r>
            </a:p>
          </p:txBody>
        </p:sp>
        <p:sp>
          <p:nvSpPr>
            <p:cNvPr id="87161" name="Text Box 268"/>
            <p:cNvSpPr txBox="1">
              <a:spLocks noChangeArrowheads="1"/>
            </p:cNvSpPr>
            <p:nvPr/>
          </p:nvSpPr>
          <p:spPr bwMode="auto">
            <a:xfrm>
              <a:off x="5166" y="1986"/>
              <a:ext cx="208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600"/>
                <a:t>Q</a:t>
              </a:r>
            </a:p>
          </p:txBody>
        </p:sp>
        <p:sp>
          <p:nvSpPr>
            <p:cNvPr id="87162" name="Text Box 269"/>
            <p:cNvSpPr txBox="1">
              <a:spLocks noChangeArrowheads="1"/>
            </p:cNvSpPr>
            <p:nvPr/>
          </p:nvSpPr>
          <p:spPr bwMode="auto">
            <a:xfrm>
              <a:off x="5050" y="2211"/>
              <a:ext cx="340" cy="19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400"/>
                <a:t>CLK</a:t>
              </a:r>
            </a:p>
          </p:txBody>
        </p:sp>
        <p:sp>
          <p:nvSpPr>
            <p:cNvPr id="87163" name="Oval 270"/>
            <p:cNvSpPr>
              <a:spLocks noChangeArrowheads="1"/>
            </p:cNvSpPr>
            <p:nvPr/>
          </p:nvSpPr>
          <p:spPr bwMode="auto">
            <a:xfrm>
              <a:off x="4799" y="1829"/>
              <a:ext cx="41" cy="41"/>
            </a:xfrm>
            <a:prstGeom prst="ellipse">
              <a:avLst/>
            </a:prstGeom>
            <a:noFill/>
            <a:ln w="254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87164" name="Group 271"/>
            <p:cNvGrpSpPr>
              <a:grpSpLocks/>
            </p:cNvGrpSpPr>
            <p:nvPr/>
          </p:nvGrpSpPr>
          <p:grpSpPr bwMode="auto">
            <a:xfrm>
              <a:off x="4490" y="1733"/>
              <a:ext cx="307" cy="223"/>
              <a:chOff x="2325" y="1487"/>
              <a:chExt cx="926" cy="675"/>
            </a:xfrm>
          </p:grpSpPr>
          <p:sp>
            <p:nvSpPr>
              <p:cNvPr id="87205" name="Arc 272"/>
              <p:cNvSpPr>
                <a:spLocks/>
              </p:cNvSpPr>
              <p:nvPr/>
            </p:nvSpPr>
            <p:spPr bwMode="auto">
              <a:xfrm>
                <a:off x="2624" y="1489"/>
                <a:ext cx="622" cy="669"/>
              </a:xfrm>
              <a:custGeom>
                <a:avLst/>
                <a:gdLst>
                  <a:gd name="T0" fmla="*/ 0 w 18812"/>
                  <a:gd name="T1" fmla="*/ 0 h 21600"/>
                  <a:gd name="T2" fmla="*/ 1 w 18812"/>
                  <a:gd name="T3" fmla="*/ 0 h 21600"/>
                  <a:gd name="T4" fmla="*/ 0 w 18812"/>
                  <a:gd name="T5" fmla="*/ 1 h 21600"/>
                  <a:gd name="T6" fmla="*/ 0 60000 65536"/>
                  <a:gd name="T7" fmla="*/ 0 60000 65536"/>
                  <a:gd name="T8" fmla="*/ 0 60000 65536"/>
                  <a:gd name="T9" fmla="*/ 0 w 18812"/>
                  <a:gd name="T10" fmla="*/ 0 h 21600"/>
                  <a:gd name="T11" fmla="*/ 18812 w 18812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8812" h="21600" fill="none" extrusionOk="0">
                    <a:moveTo>
                      <a:pt x="0" y="0"/>
                    </a:moveTo>
                    <a:cubicBezTo>
                      <a:pt x="10" y="0"/>
                      <a:pt x="20" y="-1"/>
                      <a:pt x="30" y="0"/>
                    </a:cubicBezTo>
                    <a:cubicBezTo>
                      <a:pt x="7801" y="0"/>
                      <a:pt x="14973" y="4174"/>
                      <a:pt x="18811" y="10932"/>
                    </a:cubicBezTo>
                  </a:path>
                  <a:path w="18812" h="21600" stroke="0" extrusionOk="0">
                    <a:moveTo>
                      <a:pt x="0" y="0"/>
                    </a:moveTo>
                    <a:cubicBezTo>
                      <a:pt x="10" y="0"/>
                      <a:pt x="20" y="-1"/>
                      <a:pt x="30" y="0"/>
                    </a:cubicBezTo>
                    <a:cubicBezTo>
                      <a:pt x="7801" y="0"/>
                      <a:pt x="14973" y="4174"/>
                      <a:pt x="18811" y="10932"/>
                    </a:cubicBezTo>
                    <a:lnTo>
                      <a:pt x="30" y="21600"/>
                    </a:lnTo>
                    <a:close/>
                  </a:path>
                </a:pathLst>
              </a:custGeom>
              <a:noFill/>
              <a:ln w="25400" cap="rnd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7206" name="Arc 273"/>
              <p:cNvSpPr>
                <a:spLocks/>
              </p:cNvSpPr>
              <p:nvPr/>
            </p:nvSpPr>
            <p:spPr bwMode="auto">
              <a:xfrm rot="10800000">
                <a:off x="2633" y="1494"/>
                <a:ext cx="618" cy="668"/>
              </a:xfrm>
              <a:custGeom>
                <a:avLst/>
                <a:gdLst>
                  <a:gd name="T0" fmla="*/ 0 w 18694"/>
                  <a:gd name="T1" fmla="*/ 0 h 21600"/>
                  <a:gd name="T2" fmla="*/ 1 w 18694"/>
                  <a:gd name="T3" fmla="*/ 0 h 21600"/>
                  <a:gd name="T4" fmla="*/ 1 w 18694"/>
                  <a:gd name="T5" fmla="*/ 1 h 21600"/>
                  <a:gd name="T6" fmla="*/ 0 60000 65536"/>
                  <a:gd name="T7" fmla="*/ 0 60000 65536"/>
                  <a:gd name="T8" fmla="*/ 0 60000 65536"/>
                  <a:gd name="T9" fmla="*/ 0 w 18694"/>
                  <a:gd name="T10" fmla="*/ 0 h 21600"/>
                  <a:gd name="T11" fmla="*/ 18694 w 18694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8694" h="21600" fill="none" extrusionOk="0">
                    <a:moveTo>
                      <a:pt x="-1" y="10778"/>
                    </a:moveTo>
                    <a:cubicBezTo>
                      <a:pt x="3856" y="4117"/>
                      <a:pt x="10966" y="10"/>
                      <a:pt x="18664" y="0"/>
                    </a:cubicBezTo>
                  </a:path>
                  <a:path w="18694" h="21600" stroke="0" extrusionOk="0">
                    <a:moveTo>
                      <a:pt x="-1" y="10778"/>
                    </a:moveTo>
                    <a:cubicBezTo>
                      <a:pt x="3856" y="4117"/>
                      <a:pt x="10966" y="10"/>
                      <a:pt x="18664" y="0"/>
                    </a:cubicBezTo>
                    <a:lnTo>
                      <a:pt x="18694" y="21600"/>
                    </a:lnTo>
                    <a:close/>
                  </a:path>
                </a:pathLst>
              </a:custGeom>
              <a:noFill/>
              <a:ln w="25400" cap="rnd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7207" name="Line 274"/>
              <p:cNvSpPr>
                <a:spLocks noChangeShapeType="1"/>
              </p:cNvSpPr>
              <p:nvPr/>
            </p:nvSpPr>
            <p:spPr bwMode="auto">
              <a:xfrm flipH="1">
                <a:off x="2409" y="1488"/>
                <a:ext cx="215" cy="0"/>
              </a:xfrm>
              <a:prstGeom prst="line">
                <a:avLst/>
              </a:prstGeom>
              <a:noFill/>
              <a:ln w="254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7208" name="Line 275"/>
              <p:cNvSpPr>
                <a:spLocks noChangeShapeType="1"/>
              </p:cNvSpPr>
              <p:nvPr/>
            </p:nvSpPr>
            <p:spPr bwMode="auto">
              <a:xfrm flipH="1">
                <a:off x="2409" y="2156"/>
                <a:ext cx="215" cy="0"/>
              </a:xfrm>
              <a:prstGeom prst="line">
                <a:avLst/>
              </a:prstGeom>
              <a:noFill/>
              <a:ln w="254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7209" name="Arc 276"/>
              <p:cNvSpPr>
                <a:spLocks/>
              </p:cNvSpPr>
              <p:nvPr/>
            </p:nvSpPr>
            <p:spPr bwMode="auto">
              <a:xfrm>
                <a:off x="2325" y="1487"/>
                <a:ext cx="179" cy="671"/>
              </a:xfrm>
              <a:custGeom>
                <a:avLst/>
                <a:gdLst>
                  <a:gd name="T0" fmla="*/ 0 w 21600"/>
                  <a:gd name="T1" fmla="*/ 0 h 37948"/>
                  <a:gd name="T2" fmla="*/ 0 w 21600"/>
                  <a:gd name="T3" fmla="*/ 0 h 37948"/>
                  <a:gd name="T4" fmla="*/ 0 w 21600"/>
                  <a:gd name="T5" fmla="*/ 0 h 37948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37948"/>
                  <a:gd name="T11" fmla="*/ 21600 w 21600"/>
                  <a:gd name="T12" fmla="*/ 37948 h 3794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37948" fill="none" extrusionOk="0">
                    <a:moveTo>
                      <a:pt x="10071" y="-1"/>
                    </a:moveTo>
                    <a:cubicBezTo>
                      <a:pt x="17161" y="3736"/>
                      <a:pt x="21600" y="11092"/>
                      <a:pt x="21600" y="19108"/>
                    </a:cubicBezTo>
                    <a:cubicBezTo>
                      <a:pt x="21600" y="26921"/>
                      <a:pt x="17380" y="34126"/>
                      <a:pt x="10564" y="37947"/>
                    </a:cubicBezTo>
                  </a:path>
                  <a:path w="21600" h="37948" stroke="0" extrusionOk="0">
                    <a:moveTo>
                      <a:pt x="10071" y="-1"/>
                    </a:moveTo>
                    <a:cubicBezTo>
                      <a:pt x="17161" y="3736"/>
                      <a:pt x="21600" y="11092"/>
                      <a:pt x="21600" y="19108"/>
                    </a:cubicBezTo>
                    <a:cubicBezTo>
                      <a:pt x="21600" y="26921"/>
                      <a:pt x="17380" y="34126"/>
                      <a:pt x="10564" y="37947"/>
                    </a:cubicBezTo>
                    <a:lnTo>
                      <a:pt x="0" y="19108"/>
                    </a:lnTo>
                    <a:close/>
                  </a:path>
                </a:pathLst>
              </a:custGeom>
              <a:noFill/>
              <a:ln w="25400" cap="rnd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87165" name="Line 277"/>
            <p:cNvSpPr>
              <a:spLocks noChangeShapeType="1"/>
            </p:cNvSpPr>
            <p:nvPr/>
          </p:nvSpPr>
          <p:spPr bwMode="auto">
            <a:xfrm>
              <a:off x="4478" y="1779"/>
              <a:ext cx="59" cy="0"/>
            </a:xfrm>
            <a:prstGeom prst="line">
              <a:avLst/>
            </a:prstGeom>
            <a:noFill/>
            <a:ln w="254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7166" name="Line 278"/>
            <p:cNvSpPr>
              <a:spLocks noChangeShapeType="1"/>
            </p:cNvSpPr>
            <p:nvPr/>
          </p:nvSpPr>
          <p:spPr bwMode="auto">
            <a:xfrm>
              <a:off x="4482" y="1902"/>
              <a:ext cx="59" cy="0"/>
            </a:xfrm>
            <a:prstGeom prst="line">
              <a:avLst/>
            </a:prstGeom>
            <a:noFill/>
            <a:ln w="254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87167" name="Group 279"/>
            <p:cNvGrpSpPr>
              <a:grpSpLocks/>
            </p:cNvGrpSpPr>
            <p:nvPr/>
          </p:nvGrpSpPr>
          <p:grpSpPr bwMode="auto">
            <a:xfrm>
              <a:off x="3254" y="1854"/>
              <a:ext cx="273" cy="198"/>
              <a:chOff x="2008" y="3244"/>
              <a:chExt cx="544" cy="471"/>
            </a:xfrm>
          </p:grpSpPr>
          <p:grpSp>
            <p:nvGrpSpPr>
              <p:cNvPr id="87201" name="Group 280"/>
              <p:cNvGrpSpPr>
                <a:grpSpLocks/>
              </p:cNvGrpSpPr>
              <p:nvPr/>
            </p:nvGrpSpPr>
            <p:grpSpPr bwMode="auto">
              <a:xfrm>
                <a:off x="2291" y="3245"/>
                <a:ext cx="261" cy="470"/>
                <a:chOff x="2291" y="3245"/>
                <a:chExt cx="261" cy="470"/>
              </a:xfrm>
            </p:grpSpPr>
            <p:sp>
              <p:nvSpPr>
                <p:cNvPr id="87203" name="AutoShape 281"/>
                <p:cNvSpPr>
                  <a:spLocks noChangeArrowheads="1"/>
                </p:cNvSpPr>
                <p:nvPr/>
              </p:nvSpPr>
              <p:spPr bwMode="auto">
                <a:xfrm>
                  <a:off x="2291" y="3245"/>
                  <a:ext cx="261" cy="471"/>
                </a:xfrm>
                <a:prstGeom prst="roundRect">
                  <a:avLst>
                    <a:gd name="adj" fmla="val 384"/>
                  </a:avLst>
                </a:prstGeom>
                <a:noFill/>
                <a:ln w="25400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7204" name="Freeform 282"/>
                <p:cNvSpPr>
                  <a:spLocks noChangeArrowheads="1"/>
                </p:cNvSpPr>
                <p:nvPr/>
              </p:nvSpPr>
              <p:spPr bwMode="auto">
                <a:xfrm>
                  <a:off x="2294" y="3245"/>
                  <a:ext cx="258" cy="471"/>
                </a:xfrm>
                <a:custGeom>
                  <a:avLst/>
                  <a:gdLst>
                    <a:gd name="T0" fmla="*/ 0 w 1139"/>
                    <a:gd name="T1" fmla="*/ 107 h 2079"/>
                    <a:gd name="T2" fmla="*/ 3 w 1139"/>
                    <a:gd name="T3" fmla="*/ 106 h 2079"/>
                    <a:gd name="T4" fmla="*/ 6 w 1139"/>
                    <a:gd name="T5" fmla="*/ 106 h 2079"/>
                    <a:gd name="T6" fmla="*/ 9 w 1139"/>
                    <a:gd name="T7" fmla="*/ 106 h 2079"/>
                    <a:gd name="T8" fmla="*/ 12 w 1139"/>
                    <a:gd name="T9" fmla="*/ 106 h 2079"/>
                    <a:gd name="T10" fmla="*/ 15 w 1139"/>
                    <a:gd name="T11" fmla="*/ 105 h 2079"/>
                    <a:gd name="T12" fmla="*/ 17 w 1139"/>
                    <a:gd name="T13" fmla="*/ 104 h 2079"/>
                    <a:gd name="T14" fmla="*/ 20 w 1139"/>
                    <a:gd name="T15" fmla="*/ 103 h 2079"/>
                    <a:gd name="T16" fmla="*/ 23 w 1139"/>
                    <a:gd name="T17" fmla="*/ 102 h 2079"/>
                    <a:gd name="T18" fmla="*/ 26 w 1139"/>
                    <a:gd name="T19" fmla="*/ 101 h 2079"/>
                    <a:gd name="T20" fmla="*/ 28 w 1139"/>
                    <a:gd name="T21" fmla="*/ 100 h 2079"/>
                    <a:gd name="T22" fmla="*/ 31 w 1139"/>
                    <a:gd name="T23" fmla="*/ 98 h 2079"/>
                    <a:gd name="T24" fmla="*/ 33 w 1139"/>
                    <a:gd name="T25" fmla="*/ 97 h 2079"/>
                    <a:gd name="T26" fmla="*/ 36 w 1139"/>
                    <a:gd name="T27" fmla="*/ 95 h 2079"/>
                    <a:gd name="T28" fmla="*/ 38 w 1139"/>
                    <a:gd name="T29" fmla="*/ 94 h 2079"/>
                    <a:gd name="T30" fmla="*/ 40 w 1139"/>
                    <a:gd name="T31" fmla="*/ 92 h 2079"/>
                    <a:gd name="T32" fmla="*/ 42 w 1139"/>
                    <a:gd name="T33" fmla="*/ 90 h 2079"/>
                    <a:gd name="T34" fmla="*/ 44 w 1139"/>
                    <a:gd name="T35" fmla="*/ 88 h 2079"/>
                    <a:gd name="T36" fmla="*/ 46 w 1139"/>
                    <a:gd name="T37" fmla="*/ 86 h 2079"/>
                    <a:gd name="T38" fmla="*/ 48 w 1139"/>
                    <a:gd name="T39" fmla="*/ 84 h 2079"/>
                    <a:gd name="T40" fmla="*/ 50 w 1139"/>
                    <a:gd name="T41" fmla="*/ 81 h 2079"/>
                    <a:gd name="T42" fmla="*/ 51 w 1139"/>
                    <a:gd name="T43" fmla="*/ 79 h 2079"/>
                    <a:gd name="T44" fmla="*/ 52 w 1139"/>
                    <a:gd name="T45" fmla="*/ 77 h 2079"/>
                    <a:gd name="T46" fmla="*/ 54 w 1139"/>
                    <a:gd name="T47" fmla="*/ 74 h 2079"/>
                    <a:gd name="T48" fmla="*/ 55 w 1139"/>
                    <a:gd name="T49" fmla="*/ 72 h 2079"/>
                    <a:gd name="T50" fmla="*/ 56 w 1139"/>
                    <a:gd name="T51" fmla="*/ 69 h 2079"/>
                    <a:gd name="T52" fmla="*/ 57 w 1139"/>
                    <a:gd name="T53" fmla="*/ 67 h 2079"/>
                    <a:gd name="T54" fmla="*/ 57 w 1139"/>
                    <a:gd name="T55" fmla="*/ 64 h 2079"/>
                    <a:gd name="T56" fmla="*/ 58 w 1139"/>
                    <a:gd name="T57" fmla="*/ 61 h 2079"/>
                    <a:gd name="T58" fmla="*/ 58 w 1139"/>
                    <a:gd name="T59" fmla="*/ 59 h 2079"/>
                    <a:gd name="T60" fmla="*/ 58 w 1139"/>
                    <a:gd name="T61" fmla="*/ 56 h 2079"/>
                    <a:gd name="T62" fmla="*/ 58 w 1139"/>
                    <a:gd name="T63" fmla="*/ 53 h 2079"/>
                    <a:gd name="T64" fmla="*/ 58 w 1139"/>
                    <a:gd name="T65" fmla="*/ 51 h 2079"/>
                    <a:gd name="T66" fmla="*/ 58 w 1139"/>
                    <a:gd name="T67" fmla="*/ 48 h 2079"/>
                    <a:gd name="T68" fmla="*/ 58 w 1139"/>
                    <a:gd name="T69" fmla="*/ 45 h 2079"/>
                    <a:gd name="T70" fmla="*/ 57 w 1139"/>
                    <a:gd name="T71" fmla="*/ 43 h 2079"/>
                    <a:gd name="T72" fmla="*/ 57 w 1139"/>
                    <a:gd name="T73" fmla="*/ 40 h 2079"/>
                    <a:gd name="T74" fmla="*/ 56 w 1139"/>
                    <a:gd name="T75" fmla="*/ 37 h 2079"/>
                    <a:gd name="T76" fmla="*/ 55 w 1139"/>
                    <a:gd name="T77" fmla="*/ 35 h 2079"/>
                    <a:gd name="T78" fmla="*/ 54 w 1139"/>
                    <a:gd name="T79" fmla="*/ 32 h 2079"/>
                    <a:gd name="T80" fmla="*/ 52 w 1139"/>
                    <a:gd name="T81" fmla="*/ 30 h 2079"/>
                    <a:gd name="T82" fmla="*/ 51 w 1139"/>
                    <a:gd name="T83" fmla="*/ 28 h 2079"/>
                    <a:gd name="T84" fmla="*/ 50 w 1139"/>
                    <a:gd name="T85" fmla="*/ 25 h 2079"/>
                    <a:gd name="T86" fmla="*/ 48 w 1139"/>
                    <a:gd name="T87" fmla="*/ 23 h 2079"/>
                    <a:gd name="T88" fmla="*/ 46 w 1139"/>
                    <a:gd name="T89" fmla="*/ 21 h 2079"/>
                    <a:gd name="T90" fmla="*/ 44 w 1139"/>
                    <a:gd name="T91" fmla="*/ 19 h 2079"/>
                    <a:gd name="T92" fmla="*/ 42 w 1139"/>
                    <a:gd name="T93" fmla="*/ 17 h 2079"/>
                    <a:gd name="T94" fmla="*/ 40 w 1139"/>
                    <a:gd name="T95" fmla="*/ 15 h 2079"/>
                    <a:gd name="T96" fmla="*/ 38 w 1139"/>
                    <a:gd name="T97" fmla="*/ 13 h 2079"/>
                    <a:gd name="T98" fmla="*/ 36 w 1139"/>
                    <a:gd name="T99" fmla="*/ 11 h 2079"/>
                    <a:gd name="T100" fmla="*/ 33 w 1139"/>
                    <a:gd name="T101" fmla="*/ 10 h 2079"/>
                    <a:gd name="T102" fmla="*/ 31 w 1139"/>
                    <a:gd name="T103" fmla="*/ 8 h 2079"/>
                    <a:gd name="T104" fmla="*/ 28 w 1139"/>
                    <a:gd name="T105" fmla="*/ 7 h 2079"/>
                    <a:gd name="T106" fmla="*/ 26 w 1139"/>
                    <a:gd name="T107" fmla="*/ 6 h 2079"/>
                    <a:gd name="T108" fmla="*/ 23 w 1139"/>
                    <a:gd name="T109" fmla="*/ 5 h 2079"/>
                    <a:gd name="T110" fmla="*/ 20 w 1139"/>
                    <a:gd name="T111" fmla="*/ 3 h 2079"/>
                    <a:gd name="T112" fmla="*/ 17 w 1139"/>
                    <a:gd name="T113" fmla="*/ 2 h 2079"/>
                    <a:gd name="T114" fmla="*/ 15 w 1139"/>
                    <a:gd name="T115" fmla="*/ 2 h 2079"/>
                    <a:gd name="T116" fmla="*/ 12 w 1139"/>
                    <a:gd name="T117" fmla="*/ 1 h 2079"/>
                    <a:gd name="T118" fmla="*/ 9 w 1139"/>
                    <a:gd name="T119" fmla="*/ 1 h 2079"/>
                    <a:gd name="T120" fmla="*/ 6 w 1139"/>
                    <a:gd name="T121" fmla="*/ 0 h 2079"/>
                    <a:gd name="T122" fmla="*/ 3 w 1139"/>
                    <a:gd name="T123" fmla="*/ 0 h 2079"/>
                    <a:gd name="T124" fmla="*/ 0 w 1139"/>
                    <a:gd name="T125" fmla="*/ 0 h 2079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  <a:gd name="T183" fmla="*/ 0 60000 65536"/>
                    <a:gd name="T184" fmla="*/ 0 60000 65536"/>
                    <a:gd name="T185" fmla="*/ 0 60000 65536"/>
                    <a:gd name="T186" fmla="*/ 0 60000 65536"/>
                    <a:gd name="T187" fmla="*/ 0 60000 65536"/>
                    <a:gd name="T188" fmla="*/ 0 60000 65536"/>
                    <a:gd name="T189" fmla="*/ 0 w 1139"/>
                    <a:gd name="T190" fmla="*/ 0 h 2079"/>
                    <a:gd name="T191" fmla="*/ 1139 w 1139"/>
                    <a:gd name="T192" fmla="*/ 2079 h 2079"/>
                  </a:gdLst>
                  <a:ahLst/>
                  <a:cxnLst>
                    <a:cxn ang="T126">
                      <a:pos x="T0" y="T1"/>
                    </a:cxn>
                    <a:cxn ang="T127">
                      <a:pos x="T2" y="T3"/>
                    </a:cxn>
                    <a:cxn ang="T128">
                      <a:pos x="T4" y="T5"/>
                    </a:cxn>
                    <a:cxn ang="T129">
                      <a:pos x="T6" y="T7"/>
                    </a:cxn>
                    <a:cxn ang="T130">
                      <a:pos x="T8" y="T9"/>
                    </a:cxn>
                    <a:cxn ang="T131">
                      <a:pos x="T10" y="T11"/>
                    </a:cxn>
                    <a:cxn ang="T132">
                      <a:pos x="T12" y="T13"/>
                    </a:cxn>
                    <a:cxn ang="T133">
                      <a:pos x="T14" y="T15"/>
                    </a:cxn>
                    <a:cxn ang="T134">
                      <a:pos x="T16" y="T17"/>
                    </a:cxn>
                    <a:cxn ang="T135">
                      <a:pos x="T18" y="T19"/>
                    </a:cxn>
                    <a:cxn ang="T136">
                      <a:pos x="T20" y="T21"/>
                    </a:cxn>
                    <a:cxn ang="T137">
                      <a:pos x="T22" y="T23"/>
                    </a:cxn>
                    <a:cxn ang="T138">
                      <a:pos x="T24" y="T25"/>
                    </a:cxn>
                    <a:cxn ang="T139">
                      <a:pos x="T26" y="T27"/>
                    </a:cxn>
                    <a:cxn ang="T140">
                      <a:pos x="T28" y="T29"/>
                    </a:cxn>
                    <a:cxn ang="T141">
                      <a:pos x="T30" y="T31"/>
                    </a:cxn>
                    <a:cxn ang="T142">
                      <a:pos x="T32" y="T33"/>
                    </a:cxn>
                    <a:cxn ang="T143">
                      <a:pos x="T34" y="T35"/>
                    </a:cxn>
                    <a:cxn ang="T144">
                      <a:pos x="T36" y="T37"/>
                    </a:cxn>
                    <a:cxn ang="T145">
                      <a:pos x="T38" y="T39"/>
                    </a:cxn>
                    <a:cxn ang="T146">
                      <a:pos x="T40" y="T41"/>
                    </a:cxn>
                    <a:cxn ang="T147">
                      <a:pos x="T42" y="T43"/>
                    </a:cxn>
                    <a:cxn ang="T148">
                      <a:pos x="T44" y="T45"/>
                    </a:cxn>
                    <a:cxn ang="T149">
                      <a:pos x="T46" y="T47"/>
                    </a:cxn>
                    <a:cxn ang="T150">
                      <a:pos x="T48" y="T49"/>
                    </a:cxn>
                    <a:cxn ang="T151">
                      <a:pos x="T50" y="T51"/>
                    </a:cxn>
                    <a:cxn ang="T152">
                      <a:pos x="T52" y="T53"/>
                    </a:cxn>
                    <a:cxn ang="T153">
                      <a:pos x="T54" y="T55"/>
                    </a:cxn>
                    <a:cxn ang="T154">
                      <a:pos x="T56" y="T57"/>
                    </a:cxn>
                    <a:cxn ang="T155">
                      <a:pos x="T58" y="T59"/>
                    </a:cxn>
                    <a:cxn ang="T156">
                      <a:pos x="T60" y="T61"/>
                    </a:cxn>
                    <a:cxn ang="T157">
                      <a:pos x="T62" y="T63"/>
                    </a:cxn>
                    <a:cxn ang="T158">
                      <a:pos x="T64" y="T65"/>
                    </a:cxn>
                    <a:cxn ang="T159">
                      <a:pos x="T66" y="T67"/>
                    </a:cxn>
                    <a:cxn ang="T160">
                      <a:pos x="T68" y="T69"/>
                    </a:cxn>
                    <a:cxn ang="T161">
                      <a:pos x="T70" y="T71"/>
                    </a:cxn>
                    <a:cxn ang="T162">
                      <a:pos x="T72" y="T73"/>
                    </a:cxn>
                    <a:cxn ang="T163">
                      <a:pos x="T74" y="T75"/>
                    </a:cxn>
                    <a:cxn ang="T164">
                      <a:pos x="T76" y="T77"/>
                    </a:cxn>
                    <a:cxn ang="T165">
                      <a:pos x="T78" y="T79"/>
                    </a:cxn>
                    <a:cxn ang="T166">
                      <a:pos x="T80" y="T81"/>
                    </a:cxn>
                    <a:cxn ang="T167">
                      <a:pos x="T82" y="T83"/>
                    </a:cxn>
                    <a:cxn ang="T168">
                      <a:pos x="T84" y="T85"/>
                    </a:cxn>
                    <a:cxn ang="T169">
                      <a:pos x="T86" y="T87"/>
                    </a:cxn>
                    <a:cxn ang="T170">
                      <a:pos x="T88" y="T89"/>
                    </a:cxn>
                    <a:cxn ang="T171">
                      <a:pos x="T90" y="T91"/>
                    </a:cxn>
                    <a:cxn ang="T172">
                      <a:pos x="T92" y="T93"/>
                    </a:cxn>
                    <a:cxn ang="T173">
                      <a:pos x="T94" y="T95"/>
                    </a:cxn>
                    <a:cxn ang="T174">
                      <a:pos x="T96" y="T97"/>
                    </a:cxn>
                    <a:cxn ang="T175">
                      <a:pos x="T98" y="T99"/>
                    </a:cxn>
                    <a:cxn ang="T176">
                      <a:pos x="T100" y="T101"/>
                    </a:cxn>
                    <a:cxn ang="T177">
                      <a:pos x="T102" y="T103"/>
                    </a:cxn>
                    <a:cxn ang="T178">
                      <a:pos x="T104" y="T105"/>
                    </a:cxn>
                    <a:cxn ang="T179">
                      <a:pos x="T106" y="T107"/>
                    </a:cxn>
                    <a:cxn ang="T180">
                      <a:pos x="T108" y="T109"/>
                    </a:cxn>
                    <a:cxn ang="T181">
                      <a:pos x="T110" y="T111"/>
                    </a:cxn>
                    <a:cxn ang="T182">
                      <a:pos x="T112" y="T113"/>
                    </a:cxn>
                    <a:cxn ang="T183">
                      <a:pos x="T114" y="T115"/>
                    </a:cxn>
                    <a:cxn ang="T184">
                      <a:pos x="T116" y="T117"/>
                    </a:cxn>
                    <a:cxn ang="T185">
                      <a:pos x="T118" y="T119"/>
                    </a:cxn>
                    <a:cxn ang="T186">
                      <a:pos x="T120" y="T121"/>
                    </a:cxn>
                    <a:cxn ang="T187">
                      <a:pos x="T122" y="T123"/>
                    </a:cxn>
                    <a:cxn ang="T188">
                      <a:pos x="T124" y="T125"/>
                    </a:cxn>
                  </a:cxnLst>
                  <a:rect l="T189" t="T190" r="T191" b="T192"/>
                  <a:pathLst>
                    <a:path w="1139" h="2079">
                      <a:moveTo>
                        <a:pt x="0" y="2078"/>
                      </a:moveTo>
                      <a:lnTo>
                        <a:pt x="58" y="2076"/>
                      </a:lnTo>
                      <a:lnTo>
                        <a:pt x="116" y="2072"/>
                      </a:lnTo>
                      <a:lnTo>
                        <a:pt x="173" y="2065"/>
                      </a:lnTo>
                      <a:lnTo>
                        <a:pt x="230" y="2055"/>
                      </a:lnTo>
                      <a:lnTo>
                        <a:pt x="286" y="2043"/>
                      </a:lnTo>
                      <a:lnTo>
                        <a:pt x="342" y="2028"/>
                      </a:lnTo>
                      <a:lnTo>
                        <a:pt x="396" y="2011"/>
                      </a:lnTo>
                      <a:lnTo>
                        <a:pt x="450" y="1991"/>
                      </a:lnTo>
                      <a:lnTo>
                        <a:pt x="502" y="1969"/>
                      </a:lnTo>
                      <a:lnTo>
                        <a:pt x="553" y="1944"/>
                      </a:lnTo>
                      <a:lnTo>
                        <a:pt x="603" y="1917"/>
                      </a:lnTo>
                      <a:lnTo>
                        <a:pt x="651" y="1888"/>
                      </a:lnTo>
                      <a:lnTo>
                        <a:pt x="698" y="1857"/>
                      </a:lnTo>
                      <a:lnTo>
                        <a:pt x="742" y="1824"/>
                      </a:lnTo>
                      <a:lnTo>
                        <a:pt x="785" y="1788"/>
                      </a:lnTo>
                      <a:lnTo>
                        <a:pt x="826" y="1751"/>
                      </a:lnTo>
                      <a:lnTo>
                        <a:pt x="864" y="1712"/>
                      </a:lnTo>
                      <a:lnTo>
                        <a:pt x="901" y="1672"/>
                      </a:lnTo>
                      <a:lnTo>
                        <a:pt x="935" y="1629"/>
                      </a:lnTo>
                      <a:lnTo>
                        <a:pt x="966" y="1585"/>
                      </a:lnTo>
                      <a:lnTo>
                        <a:pt x="995" y="1540"/>
                      </a:lnTo>
                      <a:lnTo>
                        <a:pt x="1022" y="1494"/>
                      </a:lnTo>
                      <a:lnTo>
                        <a:pt x="1046" y="1446"/>
                      </a:lnTo>
                      <a:lnTo>
                        <a:pt x="1067" y="1398"/>
                      </a:lnTo>
                      <a:lnTo>
                        <a:pt x="1086" y="1348"/>
                      </a:lnTo>
                      <a:lnTo>
                        <a:pt x="1102" y="1298"/>
                      </a:lnTo>
                      <a:lnTo>
                        <a:pt x="1115" y="1247"/>
                      </a:lnTo>
                      <a:lnTo>
                        <a:pt x="1125" y="1195"/>
                      </a:lnTo>
                      <a:lnTo>
                        <a:pt x="1132" y="1143"/>
                      </a:lnTo>
                      <a:lnTo>
                        <a:pt x="1137" y="1091"/>
                      </a:lnTo>
                      <a:lnTo>
                        <a:pt x="1138" y="1039"/>
                      </a:lnTo>
                      <a:lnTo>
                        <a:pt x="1137" y="987"/>
                      </a:lnTo>
                      <a:lnTo>
                        <a:pt x="1132" y="935"/>
                      </a:lnTo>
                      <a:lnTo>
                        <a:pt x="1125" y="883"/>
                      </a:lnTo>
                      <a:lnTo>
                        <a:pt x="1115" y="831"/>
                      </a:lnTo>
                      <a:lnTo>
                        <a:pt x="1102" y="780"/>
                      </a:lnTo>
                      <a:lnTo>
                        <a:pt x="1086" y="730"/>
                      </a:lnTo>
                      <a:lnTo>
                        <a:pt x="1067" y="680"/>
                      </a:lnTo>
                      <a:lnTo>
                        <a:pt x="1046" y="632"/>
                      </a:lnTo>
                      <a:lnTo>
                        <a:pt x="1022" y="584"/>
                      </a:lnTo>
                      <a:lnTo>
                        <a:pt x="995" y="538"/>
                      </a:lnTo>
                      <a:lnTo>
                        <a:pt x="966" y="493"/>
                      </a:lnTo>
                      <a:lnTo>
                        <a:pt x="935" y="449"/>
                      </a:lnTo>
                      <a:lnTo>
                        <a:pt x="901" y="407"/>
                      </a:lnTo>
                      <a:lnTo>
                        <a:pt x="864" y="366"/>
                      </a:lnTo>
                      <a:lnTo>
                        <a:pt x="826" y="327"/>
                      </a:lnTo>
                      <a:lnTo>
                        <a:pt x="785" y="290"/>
                      </a:lnTo>
                      <a:lnTo>
                        <a:pt x="742" y="254"/>
                      </a:lnTo>
                      <a:lnTo>
                        <a:pt x="698" y="221"/>
                      </a:lnTo>
                      <a:lnTo>
                        <a:pt x="651" y="190"/>
                      </a:lnTo>
                      <a:lnTo>
                        <a:pt x="603" y="161"/>
                      </a:lnTo>
                      <a:lnTo>
                        <a:pt x="553" y="134"/>
                      </a:lnTo>
                      <a:lnTo>
                        <a:pt x="502" y="109"/>
                      </a:lnTo>
                      <a:lnTo>
                        <a:pt x="450" y="87"/>
                      </a:lnTo>
                      <a:lnTo>
                        <a:pt x="396" y="68"/>
                      </a:lnTo>
                      <a:lnTo>
                        <a:pt x="342" y="50"/>
                      </a:lnTo>
                      <a:lnTo>
                        <a:pt x="286" y="35"/>
                      </a:lnTo>
                      <a:lnTo>
                        <a:pt x="230" y="23"/>
                      </a:lnTo>
                      <a:lnTo>
                        <a:pt x="173" y="13"/>
                      </a:lnTo>
                      <a:lnTo>
                        <a:pt x="116" y="6"/>
                      </a:lnTo>
                      <a:lnTo>
                        <a:pt x="58" y="2"/>
                      </a:lnTo>
                      <a:lnTo>
                        <a:pt x="1" y="0"/>
                      </a:lnTo>
                    </a:path>
                  </a:pathLst>
                </a:cu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87202" name="Freeform 283"/>
              <p:cNvSpPr>
                <a:spLocks noChangeArrowheads="1"/>
              </p:cNvSpPr>
              <p:nvPr/>
            </p:nvSpPr>
            <p:spPr bwMode="auto">
              <a:xfrm>
                <a:off x="2008" y="3244"/>
                <a:ext cx="308" cy="472"/>
              </a:xfrm>
              <a:custGeom>
                <a:avLst/>
                <a:gdLst>
                  <a:gd name="T0" fmla="*/ 70 w 1357"/>
                  <a:gd name="T1" fmla="*/ 0 h 2080"/>
                  <a:gd name="T2" fmla="*/ 0 w 1357"/>
                  <a:gd name="T3" fmla="*/ 0 h 2080"/>
                  <a:gd name="T4" fmla="*/ 0 w 1357"/>
                  <a:gd name="T5" fmla="*/ 107 h 2080"/>
                  <a:gd name="T6" fmla="*/ 70 w 1357"/>
                  <a:gd name="T7" fmla="*/ 107 h 208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357"/>
                  <a:gd name="T13" fmla="*/ 0 h 2080"/>
                  <a:gd name="T14" fmla="*/ 1357 w 1357"/>
                  <a:gd name="T15" fmla="*/ 2080 h 208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357" h="2080">
                    <a:moveTo>
                      <a:pt x="1356" y="0"/>
                    </a:moveTo>
                    <a:lnTo>
                      <a:pt x="0" y="0"/>
                    </a:lnTo>
                    <a:lnTo>
                      <a:pt x="0" y="2079"/>
                    </a:lnTo>
                    <a:lnTo>
                      <a:pt x="1356" y="2079"/>
                    </a:lnTo>
                  </a:path>
                </a:pathLst>
              </a:cu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87168" name="Line 284"/>
            <p:cNvSpPr>
              <a:spLocks noChangeShapeType="1"/>
            </p:cNvSpPr>
            <p:nvPr/>
          </p:nvSpPr>
          <p:spPr bwMode="auto">
            <a:xfrm flipH="1">
              <a:off x="3193" y="1884"/>
              <a:ext cx="61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7169" name="Line 285"/>
            <p:cNvSpPr>
              <a:spLocks noChangeShapeType="1"/>
            </p:cNvSpPr>
            <p:nvPr/>
          </p:nvSpPr>
          <p:spPr bwMode="auto">
            <a:xfrm flipH="1">
              <a:off x="3193" y="2022"/>
              <a:ext cx="61" cy="1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cxnSp>
          <p:nvCxnSpPr>
            <p:cNvPr id="87170" name="AutoShape 286"/>
            <p:cNvCxnSpPr>
              <a:cxnSpLocks noChangeShapeType="1"/>
              <a:stCxn id="87150" idx="1"/>
              <a:endCxn id="87199" idx="6"/>
            </p:cNvCxnSpPr>
            <p:nvPr/>
          </p:nvCxnSpPr>
          <p:spPr bwMode="auto">
            <a:xfrm rot="10800000">
              <a:off x="3577" y="1954"/>
              <a:ext cx="231" cy="150"/>
            </a:xfrm>
            <a:prstGeom prst="bentConnector3">
              <a:avLst>
                <a:gd name="adj1" fmla="val 51949"/>
              </a:avLst>
            </a:prstGeom>
            <a:noFill/>
            <a:ln w="254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87171" name="AutoShape 287"/>
            <p:cNvCxnSpPr>
              <a:cxnSpLocks noChangeShapeType="1"/>
              <a:stCxn id="87160" idx="1"/>
              <a:endCxn id="87163" idx="6"/>
            </p:cNvCxnSpPr>
            <p:nvPr/>
          </p:nvCxnSpPr>
          <p:spPr bwMode="auto">
            <a:xfrm rot="10800000">
              <a:off x="4848" y="1850"/>
              <a:ext cx="123" cy="242"/>
            </a:xfrm>
            <a:prstGeom prst="bentConnector3">
              <a:avLst>
                <a:gd name="adj1" fmla="val 53657"/>
              </a:avLst>
            </a:prstGeom>
            <a:noFill/>
            <a:ln w="254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sp>
          <p:nvSpPr>
            <p:cNvPr id="87172" name="Oval 288"/>
            <p:cNvSpPr>
              <a:spLocks noChangeArrowheads="1"/>
            </p:cNvSpPr>
            <p:nvPr/>
          </p:nvSpPr>
          <p:spPr bwMode="auto">
            <a:xfrm>
              <a:off x="2776" y="2007"/>
              <a:ext cx="41" cy="42"/>
            </a:xfrm>
            <a:prstGeom prst="ellipse">
              <a:avLst/>
            </a:prstGeom>
            <a:solidFill>
              <a:schemeClr val="bg2"/>
            </a:solidFill>
            <a:ln w="254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87173" name="AutoShape 289"/>
            <p:cNvCxnSpPr>
              <a:cxnSpLocks noChangeShapeType="1"/>
              <a:stCxn id="87156" idx="3"/>
              <a:endCxn id="87172" idx="4"/>
            </p:cNvCxnSpPr>
            <p:nvPr/>
          </p:nvCxnSpPr>
          <p:spPr bwMode="auto">
            <a:xfrm flipV="1">
              <a:off x="2672" y="2055"/>
              <a:ext cx="125" cy="153"/>
            </a:xfrm>
            <a:prstGeom prst="bentConnector2">
              <a:avLst/>
            </a:prstGeom>
            <a:noFill/>
            <a:ln w="254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87174" name="AutoShape 290"/>
            <p:cNvCxnSpPr>
              <a:cxnSpLocks noChangeShapeType="1"/>
              <a:stCxn id="87172" idx="0"/>
              <a:endCxn id="87184" idx="4"/>
            </p:cNvCxnSpPr>
            <p:nvPr/>
          </p:nvCxnSpPr>
          <p:spPr bwMode="auto">
            <a:xfrm flipV="1">
              <a:off x="2797" y="1795"/>
              <a:ext cx="0" cy="205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87175" name="AutoShape 291"/>
            <p:cNvCxnSpPr>
              <a:cxnSpLocks noChangeShapeType="1"/>
              <a:stCxn id="87172" idx="6"/>
              <a:endCxn id="87169" idx="1"/>
            </p:cNvCxnSpPr>
            <p:nvPr/>
          </p:nvCxnSpPr>
          <p:spPr bwMode="auto">
            <a:xfrm>
              <a:off x="2825" y="2028"/>
              <a:ext cx="368" cy="1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87176" name="Oval 292"/>
            <p:cNvSpPr>
              <a:spLocks noChangeArrowheads="1"/>
            </p:cNvSpPr>
            <p:nvPr/>
          </p:nvSpPr>
          <p:spPr bwMode="auto">
            <a:xfrm>
              <a:off x="5485" y="1592"/>
              <a:ext cx="42" cy="42"/>
            </a:xfrm>
            <a:prstGeom prst="ellipse">
              <a:avLst/>
            </a:prstGeom>
            <a:solidFill>
              <a:schemeClr val="bg2"/>
            </a:solidFill>
            <a:ln w="254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87177" name="AutoShape 293"/>
            <p:cNvCxnSpPr>
              <a:cxnSpLocks noChangeShapeType="1"/>
              <a:stCxn id="87161" idx="3"/>
              <a:endCxn id="87176" idx="4"/>
            </p:cNvCxnSpPr>
            <p:nvPr/>
          </p:nvCxnSpPr>
          <p:spPr bwMode="auto">
            <a:xfrm flipV="1">
              <a:off x="5363" y="1641"/>
              <a:ext cx="143" cy="434"/>
            </a:xfrm>
            <a:prstGeom prst="bentConnector2">
              <a:avLst/>
            </a:prstGeom>
            <a:noFill/>
            <a:ln w="254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87178" name="AutoShape 294"/>
            <p:cNvCxnSpPr>
              <a:cxnSpLocks noChangeShapeType="1"/>
              <a:stCxn id="87176" idx="0"/>
            </p:cNvCxnSpPr>
            <p:nvPr/>
          </p:nvCxnSpPr>
          <p:spPr bwMode="auto">
            <a:xfrm flipV="1">
              <a:off x="5506" y="1340"/>
              <a:ext cx="0" cy="244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87179" name="AutoShape 295"/>
            <p:cNvCxnSpPr>
              <a:cxnSpLocks noChangeShapeType="1"/>
              <a:stCxn id="87176" idx="2"/>
              <a:endCxn id="87168" idx="1"/>
            </p:cNvCxnSpPr>
            <p:nvPr/>
          </p:nvCxnSpPr>
          <p:spPr bwMode="auto">
            <a:xfrm rot="10800000" flipV="1">
              <a:off x="3193" y="1613"/>
              <a:ext cx="2285" cy="278"/>
            </a:xfrm>
            <a:prstGeom prst="bentConnector4">
              <a:avLst>
                <a:gd name="adj1" fmla="val 48491"/>
                <a:gd name="adj2" fmla="val -606"/>
              </a:avLst>
            </a:prstGeom>
            <a:noFill/>
            <a:ln w="254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sp>
          <p:nvSpPr>
            <p:cNvPr id="87180" name="Oval 296"/>
            <p:cNvSpPr>
              <a:spLocks noChangeArrowheads="1"/>
            </p:cNvSpPr>
            <p:nvPr/>
          </p:nvSpPr>
          <p:spPr bwMode="auto">
            <a:xfrm>
              <a:off x="4324" y="1874"/>
              <a:ext cx="41" cy="42"/>
            </a:xfrm>
            <a:prstGeom prst="ellipse">
              <a:avLst/>
            </a:prstGeom>
            <a:solidFill>
              <a:schemeClr val="bg2"/>
            </a:solidFill>
            <a:ln w="254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87181" name="AutoShape 297"/>
            <p:cNvCxnSpPr>
              <a:cxnSpLocks noChangeShapeType="1"/>
              <a:stCxn id="87151" idx="3"/>
              <a:endCxn id="87180" idx="4"/>
            </p:cNvCxnSpPr>
            <p:nvPr/>
          </p:nvCxnSpPr>
          <p:spPr bwMode="auto">
            <a:xfrm flipV="1">
              <a:off x="4194" y="1923"/>
              <a:ext cx="150" cy="164"/>
            </a:xfrm>
            <a:prstGeom prst="bentConnector2">
              <a:avLst/>
            </a:prstGeom>
            <a:noFill/>
            <a:ln w="254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87182" name="AutoShape 298"/>
            <p:cNvCxnSpPr>
              <a:cxnSpLocks noChangeShapeType="1"/>
              <a:stCxn id="87180" idx="0"/>
            </p:cNvCxnSpPr>
            <p:nvPr/>
          </p:nvCxnSpPr>
          <p:spPr bwMode="auto">
            <a:xfrm flipV="1">
              <a:off x="4345" y="1340"/>
              <a:ext cx="0" cy="526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87183" name="AutoShape 299"/>
            <p:cNvCxnSpPr>
              <a:cxnSpLocks noChangeShapeType="1"/>
              <a:stCxn id="87180" idx="6"/>
              <a:endCxn id="87166" idx="0"/>
            </p:cNvCxnSpPr>
            <p:nvPr/>
          </p:nvCxnSpPr>
          <p:spPr bwMode="auto">
            <a:xfrm flipV="1">
              <a:off x="4373" y="1894"/>
              <a:ext cx="109" cy="1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87184" name="Oval 300"/>
            <p:cNvSpPr>
              <a:spLocks noChangeArrowheads="1"/>
            </p:cNvSpPr>
            <p:nvPr/>
          </p:nvSpPr>
          <p:spPr bwMode="auto">
            <a:xfrm>
              <a:off x="2776" y="1747"/>
              <a:ext cx="41" cy="41"/>
            </a:xfrm>
            <a:prstGeom prst="ellipse">
              <a:avLst/>
            </a:prstGeom>
            <a:solidFill>
              <a:schemeClr val="bg2"/>
            </a:solidFill>
            <a:ln w="254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87185" name="AutoShape 301"/>
            <p:cNvCxnSpPr>
              <a:cxnSpLocks noChangeShapeType="1"/>
              <a:stCxn id="87165" idx="0"/>
              <a:endCxn id="87184" idx="6"/>
            </p:cNvCxnSpPr>
            <p:nvPr/>
          </p:nvCxnSpPr>
          <p:spPr bwMode="auto">
            <a:xfrm flipH="1" flipV="1">
              <a:off x="2825" y="1768"/>
              <a:ext cx="1653" cy="3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87186" name="AutoShape 302"/>
            <p:cNvCxnSpPr>
              <a:cxnSpLocks noChangeShapeType="1"/>
              <a:stCxn id="87184" idx="0"/>
            </p:cNvCxnSpPr>
            <p:nvPr/>
          </p:nvCxnSpPr>
          <p:spPr bwMode="auto">
            <a:xfrm flipV="1">
              <a:off x="2797" y="1340"/>
              <a:ext cx="0" cy="399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87187" name="AutoShape 303"/>
            <p:cNvCxnSpPr>
              <a:cxnSpLocks noChangeShapeType="1"/>
              <a:stCxn id="87184" idx="2"/>
              <a:endCxn id="87200" idx="2"/>
            </p:cNvCxnSpPr>
            <p:nvPr/>
          </p:nvCxnSpPr>
          <p:spPr bwMode="auto">
            <a:xfrm rot="10800000" flipV="1">
              <a:off x="2212" y="1768"/>
              <a:ext cx="556" cy="422"/>
            </a:xfrm>
            <a:prstGeom prst="bentConnector3">
              <a:avLst>
                <a:gd name="adj1" fmla="val 110611"/>
              </a:avLst>
            </a:prstGeom>
            <a:noFill/>
            <a:ln w="254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87188" name="AutoShape 304"/>
            <p:cNvCxnSpPr>
              <a:cxnSpLocks noChangeShapeType="1"/>
              <a:stCxn id="87176" idx="6"/>
              <a:endCxn id="87158" idx="1"/>
            </p:cNvCxnSpPr>
            <p:nvPr/>
          </p:nvCxnSpPr>
          <p:spPr bwMode="auto">
            <a:xfrm flipH="1">
              <a:off x="2280" y="1613"/>
              <a:ext cx="3255" cy="975"/>
            </a:xfrm>
            <a:prstGeom prst="bentConnector5">
              <a:avLst>
                <a:gd name="adj1" fmla="val -4176"/>
                <a:gd name="adj2" fmla="val 114051"/>
                <a:gd name="adj3" fmla="val 104426"/>
              </a:avLst>
            </a:prstGeom>
            <a:noFill/>
            <a:ln w="254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sp>
          <p:nvSpPr>
            <p:cNvPr id="87189" name="Text Box 305"/>
            <p:cNvSpPr txBox="1">
              <a:spLocks noChangeArrowheads="1"/>
            </p:cNvSpPr>
            <p:nvPr/>
          </p:nvSpPr>
          <p:spPr bwMode="auto">
            <a:xfrm>
              <a:off x="2779" y="1200"/>
              <a:ext cx="268" cy="231"/>
            </a:xfrm>
            <a:prstGeom prst="rect">
              <a:avLst/>
            </a:prstGeom>
            <a:noFill/>
            <a:ln w="254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Q</a:t>
              </a:r>
              <a:r>
                <a:rPr lang="en-US" baseline="-25000"/>
                <a:t>2</a:t>
              </a:r>
            </a:p>
          </p:txBody>
        </p:sp>
        <p:sp>
          <p:nvSpPr>
            <p:cNvPr id="87190" name="Text Box 306"/>
            <p:cNvSpPr txBox="1">
              <a:spLocks noChangeArrowheads="1"/>
            </p:cNvSpPr>
            <p:nvPr/>
          </p:nvSpPr>
          <p:spPr bwMode="auto">
            <a:xfrm>
              <a:off x="4371" y="1209"/>
              <a:ext cx="268" cy="231"/>
            </a:xfrm>
            <a:prstGeom prst="rect">
              <a:avLst/>
            </a:prstGeom>
            <a:noFill/>
            <a:ln w="254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Q</a:t>
              </a:r>
              <a:r>
                <a:rPr lang="en-US" baseline="-25000"/>
                <a:t>1</a:t>
              </a:r>
            </a:p>
          </p:txBody>
        </p:sp>
        <p:sp>
          <p:nvSpPr>
            <p:cNvPr id="87191" name="Text Box 307"/>
            <p:cNvSpPr txBox="1">
              <a:spLocks noChangeArrowheads="1"/>
            </p:cNvSpPr>
            <p:nvPr/>
          </p:nvSpPr>
          <p:spPr bwMode="auto">
            <a:xfrm>
              <a:off x="5515" y="1209"/>
              <a:ext cx="268" cy="231"/>
            </a:xfrm>
            <a:prstGeom prst="rect">
              <a:avLst/>
            </a:prstGeom>
            <a:noFill/>
            <a:ln w="254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Q</a:t>
              </a:r>
              <a:r>
                <a:rPr lang="en-US" baseline="-25000"/>
                <a:t>0</a:t>
              </a:r>
            </a:p>
          </p:txBody>
        </p:sp>
        <p:sp>
          <p:nvSpPr>
            <p:cNvPr id="87192" name="Oval 308"/>
            <p:cNvSpPr>
              <a:spLocks noChangeArrowheads="1"/>
            </p:cNvSpPr>
            <p:nvPr/>
          </p:nvSpPr>
          <p:spPr bwMode="auto">
            <a:xfrm>
              <a:off x="3678" y="2793"/>
              <a:ext cx="41" cy="41"/>
            </a:xfrm>
            <a:prstGeom prst="ellipse">
              <a:avLst/>
            </a:prstGeom>
            <a:solidFill>
              <a:schemeClr val="bg2"/>
            </a:solidFill>
            <a:ln w="254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87193" name="AutoShape 309"/>
            <p:cNvCxnSpPr>
              <a:cxnSpLocks noChangeShapeType="1"/>
              <a:stCxn id="87192" idx="0"/>
              <a:endCxn id="87213" idx="3"/>
            </p:cNvCxnSpPr>
            <p:nvPr/>
          </p:nvCxnSpPr>
          <p:spPr bwMode="auto">
            <a:xfrm rot="-5400000">
              <a:off x="3522" y="2483"/>
              <a:ext cx="480" cy="126"/>
            </a:xfrm>
            <a:prstGeom prst="bentConnector2">
              <a:avLst/>
            </a:prstGeom>
            <a:noFill/>
            <a:ln w="254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87194" name="AutoShape 310"/>
            <p:cNvCxnSpPr>
              <a:cxnSpLocks noChangeShapeType="1"/>
              <a:stCxn id="87192" idx="6"/>
              <a:endCxn id="87211" idx="3"/>
            </p:cNvCxnSpPr>
            <p:nvPr/>
          </p:nvCxnSpPr>
          <p:spPr bwMode="auto">
            <a:xfrm flipV="1">
              <a:off x="3726" y="2293"/>
              <a:ext cx="1269" cy="521"/>
            </a:xfrm>
            <a:prstGeom prst="bentConnector3">
              <a:avLst>
                <a:gd name="adj1" fmla="val 87278"/>
              </a:avLst>
            </a:prstGeom>
            <a:noFill/>
            <a:ln w="254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sp>
          <p:nvSpPr>
            <p:cNvPr id="87195" name="Oval 311"/>
            <p:cNvSpPr>
              <a:spLocks noChangeArrowheads="1"/>
            </p:cNvSpPr>
            <p:nvPr/>
          </p:nvSpPr>
          <p:spPr bwMode="auto">
            <a:xfrm>
              <a:off x="2023" y="2792"/>
              <a:ext cx="41" cy="42"/>
            </a:xfrm>
            <a:prstGeom prst="ellipse">
              <a:avLst/>
            </a:prstGeom>
            <a:solidFill>
              <a:schemeClr val="bg2"/>
            </a:solidFill>
            <a:ln w="254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87196" name="AutoShape 312"/>
            <p:cNvCxnSpPr>
              <a:cxnSpLocks noChangeShapeType="1"/>
              <a:stCxn id="87195" idx="0"/>
              <a:endCxn id="87154" idx="3"/>
            </p:cNvCxnSpPr>
            <p:nvPr/>
          </p:nvCxnSpPr>
          <p:spPr bwMode="auto">
            <a:xfrm rot="-5400000">
              <a:off x="1970" y="2452"/>
              <a:ext cx="406" cy="257"/>
            </a:xfrm>
            <a:prstGeom prst="bentConnector2">
              <a:avLst/>
            </a:prstGeom>
            <a:noFill/>
            <a:ln w="254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87197" name="AutoShape 313"/>
            <p:cNvCxnSpPr>
              <a:cxnSpLocks noChangeShapeType="1"/>
              <a:stCxn id="87195" idx="6"/>
              <a:endCxn id="87192" idx="2"/>
            </p:cNvCxnSpPr>
            <p:nvPr/>
          </p:nvCxnSpPr>
          <p:spPr bwMode="auto">
            <a:xfrm>
              <a:off x="2072" y="2813"/>
              <a:ext cx="1598" cy="1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87198" name="AutoShape 314"/>
            <p:cNvCxnSpPr>
              <a:cxnSpLocks noChangeShapeType="1"/>
              <a:stCxn id="87195" idx="2"/>
            </p:cNvCxnSpPr>
            <p:nvPr/>
          </p:nvCxnSpPr>
          <p:spPr bwMode="auto">
            <a:xfrm flipH="1">
              <a:off x="1721" y="2813"/>
              <a:ext cx="294" cy="1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87199" name="Oval 315"/>
            <p:cNvSpPr>
              <a:spLocks noChangeArrowheads="1"/>
            </p:cNvSpPr>
            <p:nvPr/>
          </p:nvSpPr>
          <p:spPr bwMode="auto">
            <a:xfrm>
              <a:off x="3528" y="1933"/>
              <a:ext cx="41" cy="41"/>
            </a:xfrm>
            <a:prstGeom prst="ellipse">
              <a:avLst/>
            </a:prstGeom>
            <a:noFill/>
            <a:ln w="254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7200" name="Oval 316"/>
            <p:cNvSpPr>
              <a:spLocks noChangeArrowheads="1"/>
            </p:cNvSpPr>
            <p:nvPr/>
          </p:nvSpPr>
          <p:spPr bwMode="auto">
            <a:xfrm>
              <a:off x="2220" y="2152"/>
              <a:ext cx="84" cy="76"/>
            </a:xfrm>
            <a:prstGeom prst="ellipse">
              <a:avLst/>
            </a:prstGeom>
            <a:solidFill>
              <a:srgbClr val="FFFFFF"/>
            </a:solidFill>
            <a:ln w="254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ECEN 301</a:t>
            </a:r>
          </a:p>
        </p:txBody>
      </p:sp>
      <p:sp>
        <p:nvSpPr>
          <p:cNvPr id="88067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Discussion #25 – Final Review</a:t>
            </a:r>
          </a:p>
        </p:txBody>
      </p:sp>
      <p:sp>
        <p:nvSpPr>
          <p:cNvPr id="88068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ACE0E815-AE2B-4820-B163-477D1FE0F4C8}" type="slidenum">
              <a:rPr lang="en-US" smtClean="0"/>
              <a:pPr lvl="1"/>
              <a:t>79</a:t>
            </a:fld>
            <a:endParaRPr lang="en-US" smtClean="0"/>
          </a:p>
        </p:txBody>
      </p:sp>
      <p:sp>
        <p:nvSpPr>
          <p:cNvPr id="880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Sequential Logic</a:t>
            </a:r>
          </a:p>
        </p:txBody>
      </p:sp>
      <p:sp>
        <p:nvSpPr>
          <p:cNvPr id="88070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06400" y="1333500"/>
            <a:ext cx="8585200" cy="881063"/>
          </a:xfrm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sz="2400" b="1" u="sng" smtClean="0"/>
              <a:t>Example9</a:t>
            </a:r>
            <a:r>
              <a:rPr lang="en-US" sz="2400" smtClean="0"/>
              <a:t>: Assuming the outputs of the following circuit start in a 000 state, determine the outputs for 4 clock cycles</a:t>
            </a:r>
          </a:p>
        </p:txBody>
      </p:sp>
      <p:sp>
        <p:nvSpPr>
          <p:cNvPr id="88071" name="Text Box 70"/>
          <p:cNvSpPr txBox="1">
            <a:spLocks noChangeArrowheads="1"/>
          </p:cNvSpPr>
          <p:nvPr/>
        </p:nvSpPr>
        <p:spPr bwMode="auto">
          <a:xfrm>
            <a:off x="2635250" y="4114800"/>
            <a:ext cx="641350" cy="366713"/>
          </a:xfrm>
          <a:prstGeom prst="rect">
            <a:avLst/>
          </a:prstGeom>
          <a:noFill/>
          <a:ln w="254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/>
              <a:t>CLK</a:t>
            </a:r>
          </a:p>
        </p:txBody>
      </p:sp>
      <p:graphicFrame>
        <p:nvGraphicFramePr>
          <p:cNvPr id="950523" name="Group 251"/>
          <p:cNvGraphicFramePr>
            <a:graphicFrameLocks noGrp="1"/>
          </p:cNvGraphicFramePr>
          <p:nvPr>
            <p:ph sz="half" idx="2"/>
          </p:nvPr>
        </p:nvGraphicFramePr>
        <p:xfrm>
          <a:off x="304800" y="2459038"/>
          <a:ext cx="2122488" cy="1005840"/>
        </p:xfrm>
        <a:graphic>
          <a:graphicData uri="http://schemas.openxmlformats.org/drawingml/2006/table">
            <a:tbl>
              <a:tblPr/>
              <a:tblGrid>
                <a:gridCol w="752475"/>
                <a:gridCol w="501650"/>
                <a:gridCol w="438150"/>
                <a:gridCol w="430213"/>
              </a:tblGrid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Cycle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Q</a:t>
                      </a:r>
                      <a:r>
                        <a:rPr kumimoji="0" lang="en-US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Q</a:t>
                      </a:r>
                      <a:r>
                        <a:rPr kumimoji="0" lang="en-US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Q</a:t>
                      </a:r>
                      <a:r>
                        <a:rPr kumimoji="0" lang="en-US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start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950358" name="Group 86"/>
          <p:cNvGraphicFramePr>
            <a:graphicFrameLocks noGrp="1"/>
          </p:cNvGraphicFramePr>
          <p:nvPr/>
        </p:nvGraphicFramePr>
        <p:xfrm>
          <a:off x="5181600" y="4953000"/>
          <a:ext cx="1905000" cy="1066800"/>
        </p:xfrm>
        <a:graphic>
          <a:graphicData uri="http://schemas.openxmlformats.org/drawingml/2006/table">
            <a:tbl>
              <a:tblPr/>
              <a:tblGrid>
                <a:gridCol w="457200"/>
                <a:gridCol w="762000"/>
                <a:gridCol w="685800"/>
              </a:tblGrid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CLK</a:t>
                      </a:r>
                      <a:endParaRPr kumimoji="0" lang="en-US" sz="2000" b="0" i="0" u="none" strike="noStrike" cap="none" normalizeH="0" baseline="-2500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Q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new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Q</a:t>
                      </a:r>
                      <a:r>
                        <a:rPr kumimoji="0" lang="en-US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old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95A9">
                        <a:alpha val="50000"/>
                      </a:srgbClr>
                    </a:solidFill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Q</a:t>
                      </a:r>
                      <a:r>
                        <a:rPr kumimoji="0" lang="en-US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old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95A9">
                        <a:alpha val="5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88107" name="Line 102"/>
          <p:cNvSpPr>
            <a:spLocks noChangeShapeType="1"/>
          </p:cNvSpPr>
          <p:nvPr/>
        </p:nvSpPr>
        <p:spPr bwMode="auto">
          <a:xfrm flipV="1">
            <a:off x="6043613" y="5392738"/>
            <a:ext cx="0" cy="279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lg" len="lg"/>
            <a:tailEnd type="arrow" w="lg" len="med"/>
          </a:ln>
        </p:spPr>
        <p:txBody>
          <a:bodyPr/>
          <a:lstStyle/>
          <a:p>
            <a:endParaRPr lang="en-US"/>
          </a:p>
        </p:txBody>
      </p:sp>
      <p:sp>
        <p:nvSpPr>
          <p:cNvPr id="88108" name="Line 103"/>
          <p:cNvSpPr>
            <a:spLocks noChangeShapeType="1"/>
          </p:cNvSpPr>
          <p:nvPr/>
        </p:nvSpPr>
        <p:spPr bwMode="auto">
          <a:xfrm flipV="1">
            <a:off x="6043613" y="5700713"/>
            <a:ext cx="0" cy="279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lg" len="lg"/>
            <a:tailEnd type="arrow" w="lg" len="med"/>
          </a:ln>
        </p:spPr>
        <p:txBody>
          <a:bodyPr/>
          <a:lstStyle/>
          <a:p>
            <a:endParaRPr lang="en-US"/>
          </a:p>
        </p:txBody>
      </p:sp>
      <p:sp>
        <p:nvSpPr>
          <p:cNvPr id="88109" name="Line 104"/>
          <p:cNvSpPr>
            <a:spLocks noChangeShapeType="1"/>
          </p:cNvSpPr>
          <p:nvPr/>
        </p:nvSpPr>
        <p:spPr bwMode="auto">
          <a:xfrm>
            <a:off x="6553200" y="5756275"/>
            <a:ext cx="354013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950377" name="Group 105"/>
          <p:cNvGraphicFramePr>
            <a:graphicFrameLocks noGrp="1"/>
          </p:cNvGraphicFramePr>
          <p:nvPr/>
        </p:nvGraphicFramePr>
        <p:xfrm>
          <a:off x="7162800" y="4953000"/>
          <a:ext cx="1905000" cy="1066800"/>
        </p:xfrm>
        <a:graphic>
          <a:graphicData uri="http://schemas.openxmlformats.org/drawingml/2006/table">
            <a:tbl>
              <a:tblPr/>
              <a:tblGrid>
                <a:gridCol w="457200"/>
                <a:gridCol w="762000"/>
                <a:gridCol w="685800"/>
              </a:tblGrid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CLK</a:t>
                      </a:r>
                      <a:endParaRPr kumimoji="0" lang="en-US" sz="2000" b="0" i="0" u="none" strike="noStrike" cap="none" normalizeH="0" baseline="-2500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Q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new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95A9">
                        <a:alpha val="50000"/>
                      </a:srgbClr>
                    </a:solidFill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95A9">
                        <a:alpha val="5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88126" name="Line 121"/>
          <p:cNvSpPr>
            <a:spLocks noChangeShapeType="1"/>
          </p:cNvSpPr>
          <p:nvPr/>
        </p:nvSpPr>
        <p:spPr bwMode="auto">
          <a:xfrm flipV="1">
            <a:off x="8001000" y="5362575"/>
            <a:ext cx="0" cy="279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lg" len="lg"/>
            <a:tailEnd type="arrow" w="lg" len="med"/>
          </a:ln>
        </p:spPr>
        <p:txBody>
          <a:bodyPr/>
          <a:lstStyle/>
          <a:p>
            <a:endParaRPr lang="en-US"/>
          </a:p>
        </p:txBody>
      </p:sp>
      <p:sp>
        <p:nvSpPr>
          <p:cNvPr id="88127" name="Line 122"/>
          <p:cNvSpPr>
            <a:spLocks noChangeShapeType="1"/>
          </p:cNvSpPr>
          <p:nvPr/>
        </p:nvSpPr>
        <p:spPr bwMode="auto">
          <a:xfrm flipV="1">
            <a:off x="8001000" y="5670550"/>
            <a:ext cx="0" cy="279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lg" len="lg"/>
            <a:tailEnd type="arrow" w="lg" len="med"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950395" name="Group 123"/>
          <p:cNvGraphicFramePr>
            <a:graphicFrameLocks noGrp="1"/>
          </p:cNvGraphicFramePr>
          <p:nvPr/>
        </p:nvGraphicFramePr>
        <p:xfrm>
          <a:off x="2743200" y="4564063"/>
          <a:ext cx="2362200" cy="1737360"/>
        </p:xfrm>
        <a:graphic>
          <a:graphicData uri="http://schemas.openxmlformats.org/drawingml/2006/table">
            <a:tbl>
              <a:tblPr/>
              <a:tblGrid>
                <a:gridCol w="457200"/>
                <a:gridCol w="457200"/>
                <a:gridCol w="762000"/>
                <a:gridCol w="685800"/>
              </a:tblGrid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J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K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CLK</a:t>
                      </a:r>
                      <a:endParaRPr kumimoji="0" lang="en-US" sz="2000" b="0" i="0" u="none" strike="noStrike" cap="none" normalizeH="0" baseline="-2500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Q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new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Q</a:t>
                      </a:r>
                      <a:r>
                        <a:rPr kumimoji="0" lang="en-US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old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95A9">
                        <a:alpha val="50000"/>
                      </a:srgbClr>
                    </a:solidFill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95A9">
                        <a:alpha val="50000"/>
                      </a:srgbClr>
                    </a:solidFill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95A9">
                        <a:alpha val="50000"/>
                      </a:srgbClr>
                    </a:solidFill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Q</a:t>
                      </a:r>
                      <a:r>
                        <a:rPr kumimoji="0" lang="en-US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old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95A9">
                        <a:alpha val="5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88155" name="Line 150"/>
          <p:cNvSpPr>
            <a:spLocks noChangeShapeType="1"/>
          </p:cNvSpPr>
          <p:nvPr/>
        </p:nvSpPr>
        <p:spPr bwMode="auto">
          <a:xfrm flipV="1">
            <a:off x="3986213" y="4986338"/>
            <a:ext cx="0" cy="279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lg" len="lg"/>
            <a:tailEnd type="arrow" w="lg" len="med"/>
          </a:ln>
        </p:spPr>
        <p:txBody>
          <a:bodyPr/>
          <a:lstStyle/>
          <a:p>
            <a:endParaRPr lang="en-US"/>
          </a:p>
        </p:txBody>
      </p:sp>
      <p:sp>
        <p:nvSpPr>
          <p:cNvPr id="88156" name="Line 151"/>
          <p:cNvSpPr>
            <a:spLocks noChangeShapeType="1"/>
          </p:cNvSpPr>
          <p:nvPr/>
        </p:nvSpPr>
        <p:spPr bwMode="auto">
          <a:xfrm flipV="1">
            <a:off x="3986213" y="5294313"/>
            <a:ext cx="0" cy="279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lg" len="lg"/>
            <a:tailEnd type="arrow" w="lg" len="med"/>
          </a:ln>
        </p:spPr>
        <p:txBody>
          <a:bodyPr/>
          <a:lstStyle/>
          <a:p>
            <a:endParaRPr lang="en-US"/>
          </a:p>
        </p:txBody>
      </p:sp>
      <p:sp>
        <p:nvSpPr>
          <p:cNvPr id="88157" name="Line 152"/>
          <p:cNvSpPr>
            <a:spLocks noChangeShapeType="1"/>
          </p:cNvSpPr>
          <p:nvPr/>
        </p:nvSpPr>
        <p:spPr bwMode="auto">
          <a:xfrm flipV="1">
            <a:off x="3984625" y="5635625"/>
            <a:ext cx="0" cy="279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lg" len="lg"/>
            <a:tailEnd type="arrow" w="lg" len="med"/>
          </a:ln>
        </p:spPr>
        <p:txBody>
          <a:bodyPr/>
          <a:lstStyle/>
          <a:p>
            <a:endParaRPr lang="en-US"/>
          </a:p>
        </p:txBody>
      </p:sp>
      <p:sp>
        <p:nvSpPr>
          <p:cNvPr id="88158" name="Line 153"/>
          <p:cNvSpPr>
            <a:spLocks noChangeShapeType="1"/>
          </p:cNvSpPr>
          <p:nvPr/>
        </p:nvSpPr>
        <p:spPr bwMode="auto">
          <a:xfrm flipV="1">
            <a:off x="3984625" y="5976938"/>
            <a:ext cx="0" cy="279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lg" len="lg"/>
            <a:tailEnd type="arrow" w="lg" len="med"/>
          </a:ln>
        </p:spPr>
        <p:txBody>
          <a:bodyPr/>
          <a:lstStyle/>
          <a:p>
            <a:endParaRPr lang="en-US"/>
          </a:p>
        </p:txBody>
      </p:sp>
      <p:sp>
        <p:nvSpPr>
          <p:cNvPr id="88159" name="Line 154"/>
          <p:cNvSpPr>
            <a:spLocks noChangeShapeType="1"/>
          </p:cNvSpPr>
          <p:nvPr/>
        </p:nvSpPr>
        <p:spPr bwMode="auto">
          <a:xfrm>
            <a:off x="4560888" y="6021388"/>
            <a:ext cx="354012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88160" name="Text Box 155"/>
          <p:cNvSpPr txBox="1">
            <a:spLocks noChangeArrowheads="1"/>
          </p:cNvSpPr>
          <p:nvPr/>
        </p:nvSpPr>
        <p:spPr bwMode="auto">
          <a:xfrm>
            <a:off x="4110038" y="2133600"/>
            <a:ext cx="298450" cy="366713"/>
          </a:xfrm>
          <a:prstGeom prst="rect">
            <a:avLst/>
          </a:prstGeom>
          <a:noFill/>
          <a:ln w="254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800000"/>
                </a:solidFill>
              </a:rPr>
              <a:t>1</a:t>
            </a:r>
          </a:p>
        </p:txBody>
      </p:sp>
      <p:sp>
        <p:nvSpPr>
          <p:cNvPr id="88161" name="Text Box 156"/>
          <p:cNvSpPr txBox="1">
            <a:spLocks noChangeArrowheads="1"/>
          </p:cNvSpPr>
          <p:nvPr/>
        </p:nvSpPr>
        <p:spPr bwMode="auto">
          <a:xfrm>
            <a:off x="6635750" y="2133600"/>
            <a:ext cx="298450" cy="366713"/>
          </a:xfrm>
          <a:prstGeom prst="rect">
            <a:avLst/>
          </a:prstGeom>
          <a:noFill/>
          <a:ln w="254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800000"/>
                </a:solidFill>
              </a:rPr>
              <a:t>1</a:t>
            </a:r>
          </a:p>
        </p:txBody>
      </p:sp>
      <p:sp>
        <p:nvSpPr>
          <p:cNvPr id="88162" name="Text Box 157"/>
          <p:cNvSpPr txBox="1">
            <a:spLocks noChangeArrowheads="1"/>
          </p:cNvSpPr>
          <p:nvPr/>
        </p:nvSpPr>
        <p:spPr bwMode="auto">
          <a:xfrm>
            <a:off x="8388350" y="2133600"/>
            <a:ext cx="298450" cy="366713"/>
          </a:xfrm>
          <a:prstGeom prst="rect">
            <a:avLst/>
          </a:prstGeom>
          <a:noFill/>
          <a:ln w="254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800000"/>
                </a:solidFill>
              </a:rPr>
              <a:t>1</a:t>
            </a:r>
          </a:p>
        </p:txBody>
      </p:sp>
      <p:sp>
        <p:nvSpPr>
          <p:cNvPr id="88163" name="Text Box 158"/>
          <p:cNvSpPr txBox="1">
            <a:spLocks noChangeArrowheads="1"/>
          </p:cNvSpPr>
          <p:nvPr/>
        </p:nvSpPr>
        <p:spPr bwMode="auto">
          <a:xfrm>
            <a:off x="4832350" y="3200400"/>
            <a:ext cx="273050" cy="304800"/>
          </a:xfrm>
          <a:prstGeom prst="rect">
            <a:avLst/>
          </a:prstGeom>
          <a:noFill/>
          <a:ln w="254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800000"/>
                </a:solidFill>
              </a:rPr>
              <a:t>0</a:t>
            </a:r>
          </a:p>
        </p:txBody>
      </p:sp>
      <p:sp>
        <p:nvSpPr>
          <p:cNvPr id="88164" name="Text Box 159"/>
          <p:cNvSpPr txBox="1">
            <a:spLocks noChangeArrowheads="1"/>
          </p:cNvSpPr>
          <p:nvPr/>
        </p:nvSpPr>
        <p:spPr bwMode="auto">
          <a:xfrm>
            <a:off x="4832350" y="2895600"/>
            <a:ext cx="273050" cy="304800"/>
          </a:xfrm>
          <a:prstGeom prst="rect">
            <a:avLst/>
          </a:prstGeom>
          <a:noFill/>
          <a:ln w="254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800000"/>
                </a:solidFill>
              </a:rPr>
              <a:t>0</a:t>
            </a:r>
          </a:p>
        </p:txBody>
      </p:sp>
      <p:sp>
        <p:nvSpPr>
          <p:cNvPr id="88165" name="Text Box 160"/>
          <p:cNvSpPr txBox="1">
            <a:spLocks noChangeArrowheads="1"/>
          </p:cNvSpPr>
          <p:nvPr/>
        </p:nvSpPr>
        <p:spPr bwMode="auto">
          <a:xfrm>
            <a:off x="6929438" y="2971800"/>
            <a:ext cx="273050" cy="304800"/>
          </a:xfrm>
          <a:prstGeom prst="rect">
            <a:avLst/>
          </a:prstGeom>
          <a:noFill/>
          <a:ln w="254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800000"/>
                </a:solidFill>
              </a:rPr>
              <a:t>0</a:t>
            </a:r>
          </a:p>
        </p:txBody>
      </p:sp>
      <p:sp>
        <p:nvSpPr>
          <p:cNvPr id="88166" name="Text Box 161"/>
          <p:cNvSpPr txBox="1">
            <a:spLocks noChangeArrowheads="1"/>
          </p:cNvSpPr>
          <p:nvPr/>
        </p:nvSpPr>
        <p:spPr bwMode="auto">
          <a:xfrm>
            <a:off x="6934200" y="2527300"/>
            <a:ext cx="273050" cy="304800"/>
          </a:xfrm>
          <a:prstGeom prst="rect">
            <a:avLst/>
          </a:prstGeom>
          <a:noFill/>
          <a:ln w="254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800000"/>
                </a:solidFill>
              </a:rPr>
              <a:t>0</a:t>
            </a:r>
          </a:p>
        </p:txBody>
      </p:sp>
      <p:sp>
        <p:nvSpPr>
          <p:cNvPr id="88167" name="Text Box 162"/>
          <p:cNvSpPr txBox="1">
            <a:spLocks noChangeArrowheads="1"/>
          </p:cNvSpPr>
          <p:nvPr/>
        </p:nvSpPr>
        <p:spPr bwMode="auto">
          <a:xfrm>
            <a:off x="5746750" y="3276600"/>
            <a:ext cx="273050" cy="304800"/>
          </a:xfrm>
          <a:prstGeom prst="rect">
            <a:avLst/>
          </a:prstGeom>
          <a:noFill/>
          <a:ln w="254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800000"/>
                </a:solidFill>
              </a:rPr>
              <a:t>1</a:t>
            </a:r>
          </a:p>
        </p:txBody>
      </p:sp>
      <p:sp>
        <p:nvSpPr>
          <p:cNvPr id="88168" name="Text Box 163"/>
          <p:cNvSpPr txBox="1">
            <a:spLocks noChangeArrowheads="1"/>
          </p:cNvSpPr>
          <p:nvPr/>
        </p:nvSpPr>
        <p:spPr bwMode="auto">
          <a:xfrm>
            <a:off x="7543800" y="3048000"/>
            <a:ext cx="273050" cy="304800"/>
          </a:xfrm>
          <a:prstGeom prst="rect">
            <a:avLst/>
          </a:prstGeom>
          <a:noFill/>
          <a:ln w="254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800000"/>
                </a:solidFill>
              </a:rPr>
              <a:t>1</a:t>
            </a:r>
          </a:p>
        </p:txBody>
      </p:sp>
      <p:sp>
        <p:nvSpPr>
          <p:cNvPr id="88169" name="Text Box 164"/>
          <p:cNvSpPr txBox="1">
            <a:spLocks noChangeArrowheads="1"/>
          </p:cNvSpPr>
          <p:nvPr/>
        </p:nvSpPr>
        <p:spPr bwMode="auto">
          <a:xfrm>
            <a:off x="3200400" y="3257550"/>
            <a:ext cx="273050" cy="304800"/>
          </a:xfrm>
          <a:prstGeom prst="rect">
            <a:avLst/>
          </a:prstGeom>
          <a:noFill/>
          <a:ln w="254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800000"/>
                </a:solidFill>
              </a:rPr>
              <a:t>1</a:t>
            </a:r>
          </a:p>
        </p:txBody>
      </p:sp>
      <p:sp>
        <p:nvSpPr>
          <p:cNvPr id="88170" name="Text Box 165"/>
          <p:cNvSpPr txBox="1">
            <a:spLocks noChangeArrowheads="1"/>
          </p:cNvSpPr>
          <p:nvPr/>
        </p:nvSpPr>
        <p:spPr bwMode="auto">
          <a:xfrm>
            <a:off x="3260725" y="3810000"/>
            <a:ext cx="273050" cy="304800"/>
          </a:xfrm>
          <a:prstGeom prst="rect">
            <a:avLst/>
          </a:prstGeom>
          <a:noFill/>
          <a:ln w="254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800000"/>
                </a:solidFill>
              </a:rPr>
              <a:t>0</a:t>
            </a:r>
          </a:p>
        </p:txBody>
      </p:sp>
      <p:sp>
        <p:nvSpPr>
          <p:cNvPr id="88171" name="Text Box 166"/>
          <p:cNvSpPr txBox="1">
            <a:spLocks noChangeArrowheads="1"/>
          </p:cNvSpPr>
          <p:nvPr/>
        </p:nvSpPr>
        <p:spPr bwMode="auto">
          <a:xfrm>
            <a:off x="406400" y="3748088"/>
            <a:ext cx="1997075" cy="650875"/>
          </a:xfrm>
          <a:prstGeom prst="rect">
            <a:avLst/>
          </a:prstGeom>
          <a:solidFill>
            <a:srgbClr val="FFFF99">
              <a:alpha val="70195"/>
            </a:srgbClr>
          </a:solidFill>
          <a:ln w="9525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>
            <a:spAutoFit/>
          </a:bodyPr>
          <a:lstStyle/>
          <a:p>
            <a:pPr algn="l"/>
            <a:r>
              <a:rPr lang="en-US"/>
              <a:t>Outputs change on </a:t>
            </a:r>
            <a:r>
              <a:rPr lang="en-US" b="1"/>
              <a:t>new clock cycle</a:t>
            </a:r>
          </a:p>
        </p:txBody>
      </p:sp>
      <p:sp>
        <p:nvSpPr>
          <p:cNvPr id="88172" name="Oval 167"/>
          <p:cNvSpPr>
            <a:spLocks noChangeArrowheads="1"/>
          </p:cNvSpPr>
          <p:nvPr/>
        </p:nvSpPr>
        <p:spPr bwMode="auto">
          <a:xfrm>
            <a:off x="6553200" y="2133600"/>
            <a:ext cx="425450" cy="420688"/>
          </a:xfrm>
          <a:prstGeom prst="ellipse">
            <a:avLst/>
          </a:prstGeom>
          <a:noFill/>
          <a:ln w="19050">
            <a:solidFill>
              <a:srgbClr val="FF6600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88173" name="AutoShape 168"/>
          <p:cNvCxnSpPr>
            <a:cxnSpLocks noChangeShapeType="1"/>
            <a:stCxn id="88171" idx="3"/>
            <a:endCxn id="88176" idx="2"/>
          </p:cNvCxnSpPr>
          <p:nvPr/>
        </p:nvCxnSpPr>
        <p:spPr bwMode="auto">
          <a:xfrm flipV="1">
            <a:off x="2403475" y="2344738"/>
            <a:ext cx="1631950" cy="1728787"/>
          </a:xfrm>
          <a:prstGeom prst="straightConnector1">
            <a:avLst/>
          </a:prstGeom>
          <a:noFill/>
          <a:ln w="25400">
            <a:solidFill>
              <a:srgbClr val="800000"/>
            </a:solidFill>
            <a:round/>
            <a:headEnd type="none" w="lg" len="lg"/>
            <a:tailEnd type="triangle" w="lg" len="lg"/>
          </a:ln>
        </p:spPr>
      </p:cxnSp>
      <p:sp>
        <p:nvSpPr>
          <p:cNvPr id="88174" name="Oval 238"/>
          <p:cNvSpPr>
            <a:spLocks noChangeArrowheads="1"/>
          </p:cNvSpPr>
          <p:nvPr/>
        </p:nvSpPr>
        <p:spPr bwMode="auto">
          <a:xfrm>
            <a:off x="8337550" y="2133600"/>
            <a:ext cx="425450" cy="420688"/>
          </a:xfrm>
          <a:prstGeom prst="ellipse">
            <a:avLst/>
          </a:prstGeom>
          <a:noFill/>
          <a:ln w="19050">
            <a:solidFill>
              <a:srgbClr val="FF6600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88175" name="Group 252"/>
          <p:cNvGrpSpPr>
            <a:grpSpLocks/>
          </p:cNvGrpSpPr>
          <p:nvPr/>
        </p:nvGrpSpPr>
        <p:grpSpPr bwMode="auto">
          <a:xfrm>
            <a:off x="2732088" y="1905000"/>
            <a:ext cx="6448425" cy="2593975"/>
            <a:chOff x="1721" y="1200"/>
            <a:chExt cx="4062" cy="1634"/>
          </a:xfrm>
        </p:grpSpPr>
        <p:grpSp>
          <p:nvGrpSpPr>
            <p:cNvPr id="88177" name="Group 253"/>
            <p:cNvGrpSpPr>
              <a:grpSpLocks/>
            </p:cNvGrpSpPr>
            <p:nvPr/>
          </p:nvGrpSpPr>
          <p:grpSpPr bwMode="auto">
            <a:xfrm>
              <a:off x="3830" y="1947"/>
              <a:ext cx="345" cy="484"/>
              <a:chOff x="3419" y="2531"/>
              <a:chExt cx="384" cy="576"/>
            </a:xfrm>
          </p:grpSpPr>
          <p:sp>
            <p:nvSpPr>
              <p:cNvPr id="88240" name="Rectangle 254"/>
              <p:cNvSpPr>
                <a:spLocks noChangeArrowheads="1"/>
              </p:cNvSpPr>
              <p:nvPr/>
            </p:nvSpPr>
            <p:spPr bwMode="auto">
              <a:xfrm>
                <a:off x="3419" y="2531"/>
                <a:ext cx="384" cy="576"/>
              </a:xfrm>
              <a:prstGeom prst="rect">
                <a:avLst/>
              </a:prstGeom>
              <a:solidFill>
                <a:srgbClr val="ABA964">
                  <a:alpha val="20000"/>
                </a:srgb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8241" name="AutoShape 255"/>
              <p:cNvSpPr>
                <a:spLocks noChangeArrowheads="1"/>
              </p:cNvSpPr>
              <p:nvPr/>
            </p:nvSpPr>
            <p:spPr bwMode="auto">
              <a:xfrm rot="5400000" flipH="1">
                <a:off x="3390" y="2903"/>
                <a:ext cx="165" cy="107"/>
              </a:xfrm>
              <a:prstGeom prst="triangle">
                <a:avLst>
                  <a:gd name="adj" fmla="val 50000"/>
                </a:avLst>
              </a:prstGeom>
              <a:solidFill>
                <a:srgbClr val="8495A9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88178" name="Text Box 256"/>
            <p:cNvSpPr txBox="1">
              <a:spLocks noChangeArrowheads="1"/>
            </p:cNvSpPr>
            <p:nvPr/>
          </p:nvSpPr>
          <p:spPr bwMode="auto">
            <a:xfrm>
              <a:off x="3808" y="1998"/>
              <a:ext cx="194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600"/>
                <a:t>T</a:t>
              </a:r>
            </a:p>
          </p:txBody>
        </p:sp>
        <p:sp>
          <p:nvSpPr>
            <p:cNvPr id="88179" name="Text Box 257"/>
            <p:cNvSpPr txBox="1">
              <a:spLocks noChangeArrowheads="1"/>
            </p:cNvSpPr>
            <p:nvPr/>
          </p:nvSpPr>
          <p:spPr bwMode="auto">
            <a:xfrm>
              <a:off x="3997" y="1998"/>
              <a:ext cx="208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600"/>
                <a:t>Q</a:t>
              </a:r>
            </a:p>
          </p:txBody>
        </p:sp>
        <p:sp>
          <p:nvSpPr>
            <p:cNvPr id="88180" name="Text Box 258"/>
            <p:cNvSpPr txBox="1">
              <a:spLocks noChangeArrowheads="1"/>
            </p:cNvSpPr>
            <p:nvPr/>
          </p:nvSpPr>
          <p:spPr bwMode="auto">
            <a:xfrm>
              <a:off x="3880" y="2223"/>
              <a:ext cx="340" cy="19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400"/>
                <a:t>CLK</a:t>
              </a:r>
            </a:p>
          </p:txBody>
        </p:sp>
        <p:sp>
          <p:nvSpPr>
            <p:cNvPr id="88181" name="Rectangle 259"/>
            <p:cNvSpPr>
              <a:spLocks noChangeArrowheads="1"/>
            </p:cNvSpPr>
            <p:nvPr/>
          </p:nvSpPr>
          <p:spPr bwMode="auto">
            <a:xfrm>
              <a:off x="2309" y="2073"/>
              <a:ext cx="344" cy="587"/>
            </a:xfrm>
            <a:prstGeom prst="rect">
              <a:avLst/>
            </a:prstGeom>
            <a:solidFill>
              <a:srgbClr val="ABA964">
                <a:alpha val="20000"/>
              </a:srgb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8182" name="AutoShape 260"/>
            <p:cNvSpPr>
              <a:spLocks noChangeArrowheads="1"/>
            </p:cNvSpPr>
            <p:nvPr/>
          </p:nvSpPr>
          <p:spPr bwMode="auto">
            <a:xfrm rot="5400000" flipH="1">
              <a:off x="2288" y="2330"/>
              <a:ext cx="138" cy="96"/>
            </a:xfrm>
            <a:prstGeom prst="triangle">
              <a:avLst>
                <a:gd name="adj" fmla="val 50000"/>
              </a:avLst>
            </a:prstGeom>
            <a:solidFill>
              <a:srgbClr val="8495A9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8183" name="Text Box 261"/>
            <p:cNvSpPr txBox="1">
              <a:spLocks noChangeArrowheads="1"/>
            </p:cNvSpPr>
            <p:nvPr/>
          </p:nvSpPr>
          <p:spPr bwMode="auto">
            <a:xfrm>
              <a:off x="2301" y="2096"/>
              <a:ext cx="166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600"/>
                <a:t>J</a:t>
              </a:r>
            </a:p>
          </p:txBody>
        </p:sp>
        <p:sp>
          <p:nvSpPr>
            <p:cNvPr id="88184" name="Text Box 262"/>
            <p:cNvSpPr txBox="1">
              <a:spLocks noChangeArrowheads="1"/>
            </p:cNvSpPr>
            <p:nvPr/>
          </p:nvSpPr>
          <p:spPr bwMode="auto">
            <a:xfrm>
              <a:off x="2475" y="2119"/>
              <a:ext cx="208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600"/>
                <a:t>Q</a:t>
              </a:r>
            </a:p>
          </p:txBody>
        </p:sp>
        <p:sp>
          <p:nvSpPr>
            <p:cNvPr id="88185" name="Text Box 263"/>
            <p:cNvSpPr txBox="1">
              <a:spLocks noChangeArrowheads="1"/>
            </p:cNvSpPr>
            <p:nvPr/>
          </p:nvSpPr>
          <p:spPr bwMode="auto">
            <a:xfrm>
              <a:off x="2358" y="2297"/>
              <a:ext cx="340" cy="19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400"/>
                <a:t>CLK</a:t>
              </a:r>
            </a:p>
          </p:txBody>
        </p:sp>
        <p:sp>
          <p:nvSpPr>
            <p:cNvPr id="88186" name="Text Box 264"/>
            <p:cNvSpPr txBox="1">
              <a:spLocks noChangeArrowheads="1"/>
            </p:cNvSpPr>
            <p:nvPr/>
          </p:nvSpPr>
          <p:spPr bwMode="auto">
            <a:xfrm>
              <a:off x="2280" y="2482"/>
              <a:ext cx="208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600"/>
                <a:t>K</a:t>
              </a:r>
            </a:p>
          </p:txBody>
        </p:sp>
        <p:grpSp>
          <p:nvGrpSpPr>
            <p:cNvPr id="88187" name="Group 265"/>
            <p:cNvGrpSpPr>
              <a:grpSpLocks/>
            </p:cNvGrpSpPr>
            <p:nvPr/>
          </p:nvGrpSpPr>
          <p:grpSpPr bwMode="auto">
            <a:xfrm>
              <a:off x="5000" y="1935"/>
              <a:ext cx="345" cy="483"/>
              <a:chOff x="3419" y="2531"/>
              <a:chExt cx="384" cy="576"/>
            </a:xfrm>
          </p:grpSpPr>
          <p:sp>
            <p:nvSpPr>
              <p:cNvPr id="88238" name="Rectangle 266"/>
              <p:cNvSpPr>
                <a:spLocks noChangeArrowheads="1"/>
              </p:cNvSpPr>
              <p:nvPr/>
            </p:nvSpPr>
            <p:spPr bwMode="auto">
              <a:xfrm>
                <a:off x="3419" y="2531"/>
                <a:ext cx="384" cy="576"/>
              </a:xfrm>
              <a:prstGeom prst="rect">
                <a:avLst/>
              </a:prstGeom>
              <a:solidFill>
                <a:srgbClr val="ABA964">
                  <a:alpha val="20000"/>
                </a:srgb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8239" name="AutoShape 267"/>
              <p:cNvSpPr>
                <a:spLocks noChangeArrowheads="1"/>
              </p:cNvSpPr>
              <p:nvPr/>
            </p:nvSpPr>
            <p:spPr bwMode="auto">
              <a:xfrm rot="5400000" flipH="1">
                <a:off x="3390" y="2903"/>
                <a:ext cx="165" cy="107"/>
              </a:xfrm>
              <a:prstGeom prst="triangle">
                <a:avLst>
                  <a:gd name="adj" fmla="val 50000"/>
                </a:avLst>
              </a:prstGeom>
              <a:solidFill>
                <a:srgbClr val="8495A9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88188" name="Text Box 268"/>
            <p:cNvSpPr txBox="1">
              <a:spLocks noChangeArrowheads="1"/>
            </p:cNvSpPr>
            <p:nvPr/>
          </p:nvSpPr>
          <p:spPr bwMode="auto">
            <a:xfrm>
              <a:off x="4971" y="1986"/>
              <a:ext cx="208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600"/>
                <a:t>D</a:t>
              </a:r>
            </a:p>
          </p:txBody>
        </p:sp>
        <p:sp>
          <p:nvSpPr>
            <p:cNvPr id="88189" name="Text Box 269"/>
            <p:cNvSpPr txBox="1">
              <a:spLocks noChangeArrowheads="1"/>
            </p:cNvSpPr>
            <p:nvPr/>
          </p:nvSpPr>
          <p:spPr bwMode="auto">
            <a:xfrm>
              <a:off x="5166" y="1986"/>
              <a:ext cx="208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600"/>
                <a:t>Q</a:t>
              </a:r>
            </a:p>
          </p:txBody>
        </p:sp>
        <p:sp>
          <p:nvSpPr>
            <p:cNvPr id="88190" name="Text Box 270"/>
            <p:cNvSpPr txBox="1">
              <a:spLocks noChangeArrowheads="1"/>
            </p:cNvSpPr>
            <p:nvPr/>
          </p:nvSpPr>
          <p:spPr bwMode="auto">
            <a:xfrm>
              <a:off x="5050" y="2211"/>
              <a:ext cx="340" cy="19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400"/>
                <a:t>CLK</a:t>
              </a:r>
            </a:p>
          </p:txBody>
        </p:sp>
        <p:sp>
          <p:nvSpPr>
            <p:cNvPr id="88191" name="Oval 271"/>
            <p:cNvSpPr>
              <a:spLocks noChangeArrowheads="1"/>
            </p:cNvSpPr>
            <p:nvPr/>
          </p:nvSpPr>
          <p:spPr bwMode="auto">
            <a:xfrm>
              <a:off x="4799" y="1829"/>
              <a:ext cx="41" cy="41"/>
            </a:xfrm>
            <a:prstGeom prst="ellipse">
              <a:avLst/>
            </a:prstGeom>
            <a:noFill/>
            <a:ln w="254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88192" name="Group 272"/>
            <p:cNvGrpSpPr>
              <a:grpSpLocks/>
            </p:cNvGrpSpPr>
            <p:nvPr/>
          </p:nvGrpSpPr>
          <p:grpSpPr bwMode="auto">
            <a:xfrm>
              <a:off x="4490" y="1733"/>
              <a:ext cx="307" cy="223"/>
              <a:chOff x="2325" y="1487"/>
              <a:chExt cx="926" cy="675"/>
            </a:xfrm>
          </p:grpSpPr>
          <p:sp>
            <p:nvSpPr>
              <p:cNvPr id="88233" name="Arc 273"/>
              <p:cNvSpPr>
                <a:spLocks/>
              </p:cNvSpPr>
              <p:nvPr/>
            </p:nvSpPr>
            <p:spPr bwMode="auto">
              <a:xfrm>
                <a:off x="2624" y="1489"/>
                <a:ext cx="622" cy="669"/>
              </a:xfrm>
              <a:custGeom>
                <a:avLst/>
                <a:gdLst>
                  <a:gd name="T0" fmla="*/ 0 w 18812"/>
                  <a:gd name="T1" fmla="*/ 0 h 21600"/>
                  <a:gd name="T2" fmla="*/ 1 w 18812"/>
                  <a:gd name="T3" fmla="*/ 0 h 21600"/>
                  <a:gd name="T4" fmla="*/ 0 w 18812"/>
                  <a:gd name="T5" fmla="*/ 1 h 21600"/>
                  <a:gd name="T6" fmla="*/ 0 60000 65536"/>
                  <a:gd name="T7" fmla="*/ 0 60000 65536"/>
                  <a:gd name="T8" fmla="*/ 0 60000 65536"/>
                  <a:gd name="T9" fmla="*/ 0 w 18812"/>
                  <a:gd name="T10" fmla="*/ 0 h 21600"/>
                  <a:gd name="T11" fmla="*/ 18812 w 18812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8812" h="21600" fill="none" extrusionOk="0">
                    <a:moveTo>
                      <a:pt x="0" y="0"/>
                    </a:moveTo>
                    <a:cubicBezTo>
                      <a:pt x="10" y="0"/>
                      <a:pt x="20" y="-1"/>
                      <a:pt x="30" y="0"/>
                    </a:cubicBezTo>
                    <a:cubicBezTo>
                      <a:pt x="7801" y="0"/>
                      <a:pt x="14973" y="4174"/>
                      <a:pt x="18811" y="10932"/>
                    </a:cubicBezTo>
                  </a:path>
                  <a:path w="18812" h="21600" stroke="0" extrusionOk="0">
                    <a:moveTo>
                      <a:pt x="0" y="0"/>
                    </a:moveTo>
                    <a:cubicBezTo>
                      <a:pt x="10" y="0"/>
                      <a:pt x="20" y="-1"/>
                      <a:pt x="30" y="0"/>
                    </a:cubicBezTo>
                    <a:cubicBezTo>
                      <a:pt x="7801" y="0"/>
                      <a:pt x="14973" y="4174"/>
                      <a:pt x="18811" y="10932"/>
                    </a:cubicBezTo>
                    <a:lnTo>
                      <a:pt x="30" y="21600"/>
                    </a:lnTo>
                    <a:close/>
                  </a:path>
                </a:pathLst>
              </a:custGeom>
              <a:noFill/>
              <a:ln w="25400" cap="rnd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8234" name="Arc 274"/>
              <p:cNvSpPr>
                <a:spLocks/>
              </p:cNvSpPr>
              <p:nvPr/>
            </p:nvSpPr>
            <p:spPr bwMode="auto">
              <a:xfrm rot="10800000">
                <a:off x="2633" y="1494"/>
                <a:ext cx="618" cy="668"/>
              </a:xfrm>
              <a:custGeom>
                <a:avLst/>
                <a:gdLst>
                  <a:gd name="T0" fmla="*/ 0 w 18694"/>
                  <a:gd name="T1" fmla="*/ 0 h 21600"/>
                  <a:gd name="T2" fmla="*/ 1 w 18694"/>
                  <a:gd name="T3" fmla="*/ 0 h 21600"/>
                  <a:gd name="T4" fmla="*/ 1 w 18694"/>
                  <a:gd name="T5" fmla="*/ 1 h 21600"/>
                  <a:gd name="T6" fmla="*/ 0 60000 65536"/>
                  <a:gd name="T7" fmla="*/ 0 60000 65536"/>
                  <a:gd name="T8" fmla="*/ 0 60000 65536"/>
                  <a:gd name="T9" fmla="*/ 0 w 18694"/>
                  <a:gd name="T10" fmla="*/ 0 h 21600"/>
                  <a:gd name="T11" fmla="*/ 18694 w 18694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8694" h="21600" fill="none" extrusionOk="0">
                    <a:moveTo>
                      <a:pt x="-1" y="10778"/>
                    </a:moveTo>
                    <a:cubicBezTo>
                      <a:pt x="3856" y="4117"/>
                      <a:pt x="10966" y="10"/>
                      <a:pt x="18664" y="0"/>
                    </a:cubicBezTo>
                  </a:path>
                  <a:path w="18694" h="21600" stroke="0" extrusionOk="0">
                    <a:moveTo>
                      <a:pt x="-1" y="10778"/>
                    </a:moveTo>
                    <a:cubicBezTo>
                      <a:pt x="3856" y="4117"/>
                      <a:pt x="10966" y="10"/>
                      <a:pt x="18664" y="0"/>
                    </a:cubicBezTo>
                    <a:lnTo>
                      <a:pt x="18694" y="21600"/>
                    </a:lnTo>
                    <a:close/>
                  </a:path>
                </a:pathLst>
              </a:custGeom>
              <a:noFill/>
              <a:ln w="25400" cap="rnd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8235" name="Line 275"/>
              <p:cNvSpPr>
                <a:spLocks noChangeShapeType="1"/>
              </p:cNvSpPr>
              <p:nvPr/>
            </p:nvSpPr>
            <p:spPr bwMode="auto">
              <a:xfrm flipH="1">
                <a:off x="2409" y="1488"/>
                <a:ext cx="215" cy="0"/>
              </a:xfrm>
              <a:prstGeom prst="line">
                <a:avLst/>
              </a:prstGeom>
              <a:noFill/>
              <a:ln w="254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8236" name="Line 276"/>
              <p:cNvSpPr>
                <a:spLocks noChangeShapeType="1"/>
              </p:cNvSpPr>
              <p:nvPr/>
            </p:nvSpPr>
            <p:spPr bwMode="auto">
              <a:xfrm flipH="1">
                <a:off x="2409" y="2156"/>
                <a:ext cx="215" cy="0"/>
              </a:xfrm>
              <a:prstGeom prst="line">
                <a:avLst/>
              </a:prstGeom>
              <a:noFill/>
              <a:ln w="254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8237" name="Arc 277"/>
              <p:cNvSpPr>
                <a:spLocks/>
              </p:cNvSpPr>
              <p:nvPr/>
            </p:nvSpPr>
            <p:spPr bwMode="auto">
              <a:xfrm>
                <a:off x="2325" y="1487"/>
                <a:ext cx="179" cy="671"/>
              </a:xfrm>
              <a:custGeom>
                <a:avLst/>
                <a:gdLst>
                  <a:gd name="T0" fmla="*/ 0 w 21600"/>
                  <a:gd name="T1" fmla="*/ 0 h 37948"/>
                  <a:gd name="T2" fmla="*/ 0 w 21600"/>
                  <a:gd name="T3" fmla="*/ 0 h 37948"/>
                  <a:gd name="T4" fmla="*/ 0 w 21600"/>
                  <a:gd name="T5" fmla="*/ 0 h 37948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37948"/>
                  <a:gd name="T11" fmla="*/ 21600 w 21600"/>
                  <a:gd name="T12" fmla="*/ 37948 h 3794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37948" fill="none" extrusionOk="0">
                    <a:moveTo>
                      <a:pt x="10071" y="-1"/>
                    </a:moveTo>
                    <a:cubicBezTo>
                      <a:pt x="17161" y="3736"/>
                      <a:pt x="21600" y="11092"/>
                      <a:pt x="21600" y="19108"/>
                    </a:cubicBezTo>
                    <a:cubicBezTo>
                      <a:pt x="21600" y="26921"/>
                      <a:pt x="17380" y="34126"/>
                      <a:pt x="10564" y="37947"/>
                    </a:cubicBezTo>
                  </a:path>
                  <a:path w="21600" h="37948" stroke="0" extrusionOk="0">
                    <a:moveTo>
                      <a:pt x="10071" y="-1"/>
                    </a:moveTo>
                    <a:cubicBezTo>
                      <a:pt x="17161" y="3736"/>
                      <a:pt x="21600" y="11092"/>
                      <a:pt x="21600" y="19108"/>
                    </a:cubicBezTo>
                    <a:cubicBezTo>
                      <a:pt x="21600" y="26921"/>
                      <a:pt x="17380" y="34126"/>
                      <a:pt x="10564" y="37947"/>
                    </a:cubicBezTo>
                    <a:lnTo>
                      <a:pt x="0" y="19108"/>
                    </a:lnTo>
                    <a:close/>
                  </a:path>
                </a:pathLst>
              </a:custGeom>
              <a:noFill/>
              <a:ln w="25400" cap="rnd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88193" name="Line 278"/>
            <p:cNvSpPr>
              <a:spLocks noChangeShapeType="1"/>
            </p:cNvSpPr>
            <p:nvPr/>
          </p:nvSpPr>
          <p:spPr bwMode="auto">
            <a:xfrm>
              <a:off x="4478" y="1779"/>
              <a:ext cx="59" cy="0"/>
            </a:xfrm>
            <a:prstGeom prst="line">
              <a:avLst/>
            </a:prstGeom>
            <a:noFill/>
            <a:ln w="254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8194" name="Line 279"/>
            <p:cNvSpPr>
              <a:spLocks noChangeShapeType="1"/>
            </p:cNvSpPr>
            <p:nvPr/>
          </p:nvSpPr>
          <p:spPr bwMode="auto">
            <a:xfrm>
              <a:off x="4482" y="1902"/>
              <a:ext cx="59" cy="0"/>
            </a:xfrm>
            <a:prstGeom prst="line">
              <a:avLst/>
            </a:prstGeom>
            <a:noFill/>
            <a:ln w="254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88195" name="Group 280"/>
            <p:cNvGrpSpPr>
              <a:grpSpLocks/>
            </p:cNvGrpSpPr>
            <p:nvPr/>
          </p:nvGrpSpPr>
          <p:grpSpPr bwMode="auto">
            <a:xfrm>
              <a:off x="3254" y="1854"/>
              <a:ext cx="273" cy="198"/>
              <a:chOff x="2008" y="3244"/>
              <a:chExt cx="544" cy="471"/>
            </a:xfrm>
          </p:grpSpPr>
          <p:grpSp>
            <p:nvGrpSpPr>
              <p:cNvPr id="88229" name="Group 281"/>
              <p:cNvGrpSpPr>
                <a:grpSpLocks/>
              </p:cNvGrpSpPr>
              <p:nvPr/>
            </p:nvGrpSpPr>
            <p:grpSpPr bwMode="auto">
              <a:xfrm>
                <a:off x="2291" y="3245"/>
                <a:ext cx="261" cy="470"/>
                <a:chOff x="2291" y="3245"/>
                <a:chExt cx="261" cy="470"/>
              </a:xfrm>
            </p:grpSpPr>
            <p:sp>
              <p:nvSpPr>
                <p:cNvPr id="88231" name="AutoShape 282"/>
                <p:cNvSpPr>
                  <a:spLocks noChangeArrowheads="1"/>
                </p:cNvSpPr>
                <p:nvPr/>
              </p:nvSpPr>
              <p:spPr bwMode="auto">
                <a:xfrm>
                  <a:off x="2291" y="3245"/>
                  <a:ext cx="261" cy="471"/>
                </a:xfrm>
                <a:prstGeom prst="roundRect">
                  <a:avLst>
                    <a:gd name="adj" fmla="val 384"/>
                  </a:avLst>
                </a:prstGeom>
                <a:noFill/>
                <a:ln w="25400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8232" name="Freeform 283"/>
                <p:cNvSpPr>
                  <a:spLocks noChangeArrowheads="1"/>
                </p:cNvSpPr>
                <p:nvPr/>
              </p:nvSpPr>
              <p:spPr bwMode="auto">
                <a:xfrm>
                  <a:off x="2294" y="3245"/>
                  <a:ext cx="258" cy="471"/>
                </a:xfrm>
                <a:custGeom>
                  <a:avLst/>
                  <a:gdLst>
                    <a:gd name="T0" fmla="*/ 0 w 1139"/>
                    <a:gd name="T1" fmla="*/ 107 h 2079"/>
                    <a:gd name="T2" fmla="*/ 3 w 1139"/>
                    <a:gd name="T3" fmla="*/ 106 h 2079"/>
                    <a:gd name="T4" fmla="*/ 6 w 1139"/>
                    <a:gd name="T5" fmla="*/ 106 h 2079"/>
                    <a:gd name="T6" fmla="*/ 9 w 1139"/>
                    <a:gd name="T7" fmla="*/ 106 h 2079"/>
                    <a:gd name="T8" fmla="*/ 12 w 1139"/>
                    <a:gd name="T9" fmla="*/ 106 h 2079"/>
                    <a:gd name="T10" fmla="*/ 15 w 1139"/>
                    <a:gd name="T11" fmla="*/ 105 h 2079"/>
                    <a:gd name="T12" fmla="*/ 17 w 1139"/>
                    <a:gd name="T13" fmla="*/ 104 h 2079"/>
                    <a:gd name="T14" fmla="*/ 20 w 1139"/>
                    <a:gd name="T15" fmla="*/ 103 h 2079"/>
                    <a:gd name="T16" fmla="*/ 23 w 1139"/>
                    <a:gd name="T17" fmla="*/ 102 h 2079"/>
                    <a:gd name="T18" fmla="*/ 26 w 1139"/>
                    <a:gd name="T19" fmla="*/ 101 h 2079"/>
                    <a:gd name="T20" fmla="*/ 28 w 1139"/>
                    <a:gd name="T21" fmla="*/ 100 h 2079"/>
                    <a:gd name="T22" fmla="*/ 31 w 1139"/>
                    <a:gd name="T23" fmla="*/ 98 h 2079"/>
                    <a:gd name="T24" fmla="*/ 33 w 1139"/>
                    <a:gd name="T25" fmla="*/ 97 h 2079"/>
                    <a:gd name="T26" fmla="*/ 36 w 1139"/>
                    <a:gd name="T27" fmla="*/ 95 h 2079"/>
                    <a:gd name="T28" fmla="*/ 38 w 1139"/>
                    <a:gd name="T29" fmla="*/ 94 h 2079"/>
                    <a:gd name="T30" fmla="*/ 40 w 1139"/>
                    <a:gd name="T31" fmla="*/ 92 h 2079"/>
                    <a:gd name="T32" fmla="*/ 42 w 1139"/>
                    <a:gd name="T33" fmla="*/ 90 h 2079"/>
                    <a:gd name="T34" fmla="*/ 44 w 1139"/>
                    <a:gd name="T35" fmla="*/ 88 h 2079"/>
                    <a:gd name="T36" fmla="*/ 46 w 1139"/>
                    <a:gd name="T37" fmla="*/ 86 h 2079"/>
                    <a:gd name="T38" fmla="*/ 48 w 1139"/>
                    <a:gd name="T39" fmla="*/ 84 h 2079"/>
                    <a:gd name="T40" fmla="*/ 50 w 1139"/>
                    <a:gd name="T41" fmla="*/ 81 h 2079"/>
                    <a:gd name="T42" fmla="*/ 51 w 1139"/>
                    <a:gd name="T43" fmla="*/ 79 h 2079"/>
                    <a:gd name="T44" fmla="*/ 52 w 1139"/>
                    <a:gd name="T45" fmla="*/ 77 h 2079"/>
                    <a:gd name="T46" fmla="*/ 54 w 1139"/>
                    <a:gd name="T47" fmla="*/ 74 h 2079"/>
                    <a:gd name="T48" fmla="*/ 55 w 1139"/>
                    <a:gd name="T49" fmla="*/ 72 h 2079"/>
                    <a:gd name="T50" fmla="*/ 56 w 1139"/>
                    <a:gd name="T51" fmla="*/ 69 h 2079"/>
                    <a:gd name="T52" fmla="*/ 57 w 1139"/>
                    <a:gd name="T53" fmla="*/ 67 h 2079"/>
                    <a:gd name="T54" fmla="*/ 57 w 1139"/>
                    <a:gd name="T55" fmla="*/ 64 h 2079"/>
                    <a:gd name="T56" fmla="*/ 58 w 1139"/>
                    <a:gd name="T57" fmla="*/ 61 h 2079"/>
                    <a:gd name="T58" fmla="*/ 58 w 1139"/>
                    <a:gd name="T59" fmla="*/ 59 h 2079"/>
                    <a:gd name="T60" fmla="*/ 58 w 1139"/>
                    <a:gd name="T61" fmla="*/ 56 h 2079"/>
                    <a:gd name="T62" fmla="*/ 58 w 1139"/>
                    <a:gd name="T63" fmla="*/ 53 h 2079"/>
                    <a:gd name="T64" fmla="*/ 58 w 1139"/>
                    <a:gd name="T65" fmla="*/ 51 h 2079"/>
                    <a:gd name="T66" fmla="*/ 58 w 1139"/>
                    <a:gd name="T67" fmla="*/ 48 h 2079"/>
                    <a:gd name="T68" fmla="*/ 58 w 1139"/>
                    <a:gd name="T69" fmla="*/ 45 h 2079"/>
                    <a:gd name="T70" fmla="*/ 57 w 1139"/>
                    <a:gd name="T71" fmla="*/ 43 h 2079"/>
                    <a:gd name="T72" fmla="*/ 57 w 1139"/>
                    <a:gd name="T73" fmla="*/ 40 h 2079"/>
                    <a:gd name="T74" fmla="*/ 56 w 1139"/>
                    <a:gd name="T75" fmla="*/ 37 h 2079"/>
                    <a:gd name="T76" fmla="*/ 55 w 1139"/>
                    <a:gd name="T77" fmla="*/ 35 h 2079"/>
                    <a:gd name="T78" fmla="*/ 54 w 1139"/>
                    <a:gd name="T79" fmla="*/ 32 h 2079"/>
                    <a:gd name="T80" fmla="*/ 52 w 1139"/>
                    <a:gd name="T81" fmla="*/ 30 h 2079"/>
                    <a:gd name="T82" fmla="*/ 51 w 1139"/>
                    <a:gd name="T83" fmla="*/ 28 h 2079"/>
                    <a:gd name="T84" fmla="*/ 50 w 1139"/>
                    <a:gd name="T85" fmla="*/ 25 h 2079"/>
                    <a:gd name="T86" fmla="*/ 48 w 1139"/>
                    <a:gd name="T87" fmla="*/ 23 h 2079"/>
                    <a:gd name="T88" fmla="*/ 46 w 1139"/>
                    <a:gd name="T89" fmla="*/ 21 h 2079"/>
                    <a:gd name="T90" fmla="*/ 44 w 1139"/>
                    <a:gd name="T91" fmla="*/ 19 h 2079"/>
                    <a:gd name="T92" fmla="*/ 42 w 1139"/>
                    <a:gd name="T93" fmla="*/ 17 h 2079"/>
                    <a:gd name="T94" fmla="*/ 40 w 1139"/>
                    <a:gd name="T95" fmla="*/ 15 h 2079"/>
                    <a:gd name="T96" fmla="*/ 38 w 1139"/>
                    <a:gd name="T97" fmla="*/ 13 h 2079"/>
                    <a:gd name="T98" fmla="*/ 36 w 1139"/>
                    <a:gd name="T99" fmla="*/ 11 h 2079"/>
                    <a:gd name="T100" fmla="*/ 33 w 1139"/>
                    <a:gd name="T101" fmla="*/ 10 h 2079"/>
                    <a:gd name="T102" fmla="*/ 31 w 1139"/>
                    <a:gd name="T103" fmla="*/ 8 h 2079"/>
                    <a:gd name="T104" fmla="*/ 28 w 1139"/>
                    <a:gd name="T105" fmla="*/ 7 h 2079"/>
                    <a:gd name="T106" fmla="*/ 26 w 1139"/>
                    <a:gd name="T107" fmla="*/ 6 h 2079"/>
                    <a:gd name="T108" fmla="*/ 23 w 1139"/>
                    <a:gd name="T109" fmla="*/ 5 h 2079"/>
                    <a:gd name="T110" fmla="*/ 20 w 1139"/>
                    <a:gd name="T111" fmla="*/ 3 h 2079"/>
                    <a:gd name="T112" fmla="*/ 17 w 1139"/>
                    <a:gd name="T113" fmla="*/ 2 h 2079"/>
                    <a:gd name="T114" fmla="*/ 15 w 1139"/>
                    <a:gd name="T115" fmla="*/ 2 h 2079"/>
                    <a:gd name="T116" fmla="*/ 12 w 1139"/>
                    <a:gd name="T117" fmla="*/ 1 h 2079"/>
                    <a:gd name="T118" fmla="*/ 9 w 1139"/>
                    <a:gd name="T119" fmla="*/ 1 h 2079"/>
                    <a:gd name="T120" fmla="*/ 6 w 1139"/>
                    <a:gd name="T121" fmla="*/ 0 h 2079"/>
                    <a:gd name="T122" fmla="*/ 3 w 1139"/>
                    <a:gd name="T123" fmla="*/ 0 h 2079"/>
                    <a:gd name="T124" fmla="*/ 0 w 1139"/>
                    <a:gd name="T125" fmla="*/ 0 h 2079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  <a:gd name="T183" fmla="*/ 0 60000 65536"/>
                    <a:gd name="T184" fmla="*/ 0 60000 65536"/>
                    <a:gd name="T185" fmla="*/ 0 60000 65536"/>
                    <a:gd name="T186" fmla="*/ 0 60000 65536"/>
                    <a:gd name="T187" fmla="*/ 0 60000 65536"/>
                    <a:gd name="T188" fmla="*/ 0 60000 65536"/>
                    <a:gd name="T189" fmla="*/ 0 w 1139"/>
                    <a:gd name="T190" fmla="*/ 0 h 2079"/>
                    <a:gd name="T191" fmla="*/ 1139 w 1139"/>
                    <a:gd name="T192" fmla="*/ 2079 h 2079"/>
                  </a:gdLst>
                  <a:ahLst/>
                  <a:cxnLst>
                    <a:cxn ang="T126">
                      <a:pos x="T0" y="T1"/>
                    </a:cxn>
                    <a:cxn ang="T127">
                      <a:pos x="T2" y="T3"/>
                    </a:cxn>
                    <a:cxn ang="T128">
                      <a:pos x="T4" y="T5"/>
                    </a:cxn>
                    <a:cxn ang="T129">
                      <a:pos x="T6" y="T7"/>
                    </a:cxn>
                    <a:cxn ang="T130">
                      <a:pos x="T8" y="T9"/>
                    </a:cxn>
                    <a:cxn ang="T131">
                      <a:pos x="T10" y="T11"/>
                    </a:cxn>
                    <a:cxn ang="T132">
                      <a:pos x="T12" y="T13"/>
                    </a:cxn>
                    <a:cxn ang="T133">
                      <a:pos x="T14" y="T15"/>
                    </a:cxn>
                    <a:cxn ang="T134">
                      <a:pos x="T16" y="T17"/>
                    </a:cxn>
                    <a:cxn ang="T135">
                      <a:pos x="T18" y="T19"/>
                    </a:cxn>
                    <a:cxn ang="T136">
                      <a:pos x="T20" y="T21"/>
                    </a:cxn>
                    <a:cxn ang="T137">
                      <a:pos x="T22" y="T23"/>
                    </a:cxn>
                    <a:cxn ang="T138">
                      <a:pos x="T24" y="T25"/>
                    </a:cxn>
                    <a:cxn ang="T139">
                      <a:pos x="T26" y="T27"/>
                    </a:cxn>
                    <a:cxn ang="T140">
                      <a:pos x="T28" y="T29"/>
                    </a:cxn>
                    <a:cxn ang="T141">
                      <a:pos x="T30" y="T31"/>
                    </a:cxn>
                    <a:cxn ang="T142">
                      <a:pos x="T32" y="T33"/>
                    </a:cxn>
                    <a:cxn ang="T143">
                      <a:pos x="T34" y="T35"/>
                    </a:cxn>
                    <a:cxn ang="T144">
                      <a:pos x="T36" y="T37"/>
                    </a:cxn>
                    <a:cxn ang="T145">
                      <a:pos x="T38" y="T39"/>
                    </a:cxn>
                    <a:cxn ang="T146">
                      <a:pos x="T40" y="T41"/>
                    </a:cxn>
                    <a:cxn ang="T147">
                      <a:pos x="T42" y="T43"/>
                    </a:cxn>
                    <a:cxn ang="T148">
                      <a:pos x="T44" y="T45"/>
                    </a:cxn>
                    <a:cxn ang="T149">
                      <a:pos x="T46" y="T47"/>
                    </a:cxn>
                    <a:cxn ang="T150">
                      <a:pos x="T48" y="T49"/>
                    </a:cxn>
                    <a:cxn ang="T151">
                      <a:pos x="T50" y="T51"/>
                    </a:cxn>
                    <a:cxn ang="T152">
                      <a:pos x="T52" y="T53"/>
                    </a:cxn>
                    <a:cxn ang="T153">
                      <a:pos x="T54" y="T55"/>
                    </a:cxn>
                    <a:cxn ang="T154">
                      <a:pos x="T56" y="T57"/>
                    </a:cxn>
                    <a:cxn ang="T155">
                      <a:pos x="T58" y="T59"/>
                    </a:cxn>
                    <a:cxn ang="T156">
                      <a:pos x="T60" y="T61"/>
                    </a:cxn>
                    <a:cxn ang="T157">
                      <a:pos x="T62" y="T63"/>
                    </a:cxn>
                    <a:cxn ang="T158">
                      <a:pos x="T64" y="T65"/>
                    </a:cxn>
                    <a:cxn ang="T159">
                      <a:pos x="T66" y="T67"/>
                    </a:cxn>
                    <a:cxn ang="T160">
                      <a:pos x="T68" y="T69"/>
                    </a:cxn>
                    <a:cxn ang="T161">
                      <a:pos x="T70" y="T71"/>
                    </a:cxn>
                    <a:cxn ang="T162">
                      <a:pos x="T72" y="T73"/>
                    </a:cxn>
                    <a:cxn ang="T163">
                      <a:pos x="T74" y="T75"/>
                    </a:cxn>
                    <a:cxn ang="T164">
                      <a:pos x="T76" y="T77"/>
                    </a:cxn>
                    <a:cxn ang="T165">
                      <a:pos x="T78" y="T79"/>
                    </a:cxn>
                    <a:cxn ang="T166">
                      <a:pos x="T80" y="T81"/>
                    </a:cxn>
                    <a:cxn ang="T167">
                      <a:pos x="T82" y="T83"/>
                    </a:cxn>
                    <a:cxn ang="T168">
                      <a:pos x="T84" y="T85"/>
                    </a:cxn>
                    <a:cxn ang="T169">
                      <a:pos x="T86" y="T87"/>
                    </a:cxn>
                    <a:cxn ang="T170">
                      <a:pos x="T88" y="T89"/>
                    </a:cxn>
                    <a:cxn ang="T171">
                      <a:pos x="T90" y="T91"/>
                    </a:cxn>
                    <a:cxn ang="T172">
                      <a:pos x="T92" y="T93"/>
                    </a:cxn>
                    <a:cxn ang="T173">
                      <a:pos x="T94" y="T95"/>
                    </a:cxn>
                    <a:cxn ang="T174">
                      <a:pos x="T96" y="T97"/>
                    </a:cxn>
                    <a:cxn ang="T175">
                      <a:pos x="T98" y="T99"/>
                    </a:cxn>
                    <a:cxn ang="T176">
                      <a:pos x="T100" y="T101"/>
                    </a:cxn>
                    <a:cxn ang="T177">
                      <a:pos x="T102" y="T103"/>
                    </a:cxn>
                    <a:cxn ang="T178">
                      <a:pos x="T104" y="T105"/>
                    </a:cxn>
                    <a:cxn ang="T179">
                      <a:pos x="T106" y="T107"/>
                    </a:cxn>
                    <a:cxn ang="T180">
                      <a:pos x="T108" y="T109"/>
                    </a:cxn>
                    <a:cxn ang="T181">
                      <a:pos x="T110" y="T111"/>
                    </a:cxn>
                    <a:cxn ang="T182">
                      <a:pos x="T112" y="T113"/>
                    </a:cxn>
                    <a:cxn ang="T183">
                      <a:pos x="T114" y="T115"/>
                    </a:cxn>
                    <a:cxn ang="T184">
                      <a:pos x="T116" y="T117"/>
                    </a:cxn>
                    <a:cxn ang="T185">
                      <a:pos x="T118" y="T119"/>
                    </a:cxn>
                    <a:cxn ang="T186">
                      <a:pos x="T120" y="T121"/>
                    </a:cxn>
                    <a:cxn ang="T187">
                      <a:pos x="T122" y="T123"/>
                    </a:cxn>
                    <a:cxn ang="T188">
                      <a:pos x="T124" y="T125"/>
                    </a:cxn>
                  </a:cxnLst>
                  <a:rect l="T189" t="T190" r="T191" b="T192"/>
                  <a:pathLst>
                    <a:path w="1139" h="2079">
                      <a:moveTo>
                        <a:pt x="0" y="2078"/>
                      </a:moveTo>
                      <a:lnTo>
                        <a:pt x="58" y="2076"/>
                      </a:lnTo>
                      <a:lnTo>
                        <a:pt x="116" y="2072"/>
                      </a:lnTo>
                      <a:lnTo>
                        <a:pt x="173" y="2065"/>
                      </a:lnTo>
                      <a:lnTo>
                        <a:pt x="230" y="2055"/>
                      </a:lnTo>
                      <a:lnTo>
                        <a:pt x="286" y="2043"/>
                      </a:lnTo>
                      <a:lnTo>
                        <a:pt x="342" y="2028"/>
                      </a:lnTo>
                      <a:lnTo>
                        <a:pt x="396" y="2011"/>
                      </a:lnTo>
                      <a:lnTo>
                        <a:pt x="450" y="1991"/>
                      </a:lnTo>
                      <a:lnTo>
                        <a:pt x="502" y="1969"/>
                      </a:lnTo>
                      <a:lnTo>
                        <a:pt x="553" y="1944"/>
                      </a:lnTo>
                      <a:lnTo>
                        <a:pt x="603" y="1917"/>
                      </a:lnTo>
                      <a:lnTo>
                        <a:pt x="651" y="1888"/>
                      </a:lnTo>
                      <a:lnTo>
                        <a:pt x="698" y="1857"/>
                      </a:lnTo>
                      <a:lnTo>
                        <a:pt x="742" y="1824"/>
                      </a:lnTo>
                      <a:lnTo>
                        <a:pt x="785" y="1788"/>
                      </a:lnTo>
                      <a:lnTo>
                        <a:pt x="826" y="1751"/>
                      </a:lnTo>
                      <a:lnTo>
                        <a:pt x="864" y="1712"/>
                      </a:lnTo>
                      <a:lnTo>
                        <a:pt x="901" y="1672"/>
                      </a:lnTo>
                      <a:lnTo>
                        <a:pt x="935" y="1629"/>
                      </a:lnTo>
                      <a:lnTo>
                        <a:pt x="966" y="1585"/>
                      </a:lnTo>
                      <a:lnTo>
                        <a:pt x="995" y="1540"/>
                      </a:lnTo>
                      <a:lnTo>
                        <a:pt x="1022" y="1494"/>
                      </a:lnTo>
                      <a:lnTo>
                        <a:pt x="1046" y="1446"/>
                      </a:lnTo>
                      <a:lnTo>
                        <a:pt x="1067" y="1398"/>
                      </a:lnTo>
                      <a:lnTo>
                        <a:pt x="1086" y="1348"/>
                      </a:lnTo>
                      <a:lnTo>
                        <a:pt x="1102" y="1298"/>
                      </a:lnTo>
                      <a:lnTo>
                        <a:pt x="1115" y="1247"/>
                      </a:lnTo>
                      <a:lnTo>
                        <a:pt x="1125" y="1195"/>
                      </a:lnTo>
                      <a:lnTo>
                        <a:pt x="1132" y="1143"/>
                      </a:lnTo>
                      <a:lnTo>
                        <a:pt x="1137" y="1091"/>
                      </a:lnTo>
                      <a:lnTo>
                        <a:pt x="1138" y="1039"/>
                      </a:lnTo>
                      <a:lnTo>
                        <a:pt x="1137" y="987"/>
                      </a:lnTo>
                      <a:lnTo>
                        <a:pt x="1132" y="935"/>
                      </a:lnTo>
                      <a:lnTo>
                        <a:pt x="1125" y="883"/>
                      </a:lnTo>
                      <a:lnTo>
                        <a:pt x="1115" y="831"/>
                      </a:lnTo>
                      <a:lnTo>
                        <a:pt x="1102" y="780"/>
                      </a:lnTo>
                      <a:lnTo>
                        <a:pt x="1086" y="730"/>
                      </a:lnTo>
                      <a:lnTo>
                        <a:pt x="1067" y="680"/>
                      </a:lnTo>
                      <a:lnTo>
                        <a:pt x="1046" y="632"/>
                      </a:lnTo>
                      <a:lnTo>
                        <a:pt x="1022" y="584"/>
                      </a:lnTo>
                      <a:lnTo>
                        <a:pt x="995" y="538"/>
                      </a:lnTo>
                      <a:lnTo>
                        <a:pt x="966" y="493"/>
                      </a:lnTo>
                      <a:lnTo>
                        <a:pt x="935" y="449"/>
                      </a:lnTo>
                      <a:lnTo>
                        <a:pt x="901" y="407"/>
                      </a:lnTo>
                      <a:lnTo>
                        <a:pt x="864" y="366"/>
                      </a:lnTo>
                      <a:lnTo>
                        <a:pt x="826" y="327"/>
                      </a:lnTo>
                      <a:lnTo>
                        <a:pt x="785" y="290"/>
                      </a:lnTo>
                      <a:lnTo>
                        <a:pt x="742" y="254"/>
                      </a:lnTo>
                      <a:lnTo>
                        <a:pt x="698" y="221"/>
                      </a:lnTo>
                      <a:lnTo>
                        <a:pt x="651" y="190"/>
                      </a:lnTo>
                      <a:lnTo>
                        <a:pt x="603" y="161"/>
                      </a:lnTo>
                      <a:lnTo>
                        <a:pt x="553" y="134"/>
                      </a:lnTo>
                      <a:lnTo>
                        <a:pt x="502" y="109"/>
                      </a:lnTo>
                      <a:lnTo>
                        <a:pt x="450" y="87"/>
                      </a:lnTo>
                      <a:lnTo>
                        <a:pt x="396" y="68"/>
                      </a:lnTo>
                      <a:lnTo>
                        <a:pt x="342" y="50"/>
                      </a:lnTo>
                      <a:lnTo>
                        <a:pt x="286" y="35"/>
                      </a:lnTo>
                      <a:lnTo>
                        <a:pt x="230" y="23"/>
                      </a:lnTo>
                      <a:lnTo>
                        <a:pt x="173" y="13"/>
                      </a:lnTo>
                      <a:lnTo>
                        <a:pt x="116" y="6"/>
                      </a:lnTo>
                      <a:lnTo>
                        <a:pt x="58" y="2"/>
                      </a:lnTo>
                      <a:lnTo>
                        <a:pt x="1" y="0"/>
                      </a:lnTo>
                    </a:path>
                  </a:pathLst>
                </a:cu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88230" name="Freeform 284"/>
              <p:cNvSpPr>
                <a:spLocks noChangeArrowheads="1"/>
              </p:cNvSpPr>
              <p:nvPr/>
            </p:nvSpPr>
            <p:spPr bwMode="auto">
              <a:xfrm>
                <a:off x="2008" y="3244"/>
                <a:ext cx="308" cy="472"/>
              </a:xfrm>
              <a:custGeom>
                <a:avLst/>
                <a:gdLst>
                  <a:gd name="T0" fmla="*/ 70 w 1357"/>
                  <a:gd name="T1" fmla="*/ 0 h 2080"/>
                  <a:gd name="T2" fmla="*/ 0 w 1357"/>
                  <a:gd name="T3" fmla="*/ 0 h 2080"/>
                  <a:gd name="T4" fmla="*/ 0 w 1357"/>
                  <a:gd name="T5" fmla="*/ 107 h 2080"/>
                  <a:gd name="T6" fmla="*/ 70 w 1357"/>
                  <a:gd name="T7" fmla="*/ 107 h 208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357"/>
                  <a:gd name="T13" fmla="*/ 0 h 2080"/>
                  <a:gd name="T14" fmla="*/ 1357 w 1357"/>
                  <a:gd name="T15" fmla="*/ 2080 h 208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357" h="2080">
                    <a:moveTo>
                      <a:pt x="1356" y="0"/>
                    </a:moveTo>
                    <a:lnTo>
                      <a:pt x="0" y="0"/>
                    </a:lnTo>
                    <a:lnTo>
                      <a:pt x="0" y="2079"/>
                    </a:lnTo>
                    <a:lnTo>
                      <a:pt x="1356" y="2079"/>
                    </a:lnTo>
                  </a:path>
                </a:pathLst>
              </a:cu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88196" name="Line 285"/>
            <p:cNvSpPr>
              <a:spLocks noChangeShapeType="1"/>
            </p:cNvSpPr>
            <p:nvPr/>
          </p:nvSpPr>
          <p:spPr bwMode="auto">
            <a:xfrm flipH="1">
              <a:off x="3193" y="1884"/>
              <a:ext cx="61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8197" name="Line 286"/>
            <p:cNvSpPr>
              <a:spLocks noChangeShapeType="1"/>
            </p:cNvSpPr>
            <p:nvPr/>
          </p:nvSpPr>
          <p:spPr bwMode="auto">
            <a:xfrm flipH="1">
              <a:off x="3193" y="2022"/>
              <a:ext cx="61" cy="1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cxnSp>
          <p:nvCxnSpPr>
            <p:cNvPr id="88198" name="AutoShape 287"/>
            <p:cNvCxnSpPr>
              <a:cxnSpLocks noChangeShapeType="1"/>
              <a:stCxn id="88178" idx="1"/>
              <a:endCxn id="88227" idx="6"/>
            </p:cNvCxnSpPr>
            <p:nvPr/>
          </p:nvCxnSpPr>
          <p:spPr bwMode="auto">
            <a:xfrm rot="10800000">
              <a:off x="3577" y="1954"/>
              <a:ext cx="231" cy="150"/>
            </a:xfrm>
            <a:prstGeom prst="bentConnector3">
              <a:avLst>
                <a:gd name="adj1" fmla="val 51949"/>
              </a:avLst>
            </a:prstGeom>
            <a:noFill/>
            <a:ln w="254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88199" name="AutoShape 288"/>
            <p:cNvCxnSpPr>
              <a:cxnSpLocks noChangeShapeType="1"/>
              <a:stCxn id="88188" idx="1"/>
              <a:endCxn id="88191" idx="6"/>
            </p:cNvCxnSpPr>
            <p:nvPr/>
          </p:nvCxnSpPr>
          <p:spPr bwMode="auto">
            <a:xfrm rot="10800000">
              <a:off x="4848" y="1850"/>
              <a:ext cx="123" cy="242"/>
            </a:xfrm>
            <a:prstGeom prst="bentConnector3">
              <a:avLst>
                <a:gd name="adj1" fmla="val 53657"/>
              </a:avLst>
            </a:prstGeom>
            <a:noFill/>
            <a:ln w="254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sp>
          <p:nvSpPr>
            <p:cNvPr id="88200" name="Oval 289"/>
            <p:cNvSpPr>
              <a:spLocks noChangeArrowheads="1"/>
            </p:cNvSpPr>
            <p:nvPr/>
          </p:nvSpPr>
          <p:spPr bwMode="auto">
            <a:xfrm>
              <a:off x="2776" y="2007"/>
              <a:ext cx="41" cy="42"/>
            </a:xfrm>
            <a:prstGeom prst="ellipse">
              <a:avLst/>
            </a:prstGeom>
            <a:solidFill>
              <a:schemeClr val="bg2"/>
            </a:solidFill>
            <a:ln w="254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88201" name="AutoShape 290"/>
            <p:cNvCxnSpPr>
              <a:cxnSpLocks noChangeShapeType="1"/>
              <a:stCxn id="88184" idx="3"/>
              <a:endCxn id="88200" idx="4"/>
            </p:cNvCxnSpPr>
            <p:nvPr/>
          </p:nvCxnSpPr>
          <p:spPr bwMode="auto">
            <a:xfrm flipV="1">
              <a:off x="2672" y="2055"/>
              <a:ext cx="125" cy="153"/>
            </a:xfrm>
            <a:prstGeom prst="bentConnector2">
              <a:avLst/>
            </a:prstGeom>
            <a:noFill/>
            <a:ln w="254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88202" name="AutoShape 291"/>
            <p:cNvCxnSpPr>
              <a:cxnSpLocks noChangeShapeType="1"/>
              <a:stCxn id="88200" idx="0"/>
              <a:endCxn id="88212" idx="4"/>
            </p:cNvCxnSpPr>
            <p:nvPr/>
          </p:nvCxnSpPr>
          <p:spPr bwMode="auto">
            <a:xfrm flipV="1">
              <a:off x="2797" y="1795"/>
              <a:ext cx="0" cy="205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88203" name="AutoShape 292"/>
            <p:cNvCxnSpPr>
              <a:cxnSpLocks noChangeShapeType="1"/>
              <a:stCxn id="88200" idx="6"/>
              <a:endCxn id="88197" idx="1"/>
            </p:cNvCxnSpPr>
            <p:nvPr/>
          </p:nvCxnSpPr>
          <p:spPr bwMode="auto">
            <a:xfrm>
              <a:off x="2825" y="2028"/>
              <a:ext cx="368" cy="1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88204" name="Oval 293"/>
            <p:cNvSpPr>
              <a:spLocks noChangeArrowheads="1"/>
            </p:cNvSpPr>
            <p:nvPr/>
          </p:nvSpPr>
          <p:spPr bwMode="auto">
            <a:xfrm>
              <a:off x="5485" y="1592"/>
              <a:ext cx="42" cy="42"/>
            </a:xfrm>
            <a:prstGeom prst="ellipse">
              <a:avLst/>
            </a:prstGeom>
            <a:solidFill>
              <a:schemeClr val="bg2"/>
            </a:solidFill>
            <a:ln w="254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88205" name="AutoShape 294"/>
            <p:cNvCxnSpPr>
              <a:cxnSpLocks noChangeShapeType="1"/>
              <a:stCxn id="88189" idx="3"/>
              <a:endCxn id="88204" idx="4"/>
            </p:cNvCxnSpPr>
            <p:nvPr/>
          </p:nvCxnSpPr>
          <p:spPr bwMode="auto">
            <a:xfrm flipV="1">
              <a:off x="5363" y="1641"/>
              <a:ext cx="143" cy="434"/>
            </a:xfrm>
            <a:prstGeom prst="bentConnector2">
              <a:avLst/>
            </a:prstGeom>
            <a:noFill/>
            <a:ln w="254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88206" name="AutoShape 295"/>
            <p:cNvCxnSpPr>
              <a:cxnSpLocks noChangeShapeType="1"/>
              <a:stCxn id="88204" idx="0"/>
            </p:cNvCxnSpPr>
            <p:nvPr/>
          </p:nvCxnSpPr>
          <p:spPr bwMode="auto">
            <a:xfrm flipV="1">
              <a:off x="5506" y="1340"/>
              <a:ext cx="0" cy="244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88207" name="AutoShape 296"/>
            <p:cNvCxnSpPr>
              <a:cxnSpLocks noChangeShapeType="1"/>
              <a:stCxn id="88204" idx="2"/>
              <a:endCxn id="88196" idx="1"/>
            </p:cNvCxnSpPr>
            <p:nvPr/>
          </p:nvCxnSpPr>
          <p:spPr bwMode="auto">
            <a:xfrm rot="10800000" flipV="1">
              <a:off x="3193" y="1613"/>
              <a:ext cx="2285" cy="278"/>
            </a:xfrm>
            <a:prstGeom prst="bentConnector4">
              <a:avLst>
                <a:gd name="adj1" fmla="val 48491"/>
                <a:gd name="adj2" fmla="val -606"/>
              </a:avLst>
            </a:prstGeom>
            <a:noFill/>
            <a:ln w="254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sp>
          <p:nvSpPr>
            <p:cNvPr id="88208" name="Oval 297"/>
            <p:cNvSpPr>
              <a:spLocks noChangeArrowheads="1"/>
            </p:cNvSpPr>
            <p:nvPr/>
          </p:nvSpPr>
          <p:spPr bwMode="auto">
            <a:xfrm>
              <a:off x="4324" y="1874"/>
              <a:ext cx="41" cy="42"/>
            </a:xfrm>
            <a:prstGeom prst="ellipse">
              <a:avLst/>
            </a:prstGeom>
            <a:solidFill>
              <a:schemeClr val="bg2"/>
            </a:solidFill>
            <a:ln w="254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88209" name="AutoShape 298"/>
            <p:cNvCxnSpPr>
              <a:cxnSpLocks noChangeShapeType="1"/>
              <a:stCxn id="88179" idx="3"/>
              <a:endCxn id="88208" idx="4"/>
            </p:cNvCxnSpPr>
            <p:nvPr/>
          </p:nvCxnSpPr>
          <p:spPr bwMode="auto">
            <a:xfrm flipV="1">
              <a:off x="4194" y="1923"/>
              <a:ext cx="150" cy="164"/>
            </a:xfrm>
            <a:prstGeom prst="bentConnector2">
              <a:avLst/>
            </a:prstGeom>
            <a:noFill/>
            <a:ln w="254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88210" name="AutoShape 299"/>
            <p:cNvCxnSpPr>
              <a:cxnSpLocks noChangeShapeType="1"/>
              <a:stCxn id="88208" idx="0"/>
            </p:cNvCxnSpPr>
            <p:nvPr/>
          </p:nvCxnSpPr>
          <p:spPr bwMode="auto">
            <a:xfrm flipV="1">
              <a:off x="4345" y="1340"/>
              <a:ext cx="0" cy="526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88211" name="AutoShape 300"/>
            <p:cNvCxnSpPr>
              <a:cxnSpLocks noChangeShapeType="1"/>
              <a:stCxn id="88208" idx="6"/>
              <a:endCxn id="88194" idx="0"/>
            </p:cNvCxnSpPr>
            <p:nvPr/>
          </p:nvCxnSpPr>
          <p:spPr bwMode="auto">
            <a:xfrm flipV="1">
              <a:off x="4373" y="1894"/>
              <a:ext cx="109" cy="1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88212" name="Oval 301"/>
            <p:cNvSpPr>
              <a:spLocks noChangeArrowheads="1"/>
            </p:cNvSpPr>
            <p:nvPr/>
          </p:nvSpPr>
          <p:spPr bwMode="auto">
            <a:xfrm>
              <a:off x="2776" y="1747"/>
              <a:ext cx="41" cy="41"/>
            </a:xfrm>
            <a:prstGeom prst="ellipse">
              <a:avLst/>
            </a:prstGeom>
            <a:solidFill>
              <a:schemeClr val="bg2"/>
            </a:solidFill>
            <a:ln w="254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88213" name="AutoShape 302"/>
            <p:cNvCxnSpPr>
              <a:cxnSpLocks noChangeShapeType="1"/>
              <a:stCxn id="88193" idx="0"/>
              <a:endCxn id="88212" idx="6"/>
            </p:cNvCxnSpPr>
            <p:nvPr/>
          </p:nvCxnSpPr>
          <p:spPr bwMode="auto">
            <a:xfrm flipH="1" flipV="1">
              <a:off x="2825" y="1768"/>
              <a:ext cx="1653" cy="3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88214" name="AutoShape 303"/>
            <p:cNvCxnSpPr>
              <a:cxnSpLocks noChangeShapeType="1"/>
              <a:stCxn id="88212" idx="0"/>
            </p:cNvCxnSpPr>
            <p:nvPr/>
          </p:nvCxnSpPr>
          <p:spPr bwMode="auto">
            <a:xfrm flipV="1">
              <a:off x="2797" y="1340"/>
              <a:ext cx="0" cy="399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88215" name="AutoShape 304"/>
            <p:cNvCxnSpPr>
              <a:cxnSpLocks noChangeShapeType="1"/>
              <a:stCxn id="88212" idx="2"/>
              <a:endCxn id="88228" idx="2"/>
            </p:cNvCxnSpPr>
            <p:nvPr/>
          </p:nvCxnSpPr>
          <p:spPr bwMode="auto">
            <a:xfrm rot="10800000" flipV="1">
              <a:off x="2212" y="1768"/>
              <a:ext cx="556" cy="422"/>
            </a:xfrm>
            <a:prstGeom prst="bentConnector3">
              <a:avLst>
                <a:gd name="adj1" fmla="val 110611"/>
              </a:avLst>
            </a:prstGeom>
            <a:noFill/>
            <a:ln w="254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88216" name="AutoShape 305"/>
            <p:cNvCxnSpPr>
              <a:cxnSpLocks noChangeShapeType="1"/>
              <a:stCxn id="88204" idx="6"/>
              <a:endCxn id="88186" idx="1"/>
            </p:cNvCxnSpPr>
            <p:nvPr/>
          </p:nvCxnSpPr>
          <p:spPr bwMode="auto">
            <a:xfrm flipH="1">
              <a:off x="2280" y="1613"/>
              <a:ext cx="3255" cy="975"/>
            </a:xfrm>
            <a:prstGeom prst="bentConnector5">
              <a:avLst>
                <a:gd name="adj1" fmla="val -4176"/>
                <a:gd name="adj2" fmla="val 114051"/>
                <a:gd name="adj3" fmla="val 104426"/>
              </a:avLst>
            </a:prstGeom>
            <a:noFill/>
            <a:ln w="254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sp>
          <p:nvSpPr>
            <p:cNvPr id="88217" name="Text Box 306"/>
            <p:cNvSpPr txBox="1">
              <a:spLocks noChangeArrowheads="1"/>
            </p:cNvSpPr>
            <p:nvPr/>
          </p:nvSpPr>
          <p:spPr bwMode="auto">
            <a:xfrm>
              <a:off x="2779" y="1200"/>
              <a:ext cx="268" cy="231"/>
            </a:xfrm>
            <a:prstGeom prst="rect">
              <a:avLst/>
            </a:prstGeom>
            <a:noFill/>
            <a:ln w="254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Q</a:t>
              </a:r>
              <a:r>
                <a:rPr lang="en-US" baseline="-25000"/>
                <a:t>2</a:t>
              </a:r>
            </a:p>
          </p:txBody>
        </p:sp>
        <p:sp>
          <p:nvSpPr>
            <p:cNvPr id="88218" name="Text Box 307"/>
            <p:cNvSpPr txBox="1">
              <a:spLocks noChangeArrowheads="1"/>
            </p:cNvSpPr>
            <p:nvPr/>
          </p:nvSpPr>
          <p:spPr bwMode="auto">
            <a:xfrm>
              <a:off x="4371" y="1209"/>
              <a:ext cx="268" cy="231"/>
            </a:xfrm>
            <a:prstGeom prst="rect">
              <a:avLst/>
            </a:prstGeom>
            <a:noFill/>
            <a:ln w="254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Q</a:t>
              </a:r>
              <a:r>
                <a:rPr lang="en-US" baseline="-25000"/>
                <a:t>1</a:t>
              </a:r>
            </a:p>
          </p:txBody>
        </p:sp>
        <p:sp>
          <p:nvSpPr>
            <p:cNvPr id="88219" name="Text Box 308"/>
            <p:cNvSpPr txBox="1">
              <a:spLocks noChangeArrowheads="1"/>
            </p:cNvSpPr>
            <p:nvPr/>
          </p:nvSpPr>
          <p:spPr bwMode="auto">
            <a:xfrm>
              <a:off x="5515" y="1209"/>
              <a:ext cx="268" cy="231"/>
            </a:xfrm>
            <a:prstGeom prst="rect">
              <a:avLst/>
            </a:prstGeom>
            <a:noFill/>
            <a:ln w="254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Q</a:t>
              </a:r>
              <a:r>
                <a:rPr lang="en-US" baseline="-25000"/>
                <a:t>0</a:t>
              </a:r>
            </a:p>
          </p:txBody>
        </p:sp>
        <p:sp>
          <p:nvSpPr>
            <p:cNvPr id="88220" name="Oval 309"/>
            <p:cNvSpPr>
              <a:spLocks noChangeArrowheads="1"/>
            </p:cNvSpPr>
            <p:nvPr/>
          </p:nvSpPr>
          <p:spPr bwMode="auto">
            <a:xfrm>
              <a:off x="3678" y="2793"/>
              <a:ext cx="41" cy="41"/>
            </a:xfrm>
            <a:prstGeom prst="ellipse">
              <a:avLst/>
            </a:prstGeom>
            <a:solidFill>
              <a:schemeClr val="bg2"/>
            </a:solidFill>
            <a:ln w="254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88221" name="AutoShape 310"/>
            <p:cNvCxnSpPr>
              <a:cxnSpLocks noChangeShapeType="1"/>
              <a:stCxn id="88220" idx="0"/>
              <a:endCxn id="88241" idx="3"/>
            </p:cNvCxnSpPr>
            <p:nvPr/>
          </p:nvCxnSpPr>
          <p:spPr bwMode="auto">
            <a:xfrm rot="-5400000">
              <a:off x="3522" y="2483"/>
              <a:ext cx="480" cy="126"/>
            </a:xfrm>
            <a:prstGeom prst="bentConnector2">
              <a:avLst/>
            </a:prstGeom>
            <a:noFill/>
            <a:ln w="254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88222" name="AutoShape 311"/>
            <p:cNvCxnSpPr>
              <a:cxnSpLocks noChangeShapeType="1"/>
              <a:stCxn id="88220" idx="6"/>
              <a:endCxn id="88239" idx="3"/>
            </p:cNvCxnSpPr>
            <p:nvPr/>
          </p:nvCxnSpPr>
          <p:spPr bwMode="auto">
            <a:xfrm flipV="1">
              <a:off x="3726" y="2293"/>
              <a:ext cx="1269" cy="521"/>
            </a:xfrm>
            <a:prstGeom prst="bentConnector3">
              <a:avLst>
                <a:gd name="adj1" fmla="val 87278"/>
              </a:avLst>
            </a:prstGeom>
            <a:noFill/>
            <a:ln w="254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sp>
          <p:nvSpPr>
            <p:cNvPr id="88223" name="Oval 312"/>
            <p:cNvSpPr>
              <a:spLocks noChangeArrowheads="1"/>
            </p:cNvSpPr>
            <p:nvPr/>
          </p:nvSpPr>
          <p:spPr bwMode="auto">
            <a:xfrm>
              <a:off x="2023" y="2792"/>
              <a:ext cx="41" cy="42"/>
            </a:xfrm>
            <a:prstGeom prst="ellipse">
              <a:avLst/>
            </a:prstGeom>
            <a:solidFill>
              <a:schemeClr val="bg2"/>
            </a:solidFill>
            <a:ln w="254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88224" name="AutoShape 313"/>
            <p:cNvCxnSpPr>
              <a:cxnSpLocks noChangeShapeType="1"/>
              <a:stCxn id="88223" idx="0"/>
              <a:endCxn id="88182" idx="3"/>
            </p:cNvCxnSpPr>
            <p:nvPr/>
          </p:nvCxnSpPr>
          <p:spPr bwMode="auto">
            <a:xfrm rot="-5400000">
              <a:off x="1970" y="2452"/>
              <a:ext cx="406" cy="257"/>
            </a:xfrm>
            <a:prstGeom prst="bentConnector2">
              <a:avLst/>
            </a:prstGeom>
            <a:noFill/>
            <a:ln w="254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88225" name="AutoShape 314"/>
            <p:cNvCxnSpPr>
              <a:cxnSpLocks noChangeShapeType="1"/>
              <a:stCxn id="88223" idx="6"/>
              <a:endCxn id="88220" idx="2"/>
            </p:cNvCxnSpPr>
            <p:nvPr/>
          </p:nvCxnSpPr>
          <p:spPr bwMode="auto">
            <a:xfrm>
              <a:off x="2072" y="2813"/>
              <a:ext cx="1598" cy="1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88226" name="AutoShape 315"/>
            <p:cNvCxnSpPr>
              <a:cxnSpLocks noChangeShapeType="1"/>
              <a:stCxn id="88223" idx="2"/>
            </p:cNvCxnSpPr>
            <p:nvPr/>
          </p:nvCxnSpPr>
          <p:spPr bwMode="auto">
            <a:xfrm flipH="1">
              <a:off x="1721" y="2813"/>
              <a:ext cx="294" cy="1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88227" name="Oval 316"/>
            <p:cNvSpPr>
              <a:spLocks noChangeArrowheads="1"/>
            </p:cNvSpPr>
            <p:nvPr/>
          </p:nvSpPr>
          <p:spPr bwMode="auto">
            <a:xfrm>
              <a:off x="3528" y="1933"/>
              <a:ext cx="41" cy="41"/>
            </a:xfrm>
            <a:prstGeom prst="ellipse">
              <a:avLst/>
            </a:prstGeom>
            <a:noFill/>
            <a:ln w="254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8228" name="Oval 317"/>
            <p:cNvSpPr>
              <a:spLocks noChangeArrowheads="1"/>
            </p:cNvSpPr>
            <p:nvPr/>
          </p:nvSpPr>
          <p:spPr bwMode="auto">
            <a:xfrm>
              <a:off x="2220" y="2152"/>
              <a:ext cx="84" cy="76"/>
            </a:xfrm>
            <a:prstGeom prst="ellipse">
              <a:avLst/>
            </a:prstGeom>
            <a:solidFill>
              <a:srgbClr val="FFFFFF"/>
            </a:solidFill>
            <a:ln w="254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88176" name="Oval 318"/>
          <p:cNvSpPr>
            <a:spLocks noChangeArrowheads="1"/>
          </p:cNvSpPr>
          <p:nvPr/>
        </p:nvSpPr>
        <p:spPr bwMode="auto">
          <a:xfrm>
            <a:off x="4044950" y="2133600"/>
            <a:ext cx="425450" cy="420688"/>
          </a:xfrm>
          <a:prstGeom prst="ellipse">
            <a:avLst/>
          </a:prstGeom>
          <a:noFill/>
          <a:ln w="19050">
            <a:solidFill>
              <a:srgbClr val="FF6600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ECEN 301</a:t>
            </a:r>
          </a:p>
        </p:txBody>
      </p:sp>
      <p:sp>
        <p:nvSpPr>
          <p:cNvPr id="1028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Discussion #25 – Final Review</a:t>
            </a:r>
          </a:p>
        </p:txBody>
      </p:sp>
      <p:sp>
        <p:nvSpPr>
          <p:cNvPr id="1029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B2B27F56-B3FD-4A94-82EC-23C6925C882A}" type="slidenum">
              <a:rPr lang="en-US" smtClean="0"/>
              <a:pPr lvl="1"/>
              <a:t>8</a:t>
            </a:fld>
            <a:endParaRPr lang="en-US" smtClean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Binary Numbers – Unsigned</a:t>
            </a:r>
          </a:p>
        </p:txBody>
      </p:sp>
      <p:sp>
        <p:nvSpPr>
          <p:cNvPr id="10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06400" y="1333500"/>
            <a:ext cx="8356600" cy="1409700"/>
          </a:xfrm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sz="2800" b="1" u="sng" smtClean="0"/>
              <a:t>Example1</a:t>
            </a:r>
            <a:r>
              <a:rPr lang="en-US" sz="2800" smtClean="0"/>
              <a:t>: What is </a:t>
            </a:r>
            <a:r>
              <a:rPr lang="en-US" sz="2800" b="1" smtClean="0"/>
              <a:t>0110101.0101</a:t>
            </a:r>
            <a:r>
              <a:rPr lang="en-US" sz="2800" baseline="-25000" smtClean="0"/>
              <a:t>2 </a:t>
            </a:r>
            <a:r>
              <a:rPr lang="en-US" sz="2800" smtClean="0"/>
              <a:t>in decimal?</a:t>
            </a:r>
          </a:p>
        </p:txBody>
      </p:sp>
      <p:graphicFrame>
        <p:nvGraphicFramePr>
          <p:cNvPr id="1026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228600" y="2816225"/>
          <a:ext cx="8763000" cy="2289175"/>
        </p:xfrm>
        <a:graphic>
          <a:graphicData uri="http://schemas.openxmlformats.org/presentationml/2006/ole">
            <p:oleObj spid="_x0000_s1026" name="Equation" r:id="rId4" imgW="3429000" imgH="939600" progId="Equation.3">
              <p:embed/>
            </p:oleObj>
          </a:graphicData>
        </a:graphic>
      </p:graphicFrame>
      <p:sp>
        <p:nvSpPr>
          <p:cNvPr id="1032" name="Text Box 5"/>
          <p:cNvSpPr txBox="1">
            <a:spLocks noChangeArrowheads="1"/>
          </p:cNvSpPr>
          <p:nvPr/>
        </p:nvSpPr>
        <p:spPr bwMode="auto">
          <a:xfrm>
            <a:off x="231775" y="2324100"/>
            <a:ext cx="298450" cy="366713"/>
          </a:xfrm>
          <a:prstGeom prst="rect">
            <a:avLst/>
          </a:prstGeom>
          <a:noFill/>
          <a:ln w="254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/>
              <a:t>6</a:t>
            </a:r>
          </a:p>
        </p:txBody>
      </p:sp>
      <p:sp>
        <p:nvSpPr>
          <p:cNvPr id="1033" name="Text Box 6"/>
          <p:cNvSpPr txBox="1">
            <a:spLocks noChangeArrowheads="1"/>
          </p:cNvSpPr>
          <p:nvPr/>
        </p:nvSpPr>
        <p:spPr bwMode="auto">
          <a:xfrm>
            <a:off x="438150" y="2324100"/>
            <a:ext cx="298450" cy="366713"/>
          </a:xfrm>
          <a:prstGeom prst="rect">
            <a:avLst/>
          </a:prstGeom>
          <a:noFill/>
          <a:ln w="254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/>
              <a:t>5</a:t>
            </a:r>
          </a:p>
        </p:txBody>
      </p:sp>
      <p:sp>
        <p:nvSpPr>
          <p:cNvPr id="1034" name="Text Box 7"/>
          <p:cNvSpPr txBox="1">
            <a:spLocks noChangeArrowheads="1"/>
          </p:cNvSpPr>
          <p:nvPr/>
        </p:nvSpPr>
        <p:spPr bwMode="auto">
          <a:xfrm>
            <a:off x="628650" y="2325688"/>
            <a:ext cx="298450" cy="366712"/>
          </a:xfrm>
          <a:prstGeom prst="rect">
            <a:avLst/>
          </a:prstGeom>
          <a:noFill/>
          <a:ln w="254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/>
              <a:t>4</a:t>
            </a:r>
          </a:p>
        </p:txBody>
      </p:sp>
      <p:sp>
        <p:nvSpPr>
          <p:cNvPr id="1035" name="Text Box 8"/>
          <p:cNvSpPr txBox="1">
            <a:spLocks noChangeArrowheads="1"/>
          </p:cNvSpPr>
          <p:nvPr/>
        </p:nvSpPr>
        <p:spPr bwMode="auto">
          <a:xfrm>
            <a:off x="806450" y="2324100"/>
            <a:ext cx="298450" cy="366713"/>
          </a:xfrm>
          <a:prstGeom prst="rect">
            <a:avLst/>
          </a:prstGeom>
          <a:noFill/>
          <a:ln w="254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/>
              <a:t>3</a:t>
            </a:r>
          </a:p>
        </p:txBody>
      </p:sp>
      <p:sp>
        <p:nvSpPr>
          <p:cNvPr id="1036" name="Text Box 9"/>
          <p:cNvSpPr txBox="1">
            <a:spLocks noChangeArrowheads="1"/>
          </p:cNvSpPr>
          <p:nvPr/>
        </p:nvSpPr>
        <p:spPr bwMode="auto">
          <a:xfrm>
            <a:off x="1022350" y="2324100"/>
            <a:ext cx="298450" cy="366713"/>
          </a:xfrm>
          <a:prstGeom prst="rect">
            <a:avLst/>
          </a:prstGeom>
          <a:noFill/>
          <a:ln w="254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/>
              <a:t>2</a:t>
            </a:r>
          </a:p>
        </p:txBody>
      </p:sp>
      <p:sp>
        <p:nvSpPr>
          <p:cNvPr id="1037" name="Text Box 10"/>
          <p:cNvSpPr txBox="1">
            <a:spLocks noChangeArrowheads="1"/>
          </p:cNvSpPr>
          <p:nvPr/>
        </p:nvSpPr>
        <p:spPr bwMode="auto">
          <a:xfrm>
            <a:off x="1212850" y="2325688"/>
            <a:ext cx="298450" cy="366712"/>
          </a:xfrm>
          <a:prstGeom prst="rect">
            <a:avLst/>
          </a:prstGeom>
          <a:noFill/>
          <a:ln w="254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1038" name="Text Box 11"/>
          <p:cNvSpPr txBox="1">
            <a:spLocks noChangeArrowheads="1"/>
          </p:cNvSpPr>
          <p:nvPr/>
        </p:nvSpPr>
        <p:spPr bwMode="auto">
          <a:xfrm>
            <a:off x="1403350" y="2324100"/>
            <a:ext cx="298450" cy="366713"/>
          </a:xfrm>
          <a:prstGeom prst="rect">
            <a:avLst/>
          </a:prstGeom>
          <a:noFill/>
          <a:ln w="254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/>
              <a:t>0</a:t>
            </a:r>
          </a:p>
        </p:txBody>
      </p:sp>
      <p:sp>
        <p:nvSpPr>
          <p:cNvPr id="1039" name="Text Box 12"/>
          <p:cNvSpPr txBox="1">
            <a:spLocks noChangeArrowheads="1"/>
          </p:cNvSpPr>
          <p:nvPr/>
        </p:nvSpPr>
        <p:spPr bwMode="auto">
          <a:xfrm>
            <a:off x="1644650" y="2324100"/>
            <a:ext cx="374650" cy="366713"/>
          </a:xfrm>
          <a:prstGeom prst="rect">
            <a:avLst/>
          </a:prstGeom>
          <a:noFill/>
          <a:ln w="254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/>
              <a:t>-1</a:t>
            </a:r>
          </a:p>
        </p:txBody>
      </p:sp>
      <p:sp>
        <p:nvSpPr>
          <p:cNvPr id="1040" name="Text Box 13"/>
          <p:cNvSpPr txBox="1">
            <a:spLocks noChangeArrowheads="1"/>
          </p:cNvSpPr>
          <p:nvPr/>
        </p:nvSpPr>
        <p:spPr bwMode="auto">
          <a:xfrm>
            <a:off x="1835150" y="2324100"/>
            <a:ext cx="374650" cy="366713"/>
          </a:xfrm>
          <a:prstGeom prst="rect">
            <a:avLst/>
          </a:prstGeom>
          <a:noFill/>
          <a:ln w="254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/>
              <a:t>-2</a:t>
            </a:r>
          </a:p>
        </p:txBody>
      </p:sp>
      <p:sp>
        <p:nvSpPr>
          <p:cNvPr id="1041" name="Text Box 14"/>
          <p:cNvSpPr txBox="1">
            <a:spLocks noChangeArrowheads="1"/>
          </p:cNvSpPr>
          <p:nvPr/>
        </p:nvSpPr>
        <p:spPr bwMode="auto">
          <a:xfrm>
            <a:off x="2038350" y="2324100"/>
            <a:ext cx="374650" cy="366713"/>
          </a:xfrm>
          <a:prstGeom prst="rect">
            <a:avLst/>
          </a:prstGeom>
          <a:noFill/>
          <a:ln w="254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/>
              <a:t>-3</a:t>
            </a:r>
          </a:p>
        </p:txBody>
      </p:sp>
      <p:sp>
        <p:nvSpPr>
          <p:cNvPr id="1042" name="Text Box 15"/>
          <p:cNvSpPr txBox="1">
            <a:spLocks noChangeArrowheads="1"/>
          </p:cNvSpPr>
          <p:nvPr/>
        </p:nvSpPr>
        <p:spPr bwMode="auto">
          <a:xfrm>
            <a:off x="2266950" y="2311400"/>
            <a:ext cx="374650" cy="366713"/>
          </a:xfrm>
          <a:prstGeom prst="rect">
            <a:avLst/>
          </a:prstGeom>
          <a:noFill/>
          <a:ln w="254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/>
              <a:t>-4</a:t>
            </a:r>
          </a:p>
        </p:txBody>
      </p:sp>
      <p:cxnSp>
        <p:nvCxnSpPr>
          <p:cNvPr id="1043" name="Straight Arrow Connector 19"/>
          <p:cNvCxnSpPr>
            <a:cxnSpLocks noChangeShapeType="1"/>
          </p:cNvCxnSpPr>
          <p:nvPr/>
        </p:nvCxnSpPr>
        <p:spPr bwMode="auto">
          <a:xfrm rot="5400000">
            <a:off x="265113" y="2730500"/>
            <a:ext cx="228600" cy="12700"/>
          </a:xfrm>
          <a:prstGeom prst="straightConnector1">
            <a:avLst/>
          </a:prstGeom>
          <a:noFill/>
          <a:ln w="25400" algn="ctr">
            <a:solidFill>
              <a:srgbClr val="800000"/>
            </a:solidFill>
            <a:round/>
            <a:headEnd type="none" w="lg" len="lg"/>
            <a:tailEnd type="arrow" w="med" len="med"/>
          </a:ln>
        </p:spPr>
      </p:cxnSp>
      <p:cxnSp>
        <p:nvCxnSpPr>
          <p:cNvPr id="1044" name="Straight Arrow Connector 22"/>
          <p:cNvCxnSpPr>
            <a:cxnSpLocks noChangeShapeType="1"/>
          </p:cNvCxnSpPr>
          <p:nvPr/>
        </p:nvCxnSpPr>
        <p:spPr bwMode="auto">
          <a:xfrm rot="5400000">
            <a:off x="465138" y="2722563"/>
            <a:ext cx="228600" cy="12700"/>
          </a:xfrm>
          <a:prstGeom prst="straightConnector1">
            <a:avLst/>
          </a:prstGeom>
          <a:noFill/>
          <a:ln w="25400" algn="ctr">
            <a:solidFill>
              <a:srgbClr val="800000"/>
            </a:solidFill>
            <a:round/>
            <a:headEnd type="none" w="lg" len="lg"/>
            <a:tailEnd type="arrow" w="med" len="med"/>
          </a:ln>
        </p:spPr>
      </p:cxnSp>
      <p:cxnSp>
        <p:nvCxnSpPr>
          <p:cNvPr id="1045" name="Straight Arrow Connector 23"/>
          <p:cNvCxnSpPr>
            <a:cxnSpLocks noChangeShapeType="1"/>
          </p:cNvCxnSpPr>
          <p:nvPr/>
        </p:nvCxnSpPr>
        <p:spPr bwMode="auto">
          <a:xfrm rot="5400000">
            <a:off x="665957" y="2715418"/>
            <a:ext cx="228600" cy="11113"/>
          </a:xfrm>
          <a:prstGeom prst="straightConnector1">
            <a:avLst/>
          </a:prstGeom>
          <a:noFill/>
          <a:ln w="25400" algn="ctr">
            <a:solidFill>
              <a:srgbClr val="800000"/>
            </a:solidFill>
            <a:round/>
            <a:headEnd type="none" w="lg" len="lg"/>
            <a:tailEnd type="arrow" w="med" len="med"/>
          </a:ln>
        </p:spPr>
      </p:cxnSp>
      <p:cxnSp>
        <p:nvCxnSpPr>
          <p:cNvPr id="1046" name="Straight Arrow Connector 24"/>
          <p:cNvCxnSpPr>
            <a:cxnSpLocks noChangeShapeType="1"/>
          </p:cNvCxnSpPr>
          <p:nvPr/>
        </p:nvCxnSpPr>
        <p:spPr bwMode="auto">
          <a:xfrm rot="5400000">
            <a:off x="846138" y="2722563"/>
            <a:ext cx="228600" cy="12700"/>
          </a:xfrm>
          <a:prstGeom prst="straightConnector1">
            <a:avLst/>
          </a:prstGeom>
          <a:noFill/>
          <a:ln w="25400" algn="ctr">
            <a:solidFill>
              <a:srgbClr val="800000"/>
            </a:solidFill>
            <a:round/>
            <a:headEnd type="none" w="lg" len="lg"/>
            <a:tailEnd type="arrow" w="med" len="med"/>
          </a:ln>
        </p:spPr>
      </p:cxnSp>
      <p:cxnSp>
        <p:nvCxnSpPr>
          <p:cNvPr id="1047" name="Straight Arrow Connector 25"/>
          <p:cNvCxnSpPr>
            <a:cxnSpLocks noChangeShapeType="1"/>
          </p:cNvCxnSpPr>
          <p:nvPr/>
        </p:nvCxnSpPr>
        <p:spPr bwMode="auto">
          <a:xfrm rot="5400000">
            <a:off x="1046957" y="2712243"/>
            <a:ext cx="228600" cy="11113"/>
          </a:xfrm>
          <a:prstGeom prst="straightConnector1">
            <a:avLst/>
          </a:prstGeom>
          <a:noFill/>
          <a:ln w="25400" algn="ctr">
            <a:solidFill>
              <a:srgbClr val="800000"/>
            </a:solidFill>
            <a:round/>
            <a:headEnd type="none" w="lg" len="lg"/>
            <a:tailEnd type="arrow" w="med" len="med"/>
          </a:ln>
        </p:spPr>
      </p:cxnSp>
      <p:cxnSp>
        <p:nvCxnSpPr>
          <p:cNvPr id="1048" name="Straight Arrow Connector 26"/>
          <p:cNvCxnSpPr>
            <a:cxnSpLocks noChangeShapeType="1"/>
          </p:cNvCxnSpPr>
          <p:nvPr/>
        </p:nvCxnSpPr>
        <p:spPr bwMode="auto">
          <a:xfrm rot="5400000">
            <a:off x="1227138" y="2727325"/>
            <a:ext cx="228600" cy="12700"/>
          </a:xfrm>
          <a:prstGeom prst="straightConnector1">
            <a:avLst/>
          </a:prstGeom>
          <a:noFill/>
          <a:ln w="25400" algn="ctr">
            <a:solidFill>
              <a:srgbClr val="800000"/>
            </a:solidFill>
            <a:round/>
            <a:headEnd type="none" w="lg" len="lg"/>
            <a:tailEnd type="arrow" w="med" len="med"/>
          </a:ln>
        </p:spPr>
      </p:cxnSp>
      <p:cxnSp>
        <p:nvCxnSpPr>
          <p:cNvPr id="1049" name="Straight Arrow Connector 27"/>
          <p:cNvCxnSpPr>
            <a:cxnSpLocks noChangeShapeType="1"/>
          </p:cNvCxnSpPr>
          <p:nvPr/>
        </p:nvCxnSpPr>
        <p:spPr bwMode="auto">
          <a:xfrm rot="5400000">
            <a:off x="1420019" y="2704307"/>
            <a:ext cx="228600" cy="11112"/>
          </a:xfrm>
          <a:prstGeom prst="straightConnector1">
            <a:avLst/>
          </a:prstGeom>
          <a:noFill/>
          <a:ln w="25400" algn="ctr">
            <a:solidFill>
              <a:srgbClr val="800000"/>
            </a:solidFill>
            <a:round/>
            <a:headEnd type="none" w="lg" len="lg"/>
            <a:tailEnd type="arrow" w="med" len="med"/>
          </a:ln>
        </p:spPr>
      </p:cxnSp>
      <p:cxnSp>
        <p:nvCxnSpPr>
          <p:cNvPr id="1050" name="Straight Arrow Connector 28"/>
          <p:cNvCxnSpPr>
            <a:cxnSpLocks noChangeShapeType="1"/>
          </p:cNvCxnSpPr>
          <p:nvPr/>
        </p:nvCxnSpPr>
        <p:spPr bwMode="auto">
          <a:xfrm rot="5400000">
            <a:off x="1708150" y="2722563"/>
            <a:ext cx="228600" cy="12700"/>
          </a:xfrm>
          <a:prstGeom prst="straightConnector1">
            <a:avLst/>
          </a:prstGeom>
          <a:noFill/>
          <a:ln w="25400" algn="ctr">
            <a:solidFill>
              <a:srgbClr val="800000"/>
            </a:solidFill>
            <a:round/>
            <a:headEnd type="none" w="lg" len="lg"/>
            <a:tailEnd type="arrow" w="med" len="med"/>
          </a:ln>
        </p:spPr>
      </p:cxnSp>
      <p:cxnSp>
        <p:nvCxnSpPr>
          <p:cNvPr id="1051" name="Straight Arrow Connector 29"/>
          <p:cNvCxnSpPr>
            <a:cxnSpLocks noChangeShapeType="1"/>
          </p:cNvCxnSpPr>
          <p:nvPr/>
        </p:nvCxnSpPr>
        <p:spPr bwMode="auto">
          <a:xfrm rot="5400000">
            <a:off x="1901032" y="2728118"/>
            <a:ext cx="228600" cy="11113"/>
          </a:xfrm>
          <a:prstGeom prst="straightConnector1">
            <a:avLst/>
          </a:prstGeom>
          <a:noFill/>
          <a:ln w="25400" algn="ctr">
            <a:solidFill>
              <a:srgbClr val="800000"/>
            </a:solidFill>
            <a:round/>
            <a:headEnd type="none" w="lg" len="lg"/>
            <a:tailEnd type="arrow" w="med" len="med"/>
          </a:ln>
        </p:spPr>
      </p:cxnSp>
      <p:cxnSp>
        <p:nvCxnSpPr>
          <p:cNvPr id="1052" name="Straight Arrow Connector 30"/>
          <p:cNvCxnSpPr>
            <a:cxnSpLocks noChangeShapeType="1"/>
          </p:cNvCxnSpPr>
          <p:nvPr/>
        </p:nvCxnSpPr>
        <p:spPr bwMode="auto">
          <a:xfrm rot="5400000">
            <a:off x="2125663" y="2711450"/>
            <a:ext cx="228600" cy="12700"/>
          </a:xfrm>
          <a:prstGeom prst="straightConnector1">
            <a:avLst/>
          </a:prstGeom>
          <a:noFill/>
          <a:ln w="25400" algn="ctr">
            <a:solidFill>
              <a:srgbClr val="800000"/>
            </a:solidFill>
            <a:round/>
            <a:headEnd type="none" w="lg" len="lg"/>
            <a:tailEnd type="arrow" w="med" len="med"/>
          </a:ln>
        </p:spPr>
      </p:cxnSp>
      <p:cxnSp>
        <p:nvCxnSpPr>
          <p:cNvPr id="1053" name="Straight Arrow Connector 31"/>
          <p:cNvCxnSpPr>
            <a:cxnSpLocks noChangeShapeType="1"/>
          </p:cNvCxnSpPr>
          <p:nvPr/>
        </p:nvCxnSpPr>
        <p:spPr bwMode="auto">
          <a:xfrm rot="5400000">
            <a:off x="2342357" y="2712243"/>
            <a:ext cx="228600" cy="11113"/>
          </a:xfrm>
          <a:prstGeom prst="straightConnector1">
            <a:avLst/>
          </a:prstGeom>
          <a:noFill/>
          <a:ln w="25400" algn="ctr">
            <a:solidFill>
              <a:srgbClr val="800000"/>
            </a:solidFill>
            <a:round/>
            <a:headEnd type="none" w="lg" len="lg"/>
            <a:tailEnd type="arrow" w="med" len="med"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ECEN 301</a:t>
            </a:r>
          </a:p>
        </p:txBody>
      </p:sp>
      <p:sp>
        <p:nvSpPr>
          <p:cNvPr id="89091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Discussion #25 – Final Review</a:t>
            </a:r>
          </a:p>
        </p:txBody>
      </p:sp>
      <p:sp>
        <p:nvSpPr>
          <p:cNvPr id="89092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6056E11E-4A1F-499F-850D-3301F2CCE939}" type="slidenum">
              <a:rPr lang="en-US" smtClean="0"/>
              <a:pPr lvl="1"/>
              <a:t>80</a:t>
            </a:fld>
            <a:endParaRPr lang="en-US" smtClean="0"/>
          </a:p>
        </p:txBody>
      </p:sp>
      <p:sp>
        <p:nvSpPr>
          <p:cNvPr id="890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Sequential Logic</a:t>
            </a:r>
          </a:p>
        </p:txBody>
      </p:sp>
      <p:sp>
        <p:nvSpPr>
          <p:cNvPr id="8909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06400" y="1333500"/>
            <a:ext cx="8585200" cy="881063"/>
          </a:xfrm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sz="2400" b="1" u="sng" smtClean="0"/>
              <a:t>Example9</a:t>
            </a:r>
            <a:r>
              <a:rPr lang="en-US" sz="2400" smtClean="0"/>
              <a:t>: Assuming the outputs of the following circuit start in a 000 state, determine the outputs for 4 clock cycles</a:t>
            </a:r>
          </a:p>
        </p:txBody>
      </p:sp>
      <p:sp>
        <p:nvSpPr>
          <p:cNvPr id="89095" name="Text Box 4"/>
          <p:cNvSpPr txBox="1">
            <a:spLocks noChangeArrowheads="1"/>
          </p:cNvSpPr>
          <p:nvPr/>
        </p:nvSpPr>
        <p:spPr bwMode="auto">
          <a:xfrm>
            <a:off x="2635250" y="4114800"/>
            <a:ext cx="641350" cy="366713"/>
          </a:xfrm>
          <a:prstGeom prst="rect">
            <a:avLst/>
          </a:prstGeom>
          <a:noFill/>
          <a:ln w="254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/>
              <a:t>CLK</a:t>
            </a:r>
          </a:p>
        </p:txBody>
      </p:sp>
      <p:graphicFrame>
        <p:nvGraphicFramePr>
          <p:cNvPr id="951301" name="Group 5"/>
          <p:cNvGraphicFramePr>
            <a:graphicFrameLocks noGrp="1"/>
          </p:cNvGraphicFramePr>
          <p:nvPr>
            <p:ph sz="half" idx="2"/>
          </p:nvPr>
        </p:nvGraphicFramePr>
        <p:xfrm>
          <a:off x="304800" y="2459038"/>
          <a:ext cx="2122488" cy="1005840"/>
        </p:xfrm>
        <a:graphic>
          <a:graphicData uri="http://schemas.openxmlformats.org/drawingml/2006/table">
            <a:tbl>
              <a:tblPr/>
              <a:tblGrid>
                <a:gridCol w="752475"/>
                <a:gridCol w="501650"/>
                <a:gridCol w="438150"/>
                <a:gridCol w="430213"/>
              </a:tblGrid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Cycle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Q</a:t>
                      </a:r>
                      <a:r>
                        <a:rPr kumimoji="0" lang="en-US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Q</a:t>
                      </a:r>
                      <a:r>
                        <a:rPr kumimoji="0" lang="en-US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Q</a:t>
                      </a:r>
                      <a:r>
                        <a:rPr kumimoji="0" lang="en-US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start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951320" name="Group 24"/>
          <p:cNvGraphicFramePr>
            <a:graphicFrameLocks noGrp="1"/>
          </p:cNvGraphicFramePr>
          <p:nvPr/>
        </p:nvGraphicFramePr>
        <p:xfrm>
          <a:off x="5181600" y="4953000"/>
          <a:ext cx="1905000" cy="1066800"/>
        </p:xfrm>
        <a:graphic>
          <a:graphicData uri="http://schemas.openxmlformats.org/drawingml/2006/table">
            <a:tbl>
              <a:tblPr/>
              <a:tblGrid>
                <a:gridCol w="457200"/>
                <a:gridCol w="762000"/>
                <a:gridCol w="685800"/>
              </a:tblGrid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CLK</a:t>
                      </a:r>
                      <a:endParaRPr kumimoji="0" lang="en-US" sz="2000" b="0" i="0" u="none" strike="noStrike" cap="none" normalizeH="0" baseline="-2500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Q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new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Q</a:t>
                      </a:r>
                      <a:r>
                        <a:rPr kumimoji="0" lang="en-US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old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95A9">
                        <a:alpha val="50000"/>
                      </a:srgbClr>
                    </a:solidFill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Q</a:t>
                      </a:r>
                      <a:r>
                        <a:rPr kumimoji="0" lang="en-US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old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95A9">
                        <a:alpha val="5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89131" name="Line 40"/>
          <p:cNvSpPr>
            <a:spLocks noChangeShapeType="1"/>
          </p:cNvSpPr>
          <p:nvPr/>
        </p:nvSpPr>
        <p:spPr bwMode="auto">
          <a:xfrm flipV="1">
            <a:off x="6043613" y="5392738"/>
            <a:ext cx="0" cy="279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lg" len="lg"/>
            <a:tailEnd type="arrow" w="lg" len="med"/>
          </a:ln>
        </p:spPr>
        <p:txBody>
          <a:bodyPr/>
          <a:lstStyle/>
          <a:p>
            <a:endParaRPr lang="en-US"/>
          </a:p>
        </p:txBody>
      </p:sp>
      <p:sp>
        <p:nvSpPr>
          <p:cNvPr id="89132" name="Line 41"/>
          <p:cNvSpPr>
            <a:spLocks noChangeShapeType="1"/>
          </p:cNvSpPr>
          <p:nvPr/>
        </p:nvSpPr>
        <p:spPr bwMode="auto">
          <a:xfrm flipV="1">
            <a:off x="6043613" y="5700713"/>
            <a:ext cx="0" cy="279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lg" len="lg"/>
            <a:tailEnd type="arrow" w="lg" len="med"/>
          </a:ln>
        </p:spPr>
        <p:txBody>
          <a:bodyPr/>
          <a:lstStyle/>
          <a:p>
            <a:endParaRPr lang="en-US"/>
          </a:p>
        </p:txBody>
      </p:sp>
      <p:sp>
        <p:nvSpPr>
          <p:cNvPr id="89133" name="Line 42"/>
          <p:cNvSpPr>
            <a:spLocks noChangeShapeType="1"/>
          </p:cNvSpPr>
          <p:nvPr/>
        </p:nvSpPr>
        <p:spPr bwMode="auto">
          <a:xfrm>
            <a:off x="6553200" y="5756275"/>
            <a:ext cx="354013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951339" name="Group 43"/>
          <p:cNvGraphicFramePr>
            <a:graphicFrameLocks noGrp="1"/>
          </p:cNvGraphicFramePr>
          <p:nvPr/>
        </p:nvGraphicFramePr>
        <p:xfrm>
          <a:off x="7162800" y="4953000"/>
          <a:ext cx="1905000" cy="1066800"/>
        </p:xfrm>
        <a:graphic>
          <a:graphicData uri="http://schemas.openxmlformats.org/drawingml/2006/table">
            <a:tbl>
              <a:tblPr/>
              <a:tblGrid>
                <a:gridCol w="457200"/>
                <a:gridCol w="762000"/>
                <a:gridCol w="685800"/>
              </a:tblGrid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CLK</a:t>
                      </a:r>
                      <a:endParaRPr kumimoji="0" lang="en-US" sz="2000" b="0" i="0" u="none" strike="noStrike" cap="none" normalizeH="0" baseline="-2500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Q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new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95A9">
                        <a:alpha val="50000"/>
                      </a:srgbClr>
                    </a:solidFill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95A9">
                        <a:alpha val="5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89150" name="Line 59"/>
          <p:cNvSpPr>
            <a:spLocks noChangeShapeType="1"/>
          </p:cNvSpPr>
          <p:nvPr/>
        </p:nvSpPr>
        <p:spPr bwMode="auto">
          <a:xfrm flipV="1">
            <a:off x="8001000" y="5362575"/>
            <a:ext cx="0" cy="279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lg" len="lg"/>
            <a:tailEnd type="arrow" w="lg" len="med"/>
          </a:ln>
        </p:spPr>
        <p:txBody>
          <a:bodyPr/>
          <a:lstStyle/>
          <a:p>
            <a:endParaRPr lang="en-US"/>
          </a:p>
        </p:txBody>
      </p:sp>
      <p:sp>
        <p:nvSpPr>
          <p:cNvPr id="89151" name="Line 60"/>
          <p:cNvSpPr>
            <a:spLocks noChangeShapeType="1"/>
          </p:cNvSpPr>
          <p:nvPr/>
        </p:nvSpPr>
        <p:spPr bwMode="auto">
          <a:xfrm flipV="1">
            <a:off x="8001000" y="5670550"/>
            <a:ext cx="0" cy="279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lg" len="lg"/>
            <a:tailEnd type="arrow" w="lg" len="med"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951357" name="Group 61"/>
          <p:cNvGraphicFramePr>
            <a:graphicFrameLocks noGrp="1"/>
          </p:cNvGraphicFramePr>
          <p:nvPr/>
        </p:nvGraphicFramePr>
        <p:xfrm>
          <a:off x="2743200" y="4564063"/>
          <a:ext cx="2362200" cy="1737360"/>
        </p:xfrm>
        <a:graphic>
          <a:graphicData uri="http://schemas.openxmlformats.org/drawingml/2006/table">
            <a:tbl>
              <a:tblPr/>
              <a:tblGrid>
                <a:gridCol w="457200"/>
                <a:gridCol w="457200"/>
                <a:gridCol w="762000"/>
                <a:gridCol w="685800"/>
              </a:tblGrid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J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K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CLK</a:t>
                      </a:r>
                      <a:endParaRPr kumimoji="0" lang="en-US" sz="2000" b="0" i="0" u="none" strike="noStrike" cap="none" normalizeH="0" baseline="-2500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Q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new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Q</a:t>
                      </a:r>
                      <a:r>
                        <a:rPr kumimoji="0" lang="en-US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old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95A9">
                        <a:alpha val="50000"/>
                      </a:srgbClr>
                    </a:solidFill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95A9">
                        <a:alpha val="50000"/>
                      </a:srgbClr>
                    </a:solidFill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95A9">
                        <a:alpha val="50000"/>
                      </a:srgbClr>
                    </a:solidFill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Q</a:t>
                      </a:r>
                      <a:r>
                        <a:rPr kumimoji="0" lang="en-US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old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95A9">
                        <a:alpha val="5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89179" name="Line 88"/>
          <p:cNvSpPr>
            <a:spLocks noChangeShapeType="1"/>
          </p:cNvSpPr>
          <p:nvPr/>
        </p:nvSpPr>
        <p:spPr bwMode="auto">
          <a:xfrm flipV="1">
            <a:off x="3986213" y="4986338"/>
            <a:ext cx="0" cy="279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lg" len="lg"/>
            <a:tailEnd type="arrow" w="lg" len="med"/>
          </a:ln>
        </p:spPr>
        <p:txBody>
          <a:bodyPr/>
          <a:lstStyle/>
          <a:p>
            <a:endParaRPr lang="en-US"/>
          </a:p>
        </p:txBody>
      </p:sp>
      <p:sp>
        <p:nvSpPr>
          <p:cNvPr id="89180" name="Line 89"/>
          <p:cNvSpPr>
            <a:spLocks noChangeShapeType="1"/>
          </p:cNvSpPr>
          <p:nvPr/>
        </p:nvSpPr>
        <p:spPr bwMode="auto">
          <a:xfrm flipV="1">
            <a:off x="3986213" y="5294313"/>
            <a:ext cx="0" cy="279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lg" len="lg"/>
            <a:tailEnd type="arrow" w="lg" len="med"/>
          </a:ln>
        </p:spPr>
        <p:txBody>
          <a:bodyPr/>
          <a:lstStyle/>
          <a:p>
            <a:endParaRPr lang="en-US"/>
          </a:p>
        </p:txBody>
      </p:sp>
      <p:sp>
        <p:nvSpPr>
          <p:cNvPr id="89181" name="Line 90"/>
          <p:cNvSpPr>
            <a:spLocks noChangeShapeType="1"/>
          </p:cNvSpPr>
          <p:nvPr/>
        </p:nvSpPr>
        <p:spPr bwMode="auto">
          <a:xfrm flipV="1">
            <a:off x="3984625" y="5635625"/>
            <a:ext cx="0" cy="279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lg" len="lg"/>
            <a:tailEnd type="arrow" w="lg" len="med"/>
          </a:ln>
        </p:spPr>
        <p:txBody>
          <a:bodyPr/>
          <a:lstStyle/>
          <a:p>
            <a:endParaRPr lang="en-US"/>
          </a:p>
        </p:txBody>
      </p:sp>
      <p:sp>
        <p:nvSpPr>
          <p:cNvPr id="89182" name="Line 91"/>
          <p:cNvSpPr>
            <a:spLocks noChangeShapeType="1"/>
          </p:cNvSpPr>
          <p:nvPr/>
        </p:nvSpPr>
        <p:spPr bwMode="auto">
          <a:xfrm flipV="1">
            <a:off x="3984625" y="5976938"/>
            <a:ext cx="0" cy="279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lg" len="lg"/>
            <a:tailEnd type="arrow" w="lg" len="med"/>
          </a:ln>
        </p:spPr>
        <p:txBody>
          <a:bodyPr/>
          <a:lstStyle/>
          <a:p>
            <a:endParaRPr lang="en-US"/>
          </a:p>
        </p:txBody>
      </p:sp>
      <p:sp>
        <p:nvSpPr>
          <p:cNvPr id="89183" name="Line 92"/>
          <p:cNvSpPr>
            <a:spLocks noChangeShapeType="1"/>
          </p:cNvSpPr>
          <p:nvPr/>
        </p:nvSpPr>
        <p:spPr bwMode="auto">
          <a:xfrm>
            <a:off x="4560888" y="6021388"/>
            <a:ext cx="354012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89184" name="Text Box 93"/>
          <p:cNvSpPr txBox="1">
            <a:spLocks noChangeArrowheads="1"/>
          </p:cNvSpPr>
          <p:nvPr/>
        </p:nvSpPr>
        <p:spPr bwMode="auto">
          <a:xfrm>
            <a:off x="4110038" y="2133600"/>
            <a:ext cx="298450" cy="366713"/>
          </a:xfrm>
          <a:prstGeom prst="rect">
            <a:avLst/>
          </a:prstGeom>
          <a:noFill/>
          <a:ln w="254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800000"/>
                </a:solidFill>
              </a:rPr>
              <a:t>1</a:t>
            </a:r>
          </a:p>
        </p:txBody>
      </p:sp>
      <p:sp>
        <p:nvSpPr>
          <p:cNvPr id="89185" name="Text Box 94"/>
          <p:cNvSpPr txBox="1">
            <a:spLocks noChangeArrowheads="1"/>
          </p:cNvSpPr>
          <p:nvPr/>
        </p:nvSpPr>
        <p:spPr bwMode="auto">
          <a:xfrm>
            <a:off x="6635750" y="2133600"/>
            <a:ext cx="298450" cy="366713"/>
          </a:xfrm>
          <a:prstGeom prst="rect">
            <a:avLst/>
          </a:prstGeom>
          <a:noFill/>
          <a:ln w="254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800000"/>
                </a:solidFill>
              </a:rPr>
              <a:t>1</a:t>
            </a:r>
          </a:p>
        </p:txBody>
      </p:sp>
      <p:sp>
        <p:nvSpPr>
          <p:cNvPr id="89186" name="Text Box 95"/>
          <p:cNvSpPr txBox="1">
            <a:spLocks noChangeArrowheads="1"/>
          </p:cNvSpPr>
          <p:nvPr/>
        </p:nvSpPr>
        <p:spPr bwMode="auto">
          <a:xfrm>
            <a:off x="8388350" y="2133600"/>
            <a:ext cx="298450" cy="366713"/>
          </a:xfrm>
          <a:prstGeom prst="rect">
            <a:avLst/>
          </a:prstGeom>
          <a:noFill/>
          <a:ln w="254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800000"/>
                </a:solidFill>
              </a:rPr>
              <a:t>1</a:t>
            </a:r>
          </a:p>
        </p:txBody>
      </p:sp>
      <p:sp>
        <p:nvSpPr>
          <p:cNvPr id="89187" name="Text Box 96"/>
          <p:cNvSpPr txBox="1">
            <a:spLocks noChangeArrowheads="1"/>
          </p:cNvSpPr>
          <p:nvPr/>
        </p:nvSpPr>
        <p:spPr bwMode="auto">
          <a:xfrm>
            <a:off x="4832350" y="3200400"/>
            <a:ext cx="273050" cy="304800"/>
          </a:xfrm>
          <a:prstGeom prst="rect">
            <a:avLst/>
          </a:prstGeom>
          <a:noFill/>
          <a:ln w="254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800000"/>
                </a:solidFill>
              </a:rPr>
              <a:t>1</a:t>
            </a:r>
          </a:p>
        </p:txBody>
      </p:sp>
      <p:sp>
        <p:nvSpPr>
          <p:cNvPr id="89188" name="Text Box 97"/>
          <p:cNvSpPr txBox="1">
            <a:spLocks noChangeArrowheads="1"/>
          </p:cNvSpPr>
          <p:nvPr/>
        </p:nvSpPr>
        <p:spPr bwMode="auto">
          <a:xfrm>
            <a:off x="4832350" y="2895600"/>
            <a:ext cx="273050" cy="304800"/>
          </a:xfrm>
          <a:prstGeom prst="rect">
            <a:avLst/>
          </a:prstGeom>
          <a:noFill/>
          <a:ln w="254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800000"/>
                </a:solidFill>
              </a:rPr>
              <a:t>1</a:t>
            </a:r>
          </a:p>
        </p:txBody>
      </p:sp>
      <p:sp>
        <p:nvSpPr>
          <p:cNvPr id="89189" name="Text Box 98"/>
          <p:cNvSpPr txBox="1">
            <a:spLocks noChangeArrowheads="1"/>
          </p:cNvSpPr>
          <p:nvPr/>
        </p:nvSpPr>
        <p:spPr bwMode="auto">
          <a:xfrm>
            <a:off x="6929438" y="2971800"/>
            <a:ext cx="273050" cy="304800"/>
          </a:xfrm>
          <a:prstGeom prst="rect">
            <a:avLst/>
          </a:prstGeom>
          <a:noFill/>
          <a:ln w="254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800000"/>
                </a:solidFill>
              </a:rPr>
              <a:t>1</a:t>
            </a:r>
          </a:p>
        </p:txBody>
      </p:sp>
      <p:sp>
        <p:nvSpPr>
          <p:cNvPr id="89190" name="Text Box 99"/>
          <p:cNvSpPr txBox="1">
            <a:spLocks noChangeArrowheads="1"/>
          </p:cNvSpPr>
          <p:nvPr/>
        </p:nvSpPr>
        <p:spPr bwMode="auto">
          <a:xfrm>
            <a:off x="6934200" y="2527300"/>
            <a:ext cx="273050" cy="304800"/>
          </a:xfrm>
          <a:prstGeom prst="rect">
            <a:avLst/>
          </a:prstGeom>
          <a:noFill/>
          <a:ln w="254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800000"/>
                </a:solidFill>
              </a:rPr>
              <a:t>1</a:t>
            </a:r>
          </a:p>
        </p:txBody>
      </p:sp>
      <p:sp>
        <p:nvSpPr>
          <p:cNvPr id="89191" name="Text Box 100"/>
          <p:cNvSpPr txBox="1">
            <a:spLocks noChangeArrowheads="1"/>
          </p:cNvSpPr>
          <p:nvPr/>
        </p:nvSpPr>
        <p:spPr bwMode="auto">
          <a:xfrm>
            <a:off x="5746750" y="3276600"/>
            <a:ext cx="273050" cy="304800"/>
          </a:xfrm>
          <a:prstGeom prst="rect">
            <a:avLst/>
          </a:prstGeom>
          <a:noFill/>
          <a:ln w="254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800000"/>
                </a:solidFill>
              </a:rPr>
              <a:t>0</a:t>
            </a:r>
          </a:p>
        </p:txBody>
      </p:sp>
      <p:sp>
        <p:nvSpPr>
          <p:cNvPr id="89192" name="Text Box 101"/>
          <p:cNvSpPr txBox="1">
            <a:spLocks noChangeArrowheads="1"/>
          </p:cNvSpPr>
          <p:nvPr/>
        </p:nvSpPr>
        <p:spPr bwMode="auto">
          <a:xfrm>
            <a:off x="7543800" y="3048000"/>
            <a:ext cx="273050" cy="304800"/>
          </a:xfrm>
          <a:prstGeom prst="rect">
            <a:avLst/>
          </a:prstGeom>
          <a:noFill/>
          <a:ln w="254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800000"/>
                </a:solidFill>
              </a:rPr>
              <a:t>0</a:t>
            </a:r>
          </a:p>
        </p:txBody>
      </p:sp>
      <p:sp>
        <p:nvSpPr>
          <p:cNvPr id="89193" name="Text Box 102"/>
          <p:cNvSpPr txBox="1">
            <a:spLocks noChangeArrowheads="1"/>
          </p:cNvSpPr>
          <p:nvPr/>
        </p:nvSpPr>
        <p:spPr bwMode="auto">
          <a:xfrm>
            <a:off x="3200400" y="3257550"/>
            <a:ext cx="273050" cy="304800"/>
          </a:xfrm>
          <a:prstGeom prst="rect">
            <a:avLst/>
          </a:prstGeom>
          <a:noFill/>
          <a:ln w="254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800000"/>
                </a:solidFill>
              </a:rPr>
              <a:t>0</a:t>
            </a:r>
          </a:p>
        </p:txBody>
      </p:sp>
      <p:sp>
        <p:nvSpPr>
          <p:cNvPr id="89194" name="Text Box 103"/>
          <p:cNvSpPr txBox="1">
            <a:spLocks noChangeArrowheads="1"/>
          </p:cNvSpPr>
          <p:nvPr/>
        </p:nvSpPr>
        <p:spPr bwMode="auto">
          <a:xfrm>
            <a:off x="3260725" y="3810000"/>
            <a:ext cx="273050" cy="304800"/>
          </a:xfrm>
          <a:prstGeom prst="rect">
            <a:avLst/>
          </a:prstGeom>
          <a:noFill/>
          <a:ln w="254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800000"/>
                </a:solidFill>
              </a:rPr>
              <a:t>1</a:t>
            </a:r>
          </a:p>
        </p:txBody>
      </p:sp>
      <p:sp>
        <p:nvSpPr>
          <p:cNvPr id="89195" name="Text Box 175"/>
          <p:cNvSpPr txBox="1">
            <a:spLocks noChangeArrowheads="1"/>
          </p:cNvSpPr>
          <p:nvPr/>
        </p:nvSpPr>
        <p:spPr bwMode="auto">
          <a:xfrm>
            <a:off x="406400" y="4564063"/>
            <a:ext cx="1689100" cy="650875"/>
          </a:xfrm>
          <a:prstGeom prst="rect">
            <a:avLst/>
          </a:prstGeom>
          <a:solidFill>
            <a:srgbClr val="FFFF99">
              <a:alpha val="70195"/>
            </a:srgbClr>
          </a:solidFill>
          <a:ln w="9525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>
            <a:spAutoFit/>
          </a:bodyPr>
          <a:lstStyle/>
          <a:p>
            <a:pPr algn="l"/>
            <a:r>
              <a:rPr lang="en-US"/>
              <a:t>Inputs changed due to outputs</a:t>
            </a:r>
          </a:p>
        </p:txBody>
      </p:sp>
      <p:sp>
        <p:nvSpPr>
          <p:cNvPr id="89196" name="Oval 176"/>
          <p:cNvSpPr>
            <a:spLocks noChangeArrowheads="1"/>
          </p:cNvSpPr>
          <p:nvPr/>
        </p:nvSpPr>
        <p:spPr bwMode="auto">
          <a:xfrm>
            <a:off x="7518400" y="3027363"/>
            <a:ext cx="349250" cy="401637"/>
          </a:xfrm>
          <a:prstGeom prst="ellipse">
            <a:avLst/>
          </a:prstGeom>
          <a:noFill/>
          <a:ln w="19050">
            <a:solidFill>
              <a:srgbClr val="FF6600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9197" name="Oval 177"/>
          <p:cNvSpPr>
            <a:spLocks noChangeArrowheads="1"/>
          </p:cNvSpPr>
          <p:nvPr/>
        </p:nvSpPr>
        <p:spPr bwMode="auto">
          <a:xfrm>
            <a:off x="6889750" y="2593975"/>
            <a:ext cx="349250" cy="758825"/>
          </a:xfrm>
          <a:prstGeom prst="ellipse">
            <a:avLst/>
          </a:prstGeom>
          <a:noFill/>
          <a:ln w="19050">
            <a:solidFill>
              <a:srgbClr val="FF6600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9198" name="Oval 178"/>
          <p:cNvSpPr>
            <a:spLocks noChangeArrowheads="1"/>
          </p:cNvSpPr>
          <p:nvPr/>
        </p:nvSpPr>
        <p:spPr bwMode="auto">
          <a:xfrm>
            <a:off x="5715000" y="3255963"/>
            <a:ext cx="349250" cy="401637"/>
          </a:xfrm>
          <a:prstGeom prst="ellipse">
            <a:avLst/>
          </a:prstGeom>
          <a:noFill/>
          <a:ln w="19050">
            <a:solidFill>
              <a:srgbClr val="FF6600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9199" name="Oval 179"/>
          <p:cNvSpPr>
            <a:spLocks noChangeArrowheads="1"/>
          </p:cNvSpPr>
          <p:nvPr/>
        </p:nvSpPr>
        <p:spPr bwMode="auto">
          <a:xfrm>
            <a:off x="4800600" y="2832100"/>
            <a:ext cx="349250" cy="715963"/>
          </a:xfrm>
          <a:prstGeom prst="ellipse">
            <a:avLst/>
          </a:prstGeom>
          <a:noFill/>
          <a:ln w="19050">
            <a:solidFill>
              <a:srgbClr val="FF6600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89200" name="Group 181"/>
          <p:cNvGrpSpPr>
            <a:grpSpLocks/>
          </p:cNvGrpSpPr>
          <p:nvPr/>
        </p:nvGrpSpPr>
        <p:grpSpPr bwMode="auto">
          <a:xfrm>
            <a:off x="2732088" y="1905000"/>
            <a:ext cx="6448425" cy="2593975"/>
            <a:chOff x="1721" y="1200"/>
            <a:chExt cx="4062" cy="1634"/>
          </a:xfrm>
        </p:grpSpPr>
        <p:grpSp>
          <p:nvGrpSpPr>
            <p:cNvPr id="89202" name="Group 182"/>
            <p:cNvGrpSpPr>
              <a:grpSpLocks/>
            </p:cNvGrpSpPr>
            <p:nvPr/>
          </p:nvGrpSpPr>
          <p:grpSpPr bwMode="auto">
            <a:xfrm>
              <a:off x="3830" y="1947"/>
              <a:ext cx="345" cy="484"/>
              <a:chOff x="3419" y="2531"/>
              <a:chExt cx="384" cy="576"/>
            </a:xfrm>
          </p:grpSpPr>
          <p:sp>
            <p:nvSpPr>
              <p:cNvPr id="89265" name="Rectangle 183"/>
              <p:cNvSpPr>
                <a:spLocks noChangeArrowheads="1"/>
              </p:cNvSpPr>
              <p:nvPr/>
            </p:nvSpPr>
            <p:spPr bwMode="auto">
              <a:xfrm>
                <a:off x="3419" y="2531"/>
                <a:ext cx="384" cy="576"/>
              </a:xfrm>
              <a:prstGeom prst="rect">
                <a:avLst/>
              </a:prstGeom>
              <a:solidFill>
                <a:srgbClr val="ABA964">
                  <a:alpha val="20000"/>
                </a:srgb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9266" name="AutoShape 184"/>
              <p:cNvSpPr>
                <a:spLocks noChangeArrowheads="1"/>
              </p:cNvSpPr>
              <p:nvPr/>
            </p:nvSpPr>
            <p:spPr bwMode="auto">
              <a:xfrm rot="5400000" flipH="1">
                <a:off x="3390" y="2903"/>
                <a:ext cx="165" cy="107"/>
              </a:xfrm>
              <a:prstGeom prst="triangle">
                <a:avLst>
                  <a:gd name="adj" fmla="val 50000"/>
                </a:avLst>
              </a:prstGeom>
              <a:solidFill>
                <a:srgbClr val="8495A9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89203" name="Text Box 185"/>
            <p:cNvSpPr txBox="1">
              <a:spLocks noChangeArrowheads="1"/>
            </p:cNvSpPr>
            <p:nvPr/>
          </p:nvSpPr>
          <p:spPr bwMode="auto">
            <a:xfrm>
              <a:off x="3808" y="1998"/>
              <a:ext cx="194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600"/>
                <a:t>T</a:t>
              </a:r>
            </a:p>
          </p:txBody>
        </p:sp>
        <p:sp>
          <p:nvSpPr>
            <p:cNvPr id="89204" name="Text Box 186"/>
            <p:cNvSpPr txBox="1">
              <a:spLocks noChangeArrowheads="1"/>
            </p:cNvSpPr>
            <p:nvPr/>
          </p:nvSpPr>
          <p:spPr bwMode="auto">
            <a:xfrm>
              <a:off x="3997" y="1998"/>
              <a:ext cx="208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600"/>
                <a:t>Q</a:t>
              </a:r>
            </a:p>
          </p:txBody>
        </p:sp>
        <p:sp>
          <p:nvSpPr>
            <p:cNvPr id="89205" name="Text Box 187"/>
            <p:cNvSpPr txBox="1">
              <a:spLocks noChangeArrowheads="1"/>
            </p:cNvSpPr>
            <p:nvPr/>
          </p:nvSpPr>
          <p:spPr bwMode="auto">
            <a:xfrm>
              <a:off x="3880" y="2223"/>
              <a:ext cx="340" cy="19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400"/>
                <a:t>CLK</a:t>
              </a:r>
            </a:p>
          </p:txBody>
        </p:sp>
        <p:sp>
          <p:nvSpPr>
            <p:cNvPr id="89206" name="Rectangle 188"/>
            <p:cNvSpPr>
              <a:spLocks noChangeArrowheads="1"/>
            </p:cNvSpPr>
            <p:nvPr/>
          </p:nvSpPr>
          <p:spPr bwMode="auto">
            <a:xfrm>
              <a:off x="2309" y="2073"/>
              <a:ext cx="344" cy="587"/>
            </a:xfrm>
            <a:prstGeom prst="rect">
              <a:avLst/>
            </a:prstGeom>
            <a:solidFill>
              <a:srgbClr val="ABA964">
                <a:alpha val="20000"/>
              </a:srgb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9207" name="AutoShape 189"/>
            <p:cNvSpPr>
              <a:spLocks noChangeArrowheads="1"/>
            </p:cNvSpPr>
            <p:nvPr/>
          </p:nvSpPr>
          <p:spPr bwMode="auto">
            <a:xfrm rot="5400000" flipH="1">
              <a:off x="2288" y="2330"/>
              <a:ext cx="138" cy="96"/>
            </a:xfrm>
            <a:prstGeom prst="triangle">
              <a:avLst>
                <a:gd name="adj" fmla="val 50000"/>
              </a:avLst>
            </a:prstGeom>
            <a:solidFill>
              <a:srgbClr val="8495A9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9208" name="Text Box 190"/>
            <p:cNvSpPr txBox="1">
              <a:spLocks noChangeArrowheads="1"/>
            </p:cNvSpPr>
            <p:nvPr/>
          </p:nvSpPr>
          <p:spPr bwMode="auto">
            <a:xfrm>
              <a:off x="2301" y="2096"/>
              <a:ext cx="166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600"/>
                <a:t>J</a:t>
              </a:r>
            </a:p>
          </p:txBody>
        </p:sp>
        <p:sp>
          <p:nvSpPr>
            <p:cNvPr id="89209" name="Text Box 191"/>
            <p:cNvSpPr txBox="1">
              <a:spLocks noChangeArrowheads="1"/>
            </p:cNvSpPr>
            <p:nvPr/>
          </p:nvSpPr>
          <p:spPr bwMode="auto">
            <a:xfrm>
              <a:off x="2475" y="2119"/>
              <a:ext cx="208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600"/>
                <a:t>Q</a:t>
              </a:r>
            </a:p>
          </p:txBody>
        </p:sp>
        <p:sp>
          <p:nvSpPr>
            <p:cNvPr id="89210" name="Text Box 192"/>
            <p:cNvSpPr txBox="1">
              <a:spLocks noChangeArrowheads="1"/>
            </p:cNvSpPr>
            <p:nvPr/>
          </p:nvSpPr>
          <p:spPr bwMode="auto">
            <a:xfrm>
              <a:off x="2358" y="2297"/>
              <a:ext cx="340" cy="19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400"/>
                <a:t>CLK</a:t>
              </a:r>
            </a:p>
          </p:txBody>
        </p:sp>
        <p:sp>
          <p:nvSpPr>
            <p:cNvPr id="89211" name="Text Box 193"/>
            <p:cNvSpPr txBox="1">
              <a:spLocks noChangeArrowheads="1"/>
            </p:cNvSpPr>
            <p:nvPr/>
          </p:nvSpPr>
          <p:spPr bwMode="auto">
            <a:xfrm>
              <a:off x="2280" y="2482"/>
              <a:ext cx="208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600"/>
                <a:t>K</a:t>
              </a:r>
            </a:p>
          </p:txBody>
        </p:sp>
        <p:grpSp>
          <p:nvGrpSpPr>
            <p:cNvPr id="89212" name="Group 194"/>
            <p:cNvGrpSpPr>
              <a:grpSpLocks/>
            </p:cNvGrpSpPr>
            <p:nvPr/>
          </p:nvGrpSpPr>
          <p:grpSpPr bwMode="auto">
            <a:xfrm>
              <a:off x="5000" y="1935"/>
              <a:ext cx="345" cy="483"/>
              <a:chOff x="3419" y="2531"/>
              <a:chExt cx="384" cy="576"/>
            </a:xfrm>
          </p:grpSpPr>
          <p:sp>
            <p:nvSpPr>
              <p:cNvPr id="89263" name="Rectangle 195"/>
              <p:cNvSpPr>
                <a:spLocks noChangeArrowheads="1"/>
              </p:cNvSpPr>
              <p:nvPr/>
            </p:nvSpPr>
            <p:spPr bwMode="auto">
              <a:xfrm>
                <a:off x="3419" y="2531"/>
                <a:ext cx="384" cy="576"/>
              </a:xfrm>
              <a:prstGeom prst="rect">
                <a:avLst/>
              </a:prstGeom>
              <a:solidFill>
                <a:srgbClr val="ABA964">
                  <a:alpha val="20000"/>
                </a:srgb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9264" name="AutoShape 196"/>
              <p:cNvSpPr>
                <a:spLocks noChangeArrowheads="1"/>
              </p:cNvSpPr>
              <p:nvPr/>
            </p:nvSpPr>
            <p:spPr bwMode="auto">
              <a:xfrm rot="5400000" flipH="1">
                <a:off x="3390" y="2903"/>
                <a:ext cx="165" cy="107"/>
              </a:xfrm>
              <a:prstGeom prst="triangle">
                <a:avLst>
                  <a:gd name="adj" fmla="val 50000"/>
                </a:avLst>
              </a:prstGeom>
              <a:solidFill>
                <a:srgbClr val="8495A9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89213" name="Text Box 197"/>
            <p:cNvSpPr txBox="1">
              <a:spLocks noChangeArrowheads="1"/>
            </p:cNvSpPr>
            <p:nvPr/>
          </p:nvSpPr>
          <p:spPr bwMode="auto">
            <a:xfrm>
              <a:off x="4971" y="1986"/>
              <a:ext cx="208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600"/>
                <a:t>D</a:t>
              </a:r>
            </a:p>
          </p:txBody>
        </p:sp>
        <p:sp>
          <p:nvSpPr>
            <p:cNvPr id="89214" name="Text Box 198"/>
            <p:cNvSpPr txBox="1">
              <a:spLocks noChangeArrowheads="1"/>
            </p:cNvSpPr>
            <p:nvPr/>
          </p:nvSpPr>
          <p:spPr bwMode="auto">
            <a:xfrm>
              <a:off x="5166" y="1986"/>
              <a:ext cx="208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600"/>
                <a:t>Q</a:t>
              </a:r>
            </a:p>
          </p:txBody>
        </p:sp>
        <p:sp>
          <p:nvSpPr>
            <p:cNvPr id="89215" name="Text Box 199"/>
            <p:cNvSpPr txBox="1">
              <a:spLocks noChangeArrowheads="1"/>
            </p:cNvSpPr>
            <p:nvPr/>
          </p:nvSpPr>
          <p:spPr bwMode="auto">
            <a:xfrm>
              <a:off x="5050" y="2211"/>
              <a:ext cx="340" cy="19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400"/>
                <a:t>CLK</a:t>
              </a:r>
            </a:p>
          </p:txBody>
        </p:sp>
        <p:sp>
          <p:nvSpPr>
            <p:cNvPr id="89216" name="Oval 200"/>
            <p:cNvSpPr>
              <a:spLocks noChangeArrowheads="1"/>
            </p:cNvSpPr>
            <p:nvPr/>
          </p:nvSpPr>
          <p:spPr bwMode="auto">
            <a:xfrm>
              <a:off x="4799" y="1829"/>
              <a:ext cx="41" cy="41"/>
            </a:xfrm>
            <a:prstGeom prst="ellipse">
              <a:avLst/>
            </a:prstGeom>
            <a:noFill/>
            <a:ln w="254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89217" name="Group 201"/>
            <p:cNvGrpSpPr>
              <a:grpSpLocks/>
            </p:cNvGrpSpPr>
            <p:nvPr/>
          </p:nvGrpSpPr>
          <p:grpSpPr bwMode="auto">
            <a:xfrm>
              <a:off x="4490" y="1733"/>
              <a:ext cx="307" cy="223"/>
              <a:chOff x="2325" y="1487"/>
              <a:chExt cx="926" cy="675"/>
            </a:xfrm>
          </p:grpSpPr>
          <p:sp>
            <p:nvSpPr>
              <p:cNvPr id="89258" name="Arc 202"/>
              <p:cNvSpPr>
                <a:spLocks/>
              </p:cNvSpPr>
              <p:nvPr/>
            </p:nvSpPr>
            <p:spPr bwMode="auto">
              <a:xfrm>
                <a:off x="2624" y="1489"/>
                <a:ext cx="622" cy="669"/>
              </a:xfrm>
              <a:custGeom>
                <a:avLst/>
                <a:gdLst>
                  <a:gd name="T0" fmla="*/ 0 w 18812"/>
                  <a:gd name="T1" fmla="*/ 0 h 21600"/>
                  <a:gd name="T2" fmla="*/ 1 w 18812"/>
                  <a:gd name="T3" fmla="*/ 0 h 21600"/>
                  <a:gd name="T4" fmla="*/ 0 w 18812"/>
                  <a:gd name="T5" fmla="*/ 1 h 21600"/>
                  <a:gd name="T6" fmla="*/ 0 60000 65536"/>
                  <a:gd name="T7" fmla="*/ 0 60000 65536"/>
                  <a:gd name="T8" fmla="*/ 0 60000 65536"/>
                  <a:gd name="T9" fmla="*/ 0 w 18812"/>
                  <a:gd name="T10" fmla="*/ 0 h 21600"/>
                  <a:gd name="T11" fmla="*/ 18812 w 18812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8812" h="21600" fill="none" extrusionOk="0">
                    <a:moveTo>
                      <a:pt x="0" y="0"/>
                    </a:moveTo>
                    <a:cubicBezTo>
                      <a:pt x="10" y="0"/>
                      <a:pt x="20" y="-1"/>
                      <a:pt x="30" y="0"/>
                    </a:cubicBezTo>
                    <a:cubicBezTo>
                      <a:pt x="7801" y="0"/>
                      <a:pt x="14973" y="4174"/>
                      <a:pt x="18811" y="10932"/>
                    </a:cubicBezTo>
                  </a:path>
                  <a:path w="18812" h="21600" stroke="0" extrusionOk="0">
                    <a:moveTo>
                      <a:pt x="0" y="0"/>
                    </a:moveTo>
                    <a:cubicBezTo>
                      <a:pt x="10" y="0"/>
                      <a:pt x="20" y="-1"/>
                      <a:pt x="30" y="0"/>
                    </a:cubicBezTo>
                    <a:cubicBezTo>
                      <a:pt x="7801" y="0"/>
                      <a:pt x="14973" y="4174"/>
                      <a:pt x="18811" y="10932"/>
                    </a:cubicBezTo>
                    <a:lnTo>
                      <a:pt x="30" y="21600"/>
                    </a:lnTo>
                    <a:close/>
                  </a:path>
                </a:pathLst>
              </a:custGeom>
              <a:noFill/>
              <a:ln w="25400" cap="rnd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9259" name="Arc 203"/>
              <p:cNvSpPr>
                <a:spLocks/>
              </p:cNvSpPr>
              <p:nvPr/>
            </p:nvSpPr>
            <p:spPr bwMode="auto">
              <a:xfrm rot="10800000">
                <a:off x="2633" y="1494"/>
                <a:ext cx="618" cy="668"/>
              </a:xfrm>
              <a:custGeom>
                <a:avLst/>
                <a:gdLst>
                  <a:gd name="T0" fmla="*/ 0 w 18694"/>
                  <a:gd name="T1" fmla="*/ 0 h 21600"/>
                  <a:gd name="T2" fmla="*/ 1 w 18694"/>
                  <a:gd name="T3" fmla="*/ 0 h 21600"/>
                  <a:gd name="T4" fmla="*/ 1 w 18694"/>
                  <a:gd name="T5" fmla="*/ 1 h 21600"/>
                  <a:gd name="T6" fmla="*/ 0 60000 65536"/>
                  <a:gd name="T7" fmla="*/ 0 60000 65536"/>
                  <a:gd name="T8" fmla="*/ 0 60000 65536"/>
                  <a:gd name="T9" fmla="*/ 0 w 18694"/>
                  <a:gd name="T10" fmla="*/ 0 h 21600"/>
                  <a:gd name="T11" fmla="*/ 18694 w 18694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8694" h="21600" fill="none" extrusionOk="0">
                    <a:moveTo>
                      <a:pt x="-1" y="10778"/>
                    </a:moveTo>
                    <a:cubicBezTo>
                      <a:pt x="3856" y="4117"/>
                      <a:pt x="10966" y="10"/>
                      <a:pt x="18664" y="0"/>
                    </a:cubicBezTo>
                  </a:path>
                  <a:path w="18694" h="21600" stroke="0" extrusionOk="0">
                    <a:moveTo>
                      <a:pt x="-1" y="10778"/>
                    </a:moveTo>
                    <a:cubicBezTo>
                      <a:pt x="3856" y="4117"/>
                      <a:pt x="10966" y="10"/>
                      <a:pt x="18664" y="0"/>
                    </a:cubicBezTo>
                    <a:lnTo>
                      <a:pt x="18694" y="21600"/>
                    </a:lnTo>
                    <a:close/>
                  </a:path>
                </a:pathLst>
              </a:custGeom>
              <a:noFill/>
              <a:ln w="25400" cap="rnd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9260" name="Line 204"/>
              <p:cNvSpPr>
                <a:spLocks noChangeShapeType="1"/>
              </p:cNvSpPr>
              <p:nvPr/>
            </p:nvSpPr>
            <p:spPr bwMode="auto">
              <a:xfrm flipH="1">
                <a:off x="2409" y="1488"/>
                <a:ext cx="215" cy="0"/>
              </a:xfrm>
              <a:prstGeom prst="line">
                <a:avLst/>
              </a:prstGeom>
              <a:noFill/>
              <a:ln w="254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9261" name="Line 205"/>
              <p:cNvSpPr>
                <a:spLocks noChangeShapeType="1"/>
              </p:cNvSpPr>
              <p:nvPr/>
            </p:nvSpPr>
            <p:spPr bwMode="auto">
              <a:xfrm flipH="1">
                <a:off x="2409" y="2156"/>
                <a:ext cx="215" cy="0"/>
              </a:xfrm>
              <a:prstGeom prst="line">
                <a:avLst/>
              </a:prstGeom>
              <a:noFill/>
              <a:ln w="254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9262" name="Arc 206"/>
              <p:cNvSpPr>
                <a:spLocks/>
              </p:cNvSpPr>
              <p:nvPr/>
            </p:nvSpPr>
            <p:spPr bwMode="auto">
              <a:xfrm>
                <a:off x="2325" y="1487"/>
                <a:ext cx="179" cy="671"/>
              </a:xfrm>
              <a:custGeom>
                <a:avLst/>
                <a:gdLst>
                  <a:gd name="T0" fmla="*/ 0 w 21600"/>
                  <a:gd name="T1" fmla="*/ 0 h 37948"/>
                  <a:gd name="T2" fmla="*/ 0 w 21600"/>
                  <a:gd name="T3" fmla="*/ 0 h 37948"/>
                  <a:gd name="T4" fmla="*/ 0 w 21600"/>
                  <a:gd name="T5" fmla="*/ 0 h 37948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37948"/>
                  <a:gd name="T11" fmla="*/ 21600 w 21600"/>
                  <a:gd name="T12" fmla="*/ 37948 h 3794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37948" fill="none" extrusionOk="0">
                    <a:moveTo>
                      <a:pt x="10071" y="-1"/>
                    </a:moveTo>
                    <a:cubicBezTo>
                      <a:pt x="17161" y="3736"/>
                      <a:pt x="21600" y="11092"/>
                      <a:pt x="21600" y="19108"/>
                    </a:cubicBezTo>
                    <a:cubicBezTo>
                      <a:pt x="21600" y="26921"/>
                      <a:pt x="17380" y="34126"/>
                      <a:pt x="10564" y="37947"/>
                    </a:cubicBezTo>
                  </a:path>
                  <a:path w="21600" h="37948" stroke="0" extrusionOk="0">
                    <a:moveTo>
                      <a:pt x="10071" y="-1"/>
                    </a:moveTo>
                    <a:cubicBezTo>
                      <a:pt x="17161" y="3736"/>
                      <a:pt x="21600" y="11092"/>
                      <a:pt x="21600" y="19108"/>
                    </a:cubicBezTo>
                    <a:cubicBezTo>
                      <a:pt x="21600" y="26921"/>
                      <a:pt x="17380" y="34126"/>
                      <a:pt x="10564" y="37947"/>
                    </a:cubicBezTo>
                    <a:lnTo>
                      <a:pt x="0" y="19108"/>
                    </a:lnTo>
                    <a:close/>
                  </a:path>
                </a:pathLst>
              </a:custGeom>
              <a:noFill/>
              <a:ln w="25400" cap="rnd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89218" name="Line 207"/>
            <p:cNvSpPr>
              <a:spLocks noChangeShapeType="1"/>
            </p:cNvSpPr>
            <p:nvPr/>
          </p:nvSpPr>
          <p:spPr bwMode="auto">
            <a:xfrm>
              <a:off x="4478" y="1779"/>
              <a:ext cx="59" cy="0"/>
            </a:xfrm>
            <a:prstGeom prst="line">
              <a:avLst/>
            </a:prstGeom>
            <a:noFill/>
            <a:ln w="254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9219" name="Line 208"/>
            <p:cNvSpPr>
              <a:spLocks noChangeShapeType="1"/>
            </p:cNvSpPr>
            <p:nvPr/>
          </p:nvSpPr>
          <p:spPr bwMode="auto">
            <a:xfrm>
              <a:off x="4482" y="1902"/>
              <a:ext cx="59" cy="0"/>
            </a:xfrm>
            <a:prstGeom prst="line">
              <a:avLst/>
            </a:prstGeom>
            <a:noFill/>
            <a:ln w="254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89220" name="Group 209"/>
            <p:cNvGrpSpPr>
              <a:grpSpLocks/>
            </p:cNvGrpSpPr>
            <p:nvPr/>
          </p:nvGrpSpPr>
          <p:grpSpPr bwMode="auto">
            <a:xfrm>
              <a:off x="3254" y="1854"/>
              <a:ext cx="273" cy="198"/>
              <a:chOff x="2008" y="3244"/>
              <a:chExt cx="544" cy="471"/>
            </a:xfrm>
          </p:grpSpPr>
          <p:grpSp>
            <p:nvGrpSpPr>
              <p:cNvPr id="89254" name="Group 210"/>
              <p:cNvGrpSpPr>
                <a:grpSpLocks/>
              </p:cNvGrpSpPr>
              <p:nvPr/>
            </p:nvGrpSpPr>
            <p:grpSpPr bwMode="auto">
              <a:xfrm>
                <a:off x="2291" y="3245"/>
                <a:ext cx="261" cy="470"/>
                <a:chOff x="2291" y="3245"/>
                <a:chExt cx="261" cy="470"/>
              </a:xfrm>
            </p:grpSpPr>
            <p:sp>
              <p:nvSpPr>
                <p:cNvPr id="89256" name="AutoShape 211"/>
                <p:cNvSpPr>
                  <a:spLocks noChangeArrowheads="1"/>
                </p:cNvSpPr>
                <p:nvPr/>
              </p:nvSpPr>
              <p:spPr bwMode="auto">
                <a:xfrm>
                  <a:off x="2291" y="3245"/>
                  <a:ext cx="261" cy="471"/>
                </a:xfrm>
                <a:prstGeom prst="roundRect">
                  <a:avLst>
                    <a:gd name="adj" fmla="val 384"/>
                  </a:avLst>
                </a:prstGeom>
                <a:noFill/>
                <a:ln w="25400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9257" name="Freeform 212"/>
                <p:cNvSpPr>
                  <a:spLocks noChangeArrowheads="1"/>
                </p:cNvSpPr>
                <p:nvPr/>
              </p:nvSpPr>
              <p:spPr bwMode="auto">
                <a:xfrm>
                  <a:off x="2294" y="3245"/>
                  <a:ext cx="258" cy="471"/>
                </a:xfrm>
                <a:custGeom>
                  <a:avLst/>
                  <a:gdLst>
                    <a:gd name="T0" fmla="*/ 0 w 1139"/>
                    <a:gd name="T1" fmla="*/ 107 h 2079"/>
                    <a:gd name="T2" fmla="*/ 3 w 1139"/>
                    <a:gd name="T3" fmla="*/ 106 h 2079"/>
                    <a:gd name="T4" fmla="*/ 6 w 1139"/>
                    <a:gd name="T5" fmla="*/ 106 h 2079"/>
                    <a:gd name="T6" fmla="*/ 9 w 1139"/>
                    <a:gd name="T7" fmla="*/ 106 h 2079"/>
                    <a:gd name="T8" fmla="*/ 12 w 1139"/>
                    <a:gd name="T9" fmla="*/ 106 h 2079"/>
                    <a:gd name="T10" fmla="*/ 15 w 1139"/>
                    <a:gd name="T11" fmla="*/ 105 h 2079"/>
                    <a:gd name="T12" fmla="*/ 17 w 1139"/>
                    <a:gd name="T13" fmla="*/ 104 h 2079"/>
                    <a:gd name="T14" fmla="*/ 20 w 1139"/>
                    <a:gd name="T15" fmla="*/ 103 h 2079"/>
                    <a:gd name="T16" fmla="*/ 23 w 1139"/>
                    <a:gd name="T17" fmla="*/ 102 h 2079"/>
                    <a:gd name="T18" fmla="*/ 26 w 1139"/>
                    <a:gd name="T19" fmla="*/ 101 h 2079"/>
                    <a:gd name="T20" fmla="*/ 28 w 1139"/>
                    <a:gd name="T21" fmla="*/ 100 h 2079"/>
                    <a:gd name="T22" fmla="*/ 31 w 1139"/>
                    <a:gd name="T23" fmla="*/ 98 h 2079"/>
                    <a:gd name="T24" fmla="*/ 33 w 1139"/>
                    <a:gd name="T25" fmla="*/ 97 h 2079"/>
                    <a:gd name="T26" fmla="*/ 36 w 1139"/>
                    <a:gd name="T27" fmla="*/ 95 h 2079"/>
                    <a:gd name="T28" fmla="*/ 38 w 1139"/>
                    <a:gd name="T29" fmla="*/ 94 h 2079"/>
                    <a:gd name="T30" fmla="*/ 40 w 1139"/>
                    <a:gd name="T31" fmla="*/ 92 h 2079"/>
                    <a:gd name="T32" fmla="*/ 42 w 1139"/>
                    <a:gd name="T33" fmla="*/ 90 h 2079"/>
                    <a:gd name="T34" fmla="*/ 44 w 1139"/>
                    <a:gd name="T35" fmla="*/ 88 h 2079"/>
                    <a:gd name="T36" fmla="*/ 46 w 1139"/>
                    <a:gd name="T37" fmla="*/ 86 h 2079"/>
                    <a:gd name="T38" fmla="*/ 48 w 1139"/>
                    <a:gd name="T39" fmla="*/ 84 h 2079"/>
                    <a:gd name="T40" fmla="*/ 50 w 1139"/>
                    <a:gd name="T41" fmla="*/ 81 h 2079"/>
                    <a:gd name="T42" fmla="*/ 51 w 1139"/>
                    <a:gd name="T43" fmla="*/ 79 h 2079"/>
                    <a:gd name="T44" fmla="*/ 52 w 1139"/>
                    <a:gd name="T45" fmla="*/ 77 h 2079"/>
                    <a:gd name="T46" fmla="*/ 54 w 1139"/>
                    <a:gd name="T47" fmla="*/ 74 h 2079"/>
                    <a:gd name="T48" fmla="*/ 55 w 1139"/>
                    <a:gd name="T49" fmla="*/ 72 h 2079"/>
                    <a:gd name="T50" fmla="*/ 56 w 1139"/>
                    <a:gd name="T51" fmla="*/ 69 h 2079"/>
                    <a:gd name="T52" fmla="*/ 57 w 1139"/>
                    <a:gd name="T53" fmla="*/ 67 h 2079"/>
                    <a:gd name="T54" fmla="*/ 57 w 1139"/>
                    <a:gd name="T55" fmla="*/ 64 h 2079"/>
                    <a:gd name="T56" fmla="*/ 58 w 1139"/>
                    <a:gd name="T57" fmla="*/ 61 h 2079"/>
                    <a:gd name="T58" fmla="*/ 58 w 1139"/>
                    <a:gd name="T59" fmla="*/ 59 h 2079"/>
                    <a:gd name="T60" fmla="*/ 58 w 1139"/>
                    <a:gd name="T61" fmla="*/ 56 h 2079"/>
                    <a:gd name="T62" fmla="*/ 58 w 1139"/>
                    <a:gd name="T63" fmla="*/ 53 h 2079"/>
                    <a:gd name="T64" fmla="*/ 58 w 1139"/>
                    <a:gd name="T65" fmla="*/ 51 h 2079"/>
                    <a:gd name="T66" fmla="*/ 58 w 1139"/>
                    <a:gd name="T67" fmla="*/ 48 h 2079"/>
                    <a:gd name="T68" fmla="*/ 58 w 1139"/>
                    <a:gd name="T69" fmla="*/ 45 h 2079"/>
                    <a:gd name="T70" fmla="*/ 57 w 1139"/>
                    <a:gd name="T71" fmla="*/ 43 h 2079"/>
                    <a:gd name="T72" fmla="*/ 57 w 1139"/>
                    <a:gd name="T73" fmla="*/ 40 h 2079"/>
                    <a:gd name="T74" fmla="*/ 56 w 1139"/>
                    <a:gd name="T75" fmla="*/ 37 h 2079"/>
                    <a:gd name="T76" fmla="*/ 55 w 1139"/>
                    <a:gd name="T77" fmla="*/ 35 h 2079"/>
                    <a:gd name="T78" fmla="*/ 54 w 1139"/>
                    <a:gd name="T79" fmla="*/ 32 h 2079"/>
                    <a:gd name="T80" fmla="*/ 52 w 1139"/>
                    <a:gd name="T81" fmla="*/ 30 h 2079"/>
                    <a:gd name="T82" fmla="*/ 51 w 1139"/>
                    <a:gd name="T83" fmla="*/ 28 h 2079"/>
                    <a:gd name="T84" fmla="*/ 50 w 1139"/>
                    <a:gd name="T85" fmla="*/ 25 h 2079"/>
                    <a:gd name="T86" fmla="*/ 48 w 1139"/>
                    <a:gd name="T87" fmla="*/ 23 h 2079"/>
                    <a:gd name="T88" fmla="*/ 46 w 1139"/>
                    <a:gd name="T89" fmla="*/ 21 h 2079"/>
                    <a:gd name="T90" fmla="*/ 44 w 1139"/>
                    <a:gd name="T91" fmla="*/ 19 h 2079"/>
                    <a:gd name="T92" fmla="*/ 42 w 1139"/>
                    <a:gd name="T93" fmla="*/ 17 h 2079"/>
                    <a:gd name="T94" fmla="*/ 40 w 1139"/>
                    <a:gd name="T95" fmla="*/ 15 h 2079"/>
                    <a:gd name="T96" fmla="*/ 38 w 1139"/>
                    <a:gd name="T97" fmla="*/ 13 h 2079"/>
                    <a:gd name="T98" fmla="*/ 36 w 1139"/>
                    <a:gd name="T99" fmla="*/ 11 h 2079"/>
                    <a:gd name="T100" fmla="*/ 33 w 1139"/>
                    <a:gd name="T101" fmla="*/ 10 h 2079"/>
                    <a:gd name="T102" fmla="*/ 31 w 1139"/>
                    <a:gd name="T103" fmla="*/ 8 h 2079"/>
                    <a:gd name="T104" fmla="*/ 28 w 1139"/>
                    <a:gd name="T105" fmla="*/ 7 h 2079"/>
                    <a:gd name="T106" fmla="*/ 26 w 1139"/>
                    <a:gd name="T107" fmla="*/ 6 h 2079"/>
                    <a:gd name="T108" fmla="*/ 23 w 1139"/>
                    <a:gd name="T109" fmla="*/ 5 h 2079"/>
                    <a:gd name="T110" fmla="*/ 20 w 1139"/>
                    <a:gd name="T111" fmla="*/ 3 h 2079"/>
                    <a:gd name="T112" fmla="*/ 17 w 1139"/>
                    <a:gd name="T113" fmla="*/ 2 h 2079"/>
                    <a:gd name="T114" fmla="*/ 15 w 1139"/>
                    <a:gd name="T115" fmla="*/ 2 h 2079"/>
                    <a:gd name="T116" fmla="*/ 12 w 1139"/>
                    <a:gd name="T117" fmla="*/ 1 h 2079"/>
                    <a:gd name="T118" fmla="*/ 9 w 1139"/>
                    <a:gd name="T119" fmla="*/ 1 h 2079"/>
                    <a:gd name="T120" fmla="*/ 6 w 1139"/>
                    <a:gd name="T121" fmla="*/ 0 h 2079"/>
                    <a:gd name="T122" fmla="*/ 3 w 1139"/>
                    <a:gd name="T123" fmla="*/ 0 h 2079"/>
                    <a:gd name="T124" fmla="*/ 0 w 1139"/>
                    <a:gd name="T125" fmla="*/ 0 h 2079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  <a:gd name="T183" fmla="*/ 0 60000 65536"/>
                    <a:gd name="T184" fmla="*/ 0 60000 65536"/>
                    <a:gd name="T185" fmla="*/ 0 60000 65536"/>
                    <a:gd name="T186" fmla="*/ 0 60000 65536"/>
                    <a:gd name="T187" fmla="*/ 0 60000 65536"/>
                    <a:gd name="T188" fmla="*/ 0 60000 65536"/>
                    <a:gd name="T189" fmla="*/ 0 w 1139"/>
                    <a:gd name="T190" fmla="*/ 0 h 2079"/>
                    <a:gd name="T191" fmla="*/ 1139 w 1139"/>
                    <a:gd name="T192" fmla="*/ 2079 h 2079"/>
                  </a:gdLst>
                  <a:ahLst/>
                  <a:cxnLst>
                    <a:cxn ang="T126">
                      <a:pos x="T0" y="T1"/>
                    </a:cxn>
                    <a:cxn ang="T127">
                      <a:pos x="T2" y="T3"/>
                    </a:cxn>
                    <a:cxn ang="T128">
                      <a:pos x="T4" y="T5"/>
                    </a:cxn>
                    <a:cxn ang="T129">
                      <a:pos x="T6" y="T7"/>
                    </a:cxn>
                    <a:cxn ang="T130">
                      <a:pos x="T8" y="T9"/>
                    </a:cxn>
                    <a:cxn ang="T131">
                      <a:pos x="T10" y="T11"/>
                    </a:cxn>
                    <a:cxn ang="T132">
                      <a:pos x="T12" y="T13"/>
                    </a:cxn>
                    <a:cxn ang="T133">
                      <a:pos x="T14" y="T15"/>
                    </a:cxn>
                    <a:cxn ang="T134">
                      <a:pos x="T16" y="T17"/>
                    </a:cxn>
                    <a:cxn ang="T135">
                      <a:pos x="T18" y="T19"/>
                    </a:cxn>
                    <a:cxn ang="T136">
                      <a:pos x="T20" y="T21"/>
                    </a:cxn>
                    <a:cxn ang="T137">
                      <a:pos x="T22" y="T23"/>
                    </a:cxn>
                    <a:cxn ang="T138">
                      <a:pos x="T24" y="T25"/>
                    </a:cxn>
                    <a:cxn ang="T139">
                      <a:pos x="T26" y="T27"/>
                    </a:cxn>
                    <a:cxn ang="T140">
                      <a:pos x="T28" y="T29"/>
                    </a:cxn>
                    <a:cxn ang="T141">
                      <a:pos x="T30" y="T31"/>
                    </a:cxn>
                    <a:cxn ang="T142">
                      <a:pos x="T32" y="T33"/>
                    </a:cxn>
                    <a:cxn ang="T143">
                      <a:pos x="T34" y="T35"/>
                    </a:cxn>
                    <a:cxn ang="T144">
                      <a:pos x="T36" y="T37"/>
                    </a:cxn>
                    <a:cxn ang="T145">
                      <a:pos x="T38" y="T39"/>
                    </a:cxn>
                    <a:cxn ang="T146">
                      <a:pos x="T40" y="T41"/>
                    </a:cxn>
                    <a:cxn ang="T147">
                      <a:pos x="T42" y="T43"/>
                    </a:cxn>
                    <a:cxn ang="T148">
                      <a:pos x="T44" y="T45"/>
                    </a:cxn>
                    <a:cxn ang="T149">
                      <a:pos x="T46" y="T47"/>
                    </a:cxn>
                    <a:cxn ang="T150">
                      <a:pos x="T48" y="T49"/>
                    </a:cxn>
                    <a:cxn ang="T151">
                      <a:pos x="T50" y="T51"/>
                    </a:cxn>
                    <a:cxn ang="T152">
                      <a:pos x="T52" y="T53"/>
                    </a:cxn>
                    <a:cxn ang="T153">
                      <a:pos x="T54" y="T55"/>
                    </a:cxn>
                    <a:cxn ang="T154">
                      <a:pos x="T56" y="T57"/>
                    </a:cxn>
                    <a:cxn ang="T155">
                      <a:pos x="T58" y="T59"/>
                    </a:cxn>
                    <a:cxn ang="T156">
                      <a:pos x="T60" y="T61"/>
                    </a:cxn>
                    <a:cxn ang="T157">
                      <a:pos x="T62" y="T63"/>
                    </a:cxn>
                    <a:cxn ang="T158">
                      <a:pos x="T64" y="T65"/>
                    </a:cxn>
                    <a:cxn ang="T159">
                      <a:pos x="T66" y="T67"/>
                    </a:cxn>
                    <a:cxn ang="T160">
                      <a:pos x="T68" y="T69"/>
                    </a:cxn>
                    <a:cxn ang="T161">
                      <a:pos x="T70" y="T71"/>
                    </a:cxn>
                    <a:cxn ang="T162">
                      <a:pos x="T72" y="T73"/>
                    </a:cxn>
                    <a:cxn ang="T163">
                      <a:pos x="T74" y="T75"/>
                    </a:cxn>
                    <a:cxn ang="T164">
                      <a:pos x="T76" y="T77"/>
                    </a:cxn>
                    <a:cxn ang="T165">
                      <a:pos x="T78" y="T79"/>
                    </a:cxn>
                    <a:cxn ang="T166">
                      <a:pos x="T80" y="T81"/>
                    </a:cxn>
                    <a:cxn ang="T167">
                      <a:pos x="T82" y="T83"/>
                    </a:cxn>
                    <a:cxn ang="T168">
                      <a:pos x="T84" y="T85"/>
                    </a:cxn>
                    <a:cxn ang="T169">
                      <a:pos x="T86" y="T87"/>
                    </a:cxn>
                    <a:cxn ang="T170">
                      <a:pos x="T88" y="T89"/>
                    </a:cxn>
                    <a:cxn ang="T171">
                      <a:pos x="T90" y="T91"/>
                    </a:cxn>
                    <a:cxn ang="T172">
                      <a:pos x="T92" y="T93"/>
                    </a:cxn>
                    <a:cxn ang="T173">
                      <a:pos x="T94" y="T95"/>
                    </a:cxn>
                    <a:cxn ang="T174">
                      <a:pos x="T96" y="T97"/>
                    </a:cxn>
                    <a:cxn ang="T175">
                      <a:pos x="T98" y="T99"/>
                    </a:cxn>
                    <a:cxn ang="T176">
                      <a:pos x="T100" y="T101"/>
                    </a:cxn>
                    <a:cxn ang="T177">
                      <a:pos x="T102" y="T103"/>
                    </a:cxn>
                    <a:cxn ang="T178">
                      <a:pos x="T104" y="T105"/>
                    </a:cxn>
                    <a:cxn ang="T179">
                      <a:pos x="T106" y="T107"/>
                    </a:cxn>
                    <a:cxn ang="T180">
                      <a:pos x="T108" y="T109"/>
                    </a:cxn>
                    <a:cxn ang="T181">
                      <a:pos x="T110" y="T111"/>
                    </a:cxn>
                    <a:cxn ang="T182">
                      <a:pos x="T112" y="T113"/>
                    </a:cxn>
                    <a:cxn ang="T183">
                      <a:pos x="T114" y="T115"/>
                    </a:cxn>
                    <a:cxn ang="T184">
                      <a:pos x="T116" y="T117"/>
                    </a:cxn>
                    <a:cxn ang="T185">
                      <a:pos x="T118" y="T119"/>
                    </a:cxn>
                    <a:cxn ang="T186">
                      <a:pos x="T120" y="T121"/>
                    </a:cxn>
                    <a:cxn ang="T187">
                      <a:pos x="T122" y="T123"/>
                    </a:cxn>
                    <a:cxn ang="T188">
                      <a:pos x="T124" y="T125"/>
                    </a:cxn>
                  </a:cxnLst>
                  <a:rect l="T189" t="T190" r="T191" b="T192"/>
                  <a:pathLst>
                    <a:path w="1139" h="2079">
                      <a:moveTo>
                        <a:pt x="0" y="2078"/>
                      </a:moveTo>
                      <a:lnTo>
                        <a:pt x="58" y="2076"/>
                      </a:lnTo>
                      <a:lnTo>
                        <a:pt x="116" y="2072"/>
                      </a:lnTo>
                      <a:lnTo>
                        <a:pt x="173" y="2065"/>
                      </a:lnTo>
                      <a:lnTo>
                        <a:pt x="230" y="2055"/>
                      </a:lnTo>
                      <a:lnTo>
                        <a:pt x="286" y="2043"/>
                      </a:lnTo>
                      <a:lnTo>
                        <a:pt x="342" y="2028"/>
                      </a:lnTo>
                      <a:lnTo>
                        <a:pt x="396" y="2011"/>
                      </a:lnTo>
                      <a:lnTo>
                        <a:pt x="450" y="1991"/>
                      </a:lnTo>
                      <a:lnTo>
                        <a:pt x="502" y="1969"/>
                      </a:lnTo>
                      <a:lnTo>
                        <a:pt x="553" y="1944"/>
                      </a:lnTo>
                      <a:lnTo>
                        <a:pt x="603" y="1917"/>
                      </a:lnTo>
                      <a:lnTo>
                        <a:pt x="651" y="1888"/>
                      </a:lnTo>
                      <a:lnTo>
                        <a:pt x="698" y="1857"/>
                      </a:lnTo>
                      <a:lnTo>
                        <a:pt x="742" y="1824"/>
                      </a:lnTo>
                      <a:lnTo>
                        <a:pt x="785" y="1788"/>
                      </a:lnTo>
                      <a:lnTo>
                        <a:pt x="826" y="1751"/>
                      </a:lnTo>
                      <a:lnTo>
                        <a:pt x="864" y="1712"/>
                      </a:lnTo>
                      <a:lnTo>
                        <a:pt x="901" y="1672"/>
                      </a:lnTo>
                      <a:lnTo>
                        <a:pt x="935" y="1629"/>
                      </a:lnTo>
                      <a:lnTo>
                        <a:pt x="966" y="1585"/>
                      </a:lnTo>
                      <a:lnTo>
                        <a:pt x="995" y="1540"/>
                      </a:lnTo>
                      <a:lnTo>
                        <a:pt x="1022" y="1494"/>
                      </a:lnTo>
                      <a:lnTo>
                        <a:pt x="1046" y="1446"/>
                      </a:lnTo>
                      <a:lnTo>
                        <a:pt x="1067" y="1398"/>
                      </a:lnTo>
                      <a:lnTo>
                        <a:pt x="1086" y="1348"/>
                      </a:lnTo>
                      <a:lnTo>
                        <a:pt x="1102" y="1298"/>
                      </a:lnTo>
                      <a:lnTo>
                        <a:pt x="1115" y="1247"/>
                      </a:lnTo>
                      <a:lnTo>
                        <a:pt x="1125" y="1195"/>
                      </a:lnTo>
                      <a:lnTo>
                        <a:pt x="1132" y="1143"/>
                      </a:lnTo>
                      <a:lnTo>
                        <a:pt x="1137" y="1091"/>
                      </a:lnTo>
                      <a:lnTo>
                        <a:pt x="1138" y="1039"/>
                      </a:lnTo>
                      <a:lnTo>
                        <a:pt x="1137" y="987"/>
                      </a:lnTo>
                      <a:lnTo>
                        <a:pt x="1132" y="935"/>
                      </a:lnTo>
                      <a:lnTo>
                        <a:pt x="1125" y="883"/>
                      </a:lnTo>
                      <a:lnTo>
                        <a:pt x="1115" y="831"/>
                      </a:lnTo>
                      <a:lnTo>
                        <a:pt x="1102" y="780"/>
                      </a:lnTo>
                      <a:lnTo>
                        <a:pt x="1086" y="730"/>
                      </a:lnTo>
                      <a:lnTo>
                        <a:pt x="1067" y="680"/>
                      </a:lnTo>
                      <a:lnTo>
                        <a:pt x="1046" y="632"/>
                      </a:lnTo>
                      <a:lnTo>
                        <a:pt x="1022" y="584"/>
                      </a:lnTo>
                      <a:lnTo>
                        <a:pt x="995" y="538"/>
                      </a:lnTo>
                      <a:lnTo>
                        <a:pt x="966" y="493"/>
                      </a:lnTo>
                      <a:lnTo>
                        <a:pt x="935" y="449"/>
                      </a:lnTo>
                      <a:lnTo>
                        <a:pt x="901" y="407"/>
                      </a:lnTo>
                      <a:lnTo>
                        <a:pt x="864" y="366"/>
                      </a:lnTo>
                      <a:lnTo>
                        <a:pt x="826" y="327"/>
                      </a:lnTo>
                      <a:lnTo>
                        <a:pt x="785" y="290"/>
                      </a:lnTo>
                      <a:lnTo>
                        <a:pt x="742" y="254"/>
                      </a:lnTo>
                      <a:lnTo>
                        <a:pt x="698" y="221"/>
                      </a:lnTo>
                      <a:lnTo>
                        <a:pt x="651" y="190"/>
                      </a:lnTo>
                      <a:lnTo>
                        <a:pt x="603" y="161"/>
                      </a:lnTo>
                      <a:lnTo>
                        <a:pt x="553" y="134"/>
                      </a:lnTo>
                      <a:lnTo>
                        <a:pt x="502" y="109"/>
                      </a:lnTo>
                      <a:lnTo>
                        <a:pt x="450" y="87"/>
                      </a:lnTo>
                      <a:lnTo>
                        <a:pt x="396" y="68"/>
                      </a:lnTo>
                      <a:lnTo>
                        <a:pt x="342" y="50"/>
                      </a:lnTo>
                      <a:lnTo>
                        <a:pt x="286" y="35"/>
                      </a:lnTo>
                      <a:lnTo>
                        <a:pt x="230" y="23"/>
                      </a:lnTo>
                      <a:lnTo>
                        <a:pt x="173" y="13"/>
                      </a:lnTo>
                      <a:lnTo>
                        <a:pt x="116" y="6"/>
                      </a:lnTo>
                      <a:lnTo>
                        <a:pt x="58" y="2"/>
                      </a:lnTo>
                      <a:lnTo>
                        <a:pt x="1" y="0"/>
                      </a:lnTo>
                    </a:path>
                  </a:pathLst>
                </a:cu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89255" name="Freeform 213"/>
              <p:cNvSpPr>
                <a:spLocks noChangeArrowheads="1"/>
              </p:cNvSpPr>
              <p:nvPr/>
            </p:nvSpPr>
            <p:spPr bwMode="auto">
              <a:xfrm>
                <a:off x="2008" y="3244"/>
                <a:ext cx="308" cy="472"/>
              </a:xfrm>
              <a:custGeom>
                <a:avLst/>
                <a:gdLst>
                  <a:gd name="T0" fmla="*/ 70 w 1357"/>
                  <a:gd name="T1" fmla="*/ 0 h 2080"/>
                  <a:gd name="T2" fmla="*/ 0 w 1357"/>
                  <a:gd name="T3" fmla="*/ 0 h 2080"/>
                  <a:gd name="T4" fmla="*/ 0 w 1357"/>
                  <a:gd name="T5" fmla="*/ 107 h 2080"/>
                  <a:gd name="T6" fmla="*/ 70 w 1357"/>
                  <a:gd name="T7" fmla="*/ 107 h 208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357"/>
                  <a:gd name="T13" fmla="*/ 0 h 2080"/>
                  <a:gd name="T14" fmla="*/ 1357 w 1357"/>
                  <a:gd name="T15" fmla="*/ 2080 h 208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357" h="2080">
                    <a:moveTo>
                      <a:pt x="1356" y="0"/>
                    </a:moveTo>
                    <a:lnTo>
                      <a:pt x="0" y="0"/>
                    </a:lnTo>
                    <a:lnTo>
                      <a:pt x="0" y="2079"/>
                    </a:lnTo>
                    <a:lnTo>
                      <a:pt x="1356" y="2079"/>
                    </a:lnTo>
                  </a:path>
                </a:pathLst>
              </a:cu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89221" name="Line 214"/>
            <p:cNvSpPr>
              <a:spLocks noChangeShapeType="1"/>
            </p:cNvSpPr>
            <p:nvPr/>
          </p:nvSpPr>
          <p:spPr bwMode="auto">
            <a:xfrm flipH="1">
              <a:off x="3193" y="1884"/>
              <a:ext cx="61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9222" name="Line 215"/>
            <p:cNvSpPr>
              <a:spLocks noChangeShapeType="1"/>
            </p:cNvSpPr>
            <p:nvPr/>
          </p:nvSpPr>
          <p:spPr bwMode="auto">
            <a:xfrm flipH="1">
              <a:off x="3193" y="2022"/>
              <a:ext cx="61" cy="1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cxnSp>
          <p:nvCxnSpPr>
            <p:cNvPr id="89223" name="AutoShape 216"/>
            <p:cNvCxnSpPr>
              <a:cxnSpLocks noChangeShapeType="1"/>
              <a:stCxn id="89203" idx="1"/>
              <a:endCxn id="89252" idx="6"/>
            </p:cNvCxnSpPr>
            <p:nvPr/>
          </p:nvCxnSpPr>
          <p:spPr bwMode="auto">
            <a:xfrm rot="10800000">
              <a:off x="3577" y="1954"/>
              <a:ext cx="231" cy="150"/>
            </a:xfrm>
            <a:prstGeom prst="bentConnector3">
              <a:avLst>
                <a:gd name="adj1" fmla="val 51949"/>
              </a:avLst>
            </a:prstGeom>
            <a:noFill/>
            <a:ln w="254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89224" name="AutoShape 217"/>
            <p:cNvCxnSpPr>
              <a:cxnSpLocks noChangeShapeType="1"/>
              <a:stCxn id="89213" idx="1"/>
              <a:endCxn id="89216" idx="6"/>
            </p:cNvCxnSpPr>
            <p:nvPr/>
          </p:nvCxnSpPr>
          <p:spPr bwMode="auto">
            <a:xfrm rot="10800000">
              <a:off x="4848" y="1850"/>
              <a:ext cx="123" cy="242"/>
            </a:xfrm>
            <a:prstGeom prst="bentConnector3">
              <a:avLst>
                <a:gd name="adj1" fmla="val 53657"/>
              </a:avLst>
            </a:prstGeom>
            <a:noFill/>
            <a:ln w="254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sp>
          <p:nvSpPr>
            <p:cNvPr id="89225" name="Oval 218"/>
            <p:cNvSpPr>
              <a:spLocks noChangeArrowheads="1"/>
            </p:cNvSpPr>
            <p:nvPr/>
          </p:nvSpPr>
          <p:spPr bwMode="auto">
            <a:xfrm>
              <a:off x="2776" y="2007"/>
              <a:ext cx="41" cy="42"/>
            </a:xfrm>
            <a:prstGeom prst="ellipse">
              <a:avLst/>
            </a:prstGeom>
            <a:solidFill>
              <a:schemeClr val="bg2"/>
            </a:solidFill>
            <a:ln w="254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89226" name="AutoShape 219"/>
            <p:cNvCxnSpPr>
              <a:cxnSpLocks noChangeShapeType="1"/>
              <a:stCxn id="89209" idx="3"/>
              <a:endCxn id="89225" idx="4"/>
            </p:cNvCxnSpPr>
            <p:nvPr/>
          </p:nvCxnSpPr>
          <p:spPr bwMode="auto">
            <a:xfrm flipV="1">
              <a:off x="2672" y="2055"/>
              <a:ext cx="125" cy="153"/>
            </a:xfrm>
            <a:prstGeom prst="bentConnector2">
              <a:avLst/>
            </a:prstGeom>
            <a:noFill/>
            <a:ln w="254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89227" name="AutoShape 220"/>
            <p:cNvCxnSpPr>
              <a:cxnSpLocks noChangeShapeType="1"/>
              <a:stCxn id="89225" idx="0"/>
              <a:endCxn id="89237" idx="4"/>
            </p:cNvCxnSpPr>
            <p:nvPr/>
          </p:nvCxnSpPr>
          <p:spPr bwMode="auto">
            <a:xfrm flipV="1">
              <a:off x="2797" y="1795"/>
              <a:ext cx="0" cy="205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89228" name="AutoShape 221"/>
            <p:cNvCxnSpPr>
              <a:cxnSpLocks noChangeShapeType="1"/>
              <a:stCxn id="89225" idx="6"/>
              <a:endCxn id="89222" idx="1"/>
            </p:cNvCxnSpPr>
            <p:nvPr/>
          </p:nvCxnSpPr>
          <p:spPr bwMode="auto">
            <a:xfrm>
              <a:off x="2825" y="2028"/>
              <a:ext cx="368" cy="1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89229" name="Oval 222"/>
            <p:cNvSpPr>
              <a:spLocks noChangeArrowheads="1"/>
            </p:cNvSpPr>
            <p:nvPr/>
          </p:nvSpPr>
          <p:spPr bwMode="auto">
            <a:xfrm>
              <a:off x="5485" y="1592"/>
              <a:ext cx="42" cy="42"/>
            </a:xfrm>
            <a:prstGeom prst="ellipse">
              <a:avLst/>
            </a:prstGeom>
            <a:solidFill>
              <a:schemeClr val="bg2"/>
            </a:solidFill>
            <a:ln w="254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89230" name="AutoShape 223"/>
            <p:cNvCxnSpPr>
              <a:cxnSpLocks noChangeShapeType="1"/>
              <a:stCxn id="89214" idx="3"/>
              <a:endCxn id="89229" idx="4"/>
            </p:cNvCxnSpPr>
            <p:nvPr/>
          </p:nvCxnSpPr>
          <p:spPr bwMode="auto">
            <a:xfrm flipV="1">
              <a:off x="5363" y="1641"/>
              <a:ext cx="143" cy="434"/>
            </a:xfrm>
            <a:prstGeom prst="bentConnector2">
              <a:avLst/>
            </a:prstGeom>
            <a:noFill/>
            <a:ln w="254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89231" name="AutoShape 224"/>
            <p:cNvCxnSpPr>
              <a:cxnSpLocks noChangeShapeType="1"/>
              <a:stCxn id="89229" idx="0"/>
            </p:cNvCxnSpPr>
            <p:nvPr/>
          </p:nvCxnSpPr>
          <p:spPr bwMode="auto">
            <a:xfrm flipV="1">
              <a:off x="5506" y="1340"/>
              <a:ext cx="0" cy="244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89232" name="AutoShape 225"/>
            <p:cNvCxnSpPr>
              <a:cxnSpLocks noChangeShapeType="1"/>
              <a:stCxn id="89229" idx="2"/>
              <a:endCxn id="89221" idx="1"/>
            </p:cNvCxnSpPr>
            <p:nvPr/>
          </p:nvCxnSpPr>
          <p:spPr bwMode="auto">
            <a:xfrm rot="10800000" flipV="1">
              <a:off x="3193" y="1613"/>
              <a:ext cx="2285" cy="278"/>
            </a:xfrm>
            <a:prstGeom prst="bentConnector4">
              <a:avLst>
                <a:gd name="adj1" fmla="val 48491"/>
                <a:gd name="adj2" fmla="val -606"/>
              </a:avLst>
            </a:prstGeom>
            <a:noFill/>
            <a:ln w="254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sp>
          <p:nvSpPr>
            <p:cNvPr id="89233" name="Oval 226"/>
            <p:cNvSpPr>
              <a:spLocks noChangeArrowheads="1"/>
            </p:cNvSpPr>
            <p:nvPr/>
          </p:nvSpPr>
          <p:spPr bwMode="auto">
            <a:xfrm>
              <a:off x="4324" y="1874"/>
              <a:ext cx="41" cy="42"/>
            </a:xfrm>
            <a:prstGeom prst="ellipse">
              <a:avLst/>
            </a:prstGeom>
            <a:solidFill>
              <a:schemeClr val="bg2"/>
            </a:solidFill>
            <a:ln w="254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89234" name="AutoShape 227"/>
            <p:cNvCxnSpPr>
              <a:cxnSpLocks noChangeShapeType="1"/>
              <a:stCxn id="89204" idx="3"/>
              <a:endCxn id="89233" idx="4"/>
            </p:cNvCxnSpPr>
            <p:nvPr/>
          </p:nvCxnSpPr>
          <p:spPr bwMode="auto">
            <a:xfrm flipV="1">
              <a:off x="4194" y="1923"/>
              <a:ext cx="150" cy="164"/>
            </a:xfrm>
            <a:prstGeom prst="bentConnector2">
              <a:avLst/>
            </a:prstGeom>
            <a:noFill/>
            <a:ln w="254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89235" name="AutoShape 228"/>
            <p:cNvCxnSpPr>
              <a:cxnSpLocks noChangeShapeType="1"/>
              <a:stCxn id="89233" idx="0"/>
            </p:cNvCxnSpPr>
            <p:nvPr/>
          </p:nvCxnSpPr>
          <p:spPr bwMode="auto">
            <a:xfrm flipV="1">
              <a:off x="4345" y="1340"/>
              <a:ext cx="0" cy="526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89236" name="AutoShape 229"/>
            <p:cNvCxnSpPr>
              <a:cxnSpLocks noChangeShapeType="1"/>
              <a:stCxn id="89233" idx="6"/>
              <a:endCxn id="89219" idx="0"/>
            </p:cNvCxnSpPr>
            <p:nvPr/>
          </p:nvCxnSpPr>
          <p:spPr bwMode="auto">
            <a:xfrm flipV="1">
              <a:off x="4373" y="1894"/>
              <a:ext cx="109" cy="1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89237" name="Oval 230"/>
            <p:cNvSpPr>
              <a:spLocks noChangeArrowheads="1"/>
            </p:cNvSpPr>
            <p:nvPr/>
          </p:nvSpPr>
          <p:spPr bwMode="auto">
            <a:xfrm>
              <a:off x="2776" y="1747"/>
              <a:ext cx="41" cy="41"/>
            </a:xfrm>
            <a:prstGeom prst="ellipse">
              <a:avLst/>
            </a:prstGeom>
            <a:solidFill>
              <a:schemeClr val="bg2"/>
            </a:solidFill>
            <a:ln w="254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89238" name="AutoShape 231"/>
            <p:cNvCxnSpPr>
              <a:cxnSpLocks noChangeShapeType="1"/>
              <a:stCxn id="89218" idx="0"/>
              <a:endCxn id="89237" idx="6"/>
            </p:cNvCxnSpPr>
            <p:nvPr/>
          </p:nvCxnSpPr>
          <p:spPr bwMode="auto">
            <a:xfrm flipH="1" flipV="1">
              <a:off x="2825" y="1768"/>
              <a:ext cx="1653" cy="3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89239" name="AutoShape 232"/>
            <p:cNvCxnSpPr>
              <a:cxnSpLocks noChangeShapeType="1"/>
              <a:stCxn id="89237" idx="0"/>
            </p:cNvCxnSpPr>
            <p:nvPr/>
          </p:nvCxnSpPr>
          <p:spPr bwMode="auto">
            <a:xfrm flipV="1">
              <a:off x="2797" y="1340"/>
              <a:ext cx="0" cy="399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89240" name="AutoShape 233"/>
            <p:cNvCxnSpPr>
              <a:cxnSpLocks noChangeShapeType="1"/>
              <a:stCxn id="89237" idx="2"/>
              <a:endCxn id="89253" idx="2"/>
            </p:cNvCxnSpPr>
            <p:nvPr/>
          </p:nvCxnSpPr>
          <p:spPr bwMode="auto">
            <a:xfrm rot="10800000" flipV="1">
              <a:off x="2212" y="1768"/>
              <a:ext cx="556" cy="422"/>
            </a:xfrm>
            <a:prstGeom prst="bentConnector3">
              <a:avLst>
                <a:gd name="adj1" fmla="val 110611"/>
              </a:avLst>
            </a:prstGeom>
            <a:noFill/>
            <a:ln w="254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89241" name="AutoShape 234"/>
            <p:cNvCxnSpPr>
              <a:cxnSpLocks noChangeShapeType="1"/>
              <a:stCxn id="89229" idx="6"/>
              <a:endCxn id="89211" idx="1"/>
            </p:cNvCxnSpPr>
            <p:nvPr/>
          </p:nvCxnSpPr>
          <p:spPr bwMode="auto">
            <a:xfrm flipH="1">
              <a:off x="2280" y="1613"/>
              <a:ext cx="3255" cy="975"/>
            </a:xfrm>
            <a:prstGeom prst="bentConnector5">
              <a:avLst>
                <a:gd name="adj1" fmla="val -4176"/>
                <a:gd name="adj2" fmla="val 114051"/>
                <a:gd name="adj3" fmla="val 104426"/>
              </a:avLst>
            </a:prstGeom>
            <a:noFill/>
            <a:ln w="254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sp>
          <p:nvSpPr>
            <p:cNvPr id="89242" name="Text Box 235"/>
            <p:cNvSpPr txBox="1">
              <a:spLocks noChangeArrowheads="1"/>
            </p:cNvSpPr>
            <p:nvPr/>
          </p:nvSpPr>
          <p:spPr bwMode="auto">
            <a:xfrm>
              <a:off x="2779" y="1200"/>
              <a:ext cx="268" cy="231"/>
            </a:xfrm>
            <a:prstGeom prst="rect">
              <a:avLst/>
            </a:prstGeom>
            <a:noFill/>
            <a:ln w="254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Q</a:t>
              </a:r>
              <a:r>
                <a:rPr lang="en-US" baseline="-25000"/>
                <a:t>2</a:t>
              </a:r>
            </a:p>
          </p:txBody>
        </p:sp>
        <p:sp>
          <p:nvSpPr>
            <p:cNvPr id="89243" name="Text Box 236"/>
            <p:cNvSpPr txBox="1">
              <a:spLocks noChangeArrowheads="1"/>
            </p:cNvSpPr>
            <p:nvPr/>
          </p:nvSpPr>
          <p:spPr bwMode="auto">
            <a:xfrm>
              <a:off x="4371" y="1209"/>
              <a:ext cx="268" cy="231"/>
            </a:xfrm>
            <a:prstGeom prst="rect">
              <a:avLst/>
            </a:prstGeom>
            <a:noFill/>
            <a:ln w="254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Q</a:t>
              </a:r>
              <a:r>
                <a:rPr lang="en-US" baseline="-25000"/>
                <a:t>1</a:t>
              </a:r>
            </a:p>
          </p:txBody>
        </p:sp>
        <p:sp>
          <p:nvSpPr>
            <p:cNvPr id="89244" name="Text Box 237"/>
            <p:cNvSpPr txBox="1">
              <a:spLocks noChangeArrowheads="1"/>
            </p:cNvSpPr>
            <p:nvPr/>
          </p:nvSpPr>
          <p:spPr bwMode="auto">
            <a:xfrm>
              <a:off x="5515" y="1209"/>
              <a:ext cx="268" cy="231"/>
            </a:xfrm>
            <a:prstGeom prst="rect">
              <a:avLst/>
            </a:prstGeom>
            <a:noFill/>
            <a:ln w="254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Q</a:t>
              </a:r>
              <a:r>
                <a:rPr lang="en-US" baseline="-25000"/>
                <a:t>0</a:t>
              </a:r>
            </a:p>
          </p:txBody>
        </p:sp>
        <p:sp>
          <p:nvSpPr>
            <p:cNvPr id="89245" name="Oval 238"/>
            <p:cNvSpPr>
              <a:spLocks noChangeArrowheads="1"/>
            </p:cNvSpPr>
            <p:nvPr/>
          </p:nvSpPr>
          <p:spPr bwMode="auto">
            <a:xfrm>
              <a:off x="3678" y="2793"/>
              <a:ext cx="41" cy="41"/>
            </a:xfrm>
            <a:prstGeom prst="ellipse">
              <a:avLst/>
            </a:prstGeom>
            <a:solidFill>
              <a:schemeClr val="bg2"/>
            </a:solidFill>
            <a:ln w="254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89246" name="AutoShape 239"/>
            <p:cNvCxnSpPr>
              <a:cxnSpLocks noChangeShapeType="1"/>
              <a:stCxn id="89245" idx="0"/>
              <a:endCxn id="89266" idx="3"/>
            </p:cNvCxnSpPr>
            <p:nvPr/>
          </p:nvCxnSpPr>
          <p:spPr bwMode="auto">
            <a:xfrm rot="-5400000">
              <a:off x="3522" y="2483"/>
              <a:ext cx="480" cy="126"/>
            </a:xfrm>
            <a:prstGeom prst="bentConnector2">
              <a:avLst/>
            </a:prstGeom>
            <a:noFill/>
            <a:ln w="254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89247" name="AutoShape 240"/>
            <p:cNvCxnSpPr>
              <a:cxnSpLocks noChangeShapeType="1"/>
              <a:stCxn id="89245" idx="6"/>
              <a:endCxn id="89264" idx="3"/>
            </p:cNvCxnSpPr>
            <p:nvPr/>
          </p:nvCxnSpPr>
          <p:spPr bwMode="auto">
            <a:xfrm flipV="1">
              <a:off x="3726" y="2293"/>
              <a:ext cx="1269" cy="521"/>
            </a:xfrm>
            <a:prstGeom prst="bentConnector3">
              <a:avLst>
                <a:gd name="adj1" fmla="val 87278"/>
              </a:avLst>
            </a:prstGeom>
            <a:noFill/>
            <a:ln w="254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sp>
          <p:nvSpPr>
            <p:cNvPr id="89248" name="Oval 241"/>
            <p:cNvSpPr>
              <a:spLocks noChangeArrowheads="1"/>
            </p:cNvSpPr>
            <p:nvPr/>
          </p:nvSpPr>
          <p:spPr bwMode="auto">
            <a:xfrm>
              <a:off x="2023" y="2792"/>
              <a:ext cx="41" cy="42"/>
            </a:xfrm>
            <a:prstGeom prst="ellipse">
              <a:avLst/>
            </a:prstGeom>
            <a:solidFill>
              <a:schemeClr val="bg2"/>
            </a:solidFill>
            <a:ln w="254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89249" name="AutoShape 242"/>
            <p:cNvCxnSpPr>
              <a:cxnSpLocks noChangeShapeType="1"/>
              <a:stCxn id="89248" idx="0"/>
              <a:endCxn id="89207" idx="3"/>
            </p:cNvCxnSpPr>
            <p:nvPr/>
          </p:nvCxnSpPr>
          <p:spPr bwMode="auto">
            <a:xfrm rot="-5400000">
              <a:off x="1970" y="2452"/>
              <a:ext cx="406" cy="257"/>
            </a:xfrm>
            <a:prstGeom prst="bentConnector2">
              <a:avLst/>
            </a:prstGeom>
            <a:noFill/>
            <a:ln w="254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89250" name="AutoShape 243"/>
            <p:cNvCxnSpPr>
              <a:cxnSpLocks noChangeShapeType="1"/>
              <a:stCxn id="89248" idx="6"/>
              <a:endCxn id="89245" idx="2"/>
            </p:cNvCxnSpPr>
            <p:nvPr/>
          </p:nvCxnSpPr>
          <p:spPr bwMode="auto">
            <a:xfrm>
              <a:off x="2072" y="2813"/>
              <a:ext cx="1598" cy="1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89251" name="AutoShape 244"/>
            <p:cNvCxnSpPr>
              <a:cxnSpLocks noChangeShapeType="1"/>
              <a:stCxn id="89248" idx="2"/>
            </p:cNvCxnSpPr>
            <p:nvPr/>
          </p:nvCxnSpPr>
          <p:spPr bwMode="auto">
            <a:xfrm flipH="1">
              <a:off x="1721" y="2813"/>
              <a:ext cx="294" cy="1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89252" name="Oval 245"/>
            <p:cNvSpPr>
              <a:spLocks noChangeArrowheads="1"/>
            </p:cNvSpPr>
            <p:nvPr/>
          </p:nvSpPr>
          <p:spPr bwMode="auto">
            <a:xfrm>
              <a:off x="3528" y="1933"/>
              <a:ext cx="41" cy="41"/>
            </a:xfrm>
            <a:prstGeom prst="ellipse">
              <a:avLst/>
            </a:prstGeom>
            <a:noFill/>
            <a:ln w="254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9253" name="Oval 246"/>
            <p:cNvSpPr>
              <a:spLocks noChangeArrowheads="1"/>
            </p:cNvSpPr>
            <p:nvPr/>
          </p:nvSpPr>
          <p:spPr bwMode="auto">
            <a:xfrm>
              <a:off x="2220" y="2152"/>
              <a:ext cx="84" cy="76"/>
            </a:xfrm>
            <a:prstGeom prst="ellipse">
              <a:avLst/>
            </a:prstGeom>
            <a:solidFill>
              <a:srgbClr val="FFFFFF"/>
            </a:solidFill>
            <a:ln w="254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89201" name="Oval 247"/>
          <p:cNvSpPr>
            <a:spLocks noChangeArrowheads="1"/>
          </p:cNvSpPr>
          <p:nvPr/>
        </p:nvSpPr>
        <p:spPr bwMode="auto">
          <a:xfrm>
            <a:off x="3048000" y="3200400"/>
            <a:ext cx="571500" cy="965200"/>
          </a:xfrm>
          <a:prstGeom prst="ellipse">
            <a:avLst/>
          </a:prstGeom>
          <a:noFill/>
          <a:ln w="19050">
            <a:solidFill>
              <a:srgbClr val="FF6600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ECEN 301</a:t>
            </a:r>
          </a:p>
        </p:txBody>
      </p:sp>
      <p:sp>
        <p:nvSpPr>
          <p:cNvPr id="90115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Discussion #25 – Final Review</a:t>
            </a:r>
          </a:p>
        </p:txBody>
      </p:sp>
      <p:sp>
        <p:nvSpPr>
          <p:cNvPr id="90116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7D63ECC7-F379-4B2B-BC2E-A6FA00F78154}" type="slidenum">
              <a:rPr lang="en-US" smtClean="0"/>
              <a:pPr lvl="1"/>
              <a:t>81</a:t>
            </a:fld>
            <a:endParaRPr lang="en-US" smtClean="0"/>
          </a:p>
        </p:txBody>
      </p:sp>
      <p:sp>
        <p:nvSpPr>
          <p:cNvPr id="901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Sequential Logic</a:t>
            </a:r>
          </a:p>
        </p:txBody>
      </p:sp>
      <p:sp>
        <p:nvSpPr>
          <p:cNvPr id="9011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06400" y="1333500"/>
            <a:ext cx="8585200" cy="881063"/>
          </a:xfrm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sz="2400" b="1" u="sng" smtClean="0"/>
              <a:t>Example9</a:t>
            </a:r>
            <a:r>
              <a:rPr lang="en-US" sz="2400" smtClean="0"/>
              <a:t>: Assuming the outputs of the following circuit start in a 000 state, determine the outputs for 4 clock cycles</a:t>
            </a:r>
          </a:p>
        </p:txBody>
      </p:sp>
      <p:sp>
        <p:nvSpPr>
          <p:cNvPr id="90119" name="Text Box 4"/>
          <p:cNvSpPr txBox="1">
            <a:spLocks noChangeArrowheads="1"/>
          </p:cNvSpPr>
          <p:nvPr/>
        </p:nvSpPr>
        <p:spPr bwMode="auto">
          <a:xfrm>
            <a:off x="2635250" y="4114800"/>
            <a:ext cx="641350" cy="366713"/>
          </a:xfrm>
          <a:prstGeom prst="rect">
            <a:avLst/>
          </a:prstGeom>
          <a:noFill/>
          <a:ln w="254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/>
              <a:t>CLK</a:t>
            </a:r>
          </a:p>
        </p:txBody>
      </p:sp>
      <p:graphicFrame>
        <p:nvGraphicFramePr>
          <p:cNvPr id="952502" name="Group 182"/>
          <p:cNvGraphicFramePr>
            <a:graphicFrameLocks noGrp="1"/>
          </p:cNvGraphicFramePr>
          <p:nvPr>
            <p:ph sz="half" idx="2"/>
          </p:nvPr>
        </p:nvGraphicFramePr>
        <p:xfrm>
          <a:off x="304800" y="2459038"/>
          <a:ext cx="2122488" cy="1341120"/>
        </p:xfrm>
        <a:graphic>
          <a:graphicData uri="http://schemas.openxmlformats.org/drawingml/2006/table">
            <a:tbl>
              <a:tblPr/>
              <a:tblGrid>
                <a:gridCol w="752475"/>
                <a:gridCol w="501650"/>
                <a:gridCol w="438150"/>
                <a:gridCol w="430213"/>
              </a:tblGrid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Cycle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Q</a:t>
                      </a:r>
                      <a:r>
                        <a:rPr kumimoji="0" lang="en-US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Q</a:t>
                      </a:r>
                      <a:r>
                        <a:rPr kumimoji="0" lang="en-US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Q</a:t>
                      </a:r>
                      <a:r>
                        <a:rPr kumimoji="0" lang="en-US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start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952344" name="Group 24"/>
          <p:cNvGraphicFramePr>
            <a:graphicFrameLocks noGrp="1"/>
          </p:cNvGraphicFramePr>
          <p:nvPr/>
        </p:nvGraphicFramePr>
        <p:xfrm>
          <a:off x="5181600" y="4953000"/>
          <a:ext cx="1905000" cy="1066800"/>
        </p:xfrm>
        <a:graphic>
          <a:graphicData uri="http://schemas.openxmlformats.org/drawingml/2006/table">
            <a:tbl>
              <a:tblPr/>
              <a:tblGrid>
                <a:gridCol w="457200"/>
                <a:gridCol w="762000"/>
                <a:gridCol w="685800"/>
              </a:tblGrid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CLK</a:t>
                      </a:r>
                      <a:endParaRPr kumimoji="0" lang="en-US" sz="2000" b="0" i="0" u="none" strike="noStrike" cap="none" normalizeH="0" baseline="-2500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Q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new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Q</a:t>
                      </a:r>
                      <a:r>
                        <a:rPr kumimoji="0" lang="en-US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old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95A9">
                        <a:alpha val="50000"/>
                      </a:srgbClr>
                    </a:solidFill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Q</a:t>
                      </a:r>
                      <a:r>
                        <a:rPr kumimoji="0" lang="en-US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old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95A9">
                        <a:alpha val="5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90159" name="Line 40"/>
          <p:cNvSpPr>
            <a:spLocks noChangeShapeType="1"/>
          </p:cNvSpPr>
          <p:nvPr/>
        </p:nvSpPr>
        <p:spPr bwMode="auto">
          <a:xfrm flipV="1">
            <a:off x="6043613" y="5392738"/>
            <a:ext cx="0" cy="279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lg" len="lg"/>
            <a:tailEnd type="arrow" w="lg" len="med"/>
          </a:ln>
        </p:spPr>
        <p:txBody>
          <a:bodyPr/>
          <a:lstStyle/>
          <a:p>
            <a:endParaRPr lang="en-US"/>
          </a:p>
        </p:txBody>
      </p:sp>
      <p:sp>
        <p:nvSpPr>
          <p:cNvPr id="90160" name="Line 41"/>
          <p:cNvSpPr>
            <a:spLocks noChangeShapeType="1"/>
          </p:cNvSpPr>
          <p:nvPr/>
        </p:nvSpPr>
        <p:spPr bwMode="auto">
          <a:xfrm flipV="1">
            <a:off x="6043613" y="5700713"/>
            <a:ext cx="0" cy="279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lg" len="lg"/>
            <a:tailEnd type="arrow" w="lg" len="med"/>
          </a:ln>
        </p:spPr>
        <p:txBody>
          <a:bodyPr/>
          <a:lstStyle/>
          <a:p>
            <a:endParaRPr lang="en-US"/>
          </a:p>
        </p:txBody>
      </p:sp>
      <p:sp>
        <p:nvSpPr>
          <p:cNvPr id="90161" name="Line 42"/>
          <p:cNvSpPr>
            <a:spLocks noChangeShapeType="1"/>
          </p:cNvSpPr>
          <p:nvPr/>
        </p:nvSpPr>
        <p:spPr bwMode="auto">
          <a:xfrm>
            <a:off x="6553200" y="5756275"/>
            <a:ext cx="354013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952363" name="Group 43"/>
          <p:cNvGraphicFramePr>
            <a:graphicFrameLocks noGrp="1"/>
          </p:cNvGraphicFramePr>
          <p:nvPr/>
        </p:nvGraphicFramePr>
        <p:xfrm>
          <a:off x="7162800" y="4953000"/>
          <a:ext cx="1905000" cy="1066800"/>
        </p:xfrm>
        <a:graphic>
          <a:graphicData uri="http://schemas.openxmlformats.org/drawingml/2006/table">
            <a:tbl>
              <a:tblPr/>
              <a:tblGrid>
                <a:gridCol w="457200"/>
                <a:gridCol w="762000"/>
                <a:gridCol w="685800"/>
              </a:tblGrid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CLK</a:t>
                      </a:r>
                      <a:endParaRPr kumimoji="0" lang="en-US" sz="2000" b="0" i="0" u="none" strike="noStrike" cap="none" normalizeH="0" baseline="-2500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Q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new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95A9">
                        <a:alpha val="50000"/>
                      </a:srgbClr>
                    </a:solidFill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95A9">
                        <a:alpha val="5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90178" name="Line 59"/>
          <p:cNvSpPr>
            <a:spLocks noChangeShapeType="1"/>
          </p:cNvSpPr>
          <p:nvPr/>
        </p:nvSpPr>
        <p:spPr bwMode="auto">
          <a:xfrm flipV="1">
            <a:off x="8001000" y="5362575"/>
            <a:ext cx="0" cy="279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lg" len="lg"/>
            <a:tailEnd type="arrow" w="lg" len="med"/>
          </a:ln>
        </p:spPr>
        <p:txBody>
          <a:bodyPr/>
          <a:lstStyle/>
          <a:p>
            <a:endParaRPr lang="en-US"/>
          </a:p>
        </p:txBody>
      </p:sp>
      <p:sp>
        <p:nvSpPr>
          <p:cNvPr id="90179" name="Line 60"/>
          <p:cNvSpPr>
            <a:spLocks noChangeShapeType="1"/>
          </p:cNvSpPr>
          <p:nvPr/>
        </p:nvSpPr>
        <p:spPr bwMode="auto">
          <a:xfrm flipV="1">
            <a:off x="8001000" y="5670550"/>
            <a:ext cx="0" cy="279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lg" len="lg"/>
            <a:tailEnd type="arrow" w="lg" len="med"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952381" name="Group 61"/>
          <p:cNvGraphicFramePr>
            <a:graphicFrameLocks noGrp="1"/>
          </p:cNvGraphicFramePr>
          <p:nvPr/>
        </p:nvGraphicFramePr>
        <p:xfrm>
          <a:off x="2743200" y="4564063"/>
          <a:ext cx="2362200" cy="1737360"/>
        </p:xfrm>
        <a:graphic>
          <a:graphicData uri="http://schemas.openxmlformats.org/drawingml/2006/table">
            <a:tbl>
              <a:tblPr/>
              <a:tblGrid>
                <a:gridCol w="457200"/>
                <a:gridCol w="457200"/>
                <a:gridCol w="762000"/>
                <a:gridCol w="685800"/>
              </a:tblGrid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J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K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CLK</a:t>
                      </a:r>
                      <a:endParaRPr kumimoji="0" lang="en-US" sz="2000" b="0" i="0" u="none" strike="noStrike" cap="none" normalizeH="0" baseline="-2500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Q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new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Q</a:t>
                      </a:r>
                      <a:r>
                        <a:rPr kumimoji="0" lang="en-US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old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95A9">
                        <a:alpha val="50000"/>
                      </a:srgbClr>
                    </a:solidFill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95A9">
                        <a:alpha val="50000"/>
                      </a:srgbClr>
                    </a:solidFill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95A9">
                        <a:alpha val="50000"/>
                      </a:srgbClr>
                    </a:solidFill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Q</a:t>
                      </a:r>
                      <a:r>
                        <a:rPr kumimoji="0" lang="en-US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old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95A9">
                        <a:alpha val="5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90207" name="Line 88"/>
          <p:cNvSpPr>
            <a:spLocks noChangeShapeType="1"/>
          </p:cNvSpPr>
          <p:nvPr/>
        </p:nvSpPr>
        <p:spPr bwMode="auto">
          <a:xfrm flipV="1">
            <a:off x="3986213" y="4986338"/>
            <a:ext cx="0" cy="279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lg" len="lg"/>
            <a:tailEnd type="arrow" w="lg" len="med"/>
          </a:ln>
        </p:spPr>
        <p:txBody>
          <a:bodyPr/>
          <a:lstStyle/>
          <a:p>
            <a:endParaRPr lang="en-US"/>
          </a:p>
        </p:txBody>
      </p:sp>
      <p:sp>
        <p:nvSpPr>
          <p:cNvPr id="90208" name="Line 89"/>
          <p:cNvSpPr>
            <a:spLocks noChangeShapeType="1"/>
          </p:cNvSpPr>
          <p:nvPr/>
        </p:nvSpPr>
        <p:spPr bwMode="auto">
          <a:xfrm flipV="1">
            <a:off x="3986213" y="5294313"/>
            <a:ext cx="0" cy="279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lg" len="lg"/>
            <a:tailEnd type="arrow" w="lg" len="med"/>
          </a:ln>
        </p:spPr>
        <p:txBody>
          <a:bodyPr/>
          <a:lstStyle/>
          <a:p>
            <a:endParaRPr lang="en-US"/>
          </a:p>
        </p:txBody>
      </p:sp>
      <p:sp>
        <p:nvSpPr>
          <p:cNvPr id="90209" name="Line 90"/>
          <p:cNvSpPr>
            <a:spLocks noChangeShapeType="1"/>
          </p:cNvSpPr>
          <p:nvPr/>
        </p:nvSpPr>
        <p:spPr bwMode="auto">
          <a:xfrm flipV="1">
            <a:off x="3984625" y="5635625"/>
            <a:ext cx="0" cy="279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lg" len="lg"/>
            <a:tailEnd type="arrow" w="lg" len="med"/>
          </a:ln>
        </p:spPr>
        <p:txBody>
          <a:bodyPr/>
          <a:lstStyle/>
          <a:p>
            <a:endParaRPr lang="en-US"/>
          </a:p>
        </p:txBody>
      </p:sp>
      <p:sp>
        <p:nvSpPr>
          <p:cNvPr id="90210" name="Line 91"/>
          <p:cNvSpPr>
            <a:spLocks noChangeShapeType="1"/>
          </p:cNvSpPr>
          <p:nvPr/>
        </p:nvSpPr>
        <p:spPr bwMode="auto">
          <a:xfrm flipV="1">
            <a:off x="3984625" y="5976938"/>
            <a:ext cx="0" cy="279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lg" len="lg"/>
            <a:tailEnd type="arrow" w="lg" len="med"/>
          </a:ln>
        </p:spPr>
        <p:txBody>
          <a:bodyPr/>
          <a:lstStyle/>
          <a:p>
            <a:endParaRPr lang="en-US"/>
          </a:p>
        </p:txBody>
      </p:sp>
      <p:sp>
        <p:nvSpPr>
          <p:cNvPr id="90211" name="Line 92"/>
          <p:cNvSpPr>
            <a:spLocks noChangeShapeType="1"/>
          </p:cNvSpPr>
          <p:nvPr/>
        </p:nvSpPr>
        <p:spPr bwMode="auto">
          <a:xfrm>
            <a:off x="4560888" y="6021388"/>
            <a:ext cx="354012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90212" name="Text Box 93"/>
          <p:cNvSpPr txBox="1">
            <a:spLocks noChangeArrowheads="1"/>
          </p:cNvSpPr>
          <p:nvPr/>
        </p:nvSpPr>
        <p:spPr bwMode="auto">
          <a:xfrm>
            <a:off x="4110038" y="2133600"/>
            <a:ext cx="298450" cy="366713"/>
          </a:xfrm>
          <a:prstGeom prst="rect">
            <a:avLst/>
          </a:prstGeom>
          <a:noFill/>
          <a:ln w="254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800000"/>
                </a:solidFill>
              </a:rPr>
              <a:t>0</a:t>
            </a:r>
          </a:p>
        </p:txBody>
      </p:sp>
      <p:sp>
        <p:nvSpPr>
          <p:cNvPr id="90213" name="Text Box 94"/>
          <p:cNvSpPr txBox="1">
            <a:spLocks noChangeArrowheads="1"/>
          </p:cNvSpPr>
          <p:nvPr/>
        </p:nvSpPr>
        <p:spPr bwMode="auto">
          <a:xfrm>
            <a:off x="6635750" y="2133600"/>
            <a:ext cx="298450" cy="366713"/>
          </a:xfrm>
          <a:prstGeom prst="rect">
            <a:avLst/>
          </a:prstGeom>
          <a:noFill/>
          <a:ln w="254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800000"/>
                </a:solidFill>
              </a:rPr>
              <a:t>1</a:t>
            </a:r>
          </a:p>
        </p:txBody>
      </p:sp>
      <p:sp>
        <p:nvSpPr>
          <p:cNvPr id="90214" name="Text Box 95"/>
          <p:cNvSpPr txBox="1">
            <a:spLocks noChangeArrowheads="1"/>
          </p:cNvSpPr>
          <p:nvPr/>
        </p:nvSpPr>
        <p:spPr bwMode="auto">
          <a:xfrm>
            <a:off x="8388350" y="2133600"/>
            <a:ext cx="298450" cy="366713"/>
          </a:xfrm>
          <a:prstGeom prst="rect">
            <a:avLst/>
          </a:prstGeom>
          <a:noFill/>
          <a:ln w="254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800000"/>
                </a:solidFill>
              </a:rPr>
              <a:t>0</a:t>
            </a:r>
          </a:p>
        </p:txBody>
      </p:sp>
      <p:sp>
        <p:nvSpPr>
          <p:cNvPr id="90215" name="Text Box 96"/>
          <p:cNvSpPr txBox="1">
            <a:spLocks noChangeArrowheads="1"/>
          </p:cNvSpPr>
          <p:nvPr/>
        </p:nvSpPr>
        <p:spPr bwMode="auto">
          <a:xfrm>
            <a:off x="4832350" y="3200400"/>
            <a:ext cx="273050" cy="304800"/>
          </a:xfrm>
          <a:prstGeom prst="rect">
            <a:avLst/>
          </a:prstGeom>
          <a:noFill/>
          <a:ln w="254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800000"/>
                </a:solidFill>
              </a:rPr>
              <a:t>1</a:t>
            </a:r>
          </a:p>
        </p:txBody>
      </p:sp>
      <p:sp>
        <p:nvSpPr>
          <p:cNvPr id="90216" name="Text Box 97"/>
          <p:cNvSpPr txBox="1">
            <a:spLocks noChangeArrowheads="1"/>
          </p:cNvSpPr>
          <p:nvPr/>
        </p:nvSpPr>
        <p:spPr bwMode="auto">
          <a:xfrm>
            <a:off x="4832350" y="2895600"/>
            <a:ext cx="273050" cy="304800"/>
          </a:xfrm>
          <a:prstGeom prst="rect">
            <a:avLst/>
          </a:prstGeom>
          <a:noFill/>
          <a:ln w="254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800000"/>
                </a:solidFill>
              </a:rPr>
              <a:t>1</a:t>
            </a:r>
          </a:p>
        </p:txBody>
      </p:sp>
      <p:sp>
        <p:nvSpPr>
          <p:cNvPr id="90217" name="Text Box 98"/>
          <p:cNvSpPr txBox="1">
            <a:spLocks noChangeArrowheads="1"/>
          </p:cNvSpPr>
          <p:nvPr/>
        </p:nvSpPr>
        <p:spPr bwMode="auto">
          <a:xfrm>
            <a:off x="6929438" y="2971800"/>
            <a:ext cx="273050" cy="304800"/>
          </a:xfrm>
          <a:prstGeom prst="rect">
            <a:avLst/>
          </a:prstGeom>
          <a:noFill/>
          <a:ln w="254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800000"/>
                </a:solidFill>
              </a:rPr>
              <a:t>1</a:t>
            </a:r>
          </a:p>
        </p:txBody>
      </p:sp>
      <p:sp>
        <p:nvSpPr>
          <p:cNvPr id="90218" name="Text Box 99"/>
          <p:cNvSpPr txBox="1">
            <a:spLocks noChangeArrowheads="1"/>
          </p:cNvSpPr>
          <p:nvPr/>
        </p:nvSpPr>
        <p:spPr bwMode="auto">
          <a:xfrm>
            <a:off x="6934200" y="2527300"/>
            <a:ext cx="273050" cy="304800"/>
          </a:xfrm>
          <a:prstGeom prst="rect">
            <a:avLst/>
          </a:prstGeom>
          <a:noFill/>
          <a:ln w="254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800000"/>
                </a:solidFill>
              </a:rPr>
              <a:t>1</a:t>
            </a:r>
          </a:p>
        </p:txBody>
      </p:sp>
      <p:sp>
        <p:nvSpPr>
          <p:cNvPr id="90219" name="Text Box 100"/>
          <p:cNvSpPr txBox="1">
            <a:spLocks noChangeArrowheads="1"/>
          </p:cNvSpPr>
          <p:nvPr/>
        </p:nvSpPr>
        <p:spPr bwMode="auto">
          <a:xfrm>
            <a:off x="5746750" y="3276600"/>
            <a:ext cx="273050" cy="304800"/>
          </a:xfrm>
          <a:prstGeom prst="rect">
            <a:avLst/>
          </a:prstGeom>
          <a:noFill/>
          <a:ln w="254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800000"/>
                </a:solidFill>
              </a:rPr>
              <a:t>0</a:t>
            </a:r>
          </a:p>
        </p:txBody>
      </p:sp>
      <p:sp>
        <p:nvSpPr>
          <p:cNvPr id="90220" name="Text Box 101"/>
          <p:cNvSpPr txBox="1">
            <a:spLocks noChangeArrowheads="1"/>
          </p:cNvSpPr>
          <p:nvPr/>
        </p:nvSpPr>
        <p:spPr bwMode="auto">
          <a:xfrm>
            <a:off x="7543800" y="3048000"/>
            <a:ext cx="273050" cy="304800"/>
          </a:xfrm>
          <a:prstGeom prst="rect">
            <a:avLst/>
          </a:prstGeom>
          <a:noFill/>
          <a:ln w="254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800000"/>
                </a:solidFill>
              </a:rPr>
              <a:t>0</a:t>
            </a:r>
          </a:p>
        </p:txBody>
      </p:sp>
      <p:sp>
        <p:nvSpPr>
          <p:cNvPr id="90221" name="Text Box 102"/>
          <p:cNvSpPr txBox="1">
            <a:spLocks noChangeArrowheads="1"/>
          </p:cNvSpPr>
          <p:nvPr/>
        </p:nvSpPr>
        <p:spPr bwMode="auto">
          <a:xfrm>
            <a:off x="3200400" y="3257550"/>
            <a:ext cx="273050" cy="304800"/>
          </a:xfrm>
          <a:prstGeom prst="rect">
            <a:avLst/>
          </a:prstGeom>
          <a:noFill/>
          <a:ln w="254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800000"/>
                </a:solidFill>
              </a:rPr>
              <a:t>0</a:t>
            </a:r>
          </a:p>
        </p:txBody>
      </p:sp>
      <p:sp>
        <p:nvSpPr>
          <p:cNvPr id="90222" name="Text Box 103"/>
          <p:cNvSpPr txBox="1">
            <a:spLocks noChangeArrowheads="1"/>
          </p:cNvSpPr>
          <p:nvPr/>
        </p:nvSpPr>
        <p:spPr bwMode="auto">
          <a:xfrm>
            <a:off x="3260725" y="3810000"/>
            <a:ext cx="273050" cy="304800"/>
          </a:xfrm>
          <a:prstGeom prst="rect">
            <a:avLst/>
          </a:prstGeom>
          <a:noFill/>
          <a:ln w="254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800000"/>
                </a:solidFill>
              </a:rPr>
              <a:t>1</a:t>
            </a:r>
          </a:p>
        </p:txBody>
      </p:sp>
      <p:sp>
        <p:nvSpPr>
          <p:cNvPr id="90223" name="Text Box 177"/>
          <p:cNvSpPr txBox="1">
            <a:spLocks noChangeArrowheads="1"/>
          </p:cNvSpPr>
          <p:nvPr/>
        </p:nvSpPr>
        <p:spPr bwMode="auto">
          <a:xfrm>
            <a:off x="406400" y="4419600"/>
            <a:ext cx="1997075" cy="650875"/>
          </a:xfrm>
          <a:prstGeom prst="rect">
            <a:avLst/>
          </a:prstGeom>
          <a:solidFill>
            <a:srgbClr val="FFFF99">
              <a:alpha val="70195"/>
            </a:srgbClr>
          </a:solidFill>
          <a:ln w="9525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>
            <a:spAutoFit/>
          </a:bodyPr>
          <a:lstStyle/>
          <a:p>
            <a:pPr algn="l"/>
            <a:r>
              <a:rPr lang="en-US"/>
              <a:t>Outputs change on </a:t>
            </a:r>
            <a:r>
              <a:rPr lang="en-US" b="1"/>
              <a:t>new clock cycle</a:t>
            </a:r>
          </a:p>
        </p:txBody>
      </p:sp>
      <p:grpSp>
        <p:nvGrpSpPr>
          <p:cNvPr id="90224" name="Group 183"/>
          <p:cNvGrpSpPr>
            <a:grpSpLocks/>
          </p:cNvGrpSpPr>
          <p:nvPr/>
        </p:nvGrpSpPr>
        <p:grpSpPr bwMode="auto">
          <a:xfrm>
            <a:off x="2732088" y="1905000"/>
            <a:ext cx="6448425" cy="2593975"/>
            <a:chOff x="1721" y="1200"/>
            <a:chExt cx="4062" cy="1634"/>
          </a:xfrm>
        </p:grpSpPr>
        <p:grpSp>
          <p:nvGrpSpPr>
            <p:cNvPr id="90227" name="Group 184"/>
            <p:cNvGrpSpPr>
              <a:grpSpLocks/>
            </p:cNvGrpSpPr>
            <p:nvPr/>
          </p:nvGrpSpPr>
          <p:grpSpPr bwMode="auto">
            <a:xfrm>
              <a:off x="3830" y="1947"/>
              <a:ext cx="345" cy="484"/>
              <a:chOff x="3419" y="2531"/>
              <a:chExt cx="384" cy="576"/>
            </a:xfrm>
          </p:grpSpPr>
          <p:sp>
            <p:nvSpPr>
              <p:cNvPr id="90290" name="Rectangle 185"/>
              <p:cNvSpPr>
                <a:spLocks noChangeArrowheads="1"/>
              </p:cNvSpPr>
              <p:nvPr/>
            </p:nvSpPr>
            <p:spPr bwMode="auto">
              <a:xfrm>
                <a:off x="3419" y="2531"/>
                <a:ext cx="384" cy="576"/>
              </a:xfrm>
              <a:prstGeom prst="rect">
                <a:avLst/>
              </a:prstGeom>
              <a:solidFill>
                <a:srgbClr val="ABA964">
                  <a:alpha val="20000"/>
                </a:srgb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0291" name="AutoShape 186"/>
              <p:cNvSpPr>
                <a:spLocks noChangeArrowheads="1"/>
              </p:cNvSpPr>
              <p:nvPr/>
            </p:nvSpPr>
            <p:spPr bwMode="auto">
              <a:xfrm rot="5400000" flipH="1">
                <a:off x="3390" y="2903"/>
                <a:ext cx="165" cy="107"/>
              </a:xfrm>
              <a:prstGeom prst="triangle">
                <a:avLst>
                  <a:gd name="adj" fmla="val 50000"/>
                </a:avLst>
              </a:prstGeom>
              <a:solidFill>
                <a:srgbClr val="8495A9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90228" name="Text Box 187"/>
            <p:cNvSpPr txBox="1">
              <a:spLocks noChangeArrowheads="1"/>
            </p:cNvSpPr>
            <p:nvPr/>
          </p:nvSpPr>
          <p:spPr bwMode="auto">
            <a:xfrm>
              <a:off x="3808" y="1998"/>
              <a:ext cx="194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600"/>
                <a:t>T</a:t>
              </a:r>
            </a:p>
          </p:txBody>
        </p:sp>
        <p:sp>
          <p:nvSpPr>
            <p:cNvPr id="90229" name="Text Box 188"/>
            <p:cNvSpPr txBox="1">
              <a:spLocks noChangeArrowheads="1"/>
            </p:cNvSpPr>
            <p:nvPr/>
          </p:nvSpPr>
          <p:spPr bwMode="auto">
            <a:xfrm>
              <a:off x="3997" y="1998"/>
              <a:ext cx="208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600"/>
                <a:t>Q</a:t>
              </a:r>
            </a:p>
          </p:txBody>
        </p:sp>
        <p:sp>
          <p:nvSpPr>
            <p:cNvPr id="90230" name="Text Box 189"/>
            <p:cNvSpPr txBox="1">
              <a:spLocks noChangeArrowheads="1"/>
            </p:cNvSpPr>
            <p:nvPr/>
          </p:nvSpPr>
          <p:spPr bwMode="auto">
            <a:xfrm>
              <a:off x="3880" y="2223"/>
              <a:ext cx="340" cy="19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400"/>
                <a:t>CLK</a:t>
              </a:r>
            </a:p>
          </p:txBody>
        </p:sp>
        <p:sp>
          <p:nvSpPr>
            <p:cNvPr id="90231" name="Rectangle 190"/>
            <p:cNvSpPr>
              <a:spLocks noChangeArrowheads="1"/>
            </p:cNvSpPr>
            <p:nvPr/>
          </p:nvSpPr>
          <p:spPr bwMode="auto">
            <a:xfrm>
              <a:off x="2309" y="2073"/>
              <a:ext cx="344" cy="587"/>
            </a:xfrm>
            <a:prstGeom prst="rect">
              <a:avLst/>
            </a:prstGeom>
            <a:solidFill>
              <a:srgbClr val="ABA964">
                <a:alpha val="20000"/>
              </a:srgb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232" name="AutoShape 191"/>
            <p:cNvSpPr>
              <a:spLocks noChangeArrowheads="1"/>
            </p:cNvSpPr>
            <p:nvPr/>
          </p:nvSpPr>
          <p:spPr bwMode="auto">
            <a:xfrm rot="5400000" flipH="1">
              <a:off x="2288" y="2330"/>
              <a:ext cx="138" cy="96"/>
            </a:xfrm>
            <a:prstGeom prst="triangle">
              <a:avLst>
                <a:gd name="adj" fmla="val 50000"/>
              </a:avLst>
            </a:prstGeom>
            <a:solidFill>
              <a:srgbClr val="8495A9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233" name="Text Box 192"/>
            <p:cNvSpPr txBox="1">
              <a:spLocks noChangeArrowheads="1"/>
            </p:cNvSpPr>
            <p:nvPr/>
          </p:nvSpPr>
          <p:spPr bwMode="auto">
            <a:xfrm>
              <a:off x="2301" y="2096"/>
              <a:ext cx="166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600"/>
                <a:t>J</a:t>
              </a:r>
            </a:p>
          </p:txBody>
        </p:sp>
        <p:sp>
          <p:nvSpPr>
            <p:cNvPr id="90234" name="Text Box 193"/>
            <p:cNvSpPr txBox="1">
              <a:spLocks noChangeArrowheads="1"/>
            </p:cNvSpPr>
            <p:nvPr/>
          </p:nvSpPr>
          <p:spPr bwMode="auto">
            <a:xfrm>
              <a:off x="2475" y="2119"/>
              <a:ext cx="208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600"/>
                <a:t>Q</a:t>
              </a:r>
            </a:p>
          </p:txBody>
        </p:sp>
        <p:sp>
          <p:nvSpPr>
            <p:cNvPr id="90235" name="Text Box 194"/>
            <p:cNvSpPr txBox="1">
              <a:spLocks noChangeArrowheads="1"/>
            </p:cNvSpPr>
            <p:nvPr/>
          </p:nvSpPr>
          <p:spPr bwMode="auto">
            <a:xfrm>
              <a:off x="2358" y="2297"/>
              <a:ext cx="340" cy="19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400"/>
                <a:t>CLK</a:t>
              </a:r>
            </a:p>
          </p:txBody>
        </p:sp>
        <p:sp>
          <p:nvSpPr>
            <p:cNvPr id="90236" name="Text Box 195"/>
            <p:cNvSpPr txBox="1">
              <a:spLocks noChangeArrowheads="1"/>
            </p:cNvSpPr>
            <p:nvPr/>
          </p:nvSpPr>
          <p:spPr bwMode="auto">
            <a:xfrm>
              <a:off x="2280" y="2482"/>
              <a:ext cx="208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600"/>
                <a:t>K</a:t>
              </a:r>
            </a:p>
          </p:txBody>
        </p:sp>
        <p:grpSp>
          <p:nvGrpSpPr>
            <p:cNvPr id="90237" name="Group 196"/>
            <p:cNvGrpSpPr>
              <a:grpSpLocks/>
            </p:cNvGrpSpPr>
            <p:nvPr/>
          </p:nvGrpSpPr>
          <p:grpSpPr bwMode="auto">
            <a:xfrm>
              <a:off x="5000" y="1935"/>
              <a:ext cx="345" cy="483"/>
              <a:chOff x="3419" y="2531"/>
              <a:chExt cx="384" cy="576"/>
            </a:xfrm>
          </p:grpSpPr>
          <p:sp>
            <p:nvSpPr>
              <p:cNvPr id="90288" name="Rectangle 197"/>
              <p:cNvSpPr>
                <a:spLocks noChangeArrowheads="1"/>
              </p:cNvSpPr>
              <p:nvPr/>
            </p:nvSpPr>
            <p:spPr bwMode="auto">
              <a:xfrm>
                <a:off x="3419" y="2531"/>
                <a:ext cx="384" cy="576"/>
              </a:xfrm>
              <a:prstGeom prst="rect">
                <a:avLst/>
              </a:prstGeom>
              <a:solidFill>
                <a:srgbClr val="ABA964">
                  <a:alpha val="20000"/>
                </a:srgb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0289" name="AutoShape 198"/>
              <p:cNvSpPr>
                <a:spLocks noChangeArrowheads="1"/>
              </p:cNvSpPr>
              <p:nvPr/>
            </p:nvSpPr>
            <p:spPr bwMode="auto">
              <a:xfrm rot="5400000" flipH="1">
                <a:off x="3390" y="2903"/>
                <a:ext cx="165" cy="107"/>
              </a:xfrm>
              <a:prstGeom prst="triangle">
                <a:avLst>
                  <a:gd name="adj" fmla="val 50000"/>
                </a:avLst>
              </a:prstGeom>
              <a:solidFill>
                <a:srgbClr val="8495A9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90238" name="Text Box 199"/>
            <p:cNvSpPr txBox="1">
              <a:spLocks noChangeArrowheads="1"/>
            </p:cNvSpPr>
            <p:nvPr/>
          </p:nvSpPr>
          <p:spPr bwMode="auto">
            <a:xfrm>
              <a:off x="4971" y="1986"/>
              <a:ext cx="208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600"/>
                <a:t>D</a:t>
              </a:r>
            </a:p>
          </p:txBody>
        </p:sp>
        <p:sp>
          <p:nvSpPr>
            <p:cNvPr id="90239" name="Text Box 200"/>
            <p:cNvSpPr txBox="1">
              <a:spLocks noChangeArrowheads="1"/>
            </p:cNvSpPr>
            <p:nvPr/>
          </p:nvSpPr>
          <p:spPr bwMode="auto">
            <a:xfrm>
              <a:off x="5166" y="1986"/>
              <a:ext cx="208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600"/>
                <a:t>Q</a:t>
              </a:r>
            </a:p>
          </p:txBody>
        </p:sp>
        <p:sp>
          <p:nvSpPr>
            <p:cNvPr id="90240" name="Text Box 201"/>
            <p:cNvSpPr txBox="1">
              <a:spLocks noChangeArrowheads="1"/>
            </p:cNvSpPr>
            <p:nvPr/>
          </p:nvSpPr>
          <p:spPr bwMode="auto">
            <a:xfrm>
              <a:off x="5050" y="2211"/>
              <a:ext cx="340" cy="19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400"/>
                <a:t>CLK</a:t>
              </a:r>
            </a:p>
          </p:txBody>
        </p:sp>
        <p:sp>
          <p:nvSpPr>
            <p:cNvPr id="90241" name="Oval 202"/>
            <p:cNvSpPr>
              <a:spLocks noChangeArrowheads="1"/>
            </p:cNvSpPr>
            <p:nvPr/>
          </p:nvSpPr>
          <p:spPr bwMode="auto">
            <a:xfrm>
              <a:off x="4799" y="1829"/>
              <a:ext cx="41" cy="41"/>
            </a:xfrm>
            <a:prstGeom prst="ellipse">
              <a:avLst/>
            </a:prstGeom>
            <a:noFill/>
            <a:ln w="254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90242" name="Group 203"/>
            <p:cNvGrpSpPr>
              <a:grpSpLocks/>
            </p:cNvGrpSpPr>
            <p:nvPr/>
          </p:nvGrpSpPr>
          <p:grpSpPr bwMode="auto">
            <a:xfrm>
              <a:off x="4490" y="1733"/>
              <a:ext cx="307" cy="223"/>
              <a:chOff x="2325" y="1487"/>
              <a:chExt cx="926" cy="675"/>
            </a:xfrm>
          </p:grpSpPr>
          <p:sp>
            <p:nvSpPr>
              <p:cNvPr id="90283" name="Arc 204"/>
              <p:cNvSpPr>
                <a:spLocks/>
              </p:cNvSpPr>
              <p:nvPr/>
            </p:nvSpPr>
            <p:spPr bwMode="auto">
              <a:xfrm>
                <a:off x="2624" y="1489"/>
                <a:ext cx="622" cy="669"/>
              </a:xfrm>
              <a:custGeom>
                <a:avLst/>
                <a:gdLst>
                  <a:gd name="T0" fmla="*/ 0 w 18812"/>
                  <a:gd name="T1" fmla="*/ 0 h 21600"/>
                  <a:gd name="T2" fmla="*/ 1 w 18812"/>
                  <a:gd name="T3" fmla="*/ 0 h 21600"/>
                  <a:gd name="T4" fmla="*/ 0 w 18812"/>
                  <a:gd name="T5" fmla="*/ 1 h 21600"/>
                  <a:gd name="T6" fmla="*/ 0 60000 65536"/>
                  <a:gd name="T7" fmla="*/ 0 60000 65536"/>
                  <a:gd name="T8" fmla="*/ 0 60000 65536"/>
                  <a:gd name="T9" fmla="*/ 0 w 18812"/>
                  <a:gd name="T10" fmla="*/ 0 h 21600"/>
                  <a:gd name="T11" fmla="*/ 18812 w 18812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8812" h="21600" fill="none" extrusionOk="0">
                    <a:moveTo>
                      <a:pt x="0" y="0"/>
                    </a:moveTo>
                    <a:cubicBezTo>
                      <a:pt x="10" y="0"/>
                      <a:pt x="20" y="-1"/>
                      <a:pt x="30" y="0"/>
                    </a:cubicBezTo>
                    <a:cubicBezTo>
                      <a:pt x="7801" y="0"/>
                      <a:pt x="14973" y="4174"/>
                      <a:pt x="18811" y="10932"/>
                    </a:cubicBezTo>
                  </a:path>
                  <a:path w="18812" h="21600" stroke="0" extrusionOk="0">
                    <a:moveTo>
                      <a:pt x="0" y="0"/>
                    </a:moveTo>
                    <a:cubicBezTo>
                      <a:pt x="10" y="0"/>
                      <a:pt x="20" y="-1"/>
                      <a:pt x="30" y="0"/>
                    </a:cubicBezTo>
                    <a:cubicBezTo>
                      <a:pt x="7801" y="0"/>
                      <a:pt x="14973" y="4174"/>
                      <a:pt x="18811" y="10932"/>
                    </a:cubicBezTo>
                    <a:lnTo>
                      <a:pt x="30" y="21600"/>
                    </a:lnTo>
                    <a:close/>
                  </a:path>
                </a:pathLst>
              </a:custGeom>
              <a:noFill/>
              <a:ln w="25400" cap="rnd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0284" name="Arc 205"/>
              <p:cNvSpPr>
                <a:spLocks/>
              </p:cNvSpPr>
              <p:nvPr/>
            </p:nvSpPr>
            <p:spPr bwMode="auto">
              <a:xfrm rot="10800000">
                <a:off x="2633" y="1494"/>
                <a:ext cx="618" cy="668"/>
              </a:xfrm>
              <a:custGeom>
                <a:avLst/>
                <a:gdLst>
                  <a:gd name="T0" fmla="*/ 0 w 18694"/>
                  <a:gd name="T1" fmla="*/ 0 h 21600"/>
                  <a:gd name="T2" fmla="*/ 1 w 18694"/>
                  <a:gd name="T3" fmla="*/ 0 h 21600"/>
                  <a:gd name="T4" fmla="*/ 1 w 18694"/>
                  <a:gd name="T5" fmla="*/ 1 h 21600"/>
                  <a:gd name="T6" fmla="*/ 0 60000 65536"/>
                  <a:gd name="T7" fmla="*/ 0 60000 65536"/>
                  <a:gd name="T8" fmla="*/ 0 60000 65536"/>
                  <a:gd name="T9" fmla="*/ 0 w 18694"/>
                  <a:gd name="T10" fmla="*/ 0 h 21600"/>
                  <a:gd name="T11" fmla="*/ 18694 w 18694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8694" h="21600" fill="none" extrusionOk="0">
                    <a:moveTo>
                      <a:pt x="-1" y="10778"/>
                    </a:moveTo>
                    <a:cubicBezTo>
                      <a:pt x="3856" y="4117"/>
                      <a:pt x="10966" y="10"/>
                      <a:pt x="18664" y="0"/>
                    </a:cubicBezTo>
                  </a:path>
                  <a:path w="18694" h="21600" stroke="0" extrusionOk="0">
                    <a:moveTo>
                      <a:pt x="-1" y="10778"/>
                    </a:moveTo>
                    <a:cubicBezTo>
                      <a:pt x="3856" y="4117"/>
                      <a:pt x="10966" y="10"/>
                      <a:pt x="18664" y="0"/>
                    </a:cubicBezTo>
                    <a:lnTo>
                      <a:pt x="18694" y="21600"/>
                    </a:lnTo>
                    <a:close/>
                  </a:path>
                </a:pathLst>
              </a:custGeom>
              <a:noFill/>
              <a:ln w="25400" cap="rnd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0285" name="Line 206"/>
              <p:cNvSpPr>
                <a:spLocks noChangeShapeType="1"/>
              </p:cNvSpPr>
              <p:nvPr/>
            </p:nvSpPr>
            <p:spPr bwMode="auto">
              <a:xfrm flipH="1">
                <a:off x="2409" y="1488"/>
                <a:ext cx="215" cy="0"/>
              </a:xfrm>
              <a:prstGeom prst="line">
                <a:avLst/>
              </a:prstGeom>
              <a:noFill/>
              <a:ln w="254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0286" name="Line 207"/>
              <p:cNvSpPr>
                <a:spLocks noChangeShapeType="1"/>
              </p:cNvSpPr>
              <p:nvPr/>
            </p:nvSpPr>
            <p:spPr bwMode="auto">
              <a:xfrm flipH="1">
                <a:off x="2409" y="2156"/>
                <a:ext cx="215" cy="0"/>
              </a:xfrm>
              <a:prstGeom prst="line">
                <a:avLst/>
              </a:prstGeom>
              <a:noFill/>
              <a:ln w="254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0287" name="Arc 208"/>
              <p:cNvSpPr>
                <a:spLocks/>
              </p:cNvSpPr>
              <p:nvPr/>
            </p:nvSpPr>
            <p:spPr bwMode="auto">
              <a:xfrm>
                <a:off x="2325" y="1487"/>
                <a:ext cx="179" cy="671"/>
              </a:xfrm>
              <a:custGeom>
                <a:avLst/>
                <a:gdLst>
                  <a:gd name="T0" fmla="*/ 0 w 21600"/>
                  <a:gd name="T1" fmla="*/ 0 h 37948"/>
                  <a:gd name="T2" fmla="*/ 0 w 21600"/>
                  <a:gd name="T3" fmla="*/ 0 h 37948"/>
                  <a:gd name="T4" fmla="*/ 0 w 21600"/>
                  <a:gd name="T5" fmla="*/ 0 h 37948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37948"/>
                  <a:gd name="T11" fmla="*/ 21600 w 21600"/>
                  <a:gd name="T12" fmla="*/ 37948 h 3794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37948" fill="none" extrusionOk="0">
                    <a:moveTo>
                      <a:pt x="10071" y="-1"/>
                    </a:moveTo>
                    <a:cubicBezTo>
                      <a:pt x="17161" y="3736"/>
                      <a:pt x="21600" y="11092"/>
                      <a:pt x="21600" y="19108"/>
                    </a:cubicBezTo>
                    <a:cubicBezTo>
                      <a:pt x="21600" y="26921"/>
                      <a:pt x="17380" y="34126"/>
                      <a:pt x="10564" y="37947"/>
                    </a:cubicBezTo>
                  </a:path>
                  <a:path w="21600" h="37948" stroke="0" extrusionOk="0">
                    <a:moveTo>
                      <a:pt x="10071" y="-1"/>
                    </a:moveTo>
                    <a:cubicBezTo>
                      <a:pt x="17161" y="3736"/>
                      <a:pt x="21600" y="11092"/>
                      <a:pt x="21600" y="19108"/>
                    </a:cubicBezTo>
                    <a:cubicBezTo>
                      <a:pt x="21600" y="26921"/>
                      <a:pt x="17380" y="34126"/>
                      <a:pt x="10564" y="37947"/>
                    </a:cubicBezTo>
                    <a:lnTo>
                      <a:pt x="0" y="19108"/>
                    </a:lnTo>
                    <a:close/>
                  </a:path>
                </a:pathLst>
              </a:custGeom>
              <a:noFill/>
              <a:ln w="25400" cap="rnd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90243" name="Line 209"/>
            <p:cNvSpPr>
              <a:spLocks noChangeShapeType="1"/>
            </p:cNvSpPr>
            <p:nvPr/>
          </p:nvSpPr>
          <p:spPr bwMode="auto">
            <a:xfrm>
              <a:off x="4478" y="1779"/>
              <a:ext cx="59" cy="0"/>
            </a:xfrm>
            <a:prstGeom prst="line">
              <a:avLst/>
            </a:prstGeom>
            <a:noFill/>
            <a:ln w="254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244" name="Line 210"/>
            <p:cNvSpPr>
              <a:spLocks noChangeShapeType="1"/>
            </p:cNvSpPr>
            <p:nvPr/>
          </p:nvSpPr>
          <p:spPr bwMode="auto">
            <a:xfrm>
              <a:off x="4482" y="1902"/>
              <a:ext cx="59" cy="0"/>
            </a:xfrm>
            <a:prstGeom prst="line">
              <a:avLst/>
            </a:prstGeom>
            <a:noFill/>
            <a:ln w="254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90245" name="Group 211"/>
            <p:cNvGrpSpPr>
              <a:grpSpLocks/>
            </p:cNvGrpSpPr>
            <p:nvPr/>
          </p:nvGrpSpPr>
          <p:grpSpPr bwMode="auto">
            <a:xfrm>
              <a:off x="3254" y="1854"/>
              <a:ext cx="273" cy="198"/>
              <a:chOff x="2008" y="3244"/>
              <a:chExt cx="544" cy="471"/>
            </a:xfrm>
          </p:grpSpPr>
          <p:grpSp>
            <p:nvGrpSpPr>
              <p:cNvPr id="90279" name="Group 212"/>
              <p:cNvGrpSpPr>
                <a:grpSpLocks/>
              </p:cNvGrpSpPr>
              <p:nvPr/>
            </p:nvGrpSpPr>
            <p:grpSpPr bwMode="auto">
              <a:xfrm>
                <a:off x="2291" y="3245"/>
                <a:ext cx="261" cy="470"/>
                <a:chOff x="2291" y="3245"/>
                <a:chExt cx="261" cy="470"/>
              </a:xfrm>
            </p:grpSpPr>
            <p:sp>
              <p:nvSpPr>
                <p:cNvPr id="90281" name="AutoShape 213"/>
                <p:cNvSpPr>
                  <a:spLocks noChangeArrowheads="1"/>
                </p:cNvSpPr>
                <p:nvPr/>
              </p:nvSpPr>
              <p:spPr bwMode="auto">
                <a:xfrm>
                  <a:off x="2291" y="3245"/>
                  <a:ext cx="261" cy="471"/>
                </a:xfrm>
                <a:prstGeom prst="roundRect">
                  <a:avLst>
                    <a:gd name="adj" fmla="val 384"/>
                  </a:avLst>
                </a:prstGeom>
                <a:noFill/>
                <a:ln w="25400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0282" name="Freeform 214"/>
                <p:cNvSpPr>
                  <a:spLocks noChangeArrowheads="1"/>
                </p:cNvSpPr>
                <p:nvPr/>
              </p:nvSpPr>
              <p:spPr bwMode="auto">
                <a:xfrm>
                  <a:off x="2294" y="3245"/>
                  <a:ext cx="258" cy="471"/>
                </a:xfrm>
                <a:custGeom>
                  <a:avLst/>
                  <a:gdLst>
                    <a:gd name="T0" fmla="*/ 0 w 1139"/>
                    <a:gd name="T1" fmla="*/ 107 h 2079"/>
                    <a:gd name="T2" fmla="*/ 3 w 1139"/>
                    <a:gd name="T3" fmla="*/ 106 h 2079"/>
                    <a:gd name="T4" fmla="*/ 6 w 1139"/>
                    <a:gd name="T5" fmla="*/ 106 h 2079"/>
                    <a:gd name="T6" fmla="*/ 9 w 1139"/>
                    <a:gd name="T7" fmla="*/ 106 h 2079"/>
                    <a:gd name="T8" fmla="*/ 12 w 1139"/>
                    <a:gd name="T9" fmla="*/ 106 h 2079"/>
                    <a:gd name="T10" fmla="*/ 15 w 1139"/>
                    <a:gd name="T11" fmla="*/ 105 h 2079"/>
                    <a:gd name="T12" fmla="*/ 17 w 1139"/>
                    <a:gd name="T13" fmla="*/ 104 h 2079"/>
                    <a:gd name="T14" fmla="*/ 20 w 1139"/>
                    <a:gd name="T15" fmla="*/ 103 h 2079"/>
                    <a:gd name="T16" fmla="*/ 23 w 1139"/>
                    <a:gd name="T17" fmla="*/ 102 h 2079"/>
                    <a:gd name="T18" fmla="*/ 26 w 1139"/>
                    <a:gd name="T19" fmla="*/ 101 h 2079"/>
                    <a:gd name="T20" fmla="*/ 28 w 1139"/>
                    <a:gd name="T21" fmla="*/ 100 h 2079"/>
                    <a:gd name="T22" fmla="*/ 31 w 1139"/>
                    <a:gd name="T23" fmla="*/ 98 h 2079"/>
                    <a:gd name="T24" fmla="*/ 33 w 1139"/>
                    <a:gd name="T25" fmla="*/ 97 h 2079"/>
                    <a:gd name="T26" fmla="*/ 36 w 1139"/>
                    <a:gd name="T27" fmla="*/ 95 h 2079"/>
                    <a:gd name="T28" fmla="*/ 38 w 1139"/>
                    <a:gd name="T29" fmla="*/ 94 h 2079"/>
                    <a:gd name="T30" fmla="*/ 40 w 1139"/>
                    <a:gd name="T31" fmla="*/ 92 h 2079"/>
                    <a:gd name="T32" fmla="*/ 42 w 1139"/>
                    <a:gd name="T33" fmla="*/ 90 h 2079"/>
                    <a:gd name="T34" fmla="*/ 44 w 1139"/>
                    <a:gd name="T35" fmla="*/ 88 h 2079"/>
                    <a:gd name="T36" fmla="*/ 46 w 1139"/>
                    <a:gd name="T37" fmla="*/ 86 h 2079"/>
                    <a:gd name="T38" fmla="*/ 48 w 1139"/>
                    <a:gd name="T39" fmla="*/ 84 h 2079"/>
                    <a:gd name="T40" fmla="*/ 50 w 1139"/>
                    <a:gd name="T41" fmla="*/ 81 h 2079"/>
                    <a:gd name="T42" fmla="*/ 51 w 1139"/>
                    <a:gd name="T43" fmla="*/ 79 h 2079"/>
                    <a:gd name="T44" fmla="*/ 52 w 1139"/>
                    <a:gd name="T45" fmla="*/ 77 h 2079"/>
                    <a:gd name="T46" fmla="*/ 54 w 1139"/>
                    <a:gd name="T47" fmla="*/ 74 h 2079"/>
                    <a:gd name="T48" fmla="*/ 55 w 1139"/>
                    <a:gd name="T49" fmla="*/ 72 h 2079"/>
                    <a:gd name="T50" fmla="*/ 56 w 1139"/>
                    <a:gd name="T51" fmla="*/ 69 h 2079"/>
                    <a:gd name="T52" fmla="*/ 57 w 1139"/>
                    <a:gd name="T53" fmla="*/ 67 h 2079"/>
                    <a:gd name="T54" fmla="*/ 57 w 1139"/>
                    <a:gd name="T55" fmla="*/ 64 h 2079"/>
                    <a:gd name="T56" fmla="*/ 58 w 1139"/>
                    <a:gd name="T57" fmla="*/ 61 h 2079"/>
                    <a:gd name="T58" fmla="*/ 58 w 1139"/>
                    <a:gd name="T59" fmla="*/ 59 h 2079"/>
                    <a:gd name="T60" fmla="*/ 58 w 1139"/>
                    <a:gd name="T61" fmla="*/ 56 h 2079"/>
                    <a:gd name="T62" fmla="*/ 58 w 1139"/>
                    <a:gd name="T63" fmla="*/ 53 h 2079"/>
                    <a:gd name="T64" fmla="*/ 58 w 1139"/>
                    <a:gd name="T65" fmla="*/ 51 h 2079"/>
                    <a:gd name="T66" fmla="*/ 58 w 1139"/>
                    <a:gd name="T67" fmla="*/ 48 h 2079"/>
                    <a:gd name="T68" fmla="*/ 58 w 1139"/>
                    <a:gd name="T69" fmla="*/ 45 h 2079"/>
                    <a:gd name="T70" fmla="*/ 57 w 1139"/>
                    <a:gd name="T71" fmla="*/ 43 h 2079"/>
                    <a:gd name="T72" fmla="*/ 57 w 1139"/>
                    <a:gd name="T73" fmla="*/ 40 h 2079"/>
                    <a:gd name="T74" fmla="*/ 56 w 1139"/>
                    <a:gd name="T75" fmla="*/ 37 h 2079"/>
                    <a:gd name="T76" fmla="*/ 55 w 1139"/>
                    <a:gd name="T77" fmla="*/ 35 h 2079"/>
                    <a:gd name="T78" fmla="*/ 54 w 1139"/>
                    <a:gd name="T79" fmla="*/ 32 h 2079"/>
                    <a:gd name="T80" fmla="*/ 52 w 1139"/>
                    <a:gd name="T81" fmla="*/ 30 h 2079"/>
                    <a:gd name="T82" fmla="*/ 51 w 1139"/>
                    <a:gd name="T83" fmla="*/ 28 h 2079"/>
                    <a:gd name="T84" fmla="*/ 50 w 1139"/>
                    <a:gd name="T85" fmla="*/ 25 h 2079"/>
                    <a:gd name="T86" fmla="*/ 48 w 1139"/>
                    <a:gd name="T87" fmla="*/ 23 h 2079"/>
                    <a:gd name="T88" fmla="*/ 46 w 1139"/>
                    <a:gd name="T89" fmla="*/ 21 h 2079"/>
                    <a:gd name="T90" fmla="*/ 44 w 1139"/>
                    <a:gd name="T91" fmla="*/ 19 h 2079"/>
                    <a:gd name="T92" fmla="*/ 42 w 1139"/>
                    <a:gd name="T93" fmla="*/ 17 h 2079"/>
                    <a:gd name="T94" fmla="*/ 40 w 1139"/>
                    <a:gd name="T95" fmla="*/ 15 h 2079"/>
                    <a:gd name="T96" fmla="*/ 38 w 1139"/>
                    <a:gd name="T97" fmla="*/ 13 h 2079"/>
                    <a:gd name="T98" fmla="*/ 36 w 1139"/>
                    <a:gd name="T99" fmla="*/ 11 h 2079"/>
                    <a:gd name="T100" fmla="*/ 33 w 1139"/>
                    <a:gd name="T101" fmla="*/ 10 h 2079"/>
                    <a:gd name="T102" fmla="*/ 31 w 1139"/>
                    <a:gd name="T103" fmla="*/ 8 h 2079"/>
                    <a:gd name="T104" fmla="*/ 28 w 1139"/>
                    <a:gd name="T105" fmla="*/ 7 h 2079"/>
                    <a:gd name="T106" fmla="*/ 26 w 1139"/>
                    <a:gd name="T107" fmla="*/ 6 h 2079"/>
                    <a:gd name="T108" fmla="*/ 23 w 1139"/>
                    <a:gd name="T109" fmla="*/ 5 h 2079"/>
                    <a:gd name="T110" fmla="*/ 20 w 1139"/>
                    <a:gd name="T111" fmla="*/ 3 h 2079"/>
                    <a:gd name="T112" fmla="*/ 17 w 1139"/>
                    <a:gd name="T113" fmla="*/ 2 h 2079"/>
                    <a:gd name="T114" fmla="*/ 15 w 1139"/>
                    <a:gd name="T115" fmla="*/ 2 h 2079"/>
                    <a:gd name="T116" fmla="*/ 12 w 1139"/>
                    <a:gd name="T117" fmla="*/ 1 h 2079"/>
                    <a:gd name="T118" fmla="*/ 9 w 1139"/>
                    <a:gd name="T119" fmla="*/ 1 h 2079"/>
                    <a:gd name="T120" fmla="*/ 6 w 1139"/>
                    <a:gd name="T121" fmla="*/ 0 h 2079"/>
                    <a:gd name="T122" fmla="*/ 3 w 1139"/>
                    <a:gd name="T123" fmla="*/ 0 h 2079"/>
                    <a:gd name="T124" fmla="*/ 0 w 1139"/>
                    <a:gd name="T125" fmla="*/ 0 h 2079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  <a:gd name="T183" fmla="*/ 0 60000 65536"/>
                    <a:gd name="T184" fmla="*/ 0 60000 65536"/>
                    <a:gd name="T185" fmla="*/ 0 60000 65536"/>
                    <a:gd name="T186" fmla="*/ 0 60000 65536"/>
                    <a:gd name="T187" fmla="*/ 0 60000 65536"/>
                    <a:gd name="T188" fmla="*/ 0 60000 65536"/>
                    <a:gd name="T189" fmla="*/ 0 w 1139"/>
                    <a:gd name="T190" fmla="*/ 0 h 2079"/>
                    <a:gd name="T191" fmla="*/ 1139 w 1139"/>
                    <a:gd name="T192" fmla="*/ 2079 h 2079"/>
                  </a:gdLst>
                  <a:ahLst/>
                  <a:cxnLst>
                    <a:cxn ang="T126">
                      <a:pos x="T0" y="T1"/>
                    </a:cxn>
                    <a:cxn ang="T127">
                      <a:pos x="T2" y="T3"/>
                    </a:cxn>
                    <a:cxn ang="T128">
                      <a:pos x="T4" y="T5"/>
                    </a:cxn>
                    <a:cxn ang="T129">
                      <a:pos x="T6" y="T7"/>
                    </a:cxn>
                    <a:cxn ang="T130">
                      <a:pos x="T8" y="T9"/>
                    </a:cxn>
                    <a:cxn ang="T131">
                      <a:pos x="T10" y="T11"/>
                    </a:cxn>
                    <a:cxn ang="T132">
                      <a:pos x="T12" y="T13"/>
                    </a:cxn>
                    <a:cxn ang="T133">
                      <a:pos x="T14" y="T15"/>
                    </a:cxn>
                    <a:cxn ang="T134">
                      <a:pos x="T16" y="T17"/>
                    </a:cxn>
                    <a:cxn ang="T135">
                      <a:pos x="T18" y="T19"/>
                    </a:cxn>
                    <a:cxn ang="T136">
                      <a:pos x="T20" y="T21"/>
                    </a:cxn>
                    <a:cxn ang="T137">
                      <a:pos x="T22" y="T23"/>
                    </a:cxn>
                    <a:cxn ang="T138">
                      <a:pos x="T24" y="T25"/>
                    </a:cxn>
                    <a:cxn ang="T139">
                      <a:pos x="T26" y="T27"/>
                    </a:cxn>
                    <a:cxn ang="T140">
                      <a:pos x="T28" y="T29"/>
                    </a:cxn>
                    <a:cxn ang="T141">
                      <a:pos x="T30" y="T31"/>
                    </a:cxn>
                    <a:cxn ang="T142">
                      <a:pos x="T32" y="T33"/>
                    </a:cxn>
                    <a:cxn ang="T143">
                      <a:pos x="T34" y="T35"/>
                    </a:cxn>
                    <a:cxn ang="T144">
                      <a:pos x="T36" y="T37"/>
                    </a:cxn>
                    <a:cxn ang="T145">
                      <a:pos x="T38" y="T39"/>
                    </a:cxn>
                    <a:cxn ang="T146">
                      <a:pos x="T40" y="T41"/>
                    </a:cxn>
                    <a:cxn ang="T147">
                      <a:pos x="T42" y="T43"/>
                    </a:cxn>
                    <a:cxn ang="T148">
                      <a:pos x="T44" y="T45"/>
                    </a:cxn>
                    <a:cxn ang="T149">
                      <a:pos x="T46" y="T47"/>
                    </a:cxn>
                    <a:cxn ang="T150">
                      <a:pos x="T48" y="T49"/>
                    </a:cxn>
                    <a:cxn ang="T151">
                      <a:pos x="T50" y="T51"/>
                    </a:cxn>
                    <a:cxn ang="T152">
                      <a:pos x="T52" y="T53"/>
                    </a:cxn>
                    <a:cxn ang="T153">
                      <a:pos x="T54" y="T55"/>
                    </a:cxn>
                    <a:cxn ang="T154">
                      <a:pos x="T56" y="T57"/>
                    </a:cxn>
                    <a:cxn ang="T155">
                      <a:pos x="T58" y="T59"/>
                    </a:cxn>
                    <a:cxn ang="T156">
                      <a:pos x="T60" y="T61"/>
                    </a:cxn>
                    <a:cxn ang="T157">
                      <a:pos x="T62" y="T63"/>
                    </a:cxn>
                    <a:cxn ang="T158">
                      <a:pos x="T64" y="T65"/>
                    </a:cxn>
                    <a:cxn ang="T159">
                      <a:pos x="T66" y="T67"/>
                    </a:cxn>
                    <a:cxn ang="T160">
                      <a:pos x="T68" y="T69"/>
                    </a:cxn>
                    <a:cxn ang="T161">
                      <a:pos x="T70" y="T71"/>
                    </a:cxn>
                    <a:cxn ang="T162">
                      <a:pos x="T72" y="T73"/>
                    </a:cxn>
                    <a:cxn ang="T163">
                      <a:pos x="T74" y="T75"/>
                    </a:cxn>
                    <a:cxn ang="T164">
                      <a:pos x="T76" y="T77"/>
                    </a:cxn>
                    <a:cxn ang="T165">
                      <a:pos x="T78" y="T79"/>
                    </a:cxn>
                    <a:cxn ang="T166">
                      <a:pos x="T80" y="T81"/>
                    </a:cxn>
                    <a:cxn ang="T167">
                      <a:pos x="T82" y="T83"/>
                    </a:cxn>
                    <a:cxn ang="T168">
                      <a:pos x="T84" y="T85"/>
                    </a:cxn>
                    <a:cxn ang="T169">
                      <a:pos x="T86" y="T87"/>
                    </a:cxn>
                    <a:cxn ang="T170">
                      <a:pos x="T88" y="T89"/>
                    </a:cxn>
                    <a:cxn ang="T171">
                      <a:pos x="T90" y="T91"/>
                    </a:cxn>
                    <a:cxn ang="T172">
                      <a:pos x="T92" y="T93"/>
                    </a:cxn>
                    <a:cxn ang="T173">
                      <a:pos x="T94" y="T95"/>
                    </a:cxn>
                    <a:cxn ang="T174">
                      <a:pos x="T96" y="T97"/>
                    </a:cxn>
                    <a:cxn ang="T175">
                      <a:pos x="T98" y="T99"/>
                    </a:cxn>
                    <a:cxn ang="T176">
                      <a:pos x="T100" y="T101"/>
                    </a:cxn>
                    <a:cxn ang="T177">
                      <a:pos x="T102" y="T103"/>
                    </a:cxn>
                    <a:cxn ang="T178">
                      <a:pos x="T104" y="T105"/>
                    </a:cxn>
                    <a:cxn ang="T179">
                      <a:pos x="T106" y="T107"/>
                    </a:cxn>
                    <a:cxn ang="T180">
                      <a:pos x="T108" y="T109"/>
                    </a:cxn>
                    <a:cxn ang="T181">
                      <a:pos x="T110" y="T111"/>
                    </a:cxn>
                    <a:cxn ang="T182">
                      <a:pos x="T112" y="T113"/>
                    </a:cxn>
                    <a:cxn ang="T183">
                      <a:pos x="T114" y="T115"/>
                    </a:cxn>
                    <a:cxn ang="T184">
                      <a:pos x="T116" y="T117"/>
                    </a:cxn>
                    <a:cxn ang="T185">
                      <a:pos x="T118" y="T119"/>
                    </a:cxn>
                    <a:cxn ang="T186">
                      <a:pos x="T120" y="T121"/>
                    </a:cxn>
                    <a:cxn ang="T187">
                      <a:pos x="T122" y="T123"/>
                    </a:cxn>
                    <a:cxn ang="T188">
                      <a:pos x="T124" y="T125"/>
                    </a:cxn>
                  </a:cxnLst>
                  <a:rect l="T189" t="T190" r="T191" b="T192"/>
                  <a:pathLst>
                    <a:path w="1139" h="2079">
                      <a:moveTo>
                        <a:pt x="0" y="2078"/>
                      </a:moveTo>
                      <a:lnTo>
                        <a:pt x="58" y="2076"/>
                      </a:lnTo>
                      <a:lnTo>
                        <a:pt x="116" y="2072"/>
                      </a:lnTo>
                      <a:lnTo>
                        <a:pt x="173" y="2065"/>
                      </a:lnTo>
                      <a:lnTo>
                        <a:pt x="230" y="2055"/>
                      </a:lnTo>
                      <a:lnTo>
                        <a:pt x="286" y="2043"/>
                      </a:lnTo>
                      <a:lnTo>
                        <a:pt x="342" y="2028"/>
                      </a:lnTo>
                      <a:lnTo>
                        <a:pt x="396" y="2011"/>
                      </a:lnTo>
                      <a:lnTo>
                        <a:pt x="450" y="1991"/>
                      </a:lnTo>
                      <a:lnTo>
                        <a:pt x="502" y="1969"/>
                      </a:lnTo>
                      <a:lnTo>
                        <a:pt x="553" y="1944"/>
                      </a:lnTo>
                      <a:lnTo>
                        <a:pt x="603" y="1917"/>
                      </a:lnTo>
                      <a:lnTo>
                        <a:pt x="651" y="1888"/>
                      </a:lnTo>
                      <a:lnTo>
                        <a:pt x="698" y="1857"/>
                      </a:lnTo>
                      <a:lnTo>
                        <a:pt x="742" y="1824"/>
                      </a:lnTo>
                      <a:lnTo>
                        <a:pt x="785" y="1788"/>
                      </a:lnTo>
                      <a:lnTo>
                        <a:pt x="826" y="1751"/>
                      </a:lnTo>
                      <a:lnTo>
                        <a:pt x="864" y="1712"/>
                      </a:lnTo>
                      <a:lnTo>
                        <a:pt x="901" y="1672"/>
                      </a:lnTo>
                      <a:lnTo>
                        <a:pt x="935" y="1629"/>
                      </a:lnTo>
                      <a:lnTo>
                        <a:pt x="966" y="1585"/>
                      </a:lnTo>
                      <a:lnTo>
                        <a:pt x="995" y="1540"/>
                      </a:lnTo>
                      <a:lnTo>
                        <a:pt x="1022" y="1494"/>
                      </a:lnTo>
                      <a:lnTo>
                        <a:pt x="1046" y="1446"/>
                      </a:lnTo>
                      <a:lnTo>
                        <a:pt x="1067" y="1398"/>
                      </a:lnTo>
                      <a:lnTo>
                        <a:pt x="1086" y="1348"/>
                      </a:lnTo>
                      <a:lnTo>
                        <a:pt x="1102" y="1298"/>
                      </a:lnTo>
                      <a:lnTo>
                        <a:pt x="1115" y="1247"/>
                      </a:lnTo>
                      <a:lnTo>
                        <a:pt x="1125" y="1195"/>
                      </a:lnTo>
                      <a:lnTo>
                        <a:pt x="1132" y="1143"/>
                      </a:lnTo>
                      <a:lnTo>
                        <a:pt x="1137" y="1091"/>
                      </a:lnTo>
                      <a:lnTo>
                        <a:pt x="1138" y="1039"/>
                      </a:lnTo>
                      <a:lnTo>
                        <a:pt x="1137" y="987"/>
                      </a:lnTo>
                      <a:lnTo>
                        <a:pt x="1132" y="935"/>
                      </a:lnTo>
                      <a:lnTo>
                        <a:pt x="1125" y="883"/>
                      </a:lnTo>
                      <a:lnTo>
                        <a:pt x="1115" y="831"/>
                      </a:lnTo>
                      <a:lnTo>
                        <a:pt x="1102" y="780"/>
                      </a:lnTo>
                      <a:lnTo>
                        <a:pt x="1086" y="730"/>
                      </a:lnTo>
                      <a:lnTo>
                        <a:pt x="1067" y="680"/>
                      </a:lnTo>
                      <a:lnTo>
                        <a:pt x="1046" y="632"/>
                      </a:lnTo>
                      <a:lnTo>
                        <a:pt x="1022" y="584"/>
                      </a:lnTo>
                      <a:lnTo>
                        <a:pt x="995" y="538"/>
                      </a:lnTo>
                      <a:lnTo>
                        <a:pt x="966" y="493"/>
                      </a:lnTo>
                      <a:lnTo>
                        <a:pt x="935" y="449"/>
                      </a:lnTo>
                      <a:lnTo>
                        <a:pt x="901" y="407"/>
                      </a:lnTo>
                      <a:lnTo>
                        <a:pt x="864" y="366"/>
                      </a:lnTo>
                      <a:lnTo>
                        <a:pt x="826" y="327"/>
                      </a:lnTo>
                      <a:lnTo>
                        <a:pt x="785" y="290"/>
                      </a:lnTo>
                      <a:lnTo>
                        <a:pt x="742" y="254"/>
                      </a:lnTo>
                      <a:lnTo>
                        <a:pt x="698" y="221"/>
                      </a:lnTo>
                      <a:lnTo>
                        <a:pt x="651" y="190"/>
                      </a:lnTo>
                      <a:lnTo>
                        <a:pt x="603" y="161"/>
                      </a:lnTo>
                      <a:lnTo>
                        <a:pt x="553" y="134"/>
                      </a:lnTo>
                      <a:lnTo>
                        <a:pt x="502" y="109"/>
                      </a:lnTo>
                      <a:lnTo>
                        <a:pt x="450" y="87"/>
                      </a:lnTo>
                      <a:lnTo>
                        <a:pt x="396" y="68"/>
                      </a:lnTo>
                      <a:lnTo>
                        <a:pt x="342" y="50"/>
                      </a:lnTo>
                      <a:lnTo>
                        <a:pt x="286" y="35"/>
                      </a:lnTo>
                      <a:lnTo>
                        <a:pt x="230" y="23"/>
                      </a:lnTo>
                      <a:lnTo>
                        <a:pt x="173" y="13"/>
                      </a:lnTo>
                      <a:lnTo>
                        <a:pt x="116" y="6"/>
                      </a:lnTo>
                      <a:lnTo>
                        <a:pt x="58" y="2"/>
                      </a:lnTo>
                      <a:lnTo>
                        <a:pt x="1" y="0"/>
                      </a:lnTo>
                    </a:path>
                  </a:pathLst>
                </a:cu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90280" name="Freeform 215"/>
              <p:cNvSpPr>
                <a:spLocks noChangeArrowheads="1"/>
              </p:cNvSpPr>
              <p:nvPr/>
            </p:nvSpPr>
            <p:spPr bwMode="auto">
              <a:xfrm>
                <a:off x="2008" y="3244"/>
                <a:ext cx="308" cy="472"/>
              </a:xfrm>
              <a:custGeom>
                <a:avLst/>
                <a:gdLst>
                  <a:gd name="T0" fmla="*/ 70 w 1357"/>
                  <a:gd name="T1" fmla="*/ 0 h 2080"/>
                  <a:gd name="T2" fmla="*/ 0 w 1357"/>
                  <a:gd name="T3" fmla="*/ 0 h 2080"/>
                  <a:gd name="T4" fmla="*/ 0 w 1357"/>
                  <a:gd name="T5" fmla="*/ 107 h 2080"/>
                  <a:gd name="T6" fmla="*/ 70 w 1357"/>
                  <a:gd name="T7" fmla="*/ 107 h 208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357"/>
                  <a:gd name="T13" fmla="*/ 0 h 2080"/>
                  <a:gd name="T14" fmla="*/ 1357 w 1357"/>
                  <a:gd name="T15" fmla="*/ 2080 h 208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357" h="2080">
                    <a:moveTo>
                      <a:pt x="1356" y="0"/>
                    </a:moveTo>
                    <a:lnTo>
                      <a:pt x="0" y="0"/>
                    </a:lnTo>
                    <a:lnTo>
                      <a:pt x="0" y="2079"/>
                    </a:lnTo>
                    <a:lnTo>
                      <a:pt x="1356" y="2079"/>
                    </a:lnTo>
                  </a:path>
                </a:pathLst>
              </a:cu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90246" name="Line 216"/>
            <p:cNvSpPr>
              <a:spLocks noChangeShapeType="1"/>
            </p:cNvSpPr>
            <p:nvPr/>
          </p:nvSpPr>
          <p:spPr bwMode="auto">
            <a:xfrm flipH="1">
              <a:off x="3193" y="1884"/>
              <a:ext cx="61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0247" name="Line 217"/>
            <p:cNvSpPr>
              <a:spLocks noChangeShapeType="1"/>
            </p:cNvSpPr>
            <p:nvPr/>
          </p:nvSpPr>
          <p:spPr bwMode="auto">
            <a:xfrm flipH="1">
              <a:off x="3193" y="2022"/>
              <a:ext cx="61" cy="1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cxnSp>
          <p:nvCxnSpPr>
            <p:cNvPr id="90248" name="AutoShape 218"/>
            <p:cNvCxnSpPr>
              <a:cxnSpLocks noChangeShapeType="1"/>
              <a:stCxn id="90228" idx="1"/>
              <a:endCxn id="90277" idx="6"/>
            </p:cNvCxnSpPr>
            <p:nvPr/>
          </p:nvCxnSpPr>
          <p:spPr bwMode="auto">
            <a:xfrm rot="10800000">
              <a:off x="3577" y="1954"/>
              <a:ext cx="231" cy="150"/>
            </a:xfrm>
            <a:prstGeom prst="bentConnector3">
              <a:avLst>
                <a:gd name="adj1" fmla="val 51949"/>
              </a:avLst>
            </a:prstGeom>
            <a:noFill/>
            <a:ln w="254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90249" name="AutoShape 219"/>
            <p:cNvCxnSpPr>
              <a:cxnSpLocks noChangeShapeType="1"/>
              <a:stCxn id="90238" idx="1"/>
              <a:endCxn id="90241" idx="6"/>
            </p:cNvCxnSpPr>
            <p:nvPr/>
          </p:nvCxnSpPr>
          <p:spPr bwMode="auto">
            <a:xfrm rot="10800000">
              <a:off x="4848" y="1850"/>
              <a:ext cx="123" cy="242"/>
            </a:xfrm>
            <a:prstGeom prst="bentConnector3">
              <a:avLst>
                <a:gd name="adj1" fmla="val 53657"/>
              </a:avLst>
            </a:prstGeom>
            <a:noFill/>
            <a:ln w="254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sp>
          <p:nvSpPr>
            <p:cNvPr id="90250" name="Oval 220"/>
            <p:cNvSpPr>
              <a:spLocks noChangeArrowheads="1"/>
            </p:cNvSpPr>
            <p:nvPr/>
          </p:nvSpPr>
          <p:spPr bwMode="auto">
            <a:xfrm>
              <a:off x="2776" y="2007"/>
              <a:ext cx="41" cy="42"/>
            </a:xfrm>
            <a:prstGeom prst="ellipse">
              <a:avLst/>
            </a:prstGeom>
            <a:solidFill>
              <a:schemeClr val="bg2"/>
            </a:solidFill>
            <a:ln w="254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90251" name="AutoShape 221"/>
            <p:cNvCxnSpPr>
              <a:cxnSpLocks noChangeShapeType="1"/>
              <a:stCxn id="90234" idx="3"/>
              <a:endCxn id="90250" idx="4"/>
            </p:cNvCxnSpPr>
            <p:nvPr/>
          </p:nvCxnSpPr>
          <p:spPr bwMode="auto">
            <a:xfrm flipV="1">
              <a:off x="2672" y="2055"/>
              <a:ext cx="125" cy="153"/>
            </a:xfrm>
            <a:prstGeom prst="bentConnector2">
              <a:avLst/>
            </a:prstGeom>
            <a:noFill/>
            <a:ln w="254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90252" name="AutoShape 222"/>
            <p:cNvCxnSpPr>
              <a:cxnSpLocks noChangeShapeType="1"/>
              <a:stCxn id="90250" idx="0"/>
              <a:endCxn id="90262" idx="4"/>
            </p:cNvCxnSpPr>
            <p:nvPr/>
          </p:nvCxnSpPr>
          <p:spPr bwMode="auto">
            <a:xfrm flipV="1">
              <a:off x="2797" y="1795"/>
              <a:ext cx="0" cy="205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90253" name="AutoShape 223"/>
            <p:cNvCxnSpPr>
              <a:cxnSpLocks noChangeShapeType="1"/>
              <a:stCxn id="90250" idx="6"/>
              <a:endCxn id="90247" idx="1"/>
            </p:cNvCxnSpPr>
            <p:nvPr/>
          </p:nvCxnSpPr>
          <p:spPr bwMode="auto">
            <a:xfrm>
              <a:off x="2825" y="2028"/>
              <a:ext cx="368" cy="1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90254" name="Oval 224"/>
            <p:cNvSpPr>
              <a:spLocks noChangeArrowheads="1"/>
            </p:cNvSpPr>
            <p:nvPr/>
          </p:nvSpPr>
          <p:spPr bwMode="auto">
            <a:xfrm>
              <a:off x="5485" y="1592"/>
              <a:ext cx="42" cy="42"/>
            </a:xfrm>
            <a:prstGeom prst="ellipse">
              <a:avLst/>
            </a:prstGeom>
            <a:solidFill>
              <a:schemeClr val="bg2"/>
            </a:solidFill>
            <a:ln w="254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90255" name="AutoShape 225"/>
            <p:cNvCxnSpPr>
              <a:cxnSpLocks noChangeShapeType="1"/>
              <a:stCxn id="90239" idx="3"/>
              <a:endCxn id="90254" idx="4"/>
            </p:cNvCxnSpPr>
            <p:nvPr/>
          </p:nvCxnSpPr>
          <p:spPr bwMode="auto">
            <a:xfrm flipV="1">
              <a:off x="5363" y="1641"/>
              <a:ext cx="143" cy="434"/>
            </a:xfrm>
            <a:prstGeom prst="bentConnector2">
              <a:avLst/>
            </a:prstGeom>
            <a:noFill/>
            <a:ln w="254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90256" name="AutoShape 226"/>
            <p:cNvCxnSpPr>
              <a:cxnSpLocks noChangeShapeType="1"/>
              <a:stCxn id="90254" idx="0"/>
            </p:cNvCxnSpPr>
            <p:nvPr/>
          </p:nvCxnSpPr>
          <p:spPr bwMode="auto">
            <a:xfrm flipV="1">
              <a:off x="5506" y="1340"/>
              <a:ext cx="0" cy="244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90257" name="AutoShape 227"/>
            <p:cNvCxnSpPr>
              <a:cxnSpLocks noChangeShapeType="1"/>
              <a:stCxn id="90254" idx="2"/>
              <a:endCxn id="90246" idx="1"/>
            </p:cNvCxnSpPr>
            <p:nvPr/>
          </p:nvCxnSpPr>
          <p:spPr bwMode="auto">
            <a:xfrm rot="10800000" flipV="1">
              <a:off x="3193" y="1613"/>
              <a:ext cx="2285" cy="278"/>
            </a:xfrm>
            <a:prstGeom prst="bentConnector4">
              <a:avLst>
                <a:gd name="adj1" fmla="val 48491"/>
                <a:gd name="adj2" fmla="val -606"/>
              </a:avLst>
            </a:prstGeom>
            <a:noFill/>
            <a:ln w="254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sp>
          <p:nvSpPr>
            <p:cNvPr id="90258" name="Oval 228"/>
            <p:cNvSpPr>
              <a:spLocks noChangeArrowheads="1"/>
            </p:cNvSpPr>
            <p:nvPr/>
          </p:nvSpPr>
          <p:spPr bwMode="auto">
            <a:xfrm>
              <a:off x="4324" y="1874"/>
              <a:ext cx="41" cy="42"/>
            </a:xfrm>
            <a:prstGeom prst="ellipse">
              <a:avLst/>
            </a:prstGeom>
            <a:solidFill>
              <a:schemeClr val="bg2"/>
            </a:solidFill>
            <a:ln w="254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90259" name="AutoShape 229"/>
            <p:cNvCxnSpPr>
              <a:cxnSpLocks noChangeShapeType="1"/>
              <a:stCxn id="90229" idx="3"/>
              <a:endCxn id="90258" idx="4"/>
            </p:cNvCxnSpPr>
            <p:nvPr/>
          </p:nvCxnSpPr>
          <p:spPr bwMode="auto">
            <a:xfrm flipV="1">
              <a:off x="4194" y="1923"/>
              <a:ext cx="150" cy="164"/>
            </a:xfrm>
            <a:prstGeom prst="bentConnector2">
              <a:avLst/>
            </a:prstGeom>
            <a:noFill/>
            <a:ln w="254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90260" name="AutoShape 230"/>
            <p:cNvCxnSpPr>
              <a:cxnSpLocks noChangeShapeType="1"/>
              <a:stCxn id="90258" idx="0"/>
            </p:cNvCxnSpPr>
            <p:nvPr/>
          </p:nvCxnSpPr>
          <p:spPr bwMode="auto">
            <a:xfrm flipV="1">
              <a:off x="4345" y="1340"/>
              <a:ext cx="0" cy="526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90261" name="AutoShape 231"/>
            <p:cNvCxnSpPr>
              <a:cxnSpLocks noChangeShapeType="1"/>
              <a:stCxn id="90258" idx="6"/>
              <a:endCxn id="90244" idx="0"/>
            </p:cNvCxnSpPr>
            <p:nvPr/>
          </p:nvCxnSpPr>
          <p:spPr bwMode="auto">
            <a:xfrm flipV="1">
              <a:off x="4373" y="1894"/>
              <a:ext cx="109" cy="1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90262" name="Oval 232"/>
            <p:cNvSpPr>
              <a:spLocks noChangeArrowheads="1"/>
            </p:cNvSpPr>
            <p:nvPr/>
          </p:nvSpPr>
          <p:spPr bwMode="auto">
            <a:xfrm>
              <a:off x="2776" y="1747"/>
              <a:ext cx="41" cy="41"/>
            </a:xfrm>
            <a:prstGeom prst="ellipse">
              <a:avLst/>
            </a:prstGeom>
            <a:solidFill>
              <a:schemeClr val="bg2"/>
            </a:solidFill>
            <a:ln w="254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90263" name="AutoShape 233"/>
            <p:cNvCxnSpPr>
              <a:cxnSpLocks noChangeShapeType="1"/>
              <a:stCxn id="90243" idx="0"/>
              <a:endCxn id="90262" idx="6"/>
            </p:cNvCxnSpPr>
            <p:nvPr/>
          </p:nvCxnSpPr>
          <p:spPr bwMode="auto">
            <a:xfrm flipH="1" flipV="1">
              <a:off x="2825" y="1768"/>
              <a:ext cx="1653" cy="3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90264" name="AutoShape 234"/>
            <p:cNvCxnSpPr>
              <a:cxnSpLocks noChangeShapeType="1"/>
              <a:stCxn id="90262" idx="0"/>
            </p:cNvCxnSpPr>
            <p:nvPr/>
          </p:nvCxnSpPr>
          <p:spPr bwMode="auto">
            <a:xfrm flipV="1">
              <a:off x="2797" y="1340"/>
              <a:ext cx="0" cy="399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90265" name="AutoShape 235"/>
            <p:cNvCxnSpPr>
              <a:cxnSpLocks noChangeShapeType="1"/>
              <a:stCxn id="90262" idx="2"/>
              <a:endCxn id="90278" idx="2"/>
            </p:cNvCxnSpPr>
            <p:nvPr/>
          </p:nvCxnSpPr>
          <p:spPr bwMode="auto">
            <a:xfrm rot="10800000" flipV="1">
              <a:off x="2212" y="1768"/>
              <a:ext cx="556" cy="422"/>
            </a:xfrm>
            <a:prstGeom prst="bentConnector3">
              <a:avLst>
                <a:gd name="adj1" fmla="val 110611"/>
              </a:avLst>
            </a:prstGeom>
            <a:noFill/>
            <a:ln w="254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90266" name="AutoShape 236"/>
            <p:cNvCxnSpPr>
              <a:cxnSpLocks noChangeShapeType="1"/>
              <a:stCxn id="90254" idx="6"/>
              <a:endCxn id="90236" idx="1"/>
            </p:cNvCxnSpPr>
            <p:nvPr/>
          </p:nvCxnSpPr>
          <p:spPr bwMode="auto">
            <a:xfrm flipH="1">
              <a:off x="2280" y="1613"/>
              <a:ext cx="3255" cy="975"/>
            </a:xfrm>
            <a:prstGeom prst="bentConnector5">
              <a:avLst>
                <a:gd name="adj1" fmla="val -4176"/>
                <a:gd name="adj2" fmla="val 114051"/>
                <a:gd name="adj3" fmla="val 104426"/>
              </a:avLst>
            </a:prstGeom>
            <a:noFill/>
            <a:ln w="254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sp>
          <p:nvSpPr>
            <p:cNvPr id="90267" name="Text Box 237"/>
            <p:cNvSpPr txBox="1">
              <a:spLocks noChangeArrowheads="1"/>
            </p:cNvSpPr>
            <p:nvPr/>
          </p:nvSpPr>
          <p:spPr bwMode="auto">
            <a:xfrm>
              <a:off x="2779" y="1200"/>
              <a:ext cx="268" cy="231"/>
            </a:xfrm>
            <a:prstGeom prst="rect">
              <a:avLst/>
            </a:prstGeom>
            <a:noFill/>
            <a:ln w="254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Q</a:t>
              </a:r>
              <a:r>
                <a:rPr lang="en-US" baseline="-25000"/>
                <a:t>2</a:t>
              </a:r>
            </a:p>
          </p:txBody>
        </p:sp>
        <p:sp>
          <p:nvSpPr>
            <p:cNvPr id="90268" name="Text Box 238"/>
            <p:cNvSpPr txBox="1">
              <a:spLocks noChangeArrowheads="1"/>
            </p:cNvSpPr>
            <p:nvPr/>
          </p:nvSpPr>
          <p:spPr bwMode="auto">
            <a:xfrm>
              <a:off x="4371" y="1209"/>
              <a:ext cx="268" cy="231"/>
            </a:xfrm>
            <a:prstGeom prst="rect">
              <a:avLst/>
            </a:prstGeom>
            <a:noFill/>
            <a:ln w="254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Q</a:t>
              </a:r>
              <a:r>
                <a:rPr lang="en-US" baseline="-25000"/>
                <a:t>1</a:t>
              </a:r>
            </a:p>
          </p:txBody>
        </p:sp>
        <p:sp>
          <p:nvSpPr>
            <p:cNvPr id="90269" name="Text Box 239"/>
            <p:cNvSpPr txBox="1">
              <a:spLocks noChangeArrowheads="1"/>
            </p:cNvSpPr>
            <p:nvPr/>
          </p:nvSpPr>
          <p:spPr bwMode="auto">
            <a:xfrm>
              <a:off x="5515" y="1209"/>
              <a:ext cx="268" cy="231"/>
            </a:xfrm>
            <a:prstGeom prst="rect">
              <a:avLst/>
            </a:prstGeom>
            <a:noFill/>
            <a:ln w="254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Q</a:t>
              </a:r>
              <a:r>
                <a:rPr lang="en-US" baseline="-25000"/>
                <a:t>0</a:t>
              </a:r>
            </a:p>
          </p:txBody>
        </p:sp>
        <p:sp>
          <p:nvSpPr>
            <p:cNvPr id="90270" name="Oval 240"/>
            <p:cNvSpPr>
              <a:spLocks noChangeArrowheads="1"/>
            </p:cNvSpPr>
            <p:nvPr/>
          </p:nvSpPr>
          <p:spPr bwMode="auto">
            <a:xfrm>
              <a:off x="3678" y="2793"/>
              <a:ext cx="41" cy="41"/>
            </a:xfrm>
            <a:prstGeom prst="ellipse">
              <a:avLst/>
            </a:prstGeom>
            <a:solidFill>
              <a:schemeClr val="bg2"/>
            </a:solidFill>
            <a:ln w="254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90271" name="AutoShape 241"/>
            <p:cNvCxnSpPr>
              <a:cxnSpLocks noChangeShapeType="1"/>
              <a:stCxn id="90270" idx="0"/>
              <a:endCxn id="90291" idx="3"/>
            </p:cNvCxnSpPr>
            <p:nvPr/>
          </p:nvCxnSpPr>
          <p:spPr bwMode="auto">
            <a:xfrm rot="-5400000">
              <a:off x="3522" y="2483"/>
              <a:ext cx="480" cy="126"/>
            </a:xfrm>
            <a:prstGeom prst="bentConnector2">
              <a:avLst/>
            </a:prstGeom>
            <a:noFill/>
            <a:ln w="254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90272" name="AutoShape 242"/>
            <p:cNvCxnSpPr>
              <a:cxnSpLocks noChangeShapeType="1"/>
              <a:stCxn id="90270" idx="6"/>
              <a:endCxn id="90289" idx="3"/>
            </p:cNvCxnSpPr>
            <p:nvPr/>
          </p:nvCxnSpPr>
          <p:spPr bwMode="auto">
            <a:xfrm flipV="1">
              <a:off x="3726" y="2293"/>
              <a:ext cx="1269" cy="521"/>
            </a:xfrm>
            <a:prstGeom prst="bentConnector3">
              <a:avLst>
                <a:gd name="adj1" fmla="val 87278"/>
              </a:avLst>
            </a:prstGeom>
            <a:noFill/>
            <a:ln w="254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sp>
          <p:nvSpPr>
            <p:cNvPr id="90273" name="Oval 243"/>
            <p:cNvSpPr>
              <a:spLocks noChangeArrowheads="1"/>
            </p:cNvSpPr>
            <p:nvPr/>
          </p:nvSpPr>
          <p:spPr bwMode="auto">
            <a:xfrm>
              <a:off x="2023" y="2792"/>
              <a:ext cx="41" cy="42"/>
            </a:xfrm>
            <a:prstGeom prst="ellipse">
              <a:avLst/>
            </a:prstGeom>
            <a:solidFill>
              <a:schemeClr val="bg2"/>
            </a:solidFill>
            <a:ln w="254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90274" name="AutoShape 244"/>
            <p:cNvCxnSpPr>
              <a:cxnSpLocks noChangeShapeType="1"/>
              <a:stCxn id="90273" idx="0"/>
              <a:endCxn id="90232" idx="3"/>
            </p:cNvCxnSpPr>
            <p:nvPr/>
          </p:nvCxnSpPr>
          <p:spPr bwMode="auto">
            <a:xfrm rot="-5400000">
              <a:off x="1970" y="2452"/>
              <a:ext cx="406" cy="257"/>
            </a:xfrm>
            <a:prstGeom prst="bentConnector2">
              <a:avLst/>
            </a:prstGeom>
            <a:noFill/>
            <a:ln w="254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90275" name="AutoShape 245"/>
            <p:cNvCxnSpPr>
              <a:cxnSpLocks noChangeShapeType="1"/>
              <a:stCxn id="90273" idx="6"/>
              <a:endCxn id="90270" idx="2"/>
            </p:cNvCxnSpPr>
            <p:nvPr/>
          </p:nvCxnSpPr>
          <p:spPr bwMode="auto">
            <a:xfrm>
              <a:off x="2072" y="2813"/>
              <a:ext cx="1598" cy="1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90276" name="AutoShape 246"/>
            <p:cNvCxnSpPr>
              <a:cxnSpLocks noChangeShapeType="1"/>
              <a:stCxn id="90273" idx="2"/>
            </p:cNvCxnSpPr>
            <p:nvPr/>
          </p:nvCxnSpPr>
          <p:spPr bwMode="auto">
            <a:xfrm flipH="1">
              <a:off x="1721" y="2813"/>
              <a:ext cx="294" cy="1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90277" name="Oval 247"/>
            <p:cNvSpPr>
              <a:spLocks noChangeArrowheads="1"/>
            </p:cNvSpPr>
            <p:nvPr/>
          </p:nvSpPr>
          <p:spPr bwMode="auto">
            <a:xfrm>
              <a:off x="3528" y="1933"/>
              <a:ext cx="41" cy="41"/>
            </a:xfrm>
            <a:prstGeom prst="ellipse">
              <a:avLst/>
            </a:prstGeom>
            <a:noFill/>
            <a:ln w="254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278" name="Oval 248"/>
            <p:cNvSpPr>
              <a:spLocks noChangeArrowheads="1"/>
            </p:cNvSpPr>
            <p:nvPr/>
          </p:nvSpPr>
          <p:spPr bwMode="auto">
            <a:xfrm>
              <a:off x="2220" y="2152"/>
              <a:ext cx="84" cy="76"/>
            </a:xfrm>
            <a:prstGeom prst="ellipse">
              <a:avLst/>
            </a:prstGeom>
            <a:solidFill>
              <a:srgbClr val="FFFFFF"/>
            </a:solidFill>
            <a:ln w="254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90225" name="Oval 249"/>
          <p:cNvSpPr>
            <a:spLocks noChangeArrowheads="1"/>
          </p:cNvSpPr>
          <p:nvPr/>
        </p:nvSpPr>
        <p:spPr bwMode="auto">
          <a:xfrm>
            <a:off x="4044950" y="2133600"/>
            <a:ext cx="425450" cy="420688"/>
          </a:xfrm>
          <a:prstGeom prst="ellipse">
            <a:avLst/>
          </a:prstGeom>
          <a:noFill/>
          <a:ln w="19050">
            <a:solidFill>
              <a:srgbClr val="FF6600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0226" name="Oval 250"/>
          <p:cNvSpPr>
            <a:spLocks noChangeArrowheads="1"/>
          </p:cNvSpPr>
          <p:nvPr/>
        </p:nvSpPr>
        <p:spPr bwMode="auto">
          <a:xfrm>
            <a:off x="8301038" y="2106613"/>
            <a:ext cx="425450" cy="420687"/>
          </a:xfrm>
          <a:prstGeom prst="ellipse">
            <a:avLst/>
          </a:prstGeom>
          <a:noFill/>
          <a:ln w="19050">
            <a:solidFill>
              <a:srgbClr val="FF6600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ECEN 301</a:t>
            </a:r>
          </a:p>
        </p:txBody>
      </p:sp>
      <p:sp>
        <p:nvSpPr>
          <p:cNvPr id="91139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Discussion #25 – Final Review</a:t>
            </a:r>
          </a:p>
        </p:txBody>
      </p:sp>
      <p:sp>
        <p:nvSpPr>
          <p:cNvPr id="91140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B916D1E2-98D8-43E4-BDEB-7C9B63526479}" type="slidenum">
              <a:rPr lang="en-US" smtClean="0"/>
              <a:pPr lvl="1"/>
              <a:t>82</a:t>
            </a:fld>
            <a:endParaRPr lang="en-US" smtClean="0"/>
          </a:p>
        </p:txBody>
      </p:sp>
      <p:sp>
        <p:nvSpPr>
          <p:cNvPr id="911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Sequential Logic</a:t>
            </a:r>
          </a:p>
        </p:txBody>
      </p:sp>
      <p:sp>
        <p:nvSpPr>
          <p:cNvPr id="9114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06400" y="1333500"/>
            <a:ext cx="8585200" cy="881063"/>
          </a:xfrm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sz="2400" b="1" u="sng" smtClean="0"/>
              <a:t>Example9</a:t>
            </a:r>
            <a:r>
              <a:rPr lang="en-US" sz="2400" smtClean="0"/>
              <a:t>: Assuming the outputs of the following circuit start in a 000 state, determine the outputs for 4 clock cycles</a:t>
            </a:r>
          </a:p>
        </p:txBody>
      </p:sp>
      <p:sp>
        <p:nvSpPr>
          <p:cNvPr id="91143" name="Text Box 4"/>
          <p:cNvSpPr txBox="1">
            <a:spLocks noChangeArrowheads="1"/>
          </p:cNvSpPr>
          <p:nvPr/>
        </p:nvSpPr>
        <p:spPr bwMode="auto">
          <a:xfrm>
            <a:off x="2635250" y="4114800"/>
            <a:ext cx="641350" cy="366713"/>
          </a:xfrm>
          <a:prstGeom prst="rect">
            <a:avLst/>
          </a:prstGeom>
          <a:noFill/>
          <a:ln w="254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/>
              <a:t>CLK</a:t>
            </a:r>
          </a:p>
        </p:txBody>
      </p:sp>
      <p:graphicFrame>
        <p:nvGraphicFramePr>
          <p:cNvPr id="953349" name="Group 5"/>
          <p:cNvGraphicFramePr>
            <a:graphicFrameLocks noGrp="1"/>
          </p:cNvGraphicFramePr>
          <p:nvPr>
            <p:ph sz="half" idx="2"/>
          </p:nvPr>
        </p:nvGraphicFramePr>
        <p:xfrm>
          <a:off x="304800" y="2459038"/>
          <a:ext cx="2122488" cy="1341120"/>
        </p:xfrm>
        <a:graphic>
          <a:graphicData uri="http://schemas.openxmlformats.org/drawingml/2006/table">
            <a:tbl>
              <a:tblPr/>
              <a:tblGrid>
                <a:gridCol w="752475"/>
                <a:gridCol w="501650"/>
                <a:gridCol w="438150"/>
                <a:gridCol w="430213"/>
              </a:tblGrid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Cycle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Q</a:t>
                      </a:r>
                      <a:r>
                        <a:rPr kumimoji="0" lang="en-US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Q</a:t>
                      </a:r>
                      <a:r>
                        <a:rPr kumimoji="0" lang="en-US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Q</a:t>
                      </a:r>
                      <a:r>
                        <a:rPr kumimoji="0" lang="en-US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start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953372" name="Group 28"/>
          <p:cNvGraphicFramePr>
            <a:graphicFrameLocks noGrp="1"/>
          </p:cNvGraphicFramePr>
          <p:nvPr/>
        </p:nvGraphicFramePr>
        <p:xfrm>
          <a:off x="5181600" y="4953000"/>
          <a:ext cx="1905000" cy="1066800"/>
        </p:xfrm>
        <a:graphic>
          <a:graphicData uri="http://schemas.openxmlformats.org/drawingml/2006/table">
            <a:tbl>
              <a:tblPr/>
              <a:tblGrid>
                <a:gridCol w="457200"/>
                <a:gridCol w="762000"/>
                <a:gridCol w="685800"/>
              </a:tblGrid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CLK</a:t>
                      </a:r>
                      <a:endParaRPr kumimoji="0" lang="en-US" sz="2000" b="0" i="0" u="none" strike="noStrike" cap="none" normalizeH="0" baseline="-2500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Q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new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Q</a:t>
                      </a:r>
                      <a:r>
                        <a:rPr kumimoji="0" lang="en-US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old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95A9">
                        <a:alpha val="50000"/>
                      </a:srgbClr>
                    </a:solidFill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Q</a:t>
                      </a:r>
                      <a:r>
                        <a:rPr kumimoji="0" lang="en-US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old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95A9">
                        <a:alpha val="5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91183" name="Line 44"/>
          <p:cNvSpPr>
            <a:spLocks noChangeShapeType="1"/>
          </p:cNvSpPr>
          <p:nvPr/>
        </p:nvSpPr>
        <p:spPr bwMode="auto">
          <a:xfrm flipV="1">
            <a:off x="6043613" y="5392738"/>
            <a:ext cx="0" cy="279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lg" len="lg"/>
            <a:tailEnd type="arrow" w="lg" len="med"/>
          </a:ln>
        </p:spPr>
        <p:txBody>
          <a:bodyPr/>
          <a:lstStyle/>
          <a:p>
            <a:endParaRPr lang="en-US"/>
          </a:p>
        </p:txBody>
      </p:sp>
      <p:sp>
        <p:nvSpPr>
          <p:cNvPr id="91184" name="Line 45"/>
          <p:cNvSpPr>
            <a:spLocks noChangeShapeType="1"/>
          </p:cNvSpPr>
          <p:nvPr/>
        </p:nvSpPr>
        <p:spPr bwMode="auto">
          <a:xfrm flipV="1">
            <a:off x="6043613" y="5700713"/>
            <a:ext cx="0" cy="279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lg" len="lg"/>
            <a:tailEnd type="arrow" w="lg" len="med"/>
          </a:ln>
        </p:spPr>
        <p:txBody>
          <a:bodyPr/>
          <a:lstStyle/>
          <a:p>
            <a:endParaRPr lang="en-US"/>
          </a:p>
        </p:txBody>
      </p:sp>
      <p:sp>
        <p:nvSpPr>
          <p:cNvPr id="91185" name="Line 46"/>
          <p:cNvSpPr>
            <a:spLocks noChangeShapeType="1"/>
          </p:cNvSpPr>
          <p:nvPr/>
        </p:nvSpPr>
        <p:spPr bwMode="auto">
          <a:xfrm>
            <a:off x="6553200" y="5756275"/>
            <a:ext cx="354013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953391" name="Group 47"/>
          <p:cNvGraphicFramePr>
            <a:graphicFrameLocks noGrp="1"/>
          </p:cNvGraphicFramePr>
          <p:nvPr/>
        </p:nvGraphicFramePr>
        <p:xfrm>
          <a:off x="7162800" y="4953000"/>
          <a:ext cx="1905000" cy="1066800"/>
        </p:xfrm>
        <a:graphic>
          <a:graphicData uri="http://schemas.openxmlformats.org/drawingml/2006/table">
            <a:tbl>
              <a:tblPr/>
              <a:tblGrid>
                <a:gridCol w="457200"/>
                <a:gridCol w="762000"/>
                <a:gridCol w="685800"/>
              </a:tblGrid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CLK</a:t>
                      </a:r>
                      <a:endParaRPr kumimoji="0" lang="en-US" sz="2000" b="0" i="0" u="none" strike="noStrike" cap="none" normalizeH="0" baseline="-2500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Q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new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95A9">
                        <a:alpha val="50000"/>
                      </a:srgbClr>
                    </a:solidFill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95A9">
                        <a:alpha val="5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91202" name="Line 63"/>
          <p:cNvSpPr>
            <a:spLocks noChangeShapeType="1"/>
          </p:cNvSpPr>
          <p:nvPr/>
        </p:nvSpPr>
        <p:spPr bwMode="auto">
          <a:xfrm flipV="1">
            <a:off x="8001000" y="5362575"/>
            <a:ext cx="0" cy="279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lg" len="lg"/>
            <a:tailEnd type="arrow" w="lg" len="med"/>
          </a:ln>
        </p:spPr>
        <p:txBody>
          <a:bodyPr/>
          <a:lstStyle/>
          <a:p>
            <a:endParaRPr lang="en-US"/>
          </a:p>
        </p:txBody>
      </p:sp>
      <p:sp>
        <p:nvSpPr>
          <p:cNvPr id="91203" name="Line 64"/>
          <p:cNvSpPr>
            <a:spLocks noChangeShapeType="1"/>
          </p:cNvSpPr>
          <p:nvPr/>
        </p:nvSpPr>
        <p:spPr bwMode="auto">
          <a:xfrm flipV="1">
            <a:off x="8001000" y="5670550"/>
            <a:ext cx="0" cy="279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lg" len="lg"/>
            <a:tailEnd type="arrow" w="lg" len="med"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953409" name="Group 65"/>
          <p:cNvGraphicFramePr>
            <a:graphicFrameLocks noGrp="1"/>
          </p:cNvGraphicFramePr>
          <p:nvPr/>
        </p:nvGraphicFramePr>
        <p:xfrm>
          <a:off x="2743200" y="4564063"/>
          <a:ext cx="2362200" cy="1737360"/>
        </p:xfrm>
        <a:graphic>
          <a:graphicData uri="http://schemas.openxmlformats.org/drawingml/2006/table">
            <a:tbl>
              <a:tblPr/>
              <a:tblGrid>
                <a:gridCol w="457200"/>
                <a:gridCol w="457200"/>
                <a:gridCol w="762000"/>
                <a:gridCol w="685800"/>
              </a:tblGrid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J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K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CLK</a:t>
                      </a:r>
                      <a:endParaRPr kumimoji="0" lang="en-US" sz="2000" b="0" i="0" u="none" strike="noStrike" cap="none" normalizeH="0" baseline="-2500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Q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new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Q</a:t>
                      </a:r>
                      <a:r>
                        <a:rPr kumimoji="0" lang="en-US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old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95A9">
                        <a:alpha val="50000"/>
                      </a:srgbClr>
                    </a:solidFill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95A9">
                        <a:alpha val="50000"/>
                      </a:srgbClr>
                    </a:solidFill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95A9">
                        <a:alpha val="50000"/>
                      </a:srgbClr>
                    </a:solidFill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Q</a:t>
                      </a:r>
                      <a:r>
                        <a:rPr kumimoji="0" lang="en-US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old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95A9">
                        <a:alpha val="5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91231" name="Line 92"/>
          <p:cNvSpPr>
            <a:spLocks noChangeShapeType="1"/>
          </p:cNvSpPr>
          <p:nvPr/>
        </p:nvSpPr>
        <p:spPr bwMode="auto">
          <a:xfrm flipV="1">
            <a:off x="3986213" y="4986338"/>
            <a:ext cx="0" cy="279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lg" len="lg"/>
            <a:tailEnd type="arrow" w="lg" len="med"/>
          </a:ln>
        </p:spPr>
        <p:txBody>
          <a:bodyPr/>
          <a:lstStyle/>
          <a:p>
            <a:endParaRPr lang="en-US"/>
          </a:p>
        </p:txBody>
      </p:sp>
      <p:sp>
        <p:nvSpPr>
          <p:cNvPr id="91232" name="Line 93"/>
          <p:cNvSpPr>
            <a:spLocks noChangeShapeType="1"/>
          </p:cNvSpPr>
          <p:nvPr/>
        </p:nvSpPr>
        <p:spPr bwMode="auto">
          <a:xfrm flipV="1">
            <a:off x="3986213" y="5294313"/>
            <a:ext cx="0" cy="279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lg" len="lg"/>
            <a:tailEnd type="arrow" w="lg" len="med"/>
          </a:ln>
        </p:spPr>
        <p:txBody>
          <a:bodyPr/>
          <a:lstStyle/>
          <a:p>
            <a:endParaRPr lang="en-US"/>
          </a:p>
        </p:txBody>
      </p:sp>
      <p:sp>
        <p:nvSpPr>
          <p:cNvPr id="91233" name="Line 94"/>
          <p:cNvSpPr>
            <a:spLocks noChangeShapeType="1"/>
          </p:cNvSpPr>
          <p:nvPr/>
        </p:nvSpPr>
        <p:spPr bwMode="auto">
          <a:xfrm flipV="1">
            <a:off x="3984625" y="5635625"/>
            <a:ext cx="0" cy="279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lg" len="lg"/>
            <a:tailEnd type="arrow" w="lg" len="med"/>
          </a:ln>
        </p:spPr>
        <p:txBody>
          <a:bodyPr/>
          <a:lstStyle/>
          <a:p>
            <a:endParaRPr lang="en-US"/>
          </a:p>
        </p:txBody>
      </p:sp>
      <p:sp>
        <p:nvSpPr>
          <p:cNvPr id="91234" name="Line 95"/>
          <p:cNvSpPr>
            <a:spLocks noChangeShapeType="1"/>
          </p:cNvSpPr>
          <p:nvPr/>
        </p:nvSpPr>
        <p:spPr bwMode="auto">
          <a:xfrm flipV="1">
            <a:off x="3984625" y="5976938"/>
            <a:ext cx="0" cy="279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lg" len="lg"/>
            <a:tailEnd type="arrow" w="lg" len="med"/>
          </a:ln>
        </p:spPr>
        <p:txBody>
          <a:bodyPr/>
          <a:lstStyle/>
          <a:p>
            <a:endParaRPr lang="en-US"/>
          </a:p>
        </p:txBody>
      </p:sp>
      <p:sp>
        <p:nvSpPr>
          <p:cNvPr id="91235" name="Line 96"/>
          <p:cNvSpPr>
            <a:spLocks noChangeShapeType="1"/>
          </p:cNvSpPr>
          <p:nvPr/>
        </p:nvSpPr>
        <p:spPr bwMode="auto">
          <a:xfrm>
            <a:off x="4560888" y="6021388"/>
            <a:ext cx="354012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91236" name="Text Box 97"/>
          <p:cNvSpPr txBox="1">
            <a:spLocks noChangeArrowheads="1"/>
          </p:cNvSpPr>
          <p:nvPr/>
        </p:nvSpPr>
        <p:spPr bwMode="auto">
          <a:xfrm>
            <a:off x="4110038" y="2133600"/>
            <a:ext cx="298450" cy="366713"/>
          </a:xfrm>
          <a:prstGeom prst="rect">
            <a:avLst/>
          </a:prstGeom>
          <a:noFill/>
          <a:ln w="254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800000"/>
                </a:solidFill>
              </a:rPr>
              <a:t>0</a:t>
            </a:r>
          </a:p>
        </p:txBody>
      </p:sp>
      <p:sp>
        <p:nvSpPr>
          <p:cNvPr id="91237" name="Text Box 98"/>
          <p:cNvSpPr txBox="1">
            <a:spLocks noChangeArrowheads="1"/>
          </p:cNvSpPr>
          <p:nvPr/>
        </p:nvSpPr>
        <p:spPr bwMode="auto">
          <a:xfrm>
            <a:off x="6635750" y="2133600"/>
            <a:ext cx="298450" cy="366713"/>
          </a:xfrm>
          <a:prstGeom prst="rect">
            <a:avLst/>
          </a:prstGeom>
          <a:noFill/>
          <a:ln w="254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800000"/>
                </a:solidFill>
              </a:rPr>
              <a:t>1</a:t>
            </a:r>
          </a:p>
        </p:txBody>
      </p:sp>
      <p:sp>
        <p:nvSpPr>
          <p:cNvPr id="91238" name="Text Box 99"/>
          <p:cNvSpPr txBox="1">
            <a:spLocks noChangeArrowheads="1"/>
          </p:cNvSpPr>
          <p:nvPr/>
        </p:nvSpPr>
        <p:spPr bwMode="auto">
          <a:xfrm>
            <a:off x="8388350" y="2133600"/>
            <a:ext cx="298450" cy="366713"/>
          </a:xfrm>
          <a:prstGeom prst="rect">
            <a:avLst/>
          </a:prstGeom>
          <a:noFill/>
          <a:ln w="254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800000"/>
                </a:solidFill>
              </a:rPr>
              <a:t>0</a:t>
            </a:r>
          </a:p>
        </p:txBody>
      </p:sp>
      <p:sp>
        <p:nvSpPr>
          <p:cNvPr id="91239" name="Text Box 100"/>
          <p:cNvSpPr txBox="1">
            <a:spLocks noChangeArrowheads="1"/>
          </p:cNvSpPr>
          <p:nvPr/>
        </p:nvSpPr>
        <p:spPr bwMode="auto">
          <a:xfrm>
            <a:off x="4832350" y="3200400"/>
            <a:ext cx="273050" cy="304800"/>
          </a:xfrm>
          <a:prstGeom prst="rect">
            <a:avLst/>
          </a:prstGeom>
          <a:noFill/>
          <a:ln w="254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800000"/>
                </a:solidFill>
              </a:rPr>
              <a:t>0</a:t>
            </a:r>
          </a:p>
        </p:txBody>
      </p:sp>
      <p:sp>
        <p:nvSpPr>
          <p:cNvPr id="91240" name="Text Box 101"/>
          <p:cNvSpPr txBox="1">
            <a:spLocks noChangeArrowheads="1"/>
          </p:cNvSpPr>
          <p:nvPr/>
        </p:nvSpPr>
        <p:spPr bwMode="auto">
          <a:xfrm>
            <a:off x="4832350" y="2895600"/>
            <a:ext cx="273050" cy="304800"/>
          </a:xfrm>
          <a:prstGeom prst="rect">
            <a:avLst/>
          </a:prstGeom>
          <a:noFill/>
          <a:ln w="254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800000"/>
                </a:solidFill>
              </a:rPr>
              <a:t>0</a:t>
            </a:r>
          </a:p>
        </p:txBody>
      </p:sp>
      <p:sp>
        <p:nvSpPr>
          <p:cNvPr id="91241" name="Text Box 102"/>
          <p:cNvSpPr txBox="1">
            <a:spLocks noChangeArrowheads="1"/>
          </p:cNvSpPr>
          <p:nvPr/>
        </p:nvSpPr>
        <p:spPr bwMode="auto">
          <a:xfrm>
            <a:off x="6929438" y="2971800"/>
            <a:ext cx="273050" cy="304800"/>
          </a:xfrm>
          <a:prstGeom prst="rect">
            <a:avLst/>
          </a:prstGeom>
          <a:noFill/>
          <a:ln w="254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800000"/>
                </a:solidFill>
              </a:rPr>
              <a:t>1</a:t>
            </a:r>
          </a:p>
        </p:txBody>
      </p:sp>
      <p:sp>
        <p:nvSpPr>
          <p:cNvPr id="91242" name="Text Box 103"/>
          <p:cNvSpPr txBox="1">
            <a:spLocks noChangeArrowheads="1"/>
          </p:cNvSpPr>
          <p:nvPr/>
        </p:nvSpPr>
        <p:spPr bwMode="auto">
          <a:xfrm>
            <a:off x="6934200" y="2527300"/>
            <a:ext cx="273050" cy="304800"/>
          </a:xfrm>
          <a:prstGeom prst="rect">
            <a:avLst/>
          </a:prstGeom>
          <a:noFill/>
          <a:ln w="254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800000"/>
                </a:solidFill>
              </a:rPr>
              <a:t>0</a:t>
            </a:r>
          </a:p>
        </p:txBody>
      </p:sp>
      <p:sp>
        <p:nvSpPr>
          <p:cNvPr id="91243" name="Text Box 104"/>
          <p:cNvSpPr txBox="1">
            <a:spLocks noChangeArrowheads="1"/>
          </p:cNvSpPr>
          <p:nvPr/>
        </p:nvSpPr>
        <p:spPr bwMode="auto">
          <a:xfrm>
            <a:off x="5746750" y="3276600"/>
            <a:ext cx="273050" cy="304800"/>
          </a:xfrm>
          <a:prstGeom prst="rect">
            <a:avLst/>
          </a:prstGeom>
          <a:noFill/>
          <a:ln w="254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800000"/>
                </a:solidFill>
              </a:rPr>
              <a:t>1</a:t>
            </a:r>
          </a:p>
        </p:txBody>
      </p:sp>
      <p:sp>
        <p:nvSpPr>
          <p:cNvPr id="91244" name="Text Box 105"/>
          <p:cNvSpPr txBox="1">
            <a:spLocks noChangeArrowheads="1"/>
          </p:cNvSpPr>
          <p:nvPr/>
        </p:nvSpPr>
        <p:spPr bwMode="auto">
          <a:xfrm>
            <a:off x="7543800" y="3048000"/>
            <a:ext cx="273050" cy="304800"/>
          </a:xfrm>
          <a:prstGeom prst="rect">
            <a:avLst/>
          </a:prstGeom>
          <a:noFill/>
          <a:ln w="254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800000"/>
                </a:solidFill>
              </a:rPr>
              <a:t>0</a:t>
            </a:r>
          </a:p>
        </p:txBody>
      </p:sp>
      <p:sp>
        <p:nvSpPr>
          <p:cNvPr id="91245" name="Text Box 106"/>
          <p:cNvSpPr txBox="1">
            <a:spLocks noChangeArrowheads="1"/>
          </p:cNvSpPr>
          <p:nvPr/>
        </p:nvSpPr>
        <p:spPr bwMode="auto">
          <a:xfrm>
            <a:off x="3200400" y="3257550"/>
            <a:ext cx="273050" cy="304800"/>
          </a:xfrm>
          <a:prstGeom prst="rect">
            <a:avLst/>
          </a:prstGeom>
          <a:noFill/>
          <a:ln w="254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800000"/>
                </a:solidFill>
              </a:rPr>
              <a:t>1</a:t>
            </a:r>
          </a:p>
        </p:txBody>
      </p:sp>
      <p:sp>
        <p:nvSpPr>
          <p:cNvPr id="91246" name="Text Box 107"/>
          <p:cNvSpPr txBox="1">
            <a:spLocks noChangeArrowheads="1"/>
          </p:cNvSpPr>
          <p:nvPr/>
        </p:nvSpPr>
        <p:spPr bwMode="auto">
          <a:xfrm>
            <a:off x="3260725" y="3810000"/>
            <a:ext cx="273050" cy="304800"/>
          </a:xfrm>
          <a:prstGeom prst="rect">
            <a:avLst/>
          </a:prstGeom>
          <a:noFill/>
          <a:ln w="254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800000"/>
                </a:solidFill>
              </a:rPr>
              <a:t>0</a:t>
            </a:r>
          </a:p>
        </p:txBody>
      </p:sp>
      <p:grpSp>
        <p:nvGrpSpPr>
          <p:cNvPr id="91247" name="Group 109"/>
          <p:cNvGrpSpPr>
            <a:grpSpLocks/>
          </p:cNvGrpSpPr>
          <p:nvPr/>
        </p:nvGrpSpPr>
        <p:grpSpPr bwMode="auto">
          <a:xfrm>
            <a:off x="2732088" y="1905000"/>
            <a:ext cx="6448425" cy="2593975"/>
            <a:chOff x="1721" y="1200"/>
            <a:chExt cx="4062" cy="1634"/>
          </a:xfrm>
        </p:grpSpPr>
        <p:grpSp>
          <p:nvGrpSpPr>
            <p:cNvPr id="91253" name="Group 110"/>
            <p:cNvGrpSpPr>
              <a:grpSpLocks/>
            </p:cNvGrpSpPr>
            <p:nvPr/>
          </p:nvGrpSpPr>
          <p:grpSpPr bwMode="auto">
            <a:xfrm>
              <a:off x="3830" y="1947"/>
              <a:ext cx="345" cy="484"/>
              <a:chOff x="3419" y="2531"/>
              <a:chExt cx="384" cy="576"/>
            </a:xfrm>
          </p:grpSpPr>
          <p:sp>
            <p:nvSpPr>
              <p:cNvPr id="91316" name="Rectangle 111"/>
              <p:cNvSpPr>
                <a:spLocks noChangeArrowheads="1"/>
              </p:cNvSpPr>
              <p:nvPr/>
            </p:nvSpPr>
            <p:spPr bwMode="auto">
              <a:xfrm>
                <a:off x="3419" y="2531"/>
                <a:ext cx="384" cy="576"/>
              </a:xfrm>
              <a:prstGeom prst="rect">
                <a:avLst/>
              </a:prstGeom>
              <a:solidFill>
                <a:srgbClr val="ABA964">
                  <a:alpha val="20000"/>
                </a:srgb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317" name="AutoShape 112"/>
              <p:cNvSpPr>
                <a:spLocks noChangeArrowheads="1"/>
              </p:cNvSpPr>
              <p:nvPr/>
            </p:nvSpPr>
            <p:spPr bwMode="auto">
              <a:xfrm rot="5400000" flipH="1">
                <a:off x="3390" y="2903"/>
                <a:ext cx="165" cy="107"/>
              </a:xfrm>
              <a:prstGeom prst="triangle">
                <a:avLst>
                  <a:gd name="adj" fmla="val 50000"/>
                </a:avLst>
              </a:prstGeom>
              <a:solidFill>
                <a:srgbClr val="8495A9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91254" name="Text Box 113"/>
            <p:cNvSpPr txBox="1">
              <a:spLocks noChangeArrowheads="1"/>
            </p:cNvSpPr>
            <p:nvPr/>
          </p:nvSpPr>
          <p:spPr bwMode="auto">
            <a:xfrm>
              <a:off x="3808" y="1998"/>
              <a:ext cx="194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600"/>
                <a:t>T</a:t>
              </a:r>
            </a:p>
          </p:txBody>
        </p:sp>
        <p:sp>
          <p:nvSpPr>
            <p:cNvPr id="91255" name="Text Box 114"/>
            <p:cNvSpPr txBox="1">
              <a:spLocks noChangeArrowheads="1"/>
            </p:cNvSpPr>
            <p:nvPr/>
          </p:nvSpPr>
          <p:spPr bwMode="auto">
            <a:xfrm>
              <a:off x="3997" y="1998"/>
              <a:ext cx="208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600"/>
                <a:t>Q</a:t>
              </a:r>
            </a:p>
          </p:txBody>
        </p:sp>
        <p:sp>
          <p:nvSpPr>
            <p:cNvPr id="91256" name="Text Box 115"/>
            <p:cNvSpPr txBox="1">
              <a:spLocks noChangeArrowheads="1"/>
            </p:cNvSpPr>
            <p:nvPr/>
          </p:nvSpPr>
          <p:spPr bwMode="auto">
            <a:xfrm>
              <a:off x="3880" y="2223"/>
              <a:ext cx="340" cy="19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400"/>
                <a:t>CLK</a:t>
              </a:r>
            </a:p>
          </p:txBody>
        </p:sp>
        <p:sp>
          <p:nvSpPr>
            <p:cNvPr id="91257" name="Rectangle 116"/>
            <p:cNvSpPr>
              <a:spLocks noChangeArrowheads="1"/>
            </p:cNvSpPr>
            <p:nvPr/>
          </p:nvSpPr>
          <p:spPr bwMode="auto">
            <a:xfrm>
              <a:off x="2309" y="2073"/>
              <a:ext cx="344" cy="587"/>
            </a:xfrm>
            <a:prstGeom prst="rect">
              <a:avLst/>
            </a:prstGeom>
            <a:solidFill>
              <a:srgbClr val="ABA964">
                <a:alpha val="20000"/>
              </a:srgb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1258" name="AutoShape 117"/>
            <p:cNvSpPr>
              <a:spLocks noChangeArrowheads="1"/>
            </p:cNvSpPr>
            <p:nvPr/>
          </p:nvSpPr>
          <p:spPr bwMode="auto">
            <a:xfrm rot="5400000" flipH="1">
              <a:off x="2288" y="2330"/>
              <a:ext cx="138" cy="96"/>
            </a:xfrm>
            <a:prstGeom prst="triangle">
              <a:avLst>
                <a:gd name="adj" fmla="val 50000"/>
              </a:avLst>
            </a:prstGeom>
            <a:solidFill>
              <a:srgbClr val="8495A9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1259" name="Text Box 118"/>
            <p:cNvSpPr txBox="1">
              <a:spLocks noChangeArrowheads="1"/>
            </p:cNvSpPr>
            <p:nvPr/>
          </p:nvSpPr>
          <p:spPr bwMode="auto">
            <a:xfrm>
              <a:off x="2301" y="2096"/>
              <a:ext cx="166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600"/>
                <a:t>J</a:t>
              </a:r>
            </a:p>
          </p:txBody>
        </p:sp>
        <p:sp>
          <p:nvSpPr>
            <p:cNvPr id="91260" name="Text Box 119"/>
            <p:cNvSpPr txBox="1">
              <a:spLocks noChangeArrowheads="1"/>
            </p:cNvSpPr>
            <p:nvPr/>
          </p:nvSpPr>
          <p:spPr bwMode="auto">
            <a:xfrm>
              <a:off x="2475" y="2119"/>
              <a:ext cx="208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600"/>
                <a:t>Q</a:t>
              </a:r>
            </a:p>
          </p:txBody>
        </p:sp>
        <p:sp>
          <p:nvSpPr>
            <p:cNvPr id="91261" name="Text Box 120"/>
            <p:cNvSpPr txBox="1">
              <a:spLocks noChangeArrowheads="1"/>
            </p:cNvSpPr>
            <p:nvPr/>
          </p:nvSpPr>
          <p:spPr bwMode="auto">
            <a:xfrm>
              <a:off x="2358" y="2297"/>
              <a:ext cx="340" cy="19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400"/>
                <a:t>CLK</a:t>
              </a:r>
            </a:p>
          </p:txBody>
        </p:sp>
        <p:sp>
          <p:nvSpPr>
            <p:cNvPr id="91262" name="Text Box 121"/>
            <p:cNvSpPr txBox="1">
              <a:spLocks noChangeArrowheads="1"/>
            </p:cNvSpPr>
            <p:nvPr/>
          </p:nvSpPr>
          <p:spPr bwMode="auto">
            <a:xfrm>
              <a:off x="2280" y="2482"/>
              <a:ext cx="208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600"/>
                <a:t>K</a:t>
              </a:r>
            </a:p>
          </p:txBody>
        </p:sp>
        <p:grpSp>
          <p:nvGrpSpPr>
            <p:cNvPr id="91263" name="Group 122"/>
            <p:cNvGrpSpPr>
              <a:grpSpLocks/>
            </p:cNvGrpSpPr>
            <p:nvPr/>
          </p:nvGrpSpPr>
          <p:grpSpPr bwMode="auto">
            <a:xfrm>
              <a:off x="5000" y="1935"/>
              <a:ext cx="345" cy="483"/>
              <a:chOff x="3419" y="2531"/>
              <a:chExt cx="384" cy="576"/>
            </a:xfrm>
          </p:grpSpPr>
          <p:sp>
            <p:nvSpPr>
              <p:cNvPr id="91314" name="Rectangle 123"/>
              <p:cNvSpPr>
                <a:spLocks noChangeArrowheads="1"/>
              </p:cNvSpPr>
              <p:nvPr/>
            </p:nvSpPr>
            <p:spPr bwMode="auto">
              <a:xfrm>
                <a:off x="3419" y="2531"/>
                <a:ext cx="384" cy="576"/>
              </a:xfrm>
              <a:prstGeom prst="rect">
                <a:avLst/>
              </a:prstGeom>
              <a:solidFill>
                <a:srgbClr val="ABA964">
                  <a:alpha val="20000"/>
                </a:srgb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315" name="AutoShape 124"/>
              <p:cNvSpPr>
                <a:spLocks noChangeArrowheads="1"/>
              </p:cNvSpPr>
              <p:nvPr/>
            </p:nvSpPr>
            <p:spPr bwMode="auto">
              <a:xfrm rot="5400000" flipH="1">
                <a:off x="3390" y="2903"/>
                <a:ext cx="165" cy="107"/>
              </a:xfrm>
              <a:prstGeom prst="triangle">
                <a:avLst>
                  <a:gd name="adj" fmla="val 50000"/>
                </a:avLst>
              </a:prstGeom>
              <a:solidFill>
                <a:srgbClr val="8495A9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91264" name="Text Box 125"/>
            <p:cNvSpPr txBox="1">
              <a:spLocks noChangeArrowheads="1"/>
            </p:cNvSpPr>
            <p:nvPr/>
          </p:nvSpPr>
          <p:spPr bwMode="auto">
            <a:xfrm>
              <a:off x="4971" y="1986"/>
              <a:ext cx="208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600"/>
                <a:t>D</a:t>
              </a:r>
            </a:p>
          </p:txBody>
        </p:sp>
        <p:sp>
          <p:nvSpPr>
            <p:cNvPr id="91265" name="Text Box 126"/>
            <p:cNvSpPr txBox="1">
              <a:spLocks noChangeArrowheads="1"/>
            </p:cNvSpPr>
            <p:nvPr/>
          </p:nvSpPr>
          <p:spPr bwMode="auto">
            <a:xfrm>
              <a:off x="5166" y="1986"/>
              <a:ext cx="208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600"/>
                <a:t>Q</a:t>
              </a:r>
            </a:p>
          </p:txBody>
        </p:sp>
        <p:sp>
          <p:nvSpPr>
            <p:cNvPr id="91266" name="Text Box 127"/>
            <p:cNvSpPr txBox="1">
              <a:spLocks noChangeArrowheads="1"/>
            </p:cNvSpPr>
            <p:nvPr/>
          </p:nvSpPr>
          <p:spPr bwMode="auto">
            <a:xfrm>
              <a:off x="5050" y="2211"/>
              <a:ext cx="340" cy="19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400"/>
                <a:t>CLK</a:t>
              </a:r>
            </a:p>
          </p:txBody>
        </p:sp>
        <p:sp>
          <p:nvSpPr>
            <p:cNvPr id="91267" name="Oval 128"/>
            <p:cNvSpPr>
              <a:spLocks noChangeArrowheads="1"/>
            </p:cNvSpPr>
            <p:nvPr/>
          </p:nvSpPr>
          <p:spPr bwMode="auto">
            <a:xfrm>
              <a:off x="4799" y="1829"/>
              <a:ext cx="41" cy="41"/>
            </a:xfrm>
            <a:prstGeom prst="ellipse">
              <a:avLst/>
            </a:prstGeom>
            <a:noFill/>
            <a:ln w="254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91268" name="Group 129"/>
            <p:cNvGrpSpPr>
              <a:grpSpLocks/>
            </p:cNvGrpSpPr>
            <p:nvPr/>
          </p:nvGrpSpPr>
          <p:grpSpPr bwMode="auto">
            <a:xfrm>
              <a:off x="4490" y="1733"/>
              <a:ext cx="307" cy="223"/>
              <a:chOff x="2325" y="1487"/>
              <a:chExt cx="926" cy="675"/>
            </a:xfrm>
          </p:grpSpPr>
          <p:sp>
            <p:nvSpPr>
              <p:cNvPr id="91309" name="Arc 130"/>
              <p:cNvSpPr>
                <a:spLocks/>
              </p:cNvSpPr>
              <p:nvPr/>
            </p:nvSpPr>
            <p:spPr bwMode="auto">
              <a:xfrm>
                <a:off x="2624" y="1489"/>
                <a:ext cx="622" cy="669"/>
              </a:xfrm>
              <a:custGeom>
                <a:avLst/>
                <a:gdLst>
                  <a:gd name="T0" fmla="*/ 0 w 18812"/>
                  <a:gd name="T1" fmla="*/ 0 h 21600"/>
                  <a:gd name="T2" fmla="*/ 1 w 18812"/>
                  <a:gd name="T3" fmla="*/ 0 h 21600"/>
                  <a:gd name="T4" fmla="*/ 0 w 18812"/>
                  <a:gd name="T5" fmla="*/ 1 h 21600"/>
                  <a:gd name="T6" fmla="*/ 0 60000 65536"/>
                  <a:gd name="T7" fmla="*/ 0 60000 65536"/>
                  <a:gd name="T8" fmla="*/ 0 60000 65536"/>
                  <a:gd name="T9" fmla="*/ 0 w 18812"/>
                  <a:gd name="T10" fmla="*/ 0 h 21600"/>
                  <a:gd name="T11" fmla="*/ 18812 w 18812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8812" h="21600" fill="none" extrusionOk="0">
                    <a:moveTo>
                      <a:pt x="0" y="0"/>
                    </a:moveTo>
                    <a:cubicBezTo>
                      <a:pt x="10" y="0"/>
                      <a:pt x="20" y="-1"/>
                      <a:pt x="30" y="0"/>
                    </a:cubicBezTo>
                    <a:cubicBezTo>
                      <a:pt x="7801" y="0"/>
                      <a:pt x="14973" y="4174"/>
                      <a:pt x="18811" y="10932"/>
                    </a:cubicBezTo>
                  </a:path>
                  <a:path w="18812" h="21600" stroke="0" extrusionOk="0">
                    <a:moveTo>
                      <a:pt x="0" y="0"/>
                    </a:moveTo>
                    <a:cubicBezTo>
                      <a:pt x="10" y="0"/>
                      <a:pt x="20" y="-1"/>
                      <a:pt x="30" y="0"/>
                    </a:cubicBezTo>
                    <a:cubicBezTo>
                      <a:pt x="7801" y="0"/>
                      <a:pt x="14973" y="4174"/>
                      <a:pt x="18811" y="10932"/>
                    </a:cubicBezTo>
                    <a:lnTo>
                      <a:pt x="30" y="21600"/>
                    </a:lnTo>
                    <a:close/>
                  </a:path>
                </a:pathLst>
              </a:custGeom>
              <a:noFill/>
              <a:ln w="25400" cap="rnd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310" name="Arc 131"/>
              <p:cNvSpPr>
                <a:spLocks/>
              </p:cNvSpPr>
              <p:nvPr/>
            </p:nvSpPr>
            <p:spPr bwMode="auto">
              <a:xfrm rot="10800000">
                <a:off x="2633" y="1494"/>
                <a:ext cx="618" cy="668"/>
              </a:xfrm>
              <a:custGeom>
                <a:avLst/>
                <a:gdLst>
                  <a:gd name="T0" fmla="*/ 0 w 18694"/>
                  <a:gd name="T1" fmla="*/ 0 h 21600"/>
                  <a:gd name="T2" fmla="*/ 1 w 18694"/>
                  <a:gd name="T3" fmla="*/ 0 h 21600"/>
                  <a:gd name="T4" fmla="*/ 1 w 18694"/>
                  <a:gd name="T5" fmla="*/ 1 h 21600"/>
                  <a:gd name="T6" fmla="*/ 0 60000 65536"/>
                  <a:gd name="T7" fmla="*/ 0 60000 65536"/>
                  <a:gd name="T8" fmla="*/ 0 60000 65536"/>
                  <a:gd name="T9" fmla="*/ 0 w 18694"/>
                  <a:gd name="T10" fmla="*/ 0 h 21600"/>
                  <a:gd name="T11" fmla="*/ 18694 w 18694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8694" h="21600" fill="none" extrusionOk="0">
                    <a:moveTo>
                      <a:pt x="-1" y="10778"/>
                    </a:moveTo>
                    <a:cubicBezTo>
                      <a:pt x="3856" y="4117"/>
                      <a:pt x="10966" y="10"/>
                      <a:pt x="18664" y="0"/>
                    </a:cubicBezTo>
                  </a:path>
                  <a:path w="18694" h="21600" stroke="0" extrusionOk="0">
                    <a:moveTo>
                      <a:pt x="-1" y="10778"/>
                    </a:moveTo>
                    <a:cubicBezTo>
                      <a:pt x="3856" y="4117"/>
                      <a:pt x="10966" y="10"/>
                      <a:pt x="18664" y="0"/>
                    </a:cubicBezTo>
                    <a:lnTo>
                      <a:pt x="18694" y="21600"/>
                    </a:lnTo>
                    <a:close/>
                  </a:path>
                </a:pathLst>
              </a:custGeom>
              <a:noFill/>
              <a:ln w="25400" cap="rnd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311" name="Line 132"/>
              <p:cNvSpPr>
                <a:spLocks noChangeShapeType="1"/>
              </p:cNvSpPr>
              <p:nvPr/>
            </p:nvSpPr>
            <p:spPr bwMode="auto">
              <a:xfrm flipH="1">
                <a:off x="2409" y="1488"/>
                <a:ext cx="215" cy="0"/>
              </a:xfrm>
              <a:prstGeom prst="line">
                <a:avLst/>
              </a:prstGeom>
              <a:noFill/>
              <a:ln w="254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312" name="Line 133"/>
              <p:cNvSpPr>
                <a:spLocks noChangeShapeType="1"/>
              </p:cNvSpPr>
              <p:nvPr/>
            </p:nvSpPr>
            <p:spPr bwMode="auto">
              <a:xfrm flipH="1">
                <a:off x="2409" y="2156"/>
                <a:ext cx="215" cy="0"/>
              </a:xfrm>
              <a:prstGeom prst="line">
                <a:avLst/>
              </a:prstGeom>
              <a:noFill/>
              <a:ln w="254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313" name="Arc 134"/>
              <p:cNvSpPr>
                <a:spLocks/>
              </p:cNvSpPr>
              <p:nvPr/>
            </p:nvSpPr>
            <p:spPr bwMode="auto">
              <a:xfrm>
                <a:off x="2325" y="1487"/>
                <a:ext cx="179" cy="671"/>
              </a:xfrm>
              <a:custGeom>
                <a:avLst/>
                <a:gdLst>
                  <a:gd name="T0" fmla="*/ 0 w 21600"/>
                  <a:gd name="T1" fmla="*/ 0 h 37948"/>
                  <a:gd name="T2" fmla="*/ 0 w 21600"/>
                  <a:gd name="T3" fmla="*/ 0 h 37948"/>
                  <a:gd name="T4" fmla="*/ 0 w 21600"/>
                  <a:gd name="T5" fmla="*/ 0 h 37948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37948"/>
                  <a:gd name="T11" fmla="*/ 21600 w 21600"/>
                  <a:gd name="T12" fmla="*/ 37948 h 3794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37948" fill="none" extrusionOk="0">
                    <a:moveTo>
                      <a:pt x="10071" y="-1"/>
                    </a:moveTo>
                    <a:cubicBezTo>
                      <a:pt x="17161" y="3736"/>
                      <a:pt x="21600" y="11092"/>
                      <a:pt x="21600" y="19108"/>
                    </a:cubicBezTo>
                    <a:cubicBezTo>
                      <a:pt x="21600" y="26921"/>
                      <a:pt x="17380" y="34126"/>
                      <a:pt x="10564" y="37947"/>
                    </a:cubicBezTo>
                  </a:path>
                  <a:path w="21600" h="37948" stroke="0" extrusionOk="0">
                    <a:moveTo>
                      <a:pt x="10071" y="-1"/>
                    </a:moveTo>
                    <a:cubicBezTo>
                      <a:pt x="17161" y="3736"/>
                      <a:pt x="21600" y="11092"/>
                      <a:pt x="21600" y="19108"/>
                    </a:cubicBezTo>
                    <a:cubicBezTo>
                      <a:pt x="21600" y="26921"/>
                      <a:pt x="17380" y="34126"/>
                      <a:pt x="10564" y="37947"/>
                    </a:cubicBezTo>
                    <a:lnTo>
                      <a:pt x="0" y="19108"/>
                    </a:lnTo>
                    <a:close/>
                  </a:path>
                </a:pathLst>
              </a:custGeom>
              <a:noFill/>
              <a:ln w="25400" cap="rnd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91269" name="Line 135"/>
            <p:cNvSpPr>
              <a:spLocks noChangeShapeType="1"/>
            </p:cNvSpPr>
            <p:nvPr/>
          </p:nvSpPr>
          <p:spPr bwMode="auto">
            <a:xfrm>
              <a:off x="4478" y="1779"/>
              <a:ext cx="59" cy="0"/>
            </a:xfrm>
            <a:prstGeom prst="line">
              <a:avLst/>
            </a:prstGeom>
            <a:noFill/>
            <a:ln w="254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1270" name="Line 136"/>
            <p:cNvSpPr>
              <a:spLocks noChangeShapeType="1"/>
            </p:cNvSpPr>
            <p:nvPr/>
          </p:nvSpPr>
          <p:spPr bwMode="auto">
            <a:xfrm>
              <a:off x="4482" y="1902"/>
              <a:ext cx="59" cy="0"/>
            </a:xfrm>
            <a:prstGeom prst="line">
              <a:avLst/>
            </a:prstGeom>
            <a:noFill/>
            <a:ln w="254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91271" name="Group 137"/>
            <p:cNvGrpSpPr>
              <a:grpSpLocks/>
            </p:cNvGrpSpPr>
            <p:nvPr/>
          </p:nvGrpSpPr>
          <p:grpSpPr bwMode="auto">
            <a:xfrm>
              <a:off x="3254" y="1854"/>
              <a:ext cx="273" cy="198"/>
              <a:chOff x="2008" y="3244"/>
              <a:chExt cx="544" cy="471"/>
            </a:xfrm>
          </p:grpSpPr>
          <p:grpSp>
            <p:nvGrpSpPr>
              <p:cNvPr id="91305" name="Group 138"/>
              <p:cNvGrpSpPr>
                <a:grpSpLocks/>
              </p:cNvGrpSpPr>
              <p:nvPr/>
            </p:nvGrpSpPr>
            <p:grpSpPr bwMode="auto">
              <a:xfrm>
                <a:off x="2291" y="3245"/>
                <a:ext cx="261" cy="470"/>
                <a:chOff x="2291" y="3245"/>
                <a:chExt cx="261" cy="470"/>
              </a:xfrm>
            </p:grpSpPr>
            <p:sp>
              <p:nvSpPr>
                <p:cNvPr id="91307" name="AutoShape 139"/>
                <p:cNvSpPr>
                  <a:spLocks noChangeArrowheads="1"/>
                </p:cNvSpPr>
                <p:nvPr/>
              </p:nvSpPr>
              <p:spPr bwMode="auto">
                <a:xfrm>
                  <a:off x="2291" y="3245"/>
                  <a:ext cx="261" cy="471"/>
                </a:xfrm>
                <a:prstGeom prst="roundRect">
                  <a:avLst>
                    <a:gd name="adj" fmla="val 384"/>
                  </a:avLst>
                </a:prstGeom>
                <a:noFill/>
                <a:ln w="25400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1308" name="Freeform 140"/>
                <p:cNvSpPr>
                  <a:spLocks noChangeArrowheads="1"/>
                </p:cNvSpPr>
                <p:nvPr/>
              </p:nvSpPr>
              <p:spPr bwMode="auto">
                <a:xfrm>
                  <a:off x="2294" y="3245"/>
                  <a:ext cx="258" cy="471"/>
                </a:xfrm>
                <a:custGeom>
                  <a:avLst/>
                  <a:gdLst>
                    <a:gd name="T0" fmla="*/ 0 w 1139"/>
                    <a:gd name="T1" fmla="*/ 107 h 2079"/>
                    <a:gd name="T2" fmla="*/ 3 w 1139"/>
                    <a:gd name="T3" fmla="*/ 106 h 2079"/>
                    <a:gd name="T4" fmla="*/ 6 w 1139"/>
                    <a:gd name="T5" fmla="*/ 106 h 2079"/>
                    <a:gd name="T6" fmla="*/ 9 w 1139"/>
                    <a:gd name="T7" fmla="*/ 106 h 2079"/>
                    <a:gd name="T8" fmla="*/ 12 w 1139"/>
                    <a:gd name="T9" fmla="*/ 106 h 2079"/>
                    <a:gd name="T10" fmla="*/ 15 w 1139"/>
                    <a:gd name="T11" fmla="*/ 105 h 2079"/>
                    <a:gd name="T12" fmla="*/ 17 w 1139"/>
                    <a:gd name="T13" fmla="*/ 104 h 2079"/>
                    <a:gd name="T14" fmla="*/ 20 w 1139"/>
                    <a:gd name="T15" fmla="*/ 103 h 2079"/>
                    <a:gd name="T16" fmla="*/ 23 w 1139"/>
                    <a:gd name="T17" fmla="*/ 102 h 2079"/>
                    <a:gd name="T18" fmla="*/ 26 w 1139"/>
                    <a:gd name="T19" fmla="*/ 101 h 2079"/>
                    <a:gd name="T20" fmla="*/ 28 w 1139"/>
                    <a:gd name="T21" fmla="*/ 100 h 2079"/>
                    <a:gd name="T22" fmla="*/ 31 w 1139"/>
                    <a:gd name="T23" fmla="*/ 98 h 2079"/>
                    <a:gd name="T24" fmla="*/ 33 w 1139"/>
                    <a:gd name="T25" fmla="*/ 97 h 2079"/>
                    <a:gd name="T26" fmla="*/ 36 w 1139"/>
                    <a:gd name="T27" fmla="*/ 95 h 2079"/>
                    <a:gd name="T28" fmla="*/ 38 w 1139"/>
                    <a:gd name="T29" fmla="*/ 94 h 2079"/>
                    <a:gd name="T30" fmla="*/ 40 w 1139"/>
                    <a:gd name="T31" fmla="*/ 92 h 2079"/>
                    <a:gd name="T32" fmla="*/ 42 w 1139"/>
                    <a:gd name="T33" fmla="*/ 90 h 2079"/>
                    <a:gd name="T34" fmla="*/ 44 w 1139"/>
                    <a:gd name="T35" fmla="*/ 88 h 2079"/>
                    <a:gd name="T36" fmla="*/ 46 w 1139"/>
                    <a:gd name="T37" fmla="*/ 86 h 2079"/>
                    <a:gd name="T38" fmla="*/ 48 w 1139"/>
                    <a:gd name="T39" fmla="*/ 84 h 2079"/>
                    <a:gd name="T40" fmla="*/ 50 w 1139"/>
                    <a:gd name="T41" fmla="*/ 81 h 2079"/>
                    <a:gd name="T42" fmla="*/ 51 w 1139"/>
                    <a:gd name="T43" fmla="*/ 79 h 2079"/>
                    <a:gd name="T44" fmla="*/ 52 w 1139"/>
                    <a:gd name="T45" fmla="*/ 77 h 2079"/>
                    <a:gd name="T46" fmla="*/ 54 w 1139"/>
                    <a:gd name="T47" fmla="*/ 74 h 2079"/>
                    <a:gd name="T48" fmla="*/ 55 w 1139"/>
                    <a:gd name="T49" fmla="*/ 72 h 2079"/>
                    <a:gd name="T50" fmla="*/ 56 w 1139"/>
                    <a:gd name="T51" fmla="*/ 69 h 2079"/>
                    <a:gd name="T52" fmla="*/ 57 w 1139"/>
                    <a:gd name="T53" fmla="*/ 67 h 2079"/>
                    <a:gd name="T54" fmla="*/ 57 w 1139"/>
                    <a:gd name="T55" fmla="*/ 64 h 2079"/>
                    <a:gd name="T56" fmla="*/ 58 w 1139"/>
                    <a:gd name="T57" fmla="*/ 61 h 2079"/>
                    <a:gd name="T58" fmla="*/ 58 w 1139"/>
                    <a:gd name="T59" fmla="*/ 59 h 2079"/>
                    <a:gd name="T60" fmla="*/ 58 w 1139"/>
                    <a:gd name="T61" fmla="*/ 56 h 2079"/>
                    <a:gd name="T62" fmla="*/ 58 w 1139"/>
                    <a:gd name="T63" fmla="*/ 53 h 2079"/>
                    <a:gd name="T64" fmla="*/ 58 w 1139"/>
                    <a:gd name="T65" fmla="*/ 51 h 2079"/>
                    <a:gd name="T66" fmla="*/ 58 w 1139"/>
                    <a:gd name="T67" fmla="*/ 48 h 2079"/>
                    <a:gd name="T68" fmla="*/ 58 w 1139"/>
                    <a:gd name="T69" fmla="*/ 45 h 2079"/>
                    <a:gd name="T70" fmla="*/ 57 w 1139"/>
                    <a:gd name="T71" fmla="*/ 43 h 2079"/>
                    <a:gd name="T72" fmla="*/ 57 w 1139"/>
                    <a:gd name="T73" fmla="*/ 40 h 2079"/>
                    <a:gd name="T74" fmla="*/ 56 w 1139"/>
                    <a:gd name="T75" fmla="*/ 37 h 2079"/>
                    <a:gd name="T76" fmla="*/ 55 w 1139"/>
                    <a:gd name="T77" fmla="*/ 35 h 2079"/>
                    <a:gd name="T78" fmla="*/ 54 w 1139"/>
                    <a:gd name="T79" fmla="*/ 32 h 2079"/>
                    <a:gd name="T80" fmla="*/ 52 w 1139"/>
                    <a:gd name="T81" fmla="*/ 30 h 2079"/>
                    <a:gd name="T82" fmla="*/ 51 w 1139"/>
                    <a:gd name="T83" fmla="*/ 28 h 2079"/>
                    <a:gd name="T84" fmla="*/ 50 w 1139"/>
                    <a:gd name="T85" fmla="*/ 25 h 2079"/>
                    <a:gd name="T86" fmla="*/ 48 w 1139"/>
                    <a:gd name="T87" fmla="*/ 23 h 2079"/>
                    <a:gd name="T88" fmla="*/ 46 w 1139"/>
                    <a:gd name="T89" fmla="*/ 21 h 2079"/>
                    <a:gd name="T90" fmla="*/ 44 w 1139"/>
                    <a:gd name="T91" fmla="*/ 19 h 2079"/>
                    <a:gd name="T92" fmla="*/ 42 w 1139"/>
                    <a:gd name="T93" fmla="*/ 17 h 2079"/>
                    <a:gd name="T94" fmla="*/ 40 w 1139"/>
                    <a:gd name="T95" fmla="*/ 15 h 2079"/>
                    <a:gd name="T96" fmla="*/ 38 w 1139"/>
                    <a:gd name="T97" fmla="*/ 13 h 2079"/>
                    <a:gd name="T98" fmla="*/ 36 w 1139"/>
                    <a:gd name="T99" fmla="*/ 11 h 2079"/>
                    <a:gd name="T100" fmla="*/ 33 w 1139"/>
                    <a:gd name="T101" fmla="*/ 10 h 2079"/>
                    <a:gd name="T102" fmla="*/ 31 w 1139"/>
                    <a:gd name="T103" fmla="*/ 8 h 2079"/>
                    <a:gd name="T104" fmla="*/ 28 w 1139"/>
                    <a:gd name="T105" fmla="*/ 7 h 2079"/>
                    <a:gd name="T106" fmla="*/ 26 w 1139"/>
                    <a:gd name="T107" fmla="*/ 6 h 2079"/>
                    <a:gd name="T108" fmla="*/ 23 w 1139"/>
                    <a:gd name="T109" fmla="*/ 5 h 2079"/>
                    <a:gd name="T110" fmla="*/ 20 w 1139"/>
                    <a:gd name="T111" fmla="*/ 3 h 2079"/>
                    <a:gd name="T112" fmla="*/ 17 w 1139"/>
                    <a:gd name="T113" fmla="*/ 2 h 2079"/>
                    <a:gd name="T114" fmla="*/ 15 w 1139"/>
                    <a:gd name="T115" fmla="*/ 2 h 2079"/>
                    <a:gd name="T116" fmla="*/ 12 w 1139"/>
                    <a:gd name="T117" fmla="*/ 1 h 2079"/>
                    <a:gd name="T118" fmla="*/ 9 w 1139"/>
                    <a:gd name="T119" fmla="*/ 1 h 2079"/>
                    <a:gd name="T120" fmla="*/ 6 w 1139"/>
                    <a:gd name="T121" fmla="*/ 0 h 2079"/>
                    <a:gd name="T122" fmla="*/ 3 w 1139"/>
                    <a:gd name="T123" fmla="*/ 0 h 2079"/>
                    <a:gd name="T124" fmla="*/ 0 w 1139"/>
                    <a:gd name="T125" fmla="*/ 0 h 2079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  <a:gd name="T183" fmla="*/ 0 60000 65536"/>
                    <a:gd name="T184" fmla="*/ 0 60000 65536"/>
                    <a:gd name="T185" fmla="*/ 0 60000 65536"/>
                    <a:gd name="T186" fmla="*/ 0 60000 65536"/>
                    <a:gd name="T187" fmla="*/ 0 60000 65536"/>
                    <a:gd name="T188" fmla="*/ 0 60000 65536"/>
                    <a:gd name="T189" fmla="*/ 0 w 1139"/>
                    <a:gd name="T190" fmla="*/ 0 h 2079"/>
                    <a:gd name="T191" fmla="*/ 1139 w 1139"/>
                    <a:gd name="T192" fmla="*/ 2079 h 2079"/>
                  </a:gdLst>
                  <a:ahLst/>
                  <a:cxnLst>
                    <a:cxn ang="T126">
                      <a:pos x="T0" y="T1"/>
                    </a:cxn>
                    <a:cxn ang="T127">
                      <a:pos x="T2" y="T3"/>
                    </a:cxn>
                    <a:cxn ang="T128">
                      <a:pos x="T4" y="T5"/>
                    </a:cxn>
                    <a:cxn ang="T129">
                      <a:pos x="T6" y="T7"/>
                    </a:cxn>
                    <a:cxn ang="T130">
                      <a:pos x="T8" y="T9"/>
                    </a:cxn>
                    <a:cxn ang="T131">
                      <a:pos x="T10" y="T11"/>
                    </a:cxn>
                    <a:cxn ang="T132">
                      <a:pos x="T12" y="T13"/>
                    </a:cxn>
                    <a:cxn ang="T133">
                      <a:pos x="T14" y="T15"/>
                    </a:cxn>
                    <a:cxn ang="T134">
                      <a:pos x="T16" y="T17"/>
                    </a:cxn>
                    <a:cxn ang="T135">
                      <a:pos x="T18" y="T19"/>
                    </a:cxn>
                    <a:cxn ang="T136">
                      <a:pos x="T20" y="T21"/>
                    </a:cxn>
                    <a:cxn ang="T137">
                      <a:pos x="T22" y="T23"/>
                    </a:cxn>
                    <a:cxn ang="T138">
                      <a:pos x="T24" y="T25"/>
                    </a:cxn>
                    <a:cxn ang="T139">
                      <a:pos x="T26" y="T27"/>
                    </a:cxn>
                    <a:cxn ang="T140">
                      <a:pos x="T28" y="T29"/>
                    </a:cxn>
                    <a:cxn ang="T141">
                      <a:pos x="T30" y="T31"/>
                    </a:cxn>
                    <a:cxn ang="T142">
                      <a:pos x="T32" y="T33"/>
                    </a:cxn>
                    <a:cxn ang="T143">
                      <a:pos x="T34" y="T35"/>
                    </a:cxn>
                    <a:cxn ang="T144">
                      <a:pos x="T36" y="T37"/>
                    </a:cxn>
                    <a:cxn ang="T145">
                      <a:pos x="T38" y="T39"/>
                    </a:cxn>
                    <a:cxn ang="T146">
                      <a:pos x="T40" y="T41"/>
                    </a:cxn>
                    <a:cxn ang="T147">
                      <a:pos x="T42" y="T43"/>
                    </a:cxn>
                    <a:cxn ang="T148">
                      <a:pos x="T44" y="T45"/>
                    </a:cxn>
                    <a:cxn ang="T149">
                      <a:pos x="T46" y="T47"/>
                    </a:cxn>
                    <a:cxn ang="T150">
                      <a:pos x="T48" y="T49"/>
                    </a:cxn>
                    <a:cxn ang="T151">
                      <a:pos x="T50" y="T51"/>
                    </a:cxn>
                    <a:cxn ang="T152">
                      <a:pos x="T52" y="T53"/>
                    </a:cxn>
                    <a:cxn ang="T153">
                      <a:pos x="T54" y="T55"/>
                    </a:cxn>
                    <a:cxn ang="T154">
                      <a:pos x="T56" y="T57"/>
                    </a:cxn>
                    <a:cxn ang="T155">
                      <a:pos x="T58" y="T59"/>
                    </a:cxn>
                    <a:cxn ang="T156">
                      <a:pos x="T60" y="T61"/>
                    </a:cxn>
                    <a:cxn ang="T157">
                      <a:pos x="T62" y="T63"/>
                    </a:cxn>
                    <a:cxn ang="T158">
                      <a:pos x="T64" y="T65"/>
                    </a:cxn>
                    <a:cxn ang="T159">
                      <a:pos x="T66" y="T67"/>
                    </a:cxn>
                    <a:cxn ang="T160">
                      <a:pos x="T68" y="T69"/>
                    </a:cxn>
                    <a:cxn ang="T161">
                      <a:pos x="T70" y="T71"/>
                    </a:cxn>
                    <a:cxn ang="T162">
                      <a:pos x="T72" y="T73"/>
                    </a:cxn>
                    <a:cxn ang="T163">
                      <a:pos x="T74" y="T75"/>
                    </a:cxn>
                    <a:cxn ang="T164">
                      <a:pos x="T76" y="T77"/>
                    </a:cxn>
                    <a:cxn ang="T165">
                      <a:pos x="T78" y="T79"/>
                    </a:cxn>
                    <a:cxn ang="T166">
                      <a:pos x="T80" y="T81"/>
                    </a:cxn>
                    <a:cxn ang="T167">
                      <a:pos x="T82" y="T83"/>
                    </a:cxn>
                    <a:cxn ang="T168">
                      <a:pos x="T84" y="T85"/>
                    </a:cxn>
                    <a:cxn ang="T169">
                      <a:pos x="T86" y="T87"/>
                    </a:cxn>
                    <a:cxn ang="T170">
                      <a:pos x="T88" y="T89"/>
                    </a:cxn>
                    <a:cxn ang="T171">
                      <a:pos x="T90" y="T91"/>
                    </a:cxn>
                    <a:cxn ang="T172">
                      <a:pos x="T92" y="T93"/>
                    </a:cxn>
                    <a:cxn ang="T173">
                      <a:pos x="T94" y="T95"/>
                    </a:cxn>
                    <a:cxn ang="T174">
                      <a:pos x="T96" y="T97"/>
                    </a:cxn>
                    <a:cxn ang="T175">
                      <a:pos x="T98" y="T99"/>
                    </a:cxn>
                    <a:cxn ang="T176">
                      <a:pos x="T100" y="T101"/>
                    </a:cxn>
                    <a:cxn ang="T177">
                      <a:pos x="T102" y="T103"/>
                    </a:cxn>
                    <a:cxn ang="T178">
                      <a:pos x="T104" y="T105"/>
                    </a:cxn>
                    <a:cxn ang="T179">
                      <a:pos x="T106" y="T107"/>
                    </a:cxn>
                    <a:cxn ang="T180">
                      <a:pos x="T108" y="T109"/>
                    </a:cxn>
                    <a:cxn ang="T181">
                      <a:pos x="T110" y="T111"/>
                    </a:cxn>
                    <a:cxn ang="T182">
                      <a:pos x="T112" y="T113"/>
                    </a:cxn>
                    <a:cxn ang="T183">
                      <a:pos x="T114" y="T115"/>
                    </a:cxn>
                    <a:cxn ang="T184">
                      <a:pos x="T116" y="T117"/>
                    </a:cxn>
                    <a:cxn ang="T185">
                      <a:pos x="T118" y="T119"/>
                    </a:cxn>
                    <a:cxn ang="T186">
                      <a:pos x="T120" y="T121"/>
                    </a:cxn>
                    <a:cxn ang="T187">
                      <a:pos x="T122" y="T123"/>
                    </a:cxn>
                    <a:cxn ang="T188">
                      <a:pos x="T124" y="T125"/>
                    </a:cxn>
                  </a:cxnLst>
                  <a:rect l="T189" t="T190" r="T191" b="T192"/>
                  <a:pathLst>
                    <a:path w="1139" h="2079">
                      <a:moveTo>
                        <a:pt x="0" y="2078"/>
                      </a:moveTo>
                      <a:lnTo>
                        <a:pt x="58" y="2076"/>
                      </a:lnTo>
                      <a:lnTo>
                        <a:pt x="116" y="2072"/>
                      </a:lnTo>
                      <a:lnTo>
                        <a:pt x="173" y="2065"/>
                      </a:lnTo>
                      <a:lnTo>
                        <a:pt x="230" y="2055"/>
                      </a:lnTo>
                      <a:lnTo>
                        <a:pt x="286" y="2043"/>
                      </a:lnTo>
                      <a:lnTo>
                        <a:pt x="342" y="2028"/>
                      </a:lnTo>
                      <a:lnTo>
                        <a:pt x="396" y="2011"/>
                      </a:lnTo>
                      <a:lnTo>
                        <a:pt x="450" y="1991"/>
                      </a:lnTo>
                      <a:lnTo>
                        <a:pt x="502" y="1969"/>
                      </a:lnTo>
                      <a:lnTo>
                        <a:pt x="553" y="1944"/>
                      </a:lnTo>
                      <a:lnTo>
                        <a:pt x="603" y="1917"/>
                      </a:lnTo>
                      <a:lnTo>
                        <a:pt x="651" y="1888"/>
                      </a:lnTo>
                      <a:lnTo>
                        <a:pt x="698" y="1857"/>
                      </a:lnTo>
                      <a:lnTo>
                        <a:pt x="742" y="1824"/>
                      </a:lnTo>
                      <a:lnTo>
                        <a:pt x="785" y="1788"/>
                      </a:lnTo>
                      <a:lnTo>
                        <a:pt x="826" y="1751"/>
                      </a:lnTo>
                      <a:lnTo>
                        <a:pt x="864" y="1712"/>
                      </a:lnTo>
                      <a:lnTo>
                        <a:pt x="901" y="1672"/>
                      </a:lnTo>
                      <a:lnTo>
                        <a:pt x="935" y="1629"/>
                      </a:lnTo>
                      <a:lnTo>
                        <a:pt x="966" y="1585"/>
                      </a:lnTo>
                      <a:lnTo>
                        <a:pt x="995" y="1540"/>
                      </a:lnTo>
                      <a:lnTo>
                        <a:pt x="1022" y="1494"/>
                      </a:lnTo>
                      <a:lnTo>
                        <a:pt x="1046" y="1446"/>
                      </a:lnTo>
                      <a:lnTo>
                        <a:pt x="1067" y="1398"/>
                      </a:lnTo>
                      <a:lnTo>
                        <a:pt x="1086" y="1348"/>
                      </a:lnTo>
                      <a:lnTo>
                        <a:pt x="1102" y="1298"/>
                      </a:lnTo>
                      <a:lnTo>
                        <a:pt x="1115" y="1247"/>
                      </a:lnTo>
                      <a:lnTo>
                        <a:pt x="1125" y="1195"/>
                      </a:lnTo>
                      <a:lnTo>
                        <a:pt x="1132" y="1143"/>
                      </a:lnTo>
                      <a:lnTo>
                        <a:pt x="1137" y="1091"/>
                      </a:lnTo>
                      <a:lnTo>
                        <a:pt x="1138" y="1039"/>
                      </a:lnTo>
                      <a:lnTo>
                        <a:pt x="1137" y="987"/>
                      </a:lnTo>
                      <a:lnTo>
                        <a:pt x="1132" y="935"/>
                      </a:lnTo>
                      <a:lnTo>
                        <a:pt x="1125" y="883"/>
                      </a:lnTo>
                      <a:lnTo>
                        <a:pt x="1115" y="831"/>
                      </a:lnTo>
                      <a:lnTo>
                        <a:pt x="1102" y="780"/>
                      </a:lnTo>
                      <a:lnTo>
                        <a:pt x="1086" y="730"/>
                      </a:lnTo>
                      <a:lnTo>
                        <a:pt x="1067" y="680"/>
                      </a:lnTo>
                      <a:lnTo>
                        <a:pt x="1046" y="632"/>
                      </a:lnTo>
                      <a:lnTo>
                        <a:pt x="1022" y="584"/>
                      </a:lnTo>
                      <a:lnTo>
                        <a:pt x="995" y="538"/>
                      </a:lnTo>
                      <a:lnTo>
                        <a:pt x="966" y="493"/>
                      </a:lnTo>
                      <a:lnTo>
                        <a:pt x="935" y="449"/>
                      </a:lnTo>
                      <a:lnTo>
                        <a:pt x="901" y="407"/>
                      </a:lnTo>
                      <a:lnTo>
                        <a:pt x="864" y="366"/>
                      </a:lnTo>
                      <a:lnTo>
                        <a:pt x="826" y="327"/>
                      </a:lnTo>
                      <a:lnTo>
                        <a:pt x="785" y="290"/>
                      </a:lnTo>
                      <a:lnTo>
                        <a:pt x="742" y="254"/>
                      </a:lnTo>
                      <a:lnTo>
                        <a:pt x="698" y="221"/>
                      </a:lnTo>
                      <a:lnTo>
                        <a:pt x="651" y="190"/>
                      </a:lnTo>
                      <a:lnTo>
                        <a:pt x="603" y="161"/>
                      </a:lnTo>
                      <a:lnTo>
                        <a:pt x="553" y="134"/>
                      </a:lnTo>
                      <a:lnTo>
                        <a:pt x="502" y="109"/>
                      </a:lnTo>
                      <a:lnTo>
                        <a:pt x="450" y="87"/>
                      </a:lnTo>
                      <a:lnTo>
                        <a:pt x="396" y="68"/>
                      </a:lnTo>
                      <a:lnTo>
                        <a:pt x="342" y="50"/>
                      </a:lnTo>
                      <a:lnTo>
                        <a:pt x="286" y="35"/>
                      </a:lnTo>
                      <a:lnTo>
                        <a:pt x="230" y="23"/>
                      </a:lnTo>
                      <a:lnTo>
                        <a:pt x="173" y="13"/>
                      </a:lnTo>
                      <a:lnTo>
                        <a:pt x="116" y="6"/>
                      </a:lnTo>
                      <a:lnTo>
                        <a:pt x="58" y="2"/>
                      </a:lnTo>
                      <a:lnTo>
                        <a:pt x="1" y="0"/>
                      </a:lnTo>
                    </a:path>
                  </a:pathLst>
                </a:cu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91306" name="Freeform 141"/>
              <p:cNvSpPr>
                <a:spLocks noChangeArrowheads="1"/>
              </p:cNvSpPr>
              <p:nvPr/>
            </p:nvSpPr>
            <p:spPr bwMode="auto">
              <a:xfrm>
                <a:off x="2008" y="3244"/>
                <a:ext cx="308" cy="472"/>
              </a:xfrm>
              <a:custGeom>
                <a:avLst/>
                <a:gdLst>
                  <a:gd name="T0" fmla="*/ 70 w 1357"/>
                  <a:gd name="T1" fmla="*/ 0 h 2080"/>
                  <a:gd name="T2" fmla="*/ 0 w 1357"/>
                  <a:gd name="T3" fmla="*/ 0 h 2080"/>
                  <a:gd name="T4" fmla="*/ 0 w 1357"/>
                  <a:gd name="T5" fmla="*/ 107 h 2080"/>
                  <a:gd name="T6" fmla="*/ 70 w 1357"/>
                  <a:gd name="T7" fmla="*/ 107 h 208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357"/>
                  <a:gd name="T13" fmla="*/ 0 h 2080"/>
                  <a:gd name="T14" fmla="*/ 1357 w 1357"/>
                  <a:gd name="T15" fmla="*/ 2080 h 208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357" h="2080">
                    <a:moveTo>
                      <a:pt x="1356" y="0"/>
                    </a:moveTo>
                    <a:lnTo>
                      <a:pt x="0" y="0"/>
                    </a:lnTo>
                    <a:lnTo>
                      <a:pt x="0" y="2079"/>
                    </a:lnTo>
                    <a:lnTo>
                      <a:pt x="1356" y="2079"/>
                    </a:lnTo>
                  </a:path>
                </a:pathLst>
              </a:cu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91272" name="Line 142"/>
            <p:cNvSpPr>
              <a:spLocks noChangeShapeType="1"/>
            </p:cNvSpPr>
            <p:nvPr/>
          </p:nvSpPr>
          <p:spPr bwMode="auto">
            <a:xfrm flipH="1">
              <a:off x="3193" y="1884"/>
              <a:ext cx="61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1273" name="Line 143"/>
            <p:cNvSpPr>
              <a:spLocks noChangeShapeType="1"/>
            </p:cNvSpPr>
            <p:nvPr/>
          </p:nvSpPr>
          <p:spPr bwMode="auto">
            <a:xfrm flipH="1">
              <a:off x="3193" y="2022"/>
              <a:ext cx="61" cy="1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cxnSp>
          <p:nvCxnSpPr>
            <p:cNvPr id="91274" name="AutoShape 144"/>
            <p:cNvCxnSpPr>
              <a:cxnSpLocks noChangeShapeType="1"/>
              <a:stCxn id="91254" idx="1"/>
              <a:endCxn id="91303" idx="6"/>
            </p:cNvCxnSpPr>
            <p:nvPr/>
          </p:nvCxnSpPr>
          <p:spPr bwMode="auto">
            <a:xfrm rot="10800000">
              <a:off x="3577" y="1954"/>
              <a:ext cx="231" cy="150"/>
            </a:xfrm>
            <a:prstGeom prst="bentConnector3">
              <a:avLst>
                <a:gd name="adj1" fmla="val 51949"/>
              </a:avLst>
            </a:prstGeom>
            <a:noFill/>
            <a:ln w="254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91275" name="AutoShape 145"/>
            <p:cNvCxnSpPr>
              <a:cxnSpLocks noChangeShapeType="1"/>
              <a:stCxn id="91264" idx="1"/>
              <a:endCxn id="91267" idx="6"/>
            </p:cNvCxnSpPr>
            <p:nvPr/>
          </p:nvCxnSpPr>
          <p:spPr bwMode="auto">
            <a:xfrm rot="10800000">
              <a:off x="4848" y="1850"/>
              <a:ext cx="123" cy="242"/>
            </a:xfrm>
            <a:prstGeom prst="bentConnector3">
              <a:avLst>
                <a:gd name="adj1" fmla="val 53657"/>
              </a:avLst>
            </a:prstGeom>
            <a:noFill/>
            <a:ln w="254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sp>
          <p:nvSpPr>
            <p:cNvPr id="91276" name="Oval 146"/>
            <p:cNvSpPr>
              <a:spLocks noChangeArrowheads="1"/>
            </p:cNvSpPr>
            <p:nvPr/>
          </p:nvSpPr>
          <p:spPr bwMode="auto">
            <a:xfrm>
              <a:off x="2776" y="2007"/>
              <a:ext cx="41" cy="42"/>
            </a:xfrm>
            <a:prstGeom prst="ellipse">
              <a:avLst/>
            </a:prstGeom>
            <a:solidFill>
              <a:schemeClr val="bg2"/>
            </a:solidFill>
            <a:ln w="254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91277" name="AutoShape 147"/>
            <p:cNvCxnSpPr>
              <a:cxnSpLocks noChangeShapeType="1"/>
              <a:stCxn id="91260" idx="3"/>
              <a:endCxn id="91276" idx="4"/>
            </p:cNvCxnSpPr>
            <p:nvPr/>
          </p:nvCxnSpPr>
          <p:spPr bwMode="auto">
            <a:xfrm flipV="1">
              <a:off x="2672" y="2055"/>
              <a:ext cx="125" cy="153"/>
            </a:xfrm>
            <a:prstGeom prst="bentConnector2">
              <a:avLst/>
            </a:prstGeom>
            <a:noFill/>
            <a:ln w="254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91278" name="AutoShape 148"/>
            <p:cNvCxnSpPr>
              <a:cxnSpLocks noChangeShapeType="1"/>
              <a:stCxn id="91276" idx="0"/>
              <a:endCxn id="91288" idx="4"/>
            </p:cNvCxnSpPr>
            <p:nvPr/>
          </p:nvCxnSpPr>
          <p:spPr bwMode="auto">
            <a:xfrm flipV="1">
              <a:off x="2797" y="1795"/>
              <a:ext cx="0" cy="205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91279" name="AutoShape 149"/>
            <p:cNvCxnSpPr>
              <a:cxnSpLocks noChangeShapeType="1"/>
              <a:stCxn id="91276" idx="6"/>
              <a:endCxn id="91273" idx="1"/>
            </p:cNvCxnSpPr>
            <p:nvPr/>
          </p:nvCxnSpPr>
          <p:spPr bwMode="auto">
            <a:xfrm>
              <a:off x="2825" y="2028"/>
              <a:ext cx="368" cy="1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91280" name="Oval 150"/>
            <p:cNvSpPr>
              <a:spLocks noChangeArrowheads="1"/>
            </p:cNvSpPr>
            <p:nvPr/>
          </p:nvSpPr>
          <p:spPr bwMode="auto">
            <a:xfrm>
              <a:off x="5485" y="1592"/>
              <a:ext cx="42" cy="42"/>
            </a:xfrm>
            <a:prstGeom prst="ellipse">
              <a:avLst/>
            </a:prstGeom>
            <a:solidFill>
              <a:schemeClr val="bg2"/>
            </a:solidFill>
            <a:ln w="254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91281" name="AutoShape 151"/>
            <p:cNvCxnSpPr>
              <a:cxnSpLocks noChangeShapeType="1"/>
              <a:stCxn id="91265" idx="3"/>
              <a:endCxn id="91280" idx="4"/>
            </p:cNvCxnSpPr>
            <p:nvPr/>
          </p:nvCxnSpPr>
          <p:spPr bwMode="auto">
            <a:xfrm flipV="1">
              <a:off x="5363" y="1641"/>
              <a:ext cx="143" cy="434"/>
            </a:xfrm>
            <a:prstGeom prst="bentConnector2">
              <a:avLst/>
            </a:prstGeom>
            <a:noFill/>
            <a:ln w="254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91282" name="AutoShape 152"/>
            <p:cNvCxnSpPr>
              <a:cxnSpLocks noChangeShapeType="1"/>
              <a:stCxn id="91280" idx="0"/>
            </p:cNvCxnSpPr>
            <p:nvPr/>
          </p:nvCxnSpPr>
          <p:spPr bwMode="auto">
            <a:xfrm flipV="1">
              <a:off x="5506" y="1340"/>
              <a:ext cx="0" cy="244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91283" name="AutoShape 153"/>
            <p:cNvCxnSpPr>
              <a:cxnSpLocks noChangeShapeType="1"/>
              <a:stCxn id="91280" idx="2"/>
              <a:endCxn id="91272" idx="1"/>
            </p:cNvCxnSpPr>
            <p:nvPr/>
          </p:nvCxnSpPr>
          <p:spPr bwMode="auto">
            <a:xfrm rot="10800000" flipV="1">
              <a:off x="3193" y="1613"/>
              <a:ext cx="2285" cy="278"/>
            </a:xfrm>
            <a:prstGeom prst="bentConnector4">
              <a:avLst>
                <a:gd name="adj1" fmla="val 48491"/>
                <a:gd name="adj2" fmla="val -606"/>
              </a:avLst>
            </a:prstGeom>
            <a:noFill/>
            <a:ln w="254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sp>
          <p:nvSpPr>
            <p:cNvPr id="91284" name="Oval 154"/>
            <p:cNvSpPr>
              <a:spLocks noChangeArrowheads="1"/>
            </p:cNvSpPr>
            <p:nvPr/>
          </p:nvSpPr>
          <p:spPr bwMode="auto">
            <a:xfrm>
              <a:off x="4324" y="1874"/>
              <a:ext cx="41" cy="42"/>
            </a:xfrm>
            <a:prstGeom prst="ellipse">
              <a:avLst/>
            </a:prstGeom>
            <a:solidFill>
              <a:schemeClr val="bg2"/>
            </a:solidFill>
            <a:ln w="254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91285" name="AutoShape 155"/>
            <p:cNvCxnSpPr>
              <a:cxnSpLocks noChangeShapeType="1"/>
              <a:stCxn id="91255" idx="3"/>
              <a:endCxn id="91284" idx="4"/>
            </p:cNvCxnSpPr>
            <p:nvPr/>
          </p:nvCxnSpPr>
          <p:spPr bwMode="auto">
            <a:xfrm flipV="1">
              <a:off x="4194" y="1923"/>
              <a:ext cx="150" cy="164"/>
            </a:xfrm>
            <a:prstGeom prst="bentConnector2">
              <a:avLst/>
            </a:prstGeom>
            <a:noFill/>
            <a:ln w="254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91286" name="AutoShape 156"/>
            <p:cNvCxnSpPr>
              <a:cxnSpLocks noChangeShapeType="1"/>
              <a:stCxn id="91284" idx="0"/>
            </p:cNvCxnSpPr>
            <p:nvPr/>
          </p:nvCxnSpPr>
          <p:spPr bwMode="auto">
            <a:xfrm flipV="1">
              <a:off x="4345" y="1340"/>
              <a:ext cx="0" cy="526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91287" name="AutoShape 157"/>
            <p:cNvCxnSpPr>
              <a:cxnSpLocks noChangeShapeType="1"/>
              <a:stCxn id="91284" idx="6"/>
              <a:endCxn id="91270" idx="0"/>
            </p:cNvCxnSpPr>
            <p:nvPr/>
          </p:nvCxnSpPr>
          <p:spPr bwMode="auto">
            <a:xfrm flipV="1">
              <a:off x="4373" y="1894"/>
              <a:ext cx="109" cy="1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91288" name="Oval 158"/>
            <p:cNvSpPr>
              <a:spLocks noChangeArrowheads="1"/>
            </p:cNvSpPr>
            <p:nvPr/>
          </p:nvSpPr>
          <p:spPr bwMode="auto">
            <a:xfrm>
              <a:off x="2776" y="1747"/>
              <a:ext cx="41" cy="41"/>
            </a:xfrm>
            <a:prstGeom prst="ellipse">
              <a:avLst/>
            </a:prstGeom>
            <a:solidFill>
              <a:schemeClr val="bg2"/>
            </a:solidFill>
            <a:ln w="254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91289" name="AutoShape 159"/>
            <p:cNvCxnSpPr>
              <a:cxnSpLocks noChangeShapeType="1"/>
              <a:stCxn id="91269" idx="0"/>
              <a:endCxn id="91288" idx="6"/>
            </p:cNvCxnSpPr>
            <p:nvPr/>
          </p:nvCxnSpPr>
          <p:spPr bwMode="auto">
            <a:xfrm flipH="1" flipV="1">
              <a:off x="2825" y="1768"/>
              <a:ext cx="1653" cy="3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91290" name="AutoShape 160"/>
            <p:cNvCxnSpPr>
              <a:cxnSpLocks noChangeShapeType="1"/>
              <a:stCxn id="91288" idx="0"/>
            </p:cNvCxnSpPr>
            <p:nvPr/>
          </p:nvCxnSpPr>
          <p:spPr bwMode="auto">
            <a:xfrm flipV="1">
              <a:off x="2797" y="1340"/>
              <a:ext cx="0" cy="399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91291" name="AutoShape 161"/>
            <p:cNvCxnSpPr>
              <a:cxnSpLocks noChangeShapeType="1"/>
              <a:stCxn id="91288" idx="2"/>
              <a:endCxn id="91304" idx="2"/>
            </p:cNvCxnSpPr>
            <p:nvPr/>
          </p:nvCxnSpPr>
          <p:spPr bwMode="auto">
            <a:xfrm rot="10800000" flipV="1">
              <a:off x="2212" y="1768"/>
              <a:ext cx="556" cy="422"/>
            </a:xfrm>
            <a:prstGeom prst="bentConnector3">
              <a:avLst>
                <a:gd name="adj1" fmla="val 110611"/>
              </a:avLst>
            </a:prstGeom>
            <a:noFill/>
            <a:ln w="254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91292" name="AutoShape 162"/>
            <p:cNvCxnSpPr>
              <a:cxnSpLocks noChangeShapeType="1"/>
              <a:stCxn id="91280" idx="6"/>
              <a:endCxn id="91262" idx="1"/>
            </p:cNvCxnSpPr>
            <p:nvPr/>
          </p:nvCxnSpPr>
          <p:spPr bwMode="auto">
            <a:xfrm flipH="1">
              <a:off x="2280" y="1613"/>
              <a:ext cx="3255" cy="975"/>
            </a:xfrm>
            <a:prstGeom prst="bentConnector5">
              <a:avLst>
                <a:gd name="adj1" fmla="val -4176"/>
                <a:gd name="adj2" fmla="val 114051"/>
                <a:gd name="adj3" fmla="val 104426"/>
              </a:avLst>
            </a:prstGeom>
            <a:noFill/>
            <a:ln w="254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sp>
          <p:nvSpPr>
            <p:cNvPr id="91293" name="Text Box 163"/>
            <p:cNvSpPr txBox="1">
              <a:spLocks noChangeArrowheads="1"/>
            </p:cNvSpPr>
            <p:nvPr/>
          </p:nvSpPr>
          <p:spPr bwMode="auto">
            <a:xfrm>
              <a:off x="2779" y="1200"/>
              <a:ext cx="268" cy="231"/>
            </a:xfrm>
            <a:prstGeom prst="rect">
              <a:avLst/>
            </a:prstGeom>
            <a:noFill/>
            <a:ln w="254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Q</a:t>
              </a:r>
              <a:r>
                <a:rPr lang="en-US" baseline="-25000"/>
                <a:t>2</a:t>
              </a:r>
            </a:p>
          </p:txBody>
        </p:sp>
        <p:sp>
          <p:nvSpPr>
            <p:cNvPr id="91294" name="Text Box 164"/>
            <p:cNvSpPr txBox="1">
              <a:spLocks noChangeArrowheads="1"/>
            </p:cNvSpPr>
            <p:nvPr/>
          </p:nvSpPr>
          <p:spPr bwMode="auto">
            <a:xfrm>
              <a:off x="4371" y="1209"/>
              <a:ext cx="268" cy="231"/>
            </a:xfrm>
            <a:prstGeom prst="rect">
              <a:avLst/>
            </a:prstGeom>
            <a:noFill/>
            <a:ln w="254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Q</a:t>
              </a:r>
              <a:r>
                <a:rPr lang="en-US" baseline="-25000"/>
                <a:t>1</a:t>
              </a:r>
            </a:p>
          </p:txBody>
        </p:sp>
        <p:sp>
          <p:nvSpPr>
            <p:cNvPr id="91295" name="Text Box 165"/>
            <p:cNvSpPr txBox="1">
              <a:spLocks noChangeArrowheads="1"/>
            </p:cNvSpPr>
            <p:nvPr/>
          </p:nvSpPr>
          <p:spPr bwMode="auto">
            <a:xfrm>
              <a:off x="5515" y="1209"/>
              <a:ext cx="268" cy="231"/>
            </a:xfrm>
            <a:prstGeom prst="rect">
              <a:avLst/>
            </a:prstGeom>
            <a:noFill/>
            <a:ln w="254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Q</a:t>
              </a:r>
              <a:r>
                <a:rPr lang="en-US" baseline="-25000"/>
                <a:t>0</a:t>
              </a:r>
            </a:p>
          </p:txBody>
        </p:sp>
        <p:sp>
          <p:nvSpPr>
            <p:cNvPr id="91296" name="Oval 166"/>
            <p:cNvSpPr>
              <a:spLocks noChangeArrowheads="1"/>
            </p:cNvSpPr>
            <p:nvPr/>
          </p:nvSpPr>
          <p:spPr bwMode="auto">
            <a:xfrm>
              <a:off x="3678" y="2793"/>
              <a:ext cx="41" cy="41"/>
            </a:xfrm>
            <a:prstGeom prst="ellipse">
              <a:avLst/>
            </a:prstGeom>
            <a:solidFill>
              <a:schemeClr val="bg2"/>
            </a:solidFill>
            <a:ln w="254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91297" name="AutoShape 167"/>
            <p:cNvCxnSpPr>
              <a:cxnSpLocks noChangeShapeType="1"/>
              <a:stCxn id="91296" idx="0"/>
              <a:endCxn id="91317" idx="3"/>
            </p:cNvCxnSpPr>
            <p:nvPr/>
          </p:nvCxnSpPr>
          <p:spPr bwMode="auto">
            <a:xfrm rot="-5400000">
              <a:off x="3522" y="2483"/>
              <a:ext cx="480" cy="126"/>
            </a:xfrm>
            <a:prstGeom prst="bentConnector2">
              <a:avLst/>
            </a:prstGeom>
            <a:noFill/>
            <a:ln w="254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91298" name="AutoShape 168"/>
            <p:cNvCxnSpPr>
              <a:cxnSpLocks noChangeShapeType="1"/>
              <a:stCxn id="91296" idx="6"/>
              <a:endCxn id="91315" idx="3"/>
            </p:cNvCxnSpPr>
            <p:nvPr/>
          </p:nvCxnSpPr>
          <p:spPr bwMode="auto">
            <a:xfrm flipV="1">
              <a:off x="3726" y="2293"/>
              <a:ext cx="1269" cy="521"/>
            </a:xfrm>
            <a:prstGeom prst="bentConnector3">
              <a:avLst>
                <a:gd name="adj1" fmla="val 87278"/>
              </a:avLst>
            </a:prstGeom>
            <a:noFill/>
            <a:ln w="254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sp>
          <p:nvSpPr>
            <p:cNvPr id="91299" name="Oval 169"/>
            <p:cNvSpPr>
              <a:spLocks noChangeArrowheads="1"/>
            </p:cNvSpPr>
            <p:nvPr/>
          </p:nvSpPr>
          <p:spPr bwMode="auto">
            <a:xfrm>
              <a:off x="2023" y="2792"/>
              <a:ext cx="41" cy="42"/>
            </a:xfrm>
            <a:prstGeom prst="ellipse">
              <a:avLst/>
            </a:prstGeom>
            <a:solidFill>
              <a:schemeClr val="bg2"/>
            </a:solidFill>
            <a:ln w="254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91300" name="AutoShape 170"/>
            <p:cNvCxnSpPr>
              <a:cxnSpLocks noChangeShapeType="1"/>
              <a:stCxn id="91299" idx="0"/>
              <a:endCxn id="91258" idx="3"/>
            </p:cNvCxnSpPr>
            <p:nvPr/>
          </p:nvCxnSpPr>
          <p:spPr bwMode="auto">
            <a:xfrm rot="-5400000">
              <a:off x="1970" y="2452"/>
              <a:ext cx="406" cy="257"/>
            </a:xfrm>
            <a:prstGeom prst="bentConnector2">
              <a:avLst/>
            </a:prstGeom>
            <a:noFill/>
            <a:ln w="254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91301" name="AutoShape 171"/>
            <p:cNvCxnSpPr>
              <a:cxnSpLocks noChangeShapeType="1"/>
              <a:stCxn id="91299" idx="6"/>
              <a:endCxn id="91296" idx="2"/>
            </p:cNvCxnSpPr>
            <p:nvPr/>
          </p:nvCxnSpPr>
          <p:spPr bwMode="auto">
            <a:xfrm>
              <a:off x="2072" y="2813"/>
              <a:ext cx="1598" cy="1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91302" name="AutoShape 172"/>
            <p:cNvCxnSpPr>
              <a:cxnSpLocks noChangeShapeType="1"/>
              <a:stCxn id="91299" idx="2"/>
            </p:cNvCxnSpPr>
            <p:nvPr/>
          </p:nvCxnSpPr>
          <p:spPr bwMode="auto">
            <a:xfrm flipH="1">
              <a:off x="1721" y="2813"/>
              <a:ext cx="294" cy="1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91303" name="Oval 173"/>
            <p:cNvSpPr>
              <a:spLocks noChangeArrowheads="1"/>
            </p:cNvSpPr>
            <p:nvPr/>
          </p:nvSpPr>
          <p:spPr bwMode="auto">
            <a:xfrm>
              <a:off x="3528" y="1933"/>
              <a:ext cx="41" cy="41"/>
            </a:xfrm>
            <a:prstGeom prst="ellipse">
              <a:avLst/>
            </a:prstGeom>
            <a:noFill/>
            <a:ln w="254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1304" name="Oval 174"/>
            <p:cNvSpPr>
              <a:spLocks noChangeArrowheads="1"/>
            </p:cNvSpPr>
            <p:nvPr/>
          </p:nvSpPr>
          <p:spPr bwMode="auto">
            <a:xfrm>
              <a:off x="2220" y="2152"/>
              <a:ext cx="84" cy="76"/>
            </a:xfrm>
            <a:prstGeom prst="ellipse">
              <a:avLst/>
            </a:prstGeom>
            <a:solidFill>
              <a:srgbClr val="FFFFFF"/>
            </a:solidFill>
            <a:ln w="254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91248" name="Text Box 177"/>
          <p:cNvSpPr txBox="1">
            <a:spLocks noChangeArrowheads="1"/>
          </p:cNvSpPr>
          <p:nvPr/>
        </p:nvSpPr>
        <p:spPr bwMode="auto">
          <a:xfrm>
            <a:off x="406400" y="4564063"/>
            <a:ext cx="1689100" cy="650875"/>
          </a:xfrm>
          <a:prstGeom prst="rect">
            <a:avLst/>
          </a:prstGeom>
          <a:solidFill>
            <a:srgbClr val="FFFF99">
              <a:alpha val="70195"/>
            </a:srgbClr>
          </a:solidFill>
          <a:ln w="9525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>
            <a:spAutoFit/>
          </a:bodyPr>
          <a:lstStyle/>
          <a:p>
            <a:pPr algn="l"/>
            <a:r>
              <a:rPr lang="en-US"/>
              <a:t>Inputs changed due to outputs</a:t>
            </a:r>
          </a:p>
        </p:txBody>
      </p:sp>
      <p:sp>
        <p:nvSpPr>
          <p:cNvPr id="91249" name="Oval 178"/>
          <p:cNvSpPr>
            <a:spLocks noChangeArrowheads="1"/>
          </p:cNvSpPr>
          <p:nvPr/>
        </p:nvSpPr>
        <p:spPr bwMode="auto">
          <a:xfrm>
            <a:off x="3048000" y="3200400"/>
            <a:ext cx="571500" cy="965200"/>
          </a:xfrm>
          <a:prstGeom prst="ellipse">
            <a:avLst/>
          </a:prstGeom>
          <a:noFill/>
          <a:ln w="19050">
            <a:solidFill>
              <a:srgbClr val="FF6600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1250" name="Oval 179"/>
          <p:cNvSpPr>
            <a:spLocks noChangeArrowheads="1"/>
          </p:cNvSpPr>
          <p:nvPr/>
        </p:nvSpPr>
        <p:spPr bwMode="auto">
          <a:xfrm>
            <a:off x="4800600" y="2832100"/>
            <a:ext cx="349250" cy="715963"/>
          </a:xfrm>
          <a:prstGeom prst="ellipse">
            <a:avLst/>
          </a:prstGeom>
          <a:noFill/>
          <a:ln w="19050">
            <a:solidFill>
              <a:srgbClr val="FF6600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1251" name="Oval 180"/>
          <p:cNvSpPr>
            <a:spLocks noChangeArrowheads="1"/>
          </p:cNvSpPr>
          <p:nvPr/>
        </p:nvSpPr>
        <p:spPr bwMode="auto">
          <a:xfrm>
            <a:off x="5715000" y="3255963"/>
            <a:ext cx="349250" cy="401637"/>
          </a:xfrm>
          <a:prstGeom prst="ellipse">
            <a:avLst/>
          </a:prstGeom>
          <a:noFill/>
          <a:ln w="19050">
            <a:solidFill>
              <a:srgbClr val="FF6600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1252" name="Oval 181"/>
          <p:cNvSpPr>
            <a:spLocks noChangeArrowheads="1"/>
          </p:cNvSpPr>
          <p:nvPr/>
        </p:nvSpPr>
        <p:spPr bwMode="auto">
          <a:xfrm>
            <a:off x="6872288" y="2527300"/>
            <a:ext cx="349250" cy="401638"/>
          </a:xfrm>
          <a:prstGeom prst="ellipse">
            <a:avLst/>
          </a:prstGeom>
          <a:noFill/>
          <a:ln w="19050">
            <a:solidFill>
              <a:srgbClr val="FF6600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ECEN 301</a:t>
            </a:r>
          </a:p>
        </p:txBody>
      </p:sp>
      <p:sp>
        <p:nvSpPr>
          <p:cNvPr id="92163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Discussion #25 – Final Review</a:t>
            </a:r>
          </a:p>
        </p:txBody>
      </p:sp>
      <p:sp>
        <p:nvSpPr>
          <p:cNvPr id="92164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1BDC966A-AA37-4D20-8E89-2806B1870CA1}" type="slidenum">
              <a:rPr lang="en-US" smtClean="0"/>
              <a:pPr lvl="1"/>
              <a:t>83</a:t>
            </a:fld>
            <a:endParaRPr lang="en-US" smtClean="0"/>
          </a:p>
        </p:txBody>
      </p:sp>
      <p:sp>
        <p:nvSpPr>
          <p:cNvPr id="921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Sequential Logic</a:t>
            </a:r>
          </a:p>
        </p:txBody>
      </p:sp>
      <p:sp>
        <p:nvSpPr>
          <p:cNvPr id="9216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06400" y="1333500"/>
            <a:ext cx="8585200" cy="881063"/>
          </a:xfrm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sz="2400" b="1" u="sng" smtClean="0"/>
              <a:t>Example9</a:t>
            </a:r>
            <a:r>
              <a:rPr lang="en-US" sz="2400" smtClean="0"/>
              <a:t>: Assuming the outputs of the following circuit start in a 000 state, determine the outputs for 4 clock cycles</a:t>
            </a:r>
          </a:p>
        </p:txBody>
      </p:sp>
      <p:sp>
        <p:nvSpPr>
          <p:cNvPr id="92167" name="Text Box 4"/>
          <p:cNvSpPr txBox="1">
            <a:spLocks noChangeArrowheads="1"/>
          </p:cNvSpPr>
          <p:nvPr/>
        </p:nvSpPr>
        <p:spPr bwMode="auto">
          <a:xfrm>
            <a:off x="2635250" y="4114800"/>
            <a:ext cx="641350" cy="366713"/>
          </a:xfrm>
          <a:prstGeom prst="rect">
            <a:avLst/>
          </a:prstGeom>
          <a:noFill/>
          <a:ln w="254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/>
              <a:t>CLK</a:t>
            </a:r>
          </a:p>
        </p:txBody>
      </p:sp>
      <p:graphicFrame>
        <p:nvGraphicFramePr>
          <p:cNvPr id="954551" name="Group 183"/>
          <p:cNvGraphicFramePr>
            <a:graphicFrameLocks noGrp="1"/>
          </p:cNvGraphicFramePr>
          <p:nvPr>
            <p:ph sz="half" idx="2"/>
          </p:nvPr>
        </p:nvGraphicFramePr>
        <p:xfrm>
          <a:off x="304800" y="2459038"/>
          <a:ext cx="2122488" cy="1676400"/>
        </p:xfrm>
        <a:graphic>
          <a:graphicData uri="http://schemas.openxmlformats.org/drawingml/2006/table">
            <a:tbl>
              <a:tblPr/>
              <a:tblGrid>
                <a:gridCol w="752475"/>
                <a:gridCol w="501650"/>
                <a:gridCol w="438150"/>
                <a:gridCol w="430213"/>
              </a:tblGrid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Cycle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Q</a:t>
                      </a:r>
                      <a:r>
                        <a:rPr kumimoji="0" lang="en-US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Q</a:t>
                      </a:r>
                      <a:r>
                        <a:rPr kumimoji="0" lang="en-US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Q</a:t>
                      </a:r>
                      <a:r>
                        <a:rPr kumimoji="0" lang="en-US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start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954396" name="Group 28"/>
          <p:cNvGraphicFramePr>
            <a:graphicFrameLocks noGrp="1"/>
          </p:cNvGraphicFramePr>
          <p:nvPr/>
        </p:nvGraphicFramePr>
        <p:xfrm>
          <a:off x="5181600" y="4953000"/>
          <a:ext cx="1905000" cy="1066800"/>
        </p:xfrm>
        <a:graphic>
          <a:graphicData uri="http://schemas.openxmlformats.org/drawingml/2006/table">
            <a:tbl>
              <a:tblPr/>
              <a:tblGrid>
                <a:gridCol w="457200"/>
                <a:gridCol w="762000"/>
                <a:gridCol w="685800"/>
              </a:tblGrid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CLK</a:t>
                      </a:r>
                      <a:endParaRPr kumimoji="0" lang="en-US" sz="2000" b="0" i="0" u="none" strike="noStrike" cap="none" normalizeH="0" baseline="-2500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Q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new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Q</a:t>
                      </a:r>
                      <a:r>
                        <a:rPr kumimoji="0" lang="en-US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old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95A9">
                        <a:alpha val="50000"/>
                      </a:srgbClr>
                    </a:solidFill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Q</a:t>
                      </a:r>
                      <a:r>
                        <a:rPr kumimoji="0" lang="en-US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old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95A9">
                        <a:alpha val="5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92211" name="Line 44"/>
          <p:cNvSpPr>
            <a:spLocks noChangeShapeType="1"/>
          </p:cNvSpPr>
          <p:nvPr/>
        </p:nvSpPr>
        <p:spPr bwMode="auto">
          <a:xfrm flipV="1">
            <a:off x="6043613" y="5392738"/>
            <a:ext cx="0" cy="279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lg" len="lg"/>
            <a:tailEnd type="arrow" w="lg" len="med"/>
          </a:ln>
        </p:spPr>
        <p:txBody>
          <a:bodyPr/>
          <a:lstStyle/>
          <a:p>
            <a:endParaRPr lang="en-US"/>
          </a:p>
        </p:txBody>
      </p:sp>
      <p:sp>
        <p:nvSpPr>
          <p:cNvPr id="92212" name="Line 45"/>
          <p:cNvSpPr>
            <a:spLocks noChangeShapeType="1"/>
          </p:cNvSpPr>
          <p:nvPr/>
        </p:nvSpPr>
        <p:spPr bwMode="auto">
          <a:xfrm flipV="1">
            <a:off x="6043613" y="5700713"/>
            <a:ext cx="0" cy="279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lg" len="lg"/>
            <a:tailEnd type="arrow" w="lg" len="med"/>
          </a:ln>
        </p:spPr>
        <p:txBody>
          <a:bodyPr/>
          <a:lstStyle/>
          <a:p>
            <a:endParaRPr lang="en-US"/>
          </a:p>
        </p:txBody>
      </p:sp>
      <p:sp>
        <p:nvSpPr>
          <p:cNvPr id="92213" name="Line 46"/>
          <p:cNvSpPr>
            <a:spLocks noChangeShapeType="1"/>
          </p:cNvSpPr>
          <p:nvPr/>
        </p:nvSpPr>
        <p:spPr bwMode="auto">
          <a:xfrm>
            <a:off x="6553200" y="5756275"/>
            <a:ext cx="354013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954415" name="Group 47"/>
          <p:cNvGraphicFramePr>
            <a:graphicFrameLocks noGrp="1"/>
          </p:cNvGraphicFramePr>
          <p:nvPr/>
        </p:nvGraphicFramePr>
        <p:xfrm>
          <a:off x="7162800" y="4953000"/>
          <a:ext cx="1905000" cy="1066800"/>
        </p:xfrm>
        <a:graphic>
          <a:graphicData uri="http://schemas.openxmlformats.org/drawingml/2006/table">
            <a:tbl>
              <a:tblPr/>
              <a:tblGrid>
                <a:gridCol w="457200"/>
                <a:gridCol w="762000"/>
                <a:gridCol w="685800"/>
              </a:tblGrid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CLK</a:t>
                      </a:r>
                      <a:endParaRPr kumimoji="0" lang="en-US" sz="2000" b="0" i="0" u="none" strike="noStrike" cap="none" normalizeH="0" baseline="-2500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Q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new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95A9">
                        <a:alpha val="50000"/>
                      </a:srgbClr>
                    </a:solidFill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95A9">
                        <a:alpha val="5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92230" name="Line 63"/>
          <p:cNvSpPr>
            <a:spLocks noChangeShapeType="1"/>
          </p:cNvSpPr>
          <p:nvPr/>
        </p:nvSpPr>
        <p:spPr bwMode="auto">
          <a:xfrm flipV="1">
            <a:off x="8001000" y="5362575"/>
            <a:ext cx="0" cy="279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lg" len="lg"/>
            <a:tailEnd type="arrow" w="lg" len="med"/>
          </a:ln>
        </p:spPr>
        <p:txBody>
          <a:bodyPr/>
          <a:lstStyle/>
          <a:p>
            <a:endParaRPr lang="en-US"/>
          </a:p>
        </p:txBody>
      </p:sp>
      <p:sp>
        <p:nvSpPr>
          <p:cNvPr id="92231" name="Line 64"/>
          <p:cNvSpPr>
            <a:spLocks noChangeShapeType="1"/>
          </p:cNvSpPr>
          <p:nvPr/>
        </p:nvSpPr>
        <p:spPr bwMode="auto">
          <a:xfrm flipV="1">
            <a:off x="8001000" y="5670550"/>
            <a:ext cx="0" cy="279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lg" len="lg"/>
            <a:tailEnd type="arrow" w="lg" len="med"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954433" name="Group 65"/>
          <p:cNvGraphicFramePr>
            <a:graphicFrameLocks noGrp="1"/>
          </p:cNvGraphicFramePr>
          <p:nvPr/>
        </p:nvGraphicFramePr>
        <p:xfrm>
          <a:off x="2743200" y="4564063"/>
          <a:ext cx="2362200" cy="1737360"/>
        </p:xfrm>
        <a:graphic>
          <a:graphicData uri="http://schemas.openxmlformats.org/drawingml/2006/table">
            <a:tbl>
              <a:tblPr/>
              <a:tblGrid>
                <a:gridCol w="457200"/>
                <a:gridCol w="457200"/>
                <a:gridCol w="762000"/>
                <a:gridCol w="685800"/>
              </a:tblGrid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J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K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CLK</a:t>
                      </a:r>
                      <a:endParaRPr kumimoji="0" lang="en-US" sz="2000" b="0" i="0" u="none" strike="noStrike" cap="none" normalizeH="0" baseline="-2500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Q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new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Q</a:t>
                      </a:r>
                      <a:r>
                        <a:rPr kumimoji="0" lang="en-US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old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95A9">
                        <a:alpha val="50000"/>
                      </a:srgbClr>
                    </a:solidFill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95A9">
                        <a:alpha val="50000"/>
                      </a:srgbClr>
                    </a:solidFill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95A9">
                        <a:alpha val="50000"/>
                      </a:srgbClr>
                    </a:solidFill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Q</a:t>
                      </a:r>
                      <a:r>
                        <a:rPr kumimoji="0" lang="en-US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old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95A9">
                        <a:alpha val="5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92259" name="Line 92"/>
          <p:cNvSpPr>
            <a:spLocks noChangeShapeType="1"/>
          </p:cNvSpPr>
          <p:nvPr/>
        </p:nvSpPr>
        <p:spPr bwMode="auto">
          <a:xfrm flipV="1">
            <a:off x="3986213" y="4986338"/>
            <a:ext cx="0" cy="279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lg" len="lg"/>
            <a:tailEnd type="arrow" w="lg" len="med"/>
          </a:ln>
        </p:spPr>
        <p:txBody>
          <a:bodyPr/>
          <a:lstStyle/>
          <a:p>
            <a:endParaRPr lang="en-US"/>
          </a:p>
        </p:txBody>
      </p:sp>
      <p:sp>
        <p:nvSpPr>
          <p:cNvPr id="92260" name="Line 93"/>
          <p:cNvSpPr>
            <a:spLocks noChangeShapeType="1"/>
          </p:cNvSpPr>
          <p:nvPr/>
        </p:nvSpPr>
        <p:spPr bwMode="auto">
          <a:xfrm flipV="1">
            <a:off x="3986213" y="5294313"/>
            <a:ext cx="0" cy="279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lg" len="lg"/>
            <a:tailEnd type="arrow" w="lg" len="med"/>
          </a:ln>
        </p:spPr>
        <p:txBody>
          <a:bodyPr/>
          <a:lstStyle/>
          <a:p>
            <a:endParaRPr lang="en-US"/>
          </a:p>
        </p:txBody>
      </p:sp>
      <p:sp>
        <p:nvSpPr>
          <p:cNvPr id="92261" name="Line 94"/>
          <p:cNvSpPr>
            <a:spLocks noChangeShapeType="1"/>
          </p:cNvSpPr>
          <p:nvPr/>
        </p:nvSpPr>
        <p:spPr bwMode="auto">
          <a:xfrm flipV="1">
            <a:off x="3984625" y="5635625"/>
            <a:ext cx="0" cy="279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lg" len="lg"/>
            <a:tailEnd type="arrow" w="lg" len="med"/>
          </a:ln>
        </p:spPr>
        <p:txBody>
          <a:bodyPr/>
          <a:lstStyle/>
          <a:p>
            <a:endParaRPr lang="en-US"/>
          </a:p>
        </p:txBody>
      </p:sp>
      <p:sp>
        <p:nvSpPr>
          <p:cNvPr id="92262" name="Line 95"/>
          <p:cNvSpPr>
            <a:spLocks noChangeShapeType="1"/>
          </p:cNvSpPr>
          <p:nvPr/>
        </p:nvSpPr>
        <p:spPr bwMode="auto">
          <a:xfrm flipV="1">
            <a:off x="3984625" y="5976938"/>
            <a:ext cx="0" cy="279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lg" len="lg"/>
            <a:tailEnd type="arrow" w="lg" len="med"/>
          </a:ln>
        </p:spPr>
        <p:txBody>
          <a:bodyPr/>
          <a:lstStyle/>
          <a:p>
            <a:endParaRPr lang="en-US"/>
          </a:p>
        </p:txBody>
      </p:sp>
      <p:sp>
        <p:nvSpPr>
          <p:cNvPr id="92263" name="Line 96"/>
          <p:cNvSpPr>
            <a:spLocks noChangeShapeType="1"/>
          </p:cNvSpPr>
          <p:nvPr/>
        </p:nvSpPr>
        <p:spPr bwMode="auto">
          <a:xfrm>
            <a:off x="4560888" y="6021388"/>
            <a:ext cx="354012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92264" name="Text Box 97"/>
          <p:cNvSpPr txBox="1">
            <a:spLocks noChangeArrowheads="1"/>
          </p:cNvSpPr>
          <p:nvPr/>
        </p:nvSpPr>
        <p:spPr bwMode="auto">
          <a:xfrm>
            <a:off x="4110038" y="2133600"/>
            <a:ext cx="298450" cy="366713"/>
          </a:xfrm>
          <a:prstGeom prst="rect">
            <a:avLst/>
          </a:prstGeom>
          <a:noFill/>
          <a:ln w="254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800000"/>
                </a:solidFill>
              </a:rPr>
              <a:t>1</a:t>
            </a:r>
          </a:p>
        </p:txBody>
      </p:sp>
      <p:sp>
        <p:nvSpPr>
          <p:cNvPr id="92265" name="Text Box 98"/>
          <p:cNvSpPr txBox="1">
            <a:spLocks noChangeArrowheads="1"/>
          </p:cNvSpPr>
          <p:nvPr/>
        </p:nvSpPr>
        <p:spPr bwMode="auto">
          <a:xfrm>
            <a:off x="6635750" y="2133600"/>
            <a:ext cx="298450" cy="366713"/>
          </a:xfrm>
          <a:prstGeom prst="rect">
            <a:avLst/>
          </a:prstGeom>
          <a:noFill/>
          <a:ln w="254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800000"/>
                </a:solidFill>
              </a:rPr>
              <a:t>0</a:t>
            </a:r>
          </a:p>
        </p:txBody>
      </p:sp>
      <p:sp>
        <p:nvSpPr>
          <p:cNvPr id="92266" name="Text Box 99"/>
          <p:cNvSpPr txBox="1">
            <a:spLocks noChangeArrowheads="1"/>
          </p:cNvSpPr>
          <p:nvPr/>
        </p:nvSpPr>
        <p:spPr bwMode="auto">
          <a:xfrm>
            <a:off x="8388350" y="2133600"/>
            <a:ext cx="298450" cy="366713"/>
          </a:xfrm>
          <a:prstGeom prst="rect">
            <a:avLst/>
          </a:prstGeom>
          <a:noFill/>
          <a:ln w="254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800000"/>
                </a:solidFill>
              </a:rPr>
              <a:t>0</a:t>
            </a:r>
          </a:p>
        </p:txBody>
      </p:sp>
      <p:sp>
        <p:nvSpPr>
          <p:cNvPr id="92267" name="Text Box 100"/>
          <p:cNvSpPr txBox="1">
            <a:spLocks noChangeArrowheads="1"/>
          </p:cNvSpPr>
          <p:nvPr/>
        </p:nvSpPr>
        <p:spPr bwMode="auto">
          <a:xfrm>
            <a:off x="4832350" y="3200400"/>
            <a:ext cx="273050" cy="304800"/>
          </a:xfrm>
          <a:prstGeom prst="rect">
            <a:avLst/>
          </a:prstGeom>
          <a:noFill/>
          <a:ln w="254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800000"/>
                </a:solidFill>
              </a:rPr>
              <a:t>0</a:t>
            </a:r>
          </a:p>
        </p:txBody>
      </p:sp>
      <p:sp>
        <p:nvSpPr>
          <p:cNvPr id="92268" name="Text Box 101"/>
          <p:cNvSpPr txBox="1">
            <a:spLocks noChangeArrowheads="1"/>
          </p:cNvSpPr>
          <p:nvPr/>
        </p:nvSpPr>
        <p:spPr bwMode="auto">
          <a:xfrm>
            <a:off x="4832350" y="2895600"/>
            <a:ext cx="273050" cy="304800"/>
          </a:xfrm>
          <a:prstGeom prst="rect">
            <a:avLst/>
          </a:prstGeom>
          <a:noFill/>
          <a:ln w="254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800000"/>
                </a:solidFill>
              </a:rPr>
              <a:t>0</a:t>
            </a:r>
          </a:p>
        </p:txBody>
      </p:sp>
      <p:sp>
        <p:nvSpPr>
          <p:cNvPr id="92269" name="Text Box 102"/>
          <p:cNvSpPr txBox="1">
            <a:spLocks noChangeArrowheads="1"/>
          </p:cNvSpPr>
          <p:nvPr/>
        </p:nvSpPr>
        <p:spPr bwMode="auto">
          <a:xfrm>
            <a:off x="6929438" y="2971800"/>
            <a:ext cx="273050" cy="304800"/>
          </a:xfrm>
          <a:prstGeom prst="rect">
            <a:avLst/>
          </a:prstGeom>
          <a:noFill/>
          <a:ln w="254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800000"/>
                </a:solidFill>
              </a:rPr>
              <a:t>1</a:t>
            </a:r>
          </a:p>
        </p:txBody>
      </p:sp>
      <p:sp>
        <p:nvSpPr>
          <p:cNvPr id="92270" name="Text Box 103"/>
          <p:cNvSpPr txBox="1">
            <a:spLocks noChangeArrowheads="1"/>
          </p:cNvSpPr>
          <p:nvPr/>
        </p:nvSpPr>
        <p:spPr bwMode="auto">
          <a:xfrm>
            <a:off x="6934200" y="2527300"/>
            <a:ext cx="273050" cy="304800"/>
          </a:xfrm>
          <a:prstGeom prst="rect">
            <a:avLst/>
          </a:prstGeom>
          <a:noFill/>
          <a:ln w="254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800000"/>
                </a:solidFill>
              </a:rPr>
              <a:t>0</a:t>
            </a:r>
          </a:p>
        </p:txBody>
      </p:sp>
      <p:sp>
        <p:nvSpPr>
          <p:cNvPr id="92271" name="Text Box 104"/>
          <p:cNvSpPr txBox="1">
            <a:spLocks noChangeArrowheads="1"/>
          </p:cNvSpPr>
          <p:nvPr/>
        </p:nvSpPr>
        <p:spPr bwMode="auto">
          <a:xfrm>
            <a:off x="5746750" y="3276600"/>
            <a:ext cx="273050" cy="304800"/>
          </a:xfrm>
          <a:prstGeom prst="rect">
            <a:avLst/>
          </a:prstGeom>
          <a:noFill/>
          <a:ln w="254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800000"/>
                </a:solidFill>
              </a:rPr>
              <a:t>1</a:t>
            </a:r>
          </a:p>
        </p:txBody>
      </p:sp>
      <p:sp>
        <p:nvSpPr>
          <p:cNvPr id="92272" name="Text Box 105"/>
          <p:cNvSpPr txBox="1">
            <a:spLocks noChangeArrowheads="1"/>
          </p:cNvSpPr>
          <p:nvPr/>
        </p:nvSpPr>
        <p:spPr bwMode="auto">
          <a:xfrm>
            <a:off x="7543800" y="3048000"/>
            <a:ext cx="273050" cy="304800"/>
          </a:xfrm>
          <a:prstGeom prst="rect">
            <a:avLst/>
          </a:prstGeom>
          <a:noFill/>
          <a:ln w="254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800000"/>
                </a:solidFill>
              </a:rPr>
              <a:t>0</a:t>
            </a:r>
          </a:p>
        </p:txBody>
      </p:sp>
      <p:sp>
        <p:nvSpPr>
          <p:cNvPr id="92273" name="Text Box 106"/>
          <p:cNvSpPr txBox="1">
            <a:spLocks noChangeArrowheads="1"/>
          </p:cNvSpPr>
          <p:nvPr/>
        </p:nvSpPr>
        <p:spPr bwMode="auto">
          <a:xfrm>
            <a:off x="3200400" y="3257550"/>
            <a:ext cx="273050" cy="304800"/>
          </a:xfrm>
          <a:prstGeom prst="rect">
            <a:avLst/>
          </a:prstGeom>
          <a:noFill/>
          <a:ln w="254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800000"/>
                </a:solidFill>
              </a:rPr>
              <a:t>1</a:t>
            </a:r>
          </a:p>
        </p:txBody>
      </p:sp>
      <p:sp>
        <p:nvSpPr>
          <p:cNvPr id="92274" name="Text Box 107"/>
          <p:cNvSpPr txBox="1">
            <a:spLocks noChangeArrowheads="1"/>
          </p:cNvSpPr>
          <p:nvPr/>
        </p:nvSpPr>
        <p:spPr bwMode="auto">
          <a:xfrm>
            <a:off x="3260725" y="3810000"/>
            <a:ext cx="273050" cy="304800"/>
          </a:xfrm>
          <a:prstGeom prst="rect">
            <a:avLst/>
          </a:prstGeom>
          <a:noFill/>
          <a:ln w="254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800000"/>
                </a:solidFill>
              </a:rPr>
              <a:t>0</a:t>
            </a:r>
          </a:p>
        </p:txBody>
      </p:sp>
      <p:grpSp>
        <p:nvGrpSpPr>
          <p:cNvPr id="92275" name="Group 108"/>
          <p:cNvGrpSpPr>
            <a:grpSpLocks/>
          </p:cNvGrpSpPr>
          <p:nvPr/>
        </p:nvGrpSpPr>
        <p:grpSpPr bwMode="auto">
          <a:xfrm>
            <a:off x="2732088" y="1905000"/>
            <a:ext cx="6448425" cy="2593975"/>
            <a:chOff x="1721" y="1200"/>
            <a:chExt cx="4062" cy="1634"/>
          </a:xfrm>
        </p:grpSpPr>
        <p:grpSp>
          <p:nvGrpSpPr>
            <p:cNvPr id="92279" name="Group 109"/>
            <p:cNvGrpSpPr>
              <a:grpSpLocks/>
            </p:cNvGrpSpPr>
            <p:nvPr/>
          </p:nvGrpSpPr>
          <p:grpSpPr bwMode="auto">
            <a:xfrm>
              <a:off x="3830" y="1947"/>
              <a:ext cx="345" cy="484"/>
              <a:chOff x="3419" y="2531"/>
              <a:chExt cx="384" cy="576"/>
            </a:xfrm>
          </p:grpSpPr>
          <p:sp>
            <p:nvSpPr>
              <p:cNvPr id="92342" name="Rectangle 110"/>
              <p:cNvSpPr>
                <a:spLocks noChangeArrowheads="1"/>
              </p:cNvSpPr>
              <p:nvPr/>
            </p:nvSpPr>
            <p:spPr bwMode="auto">
              <a:xfrm>
                <a:off x="3419" y="2531"/>
                <a:ext cx="384" cy="576"/>
              </a:xfrm>
              <a:prstGeom prst="rect">
                <a:avLst/>
              </a:prstGeom>
              <a:solidFill>
                <a:srgbClr val="ABA964">
                  <a:alpha val="20000"/>
                </a:srgb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343" name="AutoShape 111"/>
              <p:cNvSpPr>
                <a:spLocks noChangeArrowheads="1"/>
              </p:cNvSpPr>
              <p:nvPr/>
            </p:nvSpPr>
            <p:spPr bwMode="auto">
              <a:xfrm rot="5400000" flipH="1">
                <a:off x="3390" y="2903"/>
                <a:ext cx="165" cy="107"/>
              </a:xfrm>
              <a:prstGeom prst="triangle">
                <a:avLst>
                  <a:gd name="adj" fmla="val 50000"/>
                </a:avLst>
              </a:prstGeom>
              <a:solidFill>
                <a:srgbClr val="8495A9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92280" name="Text Box 112"/>
            <p:cNvSpPr txBox="1">
              <a:spLocks noChangeArrowheads="1"/>
            </p:cNvSpPr>
            <p:nvPr/>
          </p:nvSpPr>
          <p:spPr bwMode="auto">
            <a:xfrm>
              <a:off x="3808" y="1998"/>
              <a:ext cx="194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600"/>
                <a:t>T</a:t>
              </a:r>
            </a:p>
          </p:txBody>
        </p:sp>
        <p:sp>
          <p:nvSpPr>
            <p:cNvPr id="92281" name="Text Box 113"/>
            <p:cNvSpPr txBox="1">
              <a:spLocks noChangeArrowheads="1"/>
            </p:cNvSpPr>
            <p:nvPr/>
          </p:nvSpPr>
          <p:spPr bwMode="auto">
            <a:xfrm>
              <a:off x="3997" y="1998"/>
              <a:ext cx="208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600"/>
                <a:t>Q</a:t>
              </a:r>
            </a:p>
          </p:txBody>
        </p:sp>
        <p:sp>
          <p:nvSpPr>
            <p:cNvPr id="92282" name="Text Box 114"/>
            <p:cNvSpPr txBox="1">
              <a:spLocks noChangeArrowheads="1"/>
            </p:cNvSpPr>
            <p:nvPr/>
          </p:nvSpPr>
          <p:spPr bwMode="auto">
            <a:xfrm>
              <a:off x="3880" y="2223"/>
              <a:ext cx="340" cy="19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400"/>
                <a:t>CLK</a:t>
              </a:r>
            </a:p>
          </p:txBody>
        </p:sp>
        <p:sp>
          <p:nvSpPr>
            <p:cNvPr id="92283" name="Rectangle 115"/>
            <p:cNvSpPr>
              <a:spLocks noChangeArrowheads="1"/>
            </p:cNvSpPr>
            <p:nvPr/>
          </p:nvSpPr>
          <p:spPr bwMode="auto">
            <a:xfrm>
              <a:off x="2309" y="2073"/>
              <a:ext cx="344" cy="587"/>
            </a:xfrm>
            <a:prstGeom prst="rect">
              <a:avLst/>
            </a:prstGeom>
            <a:solidFill>
              <a:srgbClr val="ABA964">
                <a:alpha val="20000"/>
              </a:srgb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284" name="AutoShape 116"/>
            <p:cNvSpPr>
              <a:spLocks noChangeArrowheads="1"/>
            </p:cNvSpPr>
            <p:nvPr/>
          </p:nvSpPr>
          <p:spPr bwMode="auto">
            <a:xfrm rot="5400000" flipH="1">
              <a:off x="2288" y="2330"/>
              <a:ext cx="138" cy="96"/>
            </a:xfrm>
            <a:prstGeom prst="triangle">
              <a:avLst>
                <a:gd name="adj" fmla="val 50000"/>
              </a:avLst>
            </a:prstGeom>
            <a:solidFill>
              <a:srgbClr val="8495A9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285" name="Text Box 117"/>
            <p:cNvSpPr txBox="1">
              <a:spLocks noChangeArrowheads="1"/>
            </p:cNvSpPr>
            <p:nvPr/>
          </p:nvSpPr>
          <p:spPr bwMode="auto">
            <a:xfrm>
              <a:off x="2301" y="2096"/>
              <a:ext cx="166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600"/>
                <a:t>J</a:t>
              </a:r>
            </a:p>
          </p:txBody>
        </p:sp>
        <p:sp>
          <p:nvSpPr>
            <p:cNvPr id="92286" name="Text Box 118"/>
            <p:cNvSpPr txBox="1">
              <a:spLocks noChangeArrowheads="1"/>
            </p:cNvSpPr>
            <p:nvPr/>
          </p:nvSpPr>
          <p:spPr bwMode="auto">
            <a:xfrm>
              <a:off x="2475" y="2119"/>
              <a:ext cx="208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600"/>
                <a:t>Q</a:t>
              </a:r>
            </a:p>
          </p:txBody>
        </p:sp>
        <p:sp>
          <p:nvSpPr>
            <p:cNvPr id="92287" name="Text Box 119"/>
            <p:cNvSpPr txBox="1">
              <a:spLocks noChangeArrowheads="1"/>
            </p:cNvSpPr>
            <p:nvPr/>
          </p:nvSpPr>
          <p:spPr bwMode="auto">
            <a:xfrm>
              <a:off x="2358" y="2297"/>
              <a:ext cx="340" cy="19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400"/>
                <a:t>CLK</a:t>
              </a:r>
            </a:p>
          </p:txBody>
        </p:sp>
        <p:sp>
          <p:nvSpPr>
            <p:cNvPr id="92288" name="Text Box 120"/>
            <p:cNvSpPr txBox="1">
              <a:spLocks noChangeArrowheads="1"/>
            </p:cNvSpPr>
            <p:nvPr/>
          </p:nvSpPr>
          <p:spPr bwMode="auto">
            <a:xfrm>
              <a:off x="2280" y="2482"/>
              <a:ext cx="208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600"/>
                <a:t>K</a:t>
              </a:r>
            </a:p>
          </p:txBody>
        </p:sp>
        <p:grpSp>
          <p:nvGrpSpPr>
            <p:cNvPr id="92289" name="Group 121"/>
            <p:cNvGrpSpPr>
              <a:grpSpLocks/>
            </p:cNvGrpSpPr>
            <p:nvPr/>
          </p:nvGrpSpPr>
          <p:grpSpPr bwMode="auto">
            <a:xfrm>
              <a:off x="5000" y="1935"/>
              <a:ext cx="345" cy="483"/>
              <a:chOff x="3419" y="2531"/>
              <a:chExt cx="384" cy="576"/>
            </a:xfrm>
          </p:grpSpPr>
          <p:sp>
            <p:nvSpPr>
              <p:cNvPr id="92340" name="Rectangle 122"/>
              <p:cNvSpPr>
                <a:spLocks noChangeArrowheads="1"/>
              </p:cNvSpPr>
              <p:nvPr/>
            </p:nvSpPr>
            <p:spPr bwMode="auto">
              <a:xfrm>
                <a:off x="3419" y="2531"/>
                <a:ext cx="384" cy="576"/>
              </a:xfrm>
              <a:prstGeom prst="rect">
                <a:avLst/>
              </a:prstGeom>
              <a:solidFill>
                <a:srgbClr val="ABA964">
                  <a:alpha val="20000"/>
                </a:srgb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341" name="AutoShape 123"/>
              <p:cNvSpPr>
                <a:spLocks noChangeArrowheads="1"/>
              </p:cNvSpPr>
              <p:nvPr/>
            </p:nvSpPr>
            <p:spPr bwMode="auto">
              <a:xfrm rot="5400000" flipH="1">
                <a:off x="3390" y="2903"/>
                <a:ext cx="165" cy="107"/>
              </a:xfrm>
              <a:prstGeom prst="triangle">
                <a:avLst>
                  <a:gd name="adj" fmla="val 50000"/>
                </a:avLst>
              </a:prstGeom>
              <a:solidFill>
                <a:srgbClr val="8495A9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92290" name="Text Box 124"/>
            <p:cNvSpPr txBox="1">
              <a:spLocks noChangeArrowheads="1"/>
            </p:cNvSpPr>
            <p:nvPr/>
          </p:nvSpPr>
          <p:spPr bwMode="auto">
            <a:xfrm>
              <a:off x="4971" y="1986"/>
              <a:ext cx="208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600"/>
                <a:t>D</a:t>
              </a:r>
            </a:p>
          </p:txBody>
        </p:sp>
        <p:sp>
          <p:nvSpPr>
            <p:cNvPr id="92291" name="Text Box 125"/>
            <p:cNvSpPr txBox="1">
              <a:spLocks noChangeArrowheads="1"/>
            </p:cNvSpPr>
            <p:nvPr/>
          </p:nvSpPr>
          <p:spPr bwMode="auto">
            <a:xfrm>
              <a:off x="5166" y="1986"/>
              <a:ext cx="208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600"/>
                <a:t>Q</a:t>
              </a:r>
            </a:p>
          </p:txBody>
        </p:sp>
        <p:sp>
          <p:nvSpPr>
            <p:cNvPr id="92292" name="Text Box 126"/>
            <p:cNvSpPr txBox="1">
              <a:spLocks noChangeArrowheads="1"/>
            </p:cNvSpPr>
            <p:nvPr/>
          </p:nvSpPr>
          <p:spPr bwMode="auto">
            <a:xfrm>
              <a:off x="5050" y="2211"/>
              <a:ext cx="340" cy="19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400"/>
                <a:t>CLK</a:t>
              </a:r>
            </a:p>
          </p:txBody>
        </p:sp>
        <p:sp>
          <p:nvSpPr>
            <p:cNvPr id="92293" name="Oval 127"/>
            <p:cNvSpPr>
              <a:spLocks noChangeArrowheads="1"/>
            </p:cNvSpPr>
            <p:nvPr/>
          </p:nvSpPr>
          <p:spPr bwMode="auto">
            <a:xfrm>
              <a:off x="4799" y="1829"/>
              <a:ext cx="41" cy="41"/>
            </a:xfrm>
            <a:prstGeom prst="ellipse">
              <a:avLst/>
            </a:prstGeom>
            <a:noFill/>
            <a:ln w="254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92294" name="Group 128"/>
            <p:cNvGrpSpPr>
              <a:grpSpLocks/>
            </p:cNvGrpSpPr>
            <p:nvPr/>
          </p:nvGrpSpPr>
          <p:grpSpPr bwMode="auto">
            <a:xfrm>
              <a:off x="4490" y="1733"/>
              <a:ext cx="307" cy="223"/>
              <a:chOff x="2325" y="1487"/>
              <a:chExt cx="926" cy="675"/>
            </a:xfrm>
          </p:grpSpPr>
          <p:sp>
            <p:nvSpPr>
              <p:cNvPr id="92335" name="Arc 129"/>
              <p:cNvSpPr>
                <a:spLocks/>
              </p:cNvSpPr>
              <p:nvPr/>
            </p:nvSpPr>
            <p:spPr bwMode="auto">
              <a:xfrm>
                <a:off x="2624" y="1489"/>
                <a:ext cx="622" cy="669"/>
              </a:xfrm>
              <a:custGeom>
                <a:avLst/>
                <a:gdLst>
                  <a:gd name="T0" fmla="*/ 0 w 18812"/>
                  <a:gd name="T1" fmla="*/ 0 h 21600"/>
                  <a:gd name="T2" fmla="*/ 1 w 18812"/>
                  <a:gd name="T3" fmla="*/ 0 h 21600"/>
                  <a:gd name="T4" fmla="*/ 0 w 18812"/>
                  <a:gd name="T5" fmla="*/ 1 h 21600"/>
                  <a:gd name="T6" fmla="*/ 0 60000 65536"/>
                  <a:gd name="T7" fmla="*/ 0 60000 65536"/>
                  <a:gd name="T8" fmla="*/ 0 60000 65536"/>
                  <a:gd name="T9" fmla="*/ 0 w 18812"/>
                  <a:gd name="T10" fmla="*/ 0 h 21600"/>
                  <a:gd name="T11" fmla="*/ 18812 w 18812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8812" h="21600" fill="none" extrusionOk="0">
                    <a:moveTo>
                      <a:pt x="0" y="0"/>
                    </a:moveTo>
                    <a:cubicBezTo>
                      <a:pt x="10" y="0"/>
                      <a:pt x="20" y="-1"/>
                      <a:pt x="30" y="0"/>
                    </a:cubicBezTo>
                    <a:cubicBezTo>
                      <a:pt x="7801" y="0"/>
                      <a:pt x="14973" y="4174"/>
                      <a:pt x="18811" y="10932"/>
                    </a:cubicBezTo>
                  </a:path>
                  <a:path w="18812" h="21600" stroke="0" extrusionOk="0">
                    <a:moveTo>
                      <a:pt x="0" y="0"/>
                    </a:moveTo>
                    <a:cubicBezTo>
                      <a:pt x="10" y="0"/>
                      <a:pt x="20" y="-1"/>
                      <a:pt x="30" y="0"/>
                    </a:cubicBezTo>
                    <a:cubicBezTo>
                      <a:pt x="7801" y="0"/>
                      <a:pt x="14973" y="4174"/>
                      <a:pt x="18811" y="10932"/>
                    </a:cubicBezTo>
                    <a:lnTo>
                      <a:pt x="30" y="21600"/>
                    </a:lnTo>
                    <a:close/>
                  </a:path>
                </a:pathLst>
              </a:custGeom>
              <a:noFill/>
              <a:ln w="25400" cap="rnd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336" name="Arc 130"/>
              <p:cNvSpPr>
                <a:spLocks/>
              </p:cNvSpPr>
              <p:nvPr/>
            </p:nvSpPr>
            <p:spPr bwMode="auto">
              <a:xfrm rot="10800000">
                <a:off x="2633" y="1494"/>
                <a:ext cx="618" cy="668"/>
              </a:xfrm>
              <a:custGeom>
                <a:avLst/>
                <a:gdLst>
                  <a:gd name="T0" fmla="*/ 0 w 18694"/>
                  <a:gd name="T1" fmla="*/ 0 h 21600"/>
                  <a:gd name="T2" fmla="*/ 1 w 18694"/>
                  <a:gd name="T3" fmla="*/ 0 h 21600"/>
                  <a:gd name="T4" fmla="*/ 1 w 18694"/>
                  <a:gd name="T5" fmla="*/ 1 h 21600"/>
                  <a:gd name="T6" fmla="*/ 0 60000 65536"/>
                  <a:gd name="T7" fmla="*/ 0 60000 65536"/>
                  <a:gd name="T8" fmla="*/ 0 60000 65536"/>
                  <a:gd name="T9" fmla="*/ 0 w 18694"/>
                  <a:gd name="T10" fmla="*/ 0 h 21600"/>
                  <a:gd name="T11" fmla="*/ 18694 w 18694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8694" h="21600" fill="none" extrusionOk="0">
                    <a:moveTo>
                      <a:pt x="-1" y="10778"/>
                    </a:moveTo>
                    <a:cubicBezTo>
                      <a:pt x="3856" y="4117"/>
                      <a:pt x="10966" y="10"/>
                      <a:pt x="18664" y="0"/>
                    </a:cubicBezTo>
                  </a:path>
                  <a:path w="18694" h="21600" stroke="0" extrusionOk="0">
                    <a:moveTo>
                      <a:pt x="-1" y="10778"/>
                    </a:moveTo>
                    <a:cubicBezTo>
                      <a:pt x="3856" y="4117"/>
                      <a:pt x="10966" y="10"/>
                      <a:pt x="18664" y="0"/>
                    </a:cubicBezTo>
                    <a:lnTo>
                      <a:pt x="18694" y="21600"/>
                    </a:lnTo>
                    <a:close/>
                  </a:path>
                </a:pathLst>
              </a:custGeom>
              <a:noFill/>
              <a:ln w="25400" cap="rnd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337" name="Line 131"/>
              <p:cNvSpPr>
                <a:spLocks noChangeShapeType="1"/>
              </p:cNvSpPr>
              <p:nvPr/>
            </p:nvSpPr>
            <p:spPr bwMode="auto">
              <a:xfrm flipH="1">
                <a:off x="2409" y="1488"/>
                <a:ext cx="215" cy="0"/>
              </a:xfrm>
              <a:prstGeom prst="line">
                <a:avLst/>
              </a:prstGeom>
              <a:noFill/>
              <a:ln w="254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338" name="Line 132"/>
              <p:cNvSpPr>
                <a:spLocks noChangeShapeType="1"/>
              </p:cNvSpPr>
              <p:nvPr/>
            </p:nvSpPr>
            <p:spPr bwMode="auto">
              <a:xfrm flipH="1">
                <a:off x="2409" y="2156"/>
                <a:ext cx="215" cy="0"/>
              </a:xfrm>
              <a:prstGeom prst="line">
                <a:avLst/>
              </a:prstGeom>
              <a:noFill/>
              <a:ln w="254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339" name="Arc 133"/>
              <p:cNvSpPr>
                <a:spLocks/>
              </p:cNvSpPr>
              <p:nvPr/>
            </p:nvSpPr>
            <p:spPr bwMode="auto">
              <a:xfrm>
                <a:off x="2325" y="1487"/>
                <a:ext cx="179" cy="671"/>
              </a:xfrm>
              <a:custGeom>
                <a:avLst/>
                <a:gdLst>
                  <a:gd name="T0" fmla="*/ 0 w 21600"/>
                  <a:gd name="T1" fmla="*/ 0 h 37948"/>
                  <a:gd name="T2" fmla="*/ 0 w 21600"/>
                  <a:gd name="T3" fmla="*/ 0 h 37948"/>
                  <a:gd name="T4" fmla="*/ 0 w 21600"/>
                  <a:gd name="T5" fmla="*/ 0 h 37948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37948"/>
                  <a:gd name="T11" fmla="*/ 21600 w 21600"/>
                  <a:gd name="T12" fmla="*/ 37948 h 3794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37948" fill="none" extrusionOk="0">
                    <a:moveTo>
                      <a:pt x="10071" y="-1"/>
                    </a:moveTo>
                    <a:cubicBezTo>
                      <a:pt x="17161" y="3736"/>
                      <a:pt x="21600" y="11092"/>
                      <a:pt x="21600" y="19108"/>
                    </a:cubicBezTo>
                    <a:cubicBezTo>
                      <a:pt x="21600" y="26921"/>
                      <a:pt x="17380" y="34126"/>
                      <a:pt x="10564" y="37947"/>
                    </a:cubicBezTo>
                  </a:path>
                  <a:path w="21600" h="37948" stroke="0" extrusionOk="0">
                    <a:moveTo>
                      <a:pt x="10071" y="-1"/>
                    </a:moveTo>
                    <a:cubicBezTo>
                      <a:pt x="17161" y="3736"/>
                      <a:pt x="21600" y="11092"/>
                      <a:pt x="21600" y="19108"/>
                    </a:cubicBezTo>
                    <a:cubicBezTo>
                      <a:pt x="21600" y="26921"/>
                      <a:pt x="17380" y="34126"/>
                      <a:pt x="10564" y="37947"/>
                    </a:cubicBezTo>
                    <a:lnTo>
                      <a:pt x="0" y="19108"/>
                    </a:lnTo>
                    <a:close/>
                  </a:path>
                </a:pathLst>
              </a:custGeom>
              <a:noFill/>
              <a:ln w="25400" cap="rnd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92295" name="Line 134"/>
            <p:cNvSpPr>
              <a:spLocks noChangeShapeType="1"/>
            </p:cNvSpPr>
            <p:nvPr/>
          </p:nvSpPr>
          <p:spPr bwMode="auto">
            <a:xfrm>
              <a:off x="4478" y="1779"/>
              <a:ext cx="59" cy="0"/>
            </a:xfrm>
            <a:prstGeom prst="line">
              <a:avLst/>
            </a:prstGeom>
            <a:noFill/>
            <a:ln w="254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296" name="Line 135"/>
            <p:cNvSpPr>
              <a:spLocks noChangeShapeType="1"/>
            </p:cNvSpPr>
            <p:nvPr/>
          </p:nvSpPr>
          <p:spPr bwMode="auto">
            <a:xfrm>
              <a:off x="4482" y="1902"/>
              <a:ext cx="59" cy="0"/>
            </a:xfrm>
            <a:prstGeom prst="line">
              <a:avLst/>
            </a:prstGeom>
            <a:noFill/>
            <a:ln w="254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92297" name="Group 136"/>
            <p:cNvGrpSpPr>
              <a:grpSpLocks/>
            </p:cNvGrpSpPr>
            <p:nvPr/>
          </p:nvGrpSpPr>
          <p:grpSpPr bwMode="auto">
            <a:xfrm>
              <a:off x="3254" y="1854"/>
              <a:ext cx="273" cy="198"/>
              <a:chOff x="2008" y="3244"/>
              <a:chExt cx="544" cy="471"/>
            </a:xfrm>
          </p:grpSpPr>
          <p:grpSp>
            <p:nvGrpSpPr>
              <p:cNvPr id="92331" name="Group 137"/>
              <p:cNvGrpSpPr>
                <a:grpSpLocks/>
              </p:cNvGrpSpPr>
              <p:nvPr/>
            </p:nvGrpSpPr>
            <p:grpSpPr bwMode="auto">
              <a:xfrm>
                <a:off x="2291" y="3245"/>
                <a:ext cx="261" cy="470"/>
                <a:chOff x="2291" y="3245"/>
                <a:chExt cx="261" cy="470"/>
              </a:xfrm>
            </p:grpSpPr>
            <p:sp>
              <p:nvSpPr>
                <p:cNvPr id="92333" name="AutoShape 138"/>
                <p:cNvSpPr>
                  <a:spLocks noChangeArrowheads="1"/>
                </p:cNvSpPr>
                <p:nvPr/>
              </p:nvSpPr>
              <p:spPr bwMode="auto">
                <a:xfrm>
                  <a:off x="2291" y="3245"/>
                  <a:ext cx="261" cy="471"/>
                </a:xfrm>
                <a:prstGeom prst="roundRect">
                  <a:avLst>
                    <a:gd name="adj" fmla="val 384"/>
                  </a:avLst>
                </a:prstGeom>
                <a:noFill/>
                <a:ln w="25400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2334" name="Freeform 139"/>
                <p:cNvSpPr>
                  <a:spLocks noChangeArrowheads="1"/>
                </p:cNvSpPr>
                <p:nvPr/>
              </p:nvSpPr>
              <p:spPr bwMode="auto">
                <a:xfrm>
                  <a:off x="2294" y="3245"/>
                  <a:ext cx="258" cy="471"/>
                </a:xfrm>
                <a:custGeom>
                  <a:avLst/>
                  <a:gdLst>
                    <a:gd name="T0" fmla="*/ 0 w 1139"/>
                    <a:gd name="T1" fmla="*/ 107 h 2079"/>
                    <a:gd name="T2" fmla="*/ 3 w 1139"/>
                    <a:gd name="T3" fmla="*/ 106 h 2079"/>
                    <a:gd name="T4" fmla="*/ 6 w 1139"/>
                    <a:gd name="T5" fmla="*/ 106 h 2079"/>
                    <a:gd name="T6" fmla="*/ 9 w 1139"/>
                    <a:gd name="T7" fmla="*/ 106 h 2079"/>
                    <a:gd name="T8" fmla="*/ 12 w 1139"/>
                    <a:gd name="T9" fmla="*/ 106 h 2079"/>
                    <a:gd name="T10" fmla="*/ 15 w 1139"/>
                    <a:gd name="T11" fmla="*/ 105 h 2079"/>
                    <a:gd name="T12" fmla="*/ 17 w 1139"/>
                    <a:gd name="T13" fmla="*/ 104 h 2079"/>
                    <a:gd name="T14" fmla="*/ 20 w 1139"/>
                    <a:gd name="T15" fmla="*/ 103 h 2079"/>
                    <a:gd name="T16" fmla="*/ 23 w 1139"/>
                    <a:gd name="T17" fmla="*/ 102 h 2079"/>
                    <a:gd name="T18" fmla="*/ 26 w 1139"/>
                    <a:gd name="T19" fmla="*/ 101 h 2079"/>
                    <a:gd name="T20" fmla="*/ 28 w 1139"/>
                    <a:gd name="T21" fmla="*/ 100 h 2079"/>
                    <a:gd name="T22" fmla="*/ 31 w 1139"/>
                    <a:gd name="T23" fmla="*/ 98 h 2079"/>
                    <a:gd name="T24" fmla="*/ 33 w 1139"/>
                    <a:gd name="T25" fmla="*/ 97 h 2079"/>
                    <a:gd name="T26" fmla="*/ 36 w 1139"/>
                    <a:gd name="T27" fmla="*/ 95 h 2079"/>
                    <a:gd name="T28" fmla="*/ 38 w 1139"/>
                    <a:gd name="T29" fmla="*/ 94 h 2079"/>
                    <a:gd name="T30" fmla="*/ 40 w 1139"/>
                    <a:gd name="T31" fmla="*/ 92 h 2079"/>
                    <a:gd name="T32" fmla="*/ 42 w 1139"/>
                    <a:gd name="T33" fmla="*/ 90 h 2079"/>
                    <a:gd name="T34" fmla="*/ 44 w 1139"/>
                    <a:gd name="T35" fmla="*/ 88 h 2079"/>
                    <a:gd name="T36" fmla="*/ 46 w 1139"/>
                    <a:gd name="T37" fmla="*/ 86 h 2079"/>
                    <a:gd name="T38" fmla="*/ 48 w 1139"/>
                    <a:gd name="T39" fmla="*/ 84 h 2079"/>
                    <a:gd name="T40" fmla="*/ 50 w 1139"/>
                    <a:gd name="T41" fmla="*/ 81 h 2079"/>
                    <a:gd name="T42" fmla="*/ 51 w 1139"/>
                    <a:gd name="T43" fmla="*/ 79 h 2079"/>
                    <a:gd name="T44" fmla="*/ 52 w 1139"/>
                    <a:gd name="T45" fmla="*/ 77 h 2079"/>
                    <a:gd name="T46" fmla="*/ 54 w 1139"/>
                    <a:gd name="T47" fmla="*/ 74 h 2079"/>
                    <a:gd name="T48" fmla="*/ 55 w 1139"/>
                    <a:gd name="T49" fmla="*/ 72 h 2079"/>
                    <a:gd name="T50" fmla="*/ 56 w 1139"/>
                    <a:gd name="T51" fmla="*/ 69 h 2079"/>
                    <a:gd name="T52" fmla="*/ 57 w 1139"/>
                    <a:gd name="T53" fmla="*/ 67 h 2079"/>
                    <a:gd name="T54" fmla="*/ 57 w 1139"/>
                    <a:gd name="T55" fmla="*/ 64 h 2079"/>
                    <a:gd name="T56" fmla="*/ 58 w 1139"/>
                    <a:gd name="T57" fmla="*/ 61 h 2079"/>
                    <a:gd name="T58" fmla="*/ 58 w 1139"/>
                    <a:gd name="T59" fmla="*/ 59 h 2079"/>
                    <a:gd name="T60" fmla="*/ 58 w 1139"/>
                    <a:gd name="T61" fmla="*/ 56 h 2079"/>
                    <a:gd name="T62" fmla="*/ 58 w 1139"/>
                    <a:gd name="T63" fmla="*/ 53 h 2079"/>
                    <a:gd name="T64" fmla="*/ 58 w 1139"/>
                    <a:gd name="T65" fmla="*/ 51 h 2079"/>
                    <a:gd name="T66" fmla="*/ 58 w 1139"/>
                    <a:gd name="T67" fmla="*/ 48 h 2079"/>
                    <a:gd name="T68" fmla="*/ 58 w 1139"/>
                    <a:gd name="T69" fmla="*/ 45 h 2079"/>
                    <a:gd name="T70" fmla="*/ 57 w 1139"/>
                    <a:gd name="T71" fmla="*/ 43 h 2079"/>
                    <a:gd name="T72" fmla="*/ 57 w 1139"/>
                    <a:gd name="T73" fmla="*/ 40 h 2079"/>
                    <a:gd name="T74" fmla="*/ 56 w 1139"/>
                    <a:gd name="T75" fmla="*/ 37 h 2079"/>
                    <a:gd name="T76" fmla="*/ 55 w 1139"/>
                    <a:gd name="T77" fmla="*/ 35 h 2079"/>
                    <a:gd name="T78" fmla="*/ 54 w 1139"/>
                    <a:gd name="T79" fmla="*/ 32 h 2079"/>
                    <a:gd name="T80" fmla="*/ 52 w 1139"/>
                    <a:gd name="T81" fmla="*/ 30 h 2079"/>
                    <a:gd name="T82" fmla="*/ 51 w 1139"/>
                    <a:gd name="T83" fmla="*/ 28 h 2079"/>
                    <a:gd name="T84" fmla="*/ 50 w 1139"/>
                    <a:gd name="T85" fmla="*/ 25 h 2079"/>
                    <a:gd name="T86" fmla="*/ 48 w 1139"/>
                    <a:gd name="T87" fmla="*/ 23 h 2079"/>
                    <a:gd name="T88" fmla="*/ 46 w 1139"/>
                    <a:gd name="T89" fmla="*/ 21 h 2079"/>
                    <a:gd name="T90" fmla="*/ 44 w 1139"/>
                    <a:gd name="T91" fmla="*/ 19 h 2079"/>
                    <a:gd name="T92" fmla="*/ 42 w 1139"/>
                    <a:gd name="T93" fmla="*/ 17 h 2079"/>
                    <a:gd name="T94" fmla="*/ 40 w 1139"/>
                    <a:gd name="T95" fmla="*/ 15 h 2079"/>
                    <a:gd name="T96" fmla="*/ 38 w 1139"/>
                    <a:gd name="T97" fmla="*/ 13 h 2079"/>
                    <a:gd name="T98" fmla="*/ 36 w 1139"/>
                    <a:gd name="T99" fmla="*/ 11 h 2079"/>
                    <a:gd name="T100" fmla="*/ 33 w 1139"/>
                    <a:gd name="T101" fmla="*/ 10 h 2079"/>
                    <a:gd name="T102" fmla="*/ 31 w 1139"/>
                    <a:gd name="T103" fmla="*/ 8 h 2079"/>
                    <a:gd name="T104" fmla="*/ 28 w 1139"/>
                    <a:gd name="T105" fmla="*/ 7 h 2079"/>
                    <a:gd name="T106" fmla="*/ 26 w 1139"/>
                    <a:gd name="T107" fmla="*/ 6 h 2079"/>
                    <a:gd name="T108" fmla="*/ 23 w 1139"/>
                    <a:gd name="T109" fmla="*/ 5 h 2079"/>
                    <a:gd name="T110" fmla="*/ 20 w 1139"/>
                    <a:gd name="T111" fmla="*/ 3 h 2079"/>
                    <a:gd name="T112" fmla="*/ 17 w 1139"/>
                    <a:gd name="T113" fmla="*/ 2 h 2079"/>
                    <a:gd name="T114" fmla="*/ 15 w 1139"/>
                    <a:gd name="T115" fmla="*/ 2 h 2079"/>
                    <a:gd name="T116" fmla="*/ 12 w 1139"/>
                    <a:gd name="T117" fmla="*/ 1 h 2079"/>
                    <a:gd name="T118" fmla="*/ 9 w 1139"/>
                    <a:gd name="T119" fmla="*/ 1 h 2079"/>
                    <a:gd name="T120" fmla="*/ 6 w 1139"/>
                    <a:gd name="T121" fmla="*/ 0 h 2079"/>
                    <a:gd name="T122" fmla="*/ 3 w 1139"/>
                    <a:gd name="T123" fmla="*/ 0 h 2079"/>
                    <a:gd name="T124" fmla="*/ 0 w 1139"/>
                    <a:gd name="T125" fmla="*/ 0 h 2079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  <a:gd name="T183" fmla="*/ 0 60000 65536"/>
                    <a:gd name="T184" fmla="*/ 0 60000 65536"/>
                    <a:gd name="T185" fmla="*/ 0 60000 65536"/>
                    <a:gd name="T186" fmla="*/ 0 60000 65536"/>
                    <a:gd name="T187" fmla="*/ 0 60000 65536"/>
                    <a:gd name="T188" fmla="*/ 0 60000 65536"/>
                    <a:gd name="T189" fmla="*/ 0 w 1139"/>
                    <a:gd name="T190" fmla="*/ 0 h 2079"/>
                    <a:gd name="T191" fmla="*/ 1139 w 1139"/>
                    <a:gd name="T192" fmla="*/ 2079 h 2079"/>
                  </a:gdLst>
                  <a:ahLst/>
                  <a:cxnLst>
                    <a:cxn ang="T126">
                      <a:pos x="T0" y="T1"/>
                    </a:cxn>
                    <a:cxn ang="T127">
                      <a:pos x="T2" y="T3"/>
                    </a:cxn>
                    <a:cxn ang="T128">
                      <a:pos x="T4" y="T5"/>
                    </a:cxn>
                    <a:cxn ang="T129">
                      <a:pos x="T6" y="T7"/>
                    </a:cxn>
                    <a:cxn ang="T130">
                      <a:pos x="T8" y="T9"/>
                    </a:cxn>
                    <a:cxn ang="T131">
                      <a:pos x="T10" y="T11"/>
                    </a:cxn>
                    <a:cxn ang="T132">
                      <a:pos x="T12" y="T13"/>
                    </a:cxn>
                    <a:cxn ang="T133">
                      <a:pos x="T14" y="T15"/>
                    </a:cxn>
                    <a:cxn ang="T134">
                      <a:pos x="T16" y="T17"/>
                    </a:cxn>
                    <a:cxn ang="T135">
                      <a:pos x="T18" y="T19"/>
                    </a:cxn>
                    <a:cxn ang="T136">
                      <a:pos x="T20" y="T21"/>
                    </a:cxn>
                    <a:cxn ang="T137">
                      <a:pos x="T22" y="T23"/>
                    </a:cxn>
                    <a:cxn ang="T138">
                      <a:pos x="T24" y="T25"/>
                    </a:cxn>
                    <a:cxn ang="T139">
                      <a:pos x="T26" y="T27"/>
                    </a:cxn>
                    <a:cxn ang="T140">
                      <a:pos x="T28" y="T29"/>
                    </a:cxn>
                    <a:cxn ang="T141">
                      <a:pos x="T30" y="T31"/>
                    </a:cxn>
                    <a:cxn ang="T142">
                      <a:pos x="T32" y="T33"/>
                    </a:cxn>
                    <a:cxn ang="T143">
                      <a:pos x="T34" y="T35"/>
                    </a:cxn>
                    <a:cxn ang="T144">
                      <a:pos x="T36" y="T37"/>
                    </a:cxn>
                    <a:cxn ang="T145">
                      <a:pos x="T38" y="T39"/>
                    </a:cxn>
                    <a:cxn ang="T146">
                      <a:pos x="T40" y="T41"/>
                    </a:cxn>
                    <a:cxn ang="T147">
                      <a:pos x="T42" y="T43"/>
                    </a:cxn>
                    <a:cxn ang="T148">
                      <a:pos x="T44" y="T45"/>
                    </a:cxn>
                    <a:cxn ang="T149">
                      <a:pos x="T46" y="T47"/>
                    </a:cxn>
                    <a:cxn ang="T150">
                      <a:pos x="T48" y="T49"/>
                    </a:cxn>
                    <a:cxn ang="T151">
                      <a:pos x="T50" y="T51"/>
                    </a:cxn>
                    <a:cxn ang="T152">
                      <a:pos x="T52" y="T53"/>
                    </a:cxn>
                    <a:cxn ang="T153">
                      <a:pos x="T54" y="T55"/>
                    </a:cxn>
                    <a:cxn ang="T154">
                      <a:pos x="T56" y="T57"/>
                    </a:cxn>
                    <a:cxn ang="T155">
                      <a:pos x="T58" y="T59"/>
                    </a:cxn>
                    <a:cxn ang="T156">
                      <a:pos x="T60" y="T61"/>
                    </a:cxn>
                    <a:cxn ang="T157">
                      <a:pos x="T62" y="T63"/>
                    </a:cxn>
                    <a:cxn ang="T158">
                      <a:pos x="T64" y="T65"/>
                    </a:cxn>
                    <a:cxn ang="T159">
                      <a:pos x="T66" y="T67"/>
                    </a:cxn>
                    <a:cxn ang="T160">
                      <a:pos x="T68" y="T69"/>
                    </a:cxn>
                    <a:cxn ang="T161">
                      <a:pos x="T70" y="T71"/>
                    </a:cxn>
                    <a:cxn ang="T162">
                      <a:pos x="T72" y="T73"/>
                    </a:cxn>
                    <a:cxn ang="T163">
                      <a:pos x="T74" y="T75"/>
                    </a:cxn>
                    <a:cxn ang="T164">
                      <a:pos x="T76" y="T77"/>
                    </a:cxn>
                    <a:cxn ang="T165">
                      <a:pos x="T78" y="T79"/>
                    </a:cxn>
                    <a:cxn ang="T166">
                      <a:pos x="T80" y="T81"/>
                    </a:cxn>
                    <a:cxn ang="T167">
                      <a:pos x="T82" y="T83"/>
                    </a:cxn>
                    <a:cxn ang="T168">
                      <a:pos x="T84" y="T85"/>
                    </a:cxn>
                    <a:cxn ang="T169">
                      <a:pos x="T86" y="T87"/>
                    </a:cxn>
                    <a:cxn ang="T170">
                      <a:pos x="T88" y="T89"/>
                    </a:cxn>
                    <a:cxn ang="T171">
                      <a:pos x="T90" y="T91"/>
                    </a:cxn>
                    <a:cxn ang="T172">
                      <a:pos x="T92" y="T93"/>
                    </a:cxn>
                    <a:cxn ang="T173">
                      <a:pos x="T94" y="T95"/>
                    </a:cxn>
                    <a:cxn ang="T174">
                      <a:pos x="T96" y="T97"/>
                    </a:cxn>
                    <a:cxn ang="T175">
                      <a:pos x="T98" y="T99"/>
                    </a:cxn>
                    <a:cxn ang="T176">
                      <a:pos x="T100" y="T101"/>
                    </a:cxn>
                    <a:cxn ang="T177">
                      <a:pos x="T102" y="T103"/>
                    </a:cxn>
                    <a:cxn ang="T178">
                      <a:pos x="T104" y="T105"/>
                    </a:cxn>
                    <a:cxn ang="T179">
                      <a:pos x="T106" y="T107"/>
                    </a:cxn>
                    <a:cxn ang="T180">
                      <a:pos x="T108" y="T109"/>
                    </a:cxn>
                    <a:cxn ang="T181">
                      <a:pos x="T110" y="T111"/>
                    </a:cxn>
                    <a:cxn ang="T182">
                      <a:pos x="T112" y="T113"/>
                    </a:cxn>
                    <a:cxn ang="T183">
                      <a:pos x="T114" y="T115"/>
                    </a:cxn>
                    <a:cxn ang="T184">
                      <a:pos x="T116" y="T117"/>
                    </a:cxn>
                    <a:cxn ang="T185">
                      <a:pos x="T118" y="T119"/>
                    </a:cxn>
                    <a:cxn ang="T186">
                      <a:pos x="T120" y="T121"/>
                    </a:cxn>
                    <a:cxn ang="T187">
                      <a:pos x="T122" y="T123"/>
                    </a:cxn>
                    <a:cxn ang="T188">
                      <a:pos x="T124" y="T125"/>
                    </a:cxn>
                  </a:cxnLst>
                  <a:rect l="T189" t="T190" r="T191" b="T192"/>
                  <a:pathLst>
                    <a:path w="1139" h="2079">
                      <a:moveTo>
                        <a:pt x="0" y="2078"/>
                      </a:moveTo>
                      <a:lnTo>
                        <a:pt x="58" y="2076"/>
                      </a:lnTo>
                      <a:lnTo>
                        <a:pt x="116" y="2072"/>
                      </a:lnTo>
                      <a:lnTo>
                        <a:pt x="173" y="2065"/>
                      </a:lnTo>
                      <a:lnTo>
                        <a:pt x="230" y="2055"/>
                      </a:lnTo>
                      <a:lnTo>
                        <a:pt x="286" y="2043"/>
                      </a:lnTo>
                      <a:lnTo>
                        <a:pt x="342" y="2028"/>
                      </a:lnTo>
                      <a:lnTo>
                        <a:pt x="396" y="2011"/>
                      </a:lnTo>
                      <a:lnTo>
                        <a:pt x="450" y="1991"/>
                      </a:lnTo>
                      <a:lnTo>
                        <a:pt x="502" y="1969"/>
                      </a:lnTo>
                      <a:lnTo>
                        <a:pt x="553" y="1944"/>
                      </a:lnTo>
                      <a:lnTo>
                        <a:pt x="603" y="1917"/>
                      </a:lnTo>
                      <a:lnTo>
                        <a:pt x="651" y="1888"/>
                      </a:lnTo>
                      <a:lnTo>
                        <a:pt x="698" y="1857"/>
                      </a:lnTo>
                      <a:lnTo>
                        <a:pt x="742" y="1824"/>
                      </a:lnTo>
                      <a:lnTo>
                        <a:pt x="785" y="1788"/>
                      </a:lnTo>
                      <a:lnTo>
                        <a:pt x="826" y="1751"/>
                      </a:lnTo>
                      <a:lnTo>
                        <a:pt x="864" y="1712"/>
                      </a:lnTo>
                      <a:lnTo>
                        <a:pt x="901" y="1672"/>
                      </a:lnTo>
                      <a:lnTo>
                        <a:pt x="935" y="1629"/>
                      </a:lnTo>
                      <a:lnTo>
                        <a:pt x="966" y="1585"/>
                      </a:lnTo>
                      <a:lnTo>
                        <a:pt x="995" y="1540"/>
                      </a:lnTo>
                      <a:lnTo>
                        <a:pt x="1022" y="1494"/>
                      </a:lnTo>
                      <a:lnTo>
                        <a:pt x="1046" y="1446"/>
                      </a:lnTo>
                      <a:lnTo>
                        <a:pt x="1067" y="1398"/>
                      </a:lnTo>
                      <a:lnTo>
                        <a:pt x="1086" y="1348"/>
                      </a:lnTo>
                      <a:lnTo>
                        <a:pt x="1102" y="1298"/>
                      </a:lnTo>
                      <a:lnTo>
                        <a:pt x="1115" y="1247"/>
                      </a:lnTo>
                      <a:lnTo>
                        <a:pt x="1125" y="1195"/>
                      </a:lnTo>
                      <a:lnTo>
                        <a:pt x="1132" y="1143"/>
                      </a:lnTo>
                      <a:lnTo>
                        <a:pt x="1137" y="1091"/>
                      </a:lnTo>
                      <a:lnTo>
                        <a:pt x="1138" y="1039"/>
                      </a:lnTo>
                      <a:lnTo>
                        <a:pt x="1137" y="987"/>
                      </a:lnTo>
                      <a:lnTo>
                        <a:pt x="1132" y="935"/>
                      </a:lnTo>
                      <a:lnTo>
                        <a:pt x="1125" y="883"/>
                      </a:lnTo>
                      <a:lnTo>
                        <a:pt x="1115" y="831"/>
                      </a:lnTo>
                      <a:lnTo>
                        <a:pt x="1102" y="780"/>
                      </a:lnTo>
                      <a:lnTo>
                        <a:pt x="1086" y="730"/>
                      </a:lnTo>
                      <a:lnTo>
                        <a:pt x="1067" y="680"/>
                      </a:lnTo>
                      <a:lnTo>
                        <a:pt x="1046" y="632"/>
                      </a:lnTo>
                      <a:lnTo>
                        <a:pt x="1022" y="584"/>
                      </a:lnTo>
                      <a:lnTo>
                        <a:pt x="995" y="538"/>
                      </a:lnTo>
                      <a:lnTo>
                        <a:pt x="966" y="493"/>
                      </a:lnTo>
                      <a:lnTo>
                        <a:pt x="935" y="449"/>
                      </a:lnTo>
                      <a:lnTo>
                        <a:pt x="901" y="407"/>
                      </a:lnTo>
                      <a:lnTo>
                        <a:pt x="864" y="366"/>
                      </a:lnTo>
                      <a:lnTo>
                        <a:pt x="826" y="327"/>
                      </a:lnTo>
                      <a:lnTo>
                        <a:pt x="785" y="290"/>
                      </a:lnTo>
                      <a:lnTo>
                        <a:pt x="742" y="254"/>
                      </a:lnTo>
                      <a:lnTo>
                        <a:pt x="698" y="221"/>
                      </a:lnTo>
                      <a:lnTo>
                        <a:pt x="651" y="190"/>
                      </a:lnTo>
                      <a:lnTo>
                        <a:pt x="603" y="161"/>
                      </a:lnTo>
                      <a:lnTo>
                        <a:pt x="553" y="134"/>
                      </a:lnTo>
                      <a:lnTo>
                        <a:pt x="502" y="109"/>
                      </a:lnTo>
                      <a:lnTo>
                        <a:pt x="450" y="87"/>
                      </a:lnTo>
                      <a:lnTo>
                        <a:pt x="396" y="68"/>
                      </a:lnTo>
                      <a:lnTo>
                        <a:pt x="342" y="50"/>
                      </a:lnTo>
                      <a:lnTo>
                        <a:pt x="286" y="35"/>
                      </a:lnTo>
                      <a:lnTo>
                        <a:pt x="230" y="23"/>
                      </a:lnTo>
                      <a:lnTo>
                        <a:pt x="173" y="13"/>
                      </a:lnTo>
                      <a:lnTo>
                        <a:pt x="116" y="6"/>
                      </a:lnTo>
                      <a:lnTo>
                        <a:pt x="58" y="2"/>
                      </a:lnTo>
                      <a:lnTo>
                        <a:pt x="1" y="0"/>
                      </a:lnTo>
                    </a:path>
                  </a:pathLst>
                </a:cu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92332" name="Freeform 140"/>
              <p:cNvSpPr>
                <a:spLocks noChangeArrowheads="1"/>
              </p:cNvSpPr>
              <p:nvPr/>
            </p:nvSpPr>
            <p:spPr bwMode="auto">
              <a:xfrm>
                <a:off x="2008" y="3244"/>
                <a:ext cx="308" cy="472"/>
              </a:xfrm>
              <a:custGeom>
                <a:avLst/>
                <a:gdLst>
                  <a:gd name="T0" fmla="*/ 70 w 1357"/>
                  <a:gd name="T1" fmla="*/ 0 h 2080"/>
                  <a:gd name="T2" fmla="*/ 0 w 1357"/>
                  <a:gd name="T3" fmla="*/ 0 h 2080"/>
                  <a:gd name="T4" fmla="*/ 0 w 1357"/>
                  <a:gd name="T5" fmla="*/ 107 h 2080"/>
                  <a:gd name="T6" fmla="*/ 70 w 1357"/>
                  <a:gd name="T7" fmla="*/ 107 h 208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357"/>
                  <a:gd name="T13" fmla="*/ 0 h 2080"/>
                  <a:gd name="T14" fmla="*/ 1357 w 1357"/>
                  <a:gd name="T15" fmla="*/ 2080 h 208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357" h="2080">
                    <a:moveTo>
                      <a:pt x="1356" y="0"/>
                    </a:moveTo>
                    <a:lnTo>
                      <a:pt x="0" y="0"/>
                    </a:lnTo>
                    <a:lnTo>
                      <a:pt x="0" y="2079"/>
                    </a:lnTo>
                    <a:lnTo>
                      <a:pt x="1356" y="2079"/>
                    </a:lnTo>
                  </a:path>
                </a:pathLst>
              </a:cu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92298" name="Line 141"/>
            <p:cNvSpPr>
              <a:spLocks noChangeShapeType="1"/>
            </p:cNvSpPr>
            <p:nvPr/>
          </p:nvSpPr>
          <p:spPr bwMode="auto">
            <a:xfrm flipH="1">
              <a:off x="3193" y="1884"/>
              <a:ext cx="61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299" name="Line 142"/>
            <p:cNvSpPr>
              <a:spLocks noChangeShapeType="1"/>
            </p:cNvSpPr>
            <p:nvPr/>
          </p:nvSpPr>
          <p:spPr bwMode="auto">
            <a:xfrm flipH="1">
              <a:off x="3193" y="2022"/>
              <a:ext cx="61" cy="1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cxnSp>
          <p:nvCxnSpPr>
            <p:cNvPr id="92300" name="AutoShape 143"/>
            <p:cNvCxnSpPr>
              <a:cxnSpLocks noChangeShapeType="1"/>
              <a:stCxn id="92280" idx="1"/>
              <a:endCxn id="92329" idx="6"/>
            </p:cNvCxnSpPr>
            <p:nvPr/>
          </p:nvCxnSpPr>
          <p:spPr bwMode="auto">
            <a:xfrm rot="10800000">
              <a:off x="3577" y="1954"/>
              <a:ext cx="231" cy="150"/>
            </a:xfrm>
            <a:prstGeom prst="bentConnector3">
              <a:avLst>
                <a:gd name="adj1" fmla="val 51949"/>
              </a:avLst>
            </a:prstGeom>
            <a:noFill/>
            <a:ln w="254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92301" name="AutoShape 144"/>
            <p:cNvCxnSpPr>
              <a:cxnSpLocks noChangeShapeType="1"/>
              <a:stCxn id="92290" idx="1"/>
              <a:endCxn id="92293" idx="6"/>
            </p:cNvCxnSpPr>
            <p:nvPr/>
          </p:nvCxnSpPr>
          <p:spPr bwMode="auto">
            <a:xfrm rot="10800000">
              <a:off x="4848" y="1850"/>
              <a:ext cx="123" cy="242"/>
            </a:xfrm>
            <a:prstGeom prst="bentConnector3">
              <a:avLst>
                <a:gd name="adj1" fmla="val 53657"/>
              </a:avLst>
            </a:prstGeom>
            <a:noFill/>
            <a:ln w="254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sp>
          <p:nvSpPr>
            <p:cNvPr id="92302" name="Oval 145"/>
            <p:cNvSpPr>
              <a:spLocks noChangeArrowheads="1"/>
            </p:cNvSpPr>
            <p:nvPr/>
          </p:nvSpPr>
          <p:spPr bwMode="auto">
            <a:xfrm>
              <a:off x="2776" y="2007"/>
              <a:ext cx="41" cy="42"/>
            </a:xfrm>
            <a:prstGeom prst="ellipse">
              <a:avLst/>
            </a:prstGeom>
            <a:solidFill>
              <a:schemeClr val="bg2"/>
            </a:solidFill>
            <a:ln w="254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92303" name="AutoShape 146"/>
            <p:cNvCxnSpPr>
              <a:cxnSpLocks noChangeShapeType="1"/>
              <a:stCxn id="92286" idx="3"/>
              <a:endCxn id="92302" idx="4"/>
            </p:cNvCxnSpPr>
            <p:nvPr/>
          </p:nvCxnSpPr>
          <p:spPr bwMode="auto">
            <a:xfrm flipV="1">
              <a:off x="2672" y="2055"/>
              <a:ext cx="125" cy="153"/>
            </a:xfrm>
            <a:prstGeom prst="bentConnector2">
              <a:avLst/>
            </a:prstGeom>
            <a:noFill/>
            <a:ln w="254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92304" name="AutoShape 147"/>
            <p:cNvCxnSpPr>
              <a:cxnSpLocks noChangeShapeType="1"/>
              <a:stCxn id="92302" idx="0"/>
              <a:endCxn id="92314" idx="4"/>
            </p:cNvCxnSpPr>
            <p:nvPr/>
          </p:nvCxnSpPr>
          <p:spPr bwMode="auto">
            <a:xfrm flipV="1">
              <a:off x="2797" y="1795"/>
              <a:ext cx="0" cy="205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92305" name="AutoShape 148"/>
            <p:cNvCxnSpPr>
              <a:cxnSpLocks noChangeShapeType="1"/>
              <a:stCxn id="92302" idx="6"/>
              <a:endCxn id="92299" idx="1"/>
            </p:cNvCxnSpPr>
            <p:nvPr/>
          </p:nvCxnSpPr>
          <p:spPr bwMode="auto">
            <a:xfrm>
              <a:off x="2825" y="2028"/>
              <a:ext cx="368" cy="1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92306" name="Oval 149"/>
            <p:cNvSpPr>
              <a:spLocks noChangeArrowheads="1"/>
            </p:cNvSpPr>
            <p:nvPr/>
          </p:nvSpPr>
          <p:spPr bwMode="auto">
            <a:xfrm>
              <a:off x="5485" y="1592"/>
              <a:ext cx="42" cy="42"/>
            </a:xfrm>
            <a:prstGeom prst="ellipse">
              <a:avLst/>
            </a:prstGeom>
            <a:solidFill>
              <a:schemeClr val="bg2"/>
            </a:solidFill>
            <a:ln w="254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92307" name="AutoShape 150"/>
            <p:cNvCxnSpPr>
              <a:cxnSpLocks noChangeShapeType="1"/>
              <a:stCxn id="92291" idx="3"/>
              <a:endCxn id="92306" idx="4"/>
            </p:cNvCxnSpPr>
            <p:nvPr/>
          </p:nvCxnSpPr>
          <p:spPr bwMode="auto">
            <a:xfrm flipV="1">
              <a:off x="5363" y="1641"/>
              <a:ext cx="143" cy="434"/>
            </a:xfrm>
            <a:prstGeom prst="bentConnector2">
              <a:avLst/>
            </a:prstGeom>
            <a:noFill/>
            <a:ln w="254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92308" name="AutoShape 151"/>
            <p:cNvCxnSpPr>
              <a:cxnSpLocks noChangeShapeType="1"/>
              <a:stCxn id="92306" idx="0"/>
            </p:cNvCxnSpPr>
            <p:nvPr/>
          </p:nvCxnSpPr>
          <p:spPr bwMode="auto">
            <a:xfrm flipV="1">
              <a:off x="5506" y="1340"/>
              <a:ext cx="0" cy="244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92309" name="AutoShape 152"/>
            <p:cNvCxnSpPr>
              <a:cxnSpLocks noChangeShapeType="1"/>
              <a:stCxn id="92306" idx="2"/>
              <a:endCxn id="92298" idx="1"/>
            </p:cNvCxnSpPr>
            <p:nvPr/>
          </p:nvCxnSpPr>
          <p:spPr bwMode="auto">
            <a:xfrm rot="10800000" flipV="1">
              <a:off x="3193" y="1613"/>
              <a:ext cx="2285" cy="278"/>
            </a:xfrm>
            <a:prstGeom prst="bentConnector4">
              <a:avLst>
                <a:gd name="adj1" fmla="val 48491"/>
                <a:gd name="adj2" fmla="val -606"/>
              </a:avLst>
            </a:prstGeom>
            <a:noFill/>
            <a:ln w="254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sp>
          <p:nvSpPr>
            <p:cNvPr id="92310" name="Oval 153"/>
            <p:cNvSpPr>
              <a:spLocks noChangeArrowheads="1"/>
            </p:cNvSpPr>
            <p:nvPr/>
          </p:nvSpPr>
          <p:spPr bwMode="auto">
            <a:xfrm>
              <a:off x="4324" y="1874"/>
              <a:ext cx="41" cy="42"/>
            </a:xfrm>
            <a:prstGeom prst="ellipse">
              <a:avLst/>
            </a:prstGeom>
            <a:solidFill>
              <a:schemeClr val="bg2"/>
            </a:solidFill>
            <a:ln w="254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92311" name="AutoShape 154"/>
            <p:cNvCxnSpPr>
              <a:cxnSpLocks noChangeShapeType="1"/>
              <a:stCxn id="92281" idx="3"/>
              <a:endCxn id="92310" idx="4"/>
            </p:cNvCxnSpPr>
            <p:nvPr/>
          </p:nvCxnSpPr>
          <p:spPr bwMode="auto">
            <a:xfrm flipV="1">
              <a:off x="4194" y="1923"/>
              <a:ext cx="150" cy="164"/>
            </a:xfrm>
            <a:prstGeom prst="bentConnector2">
              <a:avLst/>
            </a:prstGeom>
            <a:noFill/>
            <a:ln w="254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92312" name="AutoShape 155"/>
            <p:cNvCxnSpPr>
              <a:cxnSpLocks noChangeShapeType="1"/>
              <a:stCxn id="92310" idx="0"/>
            </p:cNvCxnSpPr>
            <p:nvPr/>
          </p:nvCxnSpPr>
          <p:spPr bwMode="auto">
            <a:xfrm flipV="1">
              <a:off x="4345" y="1340"/>
              <a:ext cx="0" cy="526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92313" name="AutoShape 156"/>
            <p:cNvCxnSpPr>
              <a:cxnSpLocks noChangeShapeType="1"/>
              <a:stCxn id="92310" idx="6"/>
              <a:endCxn id="92296" idx="0"/>
            </p:cNvCxnSpPr>
            <p:nvPr/>
          </p:nvCxnSpPr>
          <p:spPr bwMode="auto">
            <a:xfrm flipV="1">
              <a:off x="4373" y="1894"/>
              <a:ext cx="109" cy="1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92314" name="Oval 157"/>
            <p:cNvSpPr>
              <a:spLocks noChangeArrowheads="1"/>
            </p:cNvSpPr>
            <p:nvPr/>
          </p:nvSpPr>
          <p:spPr bwMode="auto">
            <a:xfrm>
              <a:off x="2776" y="1747"/>
              <a:ext cx="41" cy="41"/>
            </a:xfrm>
            <a:prstGeom prst="ellipse">
              <a:avLst/>
            </a:prstGeom>
            <a:solidFill>
              <a:schemeClr val="bg2"/>
            </a:solidFill>
            <a:ln w="254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92315" name="AutoShape 158"/>
            <p:cNvCxnSpPr>
              <a:cxnSpLocks noChangeShapeType="1"/>
              <a:stCxn id="92295" idx="0"/>
              <a:endCxn id="92314" idx="6"/>
            </p:cNvCxnSpPr>
            <p:nvPr/>
          </p:nvCxnSpPr>
          <p:spPr bwMode="auto">
            <a:xfrm flipH="1" flipV="1">
              <a:off x="2825" y="1768"/>
              <a:ext cx="1653" cy="3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92316" name="AutoShape 159"/>
            <p:cNvCxnSpPr>
              <a:cxnSpLocks noChangeShapeType="1"/>
              <a:stCxn id="92314" idx="0"/>
            </p:cNvCxnSpPr>
            <p:nvPr/>
          </p:nvCxnSpPr>
          <p:spPr bwMode="auto">
            <a:xfrm flipV="1">
              <a:off x="2797" y="1340"/>
              <a:ext cx="0" cy="399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92317" name="AutoShape 160"/>
            <p:cNvCxnSpPr>
              <a:cxnSpLocks noChangeShapeType="1"/>
              <a:stCxn id="92314" idx="2"/>
              <a:endCxn id="92330" idx="2"/>
            </p:cNvCxnSpPr>
            <p:nvPr/>
          </p:nvCxnSpPr>
          <p:spPr bwMode="auto">
            <a:xfrm rot="10800000" flipV="1">
              <a:off x="2212" y="1768"/>
              <a:ext cx="556" cy="422"/>
            </a:xfrm>
            <a:prstGeom prst="bentConnector3">
              <a:avLst>
                <a:gd name="adj1" fmla="val 110611"/>
              </a:avLst>
            </a:prstGeom>
            <a:noFill/>
            <a:ln w="254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92318" name="AutoShape 161"/>
            <p:cNvCxnSpPr>
              <a:cxnSpLocks noChangeShapeType="1"/>
              <a:stCxn id="92306" idx="6"/>
              <a:endCxn id="92288" idx="1"/>
            </p:cNvCxnSpPr>
            <p:nvPr/>
          </p:nvCxnSpPr>
          <p:spPr bwMode="auto">
            <a:xfrm flipH="1">
              <a:off x="2280" y="1613"/>
              <a:ext cx="3255" cy="975"/>
            </a:xfrm>
            <a:prstGeom prst="bentConnector5">
              <a:avLst>
                <a:gd name="adj1" fmla="val -4176"/>
                <a:gd name="adj2" fmla="val 114051"/>
                <a:gd name="adj3" fmla="val 104426"/>
              </a:avLst>
            </a:prstGeom>
            <a:noFill/>
            <a:ln w="254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sp>
          <p:nvSpPr>
            <p:cNvPr id="92319" name="Text Box 162"/>
            <p:cNvSpPr txBox="1">
              <a:spLocks noChangeArrowheads="1"/>
            </p:cNvSpPr>
            <p:nvPr/>
          </p:nvSpPr>
          <p:spPr bwMode="auto">
            <a:xfrm>
              <a:off x="2779" y="1200"/>
              <a:ext cx="268" cy="231"/>
            </a:xfrm>
            <a:prstGeom prst="rect">
              <a:avLst/>
            </a:prstGeom>
            <a:noFill/>
            <a:ln w="254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Q</a:t>
              </a:r>
              <a:r>
                <a:rPr lang="en-US" baseline="-25000"/>
                <a:t>2</a:t>
              </a:r>
            </a:p>
          </p:txBody>
        </p:sp>
        <p:sp>
          <p:nvSpPr>
            <p:cNvPr id="92320" name="Text Box 163"/>
            <p:cNvSpPr txBox="1">
              <a:spLocks noChangeArrowheads="1"/>
            </p:cNvSpPr>
            <p:nvPr/>
          </p:nvSpPr>
          <p:spPr bwMode="auto">
            <a:xfrm>
              <a:off x="4371" y="1209"/>
              <a:ext cx="268" cy="231"/>
            </a:xfrm>
            <a:prstGeom prst="rect">
              <a:avLst/>
            </a:prstGeom>
            <a:noFill/>
            <a:ln w="254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Q</a:t>
              </a:r>
              <a:r>
                <a:rPr lang="en-US" baseline="-25000"/>
                <a:t>1</a:t>
              </a:r>
            </a:p>
          </p:txBody>
        </p:sp>
        <p:sp>
          <p:nvSpPr>
            <p:cNvPr id="92321" name="Text Box 164"/>
            <p:cNvSpPr txBox="1">
              <a:spLocks noChangeArrowheads="1"/>
            </p:cNvSpPr>
            <p:nvPr/>
          </p:nvSpPr>
          <p:spPr bwMode="auto">
            <a:xfrm>
              <a:off x="5515" y="1209"/>
              <a:ext cx="268" cy="231"/>
            </a:xfrm>
            <a:prstGeom prst="rect">
              <a:avLst/>
            </a:prstGeom>
            <a:noFill/>
            <a:ln w="254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Q</a:t>
              </a:r>
              <a:r>
                <a:rPr lang="en-US" baseline="-25000"/>
                <a:t>0</a:t>
              </a:r>
            </a:p>
          </p:txBody>
        </p:sp>
        <p:sp>
          <p:nvSpPr>
            <p:cNvPr id="92322" name="Oval 165"/>
            <p:cNvSpPr>
              <a:spLocks noChangeArrowheads="1"/>
            </p:cNvSpPr>
            <p:nvPr/>
          </p:nvSpPr>
          <p:spPr bwMode="auto">
            <a:xfrm>
              <a:off x="3678" y="2793"/>
              <a:ext cx="41" cy="41"/>
            </a:xfrm>
            <a:prstGeom prst="ellipse">
              <a:avLst/>
            </a:prstGeom>
            <a:solidFill>
              <a:schemeClr val="bg2"/>
            </a:solidFill>
            <a:ln w="254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92323" name="AutoShape 166"/>
            <p:cNvCxnSpPr>
              <a:cxnSpLocks noChangeShapeType="1"/>
              <a:stCxn id="92322" idx="0"/>
              <a:endCxn id="92343" idx="3"/>
            </p:cNvCxnSpPr>
            <p:nvPr/>
          </p:nvCxnSpPr>
          <p:spPr bwMode="auto">
            <a:xfrm rot="-5400000">
              <a:off x="3522" y="2483"/>
              <a:ext cx="480" cy="126"/>
            </a:xfrm>
            <a:prstGeom prst="bentConnector2">
              <a:avLst/>
            </a:prstGeom>
            <a:noFill/>
            <a:ln w="254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92324" name="AutoShape 167"/>
            <p:cNvCxnSpPr>
              <a:cxnSpLocks noChangeShapeType="1"/>
              <a:stCxn id="92322" idx="6"/>
              <a:endCxn id="92341" idx="3"/>
            </p:cNvCxnSpPr>
            <p:nvPr/>
          </p:nvCxnSpPr>
          <p:spPr bwMode="auto">
            <a:xfrm flipV="1">
              <a:off x="3726" y="2293"/>
              <a:ext cx="1269" cy="521"/>
            </a:xfrm>
            <a:prstGeom prst="bentConnector3">
              <a:avLst>
                <a:gd name="adj1" fmla="val 87278"/>
              </a:avLst>
            </a:prstGeom>
            <a:noFill/>
            <a:ln w="254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sp>
          <p:nvSpPr>
            <p:cNvPr id="92325" name="Oval 168"/>
            <p:cNvSpPr>
              <a:spLocks noChangeArrowheads="1"/>
            </p:cNvSpPr>
            <p:nvPr/>
          </p:nvSpPr>
          <p:spPr bwMode="auto">
            <a:xfrm>
              <a:off x="2023" y="2792"/>
              <a:ext cx="41" cy="42"/>
            </a:xfrm>
            <a:prstGeom prst="ellipse">
              <a:avLst/>
            </a:prstGeom>
            <a:solidFill>
              <a:schemeClr val="bg2"/>
            </a:solidFill>
            <a:ln w="254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92326" name="AutoShape 169"/>
            <p:cNvCxnSpPr>
              <a:cxnSpLocks noChangeShapeType="1"/>
              <a:stCxn id="92325" idx="0"/>
              <a:endCxn id="92284" idx="3"/>
            </p:cNvCxnSpPr>
            <p:nvPr/>
          </p:nvCxnSpPr>
          <p:spPr bwMode="auto">
            <a:xfrm rot="-5400000">
              <a:off x="1970" y="2452"/>
              <a:ext cx="406" cy="257"/>
            </a:xfrm>
            <a:prstGeom prst="bentConnector2">
              <a:avLst/>
            </a:prstGeom>
            <a:noFill/>
            <a:ln w="254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92327" name="AutoShape 170"/>
            <p:cNvCxnSpPr>
              <a:cxnSpLocks noChangeShapeType="1"/>
              <a:stCxn id="92325" idx="6"/>
              <a:endCxn id="92322" idx="2"/>
            </p:cNvCxnSpPr>
            <p:nvPr/>
          </p:nvCxnSpPr>
          <p:spPr bwMode="auto">
            <a:xfrm>
              <a:off x="2072" y="2813"/>
              <a:ext cx="1598" cy="1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92328" name="AutoShape 171"/>
            <p:cNvCxnSpPr>
              <a:cxnSpLocks noChangeShapeType="1"/>
              <a:stCxn id="92325" idx="2"/>
            </p:cNvCxnSpPr>
            <p:nvPr/>
          </p:nvCxnSpPr>
          <p:spPr bwMode="auto">
            <a:xfrm flipH="1">
              <a:off x="1721" y="2813"/>
              <a:ext cx="294" cy="1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92329" name="Oval 172"/>
            <p:cNvSpPr>
              <a:spLocks noChangeArrowheads="1"/>
            </p:cNvSpPr>
            <p:nvPr/>
          </p:nvSpPr>
          <p:spPr bwMode="auto">
            <a:xfrm>
              <a:off x="3528" y="1933"/>
              <a:ext cx="41" cy="41"/>
            </a:xfrm>
            <a:prstGeom prst="ellipse">
              <a:avLst/>
            </a:prstGeom>
            <a:noFill/>
            <a:ln w="254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330" name="Oval 173"/>
            <p:cNvSpPr>
              <a:spLocks noChangeArrowheads="1"/>
            </p:cNvSpPr>
            <p:nvPr/>
          </p:nvSpPr>
          <p:spPr bwMode="auto">
            <a:xfrm>
              <a:off x="2220" y="2152"/>
              <a:ext cx="84" cy="76"/>
            </a:xfrm>
            <a:prstGeom prst="ellipse">
              <a:avLst/>
            </a:prstGeom>
            <a:solidFill>
              <a:srgbClr val="FFFFFF"/>
            </a:solidFill>
            <a:ln w="254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92276" name="Text Box 184"/>
          <p:cNvSpPr txBox="1">
            <a:spLocks noChangeArrowheads="1"/>
          </p:cNvSpPr>
          <p:nvPr/>
        </p:nvSpPr>
        <p:spPr bwMode="auto">
          <a:xfrm>
            <a:off x="406400" y="4419600"/>
            <a:ext cx="1997075" cy="650875"/>
          </a:xfrm>
          <a:prstGeom prst="rect">
            <a:avLst/>
          </a:prstGeom>
          <a:solidFill>
            <a:srgbClr val="FFFF99">
              <a:alpha val="70195"/>
            </a:srgbClr>
          </a:solidFill>
          <a:ln w="9525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>
            <a:spAutoFit/>
          </a:bodyPr>
          <a:lstStyle/>
          <a:p>
            <a:pPr algn="l"/>
            <a:r>
              <a:rPr lang="en-US"/>
              <a:t>Outputs change on </a:t>
            </a:r>
            <a:r>
              <a:rPr lang="en-US" b="1"/>
              <a:t>new clock cycle</a:t>
            </a:r>
          </a:p>
        </p:txBody>
      </p:sp>
      <p:sp>
        <p:nvSpPr>
          <p:cNvPr id="92277" name="Oval 185"/>
          <p:cNvSpPr>
            <a:spLocks noChangeArrowheads="1"/>
          </p:cNvSpPr>
          <p:nvPr/>
        </p:nvSpPr>
        <p:spPr bwMode="auto">
          <a:xfrm>
            <a:off x="4044950" y="2133600"/>
            <a:ext cx="425450" cy="420688"/>
          </a:xfrm>
          <a:prstGeom prst="ellipse">
            <a:avLst/>
          </a:prstGeom>
          <a:noFill/>
          <a:ln w="19050">
            <a:solidFill>
              <a:srgbClr val="FF6600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78" name="Oval 186"/>
          <p:cNvSpPr>
            <a:spLocks noChangeArrowheads="1"/>
          </p:cNvSpPr>
          <p:nvPr/>
        </p:nvSpPr>
        <p:spPr bwMode="auto">
          <a:xfrm>
            <a:off x="6553200" y="2106613"/>
            <a:ext cx="425450" cy="420687"/>
          </a:xfrm>
          <a:prstGeom prst="ellipse">
            <a:avLst/>
          </a:prstGeom>
          <a:noFill/>
          <a:ln w="19050">
            <a:solidFill>
              <a:srgbClr val="FF6600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ECEN 301</a:t>
            </a:r>
          </a:p>
        </p:txBody>
      </p:sp>
      <p:sp>
        <p:nvSpPr>
          <p:cNvPr id="93187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Discussion #25 – Final Review</a:t>
            </a:r>
          </a:p>
        </p:txBody>
      </p:sp>
      <p:sp>
        <p:nvSpPr>
          <p:cNvPr id="93188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14267BC0-5D01-4033-AB3B-946B732F04CB}" type="slidenum">
              <a:rPr lang="en-US" smtClean="0"/>
              <a:pPr lvl="1"/>
              <a:t>84</a:t>
            </a:fld>
            <a:endParaRPr lang="en-US" smtClean="0"/>
          </a:p>
        </p:txBody>
      </p:sp>
      <p:sp>
        <p:nvSpPr>
          <p:cNvPr id="931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Sequential Logic</a:t>
            </a:r>
          </a:p>
        </p:txBody>
      </p:sp>
      <p:sp>
        <p:nvSpPr>
          <p:cNvPr id="93190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06400" y="1333500"/>
            <a:ext cx="8585200" cy="881063"/>
          </a:xfrm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sz="2400" b="1" u="sng" smtClean="0"/>
              <a:t>Example9</a:t>
            </a:r>
            <a:r>
              <a:rPr lang="en-US" sz="2400" smtClean="0"/>
              <a:t>: Assuming the outputs of the following circuit start in a 000 state, determine the outputs for 4 clock cycles</a:t>
            </a:r>
          </a:p>
        </p:txBody>
      </p:sp>
      <p:sp>
        <p:nvSpPr>
          <p:cNvPr id="93191" name="Text Box 4"/>
          <p:cNvSpPr txBox="1">
            <a:spLocks noChangeArrowheads="1"/>
          </p:cNvSpPr>
          <p:nvPr/>
        </p:nvSpPr>
        <p:spPr bwMode="auto">
          <a:xfrm>
            <a:off x="2635250" y="4114800"/>
            <a:ext cx="641350" cy="366713"/>
          </a:xfrm>
          <a:prstGeom prst="rect">
            <a:avLst/>
          </a:prstGeom>
          <a:noFill/>
          <a:ln w="254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/>
              <a:t>CLK</a:t>
            </a:r>
          </a:p>
        </p:txBody>
      </p:sp>
      <p:graphicFrame>
        <p:nvGraphicFramePr>
          <p:cNvPr id="955397" name="Group 5"/>
          <p:cNvGraphicFramePr>
            <a:graphicFrameLocks noGrp="1"/>
          </p:cNvGraphicFramePr>
          <p:nvPr>
            <p:ph sz="half" idx="2"/>
          </p:nvPr>
        </p:nvGraphicFramePr>
        <p:xfrm>
          <a:off x="304800" y="2459038"/>
          <a:ext cx="2122488" cy="1676400"/>
        </p:xfrm>
        <a:graphic>
          <a:graphicData uri="http://schemas.openxmlformats.org/drawingml/2006/table">
            <a:tbl>
              <a:tblPr/>
              <a:tblGrid>
                <a:gridCol w="752475"/>
                <a:gridCol w="501650"/>
                <a:gridCol w="438150"/>
                <a:gridCol w="430213"/>
              </a:tblGrid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Cycle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Q</a:t>
                      </a:r>
                      <a:r>
                        <a:rPr kumimoji="0" lang="en-US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Q</a:t>
                      </a:r>
                      <a:r>
                        <a:rPr kumimoji="0" lang="en-US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Q</a:t>
                      </a:r>
                      <a:r>
                        <a:rPr kumimoji="0" lang="en-US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start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955424" name="Group 32"/>
          <p:cNvGraphicFramePr>
            <a:graphicFrameLocks noGrp="1"/>
          </p:cNvGraphicFramePr>
          <p:nvPr/>
        </p:nvGraphicFramePr>
        <p:xfrm>
          <a:off x="5181600" y="4953000"/>
          <a:ext cx="1905000" cy="1066800"/>
        </p:xfrm>
        <a:graphic>
          <a:graphicData uri="http://schemas.openxmlformats.org/drawingml/2006/table">
            <a:tbl>
              <a:tblPr/>
              <a:tblGrid>
                <a:gridCol w="457200"/>
                <a:gridCol w="762000"/>
                <a:gridCol w="685800"/>
              </a:tblGrid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CLK</a:t>
                      </a:r>
                      <a:endParaRPr kumimoji="0" lang="en-US" sz="2000" b="0" i="0" u="none" strike="noStrike" cap="none" normalizeH="0" baseline="-2500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Q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new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Q</a:t>
                      </a:r>
                      <a:r>
                        <a:rPr kumimoji="0" lang="en-US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old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95A9">
                        <a:alpha val="50000"/>
                      </a:srgbClr>
                    </a:solidFill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Q</a:t>
                      </a:r>
                      <a:r>
                        <a:rPr kumimoji="0" lang="en-US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old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95A9">
                        <a:alpha val="5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93235" name="Line 48"/>
          <p:cNvSpPr>
            <a:spLocks noChangeShapeType="1"/>
          </p:cNvSpPr>
          <p:nvPr/>
        </p:nvSpPr>
        <p:spPr bwMode="auto">
          <a:xfrm flipV="1">
            <a:off x="6043613" y="5392738"/>
            <a:ext cx="0" cy="279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lg" len="lg"/>
            <a:tailEnd type="arrow" w="lg" len="med"/>
          </a:ln>
        </p:spPr>
        <p:txBody>
          <a:bodyPr/>
          <a:lstStyle/>
          <a:p>
            <a:endParaRPr lang="en-US"/>
          </a:p>
        </p:txBody>
      </p:sp>
      <p:sp>
        <p:nvSpPr>
          <p:cNvPr id="93236" name="Line 49"/>
          <p:cNvSpPr>
            <a:spLocks noChangeShapeType="1"/>
          </p:cNvSpPr>
          <p:nvPr/>
        </p:nvSpPr>
        <p:spPr bwMode="auto">
          <a:xfrm flipV="1">
            <a:off x="6043613" y="5700713"/>
            <a:ext cx="0" cy="279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lg" len="lg"/>
            <a:tailEnd type="arrow" w="lg" len="med"/>
          </a:ln>
        </p:spPr>
        <p:txBody>
          <a:bodyPr/>
          <a:lstStyle/>
          <a:p>
            <a:endParaRPr lang="en-US"/>
          </a:p>
        </p:txBody>
      </p:sp>
      <p:sp>
        <p:nvSpPr>
          <p:cNvPr id="93237" name="Line 50"/>
          <p:cNvSpPr>
            <a:spLocks noChangeShapeType="1"/>
          </p:cNvSpPr>
          <p:nvPr/>
        </p:nvSpPr>
        <p:spPr bwMode="auto">
          <a:xfrm>
            <a:off x="6553200" y="5756275"/>
            <a:ext cx="354013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955443" name="Group 51"/>
          <p:cNvGraphicFramePr>
            <a:graphicFrameLocks noGrp="1"/>
          </p:cNvGraphicFramePr>
          <p:nvPr/>
        </p:nvGraphicFramePr>
        <p:xfrm>
          <a:off x="7162800" y="4953000"/>
          <a:ext cx="1905000" cy="1066800"/>
        </p:xfrm>
        <a:graphic>
          <a:graphicData uri="http://schemas.openxmlformats.org/drawingml/2006/table">
            <a:tbl>
              <a:tblPr/>
              <a:tblGrid>
                <a:gridCol w="457200"/>
                <a:gridCol w="762000"/>
                <a:gridCol w="685800"/>
              </a:tblGrid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CLK</a:t>
                      </a:r>
                      <a:endParaRPr kumimoji="0" lang="en-US" sz="2000" b="0" i="0" u="none" strike="noStrike" cap="none" normalizeH="0" baseline="-2500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Q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new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95A9">
                        <a:alpha val="50000"/>
                      </a:srgbClr>
                    </a:solidFill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95A9">
                        <a:alpha val="5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93254" name="Line 67"/>
          <p:cNvSpPr>
            <a:spLocks noChangeShapeType="1"/>
          </p:cNvSpPr>
          <p:nvPr/>
        </p:nvSpPr>
        <p:spPr bwMode="auto">
          <a:xfrm flipV="1">
            <a:off x="8001000" y="5362575"/>
            <a:ext cx="0" cy="279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lg" len="lg"/>
            <a:tailEnd type="arrow" w="lg" len="med"/>
          </a:ln>
        </p:spPr>
        <p:txBody>
          <a:bodyPr/>
          <a:lstStyle/>
          <a:p>
            <a:endParaRPr lang="en-US"/>
          </a:p>
        </p:txBody>
      </p:sp>
      <p:sp>
        <p:nvSpPr>
          <p:cNvPr id="93255" name="Line 68"/>
          <p:cNvSpPr>
            <a:spLocks noChangeShapeType="1"/>
          </p:cNvSpPr>
          <p:nvPr/>
        </p:nvSpPr>
        <p:spPr bwMode="auto">
          <a:xfrm flipV="1">
            <a:off x="8001000" y="5670550"/>
            <a:ext cx="0" cy="279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lg" len="lg"/>
            <a:tailEnd type="arrow" w="lg" len="med"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955461" name="Group 69"/>
          <p:cNvGraphicFramePr>
            <a:graphicFrameLocks noGrp="1"/>
          </p:cNvGraphicFramePr>
          <p:nvPr/>
        </p:nvGraphicFramePr>
        <p:xfrm>
          <a:off x="2743200" y="4564063"/>
          <a:ext cx="2362200" cy="1737360"/>
        </p:xfrm>
        <a:graphic>
          <a:graphicData uri="http://schemas.openxmlformats.org/drawingml/2006/table">
            <a:tbl>
              <a:tblPr/>
              <a:tblGrid>
                <a:gridCol w="457200"/>
                <a:gridCol w="457200"/>
                <a:gridCol w="762000"/>
                <a:gridCol w="685800"/>
              </a:tblGrid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J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K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CLK</a:t>
                      </a:r>
                      <a:endParaRPr kumimoji="0" lang="en-US" sz="2000" b="0" i="0" u="none" strike="noStrike" cap="none" normalizeH="0" baseline="-2500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Q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new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Q</a:t>
                      </a:r>
                      <a:r>
                        <a:rPr kumimoji="0" lang="en-US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old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95A9">
                        <a:alpha val="50000"/>
                      </a:srgbClr>
                    </a:solidFill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95A9">
                        <a:alpha val="50000"/>
                      </a:srgbClr>
                    </a:solidFill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95A9">
                        <a:alpha val="50000"/>
                      </a:srgbClr>
                    </a:solidFill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Q</a:t>
                      </a:r>
                      <a:r>
                        <a:rPr kumimoji="0" lang="en-US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old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95A9">
                        <a:alpha val="5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93283" name="Line 96"/>
          <p:cNvSpPr>
            <a:spLocks noChangeShapeType="1"/>
          </p:cNvSpPr>
          <p:nvPr/>
        </p:nvSpPr>
        <p:spPr bwMode="auto">
          <a:xfrm flipV="1">
            <a:off x="3986213" y="4986338"/>
            <a:ext cx="0" cy="279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lg" len="lg"/>
            <a:tailEnd type="arrow" w="lg" len="med"/>
          </a:ln>
        </p:spPr>
        <p:txBody>
          <a:bodyPr/>
          <a:lstStyle/>
          <a:p>
            <a:endParaRPr lang="en-US"/>
          </a:p>
        </p:txBody>
      </p:sp>
      <p:sp>
        <p:nvSpPr>
          <p:cNvPr id="93284" name="Line 97"/>
          <p:cNvSpPr>
            <a:spLocks noChangeShapeType="1"/>
          </p:cNvSpPr>
          <p:nvPr/>
        </p:nvSpPr>
        <p:spPr bwMode="auto">
          <a:xfrm flipV="1">
            <a:off x="3986213" y="5294313"/>
            <a:ext cx="0" cy="279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lg" len="lg"/>
            <a:tailEnd type="arrow" w="lg" len="med"/>
          </a:ln>
        </p:spPr>
        <p:txBody>
          <a:bodyPr/>
          <a:lstStyle/>
          <a:p>
            <a:endParaRPr lang="en-US"/>
          </a:p>
        </p:txBody>
      </p:sp>
      <p:sp>
        <p:nvSpPr>
          <p:cNvPr id="93285" name="Line 98"/>
          <p:cNvSpPr>
            <a:spLocks noChangeShapeType="1"/>
          </p:cNvSpPr>
          <p:nvPr/>
        </p:nvSpPr>
        <p:spPr bwMode="auto">
          <a:xfrm flipV="1">
            <a:off x="3984625" y="5635625"/>
            <a:ext cx="0" cy="279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lg" len="lg"/>
            <a:tailEnd type="arrow" w="lg" len="med"/>
          </a:ln>
        </p:spPr>
        <p:txBody>
          <a:bodyPr/>
          <a:lstStyle/>
          <a:p>
            <a:endParaRPr lang="en-US"/>
          </a:p>
        </p:txBody>
      </p:sp>
      <p:sp>
        <p:nvSpPr>
          <p:cNvPr id="93286" name="Line 99"/>
          <p:cNvSpPr>
            <a:spLocks noChangeShapeType="1"/>
          </p:cNvSpPr>
          <p:nvPr/>
        </p:nvSpPr>
        <p:spPr bwMode="auto">
          <a:xfrm flipV="1">
            <a:off x="3984625" y="5976938"/>
            <a:ext cx="0" cy="279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lg" len="lg"/>
            <a:tailEnd type="arrow" w="lg" len="med"/>
          </a:ln>
        </p:spPr>
        <p:txBody>
          <a:bodyPr/>
          <a:lstStyle/>
          <a:p>
            <a:endParaRPr lang="en-US"/>
          </a:p>
        </p:txBody>
      </p:sp>
      <p:sp>
        <p:nvSpPr>
          <p:cNvPr id="93287" name="Line 100"/>
          <p:cNvSpPr>
            <a:spLocks noChangeShapeType="1"/>
          </p:cNvSpPr>
          <p:nvPr/>
        </p:nvSpPr>
        <p:spPr bwMode="auto">
          <a:xfrm>
            <a:off x="4560888" y="6021388"/>
            <a:ext cx="354012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93288" name="Text Box 101"/>
          <p:cNvSpPr txBox="1">
            <a:spLocks noChangeArrowheads="1"/>
          </p:cNvSpPr>
          <p:nvPr/>
        </p:nvSpPr>
        <p:spPr bwMode="auto">
          <a:xfrm>
            <a:off x="4110038" y="2133600"/>
            <a:ext cx="298450" cy="366713"/>
          </a:xfrm>
          <a:prstGeom prst="rect">
            <a:avLst/>
          </a:prstGeom>
          <a:noFill/>
          <a:ln w="254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800000"/>
                </a:solidFill>
              </a:rPr>
              <a:t>1</a:t>
            </a:r>
          </a:p>
        </p:txBody>
      </p:sp>
      <p:sp>
        <p:nvSpPr>
          <p:cNvPr id="93289" name="Text Box 102"/>
          <p:cNvSpPr txBox="1">
            <a:spLocks noChangeArrowheads="1"/>
          </p:cNvSpPr>
          <p:nvPr/>
        </p:nvSpPr>
        <p:spPr bwMode="auto">
          <a:xfrm>
            <a:off x="6635750" y="2133600"/>
            <a:ext cx="298450" cy="366713"/>
          </a:xfrm>
          <a:prstGeom prst="rect">
            <a:avLst/>
          </a:prstGeom>
          <a:noFill/>
          <a:ln w="254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800000"/>
                </a:solidFill>
              </a:rPr>
              <a:t>0</a:t>
            </a:r>
          </a:p>
        </p:txBody>
      </p:sp>
      <p:sp>
        <p:nvSpPr>
          <p:cNvPr id="93290" name="Text Box 103"/>
          <p:cNvSpPr txBox="1">
            <a:spLocks noChangeArrowheads="1"/>
          </p:cNvSpPr>
          <p:nvPr/>
        </p:nvSpPr>
        <p:spPr bwMode="auto">
          <a:xfrm>
            <a:off x="8388350" y="2133600"/>
            <a:ext cx="298450" cy="366713"/>
          </a:xfrm>
          <a:prstGeom prst="rect">
            <a:avLst/>
          </a:prstGeom>
          <a:noFill/>
          <a:ln w="254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800000"/>
                </a:solidFill>
              </a:rPr>
              <a:t>0</a:t>
            </a:r>
          </a:p>
        </p:txBody>
      </p:sp>
      <p:sp>
        <p:nvSpPr>
          <p:cNvPr id="93291" name="Text Box 104"/>
          <p:cNvSpPr txBox="1">
            <a:spLocks noChangeArrowheads="1"/>
          </p:cNvSpPr>
          <p:nvPr/>
        </p:nvSpPr>
        <p:spPr bwMode="auto">
          <a:xfrm>
            <a:off x="4832350" y="3200400"/>
            <a:ext cx="273050" cy="304800"/>
          </a:xfrm>
          <a:prstGeom prst="rect">
            <a:avLst/>
          </a:prstGeom>
          <a:noFill/>
          <a:ln w="254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800000"/>
                </a:solidFill>
              </a:rPr>
              <a:t>1</a:t>
            </a:r>
          </a:p>
        </p:txBody>
      </p:sp>
      <p:sp>
        <p:nvSpPr>
          <p:cNvPr id="93292" name="Text Box 105"/>
          <p:cNvSpPr txBox="1">
            <a:spLocks noChangeArrowheads="1"/>
          </p:cNvSpPr>
          <p:nvPr/>
        </p:nvSpPr>
        <p:spPr bwMode="auto">
          <a:xfrm>
            <a:off x="4832350" y="2895600"/>
            <a:ext cx="273050" cy="304800"/>
          </a:xfrm>
          <a:prstGeom prst="rect">
            <a:avLst/>
          </a:prstGeom>
          <a:noFill/>
          <a:ln w="254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800000"/>
                </a:solidFill>
              </a:rPr>
              <a:t>0</a:t>
            </a:r>
          </a:p>
        </p:txBody>
      </p:sp>
      <p:sp>
        <p:nvSpPr>
          <p:cNvPr id="93293" name="Text Box 106"/>
          <p:cNvSpPr txBox="1">
            <a:spLocks noChangeArrowheads="1"/>
          </p:cNvSpPr>
          <p:nvPr/>
        </p:nvSpPr>
        <p:spPr bwMode="auto">
          <a:xfrm>
            <a:off x="6929438" y="2971800"/>
            <a:ext cx="273050" cy="304800"/>
          </a:xfrm>
          <a:prstGeom prst="rect">
            <a:avLst/>
          </a:prstGeom>
          <a:noFill/>
          <a:ln w="254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800000"/>
                </a:solidFill>
              </a:rPr>
              <a:t>0</a:t>
            </a:r>
          </a:p>
        </p:txBody>
      </p:sp>
      <p:sp>
        <p:nvSpPr>
          <p:cNvPr id="93294" name="Text Box 107"/>
          <p:cNvSpPr txBox="1">
            <a:spLocks noChangeArrowheads="1"/>
          </p:cNvSpPr>
          <p:nvPr/>
        </p:nvSpPr>
        <p:spPr bwMode="auto">
          <a:xfrm>
            <a:off x="6934200" y="2527300"/>
            <a:ext cx="273050" cy="304800"/>
          </a:xfrm>
          <a:prstGeom prst="rect">
            <a:avLst/>
          </a:prstGeom>
          <a:noFill/>
          <a:ln w="254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800000"/>
                </a:solidFill>
              </a:rPr>
              <a:t>1</a:t>
            </a:r>
          </a:p>
        </p:txBody>
      </p:sp>
      <p:sp>
        <p:nvSpPr>
          <p:cNvPr id="93295" name="Text Box 108"/>
          <p:cNvSpPr txBox="1">
            <a:spLocks noChangeArrowheads="1"/>
          </p:cNvSpPr>
          <p:nvPr/>
        </p:nvSpPr>
        <p:spPr bwMode="auto">
          <a:xfrm>
            <a:off x="5746750" y="3276600"/>
            <a:ext cx="273050" cy="304800"/>
          </a:xfrm>
          <a:prstGeom prst="rect">
            <a:avLst/>
          </a:prstGeom>
          <a:noFill/>
          <a:ln w="254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800000"/>
                </a:solidFill>
              </a:rPr>
              <a:t>1</a:t>
            </a:r>
          </a:p>
        </p:txBody>
      </p:sp>
      <p:sp>
        <p:nvSpPr>
          <p:cNvPr id="93296" name="Text Box 109"/>
          <p:cNvSpPr txBox="1">
            <a:spLocks noChangeArrowheads="1"/>
          </p:cNvSpPr>
          <p:nvPr/>
        </p:nvSpPr>
        <p:spPr bwMode="auto">
          <a:xfrm>
            <a:off x="7543800" y="3048000"/>
            <a:ext cx="273050" cy="304800"/>
          </a:xfrm>
          <a:prstGeom prst="rect">
            <a:avLst/>
          </a:prstGeom>
          <a:noFill/>
          <a:ln w="254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800000"/>
                </a:solidFill>
              </a:rPr>
              <a:t>0</a:t>
            </a:r>
          </a:p>
        </p:txBody>
      </p:sp>
      <p:sp>
        <p:nvSpPr>
          <p:cNvPr id="93297" name="Text Box 110"/>
          <p:cNvSpPr txBox="1">
            <a:spLocks noChangeArrowheads="1"/>
          </p:cNvSpPr>
          <p:nvPr/>
        </p:nvSpPr>
        <p:spPr bwMode="auto">
          <a:xfrm>
            <a:off x="3200400" y="3257550"/>
            <a:ext cx="273050" cy="304800"/>
          </a:xfrm>
          <a:prstGeom prst="rect">
            <a:avLst/>
          </a:prstGeom>
          <a:noFill/>
          <a:ln w="254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800000"/>
                </a:solidFill>
              </a:rPr>
              <a:t>0</a:t>
            </a:r>
          </a:p>
        </p:txBody>
      </p:sp>
      <p:sp>
        <p:nvSpPr>
          <p:cNvPr id="93298" name="Text Box 111"/>
          <p:cNvSpPr txBox="1">
            <a:spLocks noChangeArrowheads="1"/>
          </p:cNvSpPr>
          <p:nvPr/>
        </p:nvSpPr>
        <p:spPr bwMode="auto">
          <a:xfrm>
            <a:off x="3260725" y="3810000"/>
            <a:ext cx="273050" cy="304800"/>
          </a:xfrm>
          <a:prstGeom prst="rect">
            <a:avLst/>
          </a:prstGeom>
          <a:noFill/>
          <a:ln w="254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800000"/>
                </a:solidFill>
              </a:rPr>
              <a:t>0</a:t>
            </a:r>
          </a:p>
        </p:txBody>
      </p:sp>
      <p:grpSp>
        <p:nvGrpSpPr>
          <p:cNvPr id="93299" name="Group 112"/>
          <p:cNvGrpSpPr>
            <a:grpSpLocks/>
          </p:cNvGrpSpPr>
          <p:nvPr/>
        </p:nvGrpSpPr>
        <p:grpSpPr bwMode="auto">
          <a:xfrm>
            <a:off x="2732088" y="1905000"/>
            <a:ext cx="6448425" cy="2593975"/>
            <a:chOff x="1721" y="1200"/>
            <a:chExt cx="4062" cy="1634"/>
          </a:xfrm>
        </p:grpSpPr>
        <p:grpSp>
          <p:nvGrpSpPr>
            <p:cNvPr id="93304" name="Group 113"/>
            <p:cNvGrpSpPr>
              <a:grpSpLocks/>
            </p:cNvGrpSpPr>
            <p:nvPr/>
          </p:nvGrpSpPr>
          <p:grpSpPr bwMode="auto">
            <a:xfrm>
              <a:off x="3830" y="1947"/>
              <a:ext cx="345" cy="484"/>
              <a:chOff x="3419" y="2531"/>
              <a:chExt cx="384" cy="576"/>
            </a:xfrm>
          </p:grpSpPr>
          <p:sp>
            <p:nvSpPr>
              <p:cNvPr id="93367" name="Rectangle 114"/>
              <p:cNvSpPr>
                <a:spLocks noChangeArrowheads="1"/>
              </p:cNvSpPr>
              <p:nvPr/>
            </p:nvSpPr>
            <p:spPr bwMode="auto">
              <a:xfrm>
                <a:off x="3419" y="2531"/>
                <a:ext cx="384" cy="576"/>
              </a:xfrm>
              <a:prstGeom prst="rect">
                <a:avLst/>
              </a:prstGeom>
              <a:solidFill>
                <a:srgbClr val="ABA964">
                  <a:alpha val="20000"/>
                </a:srgb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368" name="AutoShape 115"/>
              <p:cNvSpPr>
                <a:spLocks noChangeArrowheads="1"/>
              </p:cNvSpPr>
              <p:nvPr/>
            </p:nvSpPr>
            <p:spPr bwMode="auto">
              <a:xfrm rot="5400000" flipH="1">
                <a:off x="3390" y="2903"/>
                <a:ext cx="165" cy="107"/>
              </a:xfrm>
              <a:prstGeom prst="triangle">
                <a:avLst>
                  <a:gd name="adj" fmla="val 50000"/>
                </a:avLst>
              </a:prstGeom>
              <a:solidFill>
                <a:srgbClr val="8495A9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93305" name="Text Box 116"/>
            <p:cNvSpPr txBox="1">
              <a:spLocks noChangeArrowheads="1"/>
            </p:cNvSpPr>
            <p:nvPr/>
          </p:nvSpPr>
          <p:spPr bwMode="auto">
            <a:xfrm>
              <a:off x="3808" y="1998"/>
              <a:ext cx="194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600"/>
                <a:t>T</a:t>
              </a:r>
            </a:p>
          </p:txBody>
        </p:sp>
        <p:sp>
          <p:nvSpPr>
            <p:cNvPr id="93306" name="Text Box 117"/>
            <p:cNvSpPr txBox="1">
              <a:spLocks noChangeArrowheads="1"/>
            </p:cNvSpPr>
            <p:nvPr/>
          </p:nvSpPr>
          <p:spPr bwMode="auto">
            <a:xfrm>
              <a:off x="3997" y="1998"/>
              <a:ext cx="208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600"/>
                <a:t>Q</a:t>
              </a:r>
            </a:p>
          </p:txBody>
        </p:sp>
        <p:sp>
          <p:nvSpPr>
            <p:cNvPr id="93307" name="Text Box 118"/>
            <p:cNvSpPr txBox="1">
              <a:spLocks noChangeArrowheads="1"/>
            </p:cNvSpPr>
            <p:nvPr/>
          </p:nvSpPr>
          <p:spPr bwMode="auto">
            <a:xfrm>
              <a:off x="3880" y="2223"/>
              <a:ext cx="340" cy="19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400"/>
                <a:t>CLK</a:t>
              </a:r>
            </a:p>
          </p:txBody>
        </p:sp>
        <p:sp>
          <p:nvSpPr>
            <p:cNvPr id="93308" name="Rectangle 119"/>
            <p:cNvSpPr>
              <a:spLocks noChangeArrowheads="1"/>
            </p:cNvSpPr>
            <p:nvPr/>
          </p:nvSpPr>
          <p:spPr bwMode="auto">
            <a:xfrm>
              <a:off x="2309" y="2073"/>
              <a:ext cx="344" cy="587"/>
            </a:xfrm>
            <a:prstGeom prst="rect">
              <a:avLst/>
            </a:prstGeom>
            <a:solidFill>
              <a:srgbClr val="ABA964">
                <a:alpha val="20000"/>
              </a:srgb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309" name="AutoShape 120"/>
            <p:cNvSpPr>
              <a:spLocks noChangeArrowheads="1"/>
            </p:cNvSpPr>
            <p:nvPr/>
          </p:nvSpPr>
          <p:spPr bwMode="auto">
            <a:xfrm rot="5400000" flipH="1">
              <a:off x="2288" y="2330"/>
              <a:ext cx="138" cy="96"/>
            </a:xfrm>
            <a:prstGeom prst="triangle">
              <a:avLst>
                <a:gd name="adj" fmla="val 50000"/>
              </a:avLst>
            </a:prstGeom>
            <a:solidFill>
              <a:srgbClr val="8495A9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310" name="Text Box 121"/>
            <p:cNvSpPr txBox="1">
              <a:spLocks noChangeArrowheads="1"/>
            </p:cNvSpPr>
            <p:nvPr/>
          </p:nvSpPr>
          <p:spPr bwMode="auto">
            <a:xfrm>
              <a:off x="2301" y="2096"/>
              <a:ext cx="166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600"/>
                <a:t>J</a:t>
              </a:r>
            </a:p>
          </p:txBody>
        </p:sp>
        <p:sp>
          <p:nvSpPr>
            <p:cNvPr id="93311" name="Text Box 122"/>
            <p:cNvSpPr txBox="1">
              <a:spLocks noChangeArrowheads="1"/>
            </p:cNvSpPr>
            <p:nvPr/>
          </p:nvSpPr>
          <p:spPr bwMode="auto">
            <a:xfrm>
              <a:off x="2475" y="2119"/>
              <a:ext cx="208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600"/>
                <a:t>Q</a:t>
              </a:r>
            </a:p>
          </p:txBody>
        </p:sp>
        <p:sp>
          <p:nvSpPr>
            <p:cNvPr id="93312" name="Text Box 123"/>
            <p:cNvSpPr txBox="1">
              <a:spLocks noChangeArrowheads="1"/>
            </p:cNvSpPr>
            <p:nvPr/>
          </p:nvSpPr>
          <p:spPr bwMode="auto">
            <a:xfrm>
              <a:off x="2358" y="2297"/>
              <a:ext cx="340" cy="19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400"/>
                <a:t>CLK</a:t>
              </a:r>
            </a:p>
          </p:txBody>
        </p:sp>
        <p:sp>
          <p:nvSpPr>
            <p:cNvPr id="93313" name="Text Box 124"/>
            <p:cNvSpPr txBox="1">
              <a:spLocks noChangeArrowheads="1"/>
            </p:cNvSpPr>
            <p:nvPr/>
          </p:nvSpPr>
          <p:spPr bwMode="auto">
            <a:xfrm>
              <a:off x="2280" y="2482"/>
              <a:ext cx="208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600"/>
                <a:t>K</a:t>
              </a:r>
            </a:p>
          </p:txBody>
        </p:sp>
        <p:grpSp>
          <p:nvGrpSpPr>
            <p:cNvPr id="93314" name="Group 125"/>
            <p:cNvGrpSpPr>
              <a:grpSpLocks/>
            </p:cNvGrpSpPr>
            <p:nvPr/>
          </p:nvGrpSpPr>
          <p:grpSpPr bwMode="auto">
            <a:xfrm>
              <a:off x="5000" y="1935"/>
              <a:ext cx="345" cy="483"/>
              <a:chOff x="3419" y="2531"/>
              <a:chExt cx="384" cy="576"/>
            </a:xfrm>
          </p:grpSpPr>
          <p:sp>
            <p:nvSpPr>
              <p:cNvPr id="93365" name="Rectangle 126"/>
              <p:cNvSpPr>
                <a:spLocks noChangeArrowheads="1"/>
              </p:cNvSpPr>
              <p:nvPr/>
            </p:nvSpPr>
            <p:spPr bwMode="auto">
              <a:xfrm>
                <a:off x="3419" y="2531"/>
                <a:ext cx="384" cy="576"/>
              </a:xfrm>
              <a:prstGeom prst="rect">
                <a:avLst/>
              </a:prstGeom>
              <a:solidFill>
                <a:srgbClr val="ABA964">
                  <a:alpha val="20000"/>
                </a:srgb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366" name="AutoShape 127"/>
              <p:cNvSpPr>
                <a:spLocks noChangeArrowheads="1"/>
              </p:cNvSpPr>
              <p:nvPr/>
            </p:nvSpPr>
            <p:spPr bwMode="auto">
              <a:xfrm rot="5400000" flipH="1">
                <a:off x="3390" y="2903"/>
                <a:ext cx="165" cy="107"/>
              </a:xfrm>
              <a:prstGeom prst="triangle">
                <a:avLst>
                  <a:gd name="adj" fmla="val 50000"/>
                </a:avLst>
              </a:prstGeom>
              <a:solidFill>
                <a:srgbClr val="8495A9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93315" name="Text Box 128"/>
            <p:cNvSpPr txBox="1">
              <a:spLocks noChangeArrowheads="1"/>
            </p:cNvSpPr>
            <p:nvPr/>
          </p:nvSpPr>
          <p:spPr bwMode="auto">
            <a:xfrm>
              <a:off x="4971" y="1986"/>
              <a:ext cx="208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600"/>
                <a:t>D</a:t>
              </a:r>
            </a:p>
          </p:txBody>
        </p:sp>
        <p:sp>
          <p:nvSpPr>
            <p:cNvPr id="93316" name="Text Box 129"/>
            <p:cNvSpPr txBox="1">
              <a:spLocks noChangeArrowheads="1"/>
            </p:cNvSpPr>
            <p:nvPr/>
          </p:nvSpPr>
          <p:spPr bwMode="auto">
            <a:xfrm>
              <a:off x="5166" y="1986"/>
              <a:ext cx="208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600"/>
                <a:t>Q</a:t>
              </a:r>
            </a:p>
          </p:txBody>
        </p:sp>
        <p:sp>
          <p:nvSpPr>
            <p:cNvPr id="93317" name="Text Box 130"/>
            <p:cNvSpPr txBox="1">
              <a:spLocks noChangeArrowheads="1"/>
            </p:cNvSpPr>
            <p:nvPr/>
          </p:nvSpPr>
          <p:spPr bwMode="auto">
            <a:xfrm>
              <a:off x="5050" y="2211"/>
              <a:ext cx="340" cy="19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400"/>
                <a:t>CLK</a:t>
              </a:r>
            </a:p>
          </p:txBody>
        </p:sp>
        <p:sp>
          <p:nvSpPr>
            <p:cNvPr id="93318" name="Oval 131"/>
            <p:cNvSpPr>
              <a:spLocks noChangeArrowheads="1"/>
            </p:cNvSpPr>
            <p:nvPr/>
          </p:nvSpPr>
          <p:spPr bwMode="auto">
            <a:xfrm>
              <a:off x="4799" y="1829"/>
              <a:ext cx="41" cy="41"/>
            </a:xfrm>
            <a:prstGeom prst="ellipse">
              <a:avLst/>
            </a:prstGeom>
            <a:noFill/>
            <a:ln w="254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93319" name="Group 132"/>
            <p:cNvGrpSpPr>
              <a:grpSpLocks/>
            </p:cNvGrpSpPr>
            <p:nvPr/>
          </p:nvGrpSpPr>
          <p:grpSpPr bwMode="auto">
            <a:xfrm>
              <a:off x="4490" y="1733"/>
              <a:ext cx="307" cy="223"/>
              <a:chOff x="2325" y="1487"/>
              <a:chExt cx="926" cy="675"/>
            </a:xfrm>
          </p:grpSpPr>
          <p:sp>
            <p:nvSpPr>
              <p:cNvPr id="93360" name="Arc 133"/>
              <p:cNvSpPr>
                <a:spLocks/>
              </p:cNvSpPr>
              <p:nvPr/>
            </p:nvSpPr>
            <p:spPr bwMode="auto">
              <a:xfrm>
                <a:off x="2624" y="1489"/>
                <a:ext cx="622" cy="669"/>
              </a:xfrm>
              <a:custGeom>
                <a:avLst/>
                <a:gdLst>
                  <a:gd name="T0" fmla="*/ 0 w 18812"/>
                  <a:gd name="T1" fmla="*/ 0 h 21600"/>
                  <a:gd name="T2" fmla="*/ 1 w 18812"/>
                  <a:gd name="T3" fmla="*/ 0 h 21600"/>
                  <a:gd name="T4" fmla="*/ 0 w 18812"/>
                  <a:gd name="T5" fmla="*/ 1 h 21600"/>
                  <a:gd name="T6" fmla="*/ 0 60000 65536"/>
                  <a:gd name="T7" fmla="*/ 0 60000 65536"/>
                  <a:gd name="T8" fmla="*/ 0 60000 65536"/>
                  <a:gd name="T9" fmla="*/ 0 w 18812"/>
                  <a:gd name="T10" fmla="*/ 0 h 21600"/>
                  <a:gd name="T11" fmla="*/ 18812 w 18812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8812" h="21600" fill="none" extrusionOk="0">
                    <a:moveTo>
                      <a:pt x="0" y="0"/>
                    </a:moveTo>
                    <a:cubicBezTo>
                      <a:pt x="10" y="0"/>
                      <a:pt x="20" y="-1"/>
                      <a:pt x="30" y="0"/>
                    </a:cubicBezTo>
                    <a:cubicBezTo>
                      <a:pt x="7801" y="0"/>
                      <a:pt x="14973" y="4174"/>
                      <a:pt x="18811" y="10932"/>
                    </a:cubicBezTo>
                  </a:path>
                  <a:path w="18812" h="21600" stroke="0" extrusionOk="0">
                    <a:moveTo>
                      <a:pt x="0" y="0"/>
                    </a:moveTo>
                    <a:cubicBezTo>
                      <a:pt x="10" y="0"/>
                      <a:pt x="20" y="-1"/>
                      <a:pt x="30" y="0"/>
                    </a:cubicBezTo>
                    <a:cubicBezTo>
                      <a:pt x="7801" y="0"/>
                      <a:pt x="14973" y="4174"/>
                      <a:pt x="18811" y="10932"/>
                    </a:cubicBezTo>
                    <a:lnTo>
                      <a:pt x="30" y="21600"/>
                    </a:lnTo>
                    <a:close/>
                  </a:path>
                </a:pathLst>
              </a:custGeom>
              <a:noFill/>
              <a:ln w="25400" cap="rnd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361" name="Arc 134"/>
              <p:cNvSpPr>
                <a:spLocks/>
              </p:cNvSpPr>
              <p:nvPr/>
            </p:nvSpPr>
            <p:spPr bwMode="auto">
              <a:xfrm rot="10800000">
                <a:off x="2633" y="1494"/>
                <a:ext cx="618" cy="668"/>
              </a:xfrm>
              <a:custGeom>
                <a:avLst/>
                <a:gdLst>
                  <a:gd name="T0" fmla="*/ 0 w 18694"/>
                  <a:gd name="T1" fmla="*/ 0 h 21600"/>
                  <a:gd name="T2" fmla="*/ 1 w 18694"/>
                  <a:gd name="T3" fmla="*/ 0 h 21600"/>
                  <a:gd name="T4" fmla="*/ 1 w 18694"/>
                  <a:gd name="T5" fmla="*/ 1 h 21600"/>
                  <a:gd name="T6" fmla="*/ 0 60000 65536"/>
                  <a:gd name="T7" fmla="*/ 0 60000 65536"/>
                  <a:gd name="T8" fmla="*/ 0 60000 65536"/>
                  <a:gd name="T9" fmla="*/ 0 w 18694"/>
                  <a:gd name="T10" fmla="*/ 0 h 21600"/>
                  <a:gd name="T11" fmla="*/ 18694 w 18694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8694" h="21600" fill="none" extrusionOk="0">
                    <a:moveTo>
                      <a:pt x="-1" y="10778"/>
                    </a:moveTo>
                    <a:cubicBezTo>
                      <a:pt x="3856" y="4117"/>
                      <a:pt x="10966" y="10"/>
                      <a:pt x="18664" y="0"/>
                    </a:cubicBezTo>
                  </a:path>
                  <a:path w="18694" h="21600" stroke="0" extrusionOk="0">
                    <a:moveTo>
                      <a:pt x="-1" y="10778"/>
                    </a:moveTo>
                    <a:cubicBezTo>
                      <a:pt x="3856" y="4117"/>
                      <a:pt x="10966" y="10"/>
                      <a:pt x="18664" y="0"/>
                    </a:cubicBezTo>
                    <a:lnTo>
                      <a:pt x="18694" y="21600"/>
                    </a:lnTo>
                    <a:close/>
                  </a:path>
                </a:pathLst>
              </a:custGeom>
              <a:noFill/>
              <a:ln w="25400" cap="rnd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362" name="Line 135"/>
              <p:cNvSpPr>
                <a:spLocks noChangeShapeType="1"/>
              </p:cNvSpPr>
              <p:nvPr/>
            </p:nvSpPr>
            <p:spPr bwMode="auto">
              <a:xfrm flipH="1">
                <a:off x="2409" y="1488"/>
                <a:ext cx="215" cy="0"/>
              </a:xfrm>
              <a:prstGeom prst="line">
                <a:avLst/>
              </a:prstGeom>
              <a:noFill/>
              <a:ln w="254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363" name="Line 136"/>
              <p:cNvSpPr>
                <a:spLocks noChangeShapeType="1"/>
              </p:cNvSpPr>
              <p:nvPr/>
            </p:nvSpPr>
            <p:spPr bwMode="auto">
              <a:xfrm flipH="1">
                <a:off x="2409" y="2156"/>
                <a:ext cx="215" cy="0"/>
              </a:xfrm>
              <a:prstGeom prst="line">
                <a:avLst/>
              </a:prstGeom>
              <a:noFill/>
              <a:ln w="254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364" name="Arc 137"/>
              <p:cNvSpPr>
                <a:spLocks/>
              </p:cNvSpPr>
              <p:nvPr/>
            </p:nvSpPr>
            <p:spPr bwMode="auto">
              <a:xfrm>
                <a:off x="2325" y="1487"/>
                <a:ext cx="179" cy="671"/>
              </a:xfrm>
              <a:custGeom>
                <a:avLst/>
                <a:gdLst>
                  <a:gd name="T0" fmla="*/ 0 w 21600"/>
                  <a:gd name="T1" fmla="*/ 0 h 37948"/>
                  <a:gd name="T2" fmla="*/ 0 w 21600"/>
                  <a:gd name="T3" fmla="*/ 0 h 37948"/>
                  <a:gd name="T4" fmla="*/ 0 w 21600"/>
                  <a:gd name="T5" fmla="*/ 0 h 37948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37948"/>
                  <a:gd name="T11" fmla="*/ 21600 w 21600"/>
                  <a:gd name="T12" fmla="*/ 37948 h 3794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37948" fill="none" extrusionOk="0">
                    <a:moveTo>
                      <a:pt x="10071" y="-1"/>
                    </a:moveTo>
                    <a:cubicBezTo>
                      <a:pt x="17161" y="3736"/>
                      <a:pt x="21600" y="11092"/>
                      <a:pt x="21600" y="19108"/>
                    </a:cubicBezTo>
                    <a:cubicBezTo>
                      <a:pt x="21600" y="26921"/>
                      <a:pt x="17380" y="34126"/>
                      <a:pt x="10564" y="37947"/>
                    </a:cubicBezTo>
                  </a:path>
                  <a:path w="21600" h="37948" stroke="0" extrusionOk="0">
                    <a:moveTo>
                      <a:pt x="10071" y="-1"/>
                    </a:moveTo>
                    <a:cubicBezTo>
                      <a:pt x="17161" y="3736"/>
                      <a:pt x="21600" y="11092"/>
                      <a:pt x="21600" y="19108"/>
                    </a:cubicBezTo>
                    <a:cubicBezTo>
                      <a:pt x="21600" y="26921"/>
                      <a:pt x="17380" y="34126"/>
                      <a:pt x="10564" y="37947"/>
                    </a:cubicBezTo>
                    <a:lnTo>
                      <a:pt x="0" y="19108"/>
                    </a:lnTo>
                    <a:close/>
                  </a:path>
                </a:pathLst>
              </a:custGeom>
              <a:noFill/>
              <a:ln w="25400" cap="rnd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93320" name="Line 138"/>
            <p:cNvSpPr>
              <a:spLocks noChangeShapeType="1"/>
            </p:cNvSpPr>
            <p:nvPr/>
          </p:nvSpPr>
          <p:spPr bwMode="auto">
            <a:xfrm>
              <a:off x="4478" y="1779"/>
              <a:ext cx="59" cy="0"/>
            </a:xfrm>
            <a:prstGeom prst="line">
              <a:avLst/>
            </a:prstGeom>
            <a:noFill/>
            <a:ln w="254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321" name="Line 139"/>
            <p:cNvSpPr>
              <a:spLocks noChangeShapeType="1"/>
            </p:cNvSpPr>
            <p:nvPr/>
          </p:nvSpPr>
          <p:spPr bwMode="auto">
            <a:xfrm>
              <a:off x="4482" y="1902"/>
              <a:ext cx="59" cy="0"/>
            </a:xfrm>
            <a:prstGeom prst="line">
              <a:avLst/>
            </a:prstGeom>
            <a:noFill/>
            <a:ln w="254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93322" name="Group 140"/>
            <p:cNvGrpSpPr>
              <a:grpSpLocks/>
            </p:cNvGrpSpPr>
            <p:nvPr/>
          </p:nvGrpSpPr>
          <p:grpSpPr bwMode="auto">
            <a:xfrm>
              <a:off x="3254" y="1854"/>
              <a:ext cx="273" cy="198"/>
              <a:chOff x="2008" y="3244"/>
              <a:chExt cx="544" cy="471"/>
            </a:xfrm>
          </p:grpSpPr>
          <p:grpSp>
            <p:nvGrpSpPr>
              <p:cNvPr id="93356" name="Group 141"/>
              <p:cNvGrpSpPr>
                <a:grpSpLocks/>
              </p:cNvGrpSpPr>
              <p:nvPr/>
            </p:nvGrpSpPr>
            <p:grpSpPr bwMode="auto">
              <a:xfrm>
                <a:off x="2291" y="3245"/>
                <a:ext cx="261" cy="470"/>
                <a:chOff x="2291" y="3245"/>
                <a:chExt cx="261" cy="470"/>
              </a:xfrm>
            </p:grpSpPr>
            <p:sp>
              <p:nvSpPr>
                <p:cNvPr id="93358" name="AutoShape 142"/>
                <p:cNvSpPr>
                  <a:spLocks noChangeArrowheads="1"/>
                </p:cNvSpPr>
                <p:nvPr/>
              </p:nvSpPr>
              <p:spPr bwMode="auto">
                <a:xfrm>
                  <a:off x="2291" y="3245"/>
                  <a:ext cx="261" cy="471"/>
                </a:xfrm>
                <a:prstGeom prst="roundRect">
                  <a:avLst>
                    <a:gd name="adj" fmla="val 384"/>
                  </a:avLst>
                </a:prstGeom>
                <a:noFill/>
                <a:ln w="25400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3359" name="Freeform 143"/>
                <p:cNvSpPr>
                  <a:spLocks noChangeArrowheads="1"/>
                </p:cNvSpPr>
                <p:nvPr/>
              </p:nvSpPr>
              <p:spPr bwMode="auto">
                <a:xfrm>
                  <a:off x="2294" y="3245"/>
                  <a:ext cx="258" cy="471"/>
                </a:xfrm>
                <a:custGeom>
                  <a:avLst/>
                  <a:gdLst>
                    <a:gd name="T0" fmla="*/ 0 w 1139"/>
                    <a:gd name="T1" fmla="*/ 107 h 2079"/>
                    <a:gd name="T2" fmla="*/ 3 w 1139"/>
                    <a:gd name="T3" fmla="*/ 106 h 2079"/>
                    <a:gd name="T4" fmla="*/ 6 w 1139"/>
                    <a:gd name="T5" fmla="*/ 106 h 2079"/>
                    <a:gd name="T6" fmla="*/ 9 w 1139"/>
                    <a:gd name="T7" fmla="*/ 106 h 2079"/>
                    <a:gd name="T8" fmla="*/ 12 w 1139"/>
                    <a:gd name="T9" fmla="*/ 106 h 2079"/>
                    <a:gd name="T10" fmla="*/ 15 w 1139"/>
                    <a:gd name="T11" fmla="*/ 105 h 2079"/>
                    <a:gd name="T12" fmla="*/ 17 w 1139"/>
                    <a:gd name="T13" fmla="*/ 104 h 2079"/>
                    <a:gd name="T14" fmla="*/ 20 w 1139"/>
                    <a:gd name="T15" fmla="*/ 103 h 2079"/>
                    <a:gd name="T16" fmla="*/ 23 w 1139"/>
                    <a:gd name="T17" fmla="*/ 102 h 2079"/>
                    <a:gd name="T18" fmla="*/ 26 w 1139"/>
                    <a:gd name="T19" fmla="*/ 101 h 2079"/>
                    <a:gd name="T20" fmla="*/ 28 w 1139"/>
                    <a:gd name="T21" fmla="*/ 100 h 2079"/>
                    <a:gd name="T22" fmla="*/ 31 w 1139"/>
                    <a:gd name="T23" fmla="*/ 98 h 2079"/>
                    <a:gd name="T24" fmla="*/ 33 w 1139"/>
                    <a:gd name="T25" fmla="*/ 97 h 2079"/>
                    <a:gd name="T26" fmla="*/ 36 w 1139"/>
                    <a:gd name="T27" fmla="*/ 95 h 2079"/>
                    <a:gd name="T28" fmla="*/ 38 w 1139"/>
                    <a:gd name="T29" fmla="*/ 94 h 2079"/>
                    <a:gd name="T30" fmla="*/ 40 w 1139"/>
                    <a:gd name="T31" fmla="*/ 92 h 2079"/>
                    <a:gd name="T32" fmla="*/ 42 w 1139"/>
                    <a:gd name="T33" fmla="*/ 90 h 2079"/>
                    <a:gd name="T34" fmla="*/ 44 w 1139"/>
                    <a:gd name="T35" fmla="*/ 88 h 2079"/>
                    <a:gd name="T36" fmla="*/ 46 w 1139"/>
                    <a:gd name="T37" fmla="*/ 86 h 2079"/>
                    <a:gd name="T38" fmla="*/ 48 w 1139"/>
                    <a:gd name="T39" fmla="*/ 84 h 2079"/>
                    <a:gd name="T40" fmla="*/ 50 w 1139"/>
                    <a:gd name="T41" fmla="*/ 81 h 2079"/>
                    <a:gd name="T42" fmla="*/ 51 w 1139"/>
                    <a:gd name="T43" fmla="*/ 79 h 2079"/>
                    <a:gd name="T44" fmla="*/ 52 w 1139"/>
                    <a:gd name="T45" fmla="*/ 77 h 2079"/>
                    <a:gd name="T46" fmla="*/ 54 w 1139"/>
                    <a:gd name="T47" fmla="*/ 74 h 2079"/>
                    <a:gd name="T48" fmla="*/ 55 w 1139"/>
                    <a:gd name="T49" fmla="*/ 72 h 2079"/>
                    <a:gd name="T50" fmla="*/ 56 w 1139"/>
                    <a:gd name="T51" fmla="*/ 69 h 2079"/>
                    <a:gd name="T52" fmla="*/ 57 w 1139"/>
                    <a:gd name="T53" fmla="*/ 67 h 2079"/>
                    <a:gd name="T54" fmla="*/ 57 w 1139"/>
                    <a:gd name="T55" fmla="*/ 64 h 2079"/>
                    <a:gd name="T56" fmla="*/ 58 w 1139"/>
                    <a:gd name="T57" fmla="*/ 61 h 2079"/>
                    <a:gd name="T58" fmla="*/ 58 w 1139"/>
                    <a:gd name="T59" fmla="*/ 59 h 2079"/>
                    <a:gd name="T60" fmla="*/ 58 w 1139"/>
                    <a:gd name="T61" fmla="*/ 56 h 2079"/>
                    <a:gd name="T62" fmla="*/ 58 w 1139"/>
                    <a:gd name="T63" fmla="*/ 53 h 2079"/>
                    <a:gd name="T64" fmla="*/ 58 w 1139"/>
                    <a:gd name="T65" fmla="*/ 51 h 2079"/>
                    <a:gd name="T66" fmla="*/ 58 w 1139"/>
                    <a:gd name="T67" fmla="*/ 48 h 2079"/>
                    <a:gd name="T68" fmla="*/ 58 w 1139"/>
                    <a:gd name="T69" fmla="*/ 45 h 2079"/>
                    <a:gd name="T70" fmla="*/ 57 w 1139"/>
                    <a:gd name="T71" fmla="*/ 43 h 2079"/>
                    <a:gd name="T72" fmla="*/ 57 w 1139"/>
                    <a:gd name="T73" fmla="*/ 40 h 2079"/>
                    <a:gd name="T74" fmla="*/ 56 w 1139"/>
                    <a:gd name="T75" fmla="*/ 37 h 2079"/>
                    <a:gd name="T76" fmla="*/ 55 w 1139"/>
                    <a:gd name="T77" fmla="*/ 35 h 2079"/>
                    <a:gd name="T78" fmla="*/ 54 w 1139"/>
                    <a:gd name="T79" fmla="*/ 32 h 2079"/>
                    <a:gd name="T80" fmla="*/ 52 w 1139"/>
                    <a:gd name="T81" fmla="*/ 30 h 2079"/>
                    <a:gd name="T82" fmla="*/ 51 w 1139"/>
                    <a:gd name="T83" fmla="*/ 28 h 2079"/>
                    <a:gd name="T84" fmla="*/ 50 w 1139"/>
                    <a:gd name="T85" fmla="*/ 25 h 2079"/>
                    <a:gd name="T86" fmla="*/ 48 w 1139"/>
                    <a:gd name="T87" fmla="*/ 23 h 2079"/>
                    <a:gd name="T88" fmla="*/ 46 w 1139"/>
                    <a:gd name="T89" fmla="*/ 21 h 2079"/>
                    <a:gd name="T90" fmla="*/ 44 w 1139"/>
                    <a:gd name="T91" fmla="*/ 19 h 2079"/>
                    <a:gd name="T92" fmla="*/ 42 w 1139"/>
                    <a:gd name="T93" fmla="*/ 17 h 2079"/>
                    <a:gd name="T94" fmla="*/ 40 w 1139"/>
                    <a:gd name="T95" fmla="*/ 15 h 2079"/>
                    <a:gd name="T96" fmla="*/ 38 w 1139"/>
                    <a:gd name="T97" fmla="*/ 13 h 2079"/>
                    <a:gd name="T98" fmla="*/ 36 w 1139"/>
                    <a:gd name="T99" fmla="*/ 11 h 2079"/>
                    <a:gd name="T100" fmla="*/ 33 w 1139"/>
                    <a:gd name="T101" fmla="*/ 10 h 2079"/>
                    <a:gd name="T102" fmla="*/ 31 w 1139"/>
                    <a:gd name="T103" fmla="*/ 8 h 2079"/>
                    <a:gd name="T104" fmla="*/ 28 w 1139"/>
                    <a:gd name="T105" fmla="*/ 7 h 2079"/>
                    <a:gd name="T106" fmla="*/ 26 w 1139"/>
                    <a:gd name="T107" fmla="*/ 6 h 2079"/>
                    <a:gd name="T108" fmla="*/ 23 w 1139"/>
                    <a:gd name="T109" fmla="*/ 5 h 2079"/>
                    <a:gd name="T110" fmla="*/ 20 w 1139"/>
                    <a:gd name="T111" fmla="*/ 3 h 2079"/>
                    <a:gd name="T112" fmla="*/ 17 w 1139"/>
                    <a:gd name="T113" fmla="*/ 2 h 2079"/>
                    <a:gd name="T114" fmla="*/ 15 w 1139"/>
                    <a:gd name="T115" fmla="*/ 2 h 2079"/>
                    <a:gd name="T116" fmla="*/ 12 w 1139"/>
                    <a:gd name="T117" fmla="*/ 1 h 2079"/>
                    <a:gd name="T118" fmla="*/ 9 w 1139"/>
                    <a:gd name="T119" fmla="*/ 1 h 2079"/>
                    <a:gd name="T120" fmla="*/ 6 w 1139"/>
                    <a:gd name="T121" fmla="*/ 0 h 2079"/>
                    <a:gd name="T122" fmla="*/ 3 w 1139"/>
                    <a:gd name="T123" fmla="*/ 0 h 2079"/>
                    <a:gd name="T124" fmla="*/ 0 w 1139"/>
                    <a:gd name="T125" fmla="*/ 0 h 2079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  <a:gd name="T183" fmla="*/ 0 60000 65536"/>
                    <a:gd name="T184" fmla="*/ 0 60000 65536"/>
                    <a:gd name="T185" fmla="*/ 0 60000 65536"/>
                    <a:gd name="T186" fmla="*/ 0 60000 65536"/>
                    <a:gd name="T187" fmla="*/ 0 60000 65536"/>
                    <a:gd name="T188" fmla="*/ 0 60000 65536"/>
                    <a:gd name="T189" fmla="*/ 0 w 1139"/>
                    <a:gd name="T190" fmla="*/ 0 h 2079"/>
                    <a:gd name="T191" fmla="*/ 1139 w 1139"/>
                    <a:gd name="T192" fmla="*/ 2079 h 2079"/>
                  </a:gdLst>
                  <a:ahLst/>
                  <a:cxnLst>
                    <a:cxn ang="T126">
                      <a:pos x="T0" y="T1"/>
                    </a:cxn>
                    <a:cxn ang="T127">
                      <a:pos x="T2" y="T3"/>
                    </a:cxn>
                    <a:cxn ang="T128">
                      <a:pos x="T4" y="T5"/>
                    </a:cxn>
                    <a:cxn ang="T129">
                      <a:pos x="T6" y="T7"/>
                    </a:cxn>
                    <a:cxn ang="T130">
                      <a:pos x="T8" y="T9"/>
                    </a:cxn>
                    <a:cxn ang="T131">
                      <a:pos x="T10" y="T11"/>
                    </a:cxn>
                    <a:cxn ang="T132">
                      <a:pos x="T12" y="T13"/>
                    </a:cxn>
                    <a:cxn ang="T133">
                      <a:pos x="T14" y="T15"/>
                    </a:cxn>
                    <a:cxn ang="T134">
                      <a:pos x="T16" y="T17"/>
                    </a:cxn>
                    <a:cxn ang="T135">
                      <a:pos x="T18" y="T19"/>
                    </a:cxn>
                    <a:cxn ang="T136">
                      <a:pos x="T20" y="T21"/>
                    </a:cxn>
                    <a:cxn ang="T137">
                      <a:pos x="T22" y="T23"/>
                    </a:cxn>
                    <a:cxn ang="T138">
                      <a:pos x="T24" y="T25"/>
                    </a:cxn>
                    <a:cxn ang="T139">
                      <a:pos x="T26" y="T27"/>
                    </a:cxn>
                    <a:cxn ang="T140">
                      <a:pos x="T28" y="T29"/>
                    </a:cxn>
                    <a:cxn ang="T141">
                      <a:pos x="T30" y="T31"/>
                    </a:cxn>
                    <a:cxn ang="T142">
                      <a:pos x="T32" y="T33"/>
                    </a:cxn>
                    <a:cxn ang="T143">
                      <a:pos x="T34" y="T35"/>
                    </a:cxn>
                    <a:cxn ang="T144">
                      <a:pos x="T36" y="T37"/>
                    </a:cxn>
                    <a:cxn ang="T145">
                      <a:pos x="T38" y="T39"/>
                    </a:cxn>
                    <a:cxn ang="T146">
                      <a:pos x="T40" y="T41"/>
                    </a:cxn>
                    <a:cxn ang="T147">
                      <a:pos x="T42" y="T43"/>
                    </a:cxn>
                    <a:cxn ang="T148">
                      <a:pos x="T44" y="T45"/>
                    </a:cxn>
                    <a:cxn ang="T149">
                      <a:pos x="T46" y="T47"/>
                    </a:cxn>
                    <a:cxn ang="T150">
                      <a:pos x="T48" y="T49"/>
                    </a:cxn>
                    <a:cxn ang="T151">
                      <a:pos x="T50" y="T51"/>
                    </a:cxn>
                    <a:cxn ang="T152">
                      <a:pos x="T52" y="T53"/>
                    </a:cxn>
                    <a:cxn ang="T153">
                      <a:pos x="T54" y="T55"/>
                    </a:cxn>
                    <a:cxn ang="T154">
                      <a:pos x="T56" y="T57"/>
                    </a:cxn>
                    <a:cxn ang="T155">
                      <a:pos x="T58" y="T59"/>
                    </a:cxn>
                    <a:cxn ang="T156">
                      <a:pos x="T60" y="T61"/>
                    </a:cxn>
                    <a:cxn ang="T157">
                      <a:pos x="T62" y="T63"/>
                    </a:cxn>
                    <a:cxn ang="T158">
                      <a:pos x="T64" y="T65"/>
                    </a:cxn>
                    <a:cxn ang="T159">
                      <a:pos x="T66" y="T67"/>
                    </a:cxn>
                    <a:cxn ang="T160">
                      <a:pos x="T68" y="T69"/>
                    </a:cxn>
                    <a:cxn ang="T161">
                      <a:pos x="T70" y="T71"/>
                    </a:cxn>
                    <a:cxn ang="T162">
                      <a:pos x="T72" y="T73"/>
                    </a:cxn>
                    <a:cxn ang="T163">
                      <a:pos x="T74" y="T75"/>
                    </a:cxn>
                    <a:cxn ang="T164">
                      <a:pos x="T76" y="T77"/>
                    </a:cxn>
                    <a:cxn ang="T165">
                      <a:pos x="T78" y="T79"/>
                    </a:cxn>
                    <a:cxn ang="T166">
                      <a:pos x="T80" y="T81"/>
                    </a:cxn>
                    <a:cxn ang="T167">
                      <a:pos x="T82" y="T83"/>
                    </a:cxn>
                    <a:cxn ang="T168">
                      <a:pos x="T84" y="T85"/>
                    </a:cxn>
                    <a:cxn ang="T169">
                      <a:pos x="T86" y="T87"/>
                    </a:cxn>
                    <a:cxn ang="T170">
                      <a:pos x="T88" y="T89"/>
                    </a:cxn>
                    <a:cxn ang="T171">
                      <a:pos x="T90" y="T91"/>
                    </a:cxn>
                    <a:cxn ang="T172">
                      <a:pos x="T92" y="T93"/>
                    </a:cxn>
                    <a:cxn ang="T173">
                      <a:pos x="T94" y="T95"/>
                    </a:cxn>
                    <a:cxn ang="T174">
                      <a:pos x="T96" y="T97"/>
                    </a:cxn>
                    <a:cxn ang="T175">
                      <a:pos x="T98" y="T99"/>
                    </a:cxn>
                    <a:cxn ang="T176">
                      <a:pos x="T100" y="T101"/>
                    </a:cxn>
                    <a:cxn ang="T177">
                      <a:pos x="T102" y="T103"/>
                    </a:cxn>
                    <a:cxn ang="T178">
                      <a:pos x="T104" y="T105"/>
                    </a:cxn>
                    <a:cxn ang="T179">
                      <a:pos x="T106" y="T107"/>
                    </a:cxn>
                    <a:cxn ang="T180">
                      <a:pos x="T108" y="T109"/>
                    </a:cxn>
                    <a:cxn ang="T181">
                      <a:pos x="T110" y="T111"/>
                    </a:cxn>
                    <a:cxn ang="T182">
                      <a:pos x="T112" y="T113"/>
                    </a:cxn>
                    <a:cxn ang="T183">
                      <a:pos x="T114" y="T115"/>
                    </a:cxn>
                    <a:cxn ang="T184">
                      <a:pos x="T116" y="T117"/>
                    </a:cxn>
                    <a:cxn ang="T185">
                      <a:pos x="T118" y="T119"/>
                    </a:cxn>
                    <a:cxn ang="T186">
                      <a:pos x="T120" y="T121"/>
                    </a:cxn>
                    <a:cxn ang="T187">
                      <a:pos x="T122" y="T123"/>
                    </a:cxn>
                    <a:cxn ang="T188">
                      <a:pos x="T124" y="T125"/>
                    </a:cxn>
                  </a:cxnLst>
                  <a:rect l="T189" t="T190" r="T191" b="T192"/>
                  <a:pathLst>
                    <a:path w="1139" h="2079">
                      <a:moveTo>
                        <a:pt x="0" y="2078"/>
                      </a:moveTo>
                      <a:lnTo>
                        <a:pt x="58" y="2076"/>
                      </a:lnTo>
                      <a:lnTo>
                        <a:pt x="116" y="2072"/>
                      </a:lnTo>
                      <a:lnTo>
                        <a:pt x="173" y="2065"/>
                      </a:lnTo>
                      <a:lnTo>
                        <a:pt x="230" y="2055"/>
                      </a:lnTo>
                      <a:lnTo>
                        <a:pt x="286" y="2043"/>
                      </a:lnTo>
                      <a:lnTo>
                        <a:pt x="342" y="2028"/>
                      </a:lnTo>
                      <a:lnTo>
                        <a:pt x="396" y="2011"/>
                      </a:lnTo>
                      <a:lnTo>
                        <a:pt x="450" y="1991"/>
                      </a:lnTo>
                      <a:lnTo>
                        <a:pt x="502" y="1969"/>
                      </a:lnTo>
                      <a:lnTo>
                        <a:pt x="553" y="1944"/>
                      </a:lnTo>
                      <a:lnTo>
                        <a:pt x="603" y="1917"/>
                      </a:lnTo>
                      <a:lnTo>
                        <a:pt x="651" y="1888"/>
                      </a:lnTo>
                      <a:lnTo>
                        <a:pt x="698" y="1857"/>
                      </a:lnTo>
                      <a:lnTo>
                        <a:pt x="742" y="1824"/>
                      </a:lnTo>
                      <a:lnTo>
                        <a:pt x="785" y="1788"/>
                      </a:lnTo>
                      <a:lnTo>
                        <a:pt x="826" y="1751"/>
                      </a:lnTo>
                      <a:lnTo>
                        <a:pt x="864" y="1712"/>
                      </a:lnTo>
                      <a:lnTo>
                        <a:pt x="901" y="1672"/>
                      </a:lnTo>
                      <a:lnTo>
                        <a:pt x="935" y="1629"/>
                      </a:lnTo>
                      <a:lnTo>
                        <a:pt x="966" y="1585"/>
                      </a:lnTo>
                      <a:lnTo>
                        <a:pt x="995" y="1540"/>
                      </a:lnTo>
                      <a:lnTo>
                        <a:pt x="1022" y="1494"/>
                      </a:lnTo>
                      <a:lnTo>
                        <a:pt x="1046" y="1446"/>
                      </a:lnTo>
                      <a:lnTo>
                        <a:pt x="1067" y="1398"/>
                      </a:lnTo>
                      <a:lnTo>
                        <a:pt x="1086" y="1348"/>
                      </a:lnTo>
                      <a:lnTo>
                        <a:pt x="1102" y="1298"/>
                      </a:lnTo>
                      <a:lnTo>
                        <a:pt x="1115" y="1247"/>
                      </a:lnTo>
                      <a:lnTo>
                        <a:pt x="1125" y="1195"/>
                      </a:lnTo>
                      <a:lnTo>
                        <a:pt x="1132" y="1143"/>
                      </a:lnTo>
                      <a:lnTo>
                        <a:pt x="1137" y="1091"/>
                      </a:lnTo>
                      <a:lnTo>
                        <a:pt x="1138" y="1039"/>
                      </a:lnTo>
                      <a:lnTo>
                        <a:pt x="1137" y="987"/>
                      </a:lnTo>
                      <a:lnTo>
                        <a:pt x="1132" y="935"/>
                      </a:lnTo>
                      <a:lnTo>
                        <a:pt x="1125" y="883"/>
                      </a:lnTo>
                      <a:lnTo>
                        <a:pt x="1115" y="831"/>
                      </a:lnTo>
                      <a:lnTo>
                        <a:pt x="1102" y="780"/>
                      </a:lnTo>
                      <a:lnTo>
                        <a:pt x="1086" y="730"/>
                      </a:lnTo>
                      <a:lnTo>
                        <a:pt x="1067" y="680"/>
                      </a:lnTo>
                      <a:lnTo>
                        <a:pt x="1046" y="632"/>
                      </a:lnTo>
                      <a:lnTo>
                        <a:pt x="1022" y="584"/>
                      </a:lnTo>
                      <a:lnTo>
                        <a:pt x="995" y="538"/>
                      </a:lnTo>
                      <a:lnTo>
                        <a:pt x="966" y="493"/>
                      </a:lnTo>
                      <a:lnTo>
                        <a:pt x="935" y="449"/>
                      </a:lnTo>
                      <a:lnTo>
                        <a:pt x="901" y="407"/>
                      </a:lnTo>
                      <a:lnTo>
                        <a:pt x="864" y="366"/>
                      </a:lnTo>
                      <a:lnTo>
                        <a:pt x="826" y="327"/>
                      </a:lnTo>
                      <a:lnTo>
                        <a:pt x="785" y="290"/>
                      </a:lnTo>
                      <a:lnTo>
                        <a:pt x="742" y="254"/>
                      </a:lnTo>
                      <a:lnTo>
                        <a:pt x="698" y="221"/>
                      </a:lnTo>
                      <a:lnTo>
                        <a:pt x="651" y="190"/>
                      </a:lnTo>
                      <a:lnTo>
                        <a:pt x="603" y="161"/>
                      </a:lnTo>
                      <a:lnTo>
                        <a:pt x="553" y="134"/>
                      </a:lnTo>
                      <a:lnTo>
                        <a:pt x="502" y="109"/>
                      </a:lnTo>
                      <a:lnTo>
                        <a:pt x="450" y="87"/>
                      </a:lnTo>
                      <a:lnTo>
                        <a:pt x="396" y="68"/>
                      </a:lnTo>
                      <a:lnTo>
                        <a:pt x="342" y="50"/>
                      </a:lnTo>
                      <a:lnTo>
                        <a:pt x="286" y="35"/>
                      </a:lnTo>
                      <a:lnTo>
                        <a:pt x="230" y="23"/>
                      </a:lnTo>
                      <a:lnTo>
                        <a:pt x="173" y="13"/>
                      </a:lnTo>
                      <a:lnTo>
                        <a:pt x="116" y="6"/>
                      </a:lnTo>
                      <a:lnTo>
                        <a:pt x="58" y="2"/>
                      </a:lnTo>
                      <a:lnTo>
                        <a:pt x="1" y="0"/>
                      </a:lnTo>
                    </a:path>
                  </a:pathLst>
                </a:cu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93357" name="Freeform 144"/>
              <p:cNvSpPr>
                <a:spLocks noChangeArrowheads="1"/>
              </p:cNvSpPr>
              <p:nvPr/>
            </p:nvSpPr>
            <p:spPr bwMode="auto">
              <a:xfrm>
                <a:off x="2008" y="3244"/>
                <a:ext cx="308" cy="472"/>
              </a:xfrm>
              <a:custGeom>
                <a:avLst/>
                <a:gdLst>
                  <a:gd name="T0" fmla="*/ 70 w 1357"/>
                  <a:gd name="T1" fmla="*/ 0 h 2080"/>
                  <a:gd name="T2" fmla="*/ 0 w 1357"/>
                  <a:gd name="T3" fmla="*/ 0 h 2080"/>
                  <a:gd name="T4" fmla="*/ 0 w 1357"/>
                  <a:gd name="T5" fmla="*/ 107 h 2080"/>
                  <a:gd name="T6" fmla="*/ 70 w 1357"/>
                  <a:gd name="T7" fmla="*/ 107 h 208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357"/>
                  <a:gd name="T13" fmla="*/ 0 h 2080"/>
                  <a:gd name="T14" fmla="*/ 1357 w 1357"/>
                  <a:gd name="T15" fmla="*/ 2080 h 208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357" h="2080">
                    <a:moveTo>
                      <a:pt x="1356" y="0"/>
                    </a:moveTo>
                    <a:lnTo>
                      <a:pt x="0" y="0"/>
                    </a:lnTo>
                    <a:lnTo>
                      <a:pt x="0" y="2079"/>
                    </a:lnTo>
                    <a:lnTo>
                      <a:pt x="1356" y="2079"/>
                    </a:lnTo>
                  </a:path>
                </a:pathLst>
              </a:cu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93323" name="Line 145"/>
            <p:cNvSpPr>
              <a:spLocks noChangeShapeType="1"/>
            </p:cNvSpPr>
            <p:nvPr/>
          </p:nvSpPr>
          <p:spPr bwMode="auto">
            <a:xfrm flipH="1">
              <a:off x="3193" y="1884"/>
              <a:ext cx="61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324" name="Line 146"/>
            <p:cNvSpPr>
              <a:spLocks noChangeShapeType="1"/>
            </p:cNvSpPr>
            <p:nvPr/>
          </p:nvSpPr>
          <p:spPr bwMode="auto">
            <a:xfrm flipH="1">
              <a:off x="3193" y="2022"/>
              <a:ext cx="61" cy="1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cxnSp>
          <p:nvCxnSpPr>
            <p:cNvPr id="93325" name="AutoShape 147"/>
            <p:cNvCxnSpPr>
              <a:cxnSpLocks noChangeShapeType="1"/>
              <a:stCxn id="93305" idx="1"/>
              <a:endCxn id="93354" idx="6"/>
            </p:cNvCxnSpPr>
            <p:nvPr/>
          </p:nvCxnSpPr>
          <p:spPr bwMode="auto">
            <a:xfrm rot="10800000">
              <a:off x="3577" y="1954"/>
              <a:ext cx="231" cy="150"/>
            </a:xfrm>
            <a:prstGeom prst="bentConnector3">
              <a:avLst>
                <a:gd name="adj1" fmla="val 51949"/>
              </a:avLst>
            </a:prstGeom>
            <a:noFill/>
            <a:ln w="254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93326" name="AutoShape 148"/>
            <p:cNvCxnSpPr>
              <a:cxnSpLocks noChangeShapeType="1"/>
              <a:stCxn id="93315" idx="1"/>
              <a:endCxn id="93318" idx="6"/>
            </p:cNvCxnSpPr>
            <p:nvPr/>
          </p:nvCxnSpPr>
          <p:spPr bwMode="auto">
            <a:xfrm rot="10800000">
              <a:off x="4848" y="1850"/>
              <a:ext cx="123" cy="242"/>
            </a:xfrm>
            <a:prstGeom prst="bentConnector3">
              <a:avLst>
                <a:gd name="adj1" fmla="val 53657"/>
              </a:avLst>
            </a:prstGeom>
            <a:noFill/>
            <a:ln w="254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sp>
          <p:nvSpPr>
            <p:cNvPr id="93327" name="Oval 149"/>
            <p:cNvSpPr>
              <a:spLocks noChangeArrowheads="1"/>
            </p:cNvSpPr>
            <p:nvPr/>
          </p:nvSpPr>
          <p:spPr bwMode="auto">
            <a:xfrm>
              <a:off x="2776" y="2007"/>
              <a:ext cx="41" cy="42"/>
            </a:xfrm>
            <a:prstGeom prst="ellipse">
              <a:avLst/>
            </a:prstGeom>
            <a:solidFill>
              <a:schemeClr val="bg2"/>
            </a:solidFill>
            <a:ln w="254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93328" name="AutoShape 150"/>
            <p:cNvCxnSpPr>
              <a:cxnSpLocks noChangeShapeType="1"/>
              <a:stCxn id="93311" idx="3"/>
              <a:endCxn id="93327" idx="4"/>
            </p:cNvCxnSpPr>
            <p:nvPr/>
          </p:nvCxnSpPr>
          <p:spPr bwMode="auto">
            <a:xfrm flipV="1">
              <a:off x="2672" y="2055"/>
              <a:ext cx="125" cy="153"/>
            </a:xfrm>
            <a:prstGeom prst="bentConnector2">
              <a:avLst/>
            </a:prstGeom>
            <a:noFill/>
            <a:ln w="254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93329" name="AutoShape 151"/>
            <p:cNvCxnSpPr>
              <a:cxnSpLocks noChangeShapeType="1"/>
              <a:stCxn id="93327" idx="0"/>
              <a:endCxn id="93339" idx="4"/>
            </p:cNvCxnSpPr>
            <p:nvPr/>
          </p:nvCxnSpPr>
          <p:spPr bwMode="auto">
            <a:xfrm flipV="1">
              <a:off x="2797" y="1795"/>
              <a:ext cx="0" cy="205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93330" name="AutoShape 152"/>
            <p:cNvCxnSpPr>
              <a:cxnSpLocks noChangeShapeType="1"/>
              <a:stCxn id="93327" idx="6"/>
              <a:endCxn id="93324" idx="1"/>
            </p:cNvCxnSpPr>
            <p:nvPr/>
          </p:nvCxnSpPr>
          <p:spPr bwMode="auto">
            <a:xfrm>
              <a:off x="2825" y="2028"/>
              <a:ext cx="368" cy="1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93331" name="Oval 153"/>
            <p:cNvSpPr>
              <a:spLocks noChangeArrowheads="1"/>
            </p:cNvSpPr>
            <p:nvPr/>
          </p:nvSpPr>
          <p:spPr bwMode="auto">
            <a:xfrm>
              <a:off x="5485" y="1592"/>
              <a:ext cx="42" cy="42"/>
            </a:xfrm>
            <a:prstGeom prst="ellipse">
              <a:avLst/>
            </a:prstGeom>
            <a:solidFill>
              <a:schemeClr val="bg2"/>
            </a:solidFill>
            <a:ln w="254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93332" name="AutoShape 154"/>
            <p:cNvCxnSpPr>
              <a:cxnSpLocks noChangeShapeType="1"/>
              <a:stCxn id="93316" idx="3"/>
              <a:endCxn id="93331" idx="4"/>
            </p:cNvCxnSpPr>
            <p:nvPr/>
          </p:nvCxnSpPr>
          <p:spPr bwMode="auto">
            <a:xfrm flipV="1">
              <a:off x="5363" y="1641"/>
              <a:ext cx="143" cy="434"/>
            </a:xfrm>
            <a:prstGeom prst="bentConnector2">
              <a:avLst/>
            </a:prstGeom>
            <a:noFill/>
            <a:ln w="254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93333" name="AutoShape 155"/>
            <p:cNvCxnSpPr>
              <a:cxnSpLocks noChangeShapeType="1"/>
              <a:stCxn id="93331" idx="0"/>
            </p:cNvCxnSpPr>
            <p:nvPr/>
          </p:nvCxnSpPr>
          <p:spPr bwMode="auto">
            <a:xfrm flipV="1">
              <a:off x="5506" y="1340"/>
              <a:ext cx="0" cy="244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93334" name="AutoShape 156"/>
            <p:cNvCxnSpPr>
              <a:cxnSpLocks noChangeShapeType="1"/>
              <a:stCxn id="93331" idx="2"/>
              <a:endCxn id="93323" idx="1"/>
            </p:cNvCxnSpPr>
            <p:nvPr/>
          </p:nvCxnSpPr>
          <p:spPr bwMode="auto">
            <a:xfrm rot="10800000" flipV="1">
              <a:off x="3193" y="1613"/>
              <a:ext cx="2285" cy="278"/>
            </a:xfrm>
            <a:prstGeom prst="bentConnector4">
              <a:avLst>
                <a:gd name="adj1" fmla="val 48491"/>
                <a:gd name="adj2" fmla="val -606"/>
              </a:avLst>
            </a:prstGeom>
            <a:noFill/>
            <a:ln w="254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sp>
          <p:nvSpPr>
            <p:cNvPr id="93335" name="Oval 157"/>
            <p:cNvSpPr>
              <a:spLocks noChangeArrowheads="1"/>
            </p:cNvSpPr>
            <p:nvPr/>
          </p:nvSpPr>
          <p:spPr bwMode="auto">
            <a:xfrm>
              <a:off x="4324" y="1874"/>
              <a:ext cx="41" cy="42"/>
            </a:xfrm>
            <a:prstGeom prst="ellipse">
              <a:avLst/>
            </a:prstGeom>
            <a:solidFill>
              <a:schemeClr val="bg2"/>
            </a:solidFill>
            <a:ln w="254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93336" name="AutoShape 158"/>
            <p:cNvCxnSpPr>
              <a:cxnSpLocks noChangeShapeType="1"/>
              <a:stCxn id="93306" idx="3"/>
              <a:endCxn id="93335" idx="4"/>
            </p:cNvCxnSpPr>
            <p:nvPr/>
          </p:nvCxnSpPr>
          <p:spPr bwMode="auto">
            <a:xfrm flipV="1">
              <a:off x="4194" y="1923"/>
              <a:ext cx="150" cy="164"/>
            </a:xfrm>
            <a:prstGeom prst="bentConnector2">
              <a:avLst/>
            </a:prstGeom>
            <a:noFill/>
            <a:ln w="254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93337" name="AutoShape 159"/>
            <p:cNvCxnSpPr>
              <a:cxnSpLocks noChangeShapeType="1"/>
              <a:stCxn id="93335" idx="0"/>
            </p:cNvCxnSpPr>
            <p:nvPr/>
          </p:nvCxnSpPr>
          <p:spPr bwMode="auto">
            <a:xfrm flipV="1">
              <a:off x="4345" y="1340"/>
              <a:ext cx="0" cy="526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93338" name="AutoShape 160"/>
            <p:cNvCxnSpPr>
              <a:cxnSpLocks noChangeShapeType="1"/>
              <a:stCxn id="93335" idx="6"/>
              <a:endCxn id="93321" idx="0"/>
            </p:cNvCxnSpPr>
            <p:nvPr/>
          </p:nvCxnSpPr>
          <p:spPr bwMode="auto">
            <a:xfrm flipV="1">
              <a:off x="4373" y="1894"/>
              <a:ext cx="109" cy="1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93339" name="Oval 161"/>
            <p:cNvSpPr>
              <a:spLocks noChangeArrowheads="1"/>
            </p:cNvSpPr>
            <p:nvPr/>
          </p:nvSpPr>
          <p:spPr bwMode="auto">
            <a:xfrm>
              <a:off x="2776" y="1747"/>
              <a:ext cx="41" cy="41"/>
            </a:xfrm>
            <a:prstGeom prst="ellipse">
              <a:avLst/>
            </a:prstGeom>
            <a:solidFill>
              <a:schemeClr val="bg2"/>
            </a:solidFill>
            <a:ln w="254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93340" name="AutoShape 162"/>
            <p:cNvCxnSpPr>
              <a:cxnSpLocks noChangeShapeType="1"/>
              <a:stCxn id="93320" idx="0"/>
              <a:endCxn id="93339" idx="6"/>
            </p:cNvCxnSpPr>
            <p:nvPr/>
          </p:nvCxnSpPr>
          <p:spPr bwMode="auto">
            <a:xfrm flipH="1" flipV="1">
              <a:off x="2825" y="1768"/>
              <a:ext cx="1653" cy="3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93341" name="AutoShape 163"/>
            <p:cNvCxnSpPr>
              <a:cxnSpLocks noChangeShapeType="1"/>
              <a:stCxn id="93339" idx="0"/>
            </p:cNvCxnSpPr>
            <p:nvPr/>
          </p:nvCxnSpPr>
          <p:spPr bwMode="auto">
            <a:xfrm flipV="1">
              <a:off x="2797" y="1340"/>
              <a:ext cx="0" cy="399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93342" name="AutoShape 164"/>
            <p:cNvCxnSpPr>
              <a:cxnSpLocks noChangeShapeType="1"/>
              <a:stCxn id="93339" idx="2"/>
              <a:endCxn id="93355" idx="2"/>
            </p:cNvCxnSpPr>
            <p:nvPr/>
          </p:nvCxnSpPr>
          <p:spPr bwMode="auto">
            <a:xfrm rot="10800000" flipV="1">
              <a:off x="2212" y="1768"/>
              <a:ext cx="556" cy="422"/>
            </a:xfrm>
            <a:prstGeom prst="bentConnector3">
              <a:avLst>
                <a:gd name="adj1" fmla="val 110611"/>
              </a:avLst>
            </a:prstGeom>
            <a:noFill/>
            <a:ln w="254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93343" name="AutoShape 165"/>
            <p:cNvCxnSpPr>
              <a:cxnSpLocks noChangeShapeType="1"/>
              <a:stCxn id="93331" idx="6"/>
              <a:endCxn id="93313" idx="1"/>
            </p:cNvCxnSpPr>
            <p:nvPr/>
          </p:nvCxnSpPr>
          <p:spPr bwMode="auto">
            <a:xfrm flipH="1">
              <a:off x="2280" y="1613"/>
              <a:ext cx="3255" cy="975"/>
            </a:xfrm>
            <a:prstGeom prst="bentConnector5">
              <a:avLst>
                <a:gd name="adj1" fmla="val -4176"/>
                <a:gd name="adj2" fmla="val 114051"/>
                <a:gd name="adj3" fmla="val 104426"/>
              </a:avLst>
            </a:prstGeom>
            <a:noFill/>
            <a:ln w="254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sp>
          <p:nvSpPr>
            <p:cNvPr id="93344" name="Text Box 166"/>
            <p:cNvSpPr txBox="1">
              <a:spLocks noChangeArrowheads="1"/>
            </p:cNvSpPr>
            <p:nvPr/>
          </p:nvSpPr>
          <p:spPr bwMode="auto">
            <a:xfrm>
              <a:off x="2779" y="1200"/>
              <a:ext cx="268" cy="231"/>
            </a:xfrm>
            <a:prstGeom prst="rect">
              <a:avLst/>
            </a:prstGeom>
            <a:noFill/>
            <a:ln w="254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Q</a:t>
              </a:r>
              <a:r>
                <a:rPr lang="en-US" baseline="-25000"/>
                <a:t>2</a:t>
              </a:r>
            </a:p>
          </p:txBody>
        </p:sp>
        <p:sp>
          <p:nvSpPr>
            <p:cNvPr id="93345" name="Text Box 167"/>
            <p:cNvSpPr txBox="1">
              <a:spLocks noChangeArrowheads="1"/>
            </p:cNvSpPr>
            <p:nvPr/>
          </p:nvSpPr>
          <p:spPr bwMode="auto">
            <a:xfrm>
              <a:off x="4371" y="1209"/>
              <a:ext cx="268" cy="231"/>
            </a:xfrm>
            <a:prstGeom prst="rect">
              <a:avLst/>
            </a:prstGeom>
            <a:noFill/>
            <a:ln w="254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Q</a:t>
              </a:r>
              <a:r>
                <a:rPr lang="en-US" baseline="-25000"/>
                <a:t>1</a:t>
              </a:r>
            </a:p>
          </p:txBody>
        </p:sp>
        <p:sp>
          <p:nvSpPr>
            <p:cNvPr id="93346" name="Text Box 168"/>
            <p:cNvSpPr txBox="1">
              <a:spLocks noChangeArrowheads="1"/>
            </p:cNvSpPr>
            <p:nvPr/>
          </p:nvSpPr>
          <p:spPr bwMode="auto">
            <a:xfrm>
              <a:off x="5515" y="1209"/>
              <a:ext cx="268" cy="231"/>
            </a:xfrm>
            <a:prstGeom prst="rect">
              <a:avLst/>
            </a:prstGeom>
            <a:noFill/>
            <a:ln w="254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Q</a:t>
              </a:r>
              <a:r>
                <a:rPr lang="en-US" baseline="-25000"/>
                <a:t>0</a:t>
              </a:r>
            </a:p>
          </p:txBody>
        </p:sp>
        <p:sp>
          <p:nvSpPr>
            <p:cNvPr id="93347" name="Oval 169"/>
            <p:cNvSpPr>
              <a:spLocks noChangeArrowheads="1"/>
            </p:cNvSpPr>
            <p:nvPr/>
          </p:nvSpPr>
          <p:spPr bwMode="auto">
            <a:xfrm>
              <a:off x="3678" y="2793"/>
              <a:ext cx="41" cy="41"/>
            </a:xfrm>
            <a:prstGeom prst="ellipse">
              <a:avLst/>
            </a:prstGeom>
            <a:solidFill>
              <a:schemeClr val="bg2"/>
            </a:solidFill>
            <a:ln w="254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93348" name="AutoShape 170"/>
            <p:cNvCxnSpPr>
              <a:cxnSpLocks noChangeShapeType="1"/>
              <a:stCxn id="93347" idx="0"/>
              <a:endCxn id="93368" idx="3"/>
            </p:cNvCxnSpPr>
            <p:nvPr/>
          </p:nvCxnSpPr>
          <p:spPr bwMode="auto">
            <a:xfrm rot="-5400000">
              <a:off x="3522" y="2483"/>
              <a:ext cx="480" cy="126"/>
            </a:xfrm>
            <a:prstGeom prst="bentConnector2">
              <a:avLst/>
            </a:prstGeom>
            <a:noFill/>
            <a:ln w="254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93349" name="AutoShape 171"/>
            <p:cNvCxnSpPr>
              <a:cxnSpLocks noChangeShapeType="1"/>
              <a:stCxn id="93347" idx="6"/>
              <a:endCxn id="93366" idx="3"/>
            </p:cNvCxnSpPr>
            <p:nvPr/>
          </p:nvCxnSpPr>
          <p:spPr bwMode="auto">
            <a:xfrm flipV="1">
              <a:off x="3726" y="2293"/>
              <a:ext cx="1269" cy="521"/>
            </a:xfrm>
            <a:prstGeom prst="bentConnector3">
              <a:avLst>
                <a:gd name="adj1" fmla="val 87278"/>
              </a:avLst>
            </a:prstGeom>
            <a:noFill/>
            <a:ln w="254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sp>
          <p:nvSpPr>
            <p:cNvPr id="93350" name="Oval 172"/>
            <p:cNvSpPr>
              <a:spLocks noChangeArrowheads="1"/>
            </p:cNvSpPr>
            <p:nvPr/>
          </p:nvSpPr>
          <p:spPr bwMode="auto">
            <a:xfrm>
              <a:off x="2023" y="2792"/>
              <a:ext cx="41" cy="42"/>
            </a:xfrm>
            <a:prstGeom prst="ellipse">
              <a:avLst/>
            </a:prstGeom>
            <a:solidFill>
              <a:schemeClr val="bg2"/>
            </a:solidFill>
            <a:ln w="254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93351" name="AutoShape 173"/>
            <p:cNvCxnSpPr>
              <a:cxnSpLocks noChangeShapeType="1"/>
              <a:stCxn id="93350" idx="0"/>
              <a:endCxn id="93309" idx="3"/>
            </p:cNvCxnSpPr>
            <p:nvPr/>
          </p:nvCxnSpPr>
          <p:spPr bwMode="auto">
            <a:xfrm rot="-5400000">
              <a:off x="1970" y="2452"/>
              <a:ext cx="406" cy="257"/>
            </a:xfrm>
            <a:prstGeom prst="bentConnector2">
              <a:avLst/>
            </a:prstGeom>
            <a:noFill/>
            <a:ln w="254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93352" name="AutoShape 174"/>
            <p:cNvCxnSpPr>
              <a:cxnSpLocks noChangeShapeType="1"/>
              <a:stCxn id="93350" idx="6"/>
              <a:endCxn id="93347" idx="2"/>
            </p:cNvCxnSpPr>
            <p:nvPr/>
          </p:nvCxnSpPr>
          <p:spPr bwMode="auto">
            <a:xfrm>
              <a:off x="2072" y="2813"/>
              <a:ext cx="1598" cy="1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93353" name="AutoShape 175"/>
            <p:cNvCxnSpPr>
              <a:cxnSpLocks noChangeShapeType="1"/>
              <a:stCxn id="93350" idx="2"/>
            </p:cNvCxnSpPr>
            <p:nvPr/>
          </p:nvCxnSpPr>
          <p:spPr bwMode="auto">
            <a:xfrm flipH="1">
              <a:off x="1721" y="2813"/>
              <a:ext cx="294" cy="1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93354" name="Oval 176"/>
            <p:cNvSpPr>
              <a:spLocks noChangeArrowheads="1"/>
            </p:cNvSpPr>
            <p:nvPr/>
          </p:nvSpPr>
          <p:spPr bwMode="auto">
            <a:xfrm>
              <a:off x="3528" y="1933"/>
              <a:ext cx="41" cy="41"/>
            </a:xfrm>
            <a:prstGeom prst="ellipse">
              <a:avLst/>
            </a:prstGeom>
            <a:noFill/>
            <a:ln w="254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355" name="Oval 177"/>
            <p:cNvSpPr>
              <a:spLocks noChangeArrowheads="1"/>
            </p:cNvSpPr>
            <p:nvPr/>
          </p:nvSpPr>
          <p:spPr bwMode="auto">
            <a:xfrm>
              <a:off x="2220" y="2152"/>
              <a:ext cx="84" cy="76"/>
            </a:xfrm>
            <a:prstGeom prst="ellipse">
              <a:avLst/>
            </a:prstGeom>
            <a:solidFill>
              <a:srgbClr val="FFFFFF"/>
            </a:solidFill>
            <a:ln w="254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93300" name="Text Box 181"/>
          <p:cNvSpPr txBox="1">
            <a:spLocks noChangeArrowheads="1"/>
          </p:cNvSpPr>
          <p:nvPr/>
        </p:nvSpPr>
        <p:spPr bwMode="auto">
          <a:xfrm>
            <a:off x="406400" y="4564063"/>
            <a:ext cx="1689100" cy="650875"/>
          </a:xfrm>
          <a:prstGeom prst="rect">
            <a:avLst/>
          </a:prstGeom>
          <a:solidFill>
            <a:srgbClr val="FFFF99">
              <a:alpha val="70195"/>
            </a:srgbClr>
          </a:solidFill>
          <a:ln w="9525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>
            <a:spAutoFit/>
          </a:bodyPr>
          <a:lstStyle/>
          <a:p>
            <a:pPr algn="l"/>
            <a:r>
              <a:rPr lang="en-US"/>
              <a:t>Inputs changed due to outputs</a:t>
            </a:r>
          </a:p>
        </p:txBody>
      </p:sp>
      <p:sp>
        <p:nvSpPr>
          <p:cNvPr id="93301" name="Oval 182"/>
          <p:cNvSpPr>
            <a:spLocks noChangeArrowheads="1"/>
          </p:cNvSpPr>
          <p:nvPr/>
        </p:nvSpPr>
        <p:spPr bwMode="auto">
          <a:xfrm>
            <a:off x="3108325" y="3171825"/>
            <a:ext cx="425450" cy="420688"/>
          </a:xfrm>
          <a:prstGeom prst="ellipse">
            <a:avLst/>
          </a:prstGeom>
          <a:noFill/>
          <a:ln w="19050">
            <a:solidFill>
              <a:srgbClr val="FF6600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3302" name="Oval 183"/>
          <p:cNvSpPr>
            <a:spLocks noChangeArrowheads="1"/>
          </p:cNvSpPr>
          <p:nvPr/>
        </p:nvSpPr>
        <p:spPr bwMode="auto">
          <a:xfrm>
            <a:off x="4740275" y="3175000"/>
            <a:ext cx="425450" cy="420688"/>
          </a:xfrm>
          <a:prstGeom prst="ellipse">
            <a:avLst/>
          </a:prstGeom>
          <a:noFill/>
          <a:ln w="19050">
            <a:solidFill>
              <a:srgbClr val="FF6600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3303" name="Oval 184"/>
          <p:cNvSpPr>
            <a:spLocks noChangeArrowheads="1"/>
          </p:cNvSpPr>
          <p:nvPr/>
        </p:nvSpPr>
        <p:spPr bwMode="auto">
          <a:xfrm>
            <a:off x="6859588" y="2522538"/>
            <a:ext cx="425450" cy="841375"/>
          </a:xfrm>
          <a:prstGeom prst="ellipse">
            <a:avLst/>
          </a:prstGeom>
          <a:noFill/>
          <a:ln w="19050">
            <a:solidFill>
              <a:srgbClr val="FF6600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ECEN 301</a:t>
            </a:r>
          </a:p>
        </p:txBody>
      </p:sp>
      <p:sp>
        <p:nvSpPr>
          <p:cNvPr id="94211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Discussion #25 – Final Review</a:t>
            </a:r>
          </a:p>
        </p:txBody>
      </p:sp>
      <p:sp>
        <p:nvSpPr>
          <p:cNvPr id="94212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320002D9-BF21-434D-928A-EAFC9FADE621}" type="slidenum">
              <a:rPr lang="en-US" smtClean="0"/>
              <a:pPr lvl="1"/>
              <a:t>85</a:t>
            </a:fld>
            <a:endParaRPr lang="en-US" smtClean="0"/>
          </a:p>
        </p:txBody>
      </p:sp>
      <p:sp>
        <p:nvSpPr>
          <p:cNvPr id="942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Sequential Logic</a:t>
            </a:r>
          </a:p>
        </p:txBody>
      </p:sp>
      <p:sp>
        <p:nvSpPr>
          <p:cNvPr id="9421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06400" y="1333500"/>
            <a:ext cx="8585200" cy="881063"/>
          </a:xfrm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sz="2400" b="1" u="sng" smtClean="0"/>
              <a:t>Example9</a:t>
            </a:r>
            <a:r>
              <a:rPr lang="en-US" sz="2400" smtClean="0"/>
              <a:t>: Assuming the outputs of the following circuit start in a 000 state, determine the outputs for 4 clock cycles</a:t>
            </a:r>
          </a:p>
        </p:txBody>
      </p:sp>
      <p:sp>
        <p:nvSpPr>
          <p:cNvPr id="94215" name="Text Box 4"/>
          <p:cNvSpPr txBox="1">
            <a:spLocks noChangeArrowheads="1"/>
          </p:cNvSpPr>
          <p:nvPr/>
        </p:nvSpPr>
        <p:spPr bwMode="auto">
          <a:xfrm>
            <a:off x="2635250" y="4114800"/>
            <a:ext cx="641350" cy="366713"/>
          </a:xfrm>
          <a:prstGeom prst="rect">
            <a:avLst/>
          </a:prstGeom>
          <a:noFill/>
          <a:ln w="254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/>
              <a:t>CLK</a:t>
            </a:r>
          </a:p>
        </p:txBody>
      </p:sp>
      <p:graphicFrame>
        <p:nvGraphicFramePr>
          <p:cNvPr id="956603" name="Group 187"/>
          <p:cNvGraphicFramePr>
            <a:graphicFrameLocks noGrp="1"/>
          </p:cNvGraphicFramePr>
          <p:nvPr>
            <p:ph sz="half" idx="2"/>
          </p:nvPr>
        </p:nvGraphicFramePr>
        <p:xfrm>
          <a:off x="304800" y="2459038"/>
          <a:ext cx="2122488" cy="2011680"/>
        </p:xfrm>
        <a:graphic>
          <a:graphicData uri="http://schemas.openxmlformats.org/drawingml/2006/table">
            <a:tbl>
              <a:tblPr/>
              <a:tblGrid>
                <a:gridCol w="752475"/>
                <a:gridCol w="501650"/>
                <a:gridCol w="438150"/>
                <a:gridCol w="430213"/>
              </a:tblGrid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Cycle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Q</a:t>
                      </a:r>
                      <a:r>
                        <a:rPr kumimoji="0" lang="en-US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Q</a:t>
                      </a:r>
                      <a:r>
                        <a:rPr kumimoji="0" lang="en-US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Q</a:t>
                      </a:r>
                      <a:r>
                        <a:rPr kumimoji="0" lang="en-US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start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956448" name="Group 32"/>
          <p:cNvGraphicFramePr>
            <a:graphicFrameLocks noGrp="1"/>
          </p:cNvGraphicFramePr>
          <p:nvPr/>
        </p:nvGraphicFramePr>
        <p:xfrm>
          <a:off x="5181600" y="4953000"/>
          <a:ext cx="1905000" cy="1066800"/>
        </p:xfrm>
        <a:graphic>
          <a:graphicData uri="http://schemas.openxmlformats.org/drawingml/2006/table">
            <a:tbl>
              <a:tblPr/>
              <a:tblGrid>
                <a:gridCol w="457200"/>
                <a:gridCol w="762000"/>
                <a:gridCol w="685800"/>
              </a:tblGrid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CLK</a:t>
                      </a:r>
                      <a:endParaRPr kumimoji="0" lang="en-US" sz="2000" b="0" i="0" u="none" strike="noStrike" cap="none" normalizeH="0" baseline="-2500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Q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new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Q</a:t>
                      </a:r>
                      <a:r>
                        <a:rPr kumimoji="0" lang="en-US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old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95A9">
                        <a:alpha val="50000"/>
                      </a:srgbClr>
                    </a:solidFill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Q</a:t>
                      </a:r>
                      <a:r>
                        <a:rPr kumimoji="0" lang="en-US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old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95A9">
                        <a:alpha val="5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94263" name="Line 48"/>
          <p:cNvSpPr>
            <a:spLocks noChangeShapeType="1"/>
          </p:cNvSpPr>
          <p:nvPr/>
        </p:nvSpPr>
        <p:spPr bwMode="auto">
          <a:xfrm flipV="1">
            <a:off x="6043613" y="5392738"/>
            <a:ext cx="0" cy="279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lg" len="lg"/>
            <a:tailEnd type="arrow" w="lg" len="med"/>
          </a:ln>
        </p:spPr>
        <p:txBody>
          <a:bodyPr/>
          <a:lstStyle/>
          <a:p>
            <a:endParaRPr lang="en-US"/>
          </a:p>
        </p:txBody>
      </p:sp>
      <p:sp>
        <p:nvSpPr>
          <p:cNvPr id="94264" name="Line 49"/>
          <p:cNvSpPr>
            <a:spLocks noChangeShapeType="1"/>
          </p:cNvSpPr>
          <p:nvPr/>
        </p:nvSpPr>
        <p:spPr bwMode="auto">
          <a:xfrm flipV="1">
            <a:off x="6043613" y="5700713"/>
            <a:ext cx="0" cy="279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lg" len="lg"/>
            <a:tailEnd type="arrow" w="lg" len="med"/>
          </a:ln>
        </p:spPr>
        <p:txBody>
          <a:bodyPr/>
          <a:lstStyle/>
          <a:p>
            <a:endParaRPr lang="en-US"/>
          </a:p>
        </p:txBody>
      </p:sp>
      <p:sp>
        <p:nvSpPr>
          <p:cNvPr id="94265" name="Line 50"/>
          <p:cNvSpPr>
            <a:spLocks noChangeShapeType="1"/>
          </p:cNvSpPr>
          <p:nvPr/>
        </p:nvSpPr>
        <p:spPr bwMode="auto">
          <a:xfrm>
            <a:off x="6553200" y="5756275"/>
            <a:ext cx="354013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956467" name="Group 51"/>
          <p:cNvGraphicFramePr>
            <a:graphicFrameLocks noGrp="1"/>
          </p:cNvGraphicFramePr>
          <p:nvPr/>
        </p:nvGraphicFramePr>
        <p:xfrm>
          <a:off x="7162800" y="4953000"/>
          <a:ext cx="1905000" cy="1066800"/>
        </p:xfrm>
        <a:graphic>
          <a:graphicData uri="http://schemas.openxmlformats.org/drawingml/2006/table">
            <a:tbl>
              <a:tblPr/>
              <a:tblGrid>
                <a:gridCol w="457200"/>
                <a:gridCol w="762000"/>
                <a:gridCol w="685800"/>
              </a:tblGrid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CLK</a:t>
                      </a:r>
                      <a:endParaRPr kumimoji="0" lang="en-US" sz="2000" b="0" i="0" u="none" strike="noStrike" cap="none" normalizeH="0" baseline="-2500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Q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new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95A9">
                        <a:alpha val="50000"/>
                      </a:srgbClr>
                    </a:solidFill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95A9">
                        <a:alpha val="5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94282" name="Line 67"/>
          <p:cNvSpPr>
            <a:spLocks noChangeShapeType="1"/>
          </p:cNvSpPr>
          <p:nvPr/>
        </p:nvSpPr>
        <p:spPr bwMode="auto">
          <a:xfrm flipV="1">
            <a:off x="8001000" y="5362575"/>
            <a:ext cx="0" cy="279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lg" len="lg"/>
            <a:tailEnd type="arrow" w="lg" len="med"/>
          </a:ln>
        </p:spPr>
        <p:txBody>
          <a:bodyPr/>
          <a:lstStyle/>
          <a:p>
            <a:endParaRPr lang="en-US"/>
          </a:p>
        </p:txBody>
      </p:sp>
      <p:sp>
        <p:nvSpPr>
          <p:cNvPr id="94283" name="Line 68"/>
          <p:cNvSpPr>
            <a:spLocks noChangeShapeType="1"/>
          </p:cNvSpPr>
          <p:nvPr/>
        </p:nvSpPr>
        <p:spPr bwMode="auto">
          <a:xfrm flipV="1">
            <a:off x="8001000" y="5670550"/>
            <a:ext cx="0" cy="279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lg" len="lg"/>
            <a:tailEnd type="arrow" w="lg" len="med"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956485" name="Group 69"/>
          <p:cNvGraphicFramePr>
            <a:graphicFrameLocks noGrp="1"/>
          </p:cNvGraphicFramePr>
          <p:nvPr/>
        </p:nvGraphicFramePr>
        <p:xfrm>
          <a:off x="2743200" y="4564063"/>
          <a:ext cx="2362200" cy="1737360"/>
        </p:xfrm>
        <a:graphic>
          <a:graphicData uri="http://schemas.openxmlformats.org/drawingml/2006/table">
            <a:tbl>
              <a:tblPr/>
              <a:tblGrid>
                <a:gridCol w="457200"/>
                <a:gridCol w="457200"/>
                <a:gridCol w="762000"/>
                <a:gridCol w="685800"/>
              </a:tblGrid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J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K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CLK</a:t>
                      </a:r>
                      <a:endParaRPr kumimoji="0" lang="en-US" sz="2000" b="0" i="0" u="none" strike="noStrike" cap="none" normalizeH="0" baseline="-2500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Q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new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Q</a:t>
                      </a:r>
                      <a:r>
                        <a:rPr kumimoji="0" lang="en-US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old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95A9">
                        <a:alpha val="50000"/>
                      </a:srgbClr>
                    </a:solidFill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95A9">
                        <a:alpha val="50000"/>
                      </a:srgbClr>
                    </a:solidFill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95A9">
                        <a:alpha val="50000"/>
                      </a:srgbClr>
                    </a:solidFill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Q</a:t>
                      </a:r>
                      <a:r>
                        <a:rPr kumimoji="0" lang="en-US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old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95A9">
                        <a:alpha val="5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94311" name="Line 96"/>
          <p:cNvSpPr>
            <a:spLocks noChangeShapeType="1"/>
          </p:cNvSpPr>
          <p:nvPr/>
        </p:nvSpPr>
        <p:spPr bwMode="auto">
          <a:xfrm flipV="1">
            <a:off x="3986213" y="4986338"/>
            <a:ext cx="0" cy="279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lg" len="lg"/>
            <a:tailEnd type="arrow" w="lg" len="med"/>
          </a:ln>
        </p:spPr>
        <p:txBody>
          <a:bodyPr/>
          <a:lstStyle/>
          <a:p>
            <a:endParaRPr lang="en-US"/>
          </a:p>
        </p:txBody>
      </p:sp>
      <p:sp>
        <p:nvSpPr>
          <p:cNvPr id="94312" name="Line 97"/>
          <p:cNvSpPr>
            <a:spLocks noChangeShapeType="1"/>
          </p:cNvSpPr>
          <p:nvPr/>
        </p:nvSpPr>
        <p:spPr bwMode="auto">
          <a:xfrm flipV="1">
            <a:off x="3986213" y="5294313"/>
            <a:ext cx="0" cy="279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lg" len="lg"/>
            <a:tailEnd type="arrow" w="lg" len="med"/>
          </a:ln>
        </p:spPr>
        <p:txBody>
          <a:bodyPr/>
          <a:lstStyle/>
          <a:p>
            <a:endParaRPr lang="en-US"/>
          </a:p>
        </p:txBody>
      </p:sp>
      <p:sp>
        <p:nvSpPr>
          <p:cNvPr id="94313" name="Line 98"/>
          <p:cNvSpPr>
            <a:spLocks noChangeShapeType="1"/>
          </p:cNvSpPr>
          <p:nvPr/>
        </p:nvSpPr>
        <p:spPr bwMode="auto">
          <a:xfrm flipV="1">
            <a:off x="3984625" y="5635625"/>
            <a:ext cx="0" cy="279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lg" len="lg"/>
            <a:tailEnd type="arrow" w="lg" len="med"/>
          </a:ln>
        </p:spPr>
        <p:txBody>
          <a:bodyPr/>
          <a:lstStyle/>
          <a:p>
            <a:endParaRPr lang="en-US"/>
          </a:p>
        </p:txBody>
      </p:sp>
      <p:sp>
        <p:nvSpPr>
          <p:cNvPr id="94314" name="Line 99"/>
          <p:cNvSpPr>
            <a:spLocks noChangeShapeType="1"/>
          </p:cNvSpPr>
          <p:nvPr/>
        </p:nvSpPr>
        <p:spPr bwMode="auto">
          <a:xfrm flipV="1">
            <a:off x="3984625" y="5976938"/>
            <a:ext cx="0" cy="279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lg" len="lg"/>
            <a:tailEnd type="arrow" w="lg" len="med"/>
          </a:ln>
        </p:spPr>
        <p:txBody>
          <a:bodyPr/>
          <a:lstStyle/>
          <a:p>
            <a:endParaRPr lang="en-US"/>
          </a:p>
        </p:txBody>
      </p:sp>
      <p:sp>
        <p:nvSpPr>
          <p:cNvPr id="94315" name="Line 100"/>
          <p:cNvSpPr>
            <a:spLocks noChangeShapeType="1"/>
          </p:cNvSpPr>
          <p:nvPr/>
        </p:nvSpPr>
        <p:spPr bwMode="auto">
          <a:xfrm>
            <a:off x="4560888" y="6021388"/>
            <a:ext cx="354012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94316" name="Text Box 101"/>
          <p:cNvSpPr txBox="1">
            <a:spLocks noChangeArrowheads="1"/>
          </p:cNvSpPr>
          <p:nvPr/>
        </p:nvSpPr>
        <p:spPr bwMode="auto">
          <a:xfrm>
            <a:off x="4110038" y="2133600"/>
            <a:ext cx="298450" cy="366713"/>
          </a:xfrm>
          <a:prstGeom prst="rect">
            <a:avLst/>
          </a:prstGeom>
          <a:noFill/>
          <a:ln w="254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800000"/>
                </a:solidFill>
              </a:rPr>
              <a:t>1</a:t>
            </a:r>
          </a:p>
        </p:txBody>
      </p:sp>
      <p:sp>
        <p:nvSpPr>
          <p:cNvPr id="94317" name="Text Box 102"/>
          <p:cNvSpPr txBox="1">
            <a:spLocks noChangeArrowheads="1"/>
          </p:cNvSpPr>
          <p:nvPr/>
        </p:nvSpPr>
        <p:spPr bwMode="auto">
          <a:xfrm>
            <a:off x="6635750" y="2133600"/>
            <a:ext cx="298450" cy="366713"/>
          </a:xfrm>
          <a:prstGeom prst="rect">
            <a:avLst/>
          </a:prstGeom>
          <a:noFill/>
          <a:ln w="254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800000"/>
                </a:solidFill>
              </a:rPr>
              <a:t>1</a:t>
            </a:r>
          </a:p>
        </p:txBody>
      </p:sp>
      <p:sp>
        <p:nvSpPr>
          <p:cNvPr id="94318" name="Text Box 103"/>
          <p:cNvSpPr txBox="1">
            <a:spLocks noChangeArrowheads="1"/>
          </p:cNvSpPr>
          <p:nvPr/>
        </p:nvSpPr>
        <p:spPr bwMode="auto">
          <a:xfrm>
            <a:off x="8388350" y="2133600"/>
            <a:ext cx="298450" cy="366713"/>
          </a:xfrm>
          <a:prstGeom prst="rect">
            <a:avLst/>
          </a:prstGeom>
          <a:noFill/>
          <a:ln w="254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800000"/>
                </a:solidFill>
              </a:rPr>
              <a:t>0</a:t>
            </a:r>
          </a:p>
        </p:txBody>
      </p:sp>
      <p:sp>
        <p:nvSpPr>
          <p:cNvPr id="94319" name="Text Box 104"/>
          <p:cNvSpPr txBox="1">
            <a:spLocks noChangeArrowheads="1"/>
          </p:cNvSpPr>
          <p:nvPr/>
        </p:nvSpPr>
        <p:spPr bwMode="auto">
          <a:xfrm>
            <a:off x="4832350" y="3200400"/>
            <a:ext cx="273050" cy="304800"/>
          </a:xfrm>
          <a:prstGeom prst="rect">
            <a:avLst/>
          </a:prstGeom>
          <a:noFill/>
          <a:ln w="254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800000"/>
                </a:solidFill>
              </a:rPr>
              <a:t>1</a:t>
            </a:r>
          </a:p>
        </p:txBody>
      </p:sp>
      <p:sp>
        <p:nvSpPr>
          <p:cNvPr id="94320" name="Text Box 105"/>
          <p:cNvSpPr txBox="1">
            <a:spLocks noChangeArrowheads="1"/>
          </p:cNvSpPr>
          <p:nvPr/>
        </p:nvSpPr>
        <p:spPr bwMode="auto">
          <a:xfrm>
            <a:off x="4832350" y="2895600"/>
            <a:ext cx="273050" cy="304800"/>
          </a:xfrm>
          <a:prstGeom prst="rect">
            <a:avLst/>
          </a:prstGeom>
          <a:noFill/>
          <a:ln w="254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800000"/>
                </a:solidFill>
              </a:rPr>
              <a:t>0</a:t>
            </a:r>
          </a:p>
        </p:txBody>
      </p:sp>
      <p:sp>
        <p:nvSpPr>
          <p:cNvPr id="94321" name="Text Box 106"/>
          <p:cNvSpPr txBox="1">
            <a:spLocks noChangeArrowheads="1"/>
          </p:cNvSpPr>
          <p:nvPr/>
        </p:nvSpPr>
        <p:spPr bwMode="auto">
          <a:xfrm>
            <a:off x="6929438" y="2971800"/>
            <a:ext cx="273050" cy="304800"/>
          </a:xfrm>
          <a:prstGeom prst="rect">
            <a:avLst/>
          </a:prstGeom>
          <a:noFill/>
          <a:ln w="254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800000"/>
                </a:solidFill>
              </a:rPr>
              <a:t>0</a:t>
            </a:r>
          </a:p>
        </p:txBody>
      </p:sp>
      <p:sp>
        <p:nvSpPr>
          <p:cNvPr id="94322" name="Text Box 107"/>
          <p:cNvSpPr txBox="1">
            <a:spLocks noChangeArrowheads="1"/>
          </p:cNvSpPr>
          <p:nvPr/>
        </p:nvSpPr>
        <p:spPr bwMode="auto">
          <a:xfrm>
            <a:off x="6934200" y="2527300"/>
            <a:ext cx="273050" cy="304800"/>
          </a:xfrm>
          <a:prstGeom prst="rect">
            <a:avLst/>
          </a:prstGeom>
          <a:noFill/>
          <a:ln w="254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800000"/>
                </a:solidFill>
              </a:rPr>
              <a:t>1</a:t>
            </a:r>
          </a:p>
        </p:txBody>
      </p:sp>
      <p:sp>
        <p:nvSpPr>
          <p:cNvPr id="94323" name="Text Box 108"/>
          <p:cNvSpPr txBox="1">
            <a:spLocks noChangeArrowheads="1"/>
          </p:cNvSpPr>
          <p:nvPr/>
        </p:nvSpPr>
        <p:spPr bwMode="auto">
          <a:xfrm>
            <a:off x="5746750" y="3276600"/>
            <a:ext cx="273050" cy="304800"/>
          </a:xfrm>
          <a:prstGeom prst="rect">
            <a:avLst/>
          </a:prstGeom>
          <a:noFill/>
          <a:ln w="254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800000"/>
                </a:solidFill>
              </a:rPr>
              <a:t>1</a:t>
            </a:r>
          </a:p>
        </p:txBody>
      </p:sp>
      <p:sp>
        <p:nvSpPr>
          <p:cNvPr id="94324" name="Text Box 109"/>
          <p:cNvSpPr txBox="1">
            <a:spLocks noChangeArrowheads="1"/>
          </p:cNvSpPr>
          <p:nvPr/>
        </p:nvSpPr>
        <p:spPr bwMode="auto">
          <a:xfrm>
            <a:off x="7543800" y="3048000"/>
            <a:ext cx="273050" cy="304800"/>
          </a:xfrm>
          <a:prstGeom prst="rect">
            <a:avLst/>
          </a:prstGeom>
          <a:noFill/>
          <a:ln w="254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800000"/>
                </a:solidFill>
              </a:rPr>
              <a:t>0</a:t>
            </a:r>
          </a:p>
        </p:txBody>
      </p:sp>
      <p:sp>
        <p:nvSpPr>
          <p:cNvPr id="94325" name="Text Box 110"/>
          <p:cNvSpPr txBox="1">
            <a:spLocks noChangeArrowheads="1"/>
          </p:cNvSpPr>
          <p:nvPr/>
        </p:nvSpPr>
        <p:spPr bwMode="auto">
          <a:xfrm>
            <a:off x="3200400" y="3257550"/>
            <a:ext cx="273050" cy="304800"/>
          </a:xfrm>
          <a:prstGeom prst="rect">
            <a:avLst/>
          </a:prstGeom>
          <a:noFill/>
          <a:ln w="254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800000"/>
                </a:solidFill>
              </a:rPr>
              <a:t>0</a:t>
            </a:r>
          </a:p>
        </p:txBody>
      </p:sp>
      <p:sp>
        <p:nvSpPr>
          <p:cNvPr id="94326" name="Text Box 111"/>
          <p:cNvSpPr txBox="1">
            <a:spLocks noChangeArrowheads="1"/>
          </p:cNvSpPr>
          <p:nvPr/>
        </p:nvSpPr>
        <p:spPr bwMode="auto">
          <a:xfrm>
            <a:off x="3260725" y="3810000"/>
            <a:ext cx="273050" cy="304800"/>
          </a:xfrm>
          <a:prstGeom prst="rect">
            <a:avLst/>
          </a:prstGeom>
          <a:noFill/>
          <a:ln w="254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800000"/>
                </a:solidFill>
              </a:rPr>
              <a:t>0</a:t>
            </a:r>
          </a:p>
        </p:txBody>
      </p:sp>
      <p:grpSp>
        <p:nvGrpSpPr>
          <p:cNvPr id="94327" name="Group 112"/>
          <p:cNvGrpSpPr>
            <a:grpSpLocks/>
          </p:cNvGrpSpPr>
          <p:nvPr/>
        </p:nvGrpSpPr>
        <p:grpSpPr bwMode="auto">
          <a:xfrm>
            <a:off x="2732088" y="1905000"/>
            <a:ext cx="6448425" cy="2593975"/>
            <a:chOff x="1721" y="1200"/>
            <a:chExt cx="4062" cy="1634"/>
          </a:xfrm>
        </p:grpSpPr>
        <p:grpSp>
          <p:nvGrpSpPr>
            <p:cNvPr id="94330" name="Group 113"/>
            <p:cNvGrpSpPr>
              <a:grpSpLocks/>
            </p:cNvGrpSpPr>
            <p:nvPr/>
          </p:nvGrpSpPr>
          <p:grpSpPr bwMode="auto">
            <a:xfrm>
              <a:off x="3830" y="1947"/>
              <a:ext cx="345" cy="484"/>
              <a:chOff x="3419" y="2531"/>
              <a:chExt cx="384" cy="576"/>
            </a:xfrm>
          </p:grpSpPr>
          <p:sp>
            <p:nvSpPr>
              <p:cNvPr id="94393" name="Rectangle 114"/>
              <p:cNvSpPr>
                <a:spLocks noChangeArrowheads="1"/>
              </p:cNvSpPr>
              <p:nvPr/>
            </p:nvSpPr>
            <p:spPr bwMode="auto">
              <a:xfrm>
                <a:off x="3419" y="2531"/>
                <a:ext cx="384" cy="576"/>
              </a:xfrm>
              <a:prstGeom prst="rect">
                <a:avLst/>
              </a:prstGeom>
              <a:solidFill>
                <a:srgbClr val="ABA964">
                  <a:alpha val="20000"/>
                </a:srgb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4394" name="AutoShape 115"/>
              <p:cNvSpPr>
                <a:spLocks noChangeArrowheads="1"/>
              </p:cNvSpPr>
              <p:nvPr/>
            </p:nvSpPr>
            <p:spPr bwMode="auto">
              <a:xfrm rot="5400000" flipH="1">
                <a:off x="3390" y="2903"/>
                <a:ext cx="165" cy="107"/>
              </a:xfrm>
              <a:prstGeom prst="triangle">
                <a:avLst>
                  <a:gd name="adj" fmla="val 50000"/>
                </a:avLst>
              </a:prstGeom>
              <a:solidFill>
                <a:srgbClr val="8495A9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94331" name="Text Box 116"/>
            <p:cNvSpPr txBox="1">
              <a:spLocks noChangeArrowheads="1"/>
            </p:cNvSpPr>
            <p:nvPr/>
          </p:nvSpPr>
          <p:spPr bwMode="auto">
            <a:xfrm>
              <a:off x="3808" y="1998"/>
              <a:ext cx="194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600"/>
                <a:t>T</a:t>
              </a:r>
            </a:p>
          </p:txBody>
        </p:sp>
        <p:sp>
          <p:nvSpPr>
            <p:cNvPr id="94332" name="Text Box 117"/>
            <p:cNvSpPr txBox="1">
              <a:spLocks noChangeArrowheads="1"/>
            </p:cNvSpPr>
            <p:nvPr/>
          </p:nvSpPr>
          <p:spPr bwMode="auto">
            <a:xfrm>
              <a:off x="3997" y="1998"/>
              <a:ext cx="208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600"/>
                <a:t>Q</a:t>
              </a:r>
            </a:p>
          </p:txBody>
        </p:sp>
        <p:sp>
          <p:nvSpPr>
            <p:cNvPr id="94333" name="Text Box 118"/>
            <p:cNvSpPr txBox="1">
              <a:spLocks noChangeArrowheads="1"/>
            </p:cNvSpPr>
            <p:nvPr/>
          </p:nvSpPr>
          <p:spPr bwMode="auto">
            <a:xfrm>
              <a:off x="3880" y="2223"/>
              <a:ext cx="340" cy="19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400"/>
                <a:t>CLK</a:t>
              </a:r>
            </a:p>
          </p:txBody>
        </p:sp>
        <p:sp>
          <p:nvSpPr>
            <p:cNvPr id="94334" name="Rectangle 119"/>
            <p:cNvSpPr>
              <a:spLocks noChangeArrowheads="1"/>
            </p:cNvSpPr>
            <p:nvPr/>
          </p:nvSpPr>
          <p:spPr bwMode="auto">
            <a:xfrm>
              <a:off x="2309" y="2073"/>
              <a:ext cx="344" cy="587"/>
            </a:xfrm>
            <a:prstGeom prst="rect">
              <a:avLst/>
            </a:prstGeom>
            <a:solidFill>
              <a:srgbClr val="ABA964">
                <a:alpha val="20000"/>
              </a:srgb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335" name="AutoShape 120"/>
            <p:cNvSpPr>
              <a:spLocks noChangeArrowheads="1"/>
            </p:cNvSpPr>
            <p:nvPr/>
          </p:nvSpPr>
          <p:spPr bwMode="auto">
            <a:xfrm rot="5400000" flipH="1">
              <a:off x="2288" y="2330"/>
              <a:ext cx="138" cy="96"/>
            </a:xfrm>
            <a:prstGeom prst="triangle">
              <a:avLst>
                <a:gd name="adj" fmla="val 50000"/>
              </a:avLst>
            </a:prstGeom>
            <a:solidFill>
              <a:srgbClr val="8495A9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336" name="Text Box 121"/>
            <p:cNvSpPr txBox="1">
              <a:spLocks noChangeArrowheads="1"/>
            </p:cNvSpPr>
            <p:nvPr/>
          </p:nvSpPr>
          <p:spPr bwMode="auto">
            <a:xfrm>
              <a:off x="2301" y="2096"/>
              <a:ext cx="166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600"/>
                <a:t>J</a:t>
              </a:r>
            </a:p>
          </p:txBody>
        </p:sp>
        <p:sp>
          <p:nvSpPr>
            <p:cNvPr id="94337" name="Text Box 122"/>
            <p:cNvSpPr txBox="1">
              <a:spLocks noChangeArrowheads="1"/>
            </p:cNvSpPr>
            <p:nvPr/>
          </p:nvSpPr>
          <p:spPr bwMode="auto">
            <a:xfrm>
              <a:off x="2475" y="2119"/>
              <a:ext cx="208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600"/>
                <a:t>Q</a:t>
              </a:r>
            </a:p>
          </p:txBody>
        </p:sp>
        <p:sp>
          <p:nvSpPr>
            <p:cNvPr id="94338" name="Text Box 123"/>
            <p:cNvSpPr txBox="1">
              <a:spLocks noChangeArrowheads="1"/>
            </p:cNvSpPr>
            <p:nvPr/>
          </p:nvSpPr>
          <p:spPr bwMode="auto">
            <a:xfrm>
              <a:off x="2358" y="2297"/>
              <a:ext cx="340" cy="19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400"/>
                <a:t>CLK</a:t>
              </a:r>
            </a:p>
          </p:txBody>
        </p:sp>
        <p:sp>
          <p:nvSpPr>
            <p:cNvPr id="94339" name="Text Box 124"/>
            <p:cNvSpPr txBox="1">
              <a:spLocks noChangeArrowheads="1"/>
            </p:cNvSpPr>
            <p:nvPr/>
          </p:nvSpPr>
          <p:spPr bwMode="auto">
            <a:xfrm>
              <a:off x="2280" y="2482"/>
              <a:ext cx="208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600"/>
                <a:t>K</a:t>
              </a:r>
            </a:p>
          </p:txBody>
        </p:sp>
        <p:grpSp>
          <p:nvGrpSpPr>
            <p:cNvPr id="94340" name="Group 125"/>
            <p:cNvGrpSpPr>
              <a:grpSpLocks/>
            </p:cNvGrpSpPr>
            <p:nvPr/>
          </p:nvGrpSpPr>
          <p:grpSpPr bwMode="auto">
            <a:xfrm>
              <a:off x="5000" y="1935"/>
              <a:ext cx="345" cy="483"/>
              <a:chOff x="3419" y="2531"/>
              <a:chExt cx="384" cy="576"/>
            </a:xfrm>
          </p:grpSpPr>
          <p:sp>
            <p:nvSpPr>
              <p:cNvPr id="94391" name="Rectangle 126"/>
              <p:cNvSpPr>
                <a:spLocks noChangeArrowheads="1"/>
              </p:cNvSpPr>
              <p:nvPr/>
            </p:nvSpPr>
            <p:spPr bwMode="auto">
              <a:xfrm>
                <a:off x="3419" y="2531"/>
                <a:ext cx="384" cy="576"/>
              </a:xfrm>
              <a:prstGeom prst="rect">
                <a:avLst/>
              </a:prstGeom>
              <a:solidFill>
                <a:srgbClr val="ABA964">
                  <a:alpha val="20000"/>
                </a:srgb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4392" name="AutoShape 127"/>
              <p:cNvSpPr>
                <a:spLocks noChangeArrowheads="1"/>
              </p:cNvSpPr>
              <p:nvPr/>
            </p:nvSpPr>
            <p:spPr bwMode="auto">
              <a:xfrm rot="5400000" flipH="1">
                <a:off x="3390" y="2903"/>
                <a:ext cx="165" cy="107"/>
              </a:xfrm>
              <a:prstGeom prst="triangle">
                <a:avLst>
                  <a:gd name="adj" fmla="val 50000"/>
                </a:avLst>
              </a:prstGeom>
              <a:solidFill>
                <a:srgbClr val="8495A9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94341" name="Text Box 128"/>
            <p:cNvSpPr txBox="1">
              <a:spLocks noChangeArrowheads="1"/>
            </p:cNvSpPr>
            <p:nvPr/>
          </p:nvSpPr>
          <p:spPr bwMode="auto">
            <a:xfrm>
              <a:off x="4971" y="1986"/>
              <a:ext cx="208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600"/>
                <a:t>D</a:t>
              </a:r>
            </a:p>
          </p:txBody>
        </p:sp>
        <p:sp>
          <p:nvSpPr>
            <p:cNvPr id="94342" name="Text Box 129"/>
            <p:cNvSpPr txBox="1">
              <a:spLocks noChangeArrowheads="1"/>
            </p:cNvSpPr>
            <p:nvPr/>
          </p:nvSpPr>
          <p:spPr bwMode="auto">
            <a:xfrm>
              <a:off x="5166" y="1986"/>
              <a:ext cx="208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600"/>
                <a:t>Q</a:t>
              </a:r>
            </a:p>
          </p:txBody>
        </p:sp>
        <p:sp>
          <p:nvSpPr>
            <p:cNvPr id="94343" name="Text Box 130"/>
            <p:cNvSpPr txBox="1">
              <a:spLocks noChangeArrowheads="1"/>
            </p:cNvSpPr>
            <p:nvPr/>
          </p:nvSpPr>
          <p:spPr bwMode="auto">
            <a:xfrm>
              <a:off x="5050" y="2211"/>
              <a:ext cx="340" cy="19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400"/>
                <a:t>CLK</a:t>
              </a:r>
            </a:p>
          </p:txBody>
        </p:sp>
        <p:sp>
          <p:nvSpPr>
            <p:cNvPr id="94344" name="Oval 131"/>
            <p:cNvSpPr>
              <a:spLocks noChangeArrowheads="1"/>
            </p:cNvSpPr>
            <p:nvPr/>
          </p:nvSpPr>
          <p:spPr bwMode="auto">
            <a:xfrm>
              <a:off x="4799" y="1829"/>
              <a:ext cx="41" cy="41"/>
            </a:xfrm>
            <a:prstGeom prst="ellipse">
              <a:avLst/>
            </a:prstGeom>
            <a:noFill/>
            <a:ln w="254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94345" name="Group 132"/>
            <p:cNvGrpSpPr>
              <a:grpSpLocks/>
            </p:cNvGrpSpPr>
            <p:nvPr/>
          </p:nvGrpSpPr>
          <p:grpSpPr bwMode="auto">
            <a:xfrm>
              <a:off x="4490" y="1733"/>
              <a:ext cx="307" cy="223"/>
              <a:chOff x="2325" y="1487"/>
              <a:chExt cx="926" cy="675"/>
            </a:xfrm>
          </p:grpSpPr>
          <p:sp>
            <p:nvSpPr>
              <p:cNvPr id="94386" name="Arc 133"/>
              <p:cNvSpPr>
                <a:spLocks/>
              </p:cNvSpPr>
              <p:nvPr/>
            </p:nvSpPr>
            <p:spPr bwMode="auto">
              <a:xfrm>
                <a:off x="2624" y="1489"/>
                <a:ext cx="622" cy="669"/>
              </a:xfrm>
              <a:custGeom>
                <a:avLst/>
                <a:gdLst>
                  <a:gd name="T0" fmla="*/ 0 w 18812"/>
                  <a:gd name="T1" fmla="*/ 0 h 21600"/>
                  <a:gd name="T2" fmla="*/ 1 w 18812"/>
                  <a:gd name="T3" fmla="*/ 0 h 21600"/>
                  <a:gd name="T4" fmla="*/ 0 w 18812"/>
                  <a:gd name="T5" fmla="*/ 1 h 21600"/>
                  <a:gd name="T6" fmla="*/ 0 60000 65536"/>
                  <a:gd name="T7" fmla="*/ 0 60000 65536"/>
                  <a:gd name="T8" fmla="*/ 0 60000 65536"/>
                  <a:gd name="T9" fmla="*/ 0 w 18812"/>
                  <a:gd name="T10" fmla="*/ 0 h 21600"/>
                  <a:gd name="T11" fmla="*/ 18812 w 18812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8812" h="21600" fill="none" extrusionOk="0">
                    <a:moveTo>
                      <a:pt x="0" y="0"/>
                    </a:moveTo>
                    <a:cubicBezTo>
                      <a:pt x="10" y="0"/>
                      <a:pt x="20" y="-1"/>
                      <a:pt x="30" y="0"/>
                    </a:cubicBezTo>
                    <a:cubicBezTo>
                      <a:pt x="7801" y="0"/>
                      <a:pt x="14973" y="4174"/>
                      <a:pt x="18811" y="10932"/>
                    </a:cubicBezTo>
                  </a:path>
                  <a:path w="18812" h="21600" stroke="0" extrusionOk="0">
                    <a:moveTo>
                      <a:pt x="0" y="0"/>
                    </a:moveTo>
                    <a:cubicBezTo>
                      <a:pt x="10" y="0"/>
                      <a:pt x="20" y="-1"/>
                      <a:pt x="30" y="0"/>
                    </a:cubicBezTo>
                    <a:cubicBezTo>
                      <a:pt x="7801" y="0"/>
                      <a:pt x="14973" y="4174"/>
                      <a:pt x="18811" y="10932"/>
                    </a:cubicBezTo>
                    <a:lnTo>
                      <a:pt x="30" y="21600"/>
                    </a:lnTo>
                    <a:close/>
                  </a:path>
                </a:pathLst>
              </a:custGeom>
              <a:noFill/>
              <a:ln w="25400" cap="rnd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4387" name="Arc 134"/>
              <p:cNvSpPr>
                <a:spLocks/>
              </p:cNvSpPr>
              <p:nvPr/>
            </p:nvSpPr>
            <p:spPr bwMode="auto">
              <a:xfrm rot="10800000">
                <a:off x="2633" y="1494"/>
                <a:ext cx="618" cy="668"/>
              </a:xfrm>
              <a:custGeom>
                <a:avLst/>
                <a:gdLst>
                  <a:gd name="T0" fmla="*/ 0 w 18694"/>
                  <a:gd name="T1" fmla="*/ 0 h 21600"/>
                  <a:gd name="T2" fmla="*/ 1 w 18694"/>
                  <a:gd name="T3" fmla="*/ 0 h 21600"/>
                  <a:gd name="T4" fmla="*/ 1 w 18694"/>
                  <a:gd name="T5" fmla="*/ 1 h 21600"/>
                  <a:gd name="T6" fmla="*/ 0 60000 65536"/>
                  <a:gd name="T7" fmla="*/ 0 60000 65536"/>
                  <a:gd name="T8" fmla="*/ 0 60000 65536"/>
                  <a:gd name="T9" fmla="*/ 0 w 18694"/>
                  <a:gd name="T10" fmla="*/ 0 h 21600"/>
                  <a:gd name="T11" fmla="*/ 18694 w 18694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8694" h="21600" fill="none" extrusionOk="0">
                    <a:moveTo>
                      <a:pt x="-1" y="10778"/>
                    </a:moveTo>
                    <a:cubicBezTo>
                      <a:pt x="3856" y="4117"/>
                      <a:pt x="10966" y="10"/>
                      <a:pt x="18664" y="0"/>
                    </a:cubicBezTo>
                  </a:path>
                  <a:path w="18694" h="21600" stroke="0" extrusionOk="0">
                    <a:moveTo>
                      <a:pt x="-1" y="10778"/>
                    </a:moveTo>
                    <a:cubicBezTo>
                      <a:pt x="3856" y="4117"/>
                      <a:pt x="10966" y="10"/>
                      <a:pt x="18664" y="0"/>
                    </a:cubicBezTo>
                    <a:lnTo>
                      <a:pt x="18694" y="21600"/>
                    </a:lnTo>
                    <a:close/>
                  </a:path>
                </a:pathLst>
              </a:custGeom>
              <a:noFill/>
              <a:ln w="25400" cap="rnd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4388" name="Line 135"/>
              <p:cNvSpPr>
                <a:spLocks noChangeShapeType="1"/>
              </p:cNvSpPr>
              <p:nvPr/>
            </p:nvSpPr>
            <p:spPr bwMode="auto">
              <a:xfrm flipH="1">
                <a:off x="2409" y="1488"/>
                <a:ext cx="215" cy="0"/>
              </a:xfrm>
              <a:prstGeom prst="line">
                <a:avLst/>
              </a:prstGeom>
              <a:noFill/>
              <a:ln w="254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4389" name="Line 136"/>
              <p:cNvSpPr>
                <a:spLocks noChangeShapeType="1"/>
              </p:cNvSpPr>
              <p:nvPr/>
            </p:nvSpPr>
            <p:spPr bwMode="auto">
              <a:xfrm flipH="1">
                <a:off x="2409" y="2156"/>
                <a:ext cx="215" cy="0"/>
              </a:xfrm>
              <a:prstGeom prst="line">
                <a:avLst/>
              </a:prstGeom>
              <a:noFill/>
              <a:ln w="254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4390" name="Arc 137"/>
              <p:cNvSpPr>
                <a:spLocks/>
              </p:cNvSpPr>
              <p:nvPr/>
            </p:nvSpPr>
            <p:spPr bwMode="auto">
              <a:xfrm>
                <a:off x="2325" y="1487"/>
                <a:ext cx="179" cy="671"/>
              </a:xfrm>
              <a:custGeom>
                <a:avLst/>
                <a:gdLst>
                  <a:gd name="T0" fmla="*/ 0 w 21600"/>
                  <a:gd name="T1" fmla="*/ 0 h 37948"/>
                  <a:gd name="T2" fmla="*/ 0 w 21600"/>
                  <a:gd name="T3" fmla="*/ 0 h 37948"/>
                  <a:gd name="T4" fmla="*/ 0 w 21600"/>
                  <a:gd name="T5" fmla="*/ 0 h 37948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37948"/>
                  <a:gd name="T11" fmla="*/ 21600 w 21600"/>
                  <a:gd name="T12" fmla="*/ 37948 h 3794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37948" fill="none" extrusionOk="0">
                    <a:moveTo>
                      <a:pt x="10071" y="-1"/>
                    </a:moveTo>
                    <a:cubicBezTo>
                      <a:pt x="17161" y="3736"/>
                      <a:pt x="21600" y="11092"/>
                      <a:pt x="21600" y="19108"/>
                    </a:cubicBezTo>
                    <a:cubicBezTo>
                      <a:pt x="21600" y="26921"/>
                      <a:pt x="17380" y="34126"/>
                      <a:pt x="10564" y="37947"/>
                    </a:cubicBezTo>
                  </a:path>
                  <a:path w="21600" h="37948" stroke="0" extrusionOk="0">
                    <a:moveTo>
                      <a:pt x="10071" y="-1"/>
                    </a:moveTo>
                    <a:cubicBezTo>
                      <a:pt x="17161" y="3736"/>
                      <a:pt x="21600" y="11092"/>
                      <a:pt x="21600" y="19108"/>
                    </a:cubicBezTo>
                    <a:cubicBezTo>
                      <a:pt x="21600" y="26921"/>
                      <a:pt x="17380" y="34126"/>
                      <a:pt x="10564" y="37947"/>
                    </a:cubicBezTo>
                    <a:lnTo>
                      <a:pt x="0" y="19108"/>
                    </a:lnTo>
                    <a:close/>
                  </a:path>
                </a:pathLst>
              </a:custGeom>
              <a:noFill/>
              <a:ln w="25400" cap="rnd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94346" name="Line 138"/>
            <p:cNvSpPr>
              <a:spLocks noChangeShapeType="1"/>
            </p:cNvSpPr>
            <p:nvPr/>
          </p:nvSpPr>
          <p:spPr bwMode="auto">
            <a:xfrm>
              <a:off x="4478" y="1779"/>
              <a:ext cx="59" cy="0"/>
            </a:xfrm>
            <a:prstGeom prst="line">
              <a:avLst/>
            </a:prstGeom>
            <a:noFill/>
            <a:ln w="254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347" name="Line 139"/>
            <p:cNvSpPr>
              <a:spLocks noChangeShapeType="1"/>
            </p:cNvSpPr>
            <p:nvPr/>
          </p:nvSpPr>
          <p:spPr bwMode="auto">
            <a:xfrm>
              <a:off x="4482" y="1902"/>
              <a:ext cx="59" cy="0"/>
            </a:xfrm>
            <a:prstGeom prst="line">
              <a:avLst/>
            </a:prstGeom>
            <a:noFill/>
            <a:ln w="254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94348" name="Group 140"/>
            <p:cNvGrpSpPr>
              <a:grpSpLocks/>
            </p:cNvGrpSpPr>
            <p:nvPr/>
          </p:nvGrpSpPr>
          <p:grpSpPr bwMode="auto">
            <a:xfrm>
              <a:off x="3254" y="1854"/>
              <a:ext cx="273" cy="198"/>
              <a:chOff x="2008" y="3244"/>
              <a:chExt cx="544" cy="471"/>
            </a:xfrm>
          </p:grpSpPr>
          <p:grpSp>
            <p:nvGrpSpPr>
              <p:cNvPr id="94382" name="Group 141"/>
              <p:cNvGrpSpPr>
                <a:grpSpLocks/>
              </p:cNvGrpSpPr>
              <p:nvPr/>
            </p:nvGrpSpPr>
            <p:grpSpPr bwMode="auto">
              <a:xfrm>
                <a:off x="2291" y="3245"/>
                <a:ext cx="261" cy="470"/>
                <a:chOff x="2291" y="3245"/>
                <a:chExt cx="261" cy="470"/>
              </a:xfrm>
            </p:grpSpPr>
            <p:sp>
              <p:nvSpPr>
                <p:cNvPr id="94384" name="AutoShape 142"/>
                <p:cNvSpPr>
                  <a:spLocks noChangeArrowheads="1"/>
                </p:cNvSpPr>
                <p:nvPr/>
              </p:nvSpPr>
              <p:spPr bwMode="auto">
                <a:xfrm>
                  <a:off x="2291" y="3245"/>
                  <a:ext cx="261" cy="471"/>
                </a:xfrm>
                <a:prstGeom prst="roundRect">
                  <a:avLst>
                    <a:gd name="adj" fmla="val 384"/>
                  </a:avLst>
                </a:prstGeom>
                <a:noFill/>
                <a:ln w="25400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4385" name="Freeform 143"/>
                <p:cNvSpPr>
                  <a:spLocks noChangeArrowheads="1"/>
                </p:cNvSpPr>
                <p:nvPr/>
              </p:nvSpPr>
              <p:spPr bwMode="auto">
                <a:xfrm>
                  <a:off x="2294" y="3245"/>
                  <a:ext cx="258" cy="471"/>
                </a:xfrm>
                <a:custGeom>
                  <a:avLst/>
                  <a:gdLst>
                    <a:gd name="T0" fmla="*/ 0 w 1139"/>
                    <a:gd name="T1" fmla="*/ 107 h 2079"/>
                    <a:gd name="T2" fmla="*/ 3 w 1139"/>
                    <a:gd name="T3" fmla="*/ 106 h 2079"/>
                    <a:gd name="T4" fmla="*/ 6 w 1139"/>
                    <a:gd name="T5" fmla="*/ 106 h 2079"/>
                    <a:gd name="T6" fmla="*/ 9 w 1139"/>
                    <a:gd name="T7" fmla="*/ 106 h 2079"/>
                    <a:gd name="T8" fmla="*/ 12 w 1139"/>
                    <a:gd name="T9" fmla="*/ 106 h 2079"/>
                    <a:gd name="T10" fmla="*/ 15 w 1139"/>
                    <a:gd name="T11" fmla="*/ 105 h 2079"/>
                    <a:gd name="T12" fmla="*/ 17 w 1139"/>
                    <a:gd name="T13" fmla="*/ 104 h 2079"/>
                    <a:gd name="T14" fmla="*/ 20 w 1139"/>
                    <a:gd name="T15" fmla="*/ 103 h 2079"/>
                    <a:gd name="T16" fmla="*/ 23 w 1139"/>
                    <a:gd name="T17" fmla="*/ 102 h 2079"/>
                    <a:gd name="T18" fmla="*/ 26 w 1139"/>
                    <a:gd name="T19" fmla="*/ 101 h 2079"/>
                    <a:gd name="T20" fmla="*/ 28 w 1139"/>
                    <a:gd name="T21" fmla="*/ 100 h 2079"/>
                    <a:gd name="T22" fmla="*/ 31 w 1139"/>
                    <a:gd name="T23" fmla="*/ 98 h 2079"/>
                    <a:gd name="T24" fmla="*/ 33 w 1139"/>
                    <a:gd name="T25" fmla="*/ 97 h 2079"/>
                    <a:gd name="T26" fmla="*/ 36 w 1139"/>
                    <a:gd name="T27" fmla="*/ 95 h 2079"/>
                    <a:gd name="T28" fmla="*/ 38 w 1139"/>
                    <a:gd name="T29" fmla="*/ 94 h 2079"/>
                    <a:gd name="T30" fmla="*/ 40 w 1139"/>
                    <a:gd name="T31" fmla="*/ 92 h 2079"/>
                    <a:gd name="T32" fmla="*/ 42 w 1139"/>
                    <a:gd name="T33" fmla="*/ 90 h 2079"/>
                    <a:gd name="T34" fmla="*/ 44 w 1139"/>
                    <a:gd name="T35" fmla="*/ 88 h 2079"/>
                    <a:gd name="T36" fmla="*/ 46 w 1139"/>
                    <a:gd name="T37" fmla="*/ 86 h 2079"/>
                    <a:gd name="T38" fmla="*/ 48 w 1139"/>
                    <a:gd name="T39" fmla="*/ 84 h 2079"/>
                    <a:gd name="T40" fmla="*/ 50 w 1139"/>
                    <a:gd name="T41" fmla="*/ 81 h 2079"/>
                    <a:gd name="T42" fmla="*/ 51 w 1139"/>
                    <a:gd name="T43" fmla="*/ 79 h 2079"/>
                    <a:gd name="T44" fmla="*/ 52 w 1139"/>
                    <a:gd name="T45" fmla="*/ 77 h 2079"/>
                    <a:gd name="T46" fmla="*/ 54 w 1139"/>
                    <a:gd name="T47" fmla="*/ 74 h 2079"/>
                    <a:gd name="T48" fmla="*/ 55 w 1139"/>
                    <a:gd name="T49" fmla="*/ 72 h 2079"/>
                    <a:gd name="T50" fmla="*/ 56 w 1139"/>
                    <a:gd name="T51" fmla="*/ 69 h 2079"/>
                    <a:gd name="T52" fmla="*/ 57 w 1139"/>
                    <a:gd name="T53" fmla="*/ 67 h 2079"/>
                    <a:gd name="T54" fmla="*/ 57 w 1139"/>
                    <a:gd name="T55" fmla="*/ 64 h 2079"/>
                    <a:gd name="T56" fmla="*/ 58 w 1139"/>
                    <a:gd name="T57" fmla="*/ 61 h 2079"/>
                    <a:gd name="T58" fmla="*/ 58 w 1139"/>
                    <a:gd name="T59" fmla="*/ 59 h 2079"/>
                    <a:gd name="T60" fmla="*/ 58 w 1139"/>
                    <a:gd name="T61" fmla="*/ 56 h 2079"/>
                    <a:gd name="T62" fmla="*/ 58 w 1139"/>
                    <a:gd name="T63" fmla="*/ 53 h 2079"/>
                    <a:gd name="T64" fmla="*/ 58 w 1139"/>
                    <a:gd name="T65" fmla="*/ 51 h 2079"/>
                    <a:gd name="T66" fmla="*/ 58 w 1139"/>
                    <a:gd name="T67" fmla="*/ 48 h 2079"/>
                    <a:gd name="T68" fmla="*/ 58 w 1139"/>
                    <a:gd name="T69" fmla="*/ 45 h 2079"/>
                    <a:gd name="T70" fmla="*/ 57 w 1139"/>
                    <a:gd name="T71" fmla="*/ 43 h 2079"/>
                    <a:gd name="T72" fmla="*/ 57 w 1139"/>
                    <a:gd name="T73" fmla="*/ 40 h 2079"/>
                    <a:gd name="T74" fmla="*/ 56 w 1139"/>
                    <a:gd name="T75" fmla="*/ 37 h 2079"/>
                    <a:gd name="T76" fmla="*/ 55 w 1139"/>
                    <a:gd name="T77" fmla="*/ 35 h 2079"/>
                    <a:gd name="T78" fmla="*/ 54 w 1139"/>
                    <a:gd name="T79" fmla="*/ 32 h 2079"/>
                    <a:gd name="T80" fmla="*/ 52 w 1139"/>
                    <a:gd name="T81" fmla="*/ 30 h 2079"/>
                    <a:gd name="T82" fmla="*/ 51 w 1139"/>
                    <a:gd name="T83" fmla="*/ 28 h 2079"/>
                    <a:gd name="T84" fmla="*/ 50 w 1139"/>
                    <a:gd name="T85" fmla="*/ 25 h 2079"/>
                    <a:gd name="T86" fmla="*/ 48 w 1139"/>
                    <a:gd name="T87" fmla="*/ 23 h 2079"/>
                    <a:gd name="T88" fmla="*/ 46 w 1139"/>
                    <a:gd name="T89" fmla="*/ 21 h 2079"/>
                    <a:gd name="T90" fmla="*/ 44 w 1139"/>
                    <a:gd name="T91" fmla="*/ 19 h 2079"/>
                    <a:gd name="T92" fmla="*/ 42 w 1139"/>
                    <a:gd name="T93" fmla="*/ 17 h 2079"/>
                    <a:gd name="T94" fmla="*/ 40 w 1139"/>
                    <a:gd name="T95" fmla="*/ 15 h 2079"/>
                    <a:gd name="T96" fmla="*/ 38 w 1139"/>
                    <a:gd name="T97" fmla="*/ 13 h 2079"/>
                    <a:gd name="T98" fmla="*/ 36 w 1139"/>
                    <a:gd name="T99" fmla="*/ 11 h 2079"/>
                    <a:gd name="T100" fmla="*/ 33 w 1139"/>
                    <a:gd name="T101" fmla="*/ 10 h 2079"/>
                    <a:gd name="T102" fmla="*/ 31 w 1139"/>
                    <a:gd name="T103" fmla="*/ 8 h 2079"/>
                    <a:gd name="T104" fmla="*/ 28 w 1139"/>
                    <a:gd name="T105" fmla="*/ 7 h 2079"/>
                    <a:gd name="T106" fmla="*/ 26 w 1139"/>
                    <a:gd name="T107" fmla="*/ 6 h 2079"/>
                    <a:gd name="T108" fmla="*/ 23 w 1139"/>
                    <a:gd name="T109" fmla="*/ 5 h 2079"/>
                    <a:gd name="T110" fmla="*/ 20 w 1139"/>
                    <a:gd name="T111" fmla="*/ 3 h 2079"/>
                    <a:gd name="T112" fmla="*/ 17 w 1139"/>
                    <a:gd name="T113" fmla="*/ 2 h 2079"/>
                    <a:gd name="T114" fmla="*/ 15 w 1139"/>
                    <a:gd name="T115" fmla="*/ 2 h 2079"/>
                    <a:gd name="T116" fmla="*/ 12 w 1139"/>
                    <a:gd name="T117" fmla="*/ 1 h 2079"/>
                    <a:gd name="T118" fmla="*/ 9 w 1139"/>
                    <a:gd name="T119" fmla="*/ 1 h 2079"/>
                    <a:gd name="T120" fmla="*/ 6 w 1139"/>
                    <a:gd name="T121" fmla="*/ 0 h 2079"/>
                    <a:gd name="T122" fmla="*/ 3 w 1139"/>
                    <a:gd name="T123" fmla="*/ 0 h 2079"/>
                    <a:gd name="T124" fmla="*/ 0 w 1139"/>
                    <a:gd name="T125" fmla="*/ 0 h 2079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  <a:gd name="T183" fmla="*/ 0 60000 65536"/>
                    <a:gd name="T184" fmla="*/ 0 60000 65536"/>
                    <a:gd name="T185" fmla="*/ 0 60000 65536"/>
                    <a:gd name="T186" fmla="*/ 0 60000 65536"/>
                    <a:gd name="T187" fmla="*/ 0 60000 65536"/>
                    <a:gd name="T188" fmla="*/ 0 60000 65536"/>
                    <a:gd name="T189" fmla="*/ 0 w 1139"/>
                    <a:gd name="T190" fmla="*/ 0 h 2079"/>
                    <a:gd name="T191" fmla="*/ 1139 w 1139"/>
                    <a:gd name="T192" fmla="*/ 2079 h 2079"/>
                  </a:gdLst>
                  <a:ahLst/>
                  <a:cxnLst>
                    <a:cxn ang="T126">
                      <a:pos x="T0" y="T1"/>
                    </a:cxn>
                    <a:cxn ang="T127">
                      <a:pos x="T2" y="T3"/>
                    </a:cxn>
                    <a:cxn ang="T128">
                      <a:pos x="T4" y="T5"/>
                    </a:cxn>
                    <a:cxn ang="T129">
                      <a:pos x="T6" y="T7"/>
                    </a:cxn>
                    <a:cxn ang="T130">
                      <a:pos x="T8" y="T9"/>
                    </a:cxn>
                    <a:cxn ang="T131">
                      <a:pos x="T10" y="T11"/>
                    </a:cxn>
                    <a:cxn ang="T132">
                      <a:pos x="T12" y="T13"/>
                    </a:cxn>
                    <a:cxn ang="T133">
                      <a:pos x="T14" y="T15"/>
                    </a:cxn>
                    <a:cxn ang="T134">
                      <a:pos x="T16" y="T17"/>
                    </a:cxn>
                    <a:cxn ang="T135">
                      <a:pos x="T18" y="T19"/>
                    </a:cxn>
                    <a:cxn ang="T136">
                      <a:pos x="T20" y="T21"/>
                    </a:cxn>
                    <a:cxn ang="T137">
                      <a:pos x="T22" y="T23"/>
                    </a:cxn>
                    <a:cxn ang="T138">
                      <a:pos x="T24" y="T25"/>
                    </a:cxn>
                    <a:cxn ang="T139">
                      <a:pos x="T26" y="T27"/>
                    </a:cxn>
                    <a:cxn ang="T140">
                      <a:pos x="T28" y="T29"/>
                    </a:cxn>
                    <a:cxn ang="T141">
                      <a:pos x="T30" y="T31"/>
                    </a:cxn>
                    <a:cxn ang="T142">
                      <a:pos x="T32" y="T33"/>
                    </a:cxn>
                    <a:cxn ang="T143">
                      <a:pos x="T34" y="T35"/>
                    </a:cxn>
                    <a:cxn ang="T144">
                      <a:pos x="T36" y="T37"/>
                    </a:cxn>
                    <a:cxn ang="T145">
                      <a:pos x="T38" y="T39"/>
                    </a:cxn>
                    <a:cxn ang="T146">
                      <a:pos x="T40" y="T41"/>
                    </a:cxn>
                    <a:cxn ang="T147">
                      <a:pos x="T42" y="T43"/>
                    </a:cxn>
                    <a:cxn ang="T148">
                      <a:pos x="T44" y="T45"/>
                    </a:cxn>
                    <a:cxn ang="T149">
                      <a:pos x="T46" y="T47"/>
                    </a:cxn>
                    <a:cxn ang="T150">
                      <a:pos x="T48" y="T49"/>
                    </a:cxn>
                    <a:cxn ang="T151">
                      <a:pos x="T50" y="T51"/>
                    </a:cxn>
                    <a:cxn ang="T152">
                      <a:pos x="T52" y="T53"/>
                    </a:cxn>
                    <a:cxn ang="T153">
                      <a:pos x="T54" y="T55"/>
                    </a:cxn>
                    <a:cxn ang="T154">
                      <a:pos x="T56" y="T57"/>
                    </a:cxn>
                    <a:cxn ang="T155">
                      <a:pos x="T58" y="T59"/>
                    </a:cxn>
                    <a:cxn ang="T156">
                      <a:pos x="T60" y="T61"/>
                    </a:cxn>
                    <a:cxn ang="T157">
                      <a:pos x="T62" y="T63"/>
                    </a:cxn>
                    <a:cxn ang="T158">
                      <a:pos x="T64" y="T65"/>
                    </a:cxn>
                    <a:cxn ang="T159">
                      <a:pos x="T66" y="T67"/>
                    </a:cxn>
                    <a:cxn ang="T160">
                      <a:pos x="T68" y="T69"/>
                    </a:cxn>
                    <a:cxn ang="T161">
                      <a:pos x="T70" y="T71"/>
                    </a:cxn>
                    <a:cxn ang="T162">
                      <a:pos x="T72" y="T73"/>
                    </a:cxn>
                    <a:cxn ang="T163">
                      <a:pos x="T74" y="T75"/>
                    </a:cxn>
                    <a:cxn ang="T164">
                      <a:pos x="T76" y="T77"/>
                    </a:cxn>
                    <a:cxn ang="T165">
                      <a:pos x="T78" y="T79"/>
                    </a:cxn>
                    <a:cxn ang="T166">
                      <a:pos x="T80" y="T81"/>
                    </a:cxn>
                    <a:cxn ang="T167">
                      <a:pos x="T82" y="T83"/>
                    </a:cxn>
                    <a:cxn ang="T168">
                      <a:pos x="T84" y="T85"/>
                    </a:cxn>
                    <a:cxn ang="T169">
                      <a:pos x="T86" y="T87"/>
                    </a:cxn>
                    <a:cxn ang="T170">
                      <a:pos x="T88" y="T89"/>
                    </a:cxn>
                    <a:cxn ang="T171">
                      <a:pos x="T90" y="T91"/>
                    </a:cxn>
                    <a:cxn ang="T172">
                      <a:pos x="T92" y="T93"/>
                    </a:cxn>
                    <a:cxn ang="T173">
                      <a:pos x="T94" y="T95"/>
                    </a:cxn>
                    <a:cxn ang="T174">
                      <a:pos x="T96" y="T97"/>
                    </a:cxn>
                    <a:cxn ang="T175">
                      <a:pos x="T98" y="T99"/>
                    </a:cxn>
                    <a:cxn ang="T176">
                      <a:pos x="T100" y="T101"/>
                    </a:cxn>
                    <a:cxn ang="T177">
                      <a:pos x="T102" y="T103"/>
                    </a:cxn>
                    <a:cxn ang="T178">
                      <a:pos x="T104" y="T105"/>
                    </a:cxn>
                    <a:cxn ang="T179">
                      <a:pos x="T106" y="T107"/>
                    </a:cxn>
                    <a:cxn ang="T180">
                      <a:pos x="T108" y="T109"/>
                    </a:cxn>
                    <a:cxn ang="T181">
                      <a:pos x="T110" y="T111"/>
                    </a:cxn>
                    <a:cxn ang="T182">
                      <a:pos x="T112" y="T113"/>
                    </a:cxn>
                    <a:cxn ang="T183">
                      <a:pos x="T114" y="T115"/>
                    </a:cxn>
                    <a:cxn ang="T184">
                      <a:pos x="T116" y="T117"/>
                    </a:cxn>
                    <a:cxn ang="T185">
                      <a:pos x="T118" y="T119"/>
                    </a:cxn>
                    <a:cxn ang="T186">
                      <a:pos x="T120" y="T121"/>
                    </a:cxn>
                    <a:cxn ang="T187">
                      <a:pos x="T122" y="T123"/>
                    </a:cxn>
                    <a:cxn ang="T188">
                      <a:pos x="T124" y="T125"/>
                    </a:cxn>
                  </a:cxnLst>
                  <a:rect l="T189" t="T190" r="T191" b="T192"/>
                  <a:pathLst>
                    <a:path w="1139" h="2079">
                      <a:moveTo>
                        <a:pt x="0" y="2078"/>
                      </a:moveTo>
                      <a:lnTo>
                        <a:pt x="58" y="2076"/>
                      </a:lnTo>
                      <a:lnTo>
                        <a:pt x="116" y="2072"/>
                      </a:lnTo>
                      <a:lnTo>
                        <a:pt x="173" y="2065"/>
                      </a:lnTo>
                      <a:lnTo>
                        <a:pt x="230" y="2055"/>
                      </a:lnTo>
                      <a:lnTo>
                        <a:pt x="286" y="2043"/>
                      </a:lnTo>
                      <a:lnTo>
                        <a:pt x="342" y="2028"/>
                      </a:lnTo>
                      <a:lnTo>
                        <a:pt x="396" y="2011"/>
                      </a:lnTo>
                      <a:lnTo>
                        <a:pt x="450" y="1991"/>
                      </a:lnTo>
                      <a:lnTo>
                        <a:pt x="502" y="1969"/>
                      </a:lnTo>
                      <a:lnTo>
                        <a:pt x="553" y="1944"/>
                      </a:lnTo>
                      <a:lnTo>
                        <a:pt x="603" y="1917"/>
                      </a:lnTo>
                      <a:lnTo>
                        <a:pt x="651" y="1888"/>
                      </a:lnTo>
                      <a:lnTo>
                        <a:pt x="698" y="1857"/>
                      </a:lnTo>
                      <a:lnTo>
                        <a:pt x="742" y="1824"/>
                      </a:lnTo>
                      <a:lnTo>
                        <a:pt x="785" y="1788"/>
                      </a:lnTo>
                      <a:lnTo>
                        <a:pt x="826" y="1751"/>
                      </a:lnTo>
                      <a:lnTo>
                        <a:pt x="864" y="1712"/>
                      </a:lnTo>
                      <a:lnTo>
                        <a:pt x="901" y="1672"/>
                      </a:lnTo>
                      <a:lnTo>
                        <a:pt x="935" y="1629"/>
                      </a:lnTo>
                      <a:lnTo>
                        <a:pt x="966" y="1585"/>
                      </a:lnTo>
                      <a:lnTo>
                        <a:pt x="995" y="1540"/>
                      </a:lnTo>
                      <a:lnTo>
                        <a:pt x="1022" y="1494"/>
                      </a:lnTo>
                      <a:lnTo>
                        <a:pt x="1046" y="1446"/>
                      </a:lnTo>
                      <a:lnTo>
                        <a:pt x="1067" y="1398"/>
                      </a:lnTo>
                      <a:lnTo>
                        <a:pt x="1086" y="1348"/>
                      </a:lnTo>
                      <a:lnTo>
                        <a:pt x="1102" y="1298"/>
                      </a:lnTo>
                      <a:lnTo>
                        <a:pt x="1115" y="1247"/>
                      </a:lnTo>
                      <a:lnTo>
                        <a:pt x="1125" y="1195"/>
                      </a:lnTo>
                      <a:lnTo>
                        <a:pt x="1132" y="1143"/>
                      </a:lnTo>
                      <a:lnTo>
                        <a:pt x="1137" y="1091"/>
                      </a:lnTo>
                      <a:lnTo>
                        <a:pt x="1138" y="1039"/>
                      </a:lnTo>
                      <a:lnTo>
                        <a:pt x="1137" y="987"/>
                      </a:lnTo>
                      <a:lnTo>
                        <a:pt x="1132" y="935"/>
                      </a:lnTo>
                      <a:lnTo>
                        <a:pt x="1125" y="883"/>
                      </a:lnTo>
                      <a:lnTo>
                        <a:pt x="1115" y="831"/>
                      </a:lnTo>
                      <a:lnTo>
                        <a:pt x="1102" y="780"/>
                      </a:lnTo>
                      <a:lnTo>
                        <a:pt x="1086" y="730"/>
                      </a:lnTo>
                      <a:lnTo>
                        <a:pt x="1067" y="680"/>
                      </a:lnTo>
                      <a:lnTo>
                        <a:pt x="1046" y="632"/>
                      </a:lnTo>
                      <a:lnTo>
                        <a:pt x="1022" y="584"/>
                      </a:lnTo>
                      <a:lnTo>
                        <a:pt x="995" y="538"/>
                      </a:lnTo>
                      <a:lnTo>
                        <a:pt x="966" y="493"/>
                      </a:lnTo>
                      <a:lnTo>
                        <a:pt x="935" y="449"/>
                      </a:lnTo>
                      <a:lnTo>
                        <a:pt x="901" y="407"/>
                      </a:lnTo>
                      <a:lnTo>
                        <a:pt x="864" y="366"/>
                      </a:lnTo>
                      <a:lnTo>
                        <a:pt x="826" y="327"/>
                      </a:lnTo>
                      <a:lnTo>
                        <a:pt x="785" y="290"/>
                      </a:lnTo>
                      <a:lnTo>
                        <a:pt x="742" y="254"/>
                      </a:lnTo>
                      <a:lnTo>
                        <a:pt x="698" y="221"/>
                      </a:lnTo>
                      <a:lnTo>
                        <a:pt x="651" y="190"/>
                      </a:lnTo>
                      <a:lnTo>
                        <a:pt x="603" y="161"/>
                      </a:lnTo>
                      <a:lnTo>
                        <a:pt x="553" y="134"/>
                      </a:lnTo>
                      <a:lnTo>
                        <a:pt x="502" y="109"/>
                      </a:lnTo>
                      <a:lnTo>
                        <a:pt x="450" y="87"/>
                      </a:lnTo>
                      <a:lnTo>
                        <a:pt x="396" y="68"/>
                      </a:lnTo>
                      <a:lnTo>
                        <a:pt x="342" y="50"/>
                      </a:lnTo>
                      <a:lnTo>
                        <a:pt x="286" y="35"/>
                      </a:lnTo>
                      <a:lnTo>
                        <a:pt x="230" y="23"/>
                      </a:lnTo>
                      <a:lnTo>
                        <a:pt x="173" y="13"/>
                      </a:lnTo>
                      <a:lnTo>
                        <a:pt x="116" y="6"/>
                      </a:lnTo>
                      <a:lnTo>
                        <a:pt x="58" y="2"/>
                      </a:lnTo>
                      <a:lnTo>
                        <a:pt x="1" y="0"/>
                      </a:lnTo>
                    </a:path>
                  </a:pathLst>
                </a:cu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94383" name="Freeform 144"/>
              <p:cNvSpPr>
                <a:spLocks noChangeArrowheads="1"/>
              </p:cNvSpPr>
              <p:nvPr/>
            </p:nvSpPr>
            <p:spPr bwMode="auto">
              <a:xfrm>
                <a:off x="2008" y="3244"/>
                <a:ext cx="308" cy="472"/>
              </a:xfrm>
              <a:custGeom>
                <a:avLst/>
                <a:gdLst>
                  <a:gd name="T0" fmla="*/ 70 w 1357"/>
                  <a:gd name="T1" fmla="*/ 0 h 2080"/>
                  <a:gd name="T2" fmla="*/ 0 w 1357"/>
                  <a:gd name="T3" fmla="*/ 0 h 2080"/>
                  <a:gd name="T4" fmla="*/ 0 w 1357"/>
                  <a:gd name="T5" fmla="*/ 107 h 2080"/>
                  <a:gd name="T6" fmla="*/ 70 w 1357"/>
                  <a:gd name="T7" fmla="*/ 107 h 208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357"/>
                  <a:gd name="T13" fmla="*/ 0 h 2080"/>
                  <a:gd name="T14" fmla="*/ 1357 w 1357"/>
                  <a:gd name="T15" fmla="*/ 2080 h 208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357" h="2080">
                    <a:moveTo>
                      <a:pt x="1356" y="0"/>
                    </a:moveTo>
                    <a:lnTo>
                      <a:pt x="0" y="0"/>
                    </a:lnTo>
                    <a:lnTo>
                      <a:pt x="0" y="2079"/>
                    </a:lnTo>
                    <a:lnTo>
                      <a:pt x="1356" y="2079"/>
                    </a:lnTo>
                  </a:path>
                </a:pathLst>
              </a:cu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94349" name="Line 145"/>
            <p:cNvSpPr>
              <a:spLocks noChangeShapeType="1"/>
            </p:cNvSpPr>
            <p:nvPr/>
          </p:nvSpPr>
          <p:spPr bwMode="auto">
            <a:xfrm flipH="1">
              <a:off x="3193" y="1884"/>
              <a:ext cx="61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4350" name="Line 146"/>
            <p:cNvSpPr>
              <a:spLocks noChangeShapeType="1"/>
            </p:cNvSpPr>
            <p:nvPr/>
          </p:nvSpPr>
          <p:spPr bwMode="auto">
            <a:xfrm flipH="1">
              <a:off x="3193" y="2022"/>
              <a:ext cx="61" cy="1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cxnSp>
          <p:nvCxnSpPr>
            <p:cNvPr id="94351" name="AutoShape 147"/>
            <p:cNvCxnSpPr>
              <a:cxnSpLocks noChangeShapeType="1"/>
              <a:stCxn id="94331" idx="1"/>
              <a:endCxn id="94380" idx="6"/>
            </p:cNvCxnSpPr>
            <p:nvPr/>
          </p:nvCxnSpPr>
          <p:spPr bwMode="auto">
            <a:xfrm rot="10800000">
              <a:off x="3577" y="1954"/>
              <a:ext cx="231" cy="150"/>
            </a:xfrm>
            <a:prstGeom prst="bentConnector3">
              <a:avLst>
                <a:gd name="adj1" fmla="val 51949"/>
              </a:avLst>
            </a:prstGeom>
            <a:noFill/>
            <a:ln w="254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94352" name="AutoShape 148"/>
            <p:cNvCxnSpPr>
              <a:cxnSpLocks noChangeShapeType="1"/>
              <a:stCxn id="94341" idx="1"/>
              <a:endCxn id="94344" idx="6"/>
            </p:cNvCxnSpPr>
            <p:nvPr/>
          </p:nvCxnSpPr>
          <p:spPr bwMode="auto">
            <a:xfrm rot="10800000">
              <a:off x="4848" y="1850"/>
              <a:ext cx="123" cy="242"/>
            </a:xfrm>
            <a:prstGeom prst="bentConnector3">
              <a:avLst>
                <a:gd name="adj1" fmla="val 53657"/>
              </a:avLst>
            </a:prstGeom>
            <a:noFill/>
            <a:ln w="254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sp>
          <p:nvSpPr>
            <p:cNvPr id="94353" name="Oval 149"/>
            <p:cNvSpPr>
              <a:spLocks noChangeArrowheads="1"/>
            </p:cNvSpPr>
            <p:nvPr/>
          </p:nvSpPr>
          <p:spPr bwMode="auto">
            <a:xfrm>
              <a:off x="2776" y="2007"/>
              <a:ext cx="41" cy="42"/>
            </a:xfrm>
            <a:prstGeom prst="ellipse">
              <a:avLst/>
            </a:prstGeom>
            <a:solidFill>
              <a:schemeClr val="bg2"/>
            </a:solidFill>
            <a:ln w="254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94354" name="AutoShape 150"/>
            <p:cNvCxnSpPr>
              <a:cxnSpLocks noChangeShapeType="1"/>
              <a:stCxn id="94337" idx="3"/>
              <a:endCxn id="94353" idx="4"/>
            </p:cNvCxnSpPr>
            <p:nvPr/>
          </p:nvCxnSpPr>
          <p:spPr bwMode="auto">
            <a:xfrm flipV="1">
              <a:off x="2672" y="2055"/>
              <a:ext cx="125" cy="153"/>
            </a:xfrm>
            <a:prstGeom prst="bentConnector2">
              <a:avLst/>
            </a:prstGeom>
            <a:noFill/>
            <a:ln w="254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94355" name="AutoShape 151"/>
            <p:cNvCxnSpPr>
              <a:cxnSpLocks noChangeShapeType="1"/>
              <a:stCxn id="94353" idx="0"/>
              <a:endCxn id="94365" idx="4"/>
            </p:cNvCxnSpPr>
            <p:nvPr/>
          </p:nvCxnSpPr>
          <p:spPr bwMode="auto">
            <a:xfrm flipV="1">
              <a:off x="2797" y="1795"/>
              <a:ext cx="0" cy="205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94356" name="AutoShape 152"/>
            <p:cNvCxnSpPr>
              <a:cxnSpLocks noChangeShapeType="1"/>
              <a:stCxn id="94353" idx="6"/>
              <a:endCxn id="94350" idx="1"/>
            </p:cNvCxnSpPr>
            <p:nvPr/>
          </p:nvCxnSpPr>
          <p:spPr bwMode="auto">
            <a:xfrm>
              <a:off x="2825" y="2028"/>
              <a:ext cx="368" cy="1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94357" name="Oval 153"/>
            <p:cNvSpPr>
              <a:spLocks noChangeArrowheads="1"/>
            </p:cNvSpPr>
            <p:nvPr/>
          </p:nvSpPr>
          <p:spPr bwMode="auto">
            <a:xfrm>
              <a:off x="5485" y="1592"/>
              <a:ext cx="42" cy="42"/>
            </a:xfrm>
            <a:prstGeom prst="ellipse">
              <a:avLst/>
            </a:prstGeom>
            <a:solidFill>
              <a:schemeClr val="bg2"/>
            </a:solidFill>
            <a:ln w="254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94358" name="AutoShape 154"/>
            <p:cNvCxnSpPr>
              <a:cxnSpLocks noChangeShapeType="1"/>
              <a:stCxn id="94342" idx="3"/>
              <a:endCxn id="94357" idx="4"/>
            </p:cNvCxnSpPr>
            <p:nvPr/>
          </p:nvCxnSpPr>
          <p:spPr bwMode="auto">
            <a:xfrm flipV="1">
              <a:off x="5363" y="1641"/>
              <a:ext cx="143" cy="434"/>
            </a:xfrm>
            <a:prstGeom prst="bentConnector2">
              <a:avLst/>
            </a:prstGeom>
            <a:noFill/>
            <a:ln w="254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94359" name="AutoShape 155"/>
            <p:cNvCxnSpPr>
              <a:cxnSpLocks noChangeShapeType="1"/>
              <a:stCxn id="94357" idx="0"/>
            </p:cNvCxnSpPr>
            <p:nvPr/>
          </p:nvCxnSpPr>
          <p:spPr bwMode="auto">
            <a:xfrm flipV="1">
              <a:off x="5506" y="1340"/>
              <a:ext cx="0" cy="244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94360" name="AutoShape 156"/>
            <p:cNvCxnSpPr>
              <a:cxnSpLocks noChangeShapeType="1"/>
              <a:stCxn id="94357" idx="2"/>
              <a:endCxn id="94349" idx="1"/>
            </p:cNvCxnSpPr>
            <p:nvPr/>
          </p:nvCxnSpPr>
          <p:spPr bwMode="auto">
            <a:xfrm rot="10800000" flipV="1">
              <a:off x="3193" y="1613"/>
              <a:ext cx="2285" cy="278"/>
            </a:xfrm>
            <a:prstGeom prst="bentConnector4">
              <a:avLst>
                <a:gd name="adj1" fmla="val 48491"/>
                <a:gd name="adj2" fmla="val -606"/>
              </a:avLst>
            </a:prstGeom>
            <a:noFill/>
            <a:ln w="254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sp>
          <p:nvSpPr>
            <p:cNvPr id="94361" name="Oval 157"/>
            <p:cNvSpPr>
              <a:spLocks noChangeArrowheads="1"/>
            </p:cNvSpPr>
            <p:nvPr/>
          </p:nvSpPr>
          <p:spPr bwMode="auto">
            <a:xfrm>
              <a:off x="4324" y="1874"/>
              <a:ext cx="41" cy="42"/>
            </a:xfrm>
            <a:prstGeom prst="ellipse">
              <a:avLst/>
            </a:prstGeom>
            <a:solidFill>
              <a:schemeClr val="bg2"/>
            </a:solidFill>
            <a:ln w="254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94362" name="AutoShape 158"/>
            <p:cNvCxnSpPr>
              <a:cxnSpLocks noChangeShapeType="1"/>
              <a:stCxn id="94332" idx="3"/>
              <a:endCxn id="94361" idx="4"/>
            </p:cNvCxnSpPr>
            <p:nvPr/>
          </p:nvCxnSpPr>
          <p:spPr bwMode="auto">
            <a:xfrm flipV="1">
              <a:off x="4194" y="1923"/>
              <a:ext cx="150" cy="164"/>
            </a:xfrm>
            <a:prstGeom prst="bentConnector2">
              <a:avLst/>
            </a:prstGeom>
            <a:noFill/>
            <a:ln w="254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94363" name="AutoShape 159"/>
            <p:cNvCxnSpPr>
              <a:cxnSpLocks noChangeShapeType="1"/>
              <a:stCxn id="94361" idx="0"/>
            </p:cNvCxnSpPr>
            <p:nvPr/>
          </p:nvCxnSpPr>
          <p:spPr bwMode="auto">
            <a:xfrm flipV="1">
              <a:off x="4345" y="1340"/>
              <a:ext cx="0" cy="526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94364" name="AutoShape 160"/>
            <p:cNvCxnSpPr>
              <a:cxnSpLocks noChangeShapeType="1"/>
              <a:stCxn id="94361" idx="6"/>
              <a:endCxn id="94347" idx="0"/>
            </p:cNvCxnSpPr>
            <p:nvPr/>
          </p:nvCxnSpPr>
          <p:spPr bwMode="auto">
            <a:xfrm flipV="1">
              <a:off x="4373" y="1894"/>
              <a:ext cx="109" cy="1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94365" name="Oval 161"/>
            <p:cNvSpPr>
              <a:spLocks noChangeArrowheads="1"/>
            </p:cNvSpPr>
            <p:nvPr/>
          </p:nvSpPr>
          <p:spPr bwMode="auto">
            <a:xfrm>
              <a:off x="2776" y="1747"/>
              <a:ext cx="41" cy="41"/>
            </a:xfrm>
            <a:prstGeom prst="ellipse">
              <a:avLst/>
            </a:prstGeom>
            <a:solidFill>
              <a:schemeClr val="bg2"/>
            </a:solidFill>
            <a:ln w="254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94366" name="AutoShape 162"/>
            <p:cNvCxnSpPr>
              <a:cxnSpLocks noChangeShapeType="1"/>
              <a:stCxn id="94346" idx="0"/>
              <a:endCxn id="94365" idx="6"/>
            </p:cNvCxnSpPr>
            <p:nvPr/>
          </p:nvCxnSpPr>
          <p:spPr bwMode="auto">
            <a:xfrm flipH="1" flipV="1">
              <a:off x="2825" y="1768"/>
              <a:ext cx="1653" cy="3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94367" name="AutoShape 163"/>
            <p:cNvCxnSpPr>
              <a:cxnSpLocks noChangeShapeType="1"/>
              <a:stCxn id="94365" idx="0"/>
            </p:cNvCxnSpPr>
            <p:nvPr/>
          </p:nvCxnSpPr>
          <p:spPr bwMode="auto">
            <a:xfrm flipV="1">
              <a:off x="2797" y="1340"/>
              <a:ext cx="0" cy="399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94368" name="AutoShape 164"/>
            <p:cNvCxnSpPr>
              <a:cxnSpLocks noChangeShapeType="1"/>
              <a:stCxn id="94365" idx="2"/>
              <a:endCxn id="94381" idx="2"/>
            </p:cNvCxnSpPr>
            <p:nvPr/>
          </p:nvCxnSpPr>
          <p:spPr bwMode="auto">
            <a:xfrm rot="10800000" flipV="1">
              <a:off x="2212" y="1768"/>
              <a:ext cx="556" cy="422"/>
            </a:xfrm>
            <a:prstGeom prst="bentConnector3">
              <a:avLst>
                <a:gd name="adj1" fmla="val 110611"/>
              </a:avLst>
            </a:prstGeom>
            <a:noFill/>
            <a:ln w="254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94369" name="AutoShape 165"/>
            <p:cNvCxnSpPr>
              <a:cxnSpLocks noChangeShapeType="1"/>
              <a:stCxn id="94357" idx="6"/>
              <a:endCxn id="94339" idx="1"/>
            </p:cNvCxnSpPr>
            <p:nvPr/>
          </p:nvCxnSpPr>
          <p:spPr bwMode="auto">
            <a:xfrm flipH="1">
              <a:off x="2280" y="1613"/>
              <a:ext cx="3255" cy="975"/>
            </a:xfrm>
            <a:prstGeom prst="bentConnector5">
              <a:avLst>
                <a:gd name="adj1" fmla="val -4176"/>
                <a:gd name="adj2" fmla="val 114051"/>
                <a:gd name="adj3" fmla="val 104426"/>
              </a:avLst>
            </a:prstGeom>
            <a:noFill/>
            <a:ln w="254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sp>
          <p:nvSpPr>
            <p:cNvPr id="94370" name="Text Box 166"/>
            <p:cNvSpPr txBox="1">
              <a:spLocks noChangeArrowheads="1"/>
            </p:cNvSpPr>
            <p:nvPr/>
          </p:nvSpPr>
          <p:spPr bwMode="auto">
            <a:xfrm>
              <a:off x="2779" y="1200"/>
              <a:ext cx="268" cy="231"/>
            </a:xfrm>
            <a:prstGeom prst="rect">
              <a:avLst/>
            </a:prstGeom>
            <a:noFill/>
            <a:ln w="254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Q</a:t>
              </a:r>
              <a:r>
                <a:rPr lang="en-US" baseline="-25000"/>
                <a:t>2</a:t>
              </a:r>
            </a:p>
          </p:txBody>
        </p:sp>
        <p:sp>
          <p:nvSpPr>
            <p:cNvPr id="94371" name="Text Box 167"/>
            <p:cNvSpPr txBox="1">
              <a:spLocks noChangeArrowheads="1"/>
            </p:cNvSpPr>
            <p:nvPr/>
          </p:nvSpPr>
          <p:spPr bwMode="auto">
            <a:xfrm>
              <a:off x="4371" y="1209"/>
              <a:ext cx="268" cy="231"/>
            </a:xfrm>
            <a:prstGeom prst="rect">
              <a:avLst/>
            </a:prstGeom>
            <a:noFill/>
            <a:ln w="254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Q</a:t>
              </a:r>
              <a:r>
                <a:rPr lang="en-US" baseline="-25000"/>
                <a:t>1</a:t>
              </a:r>
            </a:p>
          </p:txBody>
        </p:sp>
        <p:sp>
          <p:nvSpPr>
            <p:cNvPr id="94372" name="Text Box 168"/>
            <p:cNvSpPr txBox="1">
              <a:spLocks noChangeArrowheads="1"/>
            </p:cNvSpPr>
            <p:nvPr/>
          </p:nvSpPr>
          <p:spPr bwMode="auto">
            <a:xfrm>
              <a:off x="5515" y="1209"/>
              <a:ext cx="268" cy="231"/>
            </a:xfrm>
            <a:prstGeom prst="rect">
              <a:avLst/>
            </a:prstGeom>
            <a:noFill/>
            <a:ln w="254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Q</a:t>
              </a:r>
              <a:r>
                <a:rPr lang="en-US" baseline="-25000"/>
                <a:t>0</a:t>
              </a:r>
            </a:p>
          </p:txBody>
        </p:sp>
        <p:sp>
          <p:nvSpPr>
            <p:cNvPr id="94373" name="Oval 169"/>
            <p:cNvSpPr>
              <a:spLocks noChangeArrowheads="1"/>
            </p:cNvSpPr>
            <p:nvPr/>
          </p:nvSpPr>
          <p:spPr bwMode="auto">
            <a:xfrm>
              <a:off x="3678" y="2793"/>
              <a:ext cx="41" cy="41"/>
            </a:xfrm>
            <a:prstGeom prst="ellipse">
              <a:avLst/>
            </a:prstGeom>
            <a:solidFill>
              <a:schemeClr val="bg2"/>
            </a:solidFill>
            <a:ln w="254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94374" name="AutoShape 170"/>
            <p:cNvCxnSpPr>
              <a:cxnSpLocks noChangeShapeType="1"/>
              <a:stCxn id="94373" idx="0"/>
              <a:endCxn id="94394" idx="3"/>
            </p:cNvCxnSpPr>
            <p:nvPr/>
          </p:nvCxnSpPr>
          <p:spPr bwMode="auto">
            <a:xfrm rot="-5400000">
              <a:off x="3522" y="2483"/>
              <a:ext cx="480" cy="126"/>
            </a:xfrm>
            <a:prstGeom prst="bentConnector2">
              <a:avLst/>
            </a:prstGeom>
            <a:noFill/>
            <a:ln w="254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94375" name="AutoShape 171"/>
            <p:cNvCxnSpPr>
              <a:cxnSpLocks noChangeShapeType="1"/>
              <a:stCxn id="94373" idx="6"/>
              <a:endCxn id="94392" idx="3"/>
            </p:cNvCxnSpPr>
            <p:nvPr/>
          </p:nvCxnSpPr>
          <p:spPr bwMode="auto">
            <a:xfrm flipV="1">
              <a:off x="3726" y="2293"/>
              <a:ext cx="1269" cy="521"/>
            </a:xfrm>
            <a:prstGeom prst="bentConnector3">
              <a:avLst>
                <a:gd name="adj1" fmla="val 87278"/>
              </a:avLst>
            </a:prstGeom>
            <a:noFill/>
            <a:ln w="254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sp>
          <p:nvSpPr>
            <p:cNvPr id="94376" name="Oval 172"/>
            <p:cNvSpPr>
              <a:spLocks noChangeArrowheads="1"/>
            </p:cNvSpPr>
            <p:nvPr/>
          </p:nvSpPr>
          <p:spPr bwMode="auto">
            <a:xfrm>
              <a:off x="2023" y="2792"/>
              <a:ext cx="41" cy="42"/>
            </a:xfrm>
            <a:prstGeom prst="ellipse">
              <a:avLst/>
            </a:prstGeom>
            <a:solidFill>
              <a:schemeClr val="bg2"/>
            </a:solidFill>
            <a:ln w="254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94377" name="AutoShape 173"/>
            <p:cNvCxnSpPr>
              <a:cxnSpLocks noChangeShapeType="1"/>
              <a:stCxn id="94376" idx="0"/>
              <a:endCxn id="94335" idx="3"/>
            </p:cNvCxnSpPr>
            <p:nvPr/>
          </p:nvCxnSpPr>
          <p:spPr bwMode="auto">
            <a:xfrm rot="-5400000">
              <a:off x="1970" y="2452"/>
              <a:ext cx="406" cy="257"/>
            </a:xfrm>
            <a:prstGeom prst="bentConnector2">
              <a:avLst/>
            </a:prstGeom>
            <a:noFill/>
            <a:ln w="254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94378" name="AutoShape 174"/>
            <p:cNvCxnSpPr>
              <a:cxnSpLocks noChangeShapeType="1"/>
              <a:stCxn id="94376" idx="6"/>
              <a:endCxn id="94373" idx="2"/>
            </p:cNvCxnSpPr>
            <p:nvPr/>
          </p:nvCxnSpPr>
          <p:spPr bwMode="auto">
            <a:xfrm>
              <a:off x="2072" y="2813"/>
              <a:ext cx="1598" cy="1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94379" name="AutoShape 175"/>
            <p:cNvCxnSpPr>
              <a:cxnSpLocks noChangeShapeType="1"/>
              <a:stCxn id="94376" idx="2"/>
            </p:cNvCxnSpPr>
            <p:nvPr/>
          </p:nvCxnSpPr>
          <p:spPr bwMode="auto">
            <a:xfrm flipH="1">
              <a:off x="1721" y="2813"/>
              <a:ext cx="294" cy="1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94380" name="Oval 176"/>
            <p:cNvSpPr>
              <a:spLocks noChangeArrowheads="1"/>
            </p:cNvSpPr>
            <p:nvPr/>
          </p:nvSpPr>
          <p:spPr bwMode="auto">
            <a:xfrm>
              <a:off x="3528" y="1933"/>
              <a:ext cx="41" cy="41"/>
            </a:xfrm>
            <a:prstGeom prst="ellipse">
              <a:avLst/>
            </a:prstGeom>
            <a:noFill/>
            <a:ln w="254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381" name="Oval 177"/>
            <p:cNvSpPr>
              <a:spLocks noChangeArrowheads="1"/>
            </p:cNvSpPr>
            <p:nvPr/>
          </p:nvSpPr>
          <p:spPr bwMode="auto">
            <a:xfrm>
              <a:off x="2220" y="2152"/>
              <a:ext cx="84" cy="76"/>
            </a:xfrm>
            <a:prstGeom prst="ellipse">
              <a:avLst/>
            </a:prstGeom>
            <a:solidFill>
              <a:srgbClr val="FFFFFF"/>
            </a:solidFill>
            <a:ln w="254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94328" name="Text Box 182"/>
          <p:cNvSpPr txBox="1">
            <a:spLocks noChangeArrowheads="1"/>
          </p:cNvSpPr>
          <p:nvPr/>
        </p:nvSpPr>
        <p:spPr bwMode="auto">
          <a:xfrm>
            <a:off x="406400" y="4759325"/>
            <a:ext cx="1997075" cy="650875"/>
          </a:xfrm>
          <a:prstGeom prst="rect">
            <a:avLst/>
          </a:prstGeom>
          <a:solidFill>
            <a:srgbClr val="FFFF99">
              <a:alpha val="70195"/>
            </a:srgbClr>
          </a:solidFill>
          <a:ln w="9525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>
            <a:spAutoFit/>
          </a:bodyPr>
          <a:lstStyle/>
          <a:p>
            <a:pPr algn="l"/>
            <a:r>
              <a:rPr lang="en-US"/>
              <a:t>Outputs change on </a:t>
            </a:r>
            <a:r>
              <a:rPr lang="en-US" b="1"/>
              <a:t>new clock cycle</a:t>
            </a:r>
          </a:p>
        </p:txBody>
      </p:sp>
      <p:sp>
        <p:nvSpPr>
          <p:cNvPr id="94329" name="Oval 188"/>
          <p:cNvSpPr>
            <a:spLocks noChangeArrowheads="1"/>
          </p:cNvSpPr>
          <p:nvPr/>
        </p:nvSpPr>
        <p:spPr bwMode="auto">
          <a:xfrm>
            <a:off x="6553200" y="2106613"/>
            <a:ext cx="425450" cy="420687"/>
          </a:xfrm>
          <a:prstGeom prst="ellipse">
            <a:avLst/>
          </a:prstGeom>
          <a:noFill/>
          <a:ln w="19050">
            <a:solidFill>
              <a:srgbClr val="FF6600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ECEN 301</a:t>
            </a:r>
          </a:p>
        </p:txBody>
      </p:sp>
      <p:sp>
        <p:nvSpPr>
          <p:cNvPr id="9523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Discussion #25 – Final Review</a:t>
            </a:r>
          </a:p>
        </p:txBody>
      </p:sp>
      <p:sp>
        <p:nvSpPr>
          <p:cNvPr id="9523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B3BB84C0-0983-429E-8A7B-AF30697B5CD4}" type="slidenum">
              <a:rPr lang="en-US" smtClean="0"/>
              <a:pPr lvl="1"/>
              <a:t>86</a:t>
            </a:fld>
            <a:endParaRPr lang="en-US" smtClean="0"/>
          </a:p>
        </p:txBody>
      </p:sp>
      <p:sp>
        <p:nvSpPr>
          <p:cNvPr id="952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Digital to Analog Converter (DAC)</a:t>
            </a:r>
          </a:p>
        </p:txBody>
      </p:sp>
      <p:sp>
        <p:nvSpPr>
          <p:cNvPr id="9523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6400" y="1333500"/>
            <a:ext cx="8356600" cy="1181100"/>
          </a:xfrm>
          <a:solidFill>
            <a:srgbClr val="8495A9"/>
          </a:solidFill>
          <a:ln>
            <a:solidFill>
              <a:schemeClr val="tx1"/>
            </a:solidFill>
          </a:ln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b="1" u="sng" smtClean="0"/>
              <a:t>DAC</a:t>
            </a:r>
            <a:r>
              <a:rPr lang="en-US" smtClean="0"/>
              <a:t>: converts an </a:t>
            </a:r>
            <a:r>
              <a:rPr lang="en-US" b="1" smtClean="0"/>
              <a:t>unsigned</a:t>
            </a:r>
            <a:r>
              <a:rPr lang="en-US" smtClean="0"/>
              <a:t> </a:t>
            </a:r>
            <a:r>
              <a:rPr lang="en-US" b="1" smtClean="0"/>
              <a:t>binary</a:t>
            </a:r>
            <a:r>
              <a:rPr lang="en-US" smtClean="0"/>
              <a:t> </a:t>
            </a:r>
            <a:r>
              <a:rPr lang="en-US" b="1" smtClean="0"/>
              <a:t>word</a:t>
            </a:r>
            <a:r>
              <a:rPr lang="en-US" smtClean="0"/>
              <a:t> to an analog output voltage or current</a:t>
            </a:r>
          </a:p>
        </p:txBody>
      </p:sp>
      <p:sp>
        <p:nvSpPr>
          <p:cNvPr id="95239" name="Text Box 4"/>
          <p:cNvSpPr txBox="1">
            <a:spLocks noChangeArrowheads="1"/>
          </p:cNvSpPr>
          <p:nvPr/>
        </p:nvSpPr>
        <p:spPr bwMode="auto">
          <a:xfrm>
            <a:off x="1371600" y="2667000"/>
            <a:ext cx="4848225" cy="654050"/>
          </a:xfrm>
          <a:prstGeom prst="rect">
            <a:avLst/>
          </a:prstGeom>
          <a:solidFill>
            <a:srgbClr val="ABA964">
              <a:alpha val="50195"/>
            </a:srgbClr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>
            <a:spAutoFit/>
          </a:bodyPr>
          <a:lstStyle/>
          <a:p>
            <a:pPr algn="l"/>
            <a:r>
              <a:rPr lang="en-US" b="1" u="sng"/>
              <a:t>Resolution </a:t>
            </a:r>
            <a:r>
              <a:rPr lang="el-GR" b="1" u="sng">
                <a:cs typeface="Times New Roman" pitchFamily="18" charset="0"/>
              </a:rPr>
              <a:t>δ</a:t>
            </a:r>
            <a:r>
              <a:rPr lang="en-US" b="1" u="sng">
                <a:cs typeface="Times New Roman" pitchFamily="18" charset="0"/>
              </a:rPr>
              <a:t>v</a:t>
            </a:r>
            <a:r>
              <a:rPr lang="en-US">
                <a:cs typeface="Times New Roman" pitchFamily="18" charset="0"/>
              </a:rPr>
              <a:t>: minimum step size by which the output voltage (or current) can increment</a:t>
            </a:r>
            <a:endParaRPr lang="el-GR">
              <a:cs typeface="Times New Roman" pitchFamily="18" charset="0"/>
            </a:endParaRPr>
          </a:p>
        </p:txBody>
      </p:sp>
      <p:sp>
        <p:nvSpPr>
          <p:cNvPr id="95240" name="Text Box 5"/>
          <p:cNvSpPr txBox="1">
            <a:spLocks noChangeArrowheads="1"/>
          </p:cNvSpPr>
          <p:nvPr/>
        </p:nvSpPr>
        <p:spPr bwMode="auto">
          <a:xfrm>
            <a:off x="1371600" y="3429000"/>
            <a:ext cx="4848225" cy="1203325"/>
          </a:xfrm>
          <a:prstGeom prst="rect">
            <a:avLst/>
          </a:prstGeom>
          <a:solidFill>
            <a:srgbClr val="ABA964">
              <a:alpha val="50195"/>
            </a:srgbClr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>
            <a:spAutoFit/>
          </a:bodyPr>
          <a:lstStyle/>
          <a:p>
            <a:pPr algn="l"/>
            <a:r>
              <a:rPr lang="en-US" b="1" u="sng"/>
              <a:t>Output voltage v</a:t>
            </a:r>
            <a:r>
              <a:rPr lang="en-US" b="1" u="sng" baseline="-25000"/>
              <a:t>a</a:t>
            </a:r>
            <a:r>
              <a:rPr lang="en-US"/>
              <a:t>: the analog value represented by the binary word B</a:t>
            </a:r>
          </a:p>
          <a:p>
            <a:pPr lvl="1" algn="l">
              <a:buFontTx/>
              <a:buChar char="•"/>
            </a:pPr>
            <a:r>
              <a:rPr lang="en-US"/>
              <a:t>EX: let n=4</a:t>
            </a:r>
          </a:p>
          <a:p>
            <a:pPr lvl="1" algn="l"/>
            <a:r>
              <a:rPr lang="en-US"/>
              <a:t>v</a:t>
            </a:r>
            <a:r>
              <a:rPr lang="en-US" baseline="-25000"/>
              <a:t>a</a:t>
            </a:r>
            <a:r>
              <a:rPr lang="en-US"/>
              <a:t> =  (</a:t>
            </a:r>
            <a:r>
              <a:rPr lang="en-US" b="1"/>
              <a:t>2</a:t>
            </a:r>
            <a:r>
              <a:rPr lang="en-US" b="1" baseline="30000"/>
              <a:t>3</a:t>
            </a:r>
            <a:r>
              <a:rPr lang="en-US" b="1">
                <a:cs typeface="Times New Roman" pitchFamily="18" charset="0"/>
              </a:rPr>
              <a:t>·b</a:t>
            </a:r>
            <a:r>
              <a:rPr lang="en-US" b="1" baseline="-25000">
                <a:cs typeface="Times New Roman" pitchFamily="18" charset="0"/>
              </a:rPr>
              <a:t>3</a:t>
            </a:r>
            <a:r>
              <a:rPr lang="en-US" b="1">
                <a:cs typeface="Times New Roman" pitchFamily="18" charset="0"/>
              </a:rPr>
              <a:t> + </a:t>
            </a:r>
            <a:r>
              <a:rPr lang="en-US" sz="1600" b="1"/>
              <a:t>2</a:t>
            </a:r>
            <a:r>
              <a:rPr lang="en-US" sz="1600" b="1" baseline="30000"/>
              <a:t>2</a:t>
            </a:r>
            <a:r>
              <a:rPr lang="en-US" sz="1600" b="1"/>
              <a:t>·b</a:t>
            </a:r>
            <a:r>
              <a:rPr lang="en-US" sz="1600" b="1" baseline="-25000"/>
              <a:t>2</a:t>
            </a:r>
            <a:r>
              <a:rPr lang="en-US" sz="1600" b="1"/>
              <a:t> + 2</a:t>
            </a:r>
            <a:r>
              <a:rPr lang="en-US" sz="1600" b="1" baseline="30000"/>
              <a:t>1</a:t>
            </a:r>
            <a:r>
              <a:rPr lang="en-US" sz="1600" b="1"/>
              <a:t>·b</a:t>
            </a:r>
            <a:r>
              <a:rPr lang="en-US" sz="1600" b="1" baseline="-25000"/>
              <a:t>1</a:t>
            </a:r>
            <a:r>
              <a:rPr lang="en-US" sz="1600" b="1"/>
              <a:t> + 2</a:t>
            </a:r>
            <a:r>
              <a:rPr lang="en-US" sz="1600" b="1" baseline="30000"/>
              <a:t>0</a:t>
            </a:r>
            <a:r>
              <a:rPr lang="en-US" sz="1600" b="1"/>
              <a:t>·b</a:t>
            </a:r>
            <a:r>
              <a:rPr lang="en-US" sz="1600" b="1" baseline="-25000"/>
              <a:t>0</a:t>
            </a:r>
            <a:r>
              <a:rPr lang="en-US" sz="1600" b="1"/>
              <a:t>)</a:t>
            </a:r>
            <a:r>
              <a:rPr lang="el-GR" sz="1600" b="1">
                <a:cs typeface="Times New Roman" pitchFamily="18" charset="0"/>
              </a:rPr>
              <a:t>δ</a:t>
            </a:r>
            <a:r>
              <a:rPr lang="en-US" sz="1600" b="1">
                <a:cs typeface="Times New Roman" pitchFamily="18" charset="0"/>
              </a:rPr>
              <a:t>v</a:t>
            </a:r>
            <a:endParaRPr lang="el-GR" sz="1600" b="1" baseline="-25000">
              <a:cs typeface="Times New Roman" pitchFamily="18" charset="0"/>
            </a:endParaRPr>
          </a:p>
        </p:txBody>
      </p:sp>
      <p:sp>
        <p:nvSpPr>
          <p:cNvPr id="95241" name="Text Box 6"/>
          <p:cNvSpPr txBox="1">
            <a:spLocks noChangeArrowheads="1"/>
          </p:cNvSpPr>
          <p:nvPr/>
        </p:nvSpPr>
        <p:spPr bwMode="auto">
          <a:xfrm>
            <a:off x="1371600" y="4724400"/>
            <a:ext cx="4848225" cy="1447800"/>
          </a:xfrm>
          <a:prstGeom prst="rect">
            <a:avLst/>
          </a:prstGeom>
          <a:solidFill>
            <a:srgbClr val="ABA964">
              <a:alpha val="50195"/>
            </a:srgbClr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>
            <a:spAutoFit/>
          </a:bodyPr>
          <a:lstStyle/>
          <a:p>
            <a:pPr algn="l"/>
            <a:r>
              <a:rPr lang="en-US" b="1" u="sng"/>
              <a:t>Max output voltage v</a:t>
            </a:r>
            <a:r>
              <a:rPr lang="en-US" b="1" u="sng" baseline="-25000"/>
              <a:t>aMax</a:t>
            </a:r>
            <a:r>
              <a:rPr lang="en-US"/>
              <a:t>: the maximum analog value </a:t>
            </a:r>
          </a:p>
          <a:p>
            <a:pPr lvl="1" algn="l">
              <a:buFontTx/>
              <a:buChar char="•"/>
            </a:pPr>
            <a:r>
              <a:rPr lang="en-US"/>
              <a:t>EX: let n=4</a:t>
            </a:r>
          </a:p>
          <a:p>
            <a:pPr lvl="1" algn="l"/>
            <a:r>
              <a:rPr lang="en-US"/>
              <a:t>v</a:t>
            </a:r>
            <a:r>
              <a:rPr lang="en-US" baseline="-25000"/>
              <a:t>aMax</a:t>
            </a:r>
            <a:r>
              <a:rPr lang="en-US"/>
              <a:t> =  (</a:t>
            </a:r>
            <a:r>
              <a:rPr lang="en-US" b="1"/>
              <a:t>2</a:t>
            </a:r>
            <a:r>
              <a:rPr lang="en-US" b="1" baseline="30000"/>
              <a:t>3</a:t>
            </a:r>
            <a:r>
              <a:rPr lang="en-US" b="1">
                <a:cs typeface="Times New Roman" pitchFamily="18" charset="0"/>
              </a:rPr>
              <a:t> + </a:t>
            </a:r>
            <a:r>
              <a:rPr lang="en-US" sz="1600" b="1"/>
              <a:t>2</a:t>
            </a:r>
            <a:r>
              <a:rPr lang="en-US" sz="1600" b="1" baseline="30000"/>
              <a:t>2</a:t>
            </a:r>
            <a:r>
              <a:rPr lang="en-US" sz="1600" b="1"/>
              <a:t> + 2</a:t>
            </a:r>
            <a:r>
              <a:rPr lang="en-US" sz="1600" b="1" baseline="30000"/>
              <a:t>1</a:t>
            </a:r>
            <a:r>
              <a:rPr lang="en-US" sz="1600" b="1"/>
              <a:t> + 2</a:t>
            </a:r>
            <a:r>
              <a:rPr lang="en-US" sz="1600" b="1" baseline="30000"/>
              <a:t>0</a:t>
            </a:r>
            <a:r>
              <a:rPr lang="en-US" sz="1600" b="1"/>
              <a:t>)</a:t>
            </a:r>
            <a:r>
              <a:rPr lang="el-GR" sz="1600" b="1">
                <a:cs typeface="Times New Roman" pitchFamily="18" charset="0"/>
              </a:rPr>
              <a:t>δ</a:t>
            </a:r>
            <a:r>
              <a:rPr lang="en-US" sz="1600" b="1">
                <a:cs typeface="Times New Roman" pitchFamily="18" charset="0"/>
              </a:rPr>
              <a:t>v</a:t>
            </a:r>
          </a:p>
          <a:p>
            <a:pPr lvl="1" algn="l"/>
            <a:r>
              <a:rPr lang="en-US" sz="1600" b="1">
                <a:cs typeface="Times New Roman" pitchFamily="18" charset="0"/>
              </a:rPr>
              <a:t>	  = (2</a:t>
            </a:r>
            <a:r>
              <a:rPr lang="en-US" sz="1600" b="1" baseline="30000">
                <a:cs typeface="Times New Roman" pitchFamily="18" charset="0"/>
              </a:rPr>
              <a:t>n</a:t>
            </a:r>
            <a:r>
              <a:rPr lang="en-US" sz="1600" b="1">
                <a:cs typeface="Times New Roman" pitchFamily="18" charset="0"/>
              </a:rPr>
              <a:t> – 1) </a:t>
            </a:r>
            <a:r>
              <a:rPr lang="el-GR" sz="1600" b="1"/>
              <a:t>δ</a:t>
            </a:r>
            <a:r>
              <a:rPr lang="en-US" sz="1600" b="1"/>
              <a:t>v</a:t>
            </a:r>
            <a:endParaRPr lang="el-GR" sz="1600" b="1"/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ECEN 301</a:t>
            </a:r>
          </a:p>
        </p:txBody>
      </p:sp>
      <p:sp>
        <p:nvSpPr>
          <p:cNvPr id="9625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Discussion #24 – DAC</a:t>
            </a:r>
          </a:p>
        </p:txBody>
      </p:sp>
      <p:sp>
        <p:nvSpPr>
          <p:cNvPr id="9626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E94F7B85-231C-44A8-9BE4-66B4092F9C2F}" type="slidenum">
              <a:rPr lang="en-US" smtClean="0"/>
              <a:pPr lvl="1"/>
              <a:t>87</a:t>
            </a:fld>
            <a:endParaRPr lang="en-US" smtClean="0"/>
          </a:p>
        </p:txBody>
      </p:sp>
      <p:sp>
        <p:nvSpPr>
          <p:cNvPr id="962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Digital to Analog Converter (DAC)</a:t>
            </a:r>
          </a:p>
        </p:txBody>
      </p:sp>
      <p:sp>
        <p:nvSpPr>
          <p:cNvPr id="962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6400" y="1333500"/>
            <a:ext cx="8356600" cy="1028700"/>
          </a:xfrm>
          <a:noFill/>
        </p:spPr>
        <p:txBody>
          <a:bodyPr/>
          <a:lstStyle/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sz="2800" b="1" u="sng" smtClean="0"/>
              <a:t>Building a DAC</a:t>
            </a:r>
            <a:r>
              <a:rPr lang="en-US" sz="2800" smtClean="0"/>
              <a:t>: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sz="2800" smtClean="0"/>
              <a:t>	use a summing amplifier</a:t>
            </a:r>
            <a:endParaRPr lang="en-US" sz="2800" b="1" u="sng" smtClean="0"/>
          </a:p>
        </p:txBody>
      </p:sp>
      <p:grpSp>
        <p:nvGrpSpPr>
          <p:cNvPr id="96263" name="Group 113"/>
          <p:cNvGrpSpPr>
            <a:grpSpLocks/>
          </p:cNvGrpSpPr>
          <p:nvPr/>
        </p:nvGrpSpPr>
        <p:grpSpPr bwMode="auto">
          <a:xfrm>
            <a:off x="1066800" y="2927350"/>
            <a:ext cx="2349500" cy="2330450"/>
            <a:chOff x="3250" y="1191"/>
            <a:chExt cx="1341" cy="1301"/>
          </a:xfrm>
        </p:grpSpPr>
        <p:sp>
          <p:nvSpPr>
            <p:cNvPr id="96374" name="AutoShape 114"/>
            <p:cNvSpPr>
              <a:spLocks noChangeArrowheads="1"/>
            </p:cNvSpPr>
            <p:nvPr/>
          </p:nvSpPr>
          <p:spPr bwMode="auto">
            <a:xfrm rot="5400000" flipH="1">
              <a:off x="3957" y="1358"/>
              <a:ext cx="419" cy="342"/>
            </a:xfrm>
            <a:prstGeom prst="triangle">
              <a:avLst>
                <a:gd name="adj" fmla="val 50000"/>
              </a:avLst>
            </a:prstGeom>
            <a:solidFill>
              <a:srgbClr val="8495A9">
                <a:alpha val="50195"/>
              </a:srgbClr>
            </a:solidFill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6375" name="Text Box 115"/>
            <p:cNvSpPr txBox="1">
              <a:spLocks noChangeArrowheads="1"/>
            </p:cNvSpPr>
            <p:nvPr/>
          </p:nvSpPr>
          <p:spPr bwMode="auto">
            <a:xfrm>
              <a:off x="3972" y="1326"/>
              <a:ext cx="163" cy="188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–</a:t>
              </a:r>
            </a:p>
          </p:txBody>
        </p:sp>
        <p:sp>
          <p:nvSpPr>
            <p:cNvPr id="96376" name="Text Box 116"/>
            <p:cNvSpPr txBox="1">
              <a:spLocks noChangeArrowheads="1"/>
            </p:cNvSpPr>
            <p:nvPr/>
          </p:nvSpPr>
          <p:spPr bwMode="auto">
            <a:xfrm>
              <a:off x="3957" y="1522"/>
              <a:ext cx="170" cy="187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+</a:t>
              </a:r>
            </a:p>
          </p:txBody>
        </p:sp>
        <p:sp>
          <p:nvSpPr>
            <p:cNvPr id="96377" name="Line 117"/>
            <p:cNvSpPr>
              <a:spLocks noChangeShapeType="1"/>
            </p:cNvSpPr>
            <p:nvPr/>
          </p:nvSpPr>
          <p:spPr bwMode="auto">
            <a:xfrm flipH="1">
              <a:off x="3850" y="1633"/>
              <a:ext cx="14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6378" name="Oval 118"/>
            <p:cNvSpPr>
              <a:spLocks noChangeArrowheads="1"/>
            </p:cNvSpPr>
            <p:nvPr/>
          </p:nvSpPr>
          <p:spPr bwMode="auto">
            <a:xfrm>
              <a:off x="3810" y="1612"/>
              <a:ext cx="42" cy="42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6379" name="Oval 119"/>
            <p:cNvSpPr>
              <a:spLocks noChangeArrowheads="1"/>
            </p:cNvSpPr>
            <p:nvPr/>
          </p:nvSpPr>
          <p:spPr bwMode="auto">
            <a:xfrm>
              <a:off x="3807" y="1412"/>
              <a:ext cx="42" cy="42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6380" name="Line 120"/>
            <p:cNvSpPr>
              <a:spLocks noChangeShapeType="1"/>
            </p:cNvSpPr>
            <p:nvPr/>
          </p:nvSpPr>
          <p:spPr bwMode="auto">
            <a:xfrm flipH="1">
              <a:off x="3850" y="1434"/>
              <a:ext cx="14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6381" name="Line 121"/>
            <p:cNvSpPr>
              <a:spLocks noChangeShapeType="1"/>
            </p:cNvSpPr>
            <p:nvPr/>
          </p:nvSpPr>
          <p:spPr bwMode="auto">
            <a:xfrm flipH="1">
              <a:off x="4334" y="1528"/>
              <a:ext cx="14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6382" name="Oval 122"/>
            <p:cNvSpPr>
              <a:spLocks noChangeArrowheads="1"/>
            </p:cNvSpPr>
            <p:nvPr/>
          </p:nvSpPr>
          <p:spPr bwMode="auto">
            <a:xfrm>
              <a:off x="4477" y="1507"/>
              <a:ext cx="42" cy="42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6383" name="Oval 123"/>
            <p:cNvSpPr>
              <a:spLocks noChangeArrowheads="1"/>
            </p:cNvSpPr>
            <p:nvPr/>
          </p:nvSpPr>
          <p:spPr bwMode="auto">
            <a:xfrm>
              <a:off x="4475" y="2044"/>
              <a:ext cx="42" cy="42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6384" name="Oval 124"/>
            <p:cNvSpPr>
              <a:spLocks noChangeArrowheads="1"/>
            </p:cNvSpPr>
            <p:nvPr/>
          </p:nvSpPr>
          <p:spPr bwMode="auto">
            <a:xfrm>
              <a:off x="3753" y="2044"/>
              <a:ext cx="42" cy="42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96385" name="AutoShape 125"/>
            <p:cNvCxnSpPr>
              <a:cxnSpLocks noChangeShapeType="1"/>
              <a:stCxn id="96383" idx="2"/>
              <a:endCxn id="96384" idx="6"/>
            </p:cNvCxnSpPr>
            <p:nvPr/>
          </p:nvCxnSpPr>
          <p:spPr bwMode="auto">
            <a:xfrm flipH="1">
              <a:off x="3795" y="2065"/>
              <a:ext cx="680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96386" name="AutoShape 126"/>
            <p:cNvCxnSpPr>
              <a:cxnSpLocks noChangeShapeType="1"/>
              <a:stCxn id="96378" idx="2"/>
              <a:endCxn id="96384" idx="0"/>
            </p:cNvCxnSpPr>
            <p:nvPr/>
          </p:nvCxnSpPr>
          <p:spPr bwMode="auto">
            <a:xfrm rot="10800000" flipV="1">
              <a:off x="3774" y="1633"/>
              <a:ext cx="36" cy="411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sp>
          <p:nvSpPr>
            <p:cNvPr id="96387" name="Text Box 127"/>
            <p:cNvSpPr txBox="1">
              <a:spLocks noChangeArrowheads="1"/>
            </p:cNvSpPr>
            <p:nvPr/>
          </p:nvSpPr>
          <p:spPr bwMode="auto">
            <a:xfrm>
              <a:off x="4388" y="1525"/>
              <a:ext cx="203" cy="46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+</a:t>
              </a:r>
            </a:p>
            <a:p>
              <a:r>
                <a:rPr lang="en-US" b="1"/>
                <a:t>v</a:t>
              </a:r>
              <a:r>
                <a:rPr lang="en-US" b="1" baseline="-25000"/>
                <a:t>o</a:t>
              </a:r>
              <a:endParaRPr lang="en-US"/>
            </a:p>
            <a:p>
              <a:r>
                <a:rPr lang="en-US"/>
                <a:t>–</a:t>
              </a:r>
            </a:p>
          </p:txBody>
        </p:sp>
        <p:grpSp>
          <p:nvGrpSpPr>
            <p:cNvPr id="96388" name="Group 128"/>
            <p:cNvGrpSpPr>
              <a:grpSpLocks/>
            </p:cNvGrpSpPr>
            <p:nvPr/>
          </p:nvGrpSpPr>
          <p:grpSpPr bwMode="auto">
            <a:xfrm rot="5400000" flipH="1" flipV="1">
              <a:off x="4147" y="1149"/>
              <a:ext cx="61" cy="146"/>
              <a:chOff x="3450" y="2313"/>
              <a:chExt cx="111" cy="216"/>
            </a:xfrm>
          </p:grpSpPr>
          <p:sp>
            <p:nvSpPr>
              <p:cNvPr id="96464" name="Line 129"/>
              <p:cNvSpPr>
                <a:spLocks noChangeShapeType="1"/>
              </p:cNvSpPr>
              <p:nvPr/>
            </p:nvSpPr>
            <p:spPr bwMode="auto">
              <a:xfrm>
                <a:off x="3498" y="2313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6465" name="Line 130"/>
              <p:cNvSpPr>
                <a:spLocks noChangeShapeType="1"/>
              </p:cNvSpPr>
              <p:nvPr/>
            </p:nvSpPr>
            <p:spPr bwMode="auto">
              <a:xfrm flipH="1">
                <a:off x="3450" y="2334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6466" name="Line 131"/>
              <p:cNvSpPr>
                <a:spLocks noChangeShapeType="1"/>
              </p:cNvSpPr>
              <p:nvPr/>
            </p:nvSpPr>
            <p:spPr bwMode="auto">
              <a:xfrm>
                <a:off x="3450" y="2505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6467" name="Line 132"/>
              <p:cNvSpPr>
                <a:spLocks noChangeShapeType="1"/>
              </p:cNvSpPr>
              <p:nvPr/>
            </p:nvSpPr>
            <p:spPr bwMode="auto">
              <a:xfrm>
                <a:off x="3453" y="2355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6468" name="Line 133"/>
              <p:cNvSpPr>
                <a:spLocks noChangeShapeType="1"/>
              </p:cNvSpPr>
              <p:nvPr/>
            </p:nvSpPr>
            <p:spPr bwMode="auto">
              <a:xfrm flipH="1">
                <a:off x="3453" y="2400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6469" name="Line 134"/>
              <p:cNvSpPr>
                <a:spLocks noChangeShapeType="1"/>
              </p:cNvSpPr>
              <p:nvPr/>
            </p:nvSpPr>
            <p:spPr bwMode="auto">
              <a:xfrm>
                <a:off x="3453" y="2427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6470" name="Line 135"/>
              <p:cNvSpPr>
                <a:spLocks noChangeShapeType="1"/>
              </p:cNvSpPr>
              <p:nvPr/>
            </p:nvSpPr>
            <p:spPr bwMode="auto">
              <a:xfrm flipH="1">
                <a:off x="3453" y="2472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cxnSp>
          <p:nvCxnSpPr>
            <p:cNvPr id="96389" name="AutoShape 136"/>
            <p:cNvCxnSpPr>
              <a:cxnSpLocks noChangeShapeType="1"/>
              <a:stCxn id="96379" idx="0"/>
              <a:endCxn id="96464" idx="0"/>
            </p:cNvCxnSpPr>
            <p:nvPr/>
          </p:nvCxnSpPr>
          <p:spPr bwMode="auto">
            <a:xfrm rot="-5400000">
              <a:off x="3874" y="1180"/>
              <a:ext cx="186" cy="278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96390" name="AutoShape 137"/>
            <p:cNvCxnSpPr>
              <a:cxnSpLocks noChangeShapeType="1"/>
              <a:stCxn id="96382" idx="0"/>
              <a:endCxn id="96466" idx="1"/>
            </p:cNvCxnSpPr>
            <p:nvPr/>
          </p:nvCxnSpPr>
          <p:spPr bwMode="auto">
            <a:xfrm rot="5400000" flipH="1">
              <a:off x="4232" y="1241"/>
              <a:ext cx="286" cy="246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grpSp>
          <p:nvGrpSpPr>
            <p:cNvPr id="96391" name="Group 138"/>
            <p:cNvGrpSpPr>
              <a:grpSpLocks/>
            </p:cNvGrpSpPr>
            <p:nvPr/>
          </p:nvGrpSpPr>
          <p:grpSpPr bwMode="auto">
            <a:xfrm rot="5400000" flipH="1" flipV="1">
              <a:off x="3493" y="1361"/>
              <a:ext cx="61" cy="146"/>
              <a:chOff x="3450" y="2313"/>
              <a:chExt cx="111" cy="216"/>
            </a:xfrm>
          </p:grpSpPr>
          <p:sp>
            <p:nvSpPr>
              <p:cNvPr id="96457" name="Line 139"/>
              <p:cNvSpPr>
                <a:spLocks noChangeShapeType="1"/>
              </p:cNvSpPr>
              <p:nvPr/>
            </p:nvSpPr>
            <p:spPr bwMode="auto">
              <a:xfrm>
                <a:off x="3498" y="2313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6458" name="Line 140"/>
              <p:cNvSpPr>
                <a:spLocks noChangeShapeType="1"/>
              </p:cNvSpPr>
              <p:nvPr/>
            </p:nvSpPr>
            <p:spPr bwMode="auto">
              <a:xfrm flipH="1">
                <a:off x="3450" y="2334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6459" name="Line 141"/>
              <p:cNvSpPr>
                <a:spLocks noChangeShapeType="1"/>
              </p:cNvSpPr>
              <p:nvPr/>
            </p:nvSpPr>
            <p:spPr bwMode="auto">
              <a:xfrm>
                <a:off x="3450" y="2505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6460" name="Line 142"/>
              <p:cNvSpPr>
                <a:spLocks noChangeShapeType="1"/>
              </p:cNvSpPr>
              <p:nvPr/>
            </p:nvSpPr>
            <p:spPr bwMode="auto">
              <a:xfrm>
                <a:off x="3453" y="2355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6461" name="Line 143"/>
              <p:cNvSpPr>
                <a:spLocks noChangeShapeType="1"/>
              </p:cNvSpPr>
              <p:nvPr/>
            </p:nvSpPr>
            <p:spPr bwMode="auto">
              <a:xfrm flipH="1">
                <a:off x="3453" y="2400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6462" name="Line 144"/>
              <p:cNvSpPr>
                <a:spLocks noChangeShapeType="1"/>
              </p:cNvSpPr>
              <p:nvPr/>
            </p:nvSpPr>
            <p:spPr bwMode="auto">
              <a:xfrm>
                <a:off x="3453" y="2427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6463" name="Line 145"/>
              <p:cNvSpPr>
                <a:spLocks noChangeShapeType="1"/>
              </p:cNvSpPr>
              <p:nvPr/>
            </p:nvSpPr>
            <p:spPr bwMode="auto">
              <a:xfrm flipH="1">
                <a:off x="3453" y="2472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cxnSp>
          <p:nvCxnSpPr>
            <p:cNvPr id="96392" name="AutoShape 146"/>
            <p:cNvCxnSpPr>
              <a:cxnSpLocks noChangeShapeType="1"/>
              <a:stCxn id="96395" idx="0"/>
              <a:endCxn id="96457" idx="0"/>
            </p:cNvCxnSpPr>
            <p:nvPr/>
          </p:nvCxnSpPr>
          <p:spPr bwMode="auto">
            <a:xfrm rot="-5400000">
              <a:off x="3379" y="1392"/>
              <a:ext cx="26" cy="120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96393" name="AutoShape 147"/>
            <p:cNvCxnSpPr>
              <a:cxnSpLocks noChangeShapeType="1"/>
              <a:stCxn id="96396" idx="2"/>
              <a:endCxn id="96459" idx="1"/>
            </p:cNvCxnSpPr>
            <p:nvPr/>
          </p:nvCxnSpPr>
          <p:spPr bwMode="auto">
            <a:xfrm flipH="1" flipV="1">
              <a:off x="3598" y="1433"/>
              <a:ext cx="79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96394" name="Oval 148"/>
            <p:cNvSpPr>
              <a:spLocks noChangeArrowheads="1"/>
            </p:cNvSpPr>
            <p:nvPr/>
          </p:nvSpPr>
          <p:spPr bwMode="auto">
            <a:xfrm>
              <a:off x="3250" y="1475"/>
              <a:ext cx="169" cy="169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6395" name="Text Box 149"/>
            <p:cNvSpPr txBox="1">
              <a:spLocks noChangeArrowheads="1"/>
            </p:cNvSpPr>
            <p:nvPr/>
          </p:nvSpPr>
          <p:spPr bwMode="auto">
            <a:xfrm>
              <a:off x="3263" y="1465"/>
              <a:ext cx="137" cy="188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800"/>
                <a:t>+</a:t>
              </a:r>
            </a:p>
            <a:p>
              <a:r>
                <a:rPr lang="en-US" sz="800"/>
                <a:t>–</a:t>
              </a:r>
            </a:p>
          </p:txBody>
        </p:sp>
        <p:sp>
          <p:nvSpPr>
            <p:cNvPr id="96396" name="Oval 150"/>
            <p:cNvSpPr>
              <a:spLocks noChangeArrowheads="1"/>
            </p:cNvSpPr>
            <p:nvPr/>
          </p:nvSpPr>
          <p:spPr bwMode="auto">
            <a:xfrm>
              <a:off x="3677" y="1412"/>
              <a:ext cx="43" cy="42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96397" name="AutoShape 151"/>
            <p:cNvCxnSpPr>
              <a:cxnSpLocks noChangeShapeType="1"/>
              <a:stCxn id="96396" idx="6"/>
              <a:endCxn id="96379" idx="2"/>
            </p:cNvCxnSpPr>
            <p:nvPr/>
          </p:nvCxnSpPr>
          <p:spPr bwMode="auto">
            <a:xfrm>
              <a:off x="3720" y="1433"/>
              <a:ext cx="87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grpSp>
          <p:nvGrpSpPr>
            <p:cNvPr id="96398" name="Group 152"/>
            <p:cNvGrpSpPr>
              <a:grpSpLocks/>
            </p:cNvGrpSpPr>
            <p:nvPr/>
          </p:nvGrpSpPr>
          <p:grpSpPr bwMode="auto">
            <a:xfrm>
              <a:off x="3275" y="1644"/>
              <a:ext cx="122" cy="103"/>
              <a:chOff x="1235" y="3264"/>
              <a:chExt cx="288" cy="216"/>
            </a:xfrm>
          </p:grpSpPr>
          <p:grpSp>
            <p:nvGrpSpPr>
              <p:cNvPr id="96452" name="Group 153"/>
              <p:cNvGrpSpPr>
                <a:grpSpLocks/>
              </p:cNvGrpSpPr>
              <p:nvPr/>
            </p:nvGrpSpPr>
            <p:grpSpPr bwMode="auto">
              <a:xfrm>
                <a:off x="1235" y="3383"/>
                <a:ext cx="288" cy="97"/>
                <a:chOff x="1235" y="3383"/>
                <a:chExt cx="288" cy="97"/>
              </a:xfrm>
            </p:grpSpPr>
            <p:sp>
              <p:nvSpPr>
                <p:cNvPr id="96454" name="Freeform 154"/>
                <p:cNvSpPr>
                  <a:spLocks/>
                </p:cNvSpPr>
                <p:nvPr/>
              </p:nvSpPr>
              <p:spPr bwMode="auto">
                <a:xfrm>
                  <a:off x="1235" y="3383"/>
                  <a:ext cx="288" cy="1"/>
                </a:xfrm>
                <a:custGeom>
                  <a:avLst/>
                  <a:gdLst>
                    <a:gd name="T0" fmla="*/ 0 w 288"/>
                    <a:gd name="T1" fmla="*/ 1 h 1"/>
                    <a:gd name="T2" fmla="*/ 152 w 288"/>
                    <a:gd name="T3" fmla="*/ 0 h 1"/>
                    <a:gd name="T4" fmla="*/ 288 w 288"/>
                    <a:gd name="T5" fmla="*/ 1 h 1"/>
                    <a:gd name="T6" fmla="*/ 0 60000 65536"/>
                    <a:gd name="T7" fmla="*/ 0 60000 65536"/>
                    <a:gd name="T8" fmla="*/ 0 60000 65536"/>
                    <a:gd name="T9" fmla="*/ 0 w 288"/>
                    <a:gd name="T10" fmla="*/ 0 h 1"/>
                    <a:gd name="T11" fmla="*/ 288 w 288"/>
                    <a:gd name="T12" fmla="*/ 1 h 1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88" h="1">
                      <a:moveTo>
                        <a:pt x="0" y="1"/>
                      </a:moveTo>
                      <a:lnTo>
                        <a:pt x="152" y="0"/>
                      </a:lnTo>
                      <a:lnTo>
                        <a:pt x="288" y="1"/>
                      </a:lnTo>
                    </a:path>
                  </a:pathLst>
                </a:cu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6455" name="Line 155"/>
                <p:cNvSpPr>
                  <a:spLocks noChangeShapeType="1"/>
                </p:cNvSpPr>
                <p:nvPr/>
              </p:nvSpPr>
              <p:spPr bwMode="auto">
                <a:xfrm>
                  <a:off x="1277" y="3432"/>
                  <a:ext cx="198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6456" name="Line 156"/>
                <p:cNvSpPr>
                  <a:spLocks noChangeShapeType="1"/>
                </p:cNvSpPr>
                <p:nvPr/>
              </p:nvSpPr>
              <p:spPr bwMode="auto">
                <a:xfrm>
                  <a:off x="1325" y="3480"/>
                  <a:ext cx="102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cxnSp>
            <p:nvCxnSpPr>
              <p:cNvPr id="96453" name="AutoShape 157"/>
              <p:cNvCxnSpPr>
                <a:cxnSpLocks noChangeShapeType="1"/>
                <a:stCxn id="96454" idx="1"/>
              </p:cNvCxnSpPr>
              <p:nvPr/>
            </p:nvCxnSpPr>
            <p:spPr bwMode="auto">
              <a:xfrm flipH="1" flipV="1">
                <a:off x="1384" y="3264"/>
                <a:ext cx="3" cy="119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</p:cxnSp>
        </p:grpSp>
        <p:grpSp>
          <p:nvGrpSpPr>
            <p:cNvPr id="96399" name="Group 158"/>
            <p:cNvGrpSpPr>
              <a:grpSpLocks/>
            </p:cNvGrpSpPr>
            <p:nvPr/>
          </p:nvGrpSpPr>
          <p:grpSpPr bwMode="auto">
            <a:xfrm rot="5400000" flipH="1" flipV="1">
              <a:off x="3493" y="1715"/>
              <a:ext cx="61" cy="146"/>
              <a:chOff x="3450" y="2313"/>
              <a:chExt cx="111" cy="216"/>
            </a:xfrm>
          </p:grpSpPr>
          <p:sp>
            <p:nvSpPr>
              <p:cNvPr id="96445" name="Line 159"/>
              <p:cNvSpPr>
                <a:spLocks noChangeShapeType="1"/>
              </p:cNvSpPr>
              <p:nvPr/>
            </p:nvSpPr>
            <p:spPr bwMode="auto">
              <a:xfrm>
                <a:off x="3498" y="2313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6446" name="Line 160"/>
              <p:cNvSpPr>
                <a:spLocks noChangeShapeType="1"/>
              </p:cNvSpPr>
              <p:nvPr/>
            </p:nvSpPr>
            <p:spPr bwMode="auto">
              <a:xfrm flipH="1">
                <a:off x="3450" y="2334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6447" name="Line 161"/>
              <p:cNvSpPr>
                <a:spLocks noChangeShapeType="1"/>
              </p:cNvSpPr>
              <p:nvPr/>
            </p:nvSpPr>
            <p:spPr bwMode="auto">
              <a:xfrm>
                <a:off x="3450" y="2505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6448" name="Line 162"/>
              <p:cNvSpPr>
                <a:spLocks noChangeShapeType="1"/>
              </p:cNvSpPr>
              <p:nvPr/>
            </p:nvSpPr>
            <p:spPr bwMode="auto">
              <a:xfrm>
                <a:off x="3453" y="2355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6449" name="Line 163"/>
              <p:cNvSpPr>
                <a:spLocks noChangeShapeType="1"/>
              </p:cNvSpPr>
              <p:nvPr/>
            </p:nvSpPr>
            <p:spPr bwMode="auto">
              <a:xfrm flipH="1">
                <a:off x="3453" y="2400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6450" name="Line 164"/>
              <p:cNvSpPr>
                <a:spLocks noChangeShapeType="1"/>
              </p:cNvSpPr>
              <p:nvPr/>
            </p:nvSpPr>
            <p:spPr bwMode="auto">
              <a:xfrm>
                <a:off x="3453" y="2427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6451" name="Line 165"/>
              <p:cNvSpPr>
                <a:spLocks noChangeShapeType="1"/>
              </p:cNvSpPr>
              <p:nvPr/>
            </p:nvSpPr>
            <p:spPr bwMode="auto">
              <a:xfrm flipH="1">
                <a:off x="3453" y="2472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cxnSp>
          <p:nvCxnSpPr>
            <p:cNvPr id="96400" name="AutoShape 166"/>
            <p:cNvCxnSpPr>
              <a:cxnSpLocks noChangeShapeType="1"/>
              <a:stCxn id="96403" idx="0"/>
              <a:endCxn id="96445" idx="0"/>
            </p:cNvCxnSpPr>
            <p:nvPr/>
          </p:nvCxnSpPr>
          <p:spPr bwMode="auto">
            <a:xfrm rot="-5400000">
              <a:off x="3379" y="1746"/>
              <a:ext cx="26" cy="120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96401" name="AutoShape 167"/>
            <p:cNvCxnSpPr>
              <a:cxnSpLocks noChangeShapeType="1"/>
              <a:stCxn id="96404" idx="2"/>
              <a:endCxn id="96447" idx="1"/>
            </p:cNvCxnSpPr>
            <p:nvPr/>
          </p:nvCxnSpPr>
          <p:spPr bwMode="auto">
            <a:xfrm flipH="1" flipV="1">
              <a:off x="3597" y="1787"/>
              <a:ext cx="80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96402" name="Oval 168"/>
            <p:cNvSpPr>
              <a:spLocks noChangeArrowheads="1"/>
            </p:cNvSpPr>
            <p:nvPr/>
          </p:nvSpPr>
          <p:spPr bwMode="auto">
            <a:xfrm>
              <a:off x="3250" y="1829"/>
              <a:ext cx="169" cy="169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6403" name="Text Box 169"/>
            <p:cNvSpPr txBox="1">
              <a:spLocks noChangeArrowheads="1"/>
            </p:cNvSpPr>
            <p:nvPr/>
          </p:nvSpPr>
          <p:spPr bwMode="auto">
            <a:xfrm>
              <a:off x="3263" y="1819"/>
              <a:ext cx="137" cy="188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800"/>
                <a:t>+</a:t>
              </a:r>
            </a:p>
            <a:p>
              <a:r>
                <a:rPr lang="en-US" sz="800"/>
                <a:t>–</a:t>
              </a:r>
            </a:p>
          </p:txBody>
        </p:sp>
        <p:sp>
          <p:nvSpPr>
            <p:cNvPr id="96404" name="Oval 170"/>
            <p:cNvSpPr>
              <a:spLocks noChangeArrowheads="1"/>
            </p:cNvSpPr>
            <p:nvPr/>
          </p:nvSpPr>
          <p:spPr bwMode="auto">
            <a:xfrm>
              <a:off x="3677" y="1766"/>
              <a:ext cx="43" cy="42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96405" name="Group 171"/>
            <p:cNvGrpSpPr>
              <a:grpSpLocks/>
            </p:cNvGrpSpPr>
            <p:nvPr/>
          </p:nvGrpSpPr>
          <p:grpSpPr bwMode="auto">
            <a:xfrm>
              <a:off x="3275" y="1998"/>
              <a:ext cx="122" cy="103"/>
              <a:chOff x="1235" y="3264"/>
              <a:chExt cx="288" cy="216"/>
            </a:xfrm>
          </p:grpSpPr>
          <p:grpSp>
            <p:nvGrpSpPr>
              <p:cNvPr id="96440" name="Group 172"/>
              <p:cNvGrpSpPr>
                <a:grpSpLocks/>
              </p:cNvGrpSpPr>
              <p:nvPr/>
            </p:nvGrpSpPr>
            <p:grpSpPr bwMode="auto">
              <a:xfrm>
                <a:off x="1235" y="3383"/>
                <a:ext cx="288" cy="97"/>
                <a:chOff x="1235" y="3383"/>
                <a:chExt cx="288" cy="97"/>
              </a:xfrm>
            </p:grpSpPr>
            <p:sp>
              <p:nvSpPr>
                <p:cNvPr id="96442" name="Freeform 173"/>
                <p:cNvSpPr>
                  <a:spLocks/>
                </p:cNvSpPr>
                <p:nvPr/>
              </p:nvSpPr>
              <p:spPr bwMode="auto">
                <a:xfrm>
                  <a:off x="1235" y="3383"/>
                  <a:ext cx="288" cy="1"/>
                </a:xfrm>
                <a:custGeom>
                  <a:avLst/>
                  <a:gdLst>
                    <a:gd name="T0" fmla="*/ 0 w 288"/>
                    <a:gd name="T1" fmla="*/ 1 h 1"/>
                    <a:gd name="T2" fmla="*/ 152 w 288"/>
                    <a:gd name="T3" fmla="*/ 0 h 1"/>
                    <a:gd name="T4" fmla="*/ 288 w 288"/>
                    <a:gd name="T5" fmla="*/ 1 h 1"/>
                    <a:gd name="T6" fmla="*/ 0 60000 65536"/>
                    <a:gd name="T7" fmla="*/ 0 60000 65536"/>
                    <a:gd name="T8" fmla="*/ 0 60000 65536"/>
                    <a:gd name="T9" fmla="*/ 0 w 288"/>
                    <a:gd name="T10" fmla="*/ 0 h 1"/>
                    <a:gd name="T11" fmla="*/ 288 w 288"/>
                    <a:gd name="T12" fmla="*/ 1 h 1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88" h="1">
                      <a:moveTo>
                        <a:pt x="0" y="1"/>
                      </a:moveTo>
                      <a:lnTo>
                        <a:pt x="152" y="0"/>
                      </a:lnTo>
                      <a:lnTo>
                        <a:pt x="288" y="1"/>
                      </a:lnTo>
                    </a:path>
                  </a:pathLst>
                </a:cu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6443" name="Line 174"/>
                <p:cNvSpPr>
                  <a:spLocks noChangeShapeType="1"/>
                </p:cNvSpPr>
                <p:nvPr/>
              </p:nvSpPr>
              <p:spPr bwMode="auto">
                <a:xfrm>
                  <a:off x="1277" y="3432"/>
                  <a:ext cx="198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6444" name="Line 175"/>
                <p:cNvSpPr>
                  <a:spLocks noChangeShapeType="1"/>
                </p:cNvSpPr>
                <p:nvPr/>
              </p:nvSpPr>
              <p:spPr bwMode="auto">
                <a:xfrm>
                  <a:off x="1325" y="3480"/>
                  <a:ext cx="102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cxnSp>
            <p:nvCxnSpPr>
              <p:cNvPr id="96441" name="AutoShape 176"/>
              <p:cNvCxnSpPr>
                <a:cxnSpLocks noChangeShapeType="1"/>
                <a:stCxn id="96442" idx="1"/>
              </p:cNvCxnSpPr>
              <p:nvPr/>
            </p:nvCxnSpPr>
            <p:spPr bwMode="auto">
              <a:xfrm flipH="1" flipV="1">
                <a:off x="1384" y="3264"/>
                <a:ext cx="3" cy="119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</p:cxnSp>
        </p:grpSp>
        <p:grpSp>
          <p:nvGrpSpPr>
            <p:cNvPr id="96406" name="Group 177"/>
            <p:cNvGrpSpPr>
              <a:grpSpLocks/>
            </p:cNvGrpSpPr>
            <p:nvPr/>
          </p:nvGrpSpPr>
          <p:grpSpPr bwMode="auto">
            <a:xfrm rot="5400000" flipH="1" flipV="1">
              <a:off x="3496" y="2107"/>
              <a:ext cx="61" cy="146"/>
              <a:chOff x="3450" y="2313"/>
              <a:chExt cx="111" cy="216"/>
            </a:xfrm>
          </p:grpSpPr>
          <p:sp>
            <p:nvSpPr>
              <p:cNvPr id="96433" name="Line 178"/>
              <p:cNvSpPr>
                <a:spLocks noChangeShapeType="1"/>
              </p:cNvSpPr>
              <p:nvPr/>
            </p:nvSpPr>
            <p:spPr bwMode="auto">
              <a:xfrm>
                <a:off x="3498" y="2313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6434" name="Line 179"/>
              <p:cNvSpPr>
                <a:spLocks noChangeShapeType="1"/>
              </p:cNvSpPr>
              <p:nvPr/>
            </p:nvSpPr>
            <p:spPr bwMode="auto">
              <a:xfrm flipH="1">
                <a:off x="3450" y="2334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6435" name="Line 180"/>
              <p:cNvSpPr>
                <a:spLocks noChangeShapeType="1"/>
              </p:cNvSpPr>
              <p:nvPr/>
            </p:nvSpPr>
            <p:spPr bwMode="auto">
              <a:xfrm>
                <a:off x="3450" y="2505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6436" name="Line 181"/>
              <p:cNvSpPr>
                <a:spLocks noChangeShapeType="1"/>
              </p:cNvSpPr>
              <p:nvPr/>
            </p:nvSpPr>
            <p:spPr bwMode="auto">
              <a:xfrm>
                <a:off x="3453" y="2355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6437" name="Line 182"/>
              <p:cNvSpPr>
                <a:spLocks noChangeShapeType="1"/>
              </p:cNvSpPr>
              <p:nvPr/>
            </p:nvSpPr>
            <p:spPr bwMode="auto">
              <a:xfrm flipH="1">
                <a:off x="3453" y="2400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6438" name="Line 183"/>
              <p:cNvSpPr>
                <a:spLocks noChangeShapeType="1"/>
              </p:cNvSpPr>
              <p:nvPr/>
            </p:nvSpPr>
            <p:spPr bwMode="auto">
              <a:xfrm>
                <a:off x="3453" y="2427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6439" name="Line 184"/>
              <p:cNvSpPr>
                <a:spLocks noChangeShapeType="1"/>
              </p:cNvSpPr>
              <p:nvPr/>
            </p:nvSpPr>
            <p:spPr bwMode="auto">
              <a:xfrm flipH="1">
                <a:off x="3453" y="2472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cxnSp>
          <p:nvCxnSpPr>
            <p:cNvPr id="96407" name="AutoShape 185"/>
            <p:cNvCxnSpPr>
              <a:cxnSpLocks noChangeShapeType="1"/>
              <a:stCxn id="96410" idx="0"/>
              <a:endCxn id="96433" idx="0"/>
            </p:cNvCxnSpPr>
            <p:nvPr/>
          </p:nvCxnSpPr>
          <p:spPr bwMode="auto">
            <a:xfrm rot="-5400000">
              <a:off x="3382" y="2138"/>
              <a:ext cx="26" cy="119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96408" name="AutoShape 186"/>
            <p:cNvCxnSpPr>
              <a:cxnSpLocks noChangeShapeType="1"/>
              <a:stCxn id="96411" idx="2"/>
              <a:endCxn id="96435" idx="1"/>
            </p:cNvCxnSpPr>
            <p:nvPr/>
          </p:nvCxnSpPr>
          <p:spPr bwMode="auto">
            <a:xfrm flipH="1" flipV="1">
              <a:off x="3600" y="2178"/>
              <a:ext cx="80" cy="1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96409" name="Oval 187"/>
            <p:cNvSpPr>
              <a:spLocks noChangeArrowheads="1"/>
            </p:cNvSpPr>
            <p:nvPr/>
          </p:nvSpPr>
          <p:spPr bwMode="auto">
            <a:xfrm>
              <a:off x="3253" y="2221"/>
              <a:ext cx="169" cy="169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6410" name="Text Box 188"/>
            <p:cNvSpPr txBox="1">
              <a:spLocks noChangeArrowheads="1"/>
            </p:cNvSpPr>
            <p:nvPr/>
          </p:nvSpPr>
          <p:spPr bwMode="auto">
            <a:xfrm>
              <a:off x="3266" y="2211"/>
              <a:ext cx="138" cy="188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800"/>
                <a:t>+</a:t>
              </a:r>
            </a:p>
            <a:p>
              <a:r>
                <a:rPr lang="en-US" sz="800"/>
                <a:t>–</a:t>
              </a:r>
            </a:p>
          </p:txBody>
        </p:sp>
        <p:sp>
          <p:nvSpPr>
            <p:cNvPr id="96411" name="Oval 189"/>
            <p:cNvSpPr>
              <a:spLocks noChangeArrowheads="1"/>
            </p:cNvSpPr>
            <p:nvPr/>
          </p:nvSpPr>
          <p:spPr bwMode="auto">
            <a:xfrm>
              <a:off x="3680" y="2157"/>
              <a:ext cx="42" cy="42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96412" name="Group 190"/>
            <p:cNvGrpSpPr>
              <a:grpSpLocks/>
            </p:cNvGrpSpPr>
            <p:nvPr/>
          </p:nvGrpSpPr>
          <p:grpSpPr bwMode="auto">
            <a:xfrm>
              <a:off x="3277" y="2390"/>
              <a:ext cx="122" cy="102"/>
              <a:chOff x="1235" y="3264"/>
              <a:chExt cx="288" cy="216"/>
            </a:xfrm>
          </p:grpSpPr>
          <p:grpSp>
            <p:nvGrpSpPr>
              <p:cNvPr id="96428" name="Group 191"/>
              <p:cNvGrpSpPr>
                <a:grpSpLocks/>
              </p:cNvGrpSpPr>
              <p:nvPr/>
            </p:nvGrpSpPr>
            <p:grpSpPr bwMode="auto">
              <a:xfrm>
                <a:off x="1235" y="3383"/>
                <a:ext cx="288" cy="97"/>
                <a:chOff x="1235" y="3383"/>
                <a:chExt cx="288" cy="97"/>
              </a:xfrm>
            </p:grpSpPr>
            <p:sp>
              <p:nvSpPr>
                <p:cNvPr id="96430" name="Freeform 192"/>
                <p:cNvSpPr>
                  <a:spLocks/>
                </p:cNvSpPr>
                <p:nvPr/>
              </p:nvSpPr>
              <p:spPr bwMode="auto">
                <a:xfrm>
                  <a:off x="1235" y="3383"/>
                  <a:ext cx="288" cy="1"/>
                </a:xfrm>
                <a:custGeom>
                  <a:avLst/>
                  <a:gdLst>
                    <a:gd name="T0" fmla="*/ 0 w 288"/>
                    <a:gd name="T1" fmla="*/ 1 h 1"/>
                    <a:gd name="T2" fmla="*/ 152 w 288"/>
                    <a:gd name="T3" fmla="*/ 0 h 1"/>
                    <a:gd name="T4" fmla="*/ 288 w 288"/>
                    <a:gd name="T5" fmla="*/ 1 h 1"/>
                    <a:gd name="T6" fmla="*/ 0 60000 65536"/>
                    <a:gd name="T7" fmla="*/ 0 60000 65536"/>
                    <a:gd name="T8" fmla="*/ 0 60000 65536"/>
                    <a:gd name="T9" fmla="*/ 0 w 288"/>
                    <a:gd name="T10" fmla="*/ 0 h 1"/>
                    <a:gd name="T11" fmla="*/ 288 w 288"/>
                    <a:gd name="T12" fmla="*/ 1 h 1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88" h="1">
                      <a:moveTo>
                        <a:pt x="0" y="1"/>
                      </a:moveTo>
                      <a:lnTo>
                        <a:pt x="152" y="0"/>
                      </a:lnTo>
                      <a:lnTo>
                        <a:pt x="288" y="1"/>
                      </a:lnTo>
                    </a:path>
                  </a:pathLst>
                </a:cu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6431" name="Line 193"/>
                <p:cNvSpPr>
                  <a:spLocks noChangeShapeType="1"/>
                </p:cNvSpPr>
                <p:nvPr/>
              </p:nvSpPr>
              <p:spPr bwMode="auto">
                <a:xfrm>
                  <a:off x="1277" y="3432"/>
                  <a:ext cx="198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6432" name="Line 194"/>
                <p:cNvSpPr>
                  <a:spLocks noChangeShapeType="1"/>
                </p:cNvSpPr>
                <p:nvPr/>
              </p:nvSpPr>
              <p:spPr bwMode="auto">
                <a:xfrm>
                  <a:off x="1325" y="3480"/>
                  <a:ext cx="102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cxnSp>
            <p:nvCxnSpPr>
              <p:cNvPr id="96429" name="AutoShape 195"/>
              <p:cNvCxnSpPr>
                <a:cxnSpLocks noChangeShapeType="1"/>
                <a:stCxn id="96430" idx="1"/>
              </p:cNvCxnSpPr>
              <p:nvPr/>
            </p:nvCxnSpPr>
            <p:spPr bwMode="auto">
              <a:xfrm flipH="1" flipV="1">
                <a:off x="1384" y="3264"/>
                <a:ext cx="3" cy="119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</p:cxnSp>
        </p:grpSp>
        <p:cxnSp>
          <p:nvCxnSpPr>
            <p:cNvPr id="96413" name="AutoShape 196"/>
            <p:cNvCxnSpPr>
              <a:cxnSpLocks noChangeShapeType="1"/>
              <a:stCxn id="96396" idx="4"/>
              <a:endCxn id="96404" idx="0"/>
            </p:cNvCxnSpPr>
            <p:nvPr/>
          </p:nvCxnSpPr>
          <p:spPr bwMode="auto">
            <a:xfrm>
              <a:off x="3699" y="1454"/>
              <a:ext cx="0" cy="312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96414" name="AutoShape 197"/>
            <p:cNvCxnSpPr>
              <a:cxnSpLocks noChangeShapeType="1"/>
              <a:stCxn id="96404" idx="4"/>
              <a:endCxn id="96411" idx="0"/>
            </p:cNvCxnSpPr>
            <p:nvPr/>
          </p:nvCxnSpPr>
          <p:spPr bwMode="auto">
            <a:xfrm>
              <a:off x="3699" y="1808"/>
              <a:ext cx="2" cy="349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 type="none" w="lg" len="lg"/>
              <a:tailEnd type="none" w="lg" len="lg"/>
            </a:ln>
          </p:spPr>
        </p:cxnSp>
        <p:grpSp>
          <p:nvGrpSpPr>
            <p:cNvPr id="96415" name="Group 198"/>
            <p:cNvGrpSpPr>
              <a:grpSpLocks/>
            </p:cNvGrpSpPr>
            <p:nvPr/>
          </p:nvGrpSpPr>
          <p:grpSpPr bwMode="auto">
            <a:xfrm>
              <a:off x="4044" y="2059"/>
              <a:ext cx="122" cy="102"/>
              <a:chOff x="1235" y="3264"/>
              <a:chExt cx="288" cy="216"/>
            </a:xfrm>
          </p:grpSpPr>
          <p:grpSp>
            <p:nvGrpSpPr>
              <p:cNvPr id="96423" name="Group 199"/>
              <p:cNvGrpSpPr>
                <a:grpSpLocks/>
              </p:cNvGrpSpPr>
              <p:nvPr/>
            </p:nvGrpSpPr>
            <p:grpSpPr bwMode="auto">
              <a:xfrm>
                <a:off x="1235" y="3383"/>
                <a:ext cx="288" cy="97"/>
                <a:chOff x="1235" y="3383"/>
                <a:chExt cx="288" cy="97"/>
              </a:xfrm>
            </p:grpSpPr>
            <p:sp>
              <p:nvSpPr>
                <p:cNvPr id="96425" name="Freeform 200"/>
                <p:cNvSpPr>
                  <a:spLocks/>
                </p:cNvSpPr>
                <p:nvPr/>
              </p:nvSpPr>
              <p:spPr bwMode="auto">
                <a:xfrm>
                  <a:off x="1235" y="3383"/>
                  <a:ext cx="288" cy="1"/>
                </a:xfrm>
                <a:custGeom>
                  <a:avLst/>
                  <a:gdLst>
                    <a:gd name="T0" fmla="*/ 0 w 288"/>
                    <a:gd name="T1" fmla="*/ 1 h 1"/>
                    <a:gd name="T2" fmla="*/ 152 w 288"/>
                    <a:gd name="T3" fmla="*/ 0 h 1"/>
                    <a:gd name="T4" fmla="*/ 288 w 288"/>
                    <a:gd name="T5" fmla="*/ 1 h 1"/>
                    <a:gd name="T6" fmla="*/ 0 60000 65536"/>
                    <a:gd name="T7" fmla="*/ 0 60000 65536"/>
                    <a:gd name="T8" fmla="*/ 0 60000 65536"/>
                    <a:gd name="T9" fmla="*/ 0 w 288"/>
                    <a:gd name="T10" fmla="*/ 0 h 1"/>
                    <a:gd name="T11" fmla="*/ 288 w 288"/>
                    <a:gd name="T12" fmla="*/ 1 h 1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88" h="1">
                      <a:moveTo>
                        <a:pt x="0" y="1"/>
                      </a:moveTo>
                      <a:lnTo>
                        <a:pt x="152" y="0"/>
                      </a:lnTo>
                      <a:lnTo>
                        <a:pt x="288" y="1"/>
                      </a:lnTo>
                    </a:path>
                  </a:pathLst>
                </a:cu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6426" name="Line 201"/>
                <p:cNvSpPr>
                  <a:spLocks noChangeShapeType="1"/>
                </p:cNvSpPr>
                <p:nvPr/>
              </p:nvSpPr>
              <p:spPr bwMode="auto">
                <a:xfrm>
                  <a:off x="1277" y="3432"/>
                  <a:ext cx="198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6427" name="Line 202"/>
                <p:cNvSpPr>
                  <a:spLocks noChangeShapeType="1"/>
                </p:cNvSpPr>
                <p:nvPr/>
              </p:nvSpPr>
              <p:spPr bwMode="auto">
                <a:xfrm>
                  <a:off x="1325" y="3480"/>
                  <a:ext cx="102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cxnSp>
            <p:nvCxnSpPr>
              <p:cNvPr id="96424" name="AutoShape 203"/>
              <p:cNvCxnSpPr>
                <a:cxnSpLocks noChangeShapeType="1"/>
                <a:stCxn id="96425" idx="1"/>
              </p:cNvCxnSpPr>
              <p:nvPr/>
            </p:nvCxnSpPr>
            <p:spPr bwMode="auto">
              <a:xfrm flipH="1" flipV="1">
                <a:off x="1384" y="3264"/>
                <a:ext cx="3" cy="119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</p:cxnSp>
        </p:grpSp>
        <p:sp>
          <p:nvSpPr>
            <p:cNvPr id="96416" name="Text Box 204"/>
            <p:cNvSpPr txBox="1">
              <a:spLocks noChangeArrowheads="1"/>
            </p:cNvSpPr>
            <p:nvPr/>
          </p:nvSpPr>
          <p:spPr bwMode="auto">
            <a:xfrm>
              <a:off x="3439" y="1984"/>
              <a:ext cx="233" cy="154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200" b="1"/>
                <a:t>R</a:t>
              </a:r>
              <a:r>
                <a:rPr lang="en-US" sz="1200" b="1" baseline="-25000"/>
                <a:t>Sn</a:t>
              </a:r>
            </a:p>
          </p:txBody>
        </p:sp>
        <p:sp>
          <p:nvSpPr>
            <p:cNvPr id="96417" name="Text Box 205"/>
            <p:cNvSpPr txBox="1">
              <a:spLocks noChangeArrowheads="1"/>
            </p:cNvSpPr>
            <p:nvPr/>
          </p:nvSpPr>
          <p:spPr bwMode="auto">
            <a:xfrm>
              <a:off x="3422" y="1584"/>
              <a:ext cx="229" cy="153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200" b="1"/>
                <a:t>R</a:t>
              </a:r>
              <a:r>
                <a:rPr lang="en-US" sz="1200" b="1" baseline="-25000"/>
                <a:t>S2</a:t>
              </a:r>
            </a:p>
          </p:txBody>
        </p:sp>
        <p:sp>
          <p:nvSpPr>
            <p:cNvPr id="96418" name="Text Box 206"/>
            <p:cNvSpPr txBox="1">
              <a:spLocks noChangeArrowheads="1"/>
            </p:cNvSpPr>
            <p:nvPr/>
          </p:nvSpPr>
          <p:spPr bwMode="auto">
            <a:xfrm>
              <a:off x="3422" y="1248"/>
              <a:ext cx="229" cy="153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200" b="1"/>
                <a:t>R</a:t>
              </a:r>
              <a:r>
                <a:rPr lang="en-US" sz="1200" b="1" baseline="-25000"/>
                <a:t>S1</a:t>
              </a:r>
            </a:p>
          </p:txBody>
        </p:sp>
        <p:sp>
          <p:nvSpPr>
            <p:cNvPr id="96419" name="Text Box 207"/>
            <p:cNvSpPr txBox="1">
              <a:spLocks noChangeArrowheads="1"/>
            </p:cNvSpPr>
            <p:nvPr/>
          </p:nvSpPr>
          <p:spPr bwMode="auto">
            <a:xfrm>
              <a:off x="3423" y="2208"/>
              <a:ext cx="214" cy="154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200" b="1"/>
                <a:t>v</a:t>
              </a:r>
              <a:r>
                <a:rPr lang="en-US" sz="1200" b="1" baseline="-25000"/>
                <a:t>Sn</a:t>
              </a:r>
            </a:p>
          </p:txBody>
        </p:sp>
        <p:sp>
          <p:nvSpPr>
            <p:cNvPr id="96420" name="Text Box 208"/>
            <p:cNvSpPr txBox="1">
              <a:spLocks noChangeArrowheads="1"/>
            </p:cNvSpPr>
            <p:nvPr/>
          </p:nvSpPr>
          <p:spPr bwMode="auto">
            <a:xfrm>
              <a:off x="3425" y="1795"/>
              <a:ext cx="210" cy="154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200" b="1"/>
                <a:t>v</a:t>
              </a:r>
              <a:r>
                <a:rPr lang="en-US" sz="1200" b="1" baseline="-25000"/>
                <a:t>S2</a:t>
              </a:r>
            </a:p>
          </p:txBody>
        </p:sp>
        <p:sp>
          <p:nvSpPr>
            <p:cNvPr id="96421" name="Text Box 209"/>
            <p:cNvSpPr txBox="1">
              <a:spLocks noChangeArrowheads="1"/>
            </p:cNvSpPr>
            <p:nvPr/>
          </p:nvSpPr>
          <p:spPr bwMode="auto">
            <a:xfrm>
              <a:off x="3425" y="1440"/>
              <a:ext cx="210" cy="153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200" b="1"/>
                <a:t>v</a:t>
              </a:r>
              <a:r>
                <a:rPr lang="en-US" sz="1200" b="1" baseline="-25000"/>
                <a:t>S1</a:t>
              </a:r>
            </a:p>
          </p:txBody>
        </p:sp>
        <p:sp>
          <p:nvSpPr>
            <p:cNvPr id="96422" name="Text Box 210"/>
            <p:cNvSpPr txBox="1">
              <a:spLocks noChangeArrowheads="1"/>
            </p:cNvSpPr>
            <p:nvPr/>
          </p:nvSpPr>
          <p:spPr bwMode="auto">
            <a:xfrm>
              <a:off x="4138" y="1227"/>
              <a:ext cx="203" cy="154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200" b="1"/>
                <a:t>R</a:t>
              </a:r>
              <a:r>
                <a:rPr lang="en-US" sz="1200" b="1" baseline="-25000"/>
                <a:t>F</a:t>
              </a:r>
            </a:p>
          </p:txBody>
        </p:sp>
      </p:grpSp>
      <p:grpSp>
        <p:nvGrpSpPr>
          <p:cNvPr id="96264" name="Group 345"/>
          <p:cNvGrpSpPr>
            <a:grpSpLocks/>
          </p:cNvGrpSpPr>
          <p:nvPr/>
        </p:nvGrpSpPr>
        <p:grpSpPr bwMode="auto">
          <a:xfrm>
            <a:off x="5103813" y="2743200"/>
            <a:ext cx="2973387" cy="2568575"/>
            <a:chOff x="3015" y="1934"/>
            <a:chExt cx="1873" cy="1618"/>
          </a:xfrm>
        </p:grpSpPr>
        <p:sp>
          <p:nvSpPr>
            <p:cNvPr id="96268" name="AutoShape 212"/>
            <p:cNvSpPr>
              <a:spLocks noChangeArrowheads="1"/>
            </p:cNvSpPr>
            <p:nvPr/>
          </p:nvSpPr>
          <p:spPr bwMode="auto">
            <a:xfrm rot="5400000" flipH="1">
              <a:off x="4183" y="2260"/>
              <a:ext cx="473" cy="378"/>
            </a:xfrm>
            <a:prstGeom prst="triangle">
              <a:avLst>
                <a:gd name="adj" fmla="val 50000"/>
              </a:avLst>
            </a:prstGeom>
            <a:solidFill>
              <a:srgbClr val="8495A9">
                <a:alpha val="50195"/>
              </a:srgbClr>
            </a:solidFill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6269" name="Text Box 213"/>
            <p:cNvSpPr txBox="1">
              <a:spLocks noChangeArrowheads="1"/>
            </p:cNvSpPr>
            <p:nvPr/>
          </p:nvSpPr>
          <p:spPr bwMode="auto">
            <a:xfrm>
              <a:off x="4205" y="2220"/>
              <a:ext cx="180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–</a:t>
              </a:r>
            </a:p>
          </p:txBody>
        </p:sp>
        <p:sp>
          <p:nvSpPr>
            <p:cNvPr id="96270" name="Text Box 214"/>
            <p:cNvSpPr txBox="1">
              <a:spLocks noChangeArrowheads="1"/>
            </p:cNvSpPr>
            <p:nvPr/>
          </p:nvSpPr>
          <p:spPr bwMode="auto">
            <a:xfrm>
              <a:off x="4188" y="2441"/>
              <a:ext cx="188" cy="21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+</a:t>
              </a:r>
            </a:p>
          </p:txBody>
        </p:sp>
        <p:sp>
          <p:nvSpPr>
            <p:cNvPr id="96271" name="Line 215"/>
            <p:cNvSpPr>
              <a:spLocks noChangeShapeType="1"/>
            </p:cNvSpPr>
            <p:nvPr/>
          </p:nvSpPr>
          <p:spPr bwMode="auto">
            <a:xfrm flipH="1">
              <a:off x="4070" y="2567"/>
              <a:ext cx="16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6272" name="Oval 216"/>
            <p:cNvSpPr>
              <a:spLocks noChangeArrowheads="1"/>
            </p:cNvSpPr>
            <p:nvPr/>
          </p:nvSpPr>
          <p:spPr bwMode="auto">
            <a:xfrm>
              <a:off x="4026" y="2543"/>
              <a:ext cx="46" cy="4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6273" name="Oval 217"/>
            <p:cNvSpPr>
              <a:spLocks noChangeArrowheads="1"/>
            </p:cNvSpPr>
            <p:nvPr/>
          </p:nvSpPr>
          <p:spPr bwMode="auto">
            <a:xfrm>
              <a:off x="4023" y="2317"/>
              <a:ext cx="46" cy="48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6274" name="Line 218"/>
            <p:cNvSpPr>
              <a:spLocks noChangeShapeType="1"/>
            </p:cNvSpPr>
            <p:nvPr/>
          </p:nvSpPr>
          <p:spPr bwMode="auto">
            <a:xfrm flipH="1">
              <a:off x="4070" y="2342"/>
              <a:ext cx="16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6275" name="Line 219"/>
            <p:cNvSpPr>
              <a:spLocks noChangeShapeType="1"/>
            </p:cNvSpPr>
            <p:nvPr/>
          </p:nvSpPr>
          <p:spPr bwMode="auto">
            <a:xfrm flipH="1">
              <a:off x="4604" y="2448"/>
              <a:ext cx="16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6276" name="Oval 220"/>
            <p:cNvSpPr>
              <a:spLocks noChangeArrowheads="1"/>
            </p:cNvSpPr>
            <p:nvPr/>
          </p:nvSpPr>
          <p:spPr bwMode="auto">
            <a:xfrm>
              <a:off x="4762" y="2425"/>
              <a:ext cx="47" cy="4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6277" name="Oval 221"/>
            <p:cNvSpPr>
              <a:spLocks noChangeArrowheads="1"/>
            </p:cNvSpPr>
            <p:nvPr/>
          </p:nvSpPr>
          <p:spPr bwMode="auto">
            <a:xfrm>
              <a:off x="4760" y="3030"/>
              <a:ext cx="46" cy="48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6278" name="Oval 222"/>
            <p:cNvSpPr>
              <a:spLocks noChangeArrowheads="1"/>
            </p:cNvSpPr>
            <p:nvPr/>
          </p:nvSpPr>
          <p:spPr bwMode="auto">
            <a:xfrm>
              <a:off x="3963" y="3030"/>
              <a:ext cx="46" cy="48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96279" name="AutoShape 223"/>
            <p:cNvCxnSpPr>
              <a:cxnSpLocks noChangeShapeType="1"/>
              <a:stCxn id="96277" idx="2"/>
              <a:endCxn id="96278" idx="6"/>
            </p:cNvCxnSpPr>
            <p:nvPr/>
          </p:nvCxnSpPr>
          <p:spPr bwMode="auto">
            <a:xfrm flipH="1">
              <a:off x="4009" y="3054"/>
              <a:ext cx="751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96280" name="AutoShape 224"/>
            <p:cNvCxnSpPr>
              <a:cxnSpLocks noChangeShapeType="1"/>
              <a:stCxn id="96272" idx="2"/>
              <a:endCxn id="96278" idx="0"/>
            </p:cNvCxnSpPr>
            <p:nvPr/>
          </p:nvCxnSpPr>
          <p:spPr bwMode="auto">
            <a:xfrm rot="10800000" flipV="1">
              <a:off x="3986" y="2567"/>
              <a:ext cx="40" cy="463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sp>
          <p:nvSpPr>
            <p:cNvPr id="96281" name="Text Box 225"/>
            <p:cNvSpPr txBox="1">
              <a:spLocks noChangeArrowheads="1"/>
            </p:cNvSpPr>
            <p:nvPr/>
          </p:nvSpPr>
          <p:spPr bwMode="auto">
            <a:xfrm>
              <a:off x="4664" y="2445"/>
              <a:ext cx="224" cy="520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+</a:t>
              </a:r>
            </a:p>
            <a:p>
              <a:r>
                <a:rPr lang="en-US" b="1"/>
                <a:t>v</a:t>
              </a:r>
              <a:r>
                <a:rPr lang="en-US" b="1" baseline="-25000"/>
                <a:t>a</a:t>
              </a:r>
              <a:endParaRPr lang="en-US"/>
            </a:p>
            <a:p>
              <a:r>
                <a:rPr lang="en-US"/>
                <a:t>–</a:t>
              </a:r>
            </a:p>
          </p:txBody>
        </p:sp>
        <p:grpSp>
          <p:nvGrpSpPr>
            <p:cNvPr id="96282" name="Group 226"/>
            <p:cNvGrpSpPr>
              <a:grpSpLocks/>
            </p:cNvGrpSpPr>
            <p:nvPr/>
          </p:nvGrpSpPr>
          <p:grpSpPr bwMode="auto">
            <a:xfrm rot="5400000" flipH="1" flipV="1">
              <a:off x="4398" y="2022"/>
              <a:ext cx="69" cy="161"/>
              <a:chOff x="3450" y="2313"/>
              <a:chExt cx="111" cy="216"/>
            </a:xfrm>
          </p:grpSpPr>
          <p:sp>
            <p:nvSpPr>
              <p:cNvPr id="96367" name="Line 227"/>
              <p:cNvSpPr>
                <a:spLocks noChangeShapeType="1"/>
              </p:cNvSpPr>
              <p:nvPr/>
            </p:nvSpPr>
            <p:spPr bwMode="auto">
              <a:xfrm>
                <a:off x="3498" y="2313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6368" name="Line 228"/>
              <p:cNvSpPr>
                <a:spLocks noChangeShapeType="1"/>
              </p:cNvSpPr>
              <p:nvPr/>
            </p:nvSpPr>
            <p:spPr bwMode="auto">
              <a:xfrm flipH="1">
                <a:off x="3450" y="2334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6369" name="Line 229"/>
              <p:cNvSpPr>
                <a:spLocks noChangeShapeType="1"/>
              </p:cNvSpPr>
              <p:nvPr/>
            </p:nvSpPr>
            <p:spPr bwMode="auto">
              <a:xfrm>
                <a:off x="3450" y="2505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6370" name="Line 230"/>
              <p:cNvSpPr>
                <a:spLocks noChangeShapeType="1"/>
              </p:cNvSpPr>
              <p:nvPr/>
            </p:nvSpPr>
            <p:spPr bwMode="auto">
              <a:xfrm>
                <a:off x="3453" y="2355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6371" name="Line 231"/>
              <p:cNvSpPr>
                <a:spLocks noChangeShapeType="1"/>
              </p:cNvSpPr>
              <p:nvPr/>
            </p:nvSpPr>
            <p:spPr bwMode="auto">
              <a:xfrm flipH="1">
                <a:off x="3453" y="2400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6372" name="Line 232"/>
              <p:cNvSpPr>
                <a:spLocks noChangeShapeType="1"/>
              </p:cNvSpPr>
              <p:nvPr/>
            </p:nvSpPr>
            <p:spPr bwMode="auto">
              <a:xfrm>
                <a:off x="3453" y="2427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6373" name="Line 233"/>
              <p:cNvSpPr>
                <a:spLocks noChangeShapeType="1"/>
              </p:cNvSpPr>
              <p:nvPr/>
            </p:nvSpPr>
            <p:spPr bwMode="auto">
              <a:xfrm flipH="1">
                <a:off x="3453" y="2472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cxnSp>
          <p:nvCxnSpPr>
            <p:cNvPr id="96283" name="AutoShape 234"/>
            <p:cNvCxnSpPr>
              <a:cxnSpLocks noChangeShapeType="1"/>
              <a:stCxn id="96273" idx="0"/>
              <a:endCxn id="96367" idx="0"/>
            </p:cNvCxnSpPr>
            <p:nvPr/>
          </p:nvCxnSpPr>
          <p:spPr bwMode="auto">
            <a:xfrm rot="-5400000">
              <a:off x="4095" y="2058"/>
              <a:ext cx="210" cy="307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96284" name="AutoShape 235"/>
            <p:cNvCxnSpPr>
              <a:cxnSpLocks noChangeShapeType="1"/>
              <a:stCxn id="96276" idx="0"/>
              <a:endCxn id="96369" idx="1"/>
            </p:cNvCxnSpPr>
            <p:nvPr/>
          </p:nvCxnSpPr>
          <p:spPr bwMode="auto">
            <a:xfrm rot="5400000" flipH="1">
              <a:off x="4488" y="2128"/>
              <a:ext cx="323" cy="271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grpSp>
          <p:nvGrpSpPr>
            <p:cNvPr id="96285" name="Group 236"/>
            <p:cNvGrpSpPr>
              <a:grpSpLocks/>
            </p:cNvGrpSpPr>
            <p:nvPr/>
          </p:nvGrpSpPr>
          <p:grpSpPr bwMode="auto">
            <a:xfrm rot="5400000" flipH="1" flipV="1">
              <a:off x="3676" y="2261"/>
              <a:ext cx="69" cy="161"/>
              <a:chOff x="3450" y="2313"/>
              <a:chExt cx="111" cy="216"/>
            </a:xfrm>
          </p:grpSpPr>
          <p:sp>
            <p:nvSpPr>
              <p:cNvPr id="96360" name="Line 237"/>
              <p:cNvSpPr>
                <a:spLocks noChangeShapeType="1"/>
              </p:cNvSpPr>
              <p:nvPr/>
            </p:nvSpPr>
            <p:spPr bwMode="auto">
              <a:xfrm>
                <a:off x="3498" y="2313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6361" name="Line 238"/>
              <p:cNvSpPr>
                <a:spLocks noChangeShapeType="1"/>
              </p:cNvSpPr>
              <p:nvPr/>
            </p:nvSpPr>
            <p:spPr bwMode="auto">
              <a:xfrm flipH="1">
                <a:off x="3450" y="2334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6362" name="Line 239"/>
              <p:cNvSpPr>
                <a:spLocks noChangeShapeType="1"/>
              </p:cNvSpPr>
              <p:nvPr/>
            </p:nvSpPr>
            <p:spPr bwMode="auto">
              <a:xfrm>
                <a:off x="3450" y="2505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6363" name="Line 240"/>
              <p:cNvSpPr>
                <a:spLocks noChangeShapeType="1"/>
              </p:cNvSpPr>
              <p:nvPr/>
            </p:nvSpPr>
            <p:spPr bwMode="auto">
              <a:xfrm>
                <a:off x="3453" y="2355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6364" name="Line 241"/>
              <p:cNvSpPr>
                <a:spLocks noChangeShapeType="1"/>
              </p:cNvSpPr>
              <p:nvPr/>
            </p:nvSpPr>
            <p:spPr bwMode="auto">
              <a:xfrm flipH="1">
                <a:off x="3453" y="2400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6365" name="Line 242"/>
              <p:cNvSpPr>
                <a:spLocks noChangeShapeType="1"/>
              </p:cNvSpPr>
              <p:nvPr/>
            </p:nvSpPr>
            <p:spPr bwMode="auto">
              <a:xfrm>
                <a:off x="3453" y="2427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6366" name="Line 243"/>
              <p:cNvSpPr>
                <a:spLocks noChangeShapeType="1"/>
              </p:cNvSpPr>
              <p:nvPr/>
            </p:nvSpPr>
            <p:spPr bwMode="auto">
              <a:xfrm flipH="1">
                <a:off x="3453" y="2472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cxnSp>
          <p:nvCxnSpPr>
            <p:cNvPr id="96286" name="AutoShape 244"/>
            <p:cNvCxnSpPr>
              <a:cxnSpLocks noChangeShapeType="1"/>
              <a:stCxn id="96314" idx="6"/>
              <a:endCxn id="96360" idx="0"/>
            </p:cNvCxnSpPr>
            <p:nvPr/>
          </p:nvCxnSpPr>
          <p:spPr bwMode="auto">
            <a:xfrm flipV="1">
              <a:off x="3521" y="2347"/>
              <a:ext cx="110" cy="1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96287" name="AutoShape 245"/>
            <p:cNvCxnSpPr>
              <a:cxnSpLocks noChangeShapeType="1"/>
              <a:stCxn id="96288" idx="2"/>
              <a:endCxn id="96362" idx="1"/>
            </p:cNvCxnSpPr>
            <p:nvPr/>
          </p:nvCxnSpPr>
          <p:spPr bwMode="auto">
            <a:xfrm flipH="1" flipV="1">
              <a:off x="3792" y="2341"/>
              <a:ext cx="87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96288" name="Oval 248"/>
            <p:cNvSpPr>
              <a:spLocks noChangeArrowheads="1"/>
            </p:cNvSpPr>
            <p:nvPr/>
          </p:nvSpPr>
          <p:spPr bwMode="auto">
            <a:xfrm>
              <a:off x="3879" y="2317"/>
              <a:ext cx="48" cy="48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96289" name="AutoShape 249"/>
            <p:cNvCxnSpPr>
              <a:cxnSpLocks noChangeShapeType="1"/>
              <a:stCxn id="96288" idx="6"/>
              <a:endCxn id="96273" idx="2"/>
            </p:cNvCxnSpPr>
            <p:nvPr/>
          </p:nvCxnSpPr>
          <p:spPr bwMode="auto">
            <a:xfrm>
              <a:off x="3927" y="2341"/>
              <a:ext cx="96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grpSp>
          <p:nvGrpSpPr>
            <p:cNvPr id="96290" name="Group 256"/>
            <p:cNvGrpSpPr>
              <a:grpSpLocks/>
            </p:cNvGrpSpPr>
            <p:nvPr/>
          </p:nvGrpSpPr>
          <p:grpSpPr bwMode="auto">
            <a:xfrm rot="5400000" flipH="1" flipV="1">
              <a:off x="3677" y="2660"/>
              <a:ext cx="68" cy="161"/>
              <a:chOff x="3450" y="2313"/>
              <a:chExt cx="111" cy="216"/>
            </a:xfrm>
          </p:grpSpPr>
          <p:sp>
            <p:nvSpPr>
              <p:cNvPr id="96353" name="Line 257"/>
              <p:cNvSpPr>
                <a:spLocks noChangeShapeType="1"/>
              </p:cNvSpPr>
              <p:nvPr/>
            </p:nvSpPr>
            <p:spPr bwMode="auto">
              <a:xfrm>
                <a:off x="3498" y="2313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6354" name="Line 258"/>
              <p:cNvSpPr>
                <a:spLocks noChangeShapeType="1"/>
              </p:cNvSpPr>
              <p:nvPr/>
            </p:nvSpPr>
            <p:spPr bwMode="auto">
              <a:xfrm flipH="1">
                <a:off x="3450" y="2334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6355" name="Line 259"/>
              <p:cNvSpPr>
                <a:spLocks noChangeShapeType="1"/>
              </p:cNvSpPr>
              <p:nvPr/>
            </p:nvSpPr>
            <p:spPr bwMode="auto">
              <a:xfrm>
                <a:off x="3450" y="2505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6356" name="Line 260"/>
              <p:cNvSpPr>
                <a:spLocks noChangeShapeType="1"/>
              </p:cNvSpPr>
              <p:nvPr/>
            </p:nvSpPr>
            <p:spPr bwMode="auto">
              <a:xfrm>
                <a:off x="3453" y="2355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6357" name="Line 261"/>
              <p:cNvSpPr>
                <a:spLocks noChangeShapeType="1"/>
              </p:cNvSpPr>
              <p:nvPr/>
            </p:nvSpPr>
            <p:spPr bwMode="auto">
              <a:xfrm flipH="1">
                <a:off x="3453" y="2400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6358" name="Line 262"/>
              <p:cNvSpPr>
                <a:spLocks noChangeShapeType="1"/>
              </p:cNvSpPr>
              <p:nvPr/>
            </p:nvSpPr>
            <p:spPr bwMode="auto">
              <a:xfrm>
                <a:off x="3453" y="2427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6359" name="Line 263"/>
              <p:cNvSpPr>
                <a:spLocks noChangeShapeType="1"/>
              </p:cNvSpPr>
              <p:nvPr/>
            </p:nvSpPr>
            <p:spPr bwMode="auto">
              <a:xfrm flipH="1">
                <a:off x="3453" y="2472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cxnSp>
          <p:nvCxnSpPr>
            <p:cNvPr id="96291" name="AutoShape 264"/>
            <p:cNvCxnSpPr>
              <a:cxnSpLocks noChangeShapeType="1"/>
              <a:stCxn id="96313" idx="6"/>
              <a:endCxn id="96353" idx="0"/>
            </p:cNvCxnSpPr>
            <p:nvPr/>
          </p:nvCxnSpPr>
          <p:spPr bwMode="auto">
            <a:xfrm>
              <a:off x="3521" y="2746"/>
              <a:ext cx="110" cy="1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96292" name="AutoShape 265"/>
            <p:cNvCxnSpPr>
              <a:cxnSpLocks noChangeShapeType="1"/>
              <a:stCxn id="96293" idx="2"/>
              <a:endCxn id="96355" idx="1"/>
            </p:cNvCxnSpPr>
            <p:nvPr/>
          </p:nvCxnSpPr>
          <p:spPr bwMode="auto">
            <a:xfrm flipH="1" flipV="1">
              <a:off x="3791" y="2741"/>
              <a:ext cx="88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96293" name="Oval 268"/>
            <p:cNvSpPr>
              <a:spLocks noChangeArrowheads="1"/>
            </p:cNvSpPr>
            <p:nvPr/>
          </p:nvSpPr>
          <p:spPr bwMode="auto">
            <a:xfrm>
              <a:off x="3879" y="2717"/>
              <a:ext cx="48" cy="4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96294" name="Group 275"/>
            <p:cNvGrpSpPr>
              <a:grpSpLocks/>
            </p:cNvGrpSpPr>
            <p:nvPr/>
          </p:nvGrpSpPr>
          <p:grpSpPr bwMode="auto">
            <a:xfrm rot="5400000" flipH="1" flipV="1">
              <a:off x="3679" y="3103"/>
              <a:ext cx="69" cy="161"/>
              <a:chOff x="3450" y="2313"/>
              <a:chExt cx="111" cy="216"/>
            </a:xfrm>
          </p:grpSpPr>
          <p:sp>
            <p:nvSpPr>
              <p:cNvPr id="96346" name="Line 276"/>
              <p:cNvSpPr>
                <a:spLocks noChangeShapeType="1"/>
              </p:cNvSpPr>
              <p:nvPr/>
            </p:nvSpPr>
            <p:spPr bwMode="auto">
              <a:xfrm>
                <a:off x="3498" y="2313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6347" name="Line 277"/>
              <p:cNvSpPr>
                <a:spLocks noChangeShapeType="1"/>
              </p:cNvSpPr>
              <p:nvPr/>
            </p:nvSpPr>
            <p:spPr bwMode="auto">
              <a:xfrm flipH="1">
                <a:off x="3450" y="2334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6348" name="Line 278"/>
              <p:cNvSpPr>
                <a:spLocks noChangeShapeType="1"/>
              </p:cNvSpPr>
              <p:nvPr/>
            </p:nvSpPr>
            <p:spPr bwMode="auto">
              <a:xfrm>
                <a:off x="3450" y="2505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6349" name="Line 279"/>
              <p:cNvSpPr>
                <a:spLocks noChangeShapeType="1"/>
              </p:cNvSpPr>
              <p:nvPr/>
            </p:nvSpPr>
            <p:spPr bwMode="auto">
              <a:xfrm>
                <a:off x="3453" y="2355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6350" name="Line 280"/>
              <p:cNvSpPr>
                <a:spLocks noChangeShapeType="1"/>
              </p:cNvSpPr>
              <p:nvPr/>
            </p:nvSpPr>
            <p:spPr bwMode="auto">
              <a:xfrm flipH="1">
                <a:off x="3453" y="2400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6351" name="Line 281"/>
              <p:cNvSpPr>
                <a:spLocks noChangeShapeType="1"/>
              </p:cNvSpPr>
              <p:nvPr/>
            </p:nvSpPr>
            <p:spPr bwMode="auto">
              <a:xfrm>
                <a:off x="3453" y="2427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6352" name="Line 282"/>
              <p:cNvSpPr>
                <a:spLocks noChangeShapeType="1"/>
              </p:cNvSpPr>
              <p:nvPr/>
            </p:nvSpPr>
            <p:spPr bwMode="auto">
              <a:xfrm flipH="1">
                <a:off x="3453" y="2472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cxnSp>
          <p:nvCxnSpPr>
            <p:cNvPr id="96295" name="AutoShape 283"/>
            <p:cNvCxnSpPr>
              <a:cxnSpLocks noChangeShapeType="1"/>
              <a:stCxn id="96312" idx="6"/>
              <a:endCxn id="96346" idx="0"/>
            </p:cNvCxnSpPr>
            <p:nvPr/>
          </p:nvCxnSpPr>
          <p:spPr bwMode="auto">
            <a:xfrm flipV="1">
              <a:off x="3523" y="3189"/>
              <a:ext cx="112" cy="1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96296" name="AutoShape 284"/>
            <p:cNvCxnSpPr>
              <a:cxnSpLocks noChangeShapeType="1"/>
              <a:stCxn id="96297" idx="2"/>
              <a:endCxn id="96348" idx="1"/>
            </p:cNvCxnSpPr>
            <p:nvPr/>
          </p:nvCxnSpPr>
          <p:spPr bwMode="auto">
            <a:xfrm flipH="1" flipV="1">
              <a:off x="3794" y="3182"/>
              <a:ext cx="89" cy="1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96297" name="Oval 287"/>
            <p:cNvSpPr>
              <a:spLocks noChangeArrowheads="1"/>
            </p:cNvSpPr>
            <p:nvPr/>
          </p:nvSpPr>
          <p:spPr bwMode="auto">
            <a:xfrm>
              <a:off x="3883" y="3158"/>
              <a:ext cx="46" cy="4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96298" name="AutoShape 294"/>
            <p:cNvCxnSpPr>
              <a:cxnSpLocks noChangeShapeType="1"/>
              <a:stCxn id="96288" idx="4"/>
              <a:endCxn id="96293" idx="0"/>
            </p:cNvCxnSpPr>
            <p:nvPr/>
          </p:nvCxnSpPr>
          <p:spPr bwMode="auto">
            <a:xfrm>
              <a:off x="3904" y="2365"/>
              <a:ext cx="0" cy="352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96299" name="AutoShape 295"/>
            <p:cNvCxnSpPr>
              <a:cxnSpLocks noChangeShapeType="1"/>
              <a:stCxn id="96293" idx="4"/>
              <a:endCxn id="96297" idx="0"/>
            </p:cNvCxnSpPr>
            <p:nvPr/>
          </p:nvCxnSpPr>
          <p:spPr bwMode="auto">
            <a:xfrm>
              <a:off x="3904" y="2764"/>
              <a:ext cx="2" cy="394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 type="none" w="lg" len="lg"/>
              <a:tailEnd type="none" w="lg" len="lg"/>
            </a:ln>
          </p:spPr>
        </p:cxnSp>
        <p:grpSp>
          <p:nvGrpSpPr>
            <p:cNvPr id="96300" name="Group 296"/>
            <p:cNvGrpSpPr>
              <a:grpSpLocks/>
            </p:cNvGrpSpPr>
            <p:nvPr/>
          </p:nvGrpSpPr>
          <p:grpSpPr bwMode="auto">
            <a:xfrm>
              <a:off x="4284" y="3047"/>
              <a:ext cx="135" cy="116"/>
              <a:chOff x="1235" y="3264"/>
              <a:chExt cx="288" cy="216"/>
            </a:xfrm>
          </p:grpSpPr>
          <p:grpSp>
            <p:nvGrpSpPr>
              <p:cNvPr id="96341" name="Group 297"/>
              <p:cNvGrpSpPr>
                <a:grpSpLocks/>
              </p:cNvGrpSpPr>
              <p:nvPr/>
            </p:nvGrpSpPr>
            <p:grpSpPr bwMode="auto">
              <a:xfrm>
                <a:off x="1235" y="3383"/>
                <a:ext cx="288" cy="97"/>
                <a:chOff x="1235" y="3383"/>
                <a:chExt cx="288" cy="97"/>
              </a:xfrm>
            </p:grpSpPr>
            <p:sp>
              <p:nvSpPr>
                <p:cNvPr id="96343" name="Freeform 298"/>
                <p:cNvSpPr>
                  <a:spLocks/>
                </p:cNvSpPr>
                <p:nvPr/>
              </p:nvSpPr>
              <p:spPr bwMode="auto">
                <a:xfrm>
                  <a:off x="1235" y="3383"/>
                  <a:ext cx="288" cy="1"/>
                </a:xfrm>
                <a:custGeom>
                  <a:avLst/>
                  <a:gdLst>
                    <a:gd name="T0" fmla="*/ 0 w 288"/>
                    <a:gd name="T1" fmla="*/ 1 h 1"/>
                    <a:gd name="T2" fmla="*/ 152 w 288"/>
                    <a:gd name="T3" fmla="*/ 0 h 1"/>
                    <a:gd name="T4" fmla="*/ 288 w 288"/>
                    <a:gd name="T5" fmla="*/ 1 h 1"/>
                    <a:gd name="T6" fmla="*/ 0 60000 65536"/>
                    <a:gd name="T7" fmla="*/ 0 60000 65536"/>
                    <a:gd name="T8" fmla="*/ 0 60000 65536"/>
                    <a:gd name="T9" fmla="*/ 0 w 288"/>
                    <a:gd name="T10" fmla="*/ 0 h 1"/>
                    <a:gd name="T11" fmla="*/ 288 w 288"/>
                    <a:gd name="T12" fmla="*/ 1 h 1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88" h="1">
                      <a:moveTo>
                        <a:pt x="0" y="1"/>
                      </a:moveTo>
                      <a:lnTo>
                        <a:pt x="152" y="0"/>
                      </a:lnTo>
                      <a:lnTo>
                        <a:pt x="288" y="1"/>
                      </a:lnTo>
                    </a:path>
                  </a:pathLst>
                </a:cu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6344" name="Line 299"/>
                <p:cNvSpPr>
                  <a:spLocks noChangeShapeType="1"/>
                </p:cNvSpPr>
                <p:nvPr/>
              </p:nvSpPr>
              <p:spPr bwMode="auto">
                <a:xfrm>
                  <a:off x="1277" y="3432"/>
                  <a:ext cx="198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6345" name="Line 300"/>
                <p:cNvSpPr>
                  <a:spLocks noChangeShapeType="1"/>
                </p:cNvSpPr>
                <p:nvPr/>
              </p:nvSpPr>
              <p:spPr bwMode="auto">
                <a:xfrm>
                  <a:off x="1325" y="3480"/>
                  <a:ext cx="102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cxnSp>
            <p:nvCxnSpPr>
              <p:cNvPr id="96342" name="AutoShape 301"/>
              <p:cNvCxnSpPr>
                <a:cxnSpLocks noChangeShapeType="1"/>
                <a:stCxn id="96343" idx="1"/>
              </p:cNvCxnSpPr>
              <p:nvPr/>
            </p:nvCxnSpPr>
            <p:spPr bwMode="auto">
              <a:xfrm flipH="1" flipV="1">
                <a:off x="1384" y="3264"/>
                <a:ext cx="3" cy="119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</p:cxnSp>
        </p:grpSp>
        <p:sp>
          <p:nvSpPr>
            <p:cNvPr id="96301" name="Text Box 302"/>
            <p:cNvSpPr txBox="1">
              <a:spLocks noChangeArrowheads="1"/>
            </p:cNvSpPr>
            <p:nvPr/>
          </p:nvSpPr>
          <p:spPr bwMode="auto">
            <a:xfrm>
              <a:off x="3600" y="2972"/>
              <a:ext cx="217" cy="173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200" b="1"/>
                <a:t>R</a:t>
              </a:r>
              <a:r>
                <a:rPr lang="en-US" sz="1200" b="1" baseline="-25000"/>
                <a:t>1</a:t>
              </a:r>
            </a:p>
          </p:txBody>
        </p:sp>
        <p:sp>
          <p:nvSpPr>
            <p:cNvPr id="96302" name="Text Box 303"/>
            <p:cNvSpPr txBox="1">
              <a:spLocks noChangeArrowheads="1"/>
            </p:cNvSpPr>
            <p:nvPr/>
          </p:nvSpPr>
          <p:spPr bwMode="auto">
            <a:xfrm>
              <a:off x="3588" y="2511"/>
              <a:ext cx="274" cy="173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200" b="1"/>
                <a:t>R</a:t>
              </a:r>
              <a:r>
                <a:rPr lang="en-US" sz="1200" b="1" baseline="-25000"/>
                <a:t>n-2</a:t>
              </a:r>
            </a:p>
          </p:txBody>
        </p:sp>
        <p:sp>
          <p:nvSpPr>
            <p:cNvPr id="96303" name="Text Box 304"/>
            <p:cNvSpPr txBox="1">
              <a:spLocks noChangeArrowheads="1"/>
            </p:cNvSpPr>
            <p:nvPr/>
          </p:nvSpPr>
          <p:spPr bwMode="auto">
            <a:xfrm>
              <a:off x="3588" y="2132"/>
              <a:ext cx="274" cy="173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200" b="1"/>
                <a:t>R</a:t>
              </a:r>
              <a:r>
                <a:rPr lang="en-US" sz="1200" b="1" baseline="-25000"/>
                <a:t>n-1</a:t>
              </a:r>
            </a:p>
          </p:txBody>
        </p:sp>
        <p:sp>
          <p:nvSpPr>
            <p:cNvPr id="96304" name="Text Box 308"/>
            <p:cNvSpPr txBox="1">
              <a:spLocks noChangeArrowheads="1"/>
            </p:cNvSpPr>
            <p:nvPr/>
          </p:nvSpPr>
          <p:spPr bwMode="auto">
            <a:xfrm>
              <a:off x="4388" y="2109"/>
              <a:ext cx="224" cy="173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200" b="1"/>
                <a:t>R</a:t>
              </a:r>
              <a:r>
                <a:rPr lang="en-US" sz="1200" b="1" baseline="-25000"/>
                <a:t>F</a:t>
              </a:r>
            </a:p>
          </p:txBody>
        </p:sp>
        <p:grpSp>
          <p:nvGrpSpPr>
            <p:cNvPr id="96305" name="Group 309"/>
            <p:cNvGrpSpPr>
              <a:grpSpLocks/>
            </p:cNvGrpSpPr>
            <p:nvPr/>
          </p:nvGrpSpPr>
          <p:grpSpPr bwMode="auto">
            <a:xfrm rot="5400000" flipH="1" flipV="1">
              <a:off x="3682" y="3341"/>
              <a:ext cx="69" cy="161"/>
              <a:chOff x="3450" y="2313"/>
              <a:chExt cx="111" cy="216"/>
            </a:xfrm>
          </p:grpSpPr>
          <p:sp>
            <p:nvSpPr>
              <p:cNvPr id="96334" name="Line 310"/>
              <p:cNvSpPr>
                <a:spLocks noChangeShapeType="1"/>
              </p:cNvSpPr>
              <p:nvPr/>
            </p:nvSpPr>
            <p:spPr bwMode="auto">
              <a:xfrm>
                <a:off x="3498" y="2313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6335" name="Line 311"/>
              <p:cNvSpPr>
                <a:spLocks noChangeShapeType="1"/>
              </p:cNvSpPr>
              <p:nvPr/>
            </p:nvSpPr>
            <p:spPr bwMode="auto">
              <a:xfrm flipH="1">
                <a:off x="3450" y="2334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6336" name="Line 312"/>
              <p:cNvSpPr>
                <a:spLocks noChangeShapeType="1"/>
              </p:cNvSpPr>
              <p:nvPr/>
            </p:nvSpPr>
            <p:spPr bwMode="auto">
              <a:xfrm>
                <a:off x="3450" y="2505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6337" name="Line 313"/>
              <p:cNvSpPr>
                <a:spLocks noChangeShapeType="1"/>
              </p:cNvSpPr>
              <p:nvPr/>
            </p:nvSpPr>
            <p:spPr bwMode="auto">
              <a:xfrm>
                <a:off x="3453" y="2355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6338" name="Line 314"/>
              <p:cNvSpPr>
                <a:spLocks noChangeShapeType="1"/>
              </p:cNvSpPr>
              <p:nvPr/>
            </p:nvSpPr>
            <p:spPr bwMode="auto">
              <a:xfrm flipH="1">
                <a:off x="3453" y="2400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6339" name="Line 315"/>
              <p:cNvSpPr>
                <a:spLocks noChangeShapeType="1"/>
              </p:cNvSpPr>
              <p:nvPr/>
            </p:nvSpPr>
            <p:spPr bwMode="auto">
              <a:xfrm>
                <a:off x="3453" y="2427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6340" name="Line 316"/>
              <p:cNvSpPr>
                <a:spLocks noChangeShapeType="1"/>
              </p:cNvSpPr>
              <p:nvPr/>
            </p:nvSpPr>
            <p:spPr bwMode="auto">
              <a:xfrm flipH="1">
                <a:off x="3453" y="2472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cxnSp>
          <p:nvCxnSpPr>
            <p:cNvPr id="96306" name="AutoShape 317"/>
            <p:cNvCxnSpPr>
              <a:cxnSpLocks noChangeShapeType="1"/>
              <a:stCxn id="96311" idx="6"/>
              <a:endCxn id="96334" idx="0"/>
            </p:cNvCxnSpPr>
            <p:nvPr/>
          </p:nvCxnSpPr>
          <p:spPr bwMode="auto">
            <a:xfrm>
              <a:off x="3521" y="3426"/>
              <a:ext cx="117" cy="1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96307" name="AutoShape 318"/>
            <p:cNvCxnSpPr>
              <a:cxnSpLocks noChangeShapeType="1"/>
              <a:stCxn id="96308" idx="2"/>
              <a:endCxn id="96336" idx="1"/>
            </p:cNvCxnSpPr>
            <p:nvPr/>
          </p:nvCxnSpPr>
          <p:spPr bwMode="auto">
            <a:xfrm flipH="1">
              <a:off x="3799" y="3420"/>
              <a:ext cx="87" cy="2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96308" name="Oval 319"/>
            <p:cNvSpPr>
              <a:spLocks noChangeArrowheads="1"/>
            </p:cNvSpPr>
            <p:nvPr/>
          </p:nvSpPr>
          <p:spPr bwMode="auto">
            <a:xfrm>
              <a:off x="3886" y="3396"/>
              <a:ext cx="46" cy="4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96309" name="AutoShape 320"/>
            <p:cNvCxnSpPr>
              <a:cxnSpLocks noChangeShapeType="1"/>
              <a:stCxn id="96308" idx="0"/>
              <a:endCxn id="96297" idx="4"/>
            </p:cNvCxnSpPr>
            <p:nvPr/>
          </p:nvCxnSpPr>
          <p:spPr bwMode="auto">
            <a:xfrm flipH="1" flipV="1">
              <a:off x="3906" y="3205"/>
              <a:ext cx="3" cy="191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96310" name="Text Box 321"/>
            <p:cNvSpPr txBox="1">
              <a:spLocks noChangeArrowheads="1"/>
            </p:cNvSpPr>
            <p:nvPr/>
          </p:nvSpPr>
          <p:spPr bwMode="auto">
            <a:xfrm>
              <a:off x="3600" y="3235"/>
              <a:ext cx="217" cy="173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200" b="1"/>
                <a:t>R</a:t>
              </a:r>
              <a:r>
                <a:rPr lang="en-US" sz="1200" b="1" baseline="-25000"/>
                <a:t>0</a:t>
              </a:r>
            </a:p>
          </p:txBody>
        </p:sp>
        <p:sp>
          <p:nvSpPr>
            <p:cNvPr id="96311" name="Oval 322"/>
            <p:cNvSpPr>
              <a:spLocks noChangeArrowheads="1"/>
            </p:cNvSpPr>
            <p:nvPr/>
          </p:nvSpPr>
          <p:spPr bwMode="auto">
            <a:xfrm>
              <a:off x="3475" y="3402"/>
              <a:ext cx="46" cy="4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6312" name="Oval 323"/>
            <p:cNvSpPr>
              <a:spLocks noChangeArrowheads="1"/>
            </p:cNvSpPr>
            <p:nvPr/>
          </p:nvSpPr>
          <p:spPr bwMode="auto">
            <a:xfrm>
              <a:off x="3477" y="3166"/>
              <a:ext cx="46" cy="4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6313" name="Oval 324"/>
            <p:cNvSpPr>
              <a:spLocks noChangeArrowheads="1"/>
            </p:cNvSpPr>
            <p:nvPr/>
          </p:nvSpPr>
          <p:spPr bwMode="auto">
            <a:xfrm>
              <a:off x="3475" y="2722"/>
              <a:ext cx="46" cy="4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6314" name="Oval 325"/>
            <p:cNvSpPr>
              <a:spLocks noChangeArrowheads="1"/>
            </p:cNvSpPr>
            <p:nvPr/>
          </p:nvSpPr>
          <p:spPr bwMode="auto">
            <a:xfrm>
              <a:off x="3475" y="2324"/>
              <a:ext cx="46" cy="4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6315" name="Oval 326"/>
            <p:cNvSpPr>
              <a:spLocks noChangeArrowheads="1"/>
            </p:cNvSpPr>
            <p:nvPr/>
          </p:nvSpPr>
          <p:spPr bwMode="auto">
            <a:xfrm>
              <a:off x="3216" y="3409"/>
              <a:ext cx="46" cy="4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96316" name="AutoShape 327"/>
            <p:cNvCxnSpPr>
              <a:cxnSpLocks noChangeShapeType="1"/>
              <a:stCxn id="96315" idx="7"/>
            </p:cNvCxnSpPr>
            <p:nvPr/>
          </p:nvCxnSpPr>
          <p:spPr bwMode="auto">
            <a:xfrm flipV="1">
              <a:off x="3255" y="3312"/>
              <a:ext cx="220" cy="104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96317" name="Oval 328"/>
            <p:cNvSpPr>
              <a:spLocks noChangeArrowheads="1"/>
            </p:cNvSpPr>
            <p:nvPr/>
          </p:nvSpPr>
          <p:spPr bwMode="auto">
            <a:xfrm>
              <a:off x="3216" y="3169"/>
              <a:ext cx="46" cy="4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96318" name="AutoShape 329"/>
            <p:cNvCxnSpPr>
              <a:cxnSpLocks noChangeShapeType="1"/>
              <a:stCxn id="96317" idx="7"/>
            </p:cNvCxnSpPr>
            <p:nvPr/>
          </p:nvCxnSpPr>
          <p:spPr bwMode="auto">
            <a:xfrm flipV="1">
              <a:off x="3255" y="3072"/>
              <a:ext cx="220" cy="104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96319" name="Oval 330"/>
            <p:cNvSpPr>
              <a:spLocks noChangeArrowheads="1"/>
            </p:cNvSpPr>
            <p:nvPr/>
          </p:nvSpPr>
          <p:spPr bwMode="auto">
            <a:xfrm>
              <a:off x="3216" y="2731"/>
              <a:ext cx="46" cy="4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96320" name="AutoShape 331"/>
            <p:cNvCxnSpPr>
              <a:cxnSpLocks noChangeShapeType="1"/>
              <a:stCxn id="96319" idx="7"/>
            </p:cNvCxnSpPr>
            <p:nvPr/>
          </p:nvCxnSpPr>
          <p:spPr bwMode="auto">
            <a:xfrm flipV="1">
              <a:off x="3255" y="2634"/>
              <a:ext cx="220" cy="104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96321" name="Oval 332"/>
            <p:cNvSpPr>
              <a:spLocks noChangeArrowheads="1"/>
            </p:cNvSpPr>
            <p:nvPr/>
          </p:nvSpPr>
          <p:spPr bwMode="auto">
            <a:xfrm>
              <a:off x="3216" y="2338"/>
              <a:ext cx="46" cy="4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96322" name="AutoShape 333"/>
            <p:cNvCxnSpPr>
              <a:cxnSpLocks noChangeShapeType="1"/>
              <a:stCxn id="96321" idx="7"/>
            </p:cNvCxnSpPr>
            <p:nvPr/>
          </p:nvCxnSpPr>
          <p:spPr bwMode="auto">
            <a:xfrm flipV="1">
              <a:off x="3255" y="2241"/>
              <a:ext cx="220" cy="104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96323" name="AutoShape 334"/>
            <p:cNvCxnSpPr>
              <a:cxnSpLocks noChangeShapeType="1"/>
              <a:stCxn id="96315" idx="2"/>
            </p:cNvCxnSpPr>
            <p:nvPr/>
          </p:nvCxnSpPr>
          <p:spPr bwMode="auto">
            <a:xfrm rot="10800000">
              <a:off x="3120" y="3188"/>
              <a:ext cx="96" cy="245"/>
            </a:xfrm>
            <a:prstGeom prst="bentConnector2">
              <a:avLst/>
            </a:prstGeom>
            <a:noFill/>
            <a:ln w="1905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96324" name="AutoShape 335"/>
            <p:cNvCxnSpPr>
              <a:cxnSpLocks noChangeShapeType="1"/>
              <a:stCxn id="96317" idx="2"/>
            </p:cNvCxnSpPr>
            <p:nvPr/>
          </p:nvCxnSpPr>
          <p:spPr bwMode="auto">
            <a:xfrm flipH="1">
              <a:off x="3120" y="3193"/>
              <a:ext cx="96" cy="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96325" name="AutoShape 336"/>
            <p:cNvCxnSpPr>
              <a:cxnSpLocks noChangeShapeType="1"/>
              <a:stCxn id="96319" idx="2"/>
            </p:cNvCxnSpPr>
            <p:nvPr/>
          </p:nvCxnSpPr>
          <p:spPr bwMode="auto">
            <a:xfrm flipH="1" flipV="1">
              <a:off x="3123" y="2754"/>
              <a:ext cx="93" cy="1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96326" name="AutoShape 337"/>
            <p:cNvCxnSpPr>
              <a:cxnSpLocks noChangeShapeType="1"/>
              <a:stCxn id="96321" idx="2"/>
            </p:cNvCxnSpPr>
            <p:nvPr/>
          </p:nvCxnSpPr>
          <p:spPr bwMode="auto">
            <a:xfrm flipH="1">
              <a:off x="3123" y="2362"/>
              <a:ext cx="93" cy="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96327" name="Text Box 338"/>
            <p:cNvSpPr txBox="1">
              <a:spLocks noChangeArrowheads="1"/>
            </p:cNvSpPr>
            <p:nvPr/>
          </p:nvSpPr>
          <p:spPr bwMode="auto">
            <a:xfrm>
              <a:off x="3015" y="1934"/>
              <a:ext cx="218" cy="173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200" b="1"/>
                <a:t>v</a:t>
              </a:r>
              <a:r>
                <a:rPr lang="en-US" sz="1200" b="1" baseline="-25000"/>
                <a:t>in</a:t>
              </a:r>
            </a:p>
          </p:txBody>
        </p:sp>
        <p:cxnSp>
          <p:nvCxnSpPr>
            <p:cNvPr id="96328" name="AutoShape 339"/>
            <p:cNvCxnSpPr>
              <a:cxnSpLocks noChangeShapeType="1"/>
            </p:cNvCxnSpPr>
            <p:nvPr/>
          </p:nvCxnSpPr>
          <p:spPr bwMode="auto">
            <a:xfrm flipV="1">
              <a:off x="3120" y="2747"/>
              <a:ext cx="0" cy="446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 type="none" w="lg" len="lg"/>
              <a:tailEnd type="none" w="lg" len="lg"/>
            </a:ln>
          </p:spPr>
        </p:cxnSp>
        <p:cxnSp>
          <p:nvCxnSpPr>
            <p:cNvPr id="96329" name="AutoShape 340"/>
            <p:cNvCxnSpPr>
              <a:cxnSpLocks noChangeShapeType="1"/>
            </p:cNvCxnSpPr>
            <p:nvPr/>
          </p:nvCxnSpPr>
          <p:spPr bwMode="auto">
            <a:xfrm flipV="1">
              <a:off x="3120" y="2134"/>
              <a:ext cx="3" cy="613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96330" name="Text Box 341"/>
            <p:cNvSpPr txBox="1">
              <a:spLocks noChangeArrowheads="1"/>
            </p:cNvSpPr>
            <p:nvPr/>
          </p:nvSpPr>
          <p:spPr bwMode="auto">
            <a:xfrm>
              <a:off x="3248" y="2345"/>
              <a:ext cx="258" cy="173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200" b="1"/>
                <a:t>b</a:t>
              </a:r>
              <a:r>
                <a:rPr lang="en-US" sz="1200" b="1" baseline="-25000"/>
                <a:t>n-1</a:t>
              </a:r>
            </a:p>
          </p:txBody>
        </p:sp>
        <p:sp>
          <p:nvSpPr>
            <p:cNvPr id="96331" name="Text Box 342"/>
            <p:cNvSpPr txBox="1">
              <a:spLocks noChangeArrowheads="1"/>
            </p:cNvSpPr>
            <p:nvPr/>
          </p:nvSpPr>
          <p:spPr bwMode="auto">
            <a:xfrm>
              <a:off x="3246" y="2736"/>
              <a:ext cx="258" cy="173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200" b="1"/>
                <a:t>b</a:t>
              </a:r>
              <a:r>
                <a:rPr lang="en-US" sz="1200" b="1" baseline="-25000"/>
                <a:t>n-2</a:t>
              </a:r>
            </a:p>
          </p:txBody>
        </p:sp>
        <p:sp>
          <p:nvSpPr>
            <p:cNvPr id="96332" name="Text Box 343"/>
            <p:cNvSpPr txBox="1">
              <a:spLocks noChangeArrowheads="1"/>
            </p:cNvSpPr>
            <p:nvPr/>
          </p:nvSpPr>
          <p:spPr bwMode="auto">
            <a:xfrm>
              <a:off x="3264" y="3139"/>
              <a:ext cx="201" cy="173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200" b="1"/>
                <a:t>b</a:t>
              </a:r>
              <a:r>
                <a:rPr lang="en-US" sz="1200" b="1" baseline="-25000"/>
                <a:t>1</a:t>
              </a:r>
            </a:p>
          </p:txBody>
        </p:sp>
        <p:sp>
          <p:nvSpPr>
            <p:cNvPr id="96333" name="Text Box 344"/>
            <p:cNvSpPr txBox="1">
              <a:spLocks noChangeArrowheads="1"/>
            </p:cNvSpPr>
            <p:nvPr/>
          </p:nvSpPr>
          <p:spPr bwMode="auto">
            <a:xfrm>
              <a:off x="3264" y="3379"/>
              <a:ext cx="201" cy="173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200" b="1"/>
                <a:t>b</a:t>
              </a:r>
              <a:r>
                <a:rPr lang="en-US" sz="1200" b="1" baseline="-25000"/>
                <a:t>0</a:t>
              </a:r>
            </a:p>
          </p:txBody>
        </p:sp>
      </p:grpSp>
      <p:sp>
        <p:nvSpPr>
          <p:cNvPr id="96265" name="Text Box 346"/>
          <p:cNvSpPr txBox="1">
            <a:spLocks noChangeArrowheads="1"/>
          </p:cNvSpPr>
          <p:nvPr/>
        </p:nvSpPr>
        <p:spPr bwMode="auto">
          <a:xfrm>
            <a:off x="1146175" y="5500688"/>
            <a:ext cx="2173288" cy="409575"/>
          </a:xfrm>
          <a:prstGeom prst="rect">
            <a:avLst/>
          </a:prstGeom>
          <a:solidFill>
            <a:srgbClr val="ABA964">
              <a:alpha val="50195"/>
            </a:srgbClr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pPr algn="l"/>
            <a:r>
              <a:rPr lang="en-US" sz="2000"/>
              <a:t>Summing amplifier</a:t>
            </a:r>
          </a:p>
        </p:txBody>
      </p:sp>
      <p:sp>
        <p:nvSpPr>
          <p:cNvPr id="96266" name="Text Box 347"/>
          <p:cNvSpPr txBox="1">
            <a:spLocks noChangeArrowheads="1"/>
          </p:cNvSpPr>
          <p:nvPr/>
        </p:nvSpPr>
        <p:spPr bwMode="auto">
          <a:xfrm>
            <a:off x="6280150" y="5500688"/>
            <a:ext cx="735013" cy="409575"/>
          </a:xfrm>
          <a:prstGeom prst="rect">
            <a:avLst/>
          </a:prstGeom>
          <a:solidFill>
            <a:srgbClr val="ABA964">
              <a:alpha val="50195"/>
            </a:srgbClr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pPr algn="l"/>
            <a:r>
              <a:rPr lang="en-US" sz="2000"/>
              <a:t>DAC</a:t>
            </a:r>
          </a:p>
        </p:txBody>
      </p:sp>
      <p:sp>
        <p:nvSpPr>
          <p:cNvPr id="96267" name="AutoShape 348"/>
          <p:cNvSpPr>
            <a:spLocks noChangeArrowheads="1"/>
          </p:cNvSpPr>
          <p:nvPr/>
        </p:nvSpPr>
        <p:spPr bwMode="auto">
          <a:xfrm>
            <a:off x="3886200" y="3840163"/>
            <a:ext cx="914400" cy="444500"/>
          </a:xfrm>
          <a:prstGeom prst="rightArrow">
            <a:avLst>
              <a:gd name="adj1" fmla="val 50000"/>
              <a:gd name="adj2" fmla="val 51429"/>
            </a:avLst>
          </a:prstGeom>
          <a:solidFill>
            <a:srgbClr val="FFFF99">
              <a:alpha val="70195"/>
            </a:srgbClr>
          </a:solidFill>
          <a:ln w="1905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1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ECEN 301</a:t>
            </a:r>
          </a:p>
        </p:txBody>
      </p:sp>
      <p:sp>
        <p:nvSpPr>
          <p:cNvPr id="24582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Discussion #25 – Final Review</a:t>
            </a:r>
          </a:p>
        </p:txBody>
      </p:sp>
      <p:sp>
        <p:nvSpPr>
          <p:cNvPr id="24583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988EB859-3FB3-4E4E-BD0E-E64830FB111E}" type="slidenum">
              <a:rPr lang="en-US" smtClean="0"/>
              <a:pPr lvl="1"/>
              <a:t>88</a:t>
            </a:fld>
            <a:endParaRPr lang="en-US" smtClean="0"/>
          </a:p>
        </p:txBody>
      </p:sp>
      <p:sp>
        <p:nvSpPr>
          <p:cNvPr id="2458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Digital to Analog Converter (DAC)</a:t>
            </a:r>
          </a:p>
        </p:txBody>
      </p:sp>
      <p:sp>
        <p:nvSpPr>
          <p:cNvPr id="2458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06400" y="1333500"/>
            <a:ext cx="8356600" cy="1409700"/>
          </a:xfrm>
          <a:noFill/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sz="2800" b="1" u="sng" smtClean="0"/>
              <a:t>Building a DAC</a:t>
            </a:r>
            <a:r>
              <a:rPr lang="en-US" sz="2800" smtClean="0"/>
              <a:t>:</a:t>
            </a:r>
          </a:p>
          <a:p>
            <a:pPr>
              <a:buFont typeface="Monotype Sorts" pitchFamily="2" charset="2"/>
              <a:buNone/>
            </a:pPr>
            <a:r>
              <a:rPr lang="en-US" sz="2800" smtClean="0"/>
              <a:t>	 </a:t>
            </a:r>
            <a:r>
              <a:rPr lang="en-US" sz="2400" smtClean="0"/>
              <a:t>the analog output (</a:t>
            </a:r>
            <a:r>
              <a:rPr lang="en-US" sz="2400" b="1" smtClean="0"/>
              <a:t>v</a:t>
            </a:r>
            <a:r>
              <a:rPr lang="en-US" sz="2400" b="1" baseline="-25000" smtClean="0"/>
              <a:t>a</a:t>
            </a:r>
            <a:r>
              <a:rPr lang="en-US" sz="2400" smtClean="0"/>
              <a:t>) is proportional to the binary word </a:t>
            </a:r>
            <a:r>
              <a:rPr lang="en-US" sz="2400" b="1" smtClean="0"/>
              <a:t>B</a:t>
            </a:r>
          </a:p>
        </p:txBody>
      </p:sp>
      <p:graphicFrame>
        <p:nvGraphicFramePr>
          <p:cNvPr id="24578" name="Object 4"/>
          <p:cNvGraphicFramePr>
            <a:graphicFrameLocks noChangeAspect="1"/>
          </p:cNvGraphicFramePr>
          <p:nvPr>
            <p:ph sz="quarter" idx="2"/>
          </p:nvPr>
        </p:nvGraphicFramePr>
        <p:xfrm>
          <a:off x="5257800" y="5076825"/>
          <a:ext cx="3111500" cy="1019175"/>
        </p:xfrm>
        <a:graphic>
          <a:graphicData uri="http://schemas.openxmlformats.org/presentationml/2006/ole">
            <p:oleObj spid="_x0000_s24578" name="Equation" r:id="rId3" imgW="1358640" imgH="444240" progId="Equation.3">
              <p:embed/>
            </p:oleObj>
          </a:graphicData>
        </a:graphic>
      </p:graphicFrame>
      <p:grpSp>
        <p:nvGrpSpPr>
          <p:cNvPr id="24586" name="Group 5"/>
          <p:cNvGrpSpPr>
            <a:grpSpLocks/>
          </p:cNvGrpSpPr>
          <p:nvPr/>
        </p:nvGrpSpPr>
        <p:grpSpPr bwMode="auto">
          <a:xfrm>
            <a:off x="760413" y="2667000"/>
            <a:ext cx="2973387" cy="2568575"/>
            <a:chOff x="3015" y="1934"/>
            <a:chExt cx="1873" cy="1618"/>
          </a:xfrm>
        </p:grpSpPr>
        <p:sp>
          <p:nvSpPr>
            <p:cNvPr id="24592" name="AutoShape 6"/>
            <p:cNvSpPr>
              <a:spLocks noChangeArrowheads="1"/>
            </p:cNvSpPr>
            <p:nvPr/>
          </p:nvSpPr>
          <p:spPr bwMode="auto">
            <a:xfrm rot="5400000" flipH="1">
              <a:off x="4183" y="2260"/>
              <a:ext cx="473" cy="378"/>
            </a:xfrm>
            <a:prstGeom prst="triangle">
              <a:avLst>
                <a:gd name="adj" fmla="val 50000"/>
              </a:avLst>
            </a:prstGeom>
            <a:solidFill>
              <a:srgbClr val="8495A9">
                <a:alpha val="50195"/>
              </a:srgbClr>
            </a:solidFill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93" name="Text Box 7"/>
            <p:cNvSpPr txBox="1">
              <a:spLocks noChangeArrowheads="1"/>
            </p:cNvSpPr>
            <p:nvPr/>
          </p:nvSpPr>
          <p:spPr bwMode="auto">
            <a:xfrm>
              <a:off x="4205" y="2220"/>
              <a:ext cx="180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600"/>
                <a:t>–</a:t>
              </a:r>
            </a:p>
          </p:txBody>
        </p:sp>
        <p:sp>
          <p:nvSpPr>
            <p:cNvPr id="24594" name="Text Box 8"/>
            <p:cNvSpPr txBox="1">
              <a:spLocks noChangeArrowheads="1"/>
            </p:cNvSpPr>
            <p:nvPr/>
          </p:nvSpPr>
          <p:spPr bwMode="auto">
            <a:xfrm>
              <a:off x="4188" y="2441"/>
              <a:ext cx="188" cy="21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600"/>
                <a:t>+</a:t>
              </a:r>
            </a:p>
          </p:txBody>
        </p:sp>
        <p:sp>
          <p:nvSpPr>
            <p:cNvPr id="24595" name="Line 9"/>
            <p:cNvSpPr>
              <a:spLocks noChangeShapeType="1"/>
            </p:cNvSpPr>
            <p:nvPr/>
          </p:nvSpPr>
          <p:spPr bwMode="auto">
            <a:xfrm flipH="1">
              <a:off x="4070" y="2567"/>
              <a:ext cx="16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596" name="Oval 10"/>
            <p:cNvSpPr>
              <a:spLocks noChangeArrowheads="1"/>
            </p:cNvSpPr>
            <p:nvPr/>
          </p:nvSpPr>
          <p:spPr bwMode="auto">
            <a:xfrm>
              <a:off x="4026" y="2543"/>
              <a:ext cx="46" cy="4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97" name="Oval 11"/>
            <p:cNvSpPr>
              <a:spLocks noChangeArrowheads="1"/>
            </p:cNvSpPr>
            <p:nvPr/>
          </p:nvSpPr>
          <p:spPr bwMode="auto">
            <a:xfrm>
              <a:off x="4023" y="2317"/>
              <a:ext cx="46" cy="48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98" name="Line 12"/>
            <p:cNvSpPr>
              <a:spLocks noChangeShapeType="1"/>
            </p:cNvSpPr>
            <p:nvPr/>
          </p:nvSpPr>
          <p:spPr bwMode="auto">
            <a:xfrm flipH="1">
              <a:off x="4070" y="2342"/>
              <a:ext cx="16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599" name="Line 13"/>
            <p:cNvSpPr>
              <a:spLocks noChangeShapeType="1"/>
            </p:cNvSpPr>
            <p:nvPr/>
          </p:nvSpPr>
          <p:spPr bwMode="auto">
            <a:xfrm flipH="1">
              <a:off x="4604" y="2448"/>
              <a:ext cx="16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00" name="Oval 14"/>
            <p:cNvSpPr>
              <a:spLocks noChangeArrowheads="1"/>
            </p:cNvSpPr>
            <p:nvPr/>
          </p:nvSpPr>
          <p:spPr bwMode="auto">
            <a:xfrm>
              <a:off x="4762" y="2425"/>
              <a:ext cx="47" cy="4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01" name="Oval 15"/>
            <p:cNvSpPr>
              <a:spLocks noChangeArrowheads="1"/>
            </p:cNvSpPr>
            <p:nvPr/>
          </p:nvSpPr>
          <p:spPr bwMode="auto">
            <a:xfrm>
              <a:off x="4760" y="3030"/>
              <a:ext cx="46" cy="48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02" name="Oval 16"/>
            <p:cNvSpPr>
              <a:spLocks noChangeArrowheads="1"/>
            </p:cNvSpPr>
            <p:nvPr/>
          </p:nvSpPr>
          <p:spPr bwMode="auto">
            <a:xfrm>
              <a:off x="3963" y="3030"/>
              <a:ext cx="46" cy="48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24603" name="AutoShape 17"/>
            <p:cNvCxnSpPr>
              <a:cxnSpLocks noChangeShapeType="1"/>
              <a:stCxn id="24601" idx="2"/>
              <a:endCxn id="24602" idx="6"/>
            </p:cNvCxnSpPr>
            <p:nvPr/>
          </p:nvCxnSpPr>
          <p:spPr bwMode="auto">
            <a:xfrm flipH="1">
              <a:off x="4009" y="3054"/>
              <a:ext cx="751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24604" name="AutoShape 18"/>
            <p:cNvCxnSpPr>
              <a:cxnSpLocks noChangeShapeType="1"/>
              <a:stCxn id="24596" idx="2"/>
              <a:endCxn id="24602" idx="0"/>
            </p:cNvCxnSpPr>
            <p:nvPr/>
          </p:nvCxnSpPr>
          <p:spPr bwMode="auto">
            <a:xfrm rot="10800000" flipV="1">
              <a:off x="3986" y="2567"/>
              <a:ext cx="40" cy="463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sp>
          <p:nvSpPr>
            <p:cNvPr id="24605" name="Text Box 19"/>
            <p:cNvSpPr txBox="1">
              <a:spLocks noChangeArrowheads="1"/>
            </p:cNvSpPr>
            <p:nvPr/>
          </p:nvSpPr>
          <p:spPr bwMode="auto">
            <a:xfrm>
              <a:off x="4664" y="2445"/>
              <a:ext cx="224" cy="520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600"/>
                <a:t>+</a:t>
              </a:r>
            </a:p>
            <a:p>
              <a:r>
                <a:rPr lang="en-US" sz="1600" b="1"/>
                <a:t>v</a:t>
              </a:r>
              <a:r>
                <a:rPr lang="en-US" sz="1600" b="1" baseline="-25000"/>
                <a:t>a</a:t>
              </a:r>
              <a:endParaRPr lang="en-US" sz="1600"/>
            </a:p>
            <a:p>
              <a:r>
                <a:rPr lang="en-US" sz="1600"/>
                <a:t>–</a:t>
              </a:r>
            </a:p>
          </p:txBody>
        </p:sp>
        <p:grpSp>
          <p:nvGrpSpPr>
            <p:cNvPr id="24606" name="Group 20"/>
            <p:cNvGrpSpPr>
              <a:grpSpLocks/>
            </p:cNvGrpSpPr>
            <p:nvPr/>
          </p:nvGrpSpPr>
          <p:grpSpPr bwMode="auto">
            <a:xfrm rot="5400000" flipH="1" flipV="1">
              <a:off x="4398" y="2022"/>
              <a:ext cx="69" cy="161"/>
              <a:chOff x="3450" y="2313"/>
              <a:chExt cx="111" cy="216"/>
            </a:xfrm>
          </p:grpSpPr>
          <p:sp>
            <p:nvSpPr>
              <p:cNvPr id="24691" name="Line 21"/>
              <p:cNvSpPr>
                <a:spLocks noChangeShapeType="1"/>
              </p:cNvSpPr>
              <p:nvPr/>
            </p:nvSpPr>
            <p:spPr bwMode="auto">
              <a:xfrm>
                <a:off x="3498" y="2313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92" name="Line 22"/>
              <p:cNvSpPr>
                <a:spLocks noChangeShapeType="1"/>
              </p:cNvSpPr>
              <p:nvPr/>
            </p:nvSpPr>
            <p:spPr bwMode="auto">
              <a:xfrm flipH="1">
                <a:off x="3450" y="2334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93" name="Line 23"/>
              <p:cNvSpPr>
                <a:spLocks noChangeShapeType="1"/>
              </p:cNvSpPr>
              <p:nvPr/>
            </p:nvSpPr>
            <p:spPr bwMode="auto">
              <a:xfrm>
                <a:off x="3450" y="2505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94" name="Line 24"/>
              <p:cNvSpPr>
                <a:spLocks noChangeShapeType="1"/>
              </p:cNvSpPr>
              <p:nvPr/>
            </p:nvSpPr>
            <p:spPr bwMode="auto">
              <a:xfrm>
                <a:off x="3453" y="2355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95" name="Line 25"/>
              <p:cNvSpPr>
                <a:spLocks noChangeShapeType="1"/>
              </p:cNvSpPr>
              <p:nvPr/>
            </p:nvSpPr>
            <p:spPr bwMode="auto">
              <a:xfrm flipH="1">
                <a:off x="3453" y="2400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96" name="Line 26"/>
              <p:cNvSpPr>
                <a:spLocks noChangeShapeType="1"/>
              </p:cNvSpPr>
              <p:nvPr/>
            </p:nvSpPr>
            <p:spPr bwMode="auto">
              <a:xfrm>
                <a:off x="3453" y="2427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97" name="Line 27"/>
              <p:cNvSpPr>
                <a:spLocks noChangeShapeType="1"/>
              </p:cNvSpPr>
              <p:nvPr/>
            </p:nvSpPr>
            <p:spPr bwMode="auto">
              <a:xfrm flipH="1">
                <a:off x="3453" y="2472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cxnSp>
          <p:nvCxnSpPr>
            <p:cNvPr id="24607" name="AutoShape 28"/>
            <p:cNvCxnSpPr>
              <a:cxnSpLocks noChangeShapeType="1"/>
              <a:stCxn id="24597" idx="0"/>
              <a:endCxn id="24691" idx="0"/>
            </p:cNvCxnSpPr>
            <p:nvPr/>
          </p:nvCxnSpPr>
          <p:spPr bwMode="auto">
            <a:xfrm rot="-5400000">
              <a:off x="4095" y="2058"/>
              <a:ext cx="210" cy="307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24608" name="AutoShape 29"/>
            <p:cNvCxnSpPr>
              <a:cxnSpLocks noChangeShapeType="1"/>
              <a:stCxn id="24600" idx="0"/>
              <a:endCxn id="24693" idx="1"/>
            </p:cNvCxnSpPr>
            <p:nvPr/>
          </p:nvCxnSpPr>
          <p:spPr bwMode="auto">
            <a:xfrm rot="5400000" flipH="1">
              <a:off x="4488" y="2128"/>
              <a:ext cx="323" cy="271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grpSp>
          <p:nvGrpSpPr>
            <p:cNvPr id="24609" name="Group 30"/>
            <p:cNvGrpSpPr>
              <a:grpSpLocks/>
            </p:cNvGrpSpPr>
            <p:nvPr/>
          </p:nvGrpSpPr>
          <p:grpSpPr bwMode="auto">
            <a:xfrm rot="5400000" flipH="1" flipV="1">
              <a:off x="3676" y="2261"/>
              <a:ext cx="69" cy="161"/>
              <a:chOff x="3450" y="2313"/>
              <a:chExt cx="111" cy="216"/>
            </a:xfrm>
          </p:grpSpPr>
          <p:sp>
            <p:nvSpPr>
              <p:cNvPr id="24684" name="Line 31"/>
              <p:cNvSpPr>
                <a:spLocks noChangeShapeType="1"/>
              </p:cNvSpPr>
              <p:nvPr/>
            </p:nvSpPr>
            <p:spPr bwMode="auto">
              <a:xfrm>
                <a:off x="3498" y="2313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85" name="Line 32"/>
              <p:cNvSpPr>
                <a:spLocks noChangeShapeType="1"/>
              </p:cNvSpPr>
              <p:nvPr/>
            </p:nvSpPr>
            <p:spPr bwMode="auto">
              <a:xfrm flipH="1">
                <a:off x="3450" y="2334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86" name="Line 33"/>
              <p:cNvSpPr>
                <a:spLocks noChangeShapeType="1"/>
              </p:cNvSpPr>
              <p:nvPr/>
            </p:nvSpPr>
            <p:spPr bwMode="auto">
              <a:xfrm>
                <a:off x="3450" y="2505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87" name="Line 34"/>
              <p:cNvSpPr>
                <a:spLocks noChangeShapeType="1"/>
              </p:cNvSpPr>
              <p:nvPr/>
            </p:nvSpPr>
            <p:spPr bwMode="auto">
              <a:xfrm>
                <a:off x="3453" y="2355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88" name="Line 35"/>
              <p:cNvSpPr>
                <a:spLocks noChangeShapeType="1"/>
              </p:cNvSpPr>
              <p:nvPr/>
            </p:nvSpPr>
            <p:spPr bwMode="auto">
              <a:xfrm flipH="1">
                <a:off x="3453" y="2400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89" name="Line 36"/>
              <p:cNvSpPr>
                <a:spLocks noChangeShapeType="1"/>
              </p:cNvSpPr>
              <p:nvPr/>
            </p:nvSpPr>
            <p:spPr bwMode="auto">
              <a:xfrm>
                <a:off x="3453" y="2427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90" name="Line 37"/>
              <p:cNvSpPr>
                <a:spLocks noChangeShapeType="1"/>
              </p:cNvSpPr>
              <p:nvPr/>
            </p:nvSpPr>
            <p:spPr bwMode="auto">
              <a:xfrm flipH="1">
                <a:off x="3453" y="2472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cxnSp>
          <p:nvCxnSpPr>
            <p:cNvPr id="24610" name="AutoShape 38"/>
            <p:cNvCxnSpPr>
              <a:cxnSpLocks noChangeShapeType="1"/>
              <a:stCxn id="24638" idx="6"/>
              <a:endCxn id="24684" idx="0"/>
            </p:cNvCxnSpPr>
            <p:nvPr/>
          </p:nvCxnSpPr>
          <p:spPr bwMode="auto">
            <a:xfrm flipV="1">
              <a:off x="3521" y="2347"/>
              <a:ext cx="110" cy="1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24611" name="AutoShape 39"/>
            <p:cNvCxnSpPr>
              <a:cxnSpLocks noChangeShapeType="1"/>
              <a:stCxn id="24612" idx="2"/>
              <a:endCxn id="24686" idx="1"/>
            </p:cNvCxnSpPr>
            <p:nvPr/>
          </p:nvCxnSpPr>
          <p:spPr bwMode="auto">
            <a:xfrm flipH="1" flipV="1">
              <a:off x="3792" y="2341"/>
              <a:ext cx="87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24612" name="Oval 40"/>
            <p:cNvSpPr>
              <a:spLocks noChangeArrowheads="1"/>
            </p:cNvSpPr>
            <p:nvPr/>
          </p:nvSpPr>
          <p:spPr bwMode="auto">
            <a:xfrm>
              <a:off x="3879" y="2317"/>
              <a:ext cx="48" cy="48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24613" name="AutoShape 41"/>
            <p:cNvCxnSpPr>
              <a:cxnSpLocks noChangeShapeType="1"/>
              <a:stCxn id="24612" idx="6"/>
              <a:endCxn id="24597" idx="2"/>
            </p:cNvCxnSpPr>
            <p:nvPr/>
          </p:nvCxnSpPr>
          <p:spPr bwMode="auto">
            <a:xfrm>
              <a:off x="3927" y="2341"/>
              <a:ext cx="96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grpSp>
          <p:nvGrpSpPr>
            <p:cNvPr id="24614" name="Group 42"/>
            <p:cNvGrpSpPr>
              <a:grpSpLocks/>
            </p:cNvGrpSpPr>
            <p:nvPr/>
          </p:nvGrpSpPr>
          <p:grpSpPr bwMode="auto">
            <a:xfrm rot="5400000" flipH="1" flipV="1">
              <a:off x="3677" y="2660"/>
              <a:ext cx="68" cy="161"/>
              <a:chOff x="3450" y="2313"/>
              <a:chExt cx="111" cy="216"/>
            </a:xfrm>
          </p:grpSpPr>
          <p:sp>
            <p:nvSpPr>
              <p:cNvPr id="24677" name="Line 43"/>
              <p:cNvSpPr>
                <a:spLocks noChangeShapeType="1"/>
              </p:cNvSpPr>
              <p:nvPr/>
            </p:nvSpPr>
            <p:spPr bwMode="auto">
              <a:xfrm>
                <a:off x="3498" y="2313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78" name="Line 44"/>
              <p:cNvSpPr>
                <a:spLocks noChangeShapeType="1"/>
              </p:cNvSpPr>
              <p:nvPr/>
            </p:nvSpPr>
            <p:spPr bwMode="auto">
              <a:xfrm flipH="1">
                <a:off x="3450" y="2334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79" name="Line 45"/>
              <p:cNvSpPr>
                <a:spLocks noChangeShapeType="1"/>
              </p:cNvSpPr>
              <p:nvPr/>
            </p:nvSpPr>
            <p:spPr bwMode="auto">
              <a:xfrm>
                <a:off x="3450" y="2505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80" name="Line 46"/>
              <p:cNvSpPr>
                <a:spLocks noChangeShapeType="1"/>
              </p:cNvSpPr>
              <p:nvPr/>
            </p:nvSpPr>
            <p:spPr bwMode="auto">
              <a:xfrm>
                <a:off x="3453" y="2355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81" name="Line 47"/>
              <p:cNvSpPr>
                <a:spLocks noChangeShapeType="1"/>
              </p:cNvSpPr>
              <p:nvPr/>
            </p:nvSpPr>
            <p:spPr bwMode="auto">
              <a:xfrm flipH="1">
                <a:off x="3453" y="2400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82" name="Line 48"/>
              <p:cNvSpPr>
                <a:spLocks noChangeShapeType="1"/>
              </p:cNvSpPr>
              <p:nvPr/>
            </p:nvSpPr>
            <p:spPr bwMode="auto">
              <a:xfrm>
                <a:off x="3453" y="2427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83" name="Line 49"/>
              <p:cNvSpPr>
                <a:spLocks noChangeShapeType="1"/>
              </p:cNvSpPr>
              <p:nvPr/>
            </p:nvSpPr>
            <p:spPr bwMode="auto">
              <a:xfrm flipH="1">
                <a:off x="3453" y="2472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cxnSp>
          <p:nvCxnSpPr>
            <p:cNvPr id="24615" name="AutoShape 50"/>
            <p:cNvCxnSpPr>
              <a:cxnSpLocks noChangeShapeType="1"/>
              <a:stCxn id="24637" idx="6"/>
              <a:endCxn id="24677" idx="0"/>
            </p:cNvCxnSpPr>
            <p:nvPr/>
          </p:nvCxnSpPr>
          <p:spPr bwMode="auto">
            <a:xfrm>
              <a:off x="3521" y="2746"/>
              <a:ext cx="110" cy="1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24616" name="AutoShape 51"/>
            <p:cNvCxnSpPr>
              <a:cxnSpLocks noChangeShapeType="1"/>
              <a:stCxn id="24617" idx="2"/>
              <a:endCxn id="24679" idx="1"/>
            </p:cNvCxnSpPr>
            <p:nvPr/>
          </p:nvCxnSpPr>
          <p:spPr bwMode="auto">
            <a:xfrm flipH="1" flipV="1">
              <a:off x="3791" y="2741"/>
              <a:ext cx="88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24617" name="Oval 52"/>
            <p:cNvSpPr>
              <a:spLocks noChangeArrowheads="1"/>
            </p:cNvSpPr>
            <p:nvPr/>
          </p:nvSpPr>
          <p:spPr bwMode="auto">
            <a:xfrm>
              <a:off x="3879" y="2717"/>
              <a:ext cx="48" cy="4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4618" name="Group 53"/>
            <p:cNvGrpSpPr>
              <a:grpSpLocks/>
            </p:cNvGrpSpPr>
            <p:nvPr/>
          </p:nvGrpSpPr>
          <p:grpSpPr bwMode="auto">
            <a:xfrm rot="5400000" flipH="1" flipV="1">
              <a:off x="3679" y="3103"/>
              <a:ext cx="69" cy="161"/>
              <a:chOff x="3450" y="2313"/>
              <a:chExt cx="111" cy="216"/>
            </a:xfrm>
          </p:grpSpPr>
          <p:sp>
            <p:nvSpPr>
              <p:cNvPr id="24670" name="Line 54"/>
              <p:cNvSpPr>
                <a:spLocks noChangeShapeType="1"/>
              </p:cNvSpPr>
              <p:nvPr/>
            </p:nvSpPr>
            <p:spPr bwMode="auto">
              <a:xfrm>
                <a:off x="3498" y="2313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71" name="Line 55"/>
              <p:cNvSpPr>
                <a:spLocks noChangeShapeType="1"/>
              </p:cNvSpPr>
              <p:nvPr/>
            </p:nvSpPr>
            <p:spPr bwMode="auto">
              <a:xfrm flipH="1">
                <a:off x="3450" y="2334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72" name="Line 56"/>
              <p:cNvSpPr>
                <a:spLocks noChangeShapeType="1"/>
              </p:cNvSpPr>
              <p:nvPr/>
            </p:nvSpPr>
            <p:spPr bwMode="auto">
              <a:xfrm>
                <a:off x="3450" y="2505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73" name="Line 57"/>
              <p:cNvSpPr>
                <a:spLocks noChangeShapeType="1"/>
              </p:cNvSpPr>
              <p:nvPr/>
            </p:nvSpPr>
            <p:spPr bwMode="auto">
              <a:xfrm>
                <a:off x="3453" y="2355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74" name="Line 58"/>
              <p:cNvSpPr>
                <a:spLocks noChangeShapeType="1"/>
              </p:cNvSpPr>
              <p:nvPr/>
            </p:nvSpPr>
            <p:spPr bwMode="auto">
              <a:xfrm flipH="1">
                <a:off x="3453" y="2400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75" name="Line 59"/>
              <p:cNvSpPr>
                <a:spLocks noChangeShapeType="1"/>
              </p:cNvSpPr>
              <p:nvPr/>
            </p:nvSpPr>
            <p:spPr bwMode="auto">
              <a:xfrm>
                <a:off x="3453" y="2427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76" name="Line 60"/>
              <p:cNvSpPr>
                <a:spLocks noChangeShapeType="1"/>
              </p:cNvSpPr>
              <p:nvPr/>
            </p:nvSpPr>
            <p:spPr bwMode="auto">
              <a:xfrm flipH="1">
                <a:off x="3453" y="2472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cxnSp>
          <p:nvCxnSpPr>
            <p:cNvPr id="24619" name="AutoShape 61"/>
            <p:cNvCxnSpPr>
              <a:cxnSpLocks noChangeShapeType="1"/>
              <a:stCxn id="24636" idx="6"/>
              <a:endCxn id="24670" idx="0"/>
            </p:cNvCxnSpPr>
            <p:nvPr/>
          </p:nvCxnSpPr>
          <p:spPr bwMode="auto">
            <a:xfrm flipV="1">
              <a:off x="3523" y="3189"/>
              <a:ext cx="112" cy="1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24620" name="AutoShape 62"/>
            <p:cNvCxnSpPr>
              <a:cxnSpLocks noChangeShapeType="1"/>
              <a:stCxn id="24621" idx="2"/>
              <a:endCxn id="24672" idx="1"/>
            </p:cNvCxnSpPr>
            <p:nvPr/>
          </p:nvCxnSpPr>
          <p:spPr bwMode="auto">
            <a:xfrm flipH="1" flipV="1">
              <a:off x="3794" y="3182"/>
              <a:ext cx="89" cy="1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24621" name="Oval 63"/>
            <p:cNvSpPr>
              <a:spLocks noChangeArrowheads="1"/>
            </p:cNvSpPr>
            <p:nvPr/>
          </p:nvSpPr>
          <p:spPr bwMode="auto">
            <a:xfrm>
              <a:off x="3883" y="3158"/>
              <a:ext cx="46" cy="4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24622" name="AutoShape 64"/>
            <p:cNvCxnSpPr>
              <a:cxnSpLocks noChangeShapeType="1"/>
              <a:stCxn id="24612" idx="4"/>
              <a:endCxn id="24617" idx="0"/>
            </p:cNvCxnSpPr>
            <p:nvPr/>
          </p:nvCxnSpPr>
          <p:spPr bwMode="auto">
            <a:xfrm>
              <a:off x="3904" y="2365"/>
              <a:ext cx="0" cy="352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24623" name="AutoShape 65"/>
            <p:cNvCxnSpPr>
              <a:cxnSpLocks noChangeShapeType="1"/>
              <a:stCxn id="24617" idx="4"/>
              <a:endCxn id="24621" idx="0"/>
            </p:cNvCxnSpPr>
            <p:nvPr/>
          </p:nvCxnSpPr>
          <p:spPr bwMode="auto">
            <a:xfrm>
              <a:off x="3904" y="2764"/>
              <a:ext cx="2" cy="394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 type="none" w="lg" len="lg"/>
              <a:tailEnd type="none" w="lg" len="lg"/>
            </a:ln>
          </p:spPr>
        </p:cxnSp>
        <p:grpSp>
          <p:nvGrpSpPr>
            <p:cNvPr id="24624" name="Group 66"/>
            <p:cNvGrpSpPr>
              <a:grpSpLocks/>
            </p:cNvGrpSpPr>
            <p:nvPr/>
          </p:nvGrpSpPr>
          <p:grpSpPr bwMode="auto">
            <a:xfrm>
              <a:off x="4284" y="3047"/>
              <a:ext cx="135" cy="116"/>
              <a:chOff x="1235" y="3264"/>
              <a:chExt cx="288" cy="216"/>
            </a:xfrm>
          </p:grpSpPr>
          <p:grpSp>
            <p:nvGrpSpPr>
              <p:cNvPr id="24665" name="Group 67"/>
              <p:cNvGrpSpPr>
                <a:grpSpLocks/>
              </p:cNvGrpSpPr>
              <p:nvPr/>
            </p:nvGrpSpPr>
            <p:grpSpPr bwMode="auto">
              <a:xfrm>
                <a:off x="1235" y="3383"/>
                <a:ext cx="288" cy="97"/>
                <a:chOff x="1235" y="3383"/>
                <a:chExt cx="288" cy="97"/>
              </a:xfrm>
            </p:grpSpPr>
            <p:sp>
              <p:nvSpPr>
                <p:cNvPr id="24667" name="Freeform 68"/>
                <p:cNvSpPr>
                  <a:spLocks/>
                </p:cNvSpPr>
                <p:nvPr/>
              </p:nvSpPr>
              <p:spPr bwMode="auto">
                <a:xfrm>
                  <a:off x="1235" y="3383"/>
                  <a:ext cx="288" cy="1"/>
                </a:xfrm>
                <a:custGeom>
                  <a:avLst/>
                  <a:gdLst>
                    <a:gd name="T0" fmla="*/ 0 w 288"/>
                    <a:gd name="T1" fmla="*/ 1 h 1"/>
                    <a:gd name="T2" fmla="*/ 152 w 288"/>
                    <a:gd name="T3" fmla="*/ 0 h 1"/>
                    <a:gd name="T4" fmla="*/ 288 w 288"/>
                    <a:gd name="T5" fmla="*/ 1 h 1"/>
                    <a:gd name="T6" fmla="*/ 0 60000 65536"/>
                    <a:gd name="T7" fmla="*/ 0 60000 65536"/>
                    <a:gd name="T8" fmla="*/ 0 60000 65536"/>
                    <a:gd name="T9" fmla="*/ 0 w 288"/>
                    <a:gd name="T10" fmla="*/ 0 h 1"/>
                    <a:gd name="T11" fmla="*/ 288 w 288"/>
                    <a:gd name="T12" fmla="*/ 1 h 1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88" h="1">
                      <a:moveTo>
                        <a:pt x="0" y="1"/>
                      </a:moveTo>
                      <a:lnTo>
                        <a:pt x="152" y="0"/>
                      </a:lnTo>
                      <a:lnTo>
                        <a:pt x="288" y="1"/>
                      </a:lnTo>
                    </a:path>
                  </a:pathLst>
                </a:cu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4668" name="Line 69"/>
                <p:cNvSpPr>
                  <a:spLocks noChangeShapeType="1"/>
                </p:cNvSpPr>
                <p:nvPr/>
              </p:nvSpPr>
              <p:spPr bwMode="auto">
                <a:xfrm>
                  <a:off x="1277" y="3432"/>
                  <a:ext cx="198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4669" name="Line 70"/>
                <p:cNvSpPr>
                  <a:spLocks noChangeShapeType="1"/>
                </p:cNvSpPr>
                <p:nvPr/>
              </p:nvSpPr>
              <p:spPr bwMode="auto">
                <a:xfrm>
                  <a:off x="1325" y="3480"/>
                  <a:ext cx="102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cxnSp>
            <p:nvCxnSpPr>
              <p:cNvPr id="24666" name="AutoShape 71"/>
              <p:cNvCxnSpPr>
                <a:cxnSpLocks noChangeShapeType="1"/>
                <a:stCxn id="24667" idx="1"/>
              </p:cNvCxnSpPr>
              <p:nvPr/>
            </p:nvCxnSpPr>
            <p:spPr bwMode="auto">
              <a:xfrm flipH="1" flipV="1">
                <a:off x="1384" y="3264"/>
                <a:ext cx="3" cy="119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</p:cxnSp>
        </p:grpSp>
        <p:sp>
          <p:nvSpPr>
            <p:cNvPr id="24625" name="Text Box 72"/>
            <p:cNvSpPr txBox="1">
              <a:spLocks noChangeArrowheads="1"/>
            </p:cNvSpPr>
            <p:nvPr/>
          </p:nvSpPr>
          <p:spPr bwMode="auto">
            <a:xfrm>
              <a:off x="3600" y="2972"/>
              <a:ext cx="217" cy="173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200" b="1"/>
                <a:t>R</a:t>
              </a:r>
              <a:r>
                <a:rPr lang="en-US" sz="1200" b="1" baseline="-25000"/>
                <a:t>1</a:t>
              </a:r>
            </a:p>
          </p:txBody>
        </p:sp>
        <p:sp>
          <p:nvSpPr>
            <p:cNvPr id="24626" name="Text Box 73"/>
            <p:cNvSpPr txBox="1">
              <a:spLocks noChangeArrowheads="1"/>
            </p:cNvSpPr>
            <p:nvPr/>
          </p:nvSpPr>
          <p:spPr bwMode="auto">
            <a:xfrm>
              <a:off x="3588" y="2511"/>
              <a:ext cx="274" cy="173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200" b="1"/>
                <a:t>R</a:t>
              </a:r>
              <a:r>
                <a:rPr lang="en-US" sz="1200" b="1" baseline="-25000"/>
                <a:t>n-2</a:t>
              </a:r>
            </a:p>
          </p:txBody>
        </p:sp>
        <p:sp>
          <p:nvSpPr>
            <p:cNvPr id="24627" name="Text Box 74"/>
            <p:cNvSpPr txBox="1">
              <a:spLocks noChangeArrowheads="1"/>
            </p:cNvSpPr>
            <p:nvPr/>
          </p:nvSpPr>
          <p:spPr bwMode="auto">
            <a:xfrm>
              <a:off x="3588" y="2132"/>
              <a:ext cx="274" cy="173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200" b="1"/>
                <a:t>R</a:t>
              </a:r>
              <a:r>
                <a:rPr lang="en-US" sz="1200" b="1" baseline="-25000"/>
                <a:t>n-1</a:t>
              </a:r>
            </a:p>
          </p:txBody>
        </p:sp>
        <p:sp>
          <p:nvSpPr>
            <p:cNvPr id="24628" name="Text Box 75"/>
            <p:cNvSpPr txBox="1">
              <a:spLocks noChangeArrowheads="1"/>
            </p:cNvSpPr>
            <p:nvPr/>
          </p:nvSpPr>
          <p:spPr bwMode="auto">
            <a:xfrm>
              <a:off x="4388" y="2109"/>
              <a:ext cx="224" cy="173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200" b="1"/>
                <a:t>R</a:t>
              </a:r>
              <a:r>
                <a:rPr lang="en-US" sz="1200" b="1" baseline="-25000"/>
                <a:t>F</a:t>
              </a:r>
            </a:p>
          </p:txBody>
        </p:sp>
        <p:grpSp>
          <p:nvGrpSpPr>
            <p:cNvPr id="24629" name="Group 76"/>
            <p:cNvGrpSpPr>
              <a:grpSpLocks/>
            </p:cNvGrpSpPr>
            <p:nvPr/>
          </p:nvGrpSpPr>
          <p:grpSpPr bwMode="auto">
            <a:xfrm rot="5400000" flipH="1" flipV="1">
              <a:off x="3682" y="3341"/>
              <a:ext cx="69" cy="161"/>
              <a:chOff x="3450" y="2313"/>
              <a:chExt cx="111" cy="216"/>
            </a:xfrm>
          </p:grpSpPr>
          <p:sp>
            <p:nvSpPr>
              <p:cNvPr id="24658" name="Line 77"/>
              <p:cNvSpPr>
                <a:spLocks noChangeShapeType="1"/>
              </p:cNvSpPr>
              <p:nvPr/>
            </p:nvSpPr>
            <p:spPr bwMode="auto">
              <a:xfrm>
                <a:off x="3498" y="2313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59" name="Line 78"/>
              <p:cNvSpPr>
                <a:spLocks noChangeShapeType="1"/>
              </p:cNvSpPr>
              <p:nvPr/>
            </p:nvSpPr>
            <p:spPr bwMode="auto">
              <a:xfrm flipH="1">
                <a:off x="3450" y="2334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60" name="Line 79"/>
              <p:cNvSpPr>
                <a:spLocks noChangeShapeType="1"/>
              </p:cNvSpPr>
              <p:nvPr/>
            </p:nvSpPr>
            <p:spPr bwMode="auto">
              <a:xfrm>
                <a:off x="3450" y="2505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61" name="Line 80"/>
              <p:cNvSpPr>
                <a:spLocks noChangeShapeType="1"/>
              </p:cNvSpPr>
              <p:nvPr/>
            </p:nvSpPr>
            <p:spPr bwMode="auto">
              <a:xfrm>
                <a:off x="3453" y="2355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62" name="Line 81"/>
              <p:cNvSpPr>
                <a:spLocks noChangeShapeType="1"/>
              </p:cNvSpPr>
              <p:nvPr/>
            </p:nvSpPr>
            <p:spPr bwMode="auto">
              <a:xfrm flipH="1">
                <a:off x="3453" y="2400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63" name="Line 82"/>
              <p:cNvSpPr>
                <a:spLocks noChangeShapeType="1"/>
              </p:cNvSpPr>
              <p:nvPr/>
            </p:nvSpPr>
            <p:spPr bwMode="auto">
              <a:xfrm>
                <a:off x="3453" y="2427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64" name="Line 83"/>
              <p:cNvSpPr>
                <a:spLocks noChangeShapeType="1"/>
              </p:cNvSpPr>
              <p:nvPr/>
            </p:nvSpPr>
            <p:spPr bwMode="auto">
              <a:xfrm flipH="1">
                <a:off x="3453" y="2472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cxnSp>
          <p:nvCxnSpPr>
            <p:cNvPr id="24630" name="AutoShape 84"/>
            <p:cNvCxnSpPr>
              <a:cxnSpLocks noChangeShapeType="1"/>
              <a:stCxn id="24635" idx="6"/>
              <a:endCxn id="24658" idx="0"/>
            </p:cNvCxnSpPr>
            <p:nvPr/>
          </p:nvCxnSpPr>
          <p:spPr bwMode="auto">
            <a:xfrm>
              <a:off x="3521" y="3426"/>
              <a:ext cx="117" cy="1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24631" name="AutoShape 85"/>
            <p:cNvCxnSpPr>
              <a:cxnSpLocks noChangeShapeType="1"/>
              <a:stCxn id="24632" idx="2"/>
              <a:endCxn id="24660" idx="1"/>
            </p:cNvCxnSpPr>
            <p:nvPr/>
          </p:nvCxnSpPr>
          <p:spPr bwMode="auto">
            <a:xfrm flipH="1">
              <a:off x="3799" y="3420"/>
              <a:ext cx="87" cy="2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24632" name="Oval 86"/>
            <p:cNvSpPr>
              <a:spLocks noChangeArrowheads="1"/>
            </p:cNvSpPr>
            <p:nvPr/>
          </p:nvSpPr>
          <p:spPr bwMode="auto">
            <a:xfrm>
              <a:off x="3886" y="3396"/>
              <a:ext cx="46" cy="4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24633" name="AutoShape 87"/>
            <p:cNvCxnSpPr>
              <a:cxnSpLocks noChangeShapeType="1"/>
              <a:stCxn id="24632" idx="0"/>
              <a:endCxn id="24621" idx="4"/>
            </p:cNvCxnSpPr>
            <p:nvPr/>
          </p:nvCxnSpPr>
          <p:spPr bwMode="auto">
            <a:xfrm flipH="1" flipV="1">
              <a:off x="3906" y="3205"/>
              <a:ext cx="3" cy="191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24634" name="Text Box 88"/>
            <p:cNvSpPr txBox="1">
              <a:spLocks noChangeArrowheads="1"/>
            </p:cNvSpPr>
            <p:nvPr/>
          </p:nvSpPr>
          <p:spPr bwMode="auto">
            <a:xfrm>
              <a:off x="3600" y="3235"/>
              <a:ext cx="217" cy="173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200" b="1"/>
                <a:t>R</a:t>
              </a:r>
              <a:r>
                <a:rPr lang="en-US" sz="1200" b="1" baseline="-25000"/>
                <a:t>0</a:t>
              </a:r>
            </a:p>
          </p:txBody>
        </p:sp>
        <p:sp>
          <p:nvSpPr>
            <p:cNvPr id="24635" name="Oval 89"/>
            <p:cNvSpPr>
              <a:spLocks noChangeArrowheads="1"/>
            </p:cNvSpPr>
            <p:nvPr/>
          </p:nvSpPr>
          <p:spPr bwMode="auto">
            <a:xfrm>
              <a:off x="3475" y="3402"/>
              <a:ext cx="46" cy="4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36" name="Oval 90"/>
            <p:cNvSpPr>
              <a:spLocks noChangeArrowheads="1"/>
            </p:cNvSpPr>
            <p:nvPr/>
          </p:nvSpPr>
          <p:spPr bwMode="auto">
            <a:xfrm>
              <a:off x="3477" y="3166"/>
              <a:ext cx="46" cy="4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37" name="Oval 91"/>
            <p:cNvSpPr>
              <a:spLocks noChangeArrowheads="1"/>
            </p:cNvSpPr>
            <p:nvPr/>
          </p:nvSpPr>
          <p:spPr bwMode="auto">
            <a:xfrm>
              <a:off x="3475" y="2722"/>
              <a:ext cx="46" cy="4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38" name="Oval 92"/>
            <p:cNvSpPr>
              <a:spLocks noChangeArrowheads="1"/>
            </p:cNvSpPr>
            <p:nvPr/>
          </p:nvSpPr>
          <p:spPr bwMode="auto">
            <a:xfrm>
              <a:off x="3475" y="2324"/>
              <a:ext cx="46" cy="4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39" name="Oval 93"/>
            <p:cNvSpPr>
              <a:spLocks noChangeArrowheads="1"/>
            </p:cNvSpPr>
            <p:nvPr/>
          </p:nvSpPr>
          <p:spPr bwMode="auto">
            <a:xfrm>
              <a:off x="3216" y="3409"/>
              <a:ext cx="46" cy="4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24640" name="AutoShape 94"/>
            <p:cNvCxnSpPr>
              <a:cxnSpLocks noChangeShapeType="1"/>
              <a:stCxn id="24639" idx="7"/>
            </p:cNvCxnSpPr>
            <p:nvPr/>
          </p:nvCxnSpPr>
          <p:spPr bwMode="auto">
            <a:xfrm flipV="1">
              <a:off x="3255" y="3312"/>
              <a:ext cx="220" cy="104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24641" name="Oval 95"/>
            <p:cNvSpPr>
              <a:spLocks noChangeArrowheads="1"/>
            </p:cNvSpPr>
            <p:nvPr/>
          </p:nvSpPr>
          <p:spPr bwMode="auto">
            <a:xfrm>
              <a:off x="3216" y="3169"/>
              <a:ext cx="46" cy="4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24642" name="AutoShape 96"/>
            <p:cNvCxnSpPr>
              <a:cxnSpLocks noChangeShapeType="1"/>
              <a:stCxn id="24641" idx="7"/>
            </p:cNvCxnSpPr>
            <p:nvPr/>
          </p:nvCxnSpPr>
          <p:spPr bwMode="auto">
            <a:xfrm flipV="1">
              <a:off x="3255" y="3072"/>
              <a:ext cx="220" cy="104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24643" name="Oval 97"/>
            <p:cNvSpPr>
              <a:spLocks noChangeArrowheads="1"/>
            </p:cNvSpPr>
            <p:nvPr/>
          </p:nvSpPr>
          <p:spPr bwMode="auto">
            <a:xfrm>
              <a:off x="3216" y="2731"/>
              <a:ext cx="46" cy="4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24644" name="AutoShape 98"/>
            <p:cNvCxnSpPr>
              <a:cxnSpLocks noChangeShapeType="1"/>
              <a:stCxn id="24643" idx="7"/>
            </p:cNvCxnSpPr>
            <p:nvPr/>
          </p:nvCxnSpPr>
          <p:spPr bwMode="auto">
            <a:xfrm flipV="1">
              <a:off x="3255" y="2634"/>
              <a:ext cx="220" cy="104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24645" name="Oval 99"/>
            <p:cNvSpPr>
              <a:spLocks noChangeArrowheads="1"/>
            </p:cNvSpPr>
            <p:nvPr/>
          </p:nvSpPr>
          <p:spPr bwMode="auto">
            <a:xfrm>
              <a:off x="3216" y="2338"/>
              <a:ext cx="46" cy="4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24646" name="AutoShape 100"/>
            <p:cNvCxnSpPr>
              <a:cxnSpLocks noChangeShapeType="1"/>
              <a:stCxn id="24645" idx="7"/>
            </p:cNvCxnSpPr>
            <p:nvPr/>
          </p:nvCxnSpPr>
          <p:spPr bwMode="auto">
            <a:xfrm flipV="1">
              <a:off x="3255" y="2241"/>
              <a:ext cx="220" cy="104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24647" name="AutoShape 101"/>
            <p:cNvCxnSpPr>
              <a:cxnSpLocks noChangeShapeType="1"/>
              <a:stCxn id="24639" idx="2"/>
            </p:cNvCxnSpPr>
            <p:nvPr/>
          </p:nvCxnSpPr>
          <p:spPr bwMode="auto">
            <a:xfrm rot="10800000">
              <a:off x="3120" y="3188"/>
              <a:ext cx="96" cy="245"/>
            </a:xfrm>
            <a:prstGeom prst="bentConnector2">
              <a:avLst/>
            </a:prstGeom>
            <a:noFill/>
            <a:ln w="1905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24648" name="AutoShape 102"/>
            <p:cNvCxnSpPr>
              <a:cxnSpLocks noChangeShapeType="1"/>
              <a:stCxn id="24641" idx="2"/>
            </p:cNvCxnSpPr>
            <p:nvPr/>
          </p:nvCxnSpPr>
          <p:spPr bwMode="auto">
            <a:xfrm flipH="1">
              <a:off x="3120" y="3193"/>
              <a:ext cx="96" cy="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24649" name="AutoShape 103"/>
            <p:cNvCxnSpPr>
              <a:cxnSpLocks noChangeShapeType="1"/>
              <a:stCxn id="24643" idx="2"/>
            </p:cNvCxnSpPr>
            <p:nvPr/>
          </p:nvCxnSpPr>
          <p:spPr bwMode="auto">
            <a:xfrm flipH="1" flipV="1">
              <a:off x="3123" y="2754"/>
              <a:ext cx="93" cy="1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24650" name="AutoShape 104"/>
            <p:cNvCxnSpPr>
              <a:cxnSpLocks noChangeShapeType="1"/>
              <a:stCxn id="24645" idx="2"/>
            </p:cNvCxnSpPr>
            <p:nvPr/>
          </p:nvCxnSpPr>
          <p:spPr bwMode="auto">
            <a:xfrm flipH="1">
              <a:off x="3123" y="2362"/>
              <a:ext cx="93" cy="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24651" name="Text Box 105"/>
            <p:cNvSpPr txBox="1">
              <a:spLocks noChangeArrowheads="1"/>
            </p:cNvSpPr>
            <p:nvPr/>
          </p:nvSpPr>
          <p:spPr bwMode="auto">
            <a:xfrm>
              <a:off x="3015" y="1934"/>
              <a:ext cx="218" cy="173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200" b="1"/>
                <a:t>v</a:t>
              </a:r>
              <a:r>
                <a:rPr lang="en-US" sz="1200" b="1" baseline="-25000"/>
                <a:t>in</a:t>
              </a:r>
            </a:p>
          </p:txBody>
        </p:sp>
        <p:cxnSp>
          <p:nvCxnSpPr>
            <p:cNvPr id="24652" name="AutoShape 106"/>
            <p:cNvCxnSpPr>
              <a:cxnSpLocks noChangeShapeType="1"/>
            </p:cNvCxnSpPr>
            <p:nvPr/>
          </p:nvCxnSpPr>
          <p:spPr bwMode="auto">
            <a:xfrm flipV="1">
              <a:off x="3120" y="2747"/>
              <a:ext cx="0" cy="446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 type="none" w="lg" len="lg"/>
              <a:tailEnd type="none" w="lg" len="lg"/>
            </a:ln>
          </p:spPr>
        </p:cxnSp>
        <p:cxnSp>
          <p:nvCxnSpPr>
            <p:cNvPr id="24653" name="AutoShape 107"/>
            <p:cNvCxnSpPr>
              <a:cxnSpLocks noChangeShapeType="1"/>
            </p:cNvCxnSpPr>
            <p:nvPr/>
          </p:nvCxnSpPr>
          <p:spPr bwMode="auto">
            <a:xfrm flipV="1">
              <a:off x="3120" y="2134"/>
              <a:ext cx="3" cy="613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24654" name="Text Box 108"/>
            <p:cNvSpPr txBox="1">
              <a:spLocks noChangeArrowheads="1"/>
            </p:cNvSpPr>
            <p:nvPr/>
          </p:nvSpPr>
          <p:spPr bwMode="auto">
            <a:xfrm>
              <a:off x="3248" y="2345"/>
              <a:ext cx="258" cy="173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200" b="1"/>
                <a:t>b</a:t>
              </a:r>
              <a:r>
                <a:rPr lang="en-US" sz="1200" b="1" baseline="-25000"/>
                <a:t>n-1</a:t>
              </a:r>
            </a:p>
          </p:txBody>
        </p:sp>
        <p:sp>
          <p:nvSpPr>
            <p:cNvPr id="24655" name="Text Box 109"/>
            <p:cNvSpPr txBox="1">
              <a:spLocks noChangeArrowheads="1"/>
            </p:cNvSpPr>
            <p:nvPr/>
          </p:nvSpPr>
          <p:spPr bwMode="auto">
            <a:xfrm>
              <a:off x="3246" y="2736"/>
              <a:ext cx="258" cy="173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200" b="1"/>
                <a:t>b</a:t>
              </a:r>
              <a:r>
                <a:rPr lang="en-US" sz="1200" b="1" baseline="-25000"/>
                <a:t>n-2</a:t>
              </a:r>
            </a:p>
          </p:txBody>
        </p:sp>
        <p:sp>
          <p:nvSpPr>
            <p:cNvPr id="24656" name="Text Box 110"/>
            <p:cNvSpPr txBox="1">
              <a:spLocks noChangeArrowheads="1"/>
            </p:cNvSpPr>
            <p:nvPr/>
          </p:nvSpPr>
          <p:spPr bwMode="auto">
            <a:xfrm>
              <a:off x="3264" y="3139"/>
              <a:ext cx="201" cy="173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200" b="1"/>
                <a:t>b</a:t>
              </a:r>
              <a:r>
                <a:rPr lang="en-US" sz="1200" b="1" baseline="-25000"/>
                <a:t>1</a:t>
              </a:r>
            </a:p>
          </p:txBody>
        </p:sp>
        <p:sp>
          <p:nvSpPr>
            <p:cNvPr id="24657" name="Text Box 111"/>
            <p:cNvSpPr txBox="1">
              <a:spLocks noChangeArrowheads="1"/>
            </p:cNvSpPr>
            <p:nvPr/>
          </p:nvSpPr>
          <p:spPr bwMode="auto">
            <a:xfrm>
              <a:off x="3264" y="3379"/>
              <a:ext cx="201" cy="173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200" b="1"/>
                <a:t>b</a:t>
              </a:r>
              <a:r>
                <a:rPr lang="en-US" sz="1200" b="1" baseline="-25000"/>
                <a:t>0</a:t>
              </a:r>
            </a:p>
          </p:txBody>
        </p:sp>
      </p:grpSp>
      <p:graphicFrame>
        <p:nvGraphicFramePr>
          <p:cNvPr id="24579" name="Object 112"/>
          <p:cNvGraphicFramePr>
            <a:graphicFrameLocks noChangeAspect="1"/>
          </p:cNvGraphicFramePr>
          <p:nvPr>
            <p:ph sz="quarter" idx="3"/>
          </p:nvPr>
        </p:nvGraphicFramePr>
        <p:xfrm>
          <a:off x="4962525" y="2511425"/>
          <a:ext cx="2800350" cy="1031875"/>
        </p:xfrm>
        <a:graphic>
          <a:graphicData uri="http://schemas.openxmlformats.org/presentationml/2006/ole">
            <p:oleObj spid="_x0000_s24579" name="Equation" r:id="rId4" imgW="1206360" imgH="444240" progId="Equation.3">
              <p:embed/>
            </p:oleObj>
          </a:graphicData>
        </a:graphic>
      </p:graphicFrame>
      <p:graphicFrame>
        <p:nvGraphicFramePr>
          <p:cNvPr id="24580" name="Object 113"/>
          <p:cNvGraphicFramePr>
            <a:graphicFrameLocks noChangeAspect="1"/>
          </p:cNvGraphicFramePr>
          <p:nvPr/>
        </p:nvGraphicFramePr>
        <p:xfrm>
          <a:off x="5257800" y="3725863"/>
          <a:ext cx="1295400" cy="979487"/>
        </p:xfrm>
        <a:graphic>
          <a:graphicData uri="http://schemas.openxmlformats.org/presentationml/2006/ole">
            <p:oleObj spid="_x0000_s24580" name="Equation" r:id="rId5" imgW="520560" imgH="393480" progId="Equation.3">
              <p:embed/>
            </p:oleObj>
          </a:graphicData>
        </a:graphic>
      </p:graphicFrame>
      <p:sp>
        <p:nvSpPr>
          <p:cNvPr id="24587" name="Text Box 114"/>
          <p:cNvSpPr txBox="1">
            <a:spLocks noChangeArrowheads="1"/>
          </p:cNvSpPr>
          <p:nvPr/>
        </p:nvSpPr>
        <p:spPr bwMode="auto">
          <a:xfrm>
            <a:off x="4038600" y="4003675"/>
            <a:ext cx="954088" cy="400050"/>
          </a:xfrm>
          <a:prstGeom prst="rect">
            <a:avLst/>
          </a:prstGeom>
          <a:solidFill>
            <a:srgbClr val="FFFF99">
              <a:alpha val="70195"/>
            </a:srgbClr>
          </a:solidFill>
          <a:ln w="1905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2000"/>
              <a:t>Choose</a:t>
            </a:r>
          </a:p>
        </p:txBody>
      </p:sp>
      <p:sp>
        <p:nvSpPr>
          <p:cNvPr id="24588" name="Text Box 115"/>
          <p:cNvSpPr txBox="1">
            <a:spLocks noChangeArrowheads="1"/>
          </p:cNvSpPr>
          <p:nvPr/>
        </p:nvSpPr>
        <p:spPr bwMode="auto">
          <a:xfrm>
            <a:off x="4084638" y="5235575"/>
            <a:ext cx="868362" cy="415925"/>
          </a:xfrm>
          <a:prstGeom prst="rect">
            <a:avLst/>
          </a:prstGeom>
          <a:solidFill>
            <a:srgbClr val="FFFF99">
              <a:alpha val="70195"/>
            </a:srgbClr>
          </a:solidFill>
          <a:ln w="1905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2000"/>
              <a:t>THUS</a:t>
            </a:r>
          </a:p>
        </p:txBody>
      </p:sp>
      <p:sp>
        <p:nvSpPr>
          <p:cNvPr id="24589" name="Rectangle 116"/>
          <p:cNvSpPr>
            <a:spLocks noChangeArrowheads="1"/>
          </p:cNvSpPr>
          <p:nvPr/>
        </p:nvSpPr>
        <p:spPr bwMode="auto">
          <a:xfrm>
            <a:off x="6900863" y="2743200"/>
            <a:ext cx="828675" cy="568325"/>
          </a:xfrm>
          <a:prstGeom prst="rect">
            <a:avLst/>
          </a:prstGeom>
          <a:solidFill>
            <a:srgbClr val="800000">
              <a:alpha val="20000"/>
            </a:srgbClr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4590" name="Text Box 117"/>
          <p:cNvSpPr txBox="1">
            <a:spLocks noChangeArrowheads="1"/>
          </p:cNvSpPr>
          <p:nvPr/>
        </p:nvSpPr>
        <p:spPr bwMode="auto">
          <a:xfrm>
            <a:off x="7326313" y="3778250"/>
            <a:ext cx="1436687" cy="593725"/>
          </a:xfrm>
          <a:prstGeom prst="rect">
            <a:avLst/>
          </a:prstGeom>
          <a:solidFill>
            <a:srgbClr val="FFFF99">
              <a:alpha val="70195"/>
            </a:srgbClr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>
            <a:spAutoFit/>
          </a:bodyPr>
          <a:lstStyle/>
          <a:p>
            <a:r>
              <a:rPr lang="en-US" sz="1600" b="1"/>
              <a:t>v</a:t>
            </a:r>
            <a:r>
              <a:rPr lang="en-US" sz="1600" b="1" baseline="-25000"/>
              <a:t>si</a:t>
            </a:r>
            <a:r>
              <a:rPr lang="en-US" sz="1600"/>
              <a:t> in summing amplifier</a:t>
            </a:r>
          </a:p>
        </p:txBody>
      </p:sp>
      <p:cxnSp>
        <p:nvCxnSpPr>
          <p:cNvPr id="24591" name="AutoShape 118"/>
          <p:cNvCxnSpPr>
            <a:cxnSpLocks noChangeShapeType="1"/>
            <a:stCxn id="24590" idx="0"/>
            <a:endCxn id="24589" idx="2"/>
          </p:cNvCxnSpPr>
          <p:nvPr/>
        </p:nvCxnSpPr>
        <p:spPr bwMode="auto">
          <a:xfrm flipH="1" flipV="1">
            <a:off x="7315200" y="3311525"/>
            <a:ext cx="730250" cy="4667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 type="none" w="lg" len="lg"/>
            <a:tailEnd type="triangle" w="lg" len="lg"/>
          </a:ln>
        </p:spPr>
      </p:cxnSp>
    </p:spTree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ECEN 301</a:t>
            </a:r>
          </a:p>
        </p:txBody>
      </p:sp>
      <p:sp>
        <p:nvSpPr>
          <p:cNvPr id="97283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Discussion #25 – Final Review</a:t>
            </a:r>
          </a:p>
        </p:txBody>
      </p:sp>
      <p:sp>
        <p:nvSpPr>
          <p:cNvPr id="97284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4FC02555-587B-439D-AB31-381D09526433}" type="slidenum">
              <a:rPr lang="en-US" smtClean="0"/>
              <a:pPr lvl="1"/>
              <a:t>89</a:t>
            </a:fld>
            <a:endParaRPr lang="en-US" smtClean="0"/>
          </a:p>
        </p:txBody>
      </p:sp>
      <p:sp>
        <p:nvSpPr>
          <p:cNvPr id="972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Digital to Analog Converter (DAC)</a:t>
            </a:r>
          </a:p>
        </p:txBody>
      </p:sp>
      <p:sp>
        <p:nvSpPr>
          <p:cNvPr id="9728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333500"/>
            <a:ext cx="8763000" cy="1409700"/>
          </a:xfrm>
        </p:spPr>
        <p:txBody>
          <a:bodyPr/>
          <a:lstStyle/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sz="2800" b="1" u="sng" smtClean="0"/>
              <a:t>Example10</a:t>
            </a:r>
            <a:r>
              <a:rPr lang="en-US" sz="2800" smtClean="0"/>
              <a:t>: find the smallest resolution </a:t>
            </a:r>
            <a:r>
              <a:rPr lang="el-GR" sz="2800" smtClean="0">
                <a:cs typeface="Times New Roman" pitchFamily="18" charset="0"/>
              </a:rPr>
              <a:t>δ</a:t>
            </a:r>
            <a:r>
              <a:rPr lang="en-US" sz="2800" smtClean="0">
                <a:cs typeface="Times New Roman" pitchFamily="18" charset="0"/>
              </a:rPr>
              <a:t>v of an 8-bit DAC</a:t>
            </a:r>
            <a:endParaRPr lang="el-GR" sz="2800" smtClean="0">
              <a:cs typeface="Times New Roman" pitchFamily="18" charset="0"/>
            </a:endParaRP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sz="2800" smtClean="0"/>
              <a:t>	v</a:t>
            </a:r>
            <a:r>
              <a:rPr lang="en-US" sz="2800" baseline="-25000" smtClean="0"/>
              <a:t>aMax</a:t>
            </a:r>
            <a:r>
              <a:rPr lang="en-US" sz="2800" smtClean="0"/>
              <a:t> = 12V</a:t>
            </a:r>
          </a:p>
        </p:txBody>
      </p:sp>
      <p:grpSp>
        <p:nvGrpSpPr>
          <p:cNvPr id="97287" name="Group 4"/>
          <p:cNvGrpSpPr>
            <a:grpSpLocks/>
          </p:cNvGrpSpPr>
          <p:nvPr/>
        </p:nvGrpSpPr>
        <p:grpSpPr bwMode="auto">
          <a:xfrm>
            <a:off x="1017588" y="2933700"/>
            <a:ext cx="2973387" cy="2568575"/>
            <a:chOff x="3015" y="1934"/>
            <a:chExt cx="1873" cy="1618"/>
          </a:xfrm>
        </p:grpSpPr>
        <p:sp>
          <p:nvSpPr>
            <p:cNvPr id="97288" name="AutoShape 5"/>
            <p:cNvSpPr>
              <a:spLocks noChangeArrowheads="1"/>
            </p:cNvSpPr>
            <p:nvPr/>
          </p:nvSpPr>
          <p:spPr bwMode="auto">
            <a:xfrm rot="5400000" flipH="1">
              <a:off x="4183" y="2260"/>
              <a:ext cx="473" cy="378"/>
            </a:xfrm>
            <a:prstGeom prst="triangle">
              <a:avLst>
                <a:gd name="adj" fmla="val 50000"/>
              </a:avLst>
            </a:prstGeom>
            <a:solidFill>
              <a:srgbClr val="8495A9">
                <a:alpha val="50195"/>
              </a:srgbClr>
            </a:solidFill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7289" name="Text Box 6"/>
            <p:cNvSpPr txBox="1">
              <a:spLocks noChangeArrowheads="1"/>
            </p:cNvSpPr>
            <p:nvPr/>
          </p:nvSpPr>
          <p:spPr bwMode="auto">
            <a:xfrm>
              <a:off x="4205" y="2220"/>
              <a:ext cx="180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600"/>
                <a:t>–</a:t>
              </a:r>
            </a:p>
          </p:txBody>
        </p:sp>
        <p:sp>
          <p:nvSpPr>
            <p:cNvPr id="97290" name="Text Box 7"/>
            <p:cNvSpPr txBox="1">
              <a:spLocks noChangeArrowheads="1"/>
            </p:cNvSpPr>
            <p:nvPr/>
          </p:nvSpPr>
          <p:spPr bwMode="auto">
            <a:xfrm>
              <a:off x="4188" y="2441"/>
              <a:ext cx="188" cy="21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600"/>
                <a:t>+</a:t>
              </a:r>
            </a:p>
          </p:txBody>
        </p:sp>
        <p:sp>
          <p:nvSpPr>
            <p:cNvPr id="97291" name="Line 8"/>
            <p:cNvSpPr>
              <a:spLocks noChangeShapeType="1"/>
            </p:cNvSpPr>
            <p:nvPr/>
          </p:nvSpPr>
          <p:spPr bwMode="auto">
            <a:xfrm flipH="1">
              <a:off x="4070" y="2567"/>
              <a:ext cx="16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7292" name="Oval 9"/>
            <p:cNvSpPr>
              <a:spLocks noChangeArrowheads="1"/>
            </p:cNvSpPr>
            <p:nvPr/>
          </p:nvSpPr>
          <p:spPr bwMode="auto">
            <a:xfrm>
              <a:off x="4026" y="2543"/>
              <a:ext cx="46" cy="4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7293" name="Oval 10"/>
            <p:cNvSpPr>
              <a:spLocks noChangeArrowheads="1"/>
            </p:cNvSpPr>
            <p:nvPr/>
          </p:nvSpPr>
          <p:spPr bwMode="auto">
            <a:xfrm>
              <a:off x="4023" y="2317"/>
              <a:ext cx="46" cy="48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7294" name="Line 11"/>
            <p:cNvSpPr>
              <a:spLocks noChangeShapeType="1"/>
            </p:cNvSpPr>
            <p:nvPr/>
          </p:nvSpPr>
          <p:spPr bwMode="auto">
            <a:xfrm flipH="1">
              <a:off x="4070" y="2342"/>
              <a:ext cx="16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7295" name="Line 12"/>
            <p:cNvSpPr>
              <a:spLocks noChangeShapeType="1"/>
            </p:cNvSpPr>
            <p:nvPr/>
          </p:nvSpPr>
          <p:spPr bwMode="auto">
            <a:xfrm flipH="1">
              <a:off x="4604" y="2448"/>
              <a:ext cx="16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7296" name="Oval 13"/>
            <p:cNvSpPr>
              <a:spLocks noChangeArrowheads="1"/>
            </p:cNvSpPr>
            <p:nvPr/>
          </p:nvSpPr>
          <p:spPr bwMode="auto">
            <a:xfrm>
              <a:off x="4762" y="2425"/>
              <a:ext cx="47" cy="4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7297" name="Oval 14"/>
            <p:cNvSpPr>
              <a:spLocks noChangeArrowheads="1"/>
            </p:cNvSpPr>
            <p:nvPr/>
          </p:nvSpPr>
          <p:spPr bwMode="auto">
            <a:xfrm>
              <a:off x="4760" y="3030"/>
              <a:ext cx="46" cy="48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7298" name="Oval 15"/>
            <p:cNvSpPr>
              <a:spLocks noChangeArrowheads="1"/>
            </p:cNvSpPr>
            <p:nvPr/>
          </p:nvSpPr>
          <p:spPr bwMode="auto">
            <a:xfrm>
              <a:off x="3963" y="3030"/>
              <a:ext cx="46" cy="48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97299" name="AutoShape 16"/>
            <p:cNvCxnSpPr>
              <a:cxnSpLocks noChangeShapeType="1"/>
              <a:stCxn id="97297" idx="2"/>
              <a:endCxn id="97298" idx="6"/>
            </p:cNvCxnSpPr>
            <p:nvPr/>
          </p:nvCxnSpPr>
          <p:spPr bwMode="auto">
            <a:xfrm flipH="1">
              <a:off x="4009" y="3054"/>
              <a:ext cx="751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97300" name="AutoShape 17"/>
            <p:cNvCxnSpPr>
              <a:cxnSpLocks noChangeShapeType="1"/>
              <a:stCxn id="97292" idx="2"/>
              <a:endCxn id="97298" idx="0"/>
            </p:cNvCxnSpPr>
            <p:nvPr/>
          </p:nvCxnSpPr>
          <p:spPr bwMode="auto">
            <a:xfrm rot="10800000" flipV="1">
              <a:off x="3986" y="2567"/>
              <a:ext cx="40" cy="463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sp>
          <p:nvSpPr>
            <p:cNvPr id="97301" name="Text Box 18"/>
            <p:cNvSpPr txBox="1">
              <a:spLocks noChangeArrowheads="1"/>
            </p:cNvSpPr>
            <p:nvPr/>
          </p:nvSpPr>
          <p:spPr bwMode="auto">
            <a:xfrm>
              <a:off x="4664" y="2445"/>
              <a:ext cx="224" cy="520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600"/>
                <a:t>+</a:t>
              </a:r>
            </a:p>
            <a:p>
              <a:r>
                <a:rPr lang="en-US" sz="1600" b="1"/>
                <a:t>v</a:t>
              </a:r>
              <a:r>
                <a:rPr lang="en-US" sz="1600" b="1" baseline="-25000"/>
                <a:t>a</a:t>
              </a:r>
              <a:endParaRPr lang="en-US" sz="1600"/>
            </a:p>
            <a:p>
              <a:r>
                <a:rPr lang="en-US" sz="1600"/>
                <a:t>–</a:t>
              </a:r>
            </a:p>
          </p:txBody>
        </p:sp>
        <p:grpSp>
          <p:nvGrpSpPr>
            <p:cNvPr id="97302" name="Group 19"/>
            <p:cNvGrpSpPr>
              <a:grpSpLocks/>
            </p:cNvGrpSpPr>
            <p:nvPr/>
          </p:nvGrpSpPr>
          <p:grpSpPr bwMode="auto">
            <a:xfrm rot="5400000" flipH="1" flipV="1">
              <a:off x="4398" y="2022"/>
              <a:ext cx="69" cy="161"/>
              <a:chOff x="3450" y="2313"/>
              <a:chExt cx="111" cy="216"/>
            </a:xfrm>
          </p:grpSpPr>
          <p:sp>
            <p:nvSpPr>
              <p:cNvPr id="97387" name="Line 20"/>
              <p:cNvSpPr>
                <a:spLocks noChangeShapeType="1"/>
              </p:cNvSpPr>
              <p:nvPr/>
            </p:nvSpPr>
            <p:spPr bwMode="auto">
              <a:xfrm>
                <a:off x="3498" y="2313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7388" name="Line 21"/>
              <p:cNvSpPr>
                <a:spLocks noChangeShapeType="1"/>
              </p:cNvSpPr>
              <p:nvPr/>
            </p:nvSpPr>
            <p:spPr bwMode="auto">
              <a:xfrm flipH="1">
                <a:off x="3450" y="2334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7389" name="Line 22"/>
              <p:cNvSpPr>
                <a:spLocks noChangeShapeType="1"/>
              </p:cNvSpPr>
              <p:nvPr/>
            </p:nvSpPr>
            <p:spPr bwMode="auto">
              <a:xfrm>
                <a:off x="3450" y="2505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7390" name="Line 23"/>
              <p:cNvSpPr>
                <a:spLocks noChangeShapeType="1"/>
              </p:cNvSpPr>
              <p:nvPr/>
            </p:nvSpPr>
            <p:spPr bwMode="auto">
              <a:xfrm>
                <a:off x="3453" y="2355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7391" name="Line 24"/>
              <p:cNvSpPr>
                <a:spLocks noChangeShapeType="1"/>
              </p:cNvSpPr>
              <p:nvPr/>
            </p:nvSpPr>
            <p:spPr bwMode="auto">
              <a:xfrm flipH="1">
                <a:off x="3453" y="2400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7392" name="Line 25"/>
              <p:cNvSpPr>
                <a:spLocks noChangeShapeType="1"/>
              </p:cNvSpPr>
              <p:nvPr/>
            </p:nvSpPr>
            <p:spPr bwMode="auto">
              <a:xfrm>
                <a:off x="3453" y="2427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7393" name="Line 26"/>
              <p:cNvSpPr>
                <a:spLocks noChangeShapeType="1"/>
              </p:cNvSpPr>
              <p:nvPr/>
            </p:nvSpPr>
            <p:spPr bwMode="auto">
              <a:xfrm flipH="1">
                <a:off x="3453" y="2472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cxnSp>
          <p:nvCxnSpPr>
            <p:cNvPr id="97303" name="AutoShape 27"/>
            <p:cNvCxnSpPr>
              <a:cxnSpLocks noChangeShapeType="1"/>
              <a:stCxn id="97293" idx="0"/>
              <a:endCxn id="97387" idx="0"/>
            </p:cNvCxnSpPr>
            <p:nvPr/>
          </p:nvCxnSpPr>
          <p:spPr bwMode="auto">
            <a:xfrm rot="-5400000">
              <a:off x="4095" y="2058"/>
              <a:ext cx="210" cy="307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97304" name="AutoShape 28"/>
            <p:cNvCxnSpPr>
              <a:cxnSpLocks noChangeShapeType="1"/>
              <a:stCxn id="97296" idx="0"/>
              <a:endCxn id="97389" idx="1"/>
            </p:cNvCxnSpPr>
            <p:nvPr/>
          </p:nvCxnSpPr>
          <p:spPr bwMode="auto">
            <a:xfrm rot="5400000" flipH="1">
              <a:off x="4488" y="2128"/>
              <a:ext cx="323" cy="271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grpSp>
          <p:nvGrpSpPr>
            <p:cNvPr id="97305" name="Group 29"/>
            <p:cNvGrpSpPr>
              <a:grpSpLocks/>
            </p:cNvGrpSpPr>
            <p:nvPr/>
          </p:nvGrpSpPr>
          <p:grpSpPr bwMode="auto">
            <a:xfrm rot="5400000" flipH="1" flipV="1">
              <a:off x="3676" y="2261"/>
              <a:ext cx="69" cy="161"/>
              <a:chOff x="3450" y="2313"/>
              <a:chExt cx="111" cy="216"/>
            </a:xfrm>
          </p:grpSpPr>
          <p:sp>
            <p:nvSpPr>
              <p:cNvPr id="97380" name="Line 30"/>
              <p:cNvSpPr>
                <a:spLocks noChangeShapeType="1"/>
              </p:cNvSpPr>
              <p:nvPr/>
            </p:nvSpPr>
            <p:spPr bwMode="auto">
              <a:xfrm>
                <a:off x="3498" y="2313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7381" name="Line 31"/>
              <p:cNvSpPr>
                <a:spLocks noChangeShapeType="1"/>
              </p:cNvSpPr>
              <p:nvPr/>
            </p:nvSpPr>
            <p:spPr bwMode="auto">
              <a:xfrm flipH="1">
                <a:off x="3450" y="2334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7382" name="Line 32"/>
              <p:cNvSpPr>
                <a:spLocks noChangeShapeType="1"/>
              </p:cNvSpPr>
              <p:nvPr/>
            </p:nvSpPr>
            <p:spPr bwMode="auto">
              <a:xfrm>
                <a:off x="3450" y="2505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7383" name="Line 33"/>
              <p:cNvSpPr>
                <a:spLocks noChangeShapeType="1"/>
              </p:cNvSpPr>
              <p:nvPr/>
            </p:nvSpPr>
            <p:spPr bwMode="auto">
              <a:xfrm>
                <a:off x="3453" y="2355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7384" name="Line 34"/>
              <p:cNvSpPr>
                <a:spLocks noChangeShapeType="1"/>
              </p:cNvSpPr>
              <p:nvPr/>
            </p:nvSpPr>
            <p:spPr bwMode="auto">
              <a:xfrm flipH="1">
                <a:off x="3453" y="2400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7385" name="Line 35"/>
              <p:cNvSpPr>
                <a:spLocks noChangeShapeType="1"/>
              </p:cNvSpPr>
              <p:nvPr/>
            </p:nvSpPr>
            <p:spPr bwMode="auto">
              <a:xfrm>
                <a:off x="3453" y="2427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7386" name="Line 36"/>
              <p:cNvSpPr>
                <a:spLocks noChangeShapeType="1"/>
              </p:cNvSpPr>
              <p:nvPr/>
            </p:nvSpPr>
            <p:spPr bwMode="auto">
              <a:xfrm flipH="1">
                <a:off x="3453" y="2472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cxnSp>
          <p:nvCxnSpPr>
            <p:cNvPr id="97306" name="AutoShape 37"/>
            <p:cNvCxnSpPr>
              <a:cxnSpLocks noChangeShapeType="1"/>
              <a:stCxn id="97334" idx="6"/>
              <a:endCxn id="97380" idx="0"/>
            </p:cNvCxnSpPr>
            <p:nvPr/>
          </p:nvCxnSpPr>
          <p:spPr bwMode="auto">
            <a:xfrm flipV="1">
              <a:off x="3521" y="2347"/>
              <a:ext cx="110" cy="1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97307" name="AutoShape 38"/>
            <p:cNvCxnSpPr>
              <a:cxnSpLocks noChangeShapeType="1"/>
              <a:stCxn id="97308" idx="2"/>
              <a:endCxn id="97382" idx="1"/>
            </p:cNvCxnSpPr>
            <p:nvPr/>
          </p:nvCxnSpPr>
          <p:spPr bwMode="auto">
            <a:xfrm flipH="1" flipV="1">
              <a:off x="3792" y="2341"/>
              <a:ext cx="87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97308" name="Oval 39"/>
            <p:cNvSpPr>
              <a:spLocks noChangeArrowheads="1"/>
            </p:cNvSpPr>
            <p:nvPr/>
          </p:nvSpPr>
          <p:spPr bwMode="auto">
            <a:xfrm>
              <a:off x="3879" y="2317"/>
              <a:ext cx="48" cy="48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97309" name="AutoShape 40"/>
            <p:cNvCxnSpPr>
              <a:cxnSpLocks noChangeShapeType="1"/>
              <a:stCxn id="97308" idx="6"/>
              <a:endCxn id="97293" idx="2"/>
            </p:cNvCxnSpPr>
            <p:nvPr/>
          </p:nvCxnSpPr>
          <p:spPr bwMode="auto">
            <a:xfrm>
              <a:off x="3927" y="2341"/>
              <a:ext cx="96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grpSp>
          <p:nvGrpSpPr>
            <p:cNvPr id="97310" name="Group 41"/>
            <p:cNvGrpSpPr>
              <a:grpSpLocks/>
            </p:cNvGrpSpPr>
            <p:nvPr/>
          </p:nvGrpSpPr>
          <p:grpSpPr bwMode="auto">
            <a:xfrm rot="5400000" flipH="1" flipV="1">
              <a:off x="3677" y="2660"/>
              <a:ext cx="68" cy="161"/>
              <a:chOff x="3450" y="2313"/>
              <a:chExt cx="111" cy="216"/>
            </a:xfrm>
          </p:grpSpPr>
          <p:sp>
            <p:nvSpPr>
              <p:cNvPr id="97373" name="Line 42"/>
              <p:cNvSpPr>
                <a:spLocks noChangeShapeType="1"/>
              </p:cNvSpPr>
              <p:nvPr/>
            </p:nvSpPr>
            <p:spPr bwMode="auto">
              <a:xfrm>
                <a:off x="3498" y="2313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7374" name="Line 43"/>
              <p:cNvSpPr>
                <a:spLocks noChangeShapeType="1"/>
              </p:cNvSpPr>
              <p:nvPr/>
            </p:nvSpPr>
            <p:spPr bwMode="auto">
              <a:xfrm flipH="1">
                <a:off x="3450" y="2334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7375" name="Line 44"/>
              <p:cNvSpPr>
                <a:spLocks noChangeShapeType="1"/>
              </p:cNvSpPr>
              <p:nvPr/>
            </p:nvSpPr>
            <p:spPr bwMode="auto">
              <a:xfrm>
                <a:off x="3450" y="2505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7376" name="Line 45"/>
              <p:cNvSpPr>
                <a:spLocks noChangeShapeType="1"/>
              </p:cNvSpPr>
              <p:nvPr/>
            </p:nvSpPr>
            <p:spPr bwMode="auto">
              <a:xfrm>
                <a:off x="3453" y="2355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7377" name="Line 46"/>
              <p:cNvSpPr>
                <a:spLocks noChangeShapeType="1"/>
              </p:cNvSpPr>
              <p:nvPr/>
            </p:nvSpPr>
            <p:spPr bwMode="auto">
              <a:xfrm flipH="1">
                <a:off x="3453" y="2400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7378" name="Line 47"/>
              <p:cNvSpPr>
                <a:spLocks noChangeShapeType="1"/>
              </p:cNvSpPr>
              <p:nvPr/>
            </p:nvSpPr>
            <p:spPr bwMode="auto">
              <a:xfrm>
                <a:off x="3453" y="2427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7379" name="Line 48"/>
              <p:cNvSpPr>
                <a:spLocks noChangeShapeType="1"/>
              </p:cNvSpPr>
              <p:nvPr/>
            </p:nvSpPr>
            <p:spPr bwMode="auto">
              <a:xfrm flipH="1">
                <a:off x="3453" y="2472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cxnSp>
          <p:nvCxnSpPr>
            <p:cNvPr id="97311" name="AutoShape 49"/>
            <p:cNvCxnSpPr>
              <a:cxnSpLocks noChangeShapeType="1"/>
              <a:stCxn id="97333" idx="6"/>
              <a:endCxn id="97373" idx="0"/>
            </p:cNvCxnSpPr>
            <p:nvPr/>
          </p:nvCxnSpPr>
          <p:spPr bwMode="auto">
            <a:xfrm>
              <a:off x="3521" y="2746"/>
              <a:ext cx="110" cy="1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97312" name="AutoShape 50"/>
            <p:cNvCxnSpPr>
              <a:cxnSpLocks noChangeShapeType="1"/>
              <a:stCxn id="97313" idx="2"/>
              <a:endCxn id="97375" idx="1"/>
            </p:cNvCxnSpPr>
            <p:nvPr/>
          </p:nvCxnSpPr>
          <p:spPr bwMode="auto">
            <a:xfrm flipH="1" flipV="1">
              <a:off x="3791" y="2741"/>
              <a:ext cx="88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97313" name="Oval 51"/>
            <p:cNvSpPr>
              <a:spLocks noChangeArrowheads="1"/>
            </p:cNvSpPr>
            <p:nvPr/>
          </p:nvSpPr>
          <p:spPr bwMode="auto">
            <a:xfrm>
              <a:off x="3879" y="2717"/>
              <a:ext cx="48" cy="4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97314" name="Group 52"/>
            <p:cNvGrpSpPr>
              <a:grpSpLocks/>
            </p:cNvGrpSpPr>
            <p:nvPr/>
          </p:nvGrpSpPr>
          <p:grpSpPr bwMode="auto">
            <a:xfrm rot="5400000" flipH="1" flipV="1">
              <a:off x="3679" y="3103"/>
              <a:ext cx="69" cy="161"/>
              <a:chOff x="3450" y="2313"/>
              <a:chExt cx="111" cy="216"/>
            </a:xfrm>
          </p:grpSpPr>
          <p:sp>
            <p:nvSpPr>
              <p:cNvPr id="97366" name="Line 53"/>
              <p:cNvSpPr>
                <a:spLocks noChangeShapeType="1"/>
              </p:cNvSpPr>
              <p:nvPr/>
            </p:nvSpPr>
            <p:spPr bwMode="auto">
              <a:xfrm>
                <a:off x="3498" y="2313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7367" name="Line 54"/>
              <p:cNvSpPr>
                <a:spLocks noChangeShapeType="1"/>
              </p:cNvSpPr>
              <p:nvPr/>
            </p:nvSpPr>
            <p:spPr bwMode="auto">
              <a:xfrm flipH="1">
                <a:off x="3450" y="2334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7368" name="Line 55"/>
              <p:cNvSpPr>
                <a:spLocks noChangeShapeType="1"/>
              </p:cNvSpPr>
              <p:nvPr/>
            </p:nvSpPr>
            <p:spPr bwMode="auto">
              <a:xfrm>
                <a:off x="3450" y="2505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7369" name="Line 56"/>
              <p:cNvSpPr>
                <a:spLocks noChangeShapeType="1"/>
              </p:cNvSpPr>
              <p:nvPr/>
            </p:nvSpPr>
            <p:spPr bwMode="auto">
              <a:xfrm>
                <a:off x="3453" y="2355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7370" name="Line 57"/>
              <p:cNvSpPr>
                <a:spLocks noChangeShapeType="1"/>
              </p:cNvSpPr>
              <p:nvPr/>
            </p:nvSpPr>
            <p:spPr bwMode="auto">
              <a:xfrm flipH="1">
                <a:off x="3453" y="2400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7371" name="Line 58"/>
              <p:cNvSpPr>
                <a:spLocks noChangeShapeType="1"/>
              </p:cNvSpPr>
              <p:nvPr/>
            </p:nvSpPr>
            <p:spPr bwMode="auto">
              <a:xfrm>
                <a:off x="3453" y="2427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7372" name="Line 59"/>
              <p:cNvSpPr>
                <a:spLocks noChangeShapeType="1"/>
              </p:cNvSpPr>
              <p:nvPr/>
            </p:nvSpPr>
            <p:spPr bwMode="auto">
              <a:xfrm flipH="1">
                <a:off x="3453" y="2472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cxnSp>
          <p:nvCxnSpPr>
            <p:cNvPr id="97315" name="AutoShape 60"/>
            <p:cNvCxnSpPr>
              <a:cxnSpLocks noChangeShapeType="1"/>
              <a:stCxn id="97332" idx="6"/>
              <a:endCxn id="97366" idx="0"/>
            </p:cNvCxnSpPr>
            <p:nvPr/>
          </p:nvCxnSpPr>
          <p:spPr bwMode="auto">
            <a:xfrm flipV="1">
              <a:off x="3523" y="3189"/>
              <a:ext cx="112" cy="1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97316" name="AutoShape 61"/>
            <p:cNvCxnSpPr>
              <a:cxnSpLocks noChangeShapeType="1"/>
              <a:stCxn id="97317" idx="2"/>
              <a:endCxn id="97368" idx="1"/>
            </p:cNvCxnSpPr>
            <p:nvPr/>
          </p:nvCxnSpPr>
          <p:spPr bwMode="auto">
            <a:xfrm flipH="1" flipV="1">
              <a:off x="3794" y="3182"/>
              <a:ext cx="89" cy="1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97317" name="Oval 62"/>
            <p:cNvSpPr>
              <a:spLocks noChangeArrowheads="1"/>
            </p:cNvSpPr>
            <p:nvPr/>
          </p:nvSpPr>
          <p:spPr bwMode="auto">
            <a:xfrm>
              <a:off x="3883" y="3158"/>
              <a:ext cx="46" cy="4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97318" name="AutoShape 63"/>
            <p:cNvCxnSpPr>
              <a:cxnSpLocks noChangeShapeType="1"/>
              <a:stCxn id="97308" idx="4"/>
              <a:endCxn id="97313" idx="0"/>
            </p:cNvCxnSpPr>
            <p:nvPr/>
          </p:nvCxnSpPr>
          <p:spPr bwMode="auto">
            <a:xfrm>
              <a:off x="3904" y="2365"/>
              <a:ext cx="0" cy="352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97319" name="AutoShape 64"/>
            <p:cNvCxnSpPr>
              <a:cxnSpLocks noChangeShapeType="1"/>
              <a:stCxn id="97313" idx="4"/>
              <a:endCxn id="97317" idx="0"/>
            </p:cNvCxnSpPr>
            <p:nvPr/>
          </p:nvCxnSpPr>
          <p:spPr bwMode="auto">
            <a:xfrm>
              <a:off x="3904" y="2764"/>
              <a:ext cx="2" cy="394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 type="none" w="lg" len="lg"/>
              <a:tailEnd type="none" w="lg" len="lg"/>
            </a:ln>
          </p:spPr>
        </p:cxnSp>
        <p:grpSp>
          <p:nvGrpSpPr>
            <p:cNvPr id="97320" name="Group 65"/>
            <p:cNvGrpSpPr>
              <a:grpSpLocks/>
            </p:cNvGrpSpPr>
            <p:nvPr/>
          </p:nvGrpSpPr>
          <p:grpSpPr bwMode="auto">
            <a:xfrm>
              <a:off x="4284" y="3047"/>
              <a:ext cx="135" cy="116"/>
              <a:chOff x="1235" y="3264"/>
              <a:chExt cx="288" cy="216"/>
            </a:xfrm>
          </p:grpSpPr>
          <p:grpSp>
            <p:nvGrpSpPr>
              <p:cNvPr id="97361" name="Group 66"/>
              <p:cNvGrpSpPr>
                <a:grpSpLocks/>
              </p:cNvGrpSpPr>
              <p:nvPr/>
            </p:nvGrpSpPr>
            <p:grpSpPr bwMode="auto">
              <a:xfrm>
                <a:off x="1235" y="3383"/>
                <a:ext cx="288" cy="97"/>
                <a:chOff x="1235" y="3383"/>
                <a:chExt cx="288" cy="97"/>
              </a:xfrm>
            </p:grpSpPr>
            <p:sp>
              <p:nvSpPr>
                <p:cNvPr id="97363" name="Freeform 67"/>
                <p:cNvSpPr>
                  <a:spLocks/>
                </p:cNvSpPr>
                <p:nvPr/>
              </p:nvSpPr>
              <p:spPr bwMode="auto">
                <a:xfrm>
                  <a:off x="1235" y="3383"/>
                  <a:ext cx="288" cy="1"/>
                </a:xfrm>
                <a:custGeom>
                  <a:avLst/>
                  <a:gdLst>
                    <a:gd name="T0" fmla="*/ 0 w 288"/>
                    <a:gd name="T1" fmla="*/ 1 h 1"/>
                    <a:gd name="T2" fmla="*/ 152 w 288"/>
                    <a:gd name="T3" fmla="*/ 0 h 1"/>
                    <a:gd name="T4" fmla="*/ 288 w 288"/>
                    <a:gd name="T5" fmla="*/ 1 h 1"/>
                    <a:gd name="T6" fmla="*/ 0 60000 65536"/>
                    <a:gd name="T7" fmla="*/ 0 60000 65536"/>
                    <a:gd name="T8" fmla="*/ 0 60000 65536"/>
                    <a:gd name="T9" fmla="*/ 0 w 288"/>
                    <a:gd name="T10" fmla="*/ 0 h 1"/>
                    <a:gd name="T11" fmla="*/ 288 w 288"/>
                    <a:gd name="T12" fmla="*/ 1 h 1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88" h="1">
                      <a:moveTo>
                        <a:pt x="0" y="1"/>
                      </a:moveTo>
                      <a:lnTo>
                        <a:pt x="152" y="0"/>
                      </a:lnTo>
                      <a:lnTo>
                        <a:pt x="288" y="1"/>
                      </a:lnTo>
                    </a:path>
                  </a:pathLst>
                </a:cu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7364" name="Line 68"/>
                <p:cNvSpPr>
                  <a:spLocks noChangeShapeType="1"/>
                </p:cNvSpPr>
                <p:nvPr/>
              </p:nvSpPr>
              <p:spPr bwMode="auto">
                <a:xfrm>
                  <a:off x="1277" y="3432"/>
                  <a:ext cx="198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7365" name="Line 69"/>
                <p:cNvSpPr>
                  <a:spLocks noChangeShapeType="1"/>
                </p:cNvSpPr>
                <p:nvPr/>
              </p:nvSpPr>
              <p:spPr bwMode="auto">
                <a:xfrm>
                  <a:off x="1325" y="3480"/>
                  <a:ext cx="102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cxnSp>
            <p:nvCxnSpPr>
              <p:cNvPr id="97362" name="AutoShape 70"/>
              <p:cNvCxnSpPr>
                <a:cxnSpLocks noChangeShapeType="1"/>
                <a:stCxn id="97363" idx="1"/>
              </p:cNvCxnSpPr>
              <p:nvPr/>
            </p:nvCxnSpPr>
            <p:spPr bwMode="auto">
              <a:xfrm flipH="1" flipV="1">
                <a:off x="1384" y="3264"/>
                <a:ext cx="3" cy="119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</p:cxnSp>
        </p:grpSp>
        <p:sp>
          <p:nvSpPr>
            <p:cNvPr id="97321" name="Text Box 71"/>
            <p:cNvSpPr txBox="1">
              <a:spLocks noChangeArrowheads="1"/>
            </p:cNvSpPr>
            <p:nvPr/>
          </p:nvSpPr>
          <p:spPr bwMode="auto">
            <a:xfrm>
              <a:off x="3600" y="2972"/>
              <a:ext cx="217" cy="173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200" b="1"/>
                <a:t>R</a:t>
              </a:r>
              <a:r>
                <a:rPr lang="en-US" sz="1200" b="1" baseline="-25000"/>
                <a:t>1</a:t>
              </a:r>
            </a:p>
          </p:txBody>
        </p:sp>
        <p:sp>
          <p:nvSpPr>
            <p:cNvPr id="97322" name="Text Box 72"/>
            <p:cNvSpPr txBox="1">
              <a:spLocks noChangeArrowheads="1"/>
            </p:cNvSpPr>
            <p:nvPr/>
          </p:nvSpPr>
          <p:spPr bwMode="auto">
            <a:xfrm>
              <a:off x="3588" y="2511"/>
              <a:ext cx="274" cy="173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200" b="1"/>
                <a:t>R</a:t>
              </a:r>
              <a:r>
                <a:rPr lang="en-US" sz="1200" b="1" baseline="-25000"/>
                <a:t>n-2</a:t>
              </a:r>
            </a:p>
          </p:txBody>
        </p:sp>
        <p:sp>
          <p:nvSpPr>
            <p:cNvPr id="97323" name="Text Box 73"/>
            <p:cNvSpPr txBox="1">
              <a:spLocks noChangeArrowheads="1"/>
            </p:cNvSpPr>
            <p:nvPr/>
          </p:nvSpPr>
          <p:spPr bwMode="auto">
            <a:xfrm>
              <a:off x="3588" y="2132"/>
              <a:ext cx="274" cy="173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200" b="1"/>
                <a:t>R</a:t>
              </a:r>
              <a:r>
                <a:rPr lang="en-US" sz="1200" b="1" baseline="-25000"/>
                <a:t>n-1</a:t>
              </a:r>
            </a:p>
          </p:txBody>
        </p:sp>
        <p:sp>
          <p:nvSpPr>
            <p:cNvPr id="97324" name="Text Box 74"/>
            <p:cNvSpPr txBox="1">
              <a:spLocks noChangeArrowheads="1"/>
            </p:cNvSpPr>
            <p:nvPr/>
          </p:nvSpPr>
          <p:spPr bwMode="auto">
            <a:xfrm>
              <a:off x="4388" y="2109"/>
              <a:ext cx="224" cy="173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200" b="1"/>
                <a:t>R</a:t>
              </a:r>
              <a:r>
                <a:rPr lang="en-US" sz="1200" b="1" baseline="-25000"/>
                <a:t>F</a:t>
              </a:r>
            </a:p>
          </p:txBody>
        </p:sp>
        <p:grpSp>
          <p:nvGrpSpPr>
            <p:cNvPr id="97325" name="Group 75"/>
            <p:cNvGrpSpPr>
              <a:grpSpLocks/>
            </p:cNvGrpSpPr>
            <p:nvPr/>
          </p:nvGrpSpPr>
          <p:grpSpPr bwMode="auto">
            <a:xfrm rot="5400000" flipH="1" flipV="1">
              <a:off x="3682" y="3341"/>
              <a:ext cx="69" cy="161"/>
              <a:chOff x="3450" y="2313"/>
              <a:chExt cx="111" cy="216"/>
            </a:xfrm>
          </p:grpSpPr>
          <p:sp>
            <p:nvSpPr>
              <p:cNvPr id="97354" name="Line 76"/>
              <p:cNvSpPr>
                <a:spLocks noChangeShapeType="1"/>
              </p:cNvSpPr>
              <p:nvPr/>
            </p:nvSpPr>
            <p:spPr bwMode="auto">
              <a:xfrm>
                <a:off x="3498" y="2313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7355" name="Line 77"/>
              <p:cNvSpPr>
                <a:spLocks noChangeShapeType="1"/>
              </p:cNvSpPr>
              <p:nvPr/>
            </p:nvSpPr>
            <p:spPr bwMode="auto">
              <a:xfrm flipH="1">
                <a:off x="3450" y="2334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7356" name="Line 78"/>
              <p:cNvSpPr>
                <a:spLocks noChangeShapeType="1"/>
              </p:cNvSpPr>
              <p:nvPr/>
            </p:nvSpPr>
            <p:spPr bwMode="auto">
              <a:xfrm>
                <a:off x="3450" y="2505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7357" name="Line 79"/>
              <p:cNvSpPr>
                <a:spLocks noChangeShapeType="1"/>
              </p:cNvSpPr>
              <p:nvPr/>
            </p:nvSpPr>
            <p:spPr bwMode="auto">
              <a:xfrm>
                <a:off x="3453" y="2355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7358" name="Line 80"/>
              <p:cNvSpPr>
                <a:spLocks noChangeShapeType="1"/>
              </p:cNvSpPr>
              <p:nvPr/>
            </p:nvSpPr>
            <p:spPr bwMode="auto">
              <a:xfrm flipH="1">
                <a:off x="3453" y="2400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7359" name="Line 81"/>
              <p:cNvSpPr>
                <a:spLocks noChangeShapeType="1"/>
              </p:cNvSpPr>
              <p:nvPr/>
            </p:nvSpPr>
            <p:spPr bwMode="auto">
              <a:xfrm>
                <a:off x="3453" y="2427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7360" name="Line 82"/>
              <p:cNvSpPr>
                <a:spLocks noChangeShapeType="1"/>
              </p:cNvSpPr>
              <p:nvPr/>
            </p:nvSpPr>
            <p:spPr bwMode="auto">
              <a:xfrm flipH="1">
                <a:off x="3453" y="2472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cxnSp>
          <p:nvCxnSpPr>
            <p:cNvPr id="97326" name="AutoShape 83"/>
            <p:cNvCxnSpPr>
              <a:cxnSpLocks noChangeShapeType="1"/>
              <a:stCxn id="97331" idx="6"/>
              <a:endCxn id="97354" idx="0"/>
            </p:cNvCxnSpPr>
            <p:nvPr/>
          </p:nvCxnSpPr>
          <p:spPr bwMode="auto">
            <a:xfrm>
              <a:off x="3521" y="3426"/>
              <a:ext cx="117" cy="1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97327" name="AutoShape 84"/>
            <p:cNvCxnSpPr>
              <a:cxnSpLocks noChangeShapeType="1"/>
              <a:stCxn id="97328" idx="2"/>
              <a:endCxn id="97356" idx="1"/>
            </p:cNvCxnSpPr>
            <p:nvPr/>
          </p:nvCxnSpPr>
          <p:spPr bwMode="auto">
            <a:xfrm flipH="1">
              <a:off x="3799" y="3420"/>
              <a:ext cx="87" cy="2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97328" name="Oval 85"/>
            <p:cNvSpPr>
              <a:spLocks noChangeArrowheads="1"/>
            </p:cNvSpPr>
            <p:nvPr/>
          </p:nvSpPr>
          <p:spPr bwMode="auto">
            <a:xfrm>
              <a:off x="3886" y="3396"/>
              <a:ext cx="46" cy="4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97329" name="AutoShape 86"/>
            <p:cNvCxnSpPr>
              <a:cxnSpLocks noChangeShapeType="1"/>
              <a:stCxn id="97328" idx="0"/>
              <a:endCxn id="97317" idx="4"/>
            </p:cNvCxnSpPr>
            <p:nvPr/>
          </p:nvCxnSpPr>
          <p:spPr bwMode="auto">
            <a:xfrm flipH="1" flipV="1">
              <a:off x="3906" y="3205"/>
              <a:ext cx="3" cy="191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97330" name="Text Box 87"/>
            <p:cNvSpPr txBox="1">
              <a:spLocks noChangeArrowheads="1"/>
            </p:cNvSpPr>
            <p:nvPr/>
          </p:nvSpPr>
          <p:spPr bwMode="auto">
            <a:xfrm>
              <a:off x="3600" y="3235"/>
              <a:ext cx="217" cy="173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200" b="1"/>
                <a:t>R</a:t>
              </a:r>
              <a:r>
                <a:rPr lang="en-US" sz="1200" b="1" baseline="-25000"/>
                <a:t>0</a:t>
              </a:r>
            </a:p>
          </p:txBody>
        </p:sp>
        <p:sp>
          <p:nvSpPr>
            <p:cNvPr id="97331" name="Oval 88"/>
            <p:cNvSpPr>
              <a:spLocks noChangeArrowheads="1"/>
            </p:cNvSpPr>
            <p:nvPr/>
          </p:nvSpPr>
          <p:spPr bwMode="auto">
            <a:xfrm>
              <a:off x="3475" y="3402"/>
              <a:ext cx="46" cy="4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7332" name="Oval 89"/>
            <p:cNvSpPr>
              <a:spLocks noChangeArrowheads="1"/>
            </p:cNvSpPr>
            <p:nvPr/>
          </p:nvSpPr>
          <p:spPr bwMode="auto">
            <a:xfrm>
              <a:off x="3477" y="3166"/>
              <a:ext cx="46" cy="4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7333" name="Oval 90"/>
            <p:cNvSpPr>
              <a:spLocks noChangeArrowheads="1"/>
            </p:cNvSpPr>
            <p:nvPr/>
          </p:nvSpPr>
          <p:spPr bwMode="auto">
            <a:xfrm>
              <a:off x="3475" y="2722"/>
              <a:ext cx="46" cy="4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7334" name="Oval 91"/>
            <p:cNvSpPr>
              <a:spLocks noChangeArrowheads="1"/>
            </p:cNvSpPr>
            <p:nvPr/>
          </p:nvSpPr>
          <p:spPr bwMode="auto">
            <a:xfrm>
              <a:off x="3475" y="2324"/>
              <a:ext cx="46" cy="4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7335" name="Oval 92"/>
            <p:cNvSpPr>
              <a:spLocks noChangeArrowheads="1"/>
            </p:cNvSpPr>
            <p:nvPr/>
          </p:nvSpPr>
          <p:spPr bwMode="auto">
            <a:xfrm>
              <a:off x="3216" y="3409"/>
              <a:ext cx="46" cy="4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97336" name="AutoShape 93"/>
            <p:cNvCxnSpPr>
              <a:cxnSpLocks noChangeShapeType="1"/>
              <a:stCxn id="97335" idx="7"/>
            </p:cNvCxnSpPr>
            <p:nvPr/>
          </p:nvCxnSpPr>
          <p:spPr bwMode="auto">
            <a:xfrm flipV="1">
              <a:off x="3255" y="3312"/>
              <a:ext cx="220" cy="104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97337" name="Oval 94"/>
            <p:cNvSpPr>
              <a:spLocks noChangeArrowheads="1"/>
            </p:cNvSpPr>
            <p:nvPr/>
          </p:nvSpPr>
          <p:spPr bwMode="auto">
            <a:xfrm>
              <a:off x="3216" y="3169"/>
              <a:ext cx="46" cy="4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97338" name="AutoShape 95"/>
            <p:cNvCxnSpPr>
              <a:cxnSpLocks noChangeShapeType="1"/>
              <a:stCxn id="97337" idx="7"/>
            </p:cNvCxnSpPr>
            <p:nvPr/>
          </p:nvCxnSpPr>
          <p:spPr bwMode="auto">
            <a:xfrm flipV="1">
              <a:off x="3255" y="3072"/>
              <a:ext cx="220" cy="104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97339" name="Oval 96"/>
            <p:cNvSpPr>
              <a:spLocks noChangeArrowheads="1"/>
            </p:cNvSpPr>
            <p:nvPr/>
          </p:nvSpPr>
          <p:spPr bwMode="auto">
            <a:xfrm>
              <a:off x="3216" y="2731"/>
              <a:ext cx="46" cy="4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97340" name="AutoShape 97"/>
            <p:cNvCxnSpPr>
              <a:cxnSpLocks noChangeShapeType="1"/>
              <a:stCxn id="97339" idx="7"/>
            </p:cNvCxnSpPr>
            <p:nvPr/>
          </p:nvCxnSpPr>
          <p:spPr bwMode="auto">
            <a:xfrm flipV="1">
              <a:off x="3255" y="2634"/>
              <a:ext cx="220" cy="104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97341" name="Oval 98"/>
            <p:cNvSpPr>
              <a:spLocks noChangeArrowheads="1"/>
            </p:cNvSpPr>
            <p:nvPr/>
          </p:nvSpPr>
          <p:spPr bwMode="auto">
            <a:xfrm>
              <a:off x="3216" y="2338"/>
              <a:ext cx="46" cy="4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97342" name="AutoShape 99"/>
            <p:cNvCxnSpPr>
              <a:cxnSpLocks noChangeShapeType="1"/>
              <a:stCxn id="97341" idx="7"/>
            </p:cNvCxnSpPr>
            <p:nvPr/>
          </p:nvCxnSpPr>
          <p:spPr bwMode="auto">
            <a:xfrm flipV="1">
              <a:off x="3255" y="2241"/>
              <a:ext cx="220" cy="104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97343" name="AutoShape 100"/>
            <p:cNvCxnSpPr>
              <a:cxnSpLocks noChangeShapeType="1"/>
              <a:stCxn id="97335" idx="2"/>
            </p:cNvCxnSpPr>
            <p:nvPr/>
          </p:nvCxnSpPr>
          <p:spPr bwMode="auto">
            <a:xfrm rot="10800000">
              <a:off x="3120" y="3188"/>
              <a:ext cx="96" cy="245"/>
            </a:xfrm>
            <a:prstGeom prst="bentConnector2">
              <a:avLst/>
            </a:prstGeom>
            <a:noFill/>
            <a:ln w="1905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97344" name="AutoShape 101"/>
            <p:cNvCxnSpPr>
              <a:cxnSpLocks noChangeShapeType="1"/>
              <a:stCxn id="97337" idx="2"/>
            </p:cNvCxnSpPr>
            <p:nvPr/>
          </p:nvCxnSpPr>
          <p:spPr bwMode="auto">
            <a:xfrm flipH="1">
              <a:off x="3120" y="3193"/>
              <a:ext cx="96" cy="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97345" name="AutoShape 102"/>
            <p:cNvCxnSpPr>
              <a:cxnSpLocks noChangeShapeType="1"/>
              <a:stCxn id="97339" idx="2"/>
            </p:cNvCxnSpPr>
            <p:nvPr/>
          </p:nvCxnSpPr>
          <p:spPr bwMode="auto">
            <a:xfrm flipH="1" flipV="1">
              <a:off x="3123" y="2754"/>
              <a:ext cx="93" cy="1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97346" name="AutoShape 103"/>
            <p:cNvCxnSpPr>
              <a:cxnSpLocks noChangeShapeType="1"/>
              <a:stCxn id="97341" idx="2"/>
            </p:cNvCxnSpPr>
            <p:nvPr/>
          </p:nvCxnSpPr>
          <p:spPr bwMode="auto">
            <a:xfrm flipH="1">
              <a:off x="3123" y="2362"/>
              <a:ext cx="93" cy="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97347" name="Text Box 104"/>
            <p:cNvSpPr txBox="1">
              <a:spLocks noChangeArrowheads="1"/>
            </p:cNvSpPr>
            <p:nvPr/>
          </p:nvSpPr>
          <p:spPr bwMode="auto">
            <a:xfrm>
              <a:off x="3015" y="1934"/>
              <a:ext cx="218" cy="173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200" b="1"/>
                <a:t>v</a:t>
              </a:r>
              <a:r>
                <a:rPr lang="en-US" sz="1200" b="1" baseline="-25000"/>
                <a:t>in</a:t>
              </a:r>
            </a:p>
          </p:txBody>
        </p:sp>
        <p:cxnSp>
          <p:nvCxnSpPr>
            <p:cNvPr id="97348" name="AutoShape 105"/>
            <p:cNvCxnSpPr>
              <a:cxnSpLocks noChangeShapeType="1"/>
            </p:cNvCxnSpPr>
            <p:nvPr/>
          </p:nvCxnSpPr>
          <p:spPr bwMode="auto">
            <a:xfrm flipV="1">
              <a:off x="3120" y="2747"/>
              <a:ext cx="0" cy="446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 type="none" w="lg" len="lg"/>
              <a:tailEnd type="none" w="lg" len="lg"/>
            </a:ln>
          </p:spPr>
        </p:cxnSp>
        <p:cxnSp>
          <p:nvCxnSpPr>
            <p:cNvPr id="97349" name="AutoShape 106"/>
            <p:cNvCxnSpPr>
              <a:cxnSpLocks noChangeShapeType="1"/>
            </p:cNvCxnSpPr>
            <p:nvPr/>
          </p:nvCxnSpPr>
          <p:spPr bwMode="auto">
            <a:xfrm flipV="1">
              <a:off x="3120" y="2134"/>
              <a:ext cx="3" cy="613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97350" name="Text Box 107"/>
            <p:cNvSpPr txBox="1">
              <a:spLocks noChangeArrowheads="1"/>
            </p:cNvSpPr>
            <p:nvPr/>
          </p:nvSpPr>
          <p:spPr bwMode="auto">
            <a:xfrm>
              <a:off x="3248" y="2345"/>
              <a:ext cx="258" cy="173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200" b="1"/>
                <a:t>b</a:t>
              </a:r>
              <a:r>
                <a:rPr lang="en-US" sz="1200" b="1" baseline="-25000"/>
                <a:t>n-1</a:t>
              </a:r>
            </a:p>
          </p:txBody>
        </p:sp>
        <p:sp>
          <p:nvSpPr>
            <p:cNvPr id="97351" name="Text Box 108"/>
            <p:cNvSpPr txBox="1">
              <a:spLocks noChangeArrowheads="1"/>
            </p:cNvSpPr>
            <p:nvPr/>
          </p:nvSpPr>
          <p:spPr bwMode="auto">
            <a:xfrm>
              <a:off x="3246" y="2736"/>
              <a:ext cx="258" cy="173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200" b="1"/>
                <a:t>b</a:t>
              </a:r>
              <a:r>
                <a:rPr lang="en-US" sz="1200" b="1" baseline="-25000"/>
                <a:t>n-2</a:t>
              </a:r>
            </a:p>
          </p:txBody>
        </p:sp>
        <p:sp>
          <p:nvSpPr>
            <p:cNvPr id="97352" name="Text Box 109"/>
            <p:cNvSpPr txBox="1">
              <a:spLocks noChangeArrowheads="1"/>
            </p:cNvSpPr>
            <p:nvPr/>
          </p:nvSpPr>
          <p:spPr bwMode="auto">
            <a:xfrm>
              <a:off x="3264" y="3139"/>
              <a:ext cx="201" cy="173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200" b="1"/>
                <a:t>b</a:t>
              </a:r>
              <a:r>
                <a:rPr lang="en-US" sz="1200" b="1" baseline="-25000"/>
                <a:t>1</a:t>
              </a:r>
            </a:p>
          </p:txBody>
        </p:sp>
        <p:sp>
          <p:nvSpPr>
            <p:cNvPr id="97353" name="Text Box 110"/>
            <p:cNvSpPr txBox="1">
              <a:spLocks noChangeArrowheads="1"/>
            </p:cNvSpPr>
            <p:nvPr/>
          </p:nvSpPr>
          <p:spPr bwMode="auto">
            <a:xfrm>
              <a:off x="3264" y="3379"/>
              <a:ext cx="201" cy="173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200" b="1"/>
                <a:t>b</a:t>
              </a:r>
              <a:r>
                <a:rPr lang="en-US" sz="1200" b="1" baseline="-25000"/>
                <a:t>0</a:t>
              </a:r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ECEN 301</a:t>
            </a:r>
          </a:p>
        </p:txBody>
      </p:sp>
      <p:sp>
        <p:nvSpPr>
          <p:cNvPr id="3891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Discussion #25 – Final Review</a:t>
            </a:r>
          </a:p>
        </p:txBody>
      </p:sp>
      <p:sp>
        <p:nvSpPr>
          <p:cNvPr id="3891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54CA69F8-3382-4D3B-A49D-862E632EC8D3}" type="slidenum">
              <a:rPr lang="en-US" smtClean="0"/>
              <a:pPr lvl="1"/>
              <a:t>9</a:t>
            </a:fld>
            <a:endParaRPr lang="en-US" smtClean="0"/>
          </a:p>
        </p:txBody>
      </p:sp>
      <p:sp>
        <p:nvSpPr>
          <p:cNvPr id="389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Binary Numbers – Signed</a:t>
            </a:r>
          </a:p>
        </p:txBody>
      </p:sp>
      <p:sp>
        <p:nvSpPr>
          <p:cNvPr id="389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6400" y="1333500"/>
            <a:ext cx="8356600" cy="2324100"/>
          </a:xfrm>
          <a:solidFill>
            <a:srgbClr val="8495A9"/>
          </a:solidFill>
          <a:ln>
            <a:solidFill>
              <a:schemeClr val="tx1"/>
            </a:solidFill>
          </a:ln>
        </p:spPr>
        <p:txBody>
          <a:bodyPr/>
          <a:lstStyle/>
          <a:p>
            <a:pPr marL="609600" indent="-609600">
              <a:buFont typeface="Monotype Sorts" pitchFamily="2" charset="2"/>
              <a:buNone/>
            </a:pPr>
            <a:r>
              <a:rPr lang="en-US" smtClean="0"/>
              <a:t>3 common representations for </a:t>
            </a:r>
            <a:r>
              <a:rPr lang="en-US" b="1" smtClean="0"/>
              <a:t>signed</a:t>
            </a:r>
            <a:r>
              <a:rPr lang="en-US" smtClean="0"/>
              <a:t> integers:</a:t>
            </a:r>
          </a:p>
          <a:p>
            <a:pPr marL="990600" lvl="1" indent="-533400">
              <a:buClr>
                <a:schemeClr val="tx1"/>
              </a:buClr>
              <a:buFont typeface="Monotype Sorts" pitchFamily="2" charset="2"/>
              <a:buAutoNum type="arabicPeriod"/>
            </a:pPr>
            <a:r>
              <a:rPr lang="en-US" smtClean="0"/>
              <a:t>Sign magnitude</a:t>
            </a:r>
          </a:p>
          <a:p>
            <a:pPr marL="990600" lvl="1" indent="-533400">
              <a:buClr>
                <a:schemeClr val="tx1"/>
              </a:buClr>
              <a:buFont typeface="Monotype Sorts" pitchFamily="2" charset="2"/>
              <a:buAutoNum type="arabicPeriod"/>
            </a:pPr>
            <a:r>
              <a:rPr lang="en-US" smtClean="0"/>
              <a:t>1’s compliment</a:t>
            </a:r>
          </a:p>
          <a:p>
            <a:pPr marL="990600" lvl="1" indent="-533400">
              <a:buClr>
                <a:schemeClr val="tx1"/>
              </a:buClr>
              <a:buFont typeface="Monotype Sorts" pitchFamily="2" charset="2"/>
              <a:buAutoNum type="arabicPeriod"/>
            </a:pPr>
            <a:r>
              <a:rPr lang="en-US" smtClean="0"/>
              <a:t>2’s compliment</a:t>
            </a:r>
          </a:p>
        </p:txBody>
      </p:sp>
      <p:sp>
        <p:nvSpPr>
          <p:cNvPr id="38919" name="Text Box 4"/>
          <p:cNvSpPr txBox="1">
            <a:spLocks noChangeArrowheads="1"/>
          </p:cNvSpPr>
          <p:nvPr/>
        </p:nvSpPr>
        <p:spPr bwMode="auto">
          <a:xfrm>
            <a:off x="2843213" y="4608513"/>
            <a:ext cx="2857500" cy="379412"/>
          </a:xfrm>
          <a:prstGeom prst="rect">
            <a:avLst/>
          </a:prstGeom>
          <a:solidFill>
            <a:srgbClr val="FFFF99">
              <a:alpha val="70195"/>
            </a:srgbClr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/>
              <a:t>Most common for computers</a:t>
            </a:r>
          </a:p>
        </p:txBody>
      </p:sp>
      <p:cxnSp>
        <p:nvCxnSpPr>
          <p:cNvPr id="38920" name="AutoShape 5"/>
          <p:cNvCxnSpPr>
            <a:cxnSpLocks noChangeShapeType="1"/>
            <a:stCxn id="38919" idx="0"/>
          </p:cNvCxnSpPr>
          <p:nvPr/>
        </p:nvCxnSpPr>
        <p:spPr bwMode="auto">
          <a:xfrm flipH="1" flipV="1">
            <a:off x="2414588" y="3462338"/>
            <a:ext cx="1857375" cy="114617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stealth" w="lg" len="lg"/>
          </a:ln>
        </p:spPr>
      </p:cxnSp>
    </p:spTree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ECEN 301</a:t>
            </a:r>
          </a:p>
        </p:txBody>
      </p:sp>
      <p:sp>
        <p:nvSpPr>
          <p:cNvPr id="25604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Discussion #25 – Final Review</a:t>
            </a:r>
          </a:p>
        </p:txBody>
      </p:sp>
      <p:sp>
        <p:nvSpPr>
          <p:cNvPr id="25605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D107BC25-7015-4D0B-ABB2-553271E45284}" type="slidenum">
              <a:rPr lang="en-US" smtClean="0"/>
              <a:pPr lvl="1"/>
              <a:t>90</a:t>
            </a:fld>
            <a:endParaRPr lang="en-US" smtClean="0"/>
          </a:p>
        </p:txBody>
      </p:sp>
      <p:sp>
        <p:nvSpPr>
          <p:cNvPr id="256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Digital to Analog Converter (DAC)</a:t>
            </a:r>
          </a:p>
        </p:txBody>
      </p:sp>
      <p:sp>
        <p:nvSpPr>
          <p:cNvPr id="256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333500"/>
            <a:ext cx="8763000" cy="1409700"/>
          </a:xfrm>
        </p:spPr>
        <p:txBody>
          <a:bodyPr/>
          <a:lstStyle/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sz="2800" b="1" u="sng" smtClean="0"/>
              <a:t>Example10</a:t>
            </a:r>
            <a:r>
              <a:rPr lang="en-US" sz="2800" smtClean="0"/>
              <a:t>: find the smallest resolution </a:t>
            </a:r>
            <a:r>
              <a:rPr lang="el-GR" sz="2800" smtClean="0">
                <a:cs typeface="Times New Roman" pitchFamily="18" charset="0"/>
              </a:rPr>
              <a:t>δ</a:t>
            </a:r>
            <a:r>
              <a:rPr lang="en-US" sz="2800" smtClean="0">
                <a:cs typeface="Times New Roman" pitchFamily="18" charset="0"/>
              </a:rPr>
              <a:t>v of an 8-bit DAC</a:t>
            </a:r>
            <a:endParaRPr lang="el-GR" sz="2800" smtClean="0">
              <a:cs typeface="Times New Roman" pitchFamily="18" charset="0"/>
            </a:endParaRP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sz="2800" smtClean="0"/>
              <a:t>	v</a:t>
            </a:r>
            <a:r>
              <a:rPr lang="en-US" sz="2800" baseline="-25000" smtClean="0"/>
              <a:t>aMax</a:t>
            </a:r>
            <a:r>
              <a:rPr lang="en-US" sz="2800" smtClean="0"/>
              <a:t> = 12V</a:t>
            </a:r>
          </a:p>
        </p:txBody>
      </p:sp>
      <p:graphicFrame>
        <p:nvGraphicFramePr>
          <p:cNvPr id="25602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5257800" y="2681288"/>
          <a:ext cx="2716213" cy="2971800"/>
        </p:xfrm>
        <a:graphic>
          <a:graphicData uri="http://schemas.openxmlformats.org/presentationml/2006/ole">
            <p:oleObj spid="_x0000_s25602" name="Equation" r:id="rId3" imgW="1231560" imgH="1346040" progId="Equation.3">
              <p:embed/>
            </p:oleObj>
          </a:graphicData>
        </a:graphic>
      </p:graphicFrame>
      <p:grpSp>
        <p:nvGrpSpPr>
          <p:cNvPr id="25608" name="Group 5"/>
          <p:cNvGrpSpPr>
            <a:grpSpLocks/>
          </p:cNvGrpSpPr>
          <p:nvPr/>
        </p:nvGrpSpPr>
        <p:grpSpPr bwMode="auto">
          <a:xfrm>
            <a:off x="1017588" y="2933700"/>
            <a:ext cx="2973387" cy="2568575"/>
            <a:chOff x="3015" y="1934"/>
            <a:chExt cx="1873" cy="1618"/>
          </a:xfrm>
        </p:grpSpPr>
        <p:sp>
          <p:nvSpPr>
            <p:cNvPr id="25609" name="AutoShape 6"/>
            <p:cNvSpPr>
              <a:spLocks noChangeArrowheads="1"/>
            </p:cNvSpPr>
            <p:nvPr/>
          </p:nvSpPr>
          <p:spPr bwMode="auto">
            <a:xfrm rot="5400000" flipH="1">
              <a:off x="4183" y="2260"/>
              <a:ext cx="473" cy="378"/>
            </a:xfrm>
            <a:prstGeom prst="triangle">
              <a:avLst>
                <a:gd name="adj" fmla="val 50000"/>
              </a:avLst>
            </a:prstGeom>
            <a:solidFill>
              <a:srgbClr val="8495A9">
                <a:alpha val="50195"/>
              </a:srgbClr>
            </a:solidFill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10" name="Text Box 7"/>
            <p:cNvSpPr txBox="1">
              <a:spLocks noChangeArrowheads="1"/>
            </p:cNvSpPr>
            <p:nvPr/>
          </p:nvSpPr>
          <p:spPr bwMode="auto">
            <a:xfrm>
              <a:off x="4205" y="2220"/>
              <a:ext cx="180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600"/>
                <a:t>–</a:t>
              </a:r>
            </a:p>
          </p:txBody>
        </p:sp>
        <p:sp>
          <p:nvSpPr>
            <p:cNvPr id="25611" name="Text Box 8"/>
            <p:cNvSpPr txBox="1">
              <a:spLocks noChangeArrowheads="1"/>
            </p:cNvSpPr>
            <p:nvPr/>
          </p:nvSpPr>
          <p:spPr bwMode="auto">
            <a:xfrm>
              <a:off x="4188" y="2441"/>
              <a:ext cx="188" cy="21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600"/>
                <a:t>+</a:t>
              </a:r>
            </a:p>
          </p:txBody>
        </p:sp>
        <p:sp>
          <p:nvSpPr>
            <p:cNvPr id="25612" name="Line 9"/>
            <p:cNvSpPr>
              <a:spLocks noChangeShapeType="1"/>
            </p:cNvSpPr>
            <p:nvPr/>
          </p:nvSpPr>
          <p:spPr bwMode="auto">
            <a:xfrm flipH="1">
              <a:off x="4070" y="2567"/>
              <a:ext cx="16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13" name="Oval 10"/>
            <p:cNvSpPr>
              <a:spLocks noChangeArrowheads="1"/>
            </p:cNvSpPr>
            <p:nvPr/>
          </p:nvSpPr>
          <p:spPr bwMode="auto">
            <a:xfrm>
              <a:off x="4026" y="2543"/>
              <a:ext cx="46" cy="4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14" name="Oval 11"/>
            <p:cNvSpPr>
              <a:spLocks noChangeArrowheads="1"/>
            </p:cNvSpPr>
            <p:nvPr/>
          </p:nvSpPr>
          <p:spPr bwMode="auto">
            <a:xfrm>
              <a:off x="4023" y="2317"/>
              <a:ext cx="46" cy="48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15" name="Line 12"/>
            <p:cNvSpPr>
              <a:spLocks noChangeShapeType="1"/>
            </p:cNvSpPr>
            <p:nvPr/>
          </p:nvSpPr>
          <p:spPr bwMode="auto">
            <a:xfrm flipH="1">
              <a:off x="4070" y="2342"/>
              <a:ext cx="16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16" name="Line 13"/>
            <p:cNvSpPr>
              <a:spLocks noChangeShapeType="1"/>
            </p:cNvSpPr>
            <p:nvPr/>
          </p:nvSpPr>
          <p:spPr bwMode="auto">
            <a:xfrm flipH="1">
              <a:off x="4604" y="2448"/>
              <a:ext cx="16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17" name="Oval 14"/>
            <p:cNvSpPr>
              <a:spLocks noChangeArrowheads="1"/>
            </p:cNvSpPr>
            <p:nvPr/>
          </p:nvSpPr>
          <p:spPr bwMode="auto">
            <a:xfrm>
              <a:off x="4762" y="2425"/>
              <a:ext cx="47" cy="4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18" name="Oval 15"/>
            <p:cNvSpPr>
              <a:spLocks noChangeArrowheads="1"/>
            </p:cNvSpPr>
            <p:nvPr/>
          </p:nvSpPr>
          <p:spPr bwMode="auto">
            <a:xfrm>
              <a:off x="4760" y="3030"/>
              <a:ext cx="46" cy="48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19" name="Oval 16"/>
            <p:cNvSpPr>
              <a:spLocks noChangeArrowheads="1"/>
            </p:cNvSpPr>
            <p:nvPr/>
          </p:nvSpPr>
          <p:spPr bwMode="auto">
            <a:xfrm>
              <a:off x="3963" y="3030"/>
              <a:ext cx="46" cy="48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25620" name="AutoShape 17"/>
            <p:cNvCxnSpPr>
              <a:cxnSpLocks noChangeShapeType="1"/>
              <a:stCxn id="25618" idx="2"/>
              <a:endCxn id="25619" idx="6"/>
            </p:cNvCxnSpPr>
            <p:nvPr/>
          </p:nvCxnSpPr>
          <p:spPr bwMode="auto">
            <a:xfrm flipH="1">
              <a:off x="4009" y="3054"/>
              <a:ext cx="751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25621" name="AutoShape 18"/>
            <p:cNvCxnSpPr>
              <a:cxnSpLocks noChangeShapeType="1"/>
              <a:stCxn id="25613" idx="2"/>
              <a:endCxn id="25619" idx="0"/>
            </p:cNvCxnSpPr>
            <p:nvPr/>
          </p:nvCxnSpPr>
          <p:spPr bwMode="auto">
            <a:xfrm rot="10800000" flipV="1">
              <a:off x="3986" y="2567"/>
              <a:ext cx="40" cy="463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sp>
          <p:nvSpPr>
            <p:cNvPr id="25622" name="Text Box 19"/>
            <p:cNvSpPr txBox="1">
              <a:spLocks noChangeArrowheads="1"/>
            </p:cNvSpPr>
            <p:nvPr/>
          </p:nvSpPr>
          <p:spPr bwMode="auto">
            <a:xfrm>
              <a:off x="4664" y="2445"/>
              <a:ext cx="224" cy="520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600"/>
                <a:t>+</a:t>
              </a:r>
            </a:p>
            <a:p>
              <a:r>
                <a:rPr lang="en-US" sz="1600" b="1"/>
                <a:t>v</a:t>
              </a:r>
              <a:r>
                <a:rPr lang="en-US" sz="1600" b="1" baseline="-25000"/>
                <a:t>a</a:t>
              </a:r>
              <a:endParaRPr lang="en-US" sz="1600"/>
            </a:p>
            <a:p>
              <a:r>
                <a:rPr lang="en-US" sz="1600"/>
                <a:t>–</a:t>
              </a:r>
            </a:p>
          </p:txBody>
        </p:sp>
        <p:grpSp>
          <p:nvGrpSpPr>
            <p:cNvPr id="25623" name="Group 20"/>
            <p:cNvGrpSpPr>
              <a:grpSpLocks/>
            </p:cNvGrpSpPr>
            <p:nvPr/>
          </p:nvGrpSpPr>
          <p:grpSpPr bwMode="auto">
            <a:xfrm rot="5400000" flipH="1" flipV="1">
              <a:off x="4398" y="2022"/>
              <a:ext cx="69" cy="161"/>
              <a:chOff x="3450" y="2313"/>
              <a:chExt cx="111" cy="216"/>
            </a:xfrm>
          </p:grpSpPr>
          <p:sp>
            <p:nvSpPr>
              <p:cNvPr id="25708" name="Line 21"/>
              <p:cNvSpPr>
                <a:spLocks noChangeShapeType="1"/>
              </p:cNvSpPr>
              <p:nvPr/>
            </p:nvSpPr>
            <p:spPr bwMode="auto">
              <a:xfrm>
                <a:off x="3498" y="2313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709" name="Line 22"/>
              <p:cNvSpPr>
                <a:spLocks noChangeShapeType="1"/>
              </p:cNvSpPr>
              <p:nvPr/>
            </p:nvSpPr>
            <p:spPr bwMode="auto">
              <a:xfrm flipH="1">
                <a:off x="3450" y="2334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710" name="Line 23"/>
              <p:cNvSpPr>
                <a:spLocks noChangeShapeType="1"/>
              </p:cNvSpPr>
              <p:nvPr/>
            </p:nvSpPr>
            <p:spPr bwMode="auto">
              <a:xfrm>
                <a:off x="3450" y="2505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711" name="Line 24"/>
              <p:cNvSpPr>
                <a:spLocks noChangeShapeType="1"/>
              </p:cNvSpPr>
              <p:nvPr/>
            </p:nvSpPr>
            <p:spPr bwMode="auto">
              <a:xfrm>
                <a:off x="3453" y="2355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712" name="Line 25"/>
              <p:cNvSpPr>
                <a:spLocks noChangeShapeType="1"/>
              </p:cNvSpPr>
              <p:nvPr/>
            </p:nvSpPr>
            <p:spPr bwMode="auto">
              <a:xfrm flipH="1">
                <a:off x="3453" y="2400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713" name="Line 26"/>
              <p:cNvSpPr>
                <a:spLocks noChangeShapeType="1"/>
              </p:cNvSpPr>
              <p:nvPr/>
            </p:nvSpPr>
            <p:spPr bwMode="auto">
              <a:xfrm>
                <a:off x="3453" y="2427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714" name="Line 27"/>
              <p:cNvSpPr>
                <a:spLocks noChangeShapeType="1"/>
              </p:cNvSpPr>
              <p:nvPr/>
            </p:nvSpPr>
            <p:spPr bwMode="auto">
              <a:xfrm flipH="1">
                <a:off x="3453" y="2472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cxnSp>
          <p:nvCxnSpPr>
            <p:cNvPr id="25624" name="AutoShape 28"/>
            <p:cNvCxnSpPr>
              <a:cxnSpLocks noChangeShapeType="1"/>
              <a:stCxn id="25614" idx="0"/>
              <a:endCxn id="25708" idx="0"/>
            </p:cNvCxnSpPr>
            <p:nvPr/>
          </p:nvCxnSpPr>
          <p:spPr bwMode="auto">
            <a:xfrm rot="-5400000">
              <a:off x="4095" y="2058"/>
              <a:ext cx="210" cy="307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25625" name="AutoShape 29"/>
            <p:cNvCxnSpPr>
              <a:cxnSpLocks noChangeShapeType="1"/>
              <a:stCxn id="25617" idx="0"/>
              <a:endCxn id="25710" idx="1"/>
            </p:cNvCxnSpPr>
            <p:nvPr/>
          </p:nvCxnSpPr>
          <p:spPr bwMode="auto">
            <a:xfrm rot="5400000" flipH="1">
              <a:off x="4488" y="2128"/>
              <a:ext cx="323" cy="271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grpSp>
          <p:nvGrpSpPr>
            <p:cNvPr id="25626" name="Group 30"/>
            <p:cNvGrpSpPr>
              <a:grpSpLocks/>
            </p:cNvGrpSpPr>
            <p:nvPr/>
          </p:nvGrpSpPr>
          <p:grpSpPr bwMode="auto">
            <a:xfrm rot="5400000" flipH="1" flipV="1">
              <a:off x="3676" y="2261"/>
              <a:ext cx="69" cy="161"/>
              <a:chOff x="3450" y="2313"/>
              <a:chExt cx="111" cy="216"/>
            </a:xfrm>
          </p:grpSpPr>
          <p:sp>
            <p:nvSpPr>
              <p:cNvPr id="25701" name="Line 31"/>
              <p:cNvSpPr>
                <a:spLocks noChangeShapeType="1"/>
              </p:cNvSpPr>
              <p:nvPr/>
            </p:nvSpPr>
            <p:spPr bwMode="auto">
              <a:xfrm>
                <a:off x="3498" y="2313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702" name="Line 32"/>
              <p:cNvSpPr>
                <a:spLocks noChangeShapeType="1"/>
              </p:cNvSpPr>
              <p:nvPr/>
            </p:nvSpPr>
            <p:spPr bwMode="auto">
              <a:xfrm flipH="1">
                <a:off x="3450" y="2334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703" name="Line 33"/>
              <p:cNvSpPr>
                <a:spLocks noChangeShapeType="1"/>
              </p:cNvSpPr>
              <p:nvPr/>
            </p:nvSpPr>
            <p:spPr bwMode="auto">
              <a:xfrm>
                <a:off x="3450" y="2505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704" name="Line 34"/>
              <p:cNvSpPr>
                <a:spLocks noChangeShapeType="1"/>
              </p:cNvSpPr>
              <p:nvPr/>
            </p:nvSpPr>
            <p:spPr bwMode="auto">
              <a:xfrm>
                <a:off x="3453" y="2355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705" name="Line 35"/>
              <p:cNvSpPr>
                <a:spLocks noChangeShapeType="1"/>
              </p:cNvSpPr>
              <p:nvPr/>
            </p:nvSpPr>
            <p:spPr bwMode="auto">
              <a:xfrm flipH="1">
                <a:off x="3453" y="2400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706" name="Line 36"/>
              <p:cNvSpPr>
                <a:spLocks noChangeShapeType="1"/>
              </p:cNvSpPr>
              <p:nvPr/>
            </p:nvSpPr>
            <p:spPr bwMode="auto">
              <a:xfrm>
                <a:off x="3453" y="2427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707" name="Line 37"/>
              <p:cNvSpPr>
                <a:spLocks noChangeShapeType="1"/>
              </p:cNvSpPr>
              <p:nvPr/>
            </p:nvSpPr>
            <p:spPr bwMode="auto">
              <a:xfrm flipH="1">
                <a:off x="3453" y="2472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cxnSp>
          <p:nvCxnSpPr>
            <p:cNvPr id="25627" name="AutoShape 38"/>
            <p:cNvCxnSpPr>
              <a:cxnSpLocks noChangeShapeType="1"/>
              <a:stCxn id="25655" idx="6"/>
              <a:endCxn id="25701" idx="0"/>
            </p:cNvCxnSpPr>
            <p:nvPr/>
          </p:nvCxnSpPr>
          <p:spPr bwMode="auto">
            <a:xfrm flipV="1">
              <a:off x="3521" y="2347"/>
              <a:ext cx="110" cy="1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25628" name="AutoShape 39"/>
            <p:cNvCxnSpPr>
              <a:cxnSpLocks noChangeShapeType="1"/>
              <a:stCxn id="25629" idx="2"/>
              <a:endCxn id="25703" idx="1"/>
            </p:cNvCxnSpPr>
            <p:nvPr/>
          </p:nvCxnSpPr>
          <p:spPr bwMode="auto">
            <a:xfrm flipH="1" flipV="1">
              <a:off x="3792" y="2341"/>
              <a:ext cx="87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25629" name="Oval 40"/>
            <p:cNvSpPr>
              <a:spLocks noChangeArrowheads="1"/>
            </p:cNvSpPr>
            <p:nvPr/>
          </p:nvSpPr>
          <p:spPr bwMode="auto">
            <a:xfrm>
              <a:off x="3879" y="2317"/>
              <a:ext cx="48" cy="48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25630" name="AutoShape 41"/>
            <p:cNvCxnSpPr>
              <a:cxnSpLocks noChangeShapeType="1"/>
              <a:stCxn id="25629" idx="6"/>
              <a:endCxn id="25614" idx="2"/>
            </p:cNvCxnSpPr>
            <p:nvPr/>
          </p:nvCxnSpPr>
          <p:spPr bwMode="auto">
            <a:xfrm>
              <a:off x="3927" y="2341"/>
              <a:ext cx="96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grpSp>
          <p:nvGrpSpPr>
            <p:cNvPr id="25631" name="Group 42"/>
            <p:cNvGrpSpPr>
              <a:grpSpLocks/>
            </p:cNvGrpSpPr>
            <p:nvPr/>
          </p:nvGrpSpPr>
          <p:grpSpPr bwMode="auto">
            <a:xfrm rot="5400000" flipH="1" flipV="1">
              <a:off x="3677" y="2660"/>
              <a:ext cx="68" cy="161"/>
              <a:chOff x="3450" y="2313"/>
              <a:chExt cx="111" cy="216"/>
            </a:xfrm>
          </p:grpSpPr>
          <p:sp>
            <p:nvSpPr>
              <p:cNvPr id="25694" name="Line 43"/>
              <p:cNvSpPr>
                <a:spLocks noChangeShapeType="1"/>
              </p:cNvSpPr>
              <p:nvPr/>
            </p:nvSpPr>
            <p:spPr bwMode="auto">
              <a:xfrm>
                <a:off x="3498" y="2313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695" name="Line 44"/>
              <p:cNvSpPr>
                <a:spLocks noChangeShapeType="1"/>
              </p:cNvSpPr>
              <p:nvPr/>
            </p:nvSpPr>
            <p:spPr bwMode="auto">
              <a:xfrm flipH="1">
                <a:off x="3450" y="2334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696" name="Line 45"/>
              <p:cNvSpPr>
                <a:spLocks noChangeShapeType="1"/>
              </p:cNvSpPr>
              <p:nvPr/>
            </p:nvSpPr>
            <p:spPr bwMode="auto">
              <a:xfrm>
                <a:off x="3450" y="2505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697" name="Line 46"/>
              <p:cNvSpPr>
                <a:spLocks noChangeShapeType="1"/>
              </p:cNvSpPr>
              <p:nvPr/>
            </p:nvSpPr>
            <p:spPr bwMode="auto">
              <a:xfrm>
                <a:off x="3453" y="2355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698" name="Line 47"/>
              <p:cNvSpPr>
                <a:spLocks noChangeShapeType="1"/>
              </p:cNvSpPr>
              <p:nvPr/>
            </p:nvSpPr>
            <p:spPr bwMode="auto">
              <a:xfrm flipH="1">
                <a:off x="3453" y="2400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699" name="Line 48"/>
              <p:cNvSpPr>
                <a:spLocks noChangeShapeType="1"/>
              </p:cNvSpPr>
              <p:nvPr/>
            </p:nvSpPr>
            <p:spPr bwMode="auto">
              <a:xfrm>
                <a:off x="3453" y="2427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700" name="Line 49"/>
              <p:cNvSpPr>
                <a:spLocks noChangeShapeType="1"/>
              </p:cNvSpPr>
              <p:nvPr/>
            </p:nvSpPr>
            <p:spPr bwMode="auto">
              <a:xfrm flipH="1">
                <a:off x="3453" y="2472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cxnSp>
          <p:nvCxnSpPr>
            <p:cNvPr id="25632" name="AutoShape 50"/>
            <p:cNvCxnSpPr>
              <a:cxnSpLocks noChangeShapeType="1"/>
              <a:stCxn id="25654" idx="6"/>
              <a:endCxn id="25694" idx="0"/>
            </p:cNvCxnSpPr>
            <p:nvPr/>
          </p:nvCxnSpPr>
          <p:spPr bwMode="auto">
            <a:xfrm>
              <a:off x="3521" y="2746"/>
              <a:ext cx="110" cy="1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25633" name="AutoShape 51"/>
            <p:cNvCxnSpPr>
              <a:cxnSpLocks noChangeShapeType="1"/>
              <a:stCxn id="25634" idx="2"/>
              <a:endCxn id="25696" idx="1"/>
            </p:cNvCxnSpPr>
            <p:nvPr/>
          </p:nvCxnSpPr>
          <p:spPr bwMode="auto">
            <a:xfrm flipH="1" flipV="1">
              <a:off x="3791" y="2741"/>
              <a:ext cx="88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25634" name="Oval 52"/>
            <p:cNvSpPr>
              <a:spLocks noChangeArrowheads="1"/>
            </p:cNvSpPr>
            <p:nvPr/>
          </p:nvSpPr>
          <p:spPr bwMode="auto">
            <a:xfrm>
              <a:off x="3879" y="2717"/>
              <a:ext cx="48" cy="4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5635" name="Group 53"/>
            <p:cNvGrpSpPr>
              <a:grpSpLocks/>
            </p:cNvGrpSpPr>
            <p:nvPr/>
          </p:nvGrpSpPr>
          <p:grpSpPr bwMode="auto">
            <a:xfrm rot="5400000" flipH="1" flipV="1">
              <a:off x="3679" y="3103"/>
              <a:ext cx="69" cy="161"/>
              <a:chOff x="3450" y="2313"/>
              <a:chExt cx="111" cy="216"/>
            </a:xfrm>
          </p:grpSpPr>
          <p:sp>
            <p:nvSpPr>
              <p:cNvPr id="25687" name="Line 54"/>
              <p:cNvSpPr>
                <a:spLocks noChangeShapeType="1"/>
              </p:cNvSpPr>
              <p:nvPr/>
            </p:nvSpPr>
            <p:spPr bwMode="auto">
              <a:xfrm>
                <a:off x="3498" y="2313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688" name="Line 55"/>
              <p:cNvSpPr>
                <a:spLocks noChangeShapeType="1"/>
              </p:cNvSpPr>
              <p:nvPr/>
            </p:nvSpPr>
            <p:spPr bwMode="auto">
              <a:xfrm flipH="1">
                <a:off x="3450" y="2334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689" name="Line 56"/>
              <p:cNvSpPr>
                <a:spLocks noChangeShapeType="1"/>
              </p:cNvSpPr>
              <p:nvPr/>
            </p:nvSpPr>
            <p:spPr bwMode="auto">
              <a:xfrm>
                <a:off x="3450" y="2505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690" name="Line 57"/>
              <p:cNvSpPr>
                <a:spLocks noChangeShapeType="1"/>
              </p:cNvSpPr>
              <p:nvPr/>
            </p:nvSpPr>
            <p:spPr bwMode="auto">
              <a:xfrm>
                <a:off x="3453" y="2355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691" name="Line 58"/>
              <p:cNvSpPr>
                <a:spLocks noChangeShapeType="1"/>
              </p:cNvSpPr>
              <p:nvPr/>
            </p:nvSpPr>
            <p:spPr bwMode="auto">
              <a:xfrm flipH="1">
                <a:off x="3453" y="2400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692" name="Line 59"/>
              <p:cNvSpPr>
                <a:spLocks noChangeShapeType="1"/>
              </p:cNvSpPr>
              <p:nvPr/>
            </p:nvSpPr>
            <p:spPr bwMode="auto">
              <a:xfrm>
                <a:off x="3453" y="2427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693" name="Line 60"/>
              <p:cNvSpPr>
                <a:spLocks noChangeShapeType="1"/>
              </p:cNvSpPr>
              <p:nvPr/>
            </p:nvSpPr>
            <p:spPr bwMode="auto">
              <a:xfrm flipH="1">
                <a:off x="3453" y="2472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cxnSp>
          <p:nvCxnSpPr>
            <p:cNvPr id="25636" name="AutoShape 61"/>
            <p:cNvCxnSpPr>
              <a:cxnSpLocks noChangeShapeType="1"/>
              <a:stCxn id="25653" idx="6"/>
              <a:endCxn id="25687" idx="0"/>
            </p:cNvCxnSpPr>
            <p:nvPr/>
          </p:nvCxnSpPr>
          <p:spPr bwMode="auto">
            <a:xfrm flipV="1">
              <a:off x="3523" y="3189"/>
              <a:ext cx="112" cy="1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25637" name="AutoShape 62"/>
            <p:cNvCxnSpPr>
              <a:cxnSpLocks noChangeShapeType="1"/>
              <a:stCxn id="25638" idx="2"/>
              <a:endCxn id="25689" idx="1"/>
            </p:cNvCxnSpPr>
            <p:nvPr/>
          </p:nvCxnSpPr>
          <p:spPr bwMode="auto">
            <a:xfrm flipH="1" flipV="1">
              <a:off x="3794" y="3182"/>
              <a:ext cx="89" cy="1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25638" name="Oval 63"/>
            <p:cNvSpPr>
              <a:spLocks noChangeArrowheads="1"/>
            </p:cNvSpPr>
            <p:nvPr/>
          </p:nvSpPr>
          <p:spPr bwMode="auto">
            <a:xfrm>
              <a:off x="3883" y="3158"/>
              <a:ext cx="46" cy="4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25639" name="AutoShape 64"/>
            <p:cNvCxnSpPr>
              <a:cxnSpLocks noChangeShapeType="1"/>
              <a:stCxn id="25629" idx="4"/>
              <a:endCxn id="25634" idx="0"/>
            </p:cNvCxnSpPr>
            <p:nvPr/>
          </p:nvCxnSpPr>
          <p:spPr bwMode="auto">
            <a:xfrm>
              <a:off x="3904" y="2365"/>
              <a:ext cx="0" cy="352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25640" name="AutoShape 65"/>
            <p:cNvCxnSpPr>
              <a:cxnSpLocks noChangeShapeType="1"/>
              <a:stCxn id="25634" idx="4"/>
              <a:endCxn id="25638" idx="0"/>
            </p:cNvCxnSpPr>
            <p:nvPr/>
          </p:nvCxnSpPr>
          <p:spPr bwMode="auto">
            <a:xfrm>
              <a:off x="3904" y="2764"/>
              <a:ext cx="2" cy="394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 type="none" w="lg" len="lg"/>
              <a:tailEnd type="none" w="lg" len="lg"/>
            </a:ln>
          </p:spPr>
        </p:cxnSp>
        <p:grpSp>
          <p:nvGrpSpPr>
            <p:cNvPr id="25641" name="Group 66"/>
            <p:cNvGrpSpPr>
              <a:grpSpLocks/>
            </p:cNvGrpSpPr>
            <p:nvPr/>
          </p:nvGrpSpPr>
          <p:grpSpPr bwMode="auto">
            <a:xfrm>
              <a:off x="4284" y="3047"/>
              <a:ext cx="135" cy="116"/>
              <a:chOff x="1235" y="3264"/>
              <a:chExt cx="288" cy="216"/>
            </a:xfrm>
          </p:grpSpPr>
          <p:grpSp>
            <p:nvGrpSpPr>
              <p:cNvPr id="25682" name="Group 67"/>
              <p:cNvGrpSpPr>
                <a:grpSpLocks/>
              </p:cNvGrpSpPr>
              <p:nvPr/>
            </p:nvGrpSpPr>
            <p:grpSpPr bwMode="auto">
              <a:xfrm>
                <a:off x="1235" y="3383"/>
                <a:ext cx="288" cy="97"/>
                <a:chOff x="1235" y="3383"/>
                <a:chExt cx="288" cy="97"/>
              </a:xfrm>
            </p:grpSpPr>
            <p:sp>
              <p:nvSpPr>
                <p:cNvPr id="25684" name="Freeform 68"/>
                <p:cNvSpPr>
                  <a:spLocks/>
                </p:cNvSpPr>
                <p:nvPr/>
              </p:nvSpPr>
              <p:spPr bwMode="auto">
                <a:xfrm>
                  <a:off x="1235" y="3383"/>
                  <a:ext cx="288" cy="1"/>
                </a:xfrm>
                <a:custGeom>
                  <a:avLst/>
                  <a:gdLst>
                    <a:gd name="T0" fmla="*/ 0 w 288"/>
                    <a:gd name="T1" fmla="*/ 1 h 1"/>
                    <a:gd name="T2" fmla="*/ 152 w 288"/>
                    <a:gd name="T3" fmla="*/ 0 h 1"/>
                    <a:gd name="T4" fmla="*/ 288 w 288"/>
                    <a:gd name="T5" fmla="*/ 1 h 1"/>
                    <a:gd name="T6" fmla="*/ 0 60000 65536"/>
                    <a:gd name="T7" fmla="*/ 0 60000 65536"/>
                    <a:gd name="T8" fmla="*/ 0 60000 65536"/>
                    <a:gd name="T9" fmla="*/ 0 w 288"/>
                    <a:gd name="T10" fmla="*/ 0 h 1"/>
                    <a:gd name="T11" fmla="*/ 288 w 288"/>
                    <a:gd name="T12" fmla="*/ 1 h 1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88" h="1">
                      <a:moveTo>
                        <a:pt x="0" y="1"/>
                      </a:moveTo>
                      <a:lnTo>
                        <a:pt x="152" y="0"/>
                      </a:lnTo>
                      <a:lnTo>
                        <a:pt x="288" y="1"/>
                      </a:lnTo>
                    </a:path>
                  </a:pathLst>
                </a:cu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5685" name="Line 69"/>
                <p:cNvSpPr>
                  <a:spLocks noChangeShapeType="1"/>
                </p:cNvSpPr>
                <p:nvPr/>
              </p:nvSpPr>
              <p:spPr bwMode="auto">
                <a:xfrm>
                  <a:off x="1277" y="3432"/>
                  <a:ext cx="198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5686" name="Line 70"/>
                <p:cNvSpPr>
                  <a:spLocks noChangeShapeType="1"/>
                </p:cNvSpPr>
                <p:nvPr/>
              </p:nvSpPr>
              <p:spPr bwMode="auto">
                <a:xfrm>
                  <a:off x="1325" y="3480"/>
                  <a:ext cx="102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cxnSp>
            <p:nvCxnSpPr>
              <p:cNvPr id="25683" name="AutoShape 71"/>
              <p:cNvCxnSpPr>
                <a:cxnSpLocks noChangeShapeType="1"/>
                <a:stCxn id="25684" idx="1"/>
              </p:cNvCxnSpPr>
              <p:nvPr/>
            </p:nvCxnSpPr>
            <p:spPr bwMode="auto">
              <a:xfrm flipH="1" flipV="1">
                <a:off x="1384" y="3264"/>
                <a:ext cx="3" cy="119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</p:cxnSp>
        </p:grpSp>
        <p:sp>
          <p:nvSpPr>
            <p:cNvPr id="25642" name="Text Box 72"/>
            <p:cNvSpPr txBox="1">
              <a:spLocks noChangeArrowheads="1"/>
            </p:cNvSpPr>
            <p:nvPr/>
          </p:nvSpPr>
          <p:spPr bwMode="auto">
            <a:xfrm>
              <a:off x="3600" y="2972"/>
              <a:ext cx="217" cy="173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200" b="1"/>
                <a:t>R</a:t>
              </a:r>
              <a:r>
                <a:rPr lang="en-US" sz="1200" b="1" baseline="-25000"/>
                <a:t>1</a:t>
              </a:r>
            </a:p>
          </p:txBody>
        </p:sp>
        <p:sp>
          <p:nvSpPr>
            <p:cNvPr id="25643" name="Text Box 73"/>
            <p:cNvSpPr txBox="1">
              <a:spLocks noChangeArrowheads="1"/>
            </p:cNvSpPr>
            <p:nvPr/>
          </p:nvSpPr>
          <p:spPr bwMode="auto">
            <a:xfrm>
              <a:off x="3588" y="2511"/>
              <a:ext cx="274" cy="173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200" b="1"/>
                <a:t>R</a:t>
              </a:r>
              <a:r>
                <a:rPr lang="en-US" sz="1200" b="1" baseline="-25000"/>
                <a:t>n-2</a:t>
              </a:r>
            </a:p>
          </p:txBody>
        </p:sp>
        <p:sp>
          <p:nvSpPr>
            <p:cNvPr id="25644" name="Text Box 74"/>
            <p:cNvSpPr txBox="1">
              <a:spLocks noChangeArrowheads="1"/>
            </p:cNvSpPr>
            <p:nvPr/>
          </p:nvSpPr>
          <p:spPr bwMode="auto">
            <a:xfrm>
              <a:off x="3588" y="2132"/>
              <a:ext cx="274" cy="173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200" b="1"/>
                <a:t>R</a:t>
              </a:r>
              <a:r>
                <a:rPr lang="en-US" sz="1200" b="1" baseline="-25000"/>
                <a:t>n-1</a:t>
              </a:r>
            </a:p>
          </p:txBody>
        </p:sp>
        <p:sp>
          <p:nvSpPr>
            <p:cNvPr id="25645" name="Text Box 75"/>
            <p:cNvSpPr txBox="1">
              <a:spLocks noChangeArrowheads="1"/>
            </p:cNvSpPr>
            <p:nvPr/>
          </p:nvSpPr>
          <p:spPr bwMode="auto">
            <a:xfrm>
              <a:off x="4388" y="2109"/>
              <a:ext cx="224" cy="173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200" b="1"/>
                <a:t>R</a:t>
              </a:r>
              <a:r>
                <a:rPr lang="en-US" sz="1200" b="1" baseline="-25000"/>
                <a:t>F</a:t>
              </a:r>
            </a:p>
          </p:txBody>
        </p:sp>
        <p:grpSp>
          <p:nvGrpSpPr>
            <p:cNvPr id="25646" name="Group 76"/>
            <p:cNvGrpSpPr>
              <a:grpSpLocks/>
            </p:cNvGrpSpPr>
            <p:nvPr/>
          </p:nvGrpSpPr>
          <p:grpSpPr bwMode="auto">
            <a:xfrm rot="5400000" flipH="1" flipV="1">
              <a:off x="3682" y="3341"/>
              <a:ext cx="69" cy="161"/>
              <a:chOff x="3450" y="2313"/>
              <a:chExt cx="111" cy="216"/>
            </a:xfrm>
          </p:grpSpPr>
          <p:sp>
            <p:nvSpPr>
              <p:cNvPr id="25675" name="Line 77"/>
              <p:cNvSpPr>
                <a:spLocks noChangeShapeType="1"/>
              </p:cNvSpPr>
              <p:nvPr/>
            </p:nvSpPr>
            <p:spPr bwMode="auto">
              <a:xfrm>
                <a:off x="3498" y="2313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676" name="Line 78"/>
              <p:cNvSpPr>
                <a:spLocks noChangeShapeType="1"/>
              </p:cNvSpPr>
              <p:nvPr/>
            </p:nvSpPr>
            <p:spPr bwMode="auto">
              <a:xfrm flipH="1">
                <a:off x="3450" y="2334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677" name="Line 79"/>
              <p:cNvSpPr>
                <a:spLocks noChangeShapeType="1"/>
              </p:cNvSpPr>
              <p:nvPr/>
            </p:nvSpPr>
            <p:spPr bwMode="auto">
              <a:xfrm>
                <a:off x="3450" y="2505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678" name="Line 80"/>
              <p:cNvSpPr>
                <a:spLocks noChangeShapeType="1"/>
              </p:cNvSpPr>
              <p:nvPr/>
            </p:nvSpPr>
            <p:spPr bwMode="auto">
              <a:xfrm>
                <a:off x="3453" y="2355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679" name="Line 81"/>
              <p:cNvSpPr>
                <a:spLocks noChangeShapeType="1"/>
              </p:cNvSpPr>
              <p:nvPr/>
            </p:nvSpPr>
            <p:spPr bwMode="auto">
              <a:xfrm flipH="1">
                <a:off x="3453" y="2400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680" name="Line 82"/>
              <p:cNvSpPr>
                <a:spLocks noChangeShapeType="1"/>
              </p:cNvSpPr>
              <p:nvPr/>
            </p:nvSpPr>
            <p:spPr bwMode="auto">
              <a:xfrm>
                <a:off x="3453" y="2427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681" name="Line 83"/>
              <p:cNvSpPr>
                <a:spLocks noChangeShapeType="1"/>
              </p:cNvSpPr>
              <p:nvPr/>
            </p:nvSpPr>
            <p:spPr bwMode="auto">
              <a:xfrm flipH="1">
                <a:off x="3453" y="2472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cxnSp>
          <p:nvCxnSpPr>
            <p:cNvPr id="25647" name="AutoShape 84"/>
            <p:cNvCxnSpPr>
              <a:cxnSpLocks noChangeShapeType="1"/>
              <a:stCxn id="25652" idx="6"/>
              <a:endCxn id="25675" idx="0"/>
            </p:cNvCxnSpPr>
            <p:nvPr/>
          </p:nvCxnSpPr>
          <p:spPr bwMode="auto">
            <a:xfrm>
              <a:off x="3521" y="3426"/>
              <a:ext cx="117" cy="1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25648" name="AutoShape 85"/>
            <p:cNvCxnSpPr>
              <a:cxnSpLocks noChangeShapeType="1"/>
              <a:stCxn id="25649" idx="2"/>
              <a:endCxn id="25677" idx="1"/>
            </p:cNvCxnSpPr>
            <p:nvPr/>
          </p:nvCxnSpPr>
          <p:spPr bwMode="auto">
            <a:xfrm flipH="1">
              <a:off x="3799" y="3420"/>
              <a:ext cx="87" cy="2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25649" name="Oval 86"/>
            <p:cNvSpPr>
              <a:spLocks noChangeArrowheads="1"/>
            </p:cNvSpPr>
            <p:nvPr/>
          </p:nvSpPr>
          <p:spPr bwMode="auto">
            <a:xfrm>
              <a:off x="3886" y="3396"/>
              <a:ext cx="46" cy="4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25650" name="AutoShape 87"/>
            <p:cNvCxnSpPr>
              <a:cxnSpLocks noChangeShapeType="1"/>
              <a:stCxn id="25649" idx="0"/>
              <a:endCxn id="25638" idx="4"/>
            </p:cNvCxnSpPr>
            <p:nvPr/>
          </p:nvCxnSpPr>
          <p:spPr bwMode="auto">
            <a:xfrm flipH="1" flipV="1">
              <a:off x="3906" y="3205"/>
              <a:ext cx="3" cy="191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25651" name="Text Box 88"/>
            <p:cNvSpPr txBox="1">
              <a:spLocks noChangeArrowheads="1"/>
            </p:cNvSpPr>
            <p:nvPr/>
          </p:nvSpPr>
          <p:spPr bwMode="auto">
            <a:xfrm>
              <a:off x="3600" y="3235"/>
              <a:ext cx="217" cy="173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200" b="1"/>
                <a:t>R</a:t>
              </a:r>
              <a:r>
                <a:rPr lang="en-US" sz="1200" b="1" baseline="-25000"/>
                <a:t>0</a:t>
              </a:r>
            </a:p>
          </p:txBody>
        </p:sp>
        <p:sp>
          <p:nvSpPr>
            <p:cNvPr id="25652" name="Oval 89"/>
            <p:cNvSpPr>
              <a:spLocks noChangeArrowheads="1"/>
            </p:cNvSpPr>
            <p:nvPr/>
          </p:nvSpPr>
          <p:spPr bwMode="auto">
            <a:xfrm>
              <a:off x="3475" y="3402"/>
              <a:ext cx="46" cy="4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53" name="Oval 90"/>
            <p:cNvSpPr>
              <a:spLocks noChangeArrowheads="1"/>
            </p:cNvSpPr>
            <p:nvPr/>
          </p:nvSpPr>
          <p:spPr bwMode="auto">
            <a:xfrm>
              <a:off x="3477" y="3166"/>
              <a:ext cx="46" cy="4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54" name="Oval 91"/>
            <p:cNvSpPr>
              <a:spLocks noChangeArrowheads="1"/>
            </p:cNvSpPr>
            <p:nvPr/>
          </p:nvSpPr>
          <p:spPr bwMode="auto">
            <a:xfrm>
              <a:off x="3475" y="2722"/>
              <a:ext cx="46" cy="4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55" name="Oval 92"/>
            <p:cNvSpPr>
              <a:spLocks noChangeArrowheads="1"/>
            </p:cNvSpPr>
            <p:nvPr/>
          </p:nvSpPr>
          <p:spPr bwMode="auto">
            <a:xfrm>
              <a:off x="3475" y="2324"/>
              <a:ext cx="46" cy="4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56" name="Oval 93"/>
            <p:cNvSpPr>
              <a:spLocks noChangeArrowheads="1"/>
            </p:cNvSpPr>
            <p:nvPr/>
          </p:nvSpPr>
          <p:spPr bwMode="auto">
            <a:xfrm>
              <a:off x="3216" y="3409"/>
              <a:ext cx="46" cy="4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25657" name="AutoShape 94"/>
            <p:cNvCxnSpPr>
              <a:cxnSpLocks noChangeShapeType="1"/>
              <a:stCxn id="25656" idx="7"/>
            </p:cNvCxnSpPr>
            <p:nvPr/>
          </p:nvCxnSpPr>
          <p:spPr bwMode="auto">
            <a:xfrm flipV="1">
              <a:off x="3255" y="3312"/>
              <a:ext cx="220" cy="104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25658" name="Oval 95"/>
            <p:cNvSpPr>
              <a:spLocks noChangeArrowheads="1"/>
            </p:cNvSpPr>
            <p:nvPr/>
          </p:nvSpPr>
          <p:spPr bwMode="auto">
            <a:xfrm>
              <a:off x="3216" y="3169"/>
              <a:ext cx="46" cy="4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25659" name="AutoShape 96"/>
            <p:cNvCxnSpPr>
              <a:cxnSpLocks noChangeShapeType="1"/>
              <a:stCxn id="25658" idx="7"/>
            </p:cNvCxnSpPr>
            <p:nvPr/>
          </p:nvCxnSpPr>
          <p:spPr bwMode="auto">
            <a:xfrm flipV="1">
              <a:off x="3255" y="3072"/>
              <a:ext cx="220" cy="104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25660" name="Oval 97"/>
            <p:cNvSpPr>
              <a:spLocks noChangeArrowheads="1"/>
            </p:cNvSpPr>
            <p:nvPr/>
          </p:nvSpPr>
          <p:spPr bwMode="auto">
            <a:xfrm>
              <a:off x="3216" y="2731"/>
              <a:ext cx="46" cy="4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25661" name="AutoShape 98"/>
            <p:cNvCxnSpPr>
              <a:cxnSpLocks noChangeShapeType="1"/>
              <a:stCxn id="25660" idx="7"/>
            </p:cNvCxnSpPr>
            <p:nvPr/>
          </p:nvCxnSpPr>
          <p:spPr bwMode="auto">
            <a:xfrm flipV="1">
              <a:off x="3255" y="2634"/>
              <a:ext cx="220" cy="104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25662" name="Oval 99"/>
            <p:cNvSpPr>
              <a:spLocks noChangeArrowheads="1"/>
            </p:cNvSpPr>
            <p:nvPr/>
          </p:nvSpPr>
          <p:spPr bwMode="auto">
            <a:xfrm>
              <a:off x="3216" y="2338"/>
              <a:ext cx="46" cy="4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25663" name="AutoShape 100"/>
            <p:cNvCxnSpPr>
              <a:cxnSpLocks noChangeShapeType="1"/>
              <a:stCxn id="25662" idx="7"/>
            </p:cNvCxnSpPr>
            <p:nvPr/>
          </p:nvCxnSpPr>
          <p:spPr bwMode="auto">
            <a:xfrm flipV="1">
              <a:off x="3255" y="2241"/>
              <a:ext cx="220" cy="104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25664" name="AutoShape 101"/>
            <p:cNvCxnSpPr>
              <a:cxnSpLocks noChangeShapeType="1"/>
              <a:stCxn id="25656" idx="2"/>
            </p:cNvCxnSpPr>
            <p:nvPr/>
          </p:nvCxnSpPr>
          <p:spPr bwMode="auto">
            <a:xfrm rot="10800000">
              <a:off x="3120" y="3188"/>
              <a:ext cx="96" cy="245"/>
            </a:xfrm>
            <a:prstGeom prst="bentConnector2">
              <a:avLst/>
            </a:prstGeom>
            <a:noFill/>
            <a:ln w="1905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25665" name="AutoShape 102"/>
            <p:cNvCxnSpPr>
              <a:cxnSpLocks noChangeShapeType="1"/>
              <a:stCxn id="25658" idx="2"/>
            </p:cNvCxnSpPr>
            <p:nvPr/>
          </p:nvCxnSpPr>
          <p:spPr bwMode="auto">
            <a:xfrm flipH="1">
              <a:off x="3120" y="3193"/>
              <a:ext cx="96" cy="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25666" name="AutoShape 103"/>
            <p:cNvCxnSpPr>
              <a:cxnSpLocks noChangeShapeType="1"/>
              <a:stCxn id="25660" idx="2"/>
            </p:cNvCxnSpPr>
            <p:nvPr/>
          </p:nvCxnSpPr>
          <p:spPr bwMode="auto">
            <a:xfrm flipH="1" flipV="1">
              <a:off x="3123" y="2754"/>
              <a:ext cx="93" cy="1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25667" name="AutoShape 104"/>
            <p:cNvCxnSpPr>
              <a:cxnSpLocks noChangeShapeType="1"/>
              <a:stCxn id="25662" idx="2"/>
            </p:cNvCxnSpPr>
            <p:nvPr/>
          </p:nvCxnSpPr>
          <p:spPr bwMode="auto">
            <a:xfrm flipH="1">
              <a:off x="3123" y="2362"/>
              <a:ext cx="93" cy="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25668" name="Text Box 105"/>
            <p:cNvSpPr txBox="1">
              <a:spLocks noChangeArrowheads="1"/>
            </p:cNvSpPr>
            <p:nvPr/>
          </p:nvSpPr>
          <p:spPr bwMode="auto">
            <a:xfrm>
              <a:off x="3015" y="1934"/>
              <a:ext cx="218" cy="173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200" b="1"/>
                <a:t>v</a:t>
              </a:r>
              <a:r>
                <a:rPr lang="en-US" sz="1200" b="1" baseline="-25000"/>
                <a:t>in</a:t>
              </a:r>
            </a:p>
          </p:txBody>
        </p:sp>
        <p:cxnSp>
          <p:nvCxnSpPr>
            <p:cNvPr id="25669" name="AutoShape 106"/>
            <p:cNvCxnSpPr>
              <a:cxnSpLocks noChangeShapeType="1"/>
            </p:cNvCxnSpPr>
            <p:nvPr/>
          </p:nvCxnSpPr>
          <p:spPr bwMode="auto">
            <a:xfrm flipV="1">
              <a:off x="3120" y="2747"/>
              <a:ext cx="0" cy="446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 type="none" w="lg" len="lg"/>
              <a:tailEnd type="none" w="lg" len="lg"/>
            </a:ln>
          </p:spPr>
        </p:cxnSp>
        <p:cxnSp>
          <p:nvCxnSpPr>
            <p:cNvPr id="25670" name="AutoShape 107"/>
            <p:cNvCxnSpPr>
              <a:cxnSpLocks noChangeShapeType="1"/>
            </p:cNvCxnSpPr>
            <p:nvPr/>
          </p:nvCxnSpPr>
          <p:spPr bwMode="auto">
            <a:xfrm flipV="1">
              <a:off x="3120" y="2134"/>
              <a:ext cx="3" cy="613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25671" name="Text Box 108"/>
            <p:cNvSpPr txBox="1">
              <a:spLocks noChangeArrowheads="1"/>
            </p:cNvSpPr>
            <p:nvPr/>
          </p:nvSpPr>
          <p:spPr bwMode="auto">
            <a:xfrm>
              <a:off x="3248" y="2345"/>
              <a:ext cx="258" cy="173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200" b="1"/>
                <a:t>b</a:t>
              </a:r>
              <a:r>
                <a:rPr lang="en-US" sz="1200" b="1" baseline="-25000"/>
                <a:t>n-1</a:t>
              </a:r>
            </a:p>
          </p:txBody>
        </p:sp>
        <p:sp>
          <p:nvSpPr>
            <p:cNvPr id="25672" name="Text Box 109"/>
            <p:cNvSpPr txBox="1">
              <a:spLocks noChangeArrowheads="1"/>
            </p:cNvSpPr>
            <p:nvPr/>
          </p:nvSpPr>
          <p:spPr bwMode="auto">
            <a:xfrm>
              <a:off x="3246" y="2736"/>
              <a:ext cx="258" cy="173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200" b="1"/>
                <a:t>b</a:t>
              </a:r>
              <a:r>
                <a:rPr lang="en-US" sz="1200" b="1" baseline="-25000"/>
                <a:t>n-2</a:t>
              </a:r>
            </a:p>
          </p:txBody>
        </p:sp>
        <p:sp>
          <p:nvSpPr>
            <p:cNvPr id="25673" name="Text Box 110"/>
            <p:cNvSpPr txBox="1">
              <a:spLocks noChangeArrowheads="1"/>
            </p:cNvSpPr>
            <p:nvPr/>
          </p:nvSpPr>
          <p:spPr bwMode="auto">
            <a:xfrm>
              <a:off x="3264" y="3139"/>
              <a:ext cx="201" cy="173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200" b="1"/>
                <a:t>b</a:t>
              </a:r>
              <a:r>
                <a:rPr lang="en-US" sz="1200" b="1" baseline="-25000"/>
                <a:t>1</a:t>
              </a:r>
            </a:p>
          </p:txBody>
        </p:sp>
        <p:sp>
          <p:nvSpPr>
            <p:cNvPr id="25674" name="Text Box 111"/>
            <p:cNvSpPr txBox="1">
              <a:spLocks noChangeArrowheads="1"/>
            </p:cNvSpPr>
            <p:nvPr/>
          </p:nvSpPr>
          <p:spPr bwMode="auto">
            <a:xfrm>
              <a:off x="3264" y="3379"/>
              <a:ext cx="201" cy="173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200" b="1"/>
                <a:t>b</a:t>
              </a:r>
              <a:r>
                <a:rPr lang="en-US" sz="1200" b="1" baseline="-25000"/>
                <a:t>0</a:t>
              </a:r>
            </a:p>
          </p:txBody>
        </p:sp>
      </p:grpSp>
    </p:spTree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ECEN 301</a:t>
            </a:r>
          </a:p>
        </p:txBody>
      </p:sp>
      <p:sp>
        <p:nvSpPr>
          <p:cNvPr id="98307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Discussion #25 – Final Review</a:t>
            </a:r>
          </a:p>
        </p:txBody>
      </p:sp>
      <p:sp>
        <p:nvSpPr>
          <p:cNvPr id="98308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47E85D3E-31DB-45E4-A30C-0406C179ED86}" type="slidenum">
              <a:rPr lang="en-US" smtClean="0"/>
              <a:pPr lvl="1"/>
              <a:t>91</a:t>
            </a:fld>
            <a:endParaRPr lang="en-US" smtClean="0"/>
          </a:p>
        </p:txBody>
      </p:sp>
      <p:sp>
        <p:nvSpPr>
          <p:cNvPr id="983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Digital to Analog Converter (DAC)</a:t>
            </a:r>
          </a:p>
        </p:txBody>
      </p:sp>
      <p:sp>
        <p:nvSpPr>
          <p:cNvPr id="98310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06400" y="1333500"/>
            <a:ext cx="8356600" cy="1409700"/>
          </a:xfrm>
        </p:spPr>
        <p:txBody>
          <a:bodyPr/>
          <a:lstStyle/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sz="1800" b="1" u="sng" smtClean="0"/>
              <a:t>Example11</a:t>
            </a:r>
            <a:r>
              <a:rPr lang="en-US" sz="1800" smtClean="0"/>
              <a:t>: find the resistor values for a DAC with: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sz="1800" smtClean="0"/>
              <a:t>		</a:t>
            </a:r>
            <a:r>
              <a:rPr lang="en-US" sz="1800" b="1" smtClean="0"/>
              <a:t>range = 15V</a:t>
            </a:r>
            <a:r>
              <a:rPr lang="en-US" sz="1800" smtClean="0"/>
              <a:t> 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sz="1800" b="1" smtClean="0">
                <a:cs typeface="Times New Roman" pitchFamily="18" charset="0"/>
              </a:rPr>
              <a:t>		</a:t>
            </a:r>
            <a:r>
              <a:rPr lang="el-GR" sz="1800" b="1" smtClean="0">
                <a:cs typeface="Times New Roman" pitchFamily="18" charset="0"/>
              </a:rPr>
              <a:t>δ</a:t>
            </a:r>
            <a:r>
              <a:rPr lang="en-US" sz="1800" b="1" smtClean="0">
                <a:cs typeface="Times New Roman" pitchFamily="18" charset="0"/>
              </a:rPr>
              <a:t>v = 1V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sz="1800" b="1" smtClean="0">
                <a:cs typeface="Times New Roman" pitchFamily="18" charset="0"/>
              </a:rPr>
              <a:t>		v</a:t>
            </a:r>
            <a:r>
              <a:rPr lang="en-US" sz="1800" b="1" baseline="-25000" smtClean="0">
                <a:cs typeface="Times New Roman" pitchFamily="18" charset="0"/>
              </a:rPr>
              <a:t>in</a:t>
            </a:r>
            <a:r>
              <a:rPr lang="en-US" sz="1800" b="1" smtClean="0">
                <a:cs typeface="Times New Roman" pitchFamily="18" charset="0"/>
              </a:rPr>
              <a:t> = 5V 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sz="1800" b="1" smtClean="0">
                <a:cs typeface="Times New Roman" pitchFamily="18" charset="0"/>
              </a:rPr>
              <a:t>		R</a:t>
            </a:r>
            <a:r>
              <a:rPr lang="en-US" sz="1800" b="1" baseline="-25000" smtClean="0">
                <a:cs typeface="Times New Roman" pitchFamily="18" charset="0"/>
              </a:rPr>
              <a:t>F</a:t>
            </a:r>
            <a:r>
              <a:rPr lang="en-US" sz="1800" b="1" smtClean="0">
                <a:cs typeface="Times New Roman" pitchFamily="18" charset="0"/>
              </a:rPr>
              <a:t> = 2k</a:t>
            </a:r>
            <a:r>
              <a:rPr lang="el-GR" sz="1800" b="1" smtClean="0">
                <a:cs typeface="Times New Roman" pitchFamily="18" charset="0"/>
              </a:rPr>
              <a:t>Ω</a:t>
            </a:r>
          </a:p>
        </p:txBody>
      </p:sp>
      <p:grpSp>
        <p:nvGrpSpPr>
          <p:cNvPr id="98311" name="Group 4"/>
          <p:cNvGrpSpPr>
            <a:grpSpLocks/>
          </p:cNvGrpSpPr>
          <p:nvPr/>
        </p:nvGrpSpPr>
        <p:grpSpPr bwMode="auto">
          <a:xfrm>
            <a:off x="1017588" y="2933700"/>
            <a:ext cx="2973387" cy="2568575"/>
            <a:chOff x="3015" y="1934"/>
            <a:chExt cx="1873" cy="1618"/>
          </a:xfrm>
        </p:grpSpPr>
        <p:sp>
          <p:nvSpPr>
            <p:cNvPr id="98312" name="AutoShape 5"/>
            <p:cNvSpPr>
              <a:spLocks noChangeArrowheads="1"/>
            </p:cNvSpPr>
            <p:nvPr/>
          </p:nvSpPr>
          <p:spPr bwMode="auto">
            <a:xfrm rot="5400000" flipH="1">
              <a:off x="4183" y="2260"/>
              <a:ext cx="473" cy="378"/>
            </a:xfrm>
            <a:prstGeom prst="triangle">
              <a:avLst>
                <a:gd name="adj" fmla="val 50000"/>
              </a:avLst>
            </a:prstGeom>
            <a:solidFill>
              <a:srgbClr val="8495A9">
                <a:alpha val="50195"/>
              </a:srgbClr>
            </a:solidFill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313" name="Text Box 6"/>
            <p:cNvSpPr txBox="1">
              <a:spLocks noChangeArrowheads="1"/>
            </p:cNvSpPr>
            <p:nvPr/>
          </p:nvSpPr>
          <p:spPr bwMode="auto">
            <a:xfrm>
              <a:off x="4205" y="2220"/>
              <a:ext cx="180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600"/>
                <a:t>–</a:t>
              </a:r>
            </a:p>
          </p:txBody>
        </p:sp>
        <p:sp>
          <p:nvSpPr>
            <p:cNvPr id="98314" name="Text Box 7"/>
            <p:cNvSpPr txBox="1">
              <a:spLocks noChangeArrowheads="1"/>
            </p:cNvSpPr>
            <p:nvPr/>
          </p:nvSpPr>
          <p:spPr bwMode="auto">
            <a:xfrm>
              <a:off x="4188" y="2441"/>
              <a:ext cx="188" cy="21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600"/>
                <a:t>+</a:t>
              </a:r>
            </a:p>
          </p:txBody>
        </p:sp>
        <p:sp>
          <p:nvSpPr>
            <p:cNvPr id="98315" name="Line 8"/>
            <p:cNvSpPr>
              <a:spLocks noChangeShapeType="1"/>
            </p:cNvSpPr>
            <p:nvPr/>
          </p:nvSpPr>
          <p:spPr bwMode="auto">
            <a:xfrm flipH="1">
              <a:off x="4070" y="2567"/>
              <a:ext cx="16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8316" name="Oval 9"/>
            <p:cNvSpPr>
              <a:spLocks noChangeArrowheads="1"/>
            </p:cNvSpPr>
            <p:nvPr/>
          </p:nvSpPr>
          <p:spPr bwMode="auto">
            <a:xfrm>
              <a:off x="4026" y="2543"/>
              <a:ext cx="46" cy="4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317" name="Oval 10"/>
            <p:cNvSpPr>
              <a:spLocks noChangeArrowheads="1"/>
            </p:cNvSpPr>
            <p:nvPr/>
          </p:nvSpPr>
          <p:spPr bwMode="auto">
            <a:xfrm>
              <a:off x="4023" y="2317"/>
              <a:ext cx="46" cy="48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318" name="Line 11"/>
            <p:cNvSpPr>
              <a:spLocks noChangeShapeType="1"/>
            </p:cNvSpPr>
            <p:nvPr/>
          </p:nvSpPr>
          <p:spPr bwMode="auto">
            <a:xfrm flipH="1">
              <a:off x="4070" y="2342"/>
              <a:ext cx="16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8319" name="Line 12"/>
            <p:cNvSpPr>
              <a:spLocks noChangeShapeType="1"/>
            </p:cNvSpPr>
            <p:nvPr/>
          </p:nvSpPr>
          <p:spPr bwMode="auto">
            <a:xfrm flipH="1">
              <a:off x="4604" y="2448"/>
              <a:ext cx="16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8320" name="Oval 13"/>
            <p:cNvSpPr>
              <a:spLocks noChangeArrowheads="1"/>
            </p:cNvSpPr>
            <p:nvPr/>
          </p:nvSpPr>
          <p:spPr bwMode="auto">
            <a:xfrm>
              <a:off x="4762" y="2425"/>
              <a:ext cx="47" cy="4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321" name="Oval 14"/>
            <p:cNvSpPr>
              <a:spLocks noChangeArrowheads="1"/>
            </p:cNvSpPr>
            <p:nvPr/>
          </p:nvSpPr>
          <p:spPr bwMode="auto">
            <a:xfrm>
              <a:off x="4760" y="3030"/>
              <a:ext cx="46" cy="48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322" name="Oval 15"/>
            <p:cNvSpPr>
              <a:spLocks noChangeArrowheads="1"/>
            </p:cNvSpPr>
            <p:nvPr/>
          </p:nvSpPr>
          <p:spPr bwMode="auto">
            <a:xfrm>
              <a:off x="3963" y="3030"/>
              <a:ext cx="46" cy="48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98323" name="AutoShape 16"/>
            <p:cNvCxnSpPr>
              <a:cxnSpLocks noChangeShapeType="1"/>
              <a:stCxn id="98321" idx="2"/>
              <a:endCxn id="98322" idx="6"/>
            </p:cNvCxnSpPr>
            <p:nvPr/>
          </p:nvCxnSpPr>
          <p:spPr bwMode="auto">
            <a:xfrm flipH="1">
              <a:off x="4009" y="3054"/>
              <a:ext cx="751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98324" name="AutoShape 17"/>
            <p:cNvCxnSpPr>
              <a:cxnSpLocks noChangeShapeType="1"/>
              <a:stCxn id="98316" idx="2"/>
              <a:endCxn id="98322" idx="0"/>
            </p:cNvCxnSpPr>
            <p:nvPr/>
          </p:nvCxnSpPr>
          <p:spPr bwMode="auto">
            <a:xfrm rot="10800000" flipV="1">
              <a:off x="3986" y="2567"/>
              <a:ext cx="40" cy="463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sp>
          <p:nvSpPr>
            <p:cNvPr id="98325" name="Text Box 18"/>
            <p:cNvSpPr txBox="1">
              <a:spLocks noChangeArrowheads="1"/>
            </p:cNvSpPr>
            <p:nvPr/>
          </p:nvSpPr>
          <p:spPr bwMode="auto">
            <a:xfrm>
              <a:off x="4664" y="2445"/>
              <a:ext cx="224" cy="520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600"/>
                <a:t>+</a:t>
              </a:r>
            </a:p>
            <a:p>
              <a:r>
                <a:rPr lang="en-US" sz="1600" b="1"/>
                <a:t>v</a:t>
              </a:r>
              <a:r>
                <a:rPr lang="en-US" sz="1600" b="1" baseline="-25000"/>
                <a:t>a</a:t>
              </a:r>
              <a:endParaRPr lang="en-US" sz="1600"/>
            </a:p>
            <a:p>
              <a:r>
                <a:rPr lang="en-US" sz="1600"/>
                <a:t>–</a:t>
              </a:r>
            </a:p>
          </p:txBody>
        </p:sp>
        <p:grpSp>
          <p:nvGrpSpPr>
            <p:cNvPr id="98326" name="Group 19"/>
            <p:cNvGrpSpPr>
              <a:grpSpLocks/>
            </p:cNvGrpSpPr>
            <p:nvPr/>
          </p:nvGrpSpPr>
          <p:grpSpPr bwMode="auto">
            <a:xfrm rot="5400000" flipH="1" flipV="1">
              <a:off x="4398" y="2022"/>
              <a:ext cx="69" cy="161"/>
              <a:chOff x="3450" y="2313"/>
              <a:chExt cx="111" cy="216"/>
            </a:xfrm>
          </p:grpSpPr>
          <p:sp>
            <p:nvSpPr>
              <p:cNvPr id="98411" name="Line 20"/>
              <p:cNvSpPr>
                <a:spLocks noChangeShapeType="1"/>
              </p:cNvSpPr>
              <p:nvPr/>
            </p:nvSpPr>
            <p:spPr bwMode="auto">
              <a:xfrm>
                <a:off x="3498" y="2313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8412" name="Line 21"/>
              <p:cNvSpPr>
                <a:spLocks noChangeShapeType="1"/>
              </p:cNvSpPr>
              <p:nvPr/>
            </p:nvSpPr>
            <p:spPr bwMode="auto">
              <a:xfrm flipH="1">
                <a:off x="3450" y="2334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8413" name="Line 22"/>
              <p:cNvSpPr>
                <a:spLocks noChangeShapeType="1"/>
              </p:cNvSpPr>
              <p:nvPr/>
            </p:nvSpPr>
            <p:spPr bwMode="auto">
              <a:xfrm>
                <a:off x="3450" y="2505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8414" name="Line 23"/>
              <p:cNvSpPr>
                <a:spLocks noChangeShapeType="1"/>
              </p:cNvSpPr>
              <p:nvPr/>
            </p:nvSpPr>
            <p:spPr bwMode="auto">
              <a:xfrm>
                <a:off x="3453" y="2355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8415" name="Line 24"/>
              <p:cNvSpPr>
                <a:spLocks noChangeShapeType="1"/>
              </p:cNvSpPr>
              <p:nvPr/>
            </p:nvSpPr>
            <p:spPr bwMode="auto">
              <a:xfrm flipH="1">
                <a:off x="3453" y="2400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8416" name="Line 25"/>
              <p:cNvSpPr>
                <a:spLocks noChangeShapeType="1"/>
              </p:cNvSpPr>
              <p:nvPr/>
            </p:nvSpPr>
            <p:spPr bwMode="auto">
              <a:xfrm>
                <a:off x="3453" y="2427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8417" name="Line 26"/>
              <p:cNvSpPr>
                <a:spLocks noChangeShapeType="1"/>
              </p:cNvSpPr>
              <p:nvPr/>
            </p:nvSpPr>
            <p:spPr bwMode="auto">
              <a:xfrm flipH="1">
                <a:off x="3453" y="2472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cxnSp>
          <p:nvCxnSpPr>
            <p:cNvPr id="98327" name="AutoShape 27"/>
            <p:cNvCxnSpPr>
              <a:cxnSpLocks noChangeShapeType="1"/>
              <a:stCxn id="98317" idx="0"/>
              <a:endCxn id="98411" idx="0"/>
            </p:cNvCxnSpPr>
            <p:nvPr/>
          </p:nvCxnSpPr>
          <p:spPr bwMode="auto">
            <a:xfrm rot="-5400000">
              <a:off x="4095" y="2058"/>
              <a:ext cx="210" cy="307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98328" name="AutoShape 28"/>
            <p:cNvCxnSpPr>
              <a:cxnSpLocks noChangeShapeType="1"/>
              <a:stCxn id="98320" idx="0"/>
              <a:endCxn id="98413" idx="1"/>
            </p:cNvCxnSpPr>
            <p:nvPr/>
          </p:nvCxnSpPr>
          <p:spPr bwMode="auto">
            <a:xfrm rot="5400000" flipH="1">
              <a:off x="4488" y="2128"/>
              <a:ext cx="323" cy="271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grpSp>
          <p:nvGrpSpPr>
            <p:cNvPr id="98329" name="Group 29"/>
            <p:cNvGrpSpPr>
              <a:grpSpLocks/>
            </p:cNvGrpSpPr>
            <p:nvPr/>
          </p:nvGrpSpPr>
          <p:grpSpPr bwMode="auto">
            <a:xfrm rot="5400000" flipH="1" flipV="1">
              <a:off x="3676" y="2261"/>
              <a:ext cx="69" cy="161"/>
              <a:chOff x="3450" y="2313"/>
              <a:chExt cx="111" cy="216"/>
            </a:xfrm>
          </p:grpSpPr>
          <p:sp>
            <p:nvSpPr>
              <p:cNvPr id="98404" name="Line 30"/>
              <p:cNvSpPr>
                <a:spLocks noChangeShapeType="1"/>
              </p:cNvSpPr>
              <p:nvPr/>
            </p:nvSpPr>
            <p:spPr bwMode="auto">
              <a:xfrm>
                <a:off x="3498" y="2313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8405" name="Line 31"/>
              <p:cNvSpPr>
                <a:spLocks noChangeShapeType="1"/>
              </p:cNvSpPr>
              <p:nvPr/>
            </p:nvSpPr>
            <p:spPr bwMode="auto">
              <a:xfrm flipH="1">
                <a:off x="3450" y="2334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8406" name="Line 32"/>
              <p:cNvSpPr>
                <a:spLocks noChangeShapeType="1"/>
              </p:cNvSpPr>
              <p:nvPr/>
            </p:nvSpPr>
            <p:spPr bwMode="auto">
              <a:xfrm>
                <a:off x="3450" y="2505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8407" name="Line 33"/>
              <p:cNvSpPr>
                <a:spLocks noChangeShapeType="1"/>
              </p:cNvSpPr>
              <p:nvPr/>
            </p:nvSpPr>
            <p:spPr bwMode="auto">
              <a:xfrm>
                <a:off x="3453" y="2355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8408" name="Line 34"/>
              <p:cNvSpPr>
                <a:spLocks noChangeShapeType="1"/>
              </p:cNvSpPr>
              <p:nvPr/>
            </p:nvSpPr>
            <p:spPr bwMode="auto">
              <a:xfrm flipH="1">
                <a:off x="3453" y="2400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8409" name="Line 35"/>
              <p:cNvSpPr>
                <a:spLocks noChangeShapeType="1"/>
              </p:cNvSpPr>
              <p:nvPr/>
            </p:nvSpPr>
            <p:spPr bwMode="auto">
              <a:xfrm>
                <a:off x="3453" y="2427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8410" name="Line 36"/>
              <p:cNvSpPr>
                <a:spLocks noChangeShapeType="1"/>
              </p:cNvSpPr>
              <p:nvPr/>
            </p:nvSpPr>
            <p:spPr bwMode="auto">
              <a:xfrm flipH="1">
                <a:off x="3453" y="2472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cxnSp>
          <p:nvCxnSpPr>
            <p:cNvPr id="98330" name="AutoShape 37"/>
            <p:cNvCxnSpPr>
              <a:cxnSpLocks noChangeShapeType="1"/>
              <a:stCxn id="98358" idx="6"/>
              <a:endCxn id="98404" idx="0"/>
            </p:cNvCxnSpPr>
            <p:nvPr/>
          </p:nvCxnSpPr>
          <p:spPr bwMode="auto">
            <a:xfrm flipV="1">
              <a:off x="3521" y="2347"/>
              <a:ext cx="110" cy="1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98331" name="AutoShape 38"/>
            <p:cNvCxnSpPr>
              <a:cxnSpLocks noChangeShapeType="1"/>
              <a:stCxn id="98332" idx="2"/>
              <a:endCxn id="98406" idx="1"/>
            </p:cNvCxnSpPr>
            <p:nvPr/>
          </p:nvCxnSpPr>
          <p:spPr bwMode="auto">
            <a:xfrm flipH="1" flipV="1">
              <a:off x="3792" y="2341"/>
              <a:ext cx="87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98332" name="Oval 39"/>
            <p:cNvSpPr>
              <a:spLocks noChangeArrowheads="1"/>
            </p:cNvSpPr>
            <p:nvPr/>
          </p:nvSpPr>
          <p:spPr bwMode="auto">
            <a:xfrm>
              <a:off x="3879" y="2317"/>
              <a:ext cx="48" cy="48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98333" name="AutoShape 40"/>
            <p:cNvCxnSpPr>
              <a:cxnSpLocks noChangeShapeType="1"/>
              <a:stCxn id="98332" idx="6"/>
              <a:endCxn id="98317" idx="2"/>
            </p:cNvCxnSpPr>
            <p:nvPr/>
          </p:nvCxnSpPr>
          <p:spPr bwMode="auto">
            <a:xfrm>
              <a:off x="3927" y="2341"/>
              <a:ext cx="96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grpSp>
          <p:nvGrpSpPr>
            <p:cNvPr id="98334" name="Group 41"/>
            <p:cNvGrpSpPr>
              <a:grpSpLocks/>
            </p:cNvGrpSpPr>
            <p:nvPr/>
          </p:nvGrpSpPr>
          <p:grpSpPr bwMode="auto">
            <a:xfrm rot="5400000" flipH="1" flipV="1">
              <a:off x="3677" y="2660"/>
              <a:ext cx="68" cy="161"/>
              <a:chOff x="3450" y="2313"/>
              <a:chExt cx="111" cy="216"/>
            </a:xfrm>
          </p:grpSpPr>
          <p:sp>
            <p:nvSpPr>
              <p:cNvPr id="98397" name="Line 42"/>
              <p:cNvSpPr>
                <a:spLocks noChangeShapeType="1"/>
              </p:cNvSpPr>
              <p:nvPr/>
            </p:nvSpPr>
            <p:spPr bwMode="auto">
              <a:xfrm>
                <a:off x="3498" y="2313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8398" name="Line 43"/>
              <p:cNvSpPr>
                <a:spLocks noChangeShapeType="1"/>
              </p:cNvSpPr>
              <p:nvPr/>
            </p:nvSpPr>
            <p:spPr bwMode="auto">
              <a:xfrm flipH="1">
                <a:off x="3450" y="2334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8399" name="Line 44"/>
              <p:cNvSpPr>
                <a:spLocks noChangeShapeType="1"/>
              </p:cNvSpPr>
              <p:nvPr/>
            </p:nvSpPr>
            <p:spPr bwMode="auto">
              <a:xfrm>
                <a:off x="3450" y="2505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8400" name="Line 45"/>
              <p:cNvSpPr>
                <a:spLocks noChangeShapeType="1"/>
              </p:cNvSpPr>
              <p:nvPr/>
            </p:nvSpPr>
            <p:spPr bwMode="auto">
              <a:xfrm>
                <a:off x="3453" y="2355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8401" name="Line 46"/>
              <p:cNvSpPr>
                <a:spLocks noChangeShapeType="1"/>
              </p:cNvSpPr>
              <p:nvPr/>
            </p:nvSpPr>
            <p:spPr bwMode="auto">
              <a:xfrm flipH="1">
                <a:off x="3453" y="2400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8402" name="Line 47"/>
              <p:cNvSpPr>
                <a:spLocks noChangeShapeType="1"/>
              </p:cNvSpPr>
              <p:nvPr/>
            </p:nvSpPr>
            <p:spPr bwMode="auto">
              <a:xfrm>
                <a:off x="3453" y="2427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8403" name="Line 48"/>
              <p:cNvSpPr>
                <a:spLocks noChangeShapeType="1"/>
              </p:cNvSpPr>
              <p:nvPr/>
            </p:nvSpPr>
            <p:spPr bwMode="auto">
              <a:xfrm flipH="1">
                <a:off x="3453" y="2472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cxnSp>
          <p:nvCxnSpPr>
            <p:cNvPr id="98335" name="AutoShape 49"/>
            <p:cNvCxnSpPr>
              <a:cxnSpLocks noChangeShapeType="1"/>
              <a:stCxn id="98357" idx="6"/>
              <a:endCxn id="98397" idx="0"/>
            </p:cNvCxnSpPr>
            <p:nvPr/>
          </p:nvCxnSpPr>
          <p:spPr bwMode="auto">
            <a:xfrm>
              <a:off x="3521" y="2746"/>
              <a:ext cx="110" cy="1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98336" name="AutoShape 50"/>
            <p:cNvCxnSpPr>
              <a:cxnSpLocks noChangeShapeType="1"/>
              <a:stCxn id="98337" idx="2"/>
              <a:endCxn id="98399" idx="1"/>
            </p:cNvCxnSpPr>
            <p:nvPr/>
          </p:nvCxnSpPr>
          <p:spPr bwMode="auto">
            <a:xfrm flipH="1" flipV="1">
              <a:off x="3791" y="2741"/>
              <a:ext cx="88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98337" name="Oval 51"/>
            <p:cNvSpPr>
              <a:spLocks noChangeArrowheads="1"/>
            </p:cNvSpPr>
            <p:nvPr/>
          </p:nvSpPr>
          <p:spPr bwMode="auto">
            <a:xfrm>
              <a:off x="3879" y="2717"/>
              <a:ext cx="48" cy="4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98338" name="Group 52"/>
            <p:cNvGrpSpPr>
              <a:grpSpLocks/>
            </p:cNvGrpSpPr>
            <p:nvPr/>
          </p:nvGrpSpPr>
          <p:grpSpPr bwMode="auto">
            <a:xfrm rot="5400000" flipH="1" flipV="1">
              <a:off x="3679" y="3103"/>
              <a:ext cx="69" cy="161"/>
              <a:chOff x="3450" y="2313"/>
              <a:chExt cx="111" cy="216"/>
            </a:xfrm>
          </p:grpSpPr>
          <p:sp>
            <p:nvSpPr>
              <p:cNvPr id="98390" name="Line 53"/>
              <p:cNvSpPr>
                <a:spLocks noChangeShapeType="1"/>
              </p:cNvSpPr>
              <p:nvPr/>
            </p:nvSpPr>
            <p:spPr bwMode="auto">
              <a:xfrm>
                <a:off x="3498" y="2313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8391" name="Line 54"/>
              <p:cNvSpPr>
                <a:spLocks noChangeShapeType="1"/>
              </p:cNvSpPr>
              <p:nvPr/>
            </p:nvSpPr>
            <p:spPr bwMode="auto">
              <a:xfrm flipH="1">
                <a:off x="3450" y="2334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8392" name="Line 55"/>
              <p:cNvSpPr>
                <a:spLocks noChangeShapeType="1"/>
              </p:cNvSpPr>
              <p:nvPr/>
            </p:nvSpPr>
            <p:spPr bwMode="auto">
              <a:xfrm>
                <a:off x="3450" y="2505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8393" name="Line 56"/>
              <p:cNvSpPr>
                <a:spLocks noChangeShapeType="1"/>
              </p:cNvSpPr>
              <p:nvPr/>
            </p:nvSpPr>
            <p:spPr bwMode="auto">
              <a:xfrm>
                <a:off x="3453" y="2355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8394" name="Line 57"/>
              <p:cNvSpPr>
                <a:spLocks noChangeShapeType="1"/>
              </p:cNvSpPr>
              <p:nvPr/>
            </p:nvSpPr>
            <p:spPr bwMode="auto">
              <a:xfrm flipH="1">
                <a:off x="3453" y="2400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8395" name="Line 58"/>
              <p:cNvSpPr>
                <a:spLocks noChangeShapeType="1"/>
              </p:cNvSpPr>
              <p:nvPr/>
            </p:nvSpPr>
            <p:spPr bwMode="auto">
              <a:xfrm>
                <a:off x="3453" y="2427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8396" name="Line 59"/>
              <p:cNvSpPr>
                <a:spLocks noChangeShapeType="1"/>
              </p:cNvSpPr>
              <p:nvPr/>
            </p:nvSpPr>
            <p:spPr bwMode="auto">
              <a:xfrm flipH="1">
                <a:off x="3453" y="2472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cxnSp>
          <p:nvCxnSpPr>
            <p:cNvPr id="98339" name="AutoShape 60"/>
            <p:cNvCxnSpPr>
              <a:cxnSpLocks noChangeShapeType="1"/>
              <a:stCxn id="98356" idx="6"/>
              <a:endCxn id="98390" idx="0"/>
            </p:cNvCxnSpPr>
            <p:nvPr/>
          </p:nvCxnSpPr>
          <p:spPr bwMode="auto">
            <a:xfrm flipV="1">
              <a:off x="3523" y="3189"/>
              <a:ext cx="112" cy="1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98340" name="AutoShape 61"/>
            <p:cNvCxnSpPr>
              <a:cxnSpLocks noChangeShapeType="1"/>
              <a:stCxn id="98341" idx="2"/>
              <a:endCxn id="98392" idx="1"/>
            </p:cNvCxnSpPr>
            <p:nvPr/>
          </p:nvCxnSpPr>
          <p:spPr bwMode="auto">
            <a:xfrm flipH="1" flipV="1">
              <a:off x="3794" y="3182"/>
              <a:ext cx="89" cy="1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98341" name="Oval 62"/>
            <p:cNvSpPr>
              <a:spLocks noChangeArrowheads="1"/>
            </p:cNvSpPr>
            <p:nvPr/>
          </p:nvSpPr>
          <p:spPr bwMode="auto">
            <a:xfrm>
              <a:off x="3883" y="3158"/>
              <a:ext cx="46" cy="4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98342" name="AutoShape 63"/>
            <p:cNvCxnSpPr>
              <a:cxnSpLocks noChangeShapeType="1"/>
              <a:stCxn id="98332" idx="4"/>
              <a:endCxn id="98337" idx="0"/>
            </p:cNvCxnSpPr>
            <p:nvPr/>
          </p:nvCxnSpPr>
          <p:spPr bwMode="auto">
            <a:xfrm>
              <a:off x="3904" y="2365"/>
              <a:ext cx="0" cy="352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98343" name="AutoShape 64"/>
            <p:cNvCxnSpPr>
              <a:cxnSpLocks noChangeShapeType="1"/>
              <a:stCxn id="98337" idx="4"/>
              <a:endCxn id="98341" idx="0"/>
            </p:cNvCxnSpPr>
            <p:nvPr/>
          </p:nvCxnSpPr>
          <p:spPr bwMode="auto">
            <a:xfrm>
              <a:off x="3904" y="2764"/>
              <a:ext cx="2" cy="394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 type="none" w="lg" len="lg"/>
              <a:tailEnd type="none" w="lg" len="lg"/>
            </a:ln>
          </p:spPr>
        </p:cxnSp>
        <p:grpSp>
          <p:nvGrpSpPr>
            <p:cNvPr id="98344" name="Group 65"/>
            <p:cNvGrpSpPr>
              <a:grpSpLocks/>
            </p:cNvGrpSpPr>
            <p:nvPr/>
          </p:nvGrpSpPr>
          <p:grpSpPr bwMode="auto">
            <a:xfrm>
              <a:off x="4284" y="3047"/>
              <a:ext cx="135" cy="116"/>
              <a:chOff x="1235" y="3264"/>
              <a:chExt cx="288" cy="216"/>
            </a:xfrm>
          </p:grpSpPr>
          <p:grpSp>
            <p:nvGrpSpPr>
              <p:cNvPr id="98385" name="Group 66"/>
              <p:cNvGrpSpPr>
                <a:grpSpLocks/>
              </p:cNvGrpSpPr>
              <p:nvPr/>
            </p:nvGrpSpPr>
            <p:grpSpPr bwMode="auto">
              <a:xfrm>
                <a:off x="1235" y="3383"/>
                <a:ext cx="288" cy="97"/>
                <a:chOff x="1235" y="3383"/>
                <a:chExt cx="288" cy="97"/>
              </a:xfrm>
            </p:grpSpPr>
            <p:sp>
              <p:nvSpPr>
                <p:cNvPr id="98387" name="Freeform 67"/>
                <p:cNvSpPr>
                  <a:spLocks/>
                </p:cNvSpPr>
                <p:nvPr/>
              </p:nvSpPr>
              <p:spPr bwMode="auto">
                <a:xfrm>
                  <a:off x="1235" y="3383"/>
                  <a:ext cx="288" cy="1"/>
                </a:xfrm>
                <a:custGeom>
                  <a:avLst/>
                  <a:gdLst>
                    <a:gd name="T0" fmla="*/ 0 w 288"/>
                    <a:gd name="T1" fmla="*/ 1 h 1"/>
                    <a:gd name="T2" fmla="*/ 152 w 288"/>
                    <a:gd name="T3" fmla="*/ 0 h 1"/>
                    <a:gd name="T4" fmla="*/ 288 w 288"/>
                    <a:gd name="T5" fmla="*/ 1 h 1"/>
                    <a:gd name="T6" fmla="*/ 0 60000 65536"/>
                    <a:gd name="T7" fmla="*/ 0 60000 65536"/>
                    <a:gd name="T8" fmla="*/ 0 60000 65536"/>
                    <a:gd name="T9" fmla="*/ 0 w 288"/>
                    <a:gd name="T10" fmla="*/ 0 h 1"/>
                    <a:gd name="T11" fmla="*/ 288 w 288"/>
                    <a:gd name="T12" fmla="*/ 1 h 1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88" h="1">
                      <a:moveTo>
                        <a:pt x="0" y="1"/>
                      </a:moveTo>
                      <a:lnTo>
                        <a:pt x="152" y="0"/>
                      </a:lnTo>
                      <a:lnTo>
                        <a:pt x="288" y="1"/>
                      </a:lnTo>
                    </a:path>
                  </a:pathLst>
                </a:cu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8388" name="Line 68"/>
                <p:cNvSpPr>
                  <a:spLocks noChangeShapeType="1"/>
                </p:cNvSpPr>
                <p:nvPr/>
              </p:nvSpPr>
              <p:spPr bwMode="auto">
                <a:xfrm>
                  <a:off x="1277" y="3432"/>
                  <a:ext cx="198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8389" name="Line 69"/>
                <p:cNvSpPr>
                  <a:spLocks noChangeShapeType="1"/>
                </p:cNvSpPr>
                <p:nvPr/>
              </p:nvSpPr>
              <p:spPr bwMode="auto">
                <a:xfrm>
                  <a:off x="1325" y="3480"/>
                  <a:ext cx="102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cxnSp>
            <p:nvCxnSpPr>
              <p:cNvPr id="98386" name="AutoShape 70"/>
              <p:cNvCxnSpPr>
                <a:cxnSpLocks noChangeShapeType="1"/>
                <a:stCxn id="98387" idx="1"/>
              </p:cNvCxnSpPr>
              <p:nvPr/>
            </p:nvCxnSpPr>
            <p:spPr bwMode="auto">
              <a:xfrm flipH="1" flipV="1">
                <a:off x="1384" y="3264"/>
                <a:ext cx="3" cy="119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</p:cxnSp>
        </p:grpSp>
        <p:sp>
          <p:nvSpPr>
            <p:cNvPr id="98345" name="Text Box 71"/>
            <p:cNvSpPr txBox="1">
              <a:spLocks noChangeArrowheads="1"/>
            </p:cNvSpPr>
            <p:nvPr/>
          </p:nvSpPr>
          <p:spPr bwMode="auto">
            <a:xfrm>
              <a:off x="3600" y="2972"/>
              <a:ext cx="217" cy="173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200" b="1"/>
                <a:t>R</a:t>
              </a:r>
              <a:r>
                <a:rPr lang="en-US" sz="1200" b="1" baseline="-25000"/>
                <a:t>1</a:t>
              </a:r>
            </a:p>
          </p:txBody>
        </p:sp>
        <p:sp>
          <p:nvSpPr>
            <p:cNvPr id="98346" name="Text Box 72"/>
            <p:cNvSpPr txBox="1">
              <a:spLocks noChangeArrowheads="1"/>
            </p:cNvSpPr>
            <p:nvPr/>
          </p:nvSpPr>
          <p:spPr bwMode="auto">
            <a:xfrm>
              <a:off x="3588" y="2511"/>
              <a:ext cx="274" cy="173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200" b="1"/>
                <a:t>R</a:t>
              </a:r>
              <a:r>
                <a:rPr lang="en-US" sz="1200" b="1" baseline="-25000"/>
                <a:t>n-2</a:t>
              </a:r>
            </a:p>
          </p:txBody>
        </p:sp>
        <p:sp>
          <p:nvSpPr>
            <p:cNvPr id="98347" name="Text Box 73"/>
            <p:cNvSpPr txBox="1">
              <a:spLocks noChangeArrowheads="1"/>
            </p:cNvSpPr>
            <p:nvPr/>
          </p:nvSpPr>
          <p:spPr bwMode="auto">
            <a:xfrm>
              <a:off x="3588" y="2132"/>
              <a:ext cx="274" cy="173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200" b="1"/>
                <a:t>R</a:t>
              </a:r>
              <a:r>
                <a:rPr lang="en-US" sz="1200" b="1" baseline="-25000"/>
                <a:t>n-1</a:t>
              </a:r>
            </a:p>
          </p:txBody>
        </p:sp>
        <p:sp>
          <p:nvSpPr>
            <p:cNvPr id="98348" name="Text Box 74"/>
            <p:cNvSpPr txBox="1">
              <a:spLocks noChangeArrowheads="1"/>
            </p:cNvSpPr>
            <p:nvPr/>
          </p:nvSpPr>
          <p:spPr bwMode="auto">
            <a:xfrm>
              <a:off x="4388" y="2109"/>
              <a:ext cx="224" cy="173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200" b="1"/>
                <a:t>R</a:t>
              </a:r>
              <a:r>
                <a:rPr lang="en-US" sz="1200" b="1" baseline="-25000"/>
                <a:t>F</a:t>
              </a:r>
            </a:p>
          </p:txBody>
        </p:sp>
        <p:grpSp>
          <p:nvGrpSpPr>
            <p:cNvPr id="98349" name="Group 75"/>
            <p:cNvGrpSpPr>
              <a:grpSpLocks/>
            </p:cNvGrpSpPr>
            <p:nvPr/>
          </p:nvGrpSpPr>
          <p:grpSpPr bwMode="auto">
            <a:xfrm rot="5400000" flipH="1" flipV="1">
              <a:off x="3682" y="3341"/>
              <a:ext cx="69" cy="161"/>
              <a:chOff x="3450" y="2313"/>
              <a:chExt cx="111" cy="216"/>
            </a:xfrm>
          </p:grpSpPr>
          <p:sp>
            <p:nvSpPr>
              <p:cNvPr id="98378" name="Line 76"/>
              <p:cNvSpPr>
                <a:spLocks noChangeShapeType="1"/>
              </p:cNvSpPr>
              <p:nvPr/>
            </p:nvSpPr>
            <p:spPr bwMode="auto">
              <a:xfrm>
                <a:off x="3498" y="2313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8379" name="Line 77"/>
              <p:cNvSpPr>
                <a:spLocks noChangeShapeType="1"/>
              </p:cNvSpPr>
              <p:nvPr/>
            </p:nvSpPr>
            <p:spPr bwMode="auto">
              <a:xfrm flipH="1">
                <a:off x="3450" y="2334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8380" name="Line 78"/>
              <p:cNvSpPr>
                <a:spLocks noChangeShapeType="1"/>
              </p:cNvSpPr>
              <p:nvPr/>
            </p:nvSpPr>
            <p:spPr bwMode="auto">
              <a:xfrm>
                <a:off x="3450" y="2505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8381" name="Line 79"/>
              <p:cNvSpPr>
                <a:spLocks noChangeShapeType="1"/>
              </p:cNvSpPr>
              <p:nvPr/>
            </p:nvSpPr>
            <p:spPr bwMode="auto">
              <a:xfrm>
                <a:off x="3453" y="2355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8382" name="Line 80"/>
              <p:cNvSpPr>
                <a:spLocks noChangeShapeType="1"/>
              </p:cNvSpPr>
              <p:nvPr/>
            </p:nvSpPr>
            <p:spPr bwMode="auto">
              <a:xfrm flipH="1">
                <a:off x="3453" y="2400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8383" name="Line 81"/>
              <p:cNvSpPr>
                <a:spLocks noChangeShapeType="1"/>
              </p:cNvSpPr>
              <p:nvPr/>
            </p:nvSpPr>
            <p:spPr bwMode="auto">
              <a:xfrm>
                <a:off x="3453" y="2427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8384" name="Line 82"/>
              <p:cNvSpPr>
                <a:spLocks noChangeShapeType="1"/>
              </p:cNvSpPr>
              <p:nvPr/>
            </p:nvSpPr>
            <p:spPr bwMode="auto">
              <a:xfrm flipH="1">
                <a:off x="3453" y="2472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cxnSp>
          <p:nvCxnSpPr>
            <p:cNvPr id="98350" name="AutoShape 83"/>
            <p:cNvCxnSpPr>
              <a:cxnSpLocks noChangeShapeType="1"/>
              <a:stCxn id="98355" idx="6"/>
              <a:endCxn id="98378" idx="0"/>
            </p:cNvCxnSpPr>
            <p:nvPr/>
          </p:nvCxnSpPr>
          <p:spPr bwMode="auto">
            <a:xfrm>
              <a:off x="3521" y="3426"/>
              <a:ext cx="117" cy="1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98351" name="AutoShape 84"/>
            <p:cNvCxnSpPr>
              <a:cxnSpLocks noChangeShapeType="1"/>
              <a:stCxn id="98352" idx="2"/>
              <a:endCxn id="98380" idx="1"/>
            </p:cNvCxnSpPr>
            <p:nvPr/>
          </p:nvCxnSpPr>
          <p:spPr bwMode="auto">
            <a:xfrm flipH="1">
              <a:off x="3799" y="3420"/>
              <a:ext cx="87" cy="2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98352" name="Oval 85"/>
            <p:cNvSpPr>
              <a:spLocks noChangeArrowheads="1"/>
            </p:cNvSpPr>
            <p:nvPr/>
          </p:nvSpPr>
          <p:spPr bwMode="auto">
            <a:xfrm>
              <a:off x="3886" y="3396"/>
              <a:ext cx="46" cy="4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98353" name="AutoShape 86"/>
            <p:cNvCxnSpPr>
              <a:cxnSpLocks noChangeShapeType="1"/>
              <a:stCxn id="98352" idx="0"/>
              <a:endCxn id="98341" idx="4"/>
            </p:cNvCxnSpPr>
            <p:nvPr/>
          </p:nvCxnSpPr>
          <p:spPr bwMode="auto">
            <a:xfrm flipH="1" flipV="1">
              <a:off x="3906" y="3205"/>
              <a:ext cx="3" cy="191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98354" name="Text Box 87"/>
            <p:cNvSpPr txBox="1">
              <a:spLocks noChangeArrowheads="1"/>
            </p:cNvSpPr>
            <p:nvPr/>
          </p:nvSpPr>
          <p:spPr bwMode="auto">
            <a:xfrm>
              <a:off x="3600" y="3235"/>
              <a:ext cx="217" cy="173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200" b="1"/>
                <a:t>R</a:t>
              </a:r>
              <a:r>
                <a:rPr lang="en-US" sz="1200" b="1" baseline="-25000"/>
                <a:t>0</a:t>
              </a:r>
            </a:p>
          </p:txBody>
        </p:sp>
        <p:sp>
          <p:nvSpPr>
            <p:cNvPr id="98355" name="Oval 88"/>
            <p:cNvSpPr>
              <a:spLocks noChangeArrowheads="1"/>
            </p:cNvSpPr>
            <p:nvPr/>
          </p:nvSpPr>
          <p:spPr bwMode="auto">
            <a:xfrm>
              <a:off x="3475" y="3402"/>
              <a:ext cx="46" cy="4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356" name="Oval 89"/>
            <p:cNvSpPr>
              <a:spLocks noChangeArrowheads="1"/>
            </p:cNvSpPr>
            <p:nvPr/>
          </p:nvSpPr>
          <p:spPr bwMode="auto">
            <a:xfrm>
              <a:off x="3477" y="3166"/>
              <a:ext cx="46" cy="4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357" name="Oval 90"/>
            <p:cNvSpPr>
              <a:spLocks noChangeArrowheads="1"/>
            </p:cNvSpPr>
            <p:nvPr/>
          </p:nvSpPr>
          <p:spPr bwMode="auto">
            <a:xfrm>
              <a:off x="3475" y="2722"/>
              <a:ext cx="46" cy="4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358" name="Oval 91"/>
            <p:cNvSpPr>
              <a:spLocks noChangeArrowheads="1"/>
            </p:cNvSpPr>
            <p:nvPr/>
          </p:nvSpPr>
          <p:spPr bwMode="auto">
            <a:xfrm>
              <a:off x="3475" y="2324"/>
              <a:ext cx="46" cy="4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359" name="Oval 92"/>
            <p:cNvSpPr>
              <a:spLocks noChangeArrowheads="1"/>
            </p:cNvSpPr>
            <p:nvPr/>
          </p:nvSpPr>
          <p:spPr bwMode="auto">
            <a:xfrm>
              <a:off x="3216" y="3409"/>
              <a:ext cx="46" cy="4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98360" name="AutoShape 93"/>
            <p:cNvCxnSpPr>
              <a:cxnSpLocks noChangeShapeType="1"/>
              <a:stCxn id="98359" idx="7"/>
            </p:cNvCxnSpPr>
            <p:nvPr/>
          </p:nvCxnSpPr>
          <p:spPr bwMode="auto">
            <a:xfrm flipV="1">
              <a:off x="3255" y="3312"/>
              <a:ext cx="220" cy="104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98361" name="Oval 94"/>
            <p:cNvSpPr>
              <a:spLocks noChangeArrowheads="1"/>
            </p:cNvSpPr>
            <p:nvPr/>
          </p:nvSpPr>
          <p:spPr bwMode="auto">
            <a:xfrm>
              <a:off x="3216" y="3169"/>
              <a:ext cx="46" cy="4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98362" name="AutoShape 95"/>
            <p:cNvCxnSpPr>
              <a:cxnSpLocks noChangeShapeType="1"/>
              <a:stCxn id="98361" idx="7"/>
            </p:cNvCxnSpPr>
            <p:nvPr/>
          </p:nvCxnSpPr>
          <p:spPr bwMode="auto">
            <a:xfrm flipV="1">
              <a:off x="3255" y="3072"/>
              <a:ext cx="220" cy="104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98363" name="Oval 96"/>
            <p:cNvSpPr>
              <a:spLocks noChangeArrowheads="1"/>
            </p:cNvSpPr>
            <p:nvPr/>
          </p:nvSpPr>
          <p:spPr bwMode="auto">
            <a:xfrm>
              <a:off x="3216" y="2731"/>
              <a:ext cx="46" cy="4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98364" name="AutoShape 97"/>
            <p:cNvCxnSpPr>
              <a:cxnSpLocks noChangeShapeType="1"/>
              <a:stCxn id="98363" idx="7"/>
            </p:cNvCxnSpPr>
            <p:nvPr/>
          </p:nvCxnSpPr>
          <p:spPr bwMode="auto">
            <a:xfrm flipV="1">
              <a:off x="3255" y="2634"/>
              <a:ext cx="220" cy="104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98365" name="Oval 98"/>
            <p:cNvSpPr>
              <a:spLocks noChangeArrowheads="1"/>
            </p:cNvSpPr>
            <p:nvPr/>
          </p:nvSpPr>
          <p:spPr bwMode="auto">
            <a:xfrm>
              <a:off x="3216" y="2338"/>
              <a:ext cx="46" cy="4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98366" name="AutoShape 99"/>
            <p:cNvCxnSpPr>
              <a:cxnSpLocks noChangeShapeType="1"/>
              <a:stCxn id="98365" idx="7"/>
            </p:cNvCxnSpPr>
            <p:nvPr/>
          </p:nvCxnSpPr>
          <p:spPr bwMode="auto">
            <a:xfrm flipV="1">
              <a:off x="3255" y="2241"/>
              <a:ext cx="220" cy="104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98367" name="AutoShape 100"/>
            <p:cNvCxnSpPr>
              <a:cxnSpLocks noChangeShapeType="1"/>
              <a:stCxn id="98359" idx="2"/>
            </p:cNvCxnSpPr>
            <p:nvPr/>
          </p:nvCxnSpPr>
          <p:spPr bwMode="auto">
            <a:xfrm rot="10800000">
              <a:off x="3120" y="3188"/>
              <a:ext cx="96" cy="245"/>
            </a:xfrm>
            <a:prstGeom prst="bentConnector2">
              <a:avLst/>
            </a:prstGeom>
            <a:noFill/>
            <a:ln w="1905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98368" name="AutoShape 101"/>
            <p:cNvCxnSpPr>
              <a:cxnSpLocks noChangeShapeType="1"/>
              <a:stCxn id="98361" idx="2"/>
            </p:cNvCxnSpPr>
            <p:nvPr/>
          </p:nvCxnSpPr>
          <p:spPr bwMode="auto">
            <a:xfrm flipH="1">
              <a:off x="3120" y="3193"/>
              <a:ext cx="96" cy="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98369" name="AutoShape 102"/>
            <p:cNvCxnSpPr>
              <a:cxnSpLocks noChangeShapeType="1"/>
              <a:stCxn id="98363" idx="2"/>
            </p:cNvCxnSpPr>
            <p:nvPr/>
          </p:nvCxnSpPr>
          <p:spPr bwMode="auto">
            <a:xfrm flipH="1" flipV="1">
              <a:off x="3123" y="2754"/>
              <a:ext cx="93" cy="1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98370" name="AutoShape 103"/>
            <p:cNvCxnSpPr>
              <a:cxnSpLocks noChangeShapeType="1"/>
              <a:stCxn id="98365" idx="2"/>
            </p:cNvCxnSpPr>
            <p:nvPr/>
          </p:nvCxnSpPr>
          <p:spPr bwMode="auto">
            <a:xfrm flipH="1">
              <a:off x="3123" y="2362"/>
              <a:ext cx="93" cy="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98371" name="Text Box 104"/>
            <p:cNvSpPr txBox="1">
              <a:spLocks noChangeArrowheads="1"/>
            </p:cNvSpPr>
            <p:nvPr/>
          </p:nvSpPr>
          <p:spPr bwMode="auto">
            <a:xfrm>
              <a:off x="3015" y="1934"/>
              <a:ext cx="218" cy="173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200" b="1"/>
                <a:t>v</a:t>
              </a:r>
              <a:r>
                <a:rPr lang="en-US" sz="1200" b="1" baseline="-25000"/>
                <a:t>in</a:t>
              </a:r>
            </a:p>
          </p:txBody>
        </p:sp>
        <p:cxnSp>
          <p:nvCxnSpPr>
            <p:cNvPr id="98372" name="AutoShape 105"/>
            <p:cNvCxnSpPr>
              <a:cxnSpLocks noChangeShapeType="1"/>
            </p:cNvCxnSpPr>
            <p:nvPr/>
          </p:nvCxnSpPr>
          <p:spPr bwMode="auto">
            <a:xfrm flipV="1">
              <a:off x="3120" y="2747"/>
              <a:ext cx="0" cy="446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 type="none" w="lg" len="lg"/>
              <a:tailEnd type="none" w="lg" len="lg"/>
            </a:ln>
          </p:spPr>
        </p:cxnSp>
        <p:cxnSp>
          <p:nvCxnSpPr>
            <p:cNvPr id="98373" name="AutoShape 106"/>
            <p:cNvCxnSpPr>
              <a:cxnSpLocks noChangeShapeType="1"/>
            </p:cNvCxnSpPr>
            <p:nvPr/>
          </p:nvCxnSpPr>
          <p:spPr bwMode="auto">
            <a:xfrm flipV="1">
              <a:off x="3120" y="2134"/>
              <a:ext cx="3" cy="613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98374" name="Text Box 107"/>
            <p:cNvSpPr txBox="1">
              <a:spLocks noChangeArrowheads="1"/>
            </p:cNvSpPr>
            <p:nvPr/>
          </p:nvSpPr>
          <p:spPr bwMode="auto">
            <a:xfrm>
              <a:off x="3248" y="2345"/>
              <a:ext cx="258" cy="173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200" b="1"/>
                <a:t>b</a:t>
              </a:r>
              <a:r>
                <a:rPr lang="en-US" sz="1200" b="1" baseline="-25000"/>
                <a:t>n-1</a:t>
              </a:r>
            </a:p>
          </p:txBody>
        </p:sp>
        <p:sp>
          <p:nvSpPr>
            <p:cNvPr id="98375" name="Text Box 108"/>
            <p:cNvSpPr txBox="1">
              <a:spLocks noChangeArrowheads="1"/>
            </p:cNvSpPr>
            <p:nvPr/>
          </p:nvSpPr>
          <p:spPr bwMode="auto">
            <a:xfrm>
              <a:off x="3246" y="2736"/>
              <a:ext cx="258" cy="173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200" b="1"/>
                <a:t>b</a:t>
              </a:r>
              <a:r>
                <a:rPr lang="en-US" sz="1200" b="1" baseline="-25000"/>
                <a:t>n-2</a:t>
              </a:r>
            </a:p>
          </p:txBody>
        </p:sp>
        <p:sp>
          <p:nvSpPr>
            <p:cNvPr id="98376" name="Text Box 109"/>
            <p:cNvSpPr txBox="1">
              <a:spLocks noChangeArrowheads="1"/>
            </p:cNvSpPr>
            <p:nvPr/>
          </p:nvSpPr>
          <p:spPr bwMode="auto">
            <a:xfrm>
              <a:off x="3264" y="3139"/>
              <a:ext cx="201" cy="173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200" b="1"/>
                <a:t>b</a:t>
              </a:r>
              <a:r>
                <a:rPr lang="en-US" sz="1200" b="1" baseline="-25000"/>
                <a:t>1</a:t>
              </a:r>
            </a:p>
          </p:txBody>
        </p:sp>
        <p:sp>
          <p:nvSpPr>
            <p:cNvPr id="98377" name="Text Box 110"/>
            <p:cNvSpPr txBox="1">
              <a:spLocks noChangeArrowheads="1"/>
            </p:cNvSpPr>
            <p:nvPr/>
          </p:nvSpPr>
          <p:spPr bwMode="auto">
            <a:xfrm>
              <a:off x="3264" y="3379"/>
              <a:ext cx="201" cy="173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200" b="1"/>
                <a:t>b</a:t>
              </a:r>
              <a:r>
                <a:rPr lang="en-US" sz="1200" b="1" baseline="-25000"/>
                <a:t>0</a:t>
              </a:r>
            </a:p>
          </p:txBody>
        </p:sp>
      </p:grpSp>
    </p:spTree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ECEN 301</a:t>
            </a:r>
          </a:p>
        </p:txBody>
      </p:sp>
      <p:sp>
        <p:nvSpPr>
          <p:cNvPr id="26628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Discussion #25 – Final Review</a:t>
            </a:r>
          </a:p>
        </p:txBody>
      </p:sp>
      <p:sp>
        <p:nvSpPr>
          <p:cNvPr id="26629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BD728000-4161-4DB3-AD9C-26137B9A9DF3}" type="slidenum">
              <a:rPr lang="en-US" smtClean="0"/>
              <a:pPr lvl="1"/>
              <a:t>92</a:t>
            </a:fld>
            <a:endParaRPr lang="en-US" smtClean="0"/>
          </a:p>
        </p:txBody>
      </p:sp>
      <p:sp>
        <p:nvSpPr>
          <p:cNvPr id="266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Digital to Analog Converter (DAC)</a:t>
            </a:r>
          </a:p>
        </p:txBody>
      </p:sp>
      <p:sp>
        <p:nvSpPr>
          <p:cNvPr id="266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06400" y="1333500"/>
            <a:ext cx="8356600" cy="1409700"/>
          </a:xfrm>
        </p:spPr>
        <p:txBody>
          <a:bodyPr/>
          <a:lstStyle/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sz="1800" b="1" u="sng" smtClean="0"/>
              <a:t>Example11</a:t>
            </a:r>
            <a:r>
              <a:rPr lang="en-US" sz="1800" smtClean="0"/>
              <a:t>: find the resistor values for a DAC with: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sz="1800" smtClean="0"/>
              <a:t>		</a:t>
            </a:r>
            <a:r>
              <a:rPr lang="en-US" sz="1800" b="1" smtClean="0"/>
              <a:t>range = 15V</a:t>
            </a:r>
            <a:r>
              <a:rPr lang="en-US" sz="1800" smtClean="0"/>
              <a:t> 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sz="1800" b="1" smtClean="0">
                <a:cs typeface="Times New Roman" pitchFamily="18" charset="0"/>
              </a:rPr>
              <a:t>		</a:t>
            </a:r>
            <a:r>
              <a:rPr lang="el-GR" sz="1800" b="1" smtClean="0">
                <a:cs typeface="Times New Roman" pitchFamily="18" charset="0"/>
              </a:rPr>
              <a:t>δ</a:t>
            </a:r>
            <a:r>
              <a:rPr lang="en-US" sz="1800" b="1" smtClean="0">
                <a:cs typeface="Times New Roman" pitchFamily="18" charset="0"/>
              </a:rPr>
              <a:t>v = 1V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sz="1800" b="1" smtClean="0">
                <a:cs typeface="Times New Roman" pitchFamily="18" charset="0"/>
              </a:rPr>
              <a:t>		v</a:t>
            </a:r>
            <a:r>
              <a:rPr lang="en-US" sz="1800" b="1" baseline="-25000" smtClean="0">
                <a:cs typeface="Times New Roman" pitchFamily="18" charset="0"/>
              </a:rPr>
              <a:t>in</a:t>
            </a:r>
            <a:r>
              <a:rPr lang="en-US" sz="1800" b="1" smtClean="0">
                <a:cs typeface="Times New Roman" pitchFamily="18" charset="0"/>
              </a:rPr>
              <a:t> = 5V 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sz="1800" b="1" smtClean="0">
                <a:cs typeface="Times New Roman" pitchFamily="18" charset="0"/>
              </a:rPr>
              <a:t>		R</a:t>
            </a:r>
            <a:r>
              <a:rPr lang="en-US" sz="1800" b="1" baseline="-25000" smtClean="0">
                <a:cs typeface="Times New Roman" pitchFamily="18" charset="0"/>
              </a:rPr>
              <a:t>F</a:t>
            </a:r>
            <a:r>
              <a:rPr lang="en-US" sz="1800" b="1" smtClean="0">
                <a:cs typeface="Times New Roman" pitchFamily="18" charset="0"/>
              </a:rPr>
              <a:t> = 2k</a:t>
            </a:r>
            <a:r>
              <a:rPr lang="el-GR" sz="1800" b="1" smtClean="0">
                <a:cs typeface="Times New Roman" pitchFamily="18" charset="0"/>
              </a:rPr>
              <a:t>Ω</a:t>
            </a:r>
          </a:p>
        </p:txBody>
      </p:sp>
      <p:grpSp>
        <p:nvGrpSpPr>
          <p:cNvPr id="26632" name="Group 4"/>
          <p:cNvGrpSpPr>
            <a:grpSpLocks/>
          </p:cNvGrpSpPr>
          <p:nvPr/>
        </p:nvGrpSpPr>
        <p:grpSpPr bwMode="auto">
          <a:xfrm>
            <a:off x="1017588" y="2933700"/>
            <a:ext cx="2973387" cy="2568575"/>
            <a:chOff x="3015" y="1934"/>
            <a:chExt cx="1873" cy="1618"/>
          </a:xfrm>
        </p:grpSpPr>
        <p:sp>
          <p:nvSpPr>
            <p:cNvPr id="26633" name="AutoShape 5"/>
            <p:cNvSpPr>
              <a:spLocks noChangeArrowheads="1"/>
            </p:cNvSpPr>
            <p:nvPr/>
          </p:nvSpPr>
          <p:spPr bwMode="auto">
            <a:xfrm rot="5400000" flipH="1">
              <a:off x="4183" y="2260"/>
              <a:ext cx="473" cy="378"/>
            </a:xfrm>
            <a:prstGeom prst="triangle">
              <a:avLst>
                <a:gd name="adj" fmla="val 50000"/>
              </a:avLst>
            </a:prstGeom>
            <a:solidFill>
              <a:srgbClr val="8495A9">
                <a:alpha val="50195"/>
              </a:srgbClr>
            </a:solidFill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4" name="Text Box 6"/>
            <p:cNvSpPr txBox="1">
              <a:spLocks noChangeArrowheads="1"/>
            </p:cNvSpPr>
            <p:nvPr/>
          </p:nvSpPr>
          <p:spPr bwMode="auto">
            <a:xfrm>
              <a:off x="4205" y="2220"/>
              <a:ext cx="180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600"/>
                <a:t>–</a:t>
              </a:r>
            </a:p>
          </p:txBody>
        </p:sp>
        <p:sp>
          <p:nvSpPr>
            <p:cNvPr id="26635" name="Text Box 7"/>
            <p:cNvSpPr txBox="1">
              <a:spLocks noChangeArrowheads="1"/>
            </p:cNvSpPr>
            <p:nvPr/>
          </p:nvSpPr>
          <p:spPr bwMode="auto">
            <a:xfrm>
              <a:off x="4188" y="2441"/>
              <a:ext cx="188" cy="21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600"/>
                <a:t>+</a:t>
              </a:r>
            </a:p>
          </p:txBody>
        </p:sp>
        <p:sp>
          <p:nvSpPr>
            <p:cNvPr id="26636" name="Line 8"/>
            <p:cNvSpPr>
              <a:spLocks noChangeShapeType="1"/>
            </p:cNvSpPr>
            <p:nvPr/>
          </p:nvSpPr>
          <p:spPr bwMode="auto">
            <a:xfrm flipH="1">
              <a:off x="4070" y="2567"/>
              <a:ext cx="16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37" name="Oval 9"/>
            <p:cNvSpPr>
              <a:spLocks noChangeArrowheads="1"/>
            </p:cNvSpPr>
            <p:nvPr/>
          </p:nvSpPr>
          <p:spPr bwMode="auto">
            <a:xfrm>
              <a:off x="4026" y="2543"/>
              <a:ext cx="46" cy="4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8" name="Oval 10"/>
            <p:cNvSpPr>
              <a:spLocks noChangeArrowheads="1"/>
            </p:cNvSpPr>
            <p:nvPr/>
          </p:nvSpPr>
          <p:spPr bwMode="auto">
            <a:xfrm>
              <a:off x="4023" y="2317"/>
              <a:ext cx="46" cy="48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9" name="Line 11"/>
            <p:cNvSpPr>
              <a:spLocks noChangeShapeType="1"/>
            </p:cNvSpPr>
            <p:nvPr/>
          </p:nvSpPr>
          <p:spPr bwMode="auto">
            <a:xfrm flipH="1">
              <a:off x="4070" y="2342"/>
              <a:ext cx="16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40" name="Line 12"/>
            <p:cNvSpPr>
              <a:spLocks noChangeShapeType="1"/>
            </p:cNvSpPr>
            <p:nvPr/>
          </p:nvSpPr>
          <p:spPr bwMode="auto">
            <a:xfrm flipH="1">
              <a:off x="4604" y="2448"/>
              <a:ext cx="16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41" name="Oval 13"/>
            <p:cNvSpPr>
              <a:spLocks noChangeArrowheads="1"/>
            </p:cNvSpPr>
            <p:nvPr/>
          </p:nvSpPr>
          <p:spPr bwMode="auto">
            <a:xfrm>
              <a:off x="4762" y="2425"/>
              <a:ext cx="47" cy="4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2" name="Oval 14"/>
            <p:cNvSpPr>
              <a:spLocks noChangeArrowheads="1"/>
            </p:cNvSpPr>
            <p:nvPr/>
          </p:nvSpPr>
          <p:spPr bwMode="auto">
            <a:xfrm>
              <a:off x="4760" y="3030"/>
              <a:ext cx="46" cy="48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3" name="Oval 15"/>
            <p:cNvSpPr>
              <a:spLocks noChangeArrowheads="1"/>
            </p:cNvSpPr>
            <p:nvPr/>
          </p:nvSpPr>
          <p:spPr bwMode="auto">
            <a:xfrm>
              <a:off x="3963" y="3030"/>
              <a:ext cx="46" cy="48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26644" name="AutoShape 16"/>
            <p:cNvCxnSpPr>
              <a:cxnSpLocks noChangeShapeType="1"/>
              <a:stCxn id="26642" idx="2"/>
              <a:endCxn id="26643" idx="6"/>
            </p:cNvCxnSpPr>
            <p:nvPr/>
          </p:nvCxnSpPr>
          <p:spPr bwMode="auto">
            <a:xfrm flipH="1">
              <a:off x="4009" y="3054"/>
              <a:ext cx="751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26645" name="AutoShape 17"/>
            <p:cNvCxnSpPr>
              <a:cxnSpLocks noChangeShapeType="1"/>
              <a:stCxn id="26637" idx="2"/>
              <a:endCxn id="26643" idx="0"/>
            </p:cNvCxnSpPr>
            <p:nvPr/>
          </p:nvCxnSpPr>
          <p:spPr bwMode="auto">
            <a:xfrm rot="10800000" flipV="1">
              <a:off x="3986" y="2567"/>
              <a:ext cx="40" cy="463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sp>
          <p:nvSpPr>
            <p:cNvPr id="26646" name="Text Box 18"/>
            <p:cNvSpPr txBox="1">
              <a:spLocks noChangeArrowheads="1"/>
            </p:cNvSpPr>
            <p:nvPr/>
          </p:nvSpPr>
          <p:spPr bwMode="auto">
            <a:xfrm>
              <a:off x="4664" y="2445"/>
              <a:ext cx="224" cy="520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600"/>
                <a:t>+</a:t>
              </a:r>
            </a:p>
            <a:p>
              <a:r>
                <a:rPr lang="en-US" sz="1600" b="1"/>
                <a:t>v</a:t>
              </a:r>
              <a:r>
                <a:rPr lang="en-US" sz="1600" b="1" baseline="-25000"/>
                <a:t>a</a:t>
              </a:r>
              <a:endParaRPr lang="en-US" sz="1600"/>
            </a:p>
            <a:p>
              <a:r>
                <a:rPr lang="en-US" sz="1600"/>
                <a:t>–</a:t>
              </a:r>
            </a:p>
          </p:txBody>
        </p:sp>
        <p:grpSp>
          <p:nvGrpSpPr>
            <p:cNvPr id="26647" name="Group 19"/>
            <p:cNvGrpSpPr>
              <a:grpSpLocks/>
            </p:cNvGrpSpPr>
            <p:nvPr/>
          </p:nvGrpSpPr>
          <p:grpSpPr bwMode="auto">
            <a:xfrm rot="5400000" flipH="1" flipV="1">
              <a:off x="4398" y="2022"/>
              <a:ext cx="69" cy="161"/>
              <a:chOff x="3450" y="2313"/>
              <a:chExt cx="111" cy="216"/>
            </a:xfrm>
          </p:grpSpPr>
          <p:sp>
            <p:nvSpPr>
              <p:cNvPr id="26732" name="Line 20"/>
              <p:cNvSpPr>
                <a:spLocks noChangeShapeType="1"/>
              </p:cNvSpPr>
              <p:nvPr/>
            </p:nvSpPr>
            <p:spPr bwMode="auto">
              <a:xfrm>
                <a:off x="3498" y="2313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33" name="Line 21"/>
              <p:cNvSpPr>
                <a:spLocks noChangeShapeType="1"/>
              </p:cNvSpPr>
              <p:nvPr/>
            </p:nvSpPr>
            <p:spPr bwMode="auto">
              <a:xfrm flipH="1">
                <a:off x="3450" y="2334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34" name="Line 22"/>
              <p:cNvSpPr>
                <a:spLocks noChangeShapeType="1"/>
              </p:cNvSpPr>
              <p:nvPr/>
            </p:nvSpPr>
            <p:spPr bwMode="auto">
              <a:xfrm>
                <a:off x="3450" y="2505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35" name="Line 23"/>
              <p:cNvSpPr>
                <a:spLocks noChangeShapeType="1"/>
              </p:cNvSpPr>
              <p:nvPr/>
            </p:nvSpPr>
            <p:spPr bwMode="auto">
              <a:xfrm>
                <a:off x="3453" y="2355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36" name="Line 24"/>
              <p:cNvSpPr>
                <a:spLocks noChangeShapeType="1"/>
              </p:cNvSpPr>
              <p:nvPr/>
            </p:nvSpPr>
            <p:spPr bwMode="auto">
              <a:xfrm flipH="1">
                <a:off x="3453" y="2400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37" name="Line 25"/>
              <p:cNvSpPr>
                <a:spLocks noChangeShapeType="1"/>
              </p:cNvSpPr>
              <p:nvPr/>
            </p:nvSpPr>
            <p:spPr bwMode="auto">
              <a:xfrm>
                <a:off x="3453" y="2427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38" name="Line 26"/>
              <p:cNvSpPr>
                <a:spLocks noChangeShapeType="1"/>
              </p:cNvSpPr>
              <p:nvPr/>
            </p:nvSpPr>
            <p:spPr bwMode="auto">
              <a:xfrm flipH="1">
                <a:off x="3453" y="2472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cxnSp>
          <p:nvCxnSpPr>
            <p:cNvPr id="26648" name="AutoShape 27"/>
            <p:cNvCxnSpPr>
              <a:cxnSpLocks noChangeShapeType="1"/>
              <a:stCxn id="26638" idx="0"/>
              <a:endCxn id="26732" idx="0"/>
            </p:cNvCxnSpPr>
            <p:nvPr/>
          </p:nvCxnSpPr>
          <p:spPr bwMode="auto">
            <a:xfrm rot="-5400000">
              <a:off x="4095" y="2058"/>
              <a:ext cx="210" cy="307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26649" name="AutoShape 28"/>
            <p:cNvCxnSpPr>
              <a:cxnSpLocks noChangeShapeType="1"/>
              <a:stCxn id="26641" idx="0"/>
              <a:endCxn id="26734" idx="1"/>
            </p:cNvCxnSpPr>
            <p:nvPr/>
          </p:nvCxnSpPr>
          <p:spPr bwMode="auto">
            <a:xfrm rot="5400000" flipH="1">
              <a:off x="4488" y="2128"/>
              <a:ext cx="323" cy="271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grpSp>
          <p:nvGrpSpPr>
            <p:cNvPr id="26650" name="Group 29"/>
            <p:cNvGrpSpPr>
              <a:grpSpLocks/>
            </p:cNvGrpSpPr>
            <p:nvPr/>
          </p:nvGrpSpPr>
          <p:grpSpPr bwMode="auto">
            <a:xfrm rot="5400000" flipH="1" flipV="1">
              <a:off x="3676" y="2261"/>
              <a:ext cx="69" cy="161"/>
              <a:chOff x="3450" y="2313"/>
              <a:chExt cx="111" cy="216"/>
            </a:xfrm>
          </p:grpSpPr>
          <p:sp>
            <p:nvSpPr>
              <p:cNvPr id="26725" name="Line 30"/>
              <p:cNvSpPr>
                <a:spLocks noChangeShapeType="1"/>
              </p:cNvSpPr>
              <p:nvPr/>
            </p:nvSpPr>
            <p:spPr bwMode="auto">
              <a:xfrm>
                <a:off x="3498" y="2313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26" name="Line 31"/>
              <p:cNvSpPr>
                <a:spLocks noChangeShapeType="1"/>
              </p:cNvSpPr>
              <p:nvPr/>
            </p:nvSpPr>
            <p:spPr bwMode="auto">
              <a:xfrm flipH="1">
                <a:off x="3450" y="2334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27" name="Line 32"/>
              <p:cNvSpPr>
                <a:spLocks noChangeShapeType="1"/>
              </p:cNvSpPr>
              <p:nvPr/>
            </p:nvSpPr>
            <p:spPr bwMode="auto">
              <a:xfrm>
                <a:off x="3450" y="2505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28" name="Line 33"/>
              <p:cNvSpPr>
                <a:spLocks noChangeShapeType="1"/>
              </p:cNvSpPr>
              <p:nvPr/>
            </p:nvSpPr>
            <p:spPr bwMode="auto">
              <a:xfrm>
                <a:off x="3453" y="2355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29" name="Line 34"/>
              <p:cNvSpPr>
                <a:spLocks noChangeShapeType="1"/>
              </p:cNvSpPr>
              <p:nvPr/>
            </p:nvSpPr>
            <p:spPr bwMode="auto">
              <a:xfrm flipH="1">
                <a:off x="3453" y="2400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30" name="Line 35"/>
              <p:cNvSpPr>
                <a:spLocks noChangeShapeType="1"/>
              </p:cNvSpPr>
              <p:nvPr/>
            </p:nvSpPr>
            <p:spPr bwMode="auto">
              <a:xfrm>
                <a:off x="3453" y="2427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31" name="Line 36"/>
              <p:cNvSpPr>
                <a:spLocks noChangeShapeType="1"/>
              </p:cNvSpPr>
              <p:nvPr/>
            </p:nvSpPr>
            <p:spPr bwMode="auto">
              <a:xfrm flipH="1">
                <a:off x="3453" y="2472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cxnSp>
          <p:nvCxnSpPr>
            <p:cNvPr id="26651" name="AutoShape 37"/>
            <p:cNvCxnSpPr>
              <a:cxnSpLocks noChangeShapeType="1"/>
              <a:stCxn id="26679" idx="6"/>
              <a:endCxn id="26725" idx="0"/>
            </p:cNvCxnSpPr>
            <p:nvPr/>
          </p:nvCxnSpPr>
          <p:spPr bwMode="auto">
            <a:xfrm flipV="1">
              <a:off x="3521" y="2347"/>
              <a:ext cx="110" cy="1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26652" name="AutoShape 38"/>
            <p:cNvCxnSpPr>
              <a:cxnSpLocks noChangeShapeType="1"/>
              <a:stCxn id="26653" idx="2"/>
              <a:endCxn id="26727" idx="1"/>
            </p:cNvCxnSpPr>
            <p:nvPr/>
          </p:nvCxnSpPr>
          <p:spPr bwMode="auto">
            <a:xfrm flipH="1" flipV="1">
              <a:off x="3792" y="2341"/>
              <a:ext cx="87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26653" name="Oval 39"/>
            <p:cNvSpPr>
              <a:spLocks noChangeArrowheads="1"/>
            </p:cNvSpPr>
            <p:nvPr/>
          </p:nvSpPr>
          <p:spPr bwMode="auto">
            <a:xfrm>
              <a:off x="3879" y="2317"/>
              <a:ext cx="48" cy="48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26654" name="AutoShape 40"/>
            <p:cNvCxnSpPr>
              <a:cxnSpLocks noChangeShapeType="1"/>
              <a:stCxn id="26653" idx="6"/>
              <a:endCxn id="26638" idx="2"/>
            </p:cNvCxnSpPr>
            <p:nvPr/>
          </p:nvCxnSpPr>
          <p:spPr bwMode="auto">
            <a:xfrm>
              <a:off x="3927" y="2341"/>
              <a:ext cx="96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grpSp>
          <p:nvGrpSpPr>
            <p:cNvPr id="26655" name="Group 41"/>
            <p:cNvGrpSpPr>
              <a:grpSpLocks/>
            </p:cNvGrpSpPr>
            <p:nvPr/>
          </p:nvGrpSpPr>
          <p:grpSpPr bwMode="auto">
            <a:xfrm rot="5400000" flipH="1" flipV="1">
              <a:off x="3677" y="2660"/>
              <a:ext cx="68" cy="161"/>
              <a:chOff x="3450" y="2313"/>
              <a:chExt cx="111" cy="216"/>
            </a:xfrm>
          </p:grpSpPr>
          <p:sp>
            <p:nvSpPr>
              <p:cNvPr id="26718" name="Line 42"/>
              <p:cNvSpPr>
                <a:spLocks noChangeShapeType="1"/>
              </p:cNvSpPr>
              <p:nvPr/>
            </p:nvSpPr>
            <p:spPr bwMode="auto">
              <a:xfrm>
                <a:off x="3498" y="2313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19" name="Line 43"/>
              <p:cNvSpPr>
                <a:spLocks noChangeShapeType="1"/>
              </p:cNvSpPr>
              <p:nvPr/>
            </p:nvSpPr>
            <p:spPr bwMode="auto">
              <a:xfrm flipH="1">
                <a:off x="3450" y="2334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20" name="Line 44"/>
              <p:cNvSpPr>
                <a:spLocks noChangeShapeType="1"/>
              </p:cNvSpPr>
              <p:nvPr/>
            </p:nvSpPr>
            <p:spPr bwMode="auto">
              <a:xfrm>
                <a:off x="3450" y="2505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21" name="Line 45"/>
              <p:cNvSpPr>
                <a:spLocks noChangeShapeType="1"/>
              </p:cNvSpPr>
              <p:nvPr/>
            </p:nvSpPr>
            <p:spPr bwMode="auto">
              <a:xfrm>
                <a:off x="3453" y="2355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22" name="Line 46"/>
              <p:cNvSpPr>
                <a:spLocks noChangeShapeType="1"/>
              </p:cNvSpPr>
              <p:nvPr/>
            </p:nvSpPr>
            <p:spPr bwMode="auto">
              <a:xfrm flipH="1">
                <a:off x="3453" y="2400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23" name="Line 47"/>
              <p:cNvSpPr>
                <a:spLocks noChangeShapeType="1"/>
              </p:cNvSpPr>
              <p:nvPr/>
            </p:nvSpPr>
            <p:spPr bwMode="auto">
              <a:xfrm>
                <a:off x="3453" y="2427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24" name="Line 48"/>
              <p:cNvSpPr>
                <a:spLocks noChangeShapeType="1"/>
              </p:cNvSpPr>
              <p:nvPr/>
            </p:nvSpPr>
            <p:spPr bwMode="auto">
              <a:xfrm flipH="1">
                <a:off x="3453" y="2472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cxnSp>
          <p:nvCxnSpPr>
            <p:cNvPr id="26656" name="AutoShape 49"/>
            <p:cNvCxnSpPr>
              <a:cxnSpLocks noChangeShapeType="1"/>
              <a:stCxn id="26678" idx="6"/>
              <a:endCxn id="26718" idx="0"/>
            </p:cNvCxnSpPr>
            <p:nvPr/>
          </p:nvCxnSpPr>
          <p:spPr bwMode="auto">
            <a:xfrm>
              <a:off x="3521" y="2746"/>
              <a:ext cx="110" cy="1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26657" name="AutoShape 50"/>
            <p:cNvCxnSpPr>
              <a:cxnSpLocks noChangeShapeType="1"/>
              <a:stCxn id="26658" idx="2"/>
              <a:endCxn id="26720" idx="1"/>
            </p:cNvCxnSpPr>
            <p:nvPr/>
          </p:nvCxnSpPr>
          <p:spPr bwMode="auto">
            <a:xfrm flipH="1" flipV="1">
              <a:off x="3791" y="2741"/>
              <a:ext cx="88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26658" name="Oval 51"/>
            <p:cNvSpPr>
              <a:spLocks noChangeArrowheads="1"/>
            </p:cNvSpPr>
            <p:nvPr/>
          </p:nvSpPr>
          <p:spPr bwMode="auto">
            <a:xfrm>
              <a:off x="3879" y="2717"/>
              <a:ext cx="48" cy="4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6659" name="Group 52"/>
            <p:cNvGrpSpPr>
              <a:grpSpLocks/>
            </p:cNvGrpSpPr>
            <p:nvPr/>
          </p:nvGrpSpPr>
          <p:grpSpPr bwMode="auto">
            <a:xfrm rot="5400000" flipH="1" flipV="1">
              <a:off x="3679" y="3103"/>
              <a:ext cx="69" cy="161"/>
              <a:chOff x="3450" y="2313"/>
              <a:chExt cx="111" cy="216"/>
            </a:xfrm>
          </p:grpSpPr>
          <p:sp>
            <p:nvSpPr>
              <p:cNvPr id="26711" name="Line 53"/>
              <p:cNvSpPr>
                <a:spLocks noChangeShapeType="1"/>
              </p:cNvSpPr>
              <p:nvPr/>
            </p:nvSpPr>
            <p:spPr bwMode="auto">
              <a:xfrm>
                <a:off x="3498" y="2313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12" name="Line 54"/>
              <p:cNvSpPr>
                <a:spLocks noChangeShapeType="1"/>
              </p:cNvSpPr>
              <p:nvPr/>
            </p:nvSpPr>
            <p:spPr bwMode="auto">
              <a:xfrm flipH="1">
                <a:off x="3450" y="2334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13" name="Line 55"/>
              <p:cNvSpPr>
                <a:spLocks noChangeShapeType="1"/>
              </p:cNvSpPr>
              <p:nvPr/>
            </p:nvSpPr>
            <p:spPr bwMode="auto">
              <a:xfrm>
                <a:off x="3450" y="2505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14" name="Line 56"/>
              <p:cNvSpPr>
                <a:spLocks noChangeShapeType="1"/>
              </p:cNvSpPr>
              <p:nvPr/>
            </p:nvSpPr>
            <p:spPr bwMode="auto">
              <a:xfrm>
                <a:off x="3453" y="2355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15" name="Line 57"/>
              <p:cNvSpPr>
                <a:spLocks noChangeShapeType="1"/>
              </p:cNvSpPr>
              <p:nvPr/>
            </p:nvSpPr>
            <p:spPr bwMode="auto">
              <a:xfrm flipH="1">
                <a:off x="3453" y="2400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16" name="Line 58"/>
              <p:cNvSpPr>
                <a:spLocks noChangeShapeType="1"/>
              </p:cNvSpPr>
              <p:nvPr/>
            </p:nvSpPr>
            <p:spPr bwMode="auto">
              <a:xfrm>
                <a:off x="3453" y="2427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17" name="Line 59"/>
              <p:cNvSpPr>
                <a:spLocks noChangeShapeType="1"/>
              </p:cNvSpPr>
              <p:nvPr/>
            </p:nvSpPr>
            <p:spPr bwMode="auto">
              <a:xfrm flipH="1">
                <a:off x="3453" y="2472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cxnSp>
          <p:nvCxnSpPr>
            <p:cNvPr id="26660" name="AutoShape 60"/>
            <p:cNvCxnSpPr>
              <a:cxnSpLocks noChangeShapeType="1"/>
              <a:stCxn id="26677" idx="6"/>
              <a:endCxn id="26711" idx="0"/>
            </p:cNvCxnSpPr>
            <p:nvPr/>
          </p:nvCxnSpPr>
          <p:spPr bwMode="auto">
            <a:xfrm flipV="1">
              <a:off x="3523" y="3189"/>
              <a:ext cx="112" cy="1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26661" name="AutoShape 61"/>
            <p:cNvCxnSpPr>
              <a:cxnSpLocks noChangeShapeType="1"/>
              <a:stCxn id="26662" idx="2"/>
              <a:endCxn id="26713" idx="1"/>
            </p:cNvCxnSpPr>
            <p:nvPr/>
          </p:nvCxnSpPr>
          <p:spPr bwMode="auto">
            <a:xfrm flipH="1" flipV="1">
              <a:off x="3794" y="3182"/>
              <a:ext cx="89" cy="1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26662" name="Oval 62"/>
            <p:cNvSpPr>
              <a:spLocks noChangeArrowheads="1"/>
            </p:cNvSpPr>
            <p:nvPr/>
          </p:nvSpPr>
          <p:spPr bwMode="auto">
            <a:xfrm>
              <a:off x="3883" y="3158"/>
              <a:ext cx="46" cy="4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26663" name="AutoShape 63"/>
            <p:cNvCxnSpPr>
              <a:cxnSpLocks noChangeShapeType="1"/>
              <a:stCxn id="26653" idx="4"/>
              <a:endCxn id="26658" idx="0"/>
            </p:cNvCxnSpPr>
            <p:nvPr/>
          </p:nvCxnSpPr>
          <p:spPr bwMode="auto">
            <a:xfrm>
              <a:off x="3904" y="2365"/>
              <a:ext cx="0" cy="352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26664" name="AutoShape 64"/>
            <p:cNvCxnSpPr>
              <a:cxnSpLocks noChangeShapeType="1"/>
              <a:stCxn id="26658" idx="4"/>
              <a:endCxn id="26662" idx="0"/>
            </p:cNvCxnSpPr>
            <p:nvPr/>
          </p:nvCxnSpPr>
          <p:spPr bwMode="auto">
            <a:xfrm>
              <a:off x="3904" y="2764"/>
              <a:ext cx="2" cy="394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 type="none" w="lg" len="lg"/>
              <a:tailEnd type="none" w="lg" len="lg"/>
            </a:ln>
          </p:spPr>
        </p:cxnSp>
        <p:grpSp>
          <p:nvGrpSpPr>
            <p:cNvPr id="26665" name="Group 65"/>
            <p:cNvGrpSpPr>
              <a:grpSpLocks/>
            </p:cNvGrpSpPr>
            <p:nvPr/>
          </p:nvGrpSpPr>
          <p:grpSpPr bwMode="auto">
            <a:xfrm>
              <a:off x="4284" y="3047"/>
              <a:ext cx="135" cy="116"/>
              <a:chOff x="1235" y="3264"/>
              <a:chExt cx="288" cy="216"/>
            </a:xfrm>
          </p:grpSpPr>
          <p:grpSp>
            <p:nvGrpSpPr>
              <p:cNvPr id="26706" name="Group 66"/>
              <p:cNvGrpSpPr>
                <a:grpSpLocks/>
              </p:cNvGrpSpPr>
              <p:nvPr/>
            </p:nvGrpSpPr>
            <p:grpSpPr bwMode="auto">
              <a:xfrm>
                <a:off x="1235" y="3383"/>
                <a:ext cx="288" cy="97"/>
                <a:chOff x="1235" y="3383"/>
                <a:chExt cx="288" cy="97"/>
              </a:xfrm>
            </p:grpSpPr>
            <p:sp>
              <p:nvSpPr>
                <p:cNvPr id="26708" name="Freeform 67"/>
                <p:cNvSpPr>
                  <a:spLocks/>
                </p:cNvSpPr>
                <p:nvPr/>
              </p:nvSpPr>
              <p:spPr bwMode="auto">
                <a:xfrm>
                  <a:off x="1235" y="3383"/>
                  <a:ext cx="288" cy="1"/>
                </a:xfrm>
                <a:custGeom>
                  <a:avLst/>
                  <a:gdLst>
                    <a:gd name="T0" fmla="*/ 0 w 288"/>
                    <a:gd name="T1" fmla="*/ 1 h 1"/>
                    <a:gd name="T2" fmla="*/ 152 w 288"/>
                    <a:gd name="T3" fmla="*/ 0 h 1"/>
                    <a:gd name="T4" fmla="*/ 288 w 288"/>
                    <a:gd name="T5" fmla="*/ 1 h 1"/>
                    <a:gd name="T6" fmla="*/ 0 60000 65536"/>
                    <a:gd name="T7" fmla="*/ 0 60000 65536"/>
                    <a:gd name="T8" fmla="*/ 0 60000 65536"/>
                    <a:gd name="T9" fmla="*/ 0 w 288"/>
                    <a:gd name="T10" fmla="*/ 0 h 1"/>
                    <a:gd name="T11" fmla="*/ 288 w 288"/>
                    <a:gd name="T12" fmla="*/ 1 h 1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88" h="1">
                      <a:moveTo>
                        <a:pt x="0" y="1"/>
                      </a:moveTo>
                      <a:lnTo>
                        <a:pt x="152" y="0"/>
                      </a:lnTo>
                      <a:lnTo>
                        <a:pt x="288" y="1"/>
                      </a:lnTo>
                    </a:path>
                  </a:pathLst>
                </a:cu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709" name="Line 68"/>
                <p:cNvSpPr>
                  <a:spLocks noChangeShapeType="1"/>
                </p:cNvSpPr>
                <p:nvPr/>
              </p:nvSpPr>
              <p:spPr bwMode="auto">
                <a:xfrm>
                  <a:off x="1277" y="3432"/>
                  <a:ext cx="198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710" name="Line 69"/>
                <p:cNvSpPr>
                  <a:spLocks noChangeShapeType="1"/>
                </p:cNvSpPr>
                <p:nvPr/>
              </p:nvSpPr>
              <p:spPr bwMode="auto">
                <a:xfrm>
                  <a:off x="1325" y="3480"/>
                  <a:ext cx="102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cxnSp>
            <p:nvCxnSpPr>
              <p:cNvPr id="26707" name="AutoShape 70"/>
              <p:cNvCxnSpPr>
                <a:cxnSpLocks noChangeShapeType="1"/>
                <a:stCxn id="26708" idx="1"/>
              </p:cNvCxnSpPr>
              <p:nvPr/>
            </p:nvCxnSpPr>
            <p:spPr bwMode="auto">
              <a:xfrm flipH="1" flipV="1">
                <a:off x="1384" y="3264"/>
                <a:ext cx="3" cy="119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</p:cxnSp>
        </p:grpSp>
        <p:sp>
          <p:nvSpPr>
            <p:cNvPr id="26666" name="Text Box 71"/>
            <p:cNvSpPr txBox="1">
              <a:spLocks noChangeArrowheads="1"/>
            </p:cNvSpPr>
            <p:nvPr/>
          </p:nvSpPr>
          <p:spPr bwMode="auto">
            <a:xfrm>
              <a:off x="3600" y="2972"/>
              <a:ext cx="217" cy="173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200" b="1"/>
                <a:t>R</a:t>
              </a:r>
              <a:r>
                <a:rPr lang="en-US" sz="1200" b="1" baseline="-25000"/>
                <a:t>1</a:t>
              </a:r>
            </a:p>
          </p:txBody>
        </p:sp>
        <p:sp>
          <p:nvSpPr>
            <p:cNvPr id="26667" name="Text Box 72"/>
            <p:cNvSpPr txBox="1">
              <a:spLocks noChangeArrowheads="1"/>
            </p:cNvSpPr>
            <p:nvPr/>
          </p:nvSpPr>
          <p:spPr bwMode="auto">
            <a:xfrm>
              <a:off x="3588" y="2511"/>
              <a:ext cx="274" cy="173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200" b="1"/>
                <a:t>R</a:t>
              </a:r>
              <a:r>
                <a:rPr lang="en-US" sz="1200" b="1" baseline="-25000"/>
                <a:t>n-2</a:t>
              </a:r>
            </a:p>
          </p:txBody>
        </p:sp>
        <p:sp>
          <p:nvSpPr>
            <p:cNvPr id="26668" name="Text Box 73"/>
            <p:cNvSpPr txBox="1">
              <a:spLocks noChangeArrowheads="1"/>
            </p:cNvSpPr>
            <p:nvPr/>
          </p:nvSpPr>
          <p:spPr bwMode="auto">
            <a:xfrm>
              <a:off x="3588" y="2132"/>
              <a:ext cx="274" cy="173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200" b="1"/>
                <a:t>R</a:t>
              </a:r>
              <a:r>
                <a:rPr lang="en-US" sz="1200" b="1" baseline="-25000"/>
                <a:t>n-1</a:t>
              </a:r>
            </a:p>
          </p:txBody>
        </p:sp>
        <p:sp>
          <p:nvSpPr>
            <p:cNvPr id="26669" name="Text Box 74"/>
            <p:cNvSpPr txBox="1">
              <a:spLocks noChangeArrowheads="1"/>
            </p:cNvSpPr>
            <p:nvPr/>
          </p:nvSpPr>
          <p:spPr bwMode="auto">
            <a:xfrm>
              <a:off x="4388" y="2109"/>
              <a:ext cx="224" cy="173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200" b="1"/>
                <a:t>R</a:t>
              </a:r>
              <a:r>
                <a:rPr lang="en-US" sz="1200" b="1" baseline="-25000"/>
                <a:t>F</a:t>
              </a:r>
            </a:p>
          </p:txBody>
        </p:sp>
        <p:grpSp>
          <p:nvGrpSpPr>
            <p:cNvPr id="26670" name="Group 75"/>
            <p:cNvGrpSpPr>
              <a:grpSpLocks/>
            </p:cNvGrpSpPr>
            <p:nvPr/>
          </p:nvGrpSpPr>
          <p:grpSpPr bwMode="auto">
            <a:xfrm rot="5400000" flipH="1" flipV="1">
              <a:off x="3682" y="3341"/>
              <a:ext cx="69" cy="161"/>
              <a:chOff x="3450" y="2313"/>
              <a:chExt cx="111" cy="216"/>
            </a:xfrm>
          </p:grpSpPr>
          <p:sp>
            <p:nvSpPr>
              <p:cNvPr id="26699" name="Line 76"/>
              <p:cNvSpPr>
                <a:spLocks noChangeShapeType="1"/>
              </p:cNvSpPr>
              <p:nvPr/>
            </p:nvSpPr>
            <p:spPr bwMode="auto">
              <a:xfrm>
                <a:off x="3498" y="2313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00" name="Line 77"/>
              <p:cNvSpPr>
                <a:spLocks noChangeShapeType="1"/>
              </p:cNvSpPr>
              <p:nvPr/>
            </p:nvSpPr>
            <p:spPr bwMode="auto">
              <a:xfrm flipH="1">
                <a:off x="3450" y="2334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01" name="Line 78"/>
              <p:cNvSpPr>
                <a:spLocks noChangeShapeType="1"/>
              </p:cNvSpPr>
              <p:nvPr/>
            </p:nvSpPr>
            <p:spPr bwMode="auto">
              <a:xfrm>
                <a:off x="3450" y="2505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02" name="Line 79"/>
              <p:cNvSpPr>
                <a:spLocks noChangeShapeType="1"/>
              </p:cNvSpPr>
              <p:nvPr/>
            </p:nvSpPr>
            <p:spPr bwMode="auto">
              <a:xfrm>
                <a:off x="3453" y="2355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03" name="Line 80"/>
              <p:cNvSpPr>
                <a:spLocks noChangeShapeType="1"/>
              </p:cNvSpPr>
              <p:nvPr/>
            </p:nvSpPr>
            <p:spPr bwMode="auto">
              <a:xfrm flipH="1">
                <a:off x="3453" y="2400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04" name="Line 81"/>
              <p:cNvSpPr>
                <a:spLocks noChangeShapeType="1"/>
              </p:cNvSpPr>
              <p:nvPr/>
            </p:nvSpPr>
            <p:spPr bwMode="auto">
              <a:xfrm>
                <a:off x="3453" y="2427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05" name="Line 82"/>
              <p:cNvSpPr>
                <a:spLocks noChangeShapeType="1"/>
              </p:cNvSpPr>
              <p:nvPr/>
            </p:nvSpPr>
            <p:spPr bwMode="auto">
              <a:xfrm flipH="1">
                <a:off x="3453" y="2472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cxnSp>
          <p:nvCxnSpPr>
            <p:cNvPr id="26671" name="AutoShape 83"/>
            <p:cNvCxnSpPr>
              <a:cxnSpLocks noChangeShapeType="1"/>
              <a:stCxn id="26676" idx="6"/>
              <a:endCxn id="26699" idx="0"/>
            </p:cNvCxnSpPr>
            <p:nvPr/>
          </p:nvCxnSpPr>
          <p:spPr bwMode="auto">
            <a:xfrm>
              <a:off x="3521" y="3426"/>
              <a:ext cx="117" cy="1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26672" name="AutoShape 84"/>
            <p:cNvCxnSpPr>
              <a:cxnSpLocks noChangeShapeType="1"/>
              <a:stCxn id="26673" idx="2"/>
              <a:endCxn id="26701" idx="1"/>
            </p:cNvCxnSpPr>
            <p:nvPr/>
          </p:nvCxnSpPr>
          <p:spPr bwMode="auto">
            <a:xfrm flipH="1">
              <a:off x="3799" y="3420"/>
              <a:ext cx="87" cy="2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26673" name="Oval 85"/>
            <p:cNvSpPr>
              <a:spLocks noChangeArrowheads="1"/>
            </p:cNvSpPr>
            <p:nvPr/>
          </p:nvSpPr>
          <p:spPr bwMode="auto">
            <a:xfrm>
              <a:off x="3886" y="3396"/>
              <a:ext cx="46" cy="4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26674" name="AutoShape 86"/>
            <p:cNvCxnSpPr>
              <a:cxnSpLocks noChangeShapeType="1"/>
              <a:stCxn id="26673" idx="0"/>
              <a:endCxn id="26662" idx="4"/>
            </p:cNvCxnSpPr>
            <p:nvPr/>
          </p:nvCxnSpPr>
          <p:spPr bwMode="auto">
            <a:xfrm flipH="1" flipV="1">
              <a:off x="3906" y="3205"/>
              <a:ext cx="3" cy="191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26675" name="Text Box 87"/>
            <p:cNvSpPr txBox="1">
              <a:spLocks noChangeArrowheads="1"/>
            </p:cNvSpPr>
            <p:nvPr/>
          </p:nvSpPr>
          <p:spPr bwMode="auto">
            <a:xfrm>
              <a:off x="3600" y="3235"/>
              <a:ext cx="217" cy="173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200" b="1"/>
                <a:t>R</a:t>
              </a:r>
              <a:r>
                <a:rPr lang="en-US" sz="1200" b="1" baseline="-25000"/>
                <a:t>0</a:t>
              </a:r>
            </a:p>
          </p:txBody>
        </p:sp>
        <p:sp>
          <p:nvSpPr>
            <p:cNvPr id="26676" name="Oval 88"/>
            <p:cNvSpPr>
              <a:spLocks noChangeArrowheads="1"/>
            </p:cNvSpPr>
            <p:nvPr/>
          </p:nvSpPr>
          <p:spPr bwMode="auto">
            <a:xfrm>
              <a:off x="3475" y="3402"/>
              <a:ext cx="46" cy="4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77" name="Oval 89"/>
            <p:cNvSpPr>
              <a:spLocks noChangeArrowheads="1"/>
            </p:cNvSpPr>
            <p:nvPr/>
          </p:nvSpPr>
          <p:spPr bwMode="auto">
            <a:xfrm>
              <a:off x="3477" y="3166"/>
              <a:ext cx="46" cy="4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78" name="Oval 90"/>
            <p:cNvSpPr>
              <a:spLocks noChangeArrowheads="1"/>
            </p:cNvSpPr>
            <p:nvPr/>
          </p:nvSpPr>
          <p:spPr bwMode="auto">
            <a:xfrm>
              <a:off x="3475" y="2722"/>
              <a:ext cx="46" cy="4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79" name="Oval 91"/>
            <p:cNvSpPr>
              <a:spLocks noChangeArrowheads="1"/>
            </p:cNvSpPr>
            <p:nvPr/>
          </p:nvSpPr>
          <p:spPr bwMode="auto">
            <a:xfrm>
              <a:off x="3475" y="2324"/>
              <a:ext cx="46" cy="4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80" name="Oval 92"/>
            <p:cNvSpPr>
              <a:spLocks noChangeArrowheads="1"/>
            </p:cNvSpPr>
            <p:nvPr/>
          </p:nvSpPr>
          <p:spPr bwMode="auto">
            <a:xfrm>
              <a:off x="3216" y="3409"/>
              <a:ext cx="46" cy="4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26681" name="AutoShape 93"/>
            <p:cNvCxnSpPr>
              <a:cxnSpLocks noChangeShapeType="1"/>
              <a:stCxn id="26680" idx="7"/>
            </p:cNvCxnSpPr>
            <p:nvPr/>
          </p:nvCxnSpPr>
          <p:spPr bwMode="auto">
            <a:xfrm flipV="1">
              <a:off x="3255" y="3312"/>
              <a:ext cx="220" cy="104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26682" name="Oval 94"/>
            <p:cNvSpPr>
              <a:spLocks noChangeArrowheads="1"/>
            </p:cNvSpPr>
            <p:nvPr/>
          </p:nvSpPr>
          <p:spPr bwMode="auto">
            <a:xfrm>
              <a:off x="3216" y="3169"/>
              <a:ext cx="46" cy="4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26683" name="AutoShape 95"/>
            <p:cNvCxnSpPr>
              <a:cxnSpLocks noChangeShapeType="1"/>
              <a:stCxn id="26682" idx="7"/>
            </p:cNvCxnSpPr>
            <p:nvPr/>
          </p:nvCxnSpPr>
          <p:spPr bwMode="auto">
            <a:xfrm flipV="1">
              <a:off x="3255" y="3072"/>
              <a:ext cx="220" cy="104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26684" name="Oval 96"/>
            <p:cNvSpPr>
              <a:spLocks noChangeArrowheads="1"/>
            </p:cNvSpPr>
            <p:nvPr/>
          </p:nvSpPr>
          <p:spPr bwMode="auto">
            <a:xfrm>
              <a:off x="3216" y="2731"/>
              <a:ext cx="46" cy="4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26685" name="AutoShape 97"/>
            <p:cNvCxnSpPr>
              <a:cxnSpLocks noChangeShapeType="1"/>
              <a:stCxn id="26684" idx="7"/>
            </p:cNvCxnSpPr>
            <p:nvPr/>
          </p:nvCxnSpPr>
          <p:spPr bwMode="auto">
            <a:xfrm flipV="1">
              <a:off x="3255" y="2634"/>
              <a:ext cx="220" cy="104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26686" name="Oval 98"/>
            <p:cNvSpPr>
              <a:spLocks noChangeArrowheads="1"/>
            </p:cNvSpPr>
            <p:nvPr/>
          </p:nvSpPr>
          <p:spPr bwMode="auto">
            <a:xfrm>
              <a:off x="3216" y="2338"/>
              <a:ext cx="46" cy="4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26687" name="AutoShape 99"/>
            <p:cNvCxnSpPr>
              <a:cxnSpLocks noChangeShapeType="1"/>
              <a:stCxn id="26686" idx="7"/>
            </p:cNvCxnSpPr>
            <p:nvPr/>
          </p:nvCxnSpPr>
          <p:spPr bwMode="auto">
            <a:xfrm flipV="1">
              <a:off x="3255" y="2241"/>
              <a:ext cx="220" cy="104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26688" name="AutoShape 100"/>
            <p:cNvCxnSpPr>
              <a:cxnSpLocks noChangeShapeType="1"/>
              <a:stCxn id="26680" idx="2"/>
            </p:cNvCxnSpPr>
            <p:nvPr/>
          </p:nvCxnSpPr>
          <p:spPr bwMode="auto">
            <a:xfrm rot="10800000">
              <a:off x="3120" y="3188"/>
              <a:ext cx="96" cy="245"/>
            </a:xfrm>
            <a:prstGeom prst="bentConnector2">
              <a:avLst/>
            </a:prstGeom>
            <a:noFill/>
            <a:ln w="1905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26689" name="AutoShape 101"/>
            <p:cNvCxnSpPr>
              <a:cxnSpLocks noChangeShapeType="1"/>
              <a:stCxn id="26682" idx="2"/>
            </p:cNvCxnSpPr>
            <p:nvPr/>
          </p:nvCxnSpPr>
          <p:spPr bwMode="auto">
            <a:xfrm flipH="1">
              <a:off x="3120" y="3193"/>
              <a:ext cx="96" cy="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26690" name="AutoShape 102"/>
            <p:cNvCxnSpPr>
              <a:cxnSpLocks noChangeShapeType="1"/>
              <a:stCxn id="26684" idx="2"/>
            </p:cNvCxnSpPr>
            <p:nvPr/>
          </p:nvCxnSpPr>
          <p:spPr bwMode="auto">
            <a:xfrm flipH="1" flipV="1">
              <a:off x="3123" y="2754"/>
              <a:ext cx="93" cy="1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26691" name="AutoShape 103"/>
            <p:cNvCxnSpPr>
              <a:cxnSpLocks noChangeShapeType="1"/>
              <a:stCxn id="26686" idx="2"/>
            </p:cNvCxnSpPr>
            <p:nvPr/>
          </p:nvCxnSpPr>
          <p:spPr bwMode="auto">
            <a:xfrm flipH="1">
              <a:off x="3123" y="2362"/>
              <a:ext cx="93" cy="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26692" name="Text Box 104"/>
            <p:cNvSpPr txBox="1">
              <a:spLocks noChangeArrowheads="1"/>
            </p:cNvSpPr>
            <p:nvPr/>
          </p:nvSpPr>
          <p:spPr bwMode="auto">
            <a:xfrm>
              <a:off x="3015" y="1934"/>
              <a:ext cx="218" cy="173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200" b="1"/>
                <a:t>v</a:t>
              </a:r>
              <a:r>
                <a:rPr lang="en-US" sz="1200" b="1" baseline="-25000"/>
                <a:t>in</a:t>
              </a:r>
            </a:p>
          </p:txBody>
        </p:sp>
        <p:cxnSp>
          <p:nvCxnSpPr>
            <p:cNvPr id="26693" name="AutoShape 105"/>
            <p:cNvCxnSpPr>
              <a:cxnSpLocks noChangeShapeType="1"/>
            </p:cNvCxnSpPr>
            <p:nvPr/>
          </p:nvCxnSpPr>
          <p:spPr bwMode="auto">
            <a:xfrm flipV="1">
              <a:off x="3120" y="2747"/>
              <a:ext cx="0" cy="446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 type="none" w="lg" len="lg"/>
              <a:tailEnd type="none" w="lg" len="lg"/>
            </a:ln>
          </p:spPr>
        </p:cxnSp>
        <p:cxnSp>
          <p:nvCxnSpPr>
            <p:cNvPr id="26694" name="AutoShape 106"/>
            <p:cNvCxnSpPr>
              <a:cxnSpLocks noChangeShapeType="1"/>
            </p:cNvCxnSpPr>
            <p:nvPr/>
          </p:nvCxnSpPr>
          <p:spPr bwMode="auto">
            <a:xfrm flipV="1">
              <a:off x="3120" y="2134"/>
              <a:ext cx="3" cy="613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26695" name="Text Box 107"/>
            <p:cNvSpPr txBox="1">
              <a:spLocks noChangeArrowheads="1"/>
            </p:cNvSpPr>
            <p:nvPr/>
          </p:nvSpPr>
          <p:spPr bwMode="auto">
            <a:xfrm>
              <a:off x="3248" y="2345"/>
              <a:ext cx="258" cy="173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200" b="1"/>
                <a:t>b</a:t>
              </a:r>
              <a:r>
                <a:rPr lang="en-US" sz="1200" b="1" baseline="-25000"/>
                <a:t>n-1</a:t>
              </a:r>
            </a:p>
          </p:txBody>
        </p:sp>
        <p:sp>
          <p:nvSpPr>
            <p:cNvPr id="26696" name="Text Box 108"/>
            <p:cNvSpPr txBox="1">
              <a:spLocks noChangeArrowheads="1"/>
            </p:cNvSpPr>
            <p:nvPr/>
          </p:nvSpPr>
          <p:spPr bwMode="auto">
            <a:xfrm>
              <a:off x="3246" y="2736"/>
              <a:ext cx="258" cy="173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200" b="1"/>
                <a:t>b</a:t>
              </a:r>
              <a:r>
                <a:rPr lang="en-US" sz="1200" b="1" baseline="-25000"/>
                <a:t>n-2</a:t>
              </a:r>
            </a:p>
          </p:txBody>
        </p:sp>
        <p:sp>
          <p:nvSpPr>
            <p:cNvPr id="26697" name="Text Box 109"/>
            <p:cNvSpPr txBox="1">
              <a:spLocks noChangeArrowheads="1"/>
            </p:cNvSpPr>
            <p:nvPr/>
          </p:nvSpPr>
          <p:spPr bwMode="auto">
            <a:xfrm>
              <a:off x="3264" y="3139"/>
              <a:ext cx="201" cy="173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200" b="1"/>
                <a:t>b</a:t>
              </a:r>
              <a:r>
                <a:rPr lang="en-US" sz="1200" b="1" baseline="-25000"/>
                <a:t>1</a:t>
              </a:r>
            </a:p>
          </p:txBody>
        </p:sp>
        <p:sp>
          <p:nvSpPr>
            <p:cNvPr id="26698" name="Text Box 110"/>
            <p:cNvSpPr txBox="1">
              <a:spLocks noChangeArrowheads="1"/>
            </p:cNvSpPr>
            <p:nvPr/>
          </p:nvSpPr>
          <p:spPr bwMode="auto">
            <a:xfrm>
              <a:off x="3264" y="3379"/>
              <a:ext cx="201" cy="173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200" b="1"/>
                <a:t>b</a:t>
              </a:r>
              <a:r>
                <a:rPr lang="en-US" sz="1200" b="1" baseline="-25000"/>
                <a:t>0</a:t>
              </a:r>
            </a:p>
          </p:txBody>
        </p:sp>
      </p:grpSp>
      <p:graphicFrame>
        <p:nvGraphicFramePr>
          <p:cNvPr id="26626" name="Object 111"/>
          <p:cNvGraphicFramePr>
            <a:graphicFrameLocks noChangeAspect="1"/>
          </p:cNvGraphicFramePr>
          <p:nvPr>
            <p:ph sz="quarter" idx="2"/>
          </p:nvPr>
        </p:nvGraphicFramePr>
        <p:xfrm>
          <a:off x="4800600" y="2846388"/>
          <a:ext cx="3962400" cy="2814637"/>
        </p:xfrm>
        <a:graphic>
          <a:graphicData uri="http://schemas.openxmlformats.org/presentationml/2006/ole">
            <p:oleObj spid="_x0000_s26626" name="Equation" r:id="rId3" imgW="1930320" imgH="1371600" progId="Equation.3">
              <p:embed/>
            </p:oleObj>
          </a:graphicData>
        </a:graphic>
      </p:graphicFrame>
    </p:spTree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ECEN 301</a:t>
            </a:r>
          </a:p>
        </p:txBody>
      </p:sp>
      <p:sp>
        <p:nvSpPr>
          <p:cNvPr id="27652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Discussion #25 – Final Review</a:t>
            </a:r>
          </a:p>
        </p:txBody>
      </p:sp>
      <p:sp>
        <p:nvSpPr>
          <p:cNvPr id="27653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53116083-E26B-4DBC-AFA4-6BD073C2800B}" type="slidenum">
              <a:rPr lang="en-US" smtClean="0"/>
              <a:pPr lvl="1"/>
              <a:t>93</a:t>
            </a:fld>
            <a:endParaRPr lang="en-US" smtClean="0"/>
          </a:p>
        </p:txBody>
      </p:sp>
      <p:sp>
        <p:nvSpPr>
          <p:cNvPr id="276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Digital to Analog Converter (DAC)</a:t>
            </a:r>
          </a:p>
        </p:txBody>
      </p:sp>
      <p:sp>
        <p:nvSpPr>
          <p:cNvPr id="276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06400" y="1333500"/>
            <a:ext cx="8356600" cy="1409700"/>
          </a:xfrm>
        </p:spPr>
        <p:txBody>
          <a:bodyPr/>
          <a:lstStyle/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sz="1800" b="1" u="sng" smtClean="0"/>
              <a:t>Example11</a:t>
            </a:r>
            <a:r>
              <a:rPr lang="en-US" sz="1800" smtClean="0"/>
              <a:t>: find the resistor values for a DAC with: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sz="1800" smtClean="0"/>
              <a:t>		</a:t>
            </a:r>
            <a:r>
              <a:rPr lang="en-US" sz="1800" b="1" smtClean="0"/>
              <a:t>range = 15V</a:t>
            </a:r>
            <a:r>
              <a:rPr lang="en-US" sz="1800" smtClean="0"/>
              <a:t> 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sz="1800" b="1" smtClean="0">
                <a:cs typeface="Times New Roman" pitchFamily="18" charset="0"/>
              </a:rPr>
              <a:t>		</a:t>
            </a:r>
            <a:r>
              <a:rPr lang="el-GR" sz="1800" b="1" smtClean="0">
                <a:cs typeface="Times New Roman" pitchFamily="18" charset="0"/>
              </a:rPr>
              <a:t>δ</a:t>
            </a:r>
            <a:r>
              <a:rPr lang="en-US" sz="1800" b="1" smtClean="0">
                <a:cs typeface="Times New Roman" pitchFamily="18" charset="0"/>
              </a:rPr>
              <a:t>v = 1V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sz="1800" b="1" smtClean="0">
                <a:cs typeface="Times New Roman" pitchFamily="18" charset="0"/>
              </a:rPr>
              <a:t>		v</a:t>
            </a:r>
            <a:r>
              <a:rPr lang="en-US" sz="1800" b="1" baseline="-25000" smtClean="0">
                <a:cs typeface="Times New Roman" pitchFamily="18" charset="0"/>
              </a:rPr>
              <a:t>in</a:t>
            </a:r>
            <a:r>
              <a:rPr lang="en-US" sz="1800" b="1" smtClean="0">
                <a:cs typeface="Times New Roman" pitchFamily="18" charset="0"/>
              </a:rPr>
              <a:t> = 5V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sz="1800" b="1" smtClean="0">
                <a:cs typeface="Times New Roman" pitchFamily="18" charset="0"/>
              </a:rPr>
              <a:t>		R</a:t>
            </a:r>
            <a:r>
              <a:rPr lang="en-US" sz="1800" b="1" baseline="-25000" smtClean="0">
                <a:cs typeface="Times New Roman" pitchFamily="18" charset="0"/>
              </a:rPr>
              <a:t>F</a:t>
            </a:r>
            <a:r>
              <a:rPr lang="en-US" sz="1800" b="1" smtClean="0">
                <a:cs typeface="Times New Roman" pitchFamily="18" charset="0"/>
              </a:rPr>
              <a:t> = 2k</a:t>
            </a:r>
            <a:r>
              <a:rPr lang="el-GR" sz="1800" b="1" smtClean="0">
                <a:cs typeface="Times New Roman" pitchFamily="18" charset="0"/>
              </a:rPr>
              <a:t>Ω</a:t>
            </a:r>
          </a:p>
        </p:txBody>
      </p:sp>
      <p:grpSp>
        <p:nvGrpSpPr>
          <p:cNvPr id="27656" name="Group 4"/>
          <p:cNvGrpSpPr>
            <a:grpSpLocks/>
          </p:cNvGrpSpPr>
          <p:nvPr/>
        </p:nvGrpSpPr>
        <p:grpSpPr bwMode="auto">
          <a:xfrm>
            <a:off x="1017588" y="2933700"/>
            <a:ext cx="2973387" cy="2568575"/>
            <a:chOff x="3015" y="1934"/>
            <a:chExt cx="1873" cy="1618"/>
          </a:xfrm>
        </p:grpSpPr>
        <p:sp>
          <p:nvSpPr>
            <p:cNvPr id="27657" name="AutoShape 5"/>
            <p:cNvSpPr>
              <a:spLocks noChangeArrowheads="1"/>
            </p:cNvSpPr>
            <p:nvPr/>
          </p:nvSpPr>
          <p:spPr bwMode="auto">
            <a:xfrm rot="5400000" flipH="1">
              <a:off x="4183" y="2260"/>
              <a:ext cx="473" cy="378"/>
            </a:xfrm>
            <a:prstGeom prst="triangle">
              <a:avLst>
                <a:gd name="adj" fmla="val 50000"/>
              </a:avLst>
            </a:prstGeom>
            <a:solidFill>
              <a:srgbClr val="8495A9">
                <a:alpha val="50195"/>
              </a:srgbClr>
            </a:solidFill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58" name="Text Box 6"/>
            <p:cNvSpPr txBox="1">
              <a:spLocks noChangeArrowheads="1"/>
            </p:cNvSpPr>
            <p:nvPr/>
          </p:nvSpPr>
          <p:spPr bwMode="auto">
            <a:xfrm>
              <a:off x="4205" y="2220"/>
              <a:ext cx="180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600"/>
                <a:t>–</a:t>
              </a:r>
            </a:p>
          </p:txBody>
        </p:sp>
        <p:sp>
          <p:nvSpPr>
            <p:cNvPr id="27659" name="Text Box 7"/>
            <p:cNvSpPr txBox="1">
              <a:spLocks noChangeArrowheads="1"/>
            </p:cNvSpPr>
            <p:nvPr/>
          </p:nvSpPr>
          <p:spPr bwMode="auto">
            <a:xfrm>
              <a:off x="4188" y="2441"/>
              <a:ext cx="188" cy="21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600"/>
                <a:t>+</a:t>
              </a:r>
            </a:p>
          </p:txBody>
        </p:sp>
        <p:sp>
          <p:nvSpPr>
            <p:cNvPr id="27660" name="Line 8"/>
            <p:cNvSpPr>
              <a:spLocks noChangeShapeType="1"/>
            </p:cNvSpPr>
            <p:nvPr/>
          </p:nvSpPr>
          <p:spPr bwMode="auto">
            <a:xfrm flipH="1">
              <a:off x="4070" y="2567"/>
              <a:ext cx="16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661" name="Oval 9"/>
            <p:cNvSpPr>
              <a:spLocks noChangeArrowheads="1"/>
            </p:cNvSpPr>
            <p:nvPr/>
          </p:nvSpPr>
          <p:spPr bwMode="auto">
            <a:xfrm>
              <a:off x="4026" y="2543"/>
              <a:ext cx="46" cy="4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62" name="Oval 10"/>
            <p:cNvSpPr>
              <a:spLocks noChangeArrowheads="1"/>
            </p:cNvSpPr>
            <p:nvPr/>
          </p:nvSpPr>
          <p:spPr bwMode="auto">
            <a:xfrm>
              <a:off x="4023" y="2317"/>
              <a:ext cx="46" cy="48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63" name="Line 11"/>
            <p:cNvSpPr>
              <a:spLocks noChangeShapeType="1"/>
            </p:cNvSpPr>
            <p:nvPr/>
          </p:nvSpPr>
          <p:spPr bwMode="auto">
            <a:xfrm flipH="1">
              <a:off x="4070" y="2342"/>
              <a:ext cx="16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664" name="Line 12"/>
            <p:cNvSpPr>
              <a:spLocks noChangeShapeType="1"/>
            </p:cNvSpPr>
            <p:nvPr/>
          </p:nvSpPr>
          <p:spPr bwMode="auto">
            <a:xfrm flipH="1">
              <a:off x="4604" y="2448"/>
              <a:ext cx="16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665" name="Oval 13"/>
            <p:cNvSpPr>
              <a:spLocks noChangeArrowheads="1"/>
            </p:cNvSpPr>
            <p:nvPr/>
          </p:nvSpPr>
          <p:spPr bwMode="auto">
            <a:xfrm>
              <a:off x="4762" y="2425"/>
              <a:ext cx="47" cy="4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66" name="Oval 14"/>
            <p:cNvSpPr>
              <a:spLocks noChangeArrowheads="1"/>
            </p:cNvSpPr>
            <p:nvPr/>
          </p:nvSpPr>
          <p:spPr bwMode="auto">
            <a:xfrm>
              <a:off x="4760" y="3030"/>
              <a:ext cx="46" cy="48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67" name="Oval 15"/>
            <p:cNvSpPr>
              <a:spLocks noChangeArrowheads="1"/>
            </p:cNvSpPr>
            <p:nvPr/>
          </p:nvSpPr>
          <p:spPr bwMode="auto">
            <a:xfrm>
              <a:off x="3963" y="3030"/>
              <a:ext cx="46" cy="48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27668" name="AutoShape 16"/>
            <p:cNvCxnSpPr>
              <a:cxnSpLocks noChangeShapeType="1"/>
              <a:stCxn id="27666" idx="2"/>
              <a:endCxn id="27667" idx="6"/>
            </p:cNvCxnSpPr>
            <p:nvPr/>
          </p:nvCxnSpPr>
          <p:spPr bwMode="auto">
            <a:xfrm flipH="1">
              <a:off x="4009" y="3054"/>
              <a:ext cx="751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27669" name="AutoShape 17"/>
            <p:cNvCxnSpPr>
              <a:cxnSpLocks noChangeShapeType="1"/>
              <a:stCxn id="27661" idx="2"/>
              <a:endCxn id="27667" idx="0"/>
            </p:cNvCxnSpPr>
            <p:nvPr/>
          </p:nvCxnSpPr>
          <p:spPr bwMode="auto">
            <a:xfrm rot="10800000" flipV="1">
              <a:off x="3986" y="2567"/>
              <a:ext cx="40" cy="463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sp>
          <p:nvSpPr>
            <p:cNvPr id="27670" name="Text Box 18"/>
            <p:cNvSpPr txBox="1">
              <a:spLocks noChangeArrowheads="1"/>
            </p:cNvSpPr>
            <p:nvPr/>
          </p:nvSpPr>
          <p:spPr bwMode="auto">
            <a:xfrm>
              <a:off x="4664" y="2445"/>
              <a:ext cx="224" cy="520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600"/>
                <a:t>+</a:t>
              </a:r>
            </a:p>
            <a:p>
              <a:r>
                <a:rPr lang="en-US" sz="1600" b="1"/>
                <a:t>v</a:t>
              </a:r>
              <a:r>
                <a:rPr lang="en-US" sz="1600" b="1" baseline="-25000"/>
                <a:t>a</a:t>
              </a:r>
              <a:endParaRPr lang="en-US" sz="1600"/>
            </a:p>
            <a:p>
              <a:r>
                <a:rPr lang="en-US" sz="1600"/>
                <a:t>–</a:t>
              </a:r>
            </a:p>
          </p:txBody>
        </p:sp>
        <p:grpSp>
          <p:nvGrpSpPr>
            <p:cNvPr id="27671" name="Group 19"/>
            <p:cNvGrpSpPr>
              <a:grpSpLocks/>
            </p:cNvGrpSpPr>
            <p:nvPr/>
          </p:nvGrpSpPr>
          <p:grpSpPr bwMode="auto">
            <a:xfrm rot="5400000" flipH="1" flipV="1">
              <a:off x="4398" y="2022"/>
              <a:ext cx="69" cy="161"/>
              <a:chOff x="3450" y="2313"/>
              <a:chExt cx="111" cy="216"/>
            </a:xfrm>
          </p:grpSpPr>
          <p:sp>
            <p:nvSpPr>
              <p:cNvPr id="27756" name="Line 20"/>
              <p:cNvSpPr>
                <a:spLocks noChangeShapeType="1"/>
              </p:cNvSpPr>
              <p:nvPr/>
            </p:nvSpPr>
            <p:spPr bwMode="auto">
              <a:xfrm>
                <a:off x="3498" y="2313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757" name="Line 21"/>
              <p:cNvSpPr>
                <a:spLocks noChangeShapeType="1"/>
              </p:cNvSpPr>
              <p:nvPr/>
            </p:nvSpPr>
            <p:spPr bwMode="auto">
              <a:xfrm flipH="1">
                <a:off x="3450" y="2334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758" name="Line 22"/>
              <p:cNvSpPr>
                <a:spLocks noChangeShapeType="1"/>
              </p:cNvSpPr>
              <p:nvPr/>
            </p:nvSpPr>
            <p:spPr bwMode="auto">
              <a:xfrm>
                <a:off x="3450" y="2505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759" name="Line 23"/>
              <p:cNvSpPr>
                <a:spLocks noChangeShapeType="1"/>
              </p:cNvSpPr>
              <p:nvPr/>
            </p:nvSpPr>
            <p:spPr bwMode="auto">
              <a:xfrm>
                <a:off x="3453" y="2355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760" name="Line 24"/>
              <p:cNvSpPr>
                <a:spLocks noChangeShapeType="1"/>
              </p:cNvSpPr>
              <p:nvPr/>
            </p:nvSpPr>
            <p:spPr bwMode="auto">
              <a:xfrm flipH="1">
                <a:off x="3453" y="2400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761" name="Line 25"/>
              <p:cNvSpPr>
                <a:spLocks noChangeShapeType="1"/>
              </p:cNvSpPr>
              <p:nvPr/>
            </p:nvSpPr>
            <p:spPr bwMode="auto">
              <a:xfrm>
                <a:off x="3453" y="2427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762" name="Line 26"/>
              <p:cNvSpPr>
                <a:spLocks noChangeShapeType="1"/>
              </p:cNvSpPr>
              <p:nvPr/>
            </p:nvSpPr>
            <p:spPr bwMode="auto">
              <a:xfrm flipH="1">
                <a:off x="3453" y="2472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cxnSp>
          <p:nvCxnSpPr>
            <p:cNvPr id="27672" name="AutoShape 27"/>
            <p:cNvCxnSpPr>
              <a:cxnSpLocks noChangeShapeType="1"/>
              <a:stCxn id="27662" idx="0"/>
              <a:endCxn id="27756" idx="0"/>
            </p:cNvCxnSpPr>
            <p:nvPr/>
          </p:nvCxnSpPr>
          <p:spPr bwMode="auto">
            <a:xfrm rot="-5400000">
              <a:off x="4095" y="2058"/>
              <a:ext cx="210" cy="307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27673" name="AutoShape 28"/>
            <p:cNvCxnSpPr>
              <a:cxnSpLocks noChangeShapeType="1"/>
              <a:stCxn id="27665" idx="0"/>
              <a:endCxn id="27758" idx="1"/>
            </p:cNvCxnSpPr>
            <p:nvPr/>
          </p:nvCxnSpPr>
          <p:spPr bwMode="auto">
            <a:xfrm rot="5400000" flipH="1">
              <a:off x="4488" y="2128"/>
              <a:ext cx="323" cy="271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grpSp>
          <p:nvGrpSpPr>
            <p:cNvPr id="27674" name="Group 29"/>
            <p:cNvGrpSpPr>
              <a:grpSpLocks/>
            </p:cNvGrpSpPr>
            <p:nvPr/>
          </p:nvGrpSpPr>
          <p:grpSpPr bwMode="auto">
            <a:xfrm rot="5400000" flipH="1" flipV="1">
              <a:off x="3676" y="2261"/>
              <a:ext cx="69" cy="161"/>
              <a:chOff x="3450" y="2313"/>
              <a:chExt cx="111" cy="216"/>
            </a:xfrm>
          </p:grpSpPr>
          <p:sp>
            <p:nvSpPr>
              <p:cNvPr id="27749" name="Line 30"/>
              <p:cNvSpPr>
                <a:spLocks noChangeShapeType="1"/>
              </p:cNvSpPr>
              <p:nvPr/>
            </p:nvSpPr>
            <p:spPr bwMode="auto">
              <a:xfrm>
                <a:off x="3498" y="2313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750" name="Line 31"/>
              <p:cNvSpPr>
                <a:spLocks noChangeShapeType="1"/>
              </p:cNvSpPr>
              <p:nvPr/>
            </p:nvSpPr>
            <p:spPr bwMode="auto">
              <a:xfrm flipH="1">
                <a:off x="3450" y="2334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751" name="Line 32"/>
              <p:cNvSpPr>
                <a:spLocks noChangeShapeType="1"/>
              </p:cNvSpPr>
              <p:nvPr/>
            </p:nvSpPr>
            <p:spPr bwMode="auto">
              <a:xfrm>
                <a:off x="3450" y="2505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752" name="Line 33"/>
              <p:cNvSpPr>
                <a:spLocks noChangeShapeType="1"/>
              </p:cNvSpPr>
              <p:nvPr/>
            </p:nvSpPr>
            <p:spPr bwMode="auto">
              <a:xfrm>
                <a:off x="3453" y="2355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753" name="Line 34"/>
              <p:cNvSpPr>
                <a:spLocks noChangeShapeType="1"/>
              </p:cNvSpPr>
              <p:nvPr/>
            </p:nvSpPr>
            <p:spPr bwMode="auto">
              <a:xfrm flipH="1">
                <a:off x="3453" y="2400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754" name="Line 35"/>
              <p:cNvSpPr>
                <a:spLocks noChangeShapeType="1"/>
              </p:cNvSpPr>
              <p:nvPr/>
            </p:nvSpPr>
            <p:spPr bwMode="auto">
              <a:xfrm>
                <a:off x="3453" y="2427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755" name="Line 36"/>
              <p:cNvSpPr>
                <a:spLocks noChangeShapeType="1"/>
              </p:cNvSpPr>
              <p:nvPr/>
            </p:nvSpPr>
            <p:spPr bwMode="auto">
              <a:xfrm flipH="1">
                <a:off x="3453" y="2472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cxnSp>
          <p:nvCxnSpPr>
            <p:cNvPr id="27675" name="AutoShape 37"/>
            <p:cNvCxnSpPr>
              <a:cxnSpLocks noChangeShapeType="1"/>
              <a:stCxn id="27703" idx="6"/>
              <a:endCxn id="27749" idx="0"/>
            </p:cNvCxnSpPr>
            <p:nvPr/>
          </p:nvCxnSpPr>
          <p:spPr bwMode="auto">
            <a:xfrm flipV="1">
              <a:off x="3521" y="2347"/>
              <a:ext cx="110" cy="1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27676" name="AutoShape 38"/>
            <p:cNvCxnSpPr>
              <a:cxnSpLocks noChangeShapeType="1"/>
              <a:stCxn id="27677" idx="2"/>
              <a:endCxn id="27751" idx="1"/>
            </p:cNvCxnSpPr>
            <p:nvPr/>
          </p:nvCxnSpPr>
          <p:spPr bwMode="auto">
            <a:xfrm flipH="1" flipV="1">
              <a:off x="3792" y="2341"/>
              <a:ext cx="87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27677" name="Oval 39"/>
            <p:cNvSpPr>
              <a:spLocks noChangeArrowheads="1"/>
            </p:cNvSpPr>
            <p:nvPr/>
          </p:nvSpPr>
          <p:spPr bwMode="auto">
            <a:xfrm>
              <a:off x="3879" y="2317"/>
              <a:ext cx="48" cy="48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27678" name="AutoShape 40"/>
            <p:cNvCxnSpPr>
              <a:cxnSpLocks noChangeShapeType="1"/>
              <a:stCxn id="27677" idx="6"/>
              <a:endCxn id="27662" idx="2"/>
            </p:cNvCxnSpPr>
            <p:nvPr/>
          </p:nvCxnSpPr>
          <p:spPr bwMode="auto">
            <a:xfrm>
              <a:off x="3927" y="2341"/>
              <a:ext cx="96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grpSp>
          <p:nvGrpSpPr>
            <p:cNvPr id="27679" name="Group 41"/>
            <p:cNvGrpSpPr>
              <a:grpSpLocks/>
            </p:cNvGrpSpPr>
            <p:nvPr/>
          </p:nvGrpSpPr>
          <p:grpSpPr bwMode="auto">
            <a:xfrm rot="5400000" flipH="1" flipV="1">
              <a:off x="3677" y="2660"/>
              <a:ext cx="68" cy="161"/>
              <a:chOff x="3450" y="2313"/>
              <a:chExt cx="111" cy="216"/>
            </a:xfrm>
          </p:grpSpPr>
          <p:sp>
            <p:nvSpPr>
              <p:cNvPr id="27742" name="Line 42"/>
              <p:cNvSpPr>
                <a:spLocks noChangeShapeType="1"/>
              </p:cNvSpPr>
              <p:nvPr/>
            </p:nvSpPr>
            <p:spPr bwMode="auto">
              <a:xfrm>
                <a:off x="3498" y="2313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743" name="Line 43"/>
              <p:cNvSpPr>
                <a:spLocks noChangeShapeType="1"/>
              </p:cNvSpPr>
              <p:nvPr/>
            </p:nvSpPr>
            <p:spPr bwMode="auto">
              <a:xfrm flipH="1">
                <a:off x="3450" y="2334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744" name="Line 44"/>
              <p:cNvSpPr>
                <a:spLocks noChangeShapeType="1"/>
              </p:cNvSpPr>
              <p:nvPr/>
            </p:nvSpPr>
            <p:spPr bwMode="auto">
              <a:xfrm>
                <a:off x="3450" y="2505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745" name="Line 45"/>
              <p:cNvSpPr>
                <a:spLocks noChangeShapeType="1"/>
              </p:cNvSpPr>
              <p:nvPr/>
            </p:nvSpPr>
            <p:spPr bwMode="auto">
              <a:xfrm>
                <a:off x="3453" y="2355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746" name="Line 46"/>
              <p:cNvSpPr>
                <a:spLocks noChangeShapeType="1"/>
              </p:cNvSpPr>
              <p:nvPr/>
            </p:nvSpPr>
            <p:spPr bwMode="auto">
              <a:xfrm flipH="1">
                <a:off x="3453" y="2400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747" name="Line 47"/>
              <p:cNvSpPr>
                <a:spLocks noChangeShapeType="1"/>
              </p:cNvSpPr>
              <p:nvPr/>
            </p:nvSpPr>
            <p:spPr bwMode="auto">
              <a:xfrm>
                <a:off x="3453" y="2427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748" name="Line 48"/>
              <p:cNvSpPr>
                <a:spLocks noChangeShapeType="1"/>
              </p:cNvSpPr>
              <p:nvPr/>
            </p:nvSpPr>
            <p:spPr bwMode="auto">
              <a:xfrm flipH="1">
                <a:off x="3453" y="2472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cxnSp>
          <p:nvCxnSpPr>
            <p:cNvPr id="27680" name="AutoShape 49"/>
            <p:cNvCxnSpPr>
              <a:cxnSpLocks noChangeShapeType="1"/>
              <a:stCxn id="27702" idx="6"/>
              <a:endCxn id="27742" idx="0"/>
            </p:cNvCxnSpPr>
            <p:nvPr/>
          </p:nvCxnSpPr>
          <p:spPr bwMode="auto">
            <a:xfrm>
              <a:off x="3521" y="2746"/>
              <a:ext cx="110" cy="1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27681" name="AutoShape 50"/>
            <p:cNvCxnSpPr>
              <a:cxnSpLocks noChangeShapeType="1"/>
              <a:stCxn id="27682" idx="2"/>
              <a:endCxn id="27744" idx="1"/>
            </p:cNvCxnSpPr>
            <p:nvPr/>
          </p:nvCxnSpPr>
          <p:spPr bwMode="auto">
            <a:xfrm flipH="1" flipV="1">
              <a:off x="3791" y="2741"/>
              <a:ext cx="88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27682" name="Oval 51"/>
            <p:cNvSpPr>
              <a:spLocks noChangeArrowheads="1"/>
            </p:cNvSpPr>
            <p:nvPr/>
          </p:nvSpPr>
          <p:spPr bwMode="auto">
            <a:xfrm>
              <a:off x="3879" y="2717"/>
              <a:ext cx="48" cy="4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7683" name="Group 52"/>
            <p:cNvGrpSpPr>
              <a:grpSpLocks/>
            </p:cNvGrpSpPr>
            <p:nvPr/>
          </p:nvGrpSpPr>
          <p:grpSpPr bwMode="auto">
            <a:xfrm rot="5400000" flipH="1" flipV="1">
              <a:off x="3679" y="3103"/>
              <a:ext cx="69" cy="161"/>
              <a:chOff x="3450" y="2313"/>
              <a:chExt cx="111" cy="216"/>
            </a:xfrm>
          </p:grpSpPr>
          <p:sp>
            <p:nvSpPr>
              <p:cNvPr id="27735" name="Line 53"/>
              <p:cNvSpPr>
                <a:spLocks noChangeShapeType="1"/>
              </p:cNvSpPr>
              <p:nvPr/>
            </p:nvSpPr>
            <p:spPr bwMode="auto">
              <a:xfrm>
                <a:off x="3498" y="2313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736" name="Line 54"/>
              <p:cNvSpPr>
                <a:spLocks noChangeShapeType="1"/>
              </p:cNvSpPr>
              <p:nvPr/>
            </p:nvSpPr>
            <p:spPr bwMode="auto">
              <a:xfrm flipH="1">
                <a:off x="3450" y="2334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737" name="Line 55"/>
              <p:cNvSpPr>
                <a:spLocks noChangeShapeType="1"/>
              </p:cNvSpPr>
              <p:nvPr/>
            </p:nvSpPr>
            <p:spPr bwMode="auto">
              <a:xfrm>
                <a:off x="3450" y="2505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738" name="Line 56"/>
              <p:cNvSpPr>
                <a:spLocks noChangeShapeType="1"/>
              </p:cNvSpPr>
              <p:nvPr/>
            </p:nvSpPr>
            <p:spPr bwMode="auto">
              <a:xfrm>
                <a:off x="3453" y="2355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739" name="Line 57"/>
              <p:cNvSpPr>
                <a:spLocks noChangeShapeType="1"/>
              </p:cNvSpPr>
              <p:nvPr/>
            </p:nvSpPr>
            <p:spPr bwMode="auto">
              <a:xfrm flipH="1">
                <a:off x="3453" y="2400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740" name="Line 58"/>
              <p:cNvSpPr>
                <a:spLocks noChangeShapeType="1"/>
              </p:cNvSpPr>
              <p:nvPr/>
            </p:nvSpPr>
            <p:spPr bwMode="auto">
              <a:xfrm>
                <a:off x="3453" y="2427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741" name="Line 59"/>
              <p:cNvSpPr>
                <a:spLocks noChangeShapeType="1"/>
              </p:cNvSpPr>
              <p:nvPr/>
            </p:nvSpPr>
            <p:spPr bwMode="auto">
              <a:xfrm flipH="1">
                <a:off x="3453" y="2472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cxnSp>
          <p:nvCxnSpPr>
            <p:cNvPr id="27684" name="AutoShape 60"/>
            <p:cNvCxnSpPr>
              <a:cxnSpLocks noChangeShapeType="1"/>
              <a:stCxn id="27701" idx="6"/>
              <a:endCxn id="27735" idx="0"/>
            </p:cNvCxnSpPr>
            <p:nvPr/>
          </p:nvCxnSpPr>
          <p:spPr bwMode="auto">
            <a:xfrm flipV="1">
              <a:off x="3523" y="3189"/>
              <a:ext cx="112" cy="1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27685" name="AutoShape 61"/>
            <p:cNvCxnSpPr>
              <a:cxnSpLocks noChangeShapeType="1"/>
              <a:stCxn id="27686" idx="2"/>
              <a:endCxn id="27737" idx="1"/>
            </p:cNvCxnSpPr>
            <p:nvPr/>
          </p:nvCxnSpPr>
          <p:spPr bwMode="auto">
            <a:xfrm flipH="1" flipV="1">
              <a:off x="3794" y="3182"/>
              <a:ext cx="89" cy="1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27686" name="Oval 62"/>
            <p:cNvSpPr>
              <a:spLocks noChangeArrowheads="1"/>
            </p:cNvSpPr>
            <p:nvPr/>
          </p:nvSpPr>
          <p:spPr bwMode="auto">
            <a:xfrm>
              <a:off x="3883" y="3158"/>
              <a:ext cx="46" cy="4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27687" name="AutoShape 63"/>
            <p:cNvCxnSpPr>
              <a:cxnSpLocks noChangeShapeType="1"/>
              <a:stCxn id="27677" idx="4"/>
              <a:endCxn id="27682" idx="0"/>
            </p:cNvCxnSpPr>
            <p:nvPr/>
          </p:nvCxnSpPr>
          <p:spPr bwMode="auto">
            <a:xfrm>
              <a:off x="3904" y="2365"/>
              <a:ext cx="0" cy="352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27688" name="AutoShape 64"/>
            <p:cNvCxnSpPr>
              <a:cxnSpLocks noChangeShapeType="1"/>
              <a:stCxn id="27682" idx="4"/>
              <a:endCxn id="27686" idx="0"/>
            </p:cNvCxnSpPr>
            <p:nvPr/>
          </p:nvCxnSpPr>
          <p:spPr bwMode="auto">
            <a:xfrm>
              <a:off x="3904" y="2764"/>
              <a:ext cx="2" cy="394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 type="none" w="lg" len="lg"/>
              <a:tailEnd type="none" w="lg" len="lg"/>
            </a:ln>
          </p:spPr>
        </p:cxnSp>
        <p:grpSp>
          <p:nvGrpSpPr>
            <p:cNvPr id="27689" name="Group 65"/>
            <p:cNvGrpSpPr>
              <a:grpSpLocks/>
            </p:cNvGrpSpPr>
            <p:nvPr/>
          </p:nvGrpSpPr>
          <p:grpSpPr bwMode="auto">
            <a:xfrm>
              <a:off x="4284" y="3047"/>
              <a:ext cx="135" cy="116"/>
              <a:chOff x="1235" y="3264"/>
              <a:chExt cx="288" cy="216"/>
            </a:xfrm>
          </p:grpSpPr>
          <p:grpSp>
            <p:nvGrpSpPr>
              <p:cNvPr id="27730" name="Group 66"/>
              <p:cNvGrpSpPr>
                <a:grpSpLocks/>
              </p:cNvGrpSpPr>
              <p:nvPr/>
            </p:nvGrpSpPr>
            <p:grpSpPr bwMode="auto">
              <a:xfrm>
                <a:off x="1235" y="3383"/>
                <a:ext cx="288" cy="97"/>
                <a:chOff x="1235" y="3383"/>
                <a:chExt cx="288" cy="97"/>
              </a:xfrm>
            </p:grpSpPr>
            <p:sp>
              <p:nvSpPr>
                <p:cNvPr id="27732" name="Freeform 67"/>
                <p:cNvSpPr>
                  <a:spLocks/>
                </p:cNvSpPr>
                <p:nvPr/>
              </p:nvSpPr>
              <p:spPr bwMode="auto">
                <a:xfrm>
                  <a:off x="1235" y="3383"/>
                  <a:ext cx="288" cy="1"/>
                </a:xfrm>
                <a:custGeom>
                  <a:avLst/>
                  <a:gdLst>
                    <a:gd name="T0" fmla="*/ 0 w 288"/>
                    <a:gd name="T1" fmla="*/ 1 h 1"/>
                    <a:gd name="T2" fmla="*/ 152 w 288"/>
                    <a:gd name="T3" fmla="*/ 0 h 1"/>
                    <a:gd name="T4" fmla="*/ 288 w 288"/>
                    <a:gd name="T5" fmla="*/ 1 h 1"/>
                    <a:gd name="T6" fmla="*/ 0 60000 65536"/>
                    <a:gd name="T7" fmla="*/ 0 60000 65536"/>
                    <a:gd name="T8" fmla="*/ 0 60000 65536"/>
                    <a:gd name="T9" fmla="*/ 0 w 288"/>
                    <a:gd name="T10" fmla="*/ 0 h 1"/>
                    <a:gd name="T11" fmla="*/ 288 w 288"/>
                    <a:gd name="T12" fmla="*/ 1 h 1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88" h="1">
                      <a:moveTo>
                        <a:pt x="0" y="1"/>
                      </a:moveTo>
                      <a:lnTo>
                        <a:pt x="152" y="0"/>
                      </a:lnTo>
                      <a:lnTo>
                        <a:pt x="288" y="1"/>
                      </a:lnTo>
                    </a:path>
                  </a:pathLst>
                </a:cu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733" name="Line 68"/>
                <p:cNvSpPr>
                  <a:spLocks noChangeShapeType="1"/>
                </p:cNvSpPr>
                <p:nvPr/>
              </p:nvSpPr>
              <p:spPr bwMode="auto">
                <a:xfrm>
                  <a:off x="1277" y="3432"/>
                  <a:ext cx="198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734" name="Line 69"/>
                <p:cNvSpPr>
                  <a:spLocks noChangeShapeType="1"/>
                </p:cNvSpPr>
                <p:nvPr/>
              </p:nvSpPr>
              <p:spPr bwMode="auto">
                <a:xfrm>
                  <a:off x="1325" y="3480"/>
                  <a:ext cx="102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cxnSp>
            <p:nvCxnSpPr>
              <p:cNvPr id="27731" name="AutoShape 70"/>
              <p:cNvCxnSpPr>
                <a:cxnSpLocks noChangeShapeType="1"/>
                <a:stCxn id="27732" idx="1"/>
              </p:cNvCxnSpPr>
              <p:nvPr/>
            </p:nvCxnSpPr>
            <p:spPr bwMode="auto">
              <a:xfrm flipH="1" flipV="1">
                <a:off x="1384" y="3264"/>
                <a:ext cx="3" cy="119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</p:cxnSp>
        </p:grpSp>
        <p:sp>
          <p:nvSpPr>
            <p:cNvPr id="27690" name="Text Box 71"/>
            <p:cNvSpPr txBox="1">
              <a:spLocks noChangeArrowheads="1"/>
            </p:cNvSpPr>
            <p:nvPr/>
          </p:nvSpPr>
          <p:spPr bwMode="auto">
            <a:xfrm>
              <a:off x="3600" y="2972"/>
              <a:ext cx="217" cy="173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200" b="1"/>
                <a:t>R</a:t>
              </a:r>
              <a:r>
                <a:rPr lang="en-US" sz="1200" b="1" baseline="-25000"/>
                <a:t>1</a:t>
              </a:r>
            </a:p>
          </p:txBody>
        </p:sp>
        <p:sp>
          <p:nvSpPr>
            <p:cNvPr id="27691" name="Text Box 72"/>
            <p:cNvSpPr txBox="1">
              <a:spLocks noChangeArrowheads="1"/>
            </p:cNvSpPr>
            <p:nvPr/>
          </p:nvSpPr>
          <p:spPr bwMode="auto">
            <a:xfrm>
              <a:off x="3588" y="2511"/>
              <a:ext cx="274" cy="173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200" b="1"/>
                <a:t>R</a:t>
              </a:r>
              <a:r>
                <a:rPr lang="en-US" sz="1200" b="1" baseline="-25000"/>
                <a:t>n-2</a:t>
              </a:r>
            </a:p>
          </p:txBody>
        </p:sp>
        <p:sp>
          <p:nvSpPr>
            <p:cNvPr id="27692" name="Text Box 73"/>
            <p:cNvSpPr txBox="1">
              <a:spLocks noChangeArrowheads="1"/>
            </p:cNvSpPr>
            <p:nvPr/>
          </p:nvSpPr>
          <p:spPr bwMode="auto">
            <a:xfrm>
              <a:off x="3588" y="2132"/>
              <a:ext cx="274" cy="173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200" b="1"/>
                <a:t>R</a:t>
              </a:r>
              <a:r>
                <a:rPr lang="en-US" sz="1200" b="1" baseline="-25000"/>
                <a:t>n-1</a:t>
              </a:r>
            </a:p>
          </p:txBody>
        </p:sp>
        <p:sp>
          <p:nvSpPr>
            <p:cNvPr id="27693" name="Text Box 74"/>
            <p:cNvSpPr txBox="1">
              <a:spLocks noChangeArrowheads="1"/>
            </p:cNvSpPr>
            <p:nvPr/>
          </p:nvSpPr>
          <p:spPr bwMode="auto">
            <a:xfrm>
              <a:off x="4388" y="2109"/>
              <a:ext cx="224" cy="173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200" b="1"/>
                <a:t>R</a:t>
              </a:r>
              <a:r>
                <a:rPr lang="en-US" sz="1200" b="1" baseline="-25000"/>
                <a:t>F</a:t>
              </a:r>
            </a:p>
          </p:txBody>
        </p:sp>
        <p:grpSp>
          <p:nvGrpSpPr>
            <p:cNvPr id="27694" name="Group 75"/>
            <p:cNvGrpSpPr>
              <a:grpSpLocks/>
            </p:cNvGrpSpPr>
            <p:nvPr/>
          </p:nvGrpSpPr>
          <p:grpSpPr bwMode="auto">
            <a:xfrm rot="5400000" flipH="1" flipV="1">
              <a:off x="3682" y="3341"/>
              <a:ext cx="69" cy="161"/>
              <a:chOff x="3450" y="2313"/>
              <a:chExt cx="111" cy="216"/>
            </a:xfrm>
          </p:grpSpPr>
          <p:sp>
            <p:nvSpPr>
              <p:cNvPr id="27723" name="Line 76"/>
              <p:cNvSpPr>
                <a:spLocks noChangeShapeType="1"/>
              </p:cNvSpPr>
              <p:nvPr/>
            </p:nvSpPr>
            <p:spPr bwMode="auto">
              <a:xfrm>
                <a:off x="3498" y="2313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724" name="Line 77"/>
              <p:cNvSpPr>
                <a:spLocks noChangeShapeType="1"/>
              </p:cNvSpPr>
              <p:nvPr/>
            </p:nvSpPr>
            <p:spPr bwMode="auto">
              <a:xfrm flipH="1">
                <a:off x="3450" y="2334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725" name="Line 78"/>
              <p:cNvSpPr>
                <a:spLocks noChangeShapeType="1"/>
              </p:cNvSpPr>
              <p:nvPr/>
            </p:nvSpPr>
            <p:spPr bwMode="auto">
              <a:xfrm>
                <a:off x="3450" y="2505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726" name="Line 79"/>
              <p:cNvSpPr>
                <a:spLocks noChangeShapeType="1"/>
              </p:cNvSpPr>
              <p:nvPr/>
            </p:nvSpPr>
            <p:spPr bwMode="auto">
              <a:xfrm>
                <a:off x="3453" y="2355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727" name="Line 80"/>
              <p:cNvSpPr>
                <a:spLocks noChangeShapeType="1"/>
              </p:cNvSpPr>
              <p:nvPr/>
            </p:nvSpPr>
            <p:spPr bwMode="auto">
              <a:xfrm flipH="1">
                <a:off x="3453" y="2400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728" name="Line 81"/>
              <p:cNvSpPr>
                <a:spLocks noChangeShapeType="1"/>
              </p:cNvSpPr>
              <p:nvPr/>
            </p:nvSpPr>
            <p:spPr bwMode="auto">
              <a:xfrm>
                <a:off x="3453" y="2427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729" name="Line 82"/>
              <p:cNvSpPr>
                <a:spLocks noChangeShapeType="1"/>
              </p:cNvSpPr>
              <p:nvPr/>
            </p:nvSpPr>
            <p:spPr bwMode="auto">
              <a:xfrm flipH="1">
                <a:off x="3453" y="2472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cxnSp>
          <p:nvCxnSpPr>
            <p:cNvPr id="27695" name="AutoShape 83"/>
            <p:cNvCxnSpPr>
              <a:cxnSpLocks noChangeShapeType="1"/>
              <a:stCxn id="27700" idx="6"/>
              <a:endCxn id="27723" idx="0"/>
            </p:cNvCxnSpPr>
            <p:nvPr/>
          </p:nvCxnSpPr>
          <p:spPr bwMode="auto">
            <a:xfrm>
              <a:off x="3521" y="3426"/>
              <a:ext cx="117" cy="1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27696" name="AutoShape 84"/>
            <p:cNvCxnSpPr>
              <a:cxnSpLocks noChangeShapeType="1"/>
              <a:stCxn id="27697" idx="2"/>
              <a:endCxn id="27725" idx="1"/>
            </p:cNvCxnSpPr>
            <p:nvPr/>
          </p:nvCxnSpPr>
          <p:spPr bwMode="auto">
            <a:xfrm flipH="1">
              <a:off x="3799" y="3420"/>
              <a:ext cx="87" cy="2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27697" name="Oval 85"/>
            <p:cNvSpPr>
              <a:spLocks noChangeArrowheads="1"/>
            </p:cNvSpPr>
            <p:nvPr/>
          </p:nvSpPr>
          <p:spPr bwMode="auto">
            <a:xfrm>
              <a:off x="3886" y="3396"/>
              <a:ext cx="46" cy="4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27698" name="AutoShape 86"/>
            <p:cNvCxnSpPr>
              <a:cxnSpLocks noChangeShapeType="1"/>
              <a:stCxn id="27697" idx="0"/>
              <a:endCxn id="27686" idx="4"/>
            </p:cNvCxnSpPr>
            <p:nvPr/>
          </p:nvCxnSpPr>
          <p:spPr bwMode="auto">
            <a:xfrm flipH="1" flipV="1">
              <a:off x="3906" y="3205"/>
              <a:ext cx="3" cy="191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27699" name="Text Box 87"/>
            <p:cNvSpPr txBox="1">
              <a:spLocks noChangeArrowheads="1"/>
            </p:cNvSpPr>
            <p:nvPr/>
          </p:nvSpPr>
          <p:spPr bwMode="auto">
            <a:xfrm>
              <a:off x="3600" y="3235"/>
              <a:ext cx="217" cy="173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200" b="1"/>
                <a:t>R</a:t>
              </a:r>
              <a:r>
                <a:rPr lang="en-US" sz="1200" b="1" baseline="-25000"/>
                <a:t>0</a:t>
              </a:r>
            </a:p>
          </p:txBody>
        </p:sp>
        <p:sp>
          <p:nvSpPr>
            <p:cNvPr id="27700" name="Oval 88"/>
            <p:cNvSpPr>
              <a:spLocks noChangeArrowheads="1"/>
            </p:cNvSpPr>
            <p:nvPr/>
          </p:nvSpPr>
          <p:spPr bwMode="auto">
            <a:xfrm>
              <a:off x="3475" y="3402"/>
              <a:ext cx="46" cy="4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01" name="Oval 89"/>
            <p:cNvSpPr>
              <a:spLocks noChangeArrowheads="1"/>
            </p:cNvSpPr>
            <p:nvPr/>
          </p:nvSpPr>
          <p:spPr bwMode="auto">
            <a:xfrm>
              <a:off x="3477" y="3166"/>
              <a:ext cx="46" cy="4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02" name="Oval 90"/>
            <p:cNvSpPr>
              <a:spLocks noChangeArrowheads="1"/>
            </p:cNvSpPr>
            <p:nvPr/>
          </p:nvSpPr>
          <p:spPr bwMode="auto">
            <a:xfrm>
              <a:off x="3475" y="2722"/>
              <a:ext cx="46" cy="4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03" name="Oval 91"/>
            <p:cNvSpPr>
              <a:spLocks noChangeArrowheads="1"/>
            </p:cNvSpPr>
            <p:nvPr/>
          </p:nvSpPr>
          <p:spPr bwMode="auto">
            <a:xfrm>
              <a:off x="3475" y="2324"/>
              <a:ext cx="46" cy="4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04" name="Oval 92"/>
            <p:cNvSpPr>
              <a:spLocks noChangeArrowheads="1"/>
            </p:cNvSpPr>
            <p:nvPr/>
          </p:nvSpPr>
          <p:spPr bwMode="auto">
            <a:xfrm>
              <a:off x="3216" y="3409"/>
              <a:ext cx="46" cy="4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27705" name="AutoShape 93"/>
            <p:cNvCxnSpPr>
              <a:cxnSpLocks noChangeShapeType="1"/>
              <a:stCxn id="27704" idx="7"/>
            </p:cNvCxnSpPr>
            <p:nvPr/>
          </p:nvCxnSpPr>
          <p:spPr bwMode="auto">
            <a:xfrm flipV="1">
              <a:off x="3255" y="3312"/>
              <a:ext cx="220" cy="104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27706" name="Oval 94"/>
            <p:cNvSpPr>
              <a:spLocks noChangeArrowheads="1"/>
            </p:cNvSpPr>
            <p:nvPr/>
          </p:nvSpPr>
          <p:spPr bwMode="auto">
            <a:xfrm>
              <a:off x="3216" y="3169"/>
              <a:ext cx="46" cy="4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27707" name="AutoShape 95"/>
            <p:cNvCxnSpPr>
              <a:cxnSpLocks noChangeShapeType="1"/>
              <a:stCxn id="27706" idx="7"/>
            </p:cNvCxnSpPr>
            <p:nvPr/>
          </p:nvCxnSpPr>
          <p:spPr bwMode="auto">
            <a:xfrm flipV="1">
              <a:off x="3255" y="3072"/>
              <a:ext cx="220" cy="104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27708" name="Oval 96"/>
            <p:cNvSpPr>
              <a:spLocks noChangeArrowheads="1"/>
            </p:cNvSpPr>
            <p:nvPr/>
          </p:nvSpPr>
          <p:spPr bwMode="auto">
            <a:xfrm>
              <a:off x="3216" y="2731"/>
              <a:ext cx="46" cy="4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27709" name="AutoShape 97"/>
            <p:cNvCxnSpPr>
              <a:cxnSpLocks noChangeShapeType="1"/>
              <a:stCxn id="27708" idx="7"/>
            </p:cNvCxnSpPr>
            <p:nvPr/>
          </p:nvCxnSpPr>
          <p:spPr bwMode="auto">
            <a:xfrm flipV="1">
              <a:off x="3255" y="2634"/>
              <a:ext cx="220" cy="104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27710" name="Oval 98"/>
            <p:cNvSpPr>
              <a:spLocks noChangeArrowheads="1"/>
            </p:cNvSpPr>
            <p:nvPr/>
          </p:nvSpPr>
          <p:spPr bwMode="auto">
            <a:xfrm>
              <a:off x="3216" y="2338"/>
              <a:ext cx="46" cy="4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27711" name="AutoShape 99"/>
            <p:cNvCxnSpPr>
              <a:cxnSpLocks noChangeShapeType="1"/>
              <a:stCxn id="27710" idx="7"/>
            </p:cNvCxnSpPr>
            <p:nvPr/>
          </p:nvCxnSpPr>
          <p:spPr bwMode="auto">
            <a:xfrm flipV="1">
              <a:off x="3255" y="2241"/>
              <a:ext cx="220" cy="104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27712" name="AutoShape 100"/>
            <p:cNvCxnSpPr>
              <a:cxnSpLocks noChangeShapeType="1"/>
              <a:stCxn id="27704" idx="2"/>
            </p:cNvCxnSpPr>
            <p:nvPr/>
          </p:nvCxnSpPr>
          <p:spPr bwMode="auto">
            <a:xfrm rot="10800000">
              <a:off x="3120" y="3188"/>
              <a:ext cx="96" cy="245"/>
            </a:xfrm>
            <a:prstGeom prst="bentConnector2">
              <a:avLst/>
            </a:prstGeom>
            <a:noFill/>
            <a:ln w="1905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27713" name="AutoShape 101"/>
            <p:cNvCxnSpPr>
              <a:cxnSpLocks noChangeShapeType="1"/>
              <a:stCxn id="27706" idx="2"/>
            </p:cNvCxnSpPr>
            <p:nvPr/>
          </p:nvCxnSpPr>
          <p:spPr bwMode="auto">
            <a:xfrm flipH="1">
              <a:off x="3120" y="3193"/>
              <a:ext cx="96" cy="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27714" name="AutoShape 102"/>
            <p:cNvCxnSpPr>
              <a:cxnSpLocks noChangeShapeType="1"/>
              <a:stCxn id="27708" idx="2"/>
            </p:cNvCxnSpPr>
            <p:nvPr/>
          </p:nvCxnSpPr>
          <p:spPr bwMode="auto">
            <a:xfrm flipH="1" flipV="1">
              <a:off x="3123" y="2754"/>
              <a:ext cx="93" cy="1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27715" name="AutoShape 103"/>
            <p:cNvCxnSpPr>
              <a:cxnSpLocks noChangeShapeType="1"/>
              <a:stCxn id="27710" idx="2"/>
            </p:cNvCxnSpPr>
            <p:nvPr/>
          </p:nvCxnSpPr>
          <p:spPr bwMode="auto">
            <a:xfrm flipH="1">
              <a:off x="3123" y="2362"/>
              <a:ext cx="93" cy="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27716" name="Text Box 104"/>
            <p:cNvSpPr txBox="1">
              <a:spLocks noChangeArrowheads="1"/>
            </p:cNvSpPr>
            <p:nvPr/>
          </p:nvSpPr>
          <p:spPr bwMode="auto">
            <a:xfrm>
              <a:off x="3015" y="1934"/>
              <a:ext cx="218" cy="173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200" b="1"/>
                <a:t>v</a:t>
              </a:r>
              <a:r>
                <a:rPr lang="en-US" sz="1200" b="1" baseline="-25000"/>
                <a:t>in</a:t>
              </a:r>
            </a:p>
          </p:txBody>
        </p:sp>
        <p:cxnSp>
          <p:nvCxnSpPr>
            <p:cNvPr id="27717" name="AutoShape 105"/>
            <p:cNvCxnSpPr>
              <a:cxnSpLocks noChangeShapeType="1"/>
            </p:cNvCxnSpPr>
            <p:nvPr/>
          </p:nvCxnSpPr>
          <p:spPr bwMode="auto">
            <a:xfrm flipV="1">
              <a:off x="3120" y="2747"/>
              <a:ext cx="0" cy="446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 type="none" w="lg" len="lg"/>
              <a:tailEnd type="none" w="lg" len="lg"/>
            </a:ln>
          </p:spPr>
        </p:cxnSp>
        <p:cxnSp>
          <p:nvCxnSpPr>
            <p:cNvPr id="27718" name="AutoShape 106"/>
            <p:cNvCxnSpPr>
              <a:cxnSpLocks noChangeShapeType="1"/>
            </p:cNvCxnSpPr>
            <p:nvPr/>
          </p:nvCxnSpPr>
          <p:spPr bwMode="auto">
            <a:xfrm flipV="1">
              <a:off x="3120" y="2134"/>
              <a:ext cx="3" cy="613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27719" name="Text Box 107"/>
            <p:cNvSpPr txBox="1">
              <a:spLocks noChangeArrowheads="1"/>
            </p:cNvSpPr>
            <p:nvPr/>
          </p:nvSpPr>
          <p:spPr bwMode="auto">
            <a:xfrm>
              <a:off x="3248" y="2345"/>
              <a:ext cx="258" cy="173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200" b="1"/>
                <a:t>b</a:t>
              </a:r>
              <a:r>
                <a:rPr lang="en-US" sz="1200" b="1" baseline="-25000"/>
                <a:t>n-1</a:t>
              </a:r>
            </a:p>
          </p:txBody>
        </p:sp>
        <p:sp>
          <p:nvSpPr>
            <p:cNvPr id="27720" name="Text Box 108"/>
            <p:cNvSpPr txBox="1">
              <a:spLocks noChangeArrowheads="1"/>
            </p:cNvSpPr>
            <p:nvPr/>
          </p:nvSpPr>
          <p:spPr bwMode="auto">
            <a:xfrm>
              <a:off x="3246" y="2736"/>
              <a:ext cx="258" cy="173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200" b="1"/>
                <a:t>b</a:t>
              </a:r>
              <a:r>
                <a:rPr lang="en-US" sz="1200" b="1" baseline="-25000"/>
                <a:t>n-2</a:t>
              </a:r>
            </a:p>
          </p:txBody>
        </p:sp>
        <p:sp>
          <p:nvSpPr>
            <p:cNvPr id="27721" name="Text Box 109"/>
            <p:cNvSpPr txBox="1">
              <a:spLocks noChangeArrowheads="1"/>
            </p:cNvSpPr>
            <p:nvPr/>
          </p:nvSpPr>
          <p:spPr bwMode="auto">
            <a:xfrm>
              <a:off x="3264" y="3139"/>
              <a:ext cx="201" cy="173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200" b="1"/>
                <a:t>b</a:t>
              </a:r>
              <a:r>
                <a:rPr lang="en-US" sz="1200" b="1" baseline="-25000"/>
                <a:t>1</a:t>
              </a:r>
            </a:p>
          </p:txBody>
        </p:sp>
        <p:sp>
          <p:nvSpPr>
            <p:cNvPr id="27722" name="Text Box 110"/>
            <p:cNvSpPr txBox="1">
              <a:spLocks noChangeArrowheads="1"/>
            </p:cNvSpPr>
            <p:nvPr/>
          </p:nvSpPr>
          <p:spPr bwMode="auto">
            <a:xfrm>
              <a:off x="3264" y="3379"/>
              <a:ext cx="201" cy="173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200" b="1"/>
                <a:t>b</a:t>
              </a:r>
              <a:r>
                <a:rPr lang="en-US" sz="1200" b="1" baseline="-25000"/>
                <a:t>0</a:t>
              </a:r>
            </a:p>
          </p:txBody>
        </p:sp>
      </p:grpSp>
      <p:graphicFrame>
        <p:nvGraphicFramePr>
          <p:cNvPr id="27650" name="Object 111"/>
          <p:cNvGraphicFramePr>
            <a:graphicFrameLocks noChangeAspect="1"/>
          </p:cNvGraphicFramePr>
          <p:nvPr>
            <p:ph sz="quarter" idx="3"/>
          </p:nvPr>
        </p:nvGraphicFramePr>
        <p:xfrm>
          <a:off x="5029200" y="1981200"/>
          <a:ext cx="3203575" cy="4191000"/>
        </p:xfrm>
        <a:graphic>
          <a:graphicData uri="http://schemas.openxmlformats.org/presentationml/2006/ole">
            <p:oleObj spid="_x0000_s27650" name="Equation" r:id="rId3" imgW="1523880" imgH="1993680" progId="Equation.3">
              <p:embed/>
            </p:oleObj>
          </a:graphicData>
        </a:graphic>
      </p:graphicFrame>
    </p:spTree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8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ECEN 301</a:t>
            </a:r>
          </a:p>
        </p:txBody>
      </p:sp>
      <p:sp>
        <p:nvSpPr>
          <p:cNvPr id="28679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Discussion #25 – Final Review</a:t>
            </a:r>
          </a:p>
        </p:txBody>
      </p:sp>
      <p:sp>
        <p:nvSpPr>
          <p:cNvPr id="28680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539116AF-E2CF-4BE9-894A-C9FBE3EAEDC1}" type="slidenum">
              <a:rPr lang="en-US" smtClean="0"/>
              <a:pPr lvl="1"/>
              <a:t>94</a:t>
            </a:fld>
            <a:endParaRPr lang="en-US" smtClean="0"/>
          </a:p>
        </p:txBody>
      </p:sp>
      <p:sp>
        <p:nvSpPr>
          <p:cNvPr id="286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Digital to Analog Converter (DAC)</a:t>
            </a:r>
          </a:p>
        </p:txBody>
      </p:sp>
      <p:sp>
        <p:nvSpPr>
          <p:cNvPr id="2868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06400" y="1333500"/>
            <a:ext cx="8356600" cy="1409700"/>
          </a:xfrm>
        </p:spPr>
        <p:txBody>
          <a:bodyPr/>
          <a:lstStyle/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sz="1800" b="1" u="sng" smtClean="0"/>
              <a:t>Example11</a:t>
            </a:r>
            <a:r>
              <a:rPr lang="en-US" sz="1800" smtClean="0"/>
              <a:t>: find the resistor values for a DAC with: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sz="1800" smtClean="0"/>
              <a:t>		</a:t>
            </a:r>
            <a:r>
              <a:rPr lang="en-US" sz="1800" b="1" smtClean="0"/>
              <a:t>range = 15V</a:t>
            </a:r>
            <a:r>
              <a:rPr lang="en-US" sz="1800" smtClean="0"/>
              <a:t> 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sz="1800" b="1" smtClean="0">
                <a:cs typeface="Times New Roman" pitchFamily="18" charset="0"/>
              </a:rPr>
              <a:t>		</a:t>
            </a:r>
            <a:r>
              <a:rPr lang="el-GR" sz="1800" b="1" smtClean="0">
                <a:cs typeface="Times New Roman" pitchFamily="18" charset="0"/>
              </a:rPr>
              <a:t>δ</a:t>
            </a:r>
            <a:r>
              <a:rPr lang="en-US" sz="1800" b="1" smtClean="0">
                <a:cs typeface="Times New Roman" pitchFamily="18" charset="0"/>
              </a:rPr>
              <a:t>v = 1V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sz="1800" b="1" smtClean="0">
                <a:cs typeface="Times New Roman" pitchFamily="18" charset="0"/>
              </a:rPr>
              <a:t>		v</a:t>
            </a:r>
            <a:r>
              <a:rPr lang="en-US" sz="1800" b="1" baseline="-25000" smtClean="0">
                <a:cs typeface="Times New Roman" pitchFamily="18" charset="0"/>
              </a:rPr>
              <a:t>in</a:t>
            </a:r>
            <a:r>
              <a:rPr lang="en-US" sz="1800" b="1" smtClean="0">
                <a:cs typeface="Times New Roman" pitchFamily="18" charset="0"/>
              </a:rPr>
              <a:t> = 5V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sz="1800" b="1" smtClean="0">
                <a:cs typeface="Times New Roman" pitchFamily="18" charset="0"/>
              </a:rPr>
              <a:t>		R</a:t>
            </a:r>
            <a:r>
              <a:rPr lang="en-US" sz="1800" b="1" baseline="-25000" smtClean="0">
                <a:cs typeface="Times New Roman" pitchFamily="18" charset="0"/>
              </a:rPr>
              <a:t>F</a:t>
            </a:r>
            <a:r>
              <a:rPr lang="en-US" sz="1800" b="1" smtClean="0">
                <a:cs typeface="Times New Roman" pitchFamily="18" charset="0"/>
              </a:rPr>
              <a:t> = 2k</a:t>
            </a:r>
            <a:r>
              <a:rPr lang="el-GR" sz="1800" b="1" smtClean="0">
                <a:cs typeface="Times New Roman" pitchFamily="18" charset="0"/>
              </a:rPr>
              <a:t>Ω</a:t>
            </a:r>
          </a:p>
        </p:txBody>
      </p:sp>
      <p:graphicFrame>
        <p:nvGraphicFramePr>
          <p:cNvPr id="28674" name="Object 4"/>
          <p:cNvGraphicFramePr>
            <a:graphicFrameLocks noChangeAspect="1"/>
          </p:cNvGraphicFramePr>
          <p:nvPr>
            <p:ph sz="quarter" idx="3"/>
          </p:nvPr>
        </p:nvGraphicFramePr>
        <p:xfrm>
          <a:off x="5715000" y="2522538"/>
          <a:ext cx="1295400" cy="979487"/>
        </p:xfrm>
        <a:graphic>
          <a:graphicData uri="http://schemas.openxmlformats.org/presentationml/2006/ole">
            <p:oleObj spid="_x0000_s28674" name="Equation" r:id="rId3" imgW="520560" imgH="393480" progId="Equation.3">
              <p:embed/>
            </p:oleObj>
          </a:graphicData>
        </a:graphic>
      </p:graphicFrame>
      <p:grpSp>
        <p:nvGrpSpPr>
          <p:cNvPr id="28683" name="Group 5"/>
          <p:cNvGrpSpPr>
            <a:grpSpLocks/>
          </p:cNvGrpSpPr>
          <p:nvPr/>
        </p:nvGrpSpPr>
        <p:grpSpPr bwMode="auto">
          <a:xfrm>
            <a:off x="1017588" y="2933700"/>
            <a:ext cx="2973387" cy="2568575"/>
            <a:chOff x="3015" y="1934"/>
            <a:chExt cx="1873" cy="1618"/>
          </a:xfrm>
        </p:grpSpPr>
        <p:sp>
          <p:nvSpPr>
            <p:cNvPr id="28684" name="AutoShape 6"/>
            <p:cNvSpPr>
              <a:spLocks noChangeArrowheads="1"/>
            </p:cNvSpPr>
            <p:nvPr/>
          </p:nvSpPr>
          <p:spPr bwMode="auto">
            <a:xfrm rot="5400000" flipH="1">
              <a:off x="4183" y="2260"/>
              <a:ext cx="473" cy="378"/>
            </a:xfrm>
            <a:prstGeom prst="triangle">
              <a:avLst>
                <a:gd name="adj" fmla="val 50000"/>
              </a:avLst>
            </a:prstGeom>
            <a:solidFill>
              <a:srgbClr val="8495A9">
                <a:alpha val="50195"/>
              </a:srgbClr>
            </a:solidFill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85" name="Text Box 7"/>
            <p:cNvSpPr txBox="1">
              <a:spLocks noChangeArrowheads="1"/>
            </p:cNvSpPr>
            <p:nvPr/>
          </p:nvSpPr>
          <p:spPr bwMode="auto">
            <a:xfrm>
              <a:off x="4205" y="2220"/>
              <a:ext cx="180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600"/>
                <a:t>–</a:t>
              </a:r>
            </a:p>
          </p:txBody>
        </p:sp>
        <p:sp>
          <p:nvSpPr>
            <p:cNvPr id="28686" name="Text Box 8"/>
            <p:cNvSpPr txBox="1">
              <a:spLocks noChangeArrowheads="1"/>
            </p:cNvSpPr>
            <p:nvPr/>
          </p:nvSpPr>
          <p:spPr bwMode="auto">
            <a:xfrm>
              <a:off x="4188" y="2441"/>
              <a:ext cx="188" cy="21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600"/>
                <a:t>+</a:t>
              </a:r>
            </a:p>
          </p:txBody>
        </p:sp>
        <p:sp>
          <p:nvSpPr>
            <p:cNvPr id="28687" name="Line 9"/>
            <p:cNvSpPr>
              <a:spLocks noChangeShapeType="1"/>
            </p:cNvSpPr>
            <p:nvPr/>
          </p:nvSpPr>
          <p:spPr bwMode="auto">
            <a:xfrm flipH="1">
              <a:off x="4070" y="2567"/>
              <a:ext cx="16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688" name="Oval 10"/>
            <p:cNvSpPr>
              <a:spLocks noChangeArrowheads="1"/>
            </p:cNvSpPr>
            <p:nvPr/>
          </p:nvSpPr>
          <p:spPr bwMode="auto">
            <a:xfrm>
              <a:off x="4026" y="2543"/>
              <a:ext cx="46" cy="4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89" name="Oval 11"/>
            <p:cNvSpPr>
              <a:spLocks noChangeArrowheads="1"/>
            </p:cNvSpPr>
            <p:nvPr/>
          </p:nvSpPr>
          <p:spPr bwMode="auto">
            <a:xfrm>
              <a:off x="4023" y="2317"/>
              <a:ext cx="46" cy="48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90" name="Line 12"/>
            <p:cNvSpPr>
              <a:spLocks noChangeShapeType="1"/>
            </p:cNvSpPr>
            <p:nvPr/>
          </p:nvSpPr>
          <p:spPr bwMode="auto">
            <a:xfrm flipH="1">
              <a:off x="4070" y="2342"/>
              <a:ext cx="16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691" name="Line 13"/>
            <p:cNvSpPr>
              <a:spLocks noChangeShapeType="1"/>
            </p:cNvSpPr>
            <p:nvPr/>
          </p:nvSpPr>
          <p:spPr bwMode="auto">
            <a:xfrm flipH="1">
              <a:off x="4604" y="2448"/>
              <a:ext cx="16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692" name="Oval 14"/>
            <p:cNvSpPr>
              <a:spLocks noChangeArrowheads="1"/>
            </p:cNvSpPr>
            <p:nvPr/>
          </p:nvSpPr>
          <p:spPr bwMode="auto">
            <a:xfrm>
              <a:off x="4762" y="2425"/>
              <a:ext cx="47" cy="4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93" name="Oval 15"/>
            <p:cNvSpPr>
              <a:spLocks noChangeArrowheads="1"/>
            </p:cNvSpPr>
            <p:nvPr/>
          </p:nvSpPr>
          <p:spPr bwMode="auto">
            <a:xfrm>
              <a:off x="4760" y="3030"/>
              <a:ext cx="46" cy="48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94" name="Oval 16"/>
            <p:cNvSpPr>
              <a:spLocks noChangeArrowheads="1"/>
            </p:cNvSpPr>
            <p:nvPr/>
          </p:nvSpPr>
          <p:spPr bwMode="auto">
            <a:xfrm>
              <a:off x="3963" y="3030"/>
              <a:ext cx="46" cy="48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28695" name="AutoShape 17"/>
            <p:cNvCxnSpPr>
              <a:cxnSpLocks noChangeShapeType="1"/>
              <a:stCxn id="28693" idx="2"/>
              <a:endCxn id="28694" idx="6"/>
            </p:cNvCxnSpPr>
            <p:nvPr/>
          </p:nvCxnSpPr>
          <p:spPr bwMode="auto">
            <a:xfrm flipH="1">
              <a:off x="4009" y="3054"/>
              <a:ext cx="751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28696" name="AutoShape 18"/>
            <p:cNvCxnSpPr>
              <a:cxnSpLocks noChangeShapeType="1"/>
              <a:stCxn id="28688" idx="2"/>
              <a:endCxn id="28694" idx="0"/>
            </p:cNvCxnSpPr>
            <p:nvPr/>
          </p:nvCxnSpPr>
          <p:spPr bwMode="auto">
            <a:xfrm rot="10800000" flipV="1">
              <a:off x="3986" y="2567"/>
              <a:ext cx="40" cy="463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sp>
          <p:nvSpPr>
            <p:cNvPr id="28697" name="Text Box 19"/>
            <p:cNvSpPr txBox="1">
              <a:spLocks noChangeArrowheads="1"/>
            </p:cNvSpPr>
            <p:nvPr/>
          </p:nvSpPr>
          <p:spPr bwMode="auto">
            <a:xfrm>
              <a:off x="4664" y="2445"/>
              <a:ext cx="224" cy="520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600"/>
                <a:t>+</a:t>
              </a:r>
            </a:p>
            <a:p>
              <a:r>
                <a:rPr lang="en-US" sz="1600" b="1"/>
                <a:t>v</a:t>
              </a:r>
              <a:r>
                <a:rPr lang="en-US" sz="1600" b="1" baseline="-25000"/>
                <a:t>a</a:t>
              </a:r>
              <a:endParaRPr lang="en-US" sz="1600"/>
            </a:p>
            <a:p>
              <a:r>
                <a:rPr lang="en-US" sz="1600"/>
                <a:t>–</a:t>
              </a:r>
            </a:p>
          </p:txBody>
        </p:sp>
        <p:grpSp>
          <p:nvGrpSpPr>
            <p:cNvPr id="28698" name="Group 20"/>
            <p:cNvGrpSpPr>
              <a:grpSpLocks/>
            </p:cNvGrpSpPr>
            <p:nvPr/>
          </p:nvGrpSpPr>
          <p:grpSpPr bwMode="auto">
            <a:xfrm rot="5400000" flipH="1" flipV="1">
              <a:off x="4398" y="2022"/>
              <a:ext cx="69" cy="161"/>
              <a:chOff x="3450" y="2313"/>
              <a:chExt cx="111" cy="216"/>
            </a:xfrm>
          </p:grpSpPr>
          <p:sp>
            <p:nvSpPr>
              <p:cNvPr id="28783" name="Line 21"/>
              <p:cNvSpPr>
                <a:spLocks noChangeShapeType="1"/>
              </p:cNvSpPr>
              <p:nvPr/>
            </p:nvSpPr>
            <p:spPr bwMode="auto">
              <a:xfrm>
                <a:off x="3498" y="2313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784" name="Line 22"/>
              <p:cNvSpPr>
                <a:spLocks noChangeShapeType="1"/>
              </p:cNvSpPr>
              <p:nvPr/>
            </p:nvSpPr>
            <p:spPr bwMode="auto">
              <a:xfrm flipH="1">
                <a:off x="3450" y="2334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785" name="Line 23"/>
              <p:cNvSpPr>
                <a:spLocks noChangeShapeType="1"/>
              </p:cNvSpPr>
              <p:nvPr/>
            </p:nvSpPr>
            <p:spPr bwMode="auto">
              <a:xfrm>
                <a:off x="3450" y="2505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786" name="Line 24"/>
              <p:cNvSpPr>
                <a:spLocks noChangeShapeType="1"/>
              </p:cNvSpPr>
              <p:nvPr/>
            </p:nvSpPr>
            <p:spPr bwMode="auto">
              <a:xfrm>
                <a:off x="3453" y="2355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787" name="Line 25"/>
              <p:cNvSpPr>
                <a:spLocks noChangeShapeType="1"/>
              </p:cNvSpPr>
              <p:nvPr/>
            </p:nvSpPr>
            <p:spPr bwMode="auto">
              <a:xfrm flipH="1">
                <a:off x="3453" y="2400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788" name="Line 26"/>
              <p:cNvSpPr>
                <a:spLocks noChangeShapeType="1"/>
              </p:cNvSpPr>
              <p:nvPr/>
            </p:nvSpPr>
            <p:spPr bwMode="auto">
              <a:xfrm>
                <a:off x="3453" y="2427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789" name="Line 27"/>
              <p:cNvSpPr>
                <a:spLocks noChangeShapeType="1"/>
              </p:cNvSpPr>
              <p:nvPr/>
            </p:nvSpPr>
            <p:spPr bwMode="auto">
              <a:xfrm flipH="1">
                <a:off x="3453" y="2472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cxnSp>
          <p:nvCxnSpPr>
            <p:cNvPr id="28699" name="AutoShape 28"/>
            <p:cNvCxnSpPr>
              <a:cxnSpLocks noChangeShapeType="1"/>
              <a:stCxn id="28689" idx="0"/>
              <a:endCxn id="28783" idx="0"/>
            </p:cNvCxnSpPr>
            <p:nvPr/>
          </p:nvCxnSpPr>
          <p:spPr bwMode="auto">
            <a:xfrm rot="-5400000">
              <a:off x="4095" y="2058"/>
              <a:ext cx="210" cy="307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28700" name="AutoShape 29"/>
            <p:cNvCxnSpPr>
              <a:cxnSpLocks noChangeShapeType="1"/>
              <a:stCxn id="28692" idx="0"/>
              <a:endCxn id="28785" idx="1"/>
            </p:cNvCxnSpPr>
            <p:nvPr/>
          </p:nvCxnSpPr>
          <p:spPr bwMode="auto">
            <a:xfrm rot="5400000" flipH="1">
              <a:off x="4488" y="2128"/>
              <a:ext cx="323" cy="271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grpSp>
          <p:nvGrpSpPr>
            <p:cNvPr id="28701" name="Group 30"/>
            <p:cNvGrpSpPr>
              <a:grpSpLocks/>
            </p:cNvGrpSpPr>
            <p:nvPr/>
          </p:nvGrpSpPr>
          <p:grpSpPr bwMode="auto">
            <a:xfrm rot="5400000" flipH="1" flipV="1">
              <a:off x="3676" y="2261"/>
              <a:ext cx="69" cy="161"/>
              <a:chOff x="3450" y="2313"/>
              <a:chExt cx="111" cy="216"/>
            </a:xfrm>
          </p:grpSpPr>
          <p:sp>
            <p:nvSpPr>
              <p:cNvPr id="28776" name="Line 31"/>
              <p:cNvSpPr>
                <a:spLocks noChangeShapeType="1"/>
              </p:cNvSpPr>
              <p:nvPr/>
            </p:nvSpPr>
            <p:spPr bwMode="auto">
              <a:xfrm>
                <a:off x="3498" y="2313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777" name="Line 32"/>
              <p:cNvSpPr>
                <a:spLocks noChangeShapeType="1"/>
              </p:cNvSpPr>
              <p:nvPr/>
            </p:nvSpPr>
            <p:spPr bwMode="auto">
              <a:xfrm flipH="1">
                <a:off x="3450" y="2334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778" name="Line 33"/>
              <p:cNvSpPr>
                <a:spLocks noChangeShapeType="1"/>
              </p:cNvSpPr>
              <p:nvPr/>
            </p:nvSpPr>
            <p:spPr bwMode="auto">
              <a:xfrm>
                <a:off x="3450" y="2505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779" name="Line 34"/>
              <p:cNvSpPr>
                <a:spLocks noChangeShapeType="1"/>
              </p:cNvSpPr>
              <p:nvPr/>
            </p:nvSpPr>
            <p:spPr bwMode="auto">
              <a:xfrm>
                <a:off x="3453" y="2355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780" name="Line 35"/>
              <p:cNvSpPr>
                <a:spLocks noChangeShapeType="1"/>
              </p:cNvSpPr>
              <p:nvPr/>
            </p:nvSpPr>
            <p:spPr bwMode="auto">
              <a:xfrm flipH="1">
                <a:off x="3453" y="2400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781" name="Line 36"/>
              <p:cNvSpPr>
                <a:spLocks noChangeShapeType="1"/>
              </p:cNvSpPr>
              <p:nvPr/>
            </p:nvSpPr>
            <p:spPr bwMode="auto">
              <a:xfrm>
                <a:off x="3453" y="2427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782" name="Line 37"/>
              <p:cNvSpPr>
                <a:spLocks noChangeShapeType="1"/>
              </p:cNvSpPr>
              <p:nvPr/>
            </p:nvSpPr>
            <p:spPr bwMode="auto">
              <a:xfrm flipH="1">
                <a:off x="3453" y="2472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cxnSp>
          <p:nvCxnSpPr>
            <p:cNvPr id="28702" name="AutoShape 38"/>
            <p:cNvCxnSpPr>
              <a:cxnSpLocks noChangeShapeType="1"/>
              <a:stCxn id="28730" idx="6"/>
              <a:endCxn id="28776" idx="0"/>
            </p:cNvCxnSpPr>
            <p:nvPr/>
          </p:nvCxnSpPr>
          <p:spPr bwMode="auto">
            <a:xfrm flipV="1">
              <a:off x="3521" y="2347"/>
              <a:ext cx="110" cy="1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28703" name="AutoShape 39"/>
            <p:cNvCxnSpPr>
              <a:cxnSpLocks noChangeShapeType="1"/>
              <a:stCxn id="28704" idx="2"/>
              <a:endCxn id="28778" idx="1"/>
            </p:cNvCxnSpPr>
            <p:nvPr/>
          </p:nvCxnSpPr>
          <p:spPr bwMode="auto">
            <a:xfrm flipH="1" flipV="1">
              <a:off x="3792" y="2341"/>
              <a:ext cx="87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28704" name="Oval 40"/>
            <p:cNvSpPr>
              <a:spLocks noChangeArrowheads="1"/>
            </p:cNvSpPr>
            <p:nvPr/>
          </p:nvSpPr>
          <p:spPr bwMode="auto">
            <a:xfrm>
              <a:off x="3879" y="2317"/>
              <a:ext cx="48" cy="48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28705" name="AutoShape 41"/>
            <p:cNvCxnSpPr>
              <a:cxnSpLocks noChangeShapeType="1"/>
              <a:stCxn id="28704" idx="6"/>
              <a:endCxn id="28689" idx="2"/>
            </p:cNvCxnSpPr>
            <p:nvPr/>
          </p:nvCxnSpPr>
          <p:spPr bwMode="auto">
            <a:xfrm>
              <a:off x="3927" y="2341"/>
              <a:ext cx="96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grpSp>
          <p:nvGrpSpPr>
            <p:cNvPr id="28706" name="Group 42"/>
            <p:cNvGrpSpPr>
              <a:grpSpLocks/>
            </p:cNvGrpSpPr>
            <p:nvPr/>
          </p:nvGrpSpPr>
          <p:grpSpPr bwMode="auto">
            <a:xfrm rot="5400000" flipH="1" flipV="1">
              <a:off x="3677" y="2660"/>
              <a:ext cx="68" cy="161"/>
              <a:chOff x="3450" y="2313"/>
              <a:chExt cx="111" cy="216"/>
            </a:xfrm>
          </p:grpSpPr>
          <p:sp>
            <p:nvSpPr>
              <p:cNvPr id="28769" name="Line 43"/>
              <p:cNvSpPr>
                <a:spLocks noChangeShapeType="1"/>
              </p:cNvSpPr>
              <p:nvPr/>
            </p:nvSpPr>
            <p:spPr bwMode="auto">
              <a:xfrm>
                <a:off x="3498" y="2313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770" name="Line 44"/>
              <p:cNvSpPr>
                <a:spLocks noChangeShapeType="1"/>
              </p:cNvSpPr>
              <p:nvPr/>
            </p:nvSpPr>
            <p:spPr bwMode="auto">
              <a:xfrm flipH="1">
                <a:off x="3450" y="2334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771" name="Line 45"/>
              <p:cNvSpPr>
                <a:spLocks noChangeShapeType="1"/>
              </p:cNvSpPr>
              <p:nvPr/>
            </p:nvSpPr>
            <p:spPr bwMode="auto">
              <a:xfrm>
                <a:off x="3450" y="2505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772" name="Line 46"/>
              <p:cNvSpPr>
                <a:spLocks noChangeShapeType="1"/>
              </p:cNvSpPr>
              <p:nvPr/>
            </p:nvSpPr>
            <p:spPr bwMode="auto">
              <a:xfrm>
                <a:off x="3453" y="2355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773" name="Line 47"/>
              <p:cNvSpPr>
                <a:spLocks noChangeShapeType="1"/>
              </p:cNvSpPr>
              <p:nvPr/>
            </p:nvSpPr>
            <p:spPr bwMode="auto">
              <a:xfrm flipH="1">
                <a:off x="3453" y="2400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774" name="Line 48"/>
              <p:cNvSpPr>
                <a:spLocks noChangeShapeType="1"/>
              </p:cNvSpPr>
              <p:nvPr/>
            </p:nvSpPr>
            <p:spPr bwMode="auto">
              <a:xfrm>
                <a:off x="3453" y="2427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775" name="Line 49"/>
              <p:cNvSpPr>
                <a:spLocks noChangeShapeType="1"/>
              </p:cNvSpPr>
              <p:nvPr/>
            </p:nvSpPr>
            <p:spPr bwMode="auto">
              <a:xfrm flipH="1">
                <a:off x="3453" y="2472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cxnSp>
          <p:nvCxnSpPr>
            <p:cNvPr id="28707" name="AutoShape 50"/>
            <p:cNvCxnSpPr>
              <a:cxnSpLocks noChangeShapeType="1"/>
              <a:stCxn id="28729" idx="6"/>
              <a:endCxn id="28769" idx="0"/>
            </p:cNvCxnSpPr>
            <p:nvPr/>
          </p:nvCxnSpPr>
          <p:spPr bwMode="auto">
            <a:xfrm>
              <a:off x="3521" y="2746"/>
              <a:ext cx="110" cy="1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28708" name="AutoShape 51"/>
            <p:cNvCxnSpPr>
              <a:cxnSpLocks noChangeShapeType="1"/>
              <a:stCxn id="28709" idx="2"/>
              <a:endCxn id="28771" idx="1"/>
            </p:cNvCxnSpPr>
            <p:nvPr/>
          </p:nvCxnSpPr>
          <p:spPr bwMode="auto">
            <a:xfrm flipH="1" flipV="1">
              <a:off x="3791" y="2741"/>
              <a:ext cx="88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28709" name="Oval 52"/>
            <p:cNvSpPr>
              <a:spLocks noChangeArrowheads="1"/>
            </p:cNvSpPr>
            <p:nvPr/>
          </p:nvSpPr>
          <p:spPr bwMode="auto">
            <a:xfrm>
              <a:off x="3879" y="2717"/>
              <a:ext cx="48" cy="4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8710" name="Group 53"/>
            <p:cNvGrpSpPr>
              <a:grpSpLocks/>
            </p:cNvGrpSpPr>
            <p:nvPr/>
          </p:nvGrpSpPr>
          <p:grpSpPr bwMode="auto">
            <a:xfrm rot="5400000" flipH="1" flipV="1">
              <a:off x="3679" y="3103"/>
              <a:ext cx="69" cy="161"/>
              <a:chOff x="3450" y="2313"/>
              <a:chExt cx="111" cy="216"/>
            </a:xfrm>
          </p:grpSpPr>
          <p:sp>
            <p:nvSpPr>
              <p:cNvPr id="28762" name="Line 54"/>
              <p:cNvSpPr>
                <a:spLocks noChangeShapeType="1"/>
              </p:cNvSpPr>
              <p:nvPr/>
            </p:nvSpPr>
            <p:spPr bwMode="auto">
              <a:xfrm>
                <a:off x="3498" y="2313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763" name="Line 55"/>
              <p:cNvSpPr>
                <a:spLocks noChangeShapeType="1"/>
              </p:cNvSpPr>
              <p:nvPr/>
            </p:nvSpPr>
            <p:spPr bwMode="auto">
              <a:xfrm flipH="1">
                <a:off x="3450" y="2334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764" name="Line 56"/>
              <p:cNvSpPr>
                <a:spLocks noChangeShapeType="1"/>
              </p:cNvSpPr>
              <p:nvPr/>
            </p:nvSpPr>
            <p:spPr bwMode="auto">
              <a:xfrm>
                <a:off x="3450" y="2505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765" name="Line 57"/>
              <p:cNvSpPr>
                <a:spLocks noChangeShapeType="1"/>
              </p:cNvSpPr>
              <p:nvPr/>
            </p:nvSpPr>
            <p:spPr bwMode="auto">
              <a:xfrm>
                <a:off x="3453" y="2355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766" name="Line 58"/>
              <p:cNvSpPr>
                <a:spLocks noChangeShapeType="1"/>
              </p:cNvSpPr>
              <p:nvPr/>
            </p:nvSpPr>
            <p:spPr bwMode="auto">
              <a:xfrm flipH="1">
                <a:off x="3453" y="2400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767" name="Line 59"/>
              <p:cNvSpPr>
                <a:spLocks noChangeShapeType="1"/>
              </p:cNvSpPr>
              <p:nvPr/>
            </p:nvSpPr>
            <p:spPr bwMode="auto">
              <a:xfrm>
                <a:off x="3453" y="2427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768" name="Line 60"/>
              <p:cNvSpPr>
                <a:spLocks noChangeShapeType="1"/>
              </p:cNvSpPr>
              <p:nvPr/>
            </p:nvSpPr>
            <p:spPr bwMode="auto">
              <a:xfrm flipH="1">
                <a:off x="3453" y="2472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cxnSp>
          <p:nvCxnSpPr>
            <p:cNvPr id="28711" name="AutoShape 61"/>
            <p:cNvCxnSpPr>
              <a:cxnSpLocks noChangeShapeType="1"/>
              <a:stCxn id="28728" idx="6"/>
              <a:endCxn id="28762" idx="0"/>
            </p:cNvCxnSpPr>
            <p:nvPr/>
          </p:nvCxnSpPr>
          <p:spPr bwMode="auto">
            <a:xfrm flipV="1">
              <a:off x="3523" y="3189"/>
              <a:ext cx="112" cy="1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28712" name="AutoShape 62"/>
            <p:cNvCxnSpPr>
              <a:cxnSpLocks noChangeShapeType="1"/>
              <a:stCxn id="28713" idx="2"/>
              <a:endCxn id="28764" idx="1"/>
            </p:cNvCxnSpPr>
            <p:nvPr/>
          </p:nvCxnSpPr>
          <p:spPr bwMode="auto">
            <a:xfrm flipH="1" flipV="1">
              <a:off x="3794" y="3182"/>
              <a:ext cx="89" cy="1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28713" name="Oval 63"/>
            <p:cNvSpPr>
              <a:spLocks noChangeArrowheads="1"/>
            </p:cNvSpPr>
            <p:nvPr/>
          </p:nvSpPr>
          <p:spPr bwMode="auto">
            <a:xfrm>
              <a:off x="3883" y="3158"/>
              <a:ext cx="46" cy="4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28714" name="AutoShape 64"/>
            <p:cNvCxnSpPr>
              <a:cxnSpLocks noChangeShapeType="1"/>
              <a:stCxn id="28704" idx="4"/>
              <a:endCxn id="28709" idx="0"/>
            </p:cNvCxnSpPr>
            <p:nvPr/>
          </p:nvCxnSpPr>
          <p:spPr bwMode="auto">
            <a:xfrm>
              <a:off x="3904" y="2365"/>
              <a:ext cx="0" cy="352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28715" name="AutoShape 65"/>
            <p:cNvCxnSpPr>
              <a:cxnSpLocks noChangeShapeType="1"/>
              <a:stCxn id="28709" idx="4"/>
              <a:endCxn id="28713" idx="0"/>
            </p:cNvCxnSpPr>
            <p:nvPr/>
          </p:nvCxnSpPr>
          <p:spPr bwMode="auto">
            <a:xfrm>
              <a:off x="3904" y="2764"/>
              <a:ext cx="2" cy="394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 type="none" w="lg" len="lg"/>
              <a:tailEnd type="none" w="lg" len="lg"/>
            </a:ln>
          </p:spPr>
        </p:cxnSp>
        <p:grpSp>
          <p:nvGrpSpPr>
            <p:cNvPr id="28716" name="Group 66"/>
            <p:cNvGrpSpPr>
              <a:grpSpLocks/>
            </p:cNvGrpSpPr>
            <p:nvPr/>
          </p:nvGrpSpPr>
          <p:grpSpPr bwMode="auto">
            <a:xfrm>
              <a:off x="4284" y="3047"/>
              <a:ext cx="135" cy="116"/>
              <a:chOff x="1235" y="3264"/>
              <a:chExt cx="288" cy="216"/>
            </a:xfrm>
          </p:grpSpPr>
          <p:grpSp>
            <p:nvGrpSpPr>
              <p:cNvPr id="28757" name="Group 67"/>
              <p:cNvGrpSpPr>
                <a:grpSpLocks/>
              </p:cNvGrpSpPr>
              <p:nvPr/>
            </p:nvGrpSpPr>
            <p:grpSpPr bwMode="auto">
              <a:xfrm>
                <a:off x="1235" y="3383"/>
                <a:ext cx="288" cy="97"/>
                <a:chOff x="1235" y="3383"/>
                <a:chExt cx="288" cy="97"/>
              </a:xfrm>
            </p:grpSpPr>
            <p:sp>
              <p:nvSpPr>
                <p:cNvPr id="28759" name="Freeform 68"/>
                <p:cNvSpPr>
                  <a:spLocks/>
                </p:cNvSpPr>
                <p:nvPr/>
              </p:nvSpPr>
              <p:spPr bwMode="auto">
                <a:xfrm>
                  <a:off x="1235" y="3383"/>
                  <a:ext cx="288" cy="1"/>
                </a:xfrm>
                <a:custGeom>
                  <a:avLst/>
                  <a:gdLst>
                    <a:gd name="T0" fmla="*/ 0 w 288"/>
                    <a:gd name="T1" fmla="*/ 1 h 1"/>
                    <a:gd name="T2" fmla="*/ 152 w 288"/>
                    <a:gd name="T3" fmla="*/ 0 h 1"/>
                    <a:gd name="T4" fmla="*/ 288 w 288"/>
                    <a:gd name="T5" fmla="*/ 1 h 1"/>
                    <a:gd name="T6" fmla="*/ 0 60000 65536"/>
                    <a:gd name="T7" fmla="*/ 0 60000 65536"/>
                    <a:gd name="T8" fmla="*/ 0 60000 65536"/>
                    <a:gd name="T9" fmla="*/ 0 w 288"/>
                    <a:gd name="T10" fmla="*/ 0 h 1"/>
                    <a:gd name="T11" fmla="*/ 288 w 288"/>
                    <a:gd name="T12" fmla="*/ 1 h 1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88" h="1">
                      <a:moveTo>
                        <a:pt x="0" y="1"/>
                      </a:moveTo>
                      <a:lnTo>
                        <a:pt x="152" y="0"/>
                      </a:lnTo>
                      <a:lnTo>
                        <a:pt x="288" y="1"/>
                      </a:lnTo>
                    </a:path>
                  </a:pathLst>
                </a:cu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8760" name="Line 69"/>
                <p:cNvSpPr>
                  <a:spLocks noChangeShapeType="1"/>
                </p:cNvSpPr>
                <p:nvPr/>
              </p:nvSpPr>
              <p:spPr bwMode="auto">
                <a:xfrm>
                  <a:off x="1277" y="3432"/>
                  <a:ext cx="198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8761" name="Line 70"/>
                <p:cNvSpPr>
                  <a:spLocks noChangeShapeType="1"/>
                </p:cNvSpPr>
                <p:nvPr/>
              </p:nvSpPr>
              <p:spPr bwMode="auto">
                <a:xfrm>
                  <a:off x="1325" y="3480"/>
                  <a:ext cx="102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cxnSp>
            <p:nvCxnSpPr>
              <p:cNvPr id="28758" name="AutoShape 71"/>
              <p:cNvCxnSpPr>
                <a:cxnSpLocks noChangeShapeType="1"/>
                <a:stCxn id="28759" idx="1"/>
              </p:cNvCxnSpPr>
              <p:nvPr/>
            </p:nvCxnSpPr>
            <p:spPr bwMode="auto">
              <a:xfrm flipH="1" flipV="1">
                <a:off x="1384" y="3264"/>
                <a:ext cx="3" cy="119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</p:cxnSp>
        </p:grpSp>
        <p:sp>
          <p:nvSpPr>
            <p:cNvPr id="28717" name="Text Box 72"/>
            <p:cNvSpPr txBox="1">
              <a:spLocks noChangeArrowheads="1"/>
            </p:cNvSpPr>
            <p:nvPr/>
          </p:nvSpPr>
          <p:spPr bwMode="auto">
            <a:xfrm>
              <a:off x="3600" y="2972"/>
              <a:ext cx="217" cy="173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200" b="1"/>
                <a:t>R</a:t>
              </a:r>
              <a:r>
                <a:rPr lang="en-US" sz="1200" b="1" baseline="-25000"/>
                <a:t>1</a:t>
              </a:r>
            </a:p>
          </p:txBody>
        </p:sp>
        <p:sp>
          <p:nvSpPr>
            <p:cNvPr id="28718" name="Text Box 73"/>
            <p:cNvSpPr txBox="1">
              <a:spLocks noChangeArrowheads="1"/>
            </p:cNvSpPr>
            <p:nvPr/>
          </p:nvSpPr>
          <p:spPr bwMode="auto">
            <a:xfrm>
              <a:off x="3588" y="2511"/>
              <a:ext cx="274" cy="173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200" b="1"/>
                <a:t>R</a:t>
              </a:r>
              <a:r>
                <a:rPr lang="en-US" sz="1200" b="1" baseline="-25000"/>
                <a:t>n-2</a:t>
              </a:r>
            </a:p>
          </p:txBody>
        </p:sp>
        <p:sp>
          <p:nvSpPr>
            <p:cNvPr id="28719" name="Text Box 74"/>
            <p:cNvSpPr txBox="1">
              <a:spLocks noChangeArrowheads="1"/>
            </p:cNvSpPr>
            <p:nvPr/>
          </p:nvSpPr>
          <p:spPr bwMode="auto">
            <a:xfrm>
              <a:off x="3588" y="2132"/>
              <a:ext cx="274" cy="173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200" b="1"/>
                <a:t>R</a:t>
              </a:r>
              <a:r>
                <a:rPr lang="en-US" sz="1200" b="1" baseline="-25000"/>
                <a:t>n-1</a:t>
              </a:r>
            </a:p>
          </p:txBody>
        </p:sp>
        <p:sp>
          <p:nvSpPr>
            <p:cNvPr id="28720" name="Text Box 75"/>
            <p:cNvSpPr txBox="1">
              <a:spLocks noChangeArrowheads="1"/>
            </p:cNvSpPr>
            <p:nvPr/>
          </p:nvSpPr>
          <p:spPr bwMode="auto">
            <a:xfrm>
              <a:off x="4388" y="2109"/>
              <a:ext cx="224" cy="173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200" b="1"/>
                <a:t>R</a:t>
              </a:r>
              <a:r>
                <a:rPr lang="en-US" sz="1200" b="1" baseline="-25000"/>
                <a:t>F</a:t>
              </a:r>
            </a:p>
          </p:txBody>
        </p:sp>
        <p:grpSp>
          <p:nvGrpSpPr>
            <p:cNvPr id="28721" name="Group 76"/>
            <p:cNvGrpSpPr>
              <a:grpSpLocks/>
            </p:cNvGrpSpPr>
            <p:nvPr/>
          </p:nvGrpSpPr>
          <p:grpSpPr bwMode="auto">
            <a:xfrm rot="5400000" flipH="1" flipV="1">
              <a:off x="3682" y="3341"/>
              <a:ext cx="69" cy="161"/>
              <a:chOff x="3450" y="2313"/>
              <a:chExt cx="111" cy="216"/>
            </a:xfrm>
          </p:grpSpPr>
          <p:sp>
            <p:nvSpPr>
              <p:cNvPr id="28750" name="Line 77"/>
              <p:cNvSpPr>
                <a:spLocks noChangeShapeType="1"/>
              </p:cNvSpPr>
              <p:nvPr/>
            </p:nvSpPr>
            <p:spPr bwMode="auto">
              <a:xfrm>
                <a:off x="3498" y="2313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751" name="Line 78"/>
              <p:cNvSpPr>
                <a:spLocks noChangeShapeType="1"/>
              </p:cNvSpPr>
              <p:nvPr/>
            </p:nvSpPr>
            <p:spPr bwMode="auto">
              <a:xfrm flipH="1">
                <a:off x="3450" y="2334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752" name="Line 79"/>
              <p:cNvSpPr>
                <a:spLocks noChangeShapeType="1"/>
              </p:cNvSpPr>
              <p:nvPr/>
            </p:nvSpPr>
            <p:spPr bwMode="auto">
              <a:xfrm>
                <a:off x="3450" y="2505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753" name="Line 80"/>
              <p:cNvSpPr>
                <a:spLocks noChangeShapeType="1"/>
              </p:cNvSpPr>
              <p:nvPr/>
            </p:nvSpPr>
            <p:spPr bwMode="auto">
              <a:xfrm>
                <a:off x="3453" y="2355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754" name="Line 81"/>
              <p:cNvSpPr>
                <a:spLocks noChangeShapeType="1"/>
              </p:cNvSpPr>
              <p:nvPr/>
            </p:nvSpPr>
            <p:spPr bwMode="auto">
              <a:xfrm flipH="1">
                <a:off x="3453" y="2400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755" name="Line 82"/>
              <p:cNvSpPr>
                <a:spLocks noChangeShapeType="1"/>
              </p:cNvSpPr>
              <p:nvPr/>
            </p:nvSpPr>
            <p:spPr bwMode="auto">
              <a:xfrm>
                <a:off x="3453" y="2427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756" name="Line 83"/>
              <p:cNvSpPr>
                <a:spLocks noChangeShapeType="1"/>
              </p:cNvSpPr>
              <p:nvPr/>
            </p:nvSpPr>
            <p:spPr bwMode="auto">
              <a:xfrm flipH="1">
                <a:off x="3453" y="2472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cxnSp>
          <p:nvCxnSpPr>
            <p:cNvPr id="28722" name="AutoShape 84"/>
            <p:cNvCxnSpPr>
              <a:cxnSpLocks noChangeShapeType="1"/>
              <a:stCxn id="28727" idx="6"/>
              <a:endCxn id="28750" idx="0"/>
            </p:cNvCxnSpPr>
            <p:nvPr/>
          </p:nvCxnSpPr>
          <p:spPr bwMode="auto">
            <a:xfrm>
              <a:off x="3521" y="3426"/>
              <a:ext cx="117" cy="1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28723" name="AutoShape 85"/>
            <p:cNvCxnSpPr>
              <a:cxnSpLocks noChangeShapeType="1"/>
              <a:stCxn id="28724" idx="2"/>
              <a:endCxn id="28752" idx="1"/>
            </p:cNvCxnSpPr>
            <p:nvPr/>
          </p:nvCxnSpPr>
          <p:spPr bwMode="auto">
            <a:xfrm flipH="1">
              <a:off x="3799" y="3420"/>
              <a:ext cx="87" cy="2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28724" name="Oval 86"/>
            <p:cNvSpPr>
              <a:spLocks noChangeArrowheads="1"/>
            </p:cNvSpPr>
            <p:nvPr/>
          </p:nvSpPr>
          <p:spPr bwMode="auto">
            <a:xfrm>
              <a:off x="3886" y="3396"/>
              <a:ext cx="46" cy="4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28725" name="AutoShape 87"/>
            <p:cNvCxnSpPr>
              <a:cxnSpLocks noChangeShapeType="1"/>
              <a:stCxn id="28724" idx="0"/>
              <a:endCxn id="28713" idx="4"/>
            </p:cNvCxnSpPr>
            <p:nvPr/>
          </p:nvCxnSpPr>
          <p:spPr bwMode="auto">
            <a:xfrm flipH="1" flipV="1">
              <a:off x="3906" y="3205"/>
              <a:ext cx="3" cy="191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28726" name="Text Box 88"/>
            <p:cNvSpPr txBox="1">
              <a:spLocks noChangeArrowheads="1"/>
            </p:cNvSpPr>
            <p:nvPr/>
          </p:nvSpPr>
          <p:spPr bwMode="auto">
            <a:xfrm>
              <a:off x="3600" y="3235"/>
              <a:ext cx="217" cy="173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200" b="1"/>
                <a:t>R</a:t>
              </a:r>
              <a:r>
                <a:rPr lang="en-US" sz="1200" b="1" baseline="-25000"/>
                <a:t>0</a:t>
              </a:r>
            </a:p>
          </p:txBody>
        </p:sp>
        <p:sp>
          <p:nvSpPr>
            <p:cNvPr id="28727" name="Oval 89"/>
            <p:cNvSpPr>
              <a:spLocks noChangeArrowheads="1"/>
            </p:cNvSpPr>
            <p:nvPr/>
          </p:nvSpPr>
          <p:spPr bwMode="auto">
            <a:xfrm>
              <a:off x="3475" y="3402"/>
              <a:ext cx="46" cy="4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28" name="Oval 90"/>
            <p:cNvSpPr>
              <a:spLocks noChangeArrowheads="1"/>
            </p:cNvSpPr>
            <p:nvPr/>
          </p:nvSpPr>
          <p:spPr bwMode="auto">
            <a:xfrm>
              <a:off x="3477" y="3166"/>
              <a:ext cx="46" cy="4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29" name="Oval 91"/>
            <p:cNvSpPr>
              <a:spLocks noChangeArrowheads="1"/>
            </p:cNvSpPr>
            <p:nvPr/>
          </p:nvSpPr>
          <p:spPr bwMode="auto">
            <a:xfrm>
              <a:off x="3475" y="2722"/>
              <a:ext cx="46" cy="4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30" name="Oval 92"/>
            <p:cNvSpPr>
              <a:spLocks noChangeArrowheads="1"/>
            </p:cNvSpPr>
            <p:nvPr/>
          </p:nvSpPr>
          <p:spPr bwMode="auto">
            <a:xfrm>
              <a:off x="3475" y="2324"/>
              <a:ext cx="46" cy="4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31" name="Oval 93"/>
            <p:cNvSpPr>
              <a:spLocks noChangeArrowheads="1"/>
            </p:cNvSpPr>
            <p:nvPr/>
          </p:nvSpPr>
          <p:spPr bwMode="auto">
            <a:xfrm>
              <a:off x="3216" y="3409"/>
              <a:ext cx="46" cy="4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28732" name="AutoShape 94"/>
            <p:cNvCxnSpPr>
              <a:cxnSpLocks noChangeShapeType="1"/>
              <a:stCxn id="28731" idx="7"/>
            </p:cNvCxnSpPr>
            <p:nvPr/>
          </p:nvCxnSpPr>
          <p:spPr bwMode="auto">
            <a:xfrm flipV="1">
              <a:off x="3255" y="3312"/>
              <a:ext cx="220" cy="104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28733" name="Oval 95"/>
            <p:cNvSpPr>
              <a:spLocks noChangeArrowheads="1"/>
            </p:cNvSpPr>
            <p:nvPr/>
          </p:nvSpPr>
          <p:spPr bwMode="auto">
            <a:xfrm>
              <a:off x="3216" y="3169"/>
              <a:ext cx="46" cy="4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28734" name="AutoShape 96"/>
            <p:cNvCxnSpPr>
              <a:cxnSpLocks noChangeShapeType="1"/>
              <a:stCxn id="28733" idx="7"/>
            </p:cNvCxnSpPr>
            <p:nvPr/>
          </p:nvCxnSpPr>
          <p:spPr bwMode="auto">
            <a:xfrm flipV="1">
              <a:off x="3255" y="3072"/>
              <a:ext cx="220" cy="104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28735" name="Oval 97"/>
            <p:cNvSpPr>
              <a:spLocks noChangeArrowheads="1"/>
            </p:cNvSpPr>
            <p:nvPr/>
          </p:nvSpPr>
          <p:spPr bwMode="auto">
            <a:xfrm>
              <a:off x="3216" y="2731"/>
              <a:ext cx="46" cy="4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28736" name="AutoShape 98"/>
            <p:cNvCxnSpPr>
              <a:cxnSpLocks noChangeShapeType="1"/>
              <a:stCxn id="28735" idx="7"/>
            </p:cNvCxnSpPr>
            <p:nvPr/>
          </p:nvCxnSpPr>
          <p:spPr bwMode="auto">
            <a:xfrm flipV="1">
              <a:off x="3255" y="2634"/>
              <a:ext cx="220" cy="104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28737" name="Oval 99"/>
            <p:cNvSpPr>
              <a:spLocks noChangeArrowheads="1"/>
            </p:cNvSpPr>
            <p:nvPr/>
          </p:nvSpPr>
          <p:spPr bwMode="auto">
            <a:xfrm>
              <a:off x="3216" y="2338"/>
              <a:ext cx="46" cy="4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28738" name="AutoShape 100"/>
            <p:cNvCxnSpPr>
              <a:cxnSpLocks noChangeShapeType="1"/>
              <a:stCxn id="28737" idx="7"/>
            </p:cNvCxnSpPr>
            <p:nvPr/>
          </p:nvCxnSpPr>
          <p:spPr bwMode="auto">
            <a:xfrm flipV="1">
              <a:off x="3255" y="2241"/>
              <a:ext cx="220" cy="104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28739" name="AutoShape 101"/>
            <p:cNvCxnSpPr>
              <a:cxnSpLocks noChangeShapeType="1"/>
              <a:stCxn id="28731" idx="2"/>
            </p:cNvCxnSpPr>
            <p:nvPr/>
          </p:nvCxnSpPr>
          <p:spPr bwMode="auto">
            <a:xfrm rot="10800000">
              <a:off x="3120" y="3188"/>
              <a:ext cx="96" cy="245"/>
            </a:xfrm>
            <a:prstGeom prst="bentConnector2">
              <a:avLst/>
            </a:prstGeom>
            <a:noFill/>
            <a:ln w="1905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28740" name="AutoShape 102"/>
            <p:cNvCxnSpPr>
              <a:cxnSpLocks noChangeShapeType="1"/>
              <a:stCxn id="28733" idx="2"/>
            </p:cNvCxnSpPr>
            <p:nvPr/>
          </p:nvCxnSpPr>
          <p:spPr bwMode="auto">
            <a:xfrm flipH="1">
              <a:off x="3120" y="3193"/>
              <a:ext cx="96" cy="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28741" name="AutoShape 103"/>
            <p:cNvCxnSpPr>
              <a:cxnSpLocks noChangeShapeType="1"/>
              <a:stCxn id="28735" idx="2"/>
            </p:cNvCxnSpPr>
            <p:nvPr/>
          </p:nvCxnSpPr>
          <p:spPr bwMode="auto">
            <a:xfrm flipH="1" flipV="1">
              <a:off x="3123" y="2754"/>
              <a:ext cx="93" cy="1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28742" name="AutoShape 104"/>
            <p:cNvCxnSpPr>
              <a:cxnSpLocks noChangeShapeType="1"/>
              <a:stCxn id="28737" idx="2"/>
            </p:cNvCxnSpPr>
            <p:nvPr/>
          </p:nvCxnSpPr>
          <p:spPr bwMode="auto">
            <a:xfrm flipH="1">
              <a:off x="3123" y="2362"/>
              <a:ext cx="93" cy="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28743" name="Text Box 105"/>
            <p:cNvSpPr txBox="1">
              <a:spLocks noChangeArrowheads="1"/>
            </p:cNvSpPr>
            <p:nvPr/>
          </p:nvSpPr>
          <p:spPr bwMode="auto">
            <a:xfrm>
              <a:off x="3015" y="1934"/>
              <a:ext cx="218" cy="173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200" b="1"/>
                <a:t>v</a:t>
              </a:r>
              <a:r>
                <a:rPr lang="en-US" sz="1200" b="1" baseline="-25000"/>
                <a:t>in</a:t>
              </a:r>
            </a:p>
          </p:txBody>
        </p:sp>
        <p:cxnSp>
          <p:nvCxnSpPr>
            <p:cNvPr id="28744" name="AutoShape 106"/>
            <p:cNvCxnSpPr>
              <a:cxnSpLocks noChangeShapeType="1"/>
            </p:cNvCxnSpPr>
            <p:nvPr/>
          </p:nvCxnSpPr>
          <p:spPr bwMode="auto">
            <a:xfrm flipV="1">
              <a:off x="3120" y="2747"/>
              <a:ext cx="0" cy="446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 type="none" w="lg" len="lg"/>
              <a:tailEnd type="none" w="lg" len="lg"/>
            </a:ln>
          </p:spPr>
        </p:cxnSp>
        <p:cxnSp>
          <p:nvCxnSpPr>
            <p:cNvPr id="28745" name="AutoShape 107"/>
            <p:cNvCxnSpPr>
              <a:cxnSpLocks noChangeShapeType="1"/>
            </p:cNvCxnSpPr>
            <p:nvPr/>
          </p:nvCxnSpPr>
          <p:spPr bwMode="auto">
            <a:xfrm flipV="1">
              <a:off x="3120" y="2134"/>
              <a:ext cx="3" cy="613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28746" name="Text Box 108"/>
            <p:cNvSpPr txBox="1">
              <a:spLocks noChangeArrowheads="1"/>
            </p:cNvSpPr>
            <p:nvPr/>
          </p:nvSpPr>
          <p:spPr bwMode="auto">
            <a:xfrm>
              <a:off x="3248" y="2345"/>
              <a:ext cx="258" cy="173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200" b="1"/>
                <a:t>b</a:t>
              </a:r>
              <a:r>
                <a:rPr lang="en-US" sz="1200" b="1" baseline="-25000"/>
                <a:t>n-1</a:t>
              </a:r>
            </a:p>
          </p:txBody>
        </p:sp>
        <p:sp>
          <p:nvSpPr>
            <p:cNvPr id="28747" name="Text Box 109"/>
            <p:cNvSpPr txBox="1">
              <a:spLocks noChangeArrowheads="1"/>
            </p:cNvSpPr>
            <p:nvPr/>
          </p:nvSpPr>
          <p:spPr bwMode="auto">
            <a:xfrm>
              <a:off x="3246" y="2736"/>
              <a:ext cx="258" cy="173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200" b="1"/>
                <a:t>b</a:t>
              </a:r>
              <a:r>
                <a:rPr lang="en-US" sz="1200" b="1" baseline="-25000"/>
                <a:t>n-2</a:t>
              </a:r>
            </a:p>
          </p:txBody>
        </p:sp>
        <p:sp>
          <p:nvSpPr>
            <p:cNvPr id="28748" name="Text Box 110"/>
            <p:cNvSpPr txBox="1">
              <a:spLocks noChangeArrowheads="1"/>
            </p:cNvSpPr>
            <p:nvPr/>
          </p:nvSpPr>
          <p:spPr bwMode="auto">
            <a:xfrm>
              <a:off x="3264" y="3139"/>
              <a:ext cx="201" cy="173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200" b="1"/>
                <a:t>b</a:t>
              </a:r>
              <a:r>
                <a:rPr lang="en-US" sz="1200" b="1" baseline="-25000"/>
                <a:t>1</a:t>
              </a:r>
            </a:p>
          </p:txBody>
        </p:sp>
        <p:sp>
          <p:nvSpPr>
            <p:cNvPr id="28749" name="Text Box 111"/>
            <p:cNvSpPr txBox="1">
              <a:spLocks noChangeArrowheads="1"/>
            </p:cNvSpPr>
            <p:nvPr/>
          </p:nvSpPr>
          <p:spPr bwMode="auto">
            <a:xfrm>
              <a:off x="3264" y="3379"/>
              <a:ext cx="201" cy="173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200" b="1"/>
                <a:t>b</a:t>
              </a:r>
              <a:r>
                <a:rPr lang="en-US" sz="1200" b="1" baseline="-25000"/>
                <a:t>0</a:t>
              </a:r>
            </a:p>
          </p:txBody>
        </p:sp>
      </p:grpSp>
      <p:graphicFrame>
        <p:nvGraphicFramePr>
          <p:cNvPr id="28675" name="Object 112"/>
          <p:cNvGraphicFramePr>
            <a:graphicFrameLocks noChangeAspect="1"/>
          </p:cNvGraphicFramePr>
          <p:nvPr/>
        </p:nvGraphicFramePr>
        <p:xfrm>
          <a:off x="4648200" y="4114800"/>
          <a:ext cx="1073150" cy="1822450"/>
        </p:xfrm>
        <a:graphic>
          <a:graphicData uri="http://schemas.openxmlformats.org/presentationml/2006/ole">
            <p:oleObj spid="_x0000_s28675" name="Equation" r:id="rId4" imgW="596880" imgH="1015920" progId="Equation.3">
              <p:embed/>
            </p:oleObj>
          </a:graphicData>
        </a:graphic>
      </p:graphicFrame>
      <p:graphicFrame>
        <p:nvGraphicFramePr>
          <p:cNvPr id="28676" name="Object 113"/>
          <p:cNvGraphicFramePr>
            <a:graphicFrameLocks noChangeAspect="1"/>
          </p:cNvGraphicFramePr>
          <p:nvPr/>
        </p:nvGraphicFramePr>
        <p:xfrm>
          <a:off x="6019800" y="4114800"/>
          <a:ext cx="1323975" cy="1822450"/>
        </p:xfrm>
        <a:graphic>
          <a:graphicData uri="http://schemas.openxmlformats.org/presentationml/2006/ole">
            <p:oleObj spid="_x0000_s28676" name="Equation" r:id="rId5" imgW="736560" imgH="1015920" progId="Equation.3">
              <p:embed/>
            </p:oleObj>
          </a:graphicData>
        </a:graphic>
      </p:graphicFrame>
      <p:graphicFrame>
        <p:nvGraphicFramePr>
          <p:cNvPr id="28677" name="Object 114"/>
          <p:cNvGraphicFramePr>
            <a:graphicFrameLocks noChangeAspect="1"/>
          </p:cNvGraphicFramePr>
          <p:nvPr/>
        </p:nvGraphicFramePr>
        <p:xfrm>
          <a:off x="7593013" y="4114800"/>
          <a:ext cx="1416050" cy="1822450"/>
        </p:xfrm>
        <a:graphic>
          <a:graphicData uri="http://schemas.openxmlformats.org/presentationml/2006/ole">
            <p:oleObj spid="_x0000_s28677" name="Equation" r:id="rId6" imgW="787320" imgH="1015920" progId="Equation.3">
              <p:embed/>
            </p:oleObj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CS124">
  <a:themeElements>
    <a:clrScheme name="CS124 2">
      <a:dk1>
        <a:srgbClr val="000066"/>
      </a:dk1>
      <a:lt1>
        <a:srgbClr val="CCECFF"/>
      </a:lt1>
      <a:dk2>
        <a:srgbClr val="000080"/>
      </a:dk2>
      <a:lt2>
        <a:srgbClr val="000000"/>
      </a:lt2>
      <a:accent1>
        <a:srgbClr val="9999FF"/>
      </a:accent1>
      <a:accent2>
        <a:srgbClr val="CC00FF"/>
      </a:accent2>
      <a:accent3>
        <a:srgbClr val="E2F4FF"/>
      </a:accent3>
      <a:accent4>
        <a:srgbClr val="000056"/>
      </a:accent4>
      <a:accent5>
        <a:srgbClr val="CACAFF"/>
      </a:accent5>
      <a:accent6>
        <a:srgbClr val="B900E7"/>
      </a:accent6>
      <a:hlink>
        <a:srgbClr val="00CC99"/>
      </a:hlink>
      <a:folHlink>
        <a:srgbClr val="0099CC"/>
      </a:folHlink>
    </a:clrScheme>
    <a:fontScheme name="CS124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tx1"/>
          </a:solidFill>
          <a:prstDash val="solid"/>
          <a:round/>
          <a:headEnd type="none" w="lg" len="lg"/>
          <a:tailEnd type="none" w="lg" len="lg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tx1"/>
          </a:solidFill>
          <a:prstDash val="solid"/>
          <a:round/>
          <a:headEnd type="none" w="lg" len="lg"/>
          <a:tailEnd type="none" w="lg" len="lg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CS124 1">
        <a:dk1>
          <a:srgbClr val="000099"/>
        </a:dk1>
        <a:lt1>
          <a:srgbClr val="FFFFFF"/>
        </a:lt1>
        <a:dk2>
          <a:srgbClr val="0000FF"/>
        </a:dk2>
        <a:lt2>
          <a:srgbClr val="FFFF00"/>
        </a:lt2>
        <a:accent1>
          <a:srgbClr val="FF6633"/>
        </a:accent1>
        <a:accent2>
          <a:srgbClr val="FF00FF"/>
        </a:accent2>
        <a:accent3>
          <a:srgbClr val="AAAAFF"/>
        </a:accent3>
        <a:accent4>
          <a:srgbClr val="DADADA"/>
        </a:accent4>
        <a:accent5>
          <a:srgbClr val="FFB8AD"/>
        </a:accent5>
        <a:accent6>
          <a:srgbClr val="E700E7"/>
        </a:accent6>
        <a:hlink>
          <a:srgbClr val="FF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124 2">
        <a:dk1>
          <a:srgbClr val="000066"/>
        </a:dk1>
        <a:lt1>
          <a:srgbClr val="CCECFF"/>
        </a:lt1>
        <a:dk2>
          <a:srgbClr val="000080"/>
        </a:dk2>
        <a:lt2>
          <a:srgbClr val="000000"/>
        </a:lt2>
        <a:accent1>
          <a:srgbClr val="9999FF"/>
        </a:accent1>
        <a:accent2>
          <a:srgbClr val="CC00FF"/>
        </a:accent2>
        <a:accent3>
          <a:srgbClr val="E2F4FF"/>
        </a:accent3>
        <a:accent4>
          <a:srgbClr val="000056"/>
        </a:accent4>
        <a:accent5>
          <a:srgbClr val="CACAFF"/>
        </a:accent5>
        <a:accent6>
          <a:srgbClr val="B900E7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124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B2B2B2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797979"/>
        </a:accent6>
        <a:hlink>
          <a:srgbClr val="5F5F5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124 4">
        <a:dk1>
          <a:srgbClr val="000000"/>
        </a:dk1>
        <a:lt1>
          <a:srgbClr val="FFFFFF"/>
        </a:lt1>
        <a:dk2>
          <a:srgbClr val="660033"/>
        </a:dk2>
        <a:lt2>
          <a:srgbClr val="FFFF66"/>
        </a:lt2>
        <a:accent1>
          <a:srgbClr val="FF0033"/>
        </a:accent1>
        <a:accent2>
          <a:srgbClr val="CC6600"/>
        </a:accent2>
        <a:accent3>
          <a:srgbClr val="B8AAAD"/>
        </a:accent3>
        <a:accent4>
          <a:srgbClr val="DADADA"/>
        </a:accent4>
        <a:accent5>
          <a:srgbClr val="FFAAAD"/>
        </a:accent5>
        <a:accent6>
          <a:srgbClr val="B95C00"/>
        </a:accent6>
        <a:hlink>
          <a:srgbClr val="999933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32193</TotalTime>
  <Pages>10</Pages>
  <Words>5587</Words>
  <Application>Microsoft PowerPoint 4.0</Application>
  <PresentationFormat>On-screen Show (4:3)</PresentationFormat>
  <Paragraphs>2888</Paragraphs>
  <Slides>94</Slides>
  <Notes>25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94</vt:i4>
      </vt:variant>
    </vt:vector>
  </HeadingPairs>
  <TitlesOfParts>
    <vt:vector size="104" baseType="lpstr">
      <vt:lpstr>Times New Roman</vt:lpstr>
      <vt:lpstr>Arial</vt:lpstr>
      <vt:lpstr>Monotype Sorts</vt:lpstr>
      <vt:lpstr>Courier New</vt:lpstr>
      <vt:lpstr>Symbol</vt:lpstr>
      <vt:lpstr>CourierPS</vt:lpstr>
      <vt:lpstr>Franklin Gothic Book</vt:lpstr>
      <vt:lpstr>Wingdings</vt:lpstr>
      <vt:lpstr>CS124</vt:lpstr>
      <vt:lpstr>Microsoft Equation 3.0</vt:lpstr>
      <vt:lpstr>Slide 1</vt:lpstr>
      <vt:lpstr>Summary</vt:lpstr>
      <vt:lpstr>Lecture 25 – Final Review</vt:lpstr>
      <vt:lpstr>Final Exam</vt:lpstr>
      <vt:lpstr>Final Exam Review…Overview</vt:lpstr>
      <vt:lpstr>Binary Numbers – Unsigned </vt:lpstr>
      <vt:lpstr>Binary Numbers – Unsigned</vt:lpstr>
      <vt:lpstr>Binary Numbers – Unsigned</vt:lpstr>
      <vt:lpstr>Binary Numbers – Signed</vt:lpstr>
      <vt:lpstr>Binary Numbers – Sign-Magnitude</vt:lpstr>
      <vt:lpstr>Binary Numbers – 1’s Complement </vt:lpstr>
      <vt:lpstr>Binary Numbers – Two’s Complement</vt:lpstr>
      <vt:lpstr>Binary Numbers – Signed</vt:lpstr>
      <vt:lpstr>Binary Numbers – Signed</vt:lpstr>
      <vt:lpstr>Binary Numbers – Decimal to Binary</vt:lpstr>
      <vt:lpstr>Binary Numbers – Decimal to Binary</vt:lpstr>
      <vt:lpstr>Binary Numbers – Decimal to Binary</vt:lpstr>
      <vt:lpstr>Binary Numbers – Decimal to Binary</vt:lpstr>
      <vt:lpstr>Binary Numbers – Decimal to Binary</vt:lpstr>
      <vt:lpstr>Binary Numbers – Decimal to Binary</vt:lpstr>
      <vt:lpstr>Binary Numbers – Decimal to Binary</vt:lpstr>
      <vt:lpstr>Binary Numbers – Decimal to Binary</vt:lpstr>
      <vt:lpstr>Binary Numbers – Decimal to Binary</vt:lpstr>
      <vt:lpstr>Binary Numbers – Decimal to Binary</vt:lpstr>
      <vt:lpstr>Binary Numbers – Decimal to Binary</vt:lpstr>
      <vt:lpstr>Binary Numbers – Decimal to Binary</vt:lpstr>
      <vt:lpstr>Hexadecimal Notation</vt:lpstr>
      <vt:lpstr>Binary Numbers – Hexadecimal</vt:lpstr>
      <vt:lpstr>Binary Numbers – Hexadecimal</vt:lpstr>
      <vt:lpstr>Binary Numbers – Hexadecimal</vt:lpstr>
      <vt:lpstr>Binary Numbers – Hexadecimal</vt:lpstr>
      <vt:lpstr>Binary Numbers – Hexadecimal</vt:lpstr>
      <vt:lpstr>Binary Numbers – Hexadecimal</vt:lpstr>
      <vt:lpstr>Binary Numbers – Hexadecimal</vt:lpstr>
      <vt:lpstr>Binary Numbers – Hexadecimal</vt:lpstr>
      <vt:lpstr>Binary Numbers – Hexadecimal</vt:lpstr>
      <vt:lpstr>Binary Numbers</vt:lpstr>
      <vt:lpstr>Binary Numbers</vt:lpstr>
      <vt:lpstr>Logic Functions</vt:lpstr>
      <vt:lpstr>Logic Functions</vt:lpstr>
      <vt:lpstr>Logic Functions</vt:lpstr>
      <vt:lpstr>Logic Functions – Gates</vt:lpstr>
      <vt:lpstr>Logic Functions – Gates</vt:lpstr>
      <vt:lpstr>Logic Functions – Translation</vt:lpstr>
      <vt:lpstr>Equations to Gates</vt:lpstr>
      <vt:lpstr>Logic Functions – Gates to Equations</vt:lpstr>
      <vt:lpstr>Logic Functions – Truth Tables to Gates</vt:lpstr>
      <vt:lpstr>Logic Functions – Truth Table to Equations</vt:lpstr>
      <vt:lpstr>Logic Functions – Equations to Truth Tables</vt:lpstr>
      <vt:lpstr>Boolean Algebra – Rules</vt:lpstr>
      <vt:lpstr>Boolean Algebra – DeMorgan’s Law</vt:lpstr>
      <vt:lpstr>Boolean Algebra</vt:lpstr>
      <vt:lpstr>Boolean Algebra</vt:lpstr>
      <vt:lpstr>Boolean Algebra</vt:lpstr>
      <vt:lpstr>Boolean Algebra</vt:lpstr>
      <vt:lpstr>Boolean Algebra</vt:lpstr>
      <vt:lpstr>Boolean Algebra</vt:lpstr>
      <vt:lpstr>Boolean Algebra</vt:lpstr>
      <vt:lpstr>Boolean Algebra</vt:lpstr>
      <vt:lpstr>Boolean Algebra</vt:lpstr>
      <vt:lpstr>Boolean Algebra</vt:lpstr>
      <vt:lpstr>Boolean Algebra</vt:lpstr>
      <vt:lpstr>Combinational Logic – Decoders</vt:lpstr>
      <vt:lpstr>Combinational Logic – Decoders</vt:lpstr>
      <vt:lpstr>Combinational Logic – Multiplexors</vt:lpstr>
      <vt:lpstr>Combinational Logic – Multiplexors</vt:lpstr>
      <vt:lpstr>Sequential Logic – SR Latch</vt:lpstr>
      <vt:lpstr>Sequential Logic – D Latch</vt:lpstr>
      <vt:lpstr>Sequential Logic – D Flip-Flop</vt:lpstr>
      <vt:lpstr>Sequential Logic – JK Flip-Flop</vt:lpstr>
      <vt:lpstr>Sequential Logic – T Flip-Flop</vt:lpstr>
      <vt:lpstr>Sequential Logic – Digital Counters</vt:lpstr>
      <vt:lpstr>Sequential Logic – Digital Counters</vt:lpstr>
      <vt:lpstr>Sequential Logic</vt:lpstr>
      <vt:lpstr>Sequential Logic</vt:lpstr>
      <vt:lpstr>Sequential Logic</vt:lpstr>
      <vt:lpstr>Sequential Logic</vt:lpstr>
      <vt:lpstr>Sequential Logic</vt:lpstr>
      <vt:lpstr>Sequential Logic</vt:lpstr>
      <vt:lpstr>Sequential Logic</vt:lpstr>
      <vt:lpstr>Sequential Logic</vt:lpstr>
      <vt:lpstr>Sequential Logic</vt:lpstr>
      <vt:lpstr>Sequential Logic</vt:lpstr>
      <vt:lpstr>Sequential Logic</vt:lpstr>
      <vt:lpstr>Sequential Logic</vt:lpstr>
      <vt:lpstr>Digital to Analog Converter (DAC)</vt:lpstr>
      <vt:lpstr>Digital to Analog Converter (DAC)</vt:lpstr>
      <vt:lpstr>Digital to Analog Converter (DAC)</vt:lpstr>
      <vt:lpstr>Digital to Analog Converter (DAC)</vt:lpstr>
      <vt:lpstr>Digital to Analog Converter (DAC)</vt:lpstr>
      <vt:lpstr>Digital to Analog Converter (DAC)</vt:lpstr>
      <vt:lpstr>Digital to Analog Converter (DAC)</vt:lpstr>
      <vt:lpstr>Digital to Analog Converter (DAC)</vt:lpstr>
      <vt:lpstr>Digital to Analog Converter (DAC)</vt:lpstr>
    </vt:vector>
  </TitlesOfParts>
  <Company>BYU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Discussion #25 - Final Review</dc:title>
  <dc:subject>ECEN 301</dc:subject>
  <dc:creator>Nathaniel Rollins</dc:creator>
  <cp:keywords/>
  <dc:description/>
  <cp:lastModifiedBy>nathan</cp:lastModifiedBy>
  <cp:revision>673</cp:revision>
  <cp:lastPrinted>2001-01-08T22:32:48Z</cp:lastPrinted>
  <dcterms:created xsi:type="dcterms:W3CDTF">1996-12-30T23:48:02Z</dcterms:created>
  <dcterms:modified xsi:type="dcterms:W3CDTF">2008-08-25T21:45:52Z</dcterms:modified>
</cp:coreProperties>
</file>