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31"/>
  </p:notesMasterIdLst>
  <p:handoutMasterIdLst>
    <p:handoutMasterId r:id="rId32"/>
  </p:handoutMasterIdLst>
  <p:sldIdLst>
    <p:sldId id="418" r:id="rId2"/>
    <p:sldId id="449" r:id="rId3"/>
    <p:sldId id="310" r:id="rId4"/>
    <p:sldId id="448" r:id="rId5"/>
    <p:sldId id="419" r:id="rId6"/>
    <p:sldId id="447" r:id="rId7"/>
    <p:sldId id="421" r:id="rId8"/>
    <p:sldId id="420" r:id="rId9"/>
    <p:sldId id="426" r:id="rId10"/>
    <p:sldId id="432" r:id="rId11"/>
    <p:sldId id="431" r:id="rId12"/>
    <p:sldId id="430" r:id="rId13"/>
    <p:sldId id="429" r:id="rId14"/>
    <p:sldId id="428" r:id="rId15"/>
    <p:sldId id="427" r:id="rId16"/>
    <p:sldId id="433" r:id="rId17"/>
    <p:sldId id="434" r:id="rId18"/>
    <p:sldId id="436" r:id="rId19"/>
    <p:sldId id="437" r:id="rId20"/>
    <p:sldId id="439" r:id="rId21"/>
    <p:sldId id="438" r:id="rId22"/>
    <p:sldId id="440" r:id="rId23"/>
    <p:sldId id="443" r:id="rId24"/>
    <p:sldId id="441" r:id="rId25"/>
    <p:sldId id="442" r:id="rId26"/>
    <p:sldId id="444" r:id="rId27"/>
    <p:sldId id="445" r:id="rId28"/>
    <p:sldId id="450" r:id="rId29"/>
    <p:sldId id="446" r:id="rId30"/>
  </p:sldIdLst>
  <p:sldSz cx="9144000" cy="6858000" type="screen4x3"/>
  <p:notesSz cx="9283700" cy="6997700"/>
  <p:defaultTextStyle>
    <a:defPPr>
      <a:defRPr lang="en-US"/>
    </a:defPPr>
    <a:lvl1pPr algn="ctr"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800000"/>
    <a:srgbClr val="ACA964"/>
    <a:srgbClr val="9E9A54"/>
    <a:srgbClr val="EAEAEA"/>
    <a:srgbClr val="AEAB66"/>
    <a:srgbClr val="8495A9"/>
    <a:srgbClr val="666699"/>
    <a:srgbClr val="FFCC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7" autoAdjust="0"/>
    <p:restoredTop sz="94655" autoAdjust="0"/>
  </p:normalViewPr>
  <p:slideViewPr>
    <p:cSldViewPr snapToObjects="1">
      <p:cViewPr varScale="1">
        <p:scale>
          <a:sx n="75" d="100"/>
          <a:sy n="75" d="100"/>
        </p:scale>
        <p:origin x="-4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66" d="100"/>
          <a:sy n="66" d="100"/>
        </p:scale>
        <p:origin x="-1536" y="-558"/>
      </p:cViewPr>
      <p:guideLst>
        <p:guide orient="horz" pos="2923"/>
        <p:guide pos="218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wmf"/><Relationship Id="rId1"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image" Target="../media/image2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5.wmf"/><Relationship Id="rId1" Type="http://schemas.openxmlformats.org/officeDocument/2006/relationships/image" Target="../media/image6.wmf"/><Relationship Id="rId4"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9.wmf"/><Relationship Id="rId1" Type="http://schemas.openxmlformats.org/officeDocument/2006/relationships/image" Target="../media/image6.wmf"/><Relationship Id="rId4"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9.wmf"/><Relationship Id="rId1" Type="http://schemas.openxmlformats.org/officeDocument/2006/relationships/image" Target="../media/image6.wmf"/><Relationship Id="rId4"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dt" sz="quarter" idx="1"/>
          </p:nvPr>
        </p:nvSpPr>
        <p:spPr bwMode="auto">
          <a:xfrm>
            <a:off x="5283200" y="-65088"/>
            <a:ext cx="4192588" cy="35718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1011238">
              <a:defRPr sz="1200"/>
            </a:lvl1pPr>
          </a:lstStyle>
          <a:p>
            <a:endParaRPr lang="en-US"/>
          </a:p>
        </p:txBody>
      </p:sp>
      <p:sp>
        <p:nvSpPr>
          <p:cNvPr id="4100" name="Rectangle 4"/>
          <p:cNvSpPr>
            <a:spLocks noChangeArrowheads="1"/>
          </p:cNvSpPr>
          <p:nvPr/>
        </p:nvSpPr>
        <p:spPr bwMode="auto">
          <a:xfrm>
            <a:off x="6469063" y="-65088"/>
            <a:ext cx="3003550" cy="520701"/>
          </a:xfrm>
          <a:prstGeom prst="rect">
            <a:avLst/>
          </a:prstGeom>
          <a:noFill/>
          <a:ln w="9525">
            <a:noFill/>
            <a:miter lim="800000"/>
            <a:headEnd/>
            <a:tailEnd/>
          </a:ln>
          <a:effectLst/>
        </p:spPr>
        <p:txBody>
          <a:bodyPr wrap="none" lIns="93662" tIns="47625" rIns="93662" bIns="47625" anchor="ctr"/>
          <a:lstStyle/>
          <a:p>
            <a:pPr defTabSz="973138"/>
            <a:r>
              <a:rPr lang="en-US" sz="1700"/>
              <a:t>Winter 2007</a:t>
            </a:r>
          </a:p>
        </p:txBody>
      </p:sp>
      <p:sp>
        <p:nvSpPr>
          <p:cNvPr id="4101" name="Rectangle 5"/>
          <p:cNvSpPr>
            <a:spLocks noGrp="1" noChangeArrowheads="1"/>
          </p:cNvSpPr>
          <p:nvPr>
            <p:ph type="ftr" sz="quarter" idx="2"/>
          </p:nvPr>
        </p:nvSpPr>
        <p:spPr bwMode="auto">
          <a:xfrm>
            <a:off x="-193675" y="6705600"/>
            <a:ext cx="4192588" cy="357188"/>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1011238">
              <a:defRPr sz="1000" i="1">
                <a:latin typeface="Arial" charset="0"/>
              </a:defRPr>
            </a:lvl1pPr>
          </a:lstStyle>
          <a:p>
            <a:endParaRPr lang="en-US"/>
          </a:p>
        </p:txBody>
      </p:sp>
      <p:sp>
        <p:nvSpPr>
          <p:cNvPr id="4102" name="Rectangle 6"/>
          <p:cNvSpPr>
            <a:spLocks noGrp="1" noChangeArrowheads="1"/>
          </p:cNvSpPr>
          <p:nvPr>
            <p:ph type="sldNum" sz="quarter" idx="3"/>
          </p:nvPr>
        </p:nvSpPr>
        <p:spPr bwMode="auto">
          <a:xfrm>
            <a:off x="4889500" y="6553200"/>
            <a:ext cx="3640138" cy="28892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5pPr marL="1919288" lvl="4" algn="r" defTabSz="1011238">
              <a:defRPr sz="1500"/>
            </a:lvl5pPr>
          </a:lstStyle>
          <a:p>
            <a:pPr lvl="4"/>
            <a:fld id="{FC150D3D-6D9B-4CCD-B8C5-AFD2A1CE047B}" type="slidenum">
              <a:rPr lang="en-US"/>
              <a:pPr lvl="4"/>
              <a:t>‹#›</a:t>
            </a:fld>
            <a:endParaRPr lang="en-US"/>
          </a:p>
        </p:txBody>
      </p:sp>
      <p:sp>
        <p:nvSpPr>
          <p:cNvPr id="4103" name="Rectangle 7"/>
          <p:cNvSpPr>
            <a:spLocks noChangeArrowheads="1"/>
          </p:cNvSpPr>
          <p:nvPr/>
        </p:nvSpPr>
        <p:spPr bwMode="auto">
          <a:xfrm>
            <a:off x="608013" y="6592888"/>
            <a:ext cx="1976437" cy="469900"/>
          </a:xfrm>
          <a:prstGeom prst="rect">
            <a:avLst/>
          </a:prstGeom>
          <a:noFill/>
          <a:ln w="9525">
            <a:noFill/>
            <a:miter lim="800000"/>
            <a:headEnd/>
            <a:tailEnd/>
          </a:ln>
          <a:effectLst/>
        </p:spPr>
        <p:txBody>
          <a:bodyPr wrap="none" lIns="93662" tIns="47625" rIns="93662" bIns="47625" anchor="ctr"/>
          <a:lstStyle/>
          <a:p>
            <a:pPr algn="l" defTabSz="973138"/>
            <a:endParaRPr lang="en-US" sz="1500"/>
          </a:p>
          <a:p>
            <a:pPr algn="l" defTabSz="973138"/>
            <a:r>
              <a:rPr lang="en-US" sz="1200"/>
              <a:t>© 2007 Rollins</a:t>
            </a:r>
            <a:r>
              <a:rPr lang="en-US" sz="1500"/>
              <a:t/>
            </a:r>
            <a:br>
              <a:rPr lang="en-US" sz="1500"/>
            </a:br>
            <a:endParaRPr lang="en-US" sz="1500"/>
          </a:p>
        </p:txBody>
      </p:sp>
      <p:sp>
        <p:nvSpPr>
          <p:cNvPr id="4104" name="Line 8"/>
          <p:cNvSpPr>
            <a:spLocks noChangeShapeType="1"/>
          </p:cNvSpPr>
          <p:nvPr/>
        </p:nvSpPr>
        <p:spPr bwMode="auto">
          <a:xfrm>
            <a:off x="422275" y="6532563"/>
            <a:ext cx="87534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05" name="Rectangle 9"/>
          <p:cNvSpPr>
            <a:spLocks noChangeArrowheads="1"/>
          </p:cNvSpPr>
          <p:nvPr/>
        </p:nvSpPr>
        <p:spPr bwMode="auto">
          <a:xfrm>
            <a:off x="1076325" y="87313"/>
            <a:ext cx="3003550" cy="520700"/>
          </a:xfrm>
          <a:prstGeom prst="rect">
            <a:avLst/>
          </a:prstGeom>
          <a:noFill/>
          <a:ln w="9525">
            <a:noFill/>
            <a:miter lim="800000"/>
            <a:headEnd/>
            <a:tailEnd/>
          </a:ln>
          <a:effectLst/>
        </p:spPr>
        <p:txBody>
          <a:bodyPr wrap="none" lIns="93662" tIns="47625" rIns="93662" bIns="47625" anchor="ctr"/>
          <a:lstStyle/>
          <a:p>
            <a:pPr defTabSz="973138"/>
            <a:r>
              <a:rPr lang="en-US" sz="1700"/>
              <a:t>ECEN 301 Class Notes</a:t>
            </a:r>
          </a:p>
          <a:p>
            <a:pPr defTabSz="973138"/>
            <a:r>
              <a:rPr lang="en-US" sz="1700"/>
              <a:t>Lecture 3</a:t>
            </a:r>
          </a:p>
        </p:txBody>
      </p:sp>
      <p:pic>
        <p:nvPicPr>
          <p:cNvPr id="154626" name="Picture 2" descr="ECEN_logo"/>
          <p:cNvPicPr>
            <a:picLocks noChangeAspect="1" noChangeArrowheads="1"/>
          </p:cNvPicPr>
          <p:nvPr/>
        </p:nvPicPr>
        <p:blipFill>
          <a:blip r:embed="rId2" cstate="print"/>
          <a:srcRect/>
          <a:stretch>
            <a:fillRect/>
          </a:stretch>
        </p:blipFill>
        <p:spPr bwMode="auto">
          <a:xfrm>
            <a:off x="608013" y="98425"/>
            <a:ext cx="819150" cy="509588"/>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175"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defTabSz="973138">
              <a:defRPr sz="1000" i="1"/>
            </a:lvl1pPr>
          </a:lstStyle>
          <a:p>
            <a:endParaRPr lang="en-US"/>
          </a:p>
        </p:txBody>
      </p:sp>
      <p:sp>
        <p:nvSpPr>
          <p:cNvPr id="2051" name="Rectangle 3"/>
          <p:cNvSpPr>
            <a:spLocks noGrp="1" noChangeArrowheads="1"/>
          </p:cNvSpPr>
          <p:nvPr>
            <p:ph type="dt" idx="1"/>
          </p:nvPr>
        </p:nvSpPr>
        <p:spPr bwMode="auto">
          <a:xfrm>
            <a:off x="5257800"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973138">
              <a:defRPr sz="1000" i="1"/>
            </a:lvl1pPr>
          </a:lstStyle>
          <a:p>
            <a:endParaRPr lang="en-US"/>
          </a:p>
        </p:txBody>
      </p:sp>
      <p:sp>
        <p:nvSpPr>
          <p:cNvPr id="2052" name="Rectangle 4"/>
          <p:cNvSpPr>
            <a:spLocks noGrp="1" noChangeArrowheads="1"/>
          </p:cNvSpPr>
          <p:nvPr>
            <p:ph type="ftr" sz="quarter" idx="4"/>
          </p:nvPr>
        </p:nvSpPr>
        <p:spPr bwMode="auto">
          <a:xfrm>
            <a:off x="-3175"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973138">
              <a:defRPr sz="1000" i="1"/>
            </a:lvl1pPr>
          </a:lstStyle>
          <a:p>
            <a:endParaRPr lang="en-US"/>
          </a:p>
        </p:txBody>
      </p:sp>
      <p:sp>
        <p:nvSpPr>
          <p:cNvPr id="2053" name="Rectangle 5"/>
          <p:cNvSpPr>
            <a:spLocks noGrp="1" noChangeArrowheads="1"/>
          </p:cNvSpPr>
          <p:nvPr>
            <p:ph type="sldNum" sz="quarter" idx="5"/>
          </p:nvPr>
        </p:nvSpPr>
        <p:spPr bwMode="auto">
          <a:xfrm>
            <a:off x="5257800"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973138">
              <a:defRPr sz="1000" i="1"/>
            </a:lvl1pPr>
          </a:lstStyle>
          <a:p>
            <a:fld id="{0BF9E548-ED87-457A-8F9A-81A9A9EEE1BB}" type="slidenum">
              <a:rPr lang="en-US"/>
              <a:pPr/>
              <a:t>‹#›</a:t>
            </a:fld>
            <a:endParaRPr lang="en-US"/>
          </a:p>
        </p:txBody>
      </p:sp>
      <p:sp>
        <p:nvSpPr>
          <p:cNvPr id="2054" name="Rectangle 6"/>
          <p:cNvSpPr>
            <a:spLocks noGrp="1" noChangeArrowheads="1"/>
          </p:cNvSpPr>
          <p:nvPr>
            <p:ph type="body" sz="quarter" idx="3"/>
          </p:nvPr>
        </p:nvSpPr>
        <p:spPr bwMode="auto">
          <a:xfrm>
            <a:off x="1236663" y="3324225"/>
            <a:ext cx="6808787" cy="3149600"/>
          </a:xfrm>
          <a:prstGeom prst="rect">
            <a:avLst/>
          </a:prstGeom>
          <a:noFill/>
          <a:ln w="9525">
            <a:noFill/>
            <a:miter lim="800000"/>
            <a:headEnd/>
            <a:tailEnd/>
          </a:ln>
          <a:effectLst/>
        </p:spPr>
        <p:txBody>
          <a:bodyPr vert="horz" wrap="square" lIns="93662" tIns="47625" rIns="93662" bIns="47625"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5" name="Rectangle 7"/>
          <p:cNvSpPr>
            <a:spLocks noGrp="1" noRot="1" noChangeAspect="1" noChangeArrowheads="1" noTextEdit="1"/>
          </p:cNvSpPr>
          <p:nvPr>
            <p:ph type="sldImg" idx="2"/>
          </p:nvPr>
        </p:nvSpPr>
        <p:spPr bwMode="auto">
          <a:xfrm>
            <a:off x="2905125" y="541338"/>
            <a:ext cx="3471863" cy="260350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defTabSz="973138" rtl="0" eaLnBrk="0" fontAlgn="base" hangingPunct="0">
      <a:spcBef>
        <a:spcPct val="30000"/>
      </a:spcBef>
      <a:spcAft>
        <a:spcPct val="0"/>
      </a:spcAft>
      <a:defRPr sz="1200" kern="1200">
        <a:solidFill>
          <a:schemeClr val="tx1"/>
        </a:solidFill>
        <a:latin typeface="Arial" charset="0"/>
        <a:ea typeface="+mn-ea"/>
        <a:cs typeface="+mn-cs"/>
      </a:defRPr>
    </a:lvl1pPr>
    <a:lvl2pPr marL="471488" algn="l" defTabSz="973138" rtl="0" eaLnBrk="0" fontAlgn="base" hangingPunct="0">
      <a:spcBef>
        <a:spcPct val="30000"/>
      </a:spcBef>
      <a:spcAft>
        <a:spcPct val="0"/>
      </a:spcAft>
      <a:defRPr sz="1200" kern="1200">
        <a:solidFill>
          <a:schemeClr val="tx1"/>
        </a:solidFill>
        <a:latin typeface="Arial" charset="0"/>
        <a:ea typeface="+mn-ea"/>
        <a:cs typeface="+mn-cs"/>
      </a:defRPr>
    </a:lvl2pPr>
    <a:lvl3pPr marL="942975" algn="l" defTabSz="973138" rtl="0" eaLnBrk="0" fontAlgn="base" hangingPunct="0">
      <a:spcBef>
        <a:spcPct val="30000"/>
      </a:spcBef>
      <a:spcAft>
        <a:spcPct val="0"/>
      </a:spcAft>
      <a:defRPr sz="1200" kern="1200">
        <a:solidFill>
          <a:schemeClr val="tx1"/>
        </a:solidFill>
        <a:latin typeface="Arial" charset="0"/>
        <a:ea typeface="+mn-ea"/>
        <a:cs typeface="+mn-cs"/>
      </a:defRPr>
    </a:lvl3pPr>
    <a:lvl4pPr marL="1414463" algn="l" defTabSz="973138" rtl="0" eaLnBrk="0" fontAlgn="base" hangingPunct="0">
      <a:spcBef>
        <a:spcPct val="30000"/>
      </a:spcBef>
      <a:spcAft>
        <a:spcPct val="0"/>
      </a:spcAft>
      <a:defRPr sz="1200" kern="1200">
        <a:solidFill>
          <a:schemeClr val="tx1"/>
        </a:solidFill>
        <a:latin typeface="Arial" charset="0"/>
        <a:ea typeface="+mn-ea"/>
        <a:cs typeface="+mn-cs"/>
      </a:defRPr>
    </a:lvl4pPr>
    <a:lvl5pPr marL="1884363" algn="l" defTabSz="973138"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4930" name="Line 2"/>
          <p:cNvSpPr>
            <a:spLocks noChangeShapeType="1"/>
          </p:cNvSpPr>
          <p:nvPr/>
        </p:nvSpPr>
        <p:spPr bwMode="auto">
          <a:xfrm>
            <a:off x="0" y="3429000"/>
            <a:ext cx="8026400" cy="0"/>
          </a:xfrm>
          <a:prstGeom prst="line">
            <a:avLst/>
          </a:prstGeom>
          <a:noFill/>
          <a:ln w="50800">
            <a:solidFill>
              <a:srgbClr val="ACA964"/>
            </a:solidFill>
            <a:round/>
            <a:headEnd type="none" w="sm" len="sm"/>
            <a:tailEnd type="none" w="sm" len="sm"/>
          </a:ln>
          <a:effectLst/>
        </p:spPr>
        <p:txBody>
          <a:bodyPr wrap="none" anchor="ctr"/>
          <a:lstStyle/>
          <a:p>
            <a:endParaRPr lang="en-US"/>
          </a:p>
        </p:txBody>
      </p:sp>
      <p:sp>
        <p:nvSpPr>
          <p:cNvPr id="124931" name="Rectangle 3"/>
          <p:cNvSpPr>
            <a:spLocks noGrp="1" noChangeArrowheads="1"/>
          </p:cNvSpPr>
          <p:nvPr>
            <p:ph type="ctrTitle" sz="quarter"/>
          </p:nvPr>
        </p:nvSpPr>
        <p:spPr>
          <a:xfrm>
            <a:off x="381000" y="2286000"/>
            <a:ext cx="7772400" cy="1143000"/>
          </a:xfrm>
        </p:spPr>
        <p:txBody>
          <a:bodyPr/>
          <a:lstStyle>
            <a:lvl1pPr>
              <a:defRPr/>
            </a:lvl1pPr>
          </a:lstStyle>
          <a:p>
            <a:r>
              <a:rPr lang="en-US"/>
              <a:t>Click to edit Master title style</a:t>
            </a:r>
          </a:p>
        </p:txBody>
      </p:sp>
      <p:sp>
        <p:nvSpPr>
          <p:cNvPr id="124932"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124936" name="Rectangle 8"/>
          <p:cNvSpPr>
            <a:spLocks noGrp="1" noChangeArrowheads="1"/>
          </p:cNvSpPr>
          <p:nvPr>
            <p:ph type="dt" sz="half" idx="2"/>
          </p:nvPr>
        </p:nvSpPr>
        <p:spPr/>
        <p:txBody>
          <a:bodyPr/>
          <a:lstStyle>
            <a:lvl1pPr>
              <a:defRPr/>
            </a:lvl1pPr>
          </a:lstStyle>
          <a:p>
            <a:r>
              <a:rPr lang="en-US"/>
              <a:t>ECEN 301</a:t>
            </a:r>
          </a:p>
        </p:txBody>
      </p:sp>
      <p:sp>
        <p:nvSpPr>
          <p:cNvPr id="124937" name="Rectangle 9"/>
          <p:cNvSpPr>
            <a:spLocks noGrp="1" noChangeArrowheads="1"/>
          </p:cNvSpPr>
          <p:nvPr>
            <p:ph type="ftr" sz="quarter" idx="3"/>
          </p:nvPr>
        </p:nvSpPr>
        <p:spPr/>
        <p:txBody>
          <a:bodyPr/>
          <a:lstStyle>
            <a:lvl1pPr>
              <a:defRPr/>
            </a:lvl1pPr>
          </a:lstStyle>
          <a:p>
            <a:r>
              <a:rPr lang="en-US"/>
              <a:t>Discussion #3 – Electric Power</a:t>
            </a:r>
          </a:p>
        </p:txBody>
      </p:sp>
      <p:sp>
        <p:nvSpPr>
          <p:cNvPr id="124938" name="Rectangle 10"/>
          <p:cNvSpPr>
            <a:spLocks noGrp="1" noChangeArrowheads="1"/>
          </p:cNvSpPr>
          <p:nvPr>
            <p:ph type="sldNum" sz="quarter" idx="4"/>
          </p:nvPr>
        </p:nvSpPr>
        <p:spPr/>
        <p:txBody>
          <a:bodyPr/>
          <a:lstStyle>
            <a:lvl2pPr lvl="1">
              <a:defRPr/>
            </a:lvl2pPr>
          </a:lstStyle>
          <a:p>
            <a:pPr lvl="1"/>
            <a:fld id="{E67CE065-5C43-4B30-88C5-C27177F67935}" type="slidenum">
              <a:rPr lang="en-US"/>
              <a:pPr lvl="1"/>
              <a:t>‹#›</a:t>
            </a:fld>
            <a:endParaRPr lang="en-US"/>
          </a:p>
        </p:txBody>
      </p:sp>
      <p:pic>
        <p:nvPicPr>
          <p:cNvPr id="124940" name="Picture 12" descr="ECEN_logo"/>
          <p:cNvPicPr>
            <a:picLocks noChangeAspect="1" noChangeArrowheads="1"/>
          </p:cNvPicPr>
          <p:nvPr userDrawn="1"/>
        </p:nvPicPr>
        <p:blipFill>
          <a:blip r:embed="rId2" cstate="print"/>
          <a:srcRect/>
          <a:stretch>
            <a:fillRect/>
          </a:stretch>
        </p:blipFill>
        <p:spPr bwMode="auto">
          <a:xfrm>
            <a:off x="7562850" y="6324600"/>
            <a:ext cx="819150" cy="509588"/>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#3 – Electric Power</a:t>
            </a:r>
          </a:p>
        </p:txBody>
      </p:sp>
      <p:sp>
        <p:nvSpPr>
          <p:cNvPr id="6" name="Slide Number Placeholder 5"/>
          <p:cNvSpPr>
            <a:spLocks noGrp="1"/>
          </p:cNvSpPr>
          <p:nvPr>
            <p:ph type="sldNum" sz="quarter" idx="12"/>
          </p:nvPr>
        </p:nvSpPr>
        <p:spPr/>
        <p:txBody>
          <a:bodyPr/>
          <a:lstStyle>
            <a:lvl2pPr lvl="1">
              <a:defRPr/>
            </a:lvl2pPr>
          </a:lstStyle>
          <a:p>
            <a:pPr lvl="1"/>
            <a:fld id="{4458C3CE-87E1-4F7C-8C83-F371E0FBF461}" type="slidenum">
              <a:rPr lang="en-US"/>
              <a:pPr lvl="1"/>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95500" cy="259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134100" cy="259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#3 – Electric Power</a:t>
            </a:r>
          </a:p>
        </p:txBody>
      </p:sp>
      <p:sp>
        <p:nvSpPr>
          <p:cNvPr id="6" name="Slide Number Placeholder 5"/>
          <p:cNvSpPr>
            <a:spLocks noGrp="1"/>
          </p:cNvSpPr>
          <p:nvPr>
            <p:ph type="sldNum" sz="quarter" idx="12"/>
          </p:nvPr>
        </p:nvSpPr>
        <p:spPr/>
        <p:txBody>
          <a:bodyPr/>
          <a:lstStyle>
            <a:lvl2pPr lvl="1">
              <a:defRPr/>
            </a:lvl2pPr>
          </a:lstStyle>
          <a:p>
            <a:pPr lvl="1"/>
            <a:fld id="{FA9E35C7-5860-48EA-B1BF-609FD297316A}" type="slidenum">
              <a:rPr lang="en-US"/>
              <a:pPr lvl="1"/>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81000" y="6400800"/>
            <a:ext cx="1981200" cy="381000"/>
          </a:xfrm>
        </p:spPr>
        <p:txBody>
          <a:bodyPr/>
          <a:lstStyle>
            <a:lvl1pPr>
              <a:defRPr/>
            </a:lvl1pPr>
          </a:lstStyle>
          <a:p>
            <a:r>
              <a:rPr lang="en-US"/>
              <a:t>ECEN 301</a:t>
            </a:r>
          </a:p>
        </p:txBody>
      </p:sp>
      <p:sp>
        <p:nvSpPr>
          <p:cNvPr id="6" name="Footer Placeholder 5"/>
          <p:cNvSpPr>
            <a:spLocks noGrp="1"/>
          </p:cNvSpPr>
          <p:nvPr>
            <p:ph type="ftr" sz="quarter" idx="11"/>
          </p:nvPr>
        </p:nvSpPr>
        <p:spPr>
          <a:xfrm>
            <a:off x="2971800" y="6400800"/>
            <a:ext cx="3505200" cy="381000"/>
          </a:xfrm>
        </p:spPr>
        <p:txBody>
          <a:bodyPr/>
          <a:lstStyle>
            <a:lvl1pPr>
              <a:defRPr/>
            </a:lvl1pPr>
          </a:lstStyle>
          <a:p>
            <a:r>
              <a:rPr lang="en-US"/>
              <a:t>Discussion #3 – Electric Power</a:t>
            </a:r>
          </a:p>
        </p:txBody>
      </p:sp>
      <p:sp>
        <p:nvSpPr>
          <p:cNvPr id="7" name="Slide Number Placeholder 6"/>
          <p:cNvSpPr>
            <a:spLocks noGrp="1"/>
          </p:cNvSpPr>
          <p:nvPr>
            <p:ph type="sldNum" sz="quarter" idx="12"/>
          </p:nvPr>
        </p:nvSpPr>
        <p:spPr>
          <a:xfrm>
            <a:off x="7086600" y="6400800"/>
            <a:ext cx="1905000" cy="381000"/>
          </a:xfrm>
        </p:spPr>
        <p:txBody>
          <a:bodyPr/>
          <a:lstStyle>
            <a:lvl2pPr lvl="1">
              <a:defRPr/>
            </a:lvl2pPr>
          </a:lstStyle>
          <a:p>
            <a:pPr lvl="1"/>
            <a:fld id="{84B866D6-7604-4039-A176-370352E18A26}" type="slidenum">
              <a:rPr lang="en-US"/>
              <a:pPr lvl="1"/>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60900" y="133350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60900" y="211455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381000" y="6400800"/>
            <a:ext cx="1981200" cy="381000"/>
          </a:xfrm>
        </p:spPr>
        <p:txBody>
          <a:bodyPr/>
          <a:lstStyle>
            <a:lvl1pPr>
              <a:defRPr/>
            </a:lvl1pPr>
          </a:lstStyle>
          <a:p>
            <a:r>
              <a:rPr lang="en-US"/>
              <a:t>ECEN 301</a:t>
            </a:r>
          </a:p>
        </p:txBody>
      </p:sp>
      <p:sp>
        <p:nvSpPr>
          <p:cNvPr id="7" name="Footer Placeholder 6"/>
          <p:cNvSpPr>
            <a:spLocks noGrp="1"/>
          </p:cNvSpPr>
          <p:nvPr>
            <p:ph type="ftr" sz="quarter" idx="11"/>
          </p:nvPr>
        </p:nvSpPr>
        <p:spPr>
          <a:xfrm>
            <a:off x="2971800" y="6400800"/>
            <a:ext cx="3505200" cy="381000"/>
          </a:xfrm>
        </p:spPr>
        <p:txBody>
          <a:bodyPr/>
          <a:lstStyle>
            <a:lvl1pPr>
              <a:defRPr/>
            </a:lvl1pPr>
          </a:lstStyle>
          <a:p>
            <a:r>
              <a:rPr lang="en-US"/>
              <a:t>Discussion #3 – Electric Power</a:t>
            </a:r>
          </a:p>
        </p:txBody>
      </p:sp>
      <p:sp>
        <p:nvSpPr>
          <p:cNvPr id="8" name="Slide Number Placeholder 7"/>
          <p:cNvSpPr>
            <a:spLocks noGrp="1"/>
          </p:cNvSpPr>
          <p:nvPr>
            <p:ph type="sldNum" sz="quarter" idx="12"/>
          </p:nvPr>
        </p:nvSpPr>
        <p:spPr>
          <a:xfrm>
            <a:off x="7086600" y="6400800"/>
            <a:ext cx="1905000" cy="381000"/>
          </a:xfrm>
        </p:spPr>
        <p:txBody>
          <a:bodyPr/>
          <a:lstStyle>
            <a:lvl2pPr lvl="1">
              <a:defRPr/>
            </a:lvl2pPr>
          </a:lstStyle>
          <a:p>
            <a:pPr lvl="1"/>
            <a:fld id="{76CDAEBD-0F0D-45EA-BE12-9C86450AE64C}" type="slidenum">
              <a:rPr lang="en-US"/>
              <a:pPr lvl="1"/>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#3 – Electric Power</a:t>
            </a:r>
          </a:p>
        </p:txBody>
      </p:sp>
      <p:sp>
        <p:nvSpPr>
          <p:cNvPr id="6" name="Slide Number Placeholder 5"/>
          <p:cNvSpPr>
            <a:spLocks noGrp="1"/>
          </p:cNvSpPr>
          <p:nvPr>
            <p:ph type="sldNum" sz="quarter" idx="12"/>
          </p:nvPr>
        </p:nvSpPr>
        <p:spPr/>
        <p:txBody>
          <a:bodyPr/>
          <a:lstStyle>
            <a:lvl2pPr lvl="1">
              <a:defRPr/>
            </a:lvl2pPr>
          </a:lstStyle>
          <a:p>
            <a:pPr lvl="1"/>
            <a:fld id="{E93FEF7C-1B2D-46E3-A6EC-E81973DA1CA9}" type="slidenum">
              <a:rPr lang="en-US"/>
              <a:pPr lvl="1"/>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#3 – Electric Power</a:t>
            </a:r>
          </a:p>
        </p:txBody>
      </p:sp>
      <p:sp>
        <p:nvSpPr>
          <p:cNvPr id="6" name="Slide Number Placeholder 5"/>
          <p:cNvSpPr>
            <a:spLocks noGrp="1"/>
          </p:cNvSpPr>
          <p:nvPr>
            <p:ph type="sldNum" sz="quarter" idx="12"/>
          </p:nvPr>
        </p:nvSpPr>
        <p:spPr/>
        <p:txBody>
          <a:bodyPr/>
          <a:lstStyle>
            <a:lvl2pPr lvl="1">
              <a:defRPr/>
            </a:lvl2pPr>
          </a:lstStyle>
          <a:p>
            <a:pPr lvl="1"/>
            <a:fld id="{23BD526B-DC60-47B6-87F9-74279E7F6897}" type="slidenum">
              <a:rPr lang="en-US"/>
              <a:pPr lvl="1"/>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64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#3 – Electric Power</a:t>
            </a:r>
          </a:p>
        </p:txBody>
      </p:sp>
      <p:sp>
        <p:nvSpPr>
          <p:cNvPr id="7" name="Slide Number Placeholder 6"/>
          <p:cNvSpPr>
            <a:spLocks noGrp="1"/>
          </p:cNvSpPr>
          <p:nvPr>
            <p:ph type="sldNum" sz="quarter" idx="12"/>
          </p:nvPr>
        </p:nvSpPr>
        <p:spPr/>
        <p:txBody>
          <a:bodyPr/>
          <a:lstStyle>
            <a:lvl2pPr lvl="1">
              <a:defRPr/>
            </a:lvl2pPr>
          </a:lstStyle>
          <a:p>
            <a:pPr lvl="1"/>
            <a:fld id="{6CC987AB-93A7-470D-ABFF-78BCB8639FF9}" type="slidenum">
              <a:rPr lang="en-US"/>
              <a:pPr lvl="1"/>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ECEN 301</a:t>
            </a:r>
          </a:p>
        </p:txBody>
      </p:sp>
      <p:sp>
        <p:nvSpPr>
          <p:cNvPr id="8" name="Footer Placeholder 7"/>
          <p:cNvSpPr>
            <a:spLocks noGrp="1"/>
          </p:cNvSpPr>
          <p:nvPr>
            <p:ph type="ftr" sz="quarter" idx="11"/>
          </p:nvPr>
        </p:nvSpPr>
        <p:spPr/>
        <p:txBody>
          <a:bodyPr/>
          <a:lstStyle>
            <a:lvl1pPr>
              <a:defRPr/>
            </a:lvl1pPr>
          </a:lstStyle>
          <a:p>
            <a:r>
              <a:rPr lang="en-US"/>
              <a:t>Discussion #3 – Electric Power</a:t>
            </a:r>
          </a:p>
        </p:txBody>
      </p:sp>
      <p:sp>
        <p:nvSpPr>
          <p:cNvPr id="9" name="Slide Number Placeholder 8"/>
          <p:cNvSpPr>
            <a:spLocks noGrp="1"/>
          </p:cNvSpPr>
          <p:nvPr>
            <p:ph type="sldNum" sz="quarter" idx="12"/>
          </p:nvPr>
        </p:nvSpPr>
        <p:spPr/>
        <p:txBody>
          <a:bodyPr/>
          <a:lstStyle>
            <a:lvl2pPr lvl="1">
              <a:defRPr/>
            </a:lvl2pPr>
          </a:lstStyle>
          <a:p>
            <a:pPr lvl="1"/>
            <a:fld id="{7BFA52AC-6CBF-4678-A769-E4186856BE9B}" type="slidenum">
              <a:rPr lang="en-US"/>
              <a:pPr lvl="1"/>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ECEN 301</a:t>
            </a:r>
          </a:p>
        </p:txBody>
      </p:sp>
      <p:sp>
        <p:nvSpPr>
          <p:cNvPr id="4" name="Footer Placeholder 3"/>
          <p:cNvSpPr>
            <a:spLocks noGrp="1"/>
          </p:cNvSpPr>
          <p:nvPr>
            <p:ph type="ftr" sz="quarter" idx="11"/>
          </p:nvPr>
        </p:nvSpPr>
        <p:spPr/>
        <p:txBody>
          <a:bodyPr/>
          <a:lstStyle>
            <a:lvl1pPr>
              <a:defRPr/>
            </a:lvl1pPr>
          </a:lstStyle>
          <a:p>
            <a:r>
              <a:rPr lang="en-US"/>
              <a:t>Discussion #3 – Electric Power</a:t>
            </a:r>
          </a:p>
        </p:txBody>
      </p:sp>
      <p:sp>
        <p:nvSpPr>
          <p:cNvPr id="5" name="Slide Number Placeholder 4"/>
          <p:cNvSpPr>
            <a:spLocks noGrp="1"/>
          </p:cNvSpPr>
          <p:nvPr>
            <p:ph type="sldNum" sz="quarter" idx="12"/>
          </p:nvPr>
        </p:nvSpPr>
        <p:spPr/>
        <p:txBody>
          <a:bodyPr/>
          <a:lstStyle>
            <a:lvl2pPr lvl="1">
              <a:defRPr/>
            </a:lvl2pPr>
          </a:lstStyle>
          <a:p>
            <a:pPr lvl="1"/>
            <a:fld id="{35D522D3-543B-46EA-BAFB-310EEAFD1AD2}" type="slidenum">
              <a:rPr lang="en-US"/>
              <a:pPr lvl="1"/>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ECEN 301</a:t>
            </a:r>
          </a:p>
        </p:txBody>
      </p:sp>
      <p:sp>
        <p:nvSpPr>
          <p:cNvPr id="3" name="Footer Placeholder 2"/>
          <p:cNvSpPr>
            <a:spLocks noGrp="1"/>
          </p:cNvSpPr>
          <p:nvPr>
            <p:ph type="ftr" sz="quarter" idx="11"/>
          </p:nvPr>
        </p:nvSpPr>
        <p:spPr/>
        <p:txBody>
          <a:bodyPr/>
          <a:lstStyle>
            <a:lvl1pPr>
              <a:defRPr/>
            </a:lvl1pPr>
          </a:lstStyle>
          <a:p>
            <a:r>
              <a:rPr lang="en-US"/>
              <a:t>Discussion #3 – Electric Power</a:t>
            </a:r>
          </a:p>
        </p:txBody>
      </p:sp>
      <p:sp>
        <p:nvSpPr>
          <p:cNvPr id="4" name="Slide Number Placeholder 3"/>
          <p:cNvSpPr>
            <a:spLocks noGrp="1"/>
          </p:cNvSpPr>
          <p:nvPr>
            <p:ph type="sldNum" sz="quarter" idx="12"/>
          </p:nvPr>
        </p:nvSpPr>
        <p:spPr/>
        <p:txBody>
          <a:bodyPr/>
          <a:lstStyle>
            <a:lvl2pPr lvl="1">
              <a:defRPr/>
            </a:lvl2pPr>
          </a:lstStyle>
          <a:p>
            <a:pPr lvl="1"/>
            <a:fld id="{B50DA0B5-AF9D-4F1E-8E8B-739DAE2935C5}" type="slidenum">
              <a:rPr lang="en-US"/>
              <a:pPr lvl="1"/>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#3 – Electric Power</a:t>
            </a:r>
          </a:p>
        </p:txBody>
      </p:sp>
      <p:sp>
        <p:nvSpPr>
          <p:cNvPr id="7" name="Slide Number Placeholder 6"/>
          <p:cNvSpPr>
            <a:spLocks noGrp="1"/>
          </p:cNvSpPr>
          <p:nvPr>
            <p:ph type="sldNum" sz="quarter" idx="12"/>
          </p:nvPr>
        </p:nvSpPr>
        <p:spPr/>
        <p:txBody>
          <a:bodyPr/>
          <a:lstStyle>
            <a:lvl2pPr lvl="1">
              <a:defRPr/>
            </a:lvl2pPr>
          </a:lstStyle>
          <a:p>
            <a:pPr lvl="1"/>
            <a:fld id="{816BCFFB-BAC4-4EF2-B6A5-2E9E5DE8C85A}" type="slidenum">
              <a:rPr lang="en-US"/>
              <a:pPr lvl="1"/>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#3 – Electric Power</a:t>
            </a:r>
          </a:p>
        </p:txBody>
      </p:sp>
      <p:sp>
        <p:nvSpPr>
          <p:cNvPr id="7" name="Slide Number Placeholder 6"/>
          <p:cNvSpPr>
            <a:spLocks noGrp="1"/>
          </p:cNvSpPr>
          <p:nvPr>
            <p:ph type="sldNum" sz="quarter" idx="12"/>
          </p:nvPr>
        </p:nvSpPr>
        <p:spPr/>
        <p:txBody>
          <a:bodyPr/>
          <a:lstStyle>
            <a:lvl2pPr lvl="1">
              <a:defRPr/>
            </a:lvl2pPr>
          </a:lstStyle>
          <a:p>
            <a:pPr lvl="1"/>
            <a:fld id="{1482F3C7-3D80-4C46-AEF5-FC1743ADA742}" type="slidenum">
              <a:rPr lang="en-US"/>
              <a:pPr lvl="1"/>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123906" name="Line 2"/>
          <p:cNvSpPr>
            <a:spLocks noChangeShapeType="1"/>
          </p:cNvSpPr>
          <p:nvPr/>
        </p:nvSpPr>
        <p:spPr bwMode="auto">
          <a:xfrm>
            <a:off x="0" y="1143000"/>
            <a:ext cx="8026400" cy="0"/>
          </a:xfrm>
          <a:prstGeom prst="line">
            <a:avLst/>
          </a:prstGeom>
          <a:noFill/>
          <a:ln w="50800">
            <a:solidFill>
              <a:srgbClr val="8495A9"/>
            </a:solidFill>
            <a:round/>
            <a:headEnd type="none" w="sm" len="sm"/>
            <a:tailEnd type="none" w="sm" len="sm"/>
          </a:ln>
          <a:effectLst/>
        </p:spPr>
        <p:txBody>
          <a:bodyPr wrap="none" anchor="ctr"/>
          <a:lstStyle/>
          <a:p>
            <a:endParaRPr lang="en-US"/>
          </a:p>
        </p:txBody>
      </p:sp>
      <p:sp>
        <p:nvSpPr>
          <p:cNvPr id="123907" name="Rectangle 3"/>
          <p:cNvSpPr>
            <a:spLocks noGrp="1" noChangeArrowheads="1"/>
          </p:cNvSpPr>
          <p:nvPr>
            <p:ph type="title"/>
          </p:nvPr>
        </p:nvSpPr>
        <p:spPr bwMode="auto">
          <a:xfrm>
            <a:off x="381000" y="152400"/>
            <a:ext cx="8382000" cy="9144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23908" name="Rectangle 4"/>
          <p:cNvSpPr>
            <a:spLocks noGrp="1" noChangeArrowheads="1"/>
          </p:cNvSpPr>
          <p:nvPr>
            <p:ph type="body" idx="1"/>
          </p:nvPr>
        </p:nvSpPr>
        <p:spPr bwMode="auto">
          <a:xfrm>
            <a:off x="406400" y="1333500"/>
            <a:ext cx="8356600" cy="14097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909" name="Rectangle 5"/>
          <p:cNvSpPr>
            <a:spLocks noGrp="1" noChangeArrowheads="1"/>
          </p:cNvSpPr>
          <p:nvPr>
            <p:ph type="dt" sz="half" idx="2"/>
          </p:nvPr>
        </p:nvSpPr>
        <p:spPr bwMode="auto">
          <a:xfrm>
            <a:off x="381000" y="6400800"/>
            <a:ext cx="1981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600"/>
            </a:lvl1pPr>
          </a:lstStyle>
          <a:p>
            <a:r>
              <a:rPr lang="en-US"/>
              <a:t>ECEN 301</a:t>
            </a:r>
          </a:p>
        </p:txBody>
      </p:sp>
      <p:sp>
        <p:nvSpPr>
          <p:cNvPr id="123910" name="Rectangle 6"/>
          <p:cNvSpPr>
            <a:spLocks noGrp="1" noChangeArrowheads="1"/>
          </p:cNvSpPr>
          <p:nvPr>
            <p:ph type="ftr" sz="quarter" idx="3"/>
          </p:nvPr>
        </p:nvSpPr>
        <p:spPr bwMode="auto">
          <a:xfrm>
            <a:off x="2971800" y="6400800"/>
            <a:ext cx="3505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600"/>
            </a:lvl1pPr>
          </a:lstStyle>
          <a:p>
            <a:r>
              <a:rPr lang="en-US"/>
              <a:t>Discussion #3 – Electric Power</a:t>
            </a:r>
          </a:p>
        </p:txBody>
      </p:sp>
      <p:sp>
        <p:nvSpPr>
          <p:cNvPr id="123911" name="Rectangle 7"/>
          <p:cNvSpPr>
            <a:spLocks noGrp="1" noChangeArrowheads="1"/>
          </p:cNvSpPr>
          <p:nvPr>
            <p:ph type="sldNum" sz="quarter" idx="4"/>
          </p:nvPr>
        </p:nvSpPr>
        <p:spPr bwMode="auto">
          <a:xfrm>
            <a:off x="7086600" y="6400800"/>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2pPr lvl="1" algn="r">
              <a:defRPr sz="1600"/>
            </a:lvl2pPr>
          </a:lstStyle>
          <a:p>
            <a:pPr lvl="1"/>
            <a:fld id="{16FF4027-E6D4-422D-8831-21B7CE94A1AB}" type="slidenum">
              <a:rPr lang="en-US"/>
              <a:pPr lvl="1"/>
              <a:t>‹#›</a:t>
            </a:fld>
            <a:endParaRPr lang="en-US"/>
          </a:p>
        </p:txBody>
      </p:sp>
      <p:sp>
        <p:nvSpPr>
          <p:cNvPr id="123912" name="Line 8"/>
          <p:cNvSpPr>
            <a:spLocks noChangeShapeType="1"/>
          </p:cNvSpPr>
          <p:nvPr/>
        </p:nvSpPr>
        <p:spPr bwMode="auto">
          <a:xfrm>
            <a:off x="508000" y="6286500"/>
            <a:ext cx="8432800" cy="0"/>
          </a:xfrm>
          <a:prstGeom prst="line">
            <a:avLst/>
          </a:prstGeom>
          <a:noFill/>
          <a:ln w="12700">
            <a:solidFill>
              <a:schemeClr val="tx1"/>
            </a:solidFill>
            <a:round/>
            <a:headEnd type="none" w="sm" len="sm"/>
            <a:tailEnd type="none" w="sm" len="sm"/>
          </a:ln>
          <a:effectLst/>
        </p:spPr>
        <p:txBody>
          <a:bodyPr wrap="none" anchor="ctr"/>
          <a:lstStyle/>
          <a:p>
            <a:endParaRPr lang="en-US"/>
          </a:p>
        </p:txBody>
      </p:sp>
      <p:pic>
        <p:nvPicPr>
          <p:cNvPr id="123914" name="Picture 10" descr="ECEN_logo"/>
          <p:cNvPicPr>
            <a:picLocks noChangeAspect="1" noChangeArrowheads="1"/>
          </p:cNvPicPr>
          <p:nvPr userDrawn="1"/>
        </p:nvPicPr>
        <p:blipFill>
          <a:blip r:embed="rId15" cstate="print"/>
          <a:srcRect/>
          <a:stretch>
            <a:fillRect/>
          </a:stretch>
        </p:blipFill>
        <p:spPr bwMode="auto">
          <a:xfrm>
            <a:off x="7562850" y="6324600"/>
            <a:ext cx="819150" cy="509588"/>
          </a:xfrm>
          <a:prstGeom prst="rect">
            <a:avLst/>
          </a:prstGeom>
          <a:noFill/>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ACA964"/>
        </a:buClr>
        <a:buFont typeface="Monotype Sorts" pitchFamily="2" charset="2"/>
        <a:buChar char="u"/>
        <a:defRPr sz="3200">
          <a:solidFill>
            <a:schemeClr val="bg2"/>
          </a:solidFill>
          <a:latin typeface="+mn-lt"/>
          <a:ea typeface="+mn-ea"/>
          <a:cs typeface="+mn-cs"/>
        </a:defRPr>
      </a:lvl1pPr>
      <a:lvl2pPr marL="742950" indent="-285750" algn="l" rtl="0" eaLnBrk="0" fontAlgn="base" hangingPunct="0">
        <a:spcBef>
          <a:spcPct val="20000"/>
        </a:spcBef>
        <a:spcAft>
          <a:spcPct val="0"/>
        </a:spcAft>
        <a:buClr>
          <a:srgbClr val="ACA964"/>
        </a:buClr>
        <a:buFont typeface="Monotype Sorts" pitchFamily="2" charset="2"/>
        <a:buChar char="Ù"/>
        <a:defRPr sz="2800">
          <a:solidFill>
            <a:schemeClr val="bg2"/>
          </a:solidFill>
          <a:latin typeface="+mn-lt"/>
        </a:defRPr>
      </a:lvl2pPr>
      <a:lvl3pPr marL="1143000" indent="-228600" algn="l" rtl="0" eaLnBrk="0" fontAlgn="base" hangingPunct="0">
        <a:spcBef>
          <a:spcPct val="20000"/>
        </a:spcBef>
        <a:spcAft>
          <a:spcPct val="0"/>
        </a:spcAft>
        <a:buClr>
          <a:srgbClr val="ACA964"/>
        </a:buClr>
        <a:buChar char="•"/>
        <a:defRPr sz="2400">
          <a:solidFill>
            <a:schemeClr val="bg2"/>
          </a:solidFill>
          <a:latin typeface="+mn-lt"/>
        </a:defRPr>
      </a:lvl3pPr>
      <a:lvl4pPr marL="1600200" indent="-228600" algn="l" rtl="0" eaLnBrk="0" fontAlgn="base" hangingPunct="0">
        <a:spcBef>
          <a:spcPct val="20000"/>
        </a:spcBef>
        <a:spcAft>
          <a:spcPct val="0"/>
        </a:spcAft>
        <a:buClr>
          <a:srgbClr val="ACA964"/>
        </a:buClr>
        <a:buChar char="•"/>
        <a:defRPr sz="2000">
          <a:solidFill>
            <a:schemeClr val="bg2"/>
          </a:solidFill>
          <a:latin typeface="+mn-lt"/>
        </a:defRPr>
      </a:lvl4pPr>
      <a:lvl5pPr marL="2057400" indent="-228600" algn="l" rtl="0" eaLnBrk="0" fontAlgn="base" hangingPunct="0">
        <a:spcBef>
          <a:spcPct val="20000"/>
        </a:spcBef>
        <a:spcAft>
          <a:spcPct val="0"/>
        </a:spcAft>
        <a:buClr>
          <a:srgbClr val="ACA964"/>
        </a:buClr>
        <a:buChar char="•"/>
        <a:defRPr sz="2000">
          <a:solidFill>
            <a:schemeClr val="bg2"/>
          </a:solidFill>
          <a:latin typeface="+mn-lt"/>
        </a:defRPr>
      </a:lvl5pPr>
      <a:lvl6pPr marL="2514600" indent="-228600" algn="l" rtl="0" eaLnBrk="0" fontAlgn="base" hangingPunct="0">
        <a:spcBef>
          <a:spcPct val="20000"/>
        </a:spcBef>
        <a:spcAft>
          <a:spcPct val="0"/>
        </a:spcAft>
        <a:buClr>
          <a:srgbClr val="ACA964"/>
        </a:buClr>
        <a:buChar char="•"/>
        <a:defRPr sz="2000">
          <a:solidFill>
            <a:schemeClr val="bg2"/>
          </a:solidFill>
          <a:latin typeface="+mn-lt"/>
        </a:defRPr>
      </a:lvl6pPr>
      <a:lvl7pPr marL="2971800" indent="-228600" algn="l" rtl="0" eaLnBrk="0" fontAlgn="base" hangingPunct="0">
        <a:spcBef>
          <a:spcPct val="20000"/>
        </a:spcBef>
        <a:spcAft>
          <a:spcPct val="0"/>
        </a:spcAft>
        <a:buClr>
          <a:srgbClr val="ACA964"/>
        </a:buClr>
        <a:buChar char="•"/>
        <a:defRPr sz="2000">
          <a:solidFill>
            <a:schemeClr val="bg2"/>
          </a:solidFill>
          <a:latin typeface="+mn-lt"/>
        </a:defRPr>
      </a:lvl7pPr>
      <a:lvl8pPr marL="3429000" indent="-228600" algn="l" rtl="0" eaLnBrk="0" fontAlgn="base" hangingPunct="0">
        <a:spcBef>
          <a:spcPct val="20000"/>
        </a:spcBef>
        <a:spcAft>
          <a:spcPct val="0"/>
        </a:spcAft>
        <a:buClr>
          <a:srgbClr val="ACA964"/>
        </a:buClr>
        <a:buChar char="•"/>
        <a:defRPr sz="2000">
          <a:solidFill>
            <a:schemeClr val="bg2"/>
          </a:solidFill>
          <a:latin typeface="+mn-lt"/>
        </a:defRPr>
      </a:lvl8pPr>
      <a:lvl9pPr marL="3886200" indent="-228600" algn="l" rtl="0" eaLnBrk="0" fontAlgn="base" hangingPunct="0">
        <a:spcBef>
          <a:spcPct val="20000"/>
        </a:spcBef>
        <a:spcAft>
          <a:spcPct val="0"/>
        </a:spcAft>
        <a:buClr>
          <a:srgbClr val="ACA964"/>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3.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2.xml"/><Relationship Id="rId1" Type="http://schemas.openxmlformats.org/officeDocument/2006/relationships/vmlDrawing" Target="../drawings/vmlDrawing7.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2.xml"/><Relationship Id="rId1" Type="http://schemas.openxmlformats.org/officeDocument/2006/relationships/vmlDrawing" Target="../drawings/vmlDrawing8.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2.xml"/><Relationship Id="rId1" Type="http://schemas.openxmlformats.org/officeDocument/2006/relationships/vmlDrawing" Target="../drawings/vmlDrawing9.v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oleObject" Target="../embeddings/oleObject19.bin"/><Relationship Id="rId7" Type="http://schemas.openxmlformats.org/officeDocument/2006/relationships/oleObject" Target="../embeddings/oleObject23.bin"/><Relationship Id="rId2" Type="http://schemas.openxmlformats.org/officeDocument/2006/relationships/slideLayout" Target="../slideLayouts/slideLayout13.xml"/><Relationship Id="rId1" Type="http://schemas.openxmlformats.org/officeDocument/2006/relationships/vmlDrawing" Target="../drawings/vmlDrawing10.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 Id="rId9" Type="http://schemas.openxmlformats.org/officeDocument/2006/relationships/oleObject" Target="../embeddings/oleObject25.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13.xml"/><Relationship Id="rId1" Type="http://schemas.openxmlformats.org/officeDocument/2006/relationships/vmlDrawing" Target="../drawings/vmlDrawing11.vml"/><Relationship Id="rId4" Type="http://schemas.openxmlformats.org/officeDocument/2006/relationships/oleObject" Target="../embeddings/oleObject27.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3.xml"/><Relationship Id="rId1" Type="http://schemas.openxmlformats.org/officeDocument/2006/relationships/vmlDrawing" Target="../drawings/vmlDrawing12.vml"/><Relationship Id="rId5" Type="http://schemas.openxmlformats.org/officeDocument/2006/relationships/oleObject" Target="../embeddings/Microsoft_Office_Excel_97-2003_Worksheet1.xls"/><Relationship Id="rId4" Type="http://schemas.openxmlformats.org/officeDocument/2006/relationships/oleObject" Target="../embeddings/oleObject29.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28.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12.xml"/><Relationship Id="rId1" Type="http://schemas.openxmlformats.org/officeDocument/2006/relationships/vmlDrawing" Target="../drawings/vmlDrawing14.vml"/><Relationship Id="rId4" Type="http://schemas.openxmlformats.org/officeDocument/2006/relationships/oleObject" Target="../embeddings/Microsoft_Office_Excel_97-2003_Worksheet4.xls"/></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 name="Date Placeholder 1"/>
          <p:cNvSpPr>
            <a:spLocks noGrp="1"/>
          </p:cNvSpPr>
          <p:nvPr>
            <p:ph type="dt" sz="half" idx="10"/>
          </p:nvPr>
        </p:nvSpPr>
        <p:spPr/>
        <p:txBody>
          <a:bodyPr/>
          <a:lstStyle/>
          <a:p>
            <a:r>
              <a:rPr lang="en-US"/>
              <a:t>ECEN 301</a:t>
            </a:r>
          </a:p>
        </p:txBody>
      </p:sp>
      <p:sp>
        <p:nvSpPr>
          <p:cNvPr id="98" name="Footer Placeholder 2"/>
          <p:cNvSpPr>
            <a:spLocks noGrp="1"/>
          </p:cNvSpPr>
          <p:nvPr>
            <p:ph type="ftr" sz="quarter" idx="11"/>
          </p:nvPr>
        </p:nvSpPr>
        <p:spPr/>
        <p:txBody>
          <a:bodyPr/>
          <a:lstStyle/>
          <a:p>
            <a:r>
              <a:rPr lang="en-US"/>
              <a:t>Discussion #3 – Electric Power</a:t>
            </a:r>
          </a:p>
        </p:txBody>
      </p:sp>
      <p:sp>
        <p:nvSpPr>
          <p:cNvPr id="99" name="Slide Number Placeholder 3"/>
          <p:cNvSpPr>
            <a:spLocks noGrp="1"/>
          </p:cNvSpPr>
          <p:nvPr>
            <p:ph type="sldNum" sz="quarter" idx="12"/>
          </p:nvPr>
        </p:nvSpPr>
        <p:spPr/>
        <p:txBody>
          <a:bodyPr/>
          <a:lstStyle/>
          <a:p>
            <a:pPr lvl="1"/>
            <a:fld id="{57A61862-4C19-4B7A-BD1B-E545410D0EF9}" type="slidenum">
              <a:rPr lang="en-US"/>
              <a:pPr lvl="1"/>
              <a:t>1</a:t>
            </a:fld>
            <a:endParaRPr lang="en-US"/>
          </a:p>
        </p:txBody>
      </p:sp>
      <p:graphicFrame>
        <p:nvGraphicFramePr>
          <p:cNvPr id="233661" name="Group 189"/>
          <p:cNvGraphicFramePr>
            <a:graphicFrameLocks noGrp="1"/>
          </p:cNvGraphicFramePr>
          <p:nvPr/>
        </p:nvGraphicFramePr>
        <p:xfrm>
          <a:off x="1143000" y="1990725"/>
          <a:ext cx="6705600" cy="3298192"/>
        </p:xfrm>
        <a:graphic>
          <a:graphicData uri="http://schemas.openxmlformats.org/drawingml/2006/table">
            <a:tbl>
              <a:tblPr/>
              <a:tblGrid>
                <a:gridCol w="712788"/>
                <a:gridCol w="644525"/>
                <a:gridCol w="595312"/>
                <a:gridCol w="1519238"/>
                <a:gridCol w="857250"/>
                <a:gridCol w="933450"/>
                <a:gridCol w="763587"/>
                <a:gridCol w="679450"/>
              </a:tblGrid>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80"/>
                          </a:solidFill>
                          <a:effectLst/>
                          <a:latin typeface="Times New Roman" pitchFamily="18" charset="0"/>
                          <a:cs typeface="Times New Roman" pitchFamily="18" charset="0"/>
                        </a:rPr>
                        <a:t>Date</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Day</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Class</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No.</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Title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Chapters</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HW</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Lab</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Exam</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Times New Roman" pitchFamily="18" charset="0"/>
                        </a:rPr>
                        <a:t>10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Wed</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3</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Power</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2.4 – 2.5</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 </a:t>
                      </a: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 </a:t>
                      </a: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r>
              <a:tr h="2730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11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Thu</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r>
              <a:tr h="361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12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Fri</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Recitation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HW1</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66">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r>
              <a:tr h="2746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13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Sat</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3175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14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Sun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15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Mon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4</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Ohm’s Law</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2.5 – 2.6</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LAB 1</a:t>
                      </a:r>
                      <a:endParaRPr kumimoji="0" lang="en-US" sz="1200" b="0" i="0" u="none" strike="noStrike" cap="none" normalizeH="0" baseline="0" smtClean="0">
                        <a:ln>
                          <a:noFill/>
                        </a:ln>
                        <a:solidFill>
                          <a:srgbClr val="FFFFFF"/>
                        </a:solidFill>
                        <a:effectLst/>
                        <a:latin typeface="Times New Roman" pitchFamily="18" charset="0"/>
                      </a:endParaRP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800000">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r>
              <a:tr h="234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16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60001"/>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Tue</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60001"/>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60001"/>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60001"/>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60001"/>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60001"/>
                      </a:srgbClr>
                    </a:solidFill>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60001"/>
                      </a:srgbClr>
                    </a:solid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17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Wed</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5</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Ohm’s Law</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2.6</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r>
            </a:tbl>
          </a:graphicData>
        </a:graphic>
      </p:graphicFrame>
      <p:sp>
        <p:nvSpPr>
          <p:cNvPr id="233566" name="Rectangle 94"/>
          <p:cNvSpPr>
            <a:spLocks noChangeArrowheads="1"/>
          </p:cNvSpPr>
          <p:nvPr/>
        </p:nvSpPr>
        <p:spPr bwMode="auto">
          <a:xfrm>
            <a:off x="381000" y="152400"/>
            <a:ext cx="8458200" cy="914400"/>
          </a:xfrm>
          <a:prstGeom prst="rect">
            <a:avLst/>
          </a:prstGeom>
          <a:noFill/>
          <a:ln w="9525">
            <a:noFill/>
            <a:miter lim="800000"/>
            <a:headEnd/>
            <a:tailEnd/>
          </a:ln>
          <a:effectLst/>
        </p:spPr>
        <p:txBody>
          <a:bodyPr lIns="92075" tIns="46038" rIns="92075" bIns="46038" anchor="b"/>
          <a:lstStyle/>
          <a:p>
            <a:pPr algn="l"/>
            <a:r>
              <a:rPr lang="en-US" sz="4400">
                <a:solidFill>
                  <a:schemeClr val="tx2"/>
                </a:solidFill>
              </a:rPr>
              <a:t>Schedule…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Date Placeholder 5"/>
          <p:cNvSpPr>
            <a:spLocks noGrp="1"/>
          </p:cNvSpPr>
          <p:nvPr>
            <p:ph type="dt" sz="half" idx="10"/>
          </p:nvPr>
        </p:nvSpPr>
        <p:spPr/>
        <p:txBody>
          <a:bodyPr/>
          <a:lstStyle/>
          <a:p>
            <a:r>
              <a:rPr lang="en-US"/>
              <a:t>ECEN 301</a:t>
            </a:r>
          </a:p>
        </p:txBody>
      </p:sp>
      <p:sp>
        <p:nvSpPr>
          <p:cNvPr id="22" name="Footer Placeholder 6"/>
          <p:cNvSpPr>
            <a:spLocks noGrp="1"/>
          </p:cNvSpPr>
          <p:nvPr>
            <p:ph type="ftr" sz="quarter" idx="11"/>
          </p:nvPr>
        </p:nvSpPr>
        <p:spPr/>
        <p:txBody>
          <a:bodyPr/>
          <a:lstStyle/>
          <a:p>
            <a:r>
              <a:rPr lang="en-US"/>
              <a:t>Discussion #3 – Electric Power</a:t>
            </a:r>
          </a:p>
        </p:txBody>
      </p:sp>
      <p:sp>
        <p:nvSpPr>
          <p:cNvPr id="23" name="Slide Number Placeholder 7"/>
          <p:cNvSpPr>
            <a:spLocks noGrp="1"/>
          </p:cNvSpPr>
          <p:nvPr>
            <p:ph type="sldNum" sz="quarter" idx="12"/>
          </p:nvPr>
        </p:nvSpPr>
        <p:spPr/>
        <p:txBody>
          <a:bodyPr/>
          <a:lstStyle/>
          <a:p>
            <a:pPr lvl="1"/>
            <a:fld id="{21E39E0B-E010-4073-8FC5-308C64139763}" type="slidenum">
              <a:rPr lang="en-US"/>
              <a:pPr lvl="1"/>
              <a:t>10</a:t>
            </a:fld>
            <a:endParaRPr lang="en-US"/>
          </a:p>
        </p:txBody>
      </p:sp>
      <p:sp>
        <p:nvSpPr>
          <p:cNvPr id="310274" name="Rectangle 2"/>
          <p:cNvSpPr>
            <a:spLocks noGrp="1" noChangeArrowheads="1"/>
          </p:cNvSpPr>
          <p:nvPr>
            <p:ph type="title"/>
          </p:nvPr>
        </p:nvSpPr>
        <p:spPr/>
        <p:txBody>
          <a:bodyPr/>
          <a:lstStyle/>
          <a:p>
            <a:r>
              <a:rPr lang="en-US"/>
              <a:t>Electric Power</a:t>
            </a:r>
          </a:p>
        </p:txBody>
      </p:sp>
      <p:sp>
        <p:nvSpPr>
          <p:cNvPr id="310275" name="Rectangle 3"/>
          <p:cNvSpPr>
            <a:spLocks noGrp="1" noChangeArrowheads="1"/>
          </p:cNvSpPr>
          <p:nvPr>
            <p:ph type="body" sz="half" idx="1"/>
          </p:nvPr>
        </p:nvSpPr>
        <p:spPr>
          <a:xfrm>
            <a:off x="406400" y="1333500"/>
            <a:ext cx="8509000" cy="1409700"/>
          </a:xfrm>
        </p:spPr>
        <p:txBody>
          <a:bodyPr/>
          <a:lstStyle/>
          <a:p>
            <a:r>
              <a:rPr lang="en-US" sz="2800" b="1" u="sng" dirty="0"/>
              <a:t>Example1</a:t>
            </a:r>
            <a:r>
              <a:rPr lang="en-US" sz="2800" dirty="0"/>
              <a:t>: find the power </a:t>
            </a:r>
            <a:r>
              <a:rPr lang="en-US" sz="2800" b="1" dirty="0"/>
              <a:t>dissipated</a:t>
            </a:r>
            <a:r>
              <a:rPr lang="en-US" sz="2800" dirty="0"/>
              <a:t> by each element.</a:t>
            </a:r>
          </a:p>
          <a:p>
            <a:pPr lvl="1"/>
            <a:r>
              <a:rPr lang="en-US" sz="2400" b="1" dirty="0" err="1"/>
              <a:t>v</a:t>
            </a:r>
            <a:r>
              <a:rPr lang="en-US" sz="2400" b="1" baseline="-25000" dirty="0" err="1"/>
              <a:t>a</a:t>
            </a:r>
            <a:r>
              <a:rPr lang="en-US" sz="2400" dirty="0"/>
              <a:t> = 8V, </a:t>
            </a:r>
            <a:r>
              <a:rPr lang="en-US" sz="2400" b="1" dirty="0" err="1"/>
              <a:t>v</a:t>
            </a:r>
            <a:r>
              <a:rPr lang="en-US" sz="2400" b="1" baseline="-25000" dirty="0" err="1"/>
              <a:t>b</a:t>
            </a:r>
            <a:r>
              <a:rPr lang="en-US" sz="2400" dirty="0"/>
              <a:t> = 4V, </a:t>
            </a:r>
            <a:r>
              <a:rPr lang="en-US" sz="2400" b="1" i="1" dirty="0" err="1"/>
              <a:t>i</a:t>
            </a:r>
            <a:r>
              <a:rPr lang="en-US" sz="2400" dirty="0"/>
              <a:t> = 0.1A</a:t>
            </a:r>
          </a:p>
        </p:txBody>
      </p:sp>
      <p:sp>
        <p:nvSpPr>
          <p:cNvPr id="310276" name="Text Box 4"/>
          <p:cNvSpPr txBox="1">
            <a:spLocks noChangeArrowheads="1"/>
          </p:cNvSpPr>
          <p:nvPr/>
        </p:nvSpPr>
        <p:spPr bwMode="auto">
          <a:xfrm>
            <a:off x="3943350" y="2514600"/>
            <a:ext cx="4972050" cy="37941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Assume a </a:t>
            </a:r>
            <a:r>
              <a:rPr lang="en-US" b="1"/>
              <a:t>clockwise</a:t>
            </a:r>
            <a:r>
              <a:rPr lang="en-US"/>
              <a:t> direction of current flow</a:t>
            </a:r>
          </a:p>
        </p:txBody>
      </p:sp>
      <p:grpSp>
        <p:nvGrpSpPr>
          <p:cNvPr id="310277" name="Group 5"/>
          <p:cNvGrpSpPr>
            <a:grpSpLocks/>
          </p:cNvGrpSpPr>
          <p:nvPr/>
        </p:nvGrpSpPr>
        <p:grpSpPr bwMode="auto">
          <a:xfrm>
            <a:off x="228600" y="2576513"/>
            <a:ext cx="3489325" cy="1466850"/>
            <a:chOff x="663" y="2244"/>
            <a:chExt cx="2198" cy="924"/>
          </a:xfrm>
        </p:grpSpPr>
        <p:cxnSp>
          <p:nvCxnSpPr>
            <p:cNvPr id="310278" name="AutoShape 6"/>
            <p:cNvCxnSpPr>
              <a:cxnSpLocks noChangeShapeType="1"/>
              <a:endCxn id="310280" idx="1"/>
            </p:cNvCxnSpPr>
            <p:nvPr/>
          </p:nvCxnSpPr>
          <p:spPr bwMode="auto">
            <a:xfrm rot="16200000">
              <a:off x="1116" y="2358"/>
              <a:ext cx="426" cy="414"/>
            </a:xfrm>
            <a:prstGeom prst="bentConnector2">
              <a:avLst/>
            </a:prstGeom>
            <a:noFill/>
            <a:ln w="12700">
              <a:solidFill>
                <a:schemeClr val="tx1"/>
              </a:solidFill>
              <a:miter lim="800000"/>
              <a:headEnd type="none" w="lg" len="lg"/>
              <a:tailEnd type="none" w="lg" len="lg"/>
            </a:ln>
            <a:effectLst/>
          </p:spPr>
        </p:cxnSp>
        <p:cxnSp>
          <p:nvCxnSpPr>
            <p:cNvPr id="310279" name="AutoShape 7"/>
            <p:cNvCxnSpPr>
              <a:cxnSpLocks noChangeShapeType="1"/>
              <a:endCxn id="310281" idx="3"/>
            </p:cNvCxnSpPr>
            <p:nvPr/>
          </p:nvCxnSpPr>
          <p:spPr bwMode="auto">
            <a:xfrm>
              <a:off x="1116" y="3012"/>
              <a:ext cx="1637" cy="156"/>
            </a:xfrm>
            <a:prstGeom prst="bentConnector4">
              <a:avLst>
                <a:gd name="adj1" fmla="val 120"/>
                <a:gd name="adj2" fmla="val 192306"/>
              </a:avLst>
            </a:prstGeom>
            <a:noFill/>
            <a:ln w="12700">
              <a:solidFill>
                <a:schemeClr val="tx1"/>
              </a:solidFill>
              <a:miter lim="800000"/>
              <a:headEnd type="none" w="lg" len="lg"/>
              <a:tailEnd type="none" w="lg" len="lg"/>
            </a:ln>
            <a:effectLst/>
          </p:spPr>
        </p:cxnSp>
        <p:sp>
          <p:nvSpPr>
            <p:cNvPr id="310280" name="Rectangle 8"/>
            <p:cNvSpPr>
              <a:spLocks noChangeArrowheads="1"/>
            </p:cNvSpPr>
            <p:nvPr/>
          </p:nvSpPr>
          <p:spPr bwMode="auto">
            <a:xfrm>
              <a:off x="1536" y="2244"/>
              <a:ext cx="598"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A</a:t>
              </a:r>
            </a:p>
          </p:txBody>
        </p:sp>
        <p:sp>
          <p:nvSpPr>
            <p:cNvPr id="310281" name="Rectangle 9"/>
            <p:cNvSpPr>
              <a:spLocks noChangeArrowheads="1"/>
            </p:cNvSpPr>
            <p:nvPr/>
          </p:nvSpPr>
          <p:spPr bwMode="auto">
            <a:xfrm rot="5400000">
              <a:off x="2465" y="2772"/>
              <a:ext cx="576"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B</a:t>
              </a:r>
            </a:p>
          </p:txBody>
        </p:sp>
        <p:cxnSp>
          <p:nvCxnSpPr>
            <p:cNvPr id="310282" name="AutoShape 10"/>
            <p:cNvCxnSpPr>
              <a:cxnSpLocks noChangeShapeType="1"/>
              <a:stCxn id="310280" idx="3"/>
              <a:endCxn id="310281" idx="1"/>
            </p:cNvCxnSpPr>
            <p:nvPr/>
          </p:nvCxnSpPr>
          <p:spPr bwMode="auto">
            <a:xfrm>
              <a:off x="2134" y="2352"/>
              <a:ext cx="619" cy="240"/>
            </a:xfrm>
            <a:prstGeom prst="bentConnector2">
              <a:avLst/>
            </a:prstGeom>
            <a:noFill/>
            <a:ln w="12700">
              <a:solidFill>
                <a:schemeClr val="tx1"/>
              </a:solidFill>
              <a:miter lim="800000"/>
              <a:headEnd type="none" w="lg" len="lg"/>
              <a:tailEnd type="none" w="lg" len="lg"/>
            </a:ln>
            <a:effectLst/>
          </p:spPr>
        </p:cxnSp>
        <p:grpSp>
          <p:nvGrpSpPr>
            <p:cNvPr id="310283" name="Group 11"/>
            <p:cNvGrpSpPr>
              <a:grpSpLocks/>
            </p:cNvGrpSpPr>
            <p:nvPr/>
          </p:nvGrpSpPr>
          <p:grpSpPr bwMode="auto">
            <a:xfrm>
              <a:off x="663" y="2592"/>
              <a:ext cx="578" cy="576"/>
              <a:chOff x="1190" y="2640"/>
              <a:chExt cx="874" cy="722"/>
            </a:xfrm>
          </p:grpSpPr>
          <p:sp>
            <p:nvSpPr>
              <p:cNvPr id="310284" name="Text Box 12"/>
              <p:cNvSpPr txBox="1">
                <a:spLocks noChangeArrowheads="1"/>
              </p:cNvSpPr>
              <p:nvPr/>
            </p:nvSpPr>
            <p:spPr bwMode="auto">
              <a:xfrm>
                <a:off x="1638" y="2640"/>
                <a:ext cx="175" cy="290"/>
              </a:xfrm>
              <a:prstGeom prst="rect">
                <a:avLst/>
              </a:prstGeom>
              <a:noFill/>
              <a:ln w="12700">
                <a:noFill/>
                <a:miter lim="800000"/>
                <a:headEnd type="none" w="lg" len="lg"/>
                <a:tailEnd type="none" w="lg" len="lg"/>
              </a:ln>
              <a:effectLst/>
            </p:spPr>
            <p:txBody>
              <a:bodyPr wrap="none">
                <a:spAutoFit/>
              </a:bodyPr>
              <a:lstStyle/>
              <a:p>
                <a:endParaRPr lang="en-US"/>
              </a:p>
            </p:txBody>
          </p:sp>
          <p:sp>
            <p:nvSpPr>
              <p:cNvPr id="310285" name="Text Box 13"/>
              <p:cNvSpPr txBox="1">
                <a:spLocks noChangeArrowheads="1"/>
              </p:cNvSpPr>
              <p:nvPr/>
            </p:nvSpPr>
            <p:spPr bwMode="auto">
              <a:xfrm>
                <a:off x="1639" y="3072"/>
                <a:ext cx="176" cy="290"/>
              </a:xfrm>
              <a:prstGeom prst="rect">
                <a:avLst/>
              </a:prstGeom>
              <a:noFill/>
              <a:ln w="12700">
                <a:noFill/>
                <a:miter lim="800000"/>
                <a:headEnd type="none" w="lg" len="lg"/>
                <a:tailEnd type="none" w="lg" len="lg"/>
              </a:ln>
              <a:effectLst/>
            </p:spPr>
            <p:txBody>
              <a:bodyPr wrap="none">
                <a:spAutoFit/>
              </a:bodyPr>
              <a:lstStyle/>
              <a:p>
                <a:endParaRPr lang="en-US"/>
              </a:p>
            </p:txBody>
          </p:sp>
          <p:sp>
            <p:nvSpPr>
              <p:cNvPr id="310286" name="Text Box 14"/>
              <p:cNvSpPr txBox="1">
                <a:spLocks noChangeArrowheads="1"/>
              </p:cNvSpPr>
              <p:nvPr/>
            </p:nvSpPr>
            <p:spPr bwMode="auto">
              <a:xfrm>
                <a:off x="1190" y="2842"/>
                <a:ext cx="412" cy="313"/>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10287" name="Line 15"/>
              <p:cNvSpPr>
                <a:spLocks noChangeShapeType="1"/>
              </p:cNvSpPr>
              <p:nvPr/>
            </p:nvSpPr>
            <p:spPr bwMode="auto">
              <a:xfrm flipH="1">
                <a:off x="1680" y="2880"/>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10288" name="Line 16"/>
              <p:cNvSpPr>
                <a:spLocks noChangeShapeType="1"/>
              </p:cNvSpPr>
              <p:nvPr/>
            </p:nvSpPr>
            <p:spPr bwMode="auto">
              <a:xfrm>
                <a:off x="1776" y="2976"/>
                <a:ext cx="192" cy="0"/>
              </a:xfrm>
              <a:prstGeom prst="line">
                <a:avLst/>
              </a:prstGeom>
              <a:noFill/>
              <a:ln w="12700">
                <a:solidFill>
                  <a:schemeClr val="tx1"/>
                </a:solidFill>
                <a:round/>
                <a:headEnd type="none" w="lg" len="lg"/>
                <a:tailEnd type="none" w="lg" len="lg"/>
              </a:ln>
              <a:effectLst/>
            </p:spPr>
            <p:txBody>
              <a:bodyPr/>
              <a:lstStyle/>
              <a:p>
                <a:endParaRPr lang="en-US"/>
              </a:p>
            </p:txBody>
          </p:sp>
          <p:sp>
            <p:nvSpPr>
              <p:cNvPr id="310289" name="Line 17"/>
              <p:cNvSpPr>
                <a:spLocks noChangeShapeType="1"/>
              </p:cNvSpPr>
              <p:nvPr/>
            </p:nvSpPr>
            <p:spPr bwMode="auto">
              <a:xfrm flipH="1">
                <a:off x="1680" y="3072"/>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10290" name="Line 18"/>
              <p:cNvSpPr>
                <a:spLocks noChangeShapeType="1"/>
              </p:cNvSpPr>
              <p:nvPr/>
            </p:nvSpPr>
            <p:spPr bwMode="auto">
              <a:xfrm>
                <a:off x="1776" y="3168"/>
                <a:ext cx="192" cy="0"/>
              </a:xfrm>
              <a:prstGeom prst="line">
                <a:avLst/>
              </a:prstGeom>
              <a:noFill/>
              <a:ln w="12700">
                <a:solidFill>
                  <a:schemeClr val="tx1"/>
                </a:solidFill>
                <a:round/>
                <a:headEnd type="none" w="lg" len="lg"/>
                <a:tailEnd type="none" w="lg" len="lg"/>
              </a:ln>
              <a:effectLst/>
            </p:spPr>
            <p:txBody>
              <a:bodyPr/>
              <a:lstStyle/>
              <a:p>
                <a:endParaRPr lang="en-US"/>
              </a:p>
            </p:txBody>
          </p:sp>
        </p:grpSp>
      </p:grpSp>
      <p:sp>
        <p:nvSpPr>
          <p:cNvPr id="310291" name="Arc 19"/>
          <p:cNvSpPr>
            <a:spLocks/>
          </p:cNvSpPr>
          <p:nvPr/>
        </p:nvSpPr>
        <p:spPr bwMode="auto">
          <a:xfrm>
            <a:off x="1417638" y="3128963"/>
            <a:ext cx="1630362" cy="914400"/>
          </a:xfrm>
          <a:custGeom>
            <a:avLst/>
            <a:gdLst>
              <a:gd name="G0" fmla="+- 21600 0 0"/>
              <a:gd name="G1" fmla="+- 21600 0 0"/>
              <a:gd name="G2" fmla="+- 21600 0 0"/>
              <a:gd name="T0" fmla="*/ 21600 w 43200"/>
              <a:gd name="T1" fmla="*/ 0 h 43200"/>
              <a:gd name="T2" fmla="*/ 6150 w 43200"/>
              <a:gd name="T3" fmla="*/ 6505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310292" name="Text Box 20"/>
          <p:cNvSpPr txBox="1">
            <a:spLocks noChangeArrowheads="1"/>
          </p:cNvSpPr>
          <p:nvPr/>
        </p:nvSpPr>
        <p:spPr bwMode="auto">
          <a:xfrm>
            <a:off x="2114550" y="3676650"/>
            <a:ext cx="247650" cy="366713"/>
          </a:xfrm>
          <a:prstGeom prst="rect">
            <a:avLst/>
          </a:prstGeom>
          <a:noFill/>
          <a:ln w="12700">
            <a:noFill/>
            <a:miter lim="800000"/>
            <a:headEnd type="none" w="lg" len="lg"/>
            <a:tailEnd type="none" w="lg" len="lg"/>
          </a:ln>
          <a:effectLst/>
        </p:spPr>
        <p:txBody>
          <a:bodyPr wrap="none">
            <a:spAutoFit/>
          </a:bodyPr>
          <a:lstStyle/>
          <a:p>
            <a:r>
              <a:rPr lang="en-US" b="1" i="1"/>
              <a:t>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5"/>
          <p:cNvSpPr>
            <a:spLocks noGrp="1"/>
          </p:cNvSpPr>
          <p:nvPr>
            <p:ph type="dt" sz="half" idx="10"/>
          </p:nvPr>
        </p:nvSpPr>
        <p:spPr/>
        <p:txBody>
          <a:bodyPr/>
          <a:lstStyle/>
          <a:p>
            <a:r>
              <a:rPr lang="en-US"/>
              <a:t>ECEN 301</a:t>
            </a:r>
          </a:p>
        </p:txBody>
      </p:sp>
      <p:sp>
        <p:nvSpPr>
          <p:cNvPr id="25" name="Footer Placeholder 6"/>
          <p:cNvSpPr>
            <a:spLocks noGrp="1"/>
          </p:cNvSpPr>
          <p:nvPr>
            <p:ph type="ftr" sz="quarter" idx="11"/>
          </p:nvPr>
        </p:nvSpPr>
        <p:spPr/>
        <p:txBody>
          <a:bodyPr/>
          <a:lstStyle/>
          <a:p>
            <a:r>
              <a:rPr lang="en-US"/>
              <a:t>Discussion #3 – Electric Power</a:t>
            </a:r>
          </a:p>
        </p:txBody>
      </p:sp>
      <p:sp>
        <p:nvSpPr>
          <p:cNvPr id="26" name="Slide Number Placeholder 7"/>
          <p:cNvSpPr>
            <a:spLocks noGrp="1"/>
          </p:cNvSpPr>
          <p:nvPr>
            <p:ph type="sldNum" sz="quarter" idx="12"/>
          </p:nvPr>
        </p:nvSpPr>
        <p:spPr/>
        <p:txBody>
          <a:bodyPr/>
          <a:lstStyle/>
          <a:p>
            <a:pPr lvl="1"/>
            <a:fld id="{D995B5EF-04A6-4BAA-A439-6E68F4F5DA7C}" type="slidenum">
              <a:rPr lang="en-US"/>
              <a:pPr lvl="1"/>
              <a:t>11</a:t>
            </a:fld>
            <a:endParaRPr lang="en-US"/>
          </a:p>
        </p:txBody>
      </p:sp>
      <p:sp>
        <p:nvSpPr>
          <p:cNvPr id="309250" name="Rectangle 2"/>
          <p:cNvSpPr>
            <a:spLocks noGrp="1" noChangeArrowheads="1"/>
          </p:cNvSpPr>
          <p:nvPr>
            <p:ph type="title"/>
          </p:nvPr>
        </p:nvSpPr>
        <p:spPr/>
        <p:txBody>
          <a:bodyPr/>
          <a:lstStyle/>
          <a:p>
            <a:r>
              <a:rPr lang="en-US"/>
              <a:t>Electric Power</a:t>
            </a:r>
          </a:p>
        </p:txBody>
      </p:sp>
      <p:sp>
        <p:nvSpPr>
          <p:cNvPr id="309251" name="Rectangle 3"/>
          <p:cNvSpPr>
            <a:spLocks noGrp="1" noChangeArrowheads="1"/>
          </p:cNvSpPr>
          <p:nvPr>
            <p:ph type="body" sz="half" idx="1"/>
          </p:nvPr>
        </p:nvSpPr>
        <p:spPr>
          <a:xfrm>
            <a:off x="406400" y="1333500"/>
            <a:ext cx="8509000" cy="1409700"/>
          </a:xfrm>
        </p:spPr>
        <p:txBody>
          <a:bodyPr/>
          <a:lstStyle/>
          <a:p>
            <a:r>
              <a:rPr lang="en-US" sz="2800" b="1" u="sng" dirty="0"/>
              <a:t>Example1</a:t>
            </a:r>
            <a:r>
              <a:rPr lang="en-US" sz="2800" dirty="0"/>
              <a:t>: find the power </a:t>
            </a:r>
            <a:r>
              <a:rPr lang="en-US" sz="2800" b="1" dirty="0"/>
              <a:t>dissipated</a:t>
            </a:r>
            <a:r>
              <a:rPr lang="en-US" sz="2800" dirty="0"/>
              <a:t> by each element.</a:t>
            </a:r>
          </a:p>
          <a:p>
            <a:pPr lvl="1"/>
            <a:r>
              <a:rPr lang="en-US" sz="2400" b="1" dirty="0" err="1"/>
              <a:t>v</a:t>
            </a:r>
            <a:r>
              <a:rPr lang="en-US" sz="2400" b="1" baseline="-25000" dirty="0" err="1"/>
              <a:t>a</a:t>
            </a:r>
            <a:r>
              <a:rPr lang="en-US" sz="2400" dirty="0"/>
              <a:t> = 8V, </a:t>
            </a:r>
            <a:r>
              <a:rPr lang="en-US" sz="2400" b="1" dirty="0" err="1"/>
              <a:t>v</a:t>
            </a:r>
            <a:r>
              <a:rPr lang="en-US" sz="2400" b="1" baseline="-25000" dirty="0" err="1"/>
              <a:t>b</a:t>
            </a:r>
            <a:r>
              <a:rPr lang="en-US" sz="2400" dirty="0"/>
              <a:t> = 4V, </a:t>
            </a:r>
            <a:r>
              <a:rPr lang="en-US" sz="2400" b="1" i="1" dirty="0" err="1"/>
              <a:t>i</a:t>
            </a:r>
            <a:r>
              <a:rPr lang="en-US" sz="2400" dirty="0"/>
              <a:t> = 0.1A</a:t>
            </a:r>
          </a:p>
        </p:txBody>
      </p:sp>
      <p:sp>
        <p:nvSpPr>
          <p:cNvPr id="309252" name="Text Box 4"/>
          <p:cNvSpPr txBox="1">
            <a:spLocks noChangeArrowheads="1"/>
          </p:cNvSpPr>
          <p:nvPr/>
        </p:nvSpPr>
        <p:spPr bwMode="auto">
          <a:xfrm>
            <a:off x="3943350" y="2514600"/>
            <a:ext cx="4972050" cy="928688"/>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Assume a </a:t>
            </a:r>
            <a:r>
              <a:rPr lang="en-US" b="1"/>
              <a:t>clockwise</a:t>
            </a:r>
            <a:r>
              <a:rPr lang="en-US"/>
              <a:t> direction of current flow</a:t>
            </a:r>
          </a:p>
          <a:p>
            <a:pPr marL="457200" indent="-457200" algn="l">
              <a:buFontTx/>
              <a:buAutoNum type="arabicPeriod"/>
            </a:pPr>
            <a:r>
              <a:rPr lang="en-US"/>
              <a:t>Label polarity of sources according to current flow</a:t>
            </a:r>
          </a:p>
        </p:txBody>
      </p:sp>
      <p:grpSp>
        <p:nvGrpSpPr>
          <p:cNvPr id="309253" name="Group 5"/>
          <p:cNvGrpSpPr>
            <a:grpSpLocks/>
          </p:cNvGrpSpPr>
          <p:nvPr/>
        </p:nvGrpSpPr>
        <p:grpSpPr bwMode="auto">
          <a:xfrm>
            <a:off x="228600" y="2209800"/>
            <a:ext cx="3489325" cy="1833563"/>
            <a:chOff x="144" y="1725"/>
            <a:chExt cx="2198" cy="1155"/>
          </a:xfrm>
        </p:grpSpPr>
        <p:sp>
          <p:nvSpPr>
            <p:cNvPr id="309254" name="Text Box 6"/>
            <p:cNvSpPr txBox="1">
              <a:spLocks noChangeArrowheads="1"/>
            </p:cNvSpPr>
            <p:nvPr/>
          </p:nvSpPr>
          <p:spPr bwMode="auto">
            <a:xfrm>
              <a:off x="1273" y="1725"/>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309255" name="Text Box 7"/>
            <p:cNvSpPr txBox="1">
              <a:spLocks noChangeArrowheads="1"/>
            </p:cNvSpPr>
            <p:nvPr/>
          </p:nvSpPr>
          <p:spPr bwMode="auto">
            <a:xfrm>
              <a:off x="1949" y="2303"/>
              <a:ext cx="116" cy="231"/>
            </a:xfrm>
            <a:prstGeom prst="rect">
              <a:avLst/>
            </a:prstGeom>
            <a:noFill/>
            <a:ln w="12700">
              <a:noFill/>
              <a:miter lim="800000"/>
              <a:headEnd type="none" w="lg" len="lg"/>
              <a:tailEnd type="none" w="lg" len="lg"/>
            </a:ln>
            <a:effectLst/>
          </p:spPr>
          <p:txBody>
            <a:bodyPr wrap="none">
              <a:spAutoFit/>
            </a:bodyPr>
            <a:lstStyle/>
            <a:p>
              <a:endParaRPr lang="en-US"/>
            </a:p>
          </p:txBody>
        </p:sp>
        <p:grpSp>
          <p:nvGrpSpPr>
            <p:cNvPr id="309256" name="Group 8"/>
            <p:cNvGrpSpPr>
              <a:grpSpLocks/>
            </p:cNvGrpSpPr>
            <p:nvPr/>
          </p:nvGrpSpPr>
          <p:grpSpPr bwMode="auto">
            <a:xfrm>
              <a:off x="144" y="1956"/>
              <a:ext cx="2198" cy="924"/>
              <a:chOff x="663" y="2244"/>
              <a:chExt cx="2198" cy="924"/>
            </a:xfrm>
          </p:grpSpPr>
          <p:cxnSp>
            <p:nvCxnSpPr>
              <p:cNvPr id="309257" name="AutoShape 9"/>
              <p:cNvCxnSpPr>
                <a:cxnSpLocks noChangeShapeType="1"/>
                <a:endCxn id="309259" idx="1"/>
              </p:cNvCxnSpPr>
              <p:nvPr/>
            </p:nvCxnSpPr>
            <p:spPr bwMode="auto">
              <a:xfrm rot="16200000">
                <a:off x="1116" y="2358"/>
                <a:ext cx="426" cy="414"/>
              </a:xfrm>
              <a:prstGeom prst="bentConnector2">
                <a:avLst/>
              </a:prstGeom>
              <a:noFill/>
              <a:ln w="12700">
                <a:solidFill>
                  <a:schemeClr val="tx1"/>
                </a:solidFill>
                <a:miter lim="800000"/>
                <a:headEnd type="none" w="lg" len="lg"/>
                <a:tailEnd type="none" w="lg" len="lg"/>
              </a:ln>
              <a:effectLst/>
            </p:spPr>
          </p:cxnSp>
          <p:cxnSp>
            <p:nvCxnSpPr>
              <p:cNvPr id="309258" name="AutoShape 10"/>
              <p:cNvCxnSpPr>
                <a:cxnSpLocks noChangeShapeType="1"/>
                <a:endCxn id="309260" idx="3"/>
              </p:cNvCxnSpPr>
              <p:nvPr/>
            </p:nvCxnSpPr>
            <p:spPr bwMode="auto">
              <a:xfrm>
                <a:off x="1116" y="3012"/>
                <a:ext cx="1637" cy="156"/>
              </a:xfrm>
              <a:prstGeom prst="bentConnector4">
                <a:avLst>
                  <a:gd name="adj1" fmla="val 120"/>
                  <a:gd name="adj2" fmla="val 192306"/>
                </a:avLst>
              </a:prstGeom>
              <a:noFill/>
              <a:ln w="12700">
                <a:solidFill>
                  <a:schemeClr val="tx1"/>
                </a:solidFill>
                <a:miter lim="800000"/>
                <a:headEnd type="none" w="lg" len="lg"/>
                <a:tailEnd type="none" w="lg" len="lg"/>
              </a:ln>
              <a:effectLst/>
            </p:spPr>
          </p:cxnSp>
          <p:sp>
            <p:nvSpPr>
              <p:cNvPr id="309259" name="Rectangle 11"/>
              <p:cNvSpPr>
                <a:spLocks noChangeArrowheads="1"/>
              </p:cNvSpPr>
              <p:nvPr/>
            </p:nvSpPr>
            <p:spPr bwMode="auto">
              <a:xfrm>
                <a:off x="1536" y="2244"/>
                <a:ext cx="598"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A</a:t>
                </a:r>
              </a:p>
            </p:txBody>
          </p:sp>
          <p:sp>
            <p:nvSpPr>
              <p:cNvPr id="309260" name="Rectangle 12"/>
              <p:cNvSpPr>
                <a:spLocks noChangeArrowheads="1"/>
              </p:cNvSpPr>
              <p:nvPr/>
            </p:nvSpPr>
            <p:spPr bwMode="auto">
              <a:xfrm rot="5400000">
                <a:off x="2465" y="2772"/>
                <a:ext cx="576"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B</a:t>
                </a:r>
              </a:p>
            </p:txBody>
          </p:sp>
          <p:cxnSp>
            <p:nvCxnSpPr>
              <p:cNvPr id="309261" name="AutoShape 13"/>
              <p:cNvCxnSpPr>
                <a:cxnSpLocks noChangeShapeType="1"/>
                <a:stCxn id="309259" idx="3"/>
                <a:endCxn id="309260" idx="1"/>
              </p:cNvCxnSpPr>
              <p:nvPr/>
            </p:nvCxnSpPr>
            <p:spPr bwMode="auto">
              <a:xfrm>
                <a:off x="2134" y="2352"/>
                <a:ext cx="619" cy="240"/>
              </a:xfrm>
              <a:prstGeom prst="bentConnector2">
                <a:avLst/>
              </a:prstGeom>
              <a:noFill/>
              <a:ln w="12700">
                <a:solidFill>
                  <a:schemeClr val="tx1"/>
                </a:solidFill>
                <a:miter lim="800000"/>
                <a:headEnd type="none" w="lg" len="lg"/>
                <a:tailEnd type="none" w="lg" len="lg"/>
              </a:ln>
              <a:effectLst/>
            </p:spPr>
          </p:cxnSp>
          <p:grpSp>
            <p:nvGrpSpPr>
              <p:cNvPr id="309262" name="Group 14"/>
              <p:cNvGrpSpPr>
                <a:grpSpLocks/>
              </p:cNvGrpSpPr>
              <p:nvPr/>
            </p:nvGrpSpPr>
            <p:grpSpPr bwMode="auto">
              <a:xfrm>
                <a:off x="663" y="2592"/>
                <a:ext cx="578" cy="576"/>
                <a:chOff x="1190" y="2640"/>
                <a:chExt cx="874" cy="722"/>
              </a:xfrm>
            </p:grpSpPr>
            <p:sp>
              <p:nvSpPr>
                <p:cNvPr id="309263" name="Text Box 15"/>
                <p:cNvSpPr txBox="1">
                  <a:spLocks noChangeArrowheads="1"/>
                </p:cNvSpPr>
                <p:nvPr/>
              </p:nvSpPr>
              <p:spPr bwMode="auto">
                <a:xfrm>
                  <a:off x="1577" y="2640"/>
                  <a:ext cx="298" cy="290"/>
                </a:xfrm>
                <a:prstGeom prst="rect">
                  <a:avLst/>
                </a:prstGeom>
                <a:noFill/>
                <a:ln w="12700">
                  <a:noFill/>
                  <a:miter lim="800000"/>
                  <a:headEnd type="none" w="lg" len="lg"/>
                  <a:tailEnd type="none" w="lg" len="lg"/>
                </a:ln>
                <a:effectLst/>
              </p:spPr>
              <p:txBody>
                <a:bodyPr wrap="none">
                  <a:spAutoFit/>
                </a:bodyPr>
                <a:lstStyle/>
                <a:p>
                  <a:r>
                    <a:rPr lang="en-US" dirty="0">
                      <a:solidFill>
                        <a:srgbClr val="800000"/>
                      </a:solidFill>
                    </a:rPr>
                    <a:t>+</a:t>
                  </a:r>
                </a:p>
              </p:txBody>
            </p:sp>
            <p:sp>
              <p:nvSpPr>
                <p:cNvPr id="309264" name="Text Box 16"/>
                <p:cNvSpPr txBox="1">
                  <a:spLocks noChangeArrowheads="1"/>
                </p:cNvSpPr>
                <p:nvPr/>
              </p:nvSpPr>
              <p:spPr bwMode="auto">
                <a:xfrm>
                  <a:off x="1585" y="3073"/>
                  <a:ext cx="284" cy="289"/>
                </a:xfrm>
                <a:prstGeom prst="rect">
                  <a:avLst/>
                </a:prstGeom>
                <a:noFill/>
                <a:ln w="12700">
                  <a:noFill/>
                  <a:miter lim="800000"/>
                  <a:headEnd type="none" w="lg" len="lg"/>
                  <a:tailEnd type="none" w="lg" len="lg"/>
                </a:ln>
                <a:effectLst/>
              </p:spPr>
              <p:txBody>
                <a:bodyPr wrap="none">
                  <a:spAutoFit/>
                </a:bodyPr>
                <a:lstStyle/>
                <a:p>
                  <a:r>
                    <a:rPr lang="en-US" dirty="0">
                      <a:solidFill>
                        <a:srgbClr val="800000"/>
                      </a:solidFill>
                    </a:rPr>
                    <a:t>_</a:t>
                  </a:r>
                </a:p>
              </p:txBody>
            </p:sp>
            <p:sp>
              <p:nvSpPr>
                <p:cNvPr id="309265" name="Text Box 17"/>
                <p:cNvSpPr txBox="1">
                  <a:spLocks noChangeArrowheads="1"/>
                </p:cNvSpPr>
                <p:nvPr/>
              </p:nvSpPr>
              <p:spPr bwMode="auto">
                <a:xfrm>
                  <a:off x="1190" y="2842"/>
                  <a:ext cx="412" cy="313"/>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09266" name="Line 18"/>
                <p:cNvSpPr>
                  <a:spLocks noChangeShapeType="1"/>
                </p:cNvSpPr>
                <p:nvPr/>
              </p:nvSpPr>
              <p:spPr bwMode="auto">
                <a:xfrm flipH="1">
                  <a:off x="1680" y="2880"/>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09267" name="Line 19"/>
                <p:cNvSpPr>
                  <a:spLocks noChangeShapeType="1"/>
                </p:cNvSpPr>
                <p:nvPr/>
              </p:nvSpPr>
              <p:spPr bwMode="auto">
                <a:xfrm>
                  <a:off x="1776" y="2976"/>
                  <a:ext cx="192" cy="0"/>
                </a:xfrm>
                <a:prstGeom prst="line">
                  <a:avLst/>
                </a:prstGeom>
                <a:noFill/>
                <a:ln w="12700">
                  <a:solidFill>
                    <a:schemeClr val="tx1"/>
                  </a:solidFill>
                  <a:round/>
                  <a:headEnd type="none" w="lg" len="lg"/>
                  <a:tailEnd type="none" w="lg" len="lg"/>
                </a:ln>
                <a:effectLst/>
              </p:spPr>
              <p:txBody>
                <a:bodyPr/>
                <a:lstStyle/>
                <a:p>
                  <a:endParaRPr lang="en-US"/>
                </a:p>
              </p:txBody>
            </p:sp>
            <p:sp>
              <p:nvSpPr>
                <p:cNvPr id="309268" name="Line 20"/>
                <p:cNvSpPr>
                  <a:spLocks noChangeShapeType="1"/>
                </p:cNvSpPr>
                <p:nvPr/>
              </p:nvSpPr>
              <p:spPr bwMode="auto">
                <a:xfrm flipH="1">
                  <a:off x="1680" y="3072"/>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09269" name="Line 21"/>
                <p:cNvSpPr>
                  <a:spLocks noChangeShapeType="1"/>
                </p:cNvSpPr>
                <p:nvPr/>
              </p:nvSpPr>
              <p:spPr bwMode="auto">
                <a:xfrm>
                  <a:off x="1776" y="3168"/>
                  <a:ext cx="192" cy="0"/>
                </a:xfrm>
                <a:prstGeom prst="line">
                  <a:avLst/>
                </a:prstGeom>
                <a:noFill/>
                <a:ln w="12700">
                  <a:solidFill>
                    <a:schemeClr val="tx1"/>
                  </a:solidFill>
                  <a:round/>
                  <a:headEnd type="none" w="lg" len="lg"/>
                  <a:tailEnd type="none" w="lg" len="lg"/>
                </a:ln>
                <a:effectLst/>
              </p:spPr>
              <p:txBody>
                <a:bodyPr/>
                <a:lstStyle/>
                <a:p>
                  <a:endParaRPr lang="en-US"/>
                </a:p>
              </p:txBody>
            </p:sp>
          </p:grpSp>
        </p:grpSp>
        <p:sp>
          <p:nvSpPr>
            <p:cNvPr id="309270" name="Arc 22"/>
            <p:cNvSpPr>
              <a:spLocks/>
            </p:cNvSpPr>
            <p:nvPr/>
          </p:nvSpPr>
          <p:spPr bwMode="auto">
            <a:xfrm>
              <a:off x="893" y="2304"/>
              <a:ext cx="1027" cy="576"/>
            </a:xfrm>
            <a:custGeom>
              <a:avLst/>
              <a:gdLst>
                <a:gd name="G0" fmla="+- 21600 0 0"/>
                <a:gd name="G1" fmla="+- 21600 0 0"/>
                <a:gd name="G2" fmla="+- 21600 0 0"/>
                <a:gd name="T0" fmla="*/ 21600 w 43200"/>
                <a:gd name="T1" fmla="*/ 0 h 43200"/>
                <a:gd name="T2" fmla="*/ 6150 w 43200"/>
                <a:gd name="T3" fmla="*/ 6505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309271" name="Text Box 23"/>
            <p:cNvSpPr txBox="1">
              <a:spLocks noChangeArrowheads="1"/>
            </p:cNvSpPr>
            <p:nvPr/>
          </p:nvSpPr>
          <p:spPr bwMode="auto">
            <a:xfrm>
              <a:off x="1332" y="2649"/>
              <a:ext cx="156" cy="231"/>
            </a:xfrm>
            <a:prstGeom prst="rect">
              <a:avLst/>
            </a:prstGeom>
            <a:noFill/>
            <a:ln w="12700">
              <a:noFill/>
              <a:miter lim="800000"/>
              <a:headEnd type="none" w="lg" len="lg"/>
              <a:tailEnd type="none" w="lg" len="lg"/>
            </a:ln>
            <a:effectLst/>
          </p:spPr>
          <p:txBody>
            <a:bodyPr wrap="none">
              <a:spAutoFit/>
            </a:bodyPr>
            <a:lstStyle/>
            <a:p>
              <a:r>
                <a:rPr lang="en-US" b="1" i="1"/>
                <a:t>i</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5"/>
          <p:cNvSpPr>
            <a:spLocks noGrp="1"/>
          </p:cNvSpPr>
          <p:nvPr>
            <p:ph type="dt" sz="half" idx="10"/>
          </p:nvPr>
        </p:nvSpPr>
        <p:spPr/>
        <p:txBody>
          <a:bodyPr/>
          <a:lstStyle/>
          <a:p>
            <a:r>
              <a:rPr lang="en-US"/>
              <a:t>ECEN 301</a:t>
            </a:r>
          </a:p>
        </p:txBody>
      </p:sp>
      <p:sp>
        <p:nvSpPr>
          <p:cNvPr id="25" name="Footer Placeholder 6"/>
          <p:cNvSpPr>
            <a:spLocks noGrp="1"/>
          </p:cNvSpPr>
          <p:nvPr>
            <p:ph type="ftr" sz="quarter" idx="11"/>
          </p:nvPr>
        </p:nvSpPr>
        <p:spPr/>
        <p:txBody>
          <a:bodyPr/>
          <a:lstStyle/>
          <a:p>
            <a:r>
              <a:rPr lang="en-US"/>
              <a:t>Discussion #3 – Electric Power</a:t>
            </a:r>
          </a:p>
        </p:txBody>
      </p:sp>
      <p:sp>
        <p:nvSpPr>
          <p:cNvPr id="26" name="Slide Number Placeholder 7"/>
          <p:cNvSpPr>
            <a:spLocks noGrp="1"/>
          </p:cNvSpPr>
          <p:nvPr>
            <p:ph type="sldNum" sz="quarter" idx="12"/>
          </p:nvPr>
        </p:nvSpPr>
        <p:spPr/>
        <p:txBody>
          <a:bodyPr/>
          <a:lstStyle/>
          <a:p>
            <a:pPr lvl="1"/>
            <a:fld id="{ACD8407E-6963-4D94-B54D-C4959009A538}" type="slidenum">
              <a:rPr lang="en-US"/>
              <a:pPr lvl="1"/>
              <a:t>12</a:t>
            </a:fld>
            <a:endParaRPr lang="en-US"/>
          </a:p>
        </p:txBody>
      </p:sp>
      <p:sp>
        <p:nvSpPr>
          <p:cNvPr id="308226" name="Rectangle 2"/>
          <p:cNvSpPr>
            <a:spLocks noGrp="1" noChangeArrowheads="1"/>
          </p:cNvSpPr>
          <p:nvPr>
            <p:ph type="title"/>
          </p:nvPr>
        </p:nvSpPr>
        <p:spPr/>
        <p:txBody>
          <a:bodyPr/>
          <a:lstStyle/>
          <a:p>
            <a:r>
              <a:rPr lang="en-US"/>
              <a:t>Electric Power</a:t>
            </a:r>
          </a:p>
        </p:txBody>
      </p:sp>
      <p:sp>
        <p:nvSpPr>
          <p:cNvPr id="308227" name="Rectangle 3"/>
          <p:cNvSpPr>
            <a:spLocks noGrp="1" noChangeArrowheads="1"/>
          </p:cNvSpPr>
          <p:nvPr>
            <p:ph type="body" sz="half" idx="1"/>
          </p:nvPr>
        </p:nvSpPr>
        <p:spPr>
          <a:xfrm>
            <a:off x="406400" y="1333500"/>
            <a:ext cx="8509000" cy="1409700"/>
          </a:xfrm>
        </p:spPr>
        <p:txBody>
          <a:bodyPr/>
          <a:lstStyle/>
          <a:p>
            <a:r>
              <a:rPr lang="en-US" sz="2800" b="1" u="sng" dirty="0"/>
              <a:t>Example1</a:t>
            </a:r>
            <a:r>
              <a:rPr lang="en-US" sz="2800" dirty="0"/>
              <a:t>: find the power </a:t>
            </a:r>
            <a:r>
              <a:rPr lang="en-US" sz="2800" b="1" dirty="0"/>
              <a:t>dissipated</a:t>
            </a:r>
            <a:r>
              <a:rPr lang="en-US" sz="2800" dirty="0"/>
              <a:t> by each element.</a:t>
            </a:r>
          </a:p>
          <a:p>
            <a:pPr lvl="1"/>
            <a:r>
              <a:rPr lang="en-US" sz="2400" b="1" dirty="0" err="1"/>
              <a:t>v</a:t>
            </a:r>
            <a:r>
              <a:rPr lang="en-US" sz="2400" b="1" baseline="-25000" dirty="0" err="1"/>
              <a:t>a</a:t>
            </a:r>
            <a:r>
              <a:rPr lang="en-US" sz="2400" dirty="0"/>
              <a:t> = 8V, </a:t>
            </a:r>
            <a:r>
              <a:rPr lang="en-US" sz="2400" b="1" dirty="0" err="1"/>
              <a:t>v</a:t>
            </a:r>
            <a:r>
              <a:rPr lang="en-US" sz="2400" b="1" baseline="-25000" dirty="0" err="1"/>
              <a:t>b</a:t>
            </a:r>
            <a:r>
              <a:rPr lang="en-US" sz="2400" dirty="0"/>
              <a:t> = 4V, </a:t>
            </a:r>
            <a:r>
              <a:rPr lang="en-US" sz="2400" b="1" i="1" dirty="0" err="1"/>
              <a:t>i</a:t>
            </a:r>
            <a:r>
              <a:rPr lang="en-US" sz="2400" dirty="0"/>
              <a:t> = 0.1A</a:t>
            </a:r>
          </a:p>
        </p:txBody>
      </p:sp>
      <p:sp>
        <p:nvSpPr>
          <p:cNvPr id="308228" name="Text Box 4"/>
          <p:cNvSpPr txBox="1">
            <a:spLocks noChangeArrowheads="1"/>
          </p:cNvSpPr>
          <p:nvPr/>
        </p:nvSpPr>
        <p:spPr bwMode="auto">
          <a:xfrm>
            <a:off x="3943350" y="2514600"/>
            <a:ext cx="4972050" cy="1477963"/>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Assume a </a:t>
            </a:r>
            <a:r>
              <a:rPr lang="en-US" b="1"/>
              <a:t>clockwise</a:t>
            </a:r>
            <a:r>
              <a:rPr lang="en-US"/>
              <a:t> direction of current flow</a:t>
            </a:r>
          </a:p>
          <a:p>
            <a:pPr marL="457200" indent="-457200" algn="l">
              <a:buFontTx/>
              <a:buAutoNum type="arabicPeriod"/>
            </a:pPr>
            <a:r>
              <a:rPr lang="en-US"/>
              <a:t>Label polarity of sources according to current flow</a:t>
            </a:r>
          </a:p>
          <a:p>
            <a:pPr marL="457200" indent="-457200" algn="l">
              <a:buFontTx/>
              <a:buAutoNum type="arabicPeriod"/>
            </a:pPr>
            <a:r>
              <a:rPr lang="en-US"/>
              <a:t>Label polarity of loads according to current flow</a:t>
            </a:r>
          </a:p>
        </p:txBody>
      </p:sp>
      <p:grpSp>
        <p:nvGrpSpPr>
          <p:cNvPr id="308229" name="Group 5"/>
          <p:cNvGrpSpPr>
            <a:grpSpLocks/>
          </p:cNvGrpSpPr>
          <p:nvPr/>
        </p:nvGrpSpPr>
        <p:grpSpPr bwMode="auto">
          <a:xfrm>
            <a:off x="228600" y="2209800"/>
            <a:ext cx="3489325" cy="1833563"/>
            <a:chOff x="144" y="1725"/>
            <a:chExt cx="2198" cy="1155"/>
          </a:xfrm>
        </p:grpSpPr>
        <p:sp>
          <p:nvSpPr>
            <p:cNvPr id="308230" name="Text Box 6"/>
            <p:cNvSpPr txBox="1">
              <a:spLocks noChangeArrowheads="1"/>
            </p:cNvSpPr>
            <p:nvPr/>
          </p:nvSpPr>
          <p:spPr bwMode="auto">
            <a:xfrm>
              <a:off x="1041" y="1725"/>
              <a:ext cx="581" cy="231"/>
            </a:xfrm>
            <a:prstGeom prst="rect">
              <a:avLst/>
            </a:prstGeom>
            <a:noFill/>
            <a:ln w="12700">
              <a:noFill/>
              <a:miter lim="800000"/>
              <a:headEnd type="none" w="lg" len="lg"/>
              <a:tailEnd type="none" w="lg" len="lg"/>
            </a:ln>
            <a:effectLst/>
          </p:spPr>
          <p:txBody>
            <a:bodyPr wrap="none">
              <a:spAutoFit/>
            </a:bodyPr>
            <a:lstStyle/>
            <a:p>
              <a:r>
                <a:rPr lang="en-US" dirty="0">
                  <a:solidFill>
                    <a:srgbClr val="800000"/>
                  </a:solidFill>
                </a:rPr>
                <a:t>+   </a:t>
              </a:r>
              <a:r>
                <a:rPr lang="en-US" b="1" dirty="0" err="1">
                  <a:solidFill>
                    <a:srgbClr val="800000"/>
                  </a:solidFill>
                </a:rPr>
                <a:t>v</a:t>
              </a:r>
              <a:r>
                <a:rPr lang="en-US" b="1" baseline="-25000" dirty="0" err="1">
                  <a:solidFill>
                    <a:srgbClr val="800000"/>
                  </a:solidFill>
                </a:rPr>
                <a:t>a</a:t>
              </a:r>
              <a:r>
                <a:rPr lang="en-US" b="1" baseline="-25000" dirty="0">
                  <a:solidFill>
                    <a:srgbClr val="800000"/>
                  </a:solidFill>
                </a:rPr>
                <a:t>  </a:t>
              </a:r>
              <a:r>
                <a:rPr lang="en-US" dirty="0">
                  <a:solidFill>
                    <a:srgbClr val="800000"/>
                  </a:solidFill>
                </a:rPr>
                <a:t> –</a:t>
              </a:r>
            </a:p>
          </p:txBody>
        </p:sp>
        <p:sp>
          <p:nvSpPr>
            <p:cNvPr id="308231" name="Text Box 7"/>
            <p:cNvSpPr txBox="1">
              <a:spLocks noChangeArrowheads="1"/>
            </p:cNvSpPr>
            <p:nvPr/>
          </p:nvSpPr>
          <p:spPr bwMode="auto">
            <a:xfrm>
              <a:off x="1887" y="2303"/>
              <a:ext cx="241" cy="577"/>
            </a:xfrm>
            <a:prstGeom prst="rect">
              <a:avLst/>
            </a:prstGeom>
            <a:noFill/>
            <a:ln w="12700">
              <a:noFill/>
              <a:miter lim="800000"/>
              <a:headEnd type="none" w="lg" len="lg"/>
              <a:tailEnd type="none" w="lg" len="lg"/>
            </a:ln>
            <a:effectLst/>
          </p:spPr>
          <p:txBody>
            <a:bodyPr wrap="none">
              <a:spAutoFit/>
            </a:bodyPr>
            <a:lstStyle/>
            <a:p>
              <a:r>
                <a:rPr lang="en-US" dirty="0">
                  <a:solidFill>
                    <a:srgbClr val="800000"/>
                  </a:solidFill>
                </a:rPr>
                <a:t>+</a:t>
              </a:r>
            </a:p>
            <a:p>
              <a:r>
                <a:rPr lang="en-US" b="1" dirty="0" err="1">
                  <a:solidFill>
                    <a:srgbClr val="800000"/>
                  </a:solidFill>
                </a:rPr>
                <a:t>v</a:t>
              </a:r>
              <a:r>
                <a:rPr lang="en-US" b="1" baseline="-25000" dirty="0" err="1">
                  <a:solidFill>
                    <a:srgbClr val="800000"/>
                  </a:solidFill>
                </a:rPr>
                <a:t>b</a:t>
              </a:r>
              <a:endParaRPr lang="en-US" dirty="0">
                <a:solidFill>
                  <a:srgbClr val="800000"/>
                </a:solidFill>
              </a:endParaRPr>
            </a:p>
            <a:p>
              <a:r>
                <a:rPr lang="en-US" dirty="0">
                  <a:solidFill>
                    <a:srgbClr val="800000"/>
                  </a:solidFill>
                </a:rPr>
                <a:t>–</a:t>
              </a:r>
            </a:p>
          </p:txBody>
        </p:sp>
        <p:grpSp>
          <p:nvGrpSpPr>
            <p:cNvPr id="308232" name="Group 8"/>
            <p:cNvGrpSpPr>
              <a:grpSpLocks/>
            </p:cNvGrpSpPr>
            <p:nvPr/>
          </p:nvGrpSpPr>
          <p:grpSpPr bwMode="auto">
            <a:xfrm>
              <a:off x="144" y="1956"/>
              <a:ext cx="2198" cy="924"/>
              <a:chOff x="663" y="2244"/>
              <a:chExt cx="2198" cy="924"/>
            </a:xfrm>
          </p:grpSpPr>
          <p:cxnSp>
            <p:nvCxnSpPr>
              <p:cNvPr id="308233" name="AutoShape 9"/>
              <p:cNvCxnSpPr>
                <a:cxnSpLocks noChangeShapeType="1"/>
                <a:endCxn id="308235" idx="1"/>
              </p:cNvCxnSpPr>
              <p:nvPr/>
            </p:nvCxnSpPr>
            <p:spPr bwMode="auto">
              <a:xfrm rot="16200000">
                <a:off x="1116" y="2358"/>
                <a:ext cx="426" cy="414"/>
              </a:xfrm>
              <a:prstGeom prst="bentConnector2">
                <a:avLst/>
              </a:prstGeom>
              <a:noFill/>
              <a:ln w="12700">
                <a:solidFill>
                  <a:schemeClr val="tx1"/>
                </a:solidFill>
                <a:miter lim="800000"/>
                <a:headEnd type="none" w="lg" len="lg"/>
                <a:tailEnd type="none" w="lg" len="lg"/>
              </a:ln>
              <a:effectLst/>
            </p:spPr>
          </p:cxnSp>
          <p:cxnSp>
            <p:nvCxnSpPr>
              <p:cNvPr id="308234" name="AutoShape 10"/>
              <p:cNvCxnSpPr>
                <a:cxnSpLocks noChangeShapeType="1"/>
                <a:endCxn id="308236" idx="3"/>
              </p:cNvCxnSpPr>
              <p:nvPr/>
            </p:nvCxnSpPr>
            <p:spPr bwMode="auto">
              <a:xfrm>
                <a:off x="1116" y="3012"/>
                <a:ext cx="1637" cy="156"/>
              </a:xfrm>
              <a:prstGeom prst="bentConnector4">
                <a:avLst>
                  <a:gd name="adj1" fmla="val 120"/>
                  <a:gd name="adj2" fmla="val 192306"/>
                </a:avLst>
              </a:prstGeom>
              <a:noFill/>
              <a:ln w="12700">
                <a:solidFill>
                  <a:schemeClr val="tx1"/>
                </a:solidFill>
                <a:miter lim="800000"/>
                <a:headEnd type="none" w="lg" len="lg"/>
                <a:tailEnd type="none" w="lg" len="lg"/>
              </a:ln>
              <a:effectLst/>
            </p:spPr>
          </p:cxnSp>
          <p:sp>
            <p:nvSpPr>
              <p:cNvPr id="308235" name="Rectangle 11"/>
              <p:cNvSpPr>
                <a:spLocks noChangeArrowheads="1"/>
              </p:cNvSpPr>
              <p:nvPr/>
            </p:nvSpPr>
            <p:spPr bwMode="auto">
              <a:xfrm>
                <a:off x="1536" y="2244"/>
                <a:ext cx="598"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A</a:t>
                </a:r>
              </a:p>
            </p:txBody>
          </p:sp>
          <p:sp>
            <p:nvSpPr>
              <p:cNvPr id="308236" name="Rectangle 12"/>
              <p:cNvSpPr>
                <a:spLocks noChangeArrowheads="1"/>
              </p:cNvSpPr>
              <p:nvPr/>
            </p:nvSpPr>
            <p:spPr bwMode="auto">
              <a:xfrm rot="5400000">
                <a:off x="2465" y="2772"/>
                <a:ext cx="576"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B</a:t>
                </a:r>
              </a:p>
            </p:txBody>
          </p:sp>
          <p:cxnSp>
            <p:nvCxnSpPr>
              <p:cNvPr id="308237" name="AutoShape 13"/>
              <p:cNvCxnSpPr>
                <a:cxnSpLocks noChangeShapeType="1"/>
                <a:stCxn id="308235" idx="3"/>
                <a:endCxn id="308236" idx="1"/>
              </p:cNvCxnSpPr>
              <p:nvPr/>
            </p:nvCxnSpPr>
            <p:spPr bwMode="auto">
              <a:xfrm>
                <a:off x="2134" y="2352"/>
                <a:ext cx="619" cy="240"/>
              </a:xfrm>
              <a:prstGeom prst="bentConnector2">
                <a:avLst/>
              </a:prstGeom>
              <a:noFill/>
              <a:ln w="12700">
                <a:solidFill>
                  <a:schemeClr val="tx1"/>
                </a:solidFill>
                <a:miter lim="800000"/>
                <a:headEnd type="none" w="lg" len="lg"/>
                <a:tailEnd type="none" w="lg" len="lg"/>
              </a:ln>
              <a:effectLst/>
            </p:spPr>
          </p:cxnSp>
          <p:grpSp>
            <p:nvGrpSpPr>
              <p:cNvPr id="308238" name="Group 14"/>
              <p:cNvGrpSpPr>
                <a:grpSpLocks/>
              </p:cNvGrpSpPr>
              <p:nvPr/>
            </p:nvGrpSpPr>
            <p:grpSpPr bwMode="auto">
              <a:xfrm>
                <a:off x="663" y="2592"/>
                <a:ext cx="578" cy="576"/>
                <a:chOff x="1190" y="2640"/>
                <a:chExt cx="874" cy="722"/>
              </a:xfrm>
            </p:grpSpPr>
            <p:sp>
              <p:nvSpPr>
                <p:cNvPr id="308239" name="Text Box 15"/>
                <p:cNvSpPr txBox="1">
                  <a:spLocks noChangeArrowheads="1"/>
                </p:cNvSpPr>
                <p:nvPr/>
              </p:nvSpPr>
              <p:spPr bwMode="auto">
                <a:xfrm>
                  <a:off x="1577" y="2640"/>
                  <a:ext cx="298" cy="290"/>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08240" name="Text Box 16"/>
                <p:cNvSpPr txBox="1">
                  <a:spLocks noChangeArrowheads="1"/>
                </p:cNvSpPr>
                <p:nvPr/>
              </p:nvSpPr>
              <p:spPr bwMode="auto">
                <a:xfrm>
                  <a:off x="1585" y="3073"/>
                  <a:ext cx="284" cy="289"/>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308241" name="Text Box 17"/>
                <p:cNvSpPr txBox="1">
                  <a:spLocks noChangeArrowheads="1"/>
                </p:cNvSpPr>
                <p:nvPr/>
              </p:nvSpPr>
              <p:spPr bwMode="auto">
                <a:xfrm>
                  <a:off x="1190" y="2842"/>
                  <a:ext cx="412" cy="313"/>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08242" name="Line 18"/>
                <p:cNvSpPr>
                  <a:spLocks noChangeShapeType="1"/>
                </p:cNvSpPr>
                <p:nvPr/>
              </p:nvSpPr>
              <p:spPr bwMode="auto">
                <a:xfrm flipH="1">
                  <a:off x="1680" y="2880"/>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08243" name="Line 19"/>
                <p:cNvSpPr>
                  <a:spLocks noChangeShapeType="1"/>
                </p:cNvSpPr>
                <p:nvPr/>
              </p:nvSpPr>
              <p:spPr bwMode="auto">
                <a:xfrm>
                  <a:off x="1776" y="2976"/>
                  <a:ext cx="192" cy="0"/>
                </a:xfrm>
                <a:prstGeom prst="line">
                  <a:avLst/>
                </a:prstGeom>
                <a:noFill/>
                <a:ln w="12700">
                  <a:solidFill>
                    <a:schemeClr val="tx1"/>
                  </a:solidFill>
                  <a:round/>
                  <a:headEnd type="none" w="lg" len="lg"/>
                  <a:tailEnd type="none" w="lg" len="lg"/>
                </a:ln>
                <a:effectLst/>
              </p:spPr>
              <p:txBody>
                <a:bodyPr/>
                <a:lstStyle/>
                <a:p>
                  <a:endParaRPr lang="en-US"/>
                </a:p>
              </p:txBody>
            </p:sp>
            <p:sp>
              <p:nvSpPr>
                <p:cNvPr id="308244" name="Line 20"/>
                <p:cNvSpPr>
                  <a:spLocks noChangeShapeType="1"/>
                </p:cNvSpPr>
                <p:nvPr/>
              </p:nvSpPr>
              <p:spPr bwMode="auto">
                <a:xfrm flipH="1">
                  <a:off x="1680" y="3072"/>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08245" name="Line 21"/>
                <p:cNvSpPr>
                  <a:spLocks noChangeShapeType="1"/>
                </p:cNvSpPr>
                <p:nvPr/>
              </p:nvSpPr>
              <p:spPr bwMode="auto">
                <a:xfrm>
                  <a:off x="1776" y="3168"/>
                  <a:ext cx="192" cy="0"/>
                </a:xfrm>
                <a:prstGeom prst="line">
                  <a:avLst/>
                </a:prstGeom>
                <a:noFill/>
                <a:ln w="12700">
                  <a:solidFill>
                    <a:schemeClr val="tx1"/>
                  </a:solidFill>
                  <a:round/>
                  <a:headEnd type="none" w="lg" len="lg"/>
                  <a:tailEnd type="none" w="lg" len="lg"/>
                </a:ln>
                <a:effectLst/>
              </p:spPr>
              <p:txBody>
                <a:bodyPr/>
                <a:lstStyle/>
                <a:p>
                  <a:endParaRPr lang="en-US"/>
                </a:p>
              </p:txBody>
            </p:sp>
          </p:grpSp>
        </p:grpSp>
        <p:sp>
          <p:nvSpPr>
            <p:cNvPr id="308246" name="Arc 22"/>
            <p:cNvSpPr>
              <a:spLocks/>
            </p:cNvSpPr>
            <p:nvPr/>
          </p:nvSpPr>
          <p:spPr bwMode="auto">
            <a:xfrm>
              <a:off x="893" y="2304"/>
              <a:ext cx="1027" cy="576"/>
            </a:xfrm>
            <a:custGeom>
              <a:avLst/>
              <a:gdLst>
                <a:gd name="G0" fmla="+- 21600 0 0"/>
                <a:gd name="G1" fmla="+- 21600 0 0"/>
                <a:gd name="G2" fmla="+- 21600 0 0"/>
                <a:gd name="T0" fmla="*/ 21600 w 43200"/>
                <a:gd name="T1" fmla="*/ 0 h 43200"/>
                <a:gd name="T2" fmla="*/ 6150 w 43200"/>
                <a:gd name="T3" fmla="*/ 6505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308247" name="Text Box 23"/>
            <p:cNvSpPr txBox="1">
              <a:spLocks noChangeArrowheads="1"/>
            </p:cNvSpPr>
            <p:nvPr/>
          </p:nvSpPr>
          <p:spPr bwMode="auto">
            <a:xfrm>
              <a:off x="1332" y="2649"/>
              <a:ext cx="156" cy="231"/>
            </a:xfrm>
            <a:prstGeom prst="rect">
              <a:avLst/>
            </a:prstGeom>
            <a:noFill/>
            <a:ln w="12700">
              <a:noFill/>
              <a:miter lim="800000"/>
              <a:headEnd type="none" w="lg" len="lg"/>
              <a:tailEnd type="none" w="lg" len="lg"/>
            </a:ln>
            <a:effectLst/>
          </p:spPr>
          <p:txBody>
            <a:bodyPr wrap="none">
              <a:spAutoFit/>
            </a:bodyPr>
            <a:lstStyle/>
            <a:p>
              <a:r>
                <a:rPr lang="en-US" b="1" i="1"/>
                <a:t>i</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5"/>
          <p:cNvSpPr>
            <a:spLocks noGrp="1"/>
          </p:cNvSpPr>
          <p:nvPr>
            <p:ph type="dt" sz="half" idx="10"/>
          </p:nvPr>
        </p:nvSpPr>
        <p:spPr/>
        <p:txBody>
          <a:bodyPr/>
          <a:lstStyle/>
          <a:p>
            <a:r>
              <a:rPr lang="en-US"/>
              <a:t>ECEN 301</a:t>
            </a:r>
          </a:p>
        </p:txBody>
      </p:sp>
      <p:sp>
        <p:nvSpPr>
          <p:cNvPr id="25" name="Footer Placeholder 6"/>
          <p:cNvSpPr>
            <a:spLocks noGrp="1"/>
          </p:cNvSpPr>
          <p:nvPr>
            <p:ph type="ftr" sz="quarter" idx="11"/>
          </p:nvPr>
        </p:nvSpPr>
        <p:spPr/>
        <p:txBody>
          <a:bodyPr/>
          <a:lstStyle/>
          <a:p>
            <a:r>
              <a:rPr lang="en-US"/>
              <a:t>Discussion #3 – Electric Power</a:t>
            </a:r>
          </a:p>
        </p:txBody>
      </p:sp>
      <p:sp>
        <p:nvSpPr>
          <p:cNvPr id="26" name="Slide Number Placeholder 7"/>
          <p:cNvSpPr>
            <a:spLocks noGrp="1"/>
          </p:cNvSpPr>
          <p:nvPr>
            <p:ph type="sldNum" sz="quarter" idx="12"/>
          </p:nvPr>
        </p:nvSpPr>
        <p:spPr/>
        <p:txBody>
          <a:bodyPr/>
          <a:lstStyle/>
          <a:p>
            <a:pPr lvl="1"/>
            <a:fld id="{C46E33FC-FAC3-4AE3-94DA-FAEBDD44584B}" type="slidenum">
              <a:rPr lang="en-US"/>
              <a:pPr lvl="1"/>
              <a:t>13</a:t>
            </a:fld>
            <a:endParaRPr lang="en-US"/>
          </a:p>
        </p:txBody>
      </p:sp>
      <p:sp>
        <p:nvSpPr>
          <p:cNvPr id="307202" name="Rectangle 2"/>
          <p:cNvSpPr>
            <a:spLocks noGrp="1" noChangeArrowheads="1"/>
          </p:cNvSpPr>
          <p:nvPr>
            <p:ph type="title"/>
          </p:nvPr>
        </p:nvSpPr>
        <p:spPr/>
        <p:txBody>
          <a:bodyPr/>
          <a:lstStyle/>
          <a:p>
            <a:r>
              <a:rPr lang="en-US"/>
              <a:t>Electric Power</a:t>
            </a:r>
          </a:p>
        </p:txBody>
      </p:sp>
      <p:sp>
        <p:nvSpPr>
          <p:cNvPr id="307203" name="Rectangle 3"/>
          <p:cNvSpPr>
            <a:spLocks noGrp="1" noChangeArrowheads="1"/>
          </p:cNvSpPr>
          <p:nvPr>
            <p:ph type="body" sz="half" idx="1"/>
          </p:nvPr>
        </p:nvSpPr>
        <p:spPr>
          <a:xfrm>
            <a:off x="406400" y="1333500"/>
            <a:ext cx="8509000" cy="1409700"/>
          </a:xfrm>
        </p:spPr>
        <p:txBody>
          <a:bodyPr/>
          <a:lstStyle/>
          <a:p>
            <a:r>
              <a:rPr lang="en-US" sz="2800" b="1" u="sng" dirty="0"/>
              <a:t>Example1</a:t>
            </a:r>
            <a:r>
              <a:rPr lang="en-US" sz="2800" dirty="0"/>
              <a:t>: find the power </a:t>
            </a:r>
            <a:r>
              <a:rPr lang="en-US" sz="2800" b="1" dirty="0"/>
              <a:t>dissipated</a:t>
            </a:r>
            <a:r>
              <a:rPr lang="en-US" sz="2800" dirty="0"/>
              <a:t> by each element.</a:t>
            </a:r>
          </a:p>
          <a:p>
            <a:pPr lvl="1"/>
            <a:r>
              <a:rPr lang="en-US" sz="2400" b="1" dirty="0" err="1"/>
              <a:t>v</a:t>
            </a:r>
            <a:r>
              <a:rPr lang="en-US" sz="2400" b="1" baseline="-25000" dirty="0" err="1"/>
              <a:t>a</a:t>
            </a:r>
            <a:r>
              <a:rPr lang="en-US" sz="2400" dirty="0"/>
              <a:t> = 8V, </a:t>
            </a:r>
            <a:r>
              <a:rPr lang="en-US" sz="2400" b="1" dirty="0" err="1"/>
              <a:t>v</a:t>
            </a:r>
            <a:r>
              <a:rPr lang="en-US" sz="2400" b="1" baseline="-25000" dirty="0" err="1"/>
              <a:t>b</a:t>
            </a:r>
            <a:r>
              <a:rPr lang="en-US" sz="2400" dirty="0"/>
              <a:t> = 4V, </a:t>
            </a:r>
            <a:r>
              <a:rPr lang="en-US" sz="2400" b="1" i="1" dirty="0" err="1"/>
              <a:t>i</a:t>
            </a:r>
            <a:r>
              <a:rPr lang="en-US" sz="2400" dirty="0"/>
              <a:t> = 0.1A</a:t>
            </a:r>
          </a:p>
        </p:txBody>
      </p:sp>
      <p:sp>
        <p:nvSpPr>
          <p:cNvPr id="307204" name="Text Box 4"/>
          <p:cNvSpPr txBox="1">
            <a:spLocks noChangeArrowheads="1"/>
          </p:cNvSpPr>
          <p:nvPr/>
        </p:nvSpPr>
        <p:spPr bwMode="auto">
          <a:xfrm>
            <a:off x="3943350" y="2514600"/>
            <a:ext cx="4972050" cy="1752600"/>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Assume a </a:t>
            </a:r>
            <a:r>
              <a:rPr lang="en-US" b="1"/>
              <a:t>clockwise</a:t>
            </a:r>
            <a:r>
              <a:rPr lang="en-US"/>
              <a:t> direction of current flow</a:t>
            </a:r>
          </a:p>
          <a:p>
            <a:pPr marL="457200" indent="-457200" algn="l">
              <a:buFontTx/>
              <a:buAutoNum type="arabicPeriod"/>
            </a:pPr>
            <a:r>
              <a:rPr lang="en-US"/>
              <a:t>Label polarity of sources according to current flow</a:t>
            </a:r>
          </a:p>
          <a:p>
            <a:pPr marL="457200" indent="-457200" algn="l">
              <a:buFontTx/>
              <a:buAutoNum type="arabicPeriod"/>
            </a:pPr>
            <a:r>
              <a:rPr lang="en-US"/>
              <a:t>Label polarity of loads according to current flow</a:t>
            </a:r>
          </a:p>
          <a:p>
            <a:pPr marL="457200" indent="-457200" algn="l">
              <a:buFontTx/>
              <a:buAutoNum type="arabicPeriod"/>
            </a:pPr>
            <a:r>
              <a:rPr lang="en-US"/>
              <a:t>Calculate power dissipated in each element</a:t>
            </a:r>
          </a:p>
        </p:txBody>
      </p:sp>
      <p:grpSp>
        <p:nvGrpSpPr>
          <p:cNvPr id="307205" name="Group 5"/>
          <p:cNvGrpSpPr>
            <a:grpSpLocks/>
          </p:cNvGrpSpPr>
          <p:nvPr/>
        </p:nvGrpSpPr>
        <p:grpSpPr bwMode="auto">
          <a:xfrm>
            <a:off x="228600" y="2209800"/>
            <a:ext cx="3489325" cy="1833563"/>
            <a:chOff x="144" y="1725"/>
            <a:chExt cx="2198" cy="1155"/>
          </a:xfrm>
        </p:grpSpPr>
        <p:sp>
          <p:nvSpPr>
            <p:cNvPr id="307206" name="Text Box 6"/>
            <p:cNvSpPr txBox="1">
              <a:spLocks noChangeArrowheads="1"/>
            </p:cNvSpPr>
            <p:nvPr/>
          </p:nvSpPr>
          <p:spPr bwMode="auto">
            <a:xfrm>
              <a:off x="1041" y="1725"/>
              <a:ext cx="581" cy="231"/>
            </a:xfrm>
            <a:prstGeom prst="rect">
              <a:avLst/>
            </a:prstGeom>
            <a:noFill/>
            <a:ln w="12700">
              <a:noFill/>
              <a:miter lim="800000"/>
              <a:headEnd type="none" w="lg" len="lg"/>
              <a:tailEnd type="none" w="lg" len="lg"/>
            </a:ln>
            <a:effectLst/>
          </p:spPr>
          <p:txBody>
            <a:bodyPr wrap="none">
              <a:spAutoFit/>
            </a:bodyPr>
            <a:lstStyle/>
            <a:p>
              <a:r>
                <a:rPr lang="en-US"/>
                <a:t>+   </a:t>
              </a:r>
              <a:r>
                <a:rPr lang="en-US" b="1"/>
                <a:t>v</a:t>
              </a:r>
              <a:r>
                <a:rPr lang="en-US" b="1" baseline="-25000"/>
                <a:t>a  </a:t>
              </a:r>
              <a:r>
                <a:rPr lang="en-US"/>
                <a:t> –</a:t>
              </a:r>
            </a:p>
          </p:txBody>
        </p:sp>
        <p:sp>
          <p:nvSpPr>
            <p:cNvPr id="307207" name="Text Box 7"/>
            <p:cNvSpPr txBox="1">
              <a:spLocks noChangeArrowheads="1"/>
            </p:cNvSpPr>
            <p:nvPr/>
          </p:nvSpPr>
          <p:spPr bwMode="auto">
            <a:xfrm>
              <a:off x="1887" y="2303"/>
              <a:ext cx="241"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v</a:t>
              </a:r>
              <a:r>
                <a:rPr lang="en-US" b="1" baseline="-25000"/>
                <a:t>b</a:t>
              </a:r>
              <a:endParaRPr lang="en-US"/>
            </a:p>
            <a:p>
              <a:r>
                <a:rPr lang="en-US"/>
                <a:t>–</a:t>
              </a:r>
            </a:p>
          </p:txBody>
        </p:sp>
        <p:grpSp>
          <p:nvGrpSpPr>
            <p:cNvPr id="307208" name="Group 8"/>
            <p:cNvGrpSpPr>
              <a:grpSpLocks/>
            </p:cNvGrpSpPr>
            <p:nvPr/>
          </p:nvGrpSpPr>
          <p:grpSpPr bwMode="auto">
            <a:xfrm>
              <a:off x="144" y="1956"/>
              <a:ext cx="2198" cy="924"/>
              <a:chOff x="663" y="2244"/>
              <a:chExt cx="2198" cy="924"/>
            </a:xfrm>
          </p:grpSpPr>
          <p:cxnSp>
            <p:nvCxnSpPr>
              <p:cNvPr id="307209" name="AutoShape 9"/>
              <p:cNvCxnSpPr>
                <a:cxnSpLocks noChangeShapeType="1"/>
                <a:endCxn id="307211" idx="1"/>
              </p:cNvCxnSpPr>
              <p:nvPr/>
            </p:nvCxnSpPr>
            <p:spPr bwMode="auto">
              <a:xfrm rot="16200000">
                <a:off x="1116" y="2358"/>
                <a:ext cx="426" cy="414"/>
              </a:xfrm>
              <a:prstGeom prst="bentConnector2">
                <a:avLst/>
              </a:prstGeom>
              <a:noFill/>
              <a:ln w="12700">
                <a:solidFill>
                  <a:schemeClr val="tx1"/>
                </a:solidFill>
                <a:miter lim="800000"/>
                <a:headEnd type="none" w="lg" len="lg"/>
                <a:tailEnd type="none" w="lg" len="lg"/>
              </a:ln>
              <a:effectLst/>
            </p:spPr>
          </p:cxnSp>
          <p:cxnSp>
            <p:nvCxnSpPr>
              <p:cNvPr id="307210" name="AutoShape 10"/>
              <p:cNvCxnSpPr>
                <a:cxnSpLocks noChangeShapeType="1"/>
                <a:endCxn id="307212" idx="3"/>
              </p:cNvCxnSpPr>
              <p:nvPr/>
            </p:nvCxnSpPr>
            <p:spPr bwMode="auto">
              <a:xfrm>
                <a:off x="1116" y="3012"/>
                <a:ext cx="1637" cy="156"/>
              </a:xfrm>
              <a:prstGeom prst="bentConnector4">
                <a:avLst>
                  <a:gd name="adj1" fmla="val 120"/>
                  <a:gd name="adj2" fmla="val 192306"/>
                </a:avLst>
              </a:prstGeom>
              <a:noFill/>
              <a:ln w="12700">
                <a:solidFill>
                  <a:schemeClr val="tx1"/>
                </a:solidFill>
                <a:miter lim="800000"/>
                <a:headEnd type="none" w="lg" len="lg"/>
                <a:tailEnd type="none" w="lg" len="lg"/>
              </a:ln>
              <a:effectLst/>
            </p:spPr>
          </p:cxnSp>
          <p:sp>
            <p:nvSpPr>
              <p:cNvPr id="307211" name="Rectangle 11"/>
              <p:cNvSpPr>
                <a:spLocks noChangeArrowheads="1"/>
              </p:cNvSpPr>
              <p:nvPr/>
            </p:nvSpPr>
            <p:spPr bwMode="auto">
              <a:xfrm>
                <a:off x="1536" y="2244"/>
                <a:ext cx="598"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A</a:t>
                </a:r>
              </a:p>
            </p:txBody>
          </p:sp>
          <p:sp>
            <p:nvSpPr>
              <p:cNvPr id="307212" name="Rectangle 12"/>
              <p:cNvSpPr>
                <a:spLocks noChangeArrowheads="1"/>
              </p:cNvSpPr>
              <p:nvPr/>
            </p:nvSpPr>
            <p:spPr bwMode="auto">
              <a:xfrm rot="5400000">
                <a:off x="2465" y="2772"/>
                <a:ext cx="576"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B</a:t>
                </a:r>
              </a:p>
            </p:txBody>
          </p:sp>
          <p:cxnSp>
            <p:nvCxnSpPr>
              <p:cNvPr id="307213" name="AutoShape 13"/>
              <p:cNvCxnSpPr>
                <a:cxnSpLocks noChangeShapeType="1"/>
                <a:stCxn id="307211" idx="3"/>
                <a:endCxn id="307212" idx="1"/>
              </p:cNvCxnSpPr>
              <p:nvPr/>
            </p:nvCxnSpPr>
            <p:spPr bwMode="auto">
              <a:xfrm>
                <a:off x="2134" y="2352"/>
                <a:ext cx="619" cy="240"/>
              </a:xfrm>
              <a:prstGeom prst="bentConnector2">
                <a:avLst/>
              </a:prstGeom>
              <a:noFill/>
              <a:ln w="12700">
                <a:solidFill>
                  <a:schemeClr val="tx1"/>
                </a:solidFill>
                <a:miter lim="800000"/>
                <a:headEnd type="none" w="lg" len="lg"/>
                <a:tailEnd type="none" w="lg" len="lg"/>
              </a:ln>
              <a:effectLst/>
            </p:spPr>
          </p:cxnSp>
          <p:grpSp>
            <p:nvGrpSpPr>
              <p:cNvPr id="307214" name="Group 14"/>
              <p:cNvGrpSpPr>
                <a:grpSpLocks/>
              </p:cNvGrpSpPr>
              <p:nvPr/>
            </p:nvGrpSpPr>
            <p:grpSpPr bwMode="auto">
              <a:xfrm>
                <a:off x="663" y="2592"/>
                <a:ext cx="578" cy="576"/>
                <a:chOff x="1190" y="2640"/>
                <a:chExt cx="874" cy="722"/>
              </a:xfrm>
            </p:grpSpPr>
            <p:sp>
              <p:nvSpPr>
                <p:cNvPr id="307215" name="Text Box 15"/>
                <p:cNvSpPr txBox="1">
                  <a:spLocks noChangeArrowheads="1"/>
                </p:cNvSpPr>
                <p:nvPr/>
              </p:nvSpPr>
              <p:spPr bwMode="auto">
                <a:xfrm>
                  <a:off x="1577" y="2640"/>
                  <a:ext cx="298" cy="290"/>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07216" name="Text Box 16"/>
                <p:cNvSpPr txBox="1">
                  <a:spLocks noChangeArrowheads="1"/>
                </p:cNvSpPr>
                <p:nvPr/>
              </p:nvSpPr>
              <p:spPr bwMode="auto">
                <a:xfrm>
                  <a:off x="1585" y="3073"/>
                  <a:ext cx="284" cy="289"/>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307217" name="Text Box 17"/>
                <p:cNvSpPr txBox="1">
                  <a:spLocks noChangeArrowheads="1"/>
                </p:cNvSpPr>
                <p:nvPr/>
              </p:nvSpPr>
              <p:spPr bwMode="auto">
                <a:xfrm>
                  <a:off x="1190" y="2842"/>
                  <a:ext cx="412" cy="313"/>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07218" name="Line 18"/>
                <p:cNvSpPr>
                  <a:spLocks noChangeShapeType="1"/>
                </p:cNvSpPr>
                <p:nvPr/>
              </p:nvSpPr>
              <p:spPr bwMode="auto">
                <a:xfrm flipH="1">
                  <a:off x="1680" y="2880"/>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07219" name="Line 19"/>
                <p:cNvSpPr>
                  <a:spLocks noChangeShapeType="1"/>
                </p:cNvSpPr>
                <p:nvPr/>
              </p:nvSpPr>
              <p:spPr bwMode="auto">
                <a:xfrm>
                  <a:off x="1776" y="2976"/>
                  <a:ext cx="192" cy="0"/>
                </a:xfrm>
                <a:prstGeom prst="line">
                  <a:avLst/>
                </a:prstGeom>
                <a:noFill/>
                <a:ln w="12700">
                  <a:solidFill>
                    <a:schemeClr val="tx1"/>
                  </a:solidFill>
                  <a:round/>
                  <a:headEnd type="none" w="lg" len="lg"/>
                  <a:tailEnd type="none" w="lg" len="lg"/>
                </a:ln>
                <a:effectLst/>
              </p:spPr>
              <p:txBody>
                <a:bodyPr/>
                <a:lstStyle/>
                <a:p>
                  <a:endParaRPr lang="en-US"/>
                </a:p>
              </p:txBody>
            </p:sp>
            <p:sp>
              <p:nvSpPr>
                <p:cNvPr id="307220" name="Line 20"/>
                <p:cNvSpPr>
                  <a:spLocks noChangeShapeType="1"/>
                </p:cNvSpPr>
                <p:nvPr/>
              </p:nvSpPr>
              <p:spPr bwMode="auto">
                <a:xfrm flipH="1">
                  <a:off x="1680" y="3072"/>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07221" name="Line 21"/>
                <p:cNvSpPr>
                  <a:spLocks noChangeShapeType="1"/>
                </p:cNvSpPr>
                <p:nvPr/>
              </p:nvSpPr>
              <p:spPr bwMode="auto">
                <a:xfrm>
                  <a:off x="1776" y="3168"/>
                  <a:ext cx="192" cy="0"/>
                </a:xfrm>
                <a:prstGeom prst="line">
                  <a:avLst/>
                </a:prstGeom>
                <a:noFill/>
                <a:ln w="12700">
                  <a:solidFill>
                    <a:schemeClr val="tx1"/>
                  </a:solidFill>
                  <a:round/>
                  <a:headEnd type="none" w="lg" len="lg"/>
                  <a:tailEnd type="none" w="lg" len="lg"/>
                </a:ln>
                <a:effectLst/>
              </p:spPr>
              <p:txBody>
                <a:bodyPr/>
                <a:lstStyle/>
                <a:p>
                  <a:endParaRPr lang="en-US"/>
                </a:p>
              </p:txBody>
            </p:sp>
          </p:grpSp>
        </p:grpSp>
        <p:sp>
          <p:nvSpPr>
            <p:cNvPr id="307222" name="Arc 22"/>
            <p:cNvSpPr>
              <a:spLocks/>
            </p:cNvSpPr>
            <p:nvPr/>
          </p:nvSpPr>
          <p:spPr bwMode="auto">
            <a:xfrm>
              <a:off x="893" y="2304"/>
              <a:ext cx="1027" cy="576"/>
            </a:xfrm>
            <a:custGeom>
              <a:avLst/>
              <a:gdLst>
                <a:gd name="G0" fmla="+- 21600 0 0"/>
                <a:gd name="G1" fmla="+- 21600 0 0"/>
                <a:gd name="G2" fmla="+- 21600 0 0"/>
                <a:gd name="T0" fmla="*/ 21600 w 43200"/>
                <a:gd name="T1" fmla="*/ 0 h 43200"/>
                <a:gd name="T2" fmla="*/ 6150 w 43200"/>
                <a:gd name="T3" fmla="*/ 6505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307223" name="Text Box 23"/>
            <p:cNvSpPr txBox="1">
              <a:spLocks noChangeArrowheads="1"/>
            </p:cNvSpPr>
            <p:nvPr/>
          </p:nvSpPr>
          <p:spPr bwMode="auto">
            <a:xfrm>
              <a:off x="1332" y="2649"/>
              <a:ext cx="156" cy="231"/>
            </a:xfrm>
            <a:prstGeom prst="rect">
              <a:avLst/>
            </a:prstGeom>
            <a:noFill/>
            <a:ln w="12700">
              <a:noFill/>
              <a:miter lim="800000"/>
              <a:headEnd type="none" w="lg" len="lg"/>
              <a:tailEnd type="none" w="lg" len="lg"/>
            </a:ln>
            <a:effectLst/>
          </p:spPr>
          <p:txBody>
            <a:bodyPr wrap="none">
              <a:spAutoFit/>
            </a:bodyPr>
            <a:lstStyle/>
            <a:p>
              <a:r>
                <a:rPr lang="en-US" b="1" i="1"/>
                <a:t>i</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5"/>
          <p:cNvSpPr>
            <a:spLocks noGrp="1"/>
          </p:cNvSpPr>
          <p:nvPr>
            <p:ph type="dt" sz="half" idx="10"/>
          </p:nvPr>
        </p:nvSpPr>
        <p:spPr/>
        <p:txBody>
          <a:bodyPr/>
          <a:lstStyle/>
          <a:p>
            <a:r>
              <a:rPr lang="en-US"/>
              <a:t>ECEN 301</a:t>
            </a:r>
          </a:p>
        </p:txBody>
      </p:sp>
      <p:sp>
        <p:nvSpPr>
          <p:cNvPr id="26" name="Footer Placeholder 6"/>
          <p:cNvSpPr>
            <a:spLocks noGrp="1"/>
          </p:cNvSpPr>
          <p:nvPr>
            <p:ph type="ftr" sz="quarter" idx="11"/>
          </p:nvPr>
        </p:nvSpPr>
        <p:spPr/>
        <p:txBody>
          <a:bodyPr/>
          <a:lstStyle/>
          <a:p>
            <a:r>
              <a:rPr lang="en-US"/>
              <a:t>Discussion #3 – Electric Power</a:t>
            </a:r>
          </a:p>
        </p:txBody>
      </p:sp>
      <p:sp>
        <p:nvSpPr>
          <p:cNvPr id="27" name="Slide Number Placeholder 7"/>
          <p:cNvSpPr>
            <a:spLocks noGrp="1"/>
          </p:cNvSpPr>
          <p:nvPr>
            <p:ph type="sldNum" sz="quarter" idx="12"/>
          </p:nvPr>
        </p:nvSpPr>
        <p:spPr/>
        <p:txBody>
          <a:bodyPr/>
          <a:lstStyle/>
          <a:p>
            <a:pPr lvl="1"/>
            <a:fld id="{55BE3CCC-A39E-47CF-AA0F-EFFD3E13D318}" type="slidenum">
              <a:rPr lang="en-US"/>
              <a:pPr lvl="1"/>
              <a:t>14</a:t>
            </a:fld>
            <a:endParaRPr lang="en-US"/>
          </a:p>
        </p:txBody>
      </p:sp>
      <p:sp>
        <p:nvSpPr>
          <p:cNvPr id="306178" name="Rectangle 2"/>
          <p:cNvSpPr>
            <a:spLocks noGrp="1" noChangeArrowheads="1"/>
          </p:cNvSpPr>
          <p:nvPr>
            <p:ph type="title"/>
          </p:nvPr>
        </p:nvSpPr>
        <p:spPr/>
        <p:txBody>
          <a:bodyPr/>
          <a:lstStyle/>
          <a:p>
            <a:r>
              <a:rPr lang="en-US"/>
              <a:t>Electric Power</a:t>
            </a:r>
          </a:p>
        </p:txBody>
      </p:sp>
      <p:sp>
        <p:nvSpPr>
          <p:cNvPr id="306179" name="Rectangle 3"/>
          <p:cNvSpPr>
            <a:spLocks noGrp="1" noChangeArrowheads="1"/>
          </p:cNvSpPr>
          <p:nvPr>
            <p:ph type="body" sz="half" idx="1"/>
          </p:nvPr>
        </p:nvSpPr>
        <p:spPr>
          <a:xfrm>
            <a:off x="406400" y="1333500"/>
            <a:ext cx="8432800" cy="1409700"/>
          </a:xfrm>
        </p:spPr>
        <p:txBody>
          <a:bodyPr/>
          <a:lstStyle/>
          <a:p>
            <a:r>
              <a:rPr lang="en-US" sz="2800" b="1" u="sng" dirty="0"/>
              <a:t>Example1</a:t>
            </a:r>
            <a:r>
              <a:rPr lang="en-US" sz="2800" dirty="0"/>
              <a:t>: find the power </a:t>
            </a:r>
            <a:r>
              <a:rPr lang="en-US" sz="2800" b="1" dirty="0"/>
              <a:t>dissipated</a:t>
            </a:r>
            <a:r>
              <a:rPr lang="en-US" sz="2800" dirty="0"/>
              <a:t> by each element.</a:t>
            </a:r>
          </a:p>
          <a:p>
            <a:pPr lvl="1"/>
            <a:r>
              <a:rPr lang="en-US" sz="2400" b="1" dirty="0" err="1"/>
              <a:t>v</a:t>
            </a:r>
            <a:r>
              <a:rPr lang="en-US" sz="2400" b="1" baseline="-25000" dirty="0" err="1"/>
              <a:t>a</a:t>
            </a:r>
            <a:r>
              <a:rPr lang="en-US" sz="2400" dirty="0"/>
              <a:t> = 8V, </a:t>
            </a:r>
            <a:r>
              <a:rPr lang="en-US" sz="2400" b="1" dirty="0" err="1"/>
              <a:t>v</a:t>
            </a:r>
            <a:r>
              <a:rPr lang="en-US" sz="2400" b="1" baseline="-25000" dirty="0" err="1"/>
              <a:t>b</a:t>
            </a:r>
            <a:r>
              <a:rPr lang="en-US" sz="2400" dirty="0"/>
              <a:t> = 4V, </a:t>
            </a:r>
            <a:r>
              <a:rPr lang="en-US" sz="2400" b="1" i="1" dirty="0" err="1"/>
              <a:t>i</a:t>
            </a:r>
            <a:r>
              <a:rPr lang="en-US" sz="2400" dirty="0"/>
              <a:t> = 0.1A</a:t>
            </a:r>
          </a:p>
        </p:txBody>
      </p:sp>
      <p:sp>
        <p:nvSpPr>
          <p:cNvPr id="306180" name="Text Box 4"/>
          <p:cNvSpPr txBox="1">
            <a:spLocks noChangeArrowheads="1"/>
          </p:cNvSpPr>
          <p:nvPr/>
        </p:nvSpPr>
        <p:spPr bwMode="auto">
          <a:xfrm>
            <a:off x="3943350" y="2514600"/>
            <a:ext cx="4972050" cy="1752600"/>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Assume a </a:t>
            </a:r>
            <a:r>
              <a:rPr lang="en-US" b="1"/>
              <a:t>clockwise</a:t>
            </a:r>
            <a:r>
              <a:rPr lang="en-US"/>
              <a:t> direction of current flow</a:t>
            </a:r>
          </a:p>
          <a:p>
            <a:pPr marL="457200" indent="-457200" algn="l">
              <a:buFontTx/>
              <a:buAutoNum type="arabicPeriod"/>
            </a:pPr>
            <a:r>
              <a:rPr lang="en-US"/>
              <a:t>Label polarity of sources according to current flow</a:t>
            </a:r>
          </a:p>
          <a:p>
            <a:pPr marL="457200" indent="-457200" algn="l">
              <a:buFontTx/>
              <a:buAutoNum type="arabicPeriod"/>
            </a:pPr>
            <a:r>
              <a:rPr lang="en-US"/>
              <a:t>Label polarity of loads according to current flow</a:t>
            </a:r>
          </a:p>
          <a:p>
            <a:pPr marL="457200" indent="-457200" algn="l">
              <a:buFontTx/>
              <a:buAutoNum type="arabicPeriod"/>
            </a:pPr>
            <a:r>
              <a:rPr lang="en-US"/>
              <a:t>Calculate power dissipated in each element</a:t>
            </a:r>
          </a:p>
        </p:txBody>
      </p:sp>
      <p:grpSp>
        <p:nvGrpSpPr>
          <p:cNvPr id="306181" name="Group 5"/>
          <p:cNvGrpSpPr>
            <a:grpSpLocks/>
          </p:cNvGrpSpPr>
          <p:nvPr/>
        </p:nvGrpSpPr>
        <p:grpSpPr bwMode="auto">
          <a:xfrm>
            <a:off x="228600" y="2209800"/>
            <a:ext cx="3489325" cy="1833563"/>
            <a:chOff x="144" y="1725"/>
            <a:chExt cx="2198" cy="1155"/>
          </a:xfrm>
        </p:grpSpPr>
        <p:sp>
          <p:nvSpPr>
            <p:cNvPr id="306182" name="Text Box 6"/>
            <p:cNvSpPr txBox="1">
              <a:spLocks noChangeArrowheads="1"/>
            </p:cNvSpPr>
            <p:nvPr/>
          </p:nvSpPr>
          <p:spPr bwMode="auto">
            <a:xfrm>
              <a:off x="1041" y="1725"/>
              <a:ext cx="581" cy="231"/>
            </a:xfrm>
            <a:prstGeom prst="rect">
              <a:avLst/>
            </a:prstGeom>
            <a:noFill/>
            <a:ln w="12700">
              <a:noFill/>
              <a:miter lim="800000"/>
              <a:headEnd type="none" w="lg" len="lg"/>
              <a:tailEnd type="none" w="lg" len="lg"/>
            </a:ln>
            <a:effectLst/>
          </p:spPr>
          <p:txBody>
            <a:bodyPr wrap="none">
              <a:spAutoFit/>
            </a:bodyPr>
            <a:lstStyle/>
            <a:p>
              <a:r>
                <a:rPr lang="en-US"/>
                <a:t>+   </a:t>
              </a:r>
              <a:r>
                <a:rPr lang="en-US" b="1"/>
                <a:t>v</a:t>
              </a:r>
              <a:r>
                <a:rPr lang="en-US" b="1" baseline="-25000"/>
                <a:t>a  </a:t>
              </a:r>
              <a:r>
                <a:rPr lang="en-US"/>
                <a:t> –</a:t>
              </a:r>
            </a:p>
          </p:txBody>
        </p:sp>
        <p:sp>
          <p:nvSpPr>
            <p:cNvPr id="306183" name="Text Box 7"/>
            <p:cNvSpPr txBox="1">
              <a:spLocks noChangeArrowheads="1"/>
            </p:cNvSpPr>
            <p:nvPr/>
          </p:nvSpPr>
          <p:spPr bwMode="auto">
            <a:xfrm>
              <a:off x="1887" y="2303"/>
              <a:ext cx="241"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v</a:t>
              </a:r>
              <a:r>
                <a:rPr lang="en-US" b="1" baseline="-25000"/>
                <a:t>b</a:t>
              </a:r>
              <a:endParaRPr lang="en-US"/>
            </a:p>
            <a:p>
              <a:r>
                <a:rPr lang="en-US"/>
                <a:t>–</a:t>
              </a:r>
            </a:p>
          </p:txBody>
        </p:sp>
        <p:grpSp>
          <p:nvGrpSpPr>
            <p:cNvPr id="306184" name="Group 8"/>
            <p:cNvGrpSpPr>
              <a:grpSpLocks/>
            </p:cNvGrpSpPr>
            <p:nvPr/>
          </p:nvGrpSpPr>
          <p:grpSpPr bwMode="auto">
            <a:xfrm>
              <a:off x="144" y="1956"/>
              <a:ext cx="2198" cy="924"/>
              <a:chOff x="663" y="2244"/>
              <a:chExt cx="2198" cy="924"/>
            </a:xfrm>
          </p:grpSpPr>
          <p:cxnSp>
            <p:nvCxnSpPr>
              <p:cNvPr id="306185" name="AutoShape 9"/>
              <p:cNvCxnSpPr>
                <a:cxnSpLocks noChangeShapeType="1"/>
                <a:endCxn id="306187" idx="1"/>
              </p:cNvCxnSpPr>
              <p:nvPr/>
            </p:nvCxnSpPr>
            <p:spPr bwMode="auto">
              <a:xfrm rot="16200000">
                <a:off x="1116" y="2358"/>
                <a:ext cx="426" cy="414"/>
              </a:xfrm>
              <a:prstGeom prst="bentConnector2">
                <a:avLst/>
              </a:prstGeom>
              <a:noFill/>
              <a:ln w="12700">
                <a:solidFill>
                  <a:schemeClr val="tx1"/>
                </a:solidFill>
                <a:miter lim="800000"/>
                <a:headEnd type="none" w="lg" len="lg"/>
                <a:tailEnd type="none" w="lg" len="lg"/>
              </a:ln>
              <a:effectLst/>
            </p:spPr>
          </p:cxnSp>
          <p:cxnSp>
            <p:nvCxnSpPr>
              <p:cNvPr id="306186" name="AutoShape 10"/>
              <p:cNvCxnSpPr>
                <a:cxnSpLocks noChangeShapeType="1"/>
                <a:endCxn id="306188" idx="3"/>
              </p:cNvCxnSpPr>
              <p:nvPr/>
            </p:nvCxnSpPr>
            <p:spPr bwMode="auto">
              <a:xfrm>
                <a:off x="1116" y="3012"/>
                <a:ext cx="1637" cy="156"/>
              </a:xfrm>
              <a:prstGeom prst="bentConnector4">
                <a:avLst>
                  <a:gd name="adj1" fmla="val 120"/>
                  <a:gd name="adj2" fmla="val 192306"/>
                </a:avLst>
              </a:prstGeom>
              <a:noFill/>
              <a:ln w="12700">
                <a:solidFill>
                  <a:schemeClr val="tx1"/>
                </a:solidFill>
                <a:miter lim="800000"/>
                <a:headEnd type="none" w="lg" len="lg"/>
                <a:tailEnd type="none" w="lg" len="lg"/>
              </a:ln>
              <a:effectLst/>
            </p:spPr>
          </p:cxnSp>
          <p:sp>
            <p:nvSpPr>
              <p:cNvPr id="306187" name="Rectangle 11"/>
              <p:cNvSpPr>
                <a:spLocks noChangeArrowheads="1"/>
              </p:cNvSpPr>
              <p:nvPr/>
            </p:nvSpPr>
            <p:spPr bwMode="auto">
              <a:xfrm>
                <a:off x="1536" y="2244"/>
                <a:ext cx="598"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A</a:t>
                </a:r>
              </a:p>
            </p:txBody>
          </p:sp>
          <p:sp>
            <p:nvSpPr>
              <p:cNvPr id="306188" name="Rectangle 12"/>
              <p:cNvSpPr>
                <a:spLocks noChangeArrowheads="1"/>
              </p:cNvSpPr>
              <p:nvPr/>
            </p:nvSpPr>
            <p:spPr bwMode="auto">
              <a:xfrm rot="5400000">
                <a:off x="2465" y="2772"/>
                <a:ext cx="576"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B</a:t>
                </a:r>
              </a:p>
            </p:txBody>
          </p:sp>
          <p:cxnSp>
            <p:nvCxnSpPr>
              <p:cNvPr id="306189" name="AutoShape 13"/>
              <p:cNvCxnSpPr>
                <a:cxnSpLocks noChangeShapeType="1"/>
                <a:stCxn id="306187" idx="3"/>
                <a:endCxn id="306188" idx="1"/>
              </p:cNvCxnSpPr>
              <p:nvPr/>
            </p:nvCxnSpPr>
            <p:spPr bwMode="auto">
              <a:xfrm>
                <a:off x="2134" y="2352"/>
                <a:ext cx="619" cy="240"/>
              </a:xfrm>
              <a:prstGeom prst="bentConnector2">
                <a:avLst/>
              </a:prstGeom>
              <a:noFill/>
              <a:ln w="12700">
                <a:solidFill>
                  <a:schemeClr val="tx1"/>
                </a:solidFill>
                <a:miter lim="800000"/>
                <a:headEnd type="none" w="lg" len="lg"/>
                <a:tailEnd type="none" w="lg" len="lg"/>
              </a:ln>
              <a:effectLst/>
            </p:spPr>
          </p:cxnSp>
          <p:grpSp>
            <p:nvGrpSpPr>
              <p:cNvPr id="306190" name="Group 14"/>
              <p:cNvGrpSpPr>
                <a:grpSpLocks/>
              </p:cNvGrpSpPr>
              <p:nvPr/>
            </p:nvGrpSpPr>
            <p:grpSpPr bwMode="auto">
              <a:xfrm>
                <a:off x="663" y="2592"/>
                <a:ext cx="578" cy="576"/>
                <a:chOff x="1190" y="2640"/>
                <a:chExt cx="874" cy="722"/>
              </a:xfrm>
            </p:grpSpPr>
            <p:sp>
              <p:nvSpPr>
                <p:cNvPr id="306191" name="Text Box 15"/>
                <p:cNvSpPr txBox="1">
                  <a:spLocks noChangeArrowheads="1"/>
                </p:cNvSpPr>
                <p:nvPr/>
              </p:nvSpPr>
              <p:spPr bwMode="auto">
                <a:xfrm>
                  <a:off x="1577" y="2640"/>
                  <a:ext cx="298" cy="290"/>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06192" name="Text Box 16"/>
                <p:cNvSpPr txBox="1">
                  <a:spLocks noChangeArrowheads="1"/>
                </p:cNvSpPr>
                <p:nvPr/>
              </p:nvSpPr>
              <p:spPr bwMode="auto">
                <a:xfrm>
                  <a:off x="1585" y="3073"/>
                  <a:ext cx="284" cy="289"/>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306193" name="Text Box 17"/>
                <p:cNvSpPr txBox="1">
                  <a:spLocks noChangeArrowheads="1"/>
                </p:cNvSpPr>
                <p:nvPr/>
              </p:nvSpPr>
              <p:spPr bwMode="auto">
                <a:xfrm>
                  <a:off x="1190" y="2842"/>
                  <a:ext cx="412" cy="313"/>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06194" name="Line 18"/>
                <p:cNvSpPr>
                  <a:spLocks noChangeShapeType="1"/>
                </p:cNvSpPr>
                <p:nvPr/>
              </p:nvSpPr>
              <p:spPr bwMode="auto">
                <a:xfrm flipH="1">
                  <a:off x="1680" y="2880"/>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06195" name="Line 19"/>
                <p:cNvSpPr>
                  <a:spLocks noChangeShapeType="1"/>
                </p:cNvSpPr>
                <p:nvPr/>
              </p:nvSpPr>
              <p:spPr bwMode="auto">
                <a:xfrm>
                  <a:off x="1776" y="2976"/>
                  <a:ext cx="192" cy="0"/>
                </a:xfrm>
                <a:prstGeom prst="line">
                  <a:avLst/>
                </a:prstGeom>
                <a:noFill/>
                <a:ln w="12700">
                  <a:solidFill>
                    <a:schemeClr val="tx1"/>
                  </a:solidFill>
                  <a:round/>
                  <a:headEnd type="none" w="lg" len="lg"/>
                  <a:tailEnd type="none" w="lg" len="lg"/>
                </a:ln>
                <a:effectLst/>
              </p:spPr>
              <p:txBody>
                <a:bodyPr/>
                <a:lstStyle/>
                <a:p>
                  <a:endParaRPr lang="en-US"/>
                </a:p>
              </p:txBody>
            </p:sp>
            <p:sp>
              <p:nvSpPr>
                <p:cNvPr id="306196" name="Line 20"/>
                <p:cNvSpPr>
                  <a:spLocks noChangeShapeType="1"/>
                </p:cNvSpPr>
                <p:nvPr/>
              </p:nvSpPr>
              <p:spPr bwMode="auto">
                <a:xfrm flipH="1">
                  <a:off x="1680" y="3072"/>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06197" name="Line 21"/>
                <p:cNvSpPr>
                  <a:spLocks noChangeShapeType="1"/>
                </p:cNvSpPr>
                <p:nvPr/>
              </p:nvSpPr>
              <p:spPr bwMode="auto">
                <a:xfrm>
                  <a:off x="1776" y="3168"/>
                  <a:ext cx="192" cy="0"/>
                </a:xfrm>
                <a:prstGeom prst="line">
                  <a:avLst/>
                </a:prstGeom>
                <a:noFill/>
                <a:ln w="12700">
                  <a:solidFill>
                    <a:schemeClr val="tx1"/>
                  </a:solidFill>
                  <a:round/>
                  <a:headEnd type="none" w="lg" len="lg"/>
                  <a:tailEnd type="none" w="lg" len="lg"/>
                </a:ln>
                <a:effectLst/>
              </p:spPr>
              <p:txBody>
                <a:bodyPr/>
                <a:lstStyle/>
                <a:p>
                  <a:endParaRPr lang="en-US"/>
                </a:p>
              </p:txBody>
            </p:sp>
          </p:grpSp>
        </p:grpSp>
        <p:sp>
          <p:nvSpPr>
            <p:cNvPr id="306198" name="Arc 22"/>
            <p:cNvSpPr>
              <a:spLocks/>
            </p:cNvSpPr>
            <p:nvPr/>
          </p:nvSpPr>
          <p:spPr bwMode="auto">
            <a:xfrm>
              <a:off x="893" y="2304"/>
              <a:ext cx="1027" cy="576"/>
            </a:xfrm>
            <a:custGeom>
              <a:avLst/>
              <a:gdLst>
                <a:gd name="G0" fmla="+- 21600 0 0"/>
                <a:gd name="G1" fmla="+- 21600 0 0"/>
                <a:gd name="G2" fmla="+- 21600 0 0"/>
                <a:gd name="T0" fmla="*/ 21600 w 43200"/>
                <a:gd name="T1" fmla="*/ 0 h 43200"/>
                <a:gd name="T2" fmla="*/ 6150 w 43200"/>
                <a:gd name="T3" fmla="*/ 6505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306199" name="Text Box 23"/>
            <p:cNvSpPr txBox="1">
              <a:spLocks noChangeArrowheads="1"/>
            </p:cNvSpPr>
            <p:nvPr/>
          </p:nvSpPr>
          <p:spPr bwMode="auto">
            <a:xfrm>
              <a:off x="1332" y="2649"/>
              <a:ext cx="156" cy="231"/>
            </a:xfrm>
            <a:prstGeom prst="rect">
              <a:avLst/>
            </a:prstGeom>
            <a:noFill/>
            <a:ln w="12700">
              <a:noFill/>
              <a:miter lim="800000"/>
              <a:headEnd type="none" w="lg" len="lg"/>
              <a:tailEnd type="none" w="lg" len="lg"/>
            </a:ln>
            <a:effectLst/>
          </p:spPr>
          <p:txBody>
            <a:bodyPr wrap="none">
              <a:spAutoFit/>
            </a:bodyPr>
            <a:lstStyle/>
            <a:p>
              <a:r>
                <a:rPr lang="en-US" b="1" i="1"/>
                <a:t>i</a:t>
              </a:r>
            </a:p>
          </p:txBody>
        </p:sp>
      </p:grpSp>
      <p:graphicFrame>
        <p:nvGraphicFramePr>
          <p:cNvPr id="306200" name="Object 24"/>
          <p:cNvGraphicFramePr>
            <a:graphicFrameLocks noChangeAspect="1"/>
          </p:cNvGraphicFramePr>
          <p:nvPr>
            <p:ph sz="quarter" idx="3"/>
          </p:nvPr>
        </p:nvGraphicFramePr>
        <p:xfrm>
          <a:off x="304800" y="4419600"/>
          <a:ext cx="2076450" cy="1768475"/>
        </p:xfrm>
        <a:graphic>
          <a:graphicData uri="http://schemas.openxmlformats.org/presentationml/2006/ole">
            <p:oleObj spid="_x0000_s306200" name="Equation" r:id="rId3" imgW="1282680" imgH="1091880" progId="Equation.3">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Date Placeholder 5"/>
          <p:cNvSpPr>
            <a:spLocks noGrp="1"/>
          </p:cNvSpPr>
          <p:nvPr>
            <p:ph type="dt" sz="half" idx="10"/>
          </p:nvPr>
        </p:nvSpPr>
        <p:spPr/>
        <p:txBody>
          <a:bodyPr/>
          <a:lstStyle/>
          <a:p>
            <a:r>
              <a:rPr lang="en-US"/>
              <a:t>ECEN 301</a:t>
            </a:r>
          </a:p>
        </p:txBody>
      </p:sp>
      <p:sp>
        <p:nvSpPr>
          <p:cNvPr id="29" name="Footer Placeholder 6"/>
          <p:cNvSpPr>
            <a:spLocks noGrp="1"/>
          </p:cNvSpPr>
          <p:nvPr>
            <p:ph type="ftr" sz="quarter" idx="11"/>
          </p:nvPr>
        </p:nvSpPr>
        <p:spPr/>
        <p:txBody>
          <a:bodyPr/>
          <a:lstStyle/>
          <a:p>
            <a:r>
              <a:rPr lang="en-US"/>
              <a:t>Discussion #3 – Electric Power</a:t>
            </a:r>
          </a:p>
        </p:txBody>
      </p:sp>
      <p:sp>
        <p:nvSpPr>
          <p:cNvPr id="30" name="Slide Number Placeholder 7"/>
          <p:cNvSpPr>
            <a:spLocks noGrp="1"/>
          </p:cNvSpPr>
          <p:nvPr>
            <p:ph type="sldNum" sz="quarter" idx="12"/>
          </p:nvPr>
        </p:nvSpPr>
        <p:spPr/>
        <p:txBody>
          <a:bodyPr/>
          <a:lstStyle/>
          <a:p>
            <a:pPr lvl="1"/>
            <a:fld id="{20508DDA-8774-4C06-AEC9-E165068636DA}" type="slidenum">
              <a:rPr lang="en-US"/>
              <a:pPr lvl="1"/>
              <a:t>15</a:t>
            </a:fld>
            <a:endParaRPr lang="en-US"/>
          </a:p>
        </p:txBody>
      </p:sp>
      <p:sp>
        <p:nvSpPr>
          <p:cNvPr id="305154" name="Rectangle 2"/>
          <p:cNvSpPr>
            <a:spLocks noGrp="1" noChangeArrowheads="1"/>
          </p:cNvSpPr>
          <p:nvPr>
            <p:ph type="title"/>
          </p:nvPr>
        </p:nvSpPr>
        <p:spPr/>
        <p:txBody>
          <a:bodyPr/>
          <a:lstStyle/>
          <a:p>
            <a:r>
              <a:rPr lang="en-US"/>
              <a:t>Electric Power</a:t>
            </a:r>
          </a:p>
        </p:txBody>
      </p:sp>
      <p:sp>
        <p:nvSpPr>
          <p:cNvPr id="305155" name="Rectangle 3"/>
          <p:cNvSpPr>
            <a:spLocks noGrp="1" noChangeArrowheads="1"/>
          </p:cNvSpPr>
          <p:nvPr>
            <p:ph type="body" sz="half" idx="1"/>
          </p:nvPr>
        </p:nvSpPr>
        <p:spPr>
          <a:xfrm>
            <a:off x="406400" y="1333500"/>
            <a:ext cx="8509000" cy="1409700"/>
          </a:xfrm>
        </p:spPr>
        <p:txBody>
          <a:bodyPr/>
          <a:lstStyle/>
          <a:p>
            <a:r>
              <a:rPr lang="en-US" sz="2800" b="1" u="sng" dirty="0"/>
              <a:t>Example1</a:t>
            </a:r>
            <a:r>
              <a:rPr lang="en-US" sz="2800" dirty="0"/>
              <a:t>: find the power </a:t>
            </a:r>
            <a:r>
              <a:rPr lang="en-US" sz="2800" b="1" dirty="0"/>
              <a:t>dissipated</a:t>
            </a:r>
            <a:r>
              <a:rPr lang="en-US" sz="2800" dirty="0"/>
              <a:t> by each element.</a:t>
            </a:r>
          </a:p>
          <a:p>
            <a:pPr lvl="1"/>
            <a:r>
              <a:rPr lang="en-US" sz="2400" b="1" dirty="0" err="1"/>
              <a:t>v</a:t>
            </a:r>
            <a:r>
              <a:rPr lang="en-US" sz="2400" b="1" baseline="-25000" dirty="0" err="1"/>
              <a:t>a</a:t>
            </a:r>
            <a:r>
              <a:rPr lang="en-US" sz="2400" dirty="0"/>
              <a:t> = 8V, </a:t>
            </a:r>
            <a:r>
              <a:rPr lang="en-US" sz="2400" b="1" dirty="0" err="1"/>
              <a:t>v</a:t>
            </a:r>
            <a:r>
              <a:rPr lang="en-US" sz="2400" b="1" baseline="-25000" dirty="0" err="1"/>
              <a:t>b</a:t>
            </a:r>
            <a:r>
              <a:rPr lang="en-US" sz="2400" dirty="0"/>
              <a:t> = 4V, </a:t>
            </a:r>
            <a:r>
              <a:rPr lang="en-US" sz="2400" b="1" i="1" dirty="0" err="1"/>
              <a:t>i</a:t>
            </a:r>
            <a:r>
              <a:rPr lang="en-US" sz="2400" dirty="0"/>
              <a:t> = 0.1A</a:t>
            </a:r>
          </a:p>
        </p:txBody>
      </p:sp>
      <p:graphicFrame>
        <p:nvGraphicFramePr>
          <p:cNvPr id="305156" name="Object 4"/>
          <p:cNvGraphicFramePr>
            <a:graphicFrameLocks noChangeAspect="1"/>
          </p:cNvGraphicFramePr>
          <p:nvPr>
            <p:ph sz="quarter" idx="2"/>
          </p:nvPr>
        </p:nvGraphicFramePr>
        <p:xfrm>
          <a:off x="2590800" y="4419600"/>
          <a:ext cx="2084388" cy="1052513"/>
        </p:xfrm>
        <a:graphic>
          <a:graphicData uri="http://schemas.openxmlformats.org/presentationml/2006/ole">
            <p:oleObj spid="_x0000_s305156" name="Equation" r:id="rId3" imgW="1282680" imgH="647640" progId="Equation.3">
              <p:embed/>
            </p:oleObj>
          </a:graphicData>
        </a:graphic>
      </p:graphicFrame>
      <p:sp>
        <p:nvSpPr>
          <p:cNvPr id="305157" name="Text Box 5"/>
          <p:cNvSpPr txBox="1">
            <a:spLocks noChangeArrowheads="1"/>
          </p:cNvSpPr>
          <p:nvPr/>
        </p:nvSpPr>
        <p:spPr bwMode="auto">
          <a:xfrm>
            <a:off x="3943350" y="2514600"/>
            <a:ext cx="4972050" cy="1752600"/>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Assume a </a:t>
            </a:r>
            <a:r>
              <a:rPr lang="en-US" b="1"/>
              <a:t>clockwise</a:t>
            </a:r>
            <a:r>
              <a:rPr lang="en-US"/>
              <a:t> direction of current flow</a:t>
            </a:r>
          </a:p>
          <a:p>
            <a:pPr marL="457200" indent="-457200" algn="l">
              <a:buFontTx/>
              <a:buAutoNum type="arabicPeriod"/>
            </a:pPr>
            <a:r>
              <a:rPr lang="en-US"/>
              <a:t>Label polarity of sources according to current flow</a:t>
            </a:r>
          </a:p>
          <a:p>
            <a:pPr marL="457200" indent="-457200" algn="l">
              <a:buFontTx/>
              <a:buAutoNum type="arabicPeriod"/>
            </a:pPr>
            <a:r>
              <a:rPr lang="en-US"/>
              <a:t>Label polarity of loads according to current flow</a:t>
            </a:r>
          </a:p>
          <a:p>
            <a:pPr marL="457200" indent="-457200" algn="l">
              <a:buFontTx/>
              <a:buAutoNum type="arabicPeriod"/>
            </a:pPr>
            <a:r>
              <a:rPr lang="en-US"/>
              <a:t>Calculate power dissipated in each element</a:t>
            </a:r>
          </a:p>
        </p:txBody>
      </p:sp>
      <p:grpSp>
        <p:nvGrpSpPr>
          <p:cNvPr id="305158" name="Group 6"/>
          <p:cNvGrpSpPr>
            <a:grpSpLocks/>
          </p:cNvGrpSpPr>
          <p:nvPr/>
        </p:nvGrpSpPr>
        <p:grpSpPr bwMode="auto">
          <a:xfrm>
            <a:off x="228600" y="2209800"/>
            <a:ext cx="3489325" cy="1833563"/>
            <a:chOff x="144" y="1725"/>
            <a:chExt cx="2198" cy="1155"/>
          </a:xfrm>
        </p:grpSpPr>
        <p:sp>
          <p:nvSpPr>
            <p:cNvPr id="305159" name="Text Box 7"/>
            <p:cNvSpPr txBox="1">
              <a:spLocks noChangeArrowheads="1"/>
            </p:cNvSpPr>
            <p:nvPr/>
          </p:nvSpPr>
          <p:spPr bwMode="auto">
            <a:xfrm>
              <a:off x="1041" y="1725"/>
              <a:ext cx="581" cy="231"/>
            </a:xfrm>
            <a:prstGeom prst="rect">
              <a:avLst/>
            </a:prstGeom>
            <a:noFill/>
            <a:ln w="12700">
              <a:noFill/>
              <a:miter lim="800000"/>
              <a:headEnd type="none" w="lg" len="lg"/>
              <a:tailEnd type="none" w="lg" len="lg"/>
            </a:ln>
            <a:effectLst/>
          </p:spPr>
          <p:txBody>
            <a:bodyPr wrap="none">
              <a:spAutoFit/>
            </a:bodyPr>
            <a:lstStyle/>
            <a:p>
              <a:r>
                <a:rPr lang="en-US"/>
                <a:t>+   </a:t>
              </a:r>
              <a:r>
                <a:rPr lang="en-US" b="1"/>
                <a:t>v</a:t>
              </a:r>
              <a:r>
                <a:rPr lang="en-US" b="1" baseline="-25000"/>
                <a:t>a  </a:t>
              </a:r>
              <a:r>
                <a:rPr lang="en-US"/>
                <a:t> –</a:t>
              </a:r>
            </a:p>
          </p:txBody>
        </p:sp>
        <p:sp>
          <p:nvSpPr>
            <p:cNvPr id="305160" name="Text Box 8"/>
            <p:cNvSpPr txBox="1">
              <a:spLocks noChangeArrowheads="1"/>
            </p:cNvSpPr>
            <p:nvPr/>
          </p:nvSpPr>
          <p:spPr bwMode="auto">
            <a:xfrm>
              <a:off x="1887" y="2303"/>
              <a:ext cx="241"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v</a:t>
              </a:r>
              <a:r>
                <a:rPr lang="en-US" b="1" baseline="-25000"/>
                <a:t>b</a:t>
              </a:r>
              <a:endParaRPr lang="en-US"/>
            </a:p>
            <a:p>
              <a:r>
                <a:rPr lang="en-US"/>
                <a:t>–</a:t>
              </a:r>
            </a:p>
          </p:txBody>
        </p:sp>
        <p:grpSp>
          <p:nvGrpSpPr>
            <p:cNvPr id="305161" name="Group 9"/>
            <p:cNvGrpSpPr>
              <a:grpSpLocks/>
            </p:cNvGrpSpPr>
            <p:nvPr/>
          </p:nvGrpSpPr>
          <p:grpSpPr bwMode="auto">
            <a:xfrm>
              <a:off x="144" y="1956"/>
              <a:ext cx="2198" cy="924"/>
              <a:chOff x="663" y="2244"/>
              <a:chExt cx="2198" cy="924"/>
            </a:xfrm>
          </p:grpSpPr>
          <p:cxnSp>
            <p:nvCxnSpPr>
              <p:cNvPr id="305162" name="AutoShape 10"/>
              <p:cNvCxnSpPr>
                <a:cxnSpLocks noChangeShapeType="1"/>
                <a:endCxn id="305164" idx="1"/>
              </p:cNvCxnSpPr>
              <p:nvPr/>
            </p:nvCxnSpPr>
            <p:spPr bwMode="auto">
              <a:xfrm rot="16200000">
                <a:off x="1116" y="2358"/>
                <a:ext cx="426" cy="414"/>
              </a:xfrm>
              <a:prstGeom prst="bentConnector2">
                <a:avLst/>
              </a:prstGeom>
              <a:noFill/>
              <a:ln w="12700">
                <a:solidFill>
                  <a:schemeClr val="tx1"/>
                </a:solidFill>
                <a:miter lim="800000"/>
                <a:headEnd type="none" w="lg" len="lg"/>
                <a:tailEnd type="none" w="lg" len="lg"/>
              </a:ln>
              <a:effectLst/>
            </p:spPr>
          </p:cxnSp>
          <p:cxnSp>
            <p:nvCxnSpPr>
              <p:cNvPr id="305163" name="AutoShape 11"/>
              <p:cNvCxnSpPr>
                <a:cxnSpLocks noChangeShapeType="1"/>
                <a:endCxn id="305165" idx="3"/>
              </p:cNvCxnSpPr>
              <p:nvPr/>
            </p:nvCxnSpPr>
            <p:spPr bwMode="auto">
              <a:xfrm>
                <a:off x="1116" y="3012"/>
                <a:ext cx="1637" cy="156"/>
              </a:xfrm>
              <a:prstGeom prst="bentConnector4">
                <a:avLst>
                  <a:gd name="adj1" fmla="val 120"/>
                  <a:gd name="adj2" fmla="val 192306"/>
                </a:avLst>
              </a:prstGeom>
              <a:noFill/>
              <a:ln w="12700">
                <a:solidFill>
                  <a:schemeClr val="tx1"/>
                </a:solidFill>
                <a:miter lim="800000"/>
                <a:headEnd type="none" w="lg" len="lg"/>
                <a:tailEnd type="none" w="lg" len="lg"/>
              </a:ln>
              <a:effectLst/>
            </p:spPr>
          </p:cxnSp>
          <p:sp>
            <p:nvSpPr>
              <p:cNvPr id="305164" name="Rectangle 12"/>
              <p:cNvSpPr>
                <a:spLocks noChangeArrowheads="1"/>
              </p:cNvSpPr>
              <p:nvPr/>
            </p:nvSpPr>
            <p:spPr bwMode="auto">
              <a:xfrm>
                <a:off x="1536" y="2244"/>
                <a:ext cx="598"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A</a:t>
                </a:r>
              </a:p>
            </p:txBody>
          </p:sp>
          <p:sp>
            <p:nvSpPr>
              <p:cNvPr id="305165" name="Rectangle 13"/>
              <p:cNvSpPr>
                <a:spLocks noChangeArrowheads="1"/>
              </p:cNvSpPr>
              <p:nvPr/>
            </p:nvSpPr>
            <p:spPr bwMode="auto">
              <a:xfrm rot="5400000">
                <a:off x="2465" y="2772"/>
                <a:ext cx="576"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B</a:t>
                </a:r>
              </a:p>
            </p:txBody>
          </p:sp>
          <p:cxnSp>
            <p:nvCxnSpPr>
              <p:cNvPr id="305166" name="AutoShape 14"/>
              <p:cNvCxnSpPr>
                <a:cxnSpLocks noChangeShapeType="1"/>
                <a:stCxn id="305164" idx="3"/>
                <a:endCxn id="305165" idx="1"/>
              </p:cNvCxnSpPr>
              <p:nvPr/>
            </p:nvCxnSpPr>
            <p:spPr bwMode="auto">
              <a:xfrm>
                <a:off x="2134" y="2352"/>
                <a:ext cx="619" cy="240"/>
              </a:xfrm>
              <a:prstGeom prst="bentConnector2">
                <a:avLst/>
              </a:prstGeom>
              <a:noFill/>
              <a:ln w="12700">
                <a:solidFill>
                  <a:schemeClr val="tx1"/>
                </a:solidFill>
                <a:miter lim="800000"/>
                <a:headEnd type="none" w="lg" len="lg"/>
                <a:tailEnd type="none" w="lg" len="lg"/>
              </a:ln>
              <a:effectLst/>
            </p:spPr>
          </p:cxnSp>
          <p:grpSp>
            <p:nvGrpSpPr>
              <p:cNvPr id="305167" name="Group 15"/>
              <p:cNvGrpSpPr>
                <a:grpSpLocks/>
              </p:cNvGrpSpPr>
              <p:nvPr/>
            </p:nvGrpSpPr>
            <p:grpSpPr bwMode="auto">
              <a:xfrm>
                <a:off x="663" y="2592"/>
                <a:ext cx="578" cy="576"/>
                <a:chOff x="1190" y="2640"/>
                <a:chExt cx="874" cy="722"/>
              </a:xfrm>
            </p:grpSpPr>
            <p:sp>
              <p:nvSpPr>
                <p:cNvPr id="305168" name="Text Box 16"/>
                <p:cNvSpPr txBox="1">
                  <a:spLocks noChangeArrowheads="1"/>
                </p:cNvSpPr>
                <p:nvPr/>
              </p:nvSpPr>
              <p:spPr bwMode="auto">
                <a:xfrm>
                  <a:off x="1577" y="2640"/>
                  <a:ext cx="298" cy="290"/>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05169" name="Text Box 17"/>
                <p:cNvSpPr txBox="1">
                  <a:spLocks noChangeArrowheads="1"/>
                </p:cNvSpPr>
                <p:nvPr/>
              </p:nvSpPr>
              <p:spPr bwMode="auto">
                <a:xfrm>
                  <a:off x="1585" y="3073"/>
                  <a:ext cx="284" cy="289"/>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305170" name="Text Box 18"/>
                <p:cNvSpPr txBox="1">
                  <a:spLocks noChangeArrowheads="1"/>
                </p:cNvSpPr>
                <p:nvPr/>
              </p:nvSpPr>
              <p:spPr bwMode="auto">
                <a:xfrm>
                  <a:off x="1190" y="2842"/>
                  <a:ext cx="412" cy="313"/>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05171" name="Line 19"/>
                <p:cNvSpPr>
                  <a:spLocks noChangeShapeType="1"/>
                </p:cNvSpPr>
                <p:nvPr/>
              </p:nvSpPr>
              <p:spPr bwMode="auto">
                <a:xfrm flipH="1">
                  <a:off x="1680" y="2880"/>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05172" name="Line 20"/>
                <p:cNvSpPr>
                  <a:spLocks noChangeShapeType="1"/>
                </p:cNvSpPr>
                <p:nvPr/>
              </p:nvSpPr>
              <p:spPr bwMode="auto">
                <a:xfrm>
                  <a:off x="1776" y="2976"/>
                  <a:ext cx="192" cy="0"/>
                </a:xfrm>
                <a:prstGeom prst="line">
                  <a:avLst/>
                </a:prstGeom>
                <a:noFill/>
                <a:ln w="12700">
                  <a:solidFill>
                    <a:schemeClr val="tx1"/>
                  </a:solidFill>
                  <a:round/>
                  <a:headEnd type="none" w="lg" len="lg"/>
                  <a:tailEnd type="none" w="lg" len="lg"/>
                </a:ln>
                <a:effectLst/>
              </p:spPr>
              <p:txBody>
                <a:bodyPr/>
                <a:lstStyle/>
                <a:p>
                  <a:endParaRPr lang="en-US"/>
                </a:p>
              </p:txBody>
            </p:sp>
            <p:sp>
              <p:nvSpPr>
                <p:cNvPr id="305173" name="Line 21"/>
                <p:cNvSpPr>
                  <a:spLocks noChangeShapeType="1"/>
                </p:cNvSpPr>
                <p:nvPr/>
              </p:nvSpPr>
              <p:spPr bwMode="auto">
                <a:xfrm flipH="1">
                  <a:off x="1680" y="3072"/>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05174" name="Line 22"/>
                <p:cNvSpPr>
                  <a:spLocks noChangeShapeType="1"/>
                </p:cNvSpPr>
                <p:nvPr/>
              </p:nvSpPr>
              <p:spPr bwMode="auto">
                <a:xfrm>
                  <a:off x="1776" y="3168"/>
                  <a:ext cx="192" cy="0"/>
                </a:xfrm>
                <a:prstGeom prst="line">
                  <a:avLst/>
                </a:prstGeom>
                <a:noFill/>
                <a:ln w="12700">
                  <a:solidFill>
                    <a:schemeClr val="tx1"/>
                  </a:solidFill>
                  <a:round/>
                  <a:headEnd type="none" w="lg" len="lg"/>
                  <a:tailEnd type="none" w="lg" len="lg"/>
                </a:ln>
                <a:effectLst/>
              </p:spPr>
              <p:txBody>
                <a:bodyPr/>
                <a:lstStyle/>
                <a:p>
                  <a:endParaRPr lang="en-US"/>
                </a:p>
              </p:txBody>
            </p:sp>
          </p:grpSp>
        </p:grpSp>
        <p:sp>
          <p:nvSpPr>
            <p:cNvPr id="305175" name="Arc 23"/>
            <p:cNvSpPr>
              <a:spLocks/>
            </p:cNvSpPr>
            <p:nvPr/>
          </p:nvSpPr>
          <p:spPr bwMode="auto">
            <a:xfrm>
              <a:off x="893" y="2304"/>
              <a:ext cx="1027" cy="576"/>
            </a:xfrm>
            <a:custGeom>
              <a:avLst/>
              <a:gdLst>
                <a:gd name="G0" fmla="+- 21600 0 0"/>
                <a:gd name="G1" fmla="+- 21600 0 0"/>
                <a:gd name="G2" fmla="+- 21600 0 0"/>
                <a:gd name="T0" fmla="*/ 21600 w 43200"/>
                <a:gd name="T1" fmla="*/ 0 h 43200"/>
                <a:gd name="T2" fmla="*/ 6150 w 43200"/>
                <a:gd name="T3" fmla="*/ 6505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305176" name="Text Box 24"/>
            <p:cNvSpPr txBox="1">
              <a:spLocks noChangeArrowheads="1"/>
            </p:cNvSpPr>
            <p:nvPr/>
          </p:nvSpPr>
          <p:spPr bwMode="auto">
            <a:xfrm>
              <a:off x="1332" y="2649"/>
              <a:ext cx="156" cy="231"/>
            </a:xfrm>
            <a:prstGeom prst="rect">
              <a:avLst/>
            </a:prstGeom>
            <a:noFill/>
            <a:ln w="12700">
              <a:noFill/>
              <a:miter lim="800000"/>
              <a:headEnd type="none" w="lg" len="lg"/>
              <a:tailEnd type="none" w="lg" len="lg"/>
            </a:ln>
            <a:effectLst/>
          </p:spPr>
          <p:txBody>
            <a:bodyPr wrap="none">
              <a:spAutoFit/>
            </a:bodyPr>
            <a:lstStyle/>
            <a:p>
              <a:r>
                <a:rPr lang="en-US" b="1" i="1"/>
                <a:t>i</a:t>
              </a:r>
            </a:p>
          </p:txBody>
        </p:sp>
      </p:grpSp>
      <p:graphicFrame>
        <p:nvGraphicFramePr>
          <p:cNvPr id="305177" name="Object 25"/>
          <p:cNvGraphicFramePr>
            <a:graphicFrameLocks noChangeAspect="1"/>
          </p:cNvGraphicFramePr>
          <p:nvPr>
            <p:ph sz="quarter" idx="3"/>
          </p:nvPr>
        </p:nvGraphicFramePr>
        <p:xfrm>
          <a:off x="304800" y="4419600"/>
          <a:ext cx="2076450" cy="1768475"/>
        </p:xfrm>
        <a:graphic>
          <a:graphicData uri="http://schemas.openxmlformats.org/presentationml/2006/ole">
            <p:oleObj spid="_x0000_s305177" name="Equation" r:id="rId4" imgW="1282680" imgH="1091880" progId="Equation.3">
              <p:embed/>
            </p:oleObj>
          </a:graphicData>
        </a:graphic>
      </p:graphicFrame>
      <p:graphicFrame>
        <p:nvGraphicFramePr>
          <p:cNvPr id="305178" name="Object 26"/>
          <p:cNvGraphicFramePr>
            <a:graphicFrameLocks noChangeAspect="1"/>
          </p:cNvGraphicFramePr>
          <p:nvPr/>
        </p:nvGraphicFramePr>
        <p:xfrm>
          <a:off x="4889500" y="4419600"/>
          <a:ext cx="1816100" cy="1052513"/>
        </p:xfrm>
        <a:graphic>
          <a:graphicData uri="http://schemas.openxmlformats.org/presentationml/2006/ole">
            <p:oleObj spid="_x0000_s305178" name="Equation" r:id="rId5" imgW="1117440" imgH="647640" progId="Equation.3">
              <p:embed/>
            </p:oleObj>
          </a:graphicData>
        </a:graphic>
      </p:graphicFrame>
      <p:graphicFrame>
        <p:nvGraphicFramePr>
          <p:cNvPr id="305179" name="Object 27"/>
          <p:cNvGraphicFramePr>
            <a:graphicFrameLocks noChangeAspect="1"/>
          </p:cNvGraphicFramePr>
          <p:nvPr/>
        </p:nvGraphicFramePr>
        <p:xfrm>
          <a:off x="6934200" y="4419600"/>
          <a:ext cx="1836738" cy="1052513"/>
        </p:xfrm>
        <a:graphic>
          <a:graphicData uri="http://schemas.openxmlformats.org/presentationml/2006/ole">
            <p:oleObj spid="_x0000_s305179" name="Equation" r:id="rId6" imgW="1130040" imgH="647640" progId="Equation.3">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Date Placeholder 5"/>
          <p:cNvSpPr>
            <a:spLocks noGrp="1"/>
          </p:cNvSpPr>
          <p:nvPr>
            <p:ph type="dt" sz="half" idx="10"/>
          </p:nvPr>
        </p:nvSpPr>
        <p:spPr/>
        <p:txBody>
          <a:bodyPr/>
          <a:lstStyle/>
          <a:p>
            <a:r>
              <a:rPr lang="en-US"/>
              <a:t>ECEN 301</a:t>
            </a:r>
          </a:p>
        </p:txBody>
      </p:sp>
      <p:sp>
        <p:nvSpPr>
          <p:cNvPr id="29" name="Footer Placeholder 6"/>
          <p:cNvSpPr>
            <a:spLocks noGrp="1"/>
          </p:cNvSpPr>
          <p:nvPr>
            <p:ph type="ftr" sz="quarter" idx="11"/>
          </p:nvPr>
        </p:nvSpPr>
        <p:spPr/>
        <p:txBody>
          <a:bodyPr/>
          <a:lstStyle/>
          <a:p>
            <a:r>
              <a:rPr lang="en-US"/>
              <a:t>Discussion #3 – Electric Power</a:t>
            </a:r>
          </a:p>
        </p:txBody>
      </p:sp>
      <p:sp>
        <p:nvSpPr>
          <p:cNvPr id="30" name="Slide Number Placeholder 7"/>
          <p:cNvSpPr>
            <a:spLocks noGrp="1"/>
          </p:cNvSpPr>
          <p:nvPr>
            <p:ph type="sldNum" sz="quarter" idx="12"/>
          </p:nvPr>
        </p:nvSpPr>
        <p:spPr/>
        <p:txBody>
          <a:bodyPr/>
          <a:lstStyle/>
          <a:p>
            <a:pPr lvl="1"/>
            <a:fld id="{97AFCD27-18FB-46A3-B944-45B42401D700}" type="slidenum">
              <a:rPr lang="en-US"/>
              <a:pPr lvl="1"/>
              <a:t>16</a:t>
            </a:fld>
            <a:endParaRPr lang="en-US"/>
          </a:p>
        </p:txBody>
      </p:sp>
      <p:sp>
        <p:nvSpPr>
          <p:cNvPr id="311298" name="Rectangle 2"/>
          <p:cNvSpPr>
            <a:spLocks noGrp="1" noChangeArrowheads="1"/>
          </p:cNvSpPr>
          <p:nvPr>
            <p:ph type="title"/>
          </p:nvPr>
        </p:nvSpPr>
        <p:spPr/>
        <p:txBody>
          <a:bodyPr/>
          <a:lstStyle/>
          <a:p>
            <a:r>
              <a:rPr lang="en-US"/>
              <a:t>Electric Power</a:t>
            </a:r>
          </a:p>
        </p:txBody>
      </p:sp>
      <p:sp>
        <p:nvSpPr>
          <p:cNvPr id="311299" name="Rectangle 3"/>
          <p:cNvSpPr>
            <a:spLocks noGrp="1" noChangeArrowheads="1"/>
          </p:cNvSpPr>
          <p:nvPr>
            <p:ph type="body" sz="half" idx="1"/>
          </p:nvPr>
        </p:nvSpPr>
        <p:spPr>
          <a:xfrm>
            <a:off x="406400" y="1333500"/>
            <a:ext cx="8509000" cy="1409700"/>
          </a:xfrm>
        </p:spPr>
        <p:txBody>
          <a:bodyPr/>
          <a:lstStyle/>
          <a:p>
            <a:r>
              <a:rPr lang="en-US" sz="2800" b="1" u="sng" dirty="0"/>
              <a:t>Example1</a:t>
            </a:r>
            <a:r>
              <a:rPr lang="en-US" sz="2800" dirty="0"/>
              <a:t>: find the power </a:t>
            </a:r>
            <a:r>
              <a:rPr lang="en-US" sz="2800" b="1" dirty="0"/>
              <a:t>dissipated</a:t>
            </a:r>
            <a:r>
              <a:rPr lang="en-US" sz="2800" dirty="0"/>
              <a:t> by each element.</a:t>
            </a:r>
          </a:p>
          <a:p>
            <a:pPr lvl="1"/>
            <a:r>
              <a:rPr lang="en-US" sz="2400" b="1" dirty="0" err="1"/>
              <a:t>v</a:t>
            </a:r>
            <a:r>
              <a:rPr lang="en-US" sz="2400" b="1" baseline="-25000" dirty="0" err="1"/>
              <a:t>a</a:t>
            </a:r>
            <a:r>
              <a:rPr lang="en-US" sz="2400" dirty="0"/>
              <a:t> = 8V, </a:t>
            </a:r>
            <a:r>
              <a:rPr lang="en-US" sz="2400" b="1" dirty="0" err="1"/>
              <a:t>v</a:t>
            </a:r>
            <a:r>
              <a:rPr lang="en-US" sz="2400" b="1" baseline="-25000" dirty="0" err="1"/>
              <a:t>b</a:t>
            </a:r>
            <a:r>
              <a:rPr lang="en-US" sz="2400" dirty="0"/>
              <a:t> = 4V, </a:t>
            </a:r>
            <a:r>
              <a:rPr lang="en-US" sz="2400" b="1" i="1" dirty="0" err="1"/>
              <a:t>i</a:t>
            </a:r>
            <a:r>
              <a:rPr lang="en-US" sz="2400" dirty="0"/>
              <a:t> = 0.1A</a:t>
            </a:r>
          </a:p>
        </p:txBody>
      </p:sp>
      <p:graphicFrame>
        <p:nvGraphicFramePr>
          <p:cNvPr id="311300" name="Object 4"/>
          <p:cNvGraphicFramePr>
            <a:graphicFrameLocks noChangeAspect="1"/>
          </p:cNvGraphicFramePr>
          <p:nvPr>
            <p:ph sz="quarter" idx="2"/>
          </p:nvPr>
        </p:nvGraphicFramePr>
        <p:xfrm>
          <a:off x="2590800" y="4738688"/>
          <a:ext cx="2084388" cy="1052512"/>
        </p:xfrm>
        <a:graphic>
          <a:graphicData uri="http://schemas.openxmlformats.org/presentationml/2006/ole">
            <p:oleObj spid="_x0000_s311300" name="Equation" r:id="rId3" imgW="1282680" imgH="647640" progId="Equation.3">
              <p:embed/>
            </p:oleObj>
          </a:graphicData>
        </a:graphic>
      </p:graphicFrame>
      <p:sp>
        <p:nvSpPr>
          <p:cNvPr id="311301" name="Text Box 5"/>
          <p:cNvSpPr txBox="1">
            <a:spLocks noChangeArrowheads="1"/>
          </p:cNvSpPr>
          <p:nvPr/>
        </p:nvSpPr>
        <p:spPr bwMode="auto">
          <a:xfrm>
            <a:off x="3943350" y="2514600"/>
            <a:ext cx="4972050" cy="2027238"/>
          </a:xfrm>
          <a:prstGeom prst="rect">
            <a:avLst/>
          </a:prstGeom>
          <a:solidFill>
            <a:srgbClr val="ACA964">
              <a:alpha val="50000"/>
            </a:srgbClr>
          </a:solidFill>
          <a:ln w="12700">
            <a:solidFill>
              <a:schemeClr val="tx1"/>
            </a:solidFill>
            <a:miter lim="800000"/>
            <a:headEnd type="none" w="lg" len="lg"/>
            <a:tailEnd type="none" w="lg" len="lg"/>
          </a:ln>
          <a:effectLst/>
        </p:spPr>
        <p:txBody>
          <a:bodyPr>
            <a:spAutoFit/>
          </a:bodyPr>
          <a:lstStyle/>
          <a:p>
            <a:pPr marL="457200" indent="-457200" algn="l">
              <a:buFontTx/>
              <a:buAutoNum type="arabicPeriod"/>
            </a:pPr>
            <a:r>
              <a:rPr lang="en-US"/>
              <a:t>Assume a </a:t>
            </a:r>
            <a:r>
              <a:rPr lang="en-US" b="1"/>
              <a:t>counter-clockwise </a:t>
            </a:r>
            <a:r>
              <a:rPr lang="en-US"/>
              <a:t>direction of current flow</a:t>
            </a:r>
          </a:p>
          <a:p>
            <a:pPr marL="457200" indent="-457200" algn="l">
              <a:buFontTx/>
              <a:buAutoNum type="arabicPeriod"/>
            </a:pPr>
            <a:r>
              <a:rPr lang="en-US"/>
              <a:t>Label polarity of sources according to current flow</a:t>
            </a:r>
          </a:p>
          <a:p>
            <a:pPr marL="457200" indent="-457200" algn="l">
              <a:buFontTx/>
              <a:buAutoNum type="arabicPeriod"/>
            </a:pPr>
            <a:r>
              <a:rPr lang="en-US"/>
              <a:t>Label polarity of loads according to current flow</a:t>
            </a:r>
          </a:p>
          <a:p>
            <a:pPr marL="457200" indent="-457200" algn="l">
              <a:buFontTx/>
              <a:buAutoNum type="arabicPeriod"/>
            </a:pPr>
            <a:r>
              <a:rPr lang="en-US"/>
              <a:t>Calculate power dissipated in each element</a:t>
            </a:r>
          </a:p>
        </p:txBody>
      </p:sp>
      <p:grpSp>
        <p:nvGrpSpPr>
          <p:cNvPr id="311302" name="Group 6"/>
          <p:cNvGrpSpPr>
            <a:grpSpLocks/>
          </p:cNvGrpSpPr>
          <p:nvPr/>
        </p:nvGrpSpPr>
        <p:grpSpPr bwMode="auto">
          <a:xfrm>
            <a:off x="228600" y="2209800"/>
            <a:ext cx="3489325" cy="1833563"/>
            <a:chOff x="144" y="1725"/>
            <a:chExt cx="2198" cy="1155"/>
          </a:xfrm>
        </p:grpSpPr>
        <p:sp>
          <p:nvSpPr>
            <p:cNvPr id="311303" name="Text Box 7"/>
            <p:cNvSpPr txBox="1">
              <a:spLocks noChangeArrowheads="1"/>
            </p:cNvSpPr>
            <p:nvPr/>
          </p:nvSpPr>
          <p:spPr bwMode="auto">
            <a:xfrm>
              <a:off x="1041" y="1725"/>
              <a:ext cx="581" cy="231"/>
            </a:xfrm>
            <a:prstGeom prst="rect">
              <a:avLst/>
            </a:prstGeom>
            <a:noFill/>
            <a:ln w="12700">
              <a:noFill/>
              <a:miter lim="800000"/>
              <a:headEnd type="none" w="lg" len="lg"/>
              <a:tailEnd type="none" w="lg" len="lg"/>
            </a:ln>
            <a:effectLst/>
          </p:spPr>
          <p:txBody>
            <a:bodyPr wrap="none">
              <a:spAutoFit/>
            </a:bodyPr>
            <a:lstStyle/>
            <a:p>
              <a:r>
                <a:rPr lang="en-US"/>
                <a:t>–   </a:t>
              </a:r>
              <a:r>
                <a:rPr lang="en-US" b="1"/>
                <a:t>v</a:t>
              </a:r>
              <a:r>
                <a:rPr lang="en-US" b="1" baseline="-25000"/>
                <a:t>a  </a:t>
              </a:r>
              <a:r>
                <a:rPr lang="en-US"/>
                <a:t> +</a:t>
              </a:r>
            </a:p>
          </p:txBody>
        </p:sp>
        <p:sp>
          <p:nvSpPr>
            <p:cNvPr id="311304" name="Text Box 8"/>
            <p:cNvSpPr txBox="1">
              <a:spLocks noChangeArrowheads="1"/>
            </p:cNvSpPr>
            <p:nvPr/>
          </p:nvSpPr>
          <p:spPr bwMode="auto">
            <a:xfrm>
              <a:off x="1887" y="2303"/>
              <a:ext cx="241"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v</a:t>
              </a:r>
              <a:r>
                <a:rPr lang="en-US" b="1" baseline="-25000"/>
                <a:t>b</a:t>
              </a:r>
              <a:endParaRPr lang="en-US"/>
            </a:p>
            <a:p>
              <a:r>
                <a:rPr lang="en-US"/>
                <a:t>+</a:t>
              </a:r>
            </a:p>
          </p:txBody>
        </p:sp>
        <p:grpSp>
          <p:nvGrpSpPr>
            <p:cNvPr id="311305" name="Group 9"/>
            <p:cNvGrpSpPr>
              <a:grpSpLocks/>
            </p:cNvGrpSpPr>
            <p:nvPr/>
          </p:nvGrpSpPr>
          <p:grpSpPr bwMode="auto">
            <a:xfrm>
              <a:off x="144" y="1956"/>
              <a:ext cx="2198" cy="924"/>
              <a:chOff x="663" y="2244"/>
              <a:chExt cx="2198" cy="924"/>
            </a:xfrm>
          </p:grpSpPr>
          <p:cxnSp>
            <p:nvCxnSpPr>
              <p:cNvPr id="311306" name="AutoShape 10"/>
              <p:cNvCxnSpPr>
                <a:cxnSpLocks noChangeShapeType="1"/>
                <a:endCxn id="311308" idx="1"/>
              </p:cNvCxnSpPr>
              <p:nvPr/>
            </p:nvCxnSpPr>
            <p:spPr bwMode="auto">
              <a:xfrm rot="16200000">
                <a:off x="1116" y="2358"/>
                <a:ext cx="426" cy="414"/>
              </a:xfrm>
              <a:prstGeom prst="bentConnector2">
                <a:avLst/>
              </a:prstGeom>
              <a:noFill/>
              <a:ln w="12700">
                <a:solidFill>
                  <a:schemeClr val="tx1"/>
                </a:solidFill>
                <a:miter lim="800000"/>
                <a:headEnd type="none" w="lg" len="lg"/>
                <a:tailEnd type="none" w="lg" len="lg"/>
              </a:ln>
              <a:effectLst/>
            </p:spPr>
          </p:cxnSp>
          <p:cxnSp>
            <p:nvCxnSpPr>
              <p:cNvPr id="311307" name="AutoShape 11"/>
              <p:cNvCxnSpPr>
                <a:cxnSpLocks noChangeShapeType="1"/>
                <a:endCxn id="311309" idx="3"/>
              </p:cNvCxnSpPr>
              <p:nvPr/>
            </p:nvCxnSpPr>
            <p:spPr bwMode="auto">
              <a:xfrm>
                <a:off x="1116" y="3012"/>
                <a:ext cx="1637" cy="156"/>
              </a:xfrm>
              <a:prstGeom prst="bentConnector4">
                <a:avLst>
                  <a:gd name="adj1" fmla="val 120"/>
                  <a:gd name="adj2" fmla="val 192306"/>
                </a:avLst>
              </a:prstGeom>
              <a:noFill/>
              <a:ln w="12700">
                <a:solidFill>
                  <a:schemeClr val="tx1"/>
                </a:solidFill>
                <a:miter lim="800000"/>
                <a:headEnd type="none" w="lg" len="lg"/>
                <a:tailEnd type="none" w="lg" len="lg"/>
              </a:ln>
              <a:effectLst/>
            </p:spPr>
          </p:cxnSp>
          <p:sp>
            <p:nvSpPr>
              <p:cNvPr id="311308" name="Rectangle 12"/>
              <p:cNvSpPr>
                <a:spLocks noChangeArrowheads="1"/>
              </p:cNvSpPr>
              <p:nvPr/>
            </p:nvSpPr>
            <p:spPr bwMode="auto">
              <a:xfrm>
                <a:off x="1536" y="2244"/>
                <a:ext cx="598"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A</a:t>
                </a:r>
              </a:p>
            </p:txBody>
          </p:sp>
          <p:sp>
            <p:nvSpPr>
              <p:cNvPr id="311309" name="Rectangle 13"/>
              <p:cNvSpPr>
                <a:spLocks noChangeArrowheads="1"/>
              </p:cNvSpPr>
              <p:nvPr/>
            </p:nvSpPr>
            <p:spPr bwMode="auto">
              <a:xfrm rot="5400000">
                <a:off x="2465" y="2772"/>
                <a:ext cx="576"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B</a:t>
                </a:r>
              </a:p>
            </p:txBody>
          </p:sp>
          <p:cxnSp>
            <p:nvCxnSpPr>
              <p:cNvPr id="311310" name="AutoShape 14"/>
              <p:cNvCxnSpPr>
                <a:cxnSpLocks noChangeShapeType="1"/>
                <a:stCxn id="311308" idx="3"/>
                <a:endCxn id="311309" idx="1"/>
              </p:cNvCxnSpPr>
              <p:nvPr/>
            </p:nvCxnSpPr>
            <p:spPr bwMode="auto">
              <a:xfrm>
                <a:off x="2134" y="2352"/>
                <a:ext cx="619" cy="240"/>
              </a:xfrm>
              <a:prstGeom prst="bentConnector2">
                <a:avLst/>
              </a:prstGeom>
              <a:noFill/>
              <a:ln w="12700">
                <a:solidFill>
                  <a:schemeClr val="tx1"/>
                </a:solidFill>
                <a:miter lim="800000"/>
                <a:headEnd type="none" w="lg" len="lg"/>
                <a:tailEnd type="none" w="lg" len="lg"/>
              </a:ln>
              <a:effectLst/>
            </p:spPr>
          </p:cxnSp>
          <p:grpSp>
            <p:nvGrpSpPr>
              <p:cNvPr id="311311" name="Group 15"/>
              <p:cNvGrpSpPr>
                <a:grpSpLocks/>
              </p:cNvGrpSpPr>
              <p:nvPr/>
            </p:nvGrpSpPr>
            <p:grpSpPr bwMode="auto">
              <a:xfrm>
                <a:off x="663" y="2592"/>
                <a:ext cx="578" cy="576"/>
                <a:chOff x="1190" y="2640"/>
                <a:chExt cx="874" cy="722"/>
              </a:xfrm>
            </p:grpSpPr>
            <p:sp>
              <p:nvSpPr>
                <p:cNvPr id="311312" name="Text Box 16"/>
                <p:cNvSpPr txBox="1">
                  <a:spLocks noChangeArrowheads="1"/>
                </p:cNvSpPr>
                <p:nvPr/>
              </p:nvSpPr>
              <p:spPr bwMode="auto">
                <a:xfrm>
                  <a:off x="1583" y="2640"/>
                  <a:ext cx="284" cy="290"/>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11313" name="Text Box 17"/>
                <p:cNvSpPr txBox="1">
                  <a:spLocks noChangeArrowheads="1"/>
                </p:cNvSpPr>
                <p:nvPr/>
              </p:nvSpPr>
              <p:spPr bwMode="auto">
                <a:xfrm>
                  <a:off x="1579" y="3072"/>
                  <a:ext cx="297" cy="290"/>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11314" name="Text Box 18"/>
                <p:cNvSpPr txBox="1">
                  <a:spLocks noChangeArrowheads="1"/>
                </p:cNvSpPr>
                <p:nvPr/>
              </p:nvSpPr>
              <p:spPr bwMode="auto">
                <a:xfrm>
                  <a:off x="1190" y="2842"/>
                  <a:ext cx="412" cy="313"/>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11315" name="Line 19"/>
                <p:cNvSpPr>
                  <a:spLocks noChangeShapeType="1"/>
                </p:cNvSpPr>
                <p:nvPr/>
              </p:nvSpPr>
              <p:spPr bwMode="auto">
                <a:xfrm flipH="1">
                  <a:off x="1680" y="2880"/>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11316" name="Line 20"/>
                <p:cNvSpPr>
                  <a:spLocks noChangeShapeType="1"/>
                </p:cNvSpPr>
                <p:nvPr/>
              </p:nvSpPr>
              <p:spPr bwMode="auto">
                <a:xfrm>
                  <a:off x="1776" y="2976"/>
                  <a:ext cx="192" cy="0"/>
                </a:xfrm>
                <a:prstGeom prst="line">
                  <a:avLst/>
                </a:prstGeom>
                <a:noFill/>
                <a:ln w="12700">
                  <a:solidFill>
                    <a:schemeClr val="tx1"/>
                  </a:solidFill>
                  <a:round/>
                  <a:headEnd type="none" w="lg" len="lg"/>
                  <a:tailEnd type="none" w="lg" len="lg"/>
                </a:ln>
                <a:effectLst/>
              </p:spPr>
              <p:txBody>
                <a:bodyPr/>
                <a:lstStyle/>
                <a:p>
                  <a:endParaRPr lang="en-US"/>
                </a:p>
              </p:txBody>
            </p:sp>
            <p:sp>
              <p:nvSpPr>
                <p:cNvPr id="311317" name="Line 21"/>
                <p:cNvSpPr>
                  <a:spLocks noChangeShapeType="1"/>
                </p:cNvSpPr>
                <p:nvPr/>
              </p:nvSpPr>
              <p:spPr bwMode="auto">
                <a:xfrm flipH="1">
                  <a:off x="1680" y="3072"/>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11318" name="Line 22"/>
                <p:cNvSpPr>
                  <a:spLocks noChangeShapeType="1"/>
                </p:cNvSpPr>
                <p:nvPr/>
              </p:nvSpPr>
              <p:spPr bwMode="auto">
                <a:xfrm>
                  <a:off x="1776" y="3168"/>
                  <a:ext cx="192" cy="0"/>
                </a:xfrm>
                <a:prstGeom prst="line">
                  <a:avLst/>
                </a:prstGeom>
                <a:noFill/>
                <a:ln w="12700">
                  <a:solidFill>
                    <a:schemeClr val="tx1"/>
                  </a:solidFill>
                  <a:round/>
                  <a:headEnd type="none" w="lg" len="lg"/>
                  <a:tailEnd type="none" w="lg" len="lg"/>
                </a:ln>
                <a:effectLst/>
              </p:spPr>
              <p:txBody>
                <a:bodyPr/>
                <a:lstStyle/>
                <a:p>
                  <a:endParaRPr lang="en-US"/>
                </a:p>
              </p:txBody>
            </p:sp>
          </p:grpSp>
        </p:grpSp>
        <p:sp>
          <p:nvSpPr>
            <p:cNvPr id="311319" name="Arc 23"/>
            <p:cNvSpPr>
              <a:spLocks/>
            </p:cNvSpPr>
            <p:nvPr/>
          </p:nvSpPr>
          <p:spPr bwMode="auto">
            <a:xfrm>
              <a:off x="893" y="2304"/>
              <a:ext cx="1027" cy="576"/>
            </a:xfrm>
            <a:custGeom>
              <a:avLst/>
              <a:gdLst>
                <a:gd name="G0" fmla="+- 21600 0 0"/>
                <a:gd name="G1" fmla="+- 21600 0 0"/>
                <a:gd name="G2" fmla="+- 21600 0 0"/>
                <a:gd name="T0" fmla="*/ 21600 w 43200"/>
                <a:gd name="T1" fmla="*/ 0 h 43200"/>
                <a:gd name="T2" fmla="*/ 6150 w 43200"/>
                <a:gd name="T3" fmla="*/ 6505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lnTo>
                    <a:pt x="21600" y="21600"/>
                  </a:lnTo>
                  <a:close/>
                </a:path>
              </a:pathLst>
            </a:custGeom>
            <a:noFill/>
            <a:ln w="28575">
              <a:solidFill>
                <a:srgbClr val="800000"/>
              </a:solidFill>
              <a:round/>
              <a:headEnd type="triangle" w="lg" len="lg"/>
              <a:tailEnd type="none" w="lg" len="lg"/>
            </a:ln>
            <a:effectLst/>
          </p:spPr>
          <p:txBody>
            <a:bodyPr wrap="none" anchor="ctr"/>
            <a:lstStyle/>
            <a:p>
              <a:endParaRPr lang="en-US"/>
            </a:p>
          </p:txBody>
        </p:sp>
        <p:sp>
          <p:nvSpPr>
            <p:cNvPr id="311320" name="Text Box 24"/>
            <p:cNvSpPr txBox="1">
              <a:spLocks noChangeArrowheads="1"/>
            </p:cNvSpPr>
            <p:nvPr/>
          </p:nvSpPr>
          <p:spPr bwMode="auto">
            <a:xfrm>
              <a:off x="1332" y="2649"/>
              <a:ext cx="156" cy="231"/>
            </a:xfrm>
            <a:prstGeom prst="rect">
              <a:avLst/>
            </a:prstGeom>
            <a:noFill/>
            <a:ln w="12700">
              <a:noFill/>
              <a:miter lim="800000"/>
              <a:headEnd type="none" w="lg" len="lg"/>
              <a:tailEnd type="none" w="lg" len="lg"/>
            </a:ln>
            <a:effectLst/>
          </p:spPr>
          <p:txBody>
            <a:bodyPr wrap="none">
              <a:spAutoFit/>
            </a:bodyPr>
            <a:lstStyle/>
            <a:p>
              <a:r>
                <a:rPr lang="en-US" b="1" i="1"/>
                <a:t>i</a:t>
              </a:r>
            </a:p>
          </p:txBody>
        </p:sp>
      </p:grpSp>
      <p:graphicFrame>
        <p:nvGraphicFramePr>
          <p:cNvPr id="311321" name="Object 25"/>
          <p:cNvGraphicFramePr>
            <a:graphicFrameLocks noChangeAspect="1"/>
          </p:cNvGraphicFramePr>
          <p:nvPr>
            <p:ph sz="quarter" idx="3"/>
          </p:nvPr>
        </p:nvGraphicFramePr>
        <p:xfrm>
          <a:off x="304800" y="4419600"/>
          <a:ext cx="2076450" cy="1768475"/>
        </p:xfrm>
        <a:graphic>
          <a:graphicData uri="http://schemas.openxmlformats.org/presentationml/2006/ole">
            <p:oleObj spid="_x0000_s311321" name="Equation" r:id="rId4" imgW="1282680" imgH="1091880" progId="Equation.3">
              <p:embed/>
            </p:oleObj>
          </a:graphicData>
        </a:graphic>
      </p:graphicFrame>
      <p:graphicFrame>
        <p:nvGraphicFramePr>
          <p:cNvPr id="311322" name="Object 26"/>
          <p:cNvGraphicFramePr>
            <a:graphicFrameLocks noChangeAspect="1"/>
          </p:cNvGraphicFramePr>
          <p:nvPr/>
        </p:nvGraphicFramePr>
        <p:xfrm>
          <a:off x="4889500" y="4724400"/>
          <a:ext cx="1816100" cy="1052513"/>
        </p:xfrm>
        <a:graphic>
          <a:graphicData uri="http://schemas.openxmlformats.org/presentationml/2006/ole">
            <p:oleObj spid="_x0000_s311322" name="Equation" r:id="rId5" imgW="1117440" imgH="647640" progId="Equation.3">
              <p:embed/>
            </p:oleObj>
          </a:graphicData>
        </a:graphic>
      </p:graphicFrame>
      <p:graphicFrame>
        <p:nvGraphicFramePr>
          <p:cNvPr id="311323" name="Object 27"/>
          <p:cNvGraphicFramePr>
            <a:graphicFrameLocks noChangeAspect="1"/>
          </p:cNvGraphicFramePr>
          <p:nvPr/>
        </p:nvGraphicFramePr>
        <p:xfrm>
          <a:off x="6934200" y="4738688"/>
          <a:ext cx="1836738" cy="1052512"/>
        </p:xfrm>
        <a:graphic>
          <a:graphicData uri="http://schemas.openxmlformats.org/presentationml/2006/ole">
            <p:oleObj spid="_x0000_s311323" name="Equation" r:id="rId6" imgW="1130040" imgH="647640" progId="Equation.3">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Date Placeholder 5"/>
          <p:cNvSpPr>
            <a:spLocks noGrp="1"/>
          </p:cNvSpPr>
          <p:nvPr>
            <p:ph type="dt" sz="half" idx="10"/>
          </p:nvPr>
        </p:nvSpPr>
        <p:spPr/>
        <p:txBody>
          <a:bodyPr/>
          <a:lstStyle/>
          <a:p>
            <a:r>
              <a:rPr lang="en-US"/>
              <a:t>ECEN 301</a:t>
            </a:r>
          </a:p>
        </p:txBody>
      </p:sp>
      <p:sp>
        <p:nvSpPr>
          <p:cNvPr id="29" name="Footer Placeholder 6"/>
          <p:cNvSpPr>
            <a:spLocks noGrp="1"/>
          </p:cNvSpPr>
          <p:nvPr>
            <p:ph type="ftr" sz="quarter" idx="11"/>
          </p:nvPr>
        </p:nvSpPr>
        <p:spPr/>
        <p:txBody>
          <a:bodyPr/>
          <a:lstStyle/>
          <a:p>
            <a:r>
              <a:rPr lang="en-US"/>
              <a:t>Discussion #3 – Electric Power</a:t>
            </a:r>
          </a:p>
        </p:txBody>
      </p:sp>
      <p:sp>
        <p:nvSpPr>
          <p:cNvPr id="30" name="Slide Number Placeholder 7"/>
          <p:cNvSpPr>
            <a:spLocks noGrp="1"/>
          </p:cNvSpPr>
          <p:nvPr>
            <p:ph type="sldNum" sz="quarter" idx="12"/>
          </p:nvPr>
        </p:nvSpPr>
        <p:spPr/>
        <p:txBody>
          <a:bodyPr/>
          <a:lstStyle/>
          <a:p>
            <a:pPr lvl="1"/>
            <a:fld id="{FFC82913-40B8-4C67-B98C-F7F999DEBD98}" type="slidenum">
              <a:rPr lang="en-US"/>
              <a:pPr lvl="1"/>
              <a:t>17</a:t>
            </a:fld>
            <a:endParaRPr lang="en-US"/>
          </a:p>
        </p:txBody>
      </p:sp>
      <p:sp>
        <p:nvSpPr>
          <p:cNvPr id="312322" name="Rectangle 2"/>
          <p:cNvSpPr>
            <a:spLocks noGrp="1" noChangeArrowheads="1"/>
          </p:cNvSpPr>
          <p:nvPr>
            <p:ph type="title"/>
          </p:nvPr>
        </p:nvSpPr>
        <p:spPr/>
        <p:txBody>
          <a:bodyPr/>
          <a:lstStyle/>
          <a:p>
            <a:r>
              <a:rPr lang="en-US"/>
              <a:t>Electric Power</a:t>
            </a:r>
          </a:p>
        </p:txBody>
      </p:sp>
      <p:sp>
        <p:nvSpPr>
          <p:cNvPr id="312323" name="Rectangle 3"/>
          <p:cNvSpPr>
            <a:spLocks noGrp="1" noChangeArrowheads="1"/>
          </p:cNvSpPr>
          <p:nvPr>
            <p:ph type="body" sz="half" idx="1"/>
          </p:nvPr>
        </p:nvSpPr>
        <p:spPr>
          <a:xfrm>
            <a:off x="406400" y="1333500"/>
            <a:ext cx="8585200" cy="1409700"/>
          </a:xfrm>
        </p:spPr>
        <p:txBody>
          <a:bodyPr/>
          <a:lstStyle/>
          <a:p>
            <a:r>
              <a:rPr lang="en-US" sz="2800" b="1" u="sng" dirty="0"/>
              <a:t>Example1</a:t>
            </a:r>
            <a:r>
              <a:rPr lang="en-US" sz="2800" dirty="0"/>
              <a:t>: find the power </a:t>
            </a:r>
            <a:r>
              <a:rPr lang="en-US" sz="2800" b="1" dirty="0"/>
              <a:t>dissipated</a:t>
            </a:r>
            <a:r>
              <a:rPr lang="en-US" sz="2800" dirty="0"/>
              <a:t> by each element.</a:t>
            </a:r>
          </a:p>
          <a:p>
            <a:pPr lvl="1"/>
            <a:r>
              <a:rPr lang="en-US" sz="2400" b="1" dirty="0" err="1"/>
              <a:t>v</a:t>
            </a:r>
            <a:r>
              <a:rPr lang="en-US" sz="2400" b="1" baseline="-25000" dirty="0" err="1"/>
              <a:t>a</a:t>
            </a:r>
            <a:r>
              <a:rPr lang="en-US" sz="2400" dirty="0"/>
              <a:t> = 8V, </a:t>
            </a:r>
            <a:r>
              <a:rPr lang="en-US" sz="2400" b="1" dirty="0" err="1"/>
              <a:t>v</a:t>
            </a:r>
            <a:r>
              <a:rPr lang="en-US" sz="2400" b="1" baseline="-25000" dirty="0" err="1"/>
              <a:t>b</a:t>
            </a:r>
            <a:r>
              <a:rPr lang="en-US" sz="2400" dirty="0"/>
              <a:t> = 4V, </a:t>
            </a:r>
            <a:r>
              <a:rPr lang="en-US" sz="2400" b="1" i="1" dirty="0" err="1"/>
              <a:t>i</a:t>
            </a:r>
            <a:r>
              <a:rPr lang="en-US" sz="2400" dirty="0"/>
              <a:t> = 0.1A</a:t>
            </a:r>
          </a:p>
        </p:txBody>
      </p:sp>
      <p:graphicFrame>
        <p:nvGraphicFramePr>
          <p:cNvPr id="312324" name="Object 4"/>
          <p:cNvGraphicFramePr>
            <a:graphicFrameLocks noChangeAspect="1"/>
          </p:cNvGraphicFramePr>
          <p:nvPr>
            <p:ph sz="quarter" idx="2"/>
          </p:nvPr>
        </p:nvGraphicFramePr>
        <p:xfrm>
          <a:off x="2590800" y="4738688"/>
          <a:ext cx="2084388" cy="1052512"/>
        </p:xfrm>
        <a:graphic>
          <a:graphicData uri="http://schemas.openxmlformats.org/presentationml/2006/ole">
            <p:oleObj spid="_x0000_s312324" name="Equation" r:id="rId3" imgW="1282680" imgH="647640" progId="Equation.3">
              <p:embed/>
            </p:oleObj>
          </a:graphicData>
        </a:graphic>
      </p:graphicFrame>
      <p:grpSp>
        <p:nvGrpSpPr>
          <p:cNvPr id="312326" name="Group 6"/>
          <p:cNvGrpSpPr>
            <a:grpSpLocks/>
          </p:cNvGrpSpPr>
          <p:nvPr/>
        </p:nvGrpSpPr>
        <p:grpSpPr bwMode="auto">
          <a:xfrm>
            <a:off x="228600" y="2209800"/>
            <a:ext cx="3489325" cy="1833563"/>
            <a:chOff x="144" y="1725"/>
            <a:chExt cx="2198" cy="1155"/>
          </a:xfrm>
        </p:grpSpPr>
        <p:sp>
          <p:nvSpPr>
            <p:cNvPr id="312327" name="Text Box 7"/>
            <p:cNvSpPr txBox="1">
              <a:spLocks noChangeArrowheads="1"/>
            </p:cNvSpPr>
            <p:nvPr/>
          </p:nvSpPr>
          <p:spPr bwMode="auto">
            <a:xfrm>
              <a:off x="1041" y="1725"/>
              <a:ext cx="581" cy="231"/>
            </a:xfrm>
            <a:prstGeom prst="rect">
              <a:avLst/>
            </a:prstGeom>
            <a:noFill/>
            <a:ln w="12700">
              <a:noFill/>
              <a:miter lim="800000"/>
              <a:headEnd type="none" w="lg" len="lg"/>
              <a:tailEnd type="none" w="lg" len="lg"/>
            </a:ln>
            <a:effectLst/>
          </p:spPr>
          <p:txBody>
            <a:bodyPr wrap="none">
              <a:spAutoFit/>
            </a:bodyPr>
            <a:lstStyle/>
            <a:p>
              <a:r>
                <a:rPr lang="en-US"/>
                <a:t>–   </a:t>
              </a:r>
              <a:r>
                <a:rPr lang="en-US" b="1"/>
                <a:t>v</a:t>
              </a:r>
              <a:r>
                <a:rPr lang="en-US" b="1" baseline="-25000"/>
                <a:t>a  </a:t>
              </a:r>
              <a:r>
                <a:rPr lang="en-US"/>
                <a:t> +</a:t>
              </a:r>
            </a:p>
          </p:txBody>
        </p:sp>
        <p:sp>
          <p:nvSpPr>
            <p:cNvPr id="312328" name="Text Box 8"/>
            <p:cNvSpPr txBox="1">
              <a:spLocks noChangeArrowheads="1"/>
            </p:cNvSpPr>
            <p:nvPr/>
          </p:nvSpPr>
          <p:spPr bwMode="auto">
            <a:xfrm>
              <a:off x="1887" y="2303"/>
              <a:ext cx="241"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v</a:t>
              </a:r>
              <a:r>
                <a:rPr lang="en-US" b="1" baseline="-25000"/>
                <a:t>b</a:t>
              </a:r>
              <a:endParaRPr lang="en-US"/>
            </a:p>
            <a:p>
              <a:r>
                <a:rPr lang="en-US"/>
                <a:t>+</a:t>
              </a:r>
            </a:p>
          </p:txBody>
        </p:sp>
        <p:grpSp>
          <p:nvGrpSpPr>
            <p:cNvPr id="312329" name="Group 9"/>
            <p:cNvGrpSpPr>
              <a:grpSpLocks/>
            </p:cNvGrpSpPr>
            <p:nvPr/>
          </p:nvGrpSpPr>
          <p:grpSpPr bwMode="auto">
            <a:xfrm>
              <a:off x="144" y="1956"/>
              <a:ext cx="2198" cy="924"/>
              <a:chOff x="663" y="2244"/>
              <a:chExt cx="2198" cy="924"/>
            </a:xfrm>
          </p:grpSpPr>
          <p:cxnSp>
            <p:nvCxnSpPr>
              <p:cNvPr id="312330" name="AutoShape 10"/>
              <p:cNvCxnSpPr>
                <a:cxnSpLocks noChangeShapeType="1"/>
                <a:endCxn id="312332" idx="1"/>
              </p:cNvCxnSpPr>
              <p:nvPr/>
            </p:nvCxnSpPr>
            <p:spPr bwMode="auto">
              <a:xfrm rot="16200000">
                <a:off x="1116" y="2358"/>
                <a:ext cx="426" cy="414"/>
              </a:xfrm>
              <a:prstGeom prst="bentConnector2">
                <a:avLst/>
              </a:prstGeom>
              <a:noFill/>
              <a:ln w="12700">
                <a:solidFill>
                  <a:schemeClr val="tx1"/>
                </a:solidFill>
                <a:miter lim="800000"/>
                <a:headEnd type="none" w="lg" len="lg"/>
                <a:tailEnd type="none" w="lg" len="lg"/>
              </a:ln>
              <a:effectLst/>
            </p:spPr>
          </p:cxnSp>
          <p:cxnSp>
            <p:nvCxnSpPr>
              <p:cNvPr id="312331" name="AutoShape 11"/>
              <p:cNvCxnSpPr>
                <a:cxnSpLocks noChangeShapeType="1"/>
                <a:endCxn id="312333" idx="3"/>
              </p:cNvCxnSpPr>
              <p:nvPr/>
            </p:nvCxnSpPr>
            <p:spPr bwMode="auto">
              <a:xfrm>
                <a:off x="1116" y="3012"/>
                <a:ext cx="1637" cy="156"/>
              </a:xfrm>
              <a:prstGeom prst="bentConnector4">
                <a:avLst>
                  <a:gd name="adj1" fmla="val 120"/>
                  <a:gd name="adj2" fmla="val 192306"/>
                </a:avLst>
              </a:prstGeom>
              <a:noFill/>
              <a:ln w="12700">
                <a:solidFill>
                  <a:schemeClr val="tx1"/>
                </a:solidFill>
                <a:miter lim="800000"/>
                <a:headEnd type="none" w="lg" len="lg"/>
                <a:tailEnd type="none" w="lg" len="lg"/>
              </a:ln>
              <a:effectLst/>
            </p:spPr>
          </p:cxnSp>
          <p:sp>
            <p:nvSpPr>
              <p:cNvPr id="312332" name="Rectangle 12"/>
              <p:cNvSpPr>
                <a:spLocks noChangeArrowheads="1"/>
              </p:cNvSpPr>
              <p:nvPr/>
            </p:nvSpPr>
            <p:spPr bwMode="auto">
              <a:xfrm>
                <a:off x="1536" y="2244"/>
                <a:ext cx="598"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A</a:t>
                </a:r>
              </a:p>
            </p:txBody>
          </p:sp>
          <p:sp>
            <p:nvSpPr>
              <p:cNvPr id="312333" name="Rectangle 13"/>
              <p:cNvSpPr>
                <a:spLocks noChangeArrowheads="1"/>
              </p:cNvSpPr>
              <p:nvPr/>
            </p:nvSpPr>
            <p:spPr bwMode="auto">
              <a:xfrm rot="5400000">
                <a:off x="2465" y="2772"/>
                <a:ext cx="576"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B</a:t>
                </a:r>
              </a:p>
            </p:txBody>
          </p:sp>
          <p:cxnSp>
            <p:nvCxnSpPr>
              <p:cNvPr id="312334" name="AutoShape 14"/>
              <p:cNvCxnSpPr>
                <a:cxnSpLocks noChangeShapeType="1"/>
                <a:stCxn id="312332" idx="3"/>
                <a:endCxn id="312333" idx="1"/>
              </p:cNvCxnSpPr>
              <p:nvPr/>
            </p:nvCxnSpPr>
            <p:spPr bwMode="auto">
              <a:xfrm>
                <a:off x="2134" y="2352"/>
                <a:ext cx="619" cy="240"/>
              </a:xfrm>
              <a:prstGeom prst="bentConnector2">
                <a:avLst/>
              </a:prstGeom>
              <a:noFill/>
              <a:ln w="12700">
                <a:solidFill>
                  <a:schemeClr val="tx1"/>
                </a:solidFill>
                <a:miter lim="800000"/>
                <a:headEnd type="none" w="lg" len="lg"/>
                <a:tailEnd type="none" w="lg" len="lg"/>
              </a:ln>
              <a:effectLst/>
            </p:spPr>
          </p:cxnSp>
          <p:grpSp>
            <p:nvGrpSpPr>
              <p:cNvPr id="312335" name="Group 15"/>
              <p:cNvGrpSpPr>
                <a:grpSpLocks/>
              </p:cNvGrpSpPr>
              <p:nvPr/>
            </p:nvGrpSpPr>
            <p:grpSpPr bwMode="auto">
              <a:xfrm>
                <a:off x="663" y="2592"/>
                <a:ext cx="578" cy="576"/>
                <a:chOff x="1190" y="2640"/>
                <a:chExt cx="874" cy="722"/>
              </a:xfrm>
            </p:grpSpPr>
            <p:sp>
              <p:nvSpPr>
                <p:cNvPr id="312336" name="Text Box 16"/>
                <p:cNvSpPr txBox="1">
                  <a:spLocks noChangeArrowheads="1"/>
                </p:cNvSpPr>
                <p:nvPr/>
              </p:nvSpPr>
              <p:spPr bwMode="auto">
                <a:xfrm>
                  <a:off x="1583" y="2640"/>
                  <a:ext cx="284" cy="290"/>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12337" name="Text Box 17"/>
                <p:cNvSpPr txBox="1">
                  <a:spLocks noChangeArrowheads="1"/>
                </p:cNvSpPr>
                <p:nvPr/>
              </p:nvSpPr>
              <p:spPr bwMode="auto">
                <a:xfrm>
                  <a:off x="1579" y="3072"/>
                  <a:ext cx="297" cy="290"/>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12338" name="Text Box 18"/>
                <p:cNvSpPr txBox="1">
                  <a:spLocks noChangeArrowheads="1"/>
                </p:cNvSpPr>
                <p:nvPr/>
              </p:nvSpPr>
              <p:spPr bwMode="auto">
                <a:xfrm>
                  <a:off x="1190" y="2842"/>
                  <a:ext cx="412" cy="313"/>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12339" name="Line 19"/>
                <p:cNvSpPr>
                  <a:spLocks noChangeShapeType="1"/>
                </p:cNvSpPr>
                <p:nvPr/>
              </p:nvSpPr>
              <p:spPr bwMode="auto">
                <a:xfrm flipH="1">
                  <a:off x="1680" y="2880"/>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12340" name="Line 20"/>
                <p:cNvSpPr>
                  <a:spLocks noChangeShapeType="1"/>
                </p:cNvSpPr>
                <p:nvPr/>
              </p:nvSpPr>
              <p:spPr bwMode="auto">
                <a:xfrm>
                  <a:off x="1776" y="2976"/>
                  <a:ext cx="192" cy="0"/>
                </a:xfrm>
                <a:prstGeom prst="line">
                  <a:avLst/>
                </a:prstGeom>
                <a:noFill/>
                <a:ln w="12700">
                  <a:solidFill>
                    <a:schemeClr val="tx1"/>
                  </a:solidFill>
                  <a:round/>
                  <a:headEnd type="none" w="lg" len="lg"/>
                  <a:tailEnd type="none" w="lg" len="lg"/>
                </a:ln>
                <a:effectLst/>
              </p:spPr>
              <p:txBody>
                <a:bodyPr/>
                <a:lstStyle/>
                <a:p>
                  <a:endParaRPr lang="en-US"/>
                </a:p>
              </p:txBody>
            </p:sp>
            <p:sp>
              <p:nvSpPr>
                <p:cNvPr id="312341" name="Line 21"/>
                <p:cNvSpPr>
                  <a:spLocks noChangeShapeType="1"/>
                </p:cNvSpPr>
                <p:nvPr/>
              </p:nvSpPr>
              <p:spPr bwMode="auto">
                <a:xfrm flipH="1">
                  <a:off x="1680" y="3072"/>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12342" name="Line 22"/>
                <p:cNvSpPr>
                  <a:spLocks noChangeShapeType="1"/>
                </p:cNvSpPr>
                <p:nvPr/>
              </p:nvSpPr>
              <p:spPr bwMode="auto">
                <a:xfrm>
                  <a:off x="1776" y="3168"/>
                  <a:ext cx="192" cy="0"/>
                </a:xfrm>
                <a:prstGeom prst="line">
                  <a:avLst/>
                </a:prstGeom>
                <a:noFill/>
                <a:ln w="12700">
                  <a:solidFill>
                    <a:schemeClr val="tx1"/>
                  </a:solidFill>
                  <a:round/>
                  <a:headEnd type="none" w="lg" len="lg"/>
                  <a:tailEnd type="none" w="lg" len="lg"/>
                </a:ln>
                <a:effectLst/>
              </p:spPr>
              <p:txBody>
                <a:bodyPr/>
                <a:lstStyle/>
                <a:p>
                  <a:endParaRPr lang="en-US"/>
                </a:p>
              </p:txBody>
            </p:sp>
          </p:grpSp>
        </p:grpSp>
        <p:sp>
          <p:nvSpPr>
            <p:cNvPr id="312343" name="Arc 23"/>
            <p:cNvSpPr>
              <a:spLocks/>
            </p:cNvSpPr>
            <p:nvPr/>
          </p:nvSpPr>
          <p:spPr bwMode="auto">
            <a:xfrm>
              <a:off x="893" y="2304"/>
              <a:ext cx="1027" cy="576"/>
            </a:xfrm>
            <a:custGeom>
              <a:avLst/>
              <a:gdLst>
                <a:gd name="G0" fmla="+- 21600 0 0"/>
                <a:gd name="G1" fmla="+- 21600 0 0"/>
                <a:gd name="G2" fmla="+- 21600 0 0"/>
                <a:gd name="T0" fmla="*/ 21600 w 43200"/>
                <a:gd name="T1" fmla="*/ 0 h 43200"/>
                <a:gd name="T2" fmla="*/ 6150 w 43200"/>
                <a:gd name="T3" fmla="*/ 6505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958"/>
                    <a:pt x="2207" y="10540"/>
                    <a:pt x="6150" y="6505"/>
                  </a:cubicBezTo>
                  <a:lnTo>
                    <a:pt x="21600" y="21600"/>
                  </a:lnTo>
                  <a:close/>
                </a:path>
              </a:pathLst>
            </a:custGeom>
            <a:noFill/>
            <a:ln w="28575">
              <a:solidFill>
                <a:srgbClr val="800000"/>
              </a:solidFill>
              <a:round/>
              <a:headEnd type="triangle" w="lg" len="lg"/>
              <a:tailEnd type="none" w="lg" len="lg"/>
            </a:ln>
            <a:effectLst/>
          </p:spPr>
          <p:txBody>
            <a:bodyPr wrap="none" anchor="ctr"/>
            <a:lstStyle/>
            <a:p>
              <a:endParaRPr lang="en-US"/>
            </a:p>
          </p:txBody>
        </p:sp>
        <p:sp>
          <p:nvSpPr>
            <p:cNvPr id="312344" name="Text Box 24"/>
            <p:cNvSpPr txBox="1">
              <a:spLocks noChangeArrowheads="1"/>
            </p:cNvSpPr>
            <p:nvPr/>
          </p:nvSpPr>
          <p:spPr bwMode="auto">
            <a:xfrm>
              <a:off x="1332" y="2649"/>
              <a:ext cx="156" cy="231"/>
            </a:xfrm>
            <a:prstGeom prst="rect">
              <a:avLst/>
            </a:prstGeom>
            <a:noFill/>
            <a:ln w="12700">
              <a:noFill/>
              <a:miter lim="800000"/>
              <a:headEnd type="none" w="lg" len="lg"/>
              <a:tailEnd type="none" w="lg" len="lg"/>
            </a:ln>
            <a:effectLst/>
          </p:spPr>
          <p:txBody>
            <a:bodyPr wrap="none">
              <a:spAutoFit/>
            </a:bodyPr>
            <a:lstStyle/>
            <a:p>
              <a:r>
                <a:rPr lang="en-US" b="1" i="1"/>
                <a:t>i</a:t>
              </a:r>
            </a:p>
          </p:txBody>
        </p:sp>
      </p:grpSp>
      <p:graphicFrame>
        <p:nvGraphicFramePr>
          <p:cNvPr id="312345" name="Object 25"/>
          <p:cNvGraphicFramePr>
            <a:graphicFrameLocks noChangeAspect="1"/>
          </p:cNvGraphicFramePr>
          <p:nvPr>
            <p:ph sz="quarter" idx="3"/>
          </p:nvPr>
        </p:nvGraphicFramePr>
        <p:xfrm>
          <a:off x="304800" y="4419600"/>
          <a:ext cx="2076450" cy="1768475"/>
        </p:xfrm>
        <a:graphic>
          <a:graphicData uri="http://schemas.openxmlformats.org/presentationml/2006/ole">
            <p:oleObj spid="_x0000_s312345" name="Equation" r:id="rId4" imgW="1282680" imgH="1091880" progId="Equation.3">
              <p:embed/>
            </p:oleObj>
          </a:graphicData>
        </a:graphic>
      </p:graphicFrame>
      <p:graphicFrame>
        <p:nvGraphicFramePr>
          <p:cNvPr id="312346" name="Object 26"/>
          <p:cNvGraphicFramePr>
            <a:graphicFrameLocks noChangeAspect="1"/>
          </p:cNvGraphicFramePr>
          <p:nvPr/>
        </p:nvGraphicFramePr>
        <p:xfrm>
          <a:off x="4889500" y="4724400"/>
          <a:ext cx="1816100" cy="1052513"/>
        </p:xfrm>
        <a:graphic>
          <a:graphicData uri="http://schemas.openxmlformats.org/presentationml/2006/ole">
            <p:oleObj spid="_x0000_s312346" name="Equation" r:id="rId5" imgW="1117440" imgH="647640" progId="Equation.3">
              <p:embed/>
            </p:oleObj>
          </a:graphicData>
        </a:graphic>
      </p:graphicFrame>
      <p:graphicFrame>
        <p:nvGraphicFramePr>
          <p:cNvPr id="312347" name="Object 27"/>
          <p:cNvGraphicFramePr>
            <a:graphicFrameLocks noChangeAspect="1"/>
          </p:cNvGraphicFramePr>
          <p:nvPr/>
        </p:nvGraphicFramePr>
        <p:xfrm>
          <a:off x="6934200" y="4738688"/>
          <a:ext cx="1836738" cy="1052512"/>
        </p:xfrm>
        <a:graphic>
          <a:graphicData uri="http://schemas.openxmlformats.org/presentationml/2006/ole">
            <p:oleObj spid="_x0000_s312347" name="Equation" r:id="rId6" imgW="1130040" imgH="647640" progId="Equation.3">
              <p:embed/>
            </p:oleObj>
          </a:graphicData>
        </a:graphic>
      </p:graphicFrame>
      <p:sp>
        <p:nvSpPr>
          <p:cNvPr id="312348" name="Text Box 28"/>
          <p:cNvSpPr txBox="1">
            <a:spLocks noChangeArrowheads="1"/>
          </p:cNvSpPr>
          <p:nvPr/>
        </p:nvSpPr>
        <p:spPr bwMode="auto">
          <a:xfrm>
            <a:off x="4403725" y="2728913"/>
            <a:ext cx="4367213" cy="928687"/>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a:t>NB</a:t>
            </a:r>
            <a:r>
              <a:rPr lang="en-US"/>
              <a:t>: Power is conserved (power supplied always equals power consumed):</a:t>
            </a:r>
          </a:p>
          <a:p>
            <a:r>
              <a:rPr lang="en-US" b="1" i="1"/>
              <a:t>P</a:t>
            </a:r>
            <a:r>
              <a:rPr lang="en-US" b="1" i="1" baseline="-25000"/>
              <a:t>s</a:t>
            </a:r>
            <a:r>
              <a:rPr lang="en-US" b="1" i="1"/>
              <a:t> + P</a:t>
            </a:r>
            <a:r>
              <a:rPr lang="en-US" b="1" i="1" baseline="-25000"/>
              <a:t>a</a:t>
            </a:r>
            <a:r>
              <a:rPr lang="en-US" b="1" i="1"/>
              <a:t> + P</a:t>
            </a:r>
            <a:r>
              <a:rPr lang="en-US" b="1" i="1" baseline="-25000"/>
              <a:t>b </a:t>
            </a:r>
            <a:r>
              <a:rPr lang="en-US" b="1" i="1"/>
              <a:t>= 0</a:t>
            </a:r>
            <a:endParaRPr lang="en-US" b="1" i="1" baseline="-25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4"/>
          <p:cNvSpPr>
            <a:spLocks noGrp="1"/>
          </p:cNvSpPr>
          <p:nvPr>
            <p:ph type="dt" sz="half" idx="10"/>
          </p:nvPr>
        </p:nvSpPr>
        <p:spPr/>
        <p:txBody>
          <a:bodyPr/>
          <a:lstStyle/>
          <a:p>
            <a:r>
              <a:rPr lang="en-US"/>
              <a:t>ECEN 301</a:t>
            </a:r>
          </a:p>
        </p:txBody>
      </p:sp>
      <p:sp>
        <p:nvSpPr>
          <p:cNvPr id="30" name="Footer Placeholder 5"/>
          <p:cNvSpPr>
            <a:spLocks noGrp="1"/>
          </p:cNvSpPr>
          <p:nvPr>
            <p:ph type="ftr" sz="quarter" idx="11"/>
          </p:nvPr>
        </p:nvSpPr>
        <p:spPr/>
        <p:txBody>
          <a:bodyPr/>
          <a:lstStyle/>
          <a:p>
            <a:r>
              <a:rPr lang="en-US"/>
              <a:t>Discussion #3 – Electric Power</a:t>
            </a:r>
          </a:p>
        </p:txBody>
      </p:sp>
      <p:sp>
        <p:nvSpPr>
          <p:cNvPr id="31" name="Slide Number Placeholder 6"/>
          <p:cNvSpPr>
            <a:spLocks noGrp="1"/>
          </p:cNvSpPr>
          <p:nvPr>
            <p:ph type="sldNum" sz="quarter" idx="12"/>
          </p:nvPr>
        </p:nvSpPr>
        <p:spPr/>
        <p:txBody>
          <a:bodyPr/>
          <a:lstStyle/>
          <a:p>
            <a:pPr lvl="1"/>
            <a:fld id="{68A46A7C-41F7-4CA5-AB6B-A83AF7413CA7}" type="slidenum">
              <a:rPr lang="en-US"/>
              <a:pPr lvl="1"/>
              <a:t>18</a:t>
            </a:fld>
            <a:endParaRPr lang="en-US"/>
          </a:p>
        </p:txBody>
      </p:sp>
      <p:sp>
        <p:nvSpPr>
          <p:cNvPr id="314370" name="Rectangle 2"/>
          <p:cNvSpPr>
            <a:spLocks noGrp="1" noChangeArrowheads="1"/>
          </p:cNvSpPr>
          <p:nvPr>
            <p:ph type="title"/>
          </p:nvPr>
        </p:nvSpPr>
        <p:spPr/>
        <p:txBody>
          <a:bodyPr/>
          <a:lstStyle/>
          <a:p>
            <a:r>
              <a:rPr lang="en-US"/>
              <a:t>Electric Power</a:t>
            </a:r>
          </a:p>
        </p:txBody>
      </p:sp>
      <p:sp>
        <p:nvSpPr>
          <p:cNvPr id="314371" name="Rectangle 3"/>
          <p:cNvSpPr>
            <a:spLocks noGrp="1" noChangeArrowheads="1"/>
          </p:cNvSpPr>
          <p:nvPr>
            <p:ph type="body" sz="half" idx="1"/>
          </p:nvPr>
        </p:nvSpPr>
        <p:spPr>
          <a:xfrm>
            <a:off x="406400" y="1333500"/>
            <a:ext cx="8585200" cy="881063"/>
          </a:xfrm>
        </p:spPr>
        <p:txBody>
          <a:bodyPr/>
          <a:lstStyle/>
          <a:p>
            <a:r>
              <a:rPr lang="en-US" sz="2800" b="1" u="sng" dirty="0"/>
              <a:t>Example2</a:t>
            </a:r>
            <a:r>
              <a:rPr lang="en-US" sz="2800" dirty="0"/>
              <a:t>: find the power </a:t>
            </a:r>
            <a:r>
              <a:rPr lang="en-US" sz="2800" b="1" dirty="0"/>
              <a:t>dissipated</a:t>
            </a:r>
            <a:r>
              <a:rPr lang="en-US" sz="2800" dirty="0"/>
              <a:t> by each element.</a:t>
            </a:r>
          </a:p>
        </p:txBody>
      </p:sp>
      <p:grpSp>
        <p:nvGrpSpPr>
          <p:cNvPr id="314404" name="Group 36"/>
          <p:cNvGrpSpPr>
            <a:grpSpLocks/>
          </p:cNvGrpSpPr>
          <p:nvPr/>
        </p:nvGrpSpPr>
        <p:grpSpPr bwMode="auto">
          <a:xfrm>
            <a:off x="762000" y="2076450"/>
            <a:ext cx="3278188" cy="2952750"/>
            <a:chOff x="480" y="1308"/>
            <a:chExt cx="2065" cy="1860"/>
          </a:xfrm>
        </p:grpSpPr>
        <p:cxnSp>
          <p:nvCxnSpPr>
            <p:cNvPr id="314373" name="AutoShape 5"/>
            <p:cNvCxnSpPr>
              <a:cxnSpLocks noChangeShapeType="1"/>
              <a:stCxn id="314384" idx="1"/>
              <a:endCxn id="314379" idx="1"/>
            </p:cNvCxnSpPr>
            <p:nvPr/>
          </p:nvCxnSpPr>
          <p:spPr bwMode="auto">
            <a:xfrm rot="16200000">
              <a:off x="544" y="1706"/>
              <a:ext cx="357" cy="270"/>
            </a:xfrm>
            <a:prstGeom prst="bentConnector2">
              <a:avLst/>
            </a:prstGeom>
            <a:noFill/>
            <a:ln w="12700">
              <a:solidFill>
                <a:schemeClr val="tx1"/>
              </a:solidFill>
              <a:miter lim="800000"/>
              <a:headEnd type="none" w="lg" len="lg"/>
              <a:tailEnd type="none" w="lg" len="lg"/>
            </a:ln>
            <a:effectLst/>
          </p:spPr>
        </p:cxnSp>
        <p:sp>
          <p:nvSpPr>
            <p:cNvPr id="314374" name="Oval 6"/>
            <p:cNvSpPr>
              <a:spLocks noChangeArrowheads="1"/>
            </p:cNvSpPr>
            <p:nvPr/>
          </p:nvSpPr>
          <p:spPr bwMode="auto">
            <a:xfrm>
              <a:off x="1468" y="162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14375" name="AutoShape 7"/>
            <p:cNvCxnSpPr>
              <a:cxnSpLocks noChangeShapeType="1"/>
              <a:stCxn id="314384" idx="3"/>
              <a:endCxn id="314386" idx="1"/>
            </p:cNvCxnSpPr>
            <p:nvPr/>
          </p:nvCxnSpPr>
          <p:spPr bwMode="auto">
            <a:xfrm rot="16200000" flipH="1">
              <a:off x="510" y="2481"/>
              <a:ext cx="426" cy="270"/>
            </a:xfrm>
            <a:prstGeom prst="bentConnector2">
              <a:avLst/>
            </a:prstGeom>
            <a:noFill/>
            <a:ln w="12700">
              <a:solidFill>
                <a:schemeClr val="tx1"/>
              </a:solidFill>
              <a:miter lim="800000"/>
              <a:headEnd type="none" w="lg" len="lg"/>
              <a:tailEnd type="none" w="lg" len="lg"/>
            </a:ln>
            <a:effectLst/>
          </p:spPr>
        </p:cxnSp>
        <p:sp>
          <p:nvSpPr>
            <p:cNvPr id="314376" name="Oval 8"/>
            <p:cNvSpPr>
              <a:spLocks noChangeArrowheads="1"/>
            </p:cNvSpPr>
            <p:nvPr/>
          </p:nvSpPr>
          <p:spPr bwMode="auto">
            <a:xfrm>
              <a:off x="1468" y="27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14377" name="AutoShape 9"/>
            <p:cNvCxnSpPr>
              <a:cxnSpLocks noChangeShapeType="1"/>
              <a:stCxn id="314376" idx="6"/>
              <a:endCxn id="314380" idx="3"/>
            </p:cNvCxnSpPr>
            <p:nvPr/>
          </p:nvCxnSpPr>
          <p:spPr bwMode="auto">
            <a:xfrm flipV="1">
              <a:off x="1551" y="2307"/>
              <a:ext cx="543" cy="522"/>
            </a:xfrm>
            <a:prstGeom prst="bentConnector2">
              <a:avLst/>
            </a:prstGeom>
            <a:noFill/>
            <a:ln w="12700">
              <a:solidFill>
                <a:schemeClr val="tx1"/>
              </a:solidFill>
              <a:miter lim="800000"/>
              <a:headEnd type="none" w="lg" len="lg"/>
              <a:tailEnd type="none" w="lg" len="lg"/>
            </a:ln>
            <a:effectLst/>
          </p:spPr>
        </p:cxnSp>
        <p:cxnSp>
          <p:nvCxnSpPr>
            <p:cNvPr id="314378" name="AutoShape 10"/>
            <p:cNvCxnSpPr>
              <a:cxnSpLocks noChangeShapeType="1"/>
              <a:stCxn id="314379" idx="3"/>
              <a:endCxn id="314374" idx="2"/>
            </p:cNvCxnSpPr>
            <p:nvPr/>
          </p:nvCxnSpPr>
          <p:spPr bwMode="auto">
            <a:xfrm flipV="1">
              <a:off x="1242" y="1661"/>
              <a:ext cx="226" cy="1"/>
            </a:xfrm>
            <a:prstGeom prst="straightConnector1">
              <a:avLst/>
            </a:prstGeom>
            <a:noFill/>
            <a:ln w="12700">
              <a:solidFill>
                <a:schemeClr val="tx1"/>
              </a:solidFill>
              <a:round/>
              <a:headEnd type="none" w="lg" len="lg"/>
              <a:tailEnd type="none" w="lg" len="lg"/>
            </a:ln>
            <a:effectLst/>
          </p:spPr>
        </p:cxnSp>
        <p:sp>
          <p:nvSpPr>
            <p:cNvPr id="314379" name="Rectangle 11"/>
            <p:cNvSpPr>
              <a:spLocks noChangeArrowheads="1"/>
            </p:cNvSpPr>
            <p:nvPr/>
          </p:nvSpPr>
          <p:spPr bwMode="auto">
            <a:xfrm>
              <a:off x="858" y="1554"/>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B</a:t>
              </a:r>
            </a:p>
          </p:txBody>
        </p:sp>
        <p:sp>
          <p:nvSpPr>
            <p:cNvPr id="314380" name="Rectangle 12"/>
            <p:cNvSpPr>
              <a:spLocks noChangeArrowheads="1"/>
            </p:cNvSpPr>
            <p:nvPr/>
          </p:nvSpPr>
          <p:spPr bwMode="auto">
            <a:xfrm rot="5400000">
              <a:off x="1902" y="2007"/>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a:t>E</a:t>
              </a:r>
            </a:p>
          </p:txBody>
        </p:sp>
        <p:cxnSp>
          <p:nvCxnSpPr>
            <p:cNvPr id="314381" name="AutoShape 13"/>
            <p:cNvCxnSpPr>
              <a:cxnSpLocks noChangeShapeType="1"/>
              <a:stCxn id="314374" idx="6"/>
              <a:endCxn id="314380" idx="1"/>
            </p:cNvCxnSpPr>
            <p:nvPr/>
          </p:nvCxnSpPr>
          <p:spPr bwMode="auto">
            <a:xfrm>
              <a:off x="1551" y="1661"/>
              <a:ext cx="543" cy="262"/>
            </a:xfrm>
            <a:prstGeom prst="bentConnector2">
              <a:avLst/>
            </a:prstGeom>
            <a:noFill/>
            <a:ln w="12700">
              <a:solidFill>
                <a:schemeClr val="tx1"/>
              </a:solidFill>
              <a:miter lim="800000"/>
              <a:headEnd type="none" w="lg" len="lg"/>
              <a:tailEnd type="none" w="lg" len="lg"/>
            </a:ln>
            <a:effectLst/>
          </p:spPr>
        </p:cxnSp>
        <p:sp>
          <p:nvSpPr>
            <p:cNvPr id="314382" name="Text Box 14"/>
            <p:cNvSpPr txBox="1">
              <a:spLocks noChangeArrowheads="1"/>
            </p:cNvSpPr>
            <p:nvPr/>
          </p:nvSpPr>
          <p:spPr bwMode="auto">
            <a:xfrm>
              <a:off x="2181" y="1827"/>
              <a:ext cx="364"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10V</a:t>
              </a:r>
              <a:endParaRPr lang="en-US"/>
            </a:p>
            <a:p>
              <a:r>
                <a:rPr lang="en-US"/>
                <a:t>–</a:t>
              </a:r>
            </a:p>
          </p:txBody>
        </p:sp>
        <p:sp>
          <p:nvSpPr>
            <p:cNvPr id="314383" name="Text Box 15"/>
            <p:cNvSpPr txBox="1">
              <a:spLocks noChangeArrowheads="1"/>
            </p:cNvSpPr>
            <p:nvPr/>
          </p:nvSpPr>
          <p:spPr bwMode="auto">
            <a:xfrm>
              <a:off x="761" y="1323"/>
              <a:ext cx="637" cy="231"/>
            </a:xfrm>
            <a:prstGeom prst="rect">
              <a:avLst/>
            </a:prstGeom>
            <a:noFill/>
            <a:ln w="12700">
              <a:noFill/>
              <a:miter lim="800000"/>
              <a:headEnd type="none" w="lg" len="lg"/>
              <a:tailEnd type="none" w="lg" len="lg"/>
            </a:ln>
            <a:effectLst/>
          </p:spPr>
          <p:txBody>
            <a:bodyPr wrap="none">
              <a:spAutoFit/>
            </a:bodyPr>
            <a:lstStyle/>
            <a:p>
              <a:r>
                <a:rPr lang="en-US"/>
                <a:t>–   </a:t>
              </a:r>
              <a:r>
                <a:rPr lang="en-US" b="1"/>
                <a:t>3V</a:t>
              </a:r>
              <a:r>
                <a:rPr lang="en-US" b="1" baseline="-25000"/>
                <a:t>  </a:t>
              </a:r>
              <a:r>
                <a:rPr lang="en-US"/>
                <a:t> +</a:t>
              </a:r>
            </a:p>
          </p:txBody>
        </p:sp>
        <p:sp>
          <p:nvSpPr>
            <p:cNvPr id="314384" name="Rectangle 16"/>
            <p:cNvSpPr>
              <a:spLocks noChangeArrowheads="1"/>
            </p:cNvSpPr>
            <p:nvPr/>
          </p:nvSpPr>
          <p:spPr bwMode="auto">
            <a:xfrm rot="5400000">
              <a:off x="396" y="2103"/>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b="1"/>
                <a:t>A</a:t>
              </a:r>
            </a:p>
          </p:txBody>
        </p:sp>
        <p:sp>
          <p:nvSpPr>
            <p:cNvPr id="314385" name="Rectangle 17"/>
            <p:cNvSpPr>
              <a:spLocks noChangeArrowheads="1"/>
            </p:cNvSpPr>
            <p:nvPr/>
          </p:nvSpPr>
          <p:spPr bwMode="auto">
            <a:xfrm rot="5400000">
              <a:off x="1318" y="2055"/>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a:t>D</a:t>
              </a:r>
            </a:p>
          </p:txBody>
        </p:sp>
        <p:sp>
          <p:nvSpPr>
            <p:cNvPr id="314386" name="Rectangle 18"/>
            <p:cNvSpPr>
              <a:spLocks noChangeArrowheads="1"/>
            </p:cNvSpPr>
            <p:nvPr/>
          </p:nvSpPr>
          <p:spPr bwMode="auto">
            <a:xfrm>
              <a:off x="858" y="2721"/>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C</a:t>
              </a:r>
            </a:p>
          </p:txBody>
        </p:sp>
        <p:cxnSp>
          <p:nvCxnSpPr>
            <p:cNvPr id="314387" name="AutoShape 19"/>
            <p:cNvCxnSpPr>
              <a:cxnSpLocks noChangeShapeType="1"/>
              <a:stCxn id="314386" idx="3"/>
              <a:endCxn id="314376" idx="2"/>
            </p:cNvCxnSpPr>
            <p:nvPr/>
          </p:nvCxnSpPr>
          <p:spPr bwMode="auto">
            <a:xfrm>
              <a:off x="1242" y="2829"/>
              <a:ext cx="226" cy="0"/>
            </a:xfrm>
            <a:prstGeom prst="straightConnector1">
              <a:avLst/>
            </a:prstGeom>
            <a:noFill/>
            <a:ln w="12700">
              <a:solidFill>
                <a:schemeClr val="tx1"/>
              </a:solidFill>
              <a:round/>
              <a:headEnd type="none" w="lg" len="lg"/>
              <a:tailEnd type="none" w="lg" len="lg"/>
            </a:ln>
            <a:effectLst/>
          </p:spPr>
        </p:cxnSp>
        <p:cxnSp>
          <p:nvCxnSpPr>
            <p:cNvPr id="314388" name="AutoShape 20"/>
            <p:cNvCxnSpPr>
              <a:cxnSpLocks noChangeShapeType="1"/>
              <a:stCxn id="314376" idx="0"/>
              <a:endCxn id="314385" idx="3"/>
            </p:cNvCxnSpPr>
            <p:nvPr/>
          </p:nvCxnSpPr>
          <p:spPr bwMode="auto">
            <a:xfrm flipV="1">
              <a:off x="1510" y="2355"/>
              <a:ext cx="0" cy="435"/>
            </a:xfrm>
            <a:prstGeom prst="straightConnector1">
              <a:avLst/>
            </a:prstGeom>
            <a:noFill/>
            <a:ln w="12700">
              <a:solidFill>
                <a:schemeClr val="tx1"/>
              </a:solidFill>
              <a:round/>
              <a:headEnd type="none" w="lg" len="lg"/>
              <a:tailEnd type="none" w="lg" len="lg"/>
            </a:ln>
            <a:effectLst/>
          </p:spPr>
        </p:cxnSp>
        <p:cxnSp>
          <p:nvCxnSpPr>
            <p:cNvPr id="314389" name="AutoShape 21"/>
            <p:cNvCxnSpPr>
              <a:cxnSpLocks noChangeShapeType="1"/>
              <a:stCxn id="314374" idx="4"/>
              <a:endCxn id="314385" idx="1"/>
            </p:cNvCxnSpPr>
            <p:nvPr/>
          </p:nvCxnSpPr>
          <p:spPr bwMode="auto">
            <a:xfrm>
              <a:off x="1510" y="1699"/>
              <a:ext cx="0" cy="272"/>
            </a:xfrm>
            <a:prstGeom prst="straightConnector1">
              <a:avLst/>
            </a:prstGeom>
            <a:noFill/>
            <a:ln w="12700">
              <a:solidFill>
                <a:schemeClr val="tx1"/>
              </a:solidFill>
              <a:round/>
              <a:headEnd type="none" w="lg" len="lg"/>
              <a:tailEnd type="none" w="lg" len="lg"/>
            </a:ln>
            <a:effectLst/>
          </p:spPr>
        </p:cxnSp>
        <p:sp>
          <p:nvSpPr>
            <p:cNvPr id="314390" name="Text Box 22"/>
            <p:cNvSpPr txBox="1">
              <a:spLocks noChangeArrowheads="1"/>
            </p:cNvSpPr>
            <p:nvPr/>
          </p:nvSpPr>
          <p:spPr bwMode="auto">
            <a:xfrm>
              <a:off x="696" y="2937"/>
              <a:ext cx="637" cy="231"/>
            </a:xfrm>
            <a:prstGeom prst="rect">
              <a:avLst/>
            </a:prstGeom>
            <a:noFill/>
            <a:ln w="12700">
              <a:noFill/>
              <a:miter lim="800000"/>
              <a:headEnd type="none" w="lg" len="lg"/>
              <a:tailEnd type="none" w="lg" len="lg"/>
            </a:ln>
            <a:effectLst/>
          </p:spPr>
          <p:txBody>
            <a:bodyPr wrap="none">
              <a:spAutoFit/>
            </a:bodyPr>
            <a:lstStyle/>
            <a:p>
              <a:r>
                <a:rPr lang="en-US"/>
                <a:t>–   </a:t>
              </a:r>
              <a:r>
                <a:rPr lang="en-US" b="1"/>
                <a:t>5V</a:t>
              </a:r>
              <a:r>
                <a:rPr lang="en-US" b="1" baseline="-25000"/>
                <a:t>  </a:t>
              </a:r>
              <a:r>
                <a:rPr lang="en-US"/>
                <a:t> +</a:t>
              </a:r>
            </a:p>
          </p:txBody>
        </p:sp>
        <p:sp>
          <p:nvSpPr>
            <p:cNvPr id="314391" name="Line 23"/>
            <p:cNvSpPr>
              <a:spLocks noChangeShapeType="1"/>
            </p:cNvSpPr>
            <p:nvPr/>
          </p:nvSpPr>
          <p:spPr bwMode="auto">
            <a:xfrm>
              <a:off x="1797" y="1554"/>
              <a:ext cx="297"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14392" name="Text Box 24"/>
            <p:cNvSpPr txBox="1">
              <a:spLocks noChangeArrowheads="1"/>
            </p:cNvSpPr>
            <p:nvPr/>
          </p:nvSpPr>
          <p:spPr bwMode="auto">
            <a:xfrm>
              <a:off x="1631" y="1308"/>
              <a:ext cx="528"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e</a:t>
              </a:r>
              <a:r>
                <a:rPr lang="en-US"/>
                <a:t> = 2A</a:t>
              </a:r>
            </a:p>
          </p:txBody>
        </p:sp>
        <p:sp>
          <p:nvSpPr>
            <p:cNvPr id="314393" name="Line 25"/>
            <p:cNvSpPr>
              <a:spLocks noChangeShapeType="1"/>
            </p:cNvSpPr>
            <p:nvPr/>
          </p:nvSpPr>
          <p:spPr bwMode="auto">
            <a:xfrm>
              <a:off x="1618" y="2500"/>
              <a:ext cx="0" cy="221"/>
            </a:xfrm>
            <a:prstGeom prst="line">
              <a:avLst/>
            </a:prstGeom>
            <a:noFill/>
            <a:ln w="12700">
              <a:solidFill>
                <a:schemeClr val="tx1"/>
              </a:solidFill>
              <a:round/>
              <a:headEnd type="none" w="lg" len="lg"/>
              <a:tailEnd type="stealth" w="lg" len="lg"/>
            </a:ln>
            <a:effectLst/>
          </p:spPr>
          <p:txBody>
            <a:bodyPr/>
            <a:lstStyle/>
            <a:p>
              <a:endParaRPr lang="en-US"/>
            </a:p>
          </p:txBody>
        </p:sp>
        <p:sp>
          <p:nvSpPr>
            <p:cNvPr id="314394" name="Text Box 26"/>
            <p:cNvSpPr txBox="1">
              <a:spLocks noChangeArrowheads="1"/>
            </p:cNvSpPr>
            <p:nvPr/>
          </p:nvSpPr>
          <p:spPr bwMode="auto">
            <a:xfrm>
              <a:off x="1584" y="2460"/>
              <a:ext cx="497"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d</a:t>
              </a:r>
              <a:r>
                <a:rPr lang="en-US"/>
                <a:t> =3A</a:t>
              </a: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Date Placeholder 4"/>
          <p:cNvSpPr>
            <a:spLocks noGrp="1"/>
          </p:cNvSpPr>
          <p:nvPr>
            <p:ph type="dt" sz="half" idx="10"/>
          </p:nvPr>
        </p:nvSpPr>
        <p:spPr/>
        <p:txBody>
          <a:bodyPr/>
          <a:lstStyle/>
          <a:p>
            <a:r>
              <a:rPr lang="en-US"/>
              <a:t>ECEN 301</a:t>
            </a:r>
          </a:p>
        </p:txBody>
      </p:sp>
      <p:sp>
        <p:nvSpPr>
          <p:cNvPr id="33" name="Footer Placeholder 5"/>
          <p:cNvSpPr>
            <a:spLocks noGrp="1"/>
          </p:cNvSpPr>
          <p:nvPr>
            <p:ph type="ftr" sz="quarter" idx="11"/>
          </p:nvPr>
        </p:nvSpPr>
        <p:spPr/>
        <p:txBody>
          <a:bodyPr/>
          <a:lstStyle/>
          <a:p>
            <a:r>
              <a:rPr lang="en-US"/>
              <a:t>Discussion #3 – Electric Power</a:t>
            </a:r>
          </a:p>
        </p:txBody>
      </p:sp>
      <p:sp>
        <p:nvSpPr>
          <p:cNvPr id="34" name="Slide Number Placeholder 6"/>
          <p:cNvSpPr>
            <a:spLocks noGrp="1"/>
          </p:cNvSpPr>
          <p:nvPr>
            <p:ph type="sldNum" sz="quarter" idx="12"/>
          </p:nvPr>
        </p:nvSpPr>
        <p:spPr/>
        <p:txBody>
          <a:bodyPr/>
          <a:lstStyle/>
          <a:p>
            <a:pPr lvl="1"/>
            <a:fld id="{C95745B2-9AFD-4FB2-B72C-58E1BA5678D0}" type="slidenum">
              <a:rPr lang="en-US"/>
              <a:pPr lvl="1"/>
              <a:t>19</a:t>
            </a:fld>
            <a:endParaRPr lang="en-US"/>
          </a:p>
        </p:txBody>
      </p:sp>
      <p:sp>
        <p:nvSpPr>
          <p:cNvPr id="316418" name="Rectangle 2"/>
          <p:cNvSpPr>
            <a:spLocks noGrp="1" noChangeArrowheads="1"/>
          </p:cNvSpPr>
          <p:nvPr>
            <p:ph type="title"/>
          </p:nvPr>
        </p:nvSpPr>
        <p:spPr/>
        <p:txBody>
          <a:bodyPr/>
          <a:lstStyle/>
          <a:p>
            <a:r>
              <a:rPr lang="en-US"/>
              <a:t>Electric Power</a:t>
            </a:r>
          </a:p>
        </p:txBody>
      </p:sp>
      <p:sp>
        <p:nvSpPr>
          <p:cNvPr id="316419" name="Rectangle 3"/>
          <p:cNvSpPr>
            <a:spLocks noGrp="1" noChangeArrowheads="1"/>
          </p:cNvSpPr>
          <p:nvPr>
            <p:ph type="body" sz="half" idx="1"/>
          </p:nvPr>
        </p:nvSpPr>
        <p:spPr>
          <a:xfrm>
            <a:off x="406400" y="1333500"/>
            <a:ext cx="8585200" cy="881063"/>
          </a:xfrm>
        </p:spPr>
        <p:txBody>
          <a:bodyPr/>
          <a:lstStyle/>
          <a:p>
            <a:r>
              <a:rPr lang="en-US" sz="2800" b="1" u="sng" dirty="0"/>
              <a:t>Example2</a:t>
            </a:r>
            <a:r>
              <a:rPr lang="en-US" sz="2800" dirty="0"/>
              <a:t>: find the power </a:t>
            </a:r>
            <a:r>
              <a:rPr lang="en-US" sz="2800" b="1" dirty="0"/>
              <a:t>dissipated</a:t>
            </a:r>
            <a:r>
              <a:rPr lang="en-US" sz="2800" dirty="0"/>
              <a:t> by each element.</a:t>
            </a:r>
          </a:p>
        </p:txBody>
      </p:sp>
      <p:graphicFrame>
        <p:nvGraphicFramePr>
          <p:cNvPr id="316420" name="Object 4"/>
          <p:cNvGraphicFramePr>
            <a:graphicFrameLocks noChangeAspect="1"/>
          </p:cNvGraphicFramePr>
          <p:nvPr>
            <p:ph sz="half" idx="2"/>
          </p:nvPr>
        </p:nvGraphicFramePr>
        <p:xfrm>
          <a:off x="4800600" y="2466975"/>
          <a:ext cx="2209800" cy="1792288"/>
        </p:xfrm>
        <a:graphic>
          <a:graphicData uri="http://schemas.openxmlformats.org/presentationml/2006/ole">
            <p:oleObj spid="_x0000_s316420" name="Equation" r:id="rId3" imgW="1346040" imgH="1091880" progId="Equation.3">
              <p:embed/>
            </p:oleObj>
          </a:graphicData>
        </a:graphic>
      </p:graphicFrame>
      <p:grpSp>
        <p:nvGrpSpPr>
          <p:cNvPr id="316421" name="Group 5"/>
          <p:cNvGrpSpPr>
            <a:grpSpLocks/>
          </p:cNvGrpSpPr>
          <p:nvPr/>
        </p:nvGrpSpPr>
        <p:grpSpPr bwMode="auto">
          <a:xfrm>
            <a:off x="457200" y="2076450"/>
            <a:ext cx="3582988" cy="2952750"/>
            <a:chOff x="288" y="1308"/>
            <a:chExt cx="2257" cy="1860"/>
          </a:xfrm>
        </p:grpSpPr>
        <p:cxnSp>
          <p:nvCxnSpPr>
            <p:cNvPr id="316422" name="AutoShape 6"/>
            <p:cNvCxnSpPr>
              <a:cxnSpLocks noChangeShapeType="1"/>
              <a:stCxn id="316433" idx="1"/>
              <a:endCxn id="316428" idx="1"/>
            </p:cNvCxnSpPr>
            <p:nvPr/>
          </p:nvCxnSpPr>
          <p:spPr bwMode="auto">
            <a:xfrm rot="16200000">
              <a:off x="544" y="1706"/>
              <a:ext cx="357" cy="270"/>
            </a:xfrm>
            <a:prstGeom prst="bentConnector2">
              <a:avLst/>
            </a:prstGeom>
            <a:noFill/>
            <a:ln w="12700">
              <a:solidFill>
                <a:schemeClr val="tx1"/>
              </a:solidFill>
              <a:miter lim="800000"/>
              <a:headEnd type="none" w="lg" len="lg"/>
              <a:tailEnd type="none" w="lg" len="lg"/>
            </a:ln>
            <a:effectLst/>
          </p:spPr>
        </p:cxnSp>
        <p:sp>
          <p:nvSpPr>
            <p:cNvPr id="316423" name="Oval 7"/>
            <p:cNvSpPr>
              <a:spLocks noChangeArrowheads="1"/>
            </p:cNvSpPr>
            <p:nvPr/>
          </p:nvSpPr>
          <p:spPr bwMode="auto">
            <a:xfrm>
              <a:off x="1468" y="162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16424" name="AutoShape 8"/>
            <p:cNvCxnSpPr>
              <a:cxnSpLocks noChangeShapeType="1"/>
              <a:stCxn id="316433" idx="3"/>
              <a:endCxn id="316435" idx="1"/>
            </p:cNvCxnSpPr>
            <p:nvPr/>
          </p:nvCxnSpPr>
          <p:spPr bwMode="auto">
            <a:xfrm rot="16200000" flipH="1">
              <a:off x="510" y="2481"/>
              <a:ext cx="426" cy="270"/>
            </a:xfrm>
            <a:prstGeom prst="bentConnector2">
              <a:avLst/>
            </a:prstGeom>
            <a:noFill/>
            <a:ln w="12700">
              <a:solidFill>
                <a:schemeClr val="tx1"/>
              </a:solidFill>
              <a:miter lim="800000"/>
              <a:headEnd type="none" w="lg" len="lg"/>
              <a:tailEnd type="none" w="lg" len="lg"/>
            </a:ln>
            <a:effectLst/>
          </p:spPr>
        </p:cxnSp>
        <p:sp>
          <p:nvSpPr>
            <p:cNvPr id="316425" name="Oval 9"/>
            <p:cNvSpPr>
              <a:spLocks noChangeArrowheads="1"/>
            </p:cNvSpPr>
            <p:nvPr/>
          </p:nvSpPr>
          <p:spPr bwMode="auto">
            <a:xfrm>
              <a:off x="1468" y="27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16426" name="AutoShape 10"/>
            <p:cNvCxnSpPr>
              <a:cxnSpLocks noChangeShapeType="1"/>
              <a:stCxn id="316425" idx="6"/>
              <a:endCxn id="316429" idx="3"/>
            </p:cNvCxnSpPr>
            <p:nvPr/>
          </p:nvCxnSpPr>
          <p:spPr bwMode="auto">
            <a:xfrm flipV="1">
              <a:off x="1551" y="2307"/>
              <a:ext cx="543" cy="522"/>
            </a:xfrm>
            <a:prstGeom prst="bentConnector2">
              <a:avLst/>
            </a:prstGeom>
            <a:noFill/>
            <a:ln w="12700">
              <a:solidFill>
                <a:schemeClr val="tx1"/>
              </a:solidFill>
              <a:miter lim="800000"/>
              <a:headEnd type="none" w="lg" len="lg"/>
              <a:tailEnd type="none" w="lg" len="lg"/>
            </a:ln>
            <a:effectLst/>
          </p:spPr>
        </p:cxnSp>
        <p:cxnSp>
          <p:nvCxnSpPr>
            <p:cNvPr id="316427" name="AutoShape 11"/>
            <p:cNvCxnSpPr>
              <a:cxnSpLocks noChangeShapeType="1"/>
              <a:stCxn id="316428" idx="3"/>
              <a:endCxn id="316423" idx="2"/>
            </p:cNvCxnSpPr>
            <p:nvPr/>
          </p:nvCxnSpPr>
          <p:spPr bwMode="auto">
            <a:xfrm flipV="1">
              <a:off x="1242" y="1661"/>
              <a:ext cx="226" cy="1"/>
            </a:xfrm>
            <a:prstGeom prst="straightConnector1">
              <a:avLst/>
            </a:prstGeom>
            <a:noFill/>
            <a:ln w="12700">
              <a:solidFill>
                <a:schemeClr val="tx1"/>
              </a:solidFill>
              <a:round/>
              <a:headEnd type="none" w="lg" len="lg"/>
              <a:tailEnd type="none" w="lg" len="lg"/>
            </a:ln>
            <a:effectLst/>
          </p:spPr>
        </p:cxnSp>
        <p:sp>
          <p:nvSpPr>
            <p:cNvPr id="316428" name="Rectangle 12"/>
            <p:cNvSpPr>
              <a:spLocks noChangeArrowheads="1"/>
            </p:cNvSpPr>
            <p:nvPr/>
          </p:nvSpPr>
          <p:spPr bwMode="auto">
            <a:xfrm>
              <a:off x="858" y="1554"/>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B</a:t>
              </a:r>
            </a:p>
          </p:txBody>
        </p:sp>
        <p:sp>
          <p:nvSpPr>
            <p:cNvPr id="316429" name="Rectangle 13"/>
            <p:cNvSpPr>
              <a:spLocks noChangeArrowheads="1"/>
            </p:cNvSpPr>
            <p:nvPr/>
          </p:nvSpPr>
          <p:spPr bwMode="auto">
            <a:xfrm rot="5400000">
              <a:off x="1902" y="2007"/>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a:t>E</a:t>
              </a:r>
            </a:p>
          </p:txBody>
        </p:sp>
        <p:cxnSp>
          <p:nvCxnSpPr>
            <p:cNvPr id="316430" name="AutoShape 14"/>
            <p:cNvCxnSpPr>
              <a:cxnSpLocks noChangeShapeType="1"/>
              <a:stCxn id="316423" idx="6"/>
              <a:endCxn id="316429" idx="1"/>
            </p:cNvCxnSpPr>
            <p:nvPr/>
          </p:nvCxnSpPr>
          <p:spPr bwMode="auto">
            <a:xfrm>
              <a:off x="1551" y="1661"/>
              <a:ext cx="543" cy="262"/>
            </a:xfrm>
            <a:prstGeom prst="bentConnector2">
              <a:avLst/>
            </a:prstGeom>
            <a:noFill/>
            <a:ln w="12700">
              <a:solidFill>
                <a:schemeClr val="tx1"/>
              </a:solidFill>
              <a:miter lim="800000"/>
              <a:headEnd type="none" w="lg" len="lg"/>
              <a:tailEnd type="none" w="lg" len="lg"/>
            </a:ln>
            <a:effectLst/>
          </p:spPr>
        </p:cxnSp>
        <p:sp>
          <p:nvSpPr>
            <p:cNvPr id="316431" name="Text Box 15"/>
            <p:cNvSpPr txBox="1">
              <a:spLocks noChangeArrowheads="1"/>
            </p:cNvSpPr>
            <p:nvPr/>
          </p:nvSpPr>
          <p:spPr bwMode="auto">
            <a:xfrm>
              <a:off x="2181" y="1827"/>
              <a:ext cx="364"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10V</a:t>
              </a:r>
              <a:endParaRPr lang="en-US"/>
            </a:p>
            <a:p>
              <a:r>
                <a:rPr lang="en-US"/>
                <a:t>–</a:t>
              </a:r>
            </a:p>
          </p:txBody>
        </p:sp>
        <p:sp>
          <p:nvSpPr>
            <p:cNvPr id="316432" name="Text Box 16"/>
            <p:cNvSpPr txBox="1">
              <a:spLocks noChangeArrowheads="1"/>
            </p:cNvSpPr>
            <p:nvPr/>
          </p:nvSpPr>
          <p:spPr bwMode="auto">
            <a:xfrm>
              <a:off x="761" y="1323"/>
              <a:ext cx="637" cy="231"/>
            </a:xfrm>
            <a:prstGeom prst="rect">
              <a:avLst/>
            </a:prstGeom>
            <a:noFill/>
            <a:ln w="12700">
              <a:noFill/>
              <a:miter lim="800000"/>
              <a:headEnd type="none" w="lg" len="lg"/>
              <a:tailEnd type="none" w="lg" len="lg"/>
            </a:ln>
            <a:effectLst/>
          </p:spPr>
          <p:txBody>
            <a:bodyPr wrap="none">
              <a:spAutoFit/>
            </a:bodyPr>
            <a:lstStyle/>
            <a:p>
              <a:r>
                <a:rPr lang="en-US"/>
                <a:t>–   </a:t>
              </a:r>
              <a:r>
                <a:rPr lang="en-US" b="1"/>
                <a:t>3V</a:t>
              </a:r>
              <a:r>
                <a:rPr lang="en-US" b="1" baseline="-25000"/>
                <a:t>  </a:t>
              </a:r>
              <a:r>
                <a:rPr lang="en-US"/>
                <a:t> +</a:t>
              </a:r>
            </a:p>
          </p:txBody>
        </p:sp>
        <p:sp>
          <p:nvSpPr>
            <p:cNvPr id="316433" name="Rectangle 17"/>
            <p:cNvSpPr>
              <a:spLocks noChangeArrowheads="1"/>
            </p:cNvSpPr>
            <p:nvPr/>
          </p:nvSpPr>
          <p:spPr bwMode="auto">
            <a:xfrm rot="5400000">
              <a:off x="396" y="2103"/>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b="1"/>
                <a:t>A</a:t>
              </a:r>
            </a:p>
          </p:txBody>
        </p:sp>
        <p:sp>
          <p:nvSpPr>
            <p:cNvPr id="316434" name="Rectangle 18"/>
            <p:cNvSpPr>
              <a:spLocks noChangeArrowheads="1"/>
            </p:cNvSpPr>
            <p:nvPr/>
          </p:nvSpPr>
          <p:spPr bwMode="auto">
            <a:xfrm rot="5400000">
              <a:off x="1318" y="2055"/>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a:t>D</a:t>
              </a:r>
            </a:p>
          </p:txBody>
        </p:sp>
        <p:sp>
          <p:nvSpPr>
            <p:cNvPr id="316435" name="Rectangle 19"/>
            <p:cNvSpPr>
              <a:spLocks noChangeArrowheads="1"/>
            </p:cNvSpPr>
            <p:nvPr/>
          </p:nvSpPr>
          <p:spPr bwMode="auto">
            <a:xfrm>
              <a:off x="858" y="2721"/>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C</a:t>
              </a:r>
            </a:p>
          </p:txBody>
        </p:sp>
        <p:cxnSp>
          <p:nvCxnSpPr>
            <p:cNvPr id="316436" name="AutoShape 20"/>
            <p:cNvCxnSpPr>
              <a:cxnSpLocks noChangeShapeType="1"/>
              <a:stCxn id="316435" idx="3"/>
              <a:endCxn id="316425" idx="2"/>
            </p:cNvCxnSpPr>
            <p:nvPr/>
          </p:nvCxnSpPr>
          <p:spPr bwMode="auto">
            <a:xfrm>
              <a:off x="1242" y="2829"/>
              <a:ext cx="226" cy="0"/>
            </a:xfrm>
            <a:prstGeom prst="straightConnector1">
              <a:avLst/>
            </a:prstGeom>
            <a:noFill/>
            <a:ln w="12700">
              <a:solidFill>
                <a:schemeClr val="tx1"/>
              </a:solidFill>
              <a:round/>
              <a:headEnd type="none" w="lg" len="lg"/>
              <a:tailEnd type="none" w="lg" len="lg"/>
            </a:ln>
            <a:effectLst/>
          </p:spPr>
        </p:cxnSp>
        <p:cxnSp>
          <p:nvCxnSpPr>
            <p:cNvPr id="316437" name="AutoShape 21"/>
            <p:cNvCxnSpPr>
              <a:cxnSpLocks noChangeShapeType="1"/>
              <a:stCxn id="316425" idx="0"/>
              <a:endCxn id="316434" idx="3"/>
            </p:cNvCxnSpPr>
            <p:nvPr/>
          </p:nvCxnSpPr>
          <p:spPr bwMode="auto">
            <a:xfrm flipV="1">
              <a:off x="1510" y="2355"/>
              <a:ext cx="0" cy="435"/>
            </a:xfrm>
            <a:prstGeom prst="straightConnector1">
              <a:avLst/>
            </a:prstGeom>
            <a:noFill/>
            <a:ln w="12700">
              <a:solidFill>
                <a:schemeClr val="tx1"/>
              </a:solidFill>
              <a:round/>
              <a:headEnd type="none" w="lg" len="lg"/>
              <a:tailEnd type="none" w="lg" len="lg"/>
            </a:ln>
            <a:effectLst/>
          </p:spPr>
        </p:cxnSp>
        <p:cxnSp>
          <p:nvCxnSpPr>
            <p:cNvPr id="316438" name="AutoShape 22"/>
            <p:cNvCxnSpPr>
              <a:cxnSpLocks noChangeShapeType="1"/>
              <a:stCxn id="316423" idx="4"/>
              <a:endCxn id="316434" idx="1"/>
            </p:cNvCxnSpPr>
            <p:nvPr/>
          </p:nvCxnSpPr>
          <p:spPr bwMode="auto">
            <a:xfrm>
              <a:off x="1510" y="1699"/>
              <a:ext cx="0" cy="272"/>
            </a:xfrm>
            <a:prstGeom prst="straightConnector1">
              <a:avLst/>
            </a:prstGeom>
            <a:noFill/>
            <a:ln w="12700">
              <a:solidFill>
                <a:schemeClr val="tx1"/>
              </a:solidFill>
              <a:round/>
              <a:headEnd type="none" w="lg" len="lg"/>
              <a:tailEnd type="none" w="lg" len="lg"/>
            </a:ln>
            <a:effectLst/>
          </p:spPr>
        </p:cxnSp>
        <p:sp>
          <p:nvSpPr>
            <p:cNvPr id="316439" name="Text Box 23"/>
            <p:cNvSpPr txBox="1">
              <a:spLocks noChangeArrowheads="1"/>
            </p:cNvSpPr>
            <p:nvPr/>
          </p:nvSpPr>
          <p:spPr bwMode="auto">
            <a:xfrm>
              <a:off x="696" y="2937"/>
              <a:ext cx="637" cy="231"/>
            </a:xfrm>
            <a:prstGeom prst="rect">
              <a:avLst/>
            </a:prstGeom>
            <a:noFill/>
            <a:ln w="12700">
              <a:noFill/>
              <a:miter lim="800000"/>
              <a:headEnd type="none" w="lg" len="lg"/>
              <a:tailEnd type="none" w="lg" len="lg"/>
            </a:ln>
            <a:effectLst/>
          </p:spPr>
          <p:txBody>
            <a:bodyPr wrap="none">
              <a:spAutoFit/>
            </a:bodyPr>
            <a:lstStyle/>
            <a:p>
              <a:r>
                <a:rPr lang="en-US"/>
                <a:t>–   </a:t>
              </a:r>
              <a:r>
                <a:rPr lang="en-US" b="1"/>
                <a:t>5V</a:t>
              </a:r>
              <a:r>
                <a:rPr lang="en-US" b="1" baseline="-25000"/>
                <a:t>  </a:t>
              </a:r>
              <a:r>
                <a:rPr lang="en-US"/>
                <a:t> +</a:t>
              </a:r>
            </a:p>
          </p:txBody>
        </p:sp>
        <p:sp>
          <p:nvSpPr>
            <p:cNvPr id="316440" name="Line 24"/>
            <p:cNvSpPr>
              <a:spLocks noChangeShapeType="1"/>
            </p:cNvSpPr>
            <p:nvPr/>
          </p:nvSpPr>
          <p:spPr bwMode="auto">
            <a:xfrm>
              <a:off x="1797" y="1554"/>
              <a:ext cx="297"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16441" name="Text Box 25"/>
            <p:cNvSpPr txBox="1">
              <a:spLocks noChangeArrowheads="1"/>
            </p:cNvSpPr>
            <p:nvPr/>
          </p:nvSpPr>
          <p:spPr bwMode="auto">
            <a:xfrm>
              <a:off x="1631" y="1308"/>
              <a:ext cx="528"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e</a:t>
              </a:r>
              <a:r>
                <a:rPr lang="en-US"/>
                <a:t> = 2A</a:t>
              </a:r>
            </a:p>
          </p:txBody>
        </p:sp>
        <p:sp>
          <p:nvSpPr>
            <p:cNvPr id="316442" name="Line 26"/>
            <p:cNvSpPr>
              <a:spLocks noChangeShapeType="1"/>
            </p:cNvSpPr>
            <p:nvPr/>
          </p:nvSpPr>
          <p:spPr bwMode="auto">
            <a:xfrm>
              <a:off x="1618" y="2500"/>
              <a:ext cx="0" cy="221"/>
            </a:xfrm>
            <a:prstGeom prst="line">
              <a:avLst/>
            </a:prstGeom>
            <a:noFill/>
            <a:ln w="12700">
              <a:solidFill>
                <a:schemeClr val="tx1"/>
              </a:solidFill>
              <a:round/>
              <a:headEnd type="none" w="lg" len="lg"/>
              <a:tailEnd type="stealth" w="lg" len="lg"/>
            </a:ln>
            <a:effectLst/>
          </p:spPr>
          <p:txBody>
            <a:bodyPr/>
            <a:lstStyle/>
            <a:p>
              <a:endParaRPr lang="en-US"/>
            </a:p>
          </p:txBody>
        </p:sp>
        <p:sp>
          <p:nvSpPr>
            <p:cNvPr id="316443" name="Text Box 27"/>
            <p:cNvSpPr txBox="1">
              <a:spLocks noChangeArrowheads="1"/>
            </p:cNvSpPr>
            <p:nvPr/>
          </p:nvSpPr>
          <p:spPr bwMode="auto">
            <a:xfrm>
              <a:off x="1584" y="2460"/>
              <a:ext cx="497"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d</a:t>
              </a:r>
              <a:r>
                <a:rPr lang="en-US"/>
                <a:t> =3A</a:t>
              </a:r>
            </a:p>
          </p:txBody>
        </p:sp>
        <p:sp>
          <p:nvSpPr>
            <p:cNvPr id="316444" name="Oval 28"/>
            <p:cNvSpPr>
              <a:spLocks noChangeArrowheads="1"/>
            </p:cNvSpPr>
            <p:nvPr/>
          </p:nvSpPr>
          <p:spPr bwMode="auto">
            <a:xfrm>
              <a:off x="1402" y="1554"/>
              <a:ext cx="216" cy="216"/>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316445" name="Text Box 29"/>
            <p:cNvSpPr txBox="1">
              <a:spLocks noChangeArrowheads="1"/>
            </p:cNvSpPr>
            <p:nvPr/>
          </p:nvSpPr>
          <p:spPr bwMode="auto">
            <a:xfrm>
              <a:off x="1416" y="1344"/>
              <a:ext cx="188" cy="231"/>
            </a:xfrm>
            <a:prstGeom prst="rect">
              <a:avLst/>
            </a:prstGeom>
            <a:noFill/>
            <a:ln w="12700">
              <a:noFill/>
              <a:miter lim="800000"/>
              <a:headEnd type="none" w="lg" len="lg"/>
              <a:tailEnd type="none" w="lg" len="lg"/>
            </a:ln>
            <a:effectLst/>
          </p:spPr>
          <p:txBody>
            <a:bodyPr wrap="none">
              <a:spAutoFit/>
            </a:bodyPr>
            <a:lstStyle/>
            <a:p>
              <a:r>
                <a:rPr lang="en-US" b="1">
                  <a:solidFill>
                    <a:srgbClr val="800000"/>
                  </a:solidFill>
                </a:rPr>
                <a:t>a</a:t>
              </a:r>
            </a:p>
          </p:txBody>
        </p:sp>
        <p:sp>
          <p:nvSpPr>
            <p:cNvPr id="316446" name="Line 30"/>
            <p:cNvSpPr>
              <a:spLocks noChangeShapeType="1"/>
            </p:cNvSpPr>
            <p:nvPr/>
          </p:nvSpPr>
          <p:spPr bwMode="auto">
            <a:xfrm flipV="1">
              <a:off x="480" y="1662"/>
              <a:ext cx="0" cy="261"/>
            </a:xfrm>
            <a:prstGeom prst="line">
              <a:avLst/>
            </a:prstGeom>
            <a:noFill/>
            <a:ln w="12700">
              <a:solidFill>
                <a:srgbClr val="800000"/>
              </a:solidFill>
              <a:round/>
              <a:headEnd type="none" w="lg" len="lg"/>
              <a:tailEnd type="stealth" w="lg" len="lg"/>
            </a:ln>
            <a:effectLst/>
          </p:spPr>
          <p:txBody>
            <a:bodyPr/>
            <a:lstStyle/>
            <a:p>
              <a:endParaRPr lang="en-US"/>
            </a:p>
          </p:txBody>
        </p:sp>
        <p:sp>
          <p:nvSpPr>
            <p:cNvPr id="316447" name="Text Box 31"/>
            <p:cNvSpPr txBox="1">
              <a:spLocks noChangeArrowheads="1"/>
            </p:cNvSpPr>
            <p:nvPr/>
          </p:nvSpPr>
          <p:spPr bwMode="auto">
            <a:xfrm>
              <a:off x="288" y="1659"/>
              <a:ext cx="204" cy="231"/>
            </a:xfrm>
            <a:prstGeom prst="rect">
              <a:avLst/>
            </a:prstGeom>
            <a:noFill/>
            <a:ln w="12700">
              <a:noFill/>
              <a:miter lim="800000"/>
              <a:headEnd type="none" w="lg" len="lg"/>
              <a:tailEnd type="none" w="lg" len="lg"/>
            </a:ln>
            <a:effectLst/>
          </p:spPr>
          <p:txBody>
            <a:bodyPr wrap="none">
              <a:spAutoFit/>
            </a:bodyPr>
            <a:lstStyle/>
            <a:p>
              <a:r>
                <a:rPr lang="en-US" b="1" i="1">
                  <a:solidFill>
                    <a:srgbClr val="800000"/>
                  </a:solidFill>
                </a:rPr>
                <a:t>i</a:t>
              </a:r>
              <a:r>
                <a:rPr lang="en-US" b="1" i="1" baseline="-25000">
                  <a:solidFill>
                    <a:srgbClr val="800000"/>
                  </a:solidFill>
                </a:rPr>
                <a:t>a</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#3 – Electric Power</a:t>
            </a:r>
          </a:p>
        </p:txBody>
      </p:sp>
      <p:sp>
        <p:nvSpPr>
          <p:cNvPr id="6" name="Slide Number Placeholder 5"/>
          <p:cNvSpPr>
            <a:spLocks noGrp="1"/>
          </p:cNvSpPr>
          <p:nvPr>
            <p:ph type="sldNum" sz="quarter" idx="12"/>
          </p:nvPr>
        </p:nvSpPr>
        <p:spPr/>
        <p:txBody>
          <a:bodyPr/>
          <a:lstStyle/>
          <a:p>
            <a:pPr lvl="1"/>
            <a:fld id="{7DD191A3-D08C-415B-82B6-CE2944DC9BAC}" type="slidenum">
              <a:rPr lang="en-US"/>
              <a:pPr lvl="1"/>
              <a:t>2</a:t>
            </a:fld>
            <a:endParaRPr lang="en-US"/>
          </a:p>
        </p:txBody>
      </p:sp>
      <p:sp>
        <p:nvSpPr>
          <p:cNvPr id="338946" name="Rectangle 2"/>
          <p:cNvSpPr>
            <a:spLocks noGrp="1" noChangeArrowheads="1"/>
          </p:cNvSpPr>
          <p:nvPr>
            <p:ph type="title"/>
          </p:nvPr>
        </p:nvSpPr>
        <p:spPr/>
        <p:txBody>
          <a:bodyPr/>
          <a:lstStyle/>
          <a:p>
            <a:r>
              <a:rPr lang="en-US"/>
              <a:t>True Power – The Book of Mormon</a:t>
            </a:r>
          </a:p>
        </p:txBody>
      </p:sp>
      <p:sp>
        <p:nvSpPr>
          <p:cNvPr id="338947" name="Rectangle 3"/>
          <p:cNvSpPr>
            <a:spLocks noGrp="1" noChangeArrowheads="1"/>
          </p:cNvSpPr>
          <p:nvPr>
            <p:ph type="body" idx="1"/>
          </p:nvPr>
        </p:nvSpPr>
        <p:spPr>
          <a:xfrm>
            <a:off x="406400" y="1104900"/>
            <a:ext cx="8356600" cy="5524500"/>
          </a:xfrm>
          <a:solidFill>
            <a:srgbClr val="FFFFFF"/>
          </a:solidFill>
          <a:ln>
            <a:solidFill>
              <a:schemeClr val="tx1"/>
            </a:solidFill>
          </a:ln>
        </p:spPr>
        <p:txBody>
          <a:bodyPr/>
          <a:lstStyle/>
          <a:p>
            <a:pPr>
              <a:lnSpc>
                <a:spcPct val="80000"/>
              </a:lnSpc>
              <a:buFont typeface="Monotype Sorts" pitchFamily="2" charset="2"/>
              <a:buNone/>
            </a:pPr>
            <a:r>
              <a:rPr lang="en-US" sz="1600" b="1" u="sng"/>
              <a:t>Alma 37:14, 16, 18</a:t>
            </a:r>
          </a:p>
          <a:p>
            <a:pPr>
              <a:lnSpc>
                <a:spcPct val="80000"/>
              </a:lnSpc>
              <a:buFont typeface="Monotype Sorts" pitchFamily="2" charset="2"/>
              <a:buNone/>
            </a:pPr>
            <a:r>
              <a:rPr lang="en-US" sz="1600"/>
              <a:t> 14 And now remember, my son, that God has entrusted you with these things, which are sacred, which he has kept sacred, and also which he will keep and preserve for a wise purpose in him, that he may show forth his </a:t>
            </a:r>
            <a:r>
              <a:rPr lang="en-US" sz="1600" b="1"/>
              <a:t>power</a:t>
            </a:r>
            <a:r>
              <a:rPr lang="en-US" sz="1600"/>
              <a:t> unto future generations.</a:t>
            </a:r>
          </a:p>
          <a:p>
            <a:pPr>
              <a:lnSpc>
                <a:spcPct val="80000"/>
              </a:lnSpc>
              <a:buFont typeface="Monotype Sorts" pitchFamily="2" charset="2"/>
              <a:buNone/>
            </a:pPr>
            <a:r>
              <a:rPr lang="en-US" sz="1600"/>
              <a:t> 16 But if ye keep the commandments of God, and do with these things which are sacred according to that which the Lord doth command you, (for you must appeal unto the Lord for all things whatsoever ye must do with them) behold, no </a:t>
            </a:r>
            <a:r>
              <a:rPr lang="en-US" sz="1600" b="1"/>
              <a:t>power</a:t>
            </a:r>
            <a:r>
              <a:rPr lang="en-US" sz="1600"/>
              <a:t> of earth or hell can take them from you, for God is </a:t>
            </a:r>
            <a:r>
              <a:rPr lang="en-US" sz="1600" b="1"/>
              <a:t>powerful</a:t>
            </a:r>
            <a:r>
              <a:rPr lang="en-US" sz="1600"/>
              <a:t> to the fulfilling of all his words. </a:t>
            </a:r>
          </a:p>
          <a:p>
            <a:pPr>
              <a:lnSpc>
                <a:spcPct val="80000"/>
              </a:lnSpc>
              <a:buFont typeface="Monotype Sorts" pitchFamily="2" charset="2"/>
              <a:buNone/>
            </a:pPr>
            <a:r>
              <a:rPr lang="en-US" sz="1600"/>
              <a:t> 18 For he promised unto them that he would preserve these things for a wise purpose in him, that he might show forth his </a:t>
            </a:r>
            <a:r>
              <a:rPr lang="en-US" sz="1600" b="1"/>
              <a:t>power</a:t>
            </a:r>
            <a:r>
              <a:rPr lang="en-US" sz="1600"/>
              <a:t> unto future generations. </a:t>
            </a:r>
          </a:p>
          <a:p>
            <a:pPr>
              <a:lnSpc>
                <a:spcPct val="80000"/>
              </a:lnSpc>
            </a:pPr>
            <a:endParaRPr lang="en-US" sz="1600"/>
          </a:p>
          <a:p>
            <a:pPr>
              <a:lnSpc>
                <a:spcPct val="80000"/>
              </a:lnSpc>
              <a:buFont typeface="Monotype Sorts" pitchFamily="2" charset="2"/>
              <a:buNone/>
            </a:pPr>
            <a:r>
              <a:rPr lang="en-US" sz="1600" b="1" u="sng"/>
              <a:t>Mormon 8:15, 16, 22, 26, 28</a:t>
            </a:r>
          </a:p>
          <a:p>
            <a:pPr>
              <a:lnSpc>
                <a:spcPct val="80000"/>
              </a:lnSpc>
              <a:buFont typeface="Monotype Sorts" pitchFamily="2" charset="2"/>
              <a:buNone/>
            </a:pPr>
            <a:r>
              <a:rPr lang="en-US" sz="1600"/>
              <a:t>  15 For none can have </a:t>
            </a:r>
            <a:r>
              <a:rPr lang="en-US" sz="1600" b="1"/>
              <a:t>power</a:t>
            </a:r>
            <a:r>
              <a:rPr lang="en-US" sz="1600"/>
              <a:t> to bring it to light save it be given him of God; for God wills that it shall be done with an eye single to his glory, or the welfare of the ancient and long dispersed covenant people of the Lord. </a:t>
            </a:r>
          </a:p>
          <a:p>
            <a:pPr>
              <a:lnSpc>
                <a:spcPct val="80000"/>
              </a:lnSpc>
              <a:buFont typeface="Monotype Sorts" pitchFamily="2" charset="2"/>
              <a:buNone/>
            </a:pPr>
            <a:r>
              <a:rPr lang="en-US" sz="1600"/>
              <a:t>  16 And blessed be he that shall bring this thing to light; for it shall be brought out of darkness unto light, according to the word of God; yea, it shall be brought out of the earth, and it shall shine forth out of darkness, and come unto the knowledge of the people; and it shall be done by the </a:t>
            </a:r>
            <a:r>
              <a:rPr lang="en-US" sz="1600" b="1"/>
              <a:t>power</a:t>
            </a:r>
            <a:r>
              <a:rPr lang="en-US" sz="1600"/>
              <a:t> of God. </a:t>
            </a:r>
          </a:p>
          <a:p>
            <a:pPr>
              <a:lnSpc>
                <a:spcPct val="80000"/>
              </a:lnSpc>
              <a:buFont typeface="Monotype Sorts" pitchFamily="2" charset="2"/>
              <a:buNone/>
            </a:pPr>
            <a:r>
              <a:rPr lang="en-US" sz="1600"/>
              <a:t>  22 For the eternal purposes of the Lord shall roll on, until all his promises shall be fulfilled. </a:t>
            </a:r>
          </a:p>
          <a:p>
            <a:pPr>
              <a:lnSpc>
                <a:spcPct val="80000"/>
              </a:lnSpc>
              <a:buFont typeface="Monotype Sorts" pitchFamily="2" charset="2"/>
              <a:buNone/>
            </a:pPr>
            <a:r>
              <a:rPr lang="en-US" sz="1600"/>
              <a:t>  26 And no one need say they shall not come, for they surely shall, for the Lord hath spoken it; for out of the earth shall they come, by the hand of the Lord, and none can stay it; and it shall come in a day when it shall be said that miracles are done away; and it shall come even as if one should speak from the dead. </a:t>
            </a:r>
          </a:p>
          <a:p>
            <a:pPr>
              <a:lnSpc>
                <a:spcPct val="80000"/>
              </a:lnSpc>
              <a:buFont typeface="Monotype Sorts" pitchFamily="2" charset="2"/>
              <a:buNone/>
            </a:pPr>
            <a:r>
              <a:rPr lang="en-US" sz="1600"/>
              <a:t>  28 Yea, it shall come in a day when the </a:t>
            </a:r>
            <a:r>
              <a:rPr lang="en-US" sz="1600" b="1"/>
              <a:t>power</a:t>
            </a:r>
            <a:r>
              <a:rPr lang="en-US" sz="1600"/>
              <a:t> of God shall be denied…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Date Placeholder 4"/>
          <p:cNvSpPr>
            <a:spLocks noGrp="1"/>
          </p:cNvSpPr>
          <p:nvPr>
            <p:ph type="dt" sz="half" idx="10"/>
          </p:nvPr>
        </p:nvSpPr>
        <p:spPr/>
        <p:txBody>
          <a:bodyPr/>
          <a:lstStyle/>
          <a:p>
            <a:r>
              <a:rPr lang="en-US"/>
              <a:t>ECEN 301</a:t>
            </a:r>
          </a:p>
        </p:txBody>
      </p:sp>
      <p:sp>
        <p:nvSpPr>
          <p:cNvPr id="34" name="Footer Placeholder 5"/>
          <p:cNvSpPr>
            <a:spLocks noGrp="1"/>
          </p:cNvSpPr>
          <p:nvPr>
            <p:ph type="ftr" sz="quarter" idx="11"/>
          </p:nvPr>
        </p:nvSpPr>
        <p:spPr/>
        <p:txBody>
          <a:bodyPr/>
          <a:lstStyle/>
          <a:p>
            <a:r>
              <a:rPr lang="en-US"/>
              <a:t>Discussion #3 – Electric Power</a:t>
            </a:r>
          </a:p>
        </p:txBody>
      </p:sp>
      <p:sp>
        <p:nvSpPr>
          <p:cNvPr id="35" name="Slide Number Placeholder 6"/>
          <p:cNvSpPr>
            <a:spLocks noGrp="1"/>
          </p:cNvSpPr>
          <p:nvPr>
            <p:ph type="sldNum" sz="quarter" idx="12"/>
          </p:nvPr>
        </p:nvSpPr>
        <p:spPr/>
        <p:txBody>
          <a:bodyPr/>
          <a:lstStyle/>
          <a:p>
            <a:pPr lvl="1"/>
            <a:fld id="{F26FE89B-9013-4754-A895-FCBAF0259E0C}" type="slidenum">
              <a:rPr lang="en-US"/>
              <a:pPr lvl="1"/>
              <a:t>20</a:t>
            </a:fld>
            <a:endParaRPr lang="en-US"/>
          </a:p>
        </p:txBody>
      </p:sp>
      <p:sp>
        <p:nvSpPr>
          <p:cNvPr id="318466" name="Rectangle 2"/>
          <p:cNvSpPr>
            <a:spLocks noGrp="1" noChangeArrowheads="1"/>
          </p:cNvSpPr>
          <p:nvPr>
            <p:ph type="title"/>
          </p:nvPr>
        </p:nvSpPr>
        <p:spPr/>
        <p:txBody>
          <a:bodyPr/>
          <a:lstStyle/>
          <a:p>
            <a:r>
              <a:rPr lang="en-US"/>
              <a:t>Electric Power</a:t>
            </a:r>
          </a:p>
        </p:txBody>
      </p:sp>
      <p:sp>
        <p:nvSpPr>
          <p:cNvPr id="318467" name="Rectangle 3"/>
          <p:cNvSpPr>
            <a:spLocks noGrp="1" noChangeArrowheads="1"/>
          </p:cNvSpPr>
          <p:nvPr>
            <p:ph type="body" sz="half" idx="1"/>
          </p:nvPr>
        </p:nvSpPr>
        <p:spPr>
          <a:xfrm>
            <a:off x="406400" y="1333500"/>
            <a:ext cx="8585200" cy="881063"/>
          </a:xfrm>
        </p:spPr>
        <p:txBody>
          <a:bodyPr/>
          <a:lstStyle/>
          <a:p>
            <a:r>
              <a:rPr lang="en-US" sz="2800" b="1" u="sng" dirty="0"/>
              <a:t>Example2</a:t>
            </a:r>
            <a:r>
              <a:rPr lang="en-US" sz="2800" dirty="0"/>
              <a:t>: find the power </a:t>
            </a:r>
            <a:r>
              <a:rPr lang="en-US" sz="2800" b="1" dirty="0"/>
              <a:t>dissipated</a:t>
            </a:r>
            <a:r>
              <a:rPr lang="en-US" sz="2800" dirty="0"/>
              <a:t> by each element.</a:t>
            </a:r>
          </a:p>
        </p:txBody>
      </p:sp>
      <p:graphicFrame>
        <p:nvGraphicFramePr>
          <p:cNvPr id="318468" name="Object 4"/>
          <p:cNvGraphicFramePr>
            <a:graphicFrameLocks noChangeAspect="1"/>
          </p:cNvGraphicFramePr>
          <p:nvPr>
            <p:ph sz="half" idx="2"/>
          </p:nvPr>
        </p:nvGraphicFramePr>
        <p:xfrm>
          <a:off x="4668838" y="2443163"/>
          <a:ext cx="3255962" cy="1944687"/>
        </p:xfrm>
        <a:graphic>
          <a:graphicData uri="http://schemas.openxmlformats.org/presentationml/2006/ole">
            <p:oleObj spid="_x0000_s318468" name="Equation" r:id="rId3" imgW="1828800" imgH="1091880" progId="Equation.3">
              <p:embed/>
            </p:oleObj>
          </a:graphicData>
        </a:graphic>
      </p:graphicFrame>
      <p:grpSp>
        <p:nvGrpSpPr>
          <p:cNvPr id="318469" name="Group 5"/>
          <p:cNvGrpSpPr>
            <a:grpSpLocks/>
          </p:cNvGrpSpPr>
          <p:nvPr/>
        </p:nvGrpSpPr>
        <p:grpSpPr bwMode="auto">
          <a:xfrm>
            <a:off x="3175" y="2076450"/>
            <a:ext cx="4037013" cy="2952750"/>
            <a:chOff x="2" y="1308"/>
            <a:chExt cx="2543" cy="1860"/>
          </a:xfrm>
        </p:grpSpPr>
        <p:cxnSp>
          <p:nvCxnSpPr>
            <p:cNvPr id="318470" name="AutoShape 6"/>
            <p:cNvCxnSpPr>
              <a:cxnSpLocks noChangeShapeType="1"/>
              <a:stCxn id="318481" idx="1"/>
              <a:endCxn id="318476" idx="1"/>
            </p:cNvCxnSpPr>
            <p:nvPr/>
          </p:nvCxnSpPr>
          <p:spPr bwMode="auto">
            <a:xfrm rot="16200000">
              <a:off x="544" y="1706"/>
              <a:ext cx="357" cy="270"/>
            </a:xfrm>
            <a:prstGeom prst="bentConnector2">
              <a:avLst/>
            </a:prstGeom>
            <a:noFill/>
            <a:ln w="12700">
              <a:solidFill>
                <a:schemeClr val="tx1"/>
              </a:solidFill>
              <a:miter lim="800000"/>
              <a:headEnd type="none" w="lg" len="lg"/>
              <a:tailEnd type="none" w="lg" len="lg"/>
            </a:ln>
            <a:effectLst/>
          </p:spPr>
        </p:cxnSp>
        <p:sp>
          <p:nvSpPr>
            <p:cNvPr id="318471" name="Oval 7"/>
            <p:cNvSpPr>
              <a:spLocks noChangeArrowheads="1"/>
            </p:cNvSpPr>
            <p:nvPr/>
          </p:nvSpPr>
          <p:spPr bwMode="auto">
            <a:xfrm>
              <a:off x="1468" y="162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18472" name="AutoShape 8"/>
            <p:cNvCxnSpPr>
              <a:cxnSpLocks noChangeShapeType="1"/>
              <a:stCxn id="318481" idx="3"/>
              <a:endCxn id="318483" idx="1"/>
            </p:cNvCxnSpPr>
            <p:nvPr/>
          </p:nvCxnSpPr>
          <p:spPr bwMode="auto">
            <a:xfrm rot="16200000" flipH="1">
              <a:off x="510" y="2481"/>
              <a:ext cx="426" cy="270"/>
            </a:xfrm>
            <a:prstGeom prst="bentConnector2">
              <a:avLst/>
            </a:prstGeom>
            <a:noFill/>
            <a:ln w="12700">
              <a:solidFill>
                <a:schemeClr val="tx1"/>
              </a:solidFill>
              <a:miter lim="800000"/>
              <a:headEnd type="none" w="lg" len="lg"/>
              <a:tailEnd type="none" w="lg" len="lg"/>
            </a:ln>
            <a:effectLst/>
          </p:spPr>
        </p:cxnSp>
        <p:sp>
          <p:nvSpPr>
            <p:cNvPr id="318473" name="Oval 9"/>
            <p:cNvSpPr>
              <a:spLocks noChangeArrowheads="1"/>
            </p:cNvSpPr>
            <p:nvPr/>
          </p:nvSpPr>
          <p:spPr bwMode="auto">
            <a:xfrm>
              <a:off x="1468" y="27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18474" name="AutoShape 10"/>
            <p:cNvCxnSpPr>
              <a:cxnSpLocks noChangeShapeType="1"/>
              <a:stCxn id="318473" idx="6"/>
              <a:endCxn id="318477" idx="3"/>
            </p:cNvCxnSpPr>
            <p:nvPr/>
          </p:nvCxnSpPr>
          <p:spPr bwMode="auto">
            <a:xfrm flipV="1">
              <a:off x="1551" y="2307"/>
              <a:ext cx="543" cy="522"/>
            </a:xfrm>
            <a:prstGeom prst="bentConnector2">
              <a:avLst/>
            </a:prstGeom>
            <a:noFill/>
            <a:ln w="12700">
              <a:solidFill>
                <a:schemeClr val="tx1"/>
              </a:solidFill>
              <a:miter lim="800000"/>
              <a:headEnd type="none" w="lg" len="lg"/>
              <a:tailEnd type="none" w="lg" len="lg"/>
            </a:ln>
            <a:effectLst/>
          </p:spPr>
        </p:cxnSp>
        <p:cxnSp>
          <p:nvCxnSpPr>
            <p:cNvPr id="318475" name="AutoShape 11"/>
            <p:cNvCxnSpPr>
              <a:cxnSpLocks noChangeShapeType="1"/>
              <a:stCxn id="318476" idx="3"/>
              <a:endCxn id="318471" idx="2"/>
            </p:cNvCxnSpPr>
            <p:nvPr/>
          </p:nvCxnSpPr>
          <p:spPr bwMode="auto">
            <a:xfrm flipV="1">
              <a:off x="1242" y="1661"/>
              <a:ext cx="226" cy="1"/>
            </a:xfrm>
            <a:prstGeom prst="straightConnector1">
              <a:avLst/>
            </a:prstGeom>
            <a:noFill/>
            <a:ln w="12700">
              <a:solidFill>
                <a:schemeClr val="tx1"/>
              </a:solidFill>
              <a:round/>
              <a:headEnd type="none" w="lg" len="lg"/>
              <a:tailEnd type="none" w="lg" len="lg"/>
            </a:ln>
            <a:effectLst/>
          </p:spPr>
        </p:cxnSp>
        <p:sp>
          <p:nvSpPr>
            <p:cNvPr id="318476" name="Rectangle 12"/>
            <p:cNvSpPr>
              <a:spLocks noChangeArrowheads="1"/>
            </p:cNvSpPr>
            <p:nvPr/>
          </p:nvSpPr>
          <p:spPr bwMode="auto">
            <a:xfrm>
              <a:off x="858" y="1554"/>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B</a:t>
              </a:r>
            </a:p>
          </p:txBody>
        </p:sp>
        <p:sp>
          <p:nvSpPr>
            <p:cNvPr id="318477" name="Rectangle 13"/>
            <p:cNvSpPr>
              <a:spLocks noChangeArrowheads="1"/>
            </p:cNvSpPr>
            <p:nvPr/>
          </p:nvSpPr>
          <p:spPr bwMode="auto">
            <a:xfrm rot="5400000">
              <a:off x="1902" y="2007"/>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a:t>E</a:t>
              </a:r>
            </a:p>
          </p:txBody>
        </p:sp>
        <p:cxnSp>
          <p:nvCxnSpPr>
            <p:cNvPr id="318478" name="AutoShape 14"/>
            <p:cNvCxnSpPr>
              <a:cxnSpLocks noChangeShapeType="1"/>
              <a:stCxn id="318471" idx="6"/>
              <a:endCxn id="318477" idx="1"/>
            </p:cNvCxnSpPr>
            <p:nvPr/>
          </p:nvCxnSpPr>
          <p:spPr bwMode="auto">
            <a:xfrm>
              <a:off x="1551" y="1661"/>
              <a:ext cx="543" cy="262"/>
            </a:xfrm>
            <a:prstGeom prst="bentConnector2">
              <a:avLst/>
            </a:prstGeom>
            <a:noFill/>
            <a:ln w="12700">
              <a:solidFill>
                <a:schemeClr val="tx1"/>
              </a:solidFill>
              <a:miter lim="800000"/>
              <a:headEnd type="none" w="lg" len="lg"/>
              <a:tailEnd type="none" w="lg" len="lg"/>
            </a:ln>
            <a:effectLst/>
          </p:spPr>
        </p:cxnSp>
        <p:sp>
          <p:nvSpPr>
            <p:cNvPr id="318479" name="Text Box 15"/>
            <p:cNvSpPr txBox="1">
              <a:spLocks noChangeArrowheads="1"/>
            </p:cNvSpPr>
            <p:nvPr/>
          </p:nvSpPr>
          <p:spPr bwMode="auto">
            <a:xfrm>
              <a:off x="2181" y="1827"/>
              <a:ext cx="364"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10V</a:t>
              </a:r>
              <a:endParaRPr lang="en-US"/>
            </a:p>
            <a:p>
              <a:r>
                <a:rPr lang="en-US"/>
                <a:t>–</a:t>
              </a:r>
            </a:p>
          </p:txBody>
        </p:sp>
        <p:sp>
          <p:nvSpPr>
            <p:cNvPr id="318480" name="Text Box 16"/>
            <p:cNvSpPr txBox="1">
              <a:spLocks noChangeArrowheads="1"/>
            </p:cNvSpPr>
            <p:nvPr/>
          </p:nvSpPr>
          <p:spPr bwMode="auto">
            <a:xfrm>
              <a:off x="761" y="1323"/>
              <a:ext cx="637" cy="231"/>
            </a:xfrm>
            <a:prstGeom prst="rect">
              <a:avLst/>
            </a:prstGeom>
            <a:noFill/>
            <a:ln w="12700">
              <a:noFill/>
              <a:miter lim="800000"/>
              <a:headEnd type="none" w="lg" len="lg"/>
              <a:tailEnd type="none" w="lg" len="lg"/>
            </a:ln>
            <a:effectLst/>
          </p:spPr>
          <p:txBody>
            <a:bodyPr wrap="none">
              <a:spAutoFit/>
            </a:bodyPr>
            <a:lstStyle/>
            <a:p>
              <a:r>
                <a:rPr lang="en-US"/>
                <a:t>–   </a:t>
              </a:r>
              <a:r>
                <a:rPr lang="en-US" b="1"/>
                <a:t>3V</a:t>
              </a:r>
              <a:r>
                <a:rPr lang="en-US" b="1" baseline="-25000"/>
                <a:t>  </a:t>
              </a:r>
              <a:r>
                <a:rPr lang="en-US"/>
                <a:t> +</a:t>
              </a:r>
            </a:p>
          </p:txBody>
        </p:sp>
        <p:sp>
          <p:nvSpPr>
            <p:cNvPr id="318481" name="Rectangle 17"/>
            <p:cNvSpPr>
              <a:spLocks noChangeArrowheads="1"/>
            </p:cNvSpPr>
            <p:nvPr/>
          </p:nvSpPr>
          <p:spPr bwMode="auto">
            <a:xfrm rot="5400000">
              <a:off x="396" y="2103"/>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b="1"/>
                <a:t>A</a:t>
              </a:r>
            </a:p>
          </p:txBody>
        </p:sp>
        <p:sp>
          <p:nvSpPr>
            <p:cNvPr id="318482" name="Rectangle 18"/>
            <p:cNvSpPr>
              <a:spLocks noChangeArrowheads="1"/>
            </p:cNvSpPr>
            <p:nvPr/>
          </p:nvSpPr>
          <p:spPr bwMode="auto">
            <a:xfrm rot="5400000">
              <a:off x="1318" y="2055"/>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a:t>D</a:t>
              </a:r>
            </a:p>
          </p:txBody>
        </p:sp>
        <p:sp>
          <p:nvSpPr>
            <p:cNvPr id="318483" name="Rectangle 19"/>
            <p:cNvSpPr>
              <a:spLocks noChangeArrowheads="1"/>
            </p:cNvSpPr>
            <p:nvPr/>
          </p:nvSpPr>
          <p:spPr bwMode="auto">
            <a:xfrm>
              <a:off x="858" y="2721"/>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C</a:t>
              </a:r>
            </a:p>
          </p:txBody>
        </p:sp>
        <p:cxnSp>
          <p:nvCxnSpPr>
            <p:cNvPr id="318484" name="AutoShape 20"/>
            <p:cNvCxnSpPr>
              <a:cxnSpLocks noChangeShapeType="1"/>
              <a:stCxn id="318483" idx="3"/>
              <a:endCxn id="318473" idx="2"/>
            </p:cNvCxnSpPr>
            <p:nvPr/>
          </p:nvCxnSpPr>
          <p:spPr bwMode="auto">
            <a:xfrm>
              <a:off x="1242" y="2829"/>
              <a:ext cx="226" cy="0"/>
            </a:xfrm>
            <a:prstGeom prst="straightConnector1">
              <a:avLst/>
            </a:prstGeom>
            <a:noFill/>
            <a:ln w="12700">
              <a:solidFill>
                <a:schemeClr val="tx1"/>
              </a:solidFill>
              <a:round/>
              <a:headEnd type="none" w="lg" len="lg"/>
              <a:tailEnd type="none" w="lg" len="lg"/>
            </a:ln>
            <a:effectLst/>
          </p:spPr>
        </p:cxnSp>
        <p:cxnSp>
          <p:nvCxnSpPr>
            <p:cNvPr id="318485" name="AutoShape 21"/>
            <p:cNvCxnSpPr>
              <a:cxnSpLocks noChangeShapeType="1"/>
              <a:stCxn id="318473" idx="0"/>
              <a:endCxn id="318482" idx="3"/>
            </p:cNvCxnSpPr>
            <p:nvPr/>
          </p:nvCxnSpPr>
          <p:spPr bwMode="auto">
            <a:xfrm flipV="1">
              <a:off x="1510" y="2355"/>
              <a:ext cx="0" cy="435"/>
            </a:xfrm>
            <a:prstGeom prst="straightConnector1">
              <a:avLst/>
            </a:prstGeom>
            <a:noFill/>
            <a:ln w="12700">
              <a:solidFill>
                <a:schemeClr val="tx1"/>
              </a:solidFill>
              <a:round/>
              <a:headEnd type="none" w="lg" len="lg"/>
              <a:tailEnd type="none" w="lg" len="lg"/>
            </a:ln>
            <a:effectLst/>
          </p:spPr>
        </p:cxnSp>
        <p:cxnSp>
          <p:nvCxnSpPr>
            <p:cNvPr id="318486" name="AutoShape 22"/>
            <p:cNvCxnSpPr>
              <a:cxnSpLocks noChangeShapeType="1"/>
              <a:stCxn id="318471" idx="4"/>
              <a:endCxn id="318482" idx="1"/>
            </p:cNvCxnSpPr>
            <p:nvPr/>
          </p:nvCxnSpPr>
          <p:spPr bwMode="auto">
            <a:xfrm>
              <a:off x="1510" y="1699"/>
              <a:ext cx="0" cy="272"/>
            </a:xfrm>
            <a:prstGeom prst="straightConnector1">
              <a:avLst/>
            </a:prstGeom>
            <a:noFill/>
            <a:ln w="12700">
              <a:solidFill>
                <a:schemeClr val="tx1"/>
              </a:solidFill>
              <a:round/>
              <a:headEnd type="none" w="lg" len="lg"/>
              <a:tailEnd type="none" w="lg" len="lg"/>
            </a:ln>
            <a:effectLst/>
          </p:spPr>
        </p:cxnSp>
        <p:sp>
          <p:nvSpPr>
            <p:cNvPr id="318487" name="Text Box 23"/>
            <p:cNvSpPr txBox="1">
              <a:spLocks noChangeArrowheads="1"/>
            </p:cNvSpPr>
            <p:nvPr/>
          </p:nvSpPr>
          <p:spPr bwMode="auto">
            <a:xfrm>
              <a:off x="696" y="2937"/>
              <a:ext cx="637" cy="231"/>
            </a:xfrm>
            <a:prstGeom prst="rect">
              <a:avLst/>
            </a:prstGeom>
            <a:noFill/>
            <a:ln w="12700">
              <a:noFill/>
              <a:miter lim="800000"/>
              <a:headEnd type="none" w="lg" len="lg"/>
              <a:tailEnd type="none" w="lg" len="lg"/>
            </a:ln>
            <a:effectLst/>
          </p:spPr>
          <p:txBody>
            <a:bodyPr wrap="none">
              <a:spAutoFit/>
            </a:bodyPr>
            <a:lstStyle/>
            <a:p>
              <a:r>
                <a:rPr lang="en-US"/>
                <a:t>–   </a:t>
              </a:r>
              <a:r>
                <a:rPr lang="en-US" b="1"/>
                <a:t>5V</a:t>
              </a:r>
              <a:r>
                <a:rPr lang="en-US" b="1" baseline="-25000"/>
                <a:t>  </a:t>
              </a:r>
              <a:r>
                <a:rPr lang="en-US"/>
                <a:t> +</a:t>
              </a:r>
            </a:p>
          </p:txBody>
        </p:sp>
        <p:sp>
          <p:nvSpPr>
            <p:cNvPr id="318488" name="Line 24"/>
            <p:cNvSpPr>
              <a:spLocks noChangeShapeType="1"/>
            </p:cNvSpPr>
            <p:nvPr/>
          </p:nvSpPr>
          <p:spPr bwMode="auto">
            <a:xfrm>
              <a:off x="1797" y="1554"/>
              <a:ext cx="297"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18489" name="Text Box 25"/>
            <p:cNvSpPr txBox="1">
              <a:spLocks noChangeArrowheads="1"/>
            </p:cNvSpPr>
            <p:nvPr/>
          </p:nvSpPr>
          <p:spPr bwMode="auto">
            <a:xfrm>
              <a:off x="1631" y="1308"/>
              <a:ext cx="528"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e</a:t>
              </a:r>
              <a:r>
                <a:rPr lang="en-US"/>
                <a:t> = 2A</a:t>
              </a:r>
            </a:p>
          </p:txBody>
        </p:sp>
        <p:sp>
          <p:nvSpPr>
            <p:cNvPr id="318490" name="Line 26"/>
            <p:cNvSpPr>
              <a:spLocks noChangeShapeType="1"/>
            </p:cNvSpPr>
            <p:nvPr/>
          </p:nvSpPr>
          <p:spPr bwMode="auto">
            <a:xfrm>
              <a:off x="1618" y="2500"/>
              <a:ext cx="0" cy="221"/>
            </a:xfrm>
            <a:prstGeom prst="line">
              <a:avLst/>
            </a:prstGeom>
            <a:noFill/>
            <a:ln w="12700">
              <a:solidFill>
                <a:schemeClr val="tx1"/>
              </a:solidFill>
              <a:round/>
              <a:headEnd type="none" w="lg" len="lg"/>
              <a:tailEnd type="stealth" w="lg" len="lg"/>
            </a:ln>
            <a:effectLst/>
          </p:spPr>
          <p:txBody>
            <a:bodyPr/>
            <a:lstStyle/>
            <a:p>
              <a:endParaRPr lang="en-US"/>
            </a:p>
          </p:txBody>
        </p:sp>
        <p:sp>
          <p:nvSpPr>
            <p:cNvPr id="318491" name="Text Box 27"/>
            <p:cNvSpPr txBox="1">
              <a:spLocks noChangeArrowheads="1"/>
            </p:cNvSpPr>
            <p:nvPr/>
          </p:nvSpPr>
          <p:spPr bwMode="auto">
            <a:xfrm>
              <a:off x="1584" y="2460"/>
              <a:ext cx="497"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d</a:t>
              </a:r>
              <a:r>
                <a:rPr lang="en-US"/>
                <a:t> =3A</a:t>
              </a:r>
            </a:p>
          </p:txBody>
        </p:sp>
        <p:sp>
          <p:nvSpPr>
            <p:cNvPr id="318492" name="Line 28"/>
            <p:cNvSpPr>
              <a:spLocks noChangeShapeType="1"/>
            </p:cNvSpPr>
            <p:nvPr/>
          </p:nvSpPr>
          <p:spPr bwMode="auto">
            <a:xfrm flipV="1">
              <a:off x="480" y="1662"/>
              <a:ext cx="0" cy="261"/>
            </a:xfrm>
            <a:prstGeom prst="line">
              <a:avLst/>
            </a:prstGeom>
            <a:noFill/>
            <a:ln w="12700">
              <a:solidFill>
                <a:schemeClr val="tx1"/>
              </a:solidFill>
              <a:round/>
              <a:headEnd type="none" w="lg" len="lg"/>
              <a:tailEnd type="stealth" w="lg" len="lg"/>
            </a:ln>
            <a:effectLst/>
          </p:spPr>
          <p:txBody>
            <a:bodyPr/>
            <a:lstStyle/>
            <a:p>
              <a:endParaRPr lang="en-US"/>
            </a:p>
          </p:txBody>
        </p:sp>
        <p:sp>
          <p:nvSpPr>
            <p:cNvPr id="318493" name="Text Box 29"/>
            <p:cNvSpPr txBox="1">
              <a:spLocks noChangeArrowheads="1"/>
            </p:cNvSpPr>
            <p:nvPr/>
          </p:nvSpPr>
          <p:spPr bwMode="auto">
            <a:xfrm>
              <a:off x="2" y="1659"/>
              <a:ext cx="526"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r>
                <a:rPr lang="en-US" b="1" i="1"/>
                <a:t> = 5A</a:t>
              </a:r>
              <a:endParaRPr lang="en-US" b="1" i="1" baseline="-25000"/>
            </a:p>
          </p:txBody>
        </p:sp>
        <p:sp>
          <p:nvSpPr>
            <p:cNvPr id="318494" name="Arc 30"/>
            <p:cNvSpPr>
              <a:spLocks/>
            </p:cNvSpPr>
            <p:nvPr/>
          </p:nvSpPr>
          <p:spPr bwMode="auto">
            <a:xfrm>
              <a:off x="744" y="1824"/>
              <a:ext cx="1165" cy="859"/>
            </a:xfrm>
            <a:custGeom>
              <a:avLst/>
              <a:gdLst>
                <a:gd name="G0" fmla="+- 21600 0 0"/>
                <a:gd name="G1" fmla="+- 21600 0 0"/>
                <a:gd name="G2" fmla="+- 21600 0 0"/>
                <a:gd name="T0" fmla="*/ 21600 w 43200"/>
                <a:gd name="T1" fmla="*/ 0 h 43200"/>
                <a:gd name="T2" fmla="*/ 6344 w 43200"/>
                <a:gd name="T3" fmla="*/ 6309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862"/>
                    <a:pt x="2282" y="10361"/>
                    <a:pt x="6344" y="6309"/>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862"/>
                    <a:pt x="2282" y="10361"/>
                    <a:pt x="6344" y="6309"/>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318495" name="Text Box 31"/>
            <p:cNvSpPr txBox="1">
              <a:spLocks noChangeArrowheads="1"/>
            </p:cNvSpPr>
            <p:nvPr/>
          </p:nvSpPr>
          <p:spPr bwMode="auto">
            <a:xfrm>
              <a:off x="852" y="2235"/>
              <a:ext cx="492" cy="231"/>
            </a:xfrm>
            <a:prstGeom prst="rect">
              <a:avLst/>
            </a:prstGeom>
            <a:noFill/>
            <a:ln w="12700">
              <a:noFill/>
              <a:miter lim="800000"/>
              <a:headEnd type="none" w="lg" len="lg"/>
              <a:tailEnd type="none" w="lg" len="lg"/>
            </a:ln>
            <a:effectLst/>
          </p:spPr>
          <p:txBody>
            <a:bodyPr wrap="none">
              <a:spAutoFit/>
            </a:bodyPr>
            <a:lstStyle/>
            <a:p>
              <a:r>
                <a:rPr lang="en-US"/>
                <a:t>Loop1</a:t>
              </a:r>
            </a:p>
          </p:txBody>
        </p:sp>
        <p:sp>
          <p:nvSpPr>
            <p:cNvPr id="318496" name="Text Box 32"/>
            <p:cNvSpPr txBox="1">
              <a:spLocks noChangeArrowheads="1"/>
            </p:cNvSpPr>
            <p:nvPr/>
          </p:nvSpPr>
          <p:spPr bwMode="auto">
            <a:xfrm>
              <a:off x="240" y="1920"/>
              <a:ext cx="236" cy="577"/>
            </a:xfrm>
            <a:prstGeom prst="rect">
              <a:avLst/>
            </a:prstGeom>
            <a:noFill/>
            <a:ln w="12700">
              <a:noFill/>
              <a:miter lim="800000"/>
              <a:headEnd type="none" w="lg" len="lg"/>
              <a:tailEnd type="none" w="lg" len="lg"/>
            </a:ln>
            <a:effectLst/>
          </p:spPr>
          <p:txBody>
            <a:bodyPr wrap="none">
              <a:spAutoFit/>
            </a:bodyPr>
            <a:lstStyle/>
            <a:p>
              <a:r>
                <a:rPr lang="en-US">
                  <a:solidFill>
                    <a:srgbClr val="800000"/>
                  </a:solidFill>
                </a:rPr>
                <a:t>+</a:t>
              </a:r>
            </a:p>
            <a:p>
              <a:r>
                <a:rPr lang="en-US" b="1">
                  <a:solidFill>
                    <a:srgbClr val="800000"/>
                  </a:solidFill>
                </a:rPr>
                <a:t>v</a:t>
              </a:r>
              <a:r>
                <a:rPr lang="en-US" b="1" baseline="-25000">
                  <a:solidFill>
                    <a:srgbClr val="800000"/>
                  </a:solidFill>
                </a:rPr>
                <a:t>a</a:t>
              </a:r>
              <a:endParaRPr lang="en-US" baseline="-25000">
                <a:solidFill>
                  <a:srgbClr val="800000"/>
                </a:solidFill>
              </a:endParaRPr>
            </a:p>
            <a:p>
              <a:r>
                <a:rPr lang="en-US">
                  <a:solidFill>
                    <a:srgbClr val="800000"/>
                  </a:solidFill>
                </a:rPr>
                <a:t>–</a:t>
              </a: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Date Placeholder 4"/>
          <p:cNvSpPr>
            <a:spLocks noGrp="1"/>
          </p:cNvSpPr>
          <p:nvPr>
            <p:ph type="dt" sz="half" idx="10"/>
          </p:nvPr>
        </p:nvSpPr>
        <p:spPr/>
        <p:txBody>
          <a:bodyPr/>
          <a:lstStyle/>
          <a:p>
            <a:r>
              <a:rPr lang="en-US"/>
              <a:t>ECEN 301</a:t>
            </a:r>
          </a:p>
        </p:txBody>
      </p:sp>
      <p:sp>
        <p:nvSpPr>
          <p:cNvPr id="36" name="Footer Placeholder 5"/>
          <p:cNvSpPr>
            <a:spLocks noGrp="1"/>
          </p:cNvSpPr>
          <p:nvPr>
            <p:ph type="ftr" sz="quarter" idx="11"/>
          </p:nvPr>
        </p:nvSpPr>
        <p:spPr/>
        <p:txBody>
          <a:bodyPr/>
          <a:lstStyle/>
          <a:p>
            <a:r>
              <a:rPr lang="en-US"/>
              <a:t>Discussion #3 – Electric Power</a:t>
            </a:r>
          </a:p>
        </p:txBody>
      </p:sp>
      <p:sp>
        <p:nvSpPr>
          <p:cNvPr id="37" name="Slide Number Placeholder 6"/>
          <p:cNvSpPr>
            <a:spLocks noGrp="1"/>
          </p:cNvSpPr>
          <p:nvPr>
            <p:ph type="sldNum" sz="quarter" idx="12"/>
          </p:nvPr>
        </p:nvSpPr>
        <p:spPr/>
        <p:txBody>
          <a:bodyPr/>
          <a:lstStyle/>
          <a:p>
            <a:pPr lvl="1"/>
            <a:fld id="{D5820244-9EDF-4D14-8D12-995670821CF7}" type="slidenum">
              <a:rPr lang="en-US"/>
              <a:pPr lvl="1"/>
              <a:t>21</a:t>
            </a:fld>
            <a:endParaRPr lang="en-US"/>
          </a:p>
        </p:txBody>
      </p:sp>
      <p:sp>
        <p:nvSpPr>
          <p:cNvPr id="317442" name="Rectangle 2"/>
          <p:cNvSpPr>
            <a:spLocks noGrp="1" noChangeArrowheads="1"/>
          </p:cNvSpPr>
          <p:nvPr>
            <p:ph type="title"/>
          </p:nvPr>
        </p:nvSpPr>
        <p:spPr/>
        <p:txBody>
          <a:bodyPr/>
          <a:lstStyle/>
          <a:p>
            <a:r>
              <a:rPr lang="en-US"/>
              <a:t>Electric Power</a:t>
            </a:r>
          </a:p>
        </p:txBody>
      </p:sp>
      <p:sp>
        <p:nvSpPr>
          <p:cNvPr id="317443" name="Rectangle 3"/>
          <p:cNvSpPr>
            <a:spLocks noGrp="1" noChangeArrowheads="1"/>
          </p:cNvSpPr>
          <p:nvPr>
            <p:ph type="body" sz="half" idx="1"/>
          </p:nvPr>
        </p:nvSpPr>
        <p:spPr>
          <a:xfrm>
            <a:off x="406400" y="1333500"/>
            <a:ext cx="8432800" cy="881063"/>
          </a:xfrm>
        </p:spPr>
        <p:txBody>
          <a:bodyPr/>
          <a:lstStyle/>
          <a:p>
            <a:r>
              <a:rPr lang="en-US" sz="2800" b="1" u="sng" dirty="0"/>
              <a:t>Example2</a:t>
            </a:r>
            <a:r>
              <a:rPr lang="en-US" sz="2800" dirty="0"/>
              <a:t>: find the power </a:t>
            </a:r>
            <a:r>
              <a:rPr lang="en-US" sz="2800" b="1" dirty="0"/>
              <a:t>dissipated</a:t>
            </a:r>
            <a:r>
              <a:rPr lang="en-US" sz="2800" dirty="0"/>
              <a:t> by each element.</a:t>
            </a:r>
          </a:p>
        </p:txBody>
      </p:sp>
      <p:graphicFrame>
        <p:nvGraphicFramePr>
          <p:cNvPr id="317444" name="Object 4"/>
          <p:cNvGraphicFramePr>
            <a:graphicFrameLocks noChangeAspect="1"/>
          </p:cNvGraphicFramePr>
          <p:nvPr>
            <p:ph sz="half" idx="2"/>
          </p:nvPr>
        </p:nvGraphicFramePr>
        <p:xfrm>
          <a:off x="4668838" y="2455863"/>
          <a:ext cx="3255962" cy="1917700"/>
        </p:xfrm>
        <a:graphic>
          <a:graphicData uri="http://schemas.openxmlformats.org/presentationml/2006/ole">
            <p:oleObj spid="_x0000_s317444" name="Equation" r:id="rId3" imgW="1854000" imgH="1091880" progId="Equation.3">
              <p:embed/>
            </p:oleObj>
          </a:graphicData>
        </a:graphic>
      </p:graphicFrame>
      <p:grpSp>
        <p:nvGrpSpPr>
          <p:cNvPr id="317480" name="Group 40"/>
          <p:cNvGrpSpPr>
            <a:grpSpLocks/>
          </p:cNvGrpSpPr>
          <p:nvPr/>
        </p:nvGrpSpPr>
        <p:grpSpPr bwMode="auto">
          <a:xfrm>
            <a:off x="3175" y="2076450"/>
            <a:ext cx="4037013" cy="2952750"/>
            <a:chOff x="2" y="1308"/>
            <a:chExt cx="2543" cy="1860"/>
          </a:xfrm>
        </p:grpSpPr>
        <p:cxnSp>
          <p:nvCxnSpPr>
            <p:cNvPr id="317446" name="AutoShape 6"/>
            <p:cNvCxnSpPr>
              <a:cxnSpLocks noChangeShapeType="1"/>
              <a:stCxn id="317457" idx="1"/>
              <a:endCxn id="317452" idx="1"/>
            </p:cNvCxnSpPr>
            <p:nvPr/>
          </p:nvCxnSpPr>
          <p:spPr bwMode="auto">
            <a:xfrm rot="16200000">
              <a:off x="544" y="1706"/>
              <a:ext cx="357" cy="270"/>
            </a:xfrm>
            <a:prstGeom prst="bentConnector2">
              <a:avLst/>
            </a:prstGeom>
            <a:noFill/>
            <a:ln w="12700">
              <a:solidFill>
                <a:schemeClr val="tx1"/>
              </a:solidFill>
              <a:miter lim="800000"/>
              <a:headEnd type="none" w="lg" len="lg"/>
              <a:tailEnd type="none" w="lg" len="lg"/>
            </a:ln>
            <a:effectLst/>
          </p:spPr>
        </p:cxnSp>
        <p:sp>
          <p:nvSpPr>
            <p:cNvPr id="317447" name="Oval 7"/>
            <p:cNvSpPr>
              <a:spLocks noChangeArrowheads="1"/>
            </p:cNvSpPr>
            <p:nvPr/>
          </p:nvSpPr>
          <p:spPr bwMode="auto">
            <a:xfrm>
              <a:off x="1468" y="162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17448" name="AutoShape 8"/>
            <p:cNvCxnSpPr>
              <a:cxnSpLocks noChangeShapeType="1"/>
              <a:stCxn id="317457" idx="3"/>
              <a:endCxn id="317459" idx="1"/>
            </p:cNvCxnSpPr>
            <p:nvPr/>
          </p:nvCxnSpPr>
          <p:spPr bwMode="auto">
            <a:xfrm rot="16200000" flipH="1">
              <a:off x="510" y="2481"/>
              <a:ext cx="426" cy="270"/>
            </a:xfrm>
            <a:prstGeom prst="bentConnector2">
              <a:avLst/>
            </a:prstGeom>
            <a:noFill/>
            <a:ln w="12700">
              <a:solidFill>
                <a:schemeClr val="tx1"/>
              </a:solidFill>
              <a:miter lim="800000"/>
              <a:headEnd type="none" w="lg" len="lg"/>
              <a:tailEnd type="none" w="lg" len="lg"/>
            </a:ln>
            <a:effectLst/>
          </p:spPr>
        </p:cxnSp>
        <p:sp>
          <p:nvSpPr>
            <p:cNvPr id="317449" name="Oval 9"/>
            <p:cNvSpPr>
              <a:spLocks noChangeArrowheads="1"/>
            </p:cNvSpPr>
            <p:nvPr/>
          </p:nvSpPr>
          <p:spPr bwMode="auto">
            <a:xfrm>
              <a:off x="1468" y="27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17450" name="AutoShape 10"/>
            <p:cNvCxnSpPr>
              <a:cxnSpLocks noChangeShapeType="1"/>
              <a:stCxn id="317449" idx="6"/>
              <a:endCxn id="317453" idx="3"/>
            </p:cNvCxnSpPr>
            <p:nvPr/>
          </p:nvCxnSpPr>
          <p:spPr bwMode="auto">
            <a:xfrm flipV="1">
              <a:off x="1551" y="2307"/>
              <a:ext cx="543" cy="522"/>
            </a:xfrm>
            <a:prstGeom prst="bentConnector2">
              <a:avLst/>
            </a:prstGeom>
            <a:noFill/>
            <a:ln w="12700">
              <a:solidFill>
                <a:schemeClr val="tx1"/>
              </a:solidFill>
              <a:miter lim="800000"/>
              <a:headEnd type="none" w="lg" len="lg"/>
              <a:tailEnd type="none" w="lg" len="lg"/>
            </a:ln>
            <a:effectLst/>
          </p:spPr>
        </p:cxnSp>
        <p:cxnSp>
          <p:nvCxnSpPr>
            <p:cNvPr id="317451" name="AutoShape 11"/>
            <p:cNvCxnSpPr>
              <a:cxnSpLocks noChangeShapeType="1"/>
              <a:stCxn id="317452" idx="3"/>
              <a:endCxn id="317447" idx="2"/>
            </p:cNvCxnSpPr>
            <p:nvPr/>
          </p:nvCxnSpPr>
          <p:spPr bwMode="auto">
            <a:xfrm flipV="1">
              <a:off x="1242" y="1661"/>
              <a:ext cx="226" cy="1"/>
            </a:xfrm>
            <a:prstGeom prst="straightConnector1">
              <a:avLst/>
            </a:prstGeom>
            <a:noFill/>
            <a:ln w="12700">
              <a:solidFill>
                <a:schemeClr val="tx1"/>
              </a:solidFill>
              <a:round/>
              <a:headEnd type="none" w="lg" len="lg"/>
              <a:tailEnd type="none" w="lg" len="lg"/>
            </a:ln>
            <a:effectLst/>
          </p:spPr>
        </p:cxnSp>
        <p:sp>
          <p:nvSpPr>
            <p:cNvPr id="317452" name="Rectangle 12"/>
            <p:cNvSpPr>
              <a:spLocks noChangeArrowheads="1"/>
            </p:cNvSpPr>
            <p:nvPr/>
          </p:nvSpPr>
          <p:spPr bwMode="auto">
            <a:xfrm>
              <a:off x="858" y="1554"/>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B</a:t>
              </a:r>
            </a:p>
          </p:txBody>
        </p:sp>
        <p:sp>
          <p:nvSpPr>
            <p:cNvPr id="317453" name="Rectangle 13"/>
            <p:cNvSpPr>
              <a:spLocks noChangeArrowheads="1"/>
            </p:cNvSpPr>
            <p:nvPr/>
          </p:nvSpPr>
          <p:spPr bwMode="auto">
            <a:xfrm rot="5400000">
              <a:off x="1902" y="2007"/>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a:t>E</a:t>
              </a:r>
            </a:p>
          </p:txBody>
        </p:sp>
        <p:cxnSp>
          <p:nvCxnSpPr>
            <p:cNvPr id="317454" name="AutoShape 14"/>
            <p:cNvCxnSpPr>
              <a:cxnSpLocks noChangeShapeType="1"/>
              <a:stCxn id="317447" idx="6"/>
              <a:endCxn id="317453" idx="1"/>
            </p:cNvCxnSpPr>
            <p:nvPr/>
          </p:nvCxnSpPr>
          <p:spPr bwMode="auto">
            <a:xfrm>
              <a:off x="1551" y="1661"/>
              <a:ext cx="543" cy="262"/>
            </a:xfrm>
            <a:prstGeom prst="bentConnector2">
              <a:avLst/>
            </a:prstGeom>
            <a:noFill/>
            <a:ln w="12700">
              <a:solidFill>
                <a:schemeClr val="tx1"/>
              </a:solidFill>
              <a:miter lim="800000"/>
              <a:headEnd type="none" w="lg" len="lg"/>
              <a:tailEnd type="none" w="lg" len="lg"/>
            </a:ln>
            <a:effectLst/>
          </p:spPr>
        </p:cxnSp>
        <p:sp>
          <p:nvSpPr>
            <p:cNvPr id="317455" name="Text Box 15"/>
            <p:cNvSpPr txBox="1">
              <a:spLocks noChangeArrowheads="1"/>
            </p:cNvSpPr>
            <p:nvPr/>
          </p:nvSpPr>
          <p:spPr bwMode="auto">
            <a:xfrm>
              <a:off x="2181" y="1827"/>
              <a:ext cx="364"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10V</a:t>
              </a:r>
              <a:endParaRPr lang="en-US"/>
            </a:p>
            <a:p>
              <a:r>
                <a:rPr lang="en-US"/>
                <a:t>–</a:t>
              </a:r>
            </a:p>
          </p:txBody>
        </p:sp>
        <p:sp>
          <p:nvSpPr>
            <p:cNvPr id="317456" name="Text Box 16"/>
            <p:cNvSpPr txBox="1">
              <a:spLocks noChangeArrowheads="1"/>
            </p:cNvSpPr>
            <p:nvPr/>
          </p:nvSpPr>
          <p:spPr bwMode="auto">
            <a:xfrm>
              <a:off x="761" y="1323"/>
              <a:ext cx="637" cy="231"/>
            </a:xfrm>
            <a:prstGeom prst="rect">
              <a:avLst/>
            </a:prstGeom>
            <a:noFill/>
            <a:ln w="12700">
              <a:noFill/>
              <a:miter lim="800000"/>
              <a:headEnd type="none" w="lg" len="lg"/>
              <a:tailEnd type="none" w="lg" len="lg"/>
            </a:ln>
            <a:effectLst/>
          </p:spPr>
          <p:txBody>
            <a:bodyPr wrap="none">
              <a:spAutoFit/>
            </a:bodyPr>
            <a:lstStyle/>
            <a:p>
              <a:r>
                <a:rPr lang="en-US"/>
                <a:t>–   </a:t>
              </a:r>
              <a:r>
                <a:rPr lang="en-US" b="1"/>
                <a:t>3V</a:t>
              </a:r>
              <a:r>
                <a:rPr lang="en-US" b="1" baseline="-25000"/>
                <a:t>  </a:t>
              </a:r>
              <a:r>
                <a:rPr lang="en-US"/>
                <a:t> +</a:t>
              </a:r>
            </a:p>
          </p:txBody>
        </p:sp>
        <p:sp>
          <p:nvSpPr>
            <p:cNvPr id="317457" name="Rectangle 17"/>
            <p:cNvSpPr>
              <a:spLocks noChangeArrowheads="1"/>
            </p:cNvSpPr>
            <p:nvPr/>
          </p:nvSpPr>
          <p:spPr bwMode="auto">
            <a:xfrm rot="5400000">
              <a:off x="396" y="2103"/>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b="1"/>
                <a:t>A</a:t>
              </a:r>
            </a:p>
          </p:txBody>
        </p:sp>
        <p:sp>
          <p:nvSpPr>
            <p:cNvPr id="317458" name="Rectangle 18"/>
            <p:cNvSpPr>
              <a:spLocks noChangeArrowheads="1"/>
            </p:cNvSpPr>
            <p:nvPr/>
          </p:nvSpPr>
          <p:spPr bwMode="auto">
            <a:xfrm rot="5400000">
              <a:off x="1318" y="2055"/>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a:t>D</a:t>
              </a:r>
            </a:p>
          </p:txBody>
        </p:sp>
        <p:sp>
          <p:nvSpPr>
            <p:cNvPr id="317459" name="Rectangle 19"/>
            <p:cNvSpPr>
              <a:spLocks noChangeArrowheads="1"/>
            </p:cNvSpPr>
            <p:nvPr/>
          </p:nvSpPr>
          <p:spPr bwMode="auto">
            <a:xfrm>
              <a:off x="858" y="2721"/>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C</a:t>
              </a:r>
            </a:p>
          </p:txBody>
        </p:sp>
        <p:cxnSp>
          <p:nvCxnSpPr>
            <p:cNvPr id="317460" name="AutoShape 20"/>
            <p:cNvCxnSpPr>
              <a:cxnSpLocks noChangeShapeType="1"/>
              <a:stCxn id="317459" idx="3"/>
              <a:endCxn id="317449" idx="2"/>
            </p:cNvCxnSpPr>
            <p:nvPr/>
          </p:nvCxnSpPr>
          <p:spPr bwMode="auto">
            <a:xfrm>
              <a:off x="1242" y="2829"/>
              <a:ext cx="226" cy="0"/>
            </a:xfrm>
            <a:prstGeom prst="straightConnector1">
              <a:avLst/>
            </a:prstGeom>
            <a:noFill/>
            <a:ln w="12700">
              <a:solidFill>
                <a:schemeClr val="tx1"/>
              </a:solidFill>
              <a:round/>
              <a:headEnd type="none" w="lg" len="lg"/>
              <a:tailEnd type="none" w="lg" len="lg"/>
            </a:ln>
            <a:effectLst/>
          </p:spPr>
        </p:cxnSp>
        <p:cxnSp>
          <p:nvCxnSpPr>
            <p:cNvPr id="317461" name="AutoShape 21"/>
            <p:cNvCxnSpPr>
              <a:cxnSpLocks noChangeShapeType="1"/>
              <a:stCxn id="317449" idx="0"/>
              <a:endCxn id="317458" idx="3"/>
            </p:cNvCxnSpPr>
            <p:nvPr/>
          </p:nvCxnSpPr>
          <p:spPr bwMode="auto">
            <a:xfrm flipV="1">
              <a:off x="1510" y="2355"/>
              <a:ext cx="0" cy="435"/>
            </a:xfrm>
            <a:prstGeom prst="straightConnector1">
              <a:avLst/>
            </a:prstGeom>
            <a:noFill/>
            <a:ln w="12700">
              <a:solidFill>
                <a:schemeClr val="tx1"/>
              </a:solidFill>
              <a:round/>
              <a:headEnd type="none" w="lg" len="lg"/>
              <a:tailEnd type="none" w="lg" len="lg"/>
            </a:ln>
            <a:effectLst/>
          </p:spPr>
        </p:cxnSp>
        <p:cxnSp>
          <p:nvCxnSpPr>
            <p:cNvPr id="317462" name="AutoShape 22"/>
            <p:cNvCxnSpPr>
              <a:cxnSpLocks noChangeShapeType="1"/>
              <a:stCxn id="317447" idx="4"/>
              <a:endCxn id="317458" idx="1"/>
            </p:cNvCxnSpPr>
            <p:nvPr/>
          </p:nvCxnSpPr>
          <p:spPr bwMode="auto">
            <a:xfrm>
              <a:off x="1510" y="1699"/>
              <a:ext cx="0" cy="272"/>
            </a:xfrm>
            <a:prstGeom prst="straightConnector1">
              <a:avLst/>
            </a:prstGeom>
            <a:noFill/>
            <a:ln w="12700">
              <a:solidFill>
                <a:schemeClr val="tx1"/>
              </a:solidFill>
              <a:round/>
              <a:headEnd type="none" w="lg" len="lg"/>
              <a:tailEnd type="none" w="lg" len="lg"/>
            </a:ln>
            <a:effectLst/>
          </p:spPr>
        </p:cxnSp>
        <p:sp>
          <p:nvSpPr>
            <p:cNvPr id="317463" name="Text Box 23"/>
            <p:cNvSpPr txBox="1">
              <a:spLocks noChangeArrowheads="1"/>
            </p:cNvSpPr>
            <p:nvPr/>
          </p:nvSpPr>
          <p:spPr bwMode="auto">
            <a:xfrm>
              <a:off x="696" y="2937"/>
              <a:ext cx="637" cy="231"/>
            </a:xfrm>
            <a:prstGeom prst="rect">
              <a:avLst/>
            </a:prstGeom>
            <a:noFill/>
            <a:ln w="12700">
              <a:noFill/>
              <a:miter lim="800000"/>
              <a:headEnd type="none" w="lg" len="lg"/>
              <a:tailEnd type="none" w="lg" len="lg"/>
            </a:ln>
            <a:effectLst/>
          </p:spPr>
          <p:txBody>
            <a:bodyPr wrap="none">
              <a:spAutoFit/>
            </a:bodyPr>
            <a:lstStyle/>
            <a:p>
              <a:r>
                <a:rPr lang="en-US"/>
                <a:t>–   </a:t>
              </a:r>
              <a:r>
                <a:rPr lang="en-US" b="1"/>
                <a:t>5V</a:t>
              </a:r>
              <a:r>
                <a:rPr lang="en-US" b="1" baseline="-25000"/>
                <a:t>  </a:t>
              </a:r>
              <a:r>
                <a:rPr lang="en-US"/>
                <a:t> +</a:t>
              </a:r>
            </a:p>
          </p:txBody>
        </p:sp>
        <p:sp>
          <p:nvSpPr>
            <p:cNvPr id="317464" name="Line 24"/>
            <p:cNvSpPr>
              <a:spLocks noChangeShapeType="1"/>
            </p:cNvSpPr>
            <p:nvPr/>
          </p:nvSpPr>
          <p:spPr bwMode="auto">
            <a:xfrm>
              <a:off x="1797" y="1554"/>
              <a:ext cx="297"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17465" name="Text Box 25"/>
            <p:cNvSpPr txBox="1">
              <a:spLocks noChangeArrowheads="1"/>
            </p:cNvSpPr>
            <p:nvPr/>
          </p:nvSpPr>
          <p:spPr bwMode="auto">
            <a:xfrm>
              <a:off x="1631" y="1308"/>
              <a:ext cx="528"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e</a:t>
              </a:r>
              <a:r>
                <a:rPr lang="en-US"/>
                <a:t> = 2A</a:t>
              </a:r>
            </a:p>
          </p:txBody>
        </p:sp>
        <p:sp>
          <p:nvSpPr>
            <p:cNvPr id="317466" name="Line 26"/>
            <p:cNvSpPr>
              <a:spLocks noChangeShapeType="1"/>
            </p:cNvSpPr>
            <p:nvPr/>
          </p:nvSpPr>
          <p:spPr bwMode="auto">
            <a:xfrm>
              <a:off x="1618" y="2500"/>
              <a:ext cx="0" cy="221"/>
            </a:xfrm>
            <a:prstGeom prst="line">
              <a:avLst/>
            </a:prstGeom>
            <a:noFill/>
            <a:ln w="12700">
              <a:solidFill>
                <a:schemeClr val="tx1"/>
              </a:solidFill>
              <a:round/>
              <a:headEnd type="none" w="lg" len="lg"/>
              <a:tailEnd type="stealth" w="lg" len="lg"/>
            </a:ln>
            <a:effectLst/>
          </p:spPr>
          <p:txBody>
            <a:bodyPr/>
            <a:lstStyle/>
            <a:p>
              <a:endParaRPr lang="en-US"/>
            </a:p>
          </p:txBody>
        </p:sp>
        <p:sp>
          <p:nvSpPr>
            <p:cNvPr id="317467" name="Text Box 27"/>
            <p:cNvSpPr txBox="1">
              <a:spLocks noChangeArrowheads="1"/>
            </p:cNvSpPr>
            <p:nvPr/>
          </p:nvSpPr>
          <p:spPr bwMode="auto">
            <a:xfrm>
              <a:off x="1584" y="2460"/>
              <a:ext cx="497"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d</a:t>
              </a:r>
              <a:r>
                <a:rPr lang="en-US"/>
                <a:t> =3A</a:t>
              </a:r>
            </a:p>
          </p:txBody>
        </p:sp>
        <p:sp>
          <p:nvSpPr>
            <p:cNvPr id="317470" name="Line 30"/>
            <p:cNvSpPr>
              <a:spLocks noChangeShapeType="1"/>
            </p:cNvSpPr>
            <p:nvPr/>
          </p:nvSpPr>
          <p:spPr bwMode="auto">
            <a:xfrm flipV="1">
              <a:off x="480" y="1662"/>
              <a:ext cx="0" cy="261"/>
            </a:xfrm>
            <a:prstGeom prst="line">
              <a:avLst/>
            </a:prstGeom>
            <a:noFill/>
            <a:ln w="12700">
              <a:solidFill>
                <a:schemeClr val="tx1"/>
              </a:solidFill>
              <a:round/>
              <a:headEnd type="none" w="lg" len="lg"/>
              <a:tailEnd type="stealth" w="lg" len="lg"/>
            </a:ln>
            <a:effectLst/>
          </p:spPr>
          <p:txBody>
            <a:bodyPr/>
            <a:lstStyle/>
            <a:p>
              <a:endParaRPr lang="en-US"/>
            </a:p>
          </p:txBody>
        </p:sp>
        <p:sp>
          <p:nvSpPr>
            <p:cNvPr id="317471" name="Text Box 31"/>
            <p:cNvSpPr txBox="1">
              <a:spLocks noChangeArrowheads="1"/>
            </p:cNvSpPr>
            <p:nvPr/>
          </p:nvSpPr>
          <p:spPr bwMode="auto">
            <a:xfrm>
              <a:off x="2" y="1659"/>
              <a:ext cx="526"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r>
                <a:rPr lang="en-US" b="1" i="1"/>
                <a:t> = 5A</a:t>
              </a:r>
              <a:endParaRPr lang="en-US" b="1" i="1" baseline="-25000"/>
            </a:p>
          </p:txBody>
        </p:sp>
        <p:sp>
          <p:nvSpPr>
            <p:cNvPr id="317473" name="Arc 33"/>
            <p:cNvSpPr>
              <a:spLocks/>
            </p:cNvSpPr>
            <p:nvPr/>
          </p:nvSpPr>
          <p:spPr bwMode="auto">
            <a:xfrm>
              <a:off x="744" y="1824"/>
              <a:ext cx="600" cy="859"/>
            </a:xfrm>
            <a:custGeom>
              <a:avLst/>
              <a:gdLst>
                <a:gd name="G0" fmla="+- 21600 0 0"/>
                <a:gd name="G1" fmla="+- 21600 0 0"/>
                <a:gd name="G2" fmla="+- 21600 0 0"/>
                <a:gd name="T0" fmla="*/ 21600 w 43200"/>
                <a:gd name="T1" fmla="*/ 0 h 43200"/>
                <a:gd name="T2" fmla="*/ 6344 w 43200"/>
                <a:gd name="T3" fmla="*/ 6309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862"/>
                    <a:pt x="2282" y="10361"/>
                    <a:pt x="6344" y="6309"/>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5862"/>
                    <a:pt x="2282" y="10361"/>
                    <a:pt x="6344" y="6309"/>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317474" name="Text Box 34"/>
            <p:cNvSpPr txBox="1">
              <a:spLocks noChangeArrowheads="1"/>
            </p:cNvSpPr>
            <p:nvPr/>
          </p:nvSpPr>
          <p:spPr bwMode="auto">
            <a:xfrm>
              <a:off x="852" y="2235"/>
              <a:ext cx="492" cy="231"/>
            </a:xfrm>
            <a:prstGeom prst="rect">
              <a:avLst/>
            </a:prstGeom>
            <a:noFill/>
            <a:ln w="12700">
              <a:noFill/>
              <a:miter lim="800000"/>
              <a:headEnd type="none" w="lg" len="lg"/>
              <a:tailEnd type="none" w="lg" len="lg"/>
            </a:ln>
            <a:effectLst/>
          </p:spPr>
          <p:txBody>
            <a:bodyPr wrap="none">
              <a:spAutoFit/>
            </a:bodyPr>
            <a:lstStyle/>
            <a:p>
              <a:r>
                <a:rPr lang="en-US"/>
                <a:t>Loop2</a:t>
              </a:r>
            </a:p>
          </p:txBody>
        </p:sp>
        <p:sp>
          <p:nvSpPr>
            <p:cNvPr id="317476" name="Text Box 36"/>
            <p:cNvSpPr txBox="1">
              <a:spLocks noChangeArrowheads="1"/>
            </p:cNvSpPr>
            <p:nvPr/>
          </p:nvSpPr>
          <p:spPr bwMode="auto">
            <a:xfrm>
              <a:off x="99" y="1920"/>
              <a:ext cx="364"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12V</a:t>
              </a:r>
              <a:endParaRPr lang="en-US" baseline="-25000"/>
            </a:p>
            <a:p>
              <a:r>
                <a:rPr lang="en-US"/>
                <a:t>–</a:t>
              </a:r>
            </a:p>
          </p:txBody>
        </p:sp>
        <p:sp>
          <p:nvSpPr>
            <p:cNvPr id="317479" name="Text Box 39"/>
            <p:cNvSpPr txBox="1">
              <a:spLocks noChangeArrowheads="1"/>
            </p:cNvSpPr>
            <p:nvPr/>
          </p:nvSpPr>
          <p:spPr bwMode="auto">
            <a:xfrm>
              <a:off x="1584" y="1883"/>
              <a:ext cx="241" cy="577"/>
            </a:xfrm>
            <a:prstGeom prst="rect">
              <a:avLst/>
            </a:prstGeom>
            <a:noFill/>
            <a:ln w="12700">
              <a:noFill/>
              <a:miter lim="800000"/>
              <a:headEnd type="none" w="lg" len="lg"/>
              <a:tailEnd type="none" w="lg" len="lg"/>
            </a:ln>
            <a:effectLst/>
          </p:spPr>
          <p:txBody>
            <a:bodyPr wrap="none">
              <a:spAutoFit/>
            </a:bodyPr>
            <a:lstStyle/>
            <a:p>
              <a:r>
                <a:rPr lang="en-US">
                  <a:solidFill>
                    <a:srgbClr val="800000"/>
                  </a:solidFill>
                </a:rPr>
                <a:t>+</a:t>
              </a:r>
            </a:p>
            <a:p>
              <a:r>
                <a:rPr lang="en-US" b="1">
                  <a:solidFill>
                    <a:srgbClr val="800000"/>
                  </a:solidFill>
                </a:rPr>
                <a:t>v</a:t>
              </a:r>
              <a:r>
                <a:rPr lang="en-US" b="1" baseline="-25000">
                  <a:solidFill>
                    <a:srgbClr val="800000"/>
                  </a:solidFill>
                </a:rPr>
                <a:t>d</a:t>
              </a:r>
            </a:p>
            <a:p>
              <a:r>
                <a:rPr lang="en-US">
                  <a:solidFill>
                    <a:srgbClr val="800000"/>
                  </a:solidFill>
                </a:rPr>
                <a:t>–</a:t>
              </a:r>
            </a:p>
          </p:txBody>
        </p:sp>
      </p:grpSp>
      <p:sp>
        <p:nvSpPr>
          <p:cNvPr id="317481" name="Text Box 41"/>
          <p:cNvSpPr txBox="1">
            <a:spLocks noChangeArrowheads="1"/>
          </p:cNvSpPr>
          <p:nvPr/>
        </p:nvSpPr>
        <p:spPr bwMode="auto">
          <a:xfrm>
            <a:off x="685800" y="5311775"/>
            <a:ext cx="7848600" cy="379413"/>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a:t>NB</a:t>
            </a:r>
            <a:r>
              <a:rPr lang="en-US"/>
              <a:t>: since </a:t>
            </a:r>
            <a:r>
              <a:rPr lang="en-US" b="1"/>
              <a:t>load D</a:t>
            </a:r>
            <a:r>
              <a:rPr lang="en-US"/>
              <a:t> and </a:t>
            </a:r>
            <a:r>
              <a:rPr lang="en-US" b="1"/>
              <a:t>load E</a:t>
            </a:r>
            <a:r>
              <a:rPr lang="en-US"/>
              <a:t> share the same node their voltages will be the same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Date Placeholder 5"/>
          <p:cNvSpPr>
            <a:spLocks noGrp="1"/>
          </p:cNvSpPr>
          <p:nvPr>
            <p:ph type="dt" sz="half" idx="10"/>
          </p:nvPr>
        </p:nvSpPr>
        <p:spPr/>
        <p:txBody>
          <a:bodyPr/>
          <a:lstStyle/>
          <a:p>
            <a:r>
              <a:rPr lang="en-US"/>
              <a:t>ECEN 301</a:t>
            </a:r>
          </a:p>
        </p:txBody>
      </p:sp>
      <p:sp>
        <p:nvSpPr>
          <p:cNvPr id="39" name="Footer Placeholder 6"/>
          <p:cNvSpPr>
            <a:spLocks noGrp="1"/>
          </p:cNvSpPr>
          <p:nvPr>
            <p:ph type="ftr" sz="quarter" idx="11"/>
          </p:nvPr>
        </p:nvSpPr>
        <p:spPr/>
        <p:txBody>
          <a:bodyPr/>
          <a:lstStyle/>
          <a:p>
            <a:r>
              <a:rPr lang="en-US"/>
              <a:t>Discussion #3 – Electric Power</a:t>
            </a:r>
          </a:p>
        </p:txBody>
      </p:sp>
      <p:sp>
        <p:nvSpPr>
          <p:cNvPr id="40" name="Slide Number Placeholder 7"/>
          <p:cNvSpPr>
            <a:spLocks noGrp="1"/>
          </p:cNvSpPr>
          <p:nvPr>
            <p:ph type="sldNum" sz="quarter" idx="12"/>
          </p:nvPr>
        </p:nvSpPr>
        <p:spPr/>
        <p:txBody>
          <a:bodyPr/>
          <a:lstStyle/>
          <a:p>
            <a:pPr lvl="1"/>
            <a:fld id="{A8679C2C-21C9-45FB-8702-CB529C594B72}" type="slidenum">
              <a:rPr lang="en-US"/>
              <a:pPr lvl="1"/>
              <a:t>22</a:t>
            </a:fld>
            <a:endParaRPr lang="en-US"/>
          </a:p>
        </p:txBody>
      </p:sp>
      <p:sp>
        <p:nvSpPr>
          <p:cNvPr id="319490" name="Rectangle 2"/>
          <p:cNvSpPr>
            <a:spLocks noGrp="1" noChangeArrowheads="1"/>
          </p:cNvSpPr>
          <p:nvPr>
            <p:ph type="title"/>
          </p:nvPr>
        </p:nvSpPr>
        <p:spPr/>
        <p:txBody>
          <a:bodyPr/>
          <a:lstStyle/>
          <a:p>
            <a:r>
              <a:rPr lang="en-US"/>
              <a:t>Electric Power</a:t>
            </a:r>
          </a:p>
        </p:txBody>
      </p:sp>
      <p:sp>
        <p:nvSpPr>
          <p:cNvPr id="319491" name="Rectangle 3"/>
          <p:cNvSpPr>
            <a:spLocks noGrp="1" noChangeArrowheads="1"/>
          </p:cNvSpPr>
          <p:nvPr>
            <p:ph type="body" sz="half" idx="1"/>
          </p:nvPr>
        </p:nvSpPr>
        <p:spPr>
          <a:xfrm>
            <a:off x="406400" y="1333500"/>
            <a:ext cx="8585200" cy="742950"/>
          </a:xfrm>
        </p:spPr>
        <p:txBody>
          <a:bodyPr/>
          <a:lstStyle/>
          <a:p>
            <a:r>
              <a:rPr lang="en-US" sz="2800" b="1" u="sng" dirty="0"/>
              <a:t>Example2</a:t>
            </a:r>
            <a:r>
              <a:rPr lang="en-US" sz="2800" dirty="0"/>
              <a:t>: find the power </a:t>
            </a:r>
            <a:r>
              <a:rPr lang="en-US" sz="2800" b="1" dirty="0"/>
              <a:t>dissipated</a:t>
            </a:r>
            <a:r>
              <a:rPr lang="en-US" sz="2800" dirty="0"/>
              <a:t> by each element.</a:t>
            </a:r>
          </a:p>
        </p:txBody>
      </p:sp>
      <p:graphicFrame>
        <p:nvGraphicFramePr>
          <p:cNvPr id="319492" name="Object 4"/>
          <p:cNvGraphicFramePr>
            <a:graphicFrameLocks noChangeAspect="1"/>
          </p:cNvGraphicFramePr>
          <p:nvPr>
            <p:ph sz="quarter" idx="2"/>
          </p:nvPr>
        </p:nvGraphicFramePr>
        <p:xfrm>
          <a:off x="4213225" y="2057400"/>
          <a:ext cx="1371600" cy="920750"/>
        </p:xfrm>
        <a:graphic>
          <a:graphicData uri="http://schemas.openxmlformats.org/presentationml/2006/ole">
            <p:oleObj spid="_x0000_s319492" name="Equation" r:id="rId3" imgW="1002960" imgH="672840" progId="Equation.3">
              <p:embed/>
            </p:oleObj>
          </a:graphicData>
        </a:graphic>
      </p:graphicFrame>
      <p:grpSp>
        <p:nvGrpSpPr>
          <p:cNvPr id="319523" name="Group 35"/>
          <p:cNvGrpSpPr>
            <a:grpSpLocks/>
          </p:cNvGrpSpPr>
          <p:nvPr/>
        </p:nvGrpSpPr>
        <p:grpSpPr bwMode="auto">
          <a:xfrm>
            <a:off x="3175" y="2076450"/>
            <a:ext cx="4037013" cy="2952750"/>
            <a:chOff x="2" y="1308"/>
            <a:chExt cx="2543" cy="1860"/>
          </a:xfrm>
        </p:grpSpPr>
        <p:cxnSp>
          <p:nvCxnSpPr>
            <p:cNvPr id="319494" name="AutoShape 6"/>
            <p:cNvCxnSpPr>
              <a:cxnSpLocks noChangeShapeType="1"/>
              <a:stCxn id="319505" idx="1"/>
              <a:endCxn id="319500" idx="1"/>
            </p:cNvCxnSpPr>
            <p:nvPr/>
          </p:nvCxnSpPr>
          <p:spPr bwMode="auto">
            <a:xfrm rot="16200000">
              <a:off x="544" y="1706"/>
              <a:ext cx="357" cy="270"/>
            </a:xfrm>
            <a:prstGeom prst="bentConnector2">
              <a:avLst/>
            </a:prstGeom>
            <a:noFill/>
            <a:ln w="12700">
              <a:solidFill>
                <a:schemeClr val="tx1"/>
              </a:solidFill>
              <a:miter lim="800000"/>
              <a:headEnd type="none" w="lg" len="lg"/>
              <a:tailEnd type="none" w="lg" len="lg"/>
            </a:ln>
            <a:effectLst/>
          </p:spPr>
        </p:cxnSp>
        <p:sp>
          <p:nvSpPr>
            <p:cNvPr id="319495" name="Oval 7"/>
            <p:cNvSpPr>
              <a:spLocks noChangeArrowheads="1"/>
            </p:cNvSpPr>
            <p:nvPr/>
          </p:nvSpPr>
          <p:spPr bwMode="auto">
            <a:xfrm>
              <a:off x="1468" y="162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19496" name="AutoShape 8"/>
            <p:cNvCxnSpPr>
              <a:cxnSpLocks noChangeShapeType="1"/>
              <a:stCxn id="319505" idx="3"/>
              <a:endCxn id="319507" idx="1"/>
            </p:cNvCxnSpPr>
            <p:nvPr/>
          </p:nvCxnSpPr>
          <p:spPr bwMode="auto">
            <a:xfrm rot="16200000" flipH="1">
              <a:off x="510" y="2481"/>
              <a:ext cx="426" cy="270"/>
            </a:xfrm>
            <a:prstGeom prst="bentConnector2">
              <a:avLst/>
            </a:prstGeom>
            <a:noFill/>
            <a:ln w="12700">
              <a:solidFill>
                <a:schemeClr val="tx1"/>
              </a:solidFill>
              <a:miter lim="800000"/>
              <a:headEnd type="none" w="lg" len="lg"/>
              <a:tailEnd type="none" w="lg" len="lg"/>
            </a:ln>
            <a:effectLst/>
          </p:spPr>
        </p:cxnSp>
        <p:sp>
          <p:nvSpPr>
            <p:cNvPr id="319497" name="Oval 9"/>
            <p:cNvSpPr>
              <a:spLocks noChangeArrowheads="1"/>
            </p:cNvSpPr>
            <p:nvPr/>
          </p:nvSpPr>
          <p:spPr bwMode="auto">
            <a:xfrm>
              <a:off x="1468" y="27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19498" name="AutoShape 10"/>
            <p:cNvCxnSpPr>
              <a:cxnSpLocks noChangeShapeType="1"/>
              <a:stCxn id="319497" idx="6"/>
              <a:endCxn id="319501" idx="3"/>
            </p:cNvCxnSpPr>
            <p:nvPr/>
          </p:nvCxnSpPr>
          <p:spPr bwMode="auto">
            <a:xfrm flipV="1">
              <a:off x="1551" y="2307"/>
              <a:ext cx="543" cy="522"/>
            </a:xfrm>
            <a:prstGeom prst="bentConnector2">
              <a:avLst/>
            </a:prstGeom>
            <a:noFill/>
            <a:ln w="12700">
              <a:solidFill>
                <a:schemeClr val="tx1"/>
              </a:solidFill>
              <a:miter lim="800000"/>
              <a:headEnd type="none" w="lg" len="lg"/>
              <a:tailEnd type="none" w="lg" len="lg"/>
            </a:ln>
            <a:effectLst/>
          </p:spPr>
        </p:cxnSp>
        <p:cxnSp>
          <p:nvCxnSpPr>
            <p:cNvPr id="319499" name="AutoShape 11"/>
            <p:cNvCxnSpPr>
              <a:cxnSpLocks noChangeShapeType="1"/>
              <a:stCxn id="319500" idx="3"/>
              <a:endCxn id="319495" idx="2"/>
            </p:cNvCxnSpPr>
            <p:nvPr/>
          </p:nvCxnSpPr>
          <p:spPr bwMode="auto">
            <a:xfrm flipV="1">
              <a:off x="1242" y="1661"/>
              <a:ext cx="226" cy="1"/>
            </a:xfrm>
            <a:prstGeom prst="straightConnector1">
              <a:avLst/>
            </a:prstGeom>
            <a:noFill/>
            <a:ln w="12700">
              <a:solidFill>
                <a:schemeClr val="tx1"/>
              </a:solidFill>
              <a:round/>
              <a:headEnd type="none" w="lg" len="lg"/>
              <a:tailEnd type="none" w="lg" len="lg"/>
            </a:ln>
            <a:effectLst/>
          </p:spPr>
        </p:cxnSp>
        <p:sp>
          <p:nvSpPr>
            <p:cNvPr id="319500" name="Rectangle 12"/>
            <p:cNvSpPr>
              <a:spLocks noChangeArrowheads="1"/>
            </p:cNvSpPr>
            <p:nvPr/>
          </p:nvSpPr>
          <p:spPr bwMode="auto">
            <a:xfrm>
              <a:off x="858" y="1554"/>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B</a:t>
              </a:r>
            </a:p>
          </p:txBody>
        </p:sp>
        <p:sp>
          <p:nvSpPr>
            <p:cNvPr id="319501" name="Rectangle 13"/>
            <p:cNvSpPr>
              <a:spLocks noChangeArrowheads="1"/>
            </p:cNvSpPr>
            <p:nvPr/>
          </p:nvSpPr>
          <p:spPr bwMode="auto">
            <a:xfrm rot="5400000">
              <a:off x="1902" y="2007"/>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a:t>E</a:t>
              </a:r>
            </a:p>
          </p:txBody>
        </p:sp>
        <p:cxnSp>
          <p:nvCxnSpPr>
            <p:cNvPr id="319502" name="AutoShape 14"/>
            <p:cNvCxnSpPr>
              <a:cxnSpLocks noChangeShapeType="1"/>
              <a:stCxn id="319495" idx="6"/>
              <a:endCxn id="319501" idx="1"/>
            </p:cNvCxnSpPr>
            <p:nvPr/>
          </p:nvCxnSpPr>
          <p:spPr bwMode="auto">
            <a:xfrm>
              <a:off x="1551" y="1661"/>
              <a:ext cx="543" cy="262"/>
            </a:xfrm>
            <a:prstGeom prst="bentConnector2">
              <a:avLst/>
            </a:prstGeom>
            <a:noFill/>
            <a:ln w="12700">
              <a:solidFill>
                <a:schemeClr val="tx1"/>
              </a:solidFill>
              <a:miter lim="800000"/>
              <a:headEnd type="none" w="lg" len="lg"/>
              <a:tailEnd type="none" w="lg" len="lg"/>
            </a:ln>
            <a:effectLst/>
          </p:spPr>
        </p:cxnSp>
        <p:sp>
          <p:nvSpPr>
            <p:cNvPr id="319503" name="Text Box 15"/>
            <p:cNvSpPr txBox="1">
              <a:spLocks noChangeArrowheads="1"/>
            </p:cNvSpPr>
            <p:nvPr/>
          </p:nvSpPr>
          <p:spPr bwMode="auto">
            <a:xfrm>
              <a:off x="2181" y="1827"/>
              <a:ext cx="364"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10V</a:t>
              </a:r>
              <a:endParaRPr lang="en-US"/>
            </a:p>
            <a:p>
              <a:r>
                <a:rPr lang="en-US"/>
                <a:t>–</a:t>
              </a:r>
            </a:p>
          </p:txBody>
        </p:sp>
        <p:sp>
          <p:nvSpPr>
            <p:cNvPr id="319504" name="Text Box 16"/>
            <p:cNvSpPr txBox="1">
              <a:spLocks noChangeArrowheads="1"/>
            </p:cNvSpPr>
            <p:nvPr/>
          </p:nvSpPr>
          <p:spPr bwMode="auto">
            <a:xfrm>
              <a:off x="761" y="1323"/>
              <a:ext cx="637" cy="231"/>
            </a:xfrm>
            <a:prstGeom prst="rect">
              <a:avLst/>
            </a:prstGeom>
            <a:noFill/>
            <a:ln w="12700">
              <a:noFill/>
              <a:miter lim="800000"/>
              <a:headEnd type="none" w="lg" len="lg"/>
              <a:tailEnd type="none" w="lg" len="lg"/>
            </a:ln>
            <a:effectLst/>
          </p:spPr>
          <p:txBody>
            <a:bodyPr wrap="none">
              <a:spAutoFit/>
            </a:bodyPr>
            <a:lstStyle/>
            <a:p>
              <a:r>
                <a:rPr lang="en-US"/>
                <a:t>–   </a:t>
              </a:r>
              <a:r>
                <a:rPr lang="en-US" b="1"/>
                <a:t>3V</a:t>
              </a:r>
              <a:r>
                <a:rPr lang="en-US" b="1" baseline="-25000"/>
                <a:t>  </a:t>
              </a:r>
              <a:r>
                <a:rPr lang="en-US"/>
                <a:t> +</a:t>
              </a:r>
            </a:p>
          </p:txBody>
        </p:sp>
        <p:sp>
          <p:nvSpPr>
            <p:cNvPr id="319505" name="Rectangle 17"/>
            <p:cNvSpPr>
              <a:spLocks noChangeArrowheads="1"/>
            </p:cNvSpPr>
            <p:nvPr/>
          </p:nvSpPr>
          <p:spPr bwMode="auto">
            <a:xfrm rot="5400000">
              <a:off x="396" y="2103"/>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b="1"/>
                <a:t>A</a:t>
              </a:r>
            </a:p>
          </p:txBody>
        </p:sp>
        <p:sp>
          <p:nvSpPr>
            <p:cNvPr id="319506" name="Rectangle 18"/>
            <p:cNvSpPr>
              <a:spLocks noChangeArrowheads="1"/>
            </p:cNvSpPr>
            <p:nvPr/>
          </p:nvSpPr>
          <p:spPr bwMode="auto">
            <a:xfrm rot="5400000">
              <a:off x="1318" y="2055"/>
              <a:ext cx="384" cy="216"/>
            </a:xfrm>
            <a:prstGeom prst="rect">
              <a:avLst/>
            </a:prstGeom>
            <a:solidFill>
              <a:srgbClr val="8495A9"/>
            </a:solidFill>
            <a:ln w="12700">
              <a:solidFill>
                <a:schemeClr val="tx1"/>
              </a:solidFill>
              <a:miter lim="800000"/>
              <a:headEnd type="none" w="lg" len="lg"/>
              <a:tailEnd type="none" w="lg" len="lg"/>
            </a:ln>
            <a:effectLst/>
          </p:spPr>
          <p:txBody>
            <a:bodyPr rot="10800000" vert="eaVert" wrap="none" anchor="ctr"/>
            <a:lstStyle/>
            <a:p>
              <a:r>
                <a:rPr lang="en-US"/>
                <a:t>D</a:t>
              </a:r>
            </a:p>
          </p:txBody>
        </p:sp>
        <p:sp>
          <p:nvSpPr>
            <p:cNvPr id="319507" name="Rectangle 19"/>
            <p:cNvSpPr>
              <a:spLocks noChangeArrowheads="1"/>
            </p:cNvSpPr>
            <p:nvPr/>
          </p:nvSpPr>
          <p:spPr bwMode="auto">
            <a:xfrm>
              <a:off x="858" y="2721"/>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C</a:t>
              </a:r>
            </a:p>
          </p:txBody>
        </p:sp>
        <p:cxnSp>
          <p:nvCxnSpPr>
            <p:cNvPr id="319508" name="AutoShape 20"/>
            <p:cNvCxnSpPr>
              <a:cxnSpLocks noChangeShapeType="1"/>
              <a:stCxn id="319507" idx="3"/>
              <a:endCxn id="319497" idx="2"/>
            </p:cNvCxnSpPr>
            <p:nvPr/>
          </p:nvCxnSpPr>
          <p:spPr bwMode="auto">
            <a:xfrm>
              <a:off x="1242" y="2829"/>
              <a:ext cx="226" cy="0"/>
            </a:xfrm>
            <a:prstGeom prst="straightConnector1">
              <a:avLst/>
            </a:prstGeom>
            <a:noFill/>
            <a:ln w="12700">
              <a:solidFill>
                <a:schemeClr val="tx1"/>
              </a:solidFill>
              <a:round/>
              <a:headEnd type="none" w="lg" len="lg"/>
              <a:tailEnd type="none" w="lg" len="lg"/>
            </a:ln>
            <a:effectLst/>
          </p:spPr>
        </p:cxnSp>
        <p:cxnSp>
          <p:nvCxnSpPr>
            <p:cNvPr id="319509" name="AutoShape 21"/>
            <p:cNvCxnSpPr>
              <a:cxnSpLocks noChangeShapeType="1"/>
              <a:stCxn id="319497" idx="0"/>
              <a:endCxn id="319506" idx="3"/>
            </p:cNvCxnSpPr>
            <p:nvPr/>
          </p:nvCxnSpPr>
          <p:spPr bwMode="auto">
            <a:xfrm flipV="1">
              <a:off x="1510" y="2355"/>
              <a:ext cx="0" cy="435"/>
            </a:xfrm>
            <a:prstGeom prst="straightConnector1">
              <a:avLst/>
            </a:prstGeom>
            <a:noFill/>
            <a:ln w="12700">
              <a:solidFill>
                <a:schemeClr val="tx1"/>
              </a:solidFill>
              <a:round/>
              <a:headEnd type="none" w="lg" len="lg"/>
              <a:tailEnd type="none" w="lg" len="lg"/>
            </a:ln>
            <a:effectLst/>
          </p:spPr>
        </p:cxnSp>
        <p:cxnSp>
          <p:nvCxnSpPr>
            <p:cNvPr id="319510" name="AutoShape 22"/>
            <p:cNvCxnSpPr>
              <a:cxnSpLocks noChangeShapeType="1"/>
              <a:stCxn id="319495" idx="4"/>
              <a:endCxn id="319506" idx="1"/>
            </p:cNvCxnSpPr>
            <p:nvPr/>
          </p:nvCxnSpPr>
          <p:spPr bwMode="auto">
            <a:xfrm>
              <a:off x="1510" y="1699"/>
              <a:ext cx="0" cy="272"/>
            </a:xfrm>
            <a:prstGeom prst="straightConnector1">
              <a:avLst/>
            </a:prstGeom>
            <a:noFill/>
            <a:ln w="12700">
              <a:solidFill>
                <a:schemeClr val="tx1"/>
              </a:solidFill>
              <a:round/>
              <a:headEnd type="none" w="lg" len="lg"/>
              <a:tailEnd type="none" w="lg" len="lg"/>
            </a:ln>
            <a:effectLst/>
          </p:spPr>
        </p:cxnSp>
        <p:sp>
          <p:nvSpPr>
            <p:cNvPr id="319511" name="Text Box 23"/>
            <p:cNvSpPr txBox="1">
              <a:spLocks noChangeArrowheads="1"/>
            </p:cNvSpPr>
            <p:nvPr/>
          </p:nvSpPr>
          <p:spPr bwMode="auto">
            <a:xfrm>
              <a:off x="696" y="2937"/>
              <a:ext cx="637" cy="231"/>
            </a:xfrm>
            <a:prstGeom prst="rect">
              <a:avLst/>
            </a:prstGeom>
            <a:noFill/>
            <a:ln w="12700">
              <a:noFill/>
              <a:miter lim="800000"/>
              <a:headEnd type="none" w="lg" len="lg"/>
              <a:tailEnd type="none" w="lg" len="lg"/>
            </a:ln>
            <a:effectLst/>
          </p:spPr>
          <p:txBody>
            <a:bodyPr wrap="none">
              <a:spAutoFit/>
            </a:bodyPr>
            <a:lstStyle/>
            <a:p>
              <a:r>
                <a:rPr lang="en-US"/>
                <a:t>–   </a:t>
              </a:r>
              <a:r>
                <a:rPr lang="en-US" b="1"/>
                <a:t>5V</a:t>
              </a:r>
              <a:r>
                <a:rPr lang="en-US" b="1" baseline="-25000"/>
                <a:t>  </a:t>
              </a:r>
              <a:r>
                <a:rPr lang="en-US"/>
                <a:t> +</a:t>
              </a:r>
            </a:p>
          </p:txBody>
        </p:sp>
        <p:sp>
          <p:nvSpPr>
            <p:cNvPr id="319512" name="Line 24"/>
            <p:cNvSpPr>
              <a:spLocks noChangeShapeType="1"/>
            </p:cNvSpPr>
            <p:nvPr/>
          </p:nvSpPr>
          <p:spPr bwMode="auto">
            <a:xfrm>
              <a:off x="1797" y="1554"/>
              <a:ext cx="297"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19513" name="Text Box 25"/>
            <p:cNvSpPr txBox="1">
              <a:spLocks noChangeArrowheads="1"/>
            </p:cNvSpPr>
            <p:nvPr/>
          </p:nvSpPr>
          <p:spPr bwMode="auto">
            <a:xfrm>
              <a:off x="1631" y="1308"/>
              <a:ext cx="528"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e</a:t>
              </a:r>
              <a:r>
                <a:rPr lang="en-US"/>
                <a:t> = 2A</a:t>
              </a:r>
            </a:p>
          </p:txBody>
        </p:sp>
        <p:sp>
          <p:nvSpPr>
            <p:cNvPr id="319514" name="Line 26"/>
            <p:cNvSpPr>
              <a:spLocks noChangeShapeType="1"/>
            </p:cNvSpPr>
            <p:nvPr/>
          </p:nvSpPr>
          <p:spPr bwMode="auto">
            <a:xfrm>
              <a:off x="1618" y="2500"/>
              <a:ext cx="0" cy="221"/>
            </a:xfrm>
            <a:prstGeom prst="line">
              <a:avLst/>
            </a:prstGeom>
            <a:noFill/>
            <a:ln w="12700">
              <a:solidFill>
                <a:schemeClr val="tx1"/>
              </a:solidFill>
              <a:round/>
              <a:headEnd type="none" w="lg" len="lg"/>
              <a:tailEnd type="stealth" w="lg" len="lg"/>
            </a:ln>
            <a:effectLst/>
          </p:spPr>
          <p:txBody>
            <a:bodyPr/>
            <a:lstStyle/>
            <a:p>
              <a:endParaRPr lang="en-US"/>
            </a:p>
          </p:txBody>
        </p:sp>
        <p:sp>
          <p:nvSpPr>
            <p:cNvPr id="319515" name="Text Box 27"/>
            <p:cNvSpPr txBox="1">
              <a:spLocks noChangeArrowheads="1"/>
            </p:cNvSpPr>
            <p:nvPr/>
          </p:nvSpPr>
          <p:spPr bwMode="auto">
            <a:xfrm>
              <a:off x="1584" y="2460"/>
              <a:ext cx="497"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d</a:t>
              </a:r>
              <a:r>
                <a:rPr lang="en-US"/>
                <a:t> =3A</a:t>
              </a:r>
            </a:p>
          </p:txBody>
        </p:sp>
        <p:sp>
          <p:nvSpPr>
            <p:cNvPr id="319516" name="Line 28"/>
            <p:cNvSpPr>
              <a:spLocks noChangeShapeType="1"/>
            </p:cNvSpPr>
            <p:nvPr/>
          </p:nvSpPr>
          <p:spPr bwMode="auto">
            <a:xfrm flipV="1">
              <a:off x="480" y="1662"/>
              <a:ext cx="0" cy="261"/>
            </a:xfrm>
            <a:prstGeom prst="line">
              <a:avLst/>
            </a:prstGeom>
            <a:noFill/>
            <a:ln w="12700">
              <a:solidFill>
                <a:schemeClr val="tx1"/>
              </a:solidFill>
              <a:round/>
              <a:headEnd type="none" w="lg" len="lg"/>
              <a:tailEnd type="stealth" w="lg" len="lg"/>
            </a:ln>
            <a:effectLst/>
          </p:spPr>
          <p:txBody>
            <a:bodyPr/>
            <a:lstStyle/>
            <a:p>
              <a:endParaRPr lang="en-US"/>
            </a:p>
          </p:txBody>
        </p:sp>
        <p:sp>
          <p:nvSpPr>
            <p:cNvPr id="319517" name="Text Box 29"/>
            <p:cNvSpPr txBox="1">
              <a:spLocks noChangeArrowheads="1"/>
            </p:cNvSpPr>
            <p:nvPr/>
          </p:nvSpPr>
          <p:spPr bwMode="auto">
            <a:xfrm>
              <a:off x="2" y="1659"/>
              <a:ext cx="526"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a</a:t>
              </a:r>
              <a:r>
                <a:rPr lang="en-US" b="1" i="1"/>
                <a:t> = 5A</a:t>
              </a:r>
              <a:endParaRPr lang="en-US" b="1" i="1" baseline="-25000"/>
            </a:p>
          </p:txBody>
        </p:sp>
        <p:sp>
          <p:nvSpPr>
            <p:cNvPr id="319520" name="Text Box 32"/>
            <p:cNvSpPr txBox="1">
              <a:spLocks noChangeArrowheads="1"/>
            </p:cNvSpPr>
            <p:nvPr/>
          </p:nvSpPr>
          <p:spPr bwMode="auto">
            <a:xfrm>
              <a:off x="99" y="1920"/>
              <a:ext cx="364"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12V</a:t>
              </a:r>
              <a:endParaRPr lang="en-US" baseline="-25000"/>
            </a:p>
            <a:p>
              <a:r>
                <a:rPr lang="en-US"/>
                <a:t>–</a:t>
              </a:r>
            </a:p>
          </p:txBody>
        </p:sp>
        <p:sp>
          <p:nvSpPr>
            <p:cNvPr id="319521" name="Text Box 33"/>
            <p:cNvSpPr txBox="1">
              <a:spLocks noChangeArrowheads="1"/>
            </p:cNvSpPr>
            <p:nvPr/>
          </p:nvSpPr>
          <p:spPr bwMode="auto">
            <a:xfrm>
              <a:off x="1584" y="1883"/>
              <a:ext cx="364"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10V</a:t>
              </a:r>
              <a:endParaRPr lang="en-US" b="1" baseline="-25000"/>
            </a:p>
            <a:p>
              <a:r>
                <a:rPr lang="en-US"/>
                <a:t>–</a:t>
              </a:r>
            </a:p>
          </p:txBody>
        </p:sp>
      </p:grpSp>
      <p:graphicFrame>
        <p:nvGraphicFramePr>
          <p:cNvPr id="319524" name="Object 36"/>
          <p:cNvGraphicFramePr>
            <a:graphicFrameLocks noChangeAspect="1"/>
          </p:cNvGraphicFramePr>
          <p:nvPr>
            <p:ph sz="quarter" idx="3"/>
          </p:nvPr>
        </p:nvGraphicFramePr>
        <p:xfrm>
          <a:off x="4229100" y="3048000"/>
          <a:ext cx="1338263" cy="920750"/>
        </p:xfrm>
        <a:graphic>
          <a:graphicData uri="http://schemas.openxmlformats.org/presentationml/2006/ole">
            <p:oleObj spid="_x0000_s319524" name="Equation" r:id="rId4" imgW="977760" imgH="672840" progId="Equation.3">
              <p:embed/>
            </p:oleObj>
          </a:graphicData>
        </a:graphic>
      </p:graphicFrame>
      <p:graphicFrame>
        <p:nvGraphicFramePr>
          <p:cNvPr id="319526" name="Object 38"/>
          <p:cNvGraphicFramePr>
            <a:graphicFrameLocks noChangeAspect="1"/>
          </p:cNvGraphicFramePr>
          <p:nvPr/>
        </p:nvGraphicFramePr>
        <p:xfrm>
          <a:off x="6394450" y="2057400"/>
          <a:ext cx="1301750" cy="920750"/>
        </p:xfrm>
        <a:graphic>
          <a:graphicData uri="http://schemas.openxmlformats.org/presentationml/2006/ole">
            <p:oleObj spid="_x0000_s319526" name="Equation" r:id="rId5" imgW="952200" imgH="672840" progId="Equation.3">
              <p:embed/>
            </p:oleObj>
          </a:graphicData>
        </a:graphic>
      </p:graphicFrame>
      <p:graphicFrame>
        <p:nvGraphicFramePr>
          <p:cNvPr id="319527" name="Object 39"/>
          <p:cNvGraphicFramePr>
            <a:graphicFrameLocks noChangeAspect="1"/>
          </p:cNvGraphicFramePr>
          <p:nvPr/>
        </p:nvGraphicFramePr>
        <p:xfrm>
          <a:off x="6376988" y="3048000"/>
          <a:ext cx="1319212" cy="920750"/>
        </p:xfrm>
        <a:graphic>
          <a:graphicData uri="http://schemas.openxmlformats.org/presentationml/2006/ole">
            <p:oleObj spid="_x0000_s319527" name="Equation" r:id="rId6" imgW="965160" imgH="672840" progId="Equation.3">
              <p:embed/>
            </p:oleObj>
          </a:graphicData>
        </a:graphic>
      </p:graphicFrame>
      <p:graphicFrame>
        <p:nvGraphicFramePr>
          <p:cNvPr id="319528" name="Object 40"/>
          <p:cNvGraphicFramePr>
            <a:graphicFrameLocks noChangeAspect="1"/>
          </p:cNvGraphicFramePr>
          <p:nvPr/>
        </p:nvGraphicFramePr>
        <p:xfrm>
          <a:off x="6394450" y="4038600"/>
          <a:ext cx="1301750" cy="920750"/>
        </p:xfrm>
        <a:graphic>
          <a:graphicData uri="http://schemas.openxmlformats.org/presentationml/2006/ole">
            <p:oleObj spid="_x0000_s319528" name="Equation" r:id="rId7" imgW="952200" imgH="672840" progId="Equation.3">
              <p:embed/>
            </p:oleObj>
          </a:graphicData>
        </a:graphic>
      </p:graphicFrame>
      <p:graphicFrame>
        <p:nvGraphicFramePr>
          <p:cNvPr id="319529" name="Object 41"/>
          <p:cNvGraphicFramePr>
            <a:graphicFrameLocks noChangeAspect="1"/>
          </p:cNvGraphicFramePr>
          <p:nvPr/>
        </p:nvGraphicFramePr>
        <p:xfrm>
          <a:off x="3624263" y="5227638"/>
          <a:ext cx="1943100" cy="868362"/>
        </p:xfrm>
        <a:graphic>
          <a:graphicData uri="http://schemas.openxmlformats.org/presentationml/2006/ole">
            <p:oleObj spid="_x0000_s319529" name="Equation" r:id="rId8" imgW="1422360" imgH="634680" progId="Equation.3">
              <p:embed/>
            </p:oleObj>
          </a:graphicData>
        </a:graphic>
      </p:graphicFrame>
      <p:graphicFrame>
        <p:nvGraphicFramePr>
          <p:cNvPr id="319530" name="Object 42"/>
          <p:cNvGraphicFramePr>
            <a:graphicFrameLocks noChangeAspect="1"/>
          </p:cNvGraphicFramePr>
          <p:nvPr/>
        </p:nvGraphicFramePr>
        <p:xfrm>
          <a:off x="5799138" y="5227638"/>
          <a:ext cx="2582862" cy="868362"/>
        </p:xfrm>
        <a:graphic>
          <a:graphicData uri="http://schemas.openxmlformats.org/presentationml/2006/ole">
            <p:oleObj spid="_x0000_s319530" name="Equation" r:id="rId9" imgW="1892160" imgH="634680" progId="Equation.3">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Date Placeholder 5"/>
          <p:cNvSpPr>
            <a:spLocks noGrp="1"/>
          </p:cNvSpPr>
          <p:nvPr>
            <p:ph type="dt" sz="half" idx="10"/>
          </p:nvPr>
        </p:nvSpPr>
        <p:spPr/>
        <p:txBody>
          <a:bodyPr/>
          <a:lstStyle/>
          <a:p>
            <a:r>
              <a:rPr lang="en-US"/>
              <a:t>ECEN 301</a:t>
            </a:r>
          </a:p>
        </p:txBody>
      </p:sp>
      <p:sp>
        <p:nvSpPr>
          <p:cNvPr id="50" name="Footer Placeholder 6"/>
          <p:cNvSpPr>
            <a:spLocks noGrp="1"/>
          </p:cNvSpPr>
          <p:nvPr>
            <p:ph type="ftr" sz="quarter" idx="11"/>
          </p:nvPr>
        </p:nvSpPr>
        <p:spPr/>
        <p:txBody>
          <a:bodyPr/>
          <a:lstStyle/>
          <a:p>
            <a:r>
              <a:rPr lang="en-US"/>
              <a:t>Discussion #3 – Electric Power</a:t>
            </a:r>
          </a:p>
        </p:txBody>
      </p:sp>
      <p:sp>
        <p:nvSpPr>
          <p:cNvPr id="51" name="Slide Number Placeholder 7"/>
          <p:cNvSpPr>
            <a:spLocks noGrp="1"/>
          </p:cNvSpPr>
          <p:nvPr>
            <p:ph type="sldNum" sz="quarter" idx="12"/>
          </p:nvPr>
        </p:nvSpPr>
        <p:spPr/>
        <p:txBody>
          <a:bodyPr/>
          <a:lstStyle/>
          <a:p>
            <a:pPr lvl="1"/>
            <a:fld id="{6A40FB2B-FCC7-4F77-B1A1-7687AFB8122F}" type="slidenum">
              <a:rPr lang="en-US"/>
              <a:pPr lvl="1"/>
              <a:t>23</a:t>
            </a:fld>
            <a:endParaRPr lang="en-US"/>
          </a:p>
        </p:txBody>
      </p:sp>
      <p:sp>
        <p:nvSpPr>
          <p:cNvPr id="325634" name="Rectangle 2"/>
          <p:cNvSpPr>
            <a:spLocks noGrp="1" noChangeArrowheads="1"/>
          </p:cNvSpPr>
          <p:nvPr>
            <p:ph type="title"/>
          </p:nvPr>
        </p:nvSpPr>
        <p:spPr/>
        <p:txBody>
          <a:bodyPr/>
          <a:lstStyle/>
          <a:p>
            <a:r>
              <a:rPr lang="en-US"/>
              <a:t>Electric Power</a:t>
            </a:r>
          </a:p>
        </p:txBody>
      </p:sp>
      <p:sp>
        <p:nvSpPr>
          <p:cNvPr id="325635" name="Rectangle 3"/>
          <p:cNvSpPr>
            <a:spLocks noGrp="1" noChangeArrowheads="1"/>
          </p:cNvSpPr>
          <p:nvPr>
            <p:ph type="body" sz="half" idx="1"/>
          </p:nvPr>
        </p:nvSpPr>
        <p:spPr>
          <a:xfrm>
            <a:off x="406400" y="1333500"/>
            <a:ext cx="8356600" cy="1409700"/>
          </a:xfrm>
        </p:spPr>
        <p:txBody>
          <a:bodyPr/>
          <a:lstStyle/>
          <a:p>
            <a:r>
              <a:rPr lang="en-US" sz="2800" b="1" u="sng" dirty="0"/>
              <a:t>Example3</a:t>
            </a:r>
            <a:r>
              <a:rPr lang="en-US" sz="2800" dirty="0"/>
              <a:t>: The battery supplies a total of 10mW.  What is </a:t>
            </a:r>
            <a:r>
              <a:rPr lang="en-US" sz="2800" b="1" i="1" dirty="0"/>
              <a:t>i</a:t>
            </a:r>
            <a:r>
              <a:rPr lang="en-US" sz="2800" b="1" i="1" baseline="-25000" dirty="0"/>
              <a:t>3</a:t>
            </a:r>
            <a:r>
              <a:rPr lang="en-US" sz="2800" dirty="0"/>
              <a:t>?</a:t>
            </a:r>
          </a:p>
          <a:p>
            <a:pPr lvl="1"/>
            <a:r>
              <a:rPr lang="en-US" sz="2400" b="1" i="1" dirty="0"/>
              <a:t>i</a:t>
            </a:r>
            <a:r>
              <a:rPr lang="en-US" sz="2400" b="1" i="1" baseline="-25000" dirty="0"/>
              <a:t>1</a:t>
            </a:r>
            <a:r>
              <a:rPr lang="en-US" sz="2400" dirty="0"/>
              <a:t> = </a:t>
            </a:r>
            <a:r>
              <a:rPr lang="en-US" sz="2400" dirty="0" smtClean="0"/>
              <a:t>1</a:t>
            </a:r>
            <a:r>
              <a:rPr lang="en-US" sz="2400" dirty="0" smtClean="0"/>
              <a:t>mA</a:t>
            </a:r>
            <a:r>
              <a:rPr lang="en-US" sz="2400" dirty="0"/>
              <a:t>, </a:t>
            </a:r>
            <a:r>
              <a:rPr lang="en-US" sz="2400" b="1" i="1" dirty="0"/>
              <a:t>i</a:t>
            </a:r>
            <a:r>
              <a:rPr lang="en-US" sz="2400" b="1" i="1" baseline="-25000" dirty="0"/>
              <a:t>2</a:t>
            </a:r>
            <a:r>
              <a:rPr lang="en-US" sz="2400" dirty="0"/>
              <a:t> = 1.5mA</a:t>
            </a:r>
          </a:p>
        </p:txBody>
      </p:sp>
      <p:grpSp>
        <p:nvGrpSpPr>
          <p:cNvPr id="325637" name="Group 5"/>
          <p:cNvGrpSpPr>
            <a:grpSpLocks/>
          </p:cNvGrpSpPr>
          <p:nvPr/>
        </p:nvGrpSpPr>
        <p:grpSpPr bwMode="auto">
          <a:xfrm>
            <a:off x="381000" y="2971800"/>
            <a:ext cx="2868613" cy="2347913"/>
            <a:chOff x="165" y="2112"/>
            <a:chExt cx="1807" cy="1479"/>
          </a:xfrm>
        </p:grpSpPr>
        <p:sp>
          <p:nvSpPr>
            <p:cNvPr id="325638" name="Oval 6"/>
            <p:cNvSpPr>
              <a:spLocks noChangeArrowheads="1"/>
            </p:cNvSpPr>
            <p:nvPr/>
          </p:nvSpPr>
          <p:spPr bwMode="auto">
            <a:xfrm>
              <a:off x="1123" y="235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25639" name="AutoShape 7"/>
            <p:cNvCxnSpPr>
              <a:cxnSpLocks noChangeShapeType="1"/>
              <a:stCxn id="325680" idx="0"/>
              <a:endCxn id="325638" idx="2"/>
            </p:cNvCxnSpPr>
            <p:nvPr/>
          </p:nvCxnSpPr>
          <p:spPr bwMode="auto">
            <a:xfrm rot="16200000">
              <a:off x="691" y="2352"/>
              <a:ext cx="393" cy="471"/>
            </a:xfrm>
            <a:prstGeom prst="bentConnector2">
              <a:avLst/>
            </a:prstGeom>
            <a:noFill/>
            <a:ln w="12700">
              <a:solidFill>
                <a:schemeClr val="tx1"/>
              </a:solidFill>
              <a:miter lim="800000"/>
              <a:headEnd type="none" w="lg" len="lg"/>
              <a:tailEnd type="none" w="lg" len="lg"/>
            </a:ln>
            <a:effectLst/>
          </p:spPr>
        </p:cxnSp>
        <p:grpSp>
          <p:nvGrpSpPr>
            <p:cNvPr id="325640" name="Group 8"/>
            <p:cNvGrpSpPr>
              <a:grpSpLocks/>
            </p:cNvGrpSpPr>
            <p:nvPr/>
          </p:nvGrpSpPr>
          <p:grpSpPr bwMode="auto">
            <a:xfrm>
              <a:off x="1161" y="2806"/>
              <a:ext cx="189" cy="159"/>
              <a:chOff x="1920" y="2802"/>
              <a:chExt cx="189" cy="159"/>
            </a:xfrm>
          </p:grpSpPr>
          <p:sp>
            <p:nvSpPr>
              <p:cNvPr id="325641" name="Freeform 9"/>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325642" name="Oval 10"/>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325643" name="AutoShape 11"/>
              <p:cNvCxnSpPr>
                <a:cxnSpLocks noChangeShapeType="1"/>
                <a:stCxn id="325641"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325644" name="AutoShape 12"/>
              <p:cNvCxnSpPr>
                <a:cxnSpLocks noChangeShapeType="1"/>
                <a:stCxn id="325641"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325645" name="Group 13"/>
            <p:cNvGrpSpPr>
              <a:grpSpLocks/>
            </p:cNvGrpSpPr>
            <p:nvPr/>
          </p:nvGrpSpPr>
          <p:grpSpPr bwMode="auto">
            <a:xfrm>
              <a:off x="1485" y="2822"/>
              <a:ext cx="189" cy="159"/>
              <a:chOff x="1920" y="2802"/>
              <a:chExt cx="189" cy="159"/>
            </a:xfrm>
          </p:grpSpPr>
          <p:sp>
            <p:nvSpPr>
              <p:cNvPr id="325646" name="Freeform 14"/>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325647" name="Oval 15"/>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325648" name="AutoShape 16"/>
              <p:cNvCxnSpPr>
                <a:cxnSpLocks noChangeShapeType="1"/>
                <a:stCxn id="325646"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325649" name="AutoShape 17"/>
              <p:cNvCxnSpPr>
                <a:cxnSpLocks noChangeShapeType="1"/>
                <a:stCxn id="325646"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325650" name="Group 18"/>
            <p:cNvGrpSpPr>
              <a:grpSpLocks/>
            </p:cNvGrpSpPr>
            <p:nvPr/>
          </p:nvGrpSpPr>
          <p:grpSpPr bwMode="auto">
            <a:xfrm>
              <a:off x="1783" y="2822"/>
              <a:ext cx="189" cy="159"/>
              <a:chOff x="1920" y="2802"/>
              <a:chExt cx="189" cy="159"/>
            </a:xfrm>
          </p:grpSpPr>
          <p:sp>
            <p:nvSpPr>
              <p:cNvPr id="325651" name="Freeform 19"/>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325652" name="Oval 20"/>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325653" name="AutoShape 21"/>
              <p:cNvCxnSpPr>
                <a:cxnSpLocks noChangeShapeType="1"/>
                <a:stCxn id="325651"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325654" name="AutoShape 22"/>
              <p:cNvCxnSpPr>
                <a:cxnSpLocks noChangeShapeType="1"/>
                <a:stCxn id="325651"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sp>
          <p:nvSpPr>
            <p:cNvPr id="325655" name="Oval 23"/>
            <p:cNvSpPr>
              <a:spLocks noChangeArrowheads="1"/>
            </p:cNvSpPr>
            <p:nvPr/>
          </p:nvSpPr>
          <p:spPr bwMode="auto">
            <a:xfrm>
              <a:off x="14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25656" name="Oval 24"/>
            <p:cNvSpPr>
              <a:spLocks noChangeArrowheads="1"/>
            </p:cNvSpPr>
            <p:nvPr/>
          </p:nvSpPr>
          <p:spPr bwMode="auto">
            <a:xfrm>
              <a:off x="1123"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25657" name="Oval 25"/>
            <p:cNvSpPr>
              <a:spLocks noChangeArrowheads="1"/>
            </p:cNvSpPr>
            <p:nvPr/>
          </p:nvSpPr>
          <p:spPr bwMode="auto">
            <a:xfrm>
              <a:off x="144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25658" name="AutoShape 26"/>
            <p:cNvCxnSpPr>
              <a:cxnSpLocks noChangeShapeType="1"/>
              <a:stCxn id="325656" idx="2"/>
              <a:endCxn id="325679" idx="4"/>
            </p:cNvCxnSpPr>
            <p:nvPr/>
          </p:nvCxnSpPr>
          <p:spPr bwMode="auto">
            <a:xfrm rot="10800000">
              <a:off x="650" y="3112"/>
              <a:ext cx="473" cy="441"/>
            </a:xfrm>
            <a:prstGeom prst="bentConnector2">
              <a:avLst/>
            </a:prstGeom>
            <a:noFill/>
            <a:ln w="12700">
              <a:solidFill>
                <a:schemeClr val="tx1"/>
              </a:solidFill>
              <a:miter lim="800000"/>
              <a:headEnd type="none" w="lg" len="lg"/>
              <a:tailEnd type="none" w="lg" len="lg"/>
            </a:ln>
            <a:effectLst/>
          </p:spPr>
        </p:cxnSp>
        <p:cxnSp>
          <p:nvCxnSpPr>
            <p:cNvPr id="325659" name="AutoShape 27"/>
            <p:cNvCxnSpPr>
              <a:cxnSpLocks noChangeShapeType="1"/>
              <a:stCxn id="325656" idx="6"/>
              <a:endCxn id="325657" idx="2"/>
            </p:cNvCxnSpPr>
            <p:nvPr/>
          </p:nvCxnSpPr>
          <p:spPr bwMode="auto">
            <a:xfrm>
              <a:off x="1206" y="3553"/>
              <a:ext cx="240" cy="0"/>
            </a:xfrm>
            <a:prstGeom prst="straightConnector1">
              <a:avLst/>
            </a:prstGeom>
            <a:noFill/>
            <a:ln w="12700">
              <a:solidFill>
                <a:schemeClr val="tx1"/>
              </a:solidFill>
              <a:round/>
              <a:headEnd type="none" w="lg" len="lg"/>
              <a:tailEnd type="none" w="lg" len="lg"/>
            </a:ln>
            <a:effectLst/>
          </p:spPr>
        </p:cxnSp>
        <p:cxnSp>
          <p:nvCxnSpPr>
            <p:cNvPr id="325660" name="AutoShape 28"/>
            <p:cNvCxnSpPr>
              <a:cxnSpLocks noChangeShapeType="1"/>
              <a:stCxn id="325656" idx="0"/>
            </p:cNvCxnSpPr>
            <p:nvPr/>
          </p:nvCxnSpPr>
          <p:spPr bwMode="auto">
            <a:xfrm flipH="1" flipV="1">
              <a:off x="1161" y="2926"/>
              <a:ext cx="4" cy="588"/>
            </a:xfrm>
            <a:prstGeom prst="straightConnector1">
              <a:avLst/>
            </a:prstGeom>
            <a:noFill/>
            <a:ln w="12700">
              <a:solidFill>
                <a:schemeClr val="tx1"/>
              </a:solidFill>
              <a:round/>
              <a:headEnd type="none" w="lg" len="lg"/>
              <a:tailEnd type="none" w="lg" len="lg"/>
            </a:ln>
            <a:effectLst/>
          </p:spPr>
        </p:cxnSp>
        <p:cxnSp>
          <p:nvCxnSpPr>
            <p:cNvPr id="325661" name="AutoShape 29"/>
            <p:cNvCxnSpPr>
              <a:cxnSpLocks noChangeShapeType="1"/>
              <a:stCxn id="325638" idx="4"/>
            </p:cNvCxnSpPr>
            <p:nvPr/>
          </p:nvCxnSpPr>
          <p:spPr bwMode="auto">
            <a:xfrm>
              <a:off x="1165" y="2429"/>
              <a:ext cx="0" cy="410"/>
            </a:xfrm>
            <a:prstGeom prst="straightConnector1">
              <a:avLst/>
            </a:prstGeom>
            <a:noFill/>
            <a:ln w="12700">
              <a:solidFill>
                <a:schemeClr val="tx1"/>
              </a:solidFill>
              <a:round/>
              <a:headEnd type="none" w="lg" len="lg"/>
              <a:tailEnd type="none" w="lg" len="lg"/>
            </a:ln>
            <a:effectLst/>
          </p:spPr>
        </p:cxnSp>
        <p:cxnSp>
          <p:nvCxnSpPr>
            <p:cNvPr id="325662" name="AutoShape 30"/>
            <p:cNvCxnSpPr>
              <a:cxnSpLocks noChangeShapeType="1"/>
              <a:stCxn id="325638" idx="6"/>
              <a:endCxn id="325655" idx="2"/>
            </p:cNvCxnSpPr>
            <p:nvPr/>
          </p:nvCxnSpPr>
          <p:spPr bwMode="auto">
            <a:xfrm flipV="1">
              <a:off x="1206" y="2390"/>
              <a:ext cx="240" cy="1"/>
            </a:xfrm>
            <a:prstGeom prst="straightConnector1">
              <a:avLst/>
            </a:prstGeom>
            <a:noFill/>
            <a:ln w="12700">
              <a:solidFill>
                <a:schemeClr val="tx1"/>
              </a:solidFill>
              <a:round/>
              <a:headEnd type="none" w="lg" len="lg"/>
              <a:tailEnd type="none" w="lg" len="lg"/>
            </a:ln>
            <a:effectLst/>
          </p:spPr>
        </p:cxnSp>
        <p:cxnSp>
          <p:nvCxnSpPr>
            <p:cNvPr id="325663" name="AutoShape 31"/>
            <p:cNvCxnSpPr>
              <a:cxnSpLocks noChangeShapeType="1"/>
              <a:stCxn id="325655" idx="4"/>
            </p:cNvCxnSpPr>
            <p:nvPr/>
          </p:nvCxnSpPr>
          <p:spPr bwMode="auto">
            <a:xfrm>
              <a:off x="1488" y="2428"/>
              <a:ext cx="0" cy="427"/>
            </a:xfrm>
            <a:prstGeom prst="straightConnector1">
              <a:avLst/>
            </a:prstGeom>
            <a:noFill/>
            <a:ln w="12700">
              <a:solidFill>
                <a:schemeClr val="tx1"/>
              </a:solidFill>
              <a:round/>
              <a:headEnd type="none" w="lg" len="lg"/>
              <a:tailEnd type="none" w="lg" len="lg"/>
            </a:ln>
            <a:effectLst/>
          </p:spPr>
        </p:cxnSp>
        <p:cxnSp>
          <p:nvCxnSpPr>
            <p:cNvPr id="325664" name="AutoShape 32"/>
            <p:cNvCxnSpPr>
              <a:cxnSpLocks noChangeShapeType="1"/>
              <a:stCxn id="325657" idx="0"/>
            </p:cNvCxnSpPr>
            <p:nvPr/>
          </p:nvCxnSpPr>
          <p:spPr bwMode="auto">
            <a:xfrm flipH="1" flipV="1">
              <a:off x="1485" y="2942"/>
              <a:ext cx="3" cy="572"/>
            </a:xfrm>
            <a:prstGeom prst="straightConnector1">
              <a:avLst/>
            </a:prstGeom>
            <a:noFill/>
            <a:ln w="12700">
              <a:solidFill>
                <a:schemeClr val="tx1"/>
              </a:solidFill>
              <a:round/>
              <a:headEnd type="none" w="lg" len="lg"/>
              <a:tailEnd type="none" w="lg" len="lg"/>
            </a:ln>
            <a:effectLst/>
          </p:spPr>
        </p:cxnSp>
        <p:cxnSp>
          <p:nvCxnSpPr>
            <p:cNvPr id="325665" name="AutoShape 33"/>
            <p:cNvCxnSpPr>
              <a:cxnSpLocks noChangeShapeType="1"/>
              <a:stCxn id="325657" idx="6"/>
            </p:cNvCxnSpPr>
            <p:nvPr/>
          </p:nvCxnSpPr>
          <p:spPr bwMode="auto">
            <a:xfrm flipV="1">
              <a:off x="1529" y="2942"/>
              <a:ext cx="254" cy="611"/>
            </a:xfrm>
            <a:prstGeom prst="bentConnector2">
              <a:avLst/>
            </a:prstGeom>
            <a:noFill/>
            <a:ln w="12700">
              <a:solidFill>
                <a:schemeClr val="tx1"/>
              </a:solidFill>
              <a:miter lim="800000"/>
              <a:headEnd type="none" w="lg" len="lg"/>
              <a:tailEnd type="none" w="lg" len="lg"/>
            </a:ln>
            <a:effectLst/>
          </p:spPr>
        </p:cxnSp>
        <p:cxnSp>
          <p:nvCxnSpPr>
            <p:cNvPr id="325666" name="AutoShape 34"/>
            <p:cNvCxnSpPr>
              <a:cxnSpLocks noChangeShapeType="1"/>
              <a:stCxn id="325655" idx="6"/>
            </p:cNvCxnSpPr>
            <p:nvPr/>
          </p:nvCxnSpPr>
          <p:spPr bwMode="auto">
            <a:xfrm>
              <a:off x="1529" y="2390"/>
              <a:ext cx="254" cy="462"/>
            </a:xfrm>
            <a:prstGeom prst="bentConnector2">
              <a:avLst/>
            </a:prstGeom>
            <a:noFill/>
            <a:ln w="12700">
              <a:solidFill>
                <a:schemeClr val="tx1"/>
              </a:solidFill>
              <a:miter lim="800000"/>
              <a:headEnd type="none" w="lg" len="lg"/>
              <a:tailEnd type="none" w="lg" len="lg"/>
            </a:ln>
            <a:effectLst/>
          </p:spPr>
        </p:cxnSp>
        <p:sp>
          <p:nvSpPr>
            <p:cNvPr id="325667" name="Line 35"/>
            <p:cNvSpPr>
              <a:spLocks noChangeShapeType="1"/>
            </p:cNvSpPr>
            <p:nvPr/>
          </p:nvSpPr>
          <p:spPr bwMode="auto">
            <a:xfrm>
              <a:off x="702" y="2351"/>
              <a:ext cx="216"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25668" name="Line 36"/>
            <p:cNvSpPr>
              <a:spLocks noChangeShapeType="1"/>
            </p:cNvSpPr>
            <p:nvPr/>
          </p:nvSpPr>
          <p:spPr bwMode="auto">
            <a:xfrm flipH="1">
              <a:off x="767" y="3514"/>
              <a:ext cx="19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25669" name="Text Box 37"/>
            <p:cNvSpPr txBox="1">
              <a:spLocks noChangeArrowheads="1"/>
            </p:cNvSpPr>
            <p:nvPr/>
          </p:nvSpPr>
          <p:spPr bwMode="auto">
            <a:xfrm>
              <a:off x="710" y="2112"/>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325670" name="Text Box 38"/>
            <p:cNvSpPr txBox="1">
              <a:spLocks noChangeArrowheads="1"/>
            </p:cNvSpPr>
            <p:nvPr/>
          </p:nvSpPr>
          <p:spPr bwMode="auto">
            <a:xfrm>
              <a:off x="806" y="3274"/>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325671" name="Line 39"/>
            <p:cNvSpPr>
              <a:spLocks noChangeShapeType="1"/>
            </p:cNvSpPr>
            <p:nvPr/>
          </p:nvSpPr>
          <p:spPr bwMode="auto">
            <a:xfrm>
              <a:off x="1123" y="2506"/>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25672" name="Text Box 40"/>
            <p:cNvSpPr txBox="1">
              <a:spLocks noChangeArrowheads="1"/>
            </p:cNvSpPr>
            <p:nvPr/>
          </p:nvSpPr>
          <p:spPr bwMode="auto">
            <a:xfrm>
              <a:off x="918" y="248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325673" name="Line 41"/>
            <p:cNvSpPr>
              <a:spLocks noChangeShapeType="1"/>
            </p:cNvSpPr>
            <p:nvPr/>
          </p:nvSpPr>
          <p:spPr bwMode="auto">
            <a:xfrm>
              <a:off x="1446"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25674" name="Text Box 42"/>
            <p:cNvSpPr txBox="1">
              <a:spLocks noChangeArrowheads="1"/>
            </p:cNvSpPr>
            <p:nvPr/>
          </p:nvSpPr>
          <p:spPr bwMode="auto">
            <a:xfrm>
              <a:off x="1241"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325675" name="Line 43"/>
            <p:cNvSpPr>
              <a:spLocks noChangeShapeType="1"/>
            </p:cNvSpPr>
            <p:nvPr/>
          </p:nvSpPr>
          <p:spPr bwMode="auto">
            <a:xfrm>
              <a:off x="1738" y="2515"/>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25676" name="Text Box 44"/>
            <p:cNvSpPr txBox="1">
              <a:spLocks noChangeArrowheads="1"/>
            </p:cNvSpPr>
            <p:nvPr/>
          </p:nvSpPr>
          <p:spPr bwMode="auto">
            <a:xfrm>
              <a:off x="1533" y="249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grpSp>
          <p:nvGrpSpPr>
            <p:cNvPr id="325677" name="Group 45"/>
            <p:cNvGrpSpPr>
              <a:grpSpLocks/>
            </p:cNvGrpSpPr>
            <p:nvPr/>
          </p:nvGrpSpPr>
          <p:grpSpPr bwMode="auto">
            <a:xfrm>
              <a:off x="165" y="2784"/>
              <a:ext cx="651" cy="328"/>
              <a:chOff x="1564" y="2299"/>
              <a:chExt cx="651" cy="328"/>
            </a:xfrm>
          </p:grpSpPr>
          <p:sp>
            <p:nvSpPr>
              <p:cNvPr id="325678" name="Text Box 46"/>
              <p:cNvSpPr txBox="1">
                <a:spLocks noChangeArrowheads="1"/>
              </p:cNvSpPr>
              <p:nvPr/>
            </p:nvSpPr>
            <p:spPr bwMode="auto">
              <a:xfrm>
                <a:off x="1564" y="2365"/>
                <a:ext cx="312" cy="250"/>
              </a:xfrm>
              <a:prstGeom prst="rect">
                <a:avLst/>
              </a:prstGeom>
              <a:noFill/>
              <a:ln w="12700">
                <a:noFill/>
                <a:miter lim="800000"/>
                <a:headEnd type="none" w="lg" len="lg"/>
                <a:tailEnd type="none" w="lg" len="lg"/>
              </a:ln>
              <a:effectLst/>
            </p:spPr>
            <p:txBody>
              <a:bodyPr wrap="none">
                <a:spAutoFit/>
              </a:bodyPr>
              <a:lstStyle/>
              <a:p>
                <a:r>
                  <a:rPr lang="en-US" sz="2000" b="1"/>
                  <a:t>4V</a:t>
                </a:r>
              </a:p>
            </p:txBody>
          </p:sp>
          <p:sp>
            <p:nvSpPr>
              <p:cNvPr id="325679" name="Oval 47"/>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25680" name="Text Box 48"/>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25681" name="Text Box 49"/>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Date Placeholder 5"/>
          <p:cNvSpPr>
            <a:spLocks noGrp="1"/>
          </p:cNvSpPr>
          <p:nvPr>
            <p:ph type="dt" sz="half" idx="10"/>
          </p:nvPr>
        </p:nvSpPr>
        <p:spPr/>
        <p:txBody>
          <a:bodyPr/>
          <a:lstStyle/>
          <a:p>
            <a:r>
              <a:rPr lang="en-US"/>
              <a:t>ECEN 301</a:t>
            </a:r>
          </a:p>
        </p:txBody>
      </p:sp>
      <p:sp>
        <p:nvSpPr>
          <p:cNvPr id="55" name="Footer Placeholder 6"/>
          <p:cNvSpPr>
            <a:spLocks noGrp="1"/>
          </p:cNvSpPr>
          <p:nvPr>
            <p:ph type="ftr" sz="quarter" idx="11"/>
          </p:nvPr>
        </p:nvSpPr>
        <p:spPr/>
        <p:txBody>
          <a:bodyPr/>
          <a:lstStyle/>
          <a:p>
            <a:r>
              <a:rPr lang="en-US"/>
              <a:t>Discussion #3 – Electric Power</a:t>
            </a:r>
          </a:p>
        </p:txBody>
      </p:sp>
      <p:sp>
        <p:nvSpPr>
          <p:cNvPr id="56" name="Slide Number Placeholder 7"/>
          <p:cNvSpPr>
            <a:spLocks noGrp="1"/>
          </p:cNvSpPr>
          <p:nvPr>
            <p:ph type="sldNum" sz="quarter" idx="12"/>
          </p:nvPr>
        </p:nvSpPr>
        <p:spPr/>
        <p:txBody>
          <a:bodyPr/>
          <a:lstStyle/>
          <a:p>
            <a:pPr lvl="1"/>
            <a:fld id="{12EA0EA2-B288-4BE1-A390-0FCA5D7607B9}" type="slidenum">
              <a:rPr lang="en-US"/>
              <a:pPr lvl="1"/>
              <a:t>24</a:t>
            </a:fld>
            <a:endParaRPr lang="en-US"/>
          </a:p>
        </p:txBody>
      </p:sp>
      <p:sp>
        <p:nvSpPr>
          <p:cNvPr id="321538" name="Rectangle 2"/>
          <p:cNvSpPr>
            <a:spLocks noGrp="1" noChangeArrowheads="1"/>
          </p:cNvSpPr>
          <p:nvPr>
            <p:ph type="title"/>
          </p:nvPr>
        </p:nvSpPr>
        <p:spPr/>
        <p:txBody>
          <a:bodyPr/>
          <a:lstStyle/>
          <a:p>
            <a:r>
              <a:rPr lang="en-US"/>
              <a:t>Electric Power</a:t>
            </a:r>
          </a:p>
        </p:txBody>
      </p:sp>
      <p:sp>
        <p:nvSpPr>
          <p:cNvPr id="321539" name="Rectangle 3"/>
          <p:cNvSpPr>
            <a:spLocks noGrp="1" noChangeArrowheads="1"/>
          </p:cNvSpPr>
          <p:nvPr>
            <p:ph type="body" sz="half" idx="1"/>
          </p:nvPr>
        </p:nvSpPr>
        <p:spPr>
          <a:xfrm>
            <a:off x="406400" y="1333500"/>
            <a:ext cx="8356600" cy="1409700"/>
          </a:xfrm>
        </p:spPr>
        <p:txBody>
          <a:bodyPr/>
          <a:lstStyle/>
          <a:p>
            <a:r>
              <a:rPr lang="en-US" sz="2800" b="1" u="sng" dirty="0"/>
              <a:t>Example3</a:t>
            </a:r>
            <a:r>
              <a:rPr lang="en-US" sz="2800" dirty="0"/>
              <a:t>: The battery supplies a total of 10mW.  What is </a:t>
            </a:r>
            <a:r>
              <a:rPr lang="en-US" sz="2800" b="1" i="1" dirty="0"/>
              <a:t>i</a:t>
            </a:r>
            <a:r>
              <a:rPr lang="en-US" sz="2800" b="1" i="1" baseline="-25000" dirty="0"/>
              <a:t>3</a:t>
            </a:r>
            <a:r>
              <a:rPr lang="en-US" sz="2800" dirty="0"/>
              <a:t>?</a:t>
            </a:r>
          </a:p>
          <a:p>
            <a:pPr lvl="1"/>
            <a:r>
              <a:rPr lang="en-US" sz="2400" b="1" i="1" dirty="0"/>
              <a:t>i</a:t>
            </a:r>
            <a:r>
              <a:rPr lang="en-US" sz="2400" b="1" i="1" baseline="-25000" dirty="0"/>
              <a:t>1</a:t>
            </a:r>
            <a:r>
              <a:rPr lang="en-US" sz="2400" dirty="0"/>
              <a:t> = </a:t>
            </a:r>
            <a:r>
              <a:rPr lang="en-US" sz="2400" dirty="0" smtClean="0"/>
              <a:t>1mA</a:t>
            </a:r>
            <a:r>
              <a:rPr lang="en-US" sz="2400" dirty="0"/>
              <a:t>, </a:t>
            </a:r>
            <a:r>
              <a:rPr lang="en-US" sz="2400" b="1" i="1" dirty="0"/>
              <a:t>i</a:t>
            </a:r>
            <a:r>
              <a:rPr lang="en-US" sz="2400" b="1" i="1" baseline="-25000" dirty="0"/>
              <a:t>2</a:t>
            </a:r>
            <a:r>
              <a:rPr lang="en-US" sz="2400" dirty="0"/>
              <a:t> = 1.5mA</a:t>
            </a:r>
          </a:p>
        </p:txBody>
      </p:sp>
      <p:graphicFrame>
        <p:nvGraphicFramePr>
          <p:cNvPr id="321598" name="Object 62"/>
          <p:cNvGraphicFramePr>
            <a:graphicFrameLocks noChangeAspect="1"/>
          </p:cNvGraphicFramePr>
          <p:nvPr>
            <p:ph sz="quarter" idx="2"/>
          </p:nvPr>
        </p:nvGraphicFramePr>
        <p:xfrm>
          <a:off x="4114800" y="2709863"/>
          <a:ext cx="1460500" cy="3232150"/>
        </p:xfrm>
        <a:graphic>
          <a:graphicData uri="http://schemas.openxmlformats.org/presentationml/2006/ole">
            <p:oleObj spid="_x0000_s321598" name="Equation" r:id="rId3" imgW="850680" imgH="1879560" progId="Equation.3">
              <p:embed/>
            </p:oleObj>
          </a:graphicData>
        </a:graphic>
      </p:graphicFrame>
      <p:grpSp>
        <p:nvGrpSpPr>
          <p:cNvPr id="321597" name="Group 61"/>
          <p:cNvGrpSpPr>
            <a:grpSpLocks/>
          </p:cNvGrpSpPr>
          <p:nvPr/>
        </p:nvGrpSpPr>
        <p:grpSpPr bwMode="auto">
          <a:xfrm>
            <a:off x="381000" y="2971800"/>
            <a:ext cx="2868613" cy="2347913"/>
            <a:chOff x="165" y="2112"/>
            <a:chExt cx="1807" cy="1479"/>
          </a:xfrm>
        </p:grpSpPr>
        <p:sp>
          <p:nvSpPr>
            <p:cNvPr id="321551" name="Oval 15"/>
            <p:cNvSpPr>
              <a:spLocks noChangeArrowheads="1"/>
            </p:cNvSpPr>
            <p:nvPr/>
          </p:nvSpPr>
          <p:spPr bwMode="auto">
            <a:xfrm>
              <a:off x="1123" y="235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21552" name="AutoShape 16"/>
            <p:cNvCxnSpPr>
              <a:cxnSpLocks noChangeShapeType="1"/>
              <a:stCxn id="321595" idx="0"/>
              <a:endCxn id="321551" idx="2"/>
            </p:cNvCxnSpPr>
            <p:nvPr/>
          </p:nvCxnSpPr>
          <p:spPr bwMode="auto">
            <a:xfrm rot="16200000">
              <a:off x="691" y="2352"/>
              <a:ext cx="393" cy="471"/>
            </a:xfrm>
            <a:prstGeom prst="bentConnector2">
              <a:avLst/>
            </a:prstGeom>
            <a:noFill/>
            <a:ln w="12700">
              <a:solidFill>
                <a:schemeClr val="tx1"/>
              </a:solidFill>
              <a:miter lim="800000"/>
              <a:headEnd type="none" w="lg" len="lg"/>
              <a:tailEnd type="none" w="lg" len="lg"/>
            </a:ln>
            <a:effectLst/>
          </p:spPr>
        </p:cxnSp>
        <p:grpSp>
          <p:nvGrpSpPr>
            <p:cNvPr id="321553" name="Group 17"/>
            <p:cNvGrpSpPr>
              <a:grpSpLocks/>
            </p:cNvGrpSpPr>
            <p:nvPr/>
          </p:nvGrpSpPr>
          <p:grpSpPr bwMode="auto">
            <a:xfrm>
              <a:off x="1161" y="2806"/>
              <a:ext cx="189" cy="159"/>
              <a:chOff x="1920" y="2802"/>
              <a:chExt cx="189" cy="159"/>
            </a:xfrm>
          </p:grpSpPr>
          <p:sp>
            <p:nvSpPr>
              <p:cNvPr id="321554" name="Freeform 18"/>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321555" name="Oval 19"/>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321556" name="AutoShape 20"/>
              <p:cNvCxnSpPr>
                <a:cxnSpLocks noChangeShapeType="1"/>
                <a:stCxn id="321554"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321557" name="AutoShape 21"/>
              <p:cNvCxnSpPr>
                <a:cxnSpLocks noChangeShapeType="1"/>
                <a:stCxn id="321554"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321558" name="Group 22"/>
            <p:cNvGrpSpPr>
              <a:grpSpLocks/>
            </p:cNvGrpSpPr>
            <p:nvPr/>
          </p:nvGrpSpPr>
          <p:grpSpPr bwMode="auto">
            <a:xfrm>
              <a:off x="1485" y="2822"/>
              <a:ext cx="189" cy="159"/>
              <a:chOff x="1920" y="2802"/>
              <a:chExt cx="189" cy="159"/>
            </a:xfrm>
          </p:grpSpPr>
          <p:sp>
            <p:nvSpPr>
              <p:cNvPr id="321559" name="Freeform 23"/>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321560" name="Oval 24"/>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321561" name="AutoShape 25"/>
              <p:cNvCxnSpPr>
                <a:cxnSpLocks noChangeShapeType="1"/>
                <a:stCxn id="321559"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321562" name="AutoShape 26"/>
              <p:cNvCxnSpPr>
                <a:cxnSpLocks noChangeShapeType="1"/>
                <a:stCxn id="321559"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321563" name="Group 27"/>
            <p:cNvGrpSpPr>
              <a:grpSpLocks/>
            </p:cNvGrpSpPr>
            <p:nvPr/>
          </p:nvGrpSpPr>
          <p:grpSpPr bwMode="auto">
            <a:xfrm>
              <a:off x="1783" y="2822"/>
              <a:ext cx="189" cy="159"/>
              <a:chOff x="1920" y="2802"/>
              <a:chExt cx="189" cy="159"/>
            </a:xfrm>
          </p:grpSpPr>
          <p:sp>
            <p:nvSpPr>
              <p:cNvPr id="321564" name="Freeform 28"/>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321565" name="Oval 29"/>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321566" name="AutoShape 30"/>
              <p:cNvCxnSpPr>
                <a:cxnSpLocks noChangeShapeType="1"/>
                <a:stCxn id="321564"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321567" name="AutoShape 31"/>
              <p:cNvCxnSpPr>
                <a:cxnSpLocks noChangeShapeType="1"/>
                <a:stCxn id="321564"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sp>
          <p:nvSpPr>
            <p:cNvPr id="321568" name="Oval 32"/>
            <p:cNvSpPr>
              <a:spLocks noChangeArrowheads="1"/>
            </p:cNvSpPr>
            <p:nvPr/>
          </p:nvSpPr>
          <p:spPr bwMode="auto">
            <a:xfrm>
              <a:off x="14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21569" name="Oval 33"/>
            <p:cNvSpPr>
              <a:spLocks noChangeArrowheads="1"/>
            </p:cNvSpPr>
            <p:nvPr/>
          </p:nvSpPr>
          <p:spPr bwMode="auto">
            <a:xfrm>
              <a:off x="1123"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21570" name="Oval 34"/>
            <p:cNvSpPr>
              <a:spLocks noChangeArrowheads="1"/>
            </p:cNvSpPr>
            <p:nvPr/>
          </p:nvSpPr>
          <p:spPr bwMode="auto">
            <a:xfrm>
              <a:off x="144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21571" name="AutoShape 35"/>
            <p:cNvCxnSpPr>
              <a:cxnSpLocks noChangeShapeType="1"/>
              <a:stCxn id="321569" idx="2"/>
              <a:endCxn id="321594" idx="4"/>
            </p:cNvCxnSpPr>
            <p:nvPr/>
          </p:nvCxnSpPr>
          <p:spPr bwMode="auto">
            <a:xfrm rot="10800000">
              <a:off x="650" y="3112"/>
              <a:ext cx="473" cy="441"/>
            </a:xfrm>
            <a:prstGeom prst="bentConnector2">
              <a:avLst/>
            </a:prstGeom>
            <a:noFill/>
            <a:ln w="12700">
              <a:solidFill>
                <a:schemeClr val="tx1"/>
              </a:solidFill>
              <a:miter lim="800000"/>
              <a:headEnd type="none" w="lg" len="lg"/>
              <a:tailEnd type="none" w="lg" len="lg"/>
            </a:ln>
            <a:effectLst/>
          </p:spPr>
        </p:cxnSp>
        <p:cxnSp>
          <p:nvCxnSpPr>
            <p:cNvPr id="321572" name="AutoShape 36"/>
            <p:cNvCxnSpPr>
              <a:cxnSpLocks noChangeShapeType="1"/>
              <a:stCxn id="321569" idx="6"/>
              <a:endCxn id="321570" idx="2"/>
            </p:cNvCxnSpPr>
            <p:nvPr/>
          </p:nvCxnSpPr>
          <p:spPr bwMode="auto">
            <a:xfrm>
              <a:off x="1206" y="3553"/>
              <a:ext cx="240" cy="0"/>
            </a:xfrm>
            <a:prstGeom prst="straightConnector1">
              <a:avLst/>
            </a:prstGeom>
            <a:noFill/>
            <a:ln w="12700">
              <a:solidFill>
                <a:schemeClr val="tx1"/>
              </a:solidFill>
              <a:round/>
              <a:headEnd type="none" w="lg" len="lg"/>
              <a:tailEnd type="none" w="lg" len="lg"/>
            </a:ln>
            <a:effectLst/>
          </p:spPr>
        </p:cxnSp>
        <p:cxnSp>
          <p:nvCxnSpPr>
            <p:cNvPr id="321573" name="AutoShape 37"/>
            <p:cNvCxnSpPr>
              <a:cxnSpLocks noChangeShapeType="1"/>
              <a:stCxn id="321569" idx="0"/>
            </p:cNvCxnSpPr>
            <p:nvPr/>
          </p:nvCxnSpPr>
          <p:spPr bwMode="auto">
            <a:xfrm flipH="1" flipV="1">
              <a:off x="1161" y="2926"/>
              <a:ext cx="4" cy="588"/>
            </a:xfrm>
            <a:prstGeom prst="straightConnector1">
              <a:avLst/>
            </a:prstGeom>
            <a:noFill/>
            <a:ln w="12700">
              <a:solidFill>
                <a:schemeClr val="tx1"/>
              </a:solidFill>
              <a:round/>
              <a:headEnd type="none" w="lg" len="lg"/>
              <a:tailEnd type="none" w="lg" len="lg"/>
            </a:ln>
            <a:effectLst/>
          </p:spPr>
        </p:cxnSp>
        <p:cxnSp>
          <p:nvCxnSpPr>
            <p:cNvPr id="321574" name="AutoShape 38"/>
            <p:cNvCxnSpPr>
              <a:cxnSpLocks noChangeShapeType="1"/>
              <a:stCxn id="321551" idx="4"/>
            </p:cNvCxnSpPr>
            <p:nvPr/>
          </p:nvCxnSpPr>
          <p:spPr bwMode="auto">
            <a:xfrm>
              <a:off x="1165" y="2429"/>
              <a:ext cx="0" cy="410"/>
            </a:xfrm>
            <a:prstGeom prst="straightConnector1">
              <a:avLst/>
            </a:prstGeom>
            <a:noFill/>
            <a:ln w="12700">
              <a:solidFill>
                <a:schemeClr val="tx1"/>
              </a:solidFill>
              <a:round/>
              <a:headEnd type="none" w="lg" len="lg"/>
              <a:tailEnd type="none" w="lg" len="lg"/>
            </a:ln>
            <a:effectLst/>
          </p:spPr>
        </p:cxnSp>
        <p:cxnSp>
          <p:nvCxnSpPr>
            <p:cNvPr id="321575" name="AutoShape 39"/>
            <p:cNvCxnSpPr>
              <a:cxnSpLocks noChangeShapeType="1"/>
              <a:stCxn id="321551" idx="6"/>
              <a:endCxn id="321568" idx="2"/>
            </p:cNvCxnSpPr>
            <p:nvPr/>
          </p:nvCxnSpPr>
          <p:spPr bwMode="auto">
            <a:xfrm flipV="1">
              <a:off x="1206" y="2390"/>
              <a:ext cx="240" cy="1"/>
            </a:xfrm>
            <a:prstGeom prst="straightConnector1">
              <a:avLst/>
            </a:prstGeom>
            <a:noFill/>
            <a:ln w="12700">
              <a:solidFill>
                <a:schemeClr val="tx1"/>
              </a:solidFill>
              <a:round/>
              <a:headEnd type="none" w="lg" len="lg"/>
              <a:tailEnd type="none" w="lg" len="lg"/>
            </a:ln>
            <a:effectLst/>
          </p:spPr>
        </p:cxnSp>
        <p:cxnSp>
          <p:nvCxnSpPr>
            <p:cNvPr id="321576" name="AutoShape 40"/>
            <p:cNvCxnSpPr>
              <a:cxnSpLocks noChangeShapeType="1"/>
              <a:stCxn id="321568" idx="4"/>
            </p:cNvCxnSpPr>
            <p:nvPr/>
          </p:nvCxnSpPr>
          <p:spPr bwMode="auto">
            <a:xfrm>
              <a:off x="1488" y="2428"/>
              <a:ext cx="0" cy="427"/>
            </a:xfrm>
            <a:prstGeom prst="straightConnector1">
              <a:avLst/>
            </a:prstGeom>
            <a:noFill/>
            <a:ln w="12700">
              <a:solidFill>
                <a:schemeClr val="tx1"/>
              </a:solidFill>
              <a:round/>
              <a:headEnd type="none" w="lg" len="lg"/>
              <a:tailEnd type="none" w="lg" len="lg"/>
            </a:ln>
            <a:effectLst/>
          </p:spPr>
        </p:cxnSp>
        <p:cxnSp>
          <p:nvCxnSpPr>
            <p:cNvPr id="321577" name="AutoShape 41"/>
            <p:cNvCxnSpPr>
              <a:cxnSpLocks noChangeShapeType="1"/>
              <a:stCxn id="321570" idx="0"/>
            </p:cNvCxnSpPr>
            <p:nvPr/>
          </p:nvCxnSpPr>
          <p:spPr bwMode="auto">
            <a:xfrm flipH="1" flipV="1">
              <a:off x="1485" y="2942"/>
              <a:ext cx="3" cy="572"/>
            </a:xfrm>
            <a:prstGeom prst="straightConnector1">
              <a:avLst/>
            </a:prstGeom>
            <a:noFill/>
            <a:ln w="12700">
              <a:solidFill>
                <a:schemeClr val="tx1"/>
              </a:solidFill>
              <a:round/>
              <a:headEnd type="none" w="lg" len="lg"/>
              <a:tailEnd type="none" w="lg" len="lg"/>
            </a:ln>
            <a:effectLst/>
          </p:spPr>
        </p:cxnSp>
        <p:cxnSp>
          <p:nvCxnSpPr>
            <p:cNvPr id="321578" name="AutoShape 42"/>
            <p:cNvCxnSpPr>
              <a:cxnSpLocks noChangeShapeType="1"/>
              <a:stCxn id="321570" idx="6"/>
            </p:cNvCxnSpPr>
            <p:nvPr/>
          </p:nvCxnSpPr>
          <p:spPr bwMode="auto">
            <a:xfrm flipV="1">
              <a:off x="1529" y="2942"/>
              <a:ext cx="254" cy="611"/>
            </a:xfrm>
            <a:prstGeom prst="bentConnector2">
              <a:avLst/>
            </a:prstGeom>
            <a:noFill/>
            <a:ln w="12700">
              <a:solidFill>
                <a:schemeClr val="tx1"/>
              </a:solidFill>
              <a:miter lim="800000"/>
              <a:headEnd type="none" w="lg" len="lg"/>
              <a:tailEnd type="none" w="lg" len="lg"/>
            </a:ln>
            <a:effectLst/>
          </p:spPr>
        </p:cxnSp>
        <p:cxnSp>
          <p:nvCxnSpPr>
            <p:cNvPr id="321579" name="AutoShape 43"/>
            <p:cNvCxnSpPr>
              <a:cxnSpLocks noChangeShapeType="1"/>
              <a:stCxn id="321568" idx="6"/>
            </p:cNvCxnSpPr>
            <p:nvPr/>
          </p:nvCxnSpPr>
          <p:spPr bwMode="auto">
            <a:xfrm>
              <a:off x="1529" y="2390"/>
              <a:ext cx="254" cy="462"/>
            </a:xfrm>
            <a:prstGeom prst="bentConnector2">
              <a:avLst/>
            </a:prstGeom>
            <a:noFill/>
            <a:ln w="12700">
              <a:solidFill>
                <a:schemeClr val="tx1"/>
              </a:solidFill>
              <a:miter lim="800000"/>
              <a:headEnd type="none" w="lg" len="lg"/>
              <a:tailEnd type="none" w="lg" len="lg"/>
            </a:ln>
            <a:effectLst/>
          </p:spPr>
        </p:cxnSp>
        <p:sp>
          <p:nvSpPr>
            <p:cNvPr id="321580" name="Line 44"/>
            <p:cNvSpPr>
              <a:spLocks noChangeShapeType="1"/>
            </p:cNvSpPr>
            <p:nvPr/>
          </p:nvSpPr>
          <p:spPr bwMode="auto">
            <a:xfrm>
              <a:off x="702" y="2351"/>
              <a:ext cx="216"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21581" name="Line 45"/>
            <p:cNvSpPr>
              <a:spLocks noChangeShapeType="1"/>
            </p:cNvSpPr>
            <p:nvPr/>
          </p:nvSpPr>
          <p:spPr bwMode="auto">
            <a:xfrm flipH="1">
              <a:off x="767" y="3514"/>
              <a:ext cx="19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21584" name="Text Box 48"/>
            <p:cNvSpPr txBox="1">
              <a:spLocks noChangeArrowheads="1"/>
            </p:cNvSpPr>
            <p:nvPr/>
          </p:nvSpPr>
          <p:spPr bwMode="auto">
            <a:xfrm>
              <a:off x="710" y="2112"/>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321585" name="Text Box 49"/>
            <p:cNvSpPr txBox="1">
              <a:spLocks noChangeArrowheads="1"/>
            </p:cNvSpPr>
            <p:nvPr/>
          </p:nvSpPr>
          <p:spPr bwMode="auto">
            <a:xfrm>
              <a:off x="806" y="3274"/>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321586" name="Line 50"/>
            <p:cNvSpPr>
              <a:spLocks noChangeShapeType="1"/>
            </p:cNvSpPr>
            <p:nvPr/>
          </p:nvSpPr>
          <p:spPr bwMode="auto">
            <a:xfrm>
              <a:off x="1123" y="2506"/>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21587" name="Text Box 51"/>
            <p:cNvSpPr txBox="1">
              <a:spLocks noChangeArrowheads="1"/>
            </p:cNvSpPr>
            <p:nvPr/>
          </p:nvSpPr>
          <p:spPr bwMode="auto">
            <a:xfrm>
              <a:off x="918" y="248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321588" name="Line 52"/>
            <p:cNvSpPr>
              <a:spLocks noChangeShapeType="1"/>
            </p:cNvSpPr>
            <p:nvPr/>
          </p:nvSpPr>
          <p:spPr bwMode="auto">
            <a:xfrm>
              <a:off x="1446"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21589" name="Text Box 53"/>
            <p:cNvSpPr txBox="1">
              <a:spLocks noChangeArrowheads="1"/>
            </p:cNvSpPr>
            <p:nvPr/>
          </p:nvSpPr>
          <p:spPr bwMode="auto">
            <a:xfrm>
              <a:off x="1241"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321590" name="Line 54"/>
            <p:cNvSpPr>
              <a:spLocks noChangeShapeType="1"/>
            </p:cNvSpPr>
            <p:nvPr/>
          </p:nvSpPr>
          <p:spPr bwMode="auto">
            <a:xfrm>
              <a:off x="1738" y="2515"/>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21591" name="Text Box 55"/>
            <p:cNvSpPr txBox="1">
              <a:spLocks noChangeArrowheads="1"/>
            </p:cNvSpPr>
            <p:nvPr/>
          </p:nvSpPr>
          <p:spPr bwMode="auto">
            <a:xfrm>
              <a:off x="1533" y="249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grpSp>
          <p:nvGrpSpPr>
            <p:cNvPr id="321592" name="Group 56"/>
            <p:cNvGrpSpPr>
              <a:grpSpLocks/>
            </p:cNvGrpSpPr>
            <p:nvPr/>
          </p:nvGrpSpPr>
          <p:grpSpPr bwMode="auto">
            <a:xfrm>
              <a:off x="165" y="2784"/>
              <a:ext cx="651" cy="328"/>
              <a:chOff x="1564" y="2299"/>
              <a:chExt cx="651" cy="328"/>
            </a:xfrm>
          </p:grpSpPr>
          <p:sp>
            <p:nvSpPr>
              <p:cNvPr id="321593" name="Text Box 57"/>
              <p:cNvSpPr txBox="1">
                <a:spLocks noChangeArrowheads="1"/>
              </p:cNvSpPr>
              <p:nvPr/>
            </p:nvSpPr>
            <p:spPr bwMode="auto">
              <a:xfrm>
                <a:off x="1564" y="2365"/>
                <a:ext cx="312" cy="250"/>
              </a:xfrm>
              <a:prstGeom prst="rect">
                <a:avLst/>
              </a:prstGeom>
              <a:noFill/>
              <a:ln w="12700">
                <a:noFill/>
                <a:miter lim="800000"/>
                <a:headEnd type="none" w="lg" len="lg"/>
                <a:tailEnd type="none" w="lg" len="lg"/>
              </a:ln>
              <a:effectLst/>
            </p:spPr>
            <p:txBody>
              <a:bodyPr wrap="none">
                <a:spAutoFit/>
              </a:bodyPr>
              <a:lstStyle/>
              <a:p>
                <a:r>
                  <a:rPr lang="en-US" sz="2000" b="1"/>
                  <a:t>4V</a:t>
                </a:r>
              </a:p>
            </p:txBody>
          </p:sp>
          <p:sp>
            <p:nvSpPr>
              <p:cNvPr id="321594" name="Oval 58"/>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21595" name="Text Box 59"/>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21596" name="Text Box 60"/>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grpSp>
      <p:graphicFrame>
        <p:nvGraphicFramePr>
          <p:cNvPr id="321601" name="Object 65"/>
          <p:cNvGraphicFramePr>
            <a:graphicFrameLocks noChangeAspect="1"/>
          </p:cNvGraphicFramePr>
          <p:nvPr>
            <p:ph sz="quarter" idx="3"/>
          </p:nvPr>
        </p:nvGraphicFramePr>
        <p:xfrm>
          <a:off x="5867400" y="3175000"/>
          <a:ext cx="2667000" cy="1804988"/>
        </p:xfrm>
        <a:graphic>
          <a:graphicData uri="http://schemas.openxmlformats.org/presentationml/2006/ole">
            <p:oleObj spid="_x0000_s321601" name="Equation" r:id="rId4" imgW="1612800" imgH="1091880" progId="Equation.3">
              <p:embed/>
            </p:oleObj>
          </a:graphicData>
        </a:graphic>
      </p:graphicFrame>
      <p:sp>
        <p:nvSpPr>
          <p:cNvPr id="321603" name="Text Box 67"/>
          <p:cNvSpPr txBox="1">
            <a:spLocks noChangeArrowheads="1"/>
          </p:cNvSpPr>
          <p:nvPr/>
        </p:nvSpPr>
        <p:spPr bwMode="auto">
          <a:xfrm>
            <a:off x="1676400" y="3810000"/>
            <a:ext cx="312738" cy="641350"/>
          </a:xfrm>
          <a:prstGeom prst="rect">
            <a:avLst/>
          </a:prstGeom>
          <a:noFill/>
          <a:ln w="12700">
            <a:noFill/>
            <a:miter lim="800000"/>
            <a:headEnd type="none" w="lg" len="lg"/>
            <a:tailEnd type="none" w="lg" len="lg"/>
          </a:ln>
          <a:effectLst/>
        </p:spPr>
        <p:txBody>
          <a:bodyPr wrap="none">
            <a:spAutoFit/>
          </a:bodyPr>
          <a:lstStyle/>
          <a:p>
            <a:r>
              <a:rPr lang="en-US">
                <a:solidFill>
                  <a:srgbClr val="800000"/>
                </a:solidFill>
              </a:rPr>
              <a:t>+</a:t>
            </a:r>
          </a:p>
          <a:p>
            <a:r>
              <a:rPr lang="en-US">
                <a:solidFill>
                  <a:srgbClr val="800000"/>
                </a:solidFill>
              </a:rPr>
              <a:t>_</a:t>
            </a:r>
          </a:p>
        </p:txBody>
      </p:sp>
      <p:sp>
        <p:nvSpPr>
          <p:cNvPr id="321604" name="Text Box 68"/>
          <p:cNvSpPr txBox="1">
            <a:spLocks noChangeArrowheads="1"/>
          </p:cNvSpPr>
          <p:nvPr/>
        </p:nvSpPr>
        <p:spPr bwMode="auto">
          <a:xfrm>
            <a:off x="2209800" y="3810000"/>
            <a:ext cx="312738" cy="641350"/>
          </a:xfrm>
          <a:prstGeom prst="rect">
            <a:avLst/>
          </a:prstGeom>
          <a:noFill/>
          <a:ln w="12700">
            <a:noFill/>
            <a:miter lim="800000"/>
            <a:headEnd type="none" w="lg" len="lg"/>
            <a:tailEnd type="none" w="lg" len="lg"/>
          </a:ln>
          <a:effectLst/>
        </p:spPr>
        <p:txBody>
          <a:bodyPr wrap="none">
            <a:spAutoFit/>
          </a:bodyPr>
          <a:lstStyle/>
          <a:p>
            <a:r>
              <a:rPr lang="en-US">
                <a:solidFill>
                  <a:srgbClr val="800000"/>
                </a:solidFill>
              </a:rPr>
              <a:t>+</a:t>
            </a:r>
          </a:p>
          <a:p>
            <a:r>
              <a:rPr lang="en-US">
                <a:solidFill>
                  <a:srgbClr val="800000"/>
                </a:solidFill>
              </a:rPr>
              <a:t>_</a:t>
            </a:r>
          </a:p>
        </p:txBody>
      </p:sp>
      <p:sp>
        <p:nvSpPr>
          <p:cNvPr id="321605" name="Text Box 69"/>
          <p:cNvSpPr txBox="1">
            <a:spLocks noChangeArrowheads="1"/>
          </p:cNvSpPr>
          <p:nvPr/>
        </p:nvSpPr>
        <p:spPr bwMode="auto">
          <a:xfrm>
            <a:off x="2667000" y="3810000"/>
            <a:ext cx="312738" cy="641350"/>
          </a:xfrm>
          <a:prstGeom prst="rect">
            <a:avLst/>
          </a:prstGeom>
          <a:noFill/>
          <a:ln w="12700">
            <a:noFill/>
            <a:miter lim="800000"/>
            <a:headEnd type="none" w="lg" len="lg"/>
            <a:tailEnd type="none" w="lg" len="lg"/>
          </a:ln>
          <a:effectLst/>
        </p:spPr>
        <p:txBody>
          <a:bodyPr wrap="none">
            <a:spAutoFit/>
          </a:bodyPr>
          <a:lstStyle/>
          <a:p>
            <a:r>
              <a:rPr lang="en-US">
                <a:solidFill>
                  <a:srgbClr val="800000"/>
                </a:solidFill>
              </a:rPr>
              <a:t>+</a:t>
            </a:r>
          </a:p>
          <a:p>
            <a:r>
              <a:rPr lang="en-US">
                <a:solidFill>
                  <a:srgbClr val="800000"/>
                </a:solidFill>
              </a:rPr>
              <a:t>_</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r>
              <a:rPr lang="en-US"/>
              <a:t>ECEN 301</a:t>
            </a:r>
          </a:p>
        </p:txBody>
      </p:sp>
      <p:sp>
        <p:nvSpPr>
          <p:cNvPr id="20" name="Footer Placeholder 4"/>
          <p:cNvSpPr>
            <a:spLocks noGrp="1"/>
          </p:cNvSpPr>
          <p:nvPr>
            <p:ph type="ftr" sz="quarter" idx="11"/>
          </p:nvPr>
        </p:nvSpPr>
        <p:spPr/>
        <p:txBody>
          <a:bodyPr/>
          <a:lstStyle/>
          <a:p>
            <a:r>
              <a:rPr lang="en-US"/>
              <a:t>Discussion #3 – Electric Power</a:t>
            </a:r>
          </a:p>
        </p:txBody>
      </p:sp>
      <p:sp>
        <p:nvSpPr>
          <p:cNvPr id="21" name="Slide Number Placeholder 5"/>
          <p:cNvSpPr>
            <a:spLocks noGrp="1"/>
          </p:cNvSpPr>
          <p:nvPr>
            <p:ph type="sldNum" sz="quarter" idx="12"/>
          </p:nvPr>
        </p:nvSpPr>
        <p:spPr/>
        <p:txBody>
          <a:bodyPr/>
          <a:lstStyle/>
          <a:p>
            <a:pPr lvl="1"/>
            <a:fld id="{8F7335F3-D4B3-4054-94D7-7D8BE2532FBB}" type="slidenum">
              <a:rPr lang="en-US"/>
              <a:pPr lvl="1"/>
              <a:t>25</a:t>
            </a:fld>
            <a:endParaRPr lang="en-US"/>
          </a:p>
        </p:txBody>
      </p:sp>
      <p:sp>
        <p:nvSpPr>
          <p:cNvPr id="324626" name="Rectangle 18"/>
          <p:cNvSpPr>
            <a:spLocks noChangeArrowheads="1"/>
          </p:cNvSpPr>
          <p:nvPr/>
        </p:nvSpPr>
        <p:spPr bwMode="auto">
          <a:xfrm>
            <a:off x="4800600" y="4405313"/>
            <a:ext cx="1981200" cy="320675"/>
          </a:xfrm>
          <a:prstGeom prst="rect">
            <a:avLst/>
          </a:prstGeom>
          <a:solidFill>
            <a:srgbClr val="FFFF99"/>
          </a:solidFill>
          <a:ln w="12700">
            <a:noFill/>
            <a:miter lim="800000"/>
            <a:headEnd type="none" w="lg" len="lg"/>
            <a:tailEnd type="none" w="lg" len="lg"/>
          </a:ln>
          <a:effectLst/>
        </p:spPr>
        <p:txBody>
          <a:bodyPr wrap="none" anchor="ctr"/>
          <a:lstStyle/>
          <a:p>
            <a:endParaRPr lang="en-US"/>
          </a:p>
        </p:txBody>
      </p:sp>
      <p:sp>
        <p:nvSpPr>
          <p:cNvPr id="324610" name="Rectangle 2"/>
          <p:cNvSpPr>
            <a:spLocks noGrp="1" noChangeArrowheads="1"/>
          </p:cNvSpPr>
          <p:nvPr>
            <p:ph type="title"/>
          </p:nvPr>
        </p:nvSpPr>
        <p:spPr/>
        <p:txBody>
          <a:bodyPr/>
          <a:lstStyle/>
          <a:p>
            <a:r>
              <a:rPr lang="en-US" b="1" i="1"/>
              <a:t>i</a:t>
            </a:r>
            <a:r>
              <a:rPr lang="en-US"/>
              <a:t>–</a:t>
            </a:r>
            <a:r>
              <a:rPr lang="en-US" b="1"/>
              <a:t>v</a:t>
            </a:r>
            <a:r>
              <a:rPr lang="en-US"/>
              <a:t> Element Characteristics</a:t>
            </a:r>
          </a:p>
        </p:txBody>
      </p:sp>
      <p:sp>
        <p:nvSpPr>
          <p:cNvPr id="324611" name="Rectangle 3"/>
          <p:cNvSpPr>
            <a:spLocks noGrp="1" noChangeArrowheads="1"/>
          </p:cNvSpPr>
          <p:nvPr>
            <p:ph type="body" idx="1"/>
          </p:nvPr>
        </p:nvSpPr>
        <p:spPr/>
        <p:txBody>
          <a:bodyPr/>
          <a:lstStyle/>
          <a:p>
            <a:r>
              <a:rPr lang="en-US" sz="2800"/>
              <a:t>The relationship between current (</a:t>
            </a:r>
            <a:r>
              <a:rPr lang="en-US" sz="2800" b="1" i="1"/>
              <a:t>i</a:t>
            </a:r>
            <a:r>
              <a:rPr lang="en-US" sz="2800"/>
              <a:t>) and voltage (</a:t>
            </a:r>
            <a:r>
              <a:rPr lang="en-US" sz="2800" b="1"/>
              <a:t>v</a:t>
            </a:r>
            <a:r>
              <a:rPr lang="en-US" sz="2800"/>
              <a:t>) at the terminals of a circuit element defines the behaviour of that element within the circuit</a:t>
            </a:r>
          </a:p>
        </p:txBody>
      </p:sp>
      <p:grpSp>
        <p:nvGrpSpPr>
          <p:cNvPr id="324612" name="Group 4"/>
          <p:cNvGrpSpPr>
            <a:grpSpLocks/>
          </p:cNvGrpSpPr>
          <p:nvPr/>
        </p:nvGrpSpPr>
        <p:grpSpPr bwMode="auto">
          <a:xfrm>
            <a:off x="271463" y="3063875"/>
            <a:ext cx="2046287" cy="2727325"/>
            <a:chOff x="404" y="1930"/>
            <a:chExt cx="1289" cy="1718"/>
          </a:xfrm>
        </p:grpSpPr>
        <p:sp>
          <p:nvSpPr>
            <p:cNvPr id="324613" name="Text Box 5"/>
            <p:cNvSpPr txBox="1">
              <a:spLocks noChangeArrowheads="1"/>
            </p:cNvSpPr>
            <p:nvPr/>
          </p:nvSpPr>
          <p:spPr bwMode="auto">
            <a:xfrm>
              <a:off x="816" y="2160"/>
              <a:ext cx="224" cy="288"/>
            </a:xfrm>
            <a:prstGeom prst="rect">
              <a:avLst/>
            </a:prstGeom>
            <a:noFill/>
            <a:ln w="12700">
              <a:noFill/>
              <a:miter lim="800000"/>
              <a:headEnd type="none" w="lg" len="lg"/>
              <a:tailEnd type="none" w="lg" len="lg"/>
            </a:ln>
            <a:effectLst/>
          </p:spPr>
          <p:txBody>
            <a:bodyPr wrap="none">
              <a:spAutoFit/>
            </a:bodyPr>
            <a:lstStyle/>
            <a:p>
              <a:r>
                <a:rPr lang="en-US" sz="2400"/>
                <a:t>+</a:t>
              </a:r>
            </a:p>
          </p:txBody>
        </p:sp>
        <p:sp>
          <p:nvSpPr>
            <p:cNvPr id="324614" name="Text Box 6"/>
            <p:cNvSpPr txBox="1">
              <a:spLocks noChangeArrowheads="1"/>
            </p:cNvSpPr>
            <p:nvPr/>
          </p:nvSpPr>
          <p:spPr bwMode="auto">
            <a:xfrm>
              <a:off x="816" y="3024"/>
              <a:ext cx="212" cy="288"/>
            </a:xfrm>
            <a:prstGeom prst="rect">
              <a:avLst/>
            </a:prstGeom>
            <a:noFill/>
            <a:ln w="12700">
              <a:noFill/>
              <a:miter lim="800000"/>
              <a:headEnd type="none" w="lg" len="lg"/>
              <a:tailEnd type="none" w="lg" len="lg"/>
            </a:ln>
            <a:effectLst/>
          </p:spPr>
          <p:txBody>
            <a:bodyPr wrap="none">
              <a:spAutoFit/>
            </a:bodyPr>
            <a:lstStyle/>
            <a:p>
              <a:r>
                <a:rPr lang="en-US" sz="2400"/>
                <a:t>_</a:t>
              </a:r>
            </a:p>
          </p:txBody>
        </p:sp>
        <p:sp>
          <p:nvSpPr>
            <p:cNvPr id="324615" name="Line 7"/>
            <p:cNvSpPr>
              <a:spLocks noChangeShapeType="1"/>
            </p:cNvSpPr>
            <p:nvPr/>
          </p:nvSpPr>
          <p:spPr bwMode="auto">
            <a:xfrm flipV="1">
              <a:off x="1152" y="2046"/>
              <a:ext cx="0" cy="359"/>
            </a:xfrm>
            <a:prstGeom prst="line">
              <a:avLst/>
            </a:prstGeom>
            <a:noFill/>
            <a:ln w="12700">
              <a:solidFill>
                <a:schemeClr val="tx1"/>
              </a:solidFill>
              <a:round/>
              <a:headEnd type="none" w="lg" len="lg"/>
              <a:tailEnd type="none" w="lg" len="lg"/>
            </a:ln>
            <a:effectLst/>
          </p:spPr>
          <p:txBody>
            <a:bodyPr/>
            <a:lstStyle/>
            <a:p>
              <a:endParaRPr lang="en-US"/>
            </a:p>
          </p:txBody>
        </p:sp>
        <p:sp>
          <p:nvSpPr>
            <p:cNvPr id="324616" name="Line 8"/>
            <p:cNvSpPr>
              <a:spLocks noChangeShapeType="1"/>
            </p:cNvSpPr>
            <p:nvPr/>
          </p:nvSpPr>
          <p:spPr bwMode="auto">
            <a:xfrm flipV="1">
              <a:off x="1152" y="3147"/>
              <a:ext cx="0" cy="387"/>
            </a:xfrm>
            <a:prstGeom prst="line">
              <a:avLst/>
            </a:prstGeom>
            <a:noFill/>
            <a:ln w="12700">
              <a:solidFill>
                <a:schemeClr val="tx1"/>
              </a:solidFill>
              <a:round/>
              <a:headEnd type="none" w="lg" len="lg"/>
              <a:tailEnd type="none" w="lg" len="lg"/>
            </a:ln>
            <a:effectLst/>
          </p:spPr>
          <p:txBody>
            <a:bodyPr/>
            <a:lstStyle/>
            <a:p>
              <a:endParaRPr lang="en-US"/>
            </a:p>
          </p:txBody>
        </p:sp>
        <p:sp>
          <p:nvSpPr>
            <p:cNvPr id="324617" name="Oval 9"/>
            <p:cNvSpPr>
              <a:spLocks noChangeArrowheads="1"/>
            </p:cNvSpPr>
            <p:nvPr/>
          </p:nvSpPr>
          <p:spPr bwMode="auto">
            <a:xfrm>
              <a:off x="1089" y="1930"/>
              <a:ext cx="122" cy="114"/>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24618" name="Oval 10"/>
            <p:cNvSpPr>
              <a:spLocks noChangeArrowheads="1"/>
            </p:cNvSpPr>
            <p:nvPr/>
          </p:nvSpPr>
          <p:spPr bwMode="auto">
            <a:xfrm>
              <a:off x="1091" y="3534"/>
              <a:ext cx="122" cy="114"/>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24619" name="Rectangle 11"/>
            <p:cNvSpPr>
              <a:spLocks noChangeArrowheads="1"/>
            </p:cNvSpPr>
            <p:nvPr/>
          </p:nvSpPr>
          <p:spPr bwMode="auto">
            <a:xfrm>
              <a:off x="1017" y="2405"/>
              <a:ext cx="268" cy="742"/>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324620" name="Line 12"/>
            <p:cNvSpPr>
              <a:spLocks noChangeShapeType="1"/>
            </p:cNvSpPr>
            <p:nvPr/>
          </p:nvSpPr>
          <p:spPr bwMode="auto">
            <a:xfrm>
              <a:off x="1213" y="2112"/>
              <a:ext cx="0" cy="232"/>
            </a:xfrm>
            <a:prstGeom prst="line">
              <a:avLst/>
            </a:prstGeom>
            <a:noFill/>
            <a:ln w="12700">
              <a:solidFill>
                <a:schemeClr val="tx1"/>
              </a:solidFill>
              <a:round/>
              <a:headEnd type="none" w="lg" len="lg"/>
              <a:tailEnd type="stealth" w="lg" len="lg"/>
            </a:ln>
            <a:effectLst/>
          </p:spPr>
          <p:txBody>
            <a:bodyPr/>
            <a:lstStyle/>
            <a:p>
              <a:endParaRPr lang="en-US"/>
            </a:p>
          </p:txBody>
        </p:sp>
        <p:sp>
          <p:nvSpPr>
            <p:cNvPr id="324621" name="Text Box 13"/>
            <p:cNvSpPr txBox="1">
              <a:spLocks noChangeArrowheads="1"/>
            </p:cNvSpPr>
            <p:nvPr/>
          </p:nvSpPr>
          <p:spPr bwMode="auto">
            <a:xfrm>
              <a:off x="1205" y="2035"/>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324622" name="Text Box 14"/>
            <p:cNvSpPr txBox="1">
              <a:spLocks noChangeArrowheads="1"/>
            </p:cNvSpPr>
            <p:nvPr/>
          </p:nvSpPr>
          <p:spPr bwMode="auto">
            <a:xfrm>
              <a:off x="718" y="2598"/>
              <a:ext cx="196" cy="250"/>
            </a:xfrm>
            <a:prstGeom prst="rect">
              <a:avLst/>
            </a:prstGeom>
            <a:noFill/>
            <a:ln w="12700">
              <a:noFill/>
              <a:miter lim="800000"/>
              <a:headEnd type="none" w="lg" len="lg"/>
              <a:tailEnd type="none" w="lg" len="lg"/>
            </a:ln>
            <a:effectLst/>
          </p:spPr>
          <p:txBody>
            <a:bodyPr wrap="none">
              <a:spAutoFit/>
            </a:bodyPr>
            <a:lstStyle/>
            <a:p>
              <a:r>
                <a:rPr lang="en-US" sz="2000" b="1"/>
                <a:t>v</a:t>
              </a:r>
            </a:p>
          </p:txBody>
        </p:sp>
        <p:sp>
          <p:nvSpPr>
            <p:cNvPr id="324623" name="Text Box 15"/>
            <p:cNvSpPr txBox="1">
              <a:spLocks noChangeArrowheads="1"/>
            </p:cNvSpPr>
            <p:nvPr/>
          </p:nvSpPr>
          <p:spPr bwMode="auto">
            <a:xfrm>
              <a:off x="404" y="2544"/>
              <a:ext cx="116" cy="231"/>
            </a:xfrm>
            <a:prstGeom prst="rect">
              <a:avLst/>
            </a:prstGeom>
            <a:noFill/>
            <a:ln w="12700">
              <a:noFill/>
              <a:miter lim="800000"/>
              <a:headEnd type="none" w="lg" len="lg"/>
              <a:tailEnd type="none" w="lg" len="lg"/>
            </a:ln>
            <a:effectLst/>
          </p:spPr>
          <p:txBody>
            <a:bodyPr wrap="none">
              <a:spAutoFit/>
            </a:bodyPr>
            <a:lstStyle/>
            <a:p>
              <a:endParaRPr lang="en-US"/>
            </a:p>
          </p:txBody>
        </p:sp>
        <p:sp>
          <p:nvSpPr>
            <p:cNvPr id="324624" name="Text Box 16"/>
            <p:cNvSpPr txBox="1">
              <a:spLocks noChangeArrowheads="1"/>
            </p:cNvSpPr>
            <p:nvPr/>
          </p:nvSpPr>
          <p:spPr bwMode="auto">
            <a:xfrm>
              <a:off x="1577" y="2194"/>
              <a:ext cx="116" cy="231"/>
            </a:xfrm>
            <a:prstGeom prst="rect">
              <a:avLst/>
            </a:prstGeom>
            <a:noFill/>
            <a:ln w="12700">
              <a:noFill/>
              <a:miter lim="800000"/>
              <a:headEnd type="none" w="lg" len="lg"/>
              <a:tailEnd type="none" w="lg" len="lg"/>
            </a:ln>
            <a:effectLst/>
          </p:spPr>
          <p:txBody>
            <a:bodyPr wrap="none">
              <a:spAutoFit/>
            </a:bodyPr>
            <a:lstStyle/>
            <a:p>
              <a:endParaRPr lang="en-US"/>
            </a:p>
          </p:txBody>
        </p:sp>
      </p:grpSp>
      <p:sp>
        <p:nvSpPr>
          <p:cNvPr id="324625" name="Text Box 17"/>
          <p:cNvSpPr txBox="1">
            <a:spLocks noChangeArrowheads="1"/>
          </p:cNvSpPr>
          <p:nvPr/>
        </p:nvSpPr>
        <p:spPr bwMode="auto">
          <a:xfrm>
            <a:off x="2667000" y="3109913"/>
            <a:ext cx="5654675" cy="2530475"/>
          </a:xfrm>
          <a:prstGeom prst="rect">
            <a:avLst/>
          </a:prstGeom>
          <a:noFill/>
          <a:ln w="12700">
            <a:noFill/>
            <a:miter lim="800000"/>
            <a:headEnd type="none" w="lg" len="lg"/>
            <a:tailEnd type="none" w="lg" len="lg"/>
          </a:ln>
          <a:effectLst/>
        </p:spPr>
        <p:txBody>
          <a:bodyPr>
            <a:spAutoFit/>
          </a:bodyPr>
          <a:lstStyle/>
          <a:p>
            <a:pPr algn="l">
              <a:buFontTx/>
              <a:buChar char="•"/>
            </a:pPr>
            <a:r>
              <a:rPr lang="en-US" sz="2000" dirty="0">
                <a:solidFill>
                  <a:schemeClr val="bg2"/>
                </a:solidFill>
              </a:rPr>
              <a:t>  If a voltage is imposed across the terminals of the element the voltage itself (</a:t>
            </a:r>
            <a:r>
              <a:rPr lang="en-US" sz="2000" b="1" dirty="0">
                <a:solidFill>
                  <a:schemeClr val="bg2"/>
                </a:solidFill>
              </a:rPr>
              <a:t>v</a:t>
            </a:r>
            <a:r>
              <a:rPr lang="en-US" sz="2000" dirty="0">
                <a:solidFill>
                  <a:schemeClr val="bg2"/>
                </a:solidFill>
              </a:rPr>
              <a:t>) and the current that will flow (</a:t>
            </a:r>
            <a:r>
              <a:rPr lang="en-US" sz="2000" b="1" i="1" dirty="0" err="1">
                <a:solidFill>
                  <a:schemeClr val="bg2"/>
                </a:solidFill>
              </a:rPr>
              <a:t>i</a:t>
            </a:r>
            <a:r>
              <a:rPr lang="en-US" sz="2000" dirty="0">
                <a:solidFill>
                  <a:schemeClr val="bg2"/>
                </a:solidFill>
              </a:rPr>
              <a:t>) form a unique pair of values.</a:t>
            </a:r>
          </a:p>
          <a:p>
            <a:pPr lvl="1" algn="l">
              <a:buFontTx/>
              <a:buChar char="•"/>
            </a:pPr>
            <a:r>
              <a:rPr lang="en-US" sz="2000" dirty="0">
                <a:solidFill>
                  <a:schemeClr val="bg2"/>
                </a:solidFill>
              </a:rPr>
              <a:t>  measuring the current while the voltage varies is known as the </a:t>
            </a:r>
            <a:r>
              <a:rPr lang="en-US" sz="2000" b="1" i="1" dirty="0" err="1">
                <a:solidFill>
                  <a:schemeClr val="bg2"/>
                </a:solidFill>
              </a:rPr>
              <a:t>i</a:t>
            </a:r>
            <a:r>
              <a:rPr lang="en-US" sz="2000" b="1" dirty="0">
                <a:solidFill>
                  <a:schemeClr val="bg2"/>
                </a:solidFill>
              </a:rPr>
              <a:t>–v characteristic </a:t>
            </a:r>
          </a:p>
          <a:p>
            <a:pPr lvl="1" algn="l">
              <a:buFontTx/>
              <a:buChar char="•"/>
            </a:pPr>
            <a:r>
              <a:rPr lang="en-US" sz="2000" b="1" dirty="0">
                <a:solidFill>
                  <a:schemeClr val="bg2"/>
                </a:solidFill>
              </a:rPr>
              <a:t>  </a:t>
            </a:r>
            <a:r>
              <a:rPr lang="en-US" sz="2000" dirty="0">
                <a:solidFill>
                  <a:schemeClr val="bg2"/>
                </a:solidFill>
              </a:rPr>
              <a:t>with</a:t>
            </a:r>
            <a:r>
              <a:rPr lang="en-US" sz="2000" b="1" dirty="0">
                <a:solidFill>
                  <a:schemeClr val="bg2"/>
                </a:solidFill>
              </a:rPr>
              <a:t> </a:t>
            </a:r>
            <a:r>
              <a:rPr lang="en-US" sz="2000" dirty="0">
                <a:solidFill>
                  <a:schemeClr val="bg2"/>
                </a:solidFill>
              </a:rPr>
              <a:t>the </a:t>
            </a:r>
            <a:r>
              <a:rPr lang="en-US" sz="2000" b="1" i="1" dirty="0" err="1">
                <a:solidFill>
                  <a:schemeClr val="bg2"/>
                </a:solidFill>
              </a:rPr>
              <a:t>i</a:t>
            </a:r>
            <a:r>
              <a:rPr lang="en-US" sz="2000" dirty="0">
                <a:solidFill>
                  <a:schemeClr val="bg2"/>
                </a:solidFill>
              </a:rPr>
              <a:t>–</a:t>
            </a:r>
            <a:r>
              <a:rPr lang="en-US" sz="2000" b="1" dirty="0">
                <a:solidFill>
                  <a:schemeClr val="bg2"/>
                </a:solidFill>
              </a:rPr>
              <a:t>v</a:t>
            </a:r>
            <a:r>
              <a:rPr lang="en-US" sz="2000" dirty="0">
                <a:solidFill>
                  <a:schemeClr val="bg2"/>
                </a:solidFill>
              </a:rPr>
              <a:t> characteristic voltage (current) can be determined from a given current (voltage)</a:t>
            </a:r>
          </a:p>
          <a:p>
            <a:pPr lvl="1" algn="l">
              <a:buFontTx/>
              <a:buChar char="•"/>
            </a:pPr>
            <a:r>
              <a:rPr lang="en-US" sz="2000" dirty="0">
                <a:solidFill>
                  <a:schemeClr val="bg2"/>
                </a:solidFill>
              </a:rPr>
              <a:t>  power can also be determined</a:t>
            </a:r>
            <a:endParaRPr lang="en-US" sz="2000" b="1" dirty="0">
              <a:solidFill>
                <a:schemeClr val="bg2"/>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5"/>
          <p:cNvSpPr>
            <a:spLocks noGrp="1"/>
          </p:cNvSpPr>
          <p:nvPr>
            <p:ph type="dt" sz="half" idx="10"/>
          </p:nvPr>
        </p:nvSpPr>
        <p:spPr/>
        <p:txBody>
          <a:bodyPr/>
          <a:lstStyle/>
          <a:p>
            <a:r>
              <a:rPr lang="en-US"/>
              <a:t>ECEN 301</a:t>
            </a:r>
          </a:p>
        </p:txBody>
      </p:sp>
      <p:sp>
        <p:nvSpPr>
          <p:cNvPr id="8" name="Footer Placeholder 6"/>
          <p:cNvSpPr>
            <a:spLocks noGrp="1"/>
          </p:cNvSpPr>
          <p:nvPr>
            <p:ph type="ftr" sz="quarter" idx="11"/>
          </p:nvPr>
        </p:nvSpPr>
        <p:spPr/>
        <p:txBody>
          <a:bodyPr/>
          <a:lstStyle/>
          <a:p>
            <a:r>
              <a:rPr lang="en-US"/>
              <a:t>Discussion #3 – Electric Power</a:t>
            </a:r>
          </a:p>
        </p:txBody>
      </p:sp>
      <p:sp>
        <p:nvSpPr>
          <p:cNvPr id="9" name="Slide Number Placeholder 7"/>
          <p:cNvSpPr>
            <a:spLocks noGrp="1"/>
          </p:cNvSpPr>
          <p:nvPr>
            <p:ph type="sldNum" sz="quarter" idx="12"/>
          </p:nvPr>
        </p:nvSpPr>
        <p:spPr/>
        <p:txBody>
          <a:bodyPr/>
          <a:lstStyle/>
          <a:p>
            <a:pPr lvl="1"/>
            <a:fld id="{FE97E1A0-87FD-45E9-B7D4-371EF89A5529}" type="slidenum">
              <a:rPr lang="en-US"/>
              <a:pPr lvl="1"/>
              <a:t>26</a:t>
            </a:fld>
            <a:endParaRPr lang="en-US"/>
          </a:p>
        </p:txBody>
      </p:sp>
      <p:sp>
        <p:nvSpPr>
          <p:cNvPr id="326658" name="Rectangle 2"/>
          <p:cNvSpPr>
            <a:spLocks noGrp="1" noChangeArrowheads="1"/>
          </p:cNvSpPr>
          <p:nvPr>
            <p:ph type="title"/>
          </p:nvPr>
        </p:nvSpPr>
        <p:spPr/>
        <p:txBody>
          <a:bodyPr/>
          <a:lstStyle/>
          <a:p>
            <a:r>
              <a:rPr lang="en-US" b="1" i="1"/>
              <a:t>i</a:t>
            </a:r>
            <a:r>
              <a:rPr lang="en-US"/>
              <a:t>–</a:t>
            </a:r>
            <a:r>
              <a:rPr lang="en-US" b="1"/>
              <a:t>v</a:t>
            </a:r>
            <a:r>
              <a:rPr lang="en-US"/>
              <a:t> Element Characteristics</a:t>
            </a:r>
          </a:p>
        </p:txBody>
      </p:sp>
      <p:sp>
        <p:nvSpPr>
          <p:cNvPr id="326659" name="Rectangle 3"/>
          <p:cNvSpPr>
            <a:spLocks noGrp="1" noChangeArrowheads="1"/>
          </p:cNvSpPr>
          <p:nvPr>
            <p:ph type="body" sz="half" idx="1"/>
          </p:nvPr>
        </p:nvSpPr>
        <p:spPr>
          <a:xfrm>
            <a:off x="406400" y="1333500"/>
            <a:ext cx="8356600" cy="2857500"/>
          </a:xfrm>
        </p:spPr>
        <p:txBody>
          <a:bodyPr/>
          <a:lstStyle/>
          <a:p>
            <a:r>
              <a:rPr lang="en-US" b="1" i="1"/>
              <a:t>i</a:t>
            </a:r>
            <a:r>
              <a:rPr lang="en-US"/>
              <a:t>–</a:t>
            </a:r>
            <a:r>
              <a:rPr lang="en-US" b="1"/>
              <a:t>v</a:t>
            </a:r>
            <a:r>
              <a:rPr lang="en-US"/>
              <a:t> characteristic can be given as:</a:t>
            </a:r>
          </a:p>
          <a:p>
            <a:pPr lvl="1"/>
            <a:r>
              <a:rPr lang="en-US" b="1" u="sng"/>
              <a:t>a function</a:t>
            </a:r>
            <a:r>
              <a:rPr lang="en-US"/>
              <a:t> </a:t>
            </a:r>
          </a:p>
          <a:p>
            <a:pPr lvl="2">
              <a:buFontTx/>
              <a:buNone/>
            </a:pPr>
            <a:endParaRPr lang="en-US"/>
          </a:p>
          <a:p>
            <a:pPr lvl="1"/>
            <a:r>
              <a:rPr lang="en-US" b="1" u="sng"/>
              <a:t>a graph</a:t>
            </a:r>
          </a:p>
        </p:txBody>
      </p:sp>
      <p:graphicFrame>
        <p:nvGraphicFramePr>
          <p:cNvPr id="326660" name="Object 4"/>
          <p:cNvGraphicFramePr>
            <a:graphicFrameLocks noChangeAspect="1"/>
          </p:cNvGraphicFramePr>
          <p:nvPr>
            <p:ph sz="quarter" idx="2"/>
          </p:nvPr>
        </p:nvGraphicFramePr>
        <p:xfrm>
          <a:off x="2286000" y="2498725"/>
          <a:ext cx="1066800" cy="415925"/>
        </p:xfrm>
        <a:graphic>
          <a:graphicData uri="http://schemas.openxmlformats.org/presentationml/2006/ole">
            <p:oleObj spid="_x0000_s326660" name="Equation" r:id="rId3" imgW="520560" imgH="203040" progId="Equation.3">
              <p:embed/>
            </p:oleObj>
          </a:graphicData>
        </a:graphic>
      </p:graphicFrame>
      <p:graphicFrame>
        <p:nvGraphicFramePr>
          <p:cNvPr id="326662" name="Object 6"/>
          <p:cNvGraphicFramePr>
            <a:graphicFrameLocks noChangeAspect="1"/>
          </p:cNvGraphicFramePr>
          <p:nvPr>
            <p:ph sz="quarter" idx="3"/>
          </p:nvPr>
        </p:nvGraphicFramePr>
        <p:xfrm>
          <a:off x="4302125" y="2498725"/>
          <a:ext cx="992188" cy="396875"/>
        </p:xfrm>
        <a:graphic>
          <a:graphicData uri="http://schemas.openxmlformats.org/presentationml/2006/ole">
            <p:oleObj spid="_x0000_s326662" name="Equation" r:id="rId4" imgW="507960" imgH="203040" progId="Equation.3">
              <p:embed/>
            </p:oleObj>
          </a:graphicData>
        </a:graphic>
      </p:graphicFrame>
      <p:graphicFrame>
        <p:nvGraphicFramePr>
          <p:cNvPr id="326666" name="Object 10"/>
          <p:cNvGraphicFramePr>
            <a:graphicFrameLocks noChangeAspect="1"/>
          </p:cNvGraphicFramePr>
          <p:nvPr/>
        </p:nvGraphicFramePr>
        <p:xfrm>
          <a:off x="1676400" y="3200400"/>
          <a:ext cx="5772150" cy="3124200"/>
        </p:xfrm>
        <a:graphic>
          <a:graphicData uri="http://schemas.openxmlformats.org/presentationml/2006/ole">
            <p:oleObj spid="_x0000_s326666" name="Chart" r:id="rId5" imgW="6076888" imgH="4352874" progId="Excel.Sheet.8">
              <p:embed followColorScheme="full"/>
            </p:oleObj>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3"/>
          <p:cNvSpPr>
            <a:spLocks noGrp="1"/>
          </p:cNvSpPr>
          <p:nvPr>
            <p:ph type="dt" sz="half" idx="10"/>
          </p:nvPr>
        </p:nvSpPr>
        <p:spPr/>
        <p:txBody>
          <a:bodyPr/>
          <a:lstStyle/>
          <a:p>
            <a:r>
              <a:rPr lang="en-US"/>
              <a:t>ECEN 301</a:t>
            </a:r>
          </a:p>
        </p:txBody>
      </p:sp>
      <p:sp>
        <p:nvSpPr>
          <p:cNvPr id="11" name="Footer Placeholder 4"/>
          <p:cNvSpPr>
            <a:spLocks noGrp="1"/>
          </p:cNvSpPr>
          <p:nvPr>
            <p:ph type="ftr" sz="quarter" idx="11"/>
          </p:nvPr>
        </p:nvSpPr>
        <p:spPr/>
        <p:txBody>
          <a:bodyPr/>
          <a:lstStyle/>
          <a:p>
            <a:r>
              <a:rPr lang="en-US"/>
              <a:t>Discussion #3 – Electric Power</a:t>
            </a:r>
          </a:p>
        </p:txBody>
      </p:sp>
      <p:sp>
        <p:nvSpPr>
          <p:cNvPr id="12" name="Slide Number Placeholder 5"/>
          <p:cNvSpPr>
            <a:spLocks noGrp="1"/>
          </p:cNvSpPr>
          <p:nvPr>
            <p:ph type="sldNum" sz="quarter" idx="12"/>
          </p:nvPr>
        </p:nvSpPr>
        <p:spPr/>
        <p:txBody>
          <a:bodyPr/>
          <a:lstStyle/>
          <a:p>
            <a:pPr lvl="1"/>
            <a:fld id="{37355B6A-F48F-4083-9B6C-4A6D7D138796}" type="slidenum">
              <a:rPr lang="en-US"/>
              <a:pPr lvl="1"/>
              <a:t>27</a:t>
            </a:fld>
            <a:endParaRPr lang="en-US"/>
          </a:p>
        </p:txBody>
      </p:sp>
      <p:sp>
        <p:nvSpPr>
          <p:cNvPr id="329730" name="Rectangle 2"/>
          <p:cNvSpPr>
            <a:spLocks noGrp="1" noChangeArrowheads="1"/>
          </p:cNvSpPr>
          <p:nvPr>
            <p:ph type="title"/>
          </p:nvPr>
        </p:nvSpPr>
        <p:spPr/>
        <p:txBody>
          <a:bodyPr/>
          <a:lstStyle/>
          <a:p>
            <a:r>
              <a:rPr lang="en-US" b="1" i="1" dirty="0" err="1"/>
              <a:t>i</a:t>
            </a:r>
            <a:r>
              <a:rPr lang="en-US" dirty="0"/>
              <a:t>–</a:t>
            </a:r>
            <a:r>
              <a:rPr lang="en-US" b="1" dirty="0"/>
              <a:t>v</a:t>
            </a:r>
            <a:r>
              <a:rPr lang="en-US" dirty="0"/>
              <a:t> Element Characteristics</a:t>
            </a:r>
          </a:p>
        </p:txBody>
      </p:sp>
      <p:sp>
        <p:nvSpPr>
          <p:cNvPr id="329734" name="Rectangle 6"/>
          <p:cNvSpPr>
            <a:spLocks noGrp="1" noChangeArrowheads="1"/>
          </p:cNvSpPr>
          <p:nvPr>
            <p:ph type="body" idx="1"/>
          </p:nvPr>
        </p:nvSpPr>
        <p:spPr>
          <a:xfrm>
            <a:off x="406400" y="1333500"/>
            <a:ext cx="8585200" cy="1409700"/>
          </a:xfrm>
        </p:spPr>
        <p:txBody>
          <a:bodyPr/>
          <a:lstStyle/>
          <a:p>
            <a:r>
              <a:rPr lang="en-US"/>
              <a:t>Power generated vs. power dissipated quadrants</a:t>
            </a:r>
          </a:p>
        </p:txBody>
      </p:sp>
      <p:grpSp>
        <p:nvGrpSpPr>
          <p:cNvPr id="329741" name="Group 13"/>
          <p:cNvGrpSpPr>
            <a:grpSpLocks/>
          </p:cNvGrpSpPr>
          <p:nvPr/>
        </p:nvGrpSpPr>
        <p:grpSpPr bwMode="auto">
          <a:xfrm>
            <a:off x="1903413" y="1979613"/>
            <a:ext cx="5864225" cy="4518025"/>
            <a:chOff x="863" y="1276"/>
            <a:chExt cx="3694" cy="2846"/>
          </a:xfrm>
        </p:grpSpPr>
        <p:graphicFrame>
          <p:nvGraphicFramePr>
            <p:cNvPr id="329732" name="Object 4"/>
            <p:cNvGraphicFramePr>
              <a:graphicFrameLocks noChangeAspect="1"/>
            </p:cNvGraphicFramePr>
            <p:nvPr/>
          </p:nvGraphicFramePr>
          <p:xfrm>
            <a:off x="863" y="1276"/>
            <a:ext cx="3694" cy="2846"/>
          </p:xfrm>
          <a:graphic>
            <a:graphicData uri="http://schemas.openxmlformats.org/presentationml/2006/ole">
              <p:oleObj spid="_x0000_s329732" name="Chart" r:id="rId3" imgW="6181674" imgH="4762459" progId="Excel.Sheet.8">
                <p:embed followColorScheme="full"/>
              </p:oleObj>
            </a:graphicData>
          </a:graphic>
        </p:graphicFrame>
        <p:sp>
          <p:nvSpPr>
            <p:cNvPr id="329735" name="Rectangle 7"/>
            <p:cNvSpPr>
              <a:spLocks noChangeArrowheads="1"/>
            </p:cNvSpPr>
            <p:nvPr/>
          </p:nvSpPr>
          <p:spPr bwMode="auto">
            <a:xfrm>
              <a:off x="1024" y="1728"/>
              <a:ext cx="1680" cy="1056"/>
            </a:xfrm>
            <a:prstGeom prst="rect">
              <a:avLst/>
            </a:prstGeom>
            <a:solidFill>
              <a:srgbClr val="800000">
                <a:alpha val="20000"/>
              </a:srgbClr>
            </a:solidFill>
            <a:ln w="12700">
              <a:solidFill>
                <a:schemeClr val="tx1"/>
              </a:solidFill>
              <a:miter lim="800000"/>
              <a:headEnd type="none" w="lg" len="lg"/>
              <a:tailEnd type="none" w="lg" len="lg"/>
            </a:ln>
            <a:effectLst/>
          </p:spPr>
          <p:txBody>
            <a:bodyPr wrap="none" anchor="ctr"/>
            <a:lstStyle/>
            <a:p>
              <a:r>
                <a:rPr lang="en-US" sz="2800"/>
                <a:t>Generated</a:t>
              </a:r>
            </a:p>
            <a:p>
              <a:r>
                <a:rPr lang="en-US" sz="2800"/>
                <a:t>(</a:t>
              </a:r>
              <a:r>
                <a:rPr lang="en-US" sz="2800" b="1"/>
                <a:t>sources</a:t>
              </a:r>
              <a:r>
                <a:rPr lang="en-US" sz="2800"/>
                <a:t>)</a:t>
              </a:r>
            </a:p>
          </p:txBody>
        </p:sp>
        <p:sp>
          <p:nvSpPr>
            <p:cNvPr id="329736" name="Rectangle 8"/>
            <p:cNvSpPr>
              <a:spLocks noChangeArrowheads="1"/>
            </p:cNvSpPr>
            <p:nvPr/>
          </p:nvSpPr>
          <p:spPr bwMode="auto">
            <a:xfrm>
              <a:off x="2704" y="2784"/>
              <a:ext cx="1680" cy="1056"/>
            </a:xfrm>
            <a:prstGeom prst="rect">
              <a:avLst/>
            </a:prstGeom>
            <a:solidFill>
              <a:srgbClr val="800000">
                <a:alpha val="20000"/>
              </a:srgbClr>
            </a:solidFill>
            <a:ln w="12700">
              <a:solidFill>
                <a:schemeClr val="tx1"/>
              </a:solidFill>
              <a:miter lim="800000"/>
              <a:headEnd type="none" w="lg" len="lg"/>
              <a:tailEnd type="none" w="lg" len="lg"/>
            </a:ln>
            <a:effectLst/>
          </p:spPr>
          <p:txBody>
            <a:bodyPr wrap="none" anchor="ctr"/>
            <a:lstStyle/>
            <a:p>
              <a:r>
                <a:rPr lang="en-US" sz="2800"/>
                <a:t>Generated</a:t>
              </a:r>
            </a:p>
            <a:p>
              <a:r>
                <a:rPr lang="en-US" sz="2800"/>
                <a:t>(</a:t>
              </a:r>
              <a:r>
                <a:rPr lang="en-US" sz="2800" b="1"/>
                <a:t>sources</a:t>
              </a:r>
              <a:r>
                <a:rPr lang="en-US" sz="2800"/>
                <a:t>)</a:t>
              </a:r>
            </a:p>
          </p:txBody>
        </p:sp>
        <p:sp>
          <p:nvSpPr>
            <p:cNvPr id="329737" name="Rectangle 9"/>
            <p:cNvSpPr>
              <a:spLocks noChangeArrowheads="1"/>
            </p:cNvSpPr>
            <p:nvPr/>
          </p:nvSpPr>
          <p:spPr bwMode="auto">
            <a:xfrm>
              <a:off x="1024" y="2784"/>
              <a:ext cx="1680" cy="1056"/>
            </a:xfrm>
            <a:prstGeom prst="rect">
              <a:avLst/>
            </a:prstGeom>
            <a:solidFill>
              <a:schemeClr val="tx1">
                <a:alpha val="20000"/>
              </a:schemeClr>
            </a:solidFill>
            <a:ln w="12700">
              <a:solidFill>
                <a:schemeClr val="tx1"/>
              </a:solidFill>
              <a:miter lim="800000"/>
              <a:headEnd type="none" w="lg" len="lg"/>
              <a:tailEnd type="none" w="lg" len="lg"/>
            </a:ln>
            <a:effectLst/>
          </p:spPr>
          <p:txBody>
            <a:bodyPr wrap="none" anchor="ctr"/>
            <a:lstStyle/>
            <a:p>
              <a:r>
                <a:rPr lang="en-US" sz="2800"/>
                <a:t>Dissipated</a:t>
              </a:r>
            </a:p>
            <a:p>
              <a:r>
                <a:rPr lang="en-US" sz="2800"/>
                <a:t>(</a:t>
              </a:r>
              <a:r>
                <a:rPr lang="en-US" sz="2800" b="1"/>
                <a:t>loads</a:t>
              </a:r>
              <a:r>
                <a:rPr lang="en-US" sz="2800"/>
                <a:t>)</a:t>
              </a:r>
            </a:p>
          </p:txBody>
        </p:sp>
        <p:sp>
          <p:nvSpPr>
            <p:cNvPr id="329738" name="Rectangle 10"/>
            <p:cNvSpPr>
              <a:spLocks noChangeArrowheads="1"/>
            </p:cNvSpPr>
            <p:nvPr/>
          </p:nvSpPr>
          <p:spPr bwMode="auto">
            <a:xfrm>
              <a:off x="2704" y="1728"/>
              <a:ext cx="1680" cy="1056"/>
            </a:xfrm>
            <a:prstGeom prst="rect">
              <a:avLst/>
            </a:prstGeom>
            <a:solidFill>
              <a:schemeClr val="tx1">
                <a:alpha val="20000"/>
              </a:schemeClr>
            </a:solidFill>
            <a:ln w="12700">
              <a:solidFill>
                <a:schemeClr val="tx1"/>
              </a:solidFill>
              <a:miter lim="800000"/>
              <a:headEnd type="none" w="lg" len="lg"/>
              <a:tailEnd type="none" w="lg" len="lg"/>
            </a:ln>
            <a:effectLst/>
          </p:spPr>
          <p:txBody>
            <a:bodyPr wrap="none" anchor="ctr"/>
            <a:lstStyle/>
            <a:p>
              <a:r>
                <a:rPr lang="en-US" sz="2800"/>
                <a:t>Dissipated</a:t>
              </a:r>
            </a:p>
            <a:p>
              <a:r>
                <a:rPr lang="en-US" sz="2800"/>
                <a:t>(</a:t>
              </a:r>
              <a:r>
                <a:rPr lang="en-US" sz="2800" b="1"/>
                <a:t>loads</a:t>
              </a:r>
              <a:r>
                <a:rPr lang="en-US" sz="2800"/>
                <a:t>)</a:t>
              </a:r>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a:t>ECEN 301</a:t>
            </a:r>
          </a:p>
        </p:txBody>
      </p:sp>
      <p:sp>
        <p:nvSpPr>
          <p:cNvPr id="9" name="Footer Placeholder 4"/>
          <p:cNvSpPr>
            <a:spLocks noGrp="1"/>
          </p:cNvSpPr>
          <p:nvPr>
            <p:ph type="ftr" sz="quarter" idx="11"/>
          </p:nvPr>
        </p:nvSpPr>
        <p:spPr/>
        <p:txBody>
          <a:bodyPr/>
          <a:lstStyle/>
          <a:p>
            <a:r>
              <a:rPr lang="en-US"/>
              <a:t>Discussion #3 – Electric Power</a:t>
            </a:r>
          </a:p>
        </p:txBody>
      </p:sp>
      <p:sp>
        <p:nvSpPr>
          <p:cNvPr id="10" name="Slide Number Placeholder 5"/>
          <p:cNvSpPr>
            <a:spLocks noGrp="1"/>
          </p:cNvSpPr>
          <p:nvPr>
            <p:ph type="sldNum" sz="quarter" idx="12"/>
          </p:nvPr>
        </p:nvSpPr>
        <p:spPr/>
        <p:txBody>
          <a:bodyPr/>
          <a:lstStyle/>
          <a:p>
            <a:pPr lvl="1"/>
            <a:fld id="{C91431DB-00A5-4FF3-994B-800BD5ED5B51}" type="slidenum">
              <a:rPr lang="en-US"/>
              <a:pPr lvl="1"/>
              <a:t>28</a:t>
            </a:fld>
            <a:endParaRPr lang="en-US"/>
          </a:p>
        </p:txBody>
      </p:sp>
      <p:sp>
        <p:nvSpPr>
          <p:cNvPr id="339970" name="Rectangle 2"/>
          <p:cNvSpPr>
            <a:spLocks noGrp="1" noChangeArrowheads="1"/>
          </p:cNvSpPr>
          <p:nvPr>
            <p:ph type="title"/>
          </p:nvPr>
        </p:nvSpPr>
        <p:spPr/>
        <p:txBody>
          <a:bodyPr/>
          <a:lstStyle/>
          <a:p>
            <a:r>
              <a:rPr lang="en-US" b="1" i="1" dirty="0" err="1" smtClean="0"/>
              <a:t>i</a:t>
            </a:r>
            <a:r>
              <a:rPr lang="en-US" dirty="0" smtClean="0"/>
              <a:t>–</a:t>
            </a:r>
            <a:r>
              <a:rPr lang="en-US" b="1" dirty="0" smtClean="0"/>
              <a:t>v</a:t>
            </a:r>
            <a:r>
              <a:rPr lang="en-US" dirty="0" smtClean="0"/>
              <a:t> Element Characteristics</a:t>
            </a:r>
            <a:endParaRPr lang="en-US" dirty="0"/>
          </a:p>
        </p:txBody>
      </p:sp>
      <p:sp>
        <p:nvSpPr>
          <p:cNvPr id="339971" name="Rectangle 3"/>
          <p:cNvSpPr>
            <a:spLocks noGrp="1" noChangeArrowheads="1"/>
          </p:cNvSpPr>
          <p:nvPr>
            <p:ph type="body" idx="1"/>
          </p:nvPr>
        </p:nvSpPr>
        <p:spPr>
          <a:xfrm>
            <a:off x="406400" y="1333500"/>
            <a:ext cx="8585200" cy="1409700"/>
          </a:xfrm>
        </p:spPr>
        <p:txBody>
          <a:bodyPr/>
          <a:lstStyle/>
          <a:p>
            <a:r>
              <a:rPr lang="en-US" dirty="0" smtClean="0"/>
              <a:t>Elements that source and dissipate power</a:t>
            </a:r>
          </a:p>
          <a:p>
            <a:pPr lvl="1"/>
            <a:r>
              <a:rPr lang="en-US" dirty="0" smtClean="0"/>
              <a:t>Photovoltaic </a:t>
            </a:r>
            <a:r>
              <a:rPr lang="en-US" dirty="0"/>
              <a:t>– solar cells, photodiodes, </a:t>
            </a:r>
            <a:r>
              <a:rPr lang="en-US" dirty="0" err="1"/>
              <a:t>photodetectors</a:t>
            </a:r>
            <a:endParaRPr lang="en-US" dirty="0"/>
          </a:p>
        </p:txBody>
      </p:sp>
      <p:grpSp>
        <p:nvGrpSpPr>
          <p:cNvPr id="11" name="Group 10"/>
          <p:cNvGrpSpPr/>
          <p:nvPr/>
        </p:nvGrpSpPr>
        <p:grpSpPr>
          <a:xfrm>
            <a:off x="2209800" y="2697162"/>
            <a:ext cx="5040313" cy="3779838"/>
            <a:chOff x="2209800" y="2468562"/>
            <a:chExt cx="5040313" cy="3779838"/>
          </a:xfrm>
        </p:grpSpPr>
        <p:pic>
          <p:nvPicPr>
            <p:cNvPr id="339972" name="Picture 4"/>
            <p:cNvPicPr>
              <a:picLocks noChangeAspect="1" noChangeArrowheads="1"/>
            </p:cNvPicPr>
            <p:nvPr/>
          </p:nvPicPr>
          <p:blipFill>
            <a:blip r:embed="rId2"/>
            <a:srcRect/>
            <a:stretch>
              <a:fillRect/>
            </a:stretch>
          </p:blipFill>
          <p:spPr bwMode="auto">
            <a:xfrm>
              <a:off x="2209800" y="2468562"/>
              <a:ext cx="5040313" cy="3779838"/>
            </a:xfrm>
            <a:prstGeom prst="rect">
              <a:avLst/>
            </a:prstGeom>
            <a:noFill/>
            <a:ln w="12700">
              <a:noFill/>
              <a:miter lim="800000"/>
              <a:headEnd type="none" w="lg" len="lg"/>
              <a:tailEnd type="none" w="lg" len="lg"/>
            </a:ln>
            <a:effectLst/>
          </p:spPr>
        </p:pic>
        <p:sp>
          <p:nvSpPr>
            <p:cNvPr id="339973" name="Text Box 5"/>
            <p:cNvSpPr txBox="1">
              <a:spLocks noChangeArrowheads="1"/>
            </p:cNvSpPr>
            <p:nvPr/>
          </p:nvSpPr>
          <p:spPr bwMode="auto">
            <a:xfrm>
              <a:off x="5257800" y="3421063"/>
              <a:ext cx="1035050" cy="366712"/>
            </a:xfrm>
            <a:prstGeom prst="rect">
              <a:avLst/>
            </a:prstGeom>
            <a:noFill/>
            <a:ln w="12700">
              <a:noFill/>
              <a:miter lim="800000"/>
              <a:headEnd type="none" w="lg" len="lg"/>
              <a:tailEnd type="none" w="lg" len="lg"/>
            </a:ln>
            <a:effectLst/>
          </p:spPr>
          <p:txBody>
            <a:bodyPr wrap="none">
              <a:spAutoFit/>
            </a:bodyPr>
            <a:lstStyle/>
            <a:p>
              <a:r>
                <a:rPr lang="en-US"/>
                <a:t>Dissipate</a:t>
              </a:r>
            </a:p>
          </p:txBody>
        </p:sp>
        <p:sp>
          <p:nvSpPr>
            <p:cNvPr id="339974" name="Text Box 6"/>
            <p:cNvSpPr txBox="1">
              <a:spLocks noChangeArrowheads="1"/>
            </p:cNvSpPr>
            <p:nvPr/>
          </p:nvSpPr>
          <p:spPr bwMode="auto">
            <a:xfrm>
              <a:off x="3200400" y="5029200"/>
              <a:ext cx="1035050" cy="366713"/>
            </a:xfrm>
            <a:prstGeom prst="rect">
              <a:avLst/>
            </a:prstGeom>
            <a:noFill/>
            <a:ln w="12700">
              <a:noFill/>
              <a:miter lim="800000"/>
              <a:headEnd type="none" w="lg" len="lg"/>
              <a:tailEnd type="none" w="lg" len="lg"/>
            </a:ln>
            <a:effectLst/>
          </p:spPr>
          <p:txBody>
            <a:bodyPr wrap="none">
              <a:spAutoFit/>
            </a:bodyPr>
            <a:lstStyle/>
            <a:p>
              <a:r>
                <a:rPr lang="en-US"/>
                <a:t>Dissipate</a:t>
              </a:r>
            </a:p>
          </p:txBody>
        </p:sp>
        <p:sp>
          <p:nvSpPr>
            <p:cNvPr id="339975" name="Text Box 7"/>
            <p:cNvSpPr txBox="1">
              <a:spLocks noChangeArrowheads="1"/>
            </p:cNvSpPr>
            <p:nvPr/>
          </p:nvSpPr>
          <p:spPr bwMode="auto">
            <a:xfrm>
              <a:off x="5105400" y="5029200"/>
              <a:ext cx="1009650" cy="366713"/>
            </a:xfrm>
            <a:prstGeom prst="rect">
              <a:avLst/>
            </a:prstGeom>
            <a:noFill/>
            <a:ln w="12700">
              <a:noFill/>
              <a:miter lim="800000"/>
              <a:headEnd type="none" w="lg" len="lg"/>
              <a:tailEnd type="none" w="lg" len="lg"/>
            </a:ln>
            <a:effectLst/>
          </p:spPr>
          <p:txBody>
            <a:bodyPr wrap="none">
              <a:spAutoFit/>
            </a:bodyPr>
            <a:lstStyle/>
            <a:p>
              <a:r>
                <a:rPr lang="en-US"/>
                <a:t>Generate</a:t>
              </a:r>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bwMode="auto">
          <a:xfrm>
            <a:off x="5867400" y="2552700"/>
            <a:ext cx="1676400" cy="952500"/>
          </a:xfrm>
          <a:prstGeom prst="rect">
            <a:avLst/>
          </a:prstGeom>
          <a:solidFill>
            <a:srgbClr val="FFFFFF"/>
          </a:solidFill>
          <a:ln w="12700" cap="flat" cmpd="sng" algn="ctr">
            <a:solidFill>
              <a:schemeClr val="tx1"/>
            </a:solidFill>
            <a:prstDash val="solid"/>
            <a:round/>
            <a:headEnd type="none" w="lg" len="lg"/>
            <a:tailEnd type="stealth" w="lg" len="lg"/>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1600200" y="2552700"/>
            <a:ext cx="1676400" cy="952500"/>
          </a:xfrm>
          <a:prstGeom prst="rect">
            <a:avLst/>
          </a:prstGeom>
          <a:solidFill>
            <a:srgbClr val="FFFFFF"/>
          </a:solidFill>
          <a:ln w="12700" cap="flat" cmpd="sng" algn="ctr">
            <a:solidFill>
              <a:schemeClr val="tx1"/>
            </a:solidFill>
            <a:prstDash val="solid"/>
            <a:round/>
            <a:headEnd type="none" w="lg" len="lg"/>
            <a:tailEnd type="stealth" w="lg" len="lg"/>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7" name="Date Placeholder 4"/>
          <p:cNvSpPr>
            <a:spLocks noGrp="1"/>
          </p:cNvSpPr>
          <p:nvPr>
            <p:ph type="dt" sz="half" idx="10"/>
          </p:nvPr>
        </p:nvSpPr>
        <p:spPr/>
        <p:txBody>
          <a:bodyPr/>
          <a:lstStyle/>
          <a:p>
            <a:r>
              <a:rPr lang="en-US"/>
              <a:t>ECEN 301</a:t>
            </a:r>
          </a:p>
        </p:txBody>
      </p:sp>
      <p:sp>
        <p:nvSpPr>
          <p:cNvPr id="8" name="Footer Placeholder 5"/>
          <p:cNvSpPr>
            <a:spLocks noGrp="1"/>
          </p:cNvSpPr>
          <p:nvPr>
            <p:ph type="ftr" sz="quarter" idx="11"/>
          </p:nvPr>
        </p:nvSpPr>
        <p:spPr/>
        <p:txBody>
          <a:bodyPr/>
          <a:lstStyle/>
          <a:p>
            <a:r>
              <a:rPr lang="en-US"/>
              <a:t>Discussion #3 – Electric Power</a:t>
            </a:r>
          </a:p>
        </p:txBody>
      </p:sp>
      <p:sp>
        <p:nvSpPr>
          <p:cNvPr id="9" name="Slide Number Placeholder 6"/>
          <p:cNvSpPr>
            <a:spLocks noGrp="1"/>
          </p:cNvSpPr>
          <p:nvPr>
            <p:ph type="sldNum" sz="quarter" idx="12"/>
          </p:nvPr>
        </p:nvSpPr>
        <p:spPr/>
        <p:txBody>
          <a:bodyPr/>
          <a:lstStyle/>
          <a:p>
            <a:pPr lvl="1"/>
            <a:fld id="{D35B104D-9F90-4BFF-BD3E-133D33BF6B4D}" type="slidenum">
              <a:rPr lang="en-US"/>
              <a:pPr lvl="1"/>
              <a:t>29</a:t>
            </a:fld>
            <a:endParaRPr lang="en-US"/>
          </a:p>
        </p:txBody>
      </p:sp>
      <p:sp>
        <p:nvSpPr>
          <p:cNvPr id="332802" name="Rectangle 2"/>
          <p:cNvSpPr>
            <a:spLocks noGrp="1" noChangeArrowheads="1"/>
          </p:cNvSpPr>
          <p:nvPr>
            <p:ph type="title"/>
          </p:nvPr>
        </p:nvSpPr>
        <p:spPr/>
        <p:txBody>
          <a:bodyPr/>
          <a:lstStyle/>
          <a:p>
            <a:r>
              <a:rPr lang="en-US" b="1" i="1"/>
              <a:t>i</a:t>
            </a:r>
            <a:r>
              <a:rPr lang="en-US"/>
              <a:t>–</a:t>
            </a:r>
            <a:r>
              <a:rPr lang="en-US" b="1"/>
              <a:t>v</a:t>
            </a:r>
            <a:r>
              <a:rPr lang="en-US"/>
              <a:t> Element Characteristics</a:t>
            </a:r>
          </a:p>
        </p:txBody>
      </p:sp>
      <p:sp>
        <p:nvSpPr>
          <p:cNvPr id="332803" name="Rectangle 3"/>
          <p:cNvSpPr>
            <a:spLocks noGrp="1" noChangeArrowheads="1"/>
          </p:cNvSpPr>
          <p:nvPr>
            <p:ph type="body" sz="half" idx="1"/>
          </p:nvPr>
        </p:nvSpPr>
        <p:spPr>
          <a:xfrm>
            <a:off x="406400" y="1333500"/>
            <a:ext cx="4089400" cy="876300"/>
          </a:xfrm>
        </p:spPr>
        <p:txBody>
          <a:bodyPr/>
          <a:lstStyle/>
          <a:p>
            <a:r>
              <a:rPr lang="en-US" sz="2800" dirty="0"/>
              <a:t>Ideal </a:t>
            </a:r>
            <a:r>
              <a:rPr lang="en-US" sz="2800" dirty="0" smtClean="0"/>
              <a:t>DC current </a:t>
            </a:r>
            <a:r>
              <a:rPr lang="en-US" sz="2800" dirty="0"/>
              <a:t>source</a:t>
            </a:r>
          </a:p>
          <a:p>
            <a:pPr lvl="1"/>
            <a:r>
              <a:rPr lang="en-US" sz="2400" dirty="0"/>
              <a:t>3A source</a:t>
            </a:r>
          </a:p>
        </p:txBody>
      </p:sp>
      <p:graphicFrame>
        <p:nvGraphicFramePr>
          <p:cNvPr id="332804" name="Object 4"/>
          <p:cNvGraphicFramePr>
            <a:graphicFrameLocks noChangeAspect="1"/>
          </p:cNvGraphicFramePr>
          <p:nvPr>
            <p:ph sz="half" idx="2"/>
          </p:nvPr>
        </p:nvGraphicFramePr>
        <p:xfrm>
          <a:off x="914400" y="3495675"/>
          <a:ext cx="3086100" cy="2543175"/>
        </p:xfrm>
        <a:graphic>
          <a:graphicData uri="http://schemas.openxmlformats.org/presentationml/2006/ole">
            <p:oleObj spid="_x0000_s332804" name="Worksheet" r:id="rId3" imgW="8572500" imgH="7067512" progId="Excel.Sheet.8">
              <p:embed followColorScheme="full"/>
            </p:oleObj>
          </a:graphicData>
        </a:graphic>
      </p:graphicFrame>
      <p:sp>
        <p:nvSpPr>
          <p:cNvPr id="332806" name="Rectangle 6"/>
          <p:cNvSpPr>
            <a:spLocks noChangeArrowheads="1"/>
          </p:cNvSpPr>
          <p:nvPr/>
        </p:nvSpPr>
        <p:spPr bwMode="auto">
          <a:xfrm>
            <a:off x="4711700" y="1333500"/>
            <a:ext cx="4051300" cy="876300"/>
          </a:xfrm>
          <a:prstGeom prst="rect">
            <a:avLst/>
          </a:prstGeom>
          <a:noFill/>
          <a:ln w="9525">
            <a:noFill/>
            <a:miter lim="800000"/>
            <a:headEnd/>
            <a:tailEnd/>
          </a:ln>
          <a:effectLst/>
        </p:spPr>
        <p:txBody>
          <a:bodyPr lIns="92075" tIns="46038" rIns="92075" bIns="46038"/>
          <a:lstStyle/>
          <a:p>
            <a:pPr marL="342900" indent="-342900" algn="l">
              <a:spcBef>
                <a:spcPct val="20000"/>
              </a:spcBef>
              <a:buClr>
                <a:srgbClr val="ACA964"/>
              </a:buClr>
              <a:buFont typeface="Monotype Sorts" pitchFamily="2" charset="2"/>
              <a:buChar char="u"/>
            </a:pPr>
            <a:r>
              <a:rPr lang="en-US" sz="2800" dirty="0">
                <a:solidFill>
                  <a:schemeClr val="bg2"/>
                </a:solidFill>
              </a:rPr>
              <a:t>Ideal </a:t>
            </a:r>
            <a:r>
              <a:rPr lang="en-US" sz="2800" dirty="0" smtClean="0">
                <a:solidFill>
                  <a:schemeClr val="bg2"/>
                </a:solidFill>
              </a:rPr>
              <a:t>DC voltage </a:t>
            </a:r>
            <a:r>
              <a:rPr lang="en-US" sz="2800" dirty="0">
                <a:solidFill>
                  <a:schemeClr val="bg2"/>
                </a:solidFill>
              </a:rPr>
              <a:t>source</a:t>
            </a:r>
          </a:p>
          <a:p>
            <a:pPr marL="742950" lvl="1" indent="-285750" algn="l">
              <a:spcBef>
                <a:spcPct val="20000"/>
              </a:spcBef>
              <a:buClr>
                <a:srgbClr val="ACA964"/>
              </a:buClr>
              <a:buFont typeface="Monotype Sorts" pitchFamily="2" charset="2"/>
              <a:buChar char="Ù"/>
            </a:pPr>
            <a:r>
              <a:rPr lang="en-US" sz="2400" dirty="0">
                <a:solidFill>
                  <a:schemeClr val="bg2"/>
                </a:solidFill>
              </a:rPr>
              <a:t>6V source</a:t>
            </a:r>
          </a:p>
        </p:txBody>
      </p:sp>
      <p:graphicFrame>
        <p:nvGraphicFramePr>
          <p:cNvPr id="332807" name="Object 7"/>
          <p:cNvGraphicFramePr>
            <a:graphicFrameLocks noChangeAspect="1"/>
          </p:cNvGraphicFramePr>
          <p:nvPr/>
        </p:nvGraphicFramePr>
        <p:xfrm>
          <a:off x="5105400" y="3543300"/>
          <a:ext cx="3067050" cy="2552700"/>
        </p:xfrm>
        <a:graphic>
          <a:graphicData uri="http://schemas.openxmlformats.org/presentationml/2006/ole">
            <p:oleObj spid="_x0000_s332807" name="Chart" r:id="rId4" imgW="8515236" imgH="7086714" progId="Excel.Sheet.8">
              <p:embed followColorScheme="full"/>
            </p:oleObj>
          </a:graphicData>
        </a:graphic>
      </p:graphicFrame>
      <p:grpSp>
        <p:nvGrpSpPr>
          <p:cNvPr id="20" name="Group 19"/>
          <p:cNvGrpSpPr/>
          <p:nvPr/>
        </p:nvGrpSpPr>
        <p:grpSpPr>
          <a:xfrm>
            <a:off x="6077160" y="2641600"/>
            <a:ext cx="1276140" cy="768350"/>
            <a:chOff x="2090948" y="4357688"/>
            <a:chExt cx="1276140" cy="768350"/>
          </a:xfrm>
        </p:grpSpPr>
        <p:sp>
          <p:nvSpPr>
            <p:cNvPr id="21" name="Oval 4"/>
            <p:cNvSpPr>
              <a:spLocks noChangeArrowheads="1"/>
            </p:cNvSpPr>
            <p:nvPr/>
          </p:nvSpPr>
          <p:spPr bwMode="auto">
            <a:xfrm>
              <a:off x="2593975" y="4398963"/>
              <a:ext cx="773113" cy="727075"/>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2" name="Text Box 5"/>
            <p:cNvSpPr txBox="1">
              <a:spLocks noChangeArrowheads="1"/>
            </p:cNvSpPr>
            <p:nvPr/>
          </p:nvSpPr>
          <p:spPr bwMode="auto">
            <a:xfrm>
              <a:off x="2827338" y="4357688"/>
              <a:ext cx="312738" cy="366713"/>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3" name="Text Box 6"/>
            <p:cNvSpPr txBox="1">
              <a:spLocks noChangeArrowheads="1"/>
            </p:cNvSpPr>
            <p:nvPr/>
          </p:nvSpPr>
          <p:spPr bwMode="auto">
            <a:xfrm>
              <a:off x="2827338" y="4664075"/>
              <a:ext cx="298450" cy="365125"/>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24" name="Text Box 16"/>
            <p:cNvSpPr txBox="1">
              <a:spLocks noChangeArrowheads="1"/>
            </p:cNvSpPr>
            <p:nvPr/>
          </p:nvSpPr>
          <p:spPr bwMode="auto">
            <a:xfrm>
              <a:off x="2090948" y="4490978"/>
              <a:ext cx="437940" cy="400110"/>
            </a:xfrm>
            <a:prstGeom prst="rect">
              <a:avLst/>
            </a:prstGeom>
            <a:noFill/>
            <a:ln w="12700">
              <a:noFill/>
              <a:miter lim="800000"/>
              <a:headEnd type="none" w="lg" len="lg"/>
              <a:tailEnd type="none" w="lg" len="lg"/>
            </a:ln>
            <a:effectLst/>
          </p:spPr>
          <p:txBody>
            <a:bodyPr wrap="none">
              <a:spAutoFit/>
            </a:bodyPr>
            <a:lstStyle/>
            <a:p>
              <a:r>
                <a:rPr lang="en-US" sz="2000" b="1" dirty="0" smtClean="0"/>
                <a:t>V</a:t>
              </a:r>
              <a:r>
                <a:rPr lang="en-US" sz="2000" b="1" baseline="-25000" dirty="0" smtClean="0"/>
                <a:t>s</a:t>
              </a:r>
              <a:endParaRPr lang="en-US" sz="2000" b="1" dirty="0"/>
            </a:p>
          </p:txBody>
        </p:sp>
      </p:grpSp>
      <p:grpSp>
        <p:nvGrpSpPr>
          <p:cNvPr id="25" name="Group 24"/>
          <p:cNvGrpSpPr/>
          <p:nvPr/>
        </p:nvGrpSpPr>
        <p:grpSpPr>
          <a:xfrm>
            <a:off x="1782222" y="2667000"/>
            <a:ext cx="1240378" cy="727075"/>
            <a:chOff x="2126710" y="4398963"/>
            <a:chExt cx="1240378" cy="727075"/>
          </a:xfrm>
        </p:grpSpPr>
        <p:sp>
          <p:nvSpPr>
            <p:cNvPr id="26" name="Oval 5"/>
            <p:cNvSpPr>
              <a:spLocks noChangeArrowheads="1"/>
            </p:cNvSpPr>
            <p:nvPr/>
          </p:nvSpPr>
          <p:spPr bwMode="auto">
            <a:xfrm>
              <a:off x="2593975" y="4398963"/>
              <a:ext cx="773113" cy="727075"/>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7" name="Text Box 15"/>
            <p:cNvSpPr txBox="1">
              <a:spLocks noChangeArrowheads="1"/>
            </p:cNvSpPr>
            <p:nvPr/>
          </p:nvSpPr>
          <p:spPr bwMode="auto">
            <a:xfrm>
              <a:off x="2126710" y="4511675"/>
              <a:ext cx="351378" cy="400110"/>
            </a:xfrm>
            <a:prstGeom prst="rect">
              <a:avLst/>
            </a:prstGeom>
            <a:noFill/>
            <a:ln w="12700">
              <a:noFill/>
              <a:miter lim="800000"/>
              <a:headEnd type="none" w="lg" len="lg"/>
              <a:tailEnd type="none" w="lg" len="lg"/>
            </a:ln>
            <a:effectLst/>
          </p:spPr>
          <p:txBody>
            <a:bodyPr wrap="none">
              <a:spAutoFit/>
            </a:bodyPr>
            <a:lstStyle/>
            <a:p>
              <a:r>
                <a:rPr lang="en-US" sz="2000" b="1" dirty="0" smtClean="0"/>
                <a:t>I</a:t>
              </a:r>
              <a:r>
                <a:rPr lang="en-US" sz="2000" b="1" baseline="-25000" dirty="0" smtClean="0"/>
                <a:t>s</a:t>
              </a:r>
              <a:endParaRPr lang="en-US" sz="2000" b="1" baseline="-25000" dirty="0"/>
            </a:p>
          </p:txBody>
        </p:sp>
        <p:sp>
          <p:nvSpPr>
            <p:cNvPr id="28" name="Line 21"/>
            <p:cNvSpPr>
              <a:spLocks noChangeShapeType="1"/>
            </p:cNvSpPr>
            <p:nvPr/>
          </p:nvSpPr>
          <p:spPr bwMode="auto">
            <a:xfrm flipV="1">
              <a:off x="2971800" y="4572000"/>
              <a:ext cx="0" cy="381000"/>
            </a:xfrm>
            <a:prstGeom prst="line">
              <a:avLst/>
            </a:prstGeom>
            <a:noFill/>
            <a:ln w="12700">
              <a:solidFill>
                <a:schemeClr val="tx1"/>
              </a:solidFill>
              <a:round/>
              <a:headEnd type="none" w="lg" len="lg"/>
              <a:tailEnd type="stealth" w="lg" len="lg"/>
            </a:ln>
            <a:effectLst/>
          </p:spPr>
          <p:txBody>
            <a:bodyPr/>
            <a:lstStyle/>
            <a:p>
              <a:endParaRPr 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Grp="1" noChangeArrowheads="1"/>
          </p:cNvSpPr>
          <p:nvPr>
            <p:ph type="dt" sz="half" idx="2"/>
          </p:nvPr>
        </p:nvSpPr>
        <p:spPr/>
        <p:txBody>
          <a:bodyPr/>
          <a:lstStyle/>
          <a:p>
            <a:r>
              <a:rPr lang="en-US"/>
              <a:t>ECEN 301</a:t>
            </a:r>
          </a:p>
        </p:txBody>
      </p:sp>
      <p:sp>
        <p:nvSpPr>
          <p:cNvPr id="4" name="Rectangle 9"/>
          <p:cNvSpPr>
            <a:spLocks noGrp="1" noChangeArrowheads="1"/>
          </p:cNvSpPr>
          <p:nvPr>
            <p:ph type="ftr" sz="quarter" idx="3"/>
          </p:nvPr>
        </p:nvSpPr>
        <p:spPr/>
        <p:txBody>
          <a:bodyPr/>
          <a:lstStyle/>
          <a:p>
            <a:r>
              <a:rPr lang="en-US"/>
              <a:t>Discussion #3 – Electric Power</a:t>
            </a:r>
          </a:p>
        </p:txBody>
      </p:sp>
      <p:sp>
        <p:nvSpPr>
          <p:cNvPr id="5" name="Rectangle 10"/>
          <p:cNvSpPr>
            <a:spLocks noGrp="1" noChangeArrowheads="1"/>
          </p:cNvSpPr>
          <p:nvPr>
            <p:ph type="sldNum" sz="quarter" idx="4"/>
          </p:nvPr>
        </p:nvSpPr>
        <p:spPr/>
        <p:txBody>
          <a:bodyPr/>
          <a:lstStyle/>
          <a:p>
            <a:pPr lvl="1"/>
            <a:fld id="{D54C5802-3C35-462F-BF99-88DE5673EC5E}" type="slidenum">
              <a:rPr lang="en-US"/>
              <a:pPr lvl="1"/>
              <a:t>3</a:t>
            </a:fld>
            <a:endParaRPr lang="en-US"/>
          </a:p>
        </p:txBody>
      </p:sp>
      <p:sp>
        <p:nvSpPr>
          <p:cNvPr id="122912" name="Rectangle 2080"/>
          <p:cNvSpPr>
            <a:spLocks noGrp="1" noChangeArrowheads="1"/>
          </p:cNvSpPr>
          <p:nvPr>
            <p:ph type="ctrTitle"/>
          </p:nvPr>
        </p:nvSpPr>
        <p:spPr/>
        <p:txBody>
          <a:bodyPr/>
          <a:lstStyle/>
          <a:p>
            <a:r>
              <a:rPr lang="en-US"/>
              <a:t>Lecture 3 – Electric Power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Date Placeholder 4"/>
          <p:cNvSpPr>
            <a:spLocks noGrp="1"/>
          </p:cNvSpPr>
          <p:nvPr>
            <p:ph type="dt" sz="half" idx="10"/>
          </p:nvPr>
        </p:nvSpPr>
        <p:spPr/>
        <p:txBody>
          <a:bodyPr/>
          <a:lstStyle/>
          <a:p>
            <a:r>
              <a:rPr lang="en-US"/>
              <a:t>ECEN 301</a:t>
            </a:r>
          </a:p>
        </p:txBody>
      </p:sp>
      <p:sp>
        <p:nvSpPr>
          <p:cNvPr id="29" name="Footer Placeholder 5"/>
          <p:cNvSpPr>
            <a:spLocks noGrp="1"/>
          </p:cNvSpPr>
          <p:nvPr>
            <p:ph type="ftr" sz="quarter" idx="11"/>
          </p:nvPr>
        </p:nvSpPr>
        <p:spPr/>
        <p:txBody>
          <a:bodyPr/>
          <a:lstStyle/>
          <a:p>
            <a:r>
              <a:rPr lang="en-US"/>
              <a:t>Discussion #3 – Electric Power</a:t>
            </a:r>
          </a:p>
        </p:txBody>
      </p:sp>
      <p:sp>
        <p:nvSpPr>
          <p:cNvPr id="30" name="Slide Number Placeholder 6"/>
          <p:cNvSpPr>
            <a:spLocks noGrp="1"/>
          </p:cNvSpPr>
          <p:nvPr>
            <p:ph type="sldNum" sz="quarter" idx="12"/>
          </p:nvPr>
        </p:nvSpPr>
        <p:spPr/>
        <p:txBody>
          <a:bodyPr/>
          <a:lstStyle/>
          <a:p>
            <a:pPr lvl="1"/>
            <a:fld id="{3F5AFFA8-9CBE-4778-AC8A-26508F7717EA}" type="slidenum">
              <a:rPr lang="en-US"/>
              <a:pPr lvl="1"/>
              <a:t>4</a:t>
            </a:fld>
            <a:endParaRPr lang="en-US"/>
          </a:p>
        </p:txBody>
      </p:sp>
      <p:sp>
        <p:nvSpPr>
          <p:cNvPr id="335874" name="Rectangle 2"/>
          <p:cNvSpPr>
            <a:spLocks noGrp="1" noChangeArrowheads="1"/>
          </p:cNvSpPr>
          <p:nvPr>
            <p:ph type="title"/>
          </p:nvPr>
        </p:nvSpPr>
        <p:spPr/>
        <p:txBody>
          <a:bodyPr/>
          <a:lstStyle/>
          <a:p>
            <a:r>
              <a:rPr lang="en-US"/>
              <a:t>Energy vs. Power</a:t>
            </a:r>
          </a:p>
        </p:txBody>
      </p:sp>
      <p:sp>
        <p:nvSpPr>
          <p:cNvPr id="335875" name="Rectangle 3"/>
          <p:cNvSpPr>
            <a:spLocks noGrp="1" noChangeArrowheads="1"/>
          </p:cNvSpPr>
          <p:nvPr>
            <p:ph type="body" sz="half" idx="1"/>
          </p:nvPr>
        </p:nvSpPr>
        <p:spPr>
          <a:xfrm>
            <a:off x="406400" y="1333500"/>
            <a:ext cx="8128000" cy="1790700"/>
          </a:xfrm>
        </p:spPr>
        <p:txBody>
          <a:bodyPr/>
          <a:lstStyle/>
          <a:p>
            <a:pPr>
              <a:lnSpc>
                <a:spcPct val="80000"/>
              </a:lnSpc>
            </a:pPr>
            <a:r>
              <a:rPr lang="en-US" sz="2400"/>
              <a:t>Consider filling a pool of water</a:t>
            </a:r>
          </a:p>
          <a:p>
            <a:pPr lvl="1">
              <a:lnSpc>
                <a:spcPct val="80000"/>
              </a:lnSpc>
            </a:pPr>
            <a:r>
              <a:rPr lang="en-US" sz="2000"/>
              <a:t>The </a:t>
            </a:r>
            <a:r>
              <a:rPr lang="en-US" sz="2000" b="1"/>
              <a:t>rate</a:t>
            </a:r>
            <a:r>
              <a:rPr lang="en-US" sz="2000"/>
              <a:t> (</a:t>
            </a:r>
            <a:r>
              <a:rPr lang="en-US" sz="2000" b="1"/>
              <a:t>power</a:t>
            </a:r>
            <a:r>
              <a:rPr lang="en-US" sz="2000"/>
              <a:t>) at which the water comes out determines how long it will take to fill the pool</a:t>
            </a:r>
          </a:p>
          <a:p>
            <a:pPr lvl="1">
              <a:lnSpc>
                <a:spcPct val="80000"/>
              </a:lnSpc>
            </a:pPr>
            <a:r>
              <a:rPr lang="en-US" sz="2000"/>
              <a:t>The water that has filled the pool represents </a:t>
            </a:r>
            <a:r>
              <a:rPr lang="en-US" sz="2000" b="1"/>
              <a:t>energy</a:t>
            </a:r>
          </a:p>
          <a:p>
            <a:pPr lvl="1">
              <a:lnSpc>
                <a:spcPct val="80000"/>
              </a:lnSpc>
            </a:pPr>
            <a:r>
              <a:rPr lang="en-US" sz="2000"/>
              <a:t>Both pools have the same amount of water (</a:t>
            </a:r>
            <a:r>
              <a:rPr lang="en-US" sz="2000" b="1"/>
              <a:t>energy</a:t>
            </a:r>
            <a:r>
              <a:rPr lang="en-US" sz="2000"/>
              <a:t>) – the rate at which they were filled (</a:t>
            </a:r>
            <a:r>
              <a:rPr lang="en-US" sz="2000" b="1"/>
              <a:t>power</a:t>
            </a:r>
            <a:r>
              <a:rPr lang="en-US" sz="2000"/>
              <a:t>) was different</a:t>
            </a:r>
          </a:p>
        </p:txBody>
      </p:sp>
      <p:grpSp>
        <p:nvGrpSpPr>
          <p:cNvPr id="335916" name="Group 44"/>
          <p:cNvGrpSpPr>
            <a:grpSpLocks/>
          </p:cNvGrpSpPr>
          <p:nvPr/>
        </p:nvGrpSpPr>
        <p:grpSpPr bwMode="auto">
          <a:xfrm>
            <a:off x="990600" y="3351213"/>
            <a:ext cx="2997200" cy="2744787"/>
            <a:chOff x="624" y="2111"/>
            <a:chExt cx="1888" cy="1729"/>
          </a:xfrm>
        </p:grpSpPr>
        <p:sp>
          <p:nvSpPr>
            <p:cNvPr id="335897" name="Oval 25"/>
            <p:cNvSpPr>
              <a:spLocks noChangeArrowheads="1"/>
            </p:cNvSpPr>
            <p:nvPr/>
          </p:nvSpPr>
          <p:spPr bwMode="auto">
            <a:xfrm>
              <a:off x="831" y="3023"/>
              <a:ext cx="1680" cy="288"/>
            </a:xfrm>
            <a:prstGeom prst="ellipse">
              <a:avLst/>
            </a:prstGeom>
            <a:solidFill>
              <a:srgbClr val="8495A9">
                <a:alpha val="50000"/>
              </a:srgbClr>
            </a:solidFill>
            <a:ln w="12700">
              <a:solidFill>
                <a:schemeClr val="tx1"/>
              </a:solidFill>
              <a:round/>
              <a:headEnd type="none" w="lg" len="lg"/>
              <a:tailEnd type="none" w="lg" len="lg"/>
            </a:ln>
            <a:effectLst/>
          </p:spPr>
          <p:txBody>
            <a:bodyPr wrap="none" anchor="ctr"/>
            <a:lstStyle/>
            <a:p>
              <a:endParaRPr lang="en-US"/>
            </a:p>
          </p:txBody>
        </p:sp>
        <p:sp>
          <p:nvSpPr>
            <p:cNvPr id="335898" name="Arc 26"/>
            <p:cNvSpPr>
              <a:spLocks/>
            </p:cNvSpPr>
            <p:nvPr/>
          </p:nvSpPr>
          <p:spPr bwMode="auto">
            <a:xfrm>
              <a:off x="832" y="3690"/>
              <a:ext cx="1680" cy="149"/>
            </a:xfrm>
            <a:custGeom>
              <a:avLst/>
              <a:gdLst>
                <a:gd name="G0" fmla="+- 21593 0 0"/>
                <a:gd name="G1" fmla="+- 757 0 0"/>
                <a:gd name="G2" fmla="+- 21600 0 0"/>
                <a:gd name="T0" fmla="*/ 43180 w 43193"/>
                <a:gd name="T1" fmla="*/ 0 h 22357"/>
                <a:gd name="T2" fmla="*/ 0 w 43193"/>
                <a:gd name="T3" fmla="*/ 1289 h 22357"/>
                <a:gd name="T4" fmla="*/ 21593 w 43193"/>
                <a:gd name="T5" fmla="*/ 757 h 22357"/>
              </a:gdLst>
              <a:ahLst/>
              <a:cxnLst>
                <a:cxn ang="0">
                  <a:pos x="T0" y="T1"/>
                </a:cxn>
                <a:cxn ang="0">
                  <a:pos x="T2" y="T3"/>
                </a:cxn>
                <a:cxn ang="0">
                  <a:pos x="T4" y="T5"/>
                </a:cxn>
              </a:cxnLst>
              <a:rect l="0" t="0" r="r" b="b"/>
              <a:pathLst>
                <a:path w="43193" h="22357" fill="none" extrusionOk="0">
                  <a:moveTo>
                    <a:pt x="43179" y="0"/>
                  </a:moveTo>
                  <a:cubicBezTo>
                    <a:pt x="43188" y="252"/>
                    <a:pt x="43193" y="504"/>
                    <a:pt x="43193" y="757"/>
                  </a:cubicBezTo>
                  <a:cubicBezTo>
                    <a:pt x="43193" y="12686"/>
                    <a:pt x="33522" y="22357"/>
                    <a:pt x="21593" y="22357"/>
                  </a:cubicBezTo>
                  <a:cubicBezTo>
                    <a:pt x="9870" y="22357"/>
                    <a:pt x="288" y="13007"/>
                    <a:pt x="-1" y="1289"/>
                  </a:cubicBezTo>
                </a:path>
                <a:path w="43193" h="22357" stroke="0" extrusionOk="0">
                  <a:moveTo>
                    <a:pt x="43179" y="0"/>
                  </a:moveTo>
                  <a:cubicBezTo>
                    <a:pt x="43188" y="252"/>
                    <a:pt x="43193" y="504"/>
                    <a:pt x="43193" y="757"/>
                  </a:cubicBezTo>
                  <a:cubicBezTo>
                    <a:pt x="43193" y="12686"/>
                    <a:pt x="33522" y="22357"/>
                    <a:pt x="21593" y="22357"/>
                  </a:cubicBezTo>
                  <a:cubicBezTo>
                    <a:pt x="9870" y="22357"/>
                    <a:pt x="288" y="13007"/>
                    <a:pt x="-1" y="1289"/>
                  </a:cubicBezTo>
                  <a:lnTo>
                    <a:pt x="21593" y="757"/>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35899" name="Line 27"/>
            <p:cNvSpPr>
              <a:spLocks noChangeShapeType="1"/>
            </p:cNvSpPr>
            <p:nvPr/>
          </p:nvSpPr>
          <p:spPr bwMode="auto">
            <a:xfrm>
              <a:off x="831" y="3167"/>
              <a:ext cx="0" cy="528"/>
            </a:xfrm>
            <a:prstGeom prst="line">
              <a:avLst/>
            </a:prstGeom>
            <a:noFill/>
            <a:ln w="12700">
              <a:solidFill>
                <a:schemeClr val="tx1"/>
              </a:solidFill>
              <a:round/>
              <a:headEnd type="none" w="lg" len="lg"/>
              <a:tailEnd type="none" w="lg" len="lg"/>
            </a:ln>
            <a:effectLst/>
          </p:spPr>
          <p:txBody>
            <a:bodyPr/>
            <a:lstStyle/>
            <a:p>
              <a:endParaRPr lang="en-US"/>
            </a:p>
          </p:txBody>
        </p:sp>
        <p:sp>
          <p:nvSpPr>
            <p:cNvPr id="335900" name="Line 28"/>
            <p:cNvSpPr>
              <a:spLocks noChangeShapeType="1"/>
            </p:cNvSpPr>
            <p:nvPr/>
          </p:nvSpPr>
          <p:spPr bwMode="auto">
            <a:xfrm>
              <a:off x="2511" y="3167"/>
              <a:ext cx="0" cy="528"/>
            </a:xfrm>
            <a:prstGeom prst="line">
              <a:avLst/>
            </a:prstGeom>
            <a:noFill/>
            <a:ln w="12700">
              <a:solidFill>
                <a:schemeClr val="tx1"/>
              </a:solidFill>
              <a:round/>
              <a:headEnd type="none" w="lg" len="lg"/>
              <a:tailEnd type="none" w="lg" len="lg"/>
            </a:ln>
            <a:effectLst/>
          </p:spPr>
          <p:txBody>
            <a:bodyPr/>
            <a:lstStyle/>
            <a:p>
              <a:endParaRPr lang="en-US"/>
            </a:p>
          </p:txBody>
        </p:sp>
        <p:sp>
          <p:nvSpPr>
            <p:cNvPr id="335902" name="Freeform 30"/>
            <p:cNvSpPr>
              <a:spLocks/>
            </p:cNvSpPr>
            <p:nvPr/>
          </p:nvSpPr>
          <p:spPr bwMode="auto">
            <a:xfrm>
              <a:off x="1069" y="3214"/>
              <a:ext cx="1203" cy="91"/>
            </a:xfrm>
            <a:custGeom>
              <a:avLst/>
              <a:gdLst/>
              <a:ahLst/>
              <a:cxnLst>
                <a:cxn ang="0">
                  <a:pos x="0" y="46"/>
                </a:cxn>
                <a:cxn ang="0">
                  <a:pos x="156" y="28"/>
                </a:cxn>
                <a:cxn ang="0">
                  <a:pos x="273" y="16"/>
                </a:cxn>
                <a:cxn ang="0">
                  <a:pos x="468" y="7"/>
                </a:cxn>
                <a:cxn ang="0">
                  <a:pos x="900" y="10"/>
                </a:cxn>
                <a:cxn ang="0">
                  <a:pos x="1110" y="25"/>
                </a:cxn>
                <a:cxn ang="0">
                  <a:pos x="1203" y="43"/>
                </a:cxn>
                <a:cxn ang="0">
                  <a:pos x="1155" y="55"/>
                </a:cxn>
                <a:cxn ang="0">
                  <a:pos x="1017" y="70"/>
                </a:cxn>
                <a:cxn ang="0">
                  <a:pos x="669" y="91"/>
                </a:cxn>
                <a:cxn ang="0">
                  <a:pos x="270" y="79"/>
                </a:cxn>
                <a:cxn ang="0">
                  <a:pos x="75" y="64"/>
                </a:cxn>
                <a:cxn ang="0">
                  <a:pos x="12" y="49"/>
                </a:cxn>
                <a:cxn ang="0">
                  <a:pos x="0" y="46"/>
                </a:cxn>
              </a:cxnLst>
              <a:rect l="0" t="0" r="r" b="b"/>
              <a:pathLst>
                <a:path w="1203" h="91">
                  <a:moveTo>
                    <a:pt x="0" y="46"/>
                  </a:moveTo>
                  <a:cubicBezTo>
                    <a:pt x="51" y="33"/>
                    <a:pt x="104" y="31"/>
                    <a:pt x="156" y="28"/>
                  </a:cubicBezTo>
                  <a:cubicBezTo>
                    <a:pt x="206" y="18"/>
                    <a:pt x="201" y="19"/>
                    <a:pt x="273" y="16"/>
                  </a:cubicBezTo>
                  <a:cubicBezTo>
                    <a:pt x="338" y="5"/>
                    <a:pt x="400" y="8"/>
                    <a:pt x="468" y="7"/>
                  </a:cubicBezTo>
                  <a:cubicBezTo>
                    <a:pt x="613" y="0"/>
                    <a:pt x="754" y="8"/>
                    <a:pt x="900" y="10"/>
                  </a:cubicBezTo>
                  <a:cubicBezTo>
                    <a:pt x="970" y="17"/>
                    <a:pt x="1040" y="21"/>
                    <a:pt x="1110" y="25"/>
                  </a:cubicBezTo>
                  <a:cubicBezTo>
                    <a:pt x="1141" y="30"/>
                    <a:pt x="1174" y="33"/>
                    <a:pt x="1203" y="43"/>
                  </a:cubicBezTo>
                  <a:cubicBezTo>
                    <a:pt x="1189" y="52"/>
                    <a:pt x="1172" y="53"/>
                    <a:pt x="1155" y="55"/>
                  </a:cubicBezTo>
                  <a:cubicBezTo>
                    <a:pt x="1109" y="62"/>
                    <a:pt x="1063" y="67"/>
                    <a:pt x="1017" y="70"/>
                  </a:cubicBezTo>
                  <a:cubicBezTo>
                    <a:pt x="903" y="86"/>
                    <a:pt x="784" y="87"/>
                    <a:pt x="669" y="91"/>
                  </a:cubicBezTo>
                  <a:cubicBezTo>
                    <a:pt x="534" y="89"/>
                    <a:pt x="404" y="82"/>
                    <a:pt x="270" y="79"/>
                  </a:cubicBezTo>
                  <a:cubicBezTo>
                    <a:pt x="205" y="75"/>
                    <a:pt x="140" y="69"/>
                    <a:pt x="75" y="64"/>
                  </a:cubicBezTo>
                  <a:cubicBezTo>
                    <a:pt x="54" y="57"/>
                    <a:pt x="34" y="52"/>
                    <a:pt x="12" y="49"/>
                  </a:cubicBezTo>
                  <a:cubicBezTo>
                    <a:pt x="2" y="46"/>
                    <a:pt x="6" y="46"/>
                    <a:pt x="0" y="46"/>
                  </a:cubicBezTo>
                  <a:close/>
                </a:path>
              </a:pathLst>
            </a:custGeom>
            <a:solidFill>
              <a:srgbClr val="00CCFF"/>
            </a:solidFill>
            <a:ln w="12700" cap="flat" cmpd="sng">
              <a:solidFill>
                <a:schemeClr val="tx1"/>
              </a:solidFill>
              <a:prstDash val="solid"/>
              <a:round/>
              <a:headEnd type="none" w="lg" len="lg"/>
              <a:tailEnd type="none" w="lg" len="lg"/>
            </a:ln>
            <a:effectLst/>
          </p:spPr>
          <p:txBody>
            <a:bodyPr/>
            <a:lstStyle/>
            <a:p>
              <a:endParaRPr lang="en-US"/>
            </a:p>
          </p:txBody>
        </p:sp>
        <p:sp>
          <p:nvSpPr>
            <p:cNvPr id="335903" name="Freeform 31"/>
            <p:cNvSpPr>
              <a:spLocks/>
            </p:cNvSpPr>
            <p:nvPr/>
          </p:nvSpPr>
          <p:spPr bwMode="auto">
            <a:xfrm>
              <a:off x="816" y="3374"/>
              <a:ext cx="1690" cy="466"/>
            </a:xfrm>
            <a:custGeom>
              <a:avLst/>
              <a:gdLst/>
              <a:ahLst/>
              <a:cxnLst>
                <a:cxn ang="0">
                  <a:pos x="19" y="0"/>
                </a:cxn>
                <a:cxn ang="0">
                  <a:pos x="22" y="219"/>
                </a:cxn>
                <a:cxn ang="0">
                  <a:pos x="31" y="339"/>
                </a:cxn>
                <a:cxn ang="0">
                  <a:pos x="136" y="387"/>
                </a:cxn>
                <a:cxn ang="0">
                  <a:pos x="247" y="411"/>
                </a:cxn>
                <a:cxn ang="0">
                  <a:pos x="511" y="444"/>
                </a:cxn>
                <a:cxn ang="0">
                  <a:pos x="871" y="465"/>
                </a:cxn>
                <a:cxn ang="0">
                  <a:pos x="961" y="456"/>
                </a:cxn>
                <a:cxn ang="0">
                  <a:pos x="973" y="462"/>
                </a:cxn>
                <a:cxn ang="0">
                  <a:pos x="1171" y="453"/>
                </a:cxn>
                <a:cxn ang="0">
                  <a:pos x="1315" y="432"/>
                </a:cxn>
                <a:cxn ang="0">
                  <a:pos x="1417" y="423"/>
                </a:cxn>
                <a:cxn ang="0">
                  <a:pos x="1483" y="411"/>
                </a:cxn>
                <a:cxn ang="0">
                  <a:pos x="1558" y="399"/>
                </a:cxn>
                <a:cxn ang="0">
                  <a:pos x="1660" y="354"/>
                </a:cxn>
                <a:cxn ang="0">
                  <a:pos x="1681" y="333"/>
                </a:cxn>
                <a:cxn ang="0">
                  <a:pos x="1684" y="297"/>
                </a:cxn>
                <a:cxn ang="0">
                  <a:pos x="1690" y="183"/>
                </a:cxn>
                <a:cxn ang="0">
                  <a:pos x="1678" y="78"/>
                </a:cxn>
                <a:cxn ang="0">
                  <a:pos x="1687" y="42"/>
                </a:cxn>
                <a:cxn ang="0">
                  <a:pos x="1684" y="30"/>
                </a:cxn>
                <a:cxn ang="0">
                  <a:pos x="1657" y="42"/>
                </a:cxn>
                <a:cxn ang="0">
                  <a:pos x="1606" y="54"/>
                </a:cxn>
                <a:cxn ang="0">
                  <a:pos x="1438" y="99"/>
                </a:cxn>
                <a:cxn ang="0">
                  <a:pos x="1375" y="105"/>
                </a:cxn>
                <a:cxn ang="0">
                  <a:pos x="1111" y="126"/>
                </a:cxn>
                <a:cxn ang="0">
                  <a:pos x="1060" y="135"/>
                </a:cxn>
                <a:cxn ang="0">
                  <a:pos x="445" y="123"/>
                </a:cxn>
                <a:cxn ang="0">
                  <a:pos x="274" y="102"/>
                </a:cxn>
                <a:cxn ang="0">
                  <a:pos x="169" y="84"/>
                </a:cxn>
                <a:cxn ang="0">
                  <a:pos x="61" y="42"/>
                </a:cxn>
                <a:cxn ang="0">
                  <a:pos x="25" y="21"/>
                </a:cxn>
                <a:cxn ang="0">
                  <a:pos x="19" y="0"/>
                </a:cxn>
              </a:cxnLst>
              <a:rect l="0" t="0" r="r" b="b"/>
              <a:pathLst>
                <a:path w="1690" h="466">
                  <a:moveTo>
                    <a:pt x="19" y="0"/>
                  </a:moveTo>
                  <a:cubicBezTo>
                    <a:pt x="17" y="73"/>
                    <a:pt x="7" y="146"/>
                    <a:pt x="22" y="219"/>
                  </a:cubicBezTo>
                  <a:cubicBezTo>
                    <a:pt x="20" y="246"/>
                    <a:pt x="0" y="329"/>
                    <a:pt x="31" y="339"/>
                  </a:cubicBezTo>
                  <a:cubicBezTo>
                    <a:pt x="45" y="360"/>
                    <a:pt x="110" y="378"/>
                    <a:pt x="136" y="387"/>
                  </a:cubicBezTo>
                  <a:cubicBezTo>
                    <a:pt x="173" y="399"/>
                    <a:pt x="210" y="401"/>
                    <a:pt x="247" y="411"/>
                  </a:cubicBezTo>
                  <a:cubicBezTo>
                    <a:pt x="331" y="434"/>
                    <a:pt x="424" y="441"/>
                    <a:pt x="511" y="444"/>
                  </a:cubicBezTo>
                  <a:cubicBezTo>
                    <a:pt x="631" y="456"/>
                    <a:pt x="751" y="461"/>
                    <a:pt x="871" y="465"/>
                  </a:cubicBezTo>
                  <a:cubicBezTo>
                    <a:pt x="901" y="461"/>
                    <a:pt x="931" y="459"/>
                    <a:pt x="961" y="456"/>
                  </a:cubicBezTo>
                  <a:cubicBezTo>
                    <a:pt x="985" y="448"/>
                    <a:pt x="957" y="454"/>
                    <a:pt x="973" y="462"/>
                  </a:cubicBezTo>
                  <a:cubicBezTo>
                    <a:pt x="980" y="466"/>
                    <a:pt x="1134" y="455"/>
                    <a:pt x="1171" y="453"/>
                  </a:cubicBezTo>
                  <a:cubicBezTo>
                    <a:pt x="1218" y="441"/>
                    <a:pt x="1267" y="435"/>
                    <a:pt x="1315" y="432"/>
                  </a:cubicBezTo>
                  <a:cubicBezTo>
                    <a:pt x="1350" y="425"/>
                    <a:pt x="1380" y="425"/>
                    <a:pt x="1417" y="423"/>
                  </a:cubicBezTo>
                  <a:cubicBezTo>
                    <a:pt x="1439" y="416"/>
                    <a:pt x="1460" y="414"/>
                    <a:pt x="1483" y="411"/>
                  </a:cubicBezTo>
                  <a:cubicBezTo>
                    <a:pt x="1506" y="403"/>
                    <a:pt x="1534" y="403"/>
                    <a:pt x="1558" y="399"/>
                  </a:cubicBezTo>
                  <a:cubicBezTo>
                    <a:pt x="1587" y="394"/>
                    <a:pt x="1635" y="371"/>
                    <a:pt x="1660" y="354"/>
                  </a:cubicBezTo>
                  <a:cubicBezTo>
                    <a:pt x="1667" y="343"/>
                    <a:pt x="1674" y="344"/>
                    <a:pt x="1681" y="333"/>
                  </a:cubicBezTo>
                  <a:cubicBezTo>
                    <a:pt x="1684" y="320"/>
                    <a:pt x="1688" y="310"/>
                    <a:pt x="1684" y="297"/>
                  </a:cubicBezTo>
                  <a:cubicBezTo>
                    <a:pt x="1689" y="260"/>
                    <a:pt x="1688" y="220"/>
                    <a:pt x="1690" y="183"/>
                  </a:cubicBezTo>
                  <a:cubicBezTo>
                    <a:pt x="1688" y="147"/>
                    <a:pt x="1683" y="113"/>
                    <a:pt x="1678" y="78"/>
                  </a:cubicBezTo>
                  <a:cubicBezTo>
                    <a:pt x="1686" y="54"/>
                    <a:pt x="1683" y="66"/>
                    <a:pt x="1687" y="42"/>
                  </a:cubicBezTo>
                  <a:cubicBezTo>
                    <a:pt x="1686" y="38"/>
                    <a:pt x="1688" y="31"/>
                    <a:pt x="1684" y="30"/>
                  </a:cubicBezTo>
                  <a:cubicBezTo>
                    <a:pt x="1673" y="27"/>
                    <a:pt x="1665" y="38"/>
                    <a:pt x="1657" y="42"/>
                  </a:cubicBezTo>
                  <a:cubicBezTo>
                    <a:pt x="1641" y="49"/>
                    <a:pt x="1623" y="52"/>
                    <a:pt x="1606" y="54"/>
                  </a:cubicBezTo>
                  <a:cubicBezTo>
                    <a:pt x="1564" y="82"/>
                    <a:pt x="1487" y="94"/>
                    <a:pt x="1438" y="99"/>
                  </a:cubicBezTo>
                  <a:cubicBezTo>
                    <a:pt x="1417" y="101"/>
                    <a:pt x="1375" y="105"/>
                    <a:pt x="1375" y="105"/>
                  </a:cubicBezTo>
                  <a:cubicBezTo>
                    <a:pt x="1292" y="133"/>
                    <a:pt x="1195" y="124"/>
                    <a:pt x="1111" y="126"/>
                  </a:cubicBezTo>
                  <a:cubicBezTo>
                    <a:pt x="1093" y="128"/>
                    <a:pt x="1077" y="129"/>
                    <a:pt x="1060" y="135"/>
                  </a:cubicBezTo>
                  <a:cubicBezTo>
                    <a:pt x="855" y="131"/>
                    <a:pt x="650" y="128"/>
                    <a:pt x="445" y="123"/>
                  </a:cubicBezTo>
                  <a:cubicBezTo>
                    <a:pt x="388" y="117"/>
                    <a:pt x="331" y="109"/>
                    <a:pt x="274" y="102"/>
                  </a:cubicBezTo>
                  <a:cubicBezTo>
                    <a:pt x="240" y="91"/>
                    <a:pt x="205" y="89"/>
                    <a:pt x="169" y="84"/>
                  </a:cubicBezTo>
                  <a:cubicBezTo>
                    <a:pt x="131" y="71"/>
                    <a:pt x="96" y="59"/>
                    <a:pt x="61" y="42"/>
                  </a:cubicBezTo>
                  <a:cubicBezTo>
                    <a:pt x="54" y="39"/>
                    <a:pt x="27" y="26"/>
                    <a:pt x="25" y="21"/>
                  </a:cubicBezTo>
                  <a:cubicBezTo>
                    <a:pt x="23" y="14"/>
                    <a:pt x="21" y="7"/>
                    <a:pt x="19" y="0"/>
                  </a:cubicBezTo>
                  <a:close/>
                </a:path>
              </a:pathLst>
            </a:custGeom>
            <a:solidFill>
              <a:srgbClr val="8495A9">
                <a:alpha val="10001"/>
              </a:srgbClr>
            </a:solidFill>
            <a:ln w="12700" cap="flat" cmpd="sng">
              <a:solidFill>
                <a:schemeClr val="tx1"/>
              </a:solidFill>
              <a:prstDash val="solid"/>
              <a:round/>
              <a:headEnd type="none" w="lg" len="lg"/>
              <a:tailEnd type="none" w="lg" len="lg"/>
            </a:ln>
            <a:effectLst/>
          </p:spPr>
          <p:txBody>
            <a:bodyPr/>
            <a:lstStyle/>
            <a:p>
              <a:endParaRPr lang="en-US"/>
            </a:p>
          </p:txBody>
        </p:sp>
        <p:pic>
          <p:nvPicPr>
            <p:cNvPr id="335904" name="Picture 32" descr="MCj01992480000[1]"/>
            <p:cNvPicPr>
              <a:picLocks noChangeAspect="1" noChangeArrowheads="1"/>
            </p:cNvPicPr>
            <p:nvPr/>
          </p:nvPicPr>
          <p:blipFill>
            <a:blip r:embed="rId2">
              <a:grayscl/>
            </a:blip>
            <a:srcRect/>
            <a:stretch>
              <a:fillRect/>
            </a:stretch>
          </p:blipFill>
          <p:spPr bwMode="auto">
            <a:xfrm>
              <a:off x="624" y="2111"/>
              <a:ext cx="662" cy="672"/>
            </a:xfrm>
            <a:prstGeom prst="rect">
              <a:avLst/>
            </a:prstGeom>
            <a:noFill/>
            <a:ln w="9525">
              <a:noFill/>
              <a:miter lim="800000"/>
              <a:headEnd/>
              <a:tailEnd/>
            </a:ln>
          </p:spPr>
        </p:pic>
        <p:sp>
          <p:nvSpPr>
            <p:cNvPr id="335910" name="Freeform 38"/>
            <p:cNvSpPr>
              <a:spLocks/>
            </p:cNvSpPr>
            <p:nvPr/>
          </p:nvSpPr>
          <p:spPr bwMode="auto">
            <a:xfrm>
              <a:off x="1140" y="2687"/>
              <a:ext cx="48" cy="576"/>
            </a:xfrm>
            <a:custGeom>
              <a:avLst/>
              <a:gdLst/>
              <a:ahLst/>
              <a:cxnLst>
                <a:cxn ang="0">
                  <a:pos x="48" y="0"/>
                </a:cxn>
                <a:cxn ang="0">
                  <a:pos x="0" y="96"/>
                </a:cxn>
                <a:cxn ang="0">
                  <a:pos x="48" y="192"/>
                </a:cxn>
                <a:cxn ang="0">
                  <a:pos x="96" y="528"/>
                </a:cxn>
              </a:cxnLst>
              <a:rect l="0" t="0" r="r" b="b"/>
              <a:pathLst>
                <a:path w="96" h="528">
                  <a:moveTo>
                    <a:pt x="48" y="0"/>
                  </a:moveTo>
                  <a:cubicBezTo>
                    <a:pt x="24" y="32"/>
                    <a:pt x="0" y="64"/>
                    <a:pt x="0" y="96"/>
                  </a:cubicBezTo>
                  <a:cubicBezTo>
                    <a:pt x="0" y="128"/>
                    <a:pt x="32" y="120"/>
                    <a:pt x="48" y="192"/>
                  </a:cubicBezTo>
                  <a:cubicBezTo>
                    <a:pt x="64" y="264"/>
                    <a:pt x="80" y="396"/>
                    <a:pt x="96" y="52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335911" name="Freeform 39"/>
            <p:cNvSpPr>
              <a:spLocks/>
            </p:cNvSpPr>
            <p:nvPr/>
          </p:nvSpPr>
          <p:spPr bwMode="auto">
            <a:xfrm flipH="1">
              <a:off x="1212" y="2687"/>
              <a:ext cx="84" cy="576"/>
            </a:xfrm>
            <a:custGeom>
              <a:avLst/>
              <a:gdLst/>
              <a:ahLst/>
              <a:cxnLst>
                <a:cxn ang="0">
                  <a:pos x="48" y="0"/>
                </a:cxn>
                <a:cxn ang="0">
                  <a:pos x="0" y="96"/>
                </a:cxn>
                <a:cxn ang="0">
                  <a:pos x="48" y="192"/>
                </a:cxn>
                <a:cxn ang="0">
                  <a:pos x="96" y="528"/>
                </a:cxn>
              </a:cxnLst>
              <a:rect l="0" t="0" r="r" b="b"/>
              <a:pathLst>
                <a:path w="96" h="528">
                  <a:moveTo>
                    <a:pt x="48" y="0"/>
                  </a:moveTo>
                  <a:cubicBezTo>
                    <a:pt x="24" y="32"/>
                    <a:pt x="0" y="64"/>
                    <a:pt x="0" y="96"/>
                  </a:cubicBezTo>
                  <a:cubicBezTo>
                    <a:pt x="0" y="128"/>
                    <a:pt x="32" y="120"/>
                    <a:pt x="48" y="192"/>
                  </a:cubicBezTo>
                  <a:cubicBezTo>
                    <a:pt x="64" y="264"/>
                    <a:pt x="80" y="396"/>
                    <a:pt x="96" y="52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335912" name="Freeform 40"/>
            <p:cNvSpPr>
              <a:spLocks/>
            </p:cNvSpPr>
            <p:nvPr/>
          </p:nvSpPr>
          <p:spPr bwMode="auto">
            <a:xfrm>
              <a:off x="1124" y="2683"/>
              <a:ext cx="176" cy="600"/>
            </a:xfrm>
            <a:custGeom>
              <a:avLst/>
              <a:gdLst/>
              <a:ahLst/>
              <a:cxnLst>
                <a:cxn ang="0">
                  <a:pos x="48" y="0"/>
                </a:cxn>
                <a:cxn ang="0">
                  <a:pos x="0" y="112"/>
                </a:cxn>
                <a:cxn ang="0">
                  <a:pos x="32" y="156"/>
                </a:cxn>
                <a:cxn ang="0">
                  <a:pos x="44" y="260"/>
                </a:cxn>
                <a:cxn ang="0">
                  <a:pos x="64" y="600"/>
                </a:cxn>
                <a:cxn ang="0">
                  <a:pos x="100" y="476"/>
                </a:cxn>
                <a:cxn ang="0">
                  <a:pos x="120" y="368"/>
                </a:cxn>
                <a:cxn ang="0">
                  <a:pos x="128" y="264"/>
                </a:cxn>
                <a:cxn ang="0">
                  <a:pos x="144" y="168"/>
                </a:cxn>
                <a:cxn ang="0">
                  <a:pos x="176" y="120"/>
                </a:cxn>
                <a:cxn ang="0">
                  <a:pos x="128" y="4"/>
                </a:cxn>
                <a:cxn ang="0">
                  <a:pos x="100" y="0"/>
                </a:cxn>
                <a:cxn ang="0">
                  <a:pos x="48" y="0"/>
                </a:cxn>
              </a:cxnLst>
              <a:rect l="0" t="0" r="r" b="b"/>
              <a:pathLst>
                <a:path w="176" h="600">
                  <a:moveTo>
                    <a:pt x="48" y="0"/>
                  </a:moveTo>
                  <a:cubicBezTo>
                    <a:pt x="38" y="39"/>
                    <a:pt x="13" y="74"/>
                    <a:pt x="0" y="112"/>
                  </a:cubicBezTo>
                  <a:cubicBezTo>
                    <a:pt x="18" y="124"/>
                    <a:pt x="21" y="139"/>
                    <a:pt x="32" y="156"/>
                  </a:cubicBezTo>
                  <a:cubicBezTo>
                    <a:pt x="40" y="190"/>
                    <a:pt x="41" y="225"/>
                    <a:pt x="44" y="260"/>
                  </a:cubicBezTo>
                  <a:cubicBezTo>
                    <a:pt x="48" y="373"/>
                    <a:pt x="52" y="488"/>
                    <a:pt x="64" y="600"/>
                  </a:cubicBezTo>
                  <a:cubicBezTo>
                    <a:pt x="127" y="591"/>
                    <a:pt x="95" y="555"/>
                    <a:pt x="100" y="476"/>
                  </a:cubicBezTo>
                  <a:cubicBezTo>
                    <a:pt x="102" y="440"/>
                    <a:pt x="111" y="403"/>
                    <a:pt x="120" y="368"/>
                  </a:cubicBezTo>
                  <a:cubicBezTo>
                    <a:pt x="123" y="333"/>
                    <a:pt x="125" y="299"/>
                    <a:pt x="128" y="264"/>
                  </a:cubicBezTo>
                  <a:cubicBezTo>
                    <a:pt x="129" y="254"/>
                    <a:pt x="129" y="183"/>
                    <a:pt x="144" y="168"/>
                  </a:cubicBezTo>
                  <a:cubicBezTo>
                    <a:pt x="158" y="154"/>
                    <a:pt x="170" y="139"/>
                    <a:pt x="176" y="120"/>
                  </a:cubicBezTo>
                  <a:cubicBezTo>
                    <a:pt x="173" y="96"/>
                    <a:pt x="159" y="13"/>
                    <a:pt x="128" y="4"/>
                  </a:cubicBezTo>
                  <a:cubicBezTo>
                    <a:pt x="119" y="1"/>
                    <a:pt x="109" y="1"/>
                    <a:pt x="100" y="0"/>
                  </a:cubicBezTo>
                  <a:cubicBezTo>
                    <a:pt x="53" y="4"/>
                    <a:pt x="69" y="11"/>
                    <a:pt x="48" y="0"/>
                  </a:cubicBezTo>
                  <a:close/>
                </a:path>
              </a:pathLst>
            </a:custGeom>
            <a:solidFill>
              <a:srgbClr val="00CCFF"/>
            </a:solidFill>
            <a:ln w="12700" cap="flat" cmpd="sng">
              <a:noFill/>
              <a:prstDash val="solid"/>
              <a:round/>
              <a:headEnd type="none" w="lg" len="lg"/>
              <a:tailEnd type="none" w="lg" len="lg"/>
            </a:ln>
            <a:effectLst/>
          </p:spPr>
          <p:txBody>
            <a:bodyPr/>
            <a:lstStyle/>
            <a:p>
              <a:endParaRPr lang="en-US"/>
            </a:p>
          </p:txBody>
        </p:sp>
        <p:sp>
          <p:nvSpPr>
            <p:cNvPr id="335914" name="Text Box 42"/>
            <p:cNvSpPr txBox="1">
              <a:spLocks noChangeArrowheads="1"/>
            </p:cNvSpPr>
            <p:nvPr/>
          </p:nvSpPr>
          <p:spPr bwMode="auto">
            <a:xfrm>
              <a:off x="1484" y="2496"/>
              <a:ext cx="760" cy="239"/>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spAutoFit/>
            </a:bodyPr>
            <a:lstStyle/>
            <a:p>
              <a:r>
                <a:rPr lang="en-US"/>
                <a:t>20 minutes</a:t>
              </a:r>
            </a:p>
          </p:txBody>
        </p:sp>
      </p:grpSp>
      <p:grpSp>
        <p:nvGrpSpPr>
          <p:cNvPr id="335917" name="Group 45"/>
          <p:cNvGrpSpPr>
            <a:grpSpLocks/>
          </p:cNvGrpSpPr>
          <p:nvPr/>
        </p:nvGrpSpPr>
        <p:grpSpPr bwMode="auto">
          <a:xfrm>
            <a:off x="5410200" y="3351213"/>
            <a:ext cx="2997200" cy="2744787"/>
            <a:chOff x="3408" y="2111"/>
            <a:chExt cx="1888" cy="1729"/>
          </a:xfrm>
        </p:grpSpPr>
        <p:sp>
          <p:nvSpPr>
            <p:cNvPr id="335876" name="Oval 4"/>
            <p:cNvSpPr>
              <a:spLocks noChangeArrowheads="1"/>
            </p:cNvSpPr>
            <p:nvPr/>
          </p:nvSpPr>
          <p:spPr bwMode="auto">
            <a:xfrm>
              <a:off x="3615" y="3023"/>
              <a:ext cx="1680" cy="288"/>
            </a:xfrm>
            <a:prstGeom prst="ellipse">
              <a:avLst/>
            </a:prstGeom>
            <a:solidFill>
              <a:srgbClr val="8495A9">
                <a:alpha val="50000"/>
              </a:srgbClr>
            </a:solidFill>
            <a:ln w="12700">
              <a:solidFill>
                <a:schemeClr val="tx1"/>
              </a:solidFill>
              <a:round/>
              <a:headEnd type="none" w="lg" len="lg"/>
              <a:tailEnd type="none" w="lg" len="lg"/>
            </a:ln>
            <a:effectLst/>
          </p:spPr>
          <p:txBody>
            <a:bodyPr wrap="none" anchor="ctr"/>
            <a:lstStyle/>
            <a:p>
              <a:endParaRPr lang="en-US"/>
            </a:p>
          </p:txBody>
        </p:sp>
        <p:sp>
          <p:nvSpPr>
            <p:cNvPr id="335877" name="Arc 5"/>
            <p:cNvSpPr>
              <a:spLocks/>
            </p:cNvSpPr>
            <p:nvPr/>
          </p:nvSpPr>
          <p:spPr bwMode="auto">
            <a:xfrm>
              <a:off x="3616" y="3690"/>
              <a:ext cx="1680" cy="149"/>
            </a:xfrm>
            <a:custGeom>
              <a:avLst/>
              <a:gdLst>
                <a:gd name="G0" fmla="+- 21593 0 0"/>
                <a:gd name="G1" fmla="+- 757 0 0"/>
                <a:gd name="G2" fmla="+- 21600 0 0"/>
                <a:gd name="T0" fmla="*/ 43180 w 43193"/>
                <a:gd name="T1" fmla="*/ 0 h 22357"/>
                <a:gd name="T2" fmla="*/ 0 w 43193"/>
                <a:gd name="T3" fmla="*/ 1289 h 22357"/>
                <a:gd name="T4" fmla="*/ 21593 w 43193"/>
                <a:gd name="T5" fmla="*/ 757 h 22357"/>
              </a:gdLst>
              <a:ahLst/>
              <a:cxnLst>
                <a:cxn ang="0">
                  <a:pos x="T0" y="T1"/>
                </a:cxn>
                <a:cxn ang="0">
                  <a:pos x="T2" y="T3"/>
                </a:cxn>
                <a:cxn ang="0">
                  <a:pos x="T4" y="T5"/>
                </a:cxn>
              </a:cxnLst>
              <a:rect l="0" t="0" r="r" b="b"/>
              <a:pathLst>
                <a:path w="43193" h="22357" fill="none" extrusionOk="0">
                  <a:moveTo>
                    <a:pt x="43179" y="0"/>
                  </a:moveTo>
                  <a:cubicBezTo>
                    <a:pt x="43188" y="252"/>
                    <a:pt x="43193" y="504"/>
                    <a:pt x="43193" y="757"/>
                  </a:cubicBezTo>
                  <a:cubicBezTo>
                    <a:pt x="43193" y="12686"/>
                    <a:pt x="33522" y="22357"/>
                    <a:pt x="21593" y="22357"/>
                  </a:cubicBezTo>
                  <a:cubicBezTo>
                    <a:pt x="9870" y="22357"/>
                    <a:pt x="288" y="13007"/>
                    <a:pt x="-1" y="1289"/>
                  </a:cubicBezTo>
                </a:path>
                <a:path w="43193" h="22357" stroke="0" extrusionOk="0">
                  <a:moveTo>
                    <a:pt x="43179" y="0"/>
                  </a:moveTo>
                  <a:cubicBezTo>
                    <a:pt x="43188" y="252"/>
                    <a:pt x="43193" y="504"/>
                    <a:pt x="43193" y="757"/>
                  </a:cubicBezTo>
                  <a:cubicBezTo>
                    <a:pt x="43193" y="12686"/>
                    <a:pt x="33522" y="22357"/>
                    <a:pt x="21593" y="22357"/>
                  </a:cubicBezTo>
                  <a:cubicBezTo>
                    <a:pt x="9870" y="22357"/>
                    <a:pt x="288" y="13007"/>
                    <a:pt x="-1" y="1289"/>
                  </a:cubicBezTo>
                  <a:lnTo>
                    <a:pt x="21593" y="757"/>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35878" name="Line 6"/>
            <p:cNvSpPr>
              <a:spLocks noChangeShapeType="1"/>
            </p:cNvSpPr>
            <p:nvPr/>
          </p:nvSpPr>
          <p:spPr bwMode="auto">
            <a:xfrm>
              <a:off x="3615" y="3167"/>
              <a:ext cx="0" cy="528"/>
            </a:xfrm>
            <a:prstGeom prst="line">
              <a:avLst/>
            </a:prstGeom>
            <a:noFill/>
            <a:ln w="12700">
              <a:solidFill>
                <a:schemeClr val="tx1"/>
              </a:solidFill>
              <a:round/>
              <a:headEnd type="none" w="lg" len="lg"/>
              <a:tailEnd type="none" w="lg" len="lg"/>
            </a:ln>
            <a:effectLst/>
          </p:spPr>
          <p:txBody>
            <a:bodyPr/>
            <a:lstStyle/>
            <a:p>
              <a:endParaRPr lang="en-US"/>
            </a:p>
          </p:txBody>
        </p:sp>
        <p:sp>
          <p:nvSpPr>
            <p:cNvPr id="335879" name="Line 7"/>
            <p:cNvSpPr>
              <a:spLocks noChangeShapeType="1"/>
            </p:cNvSpPr>
            <p:nvPr/>
          </p:nvSpPr>
          <p:spPr bwMode="auto">
            <a:xfrm>
              <a:off x="5295" y="3167"/>
              <a:ext cx="0" cy="528"/>
            </a:xfrm>
            <a:prstGeom prst="line">
              <a:avLst/>
            </a:prstGeom>
            <a:noFill/>
            <a:ln w="12700">
              <a:solidFill>
                <a:schemeClr val="tx1"/>
              </a:solidFill>
              <a:round/>
              <a:headEnd type="none" w="lg" len="lg"/>
              <a:tailEnd type="none" w="lg" len="lg"/>
            </a:ln>
            <a:effectLst/>
          </p:spPr>
          <p:txBody>
            <a:bodyPr/>
            <a:lstStyle/>
            <a:p>
              <a:endParaRPr lang="en-US"/>
            </a:p>
          </p:txBody>
        </p:sp>
        <p:sp>
          <p:nvSpPr>
            <p:cNvPr id="335883" name="Freeform 11"/>
            <p:cNvSpPr>
              <a:spLocks/>
            </p:cNvSpPr>
            <p:nvPr/>
          </p:nvSpPr>
          <p:spPr bwMode="auto">
            <a:xfrm>
              <a:off x="3853" y="3214"/>
              <a:ext cx="1203" cy="91"/>
            </a:xfrm>
            <a:custGeom>
              <a:avLst/>
              <a:gdLst/>
              <a:ahLst/>
              <a:cxnLst>
                <a:cxn ang="0">
                  <a:pos x="0" y="46"/>
                </a:cxn>
                <a:cxn ang="0">
                  <a:pos x="156" y="28"/>
                </a:cxn>
                <a:cxn ang="0">
                  <a:pos x="273" y="16"/>
                </a:cxn>
                <a:cxn ang="0">
                  <a:pos x="468" y="7"/>
                </a:cxn>
                <a:cxn ang="0">
                  <a:pos x="900" y="10"/>
                </a:cxn>
                <a:cxn ang="0">
                  <a:pos x="1110" y="25"/>
                </a:cxn>
                <a:cxn ang="0">
                  <a:pos x="1203" y="43"/>
                </a:cxn>
                <a:cxn ang="0">
                  <a:pos x="1155" y="55"/>
                </a:cxn>
                <a:cxn ang="0">
                  <a:pos x="1017" y="70"/>
                </a:cxn>
                <a:cxn ang="0">
                  <a:pos x="669" y="91"/>
                </a:cxn>
                <a:cxn ang="0">
                  <a:pos x="270" y="79"/>
                </a:cxn>
                <a:cxn ang="0">
                  <a:pos x="75" y="64"/>
                </a:cxn>
                <a:cxn ang="0">
                  <a:pos x="12" y="49"/>
                </a:cxn>
                <a:cxn ang="0">
                  <a:pos x="0" y="46"/>
                </a:cxn>
              </a:cxnLst>
              <a:rect l="0" t="0" r="r" b="b"/>
              <a:pathLst>
                <a:path w="1203" h="91">
                  <a:moveTo>
                    <a:pt x="0" y="46"/>
                  </a:moveTo>
                  <a:cubicBezTo>
                    <a:pt x="51" y="33"/>
                    <a:pt x="104" y="31"/>
                    <a:pt x="156" y="28"/>
                  </a:cubicBezTo>
                  <a:cubicBezTo>
                    <a:pt x="206" y="18"/>
                    <a:pt x="201" y="19"/>
                    <a:pt x="273" y="16"/>
                  </a:cubicBezTo>
                  <a:cubicBezTo>
                    <a:pt x="338" y="5"/>
                    <a:pt x="400" y="8"/>
                    <a:pt x="468" y="7"/>
                  </a:cubicBezTo>
                  <a:cubicBezTo>
                    <a:pt x="613" y="0"/>
                    <a:pt x="754" y="8"/>
                    <a:pt x="900" y="10"/>
                  </a:cubicBezTo>
                  <a:cubicBezTo>
                    <a:pt x="970" y="17"/>
                    <a:pt x="1040" y="21"/>
                    <a:pt x="1110" y="25"/>
                  </a:cubicBezTo>
                  <a:cubicBezTo>
                    <a:pt x="1141" y="30"/>
                    <a:pt x="1174" y="33"/>
                    <a:pt x="1203" y="43"/>
                  </a:cubicBezTo>
                  <a:cubicBezTo>
                    <a:pt x="1189" y="52"/>
                    <a:pt x="1172" y="53"/>
                    <a:pt x="1155" y="55"/>
                  </a:cubicBezTo>
                  <a:cubicBezTo>
                    <a:pt x="1109" y="62"/>
                    <a:pt x="1063" y="67"/>
                    <a:pt x="1017" y="70"/>
                  </a:cubicBezTo>
                  <a:cubicBezTo>
                    <a:pt x="903" y="86"/>
                    <a:pt x="784" y="87"/>
                    <a:pt x="669" y="91"/>
                  </a:cubicBezTo>
                  <a:cubicBezTo>
                    <a:pt x="534" y="89"/>
                    <a:pt x="404" y="82"/>
                    <a:pt x="270" y="79"/>
                  </a:cubicBezTo>
                  <a:cubicBezTo>
                    <a:pt x="205" y="75"/>
                    <a:pt x="140" y="69"/>
                    <a:pt x="75" y="64"/>
                  </a:cubicBezTo>
                  <a:cubicBezTo>
                    <a:pt x="54" y="57"/>
                    <a:pt x="34" y="52"/>
                    <a:pt x="12" y="49"/>
                  </a:cubicBezTo>
                  <a:cubicBezTo>
                    <a:pt x="2" y="46"/>
                    <a:pt x="6" y="46"/>
                    <a:pt x="0" y="46"/>
                  </a:cubicBezTo>
                  <a:close/>
                </a:path>
              </a:pathLst>
            </a:custGeom>
            <a:solidFill>
              <a:srgbClr val="00CCFF"/>
            </a:solidFill>
            <a:ln w="12700" cap="flat" cmpd="sng">
              <a:solidFill>
                <a:schemeClr val="tx1"/>
              </a:solidFill>
              <a:prstDash val="solid"/>
              <a:round/>
              <a:headEnd type="none" w="lg" len="lg"/>
              <a:tailEnd type="none" w="lg" len="lg"/>
            </a:ln>
            <a:effectLst/>
          </p:spPr>
          <p:txBody>
            <a:bodyPr/>
            <a:lstStyle/>
            <a:p>
              <a:endParaRPr lang="en-US"/>
            </a:p>
          </p:txBody>
        </p:sp>
        <p:sp>
          <p:nvSpPr>
            <p:cNvPr id="335884" name="Freeform 12"/>
            <p:cNvSpPr>
              <a:spLocks/>
            </p:cNvSpPr>
            <p:nvPr/>
          </p:nvSpPr>
          <p:spPr bwMode="auto">
            <a:xfrm>
              <a:off x="3600" y="3374"/>
              <a:ext cx="1690" cy="466"/>
            </a:xfrm>
            <a:custGeom>
              <a:avLst/>
              <a:gdLst/>
              <a:ahLst/>
              <a:cxnLst>
                <a:cxn ang="0">
                  <a:pos x="19" y="0"/>
                </a:cxn>
                <a:cxn ang="0">
                  <a:pos x="22" y="219"/>
                </a:cxn>
                <a:cxn ang="0">
                  <a:pos x="31" y="339"/>
                </a:cxn>
                <a:cxn ang="0">
                  <a:pos x="136" y="387"/>
                </a:cxn>
                <a:cxn ang="0">
                  <a:pos x="247" y="411"/>
                </a:cxn>
                <a:cxn ang="0">
                  <a:pos x="511" y="444"/>
                </a:cxn>
                <a:cxn ang="0">
                  <a:pos x="871" y="465"/>
                </a:cxn>
                <a:cxn ang="0">
                  <a:pos x="961" y="456"/>
                </a:cxn>
                <a:cxn ang="0">
                  <a:pos x="973" y="462"/>
                </a:cxn>
                <a:cxn ang="0">
                  <a:pos x="1171" y="453"/>
                </a:cxn>
                <a:cxn ang="0">
                  <a:pos x="1315" y="432"/>
                </a:cxn>
                <a:cxn ang="0">
                  <a:pos x="1417" y="423"/>
                </a:cxn>
                <a:cxn ang="0">
                  <a:pos x="1483" y="411"/>
                </a:cxn>
                <a:cxn ang="0">
                  <a:pos x="1558" y="399"/>
                </a:cxn>
                <a:cxn ang="0">
                  <a:pos x="1660" y="354"/>
                </a:cxn>
                <a:cxn ang="0">
                  <a:pos x="1681" y="333"/>
                </a:cxn>
                <a:cxn ang="0">
                  <a:pos x="1684" y="297"/>
                </a:cxn>
                <a:cxn ang="0">
                  <a:pos x="1690" y="183"/>
                </a:cxn>
                <a:cxn ang="0">
                  <a:pos x="1678" y="78"/>
                </a:cxn>
                <a:cxn ang="0">
                  <a:pos x="1687" y="42"/>
                </a:cxn>
                <a:cxn ang="0">
                  <a:pos x="1684" y="30"/>
                </a:cxn>
                <a:cxn ang="0">
                  <a:pos x="1657" y="42"/>
                </a:cxn>
                <a:cxn ang="0">
                  <a:pos x="1606" y="54"/>
                </a:cxn>
                <a:cxn ang="0">
                  <a:pos x="1438" y="99"/>
                </a:cxn>
                <a:cxn ang="0">
                  <a:pos x="1375" y="105"/>
                </a:cxn>
                <a:cxn ang="0">
                  <a:pos x="1111" y="126"/>
                </a:cxn>
                <a:cxn ang="0">
                  <a:pos x="1060" y="135"/>
                </a:cxn>
                <a:cxn ang="0">
                  <a:pos x="445" y="123"/>
                </a:cxn>
                <a:cxn ang="0">
                  <a:pos x="274" y="102"/>
                </a:cxn>
                <a:cxn ang="0">
                  <a:pos x="169" y="84"/>
                </a:cxn>
                <a:cxn ang="0">
                  <a:pos x="61" y="42"/>
                </a:cxn>
                <a:cxn ang="0">
                  <a:pos x="25" y="21"/>
                </a:cxn>
                <a:cxn ang="0">
                  <a:pos x="19" y="0"/>
                </a:cxn>
              </a:cxnLst>
              <a:rect l="0" t="0" r="r" b="b"/>
              <a:pathLst>
                <a:path w="1690" h="466">
                  <a:moveTo>
                    <a:pt x="19" y="0"/>
                  </a:moveTo>
                  <a:cubicBezTo>
                    <a:pt x="17" y="73"/>
                    <a:pt x="7" y="146"/>
                    <a:pt x="22" y="219"/>
                  </a:cubicBezTo>
                  <a:cubicBezTo>
                    <a:pt x="20" y="246"/>
                    <a:pt x="0" y="329"/>
                    <a:pt x="31" y="339"/>
                  </a:cubicBezTo>
                  <a:cubicBezTo>
                    <a:pt x="45" y="360"/>
                    <a:pt x="110" y="378"/>
                    <a:pt x="136" y="387"/>
                  </a:cubicBezTo>
                  <a:cubicBezTo>
                    <a:pt x="173" y="399"/>
                    <a:pt x="210" y="401"/>
                    <a:pt x="247" y="411"/>
                  </a:cubicBezTo>
                  <a:cubicBezTo>
                    <a:pt x="331" y="434"/>
                    <a:pt x="424" y="441"/>
                    <a:pt x="511" y="444"/>
                  </a:cubicBezTo>
                  <a:cubicBezTo>
                    <a:pt x="631" y="456"/>
                    <a:pt x="751" y="461"/>
                    <a:pt x="871" y="465"/>
                  </a:cubicBezTo>
                  <a:cubicBezTo>
                    <a:pt x="901" y="461"/>
                    <a:pt x="931" y="459"/>
                    <a:pt x="961" y="456"/>
                  </a:cubicBezTo>
                  <a:cubicBezTo>
                    <a:pt x="985" y="448"/>
                    <a:pt x="957" y="454"/>
                    <a:pt x="973" y="462"/>
                  </a:cubicBezTo>
                  <a:cubicBezTo>
                    <a:pt x="980" y="466"/>
                    <a:pt x="1134" y="455"/>
                    <a:pt x="1171" y="453"/>
                  </a:cubicBezTo>
                  <a:cubicBezTo>
                    <a:pt x="1218" y="441"/>
                    <a:pt x="1267" y="435"/>
                    <a:pt x="1315" y="432"/>
                  </a:cubicBezTo>
                  <a:cubicBezTo>
                    <a:pt x="1350" y="425"/>
                    <a:pt x="1380" y="425"/>
                    <a:pt x="1417" y="423"/>
                  </a:cubicBezTo>
                  <a:cubicBezTo>
                    <a:pt x="1439" y="416"/>
                    <a:pt x="1460" y="414"/>
                    <a:pt x="1483" y="411"/>
                  </a:cubicBezTo>
                  <a:cubicBezTo>
                    <a:pt x="1506" y="403"/>
                    <a:pt x="1534" y="403"/>
                    <a:pt x="1558" y="399"/>
                  </a:cubicBezTo>
                  <a:cubicBezTo>
                    <a:pt x="1587" y="394"/>
                    <a:pt x="1635" y="371"/>
                    <a:pt x="1660" y="354"/>
                  </a:cubicBezTo>
                  <a:cubicBezTo>
                    <a:pt x="1667" y="343"/>
                    <a:pt x="1674" y="344"/>
                    <a:pt x="1681" y="333"/>
                  </a:cubicBezTo>
                  <a:cubicBezTo>
                    <a:pt x="1684" y="320"/>
                    <a:pt x="1688" y="310"/>
                    <a:pt x="1684" y="297"/>
                  </a:cubicBezTo>
                  <a:cubicBezTo>
                    <a:pt x="1689" y="260"/>
                    <a:pt x="1688" y="220"/>
                    <a:pt x="1690" y="183"/>
                  </a:cubicBezTo>
                  <a:cubicBezTo>
                    <a:pt x="1688" y="147"/>
                    <a:pt x="1683" y="113"/>
                    <a:pt x="1678" y="78"/>
                  </a:cubicBezTo>
                  <a:cubicBezTo>
                    <a:pt x="1686" y="54"/>
                    <a:pt x="1683" y="66"/>
                    <a:pt x="1687" y="42"/>
                  </a:cubicBezTo>
                  <a:cubicBezTo>
                    <a:pt x="1686" y="38"/>
                    <a:pt x="1688" y="31"/>
                    <a:pt x="1684" y="30"/>
                  </a:cubicBezTo>
                  <a:cubicBezTo>
                    <a:pt x="1673" y="27"/>
                    <a:pt x="1665" y="38"/>
                    <a:pt x="1657" y="42"/>
                  </a:cubicBezTo>
                  <a:cubicBezTo>
                    <a:pt x="1641" y="49"/>
                    <a:pt x="1623" y="52"/>
                    <a:pt x="1606" y="54"/>
                  </a:cubicBezTo>
                  <a:cubicBezTo>
                    <a:pt x="1564" y="82"/>
                    <a:pt x="1487" y="94"/>
                    <a:pt x="1438" y="99"/>
                  </a:cubicBezTo>
                  <a:cubicBezTo>
                    <a:pt x="1417" y="101"/>
                    <a:pt x="1375" y="105"/>
                    <a:pt x="1375" y="105"/>
                  </a:cubicBezTo>
                  <a:cubicBezTo>
                    <a:pt x="1292" y="133"/>
                    <a:pt x="1195" y="124"/>
                    <a:pt x="1111" y="126"/>
                  </a:cubicBezTo>
                  <a:cubicBezTo>
                    <a:pt x="1093" y="128"/>
                    <a:pt x="1077" y="129"/>
                    <a:pt x="1060" y="135"/>
                  </a:cubicBezTo>
                  <a:cubicBezTo>
                    <a:pt x="855" y="131"/>
                    <a:pt x="650" y="128"/>
                    <a:pt x="445" y="123"/>
                  </a:cubicBezTo>
                  <a:cubicBezTo>
                    <a:pt x="388" y="117"/>
                    <a:pt x="331" y="109"/>
                    <a:pt x="274" y="102"/>
                  </a:cubicBezTo>
                  <a:cubicBezTo>
                    <a:pt x="240" y="91"/>
                    <a:pt x="205" y="89"/>
                    <a:pt x="169" y="84"/>
                  </a:cubicBezTo>
                  <a:cubicBezTo>
                    <a:pt x="131" y="71"/>
                    <a:pt x="96" y="59"/>
                    <a:pt x="61" y="42"/>
                  </a:cubicBezTo>
                  <a:cubicBezTo>
                    <a:pt x="54" y="39"/>
                    <a:pt x="27" y="26"/>
                    <a:pt x="25" y="21"/>
                  </a:cubicBezTo>
                  <a:cubicBezTo>
                    <a:pt x="23" y="14"/>
                    <a:pt x="21" y="7"/>
                    <a:pt x="19" y="0"/>
                  </a:cubicBezTo>
                  <a:close/>
                </a:path>
              </a:pathLst>
            </a:custGeom>
            <a:solidFill>
              <a:srgbClr val="8495A9">
                <a:alpha val="10001"/>
              </a:srgbClr>
            </a:solidFill>
            <a:ln w="12700" cap="flat" cmpd="sng">
              <a:solidFill>
                <a:schemeClr val="tx1"/>
              </a:solidFill>
              <a:prstDash val="solid"/>
              <a:round/>
              <a:headEnd type="none" w="lg" len="lg"/>
              <a:tailEnd type="none" w="lg" len="lg"/>
            </a:ln>
            <a:effectLst/>
          </p:spPr>
          <p:txBody>
            <a:bodyPr/>
            <a:lstStyle/>
            <a:p>
              <a:endParaRPr lang="en-US"/>
            </a:p>
          </p:txBody>
        </p:sp>
        <p:pic>
          <p:nvPicPr>
            <p:cNvPr id="335890" name="Picture 18" descr="MCj01992480000[1]"/>
            <p:cNvPicPr>
              <a:picLocks noChangeAspect="1" noChangeArrowheads="1"/>
            </p:cNvPicPr>
            <p:nvPr/>
          </p:nvPicPr>
          <p:blipFill>
            <a:blip r:embed="rId2">
              <a:grayscl/>
            </a:blip>
            <a:srcRect/>
            <a:stretch>
              <a:fillRect/>
            </a:stretch>
          </p:blipFill>
          <p:spPr bwMode="auto">
            <a:xfrm>
              <a:off x="3408" y="2111"/>
              <a:ext cx="662" cy="672"/>
            </a:xfrm>
            <a:prstGeom prst="rect">
              <a:avLst/>
            </a:prstGeom>
            <a:noFill/>
            <a:ln w="9525">
              <a:noFill/>
              <a:miter lim="800000"/>
              <a:headEnd/>
              <a:tailEnd/>
            </a:ln>
          </p:spPr>
        </p:pic>
        <p:sp>
          <p:nvSpPr>
            <p:cNvPr id="335891" name="Freeform 19"/>
            <p:cNvSpPr>
              <a:spLocks/>
            </p:cNvSpPr>
            <p:nvPr/>
          </p:nvSpPr>
          <p:spPr bwMode="auto">
            <a:xfrm>
              <a:off x="3888" y="2687"/>
              <a:ext cx="48" cy="576"/>
            </a:xfrm>
            <a:custGeom>
              <a:avLst/>
              <a:gdLst/>
              <a:ahLst/>
              <a:cxnLst>
                <a:cxn ang="0">
                  <a:pos x="96" y="0"/>
                </a:cxn>
                <a:cxn ang="0">
                  <a:pos x="0" y="96"/>
                </a:cxn>
                <a:cxn ang="0">
                  <a:pos x="96" y="288"/>
                </a:cxn>
                <a:cxn ang="0">
                  <a:pos x="48" y="384"/>
                </a:cxn>
                <a:cxn ang="0">
                  <a:pos x="96" y="432"/>
                </a:cxn>
              </a:cxnLst>
              <a:rect l="0" t="0" r="r" b="b"/>
              <a:pathLst>
                <a:path w="104" h="432">
                  <a:moveTo>
                    <a:pt x="96" y="0"/>
                  </a:moveTo>
                  <a:cubicBezTo>
                    <a:pt x="48" y="24"/>
                    <a:pt x="0" y="48"/>
                    <a:pt x="0" y="96"/>
                  </a:cubicBezTo>
                  <a:cubicBezTo>
                    <a:pt x="0" y="144"/>
                    <a:pt x="88" y="240"/>
                    <a:pt x="96" y="288"/>
                  </a:cubicBezTo>
                  <a:cubicBezTo>
                    <a:pt x="104" y="336"/>
                    <a:pt x="48" y="360"/>
                    <a:pt x="48" y="384"/>
                  </a:cubicBezTo>
                  <a:cubicBezTo>
                    <a:pt x="48" y="408"/>
                    <a:pt x="72" y="420"/>
                    <a:pt x="96" y="432"/>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335892" name="Freeform 20"/>
            <p:cNvSpPr>
              <a:spLocks/>
            </p:cNvSpPr>
            <p:nvPr/>
          </p:nvSpPr>
          <p:spPr bwMode="auto">
            <a:xfrm flipH="1">
              <a:off x="4032" y="2687"/>
              <a:ext cx="56" cy="576"/>
            </a:xfrm>
            <a:custGeom>
              <a:avLst/>
              <a:gdLst/>
              <a:ahLst/>
              <a:cxnLst>
                <a:cxn ang="0">
                  <a:pos x="96" y="0"/>
                </a:cxn>
                <a:cxn ang="0">
                  <a:pos x="0" y="96"/>
                </a:cxn>
                <a:cxn ang="0">
                  <a:pos x="96" y="288"/>
                </a:cxn>
                <a:cxn ang="0">
                  <a:pos x="48" y="384"/>
                </a:cxn>
                <a:cxn ang="0">
                  <a:pos x="96" y="432"/>
                </a:cxn>
              </a:cxnLst>
              <a:rect l="0" t="0" r="r" b="b"/>
              <a:pathLst>
                <a:path w="104" h="432">
                  <a:moveTo>
                    <a:pt x="96" y="0"/>
                  </a:moveTo>
                  <a:cubicBezTo>
                    <a:pt x="48" y="24"/>
                    <a:pt x="0" y="48"/>
                    <a:pt x="0" y="96"/>
                  </a:cubicBezTo>
                  <a:cubicBezTo>
                    <a:pt x="0" y="144"/>
                    <a:pt x="88" y="240"/>
                    <a:pt x="96" y="288"/>
                  </a:cubicBezTo>
                  <a:cubicBezTo>
                    <a:pt x="104" y="336"/>
                    <a:pt x="48" y="360"/>
                    <a:pt x="48" y="384"/>
                  </a:cubicBezTo>
                  <a:cubicBezTo>
                    <a:pt x="48" y="408"/>
                    <a:pt x="72" y="420"/>
                    <a:pt x="96" y="432"/>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335893" name="Freeform 21"/>
            <p:cNvSpPr>
              <a:spLocks/>
            </p:cNvSpPr>
            <p:nvPr/>
          </p:nvSpPr>
          <p:spPr bwMode="auto">
            <a:xfrm>
              <a:off x="3879" y="2687"/>
              <a:ext cx="207" cy="597"/>
            </a:xfrm>
            <a:custGeom>
              <a:avLst/>
              <a:gdLst/>
              <a:ahLst/>
              <a:cxnLst>
                <a:cxn ang="0">
                  <a:pos x="57" y="3"/>
                </a:cxn>
                <a:cxn ang="0">
                  <a:pos x="18" y="66"/>
                </a:cxn>
                <a:cxn ang="0">
                  <a:pos x="12" y="84"/>
                </a:cxn>
                <a:cxn ang="0">
                  <a:pos x="0" y="102"/>
                </a:cxn>
                <a:cxn ang="0">
                  <a:pos x="54" y="318"/>
                </a:cxn>
                <a:cxn ang="0">
                  <a:pos x="45" y="453"/>
                </a:cxn>
                <a:cxn ang="0">
                  <a:pos x="42" y="471"/>
                </a:cxn>
                <a:cxn ang="0">
                  <a:pos x="39" y="483"/>
                </a:cxn>
                <a:cxn ang="0">
                  <a:pos x="33" y="513"/>
                </a:cxn>
                <a:cxn ang="0">
                  <a:pos x="39" y="573"/>
                </a:cxn>
                <a:cxn ang="0">
                  <a:pos x="132" y="597"/>
                </a:cxn>
                <a:cxn ang="0">
                  <a:pos x="171" y="570"/>
                </a:cxn>
                <a:cxn ang="0">
                  <a:pos x="183" y="543"/>
                </a:cxn>
                <a:cxn ang="0">
                  <a:pos x="180" y="495"/>
                </a:cxn>
                <a:cxn ang="0">
                  <a:pos x="147" y="423"/>
                </a:cxn>
                <a:cxn ang="0">
                  <a:pos x="174" y="330"/>
                </a:cxn>
                <a:cxn ang="0">
                  <a:pos x="186" y="264"/>
                </a:cxn>
                <a:cxn ang="0">
                  <a:pos x="207" y="180"/>
                </a:cxn>
                <a:cxn ang="0">
                  <a:pos x="204" y="99"/>
                </a:cxn>
                <a:cxn ang="0">
                  <a:pos x="189" y="72"/>
                </a:cxn>
                <a:cxn ang="0">
                  <a:pos x="141" y="3"/>
                </a:cxn>
                <a:cxn ang="0">
                  <a:pos x="66" y="0"/>
                </a:cxn>
                <a:cxn ang="0">
                  <a:pos x="57" y="3"/>
                </a:cxn>
              </a:cxnLst>
              <a:rect l="0" t="0" r="r" b="b"/>
              <a:pathLst>
                <a:path w="207" h="597">
                  <a:moveTo>
                    <a:pt x="57" y="3"/>
                  </a:moveTo>
                  <a:cubicBezTo>
                    <a:pt x="40" y="20"/>
                    <a:pt x="28" y="44"/>
                    <a:pt x="18" y="66"/>
                  </a:cubicBezTo>
                  <a:cubicBezTo>
                    <a:pt x="15" y="72"/>
                    <a:pt x="14" y="78"/>
                    <a:pt x="12" y="84"/>
                  </a:cubicBezTo>
                  <a:cubicBezTo>
                    <a:pt x="10" y="91"/>
                    <a:pt x="0" y="102"/>
                    <a:pt x="0" y="102"/>
                  </a:cubicBezTo>
                  <a:cubicBezTo>
                    <a:pt x="15" y="175"/>
                    <a:pt x="31" y="248"/>
                    <a:pt x="54" y="318"/>
                  </a:cubicBezTo>
                  <a:cubicBezTo>
                    <a:pt x="59" y="364"/>
                    <a:pt x="54" y="408"/>
                    <a:pt x="45" y="453"/>
                  </a:cubicBezTo>
                  <a:cubicBezTo>
                    <a:pt x="44" y="459"/>
                    <a:pt x="43" y="465"/>
                    <a:pt x="42" y="471"/>
                  </a:cubicBezTo>
                  <a:cubicBezTo>
                    <a:pt x="41" y="475"/>
                    <a:pt x="40" y="479"/>
                    <a:pt x="39" y="483"/>
                  </a:cubicBezTo>
                  <a:cubicBezTo>
                    <a:pt x="37" y="493"/>
                    <a:pt x="33" y="513"/>
                    <a:pt x="33" y="513"/>
                  </a:cubicBezTo>
                  <a:cubicBezTo>
                    <a:pt x="34" y="533"/>
                    <a:pt x="25" y="559"/>
                    <a:pt x="39" y="573"/>
                  </a:cubicBezTo>
                  <a:cubicBezTo>
                    <a:pt x="59" y="593"/>
                    <a:pt x="108" y="594"/>
                    <a:pt x="132" y="597"/>
                  </a:cubicBezTo>
                  <a:cubicBezTo>
                    <a:pt x="157" y="593"/>
                    <a:pt x="157" y="591"/>
                    <a:pt x="171" y="570"/>
                  </a:cubicBezTo>
                  <a:cubicBezTo>
                    <a:pt x="176" y="562"/>
                    <a:pt x="183" y="543"/>
                    <a:pt x="183" y="543"/>
                  </a:cubicBezTo>
                  <a:cubicBezTo>
                    <a:pt x="182" y="527"/>
                    <a:pt x="182" y="511"/>
                    <a:pt x="180" y="495"/>
                  </a:cubicBezTo>
                  <a:cubicBezTo>
                    <a:pt x="176" y="468"/>
                    <a:pt x="155" y="448"/>
                    <a:pt x="147" y="423"/>
                  </a:cubicBezTo>
                  <a:cubicBezTo>
                    <a:pt x="152" y="392"/>
                    <a:pt x="164" y="360"/>
                    <a:pt x="174" y="330"/>
                  </a:cubicBezTo>
                  <a:cubicBezTo>
                    <a:pt x="181" y="309"/>
                    <a:pt x="182" y="286"/>
                    <a:pt x="186" y="264"/>
                  </a:cubicBezTo>
                  <a:cubicBezTo>
                    <a:pt x="191" y="236"/>
                    <a:pt x="200" y="208"/>
                    <a:pt x="207" y="180"/>
                  </a:cubicBezTo>
                  <a:cubicBezTo>
                    <a:pt x="206" y="153"/>
                    <a:pt x="206" y="126"/>
                    <a:pt x="204" y="99"/>
                  </a:cubicBezTo>
                  <a:cubicBezTo>
                    <a:pt x="203" y="90"/>
                    <a:pt x="192" y="77"/>
                    <a:pt x="189" y="72"/>
                  </a:cubicBezTo>
                  <a:cubicBezTo>
                    <a:pt x="174" y="50"/>
                    <a:pt x="177" y="4"/>
                    <a:pt x="141" y="3"/>
                  </a:cubicBezTo>
                  <a:cubicBezTo>
                    <a:pt x="116" y="2"/>
                    <a:pt x="91" y="0"/>
                    <a:pt x="66" y="0"/>
                  </a:cubicBezTo>
                  <a:cubicBezTo>
                    <a:pt x="63" y="0"/>
                    <a:pt x="60" y="2"/>
                    <a:pt x="57" y="3"/>
                  </a:cubicBezTo>
                  <a:close/>
                </a:path>
              </a:pathLst>
            </a:custGeom>
            <a:solidFill>
              <a:srgbClr val="00CCFF"/>
            </a:solidFill>
            <a:ln w="12700" cap="flat" cmpd="sng">
              <a:noFill/>
              <a:prstDash val="solid"/>
              <a:round/>
              <a:headEnd type="none" w="lg" len="lg"/>
              <a:tailEnd type="none" w="lg" len="lg"/>
            </a:ln>
            <a:effectLst/>
          </p:spPr>
          <p:txBody>
            <a:bodyPr/>
            <a:lstStyle/>
            <a:p>
              <a:endParaRPr lang="en-US"/>
            </a:p>
          </p:txBody>
        </p:sp>
        <p:sp>
          <p:nvSpPr>
            <p:cNvPr id="335915" name="Text Box 43"/>
            <p:cNvSpPr txBox="1">
              <a:spLocks noChangeArrowheads="1"/>
            </p:cNvSpPr>
            <p:nvPr/>
          </p:nvSpPr>
          <p:spPr bwMode="auto">
            <a:xfrm>
              <a:off x="4320" y="2544"/>
              <a:ext cx="760" cy="239"/>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spAutoFit/>
            </a:bodyPr>
            <a:lstStyle/>
            <a:p>
              <a:r>
                <a:rPr lang="en-US"/>
                <a:t>10 minutes</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4"/>
          <p:cNvSpPr>
            <a:spLocks noGrp="1"/>
          </p:cNvSpPr>
          <p:nvPr>
            <p:ph type="dt" sz="half" idx="10"/>
          </p:nvPr>
        </p:nvSpPr>
        <p:spPr/>
        <p:txBody>
          <a:bodyPr/>
          <a:lstStyle/>
          <a:p>
            <a:r>
              <a:rPr lang="en-US"/>
              <a:t>ECEN 301</a:t>
            </a:r>
          </a:p>
        </p:txBody>
      </p:sp>
      <p:sp>
        <p:nvSpPr>
          <p:cNvPr id="8" name="Footer Placeholder 5"/>
          <p:cNvSpPr>
            <a:spLocks noGrp="1"/>
          </p:cNvSpPr>
          <p:nvPr>
            <p:ph type="ftr" sz="quarter" idx="11"/>
          </p:nvPr>
        </p:nvSpPr>
        <p:spPr/>
        <p:txBody>
          <a:bodyPr/>
          <a:lstStyle/>
          <a:p>
            <a:r>
              <a:rPr lang="en-US"/>
              <a:t>Discussion #3 – Electric Power</a:t>
            </a:r>
          </a:p>
        </p:txBody>
      </p:sp>
      <p:sp>
        <p:nvSpPr>
          <p:cNvPr id="9" name="Slide Number Placeholder 6"/>
          <p:cNvSpPr>
            <a:spLocks noGrp="1"/>
          </p:cNvSpPr>
          <p:nvPr>
            <p:ph type="sldNum" sz="quarter" idx="12"/>
          </p:nvPr>
        </p:nvSpPr>
        <p:spPr/>
        <p:txBody>
          <a:bodyPr/>
          <a:lstStyle/>
          <a:p>
            <a:pPr lvl="1"/>
            <a:fld id="{234FFF96-F74D-4637-BF74-9547F2C6B8E2}" type="slidenum">
              <a:rPr lang="en-US"/>
              <a:pPr lvl="1"/>
              <a:t>5</a:t>
            </a:fld>
            <a:endParaRPr lang="en-US"/>
          </a:p>
        </p:txBody>
      </p:sp>
      <p:sp>
        <p:nvSpPr>
          <p:cNvPr id="292866" name="Rectangle 2"/>
          <p:cNvSpPr>
            <a:spLocks noGrp="1" noChangeArrowheads="1"/>
          </p:cNvSpPr>
          <p:nvPr>
            <p:ph type="title"/>
          </p:nvPr>
        </p:nvSpPr>
        <p:spPr/>
        <p:txBody>
          <a:bodyPr/>
          <a:lstStyle/>
          <a:p>
            <a:r>
              <a:rPr lang="en-US"/>
              <a:t>Energy vs. Power</a:t>
            </a:r>
          </a:p>
        </p:txBody>
      </p:sp>
      <p:sp>
        <p:nvSpPr>
          <p:cNvPr id="292867" name="Rectangle 3"/>
          <p:cNvSpPr>
            <a:spLocks noGrp="1" noChangeArrowheads="1"/>
          </p:cNvSpPr>
          <p:nvPr>
            <p:ph type="body" sz="half" idx="1"/>
          </p:nvPr>
        </p:nvSpPr>
        <p:spPr>
          <a:xfrm>
            <a:off x="406400" y="1333500"/>
            <a:ext cx="7975600" cy="2247900"/>
          </a:xfrm>
        </p:spPr>
        <p:txBody>
          <a:bodyPr/>
          <a:lstStyle/>
          <a:p>
            <a:r>
              <a:rPr lang="en-US" sz="2400" b="1" u="sng"/>
              <a:t>Power</a:t>
            </a:r>
            <a:r>
              <a:rPr lang="en-US" sz="2400"/>
              <a:t>: the </a:t>
            </a:r>
            <a:r>
              <a:rPr lang="en-US" sz="2400" b="1"/>
              <a:t>rate</a:t>
            </a:r>
            <a:r>
              <a:rPr lang="en-US" sz="2400"/>
              <a:t> at which energy (electricity) is consumed</a:t>
            </a:r>
          </a:p>
          <a:p>
            <a:pPr lvl="1"/>
            <a:r>
              <a:rPr lang="en-US" sz="2000"/>
              <a:t>How fast energy can be generated/delivered to/from an electrical device</a:t>
            </a:r>
          </a:p>
          <a:p>
            <a:r>
              <a:rPr lang="en-US" sz="2400" b="1" u="sng"/>
              <a:t>Energy</a:t>
            </a:r>
            <a:r>
              <a:rPr lang="en-US" sz="2400"/>
              <a:t>: the ability to do work</a:t>
            </a:r>
          </a:p>
          <a:p>
            <a:pPr lvl="1"/>
            <a:r>
              <a:rPr lang="en-US" sz="2000"/>
              <a:t>EX: a battery, a capacitor, a fuel cell</a:t>
            </a:r>
          </a:p>
        </p:txBody>
      </p:sp>
      <p:graphicFrame>
        <p:nvGraphicFramePr>
          <p:cNvPr id="292868" name="Object 4"/>
          <p:cNvGraphicFramePr>
            <a:graphicFrameLocks noChangeAspect="1"/>
          </p:cNvGraphicFramePr>
          <p:nvPr>
            <p:ph sz="half" idx="2"/>
          </p:nvPr>
        </p:nvGraphicFramePr>
        <p:xfrm>
          <a:off x="2133600" y="3495675"/>
          <a:ext cx="4991100" cy="466725"/>
        </p:xfrm>
        <a:graphic>
          <a:graphicData uri="http://schemas.openxmlformats.org/presentationml/2006/ole">
            <p:oleObj spid="_x0000_s292868" name="Equation" r:id="rId3" imgW="2171520" imgH="203040" progId="Equation.3">
              <p:embed/>
            </p:oleObj>
          </a:graphicData>
        </a:graphic>
      </p:graphicFrame>
      <p:sp>
        <p:nvSpPr>
          <p:cNvPr id="292871" name="Text Box 7"/>
          <p:cNvSpPr txBox="1">
            <a:spLocks noChangeArrowheads="1"/>
          </p:cNvSpPr>
          <p:nvPr/>
        </p:nvSpPr>
        <p:spPr bwMode="auto">
          <a:xfrm>
            <a:off x="609600" y="4191000"/>
            <a:ext cx="8305800" cy="1571625"/>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sz="1600" b="1" u="sng"/>
              <a:t>joule (J)</a:t>
            </a:r>
            <a:r>
              <a:rPr lang="en-US" sz="1600"/>
              <a:t>: electric energy unit. </a:t>
            </a:r>
          </a:p>
          <a:p>
            <a:pPr algn="l"/>
            <a:r>
              <a:rPr lang="en-US" sz="1600"/>
              <a:t>	1 J = the work required to move an electrical charge of 1C through 1V</a:t>
            </a:r>
          </a:p>
          <a:p>
            <a:pPr algn="l"/>
            <a:r>
              <a:rPr lang="en-US" sz="1600"/>
              <a:t>	1 J = the energy required to lift a small apple (102 g) one meter against Earth's gravity.</a:t>
            </a:r>
          </a:p>
          <a:p>
            <a:pPr algn="l"/>
            <a:r>
              <a:rPr lang="en-US" sz="1600"/>
              <a:t>	1 J = the energy required to heat one gram of dry, cool air by 1 degree Celsius.</a:t>
            </a:r>
          </a:p>
          <a:p>
            <a:pPr algn="l"/>
            <a:r>
              <a:rPr lang="en-US" sz="1600"/>
              <a:t>	1 J = 6.241506363091018 eV (electron-volts)</a:t>
            </a:r>
          </a:p>
          <a:p>
            <a:pPr algn="l"/>
            <a:r>
              <a:rPr lang="en-US" sz="1600"/>
              <a:t>	1 J = 2.7778 x10</a:t>
            </a:r>
            <a:r>
              <a:rPr lang="en-US" sz="1600" baseline="30000"/>
              <a:t>-7</a:t>
            </a:r>
            <a:r>
              <a:rPr lang="en-US" sz="1600"/>
              <a:t> kilowatt-hour</a:t>
            </a:r>
          </a:p>
        </p:txBody>
      </p:sp>
      <p:sp>
        <p:nvSpPr>
          <p:cNvPr id="292872" name="Text Box 8"/>
          <p:cNvSpPr txBox="1">
            <a:spLocks noChangeArrowheads="1"/>
          </p:cNvSpPr>
          <p:nvPr/>
        </p:nvSpPr>
        <p:spPr bwMode="auto">
          <a:xfrm>
            <a:off x="609600" y="5868988"/>
            <a:ext cx="4724400" cy="379412"/>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u="sng"/>
              <a:t>kilowatt-hour (kWh)</a:t>
            </a:r>
            <a:r>
              <a:rPr lang="en-US"/>
              <a:t>: electric energy unit.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4"/>
          <p:cNvSpPr>
            <a:spLocks noGrp="1"/>
          </p:cNvSpPr>
          <p:nvPr>
            <p:ph type="dt" sz="half" idx="10"/>
          </p:nvPr>
        </p:nvSpPr>
        <p:spPr/>
        <p:txBody>
          <a:bodyPr/>
          <a:lstStyle/>
          <a:p>
            <a:r>
              <a:rPr lang="en-US"/>
              <a:t>ECEN 301</a:t>
            </a:r>
          </a:p>
        </p:txBody>
      </p:sp>
      <p:sp>
        <p:nvSpPr>
          <p:cNvPr id="7" name="Footer Placeholder 5"/>
          <p:cNvSpPr>
            <a:spLocks noGrp="1"/>
          </p:cNvSpPr>
          <p:nvPr>
            <p:ph type="ftr" sz="quarter" idx="11"/>
          </p:nvPr>
        </p:nvSpPr>
        <p:spPr/>
        <p:txBody>
          <a:bodyPr/>
          <a:lstStyle/>
          <a:p>
            <a:r>
              <a:rPr lang="en-US"/>
              <a:t>Discussion #3 – Electric Power</a:t>
            </a:r>
          </a:p>
        </p:txBody>
      </p:sp>
      <p:sp>
        <p:nvSpPr>
          <p:cNvPr id="8" name="Slide Number Placeholder 6"/>
          <p:cNvSpPr>
            <a:spLocks noGrp="1"/>
          </p:cNvSpPr>
          <p:nvPr>
            <p:ph type="sldNum" sz="quarter" idx="12"/>
          </p:nvPr>
        </p:nvSpPr>
        <p:spPr/>
        <p:txBody>
          <a:bodyPr/>
          <a:lstStyle/>
          <a:p>
            <a:pPr lvl="1"/>
            <a:fld id="{AF3C0D2A-3936-4E7F-BB16-B4121F71CE63}" type="slidenum">
              <a:rPr lang="en-US"/>
              <a:pPr lvl="1"/>
              <a:t>6</a:t>
            </a:fld>
            <a:endParaRPr lang="en-US"/>
          </a:p>
        </p:txBody>
      </p:sp>
      <p:sp>
        <p:nvSpPr>
          <p:cNvPr id="334850" name="Rectangle 2"/>
          <p:cNvSpPr>
            <a:spLocks noGrp="1" noChangeArrowheads="1"/>
          </p:cNvSpPr>
          <p:nvPr>
            <p:ph type="title"/>
          </p:nvPr>
        </p:nvSpPr>
        <p:spPr/>
        <p:txBody>
          <a:bodyPr/>
          <a:lstStyle/>
          <a:p>
            <a:r>
              <a:rPr lang="en-US"/>
              <a:t>Electric Power</a:t>
            </a:r>
          </a:p>
        </p:txBody>
      </p:sp>
      <p:sp>
        <p:nvSpPr>
          <p:cNvPr id="334851" name="Rectangle 3"/>
          <p:cNvSpPr>
            <a:spLocks noGrp="1" noChangeArrowheads="1"/>
          </p:cNvSpPr>
          <p:nvPr>
            <p:ph type="body" sz="half" idx="1"/>
          </p:nvPr>
        </p:nvSpPr>
        <p:spPr>
          <a:xfrm>
            <a:off x="406400" y="1333500"/>
            <a:ext cx="7975600" cy="2247900"/>
          </a:xfrm>
        </p:spPr>
        <p:txBody>
          <a:bodyPr/>
          <a:lstStyle/>
          <a:p>
            <a:r>
              <a:rPr lang="en-US" sz="2800" b="1" u="sng"/>
              <a:t>Electric Power</a:t>
            </a:r>
            <a:r>
              <a:rPr lang="en-US" sz="2800"/>
              <a:t>: the power generated by an </a:t>
            </a:r>
            <a:r>
              <a:rPr lang="en-US" sz="2800" i="1"/>
              <a:t>active</a:t>
            </a:r>
            <a:r>
              <a:rPr lang="en-US" sz="2800"/>
              <a:t> element, or dissipated by a </a:t>
            </a:r>
            <a:r>
              <a:rPr lang="en-US" sz="2800" i="1"/>
              <a:t>passive</a:t>
            </a:r>
            <a:r>
              <a:rPr lang="en-US" sz="2800"/>
              <a:t> element is equal to the product of: </a:t>
            </a:r>
            <a:r>
              <a:rPr lang="en-US" sz="2800" b="1"/>
              <a:t>voltage</a:t>
            </a:r>
            <a:r>
              <a:rPr lang="en-US" sz="2800"/>
              <a:t> across the element and </a:t>
            </a:r>
            <a:r>
              <a:rPr lang="en-US" sz="2800" b="1"/>
              <a:t>current</a:t>
            </a:r>
            <a:r>
              <a:rPr lang="en-US" sz="2800"/>
              <a:t> flowing through it</a:t>
            </a:r>
          </a:p>
        </p:txBody>
      </p:sp>
      <p:graphicFrame>
        <p:nvGraphicFramePr>
          <p:cNvPr id="334852" name="Object 4"/>
          <p:cNvGraphicFramePr>
            <a:graphicFrameLocks noChangeAspect="1"/>
          </p:cNvGraphicFramePr>
          <p:nvPr>
            <p:ph sz="half" idx="2"/>
          </p:nvPr>
        </p:nvGraphicFramePr>
        <p:xfrm>
          <a:off x="3686175" y="3616325"/>
          <a:ext cx="1465263" cy="539750"/>
        </p:xfrm>
        <a:graphic>
          <a:graphicData uri="http://schemas.openxmlformats.org/presentationml/2006/ole">
            <p:oleObj spid="_x0000_s334852" name="Equation" r:id="rId3" imgW="482400" imgH="177480" progId="Equation.3">
              <p:embed/>
            </p:oleObj>
          </a:graphicData>
        </a:graphic>
      </p:graphicFrame>
      <p:sp>
        <p:nvSpPr>
          <p:cNvPr id="334853" name="Text Box 5"/>
          <p:cNvSpPr txBox="1">
            <a:spLocks noChangeArrowheads="1"/>
          </p:cNvSpPr>
          <p:nvPr/>
        </p:nvSpPr>
        <p:spPr bwMode="auto">
          <a:xfrm>
            <a:off x="998538" y="5029200"/>
            <a:ext cx="4152900" cy="928688"/>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u="sng" dirty="0"/>
              <a:t>Watt (W)</a:t>
            </a:r>
            <a:r>
              <a:rPr lang="en-US" dirty="0"/>
              <a:t>: electric power unit. </a:t>
            </a:r>
          </a:p>
          <a:p>
            <a:pPr algn="l"/>
            <a:r>
              <a:rPr lang="en-US" dirty="0"/>
              <a:t>	1 Watt = 1 </a:t>
            </a:r>
            <a:r>
              <a:rPr lang="en-US" dirty="0" smtClean="0"/>
              <a:t>joule/second </a:t>
            </a:r>
            <a:r>
              <a:rPr lang="en-US" dirty="0"/>
              <a:t>(J/s)</a:t>
            </a:r>
          </a:p>
          <a:p>
            <a:pPr algn="l"/>
            <a:r>
              <a:rPr lang="en-US" dirty="0"/>
              <a:t>	1 Watt = 1 volt-amp (VA)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Date Placeholder 3"/>
          <p:cNvSpPr>
            <a:spLocks noGrp="1"/>
          </p:cNvSpPr>
          <p:nvPr>
            <p:ph type="dt" sz="half" idx="10"/>
          </p:nvPr>
        </p:nvSpPr>
        <p:spPr/>
        <p:txBody>
          <a:bodyPr/>
          <a:lstStyle/>
          <a:p>
            <a:r>
              <a:rPr lang="en-US"/>
              <a:t>ECEN 301</a:t>
            </a:r>
          </a:p>
        </p:txBody>
      </p:sp>
      <p:sp>
        <p:nvSpPr>
          <p:cNvPr id="35" name="Footer Placeholder 4"/>
          <p:cNvSpPr>
            <a:spLocks noGrp="1"/>
          </p:cNvSpPr>
          <p:nvPr>
            <p:ph type="ftr" sz="quarter" idx="11"/>
          </p:nvPr>
        </p:nvSpPr>
        <p:spPr/>
        <p:txBody>
          <a:bodyPr/>
          <a:lstStyle/>
          <a:p>
            <a:r>
              <a:rPr lang="en-US"/>
              <a:t>Discussion #3 – Electric Power</a:t>
            </a:r>
          </a:p>
        </p:txBody>
      </p:sp>
      <p:sp>
        <p:nvSpPr>
          <p:cNvPr id="36" name="Slide Number Placeholder 5"/>
          <p:cNvSpPr>
            <a:spLocks noGrp="1"/>
          </p:cNvSpPr>
          <p:nvPr>
            <p:ph type="sldNum" sz="quarter" idx="12"/>
          </p:nvPr>
        </p:nvSpPr>
        <p:spPr/>
        <p:txBody>
          <a:bodyPr/>
          <a:lstStyle/>
          <a:p>
            <a:pPr lvl="1"/>
            <a:fld id="{956C1C8B-6BBC-4C37-8AE5-55960012DF39}" type="slidenum">
              <a:rPr lang="en-US"/>
              <a:pPr lvl="1"/>
              <a:t>7</a:t>
            </a:fld>
            <a:endParaRPr lang="en-US"/>
          </a:p>
        </p:txBody>
      </p:sp>
      <p:sp>
        <p:nvSpPr>
          <p:cNvPr id="295938" name="Rectangle 2"/>
          <p:cNvSpPr>
            <a:spLocks noGrp="1" noChangeArrowheads="1"/>
          </p:cNvSpPr>
          <p:nvPr>
            <p:ph type="title"/>
          </p:nvPr>
        </p:nvSpPr>
        <p:spPr/>
        <p:txBody>
          <a:bodyPr/>
          <a:lstStyle/>
          <a:p>
            <a:r>
              <a:rPr lang="en-US"/>
              <a:t>Electric Power</a:t>
            </a:r>
          </a:p>
        </p:txBody>
      </p:sp>
      <p:sp>
        <p:nvSpPr>
          <p:cNvPr id="295939" name="Rectangle 3"/>
          <p:cNvSpPr>
            <a:spLocks noGrp="1" noChangeArrowheads="1"/>
          </p:cNvSpPr>
          <p:nvPr>
            <p:ph type="body" idx="1"/>
          </p:nvPr>
        </p:nvSpPr>
        <p:spPr>
          <a:xfrm>
            <a:off x="406400" y="1333500"/>
            <a:ext cx="8356600" cy="1333500"/>
          </a:xfrm>
        </p:spPr>
        <p:txBody>
          <a:bodyPr/>
          <a:lstStyle/>
          <a:p>
            <a:pPr>
              <a:lnSpc>
                <a:spcPct val="90000"/>
              </a:lnSpc>
            </a:pPr>
            <a:r>
              <a:rPr lang="en-US" sz="2800" b="1" u="sng"/>
              <a:t>Passive sign convention</a:t>
            </a:r>
            <a:r>
              <a:rPr lang="en-US" sz="2800"/>
              <a:t>: power </a:t>
            </a:r>
            <a:r>
              <a:rPr lang="en-US" sz="2800" b="1" i="1"/>
              <a:t>dissipated by a load</a:t>
            </a:r>
            <a:r>
              <a:rPr lang="en-US" sz="2800"/>
              <a:t> is a positive quantity – the power </a:t>
            </a:r>
            <a:r>
              <a:rPr lang="en-US" sz="2800" b="1" i="1"/>
              <a:t>generated by a source</a:t>
            </a:r>
            <a:r>
              <a:rPr lang="en-US" sz="2800"/>
              <a:t> is positive</a:t>
            </a:r>
          </a:p>
        </p:txBody>
      </p:sp>
      <p:grpSp>
        <p:nvGrpSpPr>
          <p:cNvPr id="295940" name="Group 4"/>
          <p:cNvGrpSpPr>
            <a:grpSpLocks/>
          </p:cNvGrpSpPr>
          <p:nvPr/>
        </p:nvGrpSpPr>
        <p:grpSpPr bwMode="auto">
          <a:xfrm>
            <a:off x="1476375" y="2692400"/>
            <a:ext cx="2259013" cy="1270000"/>
            <a:chOff x="451" y="1881"/>
            <a:chExt cx="1623" cy="951"/>
          </a:xfrm>
        </p:grpSpPr>
        <p:sp>
          <p:nvSpPr>
            <p:cNvPr id="295941" name="Text Box 5"/>
            <p:cNvSpPr txBox="1">
              <a:spLocks noChangeArrowheads="1"/>
            </p:cNvSpPr>
            <p:nvPr/>
          </p:nvSpPr>
          <p:spPr bwMode="auto">
            <a:xfrm rot="16200000">
              <a:off x="782" y="2328"/>
              <a:ext cx="266" cy="328"/>
            </a:xfrm>
            <a:prstGeom prst="rect">
              <a:avLst/>
            </a:prstGeom>
            <a:noFill/>
            <a:ln w="12700">
              <a:noFill/>
              <a:miter lim="800000"/>
              <a:headEnd type="none" w="lg" len="lg"/>
              <a:tailEnd type="none" w="lg" len="lg"/>
            </a:ln>
            <a:effectLst/>
          </p:spPr>
          <p:txBody>
            <a:bodyPr wrap="none">
              <a:spAutoFit/>
            </a:bodyPr>
            <a:lstStyle/>
            <a:p>
              <a:r>
                <a:rPr lang="en-US" sz="2400"/>
                <a:t>+</a:t>
              </a:r>
            </a:p>
          </p:txBody>
        </p:sp>
        <p:sp>
          <p:nvSpPr>
            <p:cNvPr id="295942" name="Line 6"/>
            <p:cNvSpPr>
              <a:spLocks noChangeShapeType="1"/>
            </p:cNvSpPr>
            <p:nvPr/>
          </p:nvSpPr>
          <p:spPr bwMode="auto">
            <a:xfrm rot="16200000" flipV="1">
              <a:off x="899" y="2181"/>
              <a:ext cx="0" cy="220"/>
            </a:xfrm>
            <a:prstGeom prst="line">
              <a:avLst/>
            </a:prstGeom>
            <a:noFill/>
            <a:ln w="12700">
              <a:solidFill>
                <a:schemeClr val="tx1"/>
              </a:solidFill>
              <a:round/>
              <a:headEnd type="none" w="lg" len="lg"/>
              <a:tailEnd type="none" w="lg" len="lg"/>
            </a:ln>
            <a:effectLst/>
          </p:spPr>
          <p:txBody>
            <a:bodyPr/>
            <a:lstStyle/>
            <a:p>
              <a:endParaRPr lang="en-US"/>
            </a:p>
          </p:txBody>
        </p:sp>
        <p:sp>
          <p:nvSpPr>
            <p:cNvPr id="295943" name="Line 7"/>
            <p:cNvSpPr>
              <a:spLocks noChangeShapeType="1"/>
            </p:cNvSpPr>
            <p:nvPr/>
          </p:nvSpPr>
          <p:spPr bwMode="auto">
            <a:xfrm rot="16200000" flipV="1">
              <a:off x="1582" y="2172"/>
              <a:ext cx="0" cy="237"/>
            </a:xfrm>
            <a:prstGeom prst="line">
              <a:avLst/>
            </a:prstGeom>
            <a:noFill/>
            <a:ln w="12700">
              <a:solidFill>
                <a:schemeClr val="tx1"/>
              </a:solidFill>
              <a:round/>
              <a:headEnd type="none" w="lg" len="lg"/>
              <a:tailEnd type="none" w="lg" len="lg"/>
            </a:ln>
            <a:effectLst/>
          </p:spPr>
          <p:txBody>
            <a:bodyPr/>
            <a:lstStyle/>
            <a:p>
              <a:endParaRPr lang="en-US"/>
            </a:p>
          </p:txBody>
        </p:sp>
        <p:sp>
          <p:nvSpPr>
            <p:cNvPr id="295944" name="Oval 8"/>
            <p:cNvSpPr>
              <a:spLocks noChangeArrowheads="1"/>
            </p:cNvSpPr>
            <p:nvPr/>
          </p:nvSpPr>
          <p:spPr bwMode="auto">
            <a:xfrm rot="16200000">
              <a:off x="720" y="2257"/>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5945" name="Oval 9"/>
            <p:cNvSpPr>
              <a:spLocks noChangeArrowheads="1"/>
            </p:cNvSpPr>
            <p:nvPr/>
          </p:nvSpPr>
          <p:spPr bwMode="auto">
            <a:xfrm rot="16200000">
              <a:off x="1701" y="2255"/>
              <a:ext cx="67"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5946" name="Rectangle 10"/>
            <p:cNvSpPr>
              <a:spLocks noChangeArrowheads="1"/>
            </p:cNvSpPr>
            <p:nvPr/>
          </p:nvSpPr>
          <p:spPr bwMode="auto">
            <a:xfrm rot="16200000">
              <a:off x="1162" y="2064"/>
              <a:ext cx="147" cy="454"/>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95947" name="Text Box 11"/>
            <p:cNvSpPr txBox="1">
              <a:spLocks noChangeArrowheads="1"/>
            </p:cNvSpPr>
            <p:nvPr/>
          </p:nvSpPr>
          <p:spPr bwMode="auto">
            <a:xfrm>
              <a:off x="1038" y="2534"/>
              <a:ext cx="440" cy="298"/>
            </a:xfrm>
            <a:prstGeom prst="rect">
              <a:avLst/>
            </a:prstGeom>
            <a:noFill/>
            <a:ln w="12700">
              <a:noFill/>
              <a:miter lim="800000"/>
              <a:headEnd type="none" w="lg" len="lg"/>
              <a:tailEnd type="none" w="lg" len="lg"/>
            </a:ln>
            <a:effectLst/>
          </p:spPr>
          <p:txBody>
            <a:bodyPr>
              <a:spAutoFit/>
            </a:bodyPr>
            <a:lstStyle/>
            <a:p>
              <a:r>
                <a:rPr lang="en-US" sz="2000" b="1"/>
                <a:t>v</a:t>
              </a:r>
              <a:r>
                <a:rPr lang="en-US" sz="2000" b="1" baseline="-25000"/>
                <a:t>ab</a:t>
              </a:r>
            </a:p>
          </p:txBody>
        </p:sp>
        <p:sp>
          <p:nvSpPr>
            <p:cNvPr id="295948" name="Text Box 12"/>
            <p:cNvSpPr txBox="1">
              <a:spLocks noChangeArrowheads="1"/>
            </p:cNvSpPr>
            <p:nvPr/>
          </p:nvSpPr>
          <p:spPr bwMode="auto">
            <a:xfrm>
              <a:off x="1443" y="2253"/>
              <a:ext cx="242" cy="342"/>
            </a:xfrm>
            <a:prstGeom prst="rect">
              <a:avLst/>
            </a:prstGeom>
            <a:noFill/>
            <a:ln w="12700">
              <a:noFill/>
              <a:miter lim="800000"/>
              <a:headEnd type="none" w="lg" len="lg"/>
              <a:tailEnd type="none" w="lg" len="lg"/>
            </a:ln>
            <a:effectLst/>
          </p:spPr>
          <p:txBody>
            <a:bodyPr wrap="none">
              <a:spAutoFit/>
            </a:bodyPr>
            <a:lstStyle/>
            <a:p>
              <a:r>
                <a:rPr lang="en-US" sz="2400"/>
                <a:t>_</a:t>
              </a:r>
            </a:p>
          </p:txBody>
        </p:sp>
        <p:sp>
          <p:nvSpPr>
            <p:cNvPr id="295949" name="Text Box 13"/>
            <p:cNvSpPr txBox="1">
              <a:spLocks noChangeArrowheads="1"/>
            </p:cNvSpPr>
            <p:nvPr/>
          </p:nvSpPr>
          <p:spPr bwMode="auto">
            <a:xfrm>
              <a:off x="451" y="2140"/>
              <a:ext cx="215" cy="275"/>
            </a:xfrm>
            <a:prstGeom prst="rect">
              <a:avLst/>
            </a:prstGeom>
            <a:noFill/>
            <a:ln w="12700">
              <a:noFill/>
              <a:miter lim="800000"/>
              <a:headEnd type="none" w="lg" len="lg"/>
              <a:tailEnd type="none" w="lg" len="lg"/>
            </a:ln>
            <a:effectLst/>
          </p:spPr>
          <p:txBody>
            <a:bodyPr wrap="none">
              <a:spAutoFit/>
            </a:bodyPr>
            <a:lstStyle/>
            <a:p>
              <a:r>
                <a:rPr lang="en-US" b="1"/>
                <a:t>a</a:t>
              </a:r>
            </a:p>
          </p:txBody>
        </p:sp>
        <p:sp>
          <p:nvSpPr>
            <p:cNvPr id="295950" name="Text Box 14"/>
            <p:cNvSpPr txBox="1">
              <a:spLocks noChangeArrowheads="1"/>
            </p:cNvSpPr>
            <p:nvPr/>
          </p:nvSpPr>
          <p:spPr bwMode="auto">
            <a:xfrm>
              <a:off x="1850" y="2173"/>
              <a:ext cx="224" cy="275"/>
            </a:xfrm>
            <a:prstGeom prst="rect">
              <a:avLst/>
            </a:prstGeom>
            <a:noFill/>
            <a:ln w="12700">
              <a:noFill/>
              <a:miter lim="800000"/>
              <a:headEnd type="none" w="lg" len="lg"/>
              <a:tailEnd type="none" w="lg" len="lg"/>
            </a:ln>
            <a:effectLst/>
          </p:spPr>
          <p:txBody>
            <a:bodyPr wrap="none">
              <a:spAutoFit/>
            </a:bodyPr>
            <a:lstStyle/>
            <a:p>
              <a:r>
                <a:rPr lang="en-US" b="1"/>
                <a:t>b</a:t>
              </a:r>
            </a:p>
          </p:txBody>
        </p:sp>
        <p:sp>
          <p:nvSpPr>
            <p:cNvPr id="295951" name="Line 15"/>
            <p:cNvSpPr>
              <a:spLocks noChangeShapeType="1"/>
            </p:cNvSpPr>
            <p:nvPr/>
          </p:nvSpPr>
          <p:spPr bwMode="auto">
            <a:xfrm>
              <a:off x="789" y="2140"/>
              <a:ext cx="45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95952" name="Text Box 16"/>
            <p:cNvSpPr txBox="1">
              <a:spLocks noChangeArrowheads="1"/>
            </p:cNvSpPr>
            <p:nvPr/>
          </p:nvSpPr>
          <p:spPr bwMode="auto">
            <a:xfrm>
              <a:off x="920" y="1881"/>
              <a:ext cx="178" cy="275"/>
            </a:xfrm>
            <a:prstGeom prst="rect">
              <a:avLst/>
            </a:prstGeom>
            <a:noFill/>
            <a:ln w="12700">
              <a:noFill/>
              <a:miter lim="800000"/>
              <a:headEnd type="none" w="lg" len="lg"/>
              <a:tailEnd type="none" w="lg" len="lg"/>
            </a:ln>
            <a:effectLst/>
          </p:spPr>
          <p:txBody>
            <a:bodyPr wrap="none">
              <a:spAutoFit/>
            </a:bodyPr>
            <a:lstStyle/>
            <a:p>
              <a:r>
                <a:rPr lang="en-US" b="1" i="1"/>
                <a:t>i</a:t>
              </a:r>
            </a:p>
          </p:txBody>
        </p:sp>
      </p:grpSp>
      <p:grpSp>
        <p:nvGrpSpPr>
          <p:cNvPr id="295953" name="Group 17"/>
          <p:cNvGrpSpPr>
            <a:grpSpLocks/>
          </p:cNvGrpSpPr>
          <p:nvPr/>
        </p:nvGrpSpPr>
        <p:grpSpPr bwMode="auto">
          <a:xfrm>
            <a:off x="4953000" y="2667000"/>
            <a:ext cx="2271713" cy="1327150"/>
            <a:chOff x="2964" y="1832"/>
            <a:chExt cx="1622" cy="931"/>
          </a:xfrm>
        </p:grpSpPr>
        <p:sp>
          <p:nvSpPr>
            <p:cNvPr id="295954" name="Line 18"/>
            <p:cNvSpPr>
              <a:spLocks noChangeShapeType="1"/>
            </p:cNvSpPr>
            <p:nvPr/>
          </p:nvSpPr>
          <p:spPr bwMode="auto">
            <a:xfrm rot="16200000" flipV="1">
              <a:off x="3411" y="2132"/>
              <a:ext cx="0" cy="220"/>
            </a:xfrm>
            <a:prstGeom prst="line">
              <a:avLst/>
            </a:prstGeom>
            <a:noFill/>
            <a:ln w="12700">
              <a:solidFill>
                <a:schemeClr val="tx1"/>
              </a:solidFill>
              <a:round/>
              <a:headEnd type="none" w="lg" len="lg"/>
              <a:tailEnd type="none" w="lg" len="lg"/>
            </a:ln>
            <a:effectLst/>
          </p:spPr>
          <p:txBody>
            <a:bodyPr/>
            <a:lstStyle/>
            <a:p>
              <a:endParaRPr lang="en-US"/>
            </a:p>
          </p:txBody>
        </p:sp>
        <p:sp>
          <p:nvSpPr>
            <p:cNvPr id="295955" name="Line 19"/>
            <p:cNvSpPr>
              <a:spLocks noChangeShapeType="1"/>
            </p:cNvSpPr>
            <p:nvPr/>
          </p:nvSpPr>
          <p:spPr bwMode="auto">
            <a:xfrm rot="16200000" flipV="1">
              <a:off x="4094" y="2123"/>
              <a:ext cx="0" cy="237"/>
            </a:xfrm>
            <a:prstGeom prst="line">
              <a:avLst/>
            </a:prstGeom>
            <a:noFill/>
            <a:ln w="12700">
              <a:solidFill>
                <a:schemeClr val="tx1"/>
              </a:solidFill>
              <a:round/>
              <a:headEnd type="none" w="lg" len="lg"/>
              <a:tailEnd type="none" w="lg" len="lg"/>
            </a:ln>
            <a:effectLst/>
          </p:spPr>
          <p:txBody>
            <a:bodyPr/>
            <a:lstStyle/>
            <a:p>
              <a:endParaRPr lang="en-US"/>
            </a:p>
          </p:txBody>
        </p:sp>
        <p:sp>
          <p:nvSpPr>
            <p:cNvPr id="295956" name="Oval 20"/>
            <p:cNvSpPr>
              <a:spLocks noChangeArrowheads="1"/>
            </p:cNvSpPr>
            <p:nvPr/>
          </p:nvSpPr>
          <p:spPr bwMode="auto">
            <a:xfrm rot="16200000">
              <a:off x="3232" y="2208"/>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5957" name="Oval 21"/>
            <p:cNvSpPr>
              <a:spLocks noChangeArrowheads="1"/>
            </p:cNvSpPr>
            <p:nvPr/>
          </p:nvSpPr>
          <p:spPr bwMode="auto">
            <a:xfrm rot="16200000">
              <a:off x="4213" y="2206"/>
              <a:ext cx="67"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5958" name="Rectangle 22"/>
            <p:cNvSpPr>
              <a:spLocks noChangeArrowheads="1"/>
            </p:cNvSpPr>
            <p:nvPr/>
          </p:nvSpPr>
          <p:spPr bwMode="auto">
            <a:xfrm rot="16200000">
              <a:off x="3674" y="2015"/>
              <a:ext cx="147" cy="454"/>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95959" name="Text Box 23"/>
            <p:cNvSpPr txBox="1">
              <a:spLocks noChangeArrowheads="1"/>
            </p:cNvSpPr>
            <p:nvPr/>
          </p:nvSpPr>
          <p:spPr bwMode="auto">
            <a:xfrm>
              <a:off x="3550" y="2484"/>
              <a:ext cx="440" cy="279"/>
            </a:xfrm>
            <a:prstGeom prst="rect">
              <a:avLst/>
            </a:prstGeom>
            <a:noFill/>
            <a:ln w="12700">
              <a:noFill/>
              <a:miter lim="800000"/>
              <a:headEnd type="none" w="lg" len="lg"/>
              <a:tailEnd type="none" w="lg" len="lg"/>
            </a:ln>
            <a:effectLst/>
          </p:spPr>
          <p:txBody>
            <a:bodyPr>
              <a:spAutoFit/>
            </a:bodyPr>
            <a:lstStyle/>
            <a:p>
              <a:r>
                <a:rPr lang="en-US" sz="2000" b="1"/>
                <a:t>v</a:t>
              </a:r>
              <a:r>
                <a:rPr lang="en-US" sz="2000" b="1" baseline="-25000"/>
                <a:t>ba</a:t>
              </a:r>
            </a:p>
          </p:txBody>
        </p:sp>
        <p:sp>
          <p:nvSpPr>
            <p:cNvPr id="295960" name="Text Box 24"/>
            <p:cNvSpPr txBox="1">
              <a:spLocks noChangeArrowheads="1"/>
            </p:cNvSpPr>
            <p:nvPr/>
          </p:nvSpPr>
          <p:spPr bwMode="auto">
            <a:xfrm>
              <a:off x="3278" y="2208"/>
              <a:ext cx="240" cy="321"/>
            </a:xfrm>
            <a:prstGeom prst="rect">
              <a:avLst/>
            </a:prstGeom>
            <a:noFill/>
            <a:ln w="12700">
              <a:noFill/>
              <a:miter lim="800000"/>
              <a:headEnd type="none" w="lg" len="lg"/>
              <a:tailEnd type="none" w="lg" len="lg"/>
            </a:ln>
            <a:effectLst/>
          </p:spPr>
          <p:txBody>
            <a:bodyPr wrap="none">
              <a:spAutoFit/>
            </a:bodyPr>
            <a:lstStyle/>
            <a:p>
              <a:r>
                <a:rPr lang="en-US" sz="2400"/>
                <a:t>_</a:t>
              </a:r>
            </a:p>
          </p:txBody>
        </p:sp>
        <p:sp>
          <p:nvSpPr>
            <p:cNvPr id="295961" name="Text Box 25"/>
            <p:cNvSpPr txBox="1">
              <a:spLocks noChangeArrowheads="1"/>
            </p:cNvSpPr>
            <p:nvPr/>
          </p:nvSpPr>
          <p:spPr bwMode="auto">
            <a:xfrm>
              <a:off x="2964" y="2091"/>
              <a:ext cx="213" cy="258"/>
            </a:xfrm>
            <a:prstGeom prst="rect">
              <a:avLst/>
            </a:prstGeom>
            <a:noFill/>
            <a:ln w="12700">
              <a:noFill/>
              <a:miter lim="800000"/>
              <a:headEnd type="none" w="lg" len="lg"/>
              <a:tailEnd type="none" w="lg" len="lg"/>
            </a:ln>
            <a:effectLst/>
          </p:spPr>
          <p:txBody>
            <a:bodyPr wrap="none">
              <a:spAutoFit/>
            </a:bodyPr>
            <a:lstStyle/>
            <a:p>
              <a:r>
                <a:rPr lang="en-US" b="1"/>
                <a:t>a</a:t>
              </a:r>
            </a:p>
          </p:txBody>
        </p:sp>
        <p:sp>
          <p:nvSpPr>
            <p:cNvPr id="295962" name="Text Box 26"/>
            <p:cNvSpPr txBox="1">
              <a:spLocks noChangeArrowheads="1"/>
            </p:cNvSpPr>
            <p:nvPr/>
          </p:nvSpPr>
          <p:spPr bwMode="auto">
            <a:xfrm>
              <a:off x="4363" y="2126"/>
              <a:ext cx="223" cy="257"/>
            </a:xfrm>
            <a:prstGeom prst="rect">
              <a:avLst/>
            </a:prstGeom>
            <a:noFill/>
            <a:ln w="12700">
              <a:noFill/>
              <a:miter lim="800000"/>
              <a:headEnd type="none" w="lg" len="lg"/>
              <a:tailEnd type="none" w="lg" len="lg"/>
            </a:ln>
            <a:effectLst/>
          </p:spPr>
          <p:txBody>
            <a:bodyPr wrap="none">
              <a:spAutoFit/>
            </a:bodyPr>
            <a:lstStyle/>
            <a:p>
              <a:r>
                <a:rPr lang="en-US" b="1"/>
                <a:t>b</a:t>
              </a:r>
            </a:p>
          </p:txBody>
        </p:sp>
        <p:sp>
          <p:nvSpPr>
            <p:cNvPr id="295963" name="Line 27"/>
            <p:cNvSpPr>
              <a:spLocks noChangeShapeType="1"/>
            </p:cNvSpPr>
            <p:nvPr/>
          </p:nvSpPr>
          <p:spPr bwMode="auto">
            <a:xfrm>
              <a:off x="3301" y="2091"/>
              <a:ext cx="45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95964" name="Text Box 28"/>
            <p:cNvSpPr txBox="1">
              <a:spLocks noChangeArrowheads="1"/>
            </p:cNvSpPr>
            <p:nvPr/>
          </p:nvSpPr>
          <p:spPr bwMode="auto">
            <a:xfrm>
              <a:off x="3433" y="1832"/>
              <a:ext cx="177" cy="257"/>
            </a:xfrm>
            <a:prstGeom prst="rect">
              <a:avLst/>
            </a:prstGeom>
            <a:noFill/>
            <a:ln w="12700">
              <a:noFill/>
              <a:miter lim="800000"/>
              <a:headEnd type="none" w="lg" len="lg"/>
              <a:tailEnd type="none" w="lg" len="lg"/>
            </a:ln>
            <a:effectLst/>
          </p:spPr>
          <p:txBody>
            <a:bodyPr wrap="none">
              <a:spAutoFit/>
            </a:bodyPr>
            <a:lstStyle/>
            <a:p>
              <a:r>
                <a:rPr lang="en-US" b="1" i="1"/>
                <a:t>i</a:t>
              </a:r>
            </a:p>
          </p:txBody>
        </p:sp>
        <p:sp>
          <p:nvSpPr>
            <p:cNvPr id="295965" name="Text Box 29"/>
            <p:cNvSpPr txBox="1">
              <a:spLocks noChangeArrowheads="1"/>
            </p:cNvSpPr>
            <p:nvPr/>
          </p:nvSpPr>
          <p:spPr bwMode="auto">
            <a:xfrm>
              <a:off x="3970" y="2342"/>
              <a:ext cx="234" cy="278"/>
            </a:xfrm>
            <a:prstGeom prst="rect">
              <a:avLst/>
            </a:prstGeom>
            <a:noFill/>
            <a:ln w="12700">
              <a:noFill/>
              <a:miter lim="800000"/>
              <a:headEnd type="none" w="lg" len="lg"/>
              <a:tailEnd type="none" w="lg" len="lg"/>
            </a:ln>
            <a:effectLst/>
          </p:spPr>
          <p:txBody>
            <a:bodyPr wrap="none">
              <a:spAutoFit/>
            </a:bodyPr>
            <a:lstStyle/>
            <a:p>
              <a:r>
                <a:rPr lang="en-US" sz="2000"/>
                <a:t>+</a:t>
              </a:r>
            </a:p>
          </p:txBody>
        </p:sp>
      </p:grpSp>
      <p:sp>
        <p:nvSpPr>
          <p:cNvPr id="295966" name="Text Box 30"/>
          <p:cNvSpPr txBox="1">
            <a:spLocks noChangeArrowheads="1"/>
          </p:cNvSpPr>
          <p:nvPr/>
        </p:nvSpPr>
        <p:spPr bwMode="auto">
          <a:xfrm>
            <a:off x="4876800" y="4191000"/>
            <a:ext cx="2603500" cy="928688"/>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a:t>Active Element (source)</a:t>
            </a:r>
          </a:p>
          <a:p>
            <a:pPr algn="l">
              <a:buFontTx/>
              <a:buChar char="•"/>
            </a:pPr>
            <a:r>
              <a:rPr lang="en-US"/>
              <a:t>  power dissipated = -</a:t>
            </a:r>
            <a:r>
              <a:rPr lang="en-US" b="1"/>
              <a:t>v</a:t>
            </a:r>
            <a:r>
              <a:rPr lang="en-US" b="1" i="1"/>
              <a:t>i</a:t>
            </a:r>
          </a:p>
          <a:p>
            <a:pPr algn="l">
              <a:buFontTx/>
              <a:buChar char="•"/>
            </a:pPr>
            <a:r>
              <a:rPr lang="en-US"/>
              <a:t>  power generated = </a:t>
            </a:r>
            <a:r>
              <a:rPr lang="en-US" b="1"/>
              <a:t>v</a:t>
            </a:r>
            <a:r>
              <a:rPr lang="en-US" b="1" i="1"/>
              <a:t>i</a:t>
            </a:r>
          </a:p>
        </p:txBody>
      </p:sp>
      <p:sp>
        <p:nvSpPr>
          <p:cNvPr id="296008" name="Text Box 72"/>
          <p:cNvSpPr txBox="1">
            <a:spLocks noChangeArrowheads="1"/>
          </p:cNvSpPr>
          <p:nvPr/>
        </p:nvSpPr>
        <p:spPr bwMode="auto">
          <a:xfrm>
            <a:off x="1241425" y="4191000"/>
            <a:ext cx="2687638" cy="928688"/>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a:t>Passive Element (load)</a:t>
            </a:r>
          </a:p>
          <a:p>
            <a:pPr algn="l">
              <a:buFontTx/>
              <a:buChar char="•"/>
            </a:pPr>
            <a:r>
              <a:rPr lang="en-US"/>
              <a:t>  power dissipated = </a:t>
            </a:r>
            <a:r>
              <a:rPr lang="en-US" b="1"/>
              <a:t>v</a:t>
            </a:r>
            <a:r>
              <a:rPr lang="en-US" b="1" i="1"/>
              <a:t>i</a:t>
            </a:r>
          </a:p>
          <a:p>
            <a:pPr algn="l">
              <a:buFontTx/>
              <a:buChar char="•"/>
            </a:pPr>
            <a:r>
              <a:rPr lang="en-US"/>
              <a:t>  power generated = -</a:t>
            </a:r>
            <a:r>
              <a:rPr lang="en-US" b="1"/>
              <a:t>v</a:t>
            </a:r>
            <a:r>
              <a:rPr lang="en-US" b="1" i="1"/>
              <a:t>i</a:t>
            </a:r>
          </a:p>
        </p:txBody>
      </p:sp>
      <p:sp>
        <p:nvSpPr>
          <p:cNvPr id="296010" name="Text Box 74"/>
          <p:cNvSpPr txBox="1">
            <a:spLocks noChangeArrowheads="1"/>
          </p:cNvSpPr>
          <p:nvPr/>
        </p:nvSpPr>
        <p:spPr bwMode="auto">
          <a:xfrm>
            <a:off x="1765300" y="5334000"/>
            <a:ext cx="1663700" cy="379413"/>
          </a:xfrm>
          <a:prstGeom prst="rect">
            <a:avLst/>
          </a:prstGeom>
          <a:solidFill>
            <a:srgbClr val="ACA964">
              <a:alpha val="50000"/>
            </a:srgbClr>
          </a:solidFill>
          <a:ln w="12700">
            <a:solidFill>
              <a:schemeClr val="tx1"/>
            </a:solidFill>
            <a:miter lim="800000"/>
            <a:headEnd type="none" w="lg" len="lg"/>
            <a:tailEnd type="none" w="lg" len="lg"/>
          </a:ln>
          <a:effectLst/>
        </p:spPr>
        <p:txBody>
          <a:bodyPr wrap="none">
            <a:spAutoFit/>
          </a:bodyPr>
          <a:lstStyle/>
          <a:p>
            <a:r>
              <a:rPr lang="en-US"/>
              <a:t>Positive voltage</a:t>
            </a:r>
          </a:p>
        </p:txBody>
      </p:sp>
      <p:sp>
        <p:nvSpPr>
          <p:cNvPr id="296011" name="Text Box 75"/>
          <p:cNvSpPr txBox="1">
            <a:spLocks noChangeArrowheads="1"/>
          </p:cNvSpPr>
          <p:nvPr/>
        </p:nvSpPr>
        <p:spPr bwMode="auto">
          <a:xfrm>
            <a:off x="5334000" y="5334000"/>
            <a:ext cx="1752600" cy="379413"/>
          </a:xfrm>
          <a:prstGeom prst="rect">
            <a:avLst/>
          </a:prstGeom>
          <a:solidFill>
            <a:srgbClr val="ACA964">
              <a:alpha val="50000"/>
            </a:srgbClr>
          </a:solidFill>
          <a:ln w="12700">
            <a:solidFill>
              <a:schemeClr val="tx1"/>
            </a:solidFill>
            <a:miter lim="800000"/>
            <a:headEnd type="none" w="lg" len="lg"/>
            <a:tailEnd type="none" w="lg" len="lg"/>
          </a:ln>
          <a:effectLst/>
        </p:spPr>
        <p:txBody>
          <a:bodyPr wrap="none">
            <a:spAutoFit/>
          </a:bodyPr>
          <a:lstStyle/>
          <a:p>
            <a:r>
              <a:rPr lang="en-US"/>
              <a:t>Negative voltage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#3 – Electric Power</a:t>
            </a:r>
          </a:p>
        </p:txBody>
      </p:sp>
      <p:sp>
        <p:nvSpPr>
          <p:cNvPr id="6" name="Slide Number Placeholder 5"/>
          <p:cNvSpPr>
            <a:spLocks noGrp="1"/>
          </p:cNvSpPr>
          <p:nvPr>
            <p:ph type="sldNum" sz="quarter" idx="12"/>
          </p:nvPr>
        </p:nvSpPr>
        <p:spPr/>
        <p:txBody>
          <a:bodyPr/>
          <a:lstStyle/>
          <a:p>
            <a:pPr lvl="1"/>
            <a:fld id="{D550C55D-2ECD-496E-97BD-577831A2B4E9}" type="slidenum">
              <a:rPr lang="en-US"/>
              <a:pPr lvl="1"/>
              <a:t>8</a:t>
            </a:fld>
            <a:endParaRPr lang="en-US"/>
          </a:p>
        </p:txBody>
      </p:sp>
      <p:sp>
        <p:nvSpPr>
          <p:cNvPr id="294914" name="Rectangle 2"/>
          <p:cNvSpPr>
            <a:spLocks noGrp="1" noChangeArrowheads="1"/>
          </p:cNvSpPr>
          <p:nvPr>
            <p:ph type="title"/>
          </p:nvPr>
        </p:nvSpPr>
        <p:spPr/>
        <p:txBody>
          <a:bodyPr/>
          <a:lstStyle/>
          <a:p>
            <a:r>
              <a:rPr lang="en-US"/>
              <a:t>Passive Sign Convention</a:t>
            </a:r>
          </a:p>
        </p:txBody>
      </p:sp>
      <p:sp>
        <p:nvSpPr>
          <p:cNvPr id="294915" name="Rectangle 3"/>
          <p:cNvSpPr>
            <a:spLocks noGrp="1" noChangeArrowheads="1"/>
          </p:cNvSpPr>
          <p:nvPr>
            <p:ph type="body" idx="1"/>
          </p:nvPr>
        </p:nvSpPr>
        <p:spPr>
          <a:xfrm>
            <a:off x="406400" y="1333500"/>
            <a:ext cx="8356600" cy="4457700"/>
          </a:xfrm>
        </p:spPr>
        <p:txBody>
          <a:bodyPr/>
          <a:lstStyle/>
          <a:p>
            <a:pPr marL="609600" indent="-609600">
              <a:lnSpc>
                <a:spcPct val="80000"/>
              </a:lnSpc>
              <a:buFont typeface="Monotype Sorts" pitchFamily="2" charset="2"/>
              <a:buAutoNum type="arabicPeriod"/>
            </a:pPr>
            <a:r>
              <a:rPr lang="en-US" sz="2800"/>
              <a:t>Choose an arbitrary direction for current flow</a:t>
            </a:r>
          </a:p>
          <a:p>
            <a:pPr marL="609600" indent="-609600">
              <a:lnSpc>
                <a:spcPct val="80000"/>
              </a:lnSpc>
              <a:buFont typeface="Monotype Sorts" pitchFamily="2" charset="2"/>
              <a:buAutoNum type="arabicPeriod"/>
            </a:pPr>
            <a:r>
              <a:rPr lang="en-US" sz="2800"/>
              <a:t>Label polarities of all active elements (sources) based on direction of current flow</a:t>
            </a:r>
          </a:p>
          <a:p>
            <a:pPr marL="609600" indent="-609600">
              <a:lnSpc>
                <a:spcPct val="80000"/>
              </a:lnSpc>
              <a:buFont typeface="Monotype Sorts" pitchFamily="2" charset="2"/>
              <a:buAutoNum type="arabicPeriod"/>
            </a:pPr>
            <a:r>
              <a:rPr lang="en-US" sz="2800"/>
              <a:t>Label polarities of all passive elements (loads) based on direction of current flow</a:t>
            </a:r>
          </a:p>
          <a:p>
            <a:pPr marL="609600" indent="-609600">
              <a:lnSpc>
                <a:spcPct val="80000"/>
              </a:lnSpc>
              <a:buFont typeface="Monotype Sorts" pitchFamily="2" charset="2"/>
              <a:buAutoNum type="arabicPeriod"/>
            </a:pPr>
            <a:r>
              <a:rPr lang="en-US" sz="2800"/>
              <a:t>Compute the power dissipated by each element based on:</a:t>
            </a:r>
          </a:p>
          <a:p>
            <a:pPr marL="990600" lvl="1" indent="-533400">
              <a:lnSpc>
                <a:spcPct val="80000"/>
              </a:lnSpc>
              <a:buFont typeface="Monotype Sorts" pitchFamily="2" charset="2"/>
              <a:buAutoNum type="alphaLcParenR"/>
            </a:pPr>
            <a:r>
              <a:rPr lang="en-US" sz="2400"/>
              <a:t>If current flows into the positive terminal of the element, the power dissipated is positive (power is absorbed)</a:t>
            </a:r>
          </a:p>
          <a:p>
            <a:pPr marL="990600" lvl="1" indent="-533400">
              <a:lnSpc>
                <a:spcPct val="80000"/>
              </a:lnSpc>
              <a:buFont typeface="Monotype Sorts" pitchFamily="2" charset="2"/>
              <a:buAutoNum type="alphaLcParenR"/>
            </a:pPr>
            <a:r>
              <a:rPr lang="en-US" sz="2400"/>
              <a:t>If current flows into the negative terminal of the element the power dissipated is negative (power is delivered)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ate Placeholder 5"/>
          <p:cNvSpPr>
            <a:spLocks noGrp="1"/>
          </p:cNvSpPr>
          <p:nvPr>
            <p:ph type="dt" sz="half" idx="10"/>
          </p:nvPr>
        </p:nvSpPr>
        <p:spPr/>
        <p:txBody>
          <a:bodyPr/>
          <a:lstStyle/>
          <a:p>
            <a:r>
              <a:rPr lang="en-US"/>
              <a:t>ECEN 301</a:t>
            </a:r>
          </a:p>
        </p:txBody>
      </p:sp>
      <p:sp>
        <p:nvSpPr>
          <p:cNvPr id="19" name="Footer Placeholder 6"/>
          <p:cNvSpPr>
            <a:spLocks noGrp="1"/>
          </p:cNvSpPr>
          <p:nvPr>
            <p:ph type="ftr" sz="quarter" idx="11"/>
          </p:nvPr>
        </p:nvSpPr>
        <p:spPr/>
        <p:txBody>
          <a:bodyPr/>
          <a:lstStyle/>
          <a:p>
            <a:r>
              <a:rPr lang="en-US"/>
              <a:t>Discussion #3 – Electric Power</a:t>
            </a:r>
          </a:p>
        </p:txBody>
      </p:sp>
      <p:sp>
        <p:nvSpPr>
          <p:cNvPr id="20" name="Slide Number Placeholder 7"/>
          <p:cNvSpPr>
            <a:spLocks noGrp="1"/>
          </p:cNvSpPr>
          <p:nvPr>
            <p:ph type="sldNum" sz="quarter" idx="12"/>
          </p:nvPr>
        </p:nvSpPr>
        <p:spPr/>
        <p:txBody>
          <a:bodyPr/>
          <a:lstStyle/>
          <a:p>
            <a:pPr lvl="1"/>
            <a:fld id="{F2580F82-0B85-4FF3-9909-F1B5D5D5F037}" type="slidenum">
              <a:rPr lang="en-US"/>
              <a:pPr lvl="1"/>
              <a:t>9</a:t>
            </a:fld>
            <a:endParaRPr lang="en-US"/>
          </a:p>
        </p:txBody>
      </p:sp>
      <p:sp>
        <p:nvSpPr>
          <p:cNvPr id="302082" name="Rectangle 2"/>
          <p:cNvSpPr>
            <a:spLocks noGrp="1" noChangeArrowheads="1"/>
          </p:cNvSpPr>
          <p:nvPr>
            <p:ph type="title"/>
          </p:nvPr>
        </p:nvSpPr>
        <p:spPr/>
        <p:txBody>
          <a:bodyPr/>
          <a:lstStyle/>
          <a:p>
            <a:r>
              <a:rPr lang="en-US"/>
              <a:t>Electric Power</a:t>
            </a:r>
          </a:p>
        </p:txBody>
      </p:sp>
      <p:sp>
        <p:nvSpPr>
          <p:cNvPr id="302083" name="Rectangle 3"/>
          <p:cNvSpPr>
            <a:spLocks noGrp="1" noChangeArrowheads="1"/>
          </p:cNvSpPr>
          <p:nvPr>
            <p:ph type="body" sz="half" idx="1"/>
          </p:nvPr>
        </p:nvSpPr>
        <p:spPr>
          <a:xfrm>
            <a:off x="406400" y="1333500"/>
            <a:ext cx="8585200" cy="1409700"/>
          </a:xfrm>
        </p:spPr>
        <p:txBody>
          <a:bodyPr/>
          <a:lstStyle/>
          <a:p>
            <a:r>
              <a:rPr lang="en-US" sz="2800" b="1" u="sng" dirty="0"/>
              <a:t>Example1</a:t>
            </a:r>
            <a:r>
              <a:rPr lang="en-US" sz="2800" dirty="0"/>
              <a:t>: find the power </a:t>
            </a:r>
            <a:r>
              <a:rPr lang="en-US" sz="2800" b="1" dirty="0"/>
              <a:t>dissipated </a:t>
            </a:r>
            <a:r>
              <a:rPr lang="en-US" sz="2800" dirty="0"/>
              <a:t>by each element.</a:t>
            </a:r>
          </a:p>
          <a:p>
            <a:pPr lvl="1"/>
            <a:r>
              <a:rPr lang="en-US" sz="2400" b="1" dirty="0" err="1"/>
              <a:t>v</a:t>
            </a:r>
            <a:r>
              <a:rPr lang="en-US" sz="2400" b="1" baseline="-25000" dirty="0" err="1"/>
              <a:t>a</a:t>
            </a:r>
            <a:r>
              <a:rPr lang="en-US" sz="2400" dirty="0"/>
              <a:t> = 8V, </a:t>
            </a:r>
            <a:r>
              <a:rPr lang="en-US" sz="2400" b="1" dirty="0" err="1"/>
              <a:t>v</a:t>
            </a:r>
            <a:r>
              <a:rPr lang="en-US" sz="2400" b="1" baseline="-25000" dirty="0" err="1"/>
              <a:t>b</a:t>
            </a:r>
            <a:r>
              <a:rPr lang="en-US" sz="2400" dirty="0"/>
              <a:t> = 4V, </a:t>
            </a:r>
            <a:r>
              <a:rPr lang="en-US" sz="2400" b="1" i="1" dirty="0" err="1"/>
              <a:t>i</a:t>
            </a:r>
            <a:r>
              <a:rPr lang="en-US" sz="2400" dirty="0"/>
              <a:t> = 0.1A</a:t>
            </a:r>
          </a:p>
        </p:txBody>
      </p:sp>
      <p:grpSp>
        <p:nvGrpSpPr>
          <p:cNvPr id="302086" name="Group 6"/>
          <p:cNvGrpSpPr>
            <a:grpSpLocks/>
          </p:cNvGrpSpPr>
          <p:nvPr/>
        </p:nvGrpSpPr>
        <p:grpSpPr bwMode="auto">
          <a:xfrm>
            <a:off x="228600" y="2576513"/>
            <a:ext cx="3489325" cy="1466850"/>
            <a:chOff x="663" y="2244"/>
            <a:chExt cx="2198" cy="924"/>
          </a:xfrm>
        </p:grpSpPr>
        <p:cxnSp>
          <p:nvCxnSpPr>
            <p:cNvPr id="302087" name="AutoShape 7"/>
            <p:cNvCxnSpPr>
              <a:cxnSpLocks noChangeShapeType="1"/>
              <a:endCxn id="302089" idx="1"/>
            </p:cNvCxnSpPr>
            <p:nvPr/>
          </p:nvCxnSpPr>
          <p:spPr bwMode="auto">
            <a:xfrm rot="16200000">
              <a:off x="1116" y="2358"/>
              <a:ext cx="426" cy="414"/>
            </a:xfrm>
            <a:prstGeom prst="bentConnector2">
              <a:avLst/>
            </a:prstGeom>
            <a:noFill/>
            <a:ln w="12700">
              <a:solidFill>
                <a:schemeClr val="tx1"/>
              </a:solidFill>
              <a:miter lim="800000"/>
              <a:headEnd type="none" w="lg" len="lg"/>
              <a:tailEnd type="none" w="lg" len="lg"/>
            </a:ln>
            <a:effectLst/>
          </p:spPr>
        </p:cxnSp>
        <p:cxnSp>
          <p:nvCxnSpPr>
            <p:cNvPr id="302088" name="AutoShape 8"/>
            <p:cNvCxnSpPr>
              <a:cxnSpLocks noChangeShapeType="1"/>
              <a:endCxn id="302090" idx="3"/>
            </p:cNvCxnSpPr>
            <p:nvPr/>
          </p:nvCxnSpPr>
          <p:spPr bwMode="auto">
            <a:xfrm>
              <a:off x="1116" y="3012"/>
              <a:ext cx="1637" cy="156"/>
            </a:xfrm>
            <a:prstGeom prst="bentConnector4">
              <a:avLst>
                <a:gd name="adj1" fmla="val 120"/>
                <a:gd name="adj2" fmla="val 192306"/>
              </a:avLst>
            </a:prstGeom>
            <a:noFill/>
            <a:ln w="12700">
              <a:solidFill>
                <a:schemeClr val="tx1"/>
              </a:solidFill>
              <a:miter lim="800000"/>
              <a:headEnd type="none" w="lg" len="lg"/>
              <a:tailEnd type="none" w="lg" len="lg"/>
            </a:ln>
            <a:effectLst/>
          </p:spPr>
        </p:cxnSp>
        <p:sp>
          <p:nvSpPr>
            <p:cNvPr id="302089" name="Rectangle 9"/>
            <p:cNvSpPr>
              <a:spLocks noChangeArrowheads="1"/>
            </p:cNvSpPr>
            <p:nvPr/>
          </p:nvSpPr>
          <p:spPr bwMode="auto">
            <a:xfrm>
              <a:off x="1536" y="2244"/>
              <a:ext cx="598"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A</a:t>
              </a:r>
            </a:p>
          </p:txBody>
        </p:sp>
        <p:sp>
          <p:nvSpPr>
            <p:cNvPr id="302090" name="Rectangle 10"/>
            <p:cNvSpPr>
              <a:spLocks noChangeArrowheads="1"/>
            </p:cNvSpPr>
            <p:nvPr/>
          </p:nvSpPr>
          <p:spPr bwMode="auto">
            <a:xfrm rot="5400000">
              <a:off x="2465" y="2772"/>
              <a:ext cx="576"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r>
                <a:rPr lang="en-US" b="1"/>
                <a:t>Load B</a:t>
              </a:r>
            </a:p>
          </p:txBody>
        </p:sp>
        <p:cxnSp>
          <p:nvCxnSpPr>
            <p:cNvPr id="302091" name="AutoShape 11"/>
            <p:cNvCxnSpPr>
              <a:cxnSpLocks noChangeShapeType="1"/>
              <a:stCxn id="302089" idx="3"/>
              <a:endCxn id="302090" idx="1"/>
            </p:cNvCxnSpPr>
            <p:nvPr/>
          </p:nvCxnSpPr>
          <p:spPr bwMode="auto">
            <a:xfrm>
              <a:off x="2134" y="2352"/>
              <a:ext cx="619" cy="240"/>
            </a:xfrm>
            <a:prstGeom prst="bentConnector2">
              <a:avLst/>
            </a:prstGeom>
            <a:noFill/>
            <a:ln w="12700">
              <a:solidFill>
                <a:schemeClr val="tx1"/>
              </a:solidFill>
              <a:miter lim="800000"/>
              <a:headEnd type="none" w="lg" len="lg"/>
              <a:tailEnd type="none" w="lg" len="lg"/>
            </a:ln>
            <a:effectLst/>
          </p:spPr>
        </p:cxnSp>
        <p:grpSp>
          <p:nvGrpSpPr>
            <p:cNvPr id="302092" name="Group 12"/>
            <p:cNvGrpSpPr>
              <a:grpSpLocks/>
            </p:cNvGrpSpPr>
            <p:nvPr/>
          </p:nvGrpSpPr>
          <p:grpSpPr bwMode="auto">
            <a:xfrm>
              <a:off x="663" y="2592"/>
              <a:ext cx="578" cy="576"/>
              <a:chOff x="1190" y="2640"/>
              <a:chExt cx="874" cy="722"/>
            </a:xfrm>
          </p:grpSpPr>
          <p:sp>
            <p:nvSpPr>
              <p:cNvPr id="302093" name="Text Box 13"/>
              <p:cNvSpPr txBox="1">
                <a:spLocks noChangeArrowheads="1"/>
              </p:cNvSpPr>
              <p:nvPr/>
            </p:nvSpPr>
            <p:spPr bwMode="auto">
              <a:xfrm>
                <a:off x="1638" y="2640"/>
                <a:ext cx="175" cy="290"/>
              </a:xfrm>
              <a:prstGeom prst="rect">
                <a:avLst/>
              </a:prstGeom>
              <a:noFill/>
              <a:ln w="12700">
                <a:noFill/>
                <a:miter lim="800000"/>
                <a:headEnd type="none" w="lg" len="lg"/>
                <a:tailEnd type="none" w="lg" len="lg"/>
              </a:ln>
              <a:effectLst/>
            </p:spPr>
            <p:txBody>
              <a:bodyPr wrap="none">
                <a:spAutoFit/>
              </a:bodyPr>
              <a:lstStyle/>
              <a:p>
                <a:endParaRPr lang="en-US"/>
              </a:p>
            </p:txBody>
          </p:sp>
          <p:sp>
            <p:nvSpPr>
              <p:cNvPr id="302094" name="Text Box 14"/>
              <p:cNvSpPr txBox="1">
                <a:spLocks noChangeArrowheads="1"/>
              </p:cNvSpPr>
              <p:nvPr/>
            </p:nvSpPr>
            <p:spPr bwMode="auto">
              <a:xfrm>
                <a:off x="1639" y="3072"/>
                <a:ext cx="176" cy="290"/>
              </a:xfrm>
              <a:prstGeom prst="rect">
                <a:avLst/>
              </a:prstGeom>
              <a:noFill/>
              <a:ln w="12700">
                <a:noFill/>
                <a:miter lim="800000"/>
                <a:headEnd type="none" w="lg" len="lg"/>
                <a:tailEnd type="none" w="lg" len="lg"/>
              </a:ln>
              <a:effectLst/>
            </p:spPr>
            <p:txBody>
              <a:bodyPr wrap="none">
                <a:spAutoFit/>
              </a:bodyPr>
              <a:lstStyle/>
              <a:p>
                <a:endParaRPr lang="en-US"/>
              </a:p>
            </p:txBody>
          </p:sp>
          <p:sp>
            <p:nvSpPr>
              <p:cNvPr id="302095" name="Text Box 15"/>
              <p:cNvSpPr txBox="1">
                <a:spLocks noChangeArrowheads="1"/>
              </p:cNvSpPr>
              <p:nvPr/>
            </p:nvSpPr>
            <p:spPr bwMode="auto">
              <a:xfrm>
                <a:off x="1190" y="2842"/>
                <a:ext cx="412" cy="313"/>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02096" name="Line 16"/>
              <p:cNvSpPr>
                <a:spLocks noChangeShapeType="1"/>
              </p:cNvSpPr>
              <p:nvPr/>
            </p:nvSpPr>
            <p:spPr bwMode="auto">
              <a:xfrm flipH="1">
                <a:off x="1680" y="2880"/>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02097" name="Line 17"/>
              <p:cNvSpPr>
                <a:spLocks noChangeShapeType="1"/>
              </p:cNvSpPr>
              <p:nvPr/>
            </p:nvSpPr>
            <p:spPr bwMode="auto">
              <a:xfrm>
                <a:off x="1776" y="2976"/>
                <a:ext cx="192" cy="0"/>
              </a:xfrm>
              <a:prstGeom prst="line">
                <a:avLst/>
              </a:prstGeom>
              <a:noFill/>
              <a:ln w="12700">
                <a:solidFill>
                  <a:schemeClr val="tx1"/>
                </a:solidFill>
                <a:round/>
                <a:headEnd type="none" w="lg" len="lg"/>
                <a:tailEnd type="none" w="lg" len="lg"/>
              </a:ln>
              <a:effectLst/>
            </p:spPr>
            <p:txBody>
              <a:bodyPr/>
              <a:lstStyle/>
              <a:p>
                <a:endParaRPr lang="en-US"/>
              </a:p>
            </p:txBody>
          </p:sp>
          <p:sp>
            <p:nvSpPr>
              <p:cNvPr id="302098" name="Line 18"/>
              <p:cNvSpPr>
                <a:spLocks noChangeShapeType="1"/>
              </p:cNvSpPr>
              <p:nvPr/>
            </p:nvSpPr>
            <p:spPr bwMode="auto">
              <a:xfrm flipH="1">
                <a:off x="1680" y="3072"/>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302099" name="Line 19"/>
              <p:cNvSpPr>
                <a:spLocks noChangeShapeType="1"/>
              </p:cNvSpPr>
              <p:nvPr/>
            </p:nvSpPr>
            <p:spPr bwMode="auto">
              <a:xfrm>
                <a:off x="1776" y="3168"/>
                <a:ext cx="192" cy="0"/>
              </a:xfrm>
              <a:prstGeom prst="line">
                <a:avLst/>
              </a:prstGeom>
              <a:noFill/>
              <a:ln w="12700">
                <a:solidFill>
                  <a:schemeClr val="tx1"/>
                </a:solidFill>
                <a:round/>
                <a:headEnd type="none" w="lg" len="lg"/>
                <a:tailEnd type="none" w="lg" len="lg"/>
              </a:ln>
              <a:effectLst/>
            </p:spPr>
            <p:txBody>
              <a:bodyPr/>
              <a:lstStyle/>
              <a:p>
                <a:endParaRPr lang="en-US"/>
              </a:p>
            </p:txBody>
          </p:sp>
        </p:grpSp>
      </p:grpSp>
    </p:spTree>
  </p:cSld>
  <p:clrMapOvr>
    <a:masterClrMapping/>
  </p:clrMapOvr>
</p:sld>
</file>

<file path=ppt/theme/theme1.xml><?xml version="1.0" encoding="utf-8"?>
<a:theme xmlns:a="http://schemas.openxmlformats.org/drawingml/2006/main" name="CS124">
  <a:themeElements>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fontScheme name="CS12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S124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CS124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CS124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8484</TotalTime>
  <Pages>10</Pages>
  <Words>1677</Words>
  <Application>Microsoft PowerPoint 4.0</Application>
  <PresentationFormat>On-screen Show (4:3)</PresentationFormat>
  <Paragraphs>499</Paragraphs>
  <Slides>29</Slides>
  <Notes>0</Notes>
  <HiddenSlides>0</HiddenSlides>
  <MMClips>0</MMClips>
  <ScaleCrop>false</ScaleCrop>
  <HeadingPairs>
    <vt:vector size="6" baseType="variant">
      <vt:variant>
        <vt:lpstr>Theme</vt:lpstr>
      </vt:variant>
      <vt:variant>
        <vt:i4>1</vt:i4>
      </vt:variant>
      <vt:variant>
        <vt:lpstr>Embedded OLE Servers</vt:lpstr>
      </vt:variant>
      <vt:variant>
        <vt:i4>4</vt:i4>
      </vt:variant>
      <vt:variant>
        <vt:lpstr>Slide Titles</vt:lpstr>
      </vt:variant>
      <vt:variant>
        <vt:i4>29</vt:i4>
      </vt:variant>
    </vt:vector>
  </HeadingPairs>
  <TitlesOfParts>
    <vt:vector size="34" baseType="lpstr">
      <vt:lpstr>CS124</vt:lpstr>
      <vt:lpstr>Equation</vt:lpstr>
      <vt:lpstr>Chart</vt:lpstr>
      <vt:lpstr>Microsoft Equation 3.0</vt:lpstr>
      <vt:lpstr>Microsoft Office Excel 97-2003 Worksheet</vt:lpstr>
      <vt:lpstr>Slide 1</vt:lpstr>
      <vt:lpstr>True Power – The Book of Mormon</vt:lpstr>
      <vt:lpstr>Lecture 3 – Electric Power</vt:lpstr>
      <vt:lpstr>Energy vs. Power</vt:lpstr>
      <vt:lpstr>Energy vs. Power</vt:lpstr>
      <vt:lpstr>Electric Power</vt:lpstr>
      <vt:lpstr>Electric Power</vt:lpstr>
      <vt:lpstr>Passive Sign Convention</vt:lpstr>
      <vt:lpstr>Electric Power</vt:lpstr>
      <vt:lpstr>Electric Power</vt:lpstr>
      <vt:lpstr>Electric Power</vt:lpstr>
      <vt:lpstr>Electric Power</vt:lpstr>
      <vt:lpstr>Electric Power</vt:lpstr>
      <vt:lpstr>Electric Power</vt:lpstr>
      <vt:lpstr>Electric Power</vt:lpstr>
      <vt:lpstr>Electric Power</vt:lpstr>
      <vt:lpstr>Electric Power</vt:lpstr>
      <vt:lpstr>Electric Power</vt:lpstr>
      <vt:lpstr>Electric Power</vt:lpstr>
      <vt:lpstr>Electric Power</vt:lpstr>
      <vt:lpstr>Electric Power</vt:lpstr>
      <vt:lpstr>Electric Power</vt:lpstr>
      <vt:lpstr>Electric Power</vt:lpstr>
      <vt:lpstr>Electric Power</vt:lpstr>
      <vt:lpstr>i–v Element Characteristics</vt:lpstr>
      <vt:lpstr>i–v Element Characteristics</vt:lpstr>
      <vt:lpstr>i–v Element Characteristics</vt:lpstr>
      <vt:lpstr>i–v Element Characteristics</vt:lpstr>
      <vt:lpstr>i–v Element Characteristics</vt:lpstr>
    </vt:vector>
  </TitlesOfParts>
  <Company>BYU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#2 - Electric Power</dc:title>
  <dc:subject>ECEN 301</dc:subject>
  <dc:creator>Nathaniel Rollins</dc:creator>
  <cp:keywords/>
  <dc:description/>
  <cp:lastModifiedBy>nathan</cp:lastModifiedBy>
  <cp:revision>316</cp:revision>
  <cp:lastPrinted>2001-01-08T22:32:48Z</cp:lastPrinted>
  <dcterms:created xsi:type="dcterms:W3CDTF">1996-12-30T23:48:02Z</dcterms:created>
  <dcterms:modified xsi:type="dcterms:W3CDTF">2008-09-10T16:48:19Z</dcterms:modified>
</cp:coreProperties>
</file>