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28"/>
  </p:notesMasterIdLst>
  <p:handoutMasterIdLst>
    <p:handoutMasterId r:id="rId29"/>
  </p:handoutMasterIdLst>
  <p:sldIdLst>
    <p:sldId id="447" r:id="rId2"/>
    <p:sldId id="474" r:id="rId3"/>
    <p:sldId id="310" r:id="rId4"/>
    <p:sldId id="448" r:id="rId5"/>
    <p:sldId id="450" r:id="rId6"/>
    <p:sldId id="449" r:id="rId7"/>
    <p:sldId id="453" r:id="rId8"/>
    <p:sldId id="454" r:id="rId9"/>
    <p:sldId id="456" r:id="rId10"/>
    <p:sldId id="457" r:id="rId11"/>
    <p:sldId id="458" r:id="rId12"/>
    <p:sldId id="459" r:id="rId13"/>
    <p:sldId id="451" r:id="rId14"/>
    <p:sldId id="473" r:id="rId15"/>
    <p:sldId id="469" r:id="rId16"/>
    <p:sldId id="471" r:id="rId17"/>
    <p:sldId id="472" r:id="rId18"/>
    <p:sldId id="460" r:id="rId19"/>
    <p:sldId id="461" r:id="rId20"/>
    <p:sldId id="462" r:id="rId21"/>
    <p:sldId id="465" r:id="rId22"/>
    <p:sldId id="463" r:id="rId23"/>
    <p:sldId id="464" r:id="rId24"/>
    <p:sldId id="466" r:id="rId25"/>
    <p:sldId id="468" r:id="rId26"/>
    <p:sldId id="467" r:id="rId27"/>
  </p:sldIdLst>
  <p:sldSz cx="9144000" cy="6858000" type="screen4x3"/>
  <p:notesSz cx="9283700" cy="6997700"/>
  <p:defaultTextStyle>
    <a:defPPr>
      <a:defRPr lang="en-US"/>
    </a:defPPr>
    <a:lvl1pPr algn="ctr"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00000"/>
    <a:srgbClr val="800080"/>
    <a:srgbClr val="FFFF66"/>
    <a:srgbClr val="FF9900"/>
    <a:srgbClr val="996633"/>
    <a:srgbClr val="ACA964"/>
    <a:srgbClr val="84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7" autoAdjust="0"/>
    <p:restoredTop sz="94655" autoAdjust="0"/>
  </p:normalViewPr>
  <p:slideViewPr>
    <p:cSldViewPr snapToObjects="1">
      <p:cViewPr varScale="1">
        <p:scale>
          <a:sx n="75" d="100"/>
          <a:sy n="75" d="100"/>
        </p:scale>
        <p:origin x="-4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66" d="100"/>
          <a:sy n="66" d="100"/>
        </p:scale>
        <p:origin x="-1536" y="-558"/>
      </p:cViewPr>
      <p:guideLst>
        <p:guide orient="horz" pos="2923"/>
        <p:guide pos="218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wmf"/><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dt" sz="quarter" idx="1"/>
          </p:nvPr>
        </p:nvSpPr>
        <p:spPr bwMode="auto">
          <a:xfrm>
            <a:off x="5283200" y="-65088"/>
            <a:ext cx="4192588" cy="3571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1011238">
              <a:defRPr sz="1200"/>
            </a:lvl1pPr>
          </a:lstStyle>
          <a:p>
            <a:endParaRPr lang="en-US"/>
          </a:p>
        </p:txBody>
      </p:sp>
      <p:sp>
        <p:nvSpPr>
          <p:cNvPr id="4100" name="Rectangle 4"/>
          <p:cNvSpPr>
            <a:spLocks noChangeArrowheads="1"/>
          </p:cNvSpPr>
          <p:nvPr/>
        </p:nvSpPr>
        <p:spPr bwMode="auto">
          <a:xfrm>
            <a:off x="6469063" y="-65088"/>
            <a:ext cx="3003550" cy="520701"/>
          </a:xfrm>
          <a:prstGeom prst="rect">
            <a:avLst/>
          </a:prstGeom>
          <a:noFill/>
          <a:ln w="9525">
            <a:noFill/>
            <a:miter lim="800000"/>
            <a:headEnd/>
            <a:tailEnd/>
          </a:ln>
          <a:effectLst/>
        </p:spPr>
        <p:txBody>
          <a:bodyPr wrap="none" lIns="93662" tIns="47625" rIns="93662" bIns="47625" anchor="ctr"/>
          <a:lstStyle/>
          <a:p>
            <a:pPr defTabSz="973138"/>
            <a:r>
              <a:rPr lang="en-US" sz="1700"/>
              <a:t>Winter 2007</a:t>
            </a:r>
          </a:p>
        </p:txBody>
      </p:sp>
      <p:sp>
        <p:nvSpPr>
          <p:cNvPr id="4101" name="Rectangle 5"/>
          <p:cNvSpPr>
            <a:spLocks noGrp="1" noChangeArrowheads="1"/>
          </p:cNvSpPr>
          <p:nvPr>
            <p:ph type="ftr" sz="quarter" idx="2"/>
          </p:nvPr>
        </p:nvSpPr>
        <p:spPr bwMode="auto">
          <a:xfrm>
            <a:off x="-193675" y="6705600"/>
            <a:ext cx="4192588" cy="35718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1011238">
              <a:defRPr sz="1000" i="1">
                <a:latin typeface="Arial" charset="0"/>
              </a:defRPr>
            </a:lvl1pPr>
          </a:lstStyle>
          <a:p>
            <a:endParaRPr lang="en-US"/>
          </a:p>
        </p:txBody>
      </p:sp>
      <p:sp>
        <p:nvSpPr>
          <p:cNvPr id="4102" name="Rectangle 6"/>
          <p:cNvSpPr>
            <a:spLocks noGrp="1" noChangeArrowheads="1"/>
          </p:cNvSpPr>
          <p:nvPr>
            <p:ph type="sldNum" sz="quarter" idx="3"/>
          </p:nvPr>
        </p:nvSpPr>
        <p:spPr bwMode="auto">
          <a:xfrm>
            <a:off x="4889500" y="6553200"/>
            <a:ext cx="3640138" cy="28892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5pPr marL="1919288" lvl="4" algn="r" defTabSz="1011238">
              <a:defRPr sz="1500"/>
            </a:lvl5pPr>
          </a:lstStyle>
          <a:p>
            <a:pPr lvl="4"/>
            <a:fld id="{B0EABA4D-9D6C-4591-9CF9-952903CFE587}" type="slidenum">
              <a:rPr lang="en-US"/>
              <a:pPr lvl="4"/>
              <a:t>‹#›</a:t>
            </a:fld>
            <a:endParaRPr lang="en-US"/>
          </a:p>
        </p:txBody>
      </p:sp>
      <p:sp>
        <p:nvSpPr>
          <p:cNvPr id="4103" name="Rectangle 7"/>
          <p:cNvSpPr>
            <a:spLocks noChangeArrowheads="1"/>
          </p:cNvSpPr>
          <p:nvPr/>
        </p:nvSpPr>
        <p:spPr bwMode="auto">
          <a:xfrm>
            <a:off x="608013" y="6592888"/>
            <a:ext cx="1976437" cy="469900"/>
          </a:xfrm>
          <a:prstGeom prst="rect">
            <a:avLst/>
          </a:prstGeom>
          <a:noFill/>
          <a:ln w="9525">
            <a:noFill/>
            <a:miter lim="800000"/>
            <a:headEnd/>
            <a:tailEnd/>
          </a:ln>
          <a:effectLst/>
        </p:spPr>
        <p:txBody>
          <a:bodyPr wrap="none" lIns="93662" tIns="47625" rIns="93662" bIns="47625" anchor="ctr"/>
          <a:lstStyle/>
          <a:p>
            <a:pPr algn="l" defTabSz="973138"/>
            <a:endParaRPr lang="en-US" sz="1500"/>
          </a:p>
          <a:p>
            <a:pPr algn="l" defTabSz="973138"/>
            <a:r>
              <a:rPr lang="en-US" sz="1200"/>
              <a:t>© 2007 Rollins</a:t>
            </a:r>
            <a:r>
              <a:rPr lang="en-US" sz="1500"/>
              <a:t/>
            </a:r>
            <a:br>
              <a:rPr lang="en-US" sz="1500"/>
            </a:br>
            <a:endParaRPr lang="en-US" sz="1500"/>
          </a:p>
        </p:txBody>
      </p:sp>
      <p:sp>
        <p:nvSpPr>
          <p:cNvPr id="4104" name="Line 8"/>
          <p:cNvSpPr>
            <a:spLocks noChangeShapeType="1"/>
          </p:cNvSpPr>
          <p:nvPr/>
        </p:nvSpPr>
        <p:spPr bwMode="auto">
          <a:xfrm>
            <a:off x="422275" y="6532563"/>
            <a:ext cx="87534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5" name="Rectangle 9"/>
          <p:cNvSpPr>
            <a:spLocks noChangeArrowheads="1"/>
          </p:cNvSpPr>
          <p:nvPr/>
        </p:nvSpPr>
        <p:spPr bwMode="auto">
          <a:xfrm>
            <a:off x="1076325" y="87313"/>
            <a:ext cx="3003550" cy="520700"/>
          </a:xfrm>
          <a:prstGeom prst="rect">
            <a:avLst/>
          </a:prstGeom>
          <a:noFill/>
          <a:ln w="9525">
            <a:noFill/>
            <a:miter lim="800000"/>
            <a:headEnd/>
            <a:tailEnd/>
          </a:ln>
          <a:effectLst/>
        </p:spPr>
        <p:txBody>
          <a:bodyPr wrap="none" lIns="93662" tIns="47625" rIns="93662" bIns="47625" anchor="ctr"/>
          <a:lstStyle/>
          <a:p>
            <a:pPr defTabSz="973138"/>
            <a:r>
              <a:rPr lang="en-US" sz="1700"/>
              <a:t>ECEN 301 Class Notes</a:t>
            </a:r>
          </a:p>
          <a:p>
            <a:pPr defTabSz="973138"/>
            <a:r>
              <a:rPr lang="en-US" sz="1700"/>
              <a:t>Lecture 4</a:t>
            </a:r>
          </a:p>
        </p:txBody>
      </p:sp>
      <p:pic>
        <p:nvPicPr>
          <p:cNvPr id="154626" name="Picture 2" descr="ECEN_logo"/>
          <p:cNvPicPr>
            <a:picLocks noChangeAspect="1" noChangeArrowheads="1"/>
          </p:cNvPicPr>
          <p:nvPr/>
        </p:nvPicPr>
        <p:blipFill>
          <a:blip r:embed="rId2" cstate="print"/>
          <a:srcRect/>
          <a:stretch>
            <a:fillRect/>
          </a:stretch>
        </p:blipFill>
        <p:spPr bwMode="auto">
          <a:xfrm>
            <a:off x="608013" y="87313"/>
            <a:ext cx="819150" cy="509587"/>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75"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defTabSz="973138">
              <a:defRPr sz="1000" i="1"/>
            </a:lvl1pPr>
          </a:lstStyle>
          <a:p>
            <a:endParaRPr lang="en-US"/>
          </a:p>
        </p:txBody>
      </p:sp>
      <p:sp>
        <p:nvSpPr>
          <p:cNvPr id="2051" name="Rectangle 3"/>
          <p:cNvSpPr>
            <a:spLocks noGrp="1" noChangeArrowheads="1"/>
          </p:cNvSpPr>
          <p:nvPr>
            <p:ph type="dt" idx="1"/>
          </p:nvPr>
        </p:nvSpPr>
        <p:spPr bwMode="auto">
          <a:xfrm>
            <a:off x="5257800"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973138">
              <a:defRPr sz="1000" i="1"/>
            </a:lvl1pPr>
          </a:lstStyle>
          <a:p>
            <a:endParaRPr lang="en-US"/>
          </a:p>
        </p:txBody>
      </p:sp>
      <p:sp>
        <p:nvSpPr>
          <p:cNvPr id="2052" name="Rectangle 4"/>
          <p:cNvSpPr>
            <a:spLocks noGrp="1" noChangeArrowheads="1"/>
          </p:cNvSpPr>
          <p:nvPr>
            <p:ph type="ftr" sz="quarter" idx="4"/>
          </p:nvPr>
        </p:nvSpPr>
        <p:spPr bwMode="auto">
          <a:xfrm>
            <a:off x="-3175"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973138">
              <a:defRPr sz="1000" i="1"/>
            </a:lvl1pPr>
          </a:lstStyle>
          <a:p>
            <a:endParaRPr lang="en-US"/>
          </a:p>
        </p:txBody>
      </p:sp>
      <p:sp>
        <p:nvSpPr>
          <p:cNvPr id="2053" name="Rectangle 5"/>
          <p:cNvSpPr>
            <a:spLocks noGrp="1" noChangeArrowheads="1"/>
          </p:cNvSpPr>
          <p:nvPr>
            <p:ph type="sldNum" sz="quarter" idx="5"/>
          </p:nvPr>
        </p:nvSpPr>
        <p:spPr bwMode="auto">
          <a:xfrm>
            <a:off x="5257800"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973138">
              <a:defRPr sz="1000" i="1"/>
            </a:lvl1pPr>
          </a:lstStyle>
          <a:p>
            <a:fld id="{AE1EBEBC-05ED-48EA-BEB6-BE1FE0902AB6}" type="slidenum">
              <a:rPr lang="en-US"/>
              <a:pPr/>
              <a:t>‹#›</a:t>
            </a:fld>
            <a:endParaRPr lang="en-US"/>
          </a:p>
        </p:txBody>
      </p:sp>
      <p:sp>
        <p:nvSpPr>
          <p:cNvPr id="2054" name="Rectangle 6"/>
          <p:cNvSpPr>
            <a:spLocks noGrp="1" noChangeArrowheads="1"/>
          </p:cNvSpPr>
          <p:nvPr>
            <p:ph type="body" sz="quarter" idx="3"/>
          </p:nvPr>
        </p:nvSpPr>
        <p:spPr bwMode="auto">
          <a:xfrm>
            <a:off x="1236663" y="3324225"/>
            <a:ext cx="6808787" cy="3149600"/>
          </a:xfrm>
          <a:prstGeom prst="rect">
            <a:avLst/>
          </a:prstGeom>
          <a:noFill/>
          <a:ln w="9525">
            <a:noFill/>
            <a:miter lim="800000"/>
            <a:headEnd/>
            <a:tailEnd/>
          </a:ln>
          <a:effectLst/>
        </p:spPr>
        <p:txBody>
          <a:bodyPr vert="horz" wrap="square" lIns="93662" tIns="47625" rIns="93662" bIns="47625"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5" name="Rectangle 7"/>
          <p:cNvSpPr>
            <a:spLocks noGrp="1" noRot="1" noChangeAspect="1" noChangeArrowheads="1" noTextEdit="1"/>
          </p:cNvSpPr>
          <p:nvPr>
            <p:ph type="sldImg" idx="2"/>
          </p:nvPr>
        </p:nvSpPr>
        <p:spPr bwMode="auto">
          <a:xfrm>
            <a:off x="2905125" y="541338"/>
            <a:ext cx="3471863" cy="26035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defTabSz="973138" rtl="0" eaLnBrk="0" fontAlgn="base" hangingPunct="0">
      <a:spcBef>
        <a:spcPct val="30000"/>
      </a:spcBef>
      <a:spcAft>
        <a:spcPct val="0"/>
      </a:spcAft>
      <a:defRPr sz="1200" kern="1200">
        <a:solidFill>
          <a:schemeClr val="tx1"/>
        </a:solidFill>
        <a:latin typeface="Arial" charset="0"/>
        <a:ea typeface="+mn-ea"/>
        <a:cs typeface="+mn-cs"/>
      </a:defRPr>
    </a:lvl1pPr>
    <a:lvl2pPr marL="471488" algn="l" defTabSz="973138" rtl="0" eaLnBrk="0" fontAlgn="base" hangingPunct="0">
      <a:spcBef>
        <a:spcPct val="30000"/>
      </a:spcBef>
      <a:spcAft>
        <a:spcPct val="0"/>
      </a:spcAft>
      <a:defRPr sz="1200" kern="1200">
        <a:solidFill>
          <a:schemeClr val="tx1"/>
        </a:solidFill>
        <a:latin typeface="Arial" charset="0"/>
        <a:ea typeface="+mn-ea"/>
        <a:cs typeface="+mn-cs"/>
      </a:defRPr>
    </a:lvl2pPr>
    <a:lvl3pPr marL="942975" algn="l" defTabSz="973138" rtl="0" eaLnBrk="0" fontAlgn="base" hangingPunct="0">
      <a:spcBef>
        <a:spcPct val="30000"/>
      </a:spcBef>
      <a:spcAft>
        <a:spcPct val="0"/>
      </a:spcAft>
      <a:defRPr sz="1200" kern="1200">
        <a:solidFill>
          <a:schemeClr val="tx1"/>
        </a:solidFill>
        <a:latin typeface="Arial" charset="0"/>
        <a:ea typeface="+mn-ea"/>
        <a:cs typeface="+mn-cs"/>
      </a:defRPr>
    </a:lvl3pPr>
    <a:lvl4pPr marL="1414463" algn="l" defTabSz="973138" rtl="0" eaLnBrk="0" fontAlgn="base" hangingPunct="0">
      <a:spcBef>
        <a:spcPct val="30000"/>
      </a:spcBef>
      <a:spcAft>
        <a:spcPct val="0"/>
      </a:spcAft>
      <a:defRPr sz="1200" kern="1200">
        <a:solidFill>
          <a:schemeClr val="tx1"/>
        </a:solidFill>
        <a:latin typeface="Arial" charset="0"/>
        <a:ea typeface="+mn-ea"/>
        <a:cs typeface="+mn-cs"/>
      </a:defRPr>
    </a:lvl4pPr>
    <a:lvl5pPr marL="1884363" algn="l" defTabSz="97313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4930" name="Line 2"/>
          <p:cNvSpPr>
            <a:spLocks noChangeShapeType="1"/>
          </p:cNvSpPr>
          <p:nvPr/>
        </p:nvSpPr>
        <p:spPr bwMode="auto">
          <a:xfrm>
            <a:off x="0" y="3429000"/>
            <a:ext cx="8026400" cy="0"/>
          </a:xfrm>
          <a:prstGeom prst="line">
            <a:avLst/>
          </a:prstGeom>
          <a:noFill/>
          <a:ln w="50800">
            <a:solidFill>
              <a:srgbClr val="ACA964"/>
            </a:solidFill>
            <a:round/>
            <a:headEnd type="none" w="sm" len="sm"/>
            <a:tailEnd type="none" w="sm" len="sm"/>
          </a:ln>
          <a:effectLst/>
        </p:spPr>
        <p:txBody>
          <a:bodyPr wrap="none" anchor="ctr"/>
          <a:lstStyle/>
          <a:p>
            <a:endParaRPr lang="en-US"/>
          </a:p>
        </p:txBody>
      </p:sp>
      <p:sp>
        <p:nvSpPr>
          <p:cNvPr id="124931" name="Rectangle 3"/>
          <p:cNvSpPr>
            <a:spLocks noGrp="1" noChangeArrowheads="1"/>
          </p:cNvSpPr>
          <p:nvPr>
            <p:ph type="ctrTitle" sz="quarter"/>
          </p:nvPr>
        </p:nvSpPr>
        <p:spPr>
          <a:xfrm>
            <a:off x="381000" y="2286000"/>
            <a:ext cx="7772400" cy="1143000"/>
          </a:xfrm>
        </p:spPr>
        <p:txBody>
          <a:bodyPr/>
          <a:lstStyle>
            <a:lvl1pPr>
              <a:defRPr/>
            </a:lvl1pPr>
          </a:lstStyle>
          <a:p>
            <a:r>
              <a:rPr lang="en-US"/>
              <a:t>Click to edit Master title style</a:t>
            </a:r>
          </a:p>
        </p:txBody>
      </p:sp>
      <p:sp>
        <p:nvSpPr>
          <p:cNvPr id="124932"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124936" name="Rectangle 8"/>
          <p:cNvSpPr>
            <a:spLocks noGrp="1" noChangeArrowheads="1"/>
          </p:cNvSpPr>
          <p:nvPr>
            <p:ph type="dt" sz="half" idx="2"/>
          </p:nvPr>
        </p:nvSpPr>
        <p:spPr/>
        <p:txBody>
          <a:bodyPr/>
          <a:lstStyle>
            <a:lvl1pPr>
              <a:defRPr/>
            </a:lvl1pPr>
          </a:lstStyle>
          <a:p>
            <a:r>
              <a:rPr lang="en-US"/>
              <a:t>ECEN 301</a:t>
            </a:r>
          </a:p>
        </p:txBody>
      </p:sp>
      <p:sp>
        <p:nvSpPr>
          <p:cNvPr id="124937" name="Rectangle 9"/>
          <p:cNvSpPr>
            <a:spLocks noGrp="1" noChangeArrowheads="1"/>
          </p:cNvSpPr>
          <p:nvPr>
            <p:ph type="ftr" sz="quarter" idx="3"/>
          </p:nvPr>
        </p:nvSpPr>
        <p:spPr/>
        <p:txBody>
          <a:bodyPr/>
          <a:lstStyle>
            <a:lvl1pPr>
              <a:defRPr/>
            </a:lvl1pPr>
          </a:lstStyle>
          <a:p>
            <a:r>
              <a:rPr lang="en-US"/>
              <a:t>Discussion #4 – Ohm’s Law</a:t>
            </a:r>
          </a:p>
        </p:txBody>
      </p:sp>
      <p:sp>
        <p:nvSpPr>
          <p:cNvPr id="124938" name="Rectangle 10"/>
          <p:cNvSpPr>
            <a:spLocks noGrp="1" noChangeArrowheads="1"/>
          </p:cNvSpPr>
          <p:nvPr>
            <p:ph type="sldNum" sz="quarter" idx="4"/>
          </p:nvPr>
        </p:nvSpPr>
        <p:spPr/>
        <p:txBody>
          <a:bodyPr/>
          <a:lstStyle>
            <a:lvl2pPr lvl="1">
              <a:defRPr/>
            </a:lvl2pPr>
          </a:lstStyle>
          <a:p>
            <a:pPr lvl="1"/>
            <a:fld id="{AC31E4D3-E909-43C6-99F2-7F69EBBA2ABF}" type="slidenum">
              <a:rPr lang="en-US"/>
              <a:pPr lvl="1"/>
              <a:t>‹#›</a:t>
            </a:fld>
            <a:endParaRPr lang="en-US"/>
          </a:p>
        </p:txBody>
      </p:sp>
      <p:pic>
        <p:nvPicPr>
          <p:cNvPr id="124940" name="Picture 12" descr="ECEN_logo"/>
          <p:cNvPicPr>
            <a:picLocks noChangeAspect="1" noChangeArrowheads="1"/>
          </p:cNvPicPr>
          <p:nvPr/>
        </p:nvPicPr>
        <p:blipFill>
          <a:blip r:embed="rId2" cstate="print"/>
          <a:srcRect/>
          <a:stretch>
            <a:fillRect/>
          </a:stretch>
        </p:blipFill>
        <p:spPr bwMode="auto">
          <a:xfrm>
            <a:off x="7562850" y="6324600"/>
            <a:ext cx="819150" cy="509588"/>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#4 – Ohm’s Law</a:t>
            </a:r>
          </a:p>
        </p:txBody>
      </p:sp>
      <p:sp>
        <p:nvSpPr>
          <p:cNvPr id="6" name="Slide Number Placeholder 5"/>
          <p:cNvSpPr>
            <a:spLocks noGrp="1"/>
          </p:cNvSpPr>
          <p:nvPr>
            <p:ph type="sldNum" sz="quarter" idx="12"/>
          </p:nvPr>
        </p:nvSpPr>
        <p:spPr/>
        <p:txBody>
          <a:bodyPr/>
          <a:lstStyle>
            <a:lvl2pPr lvl="1">
              <a:defRPr/>
            </a:lvl2pPr>
          </a:lstStyle>
          <a:p>
            <a:pPr lvl="1"/>
            <a:fld id="{79520A82-98E6-4BB4-9DD5-4D550FAFD313}" type="slidenum">
              <a:rPr lang="en-US"/>
              <a:pPr lvl="1"/>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259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134100" cy="259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#4 – Ohm’s Law</a:t>
            </a:r>
          </a:p>
        </p:txBody>
      </p:sp>
      <p:sp>
        <p:nvSpPr>
          <p:cNvPr id="6" name="Slide Number Placeholder 5"/>
          <p:cNvSpPr>
            <a:spLocks noGrp="1"/>
          </p:cNvSpPr>
          <p:nvPr>
            <p:ph type="sldNum" sz="quarter" idx="12"/>
          </p:nvPr>
        </p:nvSpPr>
        <p:spPr/>
        <p:txBody>
          <a:bodyPr/>
          <a:lstStyle>
            <a:lvl2pPr lvl="1">
              <a:defRPr/>
            </a:lvl2pPr>
          </a:lstStyle>
          <a:p>
            <a:pPr lvl="1"/>
            <a:fld id="{53366D54-5E72-4BDD-A542-DD3D9B507A79}" type="slidenum">
              <a:rPr lang="en-US"/>
              <a:pPr lvl="1"/>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81000" y="6400800"/>
            <a:ext cx="1981200" cy="381000"/>
          </a:xfrm>
        </p:spPr>
        <p:txBody>
          <a:bodyPr/>
          <a:lstStyle>
            <a:lvl1pPr>
              <a:defRPr/>
            </a:lvl1pPr>
          </a:lstStyle>
          <a:p>
            <a:r>
              <a:rPr lang="en-US"/>
              <a:t>ECEN 301</a:t>
            </a:r>
          </a:p>
        </p:txBody>
      </p:sp>
      <p:sp>
        <p:nvSpPr>
          <p:cNvPr id="6" name="Footer Placeholder 5"/>
          <p:cNvSpPr>
            <a:spLocks noGrp="1"/>
          </p:cNvSpPr>
          <p:nvPr>
            <p:ph type="ftr" sz="quarter" idx="11"/>
          </p:nvPr>
        </p:nvSpPr>
        <p:spPr>
          <a:xfrm>
            <a:off x="2971800" y="6400800"/>
            <a:ext cx="3505200" cy="381000"/>
          </a:xfrm>
        </p:spPr>
        <p:txBody>
          <a:bodyPr/>
          <a:lstStyle>
            <a:lvl1pPr>
              <a:defRPr/>
            </a:lvl1pPr>
          </a:lstStyle>
          <a:p>
            <a:r>
              <a:rPr lang="en-US"/>
              <a:t>Discussion #4 – Ohm’s Law</a:t>
            </a:r>
          </a:p>
        </p:txBody>
      </p:sp>
      <p:sp>
        <p:nvSpPr>
          <p:cNvPr id="7" name="Slide Number Placeholder 6"/>
          <p:cNvSpPr>
            <a:spLocks noGrp="1"/>
          </p:cNvSpPr>
          <p:nvPr>
            <p:ph type="sldNum" sz="quarter" idx="12"/>
          </p:nvPr>
        </p:nvSpPr>
        <p:spPr>
          <a:xfrm>
            <a:off x="7086600" y="6400800"/>
            <a:ext cx="1905000" cy="381000"/>
          </a:xfrm>
        </p:spPr>
        <p:txBody>
          <a:bodyPr/>
          <a:lstStyle>
            <a:lvl2pPr lvl="1">
              <a:defRPr/>
            </a:lvl2pPr>
          </a:lstStyle>
          <a:p>
            <a:pPr lvl="1"/>
            <a:fld id="{C9A4A2B0-D9A8-4E6B-B055-751004565420}" type="slidenum">
              <a:rPr lang="en-US"/>
              <a:pPr lvl="1"/>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0900" y="133350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60900" y="211455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81000" y="6400800"/>
            <a:ext cx="1981200" cy="381000"/>
          </a:xfrm>
        </p:spPr>
        <p:txBody>
          <a:bodyPr/>
          <a:lstStyle>
            <a:lvl1pPr>
              <a:defRPr/>
            </a:lvl1pPr>
          </a:lstStyle>
          <a:p>
            <a:r>
              <a:rPr lang="en-US"/>
              <a:t>ECEN 301</a:t>
            </a:r>
          </a:p>
        </p:txBody>
      </p:sp>
      <p:sp>
        <p:nvSpPr>
          <p:cNvPr id="7" name="Footer Placeholder 6"/>
          <p:cNvSpPr>
            <a:spLocks noGrp="1"/>
          </p:cNvSpPr>
          <p:nvPr>
            <p:ph type="ftr" sz="quarter" idx="11"/>
          </p:nvPr>
        </p:nvSpPr>
        <p:spPr>
          <a:xfrm>
            <a:off x="2971800" y="6400800"/>
            <a:ext cx="3505200" cy="381000"/>
          </a:xfrm>
        </p:spPr>
        <p:txBody>
          <a:bodyPr/>
          <a:lstStyle>
            <a:lvl1pPr>
              <a:defRPr/>
            </a:lvl1pPr>
          </a:lstStyle>
          <a:p>
            <a:r>
              <a:rPr lang="en-US"/>
              <a:t>Discussion #4 – Ohm’s Law</a:t>
            </a:r>
          </a:p>
        </p:txBody>
      </p:sp>
      <p:sp>
        <p:nvSpPr>
          <p:cNvPr id="8" name="Slide Number Placeholder 7"/>
          <p:cNvSpPr>
            <a:spLocks noGrp="1"/>
          </p:cNvSpPr>
          <p:nvPr>
            <p:ph type="sldNum" sz="quarter" idx="12"/>
          </p:nvPr>
        </p:nvSpPr>
        <p:spPr>
          <a:xfrm>
            <a:off x="7086600" y="6400800"/>
            <a:ext cx="1905000" cy="381000"/>
          </a:xfrm>
        </p:spPr>
        <p:txBody>
          <a:bodyPr/>
          <a:lstStyle>
            <a:lvl2pPr lvl="1">
              <a:defRPr/>
            </a:lvl2pPr>
          </a:lstStyle>
          <a:p>
            <a:pPr lvl="1"/>
            <a:fld id="{799C6CFB-5503-4F9E-A09D-4FBD58283623}" type="slidenum">
              <a:rPr lang="en-US"/>
              <a:pPr lvl="1"/>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06400" y="1333500"/>
            <a:ext cx="8356600" cy="1409700"/>
          </a:xfrm>
        </p:spPr>
        <p:txBody>
          <a:bodyPr/>
          <a:lstStyle/>
          <a:p>
            <a:endParaRPr lang="en-US"/>
          </a:p>
        </p:txBody>
      </p:sp>
      <p:sp>
        <p:nvSpPr>
          <p:cNvPr id="4" name="Date Placeholder 3"/>
          <p:cNvSpPr>
            <a:spLocks noGrp="1"/>
          </p:cNvSpPr>
          <p:nvPr>
            <p:ph type="dt" sz="half" idx="10"/>
          </p:nvPr>
        </p:nvSpPr>
        <p:spPr>
          <a:xfrm>
            <a:off x="381000" y="6400800"/>
            <a:ext cx="1981200" cy="381000"/>
          </a:xfrm>
        </p:spPr>
        <p:txBody>
          <a:bodyPr/>
          <a:lstStyle>
            <a:lvl1pPr>
              <a:defRPr/>
            </a:lvl1pPr>
          </a:lstStyle>
          <a:p>
            <a:r>
              <a:rPr lang="en-US"/>
              <a:t>ECEN 301</a:t>
            </a:r>
          </a:p>
        </p:txBody>
      </p:sp>
      <p:sp>
        <p:nvSpPr>
          <p:cNvPr id="5" name="Footer Placeholder 4"/>
          <p:cNvSpPr>
            <a:spLocks noGrp="1"/>
          </p:cNvSpPr>
          <p:nvPr>
            <p:ph type="ftr" sz="quarter" idx="11"/>
          </p:nvPr>
        </p:nvSpPr>
        <p:spPr>
          <a:xfrm>
            <a:off x="2971800" y="6400800"/>
            <a:ext cx="3505200" cy="381000"/>
          </a:xfrm>
        </p:spPr>
        <p:txBody>
          <a:bodyPr/>
          <a:lstStyle>
            <a:lvl1pPr>
              <a:defRPr/>
            </a:lvl1pPr>
          </a:lstStyle>
          <a:p>
            <a:r>
              <a:rPr lang="en-US"/>
              <a:t>Discussion #4 – Ohm’s Law</a:t>
            </a:r>
          </a:p>
        </p:txBody>
      </p:sp>
      <p:sp>
        <p:nvSpPr>
          <p:cNvPr id="6" name="Slide Number Placeholder 5"/>
          <p:cNvSpPr>
            <a:spLocks noGrp="1"/>
          </p:cNvSpPr>
          <p:nvPr>
            <p:ph type="sldNum" sz="quarter" idx="12"/>
          </p:nvPr>
        </p:nvSpPr>
        <p:spPr>
          <a:xfrm>
            <a:off x="7086600" y="6400800"/>
            <a:ext cx="1905000" cy="381000"/>
          </a:xfrm>
        </p:spPr>
        <p:txBody>
          <a:bodyPr/>
          <a:lstStyle>
            <a:lvl2pPr lvl="1">
              <a:defRPr/>
            </a:lvl2pPr>
          </a:lstStyle>
          <a:p>
            <a:pPr lvl="1"/>
            <a:fld id="{74A391E4-EF2A-475F-99DD-172B9E5277D0}" type="slidenum">
              <a:rPr lang="en-US"/>
              <a:pPr lvl="1"/>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#4 – Ohm’s Law</a:t>
            </a:r>
          </a:p>
        </p:txBody>
      </p:sp>
      <p:sp>
        <p:nvSpPr>
          <p:cNvPr id="6" name="Slide Number Placeholder 5"/>
          <p:cNvSpPr>
            <a:spLocks noGrp="1"/>
          </p:cNvSpPr>
          <p:nvPr>
            <p:ph type="sldNum" sz="quarter" idx="12"/>
          </p:nvPr>
        </p:nvSpPr>
        <p:spPr/>
        <p:txBody>
          <a:bodyPr/>
          <a:lstStyle>
            <a:lvl2pPr lvl="1">
              <a:defRPr/>
            </a:lvl2pPr>
          </a:lstStyle>
          <a:p>
            <a:pPr lvl="1"/>
            <a:fld id="{D3584BFA-F653-44E7-8F53-79E198178E5C}" type="slidenum">
              <a:rPr lang="en-US"/>
              <a:pPr lvl="1"/>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#4 – Ohm’s Law</a:t>
            </a:r>
          </a:p>
        </p:txBody>
      </p:sp>
      <p:sp>
        <p:nvSpPr>
          <p:cNvPr id="6" name="Slide Number Placeholder 5"/>
          <p:cNvSpPr>
            <a:spLocks noGrp="1"/>
          </p:cNvSpPr>
          <p:nvPr>
            <p:ph type="sldNum" sz="quarter" idx="12"/>
          </p:nvPr>
        </p:nvSpPr>
        <p:spPr/>
        <p:txBody>
          <a:bodyPr/>
          <a:lstStyle>
            <a:lvl2pPr lvl="1">
              <a:defRPr/>
            </a:lvl2pPr>
          </a:lstStyle>
          <a:p>
            <a:pPr lvl="1"/>
            <a:fld id="{DAF37B5D-EE40-4256-8C83-C1F6746A4FBA}" type="slidenum">
              <a:rPr lang="en-US"/>
              <a:pPr lvl="1"/>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#4 – Ohm’s Law</a:t>
            </a:r>
          </a:p>
        </p:txBody>
      </p:sp>
      <p:sp>
        <p:nvSpPr>
          <p:cNvPr id="7" name="Slide Number Placeholder 6"/>
          <p:cNvSpPr>
            <a:spLocks noGrp="1"/>
          </p:cNvSpPr>
          <p:nvPr>
            <p:ph type="sldNum" sz="quarter" idx="12"/>
          </p:nvPr>
        </p:nvSpPr>
        <p:spPr/>
        <p:txBody>
          <a:bodyPr/>
          <a:lstStyle>
            <a:lvl2pPr lvl="1">
              <a:defRPr/>
            </a:lvl2pPr>
          </a:lstStyle>
          <a:p>
            <a:pPr lvl="1"/>
            <a:fld id="{C3AC5853-5BBC-44E3-A257-EC2991869F68}" type="slidenum">
              <a:rPr lang="en-US"/>
              <a:pPr lvl="1"/>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ECEN 301</a:t>
            </a:r>
          </a:p>
        </p:txBody>
      </p:sp>
      <p:sp>
        <p:nvSpPr>
          <p:cNvPr id="8" name="Footer Placeholder 7"/>
          <p:cNvSpPr>
            <a:spLocks noGrp="1"/>
          </p:cNvSpPr>
          <p:nvPr>
            <p:ph type="ftr" sz="quarter" idx="11"/>
          </p:nvPr>
        </p:nvSpPr>
        <p:spPr/>
        <p:txBody>
          <a:bodyPr/>
          <a:lstStyle>
            <a:lvl1pPr>
              <a:defRPr/>
            </a:lvl1pPr>
          </a:lstStyle>
          <a:p>
            <a:r>
              <a:rPr lang="en-US"/>
              <a:t>Discussion #4 – Ohm’s Law</a:t>
            </a:r>
          </a:p>
        </p:txBody>
      </p:sp>
      <p:sp>
        <p:nvSpPr>
          <p:cNvPr id="9" name="Slide Number Placeholder 8"/>
          <p:cNvSpPr>
            <a:spLocks noGrp="1"/>
          </p:cNvSpPr>
          <p:nvPr>
            <p:ph type="sldNum" sz="quarter" idx="12"/>
          </p:nvPr>
        </p:nvSpPr>
        <p:spPr/>
        <p:txBody>
          <a:bodyPr/>
          <a:lstStyle>
            <a:lvl2pPr lvl="1">
              <a:defRPr/>
            </a:lvl2pPr>
          </a:lstStyle>
          <a:p>
            <a:pPr lvl="1"/>
            <a:fld id="{D93E36E5-3078-4F19-A80C-CC29A01E7319}" type="slidenum">
              <a:rPr lang="en-US"/>
              <a:pPr lvl="1"/>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ECEN 301</a:t>
            </a:r>
          </a:p>
        </p:txBody>
      </p:sp>
      <p:sp>
        <p:nvSpPr>
          <p:cNvPr id="4" name="Footer Placeholder 3"/>
          <p:cNvSpPr>
            <a:spLocks noGrp="1"/>
          </p:cNvSpPr>
          <p:nvPr>
            <p:ph type="ftr" sz="quarter" idx="11"/>
          </p:nvPr>
        </p:nvSpPr>
        <p:spPr/>
        <p:txBody>
          <a:bodyPr/>
          <a:lstStyle>
            <a:lvl1pPr>
              <a:defRPr/>
            </a:lvl1pPr>
          </a:lstStyle>
          <a:p>
            <a:r>
              <a:rPr lang="en-US"/>
              <a:t>Discussion #4 – Ohm’s Law</a:t>
            </a:r>
          </a:p>
        </p:txBody>
      </p:sp>
      <p:sp>
        <p:nvSpPr>
          <p:cNvPr id="5" name="Slide Number Placeholder 4"/>
          <p:cNvSpPr>
            <a:spLocks noGrp="1"/>
          </p:cNvSpPr>
          <p:nvPr>
            <p:ph type="sldNum" sz="quarter" idx="12"/>
          </p:nvPr>
        </p:nvSpPr>
        <p:spPr/>
        <p:txBody>
          <a:bodyPr/>
          <a:lstStyle>
            <a:lvl2pPr lvl="1">
              <a:defRPr/>
            </a:lvl2pPr>
          </a:lstStyle>
          <a:p>
            <a:pPr lvl="1"/>
            <a:fld id="{F586522D-E695-4EAC-8F3E-1899A5317027}" type="slidenum">
              <a:rPr lang="en-US"/>
              <a:pPr lvl="1"/>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ECEN 301</a:t>
            </a:r>
          </a:p>
        </p:txBody>
      </p:sp>
      <p:sp>
        <p:nvSpPr>
          <p:cNvPr id="3" name="Footer Placeholder 2"/>
          <p:cNvSpPr>
            <a:spLocks noGrp="1"/>
          </p:cNvSpPr>
          <p:nvPr>
            <p:ph type="ftr" sz="quarter" idx="11"/>
          </p:nvPr>
        </p:nvSpPr>
        <p:spPr/>
        <p:txBody>
          <a:bodyPr/>
          <a:lstStyle>
            <a:lvl1pPr>
              <a:defRPr/>
            </a:lvl1pPr>
          </a:lstStyle>
          <a:p>
            <a:r>
              <a:rPr lang="en-US"/>
              <a:t>Discussion #4 – Ohm’s Law</a:t>
            </a:r>
          </a:p>
        </p:txBody>
      </p:sp>
      <p:sp>
        <p:nvSpPr>
          <p:cNvPr id="4" name="Slide Number Placeholder 3"/>
          <p:cNvSpPr>
            <a:spLocks noGrp="1"/>
          </p:cNvSpPr>
          <p:nvPr>
            <p:ph type="sldNum" sz="quarter" idx="12"/>
          </p:nvPr>
        </p:nvSpPr>
        <p:spPr/>
        <p:txBody>
          <a:bodyPr/>
          <a:lstStyle>
            <a:lvl2pPr lvl="1">
              <a:defRPr/>
            </a:lvl2pPr>
          </a:lstStyle>
          <a:p>
            <a:pPr lvl="1"/>
            <a:fld id="{024C307B-BAD5-45A4-B641-7C50E900C9DC}" type="slidenum">
              <a:rPr lang="en-US"/>
              <a:pPr lvl="1"/>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#4 – Ohm’s Law</a:t>
            </a:r>
          </a:p>
        </p:txBody>
      </p:sp>
      <p:sp>
        <p:nvSpPr>
          <p:cNvPr id="7" name="Slide Number Placeholder 6"/>
          <p:cNvSpPr>
            <a:spLocks noGrp="1"/>
          </p:cNvSpPr>
          <p:nvPr>
            <p:ph type="sldNum" sz="quarter" idx="12"/>
          </p:nvPr>
        </p:nvSpPr>
        <p:spPr/>
        <p:txBody>
          <a:bodyPr/>
          <a:lstStyle>
            <a:lvl2pPr lvl="1">
              <a:defRPr/>
            </a:lvl2pPr>
          </a:lstStyle>
          <a:p>
            <a:pPr lvl="1"/>
            <a:fld id="{E3680617-D6A2-4A55-8A09-5EBCC1242AAD}" type="slidenum">
              <a:rPr lang="en-US"/>
              <a:pPr lvl="1"/>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#4 – Ohm’s Law</a:t>
            </a:r>
          </a:p>
        </p:txBody>
      </p:sp>
      <p:sp>
        <p:nvSpPr>
          <p:cNvPr id="7" name="Slide Number Placeholder 6"/>
          <p:cNvSpPr>
            <a:spLocks noGrp="1"/>
          </p:cNvSpPr>
          <p:nvPr>
            <p:ph type="sldNum" sz="quarter" idx="12"/>
          </p:nvPr>
        </p:nvSpPr>
        <p:spPr/>
        <p:txBody>
          <a:bodyPr/>
          <a:lstStyle>
            <a:lvl2pPr lvl="1">
              <a:defRPr/>
            </a:lvl2pPr>
          </a:lstStyle>
          <a:p>
            <a:pPr lvl="1"/>
            <a:fld id="{79947427-08E4-45A5-9AEA-F12DD74DBF54}" type="slidenum">
              <a:rPr lang="en-US"/>
              <a:pPr lvl="1"/>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123906" name="Line 2"/>
          <p:cNvSpPr>
            <a:spLocks noChangeShapeType="1"/>
          </p:cNvSpPr>
          <p:nvPr/>
        </p:nvSpPr>
        <p:spPr bwMode="auto">
          <a:xfrm>
            <a:off x="0" y="1143000"/>
            <a:ext cx="8026400" cy="0"/>
          </a:xfrm>
          <a:prstGeom prst="line">
            <a:avLst/>
          </a:prstGeom>
          <a:noFill/>
          <a:ln w="50800">
            <a:solidFill>
              <a:srgbClr val="8495A9"/>
            </a:solidFill>
            <a:round/>
            <a:headEnd type="none" w="sm" len="sm"/>
            <a:tailEnd type="none" w="sm" len="sm"/>
          </a:ln>
          <a:effectLst/>
        </p:spPr>
        <p:txBody>
          <a:bodyPr wrap="none" anchor="ctr"/>
          <a:lstStyle/>
          <a:p>
            <a:endParaRPr lang="en-US"/>
          </a:p>
        </p:txBody>
      </p:sp>
      <p:sp>
        <p:nvSpPr>
          <p:cNvPr id="123907" name="Rectangle 3"/>
          <p:cNvSpPr>
            <a:spLocks noGrp="1" noChangeArrowheads="1"/>
          </p:cNvSpPr>
          <p:nvPr>
            <p:ph type="title"/>
          </p:nvPr>
        </p:nvSpPr>
        <p:spPr bwMode="auto">
          <a:xfrm>
            <a:off x="381000" y="152400"/>
            <a:ext cx="8382000" cy="9144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23908" name="Rectangle 4"/>
          <p:cNvSpPr>
            <a:spLocks noGrp="1" noChangeArrowheads="1"/>
          </p:cNvSpPr>
          <p:nvPr>
            <p:ph type="body" idx="1"/>
          </p:nvPr>
        </p:nvSpPr>
        <p:spPr bwMode="auto">
          <a:xfrm>
            <a:off x="406400" y="1333500"/>
            <a:ext cx="8356600" cy="14097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909" name="Rectangle 5"/>
          <p:cNvSpPr>
            <a:spLocks noGrp="1" noChangeArrowheads="1"/>
          </p:cNvSpPr>
          <p:nvPr>
            <p:ph type="dt" sz="half" idx="2"/>
          </p:nvPr>
        </p:nvSpPr>
        <p:spPr bwMode="auto">
          <a:xfrm>
            <a:off x="381000" y="6400800"/>
            <a:ext cx="1981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600"/>
            </a:lvl1pPr>
          </a:lstStyle>
          <a:p>
            <a:r>
              <a:rPr lang="en-US"/>
              <a:t>ECEN 301</a:t>
            </a:r>
          </a:p>
        </p:txBody>
      </p:sp>
      <p:sp>
        <p:nvSpPr>
          <p:cNvPr id="123910" name="Rectangle 6"/>
          <p:cNvSpPr>
            <a:spLocks noGrp="1" noChangeArrowheads="1"/>
          </p:cNvSpPr>
          <p:nvPr>
            <p:ph type="ftr" sz="quarter" idx="3"/>
          </p:nvPr>
        </p:nvSpPr>
        <p:spPr bwMode="auto">
          <a:xfrm>
            <a:off x="2971800" y="6400800"/>
            <a:ext cx="3505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600"/>
            </a:lvl1pPr>
          </a:lstStyle>
          <a:p>
            <a:r>
              <a:rPr lang="en-US"/>
              <a:t>Discussion #4 – Ohm’s Law</a:t>
            </a:r>
          </a:p>
        </p:txBody>
      </p:sp>
      <p:sp>
        <p:nvSpPr>
          <p:cNvPr id="123911" name="Rectangle 7"/>
          <p:cNvSpPr>
            <a:spLocks noGrp="1" noChangeArrowheads="1"/>
          </p:cNvSpPr>
          <p:nvPr>
            <p:ph type="sldNum" sz="quarter" idx="4"/>
          </p:nvPr>
        </p:nvSpPr>
        <p:spPr bwMode="auto">
          <a:xfrm>
            <a:off x="7086600" y="6400800"/>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2pPr lvl="1" algn="r">
              <a:defRPr sz="1600"/>
            </a:lvl2pPr>
          </a:lstStyle>
          <a:p>
            <a:pPr lvl="1"/>
            <a:fld id="{995B9EC3-5A83-4C7E-9D19-9A9BB6957254}" type="slidenum">
              <a:rPr lang="en-US"/>
              <a:pPr lvl="1"/>
              <a:t>‹#›</a:t>
            </a:fld>
            <a:endParaRPr lang="en-US"/>
          </a:p>
        </p:txBody>
      </p:sp>
      <p:sp>
        <p:nvSpPr>
          <p:cNvPr id="123912" name="Line 8"/>
          <p:cNvSpPr>
            <a:spLocks noChangeShapeType="1"/>
          </p:cNvSpPr>
          <p:nvPr/>
        </p:nvSpPr>
        <p:spPr bwMode="auto">
          <a:xfrm>
            <a:off x="508000" y="6286500"/>
            <a:ext cx="8432800" cy="0"/>
          </a:xfrm>
          <a:prstGeom prst="line">
            <a:avLst/>
          </a:prstGeom>
          <a:noFill/>
          <a:ln w="12700">
            <a:solidFill>
              <a:schemeClr val="tx1"/>
            </a:solidFill>
            <a:round/>
            <a:headEnd type="none" w="sm" len="sm"/>
            <a:tailEnd type="none" w="sm" len="sm"/>
          </a:ln>
          <a:effectLst/>
        </p:spPr>
        <p:txBody>
          <a:bodyPr wrap="none" anchor="ctr"/>
          <a:lstStyle/>
          <a:p>
            <a:endParaRPr lang="en-US"/>
          </a:p>
        </p:txBody>
      </p:sp>
      <p:pic>
        <p:nvPicPr>
          <p:cNvPr id="123914" name="Picture 10" descr="ECEN_logo"/>
          <p:cNvPicPr>
            <a:picLocks noChangeAspect="1" noChangeArrowheads="1"/>
          </p:cNvPicPr>
          <p:nvPr/>
        </p:nvPicPr>
        <p:blipFill>
          <a:blip r:embed="rId16" cstate="print"/>
          <a:srcRect/>
          <a:stretch>
            <a:fillRect/>
          </a:stretch>
        </p:blipFill>
        <p:spPr bwMode="auto">
          <a:xfrm>
            <a:off x="7562850" y="6324600"/>
            <a:ext cx="819150" cy="509588"/>
          </a:xfrm>
          <a:prstGeom prst="rect">
            <a:avLst/>
          </a:prstGeom>
          <a:noFill/>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ACA964"/>
        </a:buClr>
        <a:buFont typeface="Monotype Sorts" pitchFamily="2" charset="2"/>
        <a:buChar char="u"/>
        <a:defRPr sz="3200">
          <a:solidFill>
            <a:schemeClr val="bg2"/>
          </a:solidFill>
          <a:latin typeface="+mn-lt"/>
          <a:ea typeface="+mn-ea"/>
          <a:cs typeface="+mn-cs"/>
        </a:defRPr>
      </a:lvl1pPr>
      <a:lvl2pPr marL="742950" indent="-285750" algn="l" rtl="0" eaLnBrk="0" fontAlgn="base" hangingPunct="0">
        <a:spcBef>
          <a:spcPct val="20000"/>
        </a:spcBef>
        <a:spcAft>
          <a:spcPct val="0"/>
        </a:spcAft>
        <a:buClr>
          <a:srgbClr val="ACA964"/>
        </a:buClr>
        <a:buFont typeface="Monotype Sorts" pitchFamily="2" charset="2"/>
        <a:buChar char="Ù"/>
        <a:defRPr sz="2800">
          <a:solidFill>
            <a:schemeClr val="bg2"/>
          </a:solidFill>
          <a:latin typeface="+mn-lt"/>
        </a:defRPr>
      </a:lvl2pPr>
      <a:lvl3pPr marL="1143000" indent="-228600" algn="l" rtl="0" eaLnBrk="0" fontAlgn="base" hangingPunct="0">
        <a:spcBef>
          <a:spcPct val="20000"/>
        </a:spcBef>
        <a:spcAft>
          <a:spcPct val="0"/>
        </a:spcAft>
        <a:buClr>
          <a:srgbClr val="ACA964"/>
        </a:buClr>
        <a:buChar char="•"/>
        <a:defRPr sz="2400">
          <a:solidFill>
            <a:schemeClr val="bg2"/>
          </a:solidFill>
          <a:latin typeface="+mn-lt"/>
        </a:defRPr>
      </a:lvl3pPr>
      <a:lvl4pPr marL="1600200" indent="-228600" algn="l" rtl="0" eaLnBrk="0" fontAlgn="base" hangingPunct="0">
        <a:spcBef>
          <a:spcPct val="20000"/>
        </a:spcBef>
        <a:spcAft>
          <a:spcPct val="0"/>
        </a:spcAft>
        <a:buClr>
          <a:srgbClr val="ACA964"/>
        </a:buClr>
        <a:buChar char="•"/>
        <a:defRPr sz="2000">
          <a:solidFill>
            <a:schemeClr val="bg2"/>
          </a:solidFill>
          <a:latin typeface="+mn-lt"/>
        </a:defRPr>
      </a:lvl4pPr>
      <a:lvl5pPr marL="2057400" indent="-228600" algn="l" rtl="0" eaLnBrk="0" fontAlgn="base" hangingPunct="0">
        <a:spcBef>
          <a:spcPct val="20000"/>
        </a:spcBef>
        <a:spcAft>
          <a:spcPct val="0"/>
        </a:spcAft>
        <a:buClr>
          <a:srgbClr val="ACA964"/>
        </a:buClr>
        <a:buChar char="•"/>
        <a:defRPr sz="2000">
          <a:solidFill>
            <a:schemeClr val="bg2"/>
          </a:solidFill>
          <a:latin typeface="+mn-lt"/>
        </a:defRPr>
      </a:lvl5pPr>
      <a:lvl6pPr marL="2514600" indent="-228600" algn="l" rtl="0" eaLnBrk="0" fontAlgn="base" hangingPunct="0">
        <a:spcBef>
          <a:spcPct val="20000"/>
        </a:spcBef>
        <a:spcAft>
          <a:spcPct val="0"/>
        </a:spcAft>
        <a:buClr>
          <a:srgbClr val="ACA964"/>
        </a:buClr>
        <a:buChar char="•"/>
        <a:defRPr sz="2000">
          <a:solidFill>
            <a:schemeClr val="bg2"/>
          </a:solidFill>
          <a:latin typeface="+mn-lt"/>
        </a:defRPr>
      </a:lvl6pPr>
      <a:lvl7pPr marL="2971800" indent="-228600" algn="l" rtl="0" eaLnBrk="0" fontAlgn="base" hangingPunct="0">
        <a:spcBef>
          <a:spcPct val="20000"/>
        </a:spcBef>
        <a:spcAft>
          <a:spcPct val="0"/>
        </a:spcAft>
        <a:buClr>
          <a:srgbClr val="ACA964"/>
        </a:buClr>
        <a:buChar char="•"/>
        <a:defRPr sz="2000">
          <a:solidFill>
            <a:schemeClr val="bg2"/>
          </a:solidFill>
          <a:latin typeface="+mn-lt"/>
        </a:defRPr>
      </a:lvl7pPr>
      <a:lvl8pPr marL="3429000" indent="-228600" algn="l" rtl="0" eaLnBrk="0" fontAlgn="base" hangingPunct="0">
        <a:spcBef>
          <a:spcPct val="20000"/>
        </a:spcBef>
        <a:spcAft>
          <a:spcPct val="0"/>
        </a:spcAft>
        <a:buClr>
          <a:srgbClr val="ACA964"/>
        </a:buClr>
        <a:buChar char="•"/>
        <a:defRPr sz="2000">
          <a:solidFill>
            <a:schemeClr val="bg2"/>
          </a:solidFill>
          <a:latin typeface="+mn-lt"/>
        </a:defRPr>
      </a:lvl8pPr>
      <a:lvl9pPr marL="3886200" indent="-228600" algn="l" rtl="0" eaLnBrk="0" fontAlgn="base" hangingPunct="0">
        <a:spcBef>
          <a:spcPct val="20000"/>
        </a:spcBef>
        <a:spcAft>
          <a:spcPct val="0"/>
        </a:spcAft>
        <a:buClr>
          <a:srgbClr val="ACA964"/>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5.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oleObject" Target="../embeddings/Microsoft_Office_Excel_97-2003_Worksheet1.xls"/><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2.xml"/><Relationship Id="rId1" Type="http://schemas.openxmlformats.org/officeDocument/2006/relationships/vmlDrawing" Target="../drawings/vmlDrawing7.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12.xml"/><Relationship Id="rId1" Type="http://schemas.openxmlformats.org/officeDocument/2006/relationships/vmlDrawing" Target="../drawings/vmlDrawing9.vml"/></Relationships>
</file>

<file path=ppt/slides/_rels/slide17.xml.rels><?xml version="1.0" encoding="UTF-8" standalone="yes"?>
<Relationships xmlns="http://schemas.openxmlformats.org/package/2006/relationships"><Relationship Id="rId3" Type="http://schemas.openxmlformats.org/officeDocument/2006/relationships/oleObject" Target="../embeddings/Microsoft_Office_Excel_97-2003_Worksheet4.xls"/><Relationship Id="rId2" Type="http://schemas.openxmlformats.org/officeDocument/2006/relationships/slideLayout" Target="../slideLayouts/slideLayout12.xml"/><Relationship Id="rId1" Type="http://schemas.openxmlformats.org/officeDocument/2006/relationships/vmlDrawing" Target="../drawings/vmlDrawing10.vml"/><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3.xml"/><Relationship Id="rId1" Type="http://schemas.openxmlformats.org/officeDocument/2006/relationships/vmlDrawing" Target="../drawings/vmlDrawing11.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12.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13.vml"/><Relationship Id="rId4" Type="http://schemas.openxmlformats.org/officeDocument/2006/relationships/oleObject" Target="../embeddings/oleObject14.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3.xml"/><Relationship Id="rId1" Type="http://schemas.openxmlformats.org/officeDocument/2006/relationships/vmlDrawing" Target="../drawings/vmlDrawing14.vml"/><Relationship Id="rId4" Type="http://schemas.openxmlformats.org/officeDocument/2006/relationships/oleObject" Target="../embeddings/oleObject16.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3.xml"/><Relationship Id="rId1" Type="http://schemas.openxmlformats.org/officeDocument/2006/relationships/vmlDrawing" Target="../drawings/vmlDrawing15.v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vmlDrawing" Target="../drawings/vmlDrawing16.vml"/><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 name="Date Placeholder 1"/>
          <p:cNvSpPr>
            <a:spLocks noGrp="1"/>
          </p:cNvSpPr>
          <p:nvPr>
            <p:ph type="dt" sz="half" idx="10"/>
          </p:nvPr>
        </p:nvSpPr>
        <p:spPr/>
        <p:txBody>
          <a:bodyPr/>
          <a:lstStyle/>
          <a:p>
            <a:r>
              <a:rPr lang="en-US"/>
              <a:t>ECEN 301</a:t>
            </a:r>
          </a:p>
        </p:txBody>
      </p:sp>
      <p:sp>
        <p:nvSpPr>
          <p:cNvPr id="105" name="Footer Placeholder 2"/>
          <p:cNvSpPr>
            <a:spLocks noGrp="1"/>
          </p:cNvSpPr>
          <p:nvPr>
            <p:ph type="ftr" sz="quarter" idx="11"/>
          </p:nvPr>
        </p:nvSpPr>
        <p:spPr/>
        <p:txBody>
          <a:bodyPr/>
          <a:lstStyle/>
          <a:p>
            <a:r>
              <a:rPr lang="en-US"/>
              <a:t>Discussion #4 – Ohm’s Law</a:t>
            </a:r>
          </a:p>
        </p:txBody>
      </p:sp>
      <p:sp>
        <p:nvSpPr>
          <p:cNvPr id="106" name="Slide Number Placeholder 3"/>
          <p:cNvSpPr>
            <a:spLocks noGrp="1"/>
          </p:cNvSpPr>
          <p:nvPr>
            <p:ph type="sldNum" sz="quarter" idx="12"/>
          </p:nvPr>
        </p:nvSpPr>
        <p:spPr/>
        <p:txBody>
          <a:bodyPr/>
          <a:lstStyle/>
          <a:p>
            <a:pPr lvl="1"/>
            <a:fld id="{3DD3B18E-7380-4B34-BB07-DFD61513A2F7}" type="slidenum">
              <a:rPr lang="en-US"/>
              <a:pPr lvl="1"/>
              <a:t>1</a:t>
            </a:fld>
            <a:endParaRPr lang="en-US"/>
          </a:p>
        </p:txBody>
      </p:sp>
      <p:graphicFrame>
        <p:nvGraphicFramePr>
          <p:cNvPr id="334978" name="Group 130"/>
          <p:cNvGraphicFramePr>
            <a:graphicFrameLocks noGrp="1"/>
          </p:cNvGraphicFramePr>
          <p:nvPr/>
        </p:nvGraphicFramePr>
        <p:xfrm>
          <a:off x="1143000" y="1990725"/>
          <a:ext cx="6705600" cy="3574735"/>
        </p:xfrm>
        <a:graphic>
          <a:graphicData uri="http://schemas.openxmlformats.org/drawingml/2006/table">
            <a:tbl>
              <a:tblPr/>
              <a:tblGrid>
                <a:gridCol w="712788"/>
                <a:gridCol w="644525"/>
                <a:gridCol w="595312"/>
                <a:gridCol w="1519238"/>
                <a:gridCol w="857250"/>
                <a:gridCol w="933450"/>
                <a:gridCol w="763587"/>
                <a:gridCol w="679450"/>
              </a:tblGrid>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80"/>
                          </a:solidFill>
                          <a:effectLst/>
                          <a:latin typeface="Times New Roman" pitchFamily="18" charset="0"/>
                          <a:cs typeface="Times New Roman" pitchFamily="18" charset="0"/>
                        </a:rPr>
                        <a:t>Date</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Day</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Class</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No.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Title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Chapters</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HW</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Lab</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Exam</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Times New Roman" pitchFamily="18" charset="0"/>
                        </a:rPr>
                        <a:t>15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4</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Ohm’s Law</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2.5 – 2.6</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Times New Roman" pitchFamily="18" charset="0"/>
                          <a:cs typeface="Times New Roman" pitchFamily="18" charset="0"/>
                        </a:rPr>
                        <a:t> </a:t>
                      </a:r>
                      <a:r>
                        <a:rPr kumimoji="0" lang="en-US" sz="1200" b="0" i="0" u="none" strike="noStrike" cap="none" normalizeH="0" baseline="0" dirty="0" smtClean="0">
                          <a:ln>
                            <a:noFill/>
                          </a:ln>
                          <a:solidFill>
                            <a:srgbClr val="FFFFFF"/>
                          </a:solidFill>
                          <a:effectLst/>
                          <a:latin typeface="Times New Roman" pitchFamily="18" charset="0"/>
                        </a:rPr>
                        <a:t>LAB 1</a:t>
                      </a: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800000">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r>
              <a:tr h="2746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16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Tue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17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Ohm’s Law</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2.6</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chemeClr val="bg1">
                        <a:alpha val="50000"/>
                      </a:schemeClr>
                    </a:solidFill>
                  </a:tcPr>
                </a:tc>
              </a:tr>
              <a:tr h="2730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18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Thu</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Times New Roman" pitchFamily="18" charset="0"/>
                          <a:cs typeface="Times New Roman" pitchFamily="18" charset="0"/>
                        </a:rPr>
                        <a:t> </a:t>
                      </a:r>
                      <a:r>
                        <a:rPr kumimoji="0" lang="en-US" sz="1200" b="0" i="0" u="none" strike="noStrike" cap="none" normalizeH="0" baseline="0" dirty="0" smtClean="0">
                          <a:ln>
                            <a:noFill/>
                          </a:ln>
                          <a:solidFill>
                            <a:srgbClr val="FFFFFF"/>
                          </a:solidFill>
                          <a:effectLst/>
                          <a:latin typeface="Times New Roman" pitchFamily="18" charset="0"/>
                          <a:cs typeface="Times New Roman" pitchFamily="18" charset="0"/>
                        </a:rPr>
                        <a:t>LAB 1</a:t>
                      </a:r>
                      <a:endParaRPr kumimoji="0" lang="en-US" sz="1200" b="0" i="0" u="none" strike="noStrike" cap="none" normalizeH="0" baseline="0" dirty="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800000">
                        <a:alpha val="50196"/>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r>
              <a:tr h="361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29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Fri</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Recitation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HW 2</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66">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r>
              <a:tr h="2746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Sat</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3175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21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Sun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22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6</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Practical Sources</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2.6 – 2.8</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LAB 2</a:t>
                      </a: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800000">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r>
              <a:tr h="2762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23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Tue</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r>
            </a:tbl>
          </a:graphicData>
        </a:graphic>
      </p:graphicFrame>
      <p:sp>
        <p:nvSpPr>
          <p:cNvPr id="334942" name="Rectangle 94"/>
          <p:cNvSpPr>
            <a:spLocks noChangeArrowheads="1"/>
          </p:cNvSpPr>
          <p:nvPr/>
        </p:nvSpPr>
        <p:spPr bwMode="auto">
          <a:xfrm>
            <a:off x="381000" y="152400"/>
            <a:ext cx="8458200" cy="914400"/>
          </a:xfrm>
          <a:prstGeom prst="rect">
            <a:avLst/>
          </a:prstGeom>
          <a:noFill/>
          <a:ln w="9525">
            <a:noFill/>
            <a:miter lim="800000"/>
            <a:headEnd/>
            <a:tailEnd/>
          </a:ln>
          <a:effectLst/>
        </p:spPr>
        <p:txBody>
          <a:bodyPr lIns="92075" tIns="46038" rIns="92075" bIns="46038" anchor="b"/>
          <a:lstStyle/>
          <a:p>
            <a:pPr algn="l"/>
            <a:r>
              <a:rPr lang="en-US" sz="4400">
                <a:solidFill>
                  <a:schemeClr val="tx2"/>
                </a:solidFill>
              </a:rPr>
              <a:t>Schedule…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Date Placeholder 5"/>
          <p:cNvSpPr>
            <a:spLocks noGrp="1"/>
          </p:cNvSpPr>
          <p:nvPr>
            <p:ph type="dt" sz="half" idx="10"/>
          </p:nvPr>
        </p:nvSpPr>
        <p:spPr/>
        <p:txBody>
          <a:bodyPr/>
          <a:lstStyle/>
          <a:p>
            <a:r>
              <a:rPr lang="en-US"/>
              <a:t>ECEN 301</a:t>
            </a:r>
          </a:p>
        </p:txBody>
      </p:sp>
      <p:sp>
        <p:nvSpPr>
          <p:cNvPr id="79" name="Footer Placeholder 6"/>
          <p:cNvSpPr>
            <a:spLocks noGrp="1"/>
          </p:cNvSpPr>
          <p:nvPr>
            <p:ph type="ftr" sz="quarter" idx="11"/>
          </p:nvPr>
        </p:nvSpPr>
        <p:spPr/>
        <p:txBody>
          <a:bodyPr/>
          <a:lstStyle/>
          <a:p>
            <a:r>
              <a:rPr lang="en-US"/>
              <a:t>Discussion #4 – Ohm’s Law</a:t>
            </a:r>
          </a:p>
        </p:txBody>
      </p:sp>
      <p:sp>
        <p:nvSpPr>
          <p:cNvPr id="80" name="Slide Number Placeholder 7"/>
          <p:cNvSpPr>
            <a:spLocks noGrp="1"/>
          </p:cNvSpPr>
          <p:nvPr>
            <p:ph type="sldNum" sz="quarter" idx="12"/>
          </p:nvPr>
        </p:nvSpPr>
        <p:spPr/>
        <p:txBody>
          <a:bodyPr/>
          <a:lstStyle/>
          <a:p>
            <a:pPr lvl="1"/>
            <a:fld id="{A6D74FBE-4566-4456-9545-960A08AA3550}" type="slidenum">
              <a:rPr lang="en-US"/>
              <a:pPr lvl="1"/>
              <a:t>10</a:t>
            </a:fld>
            <a:endParaRPr lang="en-US"/>
          </a:p>
        </p:txBody>
      </p:sp>
      <p:sp>
        <p:nvSpPr>
          <p:cNvPr id="354306" name="Rectangle 2"/>
          <p:cNvSpPr>
            <a:spLocks noGrp="1" noChangeArrowheads="1"/>
          </p:cNvSpPr>
          <p:nvPr>
            <p:ph type="title"/>
          </p:nvPr>
        </p:nvSpPr>
        <p:spPr/>
        <p:txBody>
          <a:bodyPr/>
          <a:lstStyle/>
          <a:p>
            <a:r>
              <a:rPr lang="en-US"/>
              <a:t>Resistance</a:t>
            </a:r>
          </a:p>
        </p:txBody>
      </p:sp>
      <p:sp>
        <p:nvSpPr>
          <p:cNvPr id="354307" name="Rectangle 3"/>
          <p:cNvSpPr>
            <a:spLocks noGrp="1" noChangeArrowheads="1"/>
          </p:cNvSpPr>
          <p:nvPr>
            <p:ph type="body" sz="half" idx="1"/>
          </p:nvPr>
        </p:nvSpPr>
        <p:spPr>
          <a:xfrm>
            <a:off x="406400" y="1333500"/>
            <a:ext cx="8356600" cy="723900"/>
          </a:xfrm>
        </p:spPr>
        <p:txBody>
          <a:bodyPr/>
          <a:lstStyle/>
          <a:p>
            <a:r>
              <a:rPr lang="en-US" sz="2800" b="1" u="sng"/>
              <a:t>Example1</a:t>
            </a:r>
            <a:r>
              <a:rPr lang="en-US" sz="2800"/>
              <a:t>: what is the value of the resistor?</a:t>
            </a:r>
          </a:p>
        </p:txBody>
      </p:sp>
      <p:grpSp>
        <p:nvGrpSpPr>
          <p:cNvPr id="354353" name="Group 49"/>
          <p:cNvGrpSpPr>
            <a:grpSpLocks/>
          </p:cNvGrpSpPr>
          <p:nvPr/>
        </p:nvGrpSpPr>
        <p:grpSpPr bwMode="auto">
          <a:xfrm>
            <a:off x="1752600" y="2057400"/>
            <a:ext cx="5083175" cy="1254125"/>
            <a:chOff x="1248" y="2198"/>
            <a:chExt cx="3202" cy="790"/>
          </a:xfrm>
        </p:grpSpPr>
        <p:grpSp>
          <p:nvGrpSpPr>
            <p:cNvPr id="354354" name="Group 50"/>
            <p:cNvGrpSpPr>
              <a:grpSpLocks/>
            </p:cNvGrpSpPr>
            <p:nvPr/>
          </p:nvGrpSpPr>
          <p:grpSpPr bwMode="auto">
            <a:xfrm>
              <a:off x="1248" y="2448"/>
              <a:ext cx="3202" cy="540"/>
              <a:chOff x="1550" y="2586"/>
              <a:chExt cx="3202" cy="540"/>
            </a:xfrm>
          </p:grpSpPr>
          <p:sp>
            <p:nvSpPr>
              <p:cNvPr id="354355" name="Oval 51"/>
              <p:cNvSpPr>
                <a:spLocks noChangeArrowheads="1"/>
              </p:cNvSpPr>
              <p:nvPr/>
            </p:nvSpPr>
            <p:spPr bwMode="auto">
              <a:xfrm>
                <a:off x="3888" y="2592"/>
                <a:ext cx="192" cy="528"/>
              </a:xfrm>
              <a:prstGeom prst="ellipse">
                <a:avLst/>
              </a:prstGeom>
              <a:solidFill>
                <a:srgbClr val="ACA964">
                  <a:alpha val="50000"/>
                </a:srgbClr>
              </a:solidFill>
              <a:ln w="12700">
                <a:solidFill>
                  <a:schemeClr val="tx1"/>
                </a:solidFill>
                <a:round/>
                <a:headEnd type="none" w="lg" len="lg"/>
                <a:tailEnd type="none" w="lg" len="lg"/>
              </a:ln>
              <a:effectLst/>
            </p:spPr>
            <p:txBody>
              <a:bodyPr wrap="none" anchor="ctr"/>
              <a:lstStyle/>
              <a:p>
                <a:endParaRPr lang="en-US"/>
              </a:p>
            </p:txBody>
          </p:sp>
          <p:sp>
            <p:nvSpPr>
              <p:cNvPr id="354356" name="Arc 52"/>
              <p:cNvSpPr>
                <a:spLocks/>
              </p:cNvSpPr>
              <p:nvPr/>
            </p:nvSpPr>
            <p:spPr bwMode="auto">
              <a:xfrm flipH="1">
                <a:off x="3552"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4357" name="Arc 53"/>
              <p:cNvSpPr>
                <a:spLocks/>
              </p:cNvSpPr>
              <p:nvPr/>
            </p:nvSpPr>
            <p:spPr bwMode="auto">
              <a:xfrm flipH="1">
                <a:off x="3465"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4358" name="Arc 54"/>
              <p:cNvSpPr>
                <a:spLocks/>
              </p:cNvSpPr>
              <p:nvPr/>
            </p:nvSpPr>
            <p:spPr bwMode="auto">
              <a:xfrm flipH="1">
                <a:off x="3307"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4359" name="Arc 55"/>
              <p:cNvSpPr>
                <a:spLocks/>
              </p:cNvSpPr>
              <p:nvPr/>
            </p:nvSpPr>
            <p:spPr bwMode="auto">
              <a:xfrm flipH="1">
                <a:off x="3220"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4360" name="Arc 56"/>
              <p:cNvSpPr>
                <a:spLocks/>
              </p:cNvSpPr>
              <p:nvPr/>
            </p:nvSpPr>
            <p:spPr bwMode="auto">
              <a:xfrm flipH="1">
                <a:off x="3063"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4361" name="Arc 57"/>
              <p:cNvSpPr>
                <a:spLocks/>
              </p:cNvSpPr>
              <p:nvPr/>
            </p:nvSpPr>
            <p:spPr bwMode="auto">
              <a:xfrm flipH="1">
                <a:off x="2976"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4362" name="Arc 58"/>
              <p:cNvSpPr>
                <a:spLocks/>
              </p:cNvSpPr>
              <p:nvPr/>
            </p:nvSpPr>
            <p:spPr bwMode="auto">
              <a:xfrm flipH="1">
                <a:off x="3704"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4363" name="Arc 59"/>
              <p:cNvSpPr>
                <a:spLocks/>
              </p:cNvSpPr>
              <p:nvPr/>
            </p:nvSpPr>
            <p:spPr bwMode="auto">
              <a:xfrm flipH="1">
                <a:off x="3791"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4364" name="Line 60"/>
              <p:cNvSpPr>
                <a:spLocks noChangeShapeType="1"/>
              </p:cNvSpPr>
              <p:nvPr/>
            </p:nvSpPr>
            <p:spPr bwMode="auto">
              <a:xfrm flipH="1" flipV="1">
                <a:off x="2400" y="3120"/>
                <a:ext cx="1580" cy="1"/>
              </a:xfrm>
              <a:prstGeom prst="line">
                <a:avLst/>
              </a:prstGeom>
              <a:noFill/>
              <a:ln w="12700">
                <a:solidFill>
                  <a:schemeClr val="tx1"/>
                </a:solidFill>
                <a:round/>
                <a:headEnd type="none" w="lg" len="lg"/>
                <a:tailEnd type="none" w="lg" len="lg"/>
              </a:ln>
              <a:effectLst/>
            </p:spPr>
            <p:txBody>
              <a:bodyPr/>
              <a:lstStyle/>
              <a:p>
                <a:endParaRPr lang="en-US"/>
              </a:p>
            </p:txBody>
          </p:sp>
          <p:sp>
            <p:nvSpPr>
              <p:cNvPr id="354365" name="Line 61"/>
              <p:cNvSpPr>
                <a:spLocks noChangeShapeType="1"/>
              </p:cNvSpPr>
              <p:nvPr/>
            </p:nvSpPr>
            <p:spPr bwMode="auto">
              <a:xfrm flipH="1" flipV="1">
                <a:off x="2404" y="2591"/>
                <a:ext cx="1580" cy="1"/>
              </a:xfrm>
              <a:prstGeom prst="line">
                <a:avLst/>
              </a:prstGeom>
              <a:noFill/>
              <a:ln w="12700">
                <a:solidFill>
                  <a:schemeClr val="tx1"/>
                </a:solidFill>
                <a:round/>
                <a:headEnd type="none" w="lg" len="lg"/>
                <a:tailEnd type="none" w="lg" len="lg"/>
              </a:ln>
              <a:effectLst/>
            </p:spPr>
            <p:txBody>
              <a:bodyPr/>
              <a:lstStyle/>
              <a:p>
                <a:endParaRPr lang="en-US"/>
              </a:p>
            </p:txBody>
          </p:sp>
          <p:sp>
            <p:nvSpPr>
              <p:cNvPr id="354366" name="Arc 62"/>
              <p:cNvSpPr>
                <a:spLocks/>
              </p:cNvSpPr>
              <p:nvPr/>
            </p:nvSpPr>
            <p:spPr bwMode="auto">
              <a:xfrm flipH="1">
                <a:off x="2322" y="2591"/>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4367" name="Freeform 63"/>
              <p:cNvSpPr>
                <a:spLocks/>
              </p:cNvSpPr>
              <p:nvPr/>
            </p:nvSpPr>
            <p:spPr bwMode="auto">
              <a:xfrm>
                <a:off x="2976" y="2590"/>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ACA964"/>
              </a:solidFill>
              <a:ln w="12700" cap="flat" cmpd="sng">
                <a:solidFill>
                  <a:schemeClr val="tx1"/>
                </a:solidFill>
                <a:prstDash val="solid"/>
                <a:round/>
                <a:headEnd type="none" w="lg" len="lg"/>
                <a:tailEnd type="none" w="lg" len="lg"/>
              </a:ln>
              <a:effectLst/>
            </p:spPr>
            <p:txBody>
              <a:bodyPr/>
              <a:lstStyle/>
              <a:p>
                <a:endParaRPr lang="en-US"/>
              </a:p>
            </p:txBody>
          </p:sp>
          <p:sp>
            <p:nvSpPr>
              <p:cNvPr id="354368" name="Freeform 64"/>
              <p:cNvSpPr>
                <a:spLocks/>
              </p:cNvSpPr>
              <p:nvPr/>
            </p:nvSpPr>
            <p:spPr bwMode="auto">
              <a:xfrm>
                <a:off x="3216" y="2592"/>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F8F8F8"/>
              </a:solidFill>
              <a:ln w="12700" cap="flat" cmpd="sng">
                <a:solidFill>
                  <a:schemeClr val="tx1"/>
                </a:solidFill>
                <a:prstDash val="solid"/>
                <a:round/>
                <a:headEnd type="none" w="lg" len="lg"/>
                <a:tailEnd type="none" w="lg" len="lg"/>
              </a:ln>
              <a:effectLst/>
            </p:spPr>
            <p:txBody>
              <a:bodyPr/>
              <a:lstStyle/>
              <a:p>
                <a:endParaRPr lang="en-US"/>
              </a:p>
            </p:txBody>
          </p:sp>
          <p:sp>
            <p:nvSpPr>
              <p:cNvPr id="354369" name="Freeform 65"/>
              <p:cNvSpPr>
                <a:spLocks/>
              </p:cNvSpPr>
              <p:nvPr/>
            </p:nvSpPr>
            <p:spPr bwMode="auto">
              <a:xfrm>
                <a:off x="3465" y="2592"/>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800080"/>
              </a:solidFill>
              <a:ln w="12700" cap="flat" cmpd="sng">
                <a:solidFill>
                  <a:schemeClr val="tx1"/>
                </a:solidFill>
                <a:prstDash val="solid"/>
                <a:round/>
                <a:headEnd type="none" w="lg" len="lg"/>
                <a:tailEnd type="none" w="lg" len="lg"/>
              </a:ln>
              <a:effectLst/>
            </p:spPr>
            <p:txBody>
              <a:bodyPr/>
              <a:lstStyle/>
              <a:p>
                <a:endParaRPr lang="en-US"/>
              </a:p>
            </p:txBody>
          </p:sp>
          <p:sp>
            <p:nvSpPr>
              <p:cNvPr id="354370" name="Freeform 66"/>
              <p:cNvSpPr>
                <a:spLocks/>
              </p:cNvSpPr>
              <p:nvPr/>
            </p:nvSpPr>
            <p:spPr bwMode="auto">
              <a:xfrm>
                <a:off x="3705" y="2586"/>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FFFF66"/>
              </a:solidFill>
              <a:ln w="12700" cap="flat" cmpd="sng">
                <a:solidFill>
                  <a:schemeClr val="tx1"/>
                </a:solidFill>
                <a:prstDash val="solid"/>
                <a:round/>
                <a:headEnd type="none" w="lg" len="lg"/>
                <a:tailEnd type="none" w="lg" len="lg"/>
              </a:ln>
              <a:effectLst/>
            </p:spPr>
            <p:txBody>
              <a:bodyPr/>
              <a:lstStyle/>
              <a:p>
                <a:endParaRPr lang="en-US"/>
              </a:p>
            </p:txBody>
          </p:sp>
          <p:sp>
            <p:nvSpPr>
              <p:cNvPr id="354371" name="Line 67"/>
              <p:cNvSpPr>
                <a:spLocks noChangeShapeType="1"/>
              </p:cNvSpPr>
              <p:nvPr/>
            </p:nvSpPr>
            <p:spPr bwMode="auto">
              <a:xfrm>
                <a:off x="3980" y="2862"/>
                <a:ext cx="772" cy="0"/>
              </a:xfrm>
              <a:prstGeom prst="line">
                <a:avLst/>
              </a:prstGeom>
              <a:noFill/>
              <a:ln w="76200">
                <a:solidFill>
                  <a:schemeClr val="bg2"/>
                </a:solidFill>
                <a:round/>
                <a:headEnd type="none" w="lg" len="lg"/>
                <a:tailEnd type="none" w="lg" len="lg"/>
              </a:ln>
              <a:effectLst/>
            </p:spPr>
            <p:txBody>
              <a:bodyPr/>
              <a:lstStyle/>
              <a:p>
                <a:endParaRPr lang="en-US"/>
              </a:p>
            </p:txBody>
          </p:sp>
          <p:sp>
            <p:nvSpPr>
              <p:cNvPr id="354372" name="Line 68"/>
              <p:cNvSpPr>
                <a:spLocks noChangeShapeType="1"/>
              </p:cNvSpPr>
              <p:nvPr/>
            </p:nvSpPr>
            <p:spPr bwMode="auto">
              <a:xfrm>
                <a:off x="1550" y="2862"/>
                <a:ext cx="772" cy="0"/>
              </a:xfrm>
              <a:prstGeom prst="line">
                <a:avLst/>
              </a:prstGeom>
              <a:noFill/>
              <a:ln w="76200">
                <a:solidFill>
                  <a:schemeClr val="bg2"/>
                </a:solidFill>
                <a:round/>
                <a:headEnd type="none" w="lg" len="lg"/>
                <a:tailEnd type="none" w="lg" len="lg"/>
              </a:ln>
              <a:effectLst/>
            </p:spPr>
            <p:txBody>
              <a:bodyPr/>
              <a:lstStyle/>
              <a:p>
                <a:endParaRPr lang="en-US"/>
              </a:p>
            </p:txBody>
          </p:sp>
        </p:grpSp>
        <p:sp>
          <p:nvSpPr>
            <p:cNvPr id="354373" name="Text Box 69"/>
            <p:cNvSpPr txBox="1">
              <a:spLocks noChangeArrowheads="1"/>
            </p:cNvSpPr>
            <p:nvPr/>
          </p:nvSpPr>
          <p:spPr bwMode="auto">
            <a:xfrm>
              <a:off x="2633"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4</a:t>
              </a:r>
            </a:p>
          </p:txBody>
        </p:sp>
        <p:sp>
          <p:nvSpPr>
            <p:cNvPr id="354374" name="Text Box 70"/>
            <p:cNvSpPr txBox="1">
              <a:spLocks noChangeArrowheads="1"/>
            </p:cNvSpPr>
            <p:nvPr/>
          </p:nvSpPr>
          <p:spPr bwMode="auto">
            <a:xfrm>
              <a:off x="2880"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3</a:t>
              </a:r>
            </a:p>
          </p:txBody>
        </p:sp>
        <p:sp>
          <p:nvSpPr>
            <p:cNvPr id="354375" name="Text Box 71"/>
            <p:cNvSpPr txBox="1">
              <a:spLocks noChangeArrowheads="1"/>
            </p:cNvSpPr>
            <p:nvPr/>
          </p:nvSpPr>
          <p:spPr bwMode="auto">
            <a:xfrm>
              <a:off x="3151"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2</a:t>
              </a:r>
            </a:p>
          </p:txBody>
        </p:sp>
        <p:sp>
          <p:nvSpPr>
            <p:cNvPr id="354376" name="Text Box 72"/>
            <p:cNvSpPr txBox="1">
              <a:spLocks noChangeArrowheads="1"/>
            </p:cNvSpPr>
            <p:nvPr/>
          </p:nvSpPr>
          <p:spPr bwMode="auto">
            <a:xfrm>
              <a:off x="3391"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1</a:t>
              </a:r>
            </a:p>
          </p:txBody>
        </p:sp>
      </p:grpSp>
      <p:graphicFrame>
        <p:nvGraphicFramePr>
          <p:cNvPr id="354377" name="Object 73"/>
          <p:cNvGraphicFramePr>
            <a:graphicFrameLocks noChangeAspect="1"/>
          </p:cNvGraphicFramePr>
          <p:nvPr>
            <p:ph sz="quarter" idx="3"/>
          </p:nvPr>
        </p:nvGraphicFramePr>
        <p:xfrm>
          <a:off x="333375" y="3803650"/>
          <a:ext cx="4287838" cy="1654175"/>
        </p:xfrm>
        <a:graphic>
          <a:graphicData uri="http://schemas.openxmlformats.org/presentationml/2006/ole">
            <p:oleObj spid="_x0000_s354377" name="Equation" r:id="rId3" imgW="2501640" imgH="965160" progId="Equation.3">
              <p:embed/>
            </p:oleObj>
          </a:graphicData>
        </a:graphic>
      </p:graphicFrame>
      <p:graphicFrame>
        <p:nvGraphicFramePr>
          <p:cNvPr id="354425" name="Group 121"/>
          <p:cNvGraphicFramePr>
            <a:graphicFrameLocks noGrp="1"/>
          </p:cNvGraphicFramePr>
          <p:nvPr>
            <p:ph sz="quarter" idx="2"/>
          </p:nvPr>
        </p:nvGraphicFramePr>
        <p:xfrm>
          <a:off x="5638800" y="3810000"/>
          <a:ext cx="3505200" cy="2346960"/>
        </p:xfrm>
        <a:graphic>
          <a:graphicData uri="http://schemas.openxmlformats.org/drawingml/2006/table">
            <a:tbl>
              <a:tblPr/>
              <a:tblGrid>
                <a:gridCol w="876300"/>
                <a:gridCol w="933450"/>
                <a:gridCol w="704850"/>
                <a:gridCol w="9906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cap="flat">
                      <a:noFill/>
                    </a:lnL>
                    <a:lnR>
                      <a:noFill/>
                    </a:lnR>
                    <a:lnT cap="fla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0</a:t>
                      </a: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Blue</a:t>
                      </a:r>
                    </a:p>
                  </a:txBody>
                  <a:tcPr horzOverflow="overflow">
                    <a:lnL>
                      <a:noFill/>
                    </a:lnL>
                    <a:lnR>
                      <a:noFill/>
                    </a:lnR>
                    <a:lnT cap="flat">
                      <a:noFill/>
                    </a:lnT>
                    <a:lnB>
                      <a:noFill/>
                    </a:lnB>
                    <a:lnTlToBr>
                      <a:noFill/>
                    </a:lnTlToBr>
                    <a:lnBlToTr>
                      <a:noFill/>
                    </a:lnBlToTr>
                    <a:solidFill>
                      <a:schemeClr val="tx1"/>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6</a:t>
                      </a:r>
                    </a:p>
                  </a:txBody>
                  <a:tcPr horzOverflow="overflow">
                    <a:lnL>
                      <a:noFill/>
                    </a:lnL>
                    <a:lnR cap="flat">
                      <a:noFill/>
                    </a:lnR>
                    <a:lnT cap="fla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brown</a:t>
                      </a:r>
                    </a:p>
                  </a:txBody>
                  <a:tcPr horzOverflow="overflow">
                    <a:lnL cap="flat">
                      <a:noFill/>
                    </a:lnL>
                    <a:lnR>
                      <a:noFill/>
                    </a:lnR>
                    <a:lnT>
                      <a:noFill/>
                    </a:lnT>
                    <a:lnB>
                      <a:noFill/>
                    </a:lnB>
                    <a:lnTlToBr>
                      <a:noFill/>
                    </a:lnTlToBr>
                    <a:lnBlToTr>
                      <a:noFill/>
                    </a:lnBlToTr>
                    <a:solidFill>
                      <a:srgbClr val="996633"/>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1 (1%)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violet</a:t>
                      </a:r>
                    </a:p>
                  </a:txBody>
                  <a:tcPr horzOverflow="overflow">
                    <a:lnL>
                      <a:noFill/>
                    </a:lnL>
                    <a:lnR>
                      <a:noFill/>
                    </a:lnR>
                    <a:lnT>
                      <a:noFill/>
                    </a:lnT>
                    <a:lnB>
                      <a:noFill/>
                    </a:lnB>
                    <a:lnTlToBr>
                      <a:noFill/>
                    </a:lnTlToBr>
                    <a:lnBlToTr>
                      <a:noFill/>
                    </a:lnBlToTr>
                    <a:solidFill>
                      <a:srgbClr val="80008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7</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red</a:t>
                      </a:r>
                    </a:p>
                  </a:txBody>
                  <a:tcPr horzOverflow="overflow">
                    <a:lnL cap="flat">
                      <a:noFill/>
                    </a:lnL>
                    <a:lnR>
                      <a:noFill/>
                    </a:lnR>
                    <a:lnT>
                      <a:noFill/>
                    </a:lnT>
                    <a:lnB>
                      <a:noFill/>
                    </a:lnB>
                    <a:lnTlToBr>
                      <a:noFill/>
                    </a:lnTlToBr>
                    <a:lnBlToTr>
                      <a:noFill/>
                    </a:lnBlToTr>
                    <a:solidFill>
                      <a:srgbClr val="8000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 (2%)</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gray</a:t>
                      </a:r>
                    </a:p>
                  </a:txBody>
                  <a:tcPr horzOverflow="overflow">
                    <a:lnL>
                      <a:noFill/>
                    </a:lnL>
                    <a:lnR>
                      <a:noFill/>
                    </a:lnR>
                    <a:lnT>
                      <a:noFill/>
                    </a:lnT>
                    <a:lnB>
                      <a:noFill/>
                    </a:lnB>
                    <a:lnTlToBr>
                      <a:noFill/>
                    </a:lnTlToBr>
                    <a:lnBlToTr>
                      <a:noFill/>
                    </a:lnBlToTr>
                    <a:solidFill>
                      <a:srgbClr val="777777"/>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8</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orange</a:t>
                      </a:r>
                    </a:p>
                  </a:txBody>
                  <a:tcPr horzOverflow="overflow">
                    <a:lnL cap="flat">
                      <a:noFill/>
                    </a:lnL>
                    <a:lnR>
                      <a:noFill/>
                    </a:lnR>
                    <a:lnT>
                      <a:noFill/>
                    </a:lnT>
                    <a:lnB>
                      <a:noFill/>
                    </a:lnB>
                    <a:lnTlToBr>
                      <a:noFill/>
                    </a:lnTlToBr>
                    <a:lnBlToTr>
                      <a:noFill/>
                    </a:lnBlToTr>
                    <a:solidFill>
                      <a:srgbClr val="FF99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3</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white</a:t>
                      </a: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9</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cap="flat">
                      <a:noFill/>
                    </a:lnL>
                    <a:lnR>
                      <a:noFill/>
                    </a:lnR>
                    <a:lnT>
                      <a:noFill/>
                    </a:lnT>
                    <a:lnB>
                      <a:noFill/>
                    </a:lnB>
                    <a:lnTlToBr>
                      <a:noFill/>
                    </a:lnTlToBr>
                    <a:lnBlToTr>
                      <a:noFill/>
                    </a:lnBlToTr>
                    <a:solidFill>
                      <a:srgbClr val="FFFF66"/>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4</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silver</a:t>
                      </a:r>
                    </a:p>
                  </a:txBody>
                  <a:tcPr horzOverflow="overflow">
                    <a:lnL>
                      <a:noFill/>
                    </a:lnL>
                    <a:lnR>
                      <a:noFill/>
                    </a:lnR>
                    <a:lnT>
                      <a:noFill/>
                    </a:lnT>
                    <a:lnB>
                      <a:noFill/>
                    </a:lnB>
                    <a:lnTlToBr>
                      <a:noFill/>
                    </a:lnTlToBr>
                    <a:lnBlToTr>
                      <a:noFill/>
                    </a:lnBlToTr>
                    <a:solidFill>
                      <a:srgbClr val="75818B"/>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 (10%)</a:t>
                      </a:r>
                    </a:p>
                  </a:txBody>
                  <a:tcPr horzOverflow="overflow">
                    <a:lnL>
                      <a:noFill/>
                    </a:lnL>
                    <a:lnR cap="flat">
                      <a:noFill/>
                    </a:lnR>
                    <a:lnT>
                      <a:noFill/>
                    </a:lnT>
                    <a:lnB>
                      <a:noFill/>
                    </a:lnB>
                    <a:lnTlToBr>
                      <a:noFill/>
                    </a:lnTlToBr>
                    <a:lnBlToTr>
                      <a:noFill/>
                    </a:lnBlToTr>
                    <a:noFill/>
                  </a:tcPr>
                </a:tc>
              </a:tr>
              <a:tr h="334963">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green</a:t>
                      </a:r>
                    </a:p>
                  </a:txBody>
                  <a:tcPr horzOverflow="overflow">
                    <a:lnL cap="flat">
                      <a:noFill/>
                    </a:lnL>
                    <a:lnR>
                      <a:noFill/>
                    </a:lnR>
                    <a:lnT>
                      <a:noFill/>
                    </a:lnT>
                    <a:lnB>
                      <a:noFill/>
                    </a:lnB>
                    <a:lnTlToBr>
                      <a:noFill/>
                    </a:lnTlToBr>
                    <a:lnBlToTr>
                      <a:noFill/>
                    </a:lnBlToTr>
                    <a:solidFill>
                      <a:srgbClr val="0066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5</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gold</a:t>
                      </a:r>
                    </a:p>
                  </a:txBody>
                  <a:tcPr horzOverflow="overflow">
                    <a:lnL>
                      <a:noFill/>
                    </a:lnL>
                    <a:lnR>
                      <a:noFill/>
                    </a:lnR>
                    <a:lnT>
                      <a:noFill/>
                    </a:lnT>
                    <a:lnB>
                      <a:noFill/>
                    </a:lnB>
                    <a:lnTlToBr>
                      <a:noFill/>
                    </a:lnTlToBr>
                    <a:lnBlToTr>
                      <a:noFill/>
                    </a:lnBlToTr>
                    <a:solidFill>
                      <a:srgbClr val="ACA964"/>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-1 (5%)</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1600" b="0" i="0" u="none" strike="noStrike" cap="none" normalizeH="0" baseline="0" smtClean="0">
                        <a:ln>
                          <a:noFill/>
                        </a:ln>
                        <a:solidFill>
                          <a:srgbClr val="FFFFFF"/>
                        </a:solidFill>
                        <a:effectLst/>
                        <a:latin typeface="Times New Roman" pitchFamily="18"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1600" b="1" i="0" u="none" strike="noStrike" cap="none" normalizeH="0" baseline="0" smtClean="0">
                        <a:ln>
                          <a:noFill/>
                        </a:ln>
                        <a:solidFill>
                          <a:schemeClr val="bg2"/>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None</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(20%)</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Date Placeholder 5"/>
          <p:cNvSpPr>
            <a:spLocks noGrp="1"/>
          </p:cNvSpPr>
          <p:nvPr>
            <p:ph type="dt" sz="half" idx="10"/>
          </p:nvPr>
        </p:nvSpPr>
        <p:spPr/>
        <p:txBody>
          <a:bodyPr/>
          <a:lstStyle/>
          <a:p>
            <a:r>
              <a:rPr lang="en-US"/>
              <a:t>ECEN 301</a:t>
            </a:r>
          </a:p>
        </p:txBody>
      </p:sp>
      <p:sp>
        <p:nvSpPr>
          <p:cNvPr id="78" name="Footer Placeholder 6"/>
          <p:cNvSpPr>
            <a:spLocks noGrp="1"/>
          </p:cNvSpPr>
          <p:nvPr>
            <p:ph type="ftr" sz="quarter" idx="11"/>
          </p:nvPr>
        </p:nvSpPr>
        <p:spPr/>
        <p:txBody>
          <a:bodyPr/>
          <a:lstStyle/>
          <a:p>
            <a:r>
              <a:rPr lang="en-US"/>
              <a:t>Discussion #4 – Ohm’s Law</a:t>
            </a:r>
          </a:p>
        </p:txBody>
      </p:sp>
      <p:sp>
        <p:nvSpPr>
          <p:cNvPr id="79" name="Slide Number Placeholder 7"/>
          <p:cNvSpPr>
            <a:spLocks noGrp="1"/>
          </p:cNvSpPr>
          <p:nvPr>
            <p:ph type="sldNum" sz="quarter" idx="12"/>
          </p:nvPr>
        </p:nvSpPr>
        <p:spPr/>
        <p:txBody>
          <a:bodyPr/>
          <a:lstStyle/>
          <a:p>
            <a:pPr lvl="1"/>
            <a:fld id="{FE6679FE-4A96-42CF-972D-EDB3BC3521E3}" type="slidenum">
              <a:rPr lang="en-US"/>
              <a:pPr lvl="1"/>
              <a:t>11</a:t>
            </a:fld>
            <a:endParaRPr lang="en-US"/>
          </a:p>
        </p:txBody>
      </p:sp>
      <p:sp>
        <p:nvSpPr>
          <p:cNvPr id="355330" name="Rectangle 2"/>
          <p:cNvSpPr>
            <a:spLocks noGrp="1" noChangeArrowheads="1"/>
          </p:cNvSpPr>
          <p:nvPr>
            <p:ph type="title"/>
          </p:nvPr>
        </p:nvSpPr>
        <p:spPr/>
        <p:txBody>
          <a:bodyPr/>
          <a:lstStyle/>
          <a:p>
            <a:r>
              <a:rPr lang="en-US"/>
              <a:t>Resistance</a:t>
            </a:r>
          </a:p>
        </p:txBody>
      </p:sp>
      <p:sp>
        <p:nvSpPr>
          <p:cNvPr id="355331" name="Rectangle 3"/>
          <p:cNvSpPr>
            <a:spLocks noGrp="1" noChangeArrowheads="1"/>
          </p:cNvSpPr>
          <p:nvPr>
            <p:ph type="body" sz="half" idx="1"/>
          </p:nvPr>
        </p:nvSpPr>
        <p:spPr>
          <a:xfrm>
            <a:off x="406400" y="1333500"/>
            <a:ext cx="8356600" cy="723900"/>
          </a:xfrm>
        </p:spPr>
        <p:txBody>
          <a:bodyPr/>
          <a:lstStyle/>
          <a:p>
            <a:r>
              <a:rPr lang="en-US" sz="2800" b="1" u="sng"/>
              <a:t>Example2</a:t>
            </a:r>
            <a:r>
              <a:rPr lang="en-US" sz="2800"/>
              <a:t>: what resistor has a value of 6.2M </a:t>
            </a:r>
            <a:r>
              <a:rPr lang="el-GR" sz="2800" b="1"/>
              <a:t>Ω</a:t>
            </a:r>
            <a:r>
              <a:rPr lang="en-US" sz="2800"/>
              <a:t>?</a:t>
            </a:r>
          </a:p>
        </p:txBody>
      </p:sp>
      <p:grpSp>
        <p:nvGrpSpPr>
          <p:cNvPr id="355413" name="Group 85"/>
          <p:cNvGrpSpPr>
            <a:grpSpLocks/>
          </p:cNvGrpSpPr>
          <p:nvPr/>
        </p:nvGrpSpPr>
        <p:grpSpPr bwMode="auto">
          <a:xfrm>
            <a:off x="1774825" y="2057400"/>
            <a:ext cx="5083175" cy="1254125"/>
            <a:chOff x="1248" y="2198"/>
            <a:chExt cx="3202" cy="790"/>
          </a:xfrm>
        </p:grpSpPr>
        <p:grpSp>
          <p:nvGrpSpPr>
            <p:cNvPr id="355414" name="Group 86"/>
            <p:cNvGrpSpPr>
              <a:grpSpLocks/>
            </p:cNvGrpSpPr>
            <p:nvPr/>
          </p:nvGrpSpPr>
          <p:grpSpPr bwMode="auto">
            <a:xfrm>
              <a:off x="1248" y="2448"/>
              <a:ext cx="3202" cy="540"/>
              <a:chOff x="1550" y="2586"/>
              <a:chExt cx="3202" cy="540"/>
            </a:xfrm>
          </p:grpSpPr>
          <p:sp>
            <p:nvSpPr>
              <p:cNvPr id="355415" name="Oval 87"/>
              <p:cNvSpPr>
                <a:spLocks noChangeArrowheads="1"/>
              </p:cNvSpPr>
              <p:nvPr/>
            </p:nvSpPr>
            <p:spPr bwMode="auto">
              <a:xfrm>
                <a:off x="3888" y="2592"/>
                <a:ext cx="192" cy="528"/>
              </a:xfrm>
              <a:prstGeom prst="ellipse">
                <a:avLst/>
              </a:prstGeom>
              <a:solidFill>
                <a:srgbClr val="ACA964">
                  <a:alpha val="50000"/>
                </a:srgbClr>
              </a:solidFill>
              <a:ln w="12700">
                <a:solidFill>
                  <a:schemeClr val="tx1"/>
                </a:solidFill>
                <a:round/>
                <a:headEnd type="none" w="lg" len="lg"/>
                <a:tailEnd type="none" w="lg" len="lg"/>
              </a:ln>
              <a:effectLst/>
            </p:spPr>
            <p:txBody>
              <a:bodyPr wrap="none" anchor="ctr"/>
              <a:lstStyle/>
              <a:p>
                <a:endParaRPr lang="en-US"/>
              </a:p>
            </p:txBody>
          </p:sp>
          <p:sp>
            <p:nvSpPr>
              <p:cNvPr id="355416" name="Arc 88"/>
              <p:cNvSpPr>
                <a:spLocks/>
              </p:cNvSpPr>
              <p:nvPr/>
            </p:nvSpPr>
            <p:spPr bwMode="auto">
              <a:xfrm flipH="1">
                <a:off x="3552"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5417" name="Arc 89"/>
              <p:cNvSpPr>
                <a:spLocks/>
              </p:cNvSpPr>
              <p:nvPr/>
            </p:nvSpPr>
            <p:spPr bwMode="auto">
              <a:xfrm flipH="1">
                <a:off x="3465"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5418" name="Arc 90"/>
              <p:cNvSpPr>
                <a:spLocks/>
              </p:cNvSpPr>
              <p:nvPr/>
            </p:nvSpPr>
            <p:spPr bwMode="auto">
              <a:xfrm flipH="1">
                <a:off x="3307"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5419" name="Arc 91"/>
              <p:cNvSpPr>
                <a:spLocks/>
              </p:cNvSpPr>
              <p:nvPr/>
            </p:nvSpPr>
            <p:spPr bwMode="auto">
              <a:xfrm flipH="1">
                <a:off x="3220"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5420" name="Arc 92"/>
              <p:cNvSpPr>
                <a:spLocks/>
              </p:cNvSpPr>
              <p:nvPr/>
            </p:nvSpPr>
            <p:spPr bwMode="auto">
              <a:xfrm flipH="1">
                <a:off x="3063"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5421" name="Arc 93"/>
              <p:cNvSpPr>
                <a:spLocks/>
              </p:cNvSpPr>
              <p:nvPr/>
            </p:nvSpPr>
            <p:spPr bwMode="auto">
              <a:xfrm flipH="1">
                <a:off x="2976"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5422" name="Arc 94"/>
              <p:cNvSpPr>
                <a:spLocks/>
              </p:cNvSpPr>
              <p:nvPr/>
            </p:nvSpPr>
            <p:spPr bwMode="auto">
              <a:xfrm flipH="1">
                <a:off x="3704"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5423" name="Arc 95"/>
              <p:cNvSpPr>
                <a:spLocks/>
              </p:cNvSpPr>
              <p:nvPr/>
            </p:nvSpPr>
            <p:spPr bwMode="auto">
              <a:xfrm flipH="1">
                <a:off x="3791"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5424" name="Line 96"/>
              <p:cNvSpPr>
                <a:spLocks noChangeShapeType="1"/>
              </p:cNvSpPr>
              <p:nvPr/>
            </p:nvSpPr>
            <p:spPr bwMode="auto">
              <a:xfrm flipH="1" flipV="1">
                <a:off x="2400" y="3120"/>
                <a:ext cx="1580" cy="1"/>
              </a:xfrm>
              <a:prstGeom prst="line">
                <a:avLst/>
              </a:prstGeom>
              <a:noFill/>
              <a:ln w="12700">
                <a:solidFill>
                  <a:schemeClr val="tx1"/>
                </a:solidFill>
                <a:round/>
                <a:headEnd type="none" w="lg" len="lg"/>
                <a:tailEnd type="none" w="lg" len="lg"/>
              </a:ln>
              <a:effectLst/>
            </p:spPr>
            <p:txBody>
              <a:bodyPr/>
              <a:lstStyle/>
              <a:p>
                <a:endParaRPr lang="en-US"/>
              </a:p>
            </p:txBody>
          </p:sp>
          <p:sp>
            <p:nvSpPr>
              <p:cNvPr id="355425" name="Line 97"/>
              <p:cNvSpPr>
                <a:spLocks noChangeShapeType="1"/>
              </p:cNvSpPr>
              <p:nvPr/>
            </p:nvSpPr>
            <p:spPr bwMode="auto">
              <a:xfrm flipH="1" flipV="1">
                <a:off x="2404" y="2591"/>
                <a:ext cx="1580" cy="1"/>
              </a:xfrm>
              <a:prstGeom prst="line">
                <a:avLst/>
              </a:prstGeom>
              <a:noFill/>
              <a:ln w="12700">
                <a:solidFill>
                  <a:schemeClr val="tx1"/>
                </a:solidFill>
                <a:round/>
                <a:headEnd type="none" w="lg" len="lg"/>
                <a:tailEnd type="none" w="lg" len="lg"/>
              </a:ln>
              <a:effectLst/>
            </p:spPr>
            <p:txBody>
              <a:bodyPr/>
              <a:lstStyle/>
              <a:p>
                <a:endParaRPr lang="en-US"/>
              </a:p>
            </p:txBody>
          </p:sp>
          <p:sp>
            <p:nvSpPr>
              <p:cNvPr id="355426" name="Arc 98"/>
              <p:cNvSpPr>
                <a:spLocks/>
              </p:cNvSpPr>
              <p:nvPr/>
            </p:nvSpPr>
            <p:spPr bwMode="auto">
              <a:xfrm flipH="1">
                <a:off x="2322" y="2591"/>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5427" name="Freeform 99"/>
              <p:cNvSpPr>
                <a:spLocks/>
              </p:cNvSpPr>
              <p:nvPr/>
            </p:nvSpPr>
            <p:spPr bwMode="auto">
              <a:xfrm>
                <a:off x="2976" y="2590"/>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8495A9"/>
              </a:solidFill>
              <a:ln w="12700" cap="flat" cmpd="sng">
                <a:solidFill>
                  <a:schemeClr val="tx1"/>
                </a:solidFill>
                <a:prstDash val="solid"/>
                <a:round/>
                <a:headEnd type="none" w="lg" len="lg"/>
                <a:tailEnd type="none" w="lg" len="lg"/>
              </a:ln>
              <a:effectLst/>
            </p:spPr>
            <p:txBody>
              <a:bodyPr/>
              <a:lstStyle/>
              <a:p>
                <a:endParaRPr lang="en-US"/>
              </a:p>
            </p:txBody>
          </p:sp>
          <p:sp>
            <p:nvSpPr>
              <p:cNvPr id="355428" name="Freeform 100"/>
              <p:cNvSpPr>
                <a:spLocks/>
              </p:cNvSpPr>
              <p:nvPr/>
            </p:nvSpPr>
            <p:spPr bwMode="auto">
              <a:xfrm>
                <a:off x="3216" y="2592"/>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8495A9"/>
              </a:solidFill>
              <a:ln w="12700" cap="flat" cmpd="sng">
                <a:solidFill>
                  <a:schemeClr val="tx1"/>
                </a:solidFill>
                <a:prstDash val="solid"/>
                <a:round/>
                <a:headEnd type="none" w="lg" len="lg"/>
                <a:tailEnd type="none" w="lg" len="lg"/>
              </a:ln>
              <a:effectLst/>
            </p:spPr>
            <p:txBody>
              <a:bodyPr/>
              <a:lstStyle/>
              <a:p>
                <a:endParaRPr lang="en-US"/>
              </a:p>
            </p:txBody>
          </p:sp>
          <p:sp>
            <p:nvSpPr>
              <p:cNvPr id="355429" name="Freeform 101"/>
              <p:cNvSpPr>
                <a:spLocks/>
              </p:cNvSpPr>
              <p:nvPr/>
            </p:nvSpPr>
            <p:spPr bwMode="auto">
              <a:xfrm>
                <a:off x="3465" y="2592"/>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8495A9"/>
              </a:solidFill>
              <a:ln w="12700" cap="flat" cmpd="sng">
                <a:solidFill>
                  <a:schemeClr val="tx1"/>
                </a:solidFill>
                <a:prstDash val="solid"/>
                <a:round/>
                <a:headEnd type="none" w="lg" len="lg"/>
                <a:tailEnd type="none" w="lg" len="lg"/>
              </a:ln>
              <a:effectLst/>
            </p:spPr>
            <p:txBody>
              <a:bodyPr/>
              <a:lstStyle/>
              <a:p>
                <a:endParaRPr lang="en-US"/>
              </a:p>
            </p:txBody>
          </p:sp>
          <p:sp>
            <p:nvSpPr>
              <p:cNvPr id="355430" name="Freeform 102"/>
              <p:cNvSpPr>
                <a:spLocks/>
              </p:cNvSpPr>
              <p:nvPr/>
            </p:nvSpPr>
            <p:spPr bwMode="auto">
              <a:xfrm>
                <a:off x="3705" y="2586"/>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8495A9"/>
              </a:solidFill>
              <a:ln w="12700" cap="flat" cmpd="sng">
                <a:solidFill>
                  <a:schemeClr val="tx1"/>
                </a:solidFill>
                <a:prstDash val="solid"/>
                <a:round/>
                <a:headEnd type="none" w="lg" len="lg"/>
                <a:tailEnd type="none" w="lg" len="lg"/>
              </a:ln>
              <a:effectLst/>
            </p:spPr>
            <p:txBody>
              <a:bodyPr/>
              <a:lstStyle/>
              <a:p>
                <a:endParaRPr lang="en-US"/>
              </a:p>
            </p:txBody>
          </p:sp>
          <p:sp>
            <p:nvSpPr>
              <p:cNvPr id="355431" name="Line 103"/>
              <p:cNvSpPr>
                <a:spLocks noChangeShapeType="1"/>
              </p:cNvSpPr>
              <p:nvPr/>
            </p:nvSpPr>
            <p:spPr bwMode="auto">
              <a:xfrm>
                <a:off x="3980" y="2862"/>
                <a:ext cx="772" cy="0"/>
              </a:xfrm>
              <a:prstGeom prst="line">
                <a:avLst/>
              </a:prstGeom>
              <a:noFill/>
              <a:ln w="76200">
                <a:solidFill>
                  <a:schemeClr val="bg2"/>
                </a:solidFill>
                <a:round/>
                <a:headEnd type="none" w="lg" len="lg"/>
                <a:tailEnd type="none" w="lg" len="lg"/>
              </a:ln>
              <a:effectLst/>
            </p:spPr>
            <p:txBody>
              <a:bodyPr/>
              <a:lstStyle/>
              <a:p>
                <a:endParaRPr lang="en-US"/>
              </a:p>
            </p:txBody>
          </p:sp>
          <p:sp>
            <p:nvSpPr>
              <p:cNvPr id="355432" name="Line 104"/>
              <p:cNvSpPr>
                <a:spLocks noChangeShapeType="1"/>
              </p:cNvSpPr>
              <p:nvPr/>
            </p:nvSpPr>
            <p:spPr bwMode="auto">
              <a:xfrm>
                <a:off x="1550" y="2862"/>
                <a:ext cx="772" cy="0"/>
              </a:xfrm>
              <a:prstGeom prst="line">
                <a:avLst/>
              </a:prstGeom>
              <a:noFill/>
              <a:ln w="76200">
                <a:solidFill>
                  <a:schemeClr val="bg2"/>
                </a:solidFill>
                <a:round/>
                <a:headEnd type="none" w="lg" len="lg"/>
                <a:tailEnd type="none" w="lg" len="lg"/>
              </a:ln>
              <a:effectLst/>
            </p:spPr>
            <p:txBody>
              <a:bodyPr/>
              <a:lstStyle/>
              <a:p>
                <a:endParaRPr lang="en-US"/>
              </a:p>
            </p:txBody>
          </p:sp>
        </p:grpSp>
        <p:sp>
          <p:nvSpPr>
            <p:cNvPr id="355433" name="Text Box 105"/>
            <p:cNvSpPr txBox="1">
              <a:spLocks noChangeArrowheads="1"/>
            </p:cNvSpPr>
            <p:nvPr/>
          </p:nvSpPr>
          <p:spPr bwMode="auto">
            <a:xfrm>
              <a:off x="2633"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4</a:t>
              </a:r>
            </a:p>
          </p:txBody>
        </p:sp>
        <p:sp>
          <p:nvSpPr>
            <p:cNvPr id="355434" name="Text Box 106"/>
            <p:cNvSpPr txBox="1">
              <a:spLocks noChangeArrowheads="1"/>
            </p:cNvSpPr>
            <p:nvPr/>
          </p:nvSpPr>
          <p:spPr bwMode="auto">
            <a:xfrm>
              <a:off x="2880"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3</a:t>
              </a:r>
            </a:p>
          </p:txBody>
        </p:sp>
        <p:sp>
          <p:nvSpPr>
            <p:cNvPr id="355435" name="Text Box 107"/>
            <p:cNvSpPr txBox="1">
              <a:spLocks noChangeArrowheads="1"/>
            </p:cNvSpPr>
            <p:nvPr/>
          </p:nvSpPr>
          <p:spPr bwMode="auto">
            <a:xfrm>
              <a:off x="3151"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2</a:t>
              </a:r>
            </a:p>
          </p:txBody>
        </p:sp>
        <p:sp>
          <p:nvSpPr>
            <p:cNvPr id="355436" name="Text Box 108"/>
            <p:cNvSpPr txBox="1">
              <a:spLocks noChangeArrowheads="1"/>
            </p:cNvSpPr>
            <p:nvPr/>
          </p:nvSpPr>
          <p:spPr bwMode="auto">
            <a:xfrm>
              <a:off x="3391"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1</a:t>
              </a:r>
            </a:p>
          </p:txBody>
        </p:sp>
      </p:grpSp>
      <p:graphicFrame>
        <p:nvGraphicFramePr>
          <p:cNvPr id="355484" name="Group 156"/>
          <p:cNvGraphicFramePr>
            <a:graphicFrameLocks noGrp="1"/>
          </p:cNvGraphicFramePr>
          <p:nvPr>
            <p:ph sz="quarter" idx="2"/>
          </p:nvPr>
        </p:nvGraphicFramePr>
        <p:xfrm>
          <a:off x="5638800" y="3810000"/>
          <a:ext cx="3505200" cy="2346960"/>
        </p:xfrm>
        <a:graphic>
          <a:graphicData uri="http://schemas.openxmlformats.org/drawingml/2006/table">
            <a:tbl>
              <a:tblPr/>
              <a:tblGrid>
                <a:gridCol w="876300"/>
                <a:gridCol w="933450"/>
                <a:gridCol w="704850"/>
                <a:gridCol w="9906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cap="flat">
                      <a:noFill/>
                    </a:lnL>
                    <a:lnR>
                      <a:noFill/>
                    </a:lnR>
                    <a:lnT cap="fla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0</a:t>
                      </a: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Blue</a:t>
                      </a:r>
                    </a:p>
                  </a:txBody>
                  <a:tcPr horzOverflow="overflow">
                    <a:lnL>
                      <a:noFill/>
                    </a:lnL>
                    <a:lnR>
                      <a:noFill/>
                    </a:lnR>
                    <a:lnT cap="flat">
                      <a:noFill/>
                    </a:lnT>
                    <a:lnB>
                      <a:noFill/>
                    </a:lnB>
                    <a:lnTlToBr>
                      <a:noFill/>
                    </a:lnTlToBr>
                    <a:lnBlToTr>
                      <a:noFill/>
                    </a:lnBlToTr>
                    <a:solidFill>
                      <a:schemeClr val="tx1"/>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6</a:t>
                      </a:r>
                    </a:p>
                  </a:txBody>
                  <a:tcPr horzOverflow="overflow">
                    <a:lnL>
                      <a:noFill/>
                    </a:lnL>
                    <a:lnR cap="flat">
                      <a:noFill/>
                    </a:lnR>
                    <a:lnT cap="fla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brown</a:t>
                      </a:r>
                    </a:p>
                  </a:txBody>
                  <a:tcPr horzOverflow="overflow">
                    <a:lnL cap="flat">
                      <a:noFill/>
                    </a:lnL>
                    <a:lnR>
                      <a:noFill/>
                    </a:lnR>
                    <a:lnT>
                      <a:noFill/>
                    </a:lnT>
                    <a:lnB>
                      <a:noFill/>
                    </a:lnB>
                    <a:lnTlToBr>
                      <a:noFill/>
                    </a:lnTlToBr>
                    <a:lnBlToTr>
                      <a:noFill/>
                    </a:lnBlToTr>
                    <a:solidFill>
                      <a:srgbClr val="996633"/>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1 (1%)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violet</a:t>
                      </a:r>
                    </a:p>
                  </a:txBody>
                  <a:tcPr horzOverflow="overflow">
                    <a:lnL>
                      <a:noFill/>
                    </a:lnL>
                    <a:lnR>
                      <a:noFill/>
                    </a:lnR>
                    <a:lnT>
                      <a:noFill/>
                    </a:lnT>
                    <a:lnB>
                      <a:noFill/>
                    </a:lnB>
                    <a:lnTlToBr>
                      <a:noFill/>
                    </a:lnTlToBr>
                    <a:lnBlToTr>
                      <a:noFill/>
                    </a:lnBlToTr>
                    <a:solidFill>
                      <a:srgbClr val="80008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7</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red</a:t>
                      </a:r>
                    </a:p>
                  </a:txBody>
                  <a:tcPr horzOverflow="overflow">
                    <a:lnL cap="flat">
                      <a:noFill/>
                    </a:lnL>
                    <a:lnR>
                      <a:noFill/>
                    </a:lnR>
                    <a:lnT>
                      <a:noFill/>
                    </a:lnT>
                    <a:lnB>
                      <a:noFill/>
                    </a:lnB>
                    <a:lnTlToBr>
                      <a:noFill/>
                    </a:lnTlToBr>
                    <a:lnBlToTr>
                      <a:noFill/>
                    </a:lnBlToTr>
                    <a:solidFill>
                      <a:srgbClr val="8000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 (2%)</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gray</a:t>
                      </a:r>
                    </a:p>
                  </a:txBody>
                  <a:tcPr horzOverflow="overflow">
                    <a:lnL>
                      <a:noFill/>
                    </a:lnL>
                    <a:lnR>
                      <a:noFill/>
                    </a:lnR>
                    <a:lnT>
                      <a:noFill/>
                    </a:lnT>
                    <a:lnB>
                      <a:noFill/>
                    </a:lnB>
                    <a:lnTlToBr>
                      <a:noFill/>
                    </a:lnTlToBr>
                    <a:lnBlToTr>
                      <a:noFill/>
                    </a:lnBlToTr>
                    <a:solidFill>
                      <a:srgbClr val="777777"/>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8</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orange</a:t>
                      </a:r>
                    </a:p>
                  </a:txBody>
                  <a:tcPr horzOverflow="overflow">
                    <a:lnL cap="flat">
                      <a:noFill/>
                    </a:lnL>
                    <a:lnR>
                      <a:noFill/>
                    </a:lnR>
                    <a:lnT>
                      <a:noFill/>
                    </a:lnT>
                    <a:lnB>
                      <a:noFill/>
                    </a:lnB>
                    <a:lnTlToBr>
                      <a:noFill/>
                    </a:lnTlToBr>
                    <a:lnBlToTr>
                      <a:noFill/>
                    </a:lnBlToTr>
                    <a:solidFill>
                      <a:srgbClr val="FF99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3</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white</a:t>
                      </a: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9</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cap="flat">
                      <a:noFill/>
                    </a:lnL>
                    <a:lnR>
                      <a:noFill/>
                    </a:lnR>
                    <a:lnT>
                      <a:noFill/>
                    </a:lnT>
                    <a:lnB>
                      <a:noFill/>
                    </a:lnB>
                    <a:lnTlToBr>
                      <a:noFill/>
                    </a:lnTlToBr>
                    <a:lnBlToTr>
                      <a:noFill/>
                    </a:lnBlToTr>
                    <a:solidFill>
                      <a:srgbClr val="FFFF66"/>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4</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silver</a:t>
                      </a:r>
                    </a:p>
                  </a:txBody>
                  <a:tcPr horzOverflow="overflow">
                    <a:lnL>
                      <a:noFill/>
                    </a:lnL>
                    <a:lnR>
                      <a:noFill/>
                    </a:lnR>
                    <a:lnT>
                      <a:noFill/>
                    </a:lnT>
                    <a:lnB>
                      <a:noFill/>
                    </a:lnB>
                    <a:lnTlToBr>
                      <a:noFill/>
                    </a:lnTlToBr>
                    <a:lnBlToTr>
                      <a:noFill/>
                    </a:lnBlToTr>
                    <a:solidFill>
                      <a:srgbClr val="75818B"/>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 (10%)</a:t>
                      </a:r>
                    </a:p>
                  </a:txBody>
                  <a:tcPr horzOverflow="overflow">
                    <a:lnL>
                      <a:noFill/>
                    </a:lnL>
                    <a:lnR cap="flat">
                      <a:noFill/>
                    </a:lnR>
                    <a:lnT>
                      <a:noFill/>
                    </a:lnT>
                    <a:lnB>
                      <a:noFill/>
                    </a:lnB>
                    <a:lnTlToBr>
                      <a:noFill/>
                    </a:lnTlToBr>
                    <a:lnBlToTr>
                      <a:noFill/>
                    </a:lnBlToTr>
                    <a:noFill/>
                  </a:tcPr>
                </a:tc>
              </a:tr>
              <a:tr h="334963">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green</a:t>
                      </a:r>
                    </a:p>
                  </a:txBody>
                  <a:tcPr horzOverflow="overflow">
                    <a:lnL cap="flat">
                      <a:noFill/>
                    </a:lnL>
                    <a:lnR>
                      <a:noFill/>
                    </a:lnR>
                    <a:lnT>
                      <a:noFill/>
                    </a:lnT>
                    <a:lnB>
                      <a:noFill/>
                    </a:lnB>
                    <a:lnTlToBr>
                      <a:noFill/>
                    </a:lnTlToBr>
                    <a:lnBlToTr>
                      <a:noFill/>
                    </a:lnBlToTr>
                    <a:solidFill>
                      <a:srgbClr val="0066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5</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gold</a:t>
                      </a:r>
                    </a:p>
                  </a:txBody>
                  <a:tcPr horzOverflow="overflow">
                    <a:lnL>
                      <a:noFill/>
                    </a:lnL>
                    <a:lnR>
                      <a:noFill/>
                    </a:lnR>
                    <a:lnT>
                      <a:noFill/>
                    </a:lnT>
                    <a:lnB>
                      <a:noFill/>
                    </a:lnB>
                    <a:lnTlToBr>
                      <a:noFill/>
                    </a:lnTlToBr>
                    <a:lnBlToTr>
                      <a:noFill/>
                    </a:lnBlToTr>
                    <a:solidFill>
                      <a:srgbClr val="ACA964"/>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-1 (5%)</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1600" b="0" i="0" u="none" strike="noStrike" cap="none" normalizeH="0" baseline="0" smtClean="0">
                        <a:ln>
                          <a:noFill/>
                        </a:ln>
                        <a:solidFill>
                          <a:srgbClr val="FFFFFF"/>
                        </a:solidFill>
                        <a:effectLst/>
                        <a:latin typeface="Times New Roman" pitchFamily="18"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1600" b="1" i="0" u="none" strike="noStrike" cap="none" normalizeH="0" baseline="0" smtClean="0">
                        <a:ln>
                          <a:noFill/>
                        </a:ln>
                        <a:solidFill>
                          <a:schemeClr val="bg2"/>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None</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(20%)</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Date Placeholder 5"/>
          <p:cNvSpPr>
            <a:spLocks noGrp="1"/>
          </p:cNvSpPr>
          <p:nvPr>
            <p:ph type="dt" sz="half" idx="10"/>
          </p:nvPr>
        </p:nvSpPr>
        <p:spPr/>
        <p:txBody>
          <a:bodyPr/>
          <a:lstStyle/>
          <a:p>
            <a:r>
              <a:rPr lang="en-US"/>
              <a:t>ECEN 301</a:t>
            </a:r>
          </a:p>
        </p:txBody>
      </p:sp>
      <p:sp>
        <p:nvSpPr>
          <p:cNvPr id="88" name="Footer Placeholder 6"/>
          <p:cNvSpPr>
            <a:spLocks noGrp="1"/>
          </p:cNvSpPr>
          <p:nvPr>
            <p:ph type="ftr" sz="quarter" idx="11"/>
          </p:nvPr>
        </p:nvSpPr>
        <p:spPr/>
        <p:txBody>
          <a:bodyPr/>
          <a:lstStyle/>
          <a:p>
            <a:r>
              <a:rPr lang="en-US"/>
              <a:t>Discussion #4 – Ohm’s Law</a:t>
            </a:r>
          </a:p>
        </p:txBody>
      </p:sp>
      <p:sp>
        <p:nvSpPr>
          <p:cNvPr id="89" name="Slide Number Placeholder 7"/>
          <p:cNvSpPr>
            <a:spLocks noGrp="1"/>
          </p:cNvSpPr>
          <p:nvPr>
            <p:ph type="sldNum" sz="quarter" idx="12"/>
          </p:nvPr>
        </p:nvSpPr>
        <p:spPr/>
        <p:txBody>
          <a:bodyPr/>
          <a:lstStyle/>
          <a:p>
            <a:pPr lvl="1"/>
            <a:fld id="{5F99E64F-8997-49D3-903E-242D7B90002B}" type="slidenum">
              <a:rPr lang="en-US"/>
              <a:pPr lvl="1"/>
              <a:t>12</a:t>
            </a:fld>
            <a:endParaRPr lang="en-US"/>
          </a:p>
        </p:txBody>
      </p:sp>
      <p:sp>
        <p:nvSpPr>
          <p:cNvPr id="356354" name="Rectangle 2"/>
          <p:cNvSpPr>
            <a:spLocks noGrp="1" noChangeArrowheads="1"/>
          </p:cNvSpPr>
          <p:nvPr>
            <p:ph type="title"/>
          </p:nvPr>
        </p:nvSpPr>
        <p:spPr/>
        <p:txBody>
          <a:bodyPr/>
          <a:lstStyle/>
          <a:p>
            <a:r>
              <a:rPr lang="en-US"/>
              <a:t>Resistance</a:t>
            </a:r>
          </a:p>
        </p:txBody>
      </p:sp>
      <p:sp>
        <p:nvSpPr>
          <p:cNvPr id="356355" name="Rectangle 3"/>
          <p:cNvSpPr>
            <a:spLocks noGrp="1" noChangeArrowheads="1"/>
          </p:cNvSpPr>
          <p:nvPr>
            <p:ph type="body" sz="half" idx="1"/>
          </p:nvPr>
        </p:nvSpPr>
        <p:spPr>
          <a:xfrm>
            <a:off x="406400" y="1333500"/>
            <a:ext cx="8356600" cy="723900"/>
          </a:xfrm>
        </p:spPr>
        <p:txBody>
          <a:bodyPr/>
          <a:lstStyle/>
          <a:p>
            <a:r>
              <a:rPr lang="en-US" sz="2800" b="1" u="sng"/>
              <a:t>Example2</a:t>
            </a:r>
            <a:r>
              <a:rPr lang="en-US" sz="2800"/>
              <a:t>: what resistor has a value of 6.2M </a:t>
            </a:r>
            <a:r>
              <a:rPr lang="el-GR" sz="2800" b="1"/>
              <a:t>Ω</a:t>
            </a:r>
            <a:r>
              <a:rPr lang="en-US" sz="2800"/>
              <a:t>?</a:t>
            </a:r>
          </a:p>
        </p:txBody>
      </p:sp>
      <p:grpSp>
        <p:nvGrpSpPr>
          <p:cNvPr id="356401" name="Group 49"/>
          <p:cNvGrpSpPr>
            <a:grpSpLocks/>
          </p:cNvGrpSpPr>
          <p:nvPr/>
        </p:nvGrpSpPr>
        <p:grpSpPr bwMode="auto">
          <a:xfrm>
            <a:off x="1752600" y="2057400"/>
            <a:ext cx="5083175" cy="1254125"/>
            <a:chOff x="1248" y="2198"/>
            <a:chExt cx="3202" cy="790"/>
          </a:xfrm>
        </p:grpSpPr>
        <p:grpSp>
          <p:nvGrpSpPr>
            <p:cNvPr id="356402" name="Group 50"/>
            <p:cNvGrpSpPr>
              <a:grpSpLocks/>
            </p:cNvGrpSpPr>
            <p:nvPr/>
          </p:nvGrpSpPr>
          <p:grpSpPr bwMode="auto">
            <a:xfrm>
              <a:off x="1248" y="2448"/>
              <a:ext cx="3202" cy="540"/>
              <a:chOff x="1550" y="2586"/>
              <a:chExt cx="3202" cy="540"/>
            </a:xfrm>
          </p:grpSpPr>
          <p:sp>
            <p:nvSpPr>
              <p:cNvPr id="356403" name="Oval 51"/>
              <p:cNvSpPr>
                <a:spLocks noChangeArrowheads="1"/>
              </p:cNvSpPr>
              <p:nvPr/>
            </p:nvSpPr>
            <p:spPr bwMode="auto">
              <a:xfrm>
                <a:off x="3888" y="2592"/>
                <a:ext cx="192" cy="528"/>
              </a:xfrm>
              <a:prstGeom prst="ellipse">
                <a:avLst/>
              </a:prstGeom>
              <a:solidFill>
                <a:srgbClr val="ACA964">
                  <a:alpha val="50000"/>
                </a:srgbClr>
              </a:solidFill>
              <a:ln w="12700">
                <a:solidFill>
                  <a:schemeClr val="tx1"/>
                </a:solidFill>
                <a:round/>
                <a:headEnd type="none" w="lg" len="lg"/>
                <a:tailEnd type="none" w="lg" len="lg"/>
              </a:ln>
              <a:effectLst/>
            </p:spPr>
            <p:txBody>
              <a:bodyPr wrap="none" anchor="ctr"/>
              <a:lstStyle/>
              <a:p>
                <a:endParaRPr lang="en-US"/>
              </a:p>
            </p:txBody>
          </p:sp>
          <p:sp>
            <p:nvSpPr>
              <p:cNvPr id="356404" name="Arc 52"/>
              <p:cNvSpPr>
                <a:spLocks/>
              </p:cNvSpPr>
              <p:nvPr/>
            </p:nvSpPr>
            <p:spPr bwMode="auto">
              <a:xfrm flipH="1">
                <a:off x="3552"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6405" name="Arc 53"/>
              <p:cNvSpPr>
                <a:spLocks/>
              </p:cNvSpPr>
              <p:nvPr/>
            </p:nvSpPr>
            <p:spPr bwMode="auto">
              <a:xfrm flipH="1">
                <a:off x="3465"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6406" name="Arc 54"/>
              <p:cNvSpPr>
                <a:spLocks/>
              </p:cNvSpPr>
              <p:nvPr/>
            </p:nvSpPr>
            <p:spPr bwMode="auto">
              <a:xfrm flipH="1">
                <a:off x="3307"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6407" name="Arc 55"/>
              <p:cNvSpPr>
                <a:spLocks/>
              </p:cNvSpPr>
              <p:nvPr/>
            </p:nvSpPr>
            <p:spPr bwMode="auto">
              <a:xfrm flipH="1">
                <a:off x="3220"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6408" name="Arc 56"/>
              <p:cNvSpPr>
                <a:spLocks/>
              </p:cNvSpPr>
              <p:nvPr/>
            </p:nvSpPr>
            <p:spPr bwMode="auto">
              <a:xfrm flipH="1">
                <a:off x="3063"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6409" name="Arc 57"/>
              <p:cNvSpPr>
                <a:spLocks/>
              </p:cNvSpPr>
              <p:nvPr/>
            </p:nvSpPr>
            <p:spPr bwMode="auto">
              <a:xfrm flipH="1">
                <a:off x="2976"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6410" name="Arc 58"/>
              <p:cNvSpPr>
                <a:spLocks/>
              </p:cNvSpPr>
              <p:nvPr/>
            </p:nvSpPr>
            <p:spPr bwMode="auto">
              <a:xfrm flipH="1">
                <a:off x="3704"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6411" name="Arc 59"/>
              <p:cNvSpPr>
                <a:spLocks/>
              </p:cNvSpPr>
              <p:nvPr/>
            </p:nvSpPr>
            <p:spPr bwMode="auto">
              <a:xfrm flipH="1">
                <a:off x="3791"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6412" name="Line 60"/>
              <p:cNvSpPr>
                <a:spLocks noChangeShapeType="1"/>
              </p:cNvSpPr>
              <p:nvPr/>
            </p:nvSpPr>
            <p:spPr bwMode="auto">
              <a:xfrm flipH="1" flipV="1">
                <a:off x="2400" y="3120"/>
                <a:ext cx="1580" cy="1"/>
              </a:xfrm>
              <a:prstGeom prst="line">
                <a:avLst/>
              </a:prstGeom>
              <a:noFill/>
              <a:ln w="12700">
                <a:solidFill>
                  <a:schemeClr val="tx1"/>
                </a:solidFill>
                <a:round/>
                <a:headEnd type="none" w="lg" len="lg"/>
                <a:tailEnd type="none" w="lg" len="lg"/>
              </a:ln>
              <a:effectLst/>
            </p:spPr>
            <p:txBody>
              <a:bodyPr/>
              <a:lstStyle/>
              <a:p>
                <a:endParaRPr lang="en-US"/>
              </a:p>
            </p:txBody>
          </p:sp>
          <p:sp>
            <p:nvSpPr>
              <p:cNvPr id="356413" name="Line 61"/>
              <p:cNvSpPr>
                <a:spLocks noChangeShapeType="1"/>
              </p:cNvSpPr>
              <p:nvPr/>
            </p:nvSpPr>
            <p:spPr bwMode="auto">
              <a:xfrm flipH="1" flipV="1">
                <a:off x="2404" y="2591"/>
                <a:ext cx="1580" cy="1"/>
              </a:xfrm>
              <a:prstGeom prst="line">
                <a:avLst/>
              </a:prstGeom>
              <a:noFill/>
              <a:ln w="12700">
                <a:solidFill>
                  <a:schemeClr val="tx1"/>
                </a:solidFill>
                <a:round/>
                <a:headEnd type="none" w="lg" len="lg"/>
                <a:tailEnd type="none" w="lg" len="lg"/>
              </a:ln>
              <a:effectLst/>
            </p:spPr>
            <p:txBody>
              <a:bodyPr/>
              <a:lstStyle/>
              <a:p>
                <a:endParaRPr lang="en-US"/>
              </a:p>
            </p:txBody>
          </p:sp>
          <p:sp>
            <p:nvSpPr>
              <p:cNvPr id="356414" name="Arc 62"/>
              <p:cNvSpPr>
                <a:spLocks/>
              </p:cNvSpPr>
              <p:nvPr/>
            </p:nvSpPr>
            <p:spPr bwMode="auto">
              <a:xfrm flipH="1">
                <a:off x="2322" y="2591"/>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6415" name="Freeform 63"/>
              <p:cNvSpPr>
                <a:spLocks/>
              </p:cNvSpPr>
              <p:nvPr/>
            </p:nvSpPr>
            <p:spPr bwMode="auto">
              <a:xfrm>
                <a:off x="2976" y="2590"/>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ACA964"/>
              </a:solidFill>
              <a:ln w="12700" cap="flat" cmpd="sng">
                <a:solidFill>
                  <a:schemeClr val="tx1"/>
                </a:solidFill>
                <a:prstDash val="solid"/>
                <a:round/>
                <a:headEnd type="none" w="lg" len="lg"/>
                <a:tailEnd type="none" w="lg" len="lg"/>
              </a:ln>
              <a:effectLst/>
            </p:spPr>
            <p:txBody>
              <a:bodyPr/>
              <a:lstStyle/>
              <a:p>
                <a:endParaRPr lang="en-US"/>
              </a:p>
            </p:txBody>
          </p:sp>
          <p:sp>
            <p:nvSpPr>
              <p:cNvPr id="356416" name="Freeform 64"/>
              <p:cNvSpPr>
                <a:spLocks/>
              </p:cNvSpPr>
              <p:nvPr/>
            </p:nvSpPr>
            <p:spPr bwMode="auto">
              <a:xfrm>
                <a:off x="3216" y="2592"/>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006600"/>
              </a:solidFill>
              <a:ln w="12700" cap="flat" cmpd="sng">
                <a:solidFill>
                  <a:schemeClr val="tx1"/>
                </a:solidFill>
                <a:prstDash val="solid"/>
                <a:round/>
                <a:headEnd type="none" w="lg" len="lg"/>
                <a:tailEnd type="none" w="lg" len="lg"/>
              </a:ln>
              <a:effectLst/>
            </p:spPr>
            <p:txBody>
              <a:bodyPr/>
              <a:lstStyle/>
              <a:p>
                <a:endParaRPr lang="en-US"/>
              </a:p>
            </p:txBody>
          </p:sp>
          <p:sp>
            <p:nvSpPr>
              <p:cNvPr id="356417" name="Freeform 65"/>
              <p:cNvSpPr>
                <a:spLocks/>
              </p:cNvSpPr>
              <p:nvPr/>
            </p:nvSpPr>
            <p:spPr bwMode="auto">
              <a:xfrm>
                <a:off x="3465" y="2592"/>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800000"/>
              </a:solidFill>
              <a:ln w="12700" cap="flat" cmpd="sng">
                <a:solidFill>
                  <a:schemeClr val="tx1"/>
                </a:solidFill>
                <a:prstDash val="solid"/>
                <a:round/>
                <a:headEnd type="none" w="lg" len="lg"/>
                <a:tailEnd type="none" w="lg" len="lg"/>
              </a:ln>
              <a:effectLst/>
            </p:spPr>
            <p:txBody>
              <a:bodyPr/>
              <a:lstStyle/>
              <a:p>
                <a:endParaRPr lang="en-US"/>
              </a:p>
            </p:txBody>
          </p:sp>
          <p:sp>
            <p:nvSpPr>
              <p:cNvPr id="356418" name="Freeform 66"/>
              <p:cNvSpPr>
                <a:spLocks/>
              </p:cNvSpPr>
              <p:nvPr/>
            </p:nvSpPr>
            <p:spPr bwMode="auto">
              <a:xfrm>
                <a:off x="3705" y="2586"/>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chemeClr val="tx1"/>
              </a:solidFill>
              <a:ln w="12700" cap="flat" cmpd="sng">
                <a:solidFill>
                  <a:schemeClr val="tx1"/>
                </a:solidFill>
                <a:prstDash val="solid"/>
                <a:round/>
                <a:headEnd type="none" w="lg" len="lg"/>
                <a:tailEnd type="none" w="lg" len="lg"/>
              </a:ln>
              <a:effectLst/>
            </p:spPr>
            <p:txBody>
              <a:bodyPr/>
              <a:lstStyle/>
              <a:p>
                <a:endParaRPr lang="en-US"/>
              </a:p>
            </p:txBody>
          </p:sp>
          <p:sp>
            <p:nvSpPr>
              <p:cNvPr id="356419" name="Line 67"/>
              <p:cNvSpPr>
                <a:spLocks noChangeShapeType="1"/>
              </p:cNvSpPr>
              <p:nvPr/>
            </p:nvSpPr>
            <p:spPr bwMode="auto">
              <a:xfrm>
                <a:off x="3980" y="2862"/>
                <a:ext cx="772" cy="0"/>
              </a:xfrm>
              <a:prstGeom prst="line">
                <a:avLst/>
              </a:prstGeom>
              <a:noFill/>
              <a:ln w="76200">
                <a:solidFill>
                  <a:schemeClr val="bg2"/>
                </a:solidFill>
                <a:round/>
                <a:headEnd type="none" w="lg" len="lg"/>
                <a:tailEnd type="none" w="lg" len="lg"/>
              </a:ln>
              <a:effectLst/>
            </p:spPr>
            <p:txBody>
              <a:bodyPr/>
              <a:lstStyle/>
              <a:p>
                <a:endParaRPr lang="en-US"/>
              </a:p>
            </p:txBody>
          </p:sp>
          <p:sp>
            <p:nvSpPr>
              <p:cNvPr id="356420" name="Line 68"/>
              <p:cNvSpPr>
                <a:spLocks noChangeShapeType="1"/>
              </p:cNvSpPr>
              <p:nvPr/>
            </p:nvSpPr>
            <p:spPr bwMode="auto">
              <a:xfrm>
                <a:off x="1550" y="2862"/>
                <a:ext cx="772" cy="0"/>
              </a:xfrm>
              <a:prstGeom prst="line">
                <a:avLst/>
              </a:prstGeom>
              <a:noFill/>
              <a:ln w="76200">
                <a:solidFill>
                  <a:schemeClr val="bg2"/>
                </a:solidFill>
                <a:round/>
                <a:headEnd type="none" w="lg" len="lg"/>
                <a:tailEnd type="none" w="lg" len="lg"/>
              </a:ln>
              <a:effectLst/>
            </p:spPr>
            <p:txBody>
              <a:bodyPr/>
              <a:lstStyle/>
              <a:p>
                <a:endParaRPr lang="en-US"/>
              </a:p>
            </p:txBody>
          </p:sp>
        </p:grpSp>
        <p:sp>
          <p:nvSpPr>
            <p:cNvPr id="356421" name="Text Box 69"/>
            <p:cNvSpPr txBox="1">
              <a:spLocks noChangeArrowheads="1"/>
            </p:cNvSpPr>
            <p:nvPr/>
          </p:nvSpPr>
          <p:spPr bwMode="auto">
            <a:xfrm>
              <a:off x="2633"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4</a:t>
              </a:r>
            </a:p>
          </p:txBody>
        </p:sp>
        <p:sp>
          <p:nvSpPr>
            <p:cNvPr id="356422" name="Text Box 70"/>
            <p:cNvSpPr txBox="1">
              <a:spLocks noChangeArrowheads="1"/>
            </p:cNvSpPr>
            <p:nvPr/>
          </p:nvSpPr>
          <p:spPr bwMode="auto">
            <a:xfrm>
              <a:off x="2880"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3</a:t>
              </a:r>
            </a:p>
          </p:txBody>
        </p:sp>
        <p:sp>
          <p:nvSpPr>
            <p:cNvPr id="356423" name="Text Box 71"/>
            <p:cNvSpPr txBox="1">
              <a:spLocks noChangeArrowheads="1"/>
            </p:cNvSpPr>
            <p:nvPr/>
          </p:nvSpPr>
          <p:spPr bwMode="auto">
            <a:xfrm>
              <a:off x="3151"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2</a:t>
              </a:r>
            </a:p>
          </p:txBody>
        </p:sp>
        <p:sp>
          <p:nvSpPr>
            <p:cNvPr id="356424" name="Text Box 72"/>
            <p:cNvSpPr txBox="1">
              <a:spLocks noChangeArrowheads="1"/>
            </p:cNvSpPr>
            <p:nvPr/>
          </p:nvSpPr>
          <p:spPr bwMode="auto">
            <a:xfrm>
              <a:off x="3391"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1</a:t>
              </a:r>
            </a:p>
          </p:txBody>
        </p:sp>
      </p:grpSp>
      <p:graphicFrame>
        <p:nvGraphicFramePr>
          <p:cNvPr id="356425" name="Object 73"/>
          <p:cNvGraphicFramePr>
            <a:graphicFrameLocks noChangeAspect="1"/>
          </p:cNvGraphicFramePr>
          <p:nvPr/>
        </p:nvGraphicFramePr>
        <p:xfrm>
          <a:off x="1071563" y="3551238"/>
          <a:ext cx="2879725" cy="1584325"/>
        </p:xfrm>
        <a:graphic>
          <a:graphicData uri="http://schemas.openxmlformats.org/presentationml/2006/ole">
            <p:oleObj spid="_x0000_s356425" name="Equation" r:id="rId3" imgW="1269720" imgH="698400" progId="Equation.3">
              <p:embed/>
            </p:oleObj>
          </a:graphicData>
        </a:graphic>
      </p:graphicFrame>
      <p:sp>
        <p:nvSpPr>
          <p:cNvPr id="356426" name="Oval 74"/>
          <p:cNvSpPr>
            <a:spLocks noChangeArrowheads="1"/>
          </p:cNvSpPr>
          <p:nvPr/>
        </p:nvSpPr>
        <p:spPr bwMode="auto">
          <a:xfrm>
            <a:off x="2470150" y="4741863"/>
            <a:ext cx="196850" cy="439737"/>
          </a:xfrm>
          <a:prstGeom prst="ellipse">
            <a:avLst/>
          </a:prstGeom>
          <a:noFill/>
          <a:ln w="25400">
            <a:solidFill>
              <a:srgbClr val="800000"/>
            </a:solidFill>
            <a:round/>
            <a:headEnd type="none" w="lg" len="lg"/>
            <a:tailEnd type="none" w="lg" len="lg"/>
          </a:ln>
          <a:effectLst/>
        </p:spPr>
        <p:txBody>
          <a:bodyPr wrap="none" anchor="ctr"/>
          <a:lstStyle/>
          <a:p>
            <a:endParaRPr lang="en-US"/>
          </a:p>
        </p:txBody>
      </p:sp>
      <p:sp>
        <p:nvSpPr>
          <p:cNvPr id="356427" name="Oval 75"/>
          <p:cNvSpPr>
            <a:spLocks noChangeArrowheads="1"/>
          </p:cNvSpPr>
          <p:nvPr/>
        </p:nvSpPr>
        <p:spPr bwMode="auto">
          <a:xfrm>
            <a:off x="2622550" y="4741863"/>
            <a:ext cx="196850" cy="439737"/>
          </a:xfrm>
          <a:prstGeom prst="ellipse">
            <a:avLst/>
          </a:prstGeom>
          <a:noFill/>
          <a:ln w="25400">
            <a:solidFill>
              <a:srgbClr val="800000"/>
            </a:solidFill>
            <a:round/>
            <a:headEnd type="none" w="lg" len="lg"/>
            <a:tailEnd type="none" w="lg" len="lg"/>
          </a:ln>
          <a:effectLst/>
        </p:spPr>
        <p:txBody>
          <a:bodyPr wrap="none" anchor="ctr"/>
          <a:lstStyle/>
          <a:p>
            <a:endParaRPr lang="en-US"/>
          </a:p>
        </p:txBody>
      </p:sp>
      <p:sp>
        <p:nvSpPr>
          <p:cNvPr id="356428" name="Oval 76"/>
          <p:cNvSpPr>
            <a:spLocks noChangeArrowheads="1"/>
          </p:cNvSpPr>
          <p:nvPr/>
        </p:nvSpPr>
        <p:spPr bwMode="auto">
          <a:xfrm>
            <a:off x="3352800" y="4640263"/>
            <a:ext cx="196850" cy="439737"/>
          </a:xfrm>
          <a:prstGeom prst="ellipse">
            <a:avLst/>
          </a:prstGeom>
          <a:noFill/>
          <a:ln w="25400">
            <a:solidFill>
              <a:srgbClr val="800000"/>
            </a:solidFill>
            <a:round/>
            <a:headEnd type="none" w="lg" len="lg"/>
            <a:tailEnd type="none" w="lg" len="lg"/>
          </a:ln>
          <a:effectLst/>
        </p:spPr>
        <p:txBody>
          <a:bodyPr wrap="none" anchor="ctr"/>
          <a:lstStyle/>
          <a:p>
            <a:endParaRPr lang="en-US"/>
          </a:p>
        </p:txBody>
      </p:sp>
      <p:sp>
        <p:nvSpPr>
          <p:cNvPr id="356429" name="Line 77"/>
          <p:cNvSpPr>
            <a:spLocks noChangeShapeType="1"/>
          </p:cNvSpPr>
          <p:nvPr/>
        </p:nvSpPr>
        <p:spPr bwMode="auto">
          <a:xfrm flipH="1">
            <a:off x="1981200" y="5195888"/>
            <a:ext cx="488950" cy="334962"/>
          </a:xfrm>
          <a:prstGeom prst="line">
            <a:avLst/>
          </a:prstGeom>
          <a:noFill/>
          <a:ln w="12700">
            <a:solidFill>
              <a:schemeClr val="tx1"/>
            </a:solidFill>
            <a:round/>
            <a:headEnd type="none" w="lg" len="lg"/>
            <a:tailEnd type="stealth" w="lg" len="lg"/>
          </a:ln>
          <a:effectLst/>
        </p:spPr>
        <p:txBody>
          <a:bodyPr/>
          <a:lstStyle/>
          <a:p>
            <a:endParaRPr lang="en-US"/>
          </a:p>
        </p:txBody>
      </p:sp>
      <p:sp>
        <p:nvSpPr>
          <p:cNvPr id="356430" name="Text Box 78"/>
          <p:cNvSpPr txBox="1">
            <a:spLocks noChangeArrowheads="1"/>
          </p:cNvSpPr>
          <p:nvPr/>
        </p:nvSpPr>
        <p:spPr bwMode="auto">
          <a:xfrm>
            <a:off x="1373188" y="5530850"/>
            <a:ext cx="628650" cy="366713"/>
          </a:xfrm>
          <a:prstGeom prst="rect">
            <a:avLst/>
          </a:prstGeom>
          <a:noFill/>
          <a:ln w="12700">
            <a:noFill/>
            <a:miter lim="800000"/>
            <a:headEnd type="none" w="lg" len="lg"/>
            <a:tailEnd type="none" w="lg" len="lg"/>
          </a:ln>
          <a:effectLst/>
        </p:spPr>
        <p:txBody>
          <a:bodyPr wrap="none">
            <a:spAutoFit/>
          </a:bodyPr>
          <a:lstStyle/>
          <a:p>
            <a:r>
              <a:rPr lang="en-US" b="1"/>
              <a:t>Blue</a:t>
            </a:r>
          </a:p>
        </p:txBody>
      </p:sp>
      <p:sp>
        <p:nvSpPr>
          <p:cNvPr id="356431" name="Text Box 79"/>
          <p:cNvSpPr txBox="1">
            <a:spLocks noChangeArrowheads="1"/>
          </p:cNvSpPr>
          <p:nvPr/>
        </p:nvSpPr>
        <p:spPr bwMode="auto">
          <a:xfrm>
            <a:off x="2305050" y="5881688"/>
            <a:ext cx="577850" cy="366712"/>
          </a:xfrm>
          <a:prstGeom prst="rect">
            <a:avLst/>
          </a:prstGeom>
          <a:noFill/>
          <a:ln w="12700">
            <a:noFill/>
            <a:miter lim="800000"/>
            <a:headEnd type="none" w="lg" len="lg"/>
            <a:tailEnd type="none" w="lg" len="lg"/>
          </a:ln>
          <a:effectLst/>
        </p:spPr>
        <p:txBody>
          <a:bodyPr wrap="none">
            <a:spAutoFit/>
          </a:bodyPr>
          <a:lstStyle/>
          <a:p>
            <a:r>
              <a:rPr lang="en-US" b="1">
                <a:solidFill>
                  <a:srgbClr val="800000"/>
                </a:solidFill>
              </a:rPr>
              <a:t>Red</a:t>
            </a:r>
          </a:p>
        </p:txBody>
      </p:sp>
      <p:sp>
        <p:nvSpPr>
          <p:cNvPr id="356432" name="Line 80"/>
          <p:cNvSpPr>
            <a:spLocks noChangeShapeType="1"/>
          </p:cNvSpPr>
          <p:nvPr/>
        </p:nvSpPr>
        <p:spPr bwMode="auto">
          <a:xfrm flipH="1">
            <a:off x="2622550" y="5195888"/>
            <a:ext cx="44450" cy="669925"/>
          </a:xfrm>
          <a:prstGeom prst="line">
            <a:avLst/>
          </a:prstGeom>
          <a:noFill/>
          <a:ln w="12700">
            <a:solidFill>
              <a:schemeClr val="tx1"/>
            </a:solidFill>
            <a:round/>
            <a:headEnd type="none" w="lg" len="lg"/>
            <a:tailEnd type="stealth" w="lg" len="lg"/>
          </a:ln>
          <a:effectLst/>
        </p:spPr>
        <p:txBody>
          <a:bodyPr/>
          <a:lstStyle/>
          <a:p>
            <a:endParaRPr lang="en-US"/>
          </a:p>
        </p:txBody>
      </p:sp>
      <p:sp>
        <p:nvSpPr>
          <p:cNvPr id="356433" name="Text Box 81"/>
          <p:cNvSpPr txBox="1">
            <a:spLocks noChangeArrowheads="1"/>
          </p:cNvSpPr>
          <p:nvPr/>
        </p:nvSpPr>
        <p:spPr bwMode="auto">
          <a:xfrm>
            <a:off x="3270250" y="5729288"/>
            <a:ext cx="793750" cy="366712"/>
          </a:xfrm>
          <a:prstGeom prst="rect">
            <a:avLst/>
          </a:prstGeom>
          <a:noFill/>
          <a:ln w="12700">
            <a:noFill/>
            <a:miter lim="800000"/>
            <a:headEnd type="none" w="lg" len="lg"/>
            <a:tailEnd type="none" w="lg" len="lg"/>
          </a:ln>
          <a:effectLst/>
        </p:spPr>
        <p:txBody>
          <a:bodyPr wrap="none">
            <a:spAutoFit/>
          </a:bodyPr>
          <a:lstStyle/>
          <a:p>
            <a:r>
              <a:rPr lang="en-US" b="1">
                <a:solidFill>
                  <a:srgbClr val="006600"/>
                </a:solidFill>
              </a:rPr>
              <a:t>Green</a:t>
            </a:r>
          </a:p>
        </p:txBody>
      </p:sp>
      <p:sp>
        <p:nvSpPr>
          <p:cNvPr id="356434" name="Line 82"/>
          <p:cNvSpPr>
            <a:spLocks noChangeShapeType="1"/>
          </p:cNvSpPr>
          <p:nvPr/>
        </p:nvSpPr>
        <p:spPr bwMode="auto">
          <a:xfrm>
            <a:off x="3419475" y="5135563"/>
            <a:ext cx="260350" cy="593725"/>
          </a:xfrm>
          <a:prstGeom prst="line">
            <a:avLst/>
          </a:prstGeom>
          <a:noFill/>
          <a:ln w="12700">
            <a:solidFill>
              <a:schemeClr val="tx1"/>
            </a:solidFill>
            <a:round/>
            <a:headEnd type="none" w="lg" len="lg"/>
            <a:tailEnd type="stealth" w="lg" len="lg"/>
          </a:ln>
          <a:effectLst/>
        </p:spPr>
        <p:txBody>
          <a:bodyPr/>
          <a:lstStyle/>
          <a:p>
            <a:endParaRPr lang="en-US"/>
          </a:p>
        </p:txBody>
      </p:sp>
      <p:graphicFrame>
        <p:nvGraphicFramePr>
          <p:cNvPr id="356528" name="Group 176"/>
          <p:cNvGraphicFramePr>
            <a:graphicFrameLocks noGrp="1"/>
          </p:cNvGraphicFramePr>
          <p:nvPr>
            <p:ph sz="quarter" idx="2"/>
          </p:nvPr>
        </p:nvGraphicFramePr>
        <p:xfrm>
          <a:off x="5638800" y="3810000"/>
          <a:ext cx="3505200" cy="2346960"/>
        </p:xfrm>
        <a:graphic>
          <a:graphicData uri="http://schemas.openxmlformats.org/drawingml/2006/table">
            <a:tbl>
              <a:tblPr/>
              <a:tblGrid>
                <a:gridCol w="876300"/>
                <a:gridCol w="933450"/>
                <a:gridCol w="704850"/>
                <a:gridCol w="9906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cap="flat">
                      <a:noFill/>
                    </a:lnL>
                    <a:lnR>
                      <a:noFill/>
                    </a:lnR>
                    <a:lnT cap="fla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0</a:t>
                      </a: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Blue</a:t>
                      </a:r>
                    </a:p>
                  </a:txBody>
                  <a:tcPr horzOverflow="overflow">
                    <a:lnL>
                      <a:noFill/>
                    </a:lnL>
                    <a:lnR>
                      <a:noFill/>
                    </a:lnR>
                    <a:lnT cap="flat">
                      <a:noFill/>
                    </a:lnT>
                    <a:lnB>
                      <a:noFill/>
                    </a:lnB>
                    <a:lnTlToBr>
                      <a:noFill/>
                    </a:lnTlToBr>
                    <a:lnBlToTr>
                      <a:noFill/>
                    </a:lnBlToTr>
                    <a:solidFill>
                      <a:schemeClr val="tx1"/>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6</a:t>
                      </a:r>
                    </a:p>
                  </a:txBody>
                  <a:tcPr horzOverflow="overflow">
                    <a:lnL>
                      <a:noFill/>
                    </a:lnL>
                    <a:lnR cap="flat">
                      <a:noFill/>
                    </a:lnR>
                    <a:lnT cap="fla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brown</a:t>
                      </a:r>
                    </a:p>
                  </a:txBody>
                  <a:tcPr horzOverflow="overflow">
                    <a:lnL cap="flat">
                      <a:noFill/>
                    </a:lnL>
                    <a:lnR>
                      <a:noFill/>
                    </a:lnR>
                    <a:lnT>
                      <a:noFill/>
                    </a:lnT>
                    <a:lnB>
                      <a:noFill/>
                    </a:lnB>
                    <a:lnTlToBr>
                      <a:noFill/>
                    </a:lnTlToBr>
                    <a:lnBlToTr>
                      <a:noFill/>
                    </a:lnBlToTr>
                    <a:solidFill>
                      <a:srgbClr val="996633"/>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1 (1%)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violet</a:t>
                      </a:r>
                    </a:p>
                  </a:txBody>
                  <a:tcPr horzOverflow="overflow">
                    <a:lnL>
                      <a:noFill/>
                    </a:lnL>
                    <a:lnR>
                      <a:noFill/>
                    </a:lnR>
                    <a:lnT>
                      <a:noFill/>
                    </a:lnT>
                    <a:lnB>
                      <a:noFill/>
                    </a:lnB>
                    <a:lnTlToBr>
                      <a:noFill/>
                    </a:lnTlToBr>
                    <a:lnBlToTr>
                      <a:noFill/>
                    </a:lnBlToTr>
                    <a:solidFill>
                      <a:srgbClr val="80008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7</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red</a:t>
                      </a:r>
                    </a:p>
                  </a:txBody>
                  <a:tcPr horzOverflow="overflow">
                    <a:lnL cap="flat">
                      <a:noFill/>
                    </a:lnL>
                    <a:lnR>
                      <a:noFill/>
                    </a:lnR>
                    <a:lnT>
                      <a:noFill/>
                    </a:lnT>
                    <a:lnB>
                      <a:noFill/>
                    </a:lnB>
                    <a:lnTlToBr>
                      <a:noFill/>
                    </a:lnTlToBr>
                    <a:lnBlToTr>
                      <a:noFill/>
                    </a:lnBlToTr>
                    <a:solidFill>
                      <a:srgbClr val="8000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 (2%)</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gray</a:t>
                      </a:r>
                    </a:p>
                  </a:txBody>
                  <a:tcPr horzOverflow="overflow">
                    <a:lnL>
                      <a:noFill/>
                    </a:lnL>
                    <a:lnR>
                      <a:noFill/>
                    </a:lnR>
                    <a:lnT>
                      <a:noFill/>
                    </a:lnT>
                    <a:lnB>
                      <a:noFill/>
                    </a:lnB>
                    <a:lnTlToBr>
                      <a:noFill/>
                    </a:lnTlToBr>
                    <a:lnBlToTr>
                      <a:noFill/>
                    </a:lnBlToTr>
                    <a:solidFill>
                      <a:srgbClr val="777777"/>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8</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orange</a:t>
                      </a:r>
                    </a:p>
                  </a:txBody>
                  <a:tcPr horzOverflow="overflow">
                    <a:lnL cap="flat">
                      <a:noFill/>
                    </a:lnL>
                    <a:lnR>
                      <a:noFill/>
                    </a:lnR>
                    <a:lnT>
                      <a:noFill/>
                    </a:lnT>
                    <a:lnB>
                      <a:noFill/>
                    </a:lnB>
                    <a:lnTlToBr>
                      <a:noFill/>
                    </a:lnTlToBr>
                    <a:lnBlToTr>
                      <a:noFill/>
                    </a:lnBlToTr>
                    <a:solidFill>
                      <a:srgbClr val="FF99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3</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white</a:t>
                      </a: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9</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cap="flat">
                      <a:noFill/>
                    </a:lnL>
                    <a:lnR>
                      <a:noFill/>
                    </a:lnR>
                    <a:lnT>
                      <a:noFill/>
                    </a:lnT>
                    <a:lnB>
                      <a:noFill/>
                    </a:lnB>
                    <a:lnTlToBr>
                      <a:noFill/>
                    </a:lnTlToBr>
                    <a:lnBlToTr>
                      <a:noFill/>
                    </a:lnBlToTr>
                    <a:solidFill>
                      <a:srgbClr val="FFFF66"/>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4</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silver</a:t>
                      </a:r>
                    </a:p>
                  </a:txBody>
                  <a:tcPr horzOverflow="overflow">
                    <a:lnL>
                      <a:noFill/>
                    </a:lnL>
                    <a:lnR>
                      <a:noFill/>
                    </a:lnR>
                    <a:lnT>
                      <a:noFill/>
                    </a:lnT>
                    <a:lnB>
                      <a:noFill/>
                    </a:lnB>
                    <a:lnTlToBr>
                      <a:noFill/>
                    </a:lnTlToBr>
                    <a:lnBlToTr>
                      <a:noFill/>
                    </a:lnBlToTr>
                    <a:solidFill>
                      <a:srgbClr val="75818B"/>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 (10%)</a:t>
                      </a:r>
                    </a:p>
                  </a:txBody>
                  <a:tcPr horzOverflow="overflow">
                    <a:lnL>
                      <a:noFill/>
                    </a:lnL>
                    <a:lnR cap="flat">
                      <a:noFill/>
                    </a:lnR>
                    <a:lnT>
                      <a:noFill/>
                    </a:lnT>
                    <a:lnB>
                      <a:noFill/>
                    </a:lnB>
                    <a:lnTlToBr>
                      <a:noFill/>
                    </a:lnTlToBr>
                    <a:lnBlToTr>
                      <a:noFill/>
                    </a:lnBlToTr>
                    <a:noFill/>
                  </a:tcPr>
                </a:tc>
              </a:tr>
              <a:tr h="334963">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green</a:t>
                      </a:r>
                    </a:p>
                  </a:txBody>
                  <a:tcPr horzOverflow="overflow">
                    <a:lnL cap="flat">
                      <a:noFill/>
                    </a:lnL>
                    <a:lnR>
                      <a:noFill/>
                    </a:lnR>
                    <a:lnT>
                      <a:noFill/>
                    </a:lnT>
                    <a:lnB>
                      <a:noFill/>
                    </a:lnB>
                    <a:lnTlToBr>
                      <a:noFill/>
                    </a:lnTlToBr>
                    <a:lnBlToTr>
                      <a:noFill/>
                    </a:lnBlToTr>
                    <a:solidFill>
                      <a:srgbClr val="0066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5</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gold</a:t>
                      </a:r>
                    </a:p>
                  </a:txBody>
                  <a:tcPr horzOverflow="overflow">
                    <a:lnL>
                      <a:noFill/>
                    </a:lnL>
                    <a:lnR>
                      <a:noFill/>
                    </a:lnR>
                    <a:lnT>
                      <a:noFill/>
                    </a:lnT>
                    <a:lnB>
                      <a:noFill/>
                    </a:lnB>
                    <a:lnTlToBr>
                      <a:noFill/>
                    </a:lnTlToBr>
                    <a:lnBlToTr>
                      <a:noFill/>
                    </a:lnBlToTr>
                    <a:solidFill>
                      <a:srgbClr val="ACA964"/>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-1 (5%)</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1600" b="0" i="0" u="none" strike="noStrike" cap="none" normalizeH="0" baseline="0" smtClean="0">
                        <a:ln>
                          <a:noFill/>
                        </a:ln>
                        <a:solidFill>
                          <a:srgbClr val="FFFFFF"/>
                        </a:solidFill>
                        <a:effectLst/>
                        <a:latin typeface="Times New Roman" pitchFamily="18"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1600" b="1" i="0" u="none" strike="noStrike" cap="none" normalizeH="0" baseline="0" smtClean="0">
                        <a:ln>
                          <a:noFill/>
                        </a:ln>
                        <a:solidFill>
                          <a:schemeClr val="bg2"/>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None</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(20%)</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5"/>
          <p:cNvSpPr>
            <a:spLocks noGrp="1"/>
          </p:cNvSpPr>
          <p:nvPr>
            <p:ph type="dt" sz="half" idx="10"/>
          </p:nvPr>
        </p:nvSpPr>
        <p:spPr/>
        <p:txBody>
          <a:bodyPr/>
          <a:lstStyle/>
          <a:p>
            <a:r>
              <a:rPr lang="en-US"/>
              <a:t>ECEN 301</a:t>
            </a:r>
          </a:p>
        </p:txBody>
      </p:sp>
      <p:sp>
        <p:nvSpPr>
          <p:cNvPr id="31" name="Footer Placeholder 6"/>
          <p:cNvSpPr>
            <a:spLocks noGrp="1"/>
          </p:cNvSpPr>
          <p:nvPr>
            <p:ph type="ftr" sz="quarter" idx="11"/>
          </p:nvPr>
        </p:nvSpPr>
        <p:spPr/>
        <p:txBody>
          <a:bodyPr/>
          <a:lstStyle/>
          <a:p>
            <a:r>
              <a:rPr lang="en-US"/>
              <a:t>Discussion #4 – Ohm’s Law</a:t>
            </a:r>
          </a:p>
        </p:txBody>
      </p:sp>
      <p:sp>
        <p:nvSpPr>
          <p:cNvPr id="32" name="Slide Number Placeholder 7"/>
          <p:cNvSpPr>
            <a:spLocks noGrp="1"/>
          </p:cNvSpPr>
          <p:nvPr>
            <p:ph type="sldNum" sz="quarter" idx="12"/>
          </p:nvPr>
        </p:nvSpPr>
        <p:spPr/>
        <p:txBody>
          <a:bodyPr/>
          <a:lstStyle/>
          <a:p>
            <a:pPr lvl="1"/>
            <a:fld id="{389E92D5-D789-42E1-971D-5CDEACB722B2}" type="slidenum">
              <a:rPr lang="en-US"/>
              <a:pPr lvl="1"/>
              <a:t>13</a:t>
            </a:fld>
            <a:endParaRPr lang="en-US"/>
          </a:p>
        </p:txBody>
      </p:sp>
      <p:sp>
        <p:nvSpPr>
          <p:cNvPr id="340994" name="Rectangle 2"/>
          <p:cNvSpPr>
            <a:spLocks noGrp="1" noChangeArrowheads="1"/>
          </p:cNvSpPr>
          <p:nvPr>
            <p:ph type="title"/>
          </p:nvPr>
        </p:nvSpPr>
        <p:spPr/>
        <p:txBody>
          <a:bodyPr/>
          <a:lstStyle/>
          <a:p>
            <a:r>
              <a:rPr lang="en-US"/>
              <a:t>Ohm’s Law</a:t>
            </a:r>
          </a:p>
        </p:txBody>
      </p:sp>
      <p:sp>
        <p:nvSpPr>
          <p:cNvPr id="340995" name="Rectangle 3"/>
          <p:cNvSpPr>
            <a:spLocks noGrp="1" noChangeArrowheads="1"/>
          </p:cNvSpPr>
          <p:nvPr>
            <p:ph type="body" sz="half" idx="1"/>
          </p:nvPr>
        </p:nvSpPr>
        <p:spPr>
          <a:xfrm>
            <a:off x="406400" y="1333500"/>
            <a:ext cx="8051800" cy="1409700"/>
          </a:xfrm>
        </p:spPr>
        <p:txBody>
          <a:bodyPr/>
          <a:lstStyle/>
          <a:p>
            <a:r>
              <a:rPr lang="en-US"/>
              <a:t>The voltage across an element is directly proportional to the current flow through it</a:t>
            </a:r>
          </a:p>
        </p:txBody>
      </p:sp>
      <p:graphicFrame>
        <p:nvGraphicFramePr>
          <p:cNvPr id="340998" name="Object 6"/>
          <p:cNvGraphicFramePr>
            <a:graphicFrameLocks noChangeAspect="1"/>
          </p:cNvGraphicFramePr>
          <p:nvPr>
            <p:ph sz="quarter" idx="3"/>
          </p:nvPr>
        </p:nvGraphicFramePr>
        <p:xfrm>
          <a:off x="2286000" y="2667000"/>
          <a:ext cx="1371600" cy="533400"/>
        </p:xfrm>
        <a:graphic>
          <a:graphicData uri="http://schemas.openxmlformats.org/presentationml/2006/ole">
            <p:oleObj spid="_x0000_s340998" name="Equation" r:id="rId3" imgW="457200" imgH="177480" progId="Equation.3">
              <p:embed/>
            </p:oleObj>
          </a:graphicData>
        </a:graphic>
      </p:graphicFrame>
      <p:graphicFrame>
        <p:nvGraphicFramePr>
          <p:cNvPr id="341000" name="Object 8"/>
          <p:cNvGraphicFramePr>
            <a:graphicFrameLocks noChangeAspect="1"/>
          </p:cNvGraphicFramePr>
          <p:nvPr/>
        </p:nvGraphicFramePr>
        <p:xfrm>
          <a:off x="4895850" y="2590800"/>
          <a:ext cx="1485900" cy="533400"/>
        </p:xfrm>
        <a:graphic>
          <a:graphicData uri="http://schemas.openxmlformats.org/presentationml/2006/ole">
            <p:oleObj spid="_x0000_s341000" name="Equation" r:id="rId4" imgW="495000" imgH="177480" progId="Equation.3">
              <p:embed/>
            </p:oleObj>
          </a:graphicData>
        </a:graphic>
      </p:graphicFrame>
      <p:sp>
        <p:nvSpPr>
          <p:cNvPr id="341002" name="Text Box 10"/>
          <p:cNvSpPr txBox="1">
            <a:spLocks noChangeArrowheads="1"/>
          </p:cNvSpPr>
          <p:nvPr/>
        </p:nvSpPr>
        <p:spPr bwMode="auto">
          <a:xfrm>
            <a:off x="4038600" y="2971800"/>
            <a:ext cx="501650" cy="366713"/>
          </a:xfrm>
          <a:prstGeom prst="rect">
            <a:avLst/>
          </a:prstGeom>
          <a:noFill/>
          <a:ln w="12700">
            <a:noFill/>
            <a:miter lim="800000"/>
            <a:headEnd type="none" w="lg" len="lg"/>
            <a:tailEnd type="none" w="lg" len="lg"/>
          </a:ln>
          <a:effectLst/>
        </p:spPr>
        <p:txBody>
          <a:bodyPr wrap="none">
            <a:spAutoFit/>
          </a:bodyPr>
          <a:lstStyle/>
          <a:p>
            <a:r>
              <a:rPr lang="en-US"/>
              <a:t>OR</a:t>
            </a:r>
          </a:p>
        </p:txBody>
      </p:sp>
      <p:grpSp>
        <p:nvGrpSpPr>
          <p:cNvPr id="341004" name="Group 12"/>
          <p:cNvGrpSpPr>
            <a:grpSpLocks/>
          </p:cNvGrpSpPr>
          <p:nvPr/>
        </p:nvGrpSpPr>
        <p:grpSpPr bwMode="auto">
          <a:xfrm>
            <a:off x="2092325" y="3892550"/>
            <a:ext cx="938213" cy="1814513"/>
            <a:chOff x="1812" y="2112"/>
            <a:chExt cx="591" cy="1143"/>
          </a:xfrm>
        </p:grpSpPr>
        <p:sp>
          <p:nvSpPr>
            <p:cNvPr id="341005" name="Oval 13"/>
            <p:cNvSpPr>
              <a:spLocks noChangeArrowheads="1"/>
            </p:cNvSpPr>
            <p:nvPr/>
          </p:nvSpPr>
          <p:spPr bwMode="auto">
            <a:xfrm rot="16200000">
              <a:off x="2107" y="3190"/>
              <a:ext cx="66" cy="64"/>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41006" name="Oval 14"/>
            <p:cNvSpPr>
              <a:spLocks noChangeArrowheads="1"/>
            </p:cNvSpPr>
            <p:nvPr/>
          </p:nvSpPr>
          <p:spPr bwMode="auto">
            <a:xfrm rot="16200000">
              <a:off x="2095" y="2110"/>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cxnSp>
          <p:nvCxnSpPr>
            <p:cNvPr id="341007" name="AutoShape 15"/>
            <p:cNvCxnSpPr>
              <a:cxnSpLocks noChangeShapeType="1"/>
              <a:endCxn id="341005" idx="6"/>
            </p:cNvCxnSpPr>
            <p:nvPr/>
          </p:nvCxnSpPr>
          <p:spPr bwMode="auto">
            <a:xfrm>
              <a:off x="2137" y="2927"/>
              <a:ext cx="3" cy="262"/>
            </a:xfrm>
            <a:prstGeom prst="straightConnector1">
              <a:avLst/>
            </a:prstGeom>
            <a:noFill/>
            <a:ln w="12700">
              <a:solidFill>
                <a:schemeClr val="tx1"/>
              </a:solidFill>
              <a:round/>
              <a:headEnd type="none" w="lg" len="lg"/>
              <a:tailEnd type="none" w="lg" len="lg"/>
            </a:ln>
            <a:effectLst/>
          </p:spPr>
        </p:cxnSp>
        <p:cxnSp>
          <p:nvCxnSpPr>
            <p:cNvPr id="341008" name="AutoShape 16"/>
            <p:cNvCxnSpPr>
              <a:cxnSpLocks noChangeShapeType="1"/>
              <a:stCxn id="341006" idx="2"/>
            </p:cNvCxnSpPr>
            <p:nvPr/>
          </p:nvCxnSpPr>
          <p:spPr bwMode="auto">
            <a:xfrm>
              <a:off x="2128" y="2178"/>
              <a:ext cx="0" cy="322"/>
            </a:xfrm>
            <a:prstGeom prst="straightConnector1">
              <a:avLst/>
            </a:prstGeom>
            <a:noFill/>
            <a:ln w="12700">
              <a:solidFill>
                <a:schemeClr val="tx1"/>
              </a:solidFill>
              <a:round/>
              <a:headEnd type="none" w="lg" len="lg"/>
              <a:tailEnd type="none" w="lg" len="lg"/>
            </a:ln>
            <a:effectLst/>
          </p:spPr>
        </p:cxnSp>
        <p:grpSp>
          <p:nvGrpSpPr>
            <p:cNvPr id="341009" name="Group 17"/>
            <p:cNvGrpSpPr>
              <a:grpSpLocks/>
            </p:cNvGrpSpPr>
            <p:nvPr/>
          </p:nvGrpSpPr>
          <p:grpSpPr bwMode="auto">
            <a:xfrm rot="-10800000">
              <a:off x="2074" y="2512"/>
              <a:ext cx="112" cy="287"/>
              <a:chOff x="3450" y="2313"/>
              <a:chExt cx="111" cy="216"/>
            </a:xfrm>
          </p:grpSpPr>
          <p:sp>
            <p:nvSpPr>
              <p:cNvPr id="341010"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41011"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41012"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41013"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41014"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41015"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41016"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341017" name="AutoShape 25"/>
            <p:cNvCxnSpPr>
              <a:cxnSpLocks noChangeShapeType="1"/>
              <a:stCxn id="341010" idx="0"/>
            </p:cNvCxnSpPr>
            <p:nvPr/>
          </p:nvCxnSpPr>
          <p:spPr bwMode="auto">
            <a:xfrm rot="16200000" flipH="1">
              <a:off x="2073" y="2864"/>
              <a:ext cx="129" cy="0"/>
            </a:xfrm>
            <a:prstGeom prst="straightConnector1">
              <a:avLst/>
            </a:prstGeom>
            <a:noFill/>
            <a:ln w="12700">
              <a:solidFill>
                <a:schemeClr val="tx1"/>
              </a:solidFill>
              <a:round/>
              <a:headEnd type="none" w="lg" len="lg"/>
              <a:tailEnd type="none" w="lg" len="lg"/>
            </a:ln>
            <a:effectLst/>
          </p:spPr>
        </p:cxnSp>
        <p:cxnSp>
          <p:nvCxnSpPr>
            <p:cNvPr id="341018" name="AutoShape 26"/>
            <p:cNvCxnSpPr>
              <a:cxnSpLocks noChangeShapeType="1"/>
              <a:stCxn id="341012" idx="1"/>
            </p:cNvCxnSpPr>
            <p:nvPr/>
          </p:nvCxnSpPr>
          <p:spPr bwMode="auto">
            <a:xfrm flipV="1">
              <a:off x="2128" y="2416"/>
              <a:ext cx="0" cy="96"/>
            </a:xfrm>
            <a:prstGeom prst="straightConnector1">
              <a:avLst/>
            </a:prstGeom>
            <a:noFill/>
            <a:ln w="12700">
              <a:solidFill>
                <a:schemeClr val="tx1"/>
              </a:solidFill>
              <a:round/>
              <a:headEnd type="none" w="lg" len="lg"/>
              <a:tailEnd type="none" w="lg" len="lg"/>
            </a:ln>
            <a:effectLst/>
          </p:spPr>
        </p:cxnSp>
        <p:sp>
          <p:nvSpPr>
            <p:cNvPr id="341019" name="Text Box 27"/>
            <p:cNvSpPr txBox="1">
              <a:spLocks noChangeArrowheads="1"/>
            </p:cNvSpPr>
            <p:nvPr/>
          </p:nvSpPr>
          <p:spPr bwMode="auto">
            <a:xfrm>
              <a:off x="2206" y="2352"/>
              <a:ext cx="197"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v</a:t>
              </a:r>
            </a:p>
            <a:p>
              <a:r>
                <a:rPr lang="en-US"/>
                <a:t>_</a:t>
              </a:r>
            </a:p>
          </p:txBody>
        </p:sp>
        <p:sp>
          <p:nvSpPr>
            <p:cNvPr id="341020" name="Text Box 28"/>
            <p:cNvSpPr txBox="1">
              <a:spLocks noChangeArrowheads="1"/>
            </p:cNvSpPr>
            <p:nvPr/>
          </p:nvSpPr>
          <p:spPr bwMode="auto">
            <a:xfrm>
              <a:off x="1844" y="2553"/>
              <a:ext cx="220" cy="231"/>
            </a:xfrm>
            <a:prstGeom prst="rect">
              <a:avLst/>
            </a:prstGeom>
            <a:noFill/>
            <a:ln w="12700">
              <a:noFill/>
              <a:miter lim="800000"/>
              <a:headEnd type="none" w="lg" len="lg"/>
              <a:tailEnd type="none" w="lg" len="lg"/>
            </a:ln>
            <a:effectLst/>
          </p:spPr>
          <p:txBody>
            <a:bodyPr wrap="none">
              <a:spAutoFit/>
            </a:bodyPr>
            <a:lstStyle/>
            <a:p>
              <a:r>
                <a:rPr lang="en-US" b="1"/>
                <a:t>R</a:t>
              </a:r>
            </a:p>
          </p:txBody>
        </p:sp>
        <p:sp>
          <p:nvSpPr>
            <p:cNvPr id="341021" name="Line 29"/>
            <p:cNvSpPr>
              <a:spLocks noChangeShapeType="1"/>
            </p:cNvSpPr>
            <p:nvPr/>
          </p:nvSpPr>
          <p:spPr bwMode="auto">
            <a:xfrm>
              <a:off x="2016" y="2178"/>
              <a:ext cx="0" cy="271"/>
            </a:xfrm>
            <a:prstGeom prst="line">
              <a:avLst/>
            </a:prstGeom>
            <a:noFill/>
            <a:ln w="12700">
              <a:solidFill>
                <a:schemeClr val="tx1"/>
              </a:solidFill>
              <a:round/>
              <a:headEnd type="none" w="lg" len="lg"/>
              <a:tailEnd type="stealth" w="lg" len="lg"/>
            </a:ln>
            <a:effectLst/>
          </p:spPr>
          <p:txBody>
            <a:bodyPr/>
            <a:lstStyle/>
            <a:p>
              <a:endParaRPr lang="en-US"/>
            </a:p>
          </p:txBody>
        </p:sp>
        <p:sp>
          <p:nvSpPr>
            <p:cNvPr id="341022" name="Text Box 30"/>
            <p:cNvSpPr txBox="1">
              <a:spLocks noChangeArrowheads="1"/>
            </p:cNvSpPr>
            <p:nvPr/>
          </p:nvSpPr>
          <p:spPr bwMode="auto">
            <a:xfrm>
              <a:off x="1812" y="2184"/>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grpSp>
        <p:nvGrpSpPr>
          <p:cNvPr id="341025" name="Group 33"/>
          <p:cNvGrpSpPr>
            <a:grpSpLocks/>
          </p:cNvGrpSpPr>
          <p:nvPr/>
        </p:nvGrpSpPr>
        <p:grpSpPr bwMode="auto">
          <a:xfrm>
            <a:off x="4537075" y="3633788"/>
            <a:ext cx="3157538" cy="2527300"/>
            <a:chOff x="2858" y="2289"/>
            <a:chExt cx="1989" cy="1592"/>
          </a:xfrm>
        </p:grpSpPr>
        <p:graphicFrame>
          <p:nvGraphicFramePr>
            <p:cNvPr id="341003" name="Object 11"/>
            <p:cNvGraphicFramePr>
              <a:graphicFrameLocks noChangeAspect="1"/>
            </p:cNvGraphicFramePr>
            <p:nvPr/>
          </p:nvGraphicFramePr>
          <p:xfrm>
            <a:off x="2858" y="2289"/>
            <a:ext cx="1989" cy="1592"/>
          </p:xfrm>
          <a:graphic>
            <a:graphicData uri="http://schemas.openxmlformats.org/presentationml/2006/ole">
              <p:oleObj spid="_x0000_s341003" name="Chart" r:id="rId5" imgW="8448713" imgH="6762674" progId="Excel.Sheet.8">
                <p:embed followColorScheme="full"/>
              </p:oleObj>
            </a:graphicData>
          </a:graphic>
        </p:graphicFrame>
        <p:sp>
          <p:nvSpPr>
            <p:cNvPr id="341023" name="AutoShape 31"/>
            <p:cNvSpPr>
              <a:spLocks noChangeArrowheads="1"/>
            </p:cNvSpPr>
            <p:nvPr/>
          </p:nvSpPr>
          <p:spPr bwMode="auto">
            <a:xfrm flipH="1">
              <a:off x="3895" y="2710"/>
              <a:ext cx="425" cy="314"/>
            </a:xfrm>
            <a:prstGeom prst="rtTriangle">
              <a:avLst/>
            </a:prstGeom>
            <a:noFill/>
            <a:ln w="19050">
              <a:solidFill>
                <a:schemeClr val="tx1"/>
              </a:solidFill>
              <a:miter lim="800000"/>
              <a:headEnd type="none" w="lg" len="lg"/>
              <a:tailEnd type="none" w="lg" len="lg"/>
            </a:ln>
            <a:effectLst/>
          </p:spPr>
          <p:txBody>
            <a:bodyPr wrap="none" anchor="ctr"/>
            <a:lstStyle/>
            <a:p>
              <a:endParaRPr lang="en-US"/>
            </a:p>
          </p:txBody>
        </p:sp>
        <p:sp>
          <p:nvSpPr>
            <p:cNvPr id="341024" name="Text Box 32"/>
            <p:cNvSpPr txBox="1">
              <a:spLocks noChangeArrowheads="1"/>
            </p:cNvSpPr>
            <p:nvPr/>
          </p:nvSpPr>
          <p:spPr bwMode="auto">
            <a:xfrm>
              <a:off x="3796" y="2601"/>
              <a:ext cx="332" cy="231"/>
            </a:xfrm>
            <a:prstGeom prst="rect">
              <a:avLst/>
            </a:prstGeom>
            <a:noFill/>
            <a:ln w="12700">
              <a:noFill/>
              <a:miter lim="800000"/>
              <a:headEnd type="none" w="lg" len="lg"/>
              <a:tailEnd type="none" w="lg" len="lg"/>
            </a:ln>
            <a:effectLst/>
          </p:spPr>
          <p:txBody>
            <a:bodyPr wrap="none">
              <a:spAutoFit/>
            </a:bodyPr>
            <a:lstStyle/>
            <a:p>
              <a:r>
                <a:rPr lang="en-US" b="1"/>
                <a:t>1/R</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p:cNvSpPr>
            <a:spLocks noGrp="1"/>
          </p:cNvSpPr>
          <p:nvPr>
            <p:ph type="dt" sz="half" idx="10"/>
          </p:nvPr>
        </p:nvSpPr>
        <p:spPr/>
        <p:txBody>
          <a:bodyPr/>
          <a:lstStyle/>
          <a:p>
            <a:r>
              <a:rPr lang="en-US"/>
              <a:t>ECEN 301</a:t>
            </a:r>
          </a:p>
        </p:txBody>
      </p:sp>
      <p:sp>
        <p:nvSpPr>
          <p:cNvPr id="7" name="Footer Placeholder 5"/>
          <p:cNvSpPr>
            <a:spLocks noGrp="1"/>
          </p:cNvSpPr>
          <p:nvPr>
            <p:ph type="ftr" sz="quarter" idx="11"/>
          </p:nvPr>
        </p:nvSpPr>
        <p:spPr/>
        <p:txBody>
          <a:bodyPr/>
          <a:lstStyle/>
          <a:p>
            <a:r>
              <a:rPr lang="en-US"/>
              <a:t>Discussion #4 – Ohm’s Law</a:t>
            </a:r>
          </a:p>
        </p:txBody>
      </p:sp>
      <p:sp>
        <p:nvSpPr>
          <p:cNvPr id="8" name="Slide Number Placeholder 6"/>
          <p:cNvSpPr>
            <a:spLocks noGrp="1"/>
          </p:cNvSpPr>
          <p:nvPr>
            <p:ph type="sldNum" sz="quarter" idx="12"/>
          </p:nvPr>
        </p:nvSpPr>
        <p:spPr/>
        <p:txBody>
          <a:bodyPr/>
          <a:lstStyle/>
          <a:p>
            <a:pPr lvl="1"/>
            <a:fld id="{DC248970-8EF0-4014-9844-8B3B11F5A9DD}" type="slidenum">
              <a:rPr lang="en-US"/>
              <a:pPr lvl="1"/>
              <a:t>14</a:t>
            </a:fld>
            <a:endParaRPr lang="en-US"/>
          </a:p>
        </p:txBody>
      </p:sp>
      <p:sp>
        <p:nvSpPr>
          <p:cNvPr id="379906" name="Rectangle 2"/>
          <p:cNvSpPr>
            <a:spLocks noGrp="1" noChangeArrowheads="1"/>
          </p:cNvSpPr>
          <p:nvPr>
            <p:ph type="title"/>
          </p:nvPr>
        </p:nvSpPr>
        <p:spPr/>
        <p:txBody>
          <a:bodyPr/>
          <a:lstStyle/>
          <a:p>
            <a:r>
              <a:rPr lang="en-US"/>
              <a:t>Ohm’s Law</a:t>
            </a:r>
          </a:p>
        </p:txBody>
      </p:sp>
      <p:sp>
        <p:nvSpPr>
          <p:cNvPr id="379907" name="Rectangle 3"/>
          <p:cNvSpPr>
            <a:spLocks noGrp="1" noChangeArrowheads="1"/>
          </p:cNvSpPr>
          <p:nvPr>
            <p:ph type="body" sz="half" idx="1"/>
          </p:nvPr>
        </p:nvSpPr>
        <p:spPr>
          <a:xfrm>
            <a:off x="406400" y="1333500"/>
            <a:ext cx="8204200" cy="1409700"/>
          </a:xfrm>
        </p:spPr>
        <p:txBody>
          <a:bodyPr/>
          <a:lstStyle/>
          <a:p>
            <a:r>
              <a:rPr lang="en-US" sz="2800"/>
              <a:t>Ohm’s law is only a </a:t>
            </a:r>
            <a:r>
              <a:rPr lang="en-US" sz="2800" b="1" u="sng"/>
              <a:t>simplification</a:t>
            </a:r>
          </a:p>
          <a:p>
            <a:pPr lvl="1"/>
            <a:r>
              <a:rPr lang="en-US" sz="2400"/>
              <a:t>Ohm’s law is not applicable:</a:t>
            </a:r>
          </a:p>
          <a:p>
            <a:pPr lvl="2"/>
            <a:r>
              <a:rPr lang="en-US" sz="2000"/>
              <a:t>At high voltages or currents</a:t>
            </a:r>
          </a:p>
          <a:p>
            <a:pPr lvl="2"/>
            <a:r>
              <a:rPr lang="en-US" sz="2000"/>
              <a:t>At high frequencies</a:t>
            </a:r>
          </a:p>
          <a:p>
            <a:pPr lvl="2"/>
            <a:r>
              <a:rPr lang="en-US" sz="2000"/>
              <a:t>Over long distances</a:t>
            </a:r>
          </a:p>
          <a:p>
            <a:pPr lvl="2"/>
            <a:r>
              <a:rPr lang="en-US" sz="2000"/>
              <a:t>For some materials</a:t>
            </a:r>
          </a:p>
        </p:txBody>
      </p:sp>
      <p:graphicFrame>
        <p:nvGraphicFramePr>
          <p:cNvPr id="379908" name="Object 4"/>
          <p:cNvGraphicFramePr>
            <a:graphicFrameLocks noChangeAspect="1"/>
          </p:cNvGraphicFramePr>
          <p:nvPr>
            <p:ph sz="half" idx="2"/>
          </p:nvPr>
        </p:nvGraphicFramePr>
        <p:xfrm>
          <a:off x="4572000" y="3276600"/>
          <a:ext cx="4329113" cy="2798763"/>
        </p:xfrm>
        <a:graphic>
          <a:graphicData uri="http://schemas.openxmlformats.org/presentationml/2006/ole">
            <p:oleObj spid="_x0000_s379908" name="Equation" r:id="rId3" imgW="2552400" imgH="1650960" progId="Equation.3">
              <p:embed/>
            </p:oleObj>
          </a:graphicData>
        </a:graphic>
      </p:graphicFrame>
      <p:sp>
        <p:nvSpPr>
          <p:cNvPr id="379910" name="Text Box 6"/>
          <p:cNvSpPr txBox="1">
            <a:spLocks noChangeArrowheads="1"/>
          </p:cNvSpPr>
          <p:nvPr/>
        </p:nvSpPr>
        <p:spPr bwMode="auto">
          <a:xfrm>
            <a:off x="914400" y="4495800"/>
            <a:ext cx="3263900" cy="958850"/>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r>
              <a:rPr lang="en-US" sz="2800">
                <a:solidFill>
                  <a:schemeClr val="bg2"/>
                </a:solidFill>
              </a:rPr>
              <a:t>For our class </a:t>
            </a:r>
            <a:r>
              <a:rPr lang="en-US" sz="2800" b="1">
                <a:solidFill>
                  <a:schemeClr val="bg2"/>
                </a:solidFill>
              </a:rPr>
              <a:t>Ohm’s law</a:t>
            </a:r>
            <a:r>
              <a:rPr lang="en-US" sz="2800">
                <a:solidFill>
                  <a:schemeClr val="bg2"/>
                </a:solidFill>
              </a:rPr>
              <a:t> will apply!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a:t>ECEN 301</a:t>
            </a:r>
          </a:p>
        </p:txBody>
      </p:sp>
      <p:sp>
        <p:nvSpPr>
          <p:cNvPr id="9" name="Footer Placeholder 4"/>
          <p:cNvSpPr>
            <a:spLocks noGrp="1"/>
          </p:cNvSpPr>
          <p:nvPr>
            <p:ph type="ftr" sz="quarter" idx="11"/>
          </p:nvPr>
        </p:nvSpPr>
        <p:spPr/>
        <p:txBody>
          <a:bodyPr/>
          <a:lstStyle/>
          <a:p>
            <a:r>
              <a:rPr lang="en-US"/>
              <a:t>Discussion #4 – Ohm’s Law</a:t>
            </a:r>
          </a:p>
        </p:txBody>
      </p:sp>
      <p:sp>
        <p:nvSpPr>
          <p:cNvPr id="10" name="Slide Number Placeholder 5"/>
          <p:cNvSpPr>
            <a:spLocks noGrp="1"/>
          </p:cNvSpPr>
          <p:nvPr>
            <p:ph type="sldNum" sz="quarter" idx="12"/>
          </p:nvPr>
        </p:nvSpPr>
        <p:spPr/>
        <p:txBody>
          <a:bodyPr/>
          <a:lstStyle/>
          <a:p>
            <a:pPr lvl="1"/>
            <a:fld id="{71702912-C494-4211-A9DD-55D622B3A69D}" type="slidenum">
              <a:rPr lang="en-US"/>
              <a:pPr lvl="1"/>
              <a:t>15</a:t>
            </a:fld>
            <a:endParaRPr lang="en-US"/>
          </a:p>
        </p:txBody>
      </p:sp>
      <p:sp>
        <p:nvSpPr>
          <p:cNvPr id="372741" name="Rectangle 5"/>
          <p:cNvSpPr>
            <a:spLocks noGrp="1" noChangeArrowheads="1"/>
          </p:cNvSpPr>
          <p:nvPr>
            <p:ph type="title"/>
          </p:nvPr>
        </p:nvSpPr>
        <p:spPr/>
        <p:txBody>
          <a:bodyPr/>
          <a:lstStyle/>
          <a:p>
            <a:r>
              <a:rPr lang="en-US"/>
              <a:t>Ohm’s Law</a:t>
            </a:r>
          </a:p>
        </p:txBody>
      </p:sp>
      <p:sp>
        <p:nvSpPr>
          <p:cNvPr id="372746" name="Rectangle 10"/>
          <p:cNvSpPr>
            <a:spLocks noGrp="1" noChangeArrowheads="1"/>
          </p:cNvSpPr>
          <p:nvPr>
            <p:ph type="body" idx="1"/>
          </p:nvPr>
        </p:nvSpPr>
        <p:spPr>
          <a:xfrm>
            <a:off x="406400" y="1333500"/>
            <a:ext cx="8356600" cy="952500"/>
          </a:xfrm>
        </p:spPr>
        <p:txBody>
          <a:bodyPr/>
          <a:lstStyle/>
          <a:p>
            <a:r>
              <a:rPr lang="en-US"/>
              <a:t>Ohm’s Law only applies to a portion of an electrical element’s the </a:t>
            </a:r>
            <a:r>
              <a:rPr lang="en-US" b="1" i="1"/>
              <a:t>i</a:t>
            </a:r>
            <a:r>
              <a:rPr lang="en-US"/>
              <a:t>–</a:t>
            </a:r>
            <a:r>
              <a:rPr lang="en-US" b="1"/>
              <a:t>v</a:t>
            </a:r>
            <a:r>
              <a:rPr lang="en-US"/>
              <a:t> graph</a:t>
            </a:r>
          </a:p>
        </p:txBody>
      </p:sp>
      <p:grpSp>
        <p:nvGrpSpPr>
          <p:cNvPr id="372745" name="Group 9"/>
          <p:cNvGrpSpPr>
            <a:grpSpLocks/>
          </p:cNvGrpSpPr>
          <p:nvPr/>
        </p:nvGrpSpPr>
        <p:grpSpPr bwMode="auto">
          <a:xfrm>
            <a:off x="1828800" y="2514600"/>
            <a:ext cx="5632450" cy="3581400"/>
            <a:chOff x="1008" y="672"/>
            <a:chExt cx="3548" cy="2485"/>
          </a:xfrm>
        </p:grpSpPr>
        <p:graphicFrame>
          <p:nvGraphicFramePr>
            <p:cNvPr id="372740" name="Object 4"/>
            <p:cNvGraphicFramePr>
              <a:graphicFrameLocks noChangeAspect="1"/>
            </p:cNvGraphicFramePr>
            <p:nvPr/>
          </p:nvGraphicFramePr>
          <p:xfrm>
            <a:off x="1008" y="672"/>
            <a:ext cx="3548" cy="2485"/>
          </p:xfrm>
          <a:graphic>
            <a:graphicData uri="http://schemas.openxmlformats.org/presentationml/2006/ole">
              <p:oleObj spid="_x0000_s372740" name="Chart" r:id="rId3" imgW="6105677" imgH="4276649" progId="Excel.Sheet.8">
                <p:embed followColorScheme="full"/>
              </p:oleObj>
            </a:graphicData>
          </a:graphic>
        </p:graphicFrame>
        <p:sp>
          <p:nvSpPr>
            <p:cNvPr id="372743" name="Line 7"/>
            <p:cNvSpPr>
              <a:spLocks noChangeShapeType="1"/>
            </p:cNvSpPr>
            <p:nvPr/>
          </p:nvSpPr>
          <p:spPr bwMode="auto">
            <a:xfrm flipV="1">
              <a:off x="2085" y="1019"/>
              <a:ext cx="0" cy="1957"/>
            </a:xfrm>
            <a:prstGeom prst="line">
              <a:avLst/>
            </a:prstGeom>
            <a:noFill/>
            <a:ln w="28575">
              <a:solidFill>
                <a:schemeClr val="tx1"/>
              </a:solidFill>
              <a:prstDash val="dash"/>
              <a:round/>
              <a:headEnd type="none" w="lg" len="lg"/>
              <a:tailEnd type="none" w="lg" len="lg"/>
            </a:ln>
            <a:effectLst/>
          </p:spPr>
          <p:txBody>
            <a:bodyPr/>
            <a:lstStyle/>
            <a:p>
              <a:endParaRPr lang="en-US"/>
            </a:p>
          </p:txBody>
        </p:sp>
        <p:sp>
          <p:nvSpPr>
            <p:cNvPr id="372744" name="Line 8"/>
            <p:cNvSpPr>
              <a:spLocks noChangeShapeType="1"/>
            </p:cNvSpPr>
            <p:nvPr/>
          </p:nvSpPr>
          <p:spPr bwMode="auto">
            <a:xfrm flipV="1">
              <a:off x="3474" y="1019"/>
              <a:ext cx="0" cy="1957"/>
            </a:xfrm>
            <a:prstGeom prst="line">
              <a:avLst/>
            </a:prstGeom>
            <a:noFill/>
            <a:ln w="28575">
              <a:solidFill>
                <a:schemeClr val="tx1"/>
              </a:solidFill>
              <a:prstDash val="dash"/>
              <a:round/>
              <a:headEnd type="none" w="lg" len="lg"/>
              <a:tailEnd type="none" w="lg" len="lg"/>
            </a:ln>
            <a:effectLst/>
          </p:spPr>
          <p:txBody>
            <a:bodyPr/>
            <a:lstStyle/>
            <a:p>
              <a:endParaRPr lang="en-US"/>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4"/>
          <p:cNvSpPr>
            <a:spLocks noGrp="1"/>
          </p:cNvSpPr>
          <p:nvPr>
            <p:ph type="dt" sz="half" idx="10"/>
          </p:nvPr>
        </p:nvSpPr>
        <p:spPr/>
        <p:txBody>
          <a:bodyPr/>
          <a:lstStyle/>
          <a:p>
            <a:r>
              <a:rPr lang="en-US"/>
              <a:t>ECEN 301</a:t>
            </a:r>
          </a:p>
        </p:txBody>
      </p:sp>
      <p:sp>
        <p:nvSpPr>
          <p:cNvPr id="9" name="Footer Placeholder 5"/>
          <p:cNvSpPr>
            <a:spLocks noGrp="1"/>
          </p:cNvSpPr>
          <p:nvPr>
            <p:ph type="ftr" sz="quarter" idx="11"/>
          </p:nvPr>
        </p:nvSpPr>
        <p:spPr/>
        <p:txBody>
          <a:bodyPr/>
          <a:lstStyle/>
          <a:p>
            <a:r>
              <a:rPr lang="en-US"/>
              <a:t>Discussion #4 – Ohm’s Law</a:t>
            </a:r>
          </a:p>
        </p:txBody>
      </p:sp>
      <p:sp>
        <p:nvSpPr>
          <p:cNvPr id="10" name="Slide Number Placeholder 6"/>
          <p:cNvSpPr>
            <a:spLocks noGrp="1"/>
          </p:cNvSpPr>
          <p:nvPr>
            <p:ph type="sldNum" sz="quarter" idx="12"/>
          </p:nvPr>
        </p:nvSpPr>
        <p:spPr/>
        <p:txBody>
          <a:bodyPr/>
          <a:lstStyle/>
          <a:p>
            <a:pPr lvl="1"/>
            <a:fld id="{6CD28467-B573-4009-9012-221513C74541}" type="slidenum">
              <a:rPr lang="en-US"/>
              <a:pPr lvl="1"/>
              <a:t>16</a:t>
            </a:fld>
            <a:endParaRPr lang="en-US"/>
          </a:p>
        </p:txBody>
      </p:sp>
      <p:sp>
        <p:nvSpPr>
          <p:cNvPr id="376834" name="Rectangle 2"/>
          <p:cNvSpPr>
            <a:spLocks noGrp="1" noChangeArrowheads="1"/>
          </p:cNvSpPr>
          <p:nvPr>
            <p:ph type="title"/>
          </p:nvPr>
        </p:nvSpPr>
        <p:spPr/>
        <p:txBody>
          <a:bodyPr/>
          <a:lstStyle/>
          <a:p>
            <a:r>
              <a:rPr lang="en-US"/>
              <a:t>Ohm’s Law</a:t>
            </a:r>
          </a:p>
        </p:txBody>
      </p:sp>
      <p:sp>
        <p:nvSpPr>
          <p:cNvPr id="376835" name="Rectangle 3"/>
          <p:cNvSpPr>
            <a:spLocks noGrp="1" noChangeArrowheads="1"/>
          </p:cNvSpPr>
          <p:nvPr>
            <p:ph type="body" sz="half" idx="1"/>
          </p:nvPr>
        </p:nvSpPr>
        <p:spPr>
          <a:xfrm>
            <a:off x="406400" y="1333500"/>
            <a:ext cx="8356600" cy="1409700"/>
          </a:xfrm>
        </p:spPr>
        <p:txBody>
          <a:bodyPr/>
          <a:lstStyle/>
          <a:p>
            <a:r>
              <a:rPr lang="en-US" sz="2800" b="1" u="sng"/>
              <a:t>Example3</a:t>
            </a:r>
            <a:r>
              <a:rPr lang="en-US" sz="2800"/>
              <a:t>: What is the resistance of the element with the following </a:t>
            </a:r>
            <a:r>
              <a:rPr lang="en-US" sz="2800" b="1" i="1"/>
              <a:t>i</a:t>
            </a:r>
            <a:r>
              <a:rPr lang="en-US" sz="2800"/>
              <a:t>–</a:t>
            </a:r>
            <a:r>
              <a:rPr lang="en-US" sz="2800" b="1"/>
              <a:t>v</a:t>
            </a:r>
            <a:r>
              <a:rPr lang="en-US" sz="2800"/>
              <a:t> characteristic?</a:t>
            </a:r>
          </a:p>
        </p:txBody>
      </p:sp>
      <p:grpSp>
        <p:nvGrpSpPr>
          <p:cNvPr id="376836" name="Group 4"/>
          <p:cNvGrpSpPr>
            <a:grpSpLocks/>
          </p:cNvGrpSpPr>
          <p:nvPr/>
        </p:nvGrpSpPr>
        <p:grpSpPr bwMode="auto">
          <a:xfrm>
            <a:off x="0" y="2514600"/>
            <a:ext cx="5632450" cy="3581400"/>
            <a:chOff x="1008" y="672"/>
            <a:chExt cx="3548" cy="2485"/>
          </a:xfrm>
        </p:grpSpPr>
        <p:graphicFrame>
          <p:nvGraphicFramePr>
            <p:cNvPr id="376837" name="Object 5"/>
            <p:cNvGraphicFramePr>
              <a:graphicFrameLocks noChangeAspect="1"/>
            </p:cNvGraphicFramePr>
            <p:nvPr/>
          </p:nvGraphicFramePr>
          <p:xfrm>
            <a:off x="1008" y="672"/>
            <a:ext cx="3548" cy="2485"/>
          </p:xfrm>
          <a:graphic>
            <a:graphicData uri="http://schemas.openxmlformats.org/presentationml/2006/ole">
              <p:oleObj spid="_x0000_s376837" name="Chart" r:id="rId3" imgW="6105677" imgH="4276649" progId="Excel.Sheet.8">
                <p:embed followColorScheme="full"/>
              </p:oleObj>
            </a:graphicData>
          </a:graphic>
        </p:graphicFrame>
        <p:sp>
          <p:nvSpPr>
            <p:cNvPr id="376838" name="Line 6"/>
            <p:cNvSpPr>
              <a:spLocks noChangeShapeType="1"/>
            </p:cNvSpPr>
            <p:nvPr/>
          </p:nvSpPr>
          <p:spPr bwMode="auto">
            <a:xfrm flipV="1">
              <a:off x="2085" y="1019"/>
              <a:ext cx="0" cy="1957"/>
            </a:xfrm>
            <a:prstGeom prst="line">
              <a:avLst/>
            </a:prstGeom>
            <a:noFill/>
            <a:ln w="28575">
              <a:solidFill>
                <a:schemeClr val="tx1"/>
              </a:solidFill>
              <a:prstDash val="dash"/>
              <a:round/>
              <a:headEnd type="none" w="lg" len="lg"/>
              <a:tailEnd type="none" w="lg" len="lg"/>
            </a:ln>
            <a:effectLst/>
          </p:spPr>
          <p:txBody>
            <a:bodyPr/>
            <a:lstStyle/>
            <a:p>
              <a:endParaRPr lang="en-US"/>
            </a:p>
          </p:txBody>
        </p:sp>
        <p:sp>
          <p:nvSpPr>
            <p:cNvPr id="376839" name="Line 7"/>
            <p:cNvSpPr>
              <a:spLocks noChangeShapeType="1"/>
            </p:cNvSpPr>
            <p:nvPr/>
          </p:nvSpPr>
          <p:spPr bwMode="auto">
            <a:xfrm flipV="1">
              <a:off x="3474" y="1019"/>
              <a:ext cx="0" cy="1957"/>
            </a:xfrm>
            <a:prstGeom prst="line">
              <a:avLst/>
            </a:prstGeom>
            <a:noFill/>
            <a:ln w="28575">
              <a:solidFill>
                <a:schemeClr val="tx1"/>
              </a:solidFill>
              <a:prstDash val="dash"/>
              <a:round/>
              <a:headEnd type="none" w="lg" len="lg"/>
              <a:tailEnd type="none" w="lg" len="lg"/>
            </a:ln>
            <a:effectLst/>
          </p:spPr>
          <p:txBody>
            <a:bodyPr/>
            <a:lstStyle/>
            <a:p>
              <a:endParaRPr lang="en-US"/>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4"/>
          <p:cNvSpPr>
            <a:spLocks noGrp="1"/>
          </p:cNvSpPr>
          <p:nvPr>
            <p:ph type="dt" sz="half" idx="10"/>
          </p:nvPr>
        </p:nvSpPr>
        <p:spPr/>
        <p:txBody>
          <a:bodyPr/>
          <a:lstStyle/>
          <a:p>
            <a:r>
              <a:rPr lang="en-US"/>
              <a:t>ECEN 301</a:t>
            </a:r>
          </a:p>
        </p:txBody>
      </p:sp>
      <p:sp>
        <p:nvSpPr>
          <p:cNvPr id="12" name="Footer Placeholder 5"/>
          <p:cNvSpPr>
            <a:spLocks noGrp="1"/>
          </p:cNvSpPr>
          <p:nvPr>
            <p:ph type="ftr" sz="quarter" idx="11"/>
          </p:nvPr>
        </p:nvSpPr>
        <p:spPr/>
        <p:txBody>
          <a:bodyPr/>
          <a:lstStyle/>
          <a:p>
            <a:r>
              <a:rPr lang="en-US"/>
              <a:t>Discussion #4 – Ohm’s Law</a:t>
            </a:r>
          </a:p>
        </p:txBody>
      </p:sp>
      <p:sp>
        <p:nvSpPr>
          <p:cNvPr id="13" name="Slide Number Placeholder 6"/>
          <p:cNvSpPr>
            <a:spLocks noGrp="1"/>
          </p:cNvSpPr>
          <p:nvPr>
            <p:ph type="sldNum" sz="quarter" idx="12"/>
          </p:nvPr>
        </p:nvSpPr>
        <p:spPr/>
        <p:txBody>
          <a:bodyPr/>
          <a:lstStyle/>
          <a:p>
            <a:pPr lvl="1"/>
            <a:fld id="{6017EDF3-F115-40EA-A955-37AC7F59B1A0}" type="slidenum">
              <a:rPr lang="en-US"/>
              <a:pPr lvl="1"/>
              <a:t>17</a:t>
            </a:fld>
            <a:endParaRPr lang="en-US"/>
          </a:p>
        </p:txBody>
      </p:sp>
      <p:sp>
        <p:nvSpPr>
          <p:cNvPr id="378882" name="Rectangle 2"/>
          <p:cNvSpPr>
            <a:spLocks noGrp="1" noChangeArrowheads="1"/>
          </p:cNvSpPr>
          <p:nvPr>
            <p:ph type="title"/>
          </p:nvPr>
        </p:nvSpPr>
        <p:spPr/>
        <p:txBody>
          <a:bodyPr/>
          <a:lstStyle/>
          <a:p>
            <a:r>
              <a:rPr lang="en-US"/>
              <a:t>Ohm’s Law</a:t>
            </a:r>
          </a:p>
        </p:txBody>
      </p:sp>
      <p:sp>
        <p:nvSpPr>
          <p:cNvPr id="378883" name="Rectangle 3"/>
          <p:cNvSpPr>
            <a:spLocks noGrp="1" noChangeArrowheads="1"/>
          </p:cNvSpPr>
          <p:nvPr>
            <p:ph type="body" sz="half" idx="1"/>
          </p:nvPr>
        </p:nvSpPr>
        <p:spPr>
          <a:xfrm>
            <a:off x="406400" y="1333500"/>
            <a:ext cx="8356600" cy="1409700"/>
          </a:xfrm>
        </p:spPr>
        <p:txBody>
          <a:bodyPr/>
          <a:lstStyle/>
          <a:p>
            <a:r>
              <a:rPr lang="en-US" sz="2800" b="1" u="sng"/>
              <a:t>Example3</a:t>
            </a:r>
            <a:r>
              <a:rPr lang="en-US" sz="2800"/>
              <a:t>: What is the resistance of the element with the following </a:t>
            </a:r>
            <a:r>
              <a:rPr lang="en-US" sz="2800" b="1" i="1"/>
              <a:t>i</a:t>
            </a:r>
            <a:r>
              <a:rPr lang="en-US" sz="2800"/>
              <a:t>–</a:t>
            </a:r>
            <a:r>
              <a:rPr lang="en-US" sz="2800" b="1"/>
              <a:t>v</a:t>
            </a:r>
            <a:r>
              <a:rPr lang="en-US" sz="2800"/>
              <a:t> characteristic?</a:t>
            </a:r>
          </a:p>
        </p:txBody>
      </p:sp>
      <p:grpSp>
        <p:nvGrpSpPr>
          <p:cNvPr id="378884" name="Group 4"/>
          <p:cNvGrpSpPr>
            <a:grpSpLocks/>
          </p:cNvGrpSpPr>
          <p:nvPr/>
        </p:nvGrpSpPr>
        <p:grpSpPr bwMode="auto">
          <a:xfrm>
            <a:off x="0" y="2514600"/>
            <a:ext cx="5632450" cy="3581400"/>
            <a:chOff x="1008" y="672"/>
            <a:chExt cx="3548" cy="2485"/>
          </a:xfrm>
        </p:grpSpPr>
        <p:graphicFrame>
          <p:nvGraphicFramePr>
            <p:cNvPr id="378885" name="Object 5"/>
            <p:cNvGraphicFramePr>
              <a:graphicFrameLocks noChangeAspect="1"/>
            </p:cNvGraphicFramePr>
            <p:nvPr/>
          </p:nvGraphicFramePr>
          <p:xfrm>
            <a:off x="1008" y="672"/>
            <a:ext cx="3548" cy="2485"/>
          </p:xfrm>
          <a:graphic>
            <a:graphicData uri="http://schemas.openxmlformats.org/presentationml/2006/ole">
              <p:oleObj spid="_x0000_s378885" name="Chart" r:id="rId3" imgW="6105677" imgH="4276649" progId="Excel.Sheet.8">
                <p:embed followColorScheme="full"/>
              </p:oleObj>
            </a:graphicData>
          </a:graphic>
        </p:graphicFrame>
        <p:sp>
          <p:nvSpPr>
            <p:cNvPr id="378886" name="Line 6"/>
            <p:cNvSpPr>
              <a:spLocks noChangeShapeType="1"/>
            </p:cNvSpPr>
            <p:nvPr/>
          </p:nvSpPr>
          <p:spPr bwMode="auto">
            <a:xfrm flipV="1">
              <a:off x="2085" y="1019"/>
              <a:ext cx="0" cy="1957"/>
            </a:xfrm>
            <a:prstGeom prst="line">
              <a:avLst/>
            </a:prstGeom>
            <a:noFill/>
            <a:ln w="28575">
              <a:solidFill>
                <a:schemeClr val="tx1"/>
              </a:solidFill>
              <a:prstDash val="dash"/>
              <a:round/>
              <a:headEnd type="none" w="lg" len="lg"/>
              <a:tailEnd type="none" w="lg" len="lg"/>
            </a:ln>
            <a:effectLst/>
          </p:spPr>
          <p:txBody>
            <a:bodyPr/>
            <a:lstStyle/>
            <a:p>
              <a:endParaRPr lang="en-US"/>
            </a:p>
          </p:txBody>
        </p:sp>
        <p:sp>
          <p:nvSpPr>
            <p:cNvPr id="378887" name="Line 7"/>
            <p:cNvSpPr>
              <a:spLocks noChangeShapeType="1"/>
            </p:cNvSpPr>
            <p:nvPr/>
          </p:nvSpPr>
          <p:spPr bwMode="auto">
            <a:xfrm flipV="1">
              <a:off x="3474" y="1019"/>
              <a:ext cx="0" cy="1957"/>
            </a:xfrm>
            <a:prstGeom prst="line">
              <a:avLst/>
            </a:prstGeom>
            <a:noFill/>
            <a:ln w="28575">
              <a:solidFill>
                <a:schemeClr val="tx1"/>
              </a:solidFill>
              <a:prstDash val="dash"/>
              <a:round/>
              <a:headEnd type="none" w="lg" len="lg"/>
              <a:tailEnd type="none" w="lg" len="lg"/>
            </a:ln>
            <a:effectLst/>
          </p:spPr>
          <p:txBody>
            <a:bodyPr/>
            <a:lstStyle/>
            <a:p>
              <a:endParaRPr lang="en-US"/>
            </a:p>
          </p:txBody>
        </p:sp>
      </p:grpSp>
      <p:graphicFrame>
        <p:nvGraphicFramePr>
          <p:cNvPr id="378888" name="Object 8"/>
          <p:cNvGraphicFramePr>
            <a:graphicFrameLocks noChangeAspect="1"/>
          </p:cNvGraphicFramePr>
          <p:nvPr>
            <p:ph sz="half" idx="2"/>
          </p:nvPr>
        </p:nvGraphicFramePr>
        <p:xfrm>
          <a:off x="6188075" y="2286000"/>
          <a:ext cx="1870075" cy="3738563"/>
        </p:xfrm>
        <a:graphic>
          <a:graphicData uri="http://schemas.openxmlformats.org/presentationml/2006/ole">
            <p:oleObj spid="_x0000_s378888" name="Equation" r:id="rId4" imgW="1054080" imgH="2108160" progId="Equation.3">
              <p:embed/>
            </p:oleObj>
          </a:graphicData>
        </a:graphic>
      </p:graphicFrame>
      <p:sp>
        <p:nvSpPr>
          <p:cNvPr id="378889" name="AutoShape 9"/>
          <p:cNvSpPr>
            <a:spLocks noChangeArrowheads="1"/>
          </p:cNvSpPr>
          <p:nvPr/>
        </p:nvSpPr>
        <p:spPr bwMode="auto">
          <a:xfrm flipH="1">
            <a:off x="3192463" y="3449638"/>
            <a:ext cx="709612" cy="638175"/>
          </a:xfrm>
          <a:prstGeom prst="rtTriangle">
            <a:avLst/>
          </a:prstGeom>
          <a:noFill/>
          <a:ln w="38100">
            <a:solidFill>
              <a:schemeClr val="tx1"/>
            </a:solidFill>
            <a:miter lim="800000"/>
            <a:headEnd type="none" w="lg" len="lg"/>
            <a:tailEnd type="none" w="lg" len="lg"/>
          </a:ln>
          <a:effectLst/>
        </p:spPr>
        <p:txBody>
          <a:bodyPr wrap="none" anchor="ctr"/>
          <a:lstStyle/>
          <a:p>
            <a:endParaRPr lang="en-US"/>
          </a:p>
        </p:txBody>
      </p:sp>
      <p:sp>
        <p:nvSpPr>
          <p:cNvPr id="378890" name="Text Box 10"/>
          <p:cNvSpPr txBox="1">
            <a:spLocks noChangeArrowheads="1"/>
          </p:cNvSpPr>
          <p:nvPr/>
        </p:nvSpPr>
        <p:spPr bwMode="auto">
          <a:xfrm>
            <a:off x="3054350" y="3390900"/>
            <a:ext cx="527050" cy="366713"/>
          </a:xfrm>
          <a:prstGeom prst="rect">
            <a:avLst/>
          </a:prstGeom>
          <a:noFill/>
          <a:ln w="12700">
            <a:noFill/>
            <a:miter lim="800000"/>
            <a:headEnd type="none" w="lg" len="lg"/>
            <a:tailEnd type="none" w="lg" len="lg"/>
          </a:ln>
          <a:effectLst/>
        </p:spPr>
        <p:txBody>
          <a:bodyPr wrap="none">
            <a:spAutoFit/>
          </a:bodyPr>
          <a:lstStyle/>
          <a:p>
            <a:r>
              <a:rPr lang="en-US"/>
              <a:t>1/</a:t>
            </a:r>
            <a:r>
              <a:rPr lang="en-US" b="1"/>
              <a:t>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r>
              <a:rPr lang="en-US"/>
              <a:t>ECEN 301</a:t>
            </a:r>
          </a:p>
        </p:txBody>
      </p:sp>
      <p:sp>
        <p:nvSpPr>
          <p:cNvPr id="7" name="Footer Placeholder 6"/>
          <p:cNvSpPr>
            <a:spLocks noGrp="1"/>
          </p:cNvSpPr>
          <p:nvPr>
            <p:ph type="ftr" sz="quarter" idx="11"/>
          </p:nvPr>
        </p:nvSpPr>
        <p:spPr/>
        <p:txBody>
          <a:bodyPr/>
          <a:lstStyle/>
          <a:p>
            <a:r>
              <a:rPr lang="en-US"/>
              <a:t>Discussion #4 – Ohm’s Law</a:t>
            </a:r>
          </a:p>
        </p:txBody>
      </p:sp>
      <p:sp>
        <p:nvSpPr>
          <p:cNvPr id="8" name="Slide Number Placeholder 7"/>
          <p:cNvSpPr>
            <a:spLocks noGrp="1"/>
          </p:cNvSpPr>
          <p:nvPr>
            <p:ph type="sldNum" sz="quarter" idx="12"/>
          </p:nvPr>
        </p:nvSpPr>
        <p:spPr/>
        <p:txBody>
          <a:bodyPr/>
          <a:lstStyle/>
          <a:p>
            <a:pPr lvl="1"/>
            <a:fld id="{EBDCA1E3-EFE0-4C5E-B18B-CCFD70E91ADD}" type="slidenum">
              <a:rPr lang="en-US"/>
              <a:pPr lvl="1"/>
              <a:t>18</a:t>
            </a:fld>
            <a:endParaRPr lang="en-US"/>
          </a:p>
        </p:txBody>
      </p:sp>
      <p:sp>
        <p:nvSpPr>
          <p:cNvPr id="357378" name="Rectangle 2"/>
          <p:cNvSpPr>
            <a:spLocks noGrp="1" noChangeArrowheads="1"/>
          </p:cNvSpPr>
          <p:nvPr>
            <p:ph type="title"/>
          </p:nvPr>
        </p:nvSpPr>
        <p:spPr/>
        <p:txBody>
          <a:bodyPr/>
          <a:lstStyle/>
          <a:p>
            <a:r>
              <a:rPr lang="en-US"/>
              <a:t>Power Rating</a:t>
            </a:r>
          </a:p>
        </p:txBody>
      </p:sp>
      <p:sp>
        <p:nvSpPr>
          <p:cNvPr id="357379" name="Rectangle 3"/>
          <p:cNvSpPr>
            <a:spLocks noGrp="1" noChangeArrowheads="1"/>
          </p:cNvSpPr>
          <p:nvPr>
            <p:ph type="body" sz="half" idx="1"/>
          </p:nvPr>
        </p:nvSpPr>
        <p:spPr>
          <a:xfrm>
            <a:off x="406400" y="1333500"/>
            <a:ext cx="8204200" cy="1358900"/>
          </a:xfrm>
        </p:spPr>
        <p:txBody>
          <a:bodyPr/>
          <a:lstStyle/>
          <a:p>
            <a:r>
              <a:rPr lang="en-US" sz="2800" b="1" u="sng"/>
              <a:t>power rating</a:t>
            </a:r>
            <a:r>
              <a:rPr lang="en-US" sz="2800"/>
              <a:t>: maximum allowable power dissipation</a:t>
            </a:r>
          </a:p>
          <a:p>
            <a:pPr lvl="1"/>
            <a:r>
              <a:rPr lang="en-US" sz="2400"/>
              <a:t>Common power rating is ¼ W </a:t>
            </a:r>
          </a:p>
        </p:txBody>
      </p:sp>
      <p:graphicFrame>
        <p:nvGraphicFramePr>
          <p:cNvPr id="357466" name="Object 90"/>
          <p:cNvGraphicFramePr>
            <a:graphicFrameLocks noChangeAspect="1"/>
          </p:cNvGraphicFramePr>
          <p:nvPr>
            <p:ph sz="quarter" idx="3"/>
          </p:nvPr>
        </p:nvGraphicFramePr>
        <p:xfrm>
          <a:off x="3722688" y="2579688"/>
          <a:ext cx="1398587" cy="2098675"/>
        </p:xfrm>
        <a:graphic>
          <a:graphicData uri="http://schemas.openxmlformats.org/presentationml/2006/ole">
            <p:oleObj spid="_x0000_s357466" name="Equation" r:id="rId3" imgW="583920" imgH="876240" progId="Equation.3">
              <p:embed/>
            </p:oleObj>
          </a:graphicData>
        </a:graphic>
      </p:graphicFrame>
      <p:sp>
        <p:nvSpPr>
          <p:cNvPr id="357469" name="Rectangle 93"/>
          <p:cNvSpPr>
            <a:spLocks noChangeArrowheads="1"/>
          </p:cNvSpPr>
          <p:nvPr/>
        </p:nvSpPr>
        <p:spPr bwMode="auto">
          <a:xfrm>
            <a:off x="406400" y="4876800"/>
            <a:ext cx="8204200" cy="1219200"/>
          </a:xfrm>
          <a:prstGeom prst="rect">
            <a:avLst/>
          </a:prstGeom>
          <a:noFill/>
          <a:ln w="9525">
            <a:noFill/>
            <a:miter lim="800000"/>
            <a:headEnd/>
            <a:tailEnd/>
          </a:ln>
          <a:effectLst/>
        </p:spPr>
        <p:txBody>
          <a:bodyPr lIns="92075" tIns="46038" rIns="92075" bIns="46038"/>
          <a:lstStyle/>
          <a:p>
            <a:pPr marL="342900" indent="-342900" algn="l">
              <a:spcBef>
                <a:spcPct val="20000"/>
              </a:spcBef>
              <a:buClr>
                <a:srgbClr val="ACA964"/>
              </a:buClr>
              <a:buFont typeface="Monotype Sorts" pitchFamily="2" charset="2"/>
              <a:buChar char="u"/>
            </a:pPr>
            <a:r>
              <a:rPr lang="en-US" sz="2800">
                <a:solidFill>
                  <a:schemeClr val="bg2"/>
                </a:solidFill>
              </a:rPr>
              <a:t>Exceeding the power rating for an electrical element will cause the element to </a:t>
            </a:r>
            <a:r>
              <a:rPr lang="en-US" sz="2800" b="1">
                <a:solidFill>
                  <a:schemeClr val="bg2"/>
                </a:solidFill>
              </a:rPr>
              <a:t>burn up</a:t>
            </a:r>
            <a:r>
              <a:rPr lang="en-US" sz="2800">
                <a:solidFill>
                  <a:schemeClr val="bg2"/>
                </a:solidFill>
              </a:rPr>
              <a:t>! </a:t>
            </a:r>
          </a:p>
          <a:p>
            <a:pPr marL="742950" lvl="1" indent="-285750" algn="l">
              <a:spcBef>
                <a:spcPct val="20000"/>
              </a:spcBef>
              <a:buClr>
                <a:srgbClr val="ACA964"/>
              </a:buClr>
              <a:buFont typeface="Monotype Sorts" pitchFamily="2" charset="2"/>
              <a:buChar char="Ù"/>
            </a:pPr>
            <a:r>
              <a:rPr lang="en-US" sz="2400" u="sng">
                <a:solidFill>
                  <a:schemeClr val="bg2"/>
                </a:solidFill>
              </a:rPr>
              <a:t>Always consider power ratings!!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Date Placeholder 5"/>
          <p:cNvSpPr>
            <a:spLocks noGrp="1"/>
          </p:cNvSpPr>
          <p:nvPr>
            <p:ph type="dt" sz="half" idx="10"/>
          </p:nvPr>
        </p:nvSpPr>
        <p:spPr/>
        <p:txBody>
          <a:bodyPr/>
          <a:lstStyle/>
          <a:p>
            <a:r>
              <a:rPr lang="en-US"/>
              <a:t>ECEN 301</a:t>
            </a:r>
          </a:p>
        </p:txBody>
      </p:sp>
      <p:sp>
        <p:nvSpPr>
          <p:cNvPr id="59" name="Footer Placeholder 6"/>
          <p:cNvSpPr>
            <a:spLocks noGrp="1"/>
          </p:cNvSpPr>
          <p:nvPr>
            <p:ph type="ftr" sz="quarter" idx="11"/>
          </p:nvPr>
        </p:nvSpPr>
        <p:spPr/>
        <p:txBody>
          <a:bodyPr/>
          <a:lstStyle/>
          <a:p>
            <a:r>
              <a:rPr lang="en-US"/>
              <a:t>Discussion #4 – Ohm’s Law</a:t>
            </a:r>
          </a:p>
        </p:txBody>
      </p:sp>
      <p:sp>
        <p:nvSpPr>
          <p:cNvPr id="60" name="Slide Number Placeholder 7"/>
          <p:cNvSpPr>
            <a:spLocks noGrp="1"/>
          </p:cNvSpPr>
          <p:nvPr>
            <p:ph type="sldNum" sz="quarter" idx="12"/>
          </p:nvPr>
        </p:nvSpPr>
        <p:spPr/>
        <p:txBody>
          <a:bodyPr/>
          <a:lstStyle/>
          <a:p>
            <a:pPr lvl="1"/>
            <a:fld id="{B8E13C13-5521-459A-83C8-F0B9AF719244}" type="slidenum">
              <a:rPr lang="en-US"/>
              <a:pPr lvl="1"/>
              <a:t>19</a:t>
            </a:fld>
            <a:endParaRPr lang="en-US"/>
          </a:p>
        </p:txBody>
      </p:sp>
      <p:sp>
        <p:nvSpPr>
          <p:cNvPr id="358402" name="Rectangle 2"/>
          <p:cNvSpPr>
            <a:spLocks noGrp="1" noChangeArrowheads="1"/>
          </p:cNvSpPr>
          <p:nvPr>
            <p:ph type="title"/>
          </p:nvPr>
        </p:nvSpPr>
        <p:spPr/>
        <p:txBody>
          <a:bodyPr/>
          <a:lstStyle/>
          <a:p>
            <a:r>
              <a:rPr lang="en-US"/>
              <a:t>Power Rating</a:t>
            </a:r>
          </a:p>
        </p:txBody>
      </p:sp>
      <p:sp>
        <p:nvSpPr>
          <p:cNvPr id="358403" name="Rectangle 3"/>
          <p:cNvSpPr>
            <a:spLocks noGrp="1" noChangeArrowheads="1"/>
          </p:cNvSpPr>
          <p:nvPr>
            <p:ph type="body" sz="half" idx="1"/>
          </p:nvPr>
        </p:nvSpPr>
        <p:spPr>
          <a:xfrm>
            <a:off x="406400" y="1333500"/>
            <a:ext cx="8356600" cy="876300"/>
          </a:xfrm>
        </p:spPr>
        <p:txBody>
          <a:bodyPr/>
          <a:lstStyle/>
          <a:p>
            <a:pPr>
              <a:lnSpc>
                <a:spcPct val="90000"/>
              </a:lnSpc>
            </a:pPr>
            <a:r>
              <a:rPr lang="en-US" sz="2800" b="1" u="sng"/>
              <a:t>Example4</a:t>
            </a:r>
            <a:r>
              <a:rPr lang="en-US" sz="2800"/>
              <a:t>: With a ¼ W rating, what is the minimum resistor size (</a:t>
            </a:r>
            <a:r>
              <a:rPr lang="en-US" sz="2800" b="1"/>
              <a:t>R</a:t>
            </a:r>
            <a:r>
              <a:rPr lang="en-US" sz="2800"/>
              <a:t>) that can be used in the following:</a:t>
            </a:r>
          </a:p>
        </p:txBody>
      </p:sp>
      <p:grpSp>
        <p:nvGrpSpPr>
          <p:cNvPr id="358516" name="Group 116"/>
          <p:cNvGrpSpPr>
            <a:grpSpLocks/>
          </p:cNvGrpSpPr>
          <p:nvPr/>
        </p:nvGrpSpPr>
        <p:grpSpPr bwMode="auto">
          <a:xfrm>
            <a:off x="596900" y="2409825"/>
            <a:ext cx="2755900" cy="1476375"/>
            <a:chOff x="256" y="1737"/>
            <a:chExt cx="1736" cy="930"/>
          </a:xfrm>
        </p:grpSpPr>
        <p:grpSp>
          <p:nvGrpSpPr>
            <p:cNvPr id="358405" name="Group 5"/>
            <p:cNvGrpSpPr>
              <a:grpSpLocks/>
            </p:cNvGrpSpPr>
            <p:nvPr/>
          </p:nvGrpSpPr>
          <p:grpSpPr bwMode="auto">
            <a:xfrm>
              <a:off x="256" y="2071"/>
              <a:ext cx="631" cy="328"/>
              <a:chOff x="1584" y="2299"/>
              <a:chExt cx="631" cy="328"/>
            </a:xfrm>
          </p:grpSpPr>
          <p:sp>
            <p:nvSpPr>
              <p:cNvPr id="358406" name="Text Box 6"/>
              <p:cNvSpPr txBox="1">
                <a:spLocks noChangeArrowheads="1"/>
              </p:cNvSpPr>
              <p:nvPr/>
            </p:nvSpPr>
            <p:spPr bwMode="auto">
              <a:xfrm>
                <a:off x="1584" y="2365"/>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58407" name="Oval 7"/>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58408" name="Text Box 8"/>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58409" name="Text Box 9"/>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358410" name="AutoShape 10"/>
            <p:cNvCxnSpPr>
              <a:cxnSpLocks noChangeShapeType="1"/>
              <a:stCxn id="358408" idx="0"/>
              <a:endCxn id="358411" idx="2"/>
            </p:cNvCxnSpPr>
            <p:nvPr/>
          </p:nvCxnSpPr>
          <p:spPr bwMode="auto">
            <a:xfrm rot="16200000">
              <a:off x="858" y="1685"/>
              <a:ext cx="251" cy="522"/>
            </a:xfrm>
            <a:prstGeom prst="bentConnector2">
              <a:avLst/>
            </a:prstGeom>
            <a:noFill/>
            <a:ln w="12700">
              <a:solidFill>
                <a:schemeClr val="tx1"/>
              </a:solidFill>
              <a:miter lim="800000"/>
              <a:headEnd type="none" w="lg" len="lg"/>
              <a:tailEnd type="none" w="lg" len="lg"/>
            </a:ln>
            <a:effectLst/>
          </p:spPr>
        </p:cxnSp>
        <p:sp>
          <p:nvSpPr>
            <p:cNvPr id="358411" name="Oval 11"/>
            <p:cNvSpPr>
              <a:spLocks noChangeArrowheads="1"/>
            </p:cNvSpPr>
            <p:nvPr/>
          </p:nvSpPr>
          <p:spPr bwMode="auto">
            <a:xfrm>
              <a:off x="1245" y="178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58412" name="AutoShape 12"/>
            <p:cNvCxnSpPr>
              <a:cxnSpLocks noChangeShapeType="1"/>
              <a:stCxn id="358407" idx="4"/>
              <a:endCxn id="358413" idx="2"/>
            </p:cNvCxnSpPr>
            <p:nvPr/>
          </p:nvCxnSpPr>
          <p:spPr bwMode="auto">
            <a:xfrm rot="16200000" flipH="1">
              <a:off x="868" y="2252"/>
              <a:ext cx="230" cy="524"/>
            </a:xfrm>
            <a:prstGeom prst="bentConnector2">
              <a:avLst/>
            </a:prstGeom>
            <a:noFill/>
            <a:ln w="12700">
              <a:solidFill>
                <a:schemeClr val="tx1"/>
              </a:solidFill>
              <a:miter lim="800000"/>
              <a:headEnd type="none" w="lg" len="lg"/>
              <a:tailEnd type="none" w="lg" len="lg"/>
            </a:ln>
            <a:effectLst/>
          </p:spPr>
        </p:cxnSp>
        <p:sp>
          <p:nvSpPr>
            <p:cNvPr id="358413" name="Oval 13"/>
            <p:cNvSpPr>
              <a:spLocks noChangeArrowheads="1"/>
            </p:cNvSpPr>
            <p:nvPr/>
          </p:nvSpPr>
          <p:spPr bwMode="auto">
            <a:xfrm>
              <a:off x="1245" y="25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58414" name="AutoShape 14"/>
            <p:cNvCxnSpPr>
              <a:cxnSpLocks noChangeShapeType="1"/>
              <a:stCxn id="358411" idx="6"/>
              <a:endCxn id="358425" idx="0"/>
            </p:cNvCxnSpPr>
            <p:nvPr/>
          </p:nvCxnSpPr>
          <p:spPr bwMode="auto">
            <a:xfrm>
              <a:off x="1328" y="1820"/>
              <a:ext cx="358" cy="274"/>
            </a:xfrm>
            <a:prstGeom prst="bentConnector2">
              <a:avLst/>
            </a:prstGeom>
            <a:noFill/>
            <a:ln w="12700">
              <a:solidFill>
                <a:schemeClr val="tx1"/>
              </a:solidFill>
              <a:miter lim="800000"/>
              <a:headEnd type="none" w="lg" len="lg"/>
              <a:tailEnd type="none" w="lg" len="lg"/>
            </a:ln>
            <a:effectLst/>
          </p:spPr>
        </p:cxnSp>
        <p:cxnSp>
          <p:nvCxnSpPr>
            <p:cNvPr id="358415" name="AutoShape 15"/>
            <p:cNvCxnSpPr>
              <a:cxnSpLocks noChangeShapeType="1"/>
              <a:stCxn id="358413" idx="6"/>
              <a:endCxn id="358427" idx="1"/>
            </p:cNvCxnSpPr>
            <p:nvPr/>
          </p:nvCxnSpPr>
          <p:spPr bwMode="auto">
            <a:xfrm flipV="1">
              <a:off x="1328" y="2310"/>
              <a:ext cx="367" cy="319"/>
            </a:xfrm>
            <a:prstGeom prst="bentConnector2">
              <a:avLst/>
            </a:prstGeom>
            <a:noFill/>
            <a:ln w="12700">
              <a:solidFill>
                <a:schemeClr val="tx1"/>
              </a:solidFill>
              <a:miter lim="800000"/>
              <a:headEnd type="none" w="lg" len="lg"/>
              <a:tailEnd type="none" w="lg" len="lg"/>
            </a:ln>
            <a:effectLst/>
          </p:spPr>
        </p:cxnSp>
        <p:grpSp>
          <p:nvGrpSpPr>
            <p:cNvPr id="358424" name="Group 24"/>
            <p:cNvGrpSpPr>
              <a:grpSpLocks/>
            </p:cNvGrpSpPr>
            <p:nvPr/>
          </p:nvGrpSpPr>
          <p:grpSpPr bwMode="auto">
            <a:xfrm>
              <a:off x="1638" y="2094"/>
              <a:ext cx="111" cy="216"/>
              <a:chOff x="3450" y="2313"/>
              <a:chExt cx="111" cy="216"/>
            </a:xfrm>
          </p:grpSpPr>
          <p:sp>
            <p:nvSpPr>
              <p:cNvPr id="358425" name="Line 2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58426" name="Line 2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58427" name="Line 2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58428" name="Line 2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58429" name="Line 2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58430" name="Line 3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58431" name="Line 3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358476" name="Line 76"/>
            <p:cNvSpPr>
              <a:spLocks noChangeShapeType="1"/>
            </p:cNvSpPr>
            <p:nvPr/>
          </p:nvSpPr>
          <p:spPr bwMode="auto">
            <a:xfrm flipV="1">
              <a:off x="672" y="1781"/>
              <a:ext cx="0" cy="235"/>
            </a:xfrm>
            <a:prstGeom prst="line">
              <a:avLst/>
            </a:prstGeom>
            <a:noFill/>
            <a:ln w="12700">
              <a:solidFill>
                <a:schemeClr val="tx1"/>
              </a:solidFill>
              <a:round/>
              <a:headEnd type="none" w="lg" len="lg"/>
              <a:tailEnd type="stealth" w="lg" len="lg"/>
            </a:ln>
            <a:effectLst/>
          </p:spPr>
          <p:txBody>
            <a:bodyPr/>
            <a:lstStyle/>
            <a:p>
              <a:endParaRPr lang="en-US"/>
            </a:p>
          </p:txBody>
        </p:sp>
        <p:sp>
          <p:nvSpPr>
            <p:cNvPr id="358477" name="Text Box 77"/>
            <p:cNvSpPr txBox="1">
              <a:spLocks noChangeArrowheads="1"/>
            </p:cNvSpPr>
            <p:nvPr/>
          </p:nvSpPr>
          <p:spPr bwMode="auto">
            <a:xfrm>
              <a:off x="468" y="1737"/>
              <a:ext cx="156" cy="231"/>
            </a:xfrm>
            <a:prstGeom prst="rect">
              <a:avLst/>
            </a:prstGeom>
            <a:noFill/>
            <a:ln w="12700">
              <a:noFill/>
              <a:miter lim="800000"/>
              <a:headEnd type="none" w="lg" len="lg"/>
              <a:tailEnd type="none" w="lg" len="lg"/>
            </a:ln>
            <a:effectLst/>
          </p:spPr>
          <p:txBody>
            <a:bodyPr wrap="none">
              <a:spAutoFit/>
            </a:bodyPr>
            <a:lstStyle/>
            <a:p>
              <a:r>
                <a:rPr lang="en-US" b="1" i="1"/>
                <a:t>i</a:t>
              </a:r>
              <a:endParaRPr lang="en-US" b="1" i="1" baseline="-25000"/>
            </a:p>
          </p:txBody>
        </p:sp>
        <p:sp>
          <p:nvSpPr>
            <p:cNvPr id="358490" name="Text Box 90"/>
            <p:cNvSpPr txBox="1">
              <a:spLocks noChangeArrowheads="1"/>
            </p:cNvSpPr>
            <p:nvPr/>
          </p:nvSpPr>
          <p:spPr bwMode="auto">
            <a:xfrm>
              <a:off x="1724" y="1909"/>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358491" name="Text Box 91"/>
            <p:cNvSpPr txBox="1">
              <a:spLocks noChangeArrowheads="1"/>
            </p:cNvSpPr>
            <p:nvPr/>
          </p:nvSpPr>
          <p:spPr bwMode="auto">
            <a:xfrm>
              <a:off x="887" y="2115"/>
              <a:ext cx="400" cy="231"/>
            </a:xfrm>
            <a:prstGeom prst="rect">
              <a:avLst/>
            </a:prstGeom>
            <a:noFill/>
            <a:ln w="12700">
              <a:noFill/>
              <a:miter lim="800000"/>
              <a:headEnd type="none" w="lg" len="lg"/>
              <a:tailEnd type="none" w="lg" len="lg"/>
            </a:ln>
            <a:effectLst/>
          </p:spPr>
          <p:txBody>
            <a:bodyPr wrap="none">
              <a:spAutoFit/>
            </a:bodyPr>
            <a:lstStyle/>
            <a:p>
              <a:r>
                <a:rPr lang="en-US"/>
                <a:t>1.5V</a:t>
              </a:r>
            </a:p>
          </p:txBody>
        </p:sp>
      </p:grpSp>
      <p:grpSp>
        <p:nvGrpSpPr>
          <p:cNvPr id="358526" name="Group 126"/>
          <p:cNvGrpSpPr>
            <a:grpSpLocks/>
          </p:cNvGrpSpPr>
          <p:nvPr/>
        </p:nvGrpSpPr>
        <p:grpSpPr bwMode="auto">
          <a:xfrm>
            <a:off x="330200" y="4041775"/>
            <a:ext cx="3251200" cy="2130425"/>
            <a:chOff x="68" y="2450"/>
            <a:chExt cx="2048" cy="1342"/>
          </a:xfrm>
        </p:grpSpPr>
        <p:grpSp>
          <p:nvGrpSpPr>
            <p:cNvPr id="358492" name="Group 92"/>
            <p:cNvGrpSpPr>
              <a:grpSpLocks/>
            </p:cNvGrpSpPr>
            <p:nvPr/>
          </p:nvGrpSpPr>
          <p:grpSpPr bwMode="auto">
            <a:xfrm>
              <a:off x="68" y="3158"/>
              <a:ext cx="657" cy="328"/>
              <a:chOff x="1558" y="2299"/>
              <a:chExt cx="657" cy="328"/>
            </a:xfrm>
          </p:grpSpPr>
          <p:sp>
            <p:nvSpPr>
              <p:cNvPr id="358493" name="Text Box 93"/>
              <p:cNvSpPr txBox="1">
                <a:spLocks noChangeArrowheads="1"/>
              </p:cNvSpPr>
              <p:nvPr/>
            </p:nvSpPr>
            <p:spPr bwMode="auto">
              <a:xfrm>
                <a:off x="1558" y="2365"/>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358494" name="Oval 94"/>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58495" name="Text Box 95"/>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58496" name="Text Box 96"/>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358497" name="AutoShape 97"/>
            <p:cNvCxnSpPr>
              <a:cxnSpLocks noChangeShapeType="1"/>
              <a:stCxn id="358495" idx="0"/>
              <a:endCxn id="358520" idx="1"/>
            </p:cNvCxnSpPr>
            <p:nvPr/>
          </p:nvCxnSpPr>
          <p:spPr bwMode="auto">
            <a:xfrm rot="16200000">
              <a:off x="684" y="2782"/>
              <a:ext cx="253" cy="500"/>
            </a:xfrm>
            <a:prstGeom prst="bentConnector2">
              <a:avLst/>
            </a:prstGeom>
            <a:noFill/>
            <a:ln w="12700">
              <a:solidFill>
                <a:schemeClr val="tx1"/>
              </a:solidFill>
              <a:miter lim="800000"/>
              <a:headEnd type="none" w="lg" len="lg"/>
              <a:tailEnd type="none" w="lg" len="lg"/>
            </a:ln>
            <a:effectLst/>
          </p:spPr>
        </p:cxnSp>
        <p:sp>
          <p:nvSpPr>
            <p:cNvPr id="358498" name="Oval 98"/>
            <p:cNvSpPr>
              <a:spLocks noChangeArrowheads="1"/>
            </p:cNvSpPr>
            <p:nvPr/>
          </p:nvSpPr>
          <p:spPr bwMode="auto">
            <a:xfrm>
              <a:off x="1555" y="286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58499" name="AutoShape 99"/>
            <p:cNvCxnSpPr>
              <a:cxnSpLocks noChangeShapeType="1"/>
              <a:stCxn id="358494" idx="4"/>
              <a:endCxn id="358500" idx="2"/>
            </p:cNvCxnSpPr>
            <p:nvPr/>
          </p:nvCxnSpPr>
          <p:spPr bwMode="auto">
            <a:xfrm rot="16200000" flipH="1">
              <a:off x="925" y="3120"/>
              <a:ext cx="268" cy="999"/>
            </a:xfrm>
            <a:prstGeom prst="bentConnector2">
              <a:avLst/>
            </a:prstGeom>
            <a:noFill/>
            <a:ln w="12700">
              <a:solidFill>
                <a:schemeClr val="tx1"/>
              </a:solidFill>
              <a:miter lim="800000"/>
              <a:headEnd type="none" w="lg" len="lg"/>
              <a:tailEnd type="none" w="lg" len="lg"/>
            </a:ln>
            <a:effectLst/>
          </p:spPr>
        </p:cxnSp>
        <p:sp>
          <p:nvSpPr>
            <p:cNvPr id="358500" name="Oval 100"/>
            <p:cNvSpPr>
              <a:spLocks noChangeArrowheads="1"/>
            </p:cNvSpPr>
            <p:nvPr/>
          </p:nvSpPr>
          <p:spPr bwMode="auto">
            <a:xfrm>
              <a:off x="1558" y="371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58501" name="AutoShape 101"/>
            <p:cNvCxnSpPr>
              <a:cxnSpLocks noChangeShapeType="1"/>
              <a:stCxn id="358498" idx="6"/>
              <a:endCxn id="358504" idx="0"/>
            </p:cNvCxnSpPr>
            <p:nvPr/>
          </p:nvCxnSpPr>
          <p:spPr bwMode="auto">
            <a:xfrm>
              <a:off x="1638" y="2907"/>
              <a:ext cx="159" cy="312"/>
            </a:xfrm>
            <a:prstGeom prst="bentConnector2">
              <a:avLst/>
            </a:prstGeom>
            <a:noFill/>
            <a:ln w="12700">
              <a:solidFill>
                <a:schemeClr val="tx1"/>
              </a:solidFill>
              <a:miter lim="800000"/>
              <a:headEnd type="none" w="lg" len="lg"/>
              <a:tailEnd type="none" w="lg" len="lg"/>
            </a:ln>
            <a:effectLst/>
          </p:spPr>
        </p:cxnSp>
        <p:cxnSp>
          <p:nvCxnSpPr>
            <p:cNvPr id="358502" name="AutoShape 102"/>
            <p:cNvCxnSpPr>
              <a:cxnSpLocks noChangeShapeType="1"/>
              <a:stCxn id="358500" idx="6"/>
              <a:endCxn id="358506" idx="1"/>
            </p:cNvCxnSpPr>
            <p:nvPr/>
          </p:nvCxnSpPr>
          <p:spPr bwMode="auto">
            <a:xfrm flipV="1">
              <a:off x="1641" y="3435"/>
              <a:ext cx="165" cy="319"/>
            </a:xfrm>
            <a:prstGeom prst="bentConnector2">
              <a:avLst/>
            </a:prstGeom>
            <a:noFill/>
            <a:ln w="12700">
              <a:solidFill>
                <a:schemeClr val="tx1"/>
              </a:solidFill>
              <a:miter lim="800000"/>
              <a:headEnd type="none" w="lg" len="lg"/>
              <a:tailEnd type="none" w="lg" len="lg"/>
            </a:ln>
            <a:effectLst/>
          </p:spPr>
        </p:cxnSp>
        <p:grpSp>
          <p:nvGrpSpPr>
            <p:cNvPr id="358503" name="Group 103"/>
            <p:cNvGrpSpPr>
              <a:grpSpLocks/>
            </p:cNvGrpSpPr>
            <p:nvPr/>
          </p:nvGrpSpPr>
          <p:grpSpPr bwMode="auto">
            <a:xfrm>
              <a:off x="1749" y="3219"/>
              <a:ext cx="111" cy="216"/>
              <a:chOff x="3450" y="2313"/>
              <a:chExt cx="111" cy="216"/>
            </a:xfrm>
          </p:grpSpPr>
          <p:sp>
            <p:nvSpPr>
              <p:cNvPr id="358504" name="Line 10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58505" name="Line 10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58506" name="Line 10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58507" name="Line 10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58508" name="Line 10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58509" name="Line 10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58510" name="Line 11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358511" name="Line 111"/>
            <p:cNvSpPr>
              <a:spLocks noChangeShapeType="1"/>
            </p:cNvSpPr>
            <p:nvPr/>
          </p:nvSpPr>
          <p:spPr bwMode="auto">
            <a:xfrm flipV="1">
              <a:off x="528" y="2907"/>
              <a:ext cx="0" cy="192"/>
            </a:xfrm>
            <a:prstGeom prst="line">
              <a:avLst/>
            </a:prstGeom>
            <a:noFill/>
            <a:ln w="12700">
              <a:solidFill>
                <a:schemeClr val="tx1"/>
              </a:solidFill>
              <a:round/>
              <a:headEnd type="none" w="lg" len="lg"/>
              <a:tailEnd type="stealth" w="lg" len="lg"/>
            </a:ln>
            <a:effectLst/>
          </p:spPr>
          <p:txBody>
            <a:bodyPr/>
            <a:lstStyle/>
            <a:p>
              <a:endParaRPr lang="en-US"/>
            </a:p>
          </p:txBody>
        </p:sp>
        <p:sp>
          <p:nvSpPr>
            <p:cNvPr id="358512" name="Text Box 112"/>
            <p:cNvSpPr txBox="1">
              <a:spLocks noChangeArrowheads="1"/>
            </p:cNvSpPr>
            <p:nvPr/>
          </p:nvSpPr>
          <p:spPr bwMode="auto">
            <a:xfrm>
              <a:off x="336" y="2879"/>
              <a:ext cx="156" cy="231"/>
            </a:xfrm>
            <a:prstGeom prst="rect">
              <a:avLst/>
            </a:prstGeom>
            <a:noFill/>
            <a:ln w="12700">
              <a:noFill/>
              <a:miter lim="800000"/>
              <a:headEnd type="none" w="lg" len="lg"/>
              <a:tailEnd type="none" w="lg" len="lg"/>
            </a:ln>
            <a:effectLst/>
          </p:spPr>
          <p:txBody>
            <a:bodyPr wrap="none">
              <a:spAutoFit/>
            </a:bodyPr>
            <a:lstStyle/>
            <a:p>
              <a:r>
                <a:rPr lang="en-US" b="1" i="1"/>
                <a:t>i</a:t>
              </a:r>
              <a:endParaRPr lang="en-US" b="1" i="1" baseline="-25000"/>
            </a:p>
          </p:txBody>
        </p:sp>
        <p:sp>
          <p:nvSpPr>
            <p:cNvPr id="358513" name="Text Box 113"/>
            <p:cNvSpPr txBox="1">
              <a:spLocks noChangeArrowheads="1"/>
            </p:cNvSpPr>
            <p:nvPr/>
          </p:nvSpPr>
          <p:spPr bwMode="auto">
            <a:xfrm>
              <a:off x="1848" y="303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358514" name="Text Box 114"/>
            <p:cNvSpPr txBox="1">
              <a:spLocks noChangeArrowheads="1"/>
            </p:cNvSpPr>
            <p:nvPr/>
          </p:nvSpPr>
          <p:spPr bwMode="auto">
            <a:xfrm>
              <a:off x="725" y="3240"/>
              <a:ext cx="400" cy="231"/>
            </a:xfrm>
            <a:prstGeom prst="rect">
              <a:avLst/>
            </a:prstGeom>
            <a:noFill/>
            <a:ln w="12700">
              <a:noFill/>
              <a:miter lim="800000"/>
              <a:headEnd type="none" w="lg" len="lg"/>
              <a:tailEnd type="none" w="lg" len="lg"/>
            </a:ln>
            <a:effectLst/>
          </p:spPr>
          <p:txBody>
            <a:bodyPr wrap="none">
              <a:spAutoFit/>
            </a:bodyPr>
            <a:lstStyle/>
            <a:p>
              <a:r>
                <a:rPr lang="en-US"/>
                <a:t>1.5V</a:t>
              </a:r>
            </a:p>
          </p:txBody>
        </p:sp>
        <p:grpSp>
          <p:nvGrpSpPr>
            <p:cNvPr id="358522" name="Group 122"/>
            <p:cNvGrpSpPr>
              <a:grpSpLocks/>
            </p:cNvGrpSpPr>
            <p:nvPr/>
          </p:nvGrpSpPr>
          <p:grpSpPr bwMode="auto">
            <a:xfrm>
              <a:off x="1061" y="2450"/>
              <a:ext cx="341" cy="617"/>
              <a:chOff x="2696" y="2043"/>
              <a:chExt cx="341" cy="617"/>
            </a:xfrm>
          </p:grpSpPr>
          <p:sp>
            <p:nvSpPr>
              <p:cNvPr id="358518" name="Text Box 118"/>
              <p:cNvSpPr txBox="1">
                <a:spLocks noChangeArrowheads="1"/>
              </p:cNvSpPr>
              <p:nvPr/>
            </p:nvSpPr>
            <p:spPr bwMode="auto">
              <a:xfrm>
                <a:off x="2700" y="2043"/>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endParaRPr lang="en-US" sz="2000" b="1"/>
              </a:p>
            </p:txBody>
          </p:sp>
          <p:sp>
            <p:nvSpPr>
              <p:cNvPr id="358519" name="Oval 119"/>
              <p:cNvSpPr>
                <a:spLocks noChangeArrowheads="1"/>
              </p:cNvSpPr>
              <p:nvPr/>
            </p:nvSpPr>
            <p:spPr bwMode="auto">
              <a:xfrm>
                <a:off x="2699" y="2350"/>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58520" name="Text Box 120"/>
              <p:cNvSpPr txBox="1">
                <a:spLocks noChangeArrowheads="1"/>
              </p:cNvSpPr>
              <p:nvPr/>
            </p:nvSpPr>
            <p:spPr bwMode="auto">
              <a:xfrm>
                <a:off x="2696" y="2382"/>
                <a:ext cx="341" cy="231"/>
              </a:xfrm>
              <a:prstGeom prst="rect">
                <a:avLst/>
              </a:prstGeom>
              <a:noFill/>
              <a:ln w="12700">
                <a:noFill/>
                <a:miter lim="800000"/>
                <a:headEnd type="none" w="lg" len="lg"/>
                <a:tailEnd type="none" w="lg" len="lg"/>
              </a:ln>
              <a:effectLst/>
            </p:spPr>
            <p:txBody>
              <a:bodyPr wrap="none">
                <a:spAutoFit/>
              </a:bodyPr>
              <a:lstStyle/>
              <a:p>
                <a:r>
                  <a:rPr lang="en-US"/>
                  <a:t>–  +</a:t>
                </a:r>
              </a:p>
            </p:txBody>
          </p:sp>
        </p:grpSp>
        <p:cxnSp>
          <p:nvCxnSpPr>
            <p:cNvPr id="358523" name="AutoShape 123"/>
            <p:cNvCxnSpPr>
              <a:cxnSpLocks noChangeShapeType="1"/>
              <a:stCxn id="358520" idx="3"/>
              <a:endCxn id="358498" idx="2"/>
            </p:cNvCxnSpPr>
            <p:nvPr/>
          </p:nvCxnSpPr>
          <p:spPr bwMode="auto">
            <a:xfrm>
              <a:off x="1402" y="2905"/>
              <a:ext cx="153" cy="2"/>
            </a:xfrm>
            <a:prstGeom prst="straightConnector1">
              <a:avLst/>
            </a:prstGeom>
            <a:noFill/>
            <a:ln w="12700">
              <a:solidFill>
                <a:schemeClr val="tx1"/>
              </a:solidFill>
              <a:round/>
              <a:headEnd type="none" w="lg" len="lg"/>
              <a:tailEnd type="none" w="lg" len="lg"/>
            </a:ln>
            <a:effectLst/>
          </p:spPr>
        </p:cxnSp>
        <p:sp>
          <p:nvSpPr>
            <p:cNvPr id="358524" name="Text Box 124"/>
            <p:cNvSpPr txBox="1">
              <a:spLocks noChangeArrowheads="1"/>
            </p:cNvSpPr>
            <p:nvPr/>
          </p:nvSpPr>
          <p:spPr bwMode="auto">
            <a:xfrm>
              <a:off x="1045" y="3051"/>
              <a:ext cx="400" cy="231"/>
            </a:xfrm>
            <a:prstGeom prst="rect">
              <a:avLst/>
            </a:prstGeom>
            <a:noFill/>
            <a:ln w="12700">
              <a:noFill/>
              <a:miter lim="800000"/>
              <a:headEnd type="none" w="lg" len="lg"/>
              <a:tailEnd type="none" w="lg" len="lg"/>
            </a:ln>
            <a:effectLst/>
          </p:spPr>
          <p:txBody>
            <a:bodyPr wrap="none">
              <a:spAutoFit/>
            </a:bodyPr>
            <a:lstStyle/>
            <a:p>
              <a:r>
                <a:rPr lang="en-US"/>
                <a:t>1.5V</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#4 – Ohm’s Law</a:t>
            </a:r>
          </a:p>
        </p:txBody>
      </p:sp>
      <p:sp>
        <p:nvSpPr>
          <p:cNvPr id="6" name="Slide Number Placeholder 5"/>
          <p:cNvSpPr>
            <a:spLocks noGrp="1"/>
          </p:cNvSpPr>
          <p:nvPr>
            <p:ph type="sldNum" sz="quarter" idx="12"/>
          </p:nvPr>
        </p:nvSpPr>
        <p:spPr/>
        <p:txBody>
          <a:bodyPr/>
          <a:lstStyle/>
          <a:p>
            <a:pPr lvl="1"/>
            <a:fld id="{B7BF3C3E-D72B-489C-9F33-4AA1CCFBCBAD}" type="slidenum">
              <a:rPr lang="en-US"/>
              <a:pPr lvl="1"/>
              <a:t>2</a:t>
            </a:fld>
            <a:endParaRPr lang="en-US"/>
          </a:p>
        </p:txBody>
      </p:sp>
      <p:sp>
        <p:nvSpPr>
          <p:cNvPr id="382978" name="Rectangle 2"/>
          <p:cNvSpPr>
            <a:spLocks noGrp="1" noChangeArrowheads="1"/>
          </p:cNvSpPr>
          <p:nvPr>
            <p:ph type="title"/>
          </p:nvPr>
        </p:nvSpPr>
        <p:spPr/>
        <p:txBody>
          <a:bodyPr/>
          <a:lstStyle/>
          <a:p>
            <a:r>
              <a:rPr lang="en-US" sz="3200"/>
              <a:t>High Resistance to Evil, Low Resistance to Good</a:t>
            </a:r>
          </a:p>
        </p:txBody>
      </p:sp>
      <p:sp>
        <p:nvSpPr>
          <p:cNvPr id="382979" name="Rectangle 3"/>
          <p:cNvSpPr>
            <a:spLocks noGrp="1" noChangeArrowheads="1"/>
          </p:cNvSpPr>
          <p:nvPr>
            <p:ph type="body" idx="1"/>
          </p:nvPr>
        </p:nvSpPr>
        <p:spPr>
          <a:xfrm>
            <a:off x="406400" y="1333500"/>
            <a:ext cx="8356600" cy="4838700"/>
          </a:xfrm>
          <a:solidFill>
            <a:srgbClr val="FFFFFF"/>
          </a:solidFill>
          <a:ln>
            <a:solidFill>
              <a:schemeClr val="tx1"/>
            </a:solidFill>
          </a:ln>
        </p:spPr>
        <p:txBody>
          <a:bodyPr/>
          <a:lstStyle/>
          <a:p>
            <a:pPr>
              <a:lnSpc>
                <a:spcPct val="80000"/>
              </a:lnSpc>
              <a:buFont typeface="Monotype Sorts" pitchFamily="2" charset="2"/>
              <a:buNone/>
            </a:pPr>
            <a:r>
              <a:rPr lang="en-US" sz="2800" b="1" u="sng"/>
              <a:t>James 4:7</a:t>
            </a:r>
          </a:p>
          <a:p>
            <a:pPr>
              <a:lnSpc>
                <a:spcPct val="80000"/>
              </a:lnSpc>
              <a:buFont typeface="Monotype Sorts" pitchFamily="2" charset="2"/>
              <a:buNone/>
            </a:pPr>
            <a:r>
              <a:rPr lang="en-US" sz="2800"/>
              <a:t>  7 Submit yourselves therefore to God. </a:t>
            </a:r>
            <a:r>
              <a:rPr lang="en-US" sz="2800" b="1"/>
              <a:t>Resist</a:t>
            </a:r>
            <a:r>
              <a:rPr lang="en-US" sz="2800"/>
              <a:t> the devil, and he will flee from you. </a:t>
            </a:r>
          </a:p>
          <a:p>
            <a:pPr>
              <a:lnSpc>
                <a:spcPct val="80000"/>
              </a:lnSpc>
              <a:buFont typeface="Monotype Sorts" pitchFamily="2" charset="2"/>
              <a:buNone/>
            </a:pPr>
            <a:endParaRPr lang="en-US" sz="2800"/>
          </a:p>
          <a:p>
            <a:pPr>
              <a:lnSpc>
                <a:spcPct val="80000"/>
              </a:lnSpc>
              <a:buFont typeface="Monotype Sorts" pitchFamily="2" charset="2"/>
              <a:buNone/>
            </a:pPr>
            <a:r>
              <a:rPr lang="en-US" sz="2800" b="1" u="sng"/>
              <a:t>Alma 61:14</a:t>
            </a:r>
          </a:p>
          <a:p>
            <a:pPr>
              <a:lnSpc>
                <a:spcPct val="80000"/>
              </a:lnSpc>
              <a:buFont typeface="Monotype Sorts" pitchFamily="2" charset="2"/>
              <a:buNone/>
            </a:pPr>
            <a:r>
              <a:rPr lang="en-US" sz="2800"/>
              <a:t>  14 Therefore, my beloved brother, Moroni, let us </a:t>
            </a:r>
            <a:r>
              <a:rPr lang="en-US" sz="2800" b="1"/>
              <a:t>resist</a:t>
            </a:r>
            <a:r>
              <a:rPr lang="en-US" sz="2800"/>
              <a:t> evil, and whatsoever evil we cannot </a:t>
            </a:r>
            <a:r>
              <a:rPr lang="en-US" sz="2800" b="1"/>
              <a:t>resist</a:t>
            </a:r>
            <a:r>
              <a:rPr lang="en-US" sz="2800"/>
              <a:t> with our words, yea, such as rebellions and dissensions, let us </a:t>
            </a:r>
            <a:r>
              <a:rPr lang="en-US" sz="2800" b="1"/>
              <a:t>resist</a:t>
            </a:r>
            <a:r>
              <a:rPr lang="en-US" sz="2800"/>
              <a:t> them with our swords, that we may retain our freedom, that we may rejoice in the great privilege of our church, and in the cause of our Redeemer and our God.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Date Placeholder 5"/>
          <p:cNvSpPr>
            <a:spLocks noGrp="1"/>
          </p:cNvSpPr>
          <p:nvPr>
            <p:ph type="dt" sz="half" idx="10"/>
          </p:nvPr>
        </p:nvSpPr>
        <p:spPr/>
        <p:txBody>
          <a:bodyPr/>
          <a:lstStyle/>
          <a:p>
            <a:r>
              <a:rPr lang="en-US"/>
              <a:t>ECEN 301</a:t>
            </a:r>
          </a:p>
        </p:txBody>
      </p:sp>
      <p:sp>
        <p:nvSpPr>
          <p:cNvPr id="60" name="Footer Placeholder 6"/>
          <p:cNvSpPr>
            <a:spLocks noGrp="1"/>
          </p:cNvSpPr>
          <p:nvPr>
            <p:ph type="ftr" sz="quarter" idx="11"/>
          </p:nvPr>
        </p:nvSpPr>
        <p:spPr/>
        <p:txBody>
          <a:bodyPr/>
          <a:lstStyle/>
          <a:p>
            <a:r>
              <a:rPr lang="en-US"/>
              <a:t>Discussion #4 – Ohm’s Law</a:t>
            </a:r>
          </a:p>
        </p:txBody>
      </p:sp>
      <p:sp>
        <p:nvSpPr>
          <p:cNvPr id="61" name="Slide Number Placeholder 7"/>
          <p:cNvSpPr>
            <a:spLocks noGrp="1"/>
          </p:cNvSpPr>
          <p:nvPr>
            <p:ph type="sldNum" sz="quarter" idx="12"/>
          </p:nvPr>
        </p:nvSpPr>
        <p:spPr/>
        <p:txBody>
          <a:bodyPr/>
          <a:lstStyle/>
          <a:p>
            <a:pPr lvl="1"/>
            <a:fld id="{9DA7BC70-7343-4AA5-8FDF-33BF4097C6C1}" type="slidenum">
              <a:rPr lang="en-US"/>
              <a:pPr lvl="1"/>
              <a:t>20</a:t>
            </a:fld>
            <a:endParaRPr lang="en-US"/>
          </a:p>
        </p:txBody>
      </p:sp>
      <p:sp>
        <p:nvSpPr>
          <p:cNvPr id="361474" name="Rectangle 2"/>
          <p:cNvSpPr>
            <a:spLocks noGrp="1" noChangeArrowheads="1"/>
          </p:cNvSpPr>
          <p:nvPr>
            <p:ph type="title"/>
          </p:nvPr>
        </p:nvSpPr>
        <p:spPr/>
        <p:txBody>
          <a:bodyPr/>
          <a:lstStyle/>
          <a:p>
            <a:r>
              <a:rPr lang="en-US"/>
              <a:t>Power Rating</a:t>
            </a:r>
          </a:p>
        </p:txBody>
      </p:sp>
      <p:sp>
        <p:nvSpPr>
          <p:cNvPr id="361475" name="Rectangle 3"/>
          <p:cNvSpPr>
            <a:spLocks noGrp="1" noChangeArrowheads="1"/>
          </p:cNvSpPr>
          <p:nvPr>
            <p:ph type="body" sz="half" idx="1"/>
          </p:nvPr>
        </p:nvSpPr>
        <p:spPr>
          <a:xfrm>
            <a:off x="406400" y="1333500"/>
            <a:ext cx="8356600" cy="876300"/>
          </a:xfrm>
        </p:spPr>
        <p:txBody>
          <a:bodyPr/>
          <a:lstStyle/>
          <a:p>
            <a:pPr>
              <a:lnSpc>
                <a:spcPct val="90000"/>
              </a:lnSpc>
            </a:pPr>
            <a:r>
              <a:rPr lang="en-US" sz="2800" b="1" u="sng"/>
              <a:t>Example4</a:t>
            </a:r>
            <a:r>
              <a:rPr lang="en-US" sz="2800"/>
              <a:t>: With a ¼ W rating, what is the minimum resistor size (</a:t>
            </a:r>
            <a:r>
              <a:rPr lang="en-US" sz="2800" b="1"/>
              <a:t>R</a:t>
            </a:r>
            <a:r>
              <a:rPr lang="en-US" sz="2800"/>
              <a:t>) that can be used in the following:</a:t>
            </a:r>
          </a:p>
        </p:txBody>
      </p:sp>
      <p:grpSp>
        <p:nvGrpSpPr>
          <p:cNvPr id="361476" name="Group 4"/>
          <p:cNvGrpSpPr>
            <a:grpSpLocks/>
          </p:cNvGrpSpPr>
          <p:nvPr/>
        </p:nvGrpSpPr>
        <p:grpSpPr bwMode="auto">
          <a:xfrm>
            <a:off x="596900" y="2409825"/>
            <a:ext cx="2755900" cy="1476375"/>
            <a:chOff x="256" y="1737"/>
            <a:chExt cx="1736" cy="930"/>
          </a:xfrm>
        </p:grpSpPr>
        <p:grpSp>
          <p:nvGrpSpPr>
            <p:cNvPr id="361477" name="Group 5"/>
            <p:cNvGrpSpPr>
              <a:grpSpLocks/>
            </p:cNvGrpSpPr>
            <p:nvPr/>
          </p:nvGrpSpPr>
          <p:grpSpPr bwMode="auto">
            <a:xfrm>
              <a:off x="256" y="2071"/>
              <a:ext cx="631" cy="328"/>
              <a:chOff x="1584" y="2299"/>
              <a:chExt cx="631" cy="328"/>
            </a:xfrm>
          </p:grpSpPr>
          <p:sp>
            <p:nvSpPr>
              <p:cNvPr id="361478" name="Text Box 6"/>
              <p:cNvSpPr txBox="1">
                <a:spLocks noChangeArrowheads="1"/>
              </p:cNvSpPr>
              <p:nvPr/>
            </p:nvSpPr>
            <p:spPr bwMode="auto">
              <a:xfrm>
                <a:off x="1584" y="2365"/>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61479" name="Oval 7"/>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61480" name="Text Box 8"/>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61481" name="Text Box 9"/>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361482" name="AutoShape 10"/>
            <p:cNvCxnSpPr>
              <a:cxnSpLocks noChangeShapeType="1"/>
              <a:stCxn id="361480" idx="0"/>
              <a:endCxn id="361483" idx="2"/>
            </p:cNvCxnSpPr>
            <p:nvPr/>
          </p:nvCxnSpPr>
          <p:spPr bwMode="auto">
            <a:xfrm rot="16200000">
              <a:off x="858" y="1685"/>
              <a:ext cx="251" cy="522"/>
            </a:xfrm>
            <a:prstGeom prst="bentConnector2">
              <a:avLst/>
            </a:prstGeom>
            <a:noFill/>
            <a:ln w="12700">
              <a:solidFill>
                <a:schemeClr val="tx1"/>
              </a:solidFill>
              <a:miter lim="800000"/>
              <a:headEnd type="none" w="lg" len="lg"/>
              <a:tailEnd type="none" w="lg" len="lg"/>
            </a:ln>
            <a:effectLst/>
          </p:spPr>
        </p:cxnSp>
        <p:sp>
          <p:nvSpPr>
            <p:cNvPr id="361483" name="Oval 11"/>
            <p:cNvSpPr>
              <a:spLocks noChangeArrowheads="1"/>
            </p:cNvSpPr>
            <p:nvPr/>
          </p:nvSpPr>
          <p:spPr bwMode="auto">
            <a:xfrm>
              <a:off x="1245" y="178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1484" name="AutoShape 12"/>
            <p:cNvCxnSpPr>
              <a:cxnSpLocks noChangeShapeType="1"/>
              <a:stCxn id="361479" idx="4"/>
              <a:endCxn id="361485" idx="2"/>
            </p:cNvCxnSpPr>
            <p:nvPr/>
          </p:nvCxnSpPr>
          <p:spPr bwMode="auto">
            <a:xfrm rot="16200000" flipH="1">
              <a:off x="868" y="2252"/>
              <a:ext cx="230" cy="524"/>
            </a:xfrm>
            <a:prstGeom prst="bentConnector2">
              <a:avLst/>
            </a:prstGeom>
            <a:noFill/>
            <a:ln w="12700">
              <a:solidFill>
                <a:schemeClr val="tx1"/>
              </a:solidFill>
              <a:miter lim="800000"/>
              <a:headEnd type="none" w="lg" len="lg"/>
              <a:tailEnd type="none" w="lg" len="lg"/>
            </a:ln>
            <a:effectLst/>
          </p:spPr>
        </p:cxnSp>
        <p:sp>
          <p:nvSpPr>
            <p:cNvPr id="361485" name="Oval 13"/>
            <p:cNvSpPr>
              <a:spLocks noChangeArrowheads="1"/>
            </p:cNvSpPr>
            <p:nvPr/>
          </p:nvSpPr>
          <p:spPr bwMode="auto">
            <a:xfrm>
              <a:off x="1245" y="25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1486" name="AutoShape 14"/>
            <p:cNvCxnSpPr>
              <a:cxnSpLocks noChangeShapeType="1"/>
              <a:stCxn id="361483" idx="6"/>
              <a:endCxn id="361489" idx="0"/>
            </p:cNvCxnSpPr>
            <p:nvPr/>
          </p:nvCxnSpPr>
          <p:spPr bwMode="auto">
            <a:xfrm>
              <a:off x="1328" y="1820"/>
              <a:ext cx="358" cy="274"/>
            </a:xfrm>
            <a:prstGeom prst="bentConnector2">
              <a:avLst/>
            </a:prstGeom>
            <a:noFill/>
            <a:ln w="12700">
              <a:solidFill>
                <a:schemeClr val="tx1"/>
              </a:solidFill>
              <a:miter lim="800000"/>
              <a:headEnd type="none" w="lg" len="lg"/>
              <a:tailEnd type="none" w="lg" len="lg"/>
            </a:ln>
            <a:effectLst/>
          </p:spPr>
        </p:cxnSp>
        <p:cxnSp>
          <p:nvCxnSpPr>
            <p:cNvPr id="361487" name="AutoShape 15"/>
            <p:cNvCxnSpPr>
              <a:cxnSpLocks noChangeShapeType="1"/>
              <a:stCxn id="361485" idx="6"/>
              <a:endCxn id="361491" idx="1"/>
            </p:cNvCxnSpPr>
            <p:nvPr/>
          </p:nvCxnSpPr>
          <p:spPr bwMode="auto">
            <a:xfrm flipV="1">
              <a:off x="1328" y="2310"/>
              <a:ext cx="367" cy="319"/>
            </a:xfrm>
            <a:prstGeom prst="bentConnector2">
              <a:avLst/>
            </a:prstGeom>
            <a:noFill/>
            <a:ln w="12700">
              <a:solidFill>
                <a:schemeClr val="tx1"/>
              </a:solidFill>
              <a:miter lim="800000"/>
              <a:headEnd type="none" w="lg" len="lg"/>
              <a:tailEnd type="none" w="lg" len="lg"/>
            </a:ln>
            <a:effectLst/>
          </p:spPr>
        </p:cxnSp>
        <p:grpSp>
          <p:nvGrpSpPr>
            <p:cNvPr id="361488" name="Group 16"/>
            <p:cNvGrpSpPr>
              <a:grpSpLocks/>
            </p:cNvGrpSpPr>
            <p:nvPr/>
          </p:nvGrpSpPr>
          <p:grpSpPr bwMode="auto">
            <a:xfrm>
              <a:off x="1638" y="2094"/>
              <a:ext cx="111" cy="216"/>
              <a:chOff x="3450" y="2313"/>
              <a:chExt cx="111" cy="216"/>
            </a:xfrm>
          </p:grpSpPr>
          <p:sp>
            <p:nvSpPr>
              <p:cNvPr id="361489" name="Line 1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1490" name="Line 1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1491" name="Line 1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1492" name="Line 2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1493" name="Line 2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1494" name="Line 2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1495" name="Line 2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361496" name="Line 24"/>
            <p:cNvSpPr>
              <a:spLocks noChangeShapeType="1"/>
            </p:cNvSpPr>
            <p:nvPr/>
          </p:nvSpPr>
          <p:spPr bwMode="auto">
            <a:xfrm flipV="1">
              <a:off x="672" y="1781"/>
              <a:ext cx="0" cy="235"/>
            </a:xfrm>
            <a:prstGeom prst="line">
              <a:avLst/>
            </a:prstGeom>
            <a:noFill/>
            <a:ln w="12700">
              <a:solidFill>
                <a:schemeClr val="tx1"/>
              </a:solidFill>
              <a:round/>
              <a:headEnd type="none" w="lg" len="lg"/>
              <a:tailEnd type="stealth" w="lg" len="lg"/>
            </a:ln>
            <a:effectLst/>
          </p:spPr>
          <p:txBody>
            <a:bodyPr/>
            <a:lstStyle/>
            <a:p>
              <a:endParaRPr lang="en-US"/>
            </a:p>
          </p:txBody>
        </p:sp>
        <p:sp>
          <p:nvSpPr>
            <p:cNvPr id="361497" name="Text Box 25"/>
            <p:cNvSpPr txBox="1">
              <a:spLocks noChangeArrowheads="1"/>
            </p:cNvSpPr>
            <p:nvPr/>
          </p:nvSpPr>
          <p:spPr bwMode="auto">
            <a:xfrm>
              <a:off x="468" y="1737"/>
              <a:ext cx="156" cy="231"/>
            </a:xfrm>
            <a:prstGeom prst="rect">
              <a:avLst/>
            </a:prstGeom>
            <a:noFill/>
            <a:ln w="12700">
              <a:noFill/>
              <a:miter lim="800000"/>
              <a:headEnd type="none" w="lg" len="lg"/>
              <a:tailEnd type="none" w="lg" len="lg"/>
            </a:ln>
            <a:effectLst/>
          </p:spPr>
          <p:txBody>
            <a:bodyPr wrap="none">
              <a:spAutoFit/>
            </a:bodyPr>
            <a:lstStyle/>
            <a:p>
              <a:r>
                <a:rPr lang="en-US" b="1" i="1"/>
                <a:t>i</a:t>
              </a:r>
              <a:endParaRPr lang="en-US" b="1" i="1" baseline="-25000"/>
            </a:p>
          </p:txBody>
        </p:sp>
        <p:sp>
          <p:nvSpPr>
            <p:cNvPr id="361498" name="Text Box 26"/>
            <p:cNvSpPr txBox="1">
              <a:spLocks noChangeArrowheads="1"/>
            </p:cNvSpPr>
            <p:nvPr/>
          </p:nvSpPr>
          <p:spPr bwMode="auto">
            <a:xfrm>
              <a:off x="1724" y="1909"/>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361499" name="Text Box 27"/>
            <p:cNvSpPr txBox="1">
              <a:spLocks noChangeArrowheads="1"/>
            </p:cNvSpPr>
            <p:nvPr/>
          </p:nvSpPr>
          <p:spPr bwMode="auto">
            <a:xfrm>
              <a:off x="887" y="2115"/>
              <a:ext cx="400" cy="231"/>
            </a:xfrm>
            <a:prstGeom prst="rect">
              <a:avLst/>
            </a:prstGeom>
            <a:noFill/>
            <a:ln w="12700">
              <a:noFill/>
              <a:miter lim="800000"/>
              <a:headEnd type="none" w="lg" len="lg"/>
              <a:tailEnd type="none" w="lg" len="lg"/>
            </a:ln>
            <a:effectLst/>
          </p:spPr>
          <p:txBody>
            <a:bodyPr wrap="none">
              <a:spAutoFit/>
            </a:bodyPr>
            <a:lstStyle/>
            <a:p>
              <a:r>
                <a:rPr lang="en-US"/>
                <a:t>1.5V</a:t>
              </a:r>
            </a:p>
          </p:txBody>
        </p:sp>
      </p:grpSp>
      <p:grpSp>
        <p:nvGrpSpPr>
          <p:cNvPr id="361500" name="Group 28"/>
          <p:cNvGrpSpPr>
            <a:grpSpLocks/>
          </p:cNvGrpSpPr>
          <p:nvPr/>
        </p:nvGrpSpPr>
        <p:grpSpPr bwMode="auto">
          <a:xfrm>
            <a:off x="330200" y="4041775"/>
            <a:ext cx="3251200" cy="2130425"/>
            <a:chOff x="68" y="2450"/>
            <a:chExt cx="2048" cy="1342"/>
          </a:xfrm>
        </p:grpSpPr>
        <p:grpSp>
          <p:nvGrpSpPr>
            <p:cNvPr id="361501" name="Group 29"/>
            <p:cNvGrpSpPr>
              <a:grpSpLocks/>
            </p:cNvGrpSpPr>
            <p:nvPr/>
          </p:nvGrpSpPr>
          <p:grpSpPr bwMode="auto">
            <a:xfrm>
              <a:off x="68" y="3158"/>
              <a:ext cx="657" cy="328"/>
              <a:chOff x="1558" y="2299"/>
              <a:chExt cx="657" cy="328"/>
            </a:xfrm>
          </p:grpSpPr>
          <p:sp>
            <p:nvSpPr>
              <p:cNvPr id="361502" name="Text Box 30"/>
              <p:cNvSpPr txBox="1">
                <a:spLocks noChangeArrowheads="1"/>
              </p:cNvSpPr>
              <p:nvPr/>
            </p:nvSpPr>
            <p:spPr bwMode="auto">
              <a:xfrm>
                <a:off x="1558" y="2365"/>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361503" name="Oval 31"/>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61504" name="Text Box 32"/>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61505" name="Text Box 33"/>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361506" name="AutoShape 34"/>
            <p:cNvCxnSpPr>
              <a:cxnSpLocks noChangeShapeType="1"/>
              <a:stCxn id="361504" idx="0"/>
              <a:endCxn id="361527" idx="1"/>
            </p:cNvCxnSpPr>
            <p:nvPr/>
          </p:nvCxnSpPr>
          <p:spPr bwMode="auto">
            <a:xfrm rot="16200000">
              <a:off x="684" y="2782"/>
              <a:ext cx="253" cy="500"/>
            </a:xfrm>
            <a:prstGeom prst="bentConnector2">
              <a:avLst/>
            </a:prstGeom>
            <a:noFill/>
            <a:ln w="12700">
              <a:solidFill>
                <a:schemeClr val="tx1"/>
              </a:solidFill>
              <a:miter lim="800000"/>
              <a:headEnd type="none" w="lg" len="lg"/>
              <a:tailEnd type="none" w="lg" len="lg"/>
            </a:ln>
            <a:effectLst/>
          </p:spPr>
        </p:cxnSp>
        <p:sp>
          <p:nvSpPr>
            <p:cNvPr id="361507" name="Oval 35"/>
            <p:cNvSpPr>
              <a:spLocks noChangeArrowheads="1"/>
            </p:cNvSpPr>
            <p:nvPr/>
          </p:nvSpPr>
          <p:spPr bwMode="auto">
            <a:xfrm>
              <a:off x="1555" y="286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1508" name="AutoShape 36"/>
            <p:cNvCxnSpPr>
              <a:cxnSpLocks noChangeShapeType="1"/>
              <a:stCxn id="361503" idx="4"/>
              <a:endCxn id="361509" idx="2"/>
            </p:cNvCxnSpPr>
            <p:nvPr/>
          </p:nvCxnSpPr>
          <p:spPr bwMode="auto">
            <a:xfrm rot="16200000" flipH="1">
              <a:off x="925" y="3120"/>
              <a:ext cx="268" cy="999"/>
            </a:xfrm>
            <a:prstGeom prst="bentConnector2">
              <a:avLst/>
            </a:prstGeom>
            <a:noFill/>
            <a:ln w="12700">
              <a:solidFill>
                <a:schemeClr val="tx1"/>
              </a:solidFill>
              <a:miter lim="800000"/>
              <a:headEnd type="none" w="lg" len="lg"/>
              <a:tailEnd type="none" w="lg" len="lg"/>
            </a:ln>
            <a:effectLst/>
          </p:spPr>
        </p:cxnSp>
        <p:sp>
          <p:nvSpPr>
            <p:cNvPr id="361509" name="Oval 37"/>
            <p:cNvSpPr>
              <a:spLocks noChangeArrowheads="1"/>
            </p:cNvSpPr>
            <p:nvPr/>
          </p:nvSpPr>
          <p:spPr bwMode="auto">
            <a:xfrm>
              <a:off x="1558" y="371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1510" name="AutoShape 38"/>
            <p:cNvCxnSpPr>
              <a:cxnSpLocks noChangeShapeType="1"/>
              <a:stCxn id="361507" idx="6"/>
              <a:endCxn id="361513" idx="0"/>
            </p:cNvCxnSpPr>
            <p:nvPr/>
          </p:nvCxnSpPr>
          <p:spPr bwMode="auto">
            <a:xfrm>
              <a:off x="1638" y="2907"/>
              <a:ext cx="159" cy="312"/>
            </a:xfrm>
            <a:prstGeom prst="bentConnector2">
              <a:avLst/>
            </a:prstGeom>
            <a:noFill/>
            <a:ln w="12700">
              <a:solidFill>
                <a:schemeClr val="tx1"/>
              </a:solidFill>
              <a:miter lim="800000"/>
              <a:headEnd type="none" w="lg" len="lg"/>
              <a:tailEnd type="none" w="lg" len="lg"/>
            </a:ln>
            <a:effectLst/>
          </p:spPr>
        </p:cxnSp>
        <p:cxnSp>
          <p:nvCxnSpPr>
            <p:cNvPr id="361511" name="AutoShape 39"/>
            <p:cNvCxnSpPr>
              <a:cxnSpLocks noChangeShapeType="1"/>
              <a:stCxn id="361509" idx="6"/>
              <a:endCxn id="361515" idx="1"/>
            </p:cNvCxnSpPr>
            <p:nvPr/>
          </p:nvCxnSpPr>
          <p:spPr bwMode="auto">
            <a:xfrm flipV="1">
              <a:off x="1641" y="3435"/>
              <a:ext cx="165" cy="319"/>
            </a:xfrm>
            <a:prstGeom prst="bentConnector2">
              <a:avLst/>
            </a:prstGeom>
            <a:noFill/>
            <a:ln w="12700">
              <a:solidFill>
                <a:schemeClr val="tx1"/>
              </a:solidFill>
              <a:miter lim="800000"/>
              <a:headEnd type="none" w="lg" len="lg"/>
              <a:tailEnd type="none" w="lg" len="lg"/>
            </a:ln>
            <a:effectLst/>
          </p:spPr>
        </p:cxnSp>
        <p:grpSp>
          <p:nvGrpSpPr>
            <p:cNvPr id="361512" name="Group 40"/>
            <p:cNvGrpSpPr>
              <a:grpSpLocks/>
            </p:cNvGrpSpPr>
            <p:nvPr/>
          </p:nvGrpSpPr>
          <p:grpSpPr bwMode="auto">
            <a:xfrm>
              <a:off x="1749" y="3219"/>
              <a:ext cx="111" cy="216"/>
              <a:chOff x="3450" y="2313"/>
              <a:chExt cx="111" cy="216"/>
            </a:xfrm>
          </p:grpSpPr>
          <p:sp>
            <p:nvSpPr>
              <p:cNvPr id="361513" name="Line 4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1514" name="Line 4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1515" name="Line 4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1516" name="Line 4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1517" name="Line 4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1518" name="Line 4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1519" name="Line 4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361520" name="Line 48"/>
            <p:cNvSpPr>
              <a:spLocks noChangeShapeType="1"/>
            </p:cNvSpPr>
            <p:nvPr/>
          </p:nvSpPr>
          <p:spPr bwMode="auto">
            <a:xfrm flipV="1">
              <a:off x="528" y="2907"/>
              <a:ext cx="0" cy="192"/>
            </a:xfrm>
            <a:prstGeom prst="line">
              <a:avLst/>
            </a:prstGeom>
            <a:noFill/>
            <a:ln w="12700">
              <a:solidFill>
                <a:schemeClr val="tx1"/>
              </a:solidFill>
              <a:round/>
              <a:headEnd type="none" w="lg" len="lg"/>
              <a:tailEnd type="stealth" w="lg" len="lg"/>
            </a:ln>
            <a:effectLst/>
          </p:spPr>
          <p:txBody>
            <a:bodyPr/>
            <a:lstStyle/>
            <a:p>
              <a:endParaRPr lang="en-US"/>
            </a:p>
          </p:txBody>
        </p:sp>
        <p:sp>
          <p:nvSpPr>
            <p:cNvPr id="361521" name="Text Box 49"/>
            <p:cNvSpPr txBox="1">
              <a:spLocks noChangeArrowheads="1"/>
            </p:cNvSpPr>
            <p:nvPr/>
          </p:nvSpPr>
          <p:spPr bwMode="auto">
            <a:xfrm>
              <a:off x="336" y="2879"/>
              <a:ext cx="156" cy="231"/>
            </a:xfrm>
            <a:prstGeom prst="rect">
              <a:avLst/>
            </a:prstGeom>
            <a:noFill/>
            <a:ln w="12700">
              <a:noFill/>
              <a:miter lim="800000"/>
              <a:headEnd type="none" w="lg" len="lg"/>
              <a:tailEnd type="none" w="lg" len="lg"/>
            </a:ln>
            <a:effectLst/>
          </p:spPr>
          <p:txBody>
            <a:bodyPr wrap="none">
              <a:spAutoFit/>
            </a:bodyPr>
            <a:lstStyle/>
            <a:p>
              <a:r>
                <a:rPr lang="en-US" b="1" i="1"/>
                <a:t>i</a:t>
              </a:r>
              <a:endParaRPr lang="en-US" b="1" i="1" baseline="-25000"/>
            </a:p>
          </p:txBody>
        </p:sp>
        <p:sp>
          <p:nvSpPr>
            <p:cNvPr id="361522" name="Text Box 50"/>
            <p:cNvSpPr txBox="1">
              <a:spLocks noChangeArrowheads="1"/>
            </p:cNvSpPr>
            <p:nvPr/>
          </p:nvSpPr>
          <p:spPr bwMode="auto">
            <a:xfrm>
              <a:off x="1848" y="303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361523" name="Text Box 51"/>
            <p:cNvSpPr txBox="1">
              <a:spLocks noChangeArrowheads="1"/>
            </p:cNvSpPr>
            <p:nvPr/>
          </p:nvSpPr>
          <p:spPr bwMode="auto">
            <a:xfrm>
              <a:off x="725" y="3240"/>
              <a:ext cx="400" cy="231"/>
            </a:xfrm>
            <a:prstGeom prst="rect">
              <a:avLst/>
            </a:prstGeom>
            <a:noFill/>
            <a:ln w="12700">
              <a:noFill/>
              <a:miter lim="800000"/>
              <a:headEnd type="none" w="lg" len="lg"/>
              <a:tailEnd type="none" w="lg" len="lg"/>
            </a:ln>
            <a:effectLst/>
          </p:spPr>
          <p:txBody>
            <a:bodyPr wrap="none">
              <a:spAutoFit/>
            </a:bodyPr>
            <a:lstStyle/>
            <a:p>
              <a:r>
                <a:rPr lang="en-US"/>
                <a:t>1.5V</a:t>
              </a:r>
            </a:p>
          </p:txBody>
        </p:sp>
        <p:grpSp>
          <p:nvGrpSpPr>
            <p:cNvPr id="361524" name="Group 52"/>
            <p:cNvGrpSpPr>
              <a:grpSpLocks/>
            </p:cNvGrpSpPr>
            <p:nvPr/>
          </p:nvGrpSpPr>
          <p:grpSpPr bwMode="auto">
            <a:xfrm>
              <a:off x="1061" y="2450"/>
              <a:ext cx="341" cy="617"/>
              <a:chOff x="2696" y="2043"/>
              <a:chExt cx="341" cy="617"/>
            </a:xfrm>
          </p:grpSpPr>
          <p:sp>
            <p:nvSpPr>
              <p:cNvPr id="361525" name="Text Box 53"/>
              <p:cNvSpPr txBox="1">
                <a:spLocks noChangeArrowheads="1"/>
              </p:cNvSpPr>
              <p:nvPr/>
            </p:nvSpPr>
            <p:spPr bwMode="auto">
              <a:xfrm>
                <a:off x="2700" y="2043"/>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endParaRPr lang="en-US" sz="2000" b="1"/>
              </a:p>
            </p:txBody>
          </p:sp>
          <p:sp>
            <p:nvSpPr>
              <p:cNvPr id="361526" name="Oval 54"/>
              <p:cNvSpPr>
                <a:spLocks noChangeArrowheads="1"/>
              </p:cNvSpPr>
              <p:nvPr/>
            </p:nvSpPr>
            <p:spPr bwMode="auto">
              <a:xfrm>
                <a:off x="2699" y="2350"/>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61527" name="Text Box 55"/>
              <p:cNvSpPr txBox="1">
                <a:spLocks noChangeArrowheads="1"/>
              </p:cNvSpPr>
              <p:nvPr/>
            </p:nvSpPr>
            <p:spPr bwMode="auto">
              <a:xfrm>
                <a:off x="2696" y="2382"/>
                <a:ext cx="341" cy="231"/>
              </a:xfrm>
              <a:prstGeom prst="rect">
                <a:avLst/>
              </a:prstGeom>
              <a:noFill/>
              <a:ln w="12700">
                <a:noFill/>
                <a:miter lim="800000"/>
                <a:headEnd type="none" w="lg" len="lg"/>
                <a:tailEnd type="none" w="lg" len="lg"/>
              </a:ln>
              <a:effectLst/>
            </p:spPr>
            <p:txBody>
              <a:bodyPr wrap="none">
                <a:spAutoFit/>
              </a:bodyPr>
              <a:lstStyle/>
              <a:p>
                <a:r>
                  <a:rPr lang="en-US"/>
                  <a:t>–  +</a:t>
                </a:r>
              </a:p>
            </p:txBody>
          </p:sp>
        </p:grpSp>
        <p:cxnSp>
          <p:nvCxnSpPr>
            <p:cNvPr id="361528" name="AutoShape 56"/>
            <p:cNvCxnSpPr>
              <a:cxnSpLocks noChangeShapeType="1"/>
              <a:stCxn id="361527" idx="3"/>
              <a:endCxn id="361507" idx="2"/>
            </p:cNvCxnSpPr>
            <p:nvPr/>
          </p:nvCxnSpPr>
          <p:spPr bwMode="auto">
            <a:xfrm>
              <a:off x="1402" y="2905"/>
              <a:ext cx="153" cy="2"/>
            </a:xfrm>
            <a:prstGeom prst="straightConnector1">
              <a:avLst/>
            </a:prstGeom>
            <a:noFill/>
            <a:ln w="12700">
              <a:solidFill>
                <a:schemeClr val="tx1"/>
              </a:solidFill>
              <a:round/>
              <a:headEnd type="none" w="lg" len="lg"/>
              <a:tailEnd type="none" w="lg" len="lg"/>
            </a:ln>
            <a:effectLst/>
          </p:spPr>
        </p:cxnSp>
        <p:sp>
          <p:nvSpPr>
            <p:cNvPr id="361529" name="Text Box 57"/>
            <p:cNvSpPr txBox="1">
              <a:spLocks noChangeArrowheads="1"/>
            </p:cNvSpPr>
            <p:nvPr/>
          </p:nvSpPr>
          <p:spPr bwMode="auto">
            <a:xfrm>
              <a:off x="1045" y="3051"/>
              <a:ext cx="400" cy="231"/>
            </a:xfrm>
            <a:prstGeom prst="rect">
              <a:avLst/>
            </a:prstGeom>
            <a:noFill/>
            <a:ln w="12700">
              <a:noFill/>
              <a:miter lim="800000"/>
              <a:headEnd type="none" w="lg" len="lg"/>
              <a:tailEnd type="none" w="lg" len="lg"/>
            </a:ln>
            <a:effectLst/>
          </p:spPr>
          <p:txBody>
            <a:bodyPr wrap="none">
              <a:spAutoFit/>
            </a:bodyPr>
            <a:lstStyle/>
            <a:p>
              <a:r>
                <a:rPr lang="en-US"/>
                <a:t>1.5V</a:t>
              </a:r>
            </a:p>
          </p:txBody>
        </p:sp>
      </p:grpSp>
      <p:graphicFrame>
        <p:nvGraphicFramePr>
          <p:cNvPr id="361530" name="Object 58"/>
          <p:cNvGraphicFramePr>
            <a:graphicFrameLocks noChangeAspect="1"/>
          </p:cNvGraphicFramePr>
          <p:nvPr>
            <p:ph sz="quarter" idx="3"/>
          </p:nvPr>
        </p:nvGraphicFramePr>
        <p:xfrm>
          <a:off x="3733800" y="2251075"/>
          <a:ext cx="1457325" cy="3921125"/>
        </p:xfrm>
        <a:graphic>
          <a:graphicData uri="http://schemas.openxmlformats.org/presentationml/2006/ole">
            <p:oleObj spid="_x0000_s361530" name="Equation" r:id="rId3" imgW="838080" imgH="2260440" progId="Equation.3">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Date Placeholder 5"/>
          <p:cNvSpPr>
            <a:spLocks noGrp="1"/>
          </p:cNvSpPr>
          <p:nvPr>
            <p:ph type="dt" sz="half" idx="10"/>
          </p:nvPr>
        </p:nvSpPr>
        <p:spPr/>
        <p:txBody>
          <a:bodyPr/>
          <a:lstStyle/>
          <a:p>
            <a:r>
              <a:rPr lang="en-US"/>
              <a:t>ECEN 301</a:t>
            </a:r>
          </a:p>
        </p:txBody>
      </p:sp>
      <p:sp>
        <p:nvSpPr>
          <p:cNvPr id="62" name="Footer Placeholder 6"/>
          <p:cNvSpPr>
            <a:spLocks noGrp="1"/>
          </p:cNvSpPr>
          <p:nvPr>
            <p:ph type="ftr" sz="quarter" idx="11"/>
          </p:nvPr>
        </p:nvSpPr>
        <p:spPr/>
        <p:txBody>
          <a:bodyPr/>
          <a:lstStyle/>
          <a:p>
            <a:r>
              <a:rPr lang="en-US"/>
              <a:t>Discussion #4 – Ohm’s Law</a:t>
            </a:r>
          </a:p>
        </p:txBody>
      </p:sp>
      <p:sp>
        <p:nvSpPr>
          <p:cNvPr id="63" name="Slide Number Placeholder 7"/>
          <p:cNvSpPr>
            <a:spLocks noGrp="1"/>
          </p:cNvSpPr>
          <p:nvPr>
            <p:ph type="sldNum" sz="quarter" idx="12"/>
          </p:nvPr>
        </p:nvSpPr>
        <p:spPr/>
        <p:txBody>
          <a:bodyPr/>
          <a:lstStyle/>
          <a:p>
            <a:pPr lvl="1"/>
            <a:fld id="{FB3D72D7-56B2-4DBA-B0EF-72250C9BFC19}" type="slidenum">
              <a:rPr lang="en-US"/>
              <a:pPr lvl="1"/>
              <a:t>21</a:t>
            </a:fld>
            <a:endParaRPr lang="en-US"/>
          </a:p>
        </p:txBody>
      </p:sp>
      <p:sp>
        <p:nvSpPr>
          <p:cNvPr id="366594" name="Rectangle 2"/>
          <p:cNvSpPr>
            <a:spLocks noGrp="1" noChangeArrowheads="1"/>
          </p:cNvSpPr>
          <p:nvPr>
            <p:ph type="title"/>
          </p:nvPr>
        </p:nvSpPr>
        <p:spPr/>
        <p:txBody>
          <a:bodyPr/>
          <a:lstStyle/>
          <a:p>
            <a:r>
              <a:rPr lang="en-US"/>
              <a:t>Power Rating</a:t>
            </a:r>
          </a:p>
        </p:txBody>
      </p:sp>
      <p:sp>
        <p:nvSpPr>
          <p:cNvPr id="366595" name="Rectangle 3"/>
          <p:cNvSpPr>
            <a:spLocks noGrp="1" noChangeArrowheads="1"/>
          </p:cNvSpPr>
          <p:nvPr>
            <p:ph type="body" sz="half" idx="1"/>
          </p:nvPr>
        </p:nvSpPr>
        <p:spPr>
          <a:xfrm>
            <a:off x="406400" y="1333500"/>
            <a:ext cx="8356600" cy="876300"/>
          </a:xfrm>
        </p:spPr>
        <p:txBody>
          <a:bodyPr/>
          <a:lstStyle/>
          <a:p>
            <a:pPr>
              <a:lnSpc>
                <a:spcPct val="90000"/>
              </a:lnSpc>
            </a:pPr>
            <a:r>
              <a:rPr lang="en-US" sz="2800" b="1" u="sng"/>
              <a:t>Example4</a:t>
            </a:r>
            <a:r>
              <a:rPr lang="en-US" sz="2800"/>
              <a:t>: With a ¼ W rating, what is the minimum resistor size (</a:t>
            </a:r>
            <a:r>
              <a:rPr lang="en-US" sz="2800" b="1"/>
              <a:t>R</a:t>
            </a:r>
            <a:r>
              <a:rPr lang="en-US" sz="2800"/>
              <a:t>) that can be used in the following:</a:t>
            </a:r>
          </a:p>
        </p:txBody>
      </p:sp>
      <p:grpSp>
        <p:nvGrpSpPr>
          <p:cNvPr id="366596" name="Group 4"/>
          <p:cNvGrpSpPr>
            <a:grpSpLocks/>
          </p:cNvGrpSpPr>
          <p:nvPr/>
        </p:nvGrpSpPr>
        <p:grpSpPr bwMode="auto">
          <a:xfrm>
            <a:off x="596900" y="2409825"/>
            <a:ext cx="2755900" cy="1476375"/>
            <a:chOff x="256" y="1737"/>
            <a:chExt cx="1736" cy="930"/>
          </a:xfrm>
        </p:grpSpPr>
        <p:grpSp>
          <p:nvGrpSpPr>
            <p:cNvPr id="366597" name="Group 5"/>
            <p:cNvGrpSpPr>
              <a:grpSpLocks/>
            </p:cNvGrpSpPr>
            <p:nvPr/>
          </p:nvGrpSpPr>
          <p:grpSpPr bwMode="auto">
            <a:xfrm>
              <a:off x="256" y="2071"/>
              <a:ext cx="631" cy="328"/>
              <a:chOff x="1584" y="2299"/>
              <a:chExt cx="631" cy="328"/>
            </a:xfrm>
          </p:grpSpPr>
          <p:sp>
            <p:nvSpPr>
              <p:cNvPr id="366598" name="Text Box 6"/>
              <p:cNvSpPr txBox="1">
                <a:spLocks noChangeArrowheads="1"/>
              </p:cNvSpPr>
              <p:nvPr/>
            </p:nvSpPr>
            <p:spPr bwMode="auto">
              <a:xfrm>
                <a:off x="1584" y="2365"/>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66599" name="Oval 7"/>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66600" name="Text Box 8"/>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66601" name="Text Box 9"/>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366602" name="AutoShape 10"/>
            <p:cNvCxnSpPr>
              <a:cxnSpLocks noChangeShapeType="1"/>
              <a:stCxn id="366600" idx="0"/>
              <a:endCxn id="366603" idx="2"/>
            </p:cNvCxnSpPr>
            <p:nvPr/>
          </p:nvCxnSpPr>
          <p:spPr bwMode="auto">
            <a:xfrm rot="16200000">
              <a:off x="858" y="1685"/>
              <a:ext cx="251" cy="522"/>
            </a:xfrm>
            <a:prstGeom prst="bentConnector2">
              <a:avLst/>
            </a:prstGeom>
            <a:noFill/>
            <a:ln w="12700">
              <a:solidFill>
                <a:schemeClr val="tx1"/>
              </a:solidFill>
              <a:miter lim="800000"/>
              <a:headEnd type="none" w="lg" len="lg"/>
              <a:tailEnd type="none" w="lg" len="lg"/>
            </a:ln>
            <a:effectLst/>
          </p:spPr>
        </p:cxnSp>
        <p:sp>
          <p:nvSpPr>
            <p:cNvPr id="366603" name="Oval 11"/>
            <p:cNvSpPr>
              <a:spLocks noChangeArrowheads="1"/>
            </p:cNvSpPr>
            <p:nvPr/>
          </p:nvSpPr>
          <p:spPr bwMode="auto">
            <a:xfrm>
              <a:off x="1245" y="178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6604" name="AutoShape 12"/>
            <p:cNvCxnSpPr>
              <a:cxnSpLocks noChangeShapeType="1"/>
              <a:stCxn id="366599" idx="4"/>
              <a:endCxn id="366605" idx="2"/>
            </p:cNvCxnSpPr>
            <p:nvPr/>
          </p:nvCxnSpPr>
          <p:spPr bwMode="auto">
            <a:xfrm rot="16200000" flipH="1">
              <a:off x="868" y="2252"/>
              <a:ext cx="230" cy="524"/>
            </a:xfrm>
            <a:prstGeom prst="bentConnector2">
              <a:avLst/>
            </a:prstGeom>
            <a:noFill/>
            <a:ln w="12700">
              <a:solidFill>
                <a:schemeClr val="tx1"/>
              </a:solidFill>
              <a:miter lim="800000"/>
              <a:headEnd type="none" w="lg" len="lg"/>
              <a:tailEnd type="none" w="lg" len="lg"/>
            </a:ln>
            <a:effectLst/>
          </p:spPr>
        </p:cxnSp>
        <p:sp>
          <p:nvSpPr>
            <p:cNvPr id="366605" name="Oval 13"/>
            <p:cNvSpPr>
              <a:spLocks noChangeArrowheads="1"/>
            </p:cNvSpPr>
            <p:nvPr/>
          </p:nvSpPr>
          <p:spPr bwMode="auto">
            <a:xfrm>
              <a:off x="1245" y="25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6606" name="AutoShape 14"/>
            <p:cNvCxnSpPr>
              <a:cxnSpLocks noChangeShapeType="1"/>
              <a:stCxn id="366603" idx="6"/>
              <a:endCxn id="366609" idx="0"/>
            </p:cNvCxnSpPr>
            <p:nvPr/>
          </p:nvCxnSpPr>
          <p:spPr bwMode="auto">
            <a:xfrm>
              <a:off x="1328" y="1820"/>
              <a:ext cx="358" cy="274"/>
            </a:xfrm>
            <a:prstGeom prst="bentConnector2">
              <a:avLst/>
            </a:prstGeom>
            <a:noFill/>
            <a:ln w="12700">
              <a:solidFill>
                <a:schemeClr val="tx1"/>
              </a:solidFill>
              <a:miter lim="800000"/>
              <a:headEnd type="none" w="lg" len="lg"/>
              <a:tailEnd type="none" w="lg" len="lg"/>
            </a:ln>
            <a:effectLst/>
          </p:spPr>
        </p:cxnSp>
        <p:cxnSp>
          <p:nvCxnSpPr>
            <p:cNvPr id="366607" name="AutoShape 15"/>
            <p:cNvCxnSpPr>
              <a:cxnSpLocks noChangeShapeType="1"/>
              <a:stCxn id="366605" idx="6"/>
              <a:endCxn id="366611" idx="1"/>
            </p:cNvCxnSpPr>
            <p:nvPr/>
          </p:nvCxnSpPr>
          <p:spPr bwMode="auto">
            <a:xfrm flipV="1">
              <a:off x="1328" y="2310"/>
              <a:ext cx="367" cy="319"/>
            </a:xfrm>
            <a:prstGeom prst="bentConnector2">
              <a:avLst/>
            </a:prstGeom>
            <a:noFill/>
            <a:ln w="12700">
              <a:solidFill>
                <a:schemeClr val="tx1"/>
              </a:solidFill>
              <a:miter lim="800000"/>
              <a:headEnd type="none" w="lg" len="lg"/>
              <a:tailEnd type="none" w="lg" len="lg"/>
            </a:ln>
            <a:effectLst/>
          </p:spPr>
        </p:cxnSp>
        <p:grpSp>
          <p:nvGrpSpPr>
            <p:cNvPr id="366608" name="Group 16"/>
            <p:cNvGrpSpPr>
              <a:grpSpLocks/>
            </p:cNvGrpSpPr>
            <p:nvPr/>
          </p:nvGrpSpPr>
          <p:grpSpPr bwMode="auto">
            <a:xfrm>
              <a:off x="1638" y="2094"/>
              <a:ext cx="111" cy="216"/>
              <a:chOff x="3450" y="2313"/>
              <a:chExt cx="111" cy="216"/>
            </a:xfrm>
          </p:grpSpPr>
          <p:sp>
            <p:nvSpPr>
              <p:cNvPr id="366609" name="Line 1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6610" name="Line 1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6611" name="Line 1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6612" name="Line 2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6613" name="Line 2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6614" name="Line 2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6615" name="Line 2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366616" name="Line 24"/>
            <p:cNvSpPr>
              <a:spLocks noChangeShapeType="1"/>
            </p:cNvSpPr>
            <p:nvPr/>
          </p:nvSpPr>
          <p:spPr bwMode="auto">
            <a:xfrm flipV="1">
              <a:off x="672" y="1781"/>
              <a:ext cx="0" cy="235"/>
            </a:xfrm>
            <a:prstGeom prst="line">
              <a:avLst/>
            </a:prstGeom>
            <a:noFill/>
            <a:ln w="12700">
              <a:solidFill>
                <a:schemeClr val="tx1"/>
              </a:solidFill>
              <a:round/>
              <a:headEnd type="none" w="lg" len="lg"/>
              <a:tailEnd type="stealth" w="lg" len="lg"/>
            </a:ln>
            <a:effectLst/>
          </p:spPr>
          <p:txBody>
            <a:bodyPr/>
            <a:lstStyle/>
            <a:p>
              <a:endParaRPr lang="en-US"/>
            </a:p>
          </p:txBody>
        </p:sp>
        <p:sp>
          <p:nvSpPr>
            <p:cNvPr id="366617" name="Text Box 25"/>
            <p:cNvSpPr txBox="1">
              <a:spLocks noChangeArrowheads="1"/>
            </p:cNvSpPr>
            <p:nvPr/>
          </p:nvSpPr>
          <p:spPr bwMode="auto">
            <a:xfrm>
              <a:off x="468" y="1737"/>
              <a:ext cx="156" cy="231"/>
            </a:xfrm>
            <a:prstGeom prst="rect">
              <a:avLst/>
            </a:prstGeom>
            <a:noFill/>
            <a:ln w="12700">
              <a:noFill/>
              <a:miter lim="800000"/>
              <a:headEnd type="none" w="lg" len="lg"/>
              <a:tailEnd type="none" w="lg" len="lg"/>
            </a:ln>
            <a:effectLst/>
          </p:spPr>
          <p:txBody>
            <a:bodyPr wrap="none">
              <a:spAutoFit/>
            </a:bodyPr>
            <a:lstStyle/>
            <a:p>
              <a:r>
                <a:rPr lang="en-US" b="1" i="1"/>
                <a:t>i</a:t>
              </a:r>
              <a:endParaRPr lang="en-US" b="1" i="1" baseline="-25000"/>
            </a:p>
          </p:txBody>
        </p:sp>
        <p:sp>
          <p:nvSpPr>
            <p:cNvPr id="366618" name="Text Box 26"/>
            <p:cNvSpPr txBox="1">
              <a:spLocks noChangeArrowheads="1"/>
            </p:cNvSpPr>
            <p:nvPr/>
          </p:nvSpPr>
          <p:spPr bwMode="auto">
            <a:xfrm>
              <a:off x="1724" y="1909"/>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366619" name="Text Box 27"/>
            <p:cNvSpPr txBox="1">
              <a:spLocks noChangeArrowheads="1"/>
            </p:cNvSpPr>
            <p:nvPr/>
          </p:nvSpPr>
          <p:spPr bwMode="auto">
            <a:xfrm>
              <a:off x="887" y="2115"/>
              <a:ext cx="400" cy="231"/>
            </a:xfrm>
            <a:prstGeom prst="rect">
              <a:avLst/>
            </a:prstGeom>
            <a:noFill/>
            <a:ln w="12700">
              <a:noFill/>
              <a:miter lim="800000"/>
              <a:headEnd type="none" w="lg" len="lg"/>
              <a:tailEnd type="none" w="lg" len="lg"/>
            </a:ln>
            <a:effectLst/>
          </p:spPr>
          <p:txBody>
            <a:bodyPr wrap="none">
              <a:spAutoFit/>
            </a:bodyPr>
            <a:lstStyle/>
            <a:p>
              <a:r>
                <a:rPr lang="en-US"/>
                <a:t>1.5V</a:t>
              </a:r>
            </a:p>
          </p:txBody>
        </p:sp>
      </p:grpSp>
      <p:grpSp>
        <p:nvGrpSpPr>
          <p:cNvPr id="366620" name="Group 28"/>
          <p:cNvGrpSpPr>
            <a:grpSpLocks/>
          </p:cNvGrpSpPr>
          <p:nvPr/>
        </p:nvGrpSpPr>
        <p:grpSpPr bwMode="auto">
          <a:xfrm>
            <a:off x="330200" y="4041775"/>
            <a:ext cx="3251200" cy="2130425"/>
            <a:chOff x="68" y="2450"/>
            <a:chExt cx="2048" cy="1342"/>
          </a:xfrm>
        </p:grpSpPr>
        <p:grpSp>
          <p:nvGrpSpPr>
            <p:cNvPr id="366621" name="Group 29"/>
            <p:cNvGrpSpPr>
              <a:grpSpLocks/>
            </p:cNvGrpSpPr>
            <p:nvPr/>
          </p:nvGrpSpPr>
          <p:grpSpPr bwMode="auto">
            <a:xfrm>
              <a:off x="68" y="3158"/>
              <a:ext cx="657" cy="328"/>
              <a:chOff x="1558" y="2299"/>
              <a:chExt cx="657" cy="328"/>
            </a:xfrm>
          </p:grpSpPr>
          <p:sp>
            <p:nvSpPr>
              <p:cNvPr id="366622" name="Text Box 30"/>
              <p:cNvSpPr txBox="1">
                <a:spLocks noChangeArrowheads="1"/>
              </p:cNvSpPr>
              <p:nvPr/>
            </p:nvSpPr>
            <p:spPr bwMode="auto">
              <a:xfrm>
                <a:off x="1558" y="2365"/>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366623" name="Oval 31"/>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66624" name="Text Box 32"/>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66625" name="Text Box 33"/>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366626" name="AutoShape 34"/>
            <p:cNvCxnSpPr>
              <a:cxnSpLocks noChangeShapeType="1"/>
              <a:stCxn id="366624" idx="0"/>
              <a:endCxn id="366647" idx="1"/>
            </p:cNvCxnSpPr>
            <p:nvPr/>
          </p:nvCxnSpPr>
          <p:spPr bwMode="auto">
            <a:xfrm rot="16200000">
              <a:off x="684" y="2782"/>
              <a:ext cx="253" cy="500"/>
            </a:xfrm>
            <a:prstGeom prst="bentConnector2">
              <a:avLst/>
            </a:prstGeom>
            <a:noFill/>
            <a:ln w="12700">
              <a:solidFill>
                <a:schemeClr val="tx1"/>
              </a:solidFill>
              <a:miter lim="800000"/>
              <a:headEnd type="none" w="lg" len="lg"/>
              <a:tailEnd type="none" w="lg" len="lg"/>
            </a:ln>
            <a:effectLst/>
          </p:spPr>
        </p:cxnSp>
        <p:sp>
          <p:nvSpPr>
            <p:cNvPr id="366627" name="Oval 35"/>
            <p:cNvSpPr>
              <a:spLocks noChangeArrowheads="1"/>
            </p:cNvSpPr>
            <p:nvPr/>
          </p:nvSpPr>
          <p:spPr bwMode="auto">
            <a:xfrm>
              <a:off x="1555" y="286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6628" name="AutoShape 36"/>
            <p:cNvCxnSpPr>
              <a:cxnSpLocks noChangeShapeType="1"/>
              <a:stCxn id="366623" idx="4"/>
              <a:endCxn id="366629" idx="2"/>
            </p:cNvCxnSpPr>
            <p:nvPr/>
          </p:nvCxnSpPr>
          <p:spPr bwMode="auto">
            <a:xfrm rot="16200000" flipH="1">
              <a:off x="925" y="3120"/>
              <a:ext cx="268" cy="999"/>
            </a:xfrm>
            <a:prstGeom prst="bentConnector2">
              <a:avLst/>
            </a:prstGeom>
            <a:noFill/>
            <a:ln w="12700">
              <a:solidFill>
                <a:schemeClr val="tx1"/>
              </a:solidFill>
              <a:miter lim="800000"/>
              <a:headEnd type="none" w="lg" len="lg"/>
              <a:tailEnd type="none" w="lg" len="lg"/>
            </a:ln>
            <a:effectLst/>
          </p:spPr>
        </p:cxnSp>
        <p:sp>
          <p:nvSpPr>
            <p:cNvPr id="366629" name="Oval 37"/>
            <p:cNvSpPr>
              <a:spLocks noChangeArrowheads="1"/>
            </p:cNvSpPr>
            <p:nvPr/>
          </p:nvSpPr>
          <p:spPr bwMode="auto">
            <a:xfrm>
              <a:off x="1558" y="371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6630" name="AutoShape 38"/>
            <p:cNvCxnSpPr>
              <a:cxnSpLocks noChangeShapeType="1"/>
              <a:stCxn id="366627" idx="6"/>
              <a:endCxn id="366633" idx="0"/>
            </p:cNvCxnSpPr>
            <p:nvPr/>
          </p:nvCxnSpPr>
          <p:spPr bwMode="auto">
            <a:xfrm>
              <a:off x="1638" y="2907"/>
              <a:ext cx="159" cy="312"/>
            </a:xfrm>
            <a:prstGeom prst="bentConnector2">
              <a:avLst/>
            </a:prstGeom>
            <a:noFill/>
            <a:ln w="12700">
              <a:solidFill>
                <a:schemeClr val="tx1"/>
              </a:solidFill>
              <a:miter lim="800000"/>
              <a:headEnd type="none" w="lg" len="lg"/>
              <a:tailEnd type="none" w="lg" len="lg"/>
            </a:ln>
            <a:effectLst/>
          </p:spPr>
        </p:cxnSp>
        <p:cxnSp>
          <p:nvCxnSpPr>
            <p:cNvPr id="366631" name="AutoShape 39"/>
            <p:cNvCxnSpPr>
              <a:cxnSpLocks noChangeShapeType="1"/>
              <a:stCxn id="366629" idx="6"/>
              <a:endCxn id="366635" idx="1"/>
            </p:cNvCxnSpPr>
            <p:nvPr/>
          </p:nvCxnSpPr>
          <p:spPr bwMode="auto">
            <a:xfrm flipV="1">
              <a:off x="1641" y="3435"/>
              <a:ext cx="165" cy="319"/>
            </a:xfrm>
            <a:prstGeom prst="bentConnector2">
              <a:avLst/>
            </a:prstGeom>
            <a:noFill/>
            <a:ln w="12700">
              <a:solidFill>
                <a:schemeClr val="tx1"/>
              </a:solidFill>
              <a:miter lim="800000"/>
              <a:headEnd type="none" w="lg" len="lg"/>
              <a:tailEnd type="none" w="lg" len="lg"/>
            </a:ln>
            <a:effectLst/>
          </p:spPr>
        </p:cxnSp>
        <p:grpSp>
          <p:nvGrpSpPr>
            <p:cNvPr id="366632" name="Group 40"/>
            <p:cNvGrpSpPr>
              <a:grpSpLocks/>
            </p:cNvGrpSpPr>
            <p:nvPr/>
          </p:nvGrpSpPr>
          <p:grpSpPr bwMode="auto">
            <a:xfrm>
              <a:off x="1749" y="3219"/>
              <a:ext cx="111" cy="216"/>
              <a:chOff x="3450" y="2313"/>
              <a:chExt cx="111" cy="216"/>
            </a:xfrm>
          </p:grpSpPr>
          <p:sp>
            <p:nvSpPr>
              <p:cNvPr id="366633" name="Line 4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6634" name="Line 4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6635" name="Line 4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6636" name="Line 4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6637" name="Line 4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6638" name="Line 4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6639" name="Line 4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366640" name="Line 48"/>
            <p:cNvSpPr>
              <a:spLocks noChangeShapeType="1"/>
            </p:cNvSpPr>
            <p:nvPr/>
          </p:nvSpPr>
          <p:spPr bwMode="auto">
            <a:xfrm flipV="1">
              <a:off x="528" y="2907"/>
              <a:ext cx="0" cy="192"/>
            </a:xfrm>
            <a:prstGeom prst="line">
              <a:avLst/>
            </a:prstGeom>
            <a:noFill/>
            <a:ln w="12700">
              <a:solidFill>
                <a:schemeClr val="tx1"/>
              </a:solidFill>
              <a:round/>
              <a:headEnd type="none" w="lg" len="lg"/>
              <a:tailEnd type="stealth" w="lg" len="lg"/>
            </a:ln>
            <a:effectLst/>
          </p:spPr>
          <p:txBody>
            <a:bodyPr/>
            <a:lstStyle/>
            <a:p>
              <a:endParaRPr lang="en-US"/>
            </a:p>
          </p:txBody>
        </p:sp>
        <p:sp>
          <p:nvSpPr>
            <p:cNvPr id="366641" name="Text Box 49"/>
            <p:cNvSpPr txBox="1">
              <a:spLocks noChangeArrowheads="1"/>
            </p:cNvSpPr>
            <p:nvPr/>
          </p:nvSpPr>
          <p:spPr bwMode="auto">
            <a:xfrm>
              <a:off x="336" y="2879"/>
              <a:ext cx="156" cy="231"/>
            </a:xfrm>
            <a:prstGeom prst="rect">
              <a:avLst/>
            </a:prstGeom>
            <a:noFill/>
            <a:ln w="12700">
              <a:noFill/>
              <a:miter lim="800000"/>
              <a:headEnd type="none" w="lg" len="lg"/>
              <a:tailEnd type="none" w="lg" len="lg"/>
            </a:ln>
            <a:effectLst/>
          </p:spPr>
          <p:txBody>
            <a:bodyPr wrap="none">
              <a:spAutoFit/>
            </a:bodyPr>
            <a:lstStyle/>
            <a:p>
              <a:r>
                <a:rPr lang="en-US" b="1" i="1"/>
                <a:t>i</a:t>
              </a:r>
              <a:endParaRPr lang="en-US" b="1" i="1" baseline="-25000"/>
            </a:p>
          </p:txBody>
        </p:sp>
        <p:sp>
          <p:nvSpPr>
            <p:cNvPr id="366642" name="Text Box 50"/>
            <p:cNvSpPr txBox="1">
              <a:spLocks noChangeArrowheads="1"/>
            </p:cNvSpPr>
            <p:nvPr/>
          </p:nvSpPr>
          <p:spPr bwMode="auto">
            <a:xfrm>
              <a:off x="1848" y="3034"/>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366643" name="Text Box 51"/>
            <p:cNvSpPr txBox="1">
              <a:spLocks noChangeArrowheads="1"/>
            </p:cNvSpPr>
            <p:nvPr/>
          </p:nvSpPr>
          <p:spPr bwMode="auto">
            <a:xfrm>
              <a:off x="725" y="3240"/>
              <a:ext cx="400" cy="231"/>
            </a:xfrm>
            <a:prstGeom prst="rect">
              <a:avLst/>
            </a:prstGeom>
            <a:noFill/>
            <a:ln w="12700">
              <a:noFill/>
              <a:miter lim="800000"/>
              <a:headEnd type="none" w="lg" len="lg"/>
              <a:tailEnd type="none" w="lg" len="lg"/>
            </a:ln>
            <a:effectLst/>
          </p:spPr>
          <p:txBody>
            <a:bodyPr wrap="none">
              <a:spAutoFit/>
            </a:bodyPr>
            <a:lstStyle/>
            <a:p>
              <a:r>
                <a:rPr lang="en-US"/>
                <a:t>1.5V</a:t>
              </a:r>
            </a:p>
          </p:txBody>
        </p:sp>
        <p:grpSp>
          <p:nvGrpSpPr>
            <p:cNvPr id="366644" name="Group 52"/>
            <p:cNvGrpSpPr>
              <a:grpSpLocks/>
            </p:cNvGrpSpPr>
            <p:nvPr/>
          </p:nvGrpSpPr>
          <p:grpSpPr bwMode="auto">
            <a:xfrm>
              <a:off x="1061" y="2450"/>
              <a:ext cx="341" cy="617"/>
              <a:chOff x="2696" y="2043"/>
              <a:chExt cx="341" cy="617"/>
            </a:xfrm>
          </p:grpSpPr>
          <p:sp>
            <p:nvSpPr>
              <p:cNvPr id="366645" name="Text Box 53"/>
              <p:cNvSpPr txBox="1">
                <a:spLocks noChangeArrowheads="1"/>
              </p:cNvSpPr>
              <p:nvPr/>
            </p:nvSpPr>
            <p:spPr bwMode="auto">
              <a:xfrm>
                <a:off x="2700" y="2043"/>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endParaRPr lang="en-US" sz="2000" b="1"/>
              </a:p>
            </p:txBody>
          </p:sp>
          <p:sp>
            <p:nvSpPr>
              <p:cNvPr id="366646" name="Oval 54"/>
              <p:cNvSpPr>
                <a:spLocks noChangeArrowheads="1"/>
              </p:cNvSpPr>
              <p:nvPr/>
            </p:nvSpPr>
            <p:spPr bwMode="auto">
              <a:xfrm>
                <a:off x="2699" y="2350"/>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66647" name="Text Box 55"/>
              <p:cNvSpPr txBox="1">
                <a:spLocks noChangeArrowheads="1"/>
              </p:cNvSpPr>
              <p:nvPr/>
            </p:nvSpPr>
            <p:spPr bwMode="auto">
              <a:xfrm>
                <a:off x="2696" y="2382"/>
                <a:ext cx="341" cy="231"/>
              </a:xfrm>
              <a:prstGeom prst="rect">
                <a:avLst/>
              </a:prstGeom>
              <a:noFill/>
              <a:ln w="12700">
                <a:noFill/>
                <a:miter lim="800000"/>
                <a:headEnd type="none" w="lg" len="lg"/>
                <a:tailEnd type="none" w="lg" len="lg"/>
              </a:ln>
              <a:effectLst/>
            </p:spPr>
            <p:txBody>
              <a:bodyPr wrap="none">
                <a:spAutoFit/>
              </a:bodyPr>
              <a:lstStyle/>
              <a:p>
                <a:r>
                  <a:rPr lang="en-US"/>
                  <a:t>–  +</a:t>
                </a:r>
              </a:p>
            </p:txBody>
          </p:sp>
        </p:grpSp>
        <p:cxnSp>
          <p:nvCxnSpPr>
            <p:cNvPr id="366648" name="AutoShape 56"/>
            <p:cNvCxnSpPr>
              <a:cxnSpLocks noChangeShapeType="1"/>
              <a:stCxn id="366647" idx="3"/>
              <a:endCxn id="366627" idx="2"/>
            </p:cNvCxnSpPr>
            <p:nvPr/>
          </p:nvCxnSpPr>
          <p:spPr bwMode="auto">
            <a:xfrm>
              <a:off x="1402" y="2905"/>
              <a:ext cx="153" cy="2"/>
            </a:xfrm>
            <a:prstGeom prst="straightConnector1">
              <a:avLst/>
            </a:prstGeom>
            <a:noFill/>
            <a:ln w="12700">
              <a:solidFill>
                <a:schemeClr val="tx1"/>
              </a:solidFill>
              <a:round/>
              <a:headEnd type="none" w="lg" len="lg"/>
              <a:tailEnd type="none" w="lg" len="lg"/>
            </a:ln>
            <a:effectLst/>
          </p:spPr>
        </p:cxnSp>
        <p:sp>
          <p:nvSpPr>
            <p:cNvPr id="366649" name="Text Box 57"/>
            <p:cNvSpPr txBox="1">
              <a:spLocks noChangeArrowheads="1"/>
            </p:cNvSpPr>
            <p:nvPr/>
          </p:nvSpPr>
          <p:spPr bwMode="auto">
            <a:xfrm>
              <a:off x="1045" y="3051"/>
              <a:ext cx="400" cy="231"/>
            </a:xfrm>
            <a:prstGeom prst="rect">
              <a:avLst/>
            </a:prstGeom>
            <a:noFill/>
            <a:ln w="12700">
              <a:noFill/>
              <a:miter lim="800000"/>
              <a:headEnd type="none" w="lg" len="lg"/>
              <a:tailEnd type="none" w="lg" len="lg"/>
            </a:ln>
            <a:effectLst/>
          </p:spPr>
          <p:txBody>
            <a:bodyPr wrap="none">
              <a:spAutoFit/>
            </a:bodyPr>
            <a:lstStyle/>
            <a:p>
              <a:r>
                <a:rPr lang="en-US"/>
                <a:t>1.5V</a:t>
              </a:r>
            </a:p>
          </p:txBody>
        </p:sp>
      </p:grpSp>
      <p:graphicFrame>
        <p:nvGraphicFramePr>
          <p:cNvPr id="366650" name="Object 58"/>
          <p:cNvGraphicFramePr>
            <a:graphicFrameLocks noChangeAspect="1"/>
          </p:cNvGraphicFramePr>
          <p:nvPr>
            <p:ph sz="quarter" idx="3"/>
          </p:nvPr>
        </p:nvGraphicFramePr>
        <p:xfrm>
          <a:off x="3733800" y="2251075"/>
          <a:ext cx="1457325" cy="3921125"/>
        </p:xfrm>
        <a:graphic>
          <a:graphicData uri="http://schemas.openxmlformats.org/presentationml/2006/ole">
            <p:oleObj spid="_x0000_s366650" name="Equation" r:id="rId3" imgW="838080" imgH="2260440" progId="Equation.3">
              <p:embed/>
            </p:oleObj>
          </a:graphicData>
        </a:graphic>
      </p:graphicFrame>
      <p:graphicFrame>
        <p:nvGraphicFramePr>
          <p:cNvPr id="366651" name="Object 59"/>
          <p:cNvGraphicFramePr>
            <a:graphicFrameLocks noChangeAspect="1"/>
          </p:cNvGraphicFramePr>
          <p:nvPr/>
        </p:nvGraphicFramePr>
        <p:xfrm>
          <a:off x="5410200" y="2251075"/>
          <a:ext cx="1524000" cy="3921125"/>
        </p:xfrm>
        <a:graphic>
          <a:graphicData uri="http://schemas.openxmlformats.org/presentationml/2006/ole">
            <p:oleObj spid="_x0000_s366651" name="Equation" r:id="rId4" imgW="876240" imgH="2260440" progId="Equation.3">
              <p:embed/>
            </p:oleObj>
          </a:graphicData>
        </a:graphic>
      </p:graphicFrame>
      <p:sp>
        <p:nvSpPr>
          <p:cNvPr id="366652" name="Text Box 60"/>
          <p:cNvSpPr txBox="1">
            <a:spLocks noChangeArrowheads="1"/>
          </p:cNvSpPr>
          <p:nvPr/>
        </p:nvSpPr>
        <p:spPr bwMode="auto">
          <a:xfrm>
            <a:off x="7086600" y="4660900"/>
            <a:ext cx="1955800" cy="1477963"/>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a:t>NB</a:t>
            </a:r>
            <a:r>
              <a:rPr lang="en-US"/>
              <a:t>: Doubling the amount of voltage has a quadratic effect on minimum resistor size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Date Placeholder 5"/>
          <p:cNvSpPr>
            <a:spLocks noGrp="1"/>
          </p:cNvSpPr>
          <p:nvPr>
            <p:ph type="dt" sz="half" idx="10"/>
          </p:nvPr>
        </p:nvSpPr>
        <p:spPr/>
        <p:txBody>
          <a:bodyPr/>
          <a:lstStyle/>
          <a:p>
            <a:r>
              <a:rPr lang="en-US"/>
              <a:t>ECEN 301</a:t>
            </a:r>
          </a:p>
        </p:txBody>
      </p:sp>
      <p:sp>
        <p:nvSpPr>
          <p:cNvPr id="56" name="Footer Placeholder 6"/>
          <p:cNvSpPr>
            <a:spLocks noGrp="1"/>
          </p:cNvSpPr>
          <p:nvPr>
            <p:ph type="ftr" sz="quarter" idx="11"/>
          </p:nvPr>
        </p:nvSpPr>
        <p:spPr/>
        <p:txBody>
          <a:bodyPr/>
          <a:lstStyle/>
          <a:p>
            <a:r>
              <a:rPr lang="en-US"/>
              <a:t>Discussion #4 – Ohm’s Law</a:t>
            </a:r>
          </a:p>
        </p:txBody>
      </p:sp>
      <p:sp>
        <p:nvSpPr>
          <p:cNvPr id="57" name="Slide Number Placeholder 7"/>
          <p:cNvSpPr>
            <a:spLocks noGrp="1"/>
          </p:cNvSpPr>
          <p:nvPr>
            <p:ph type="sldNum" sz="quarter" idx="12"/>
          </p:nvPr>
        </p:nvSpPr>
        <p:spPr/>
        <p:txBody>
          <a:bodyPr/>
          <a:lstStyle/>
          <a:p>
            <a:pPr lvl="1"/>
            <a:fld id="{917A7AA7-6107-4F6C-9CC6-46969706E630}" type="slidenum">
              <a:rPr lang="en-US"/>
              <a:pPr lvl="1"/>
              <a:t>22</a:t>
            </a:fld>
            <a:endParaRPr lang="en-US"/>
          </a:p>
        </p:txBody>
      </p:sp>
      <p:sp>
        <p:nvSpPr>
          <p:cNvPr id="362498" name="Rectangle 2"/>
          <p:cNvSpPr>
            <a:spLocks noGrp="1" noChangeArrowheads="1"/>
          </p:cNvSpPr>
          <p:nvPr>
            <p:ph type="title"/>
          </p:nvPr>
        </p:nvSpPr>
        <p:spPr/>
        <p:txBody>
          <a:bodyPr/>
          <a:lstStyle/>
          <a:p>
            <a:r>
              <a:rPr lang="en-US"/>
              <a:t>Power Rating</a:t>
            </a:r>
          </a:p>
        </p:txBody>
      </p:sp>
      <p:sp>
        <p:nvSpPr>
          <p:cNvPr id="362499" name="Rectangle 3"/>
          <p:cNvSpPr>
            <a:spLocks noGrp="1" noChangeArrowheads="1"/>
          </p:cNvSpPr>
          <p:nvPr>
            <p:ph type="body" sz="half" idx="1"/>
          </p:nvPr>
        </p:nvSpPr>
        <p:spPr>
          <a:xfrm>
            <a:off x="406400" y="1333500"/>
            <a:ext cx="8204200" cy="876300"/>
          </a:xfrm>
        </p:spPr>
        <p:txBody>
          <a:bodyPr/>
          <a:lstStyle/>
          <a:p>
            <a:pPr>
              <a:lnSpc>
                <a:spcPct val="90000"/>
              </a:lnSpc>
            </a:pPr>
            <a:r>
              <a:rPr lang="en-US" sz="2800" b="1" u="sng"/>
              <a:t>Example5</a:t>
            </a:r>
            <a:r>
              <a:rPr lang="en-US" sz="2800"/>
              <a:t>: find the power supplied by the battery</a:t>
            </a:r>
          </a:p>
          <a:p>
            <a:pPr lvl="1">
              <a:lnSpc>
                <a:spcPct val="90000"/>
              </a:lnSpc>
            </a:pPr>
            <a:r>
              <a:rPr lang="en-US" sz="2400" b="1"/>
              <a:t>V</a:t>
            </a:r>
            <a:r>
              <a:rPr lang="en-US" sz="2400" b="1" baseline="-25000"/>
              <a:t>s</a:t>
            </a:r>
            <a:r>
              <a:rPr lang="en-US" sz="2400" b="1"/>
              <a:t> </a:t>
            </a:r>
            <a:r>
              <a:rPr lang="en-US" sz="2400"/>
              <a:t>= 3V, </a:t>
            </a:r>
            <a:r>
              <a:rPr lang="en-US" sz="2400" b="1" i="1"/>
              <a:t>i</a:t>
            </a:r>
            <a:r>
              <a:rPr lang="en-US" sz="2400" b="1" i="1" baseline="-25000"/>
              <a:t>1</a:t>
            </a:r>
            <a:r>
              <a:rPr lang="en-US" sz="2400"/>
              <a:t> = 0.2mA, </a:t>
            </a:r>
            <a:r>
              <a:rPr lang="en-US" sz="2400" b="1" i="1"/>
              <a:t>i</a:t>
            </a:r>
            <a:r>
              <a:rPr lang="en-US" sz="2400" b="1" i="1" baseline="-25000"/>
              <a:t>2</a:t>
            </a:r>
            <a:r>
              <a:rPr lang="en-US" sz="2400"/>
              <a:t> = 0.4mA, </a:t>
            </a:r>
            <a:r>
              <a:rPr lang="en-US" sz="2400" b="1" i="1"/>
              <a:t>i</a:t>
            </a:r>
            <a:r>
              <a:rPr lang="en-US" sz="2400" b="1" i="1" baseline="-25000"/>
              <a:t>3</a:t>
            </a:r>
            <a:r>
              <a:rPr lang="en-US" sz="2400"/>
              <a:t> = 1.2mA</a:t>
            </a:r>
            <a:endParaRPr lang="en-US" sz="2400" b="1" baseline="-25000"/>
          </a:p>
        </p:txBody>
      </p:sp>
      <p:grpSp>
        <p:nvGrpSpPr>
          <p:cNvPr id="362608" name="Group 112"/>
          <p:cNvGrpSpPr>
            <a:grpSpLocks/>
          </p:cNvGrpSpPr>
          <p:nvPr/>
        </p:nvGrpSpPr>
        <p:grpSpPr bwMode="auto">
          <a:xfrm>
            <a:off x="152400" y="2819400"/>
            <a:ext cx="4395788" cy="2365375"/>
            <a:chOff x="239" y="2101"/>
            <a:chExt cx="2769" cy="1490"/>
          </a:xfrm>
        </p:grpSpPr>
        <p:sp>
          <p:nvSpPr>
            <p:cNvPr id="362544" name="Text Box 48"/>
            <p:cNvSpPr txBox="1">
              <a:spLocks noChangeArrowheads="1"/>
            </p:cNvSpPr>
            <p:nvPr/>
          </p:nvSpPr>
          <p:spPr bwMode="auto">
            <a:xfrm>
              <a:off x="818" y="2101"/>
              <a:ext cx="20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s</a:t>
              </a:r>
            </a:p>
          </p:txBody>
        </p:sp>
        <p:sp>
          <p:nvSpPr>
            <p:cNvPr id="362511" name="Oval 15"/>
            <p:cNvSpPr>
              <a:spLocks noChangeArrowheads="1"/>
            </p:cNvSpPr>
            <p:nvPr/>
          </p:nvSpPr>
          <p:spPr bwMode="auto">
            <a:xfrm>
              <a:off x="13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2512" name="AutoShape 16"/>
            <p:cNvCxnSpPr>
              <a:cxnSpLocks noChangeShapeType="1"/>
              <a:stCxn id="362579" idx="0"/>
              <a:endCxn id="362511" idx="2"/>
            </p:cNvCxnSpPr>
            <p:nvPr/>
          </p:nvCxnSpPr>
          <p:spPr bwMode="auto">
            <a:xfrm rot="16200000">
              <a:off x="826" y="2270"/>
              <a:ext cx="400" cy="640"/>
            </a:xfrm>
            <a:prstGeom prst="bentConnector2">
              <a:avLst/>
            </a:prstGeom>
            <a:noFill/>
            <a:ln w="12700">
              <a:solidFill>
                <a:schemeClr val="tx1"/>
              </a:solidFill>
              <a:miter lim="800000"/>
              <a:headEnd type="none" w="lg" len="lg"/>
              <a:tailEnd type="none" w="lg" len="lg"/>
            </a:ln>
            <a:effectLst/>
          </p:spPr>
        </p:cxnSp>
        <p:sp>
          <p:nvSpPr>
            <p:cNvPr id="362528" name="Oval 32"/>
            <p:cNvSpPr>
              <a:spLocks noChangeArrowheads="1"/>
            </p:cNvSpPr>
            <p:nvPr/>
          </p:nvSpPr>
          <p:spPr bwMode="auto">
            <a:xfrm>
              <a:off x="2037"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62529" name="Oval 33"/>
            <p:cNvSpPr>
              <a:spLocks noChangeArrowheads="1"/>
            </p:cNvSpPr>
            <p:nvPr/>
          </p:nvSpPr>
          <p:spPr bwMode="auto">
            <a:xfrm>
              <a:off x="136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62530" name="Oval 34"/>
            <p:cNvSpPr>
              <a:spLocks noChangeArrowheads="1"/>
            </p:cNvSpPr>
            <p:nvPr/>
          </p:nvSpPr>
          <p:spPr bwMode="auto">
            <a:xfrm>
              <a:off x="2051"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2531" name="AutoShape 35"/>
            <p:cNvCxnSpPr>
              <a:cxnSpLocks noChangeShapeType="1"/>
              <a:stCxn id="362529" idx="2"/>
              <a:endCxn id="362578" idx="4"/>
            </p:cNvCxnSpPr>
            <p:nvPr/>
          </p:nvCxnSpPr>
          <p:spPr bwMode="auto">
            <a:xfrm rot="10800000">
              <a:off x="704" y="3118"/>
              <a:ext cx="662" cy="435"/>
            </a:xfrm>
            <a:prstGeom prst="bentConnector2">
              <a:avLst/>
            </a:prstGeom>
            <a:noFill/>
            <a:ln w="12700">
              <a:solidFill>
                <a:schemeClr val="tx1"/>
              </a:solidFill>
              <a:miter lim="800000"/>
              <a:headEnd type="none" w="lg" len="lg"/>
              <a:tailEnd type="none" w="lg" len="lg"/>
            </a:ln>
            <a:effectLst/>
          </p:spPr>
        </p:cxnSp>
        <p:cxnSp>
          <p:nvCxnSpPr>
            <p:cNvPr id="362532" name="AutoShape 36"/>
            <p:cNvCxnSpPr>
              <a:cxnSpLocks noChangeShapeType="1"/>
              <a:stCxn id="362529" idx="6"/>
              <a:endCxn id="362530" idx="2"/>
            </p:cNvCxnSpPr>
            <p:nvPr/>
          </p:nvCxnSpPr>
          <p:spPr bwMode="auto">
            <a:xfrm>
              <a:off x="1449" y="3553"/>
              <a:ext cx="602" cy="0"/>
            </a:xfrm>
            <a:prstGeom prst="straightConnector1">
              <a:avLst/>
            </a:prstGeom>
            <a:noFill/>
            <a:ln w="12700">
              <a:solidFill>
                <a:schemeClr val="tx1"/>
              </a:solidFill>
              <a:round/>
              <a:headEnd type="none" w="lg" len="lg"/>
              <a:tailEnd type="none" w="lg" len="lg"/>
            </a:ln>
            <a:effectLst/>
          </p:spPr>
        </p:cxnSp>
        <p:cxnSp>
          <p:nvCxnSpPr>
            <p:cNvPr id="362533" name="AutoShape 37"/>
            <p:cNvCxnSpPr>
              <a:cxnSpLocks noChangeShapeType="1"/>
              <a:stCxn id="362529" idx="0"/>
              <a:endCxn id="362584" idx="1"/>
            </p:cNvCxnSpPr>
            <p:nvPr/>
          </p:nvCxnSpPr>
          <p:spPr bwMode="auto">
            <a:xfrm flipH="1" flipV="1">
              <a:off x="1407" y="3144"/>
              <a:ext cx="1" cy="370"/>
            </a:xfrm>
            <a:prstGeom prst="straightConnector1">
              <a:avLst/>
            </a:prstGeom>
            <a:noFill/>
            <a:ln w="12700">
              <a:solidFill>
                <a:schemeClr val="tx1"/>
              </a:solidFill>
              <a:round/>
              <a:headEnd type="none" w="lg" len="lg"/>
              <a:tailEnd type="none" w="lg" len="lg"/>
            </a:ln>
            <a:effectLst/>
          </p:spPr>
        </p:cxnSp>
        <p:cxnSp>
          <p:nvCxnSpPr>
            <p:cNvPr id="362534" name="AutoShape 38"/>
            <p:cNvCxnSpPr>
              <a:cxnSpLocks noChangeShapeType="1"/>
              <a:stCxn id="362511" idx="4"/>
              <a:endCxn id="362582" idx="0"/>
            </p:cNvCxnSpPr>
            <p:nvPr/>
          </p:nvCxnSpPr>
          <p:spPr bwMode="auto">
            <a:xfrm>
              <a:off x="1388" y="2428"/>
              <a:ext cx="10" cy="500"/>
            </a:xfrm>
            <a:prstGeom prst="straightConnector1">
              <a:avLst/>
            </a:prstGeom>
            <a:noFill/>
            <a:ln w="12700">
              <a:solidFill>
                <a:schemeClr val="tx1"/>
              </a:solidFill>
              <a:round/>
              <a:headEnd type="none" w="lg" len="lg"/>
              <a:tailEnd type="none" w="lg" len="lg"/>
            </a:ln>
            <a:effectLst/>
          </p:spPr>
        </p:cxnSp>
        <p:cxnSp>
          <p:nvCxnSpPr>
            <p:cNvPr id="362535" name="AutoShape 39"/>
            <p:cNvCxnSpPr>
              <a:cxnSpLocks noChangeShapeType="1"/>
              <a:stCxn id="362511" idx="6"/>
              <a:endCxn id="362528" idx="2"/>
            </p:cNvCxnSpPr>
            <p:nvPr/>
          </p:nvCxnSpPr>
          <p:spPr bwMode="auto">
            <a:xfrm>
              <a:off x="1429" y="2390"/>
              <a:ext cx="608" cy="0"/>
            </a:xfrm>
            <a:prstGeom prst="straightConnector1">
              <a:avLst/>
            </a:prstGeom>
            <a:noFill/>
            <a:ln w="12700">
              <a:solidFill>
                <a:schemeClr val="tx1"/>
              </a:solidFill>
              <a:round/>
              <a:headEnd type="none" w="lg" len="lg"/>
              <a:tailEnd type="none" w="lg" len="lg"/>
            </a:ln>
            <a:effectLst/>
          </p:spPr>
        </p:cxnSp>
        <p:cxnSp>
          <p:nvCxnSpPr>
            <p:cNvPr id="362536" name="AutoShape 40"/>
            <p:cNvCxnSpPr>
              <a:cxnSpLocks noChangeShapeType="1"/>
              <a:stCxn id="362528" idx="4"/>
              <a:endCxn id="362590" idx="0"/>
            </p:cNvCxnSpPr>
            <p:nvPr/>
          </p:nvCxnSpPr>
          <p:spPr bwMode="auto">
            <a:xfrm>
              <a:off x="2079" y="2428"/>
              <a:ext cx="6" cy="500"/>
            </a:xfrm>
            <a:prstGeom prst="straightConnector1">
              <a:avLst/>
            </a:prstGeom>
            <a:noFill/>
            <a:ln w="12700">
              <a:solidFill>
                <a:schemeClr val="tx1"/>
              </a:solidFill>
              <a:round/>
              <a:headEnd type="none" w="lg" len="lg"/>
              <a:tailEnd type="none" w="lg" len="lg"/>
            </a:ln>
            <a:effectLst/>
          </p:spPr>
        </p:cxnSp>
        <p:cxnSp>
          <p:nvCxnSpPr>
            <p:cNvPr id="362537" name="AutoShape 41"/>
            <p:cNvCxnSpPr>
              <a:cxnSpLocks noChangeShapeType="1"/>
              <a:stCxn id="362530" idx="0"/>
              <a:endCxn id="362592" idx="1"/>
            </p:cNvCxnSpPr>
            <p:nvPr/>
          </p:nvCxnSpPr>
          <p:spPr bwMode="auto">
            <a:xfrm flipV="1">
              <a:off x="2093" y="3144"/>
              <a:ext cx="1" cy="370"/>
            </a:xfrm>
            <a:prstGeom prst="straightConnector1">
              <a:avLst/>
            </a:prstGeom>
            <a:noFill/>
            <a:ln w="12700">
              <a:solidFill>
                <a:schemeClr val="tx1"/>
              </a:solidFill>
              <a:round/>
              <a:headEnd type="none" w="lg" len="lg"/>
              <a:tailEnd type="none" w="lg" len="lg"/>
            </a:ln>
            <a:effectLst/>
          </p:spPr>
        </p:cxnSp>
        <p:cxnSp>
          <p:nvCxnSpPr>
            <p:cNvPr id="362538" name="AutoShape 42"/>
            <p:cNvCxnSpPr>
              <a:cxnSpLocks noChangeShapeType="1"/>
              <a:stCxn id="362530" idx="6"/>
              <a:endCxn id="362600" idx="1"/>
            </p:cNvCxnSpPr>
            <p:nvPr/>
          </p:nvCxnSpPr>
          <p:spPr bwMode="auto">
            <a:xfrm flipV="1">
              <a:off x="2134" y="3129"/>
              <a:ext cx="582" cy="424"/>
            </a:xfrm>
            <a:prstGeom prst="bentConnector2">
              <a:avLst/>
            </a:prstGeom>
            <a:noFill/>
            <a:ln w="12700">
              <a:solidFill>
                <a:schemeClr val="tx1"/>
              </a:solidFill>
              <a:miter lim="800000"/>
              <a:headEnd type="none" w="lg" len="lg"/>
              <a:tailEnd type="none" w="lg" len="lg"/>
            </a:ln>
            <a:effectLst/>
          </p:spPr>
        </p:cxnSp>
        <p:cxnSp>
          <p:nvCxnSpPr>
            <p:cNvPr id="362539" name="AutoShape 43"/>
            <p:cNvCxnSpPr>
              <a:cxnSpLocks noChangeShapeType="1"/>
              <a:stCxn id="362528" idx="6"/>
              <a:endCxn id="362598" idx="0"/>
            </p:cNvCxnSpPr>
            <p:nvPr/>
          </p:nvCxnSpPr>
          <p:spPr bwMode="auto">
            <a:xfrm>
              <a:off x="2120" y="2390"/>
              <a:ext cx="587" cy="523"/>
            </a:xfrm>
            <a:prstGeom prst="bentConnector2">
              <a:avLst/>
            </a:prstGeom>
            <a:noFill/>
            <a:ln w="12700">
              <a:solidFill>
                <a:schemeClr val="tx1"/>
              </a:solidFill>
              <a:miter lim="800000"/>
              <a:headEnd type="none" w="lg" len="lg"/>
              <a:tailEnd type="none" w="lg" len="lg"/>
            </a:ln>
            <a:effectLst/>
          </p:spPr>
        </p:cxnSp>
        <p:sp>
          <p:nvSpPr>
            <p:cNvPr id="362540" name="Line 44"/>
            <p:cNvSpPr>
              <a:spLocks noChangeShapeType="1"/>
            </p:cNvSpPr>
            <p:nvPr/>
          </p:nvSpPr>
          <p:spPr bwMode="auto">
            <a:xfrm>
              <a:off x="838" y="2351"/>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62546" name="Line 50"/>
            <p:cNvSpPr>
              <a:spLocks noChangeShapeType="1"/>
            </p:cNvSpPr>
            <p:nvPr/>
          </p:nvSpPr>
          <p:spPr bwMode="auto">
            <a:xfrm>
              <a:off x="1464" y="2505"/>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62547" name="Text Box 51"/>
            <p:cNvSpPr txBox="1">
              <a:spLocks noChangeArrowheads="1"/>
            </p:cNvSpPr>
            <p:nvPr/>
          </p:nvSpPr>
          <p:spPr bwMode="auto">
            <a:xfrm>
              <a:off x="1162" y="248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362548" name="Line 52"/>
            <p:cNvSpPr>
              <a:spLocks noChangeShapeType="1"/>
            </p:cNvSpPr>
            <p:nvPr/>
          </p:nvSpPr>
          <p:spPr bwMode="auto">
            <a:xfrm>
              <a:off x="2139"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62549" name="Text Box 53"/>
            <p:cNvSpPr txBox="1">
              <a:spLocks noChangeArrowheads="1"/>
            </p:cNvSpPr>
            <p:nvPr/>
          </p:nvSpPr>
          <p:spPr bwMode="auto">
            <a:xfrm>
              <a:off x="1875"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362550" name="Line 54"/>
            <p:cNvSpPr>
              <a:spLocks noChangeShapeType="1"/>
            </p:cNvSpPr>
            <p:nvPr/>
          </p:nvSpPr>
          <p:spPr bwMode="auto">
            <a:xfrm>
              <a:off x="2774"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62551" name="Text Box 55"/>
            <p:cNvSpPr txBox="1">
              <a:spLocks noChangeArrowheads="1"/>
            </p:cNvSpPr>
            <p:nvPr/>
          </p:nvSpPr>
          <p:spPr bwMode="auto">
            <a:xfrm>
              <a:off x="2532" y="249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362574" name="Text Box 78"/>
            <p:cNvSpPr txBox="1">
              <a:spLocks noChangeArrowheads="1"/>
            </p:cNvSpPr>
            <p:nvPr/>
          </p:nvSpPr>
          <p:spPr bwMode="auto">
            <a:xfrm>
              <a:off x="1112" y="2736"/>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362577" name="Text Box 81"/>
            <p:cNvSpPr txBox="1">
              <a:spLocks noChangeArrowheads="1"/>
            </p:cNvSpPr>
            <p:nvPr/>
          </p:nvSpPr>
          <p:spPr bwMode="auto">
            <a:xfrm>
              <a:off x="239" y="2856"/>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62578" name="Oval 82"/>
            <p:cNvSpPr>
              <a:spLocks noChangeArrowheads="1"/>
            </p:cNvSpPr>
            <p:nvPr/>
          </p:nvSpPr>
          <p:spPr bwMode="auto">
            <a:xfrm>
              <a:off x="538" y="280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62579" name="Text Box 83"/>
            <p:cNvSpPr txBox="1">
              <a:spLocks noChangeArrowheads="1"/>
            </p:cNvSpPr>
            <p:nvPr/>
          </p:nvSpPr>
          <p:spPr bwMode="auto">
            <a:xfrm>
              <a:off x="607" y="2790"/>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62580" name="Text Box 84"/>
            <p:cNvSpPr txBox="1">
              <a:spLocks noChangeArrowheads="1"/>
            </p:cNvSpPr>
            <p:nvPr/>
          </p:nvSpPr>
          <p:spPr bwMode="auto">
            <a:xfrm>
              <a:off x="608" y="2852"/>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362582" name="Line 86"/>
            <p:cNvSpPr>
              <a:spLocks noChangeShapeType="1"/>
            </p:cNvSpPr>
            <p:nvPr/>
          </p:nvSpPr>
          <p:spPr bwMode="auto">
            <a:xfrm>
              <a:off x="1398" y="292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2583" name="Line 87"/>
            <p:cNvSpPr>
              <a:spLocks noChangeShapeType="1"/>
            </p:cNvSpPr>
            <p:nvPr/>
          </p:nvSpPr>
          <p:spPr bwMode="auto">
            <a:xfrm flipH="1">
              <a:off x="1350" y="294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2584" name="Line 88"/>
            <p:cNvSpPr>
              <a:spLocks noChangeShapeType="1"/>
            </p:cNvSpPr>
            <p:nvPr/>
          </p:nvSpPr>
          <p:spPr bwMode="auto">
            <a:xfrm>
              <a:off x="1350" y="312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2585" name="Line 89"/>
            <p:cNvSpPr>
              <a:spLocks noChangeShapeType="1"/>
            </p:cNvSpPr>
            <p:nvPr/>
          </p:nvSpPr>
          <p:spPr bwMode="auto">
            <a:xfrm>
              <a:off x="1353" y="297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2586" name="Line 90"/>
            <p:cNvSpPr>
              <a:spLocks noChangeShapeType="1"/>
            </p:cNvSpPr>
            <p:nvPr/>
          </p:nvSpPr>
          <p:spPr bwMode="auto">
            <a:xfrm flipH="1">
              <a:off x="1353" y="301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2587" name="Line 91"/>
            <p:cNvSpPr>
              <a:spLocks noChangeShapeType="1"/>
            </p:cNvSpPr>
            <p:nvPr/>
          </p:nvSpPr>
          <p:spPr bwMode="auto">
            <a:xfrm>
              <a:off x="1353" y="304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2588" name="Line 92"/>
            <p:cNvSpPr>
              <a:spLocks noChangeShapeType="1"/>
            </p:cNvSpPr>
            <p:nvPr/>
          </p:nvSpPr>
          <p:spPr bwMode="auto">
            <a:xfrm flipH="1">
              <a:off x="1353" y="3087"/>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62590" name="Line 94"/>
            <p:cNvSpPr>
              <a:spLocks noChangeShapeType="1"/>
            </p:cNvSpPr>
            <p:nvPr/>
          </p:nvSpPr>
          <p:spPr bwMode="auto">
            <a:xfrm>
              <a:off x="2085" y="292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2591" name="Line 95"/>
            <p:cNvSpPr>
              <a:spLocks noChangeShapeType="1"/>
            </p:cNvSpPr>
            <p:nvPr/>
          </p:nvSpPr>
          <p:spPr bwMode="auto">
            <a:xfrm flipH="1">
              <a:off x="2037" y="294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2592" name="Line 96"/>
            <p:cNvSpPr>
              <a:spLocks noChangeShapeType="1"/>
            </p:cNvSpPr>
            <p:nvPr/>
          </p:nvSpPr>
          <p:spPr bwMode="auto">
            <a:xfrm>
              <a:off x="2037" y="312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2593" name="Line 97"/>
            <p:cNvSpPr>
              <a:spLocks noChangeShapeType="1"/>
            </p:cNvSpPr>
            <p:nvPr/>
          </p:nvSpPr>
          <p:spPr bwMode="auto">
            <a:xfrm>
              <a:off x="2040" y="297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2594" name="Line 98"/>
            <p:cNvSpPr>
              <a:spLocks noChangeShapeType="1"/>
            </p:cNvSpPr>
            <p:nvPr/>
          </p:nvSpPr>
          <p:spPr bwMode="auto">
            <a:xfrm flipH="1">
              <a:off x="2040" y="301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2595" name="Line 99"/>
            <p:cNvSpPr>
              <a:spLocks noChangeShapeType="1"/>
            </p:cNvSpPr>
            <p:nvPr/>
          </p:nvSpPr>
          <p:spPr bwMode="auto">
            <a:xfrm>
              <a:off x="2040" y="304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2596" name="Line 100"/>
            <p:cNvSpPr>
              <a:spLocks noChangeShapeType="1"/>
            </p:cNvSpPr>
            <p:nvPr/>
          </p:nvSpPr>
          <p:spPr bwMode="auto">
            <a:xfrm flipH="1">
              <a:off x="2040" y="3087"/>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62598" name="Line 102"/>
            <p:cNvSpPr>
              <a:spLocks noChangeShapeType="1"/>
            </p:cNvSpPr>
            <p:nvPr/>
          </p:nvSpPr>
          <p:spPr bwMode="auto">
            <a:xfrm>
              <a:off x="2707" y="29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2599" name="Line 103"/>
            <p:cNvSpPr>
              <a:spLocks noChangeShapeType="1"/>
            </p:cNvSpPr>
            <p:nvPr/>
          </p:nvSpPr>
          <p:spPr bwMode="auto">
            <a:xfrm flipH="1">
              <a:off x="2659" y="29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2600" name="Line 104"/>
            <p:cNvSpPr>
              <a:spLocks noChangeShapeType="1"/>
            </p:cNvSpPr>
            <p:nvPr/>
          </p:nvSpPr>
          <p:spPr bwMode="auto">
            <a:xfrm>
              <a:off x="2659" y="31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2601" name="Line 105"/>
            <p:cNvSpPr>
              <a:spLocks noChangeShapeType="1"/>
            </p:cNvSpPr>
            <p:nvPr/>
          </p:nvSpPr>
          <p:spPr bwMode="auto">
            <a:xfrm>
              <a:off x="2662" y="29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2602" name="Line 106"/>
            <p:cNvSpPr>
              <a:spLocks noChangeShapeType="1"/>
            </p:cNvSpPr>
            <p:nvPr/>
          </p:nvSpPr>
          <p:spPr bwMode="auto">
            <a:xfrm flipH="1">
              <a:off x="2662" y="30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2603" name="Line 107"/>
            <p:cNvSpPr>
              <a:spLocks noChangeShapeType="1"/>
            </p:cNvSpPr>
            <p:nvPr/>
          </p:nvSpPr>
          <p:spPr bwMode="auto">
            <a:xfrm>
              <a:off x="2662" y="30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2604" name="Line 108"/>
            <p:cNvSpPr>
              <a:spLocks noChangeShapeType="1"/>
            </p:cNvSpPr>
            <p:nvPr/>
          </p:nvSpPr>
          <p:spPr bwMode="auto">
            <a:xfrm flipH="1">
              <a:off x="2662" y="3072"/>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62605" name="Text Box 109"/>
            <p:cNvSpPr txBox="1">
              <a:spLocks noChangeArrowheads="1"/>
            </p:cNvSpPr>
            <p:nvPr/>
          </p:nvSpPr>
          <p:spPr bwMode="auto">
            <a:xfrm>
              <a:off x="1795" y="2735"/>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362606" name="Text Box 110"/>
            <p:cNvSpPr txBox="1">
              <a:spLocks noChangeArrowheads="1"/>
            </p:cNvSpPr>
            <p:nvPr/>
          </p:nvSpPr>
          <p:spPr bwMode="auto">
            <a:xfrm>
              <a:off x="2740" y="272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Date Placeholder 5"/>
          <p:cNvSpPr>
            <a:spLocks noGrp="1"/>
          </p:cNvSpPr>
          <p:nvPr>
            <p:ph type="dt" sz="half" idx="10"/>
          </p:nvPr>
        </p:nvSpPr>
        <p:spPr/>
        <p:txBody>
          <a:bodyPr/>
          <a:lstStyle/>
          <a:p>
            <a:r>
              <a:rPr lang="en-US"/>
              <a:t>ECEN 301</a:t>
            </a:r>
          </a:p>
        </p:txBody>
      </p:sp>
      <p:sp>
        <p:nvSpPr>
          <p:cNvPr id="60" name="Footer Placeholder 6"/>
          <p:cNvSpPr>
            <a:spLocks noGrp="1"/>
          </p:cNvSpPr>
          <p:nvPr>
            <p:ph type="ftr" sz="quarter" idx="11"/>
          </p:nvPr>
        </p:nvSpPr>
        <p:spPr/>
        <p:txBody>
          <a:bodyPr/>
          <a:lstStyle/>
          <a:p>
            <a:r>
              <a:rPr lang="en-US"/>
              <a:t>Discussion #4 – Ohm’s Law</a:t>
            </a:r>
          </a:p>
        </p:txBody>
      </p:sp>
      <p:sp>
        <p:nvSpPr>
          <p:cNvPr id="61" name="Slide Number Placeholder 7"/>
          <p:cNvSpPr>
            <a:spLocks noGrp="1"/>
          </p:cNvSpPr>
          <p:nvPr>
            <p:ph type="sldNum" sz="quarter" idx="12"/>
          </p:nvPr>
        </p:nvSpPr>
        <p:spPr/>
        <p:txBody>
          <a:bodyPr/>
          <a:lstStyle/>
          <a:p>
            <a:pPr lvl="1"/>
            <a:fld id="{38C4F648-9D44-45DE-ADFD-E4A2B09FD2F6}" type="slidenum">
              <a:rPr lang="en-US"/>
              <a:pPr lvl="1"/>
              <a:t>23</a:t>
            </a:fld>
            <a:endParaRPr lang="en-US"/>
          </a:p>
        </p:txBody>
      </p:sp>
      <p:sp>
        <p:nvSpPr>
          <p:cNvPr id="365570" name="Rectangle 2"/>
          <p:cNvSpPr>
            <a:spLocks noGrp="1" noChangeArrowheads="1"/>
          </p:cNvSpPr>
          <p:nvPr>
            <p:ph type="title"/>
          </p:nvPr>
        </p:nvSpPr>
        <p:spPr/>
        <p:txBody>
          <a:bodyPr/>
          <a:lstStyle/>
          <a:p>
            <a:r>
              <a:rPr lang="en-US"/>
              <a:t>Power Rating</a:t>
            </a:r>
          </a:p>
        </p:txBody>
      </p:sp>
      <p:sp>
        <p:nvSpPr>
          <p:cNvPr id="365571" name="Rectangle 3"/>
          <p:cNvSpPr>
            <a:spLocks noGrp="1" noChangeArrowheads="1"/>
          </p:cNvSpPr>
          <p:nvPr>
            <p:ph type="body" sz="half" idx="1"/>
          </p:nvPr>
        </p:nvSpPr>
        <p:spPr>
          <a:xfrm>
            <a:off x="406400" y="1333500"/>
            <a:ext cx="8204200" cy="876300"/>
          </a:xfrm>
        </p:spPr>
        <p:txBody>
          <a:bodyPr/>
          <a:lstStyle/>
          <a:p>
            <a:pPr>
              <a:lnSpc>
                <a:spcPct val="90000"/>
              </a:lnSpc>
            </a:pPr>
            <a:r>
              <a:rPr lang="en-US" sz="2800" b="1" u="sng"/>
              <a:t>Example5</a:t>
            </a:r>
            <a:r>
              <a:rPr lang="en-US" sz="2800"/>
              <a:t>: find the power supplied by the battery</a:t>
            </a:r>
          </a:p>
          <a:p>
            <a:pPr lvl="1">
              <a:lnSpc>
                <a:spcPct val="90000"/>
              </a:lnSpc>
            </a:pPr>
            <a:r>
              <a:rPr lang="en-US" sz="2400" b="1"/>
              <a:t>V</a:t>
            </a:r>
            <a:r>
              <a:rPr lang="en-US" sz="2400" b="1" baseline="-25000"/>
              <a:t>s</a:t>
            </a:r>
            <a:r>
              <a:rPr lang="en-US" sz="2400" b="1"/>
              <a:t> </a:t>
            </a:r>
            <a:r>
              <a:rPr lang="en-US" sz="2400"/>
              <a:t>= 3V, </a:t>
            </a:r>
            <a:r>
              <a:rPr lang="en-US" sz="2400" b="1" i="1"/>
              <a:t>i</a:t>
            </a:r>
            <a:r>
              <a:rPr lang="en-US" sz="2400" b="1" i="1" baseline="-25000"/>
              <a:t>1</a:t>
            </a:r>
            <a:r>
              <a:rPr lang="en-US" sz="2400"/>
              <a:t> = 0.2mA, </a:t>
            </a:r>
            <a:r>
              <a:rPr lang="en-US" sz="2400" b="1" i="1"/>
              <a:t>i</a:t>
            </a:r>
            <a:r>
              <a:rPr lang="en-US" sz="2400" b="1" i="1" baseline="-25000"/>
              <a:t>2</a:t>
            </a:r>
            <a:r>
              <a:rPr lang="en-US" sz="2400"/>
              <a:t> = 0.4mA, </a:t>
            </a:r>
            <a:r>
              <a:rPr lang="en-US" sz="2400" b="1" i="1"/>
              <a:t>i</a:t>
            </a:r>
            <a:r>
              <a:rPr lang="en-US" sz="2400" b="1" i="1" baseline="-25000"/>
              <a:t>3</a:t>
            </a:r>
            <a:r>
              <a:rPr lang="en-US" sz="2400"/>
              <a:t> = 1.2mA</a:t>
            </a:r>
            <a:endParaRPr lang="en-US" sz="2400" b="1" baseline="-25000"/>
          </a:p>
        </p:txBody>
      </p:sp>
      <p:grpSp>
        <p:nvGrpSpPr>
          <p:cNvPr id="365572" name="Group 4"/>
          <p:cNvGrpSpPr>
            <a:grpSpLocks/>
          </p:cNvGrpSpPr>
          <p:nvPr/>
        </p:nvGrpSpPr>
        <p:grpSpPr bwMode="auto">
          <a:xfrm>
            <a:off x="152400" y="2819400"/>
            <a:ext cx="4395788" cy="2365375"/>
            <a:chOff x="239" y="2101"/>
            <a:chExt cx="2769" cy="1490"/>
          </a:xfrm>
        </p:grpSpPr>
        <p:sp>
          <p:nvSpPr>
            <p:cNvPr id="365573" name="Text Box 5"/>
            <p:cNvSpPr txBox="1">
              <a:spLocks noChangeArrowheads="1"/>
            </p:cNvSpPr>
            <p:nvPr/>
          </p:nvSpPr>
          <p:spPr bwMode="auto">
            <a:xfrm>
              <a:off x="818" y="2101"/>
              <a:ext cx="20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s</a:t>
              </a:r>
            </a:p>
          </p:txBody>
        </p:sp>
        <p:sp>
          <p:nvSpPr>
            <p:cNvPr id="365574" name="Oval 6"/>
            <p:cNvSpPr>
              <a:spLocks noChangeArrowheads="1"/>
            </p:cNvSpPr>
            <p:nvPr/>
          </p:nvSpPr>
          <p:spPr bwMode="auto">
            <a:xfrm>
              <a:off x="13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5575" name="AutoShape 7"/>
            <p:cNvCxnSpPr>
              <a:cxnSpLocks noChangeShapeType="1"/>
              <a:stCxn id="365598" idx="0"/>
              <a:endCxn id="365574" idx="2"/>
            </p:cNvCxnSpPr>
            <p:nvPr/>
          </p:nvCxnSpPr>
          <p:spPr bwMode="auto">
            <a:xfrm rot="16200000">
              <a:off x="826" y="2270"/>
              <a:ext cx="400" cy="640"/>
            </a:xfrm>
            <a:prstGeom prst="bentConnector2">
              <a:avLst/>
            </a:prstGeom>
            <a:noFill/>
            <a:ln w="12700">
              <a:solidFill>
                <a:schemeClr val="tx1"/>
              </a:solidFill>
              <a:miter lim="800000"/>
              <a:headEnd type="none" w="lg" len="lg"/>
              <a:tailEnd type="none" w="lg" len="lg"/>
            </a:ln>
            <a:effectLst/>
          </p:spPr>
        </p:cxnSp>
        <p:sp>
          <p:nvSpPr>
            <p:cNvPr id="365576" name="Oval 8"/>
            <p:cNvSpPr>
              <a:spLocks noChangeArrowheads="1"/>
            </p:cNvSpPr>
            <p:nvPr/>
          </p:nvSpPr>
          <p:spPr bwMode="auto">
            <a:xfrm>
              <a:off x="2037"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65577" name="Oval 9"/>
            <p:cNvSpPr>
              <a:spLocks noChangeArrowheads="1"/>
            </p:cNvSpPr>
            <p:nvPr/>
          </p:nvSpPr>
          <p:spPr bwMode="auto">
            <a:xfrm>
              <a:off x="136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65578" name="Oval 10"/>
            <p:cNvSpPr>
              <a:spLocks noChangeArrowheads="1"/>
            </p:cNvSpPr>
            <p:nvPr/>
          </p:nvSpPr>
          <p:spPr bwMode="auto">
            <a:xfrm>
              <a:off x="2051"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5579" name="AutoShape 11"/>
            <p:cNvCxnSpPr>
              <a:cxnSpLocks noChangeShapeType="1"/>
              <a:stCxn id="365577" idx="2"/>
              <a:endCxn id="365597" idx="4"/>
            </p:cNvCxnSpPr>
            <p:nvPr/>
          </p:nvCxnSpPr>
          <p:spPr bwMode="auto">
            <a:xfrm rot="10800000">
              <a:off x="704" y="3118"/>
              <a:ext cx="662" cy="435"/>
            </a:xfrm>
            <a:prstGeom prst="bentConnector2">
              <a:avLst/>
            </a:prstGeom>
            <a:noFill/>
            <a:ln w="12700">
              <a:solidFill>
                <a:schemeClr val="tx1"/>
              </a:solidFill>
              <a:miter lim="800000"/>
              <a:headEnd type="none" w="lg" len="lg"/>
              <a:tailEnd type="none" w="lg" len="lg"/>
            </a:ln>
            <a:effectLst/>
          </p:spPr>
        </p:cxnSp>
        <p:cxnSp>
          <p:nvCxnSpPr>
            <p:cNvPr id="365580" name="AutoShape 12"/>
            <p:cNvCxnSpPr>
              <a:cxnSpLocks noChangeShapeType="1"/>
              <a:stCxn id="365577" idx="6"/>
              <a:endCxn id="365578" idx="2"/>
            </p:cNvCxnSpPr>
            <p:nvPr/>
          </p:nvCxnSpPr>
          <p:spPr bwMode="auto">
            <a:xfrm>
              <a:off x="1449" y="3553"/>
              <a:ext cx="602" cy="0"/>
            </a:xfrm>
            <a:prstGeom prst="straightConnector1">
              <a:avLst/>
            </a:prstGeom>
            <a:noFill/>
            <a:ln w="12700">
              <a:solidFill>
                <a:schemeClr val="tx1"/>
              </a:solidFill>
              <a:round/>
              <a:headEnd type="none" w="lg" len="lg"/>
              <a:tailEnd type="none" w="lg" len="lg"/>
            </a:ln>
            <a:effectLst/>
          </p:spPr>
        </p:cxnSp>
        <p:cxnSp>
          <p:nvCxnSpPr>
            <p:cNvPr id="365581" name="AutoShape 13"/>
            <p:cNvCxnSpPr>
              <a:cxnSpLocks noChangeShapeType="1"/>
              <a:stCxn id="365577" idx="0"/>
              <a:endCxn id="365602" idx="1"/>
            </p:cNvCxnSpPr>
            <p:nvPr/>
          </p:nvCxnSpPr>
          <p:spPr bwMode="auto">
            <a:xfrm flipH="1" flipV="1">
              <a:off x="1407" y="3144"/>
              <a:ext cx="1" cy="370"/>
            </a:xfrm>
            <a:prstGeom prst="straightConnector1">
              <a:avLst/>
            </a:prstGeom>
            <a:noFill/>
            <a:ln w="12700">
              <a:solidFill>
                <a:schemeClr val="tx1"/>
              </a:solidFill>
              <a:round/>
              <a:headEnd type="none" w="lg" len="lg"/>
              <a:tailEnd type="none" w="lg" len="lg"/>
            </a:ln>
            <a:effectLst/>
          </p:spPr>
        </p:cxnSp>
        <p:cxnSp>
          <p:nvCxnSpPr>
            <p:cNvPr id="365582" name="AutoShape 14"/>
            <p:cNvCxnSpPr>
              <a:cxnSpLocks noChangeShapeType="1"/>
              <a:stCxn id="365574" idx="4"/>
              <a:endCxn id="365600" idx="0"/>
            </p:cNvCxnSpPr>
            <p:nvPr/>
          </p:nvCxnSpPr>
          <p:spPr bwMode="auto">
            <a:xfrm>
              <a:off x="1388" y="2428"/>
              <a:ext cx="10" cy="500"/>
            </a:xfrm>
            <a:prstGeom prst="straightConnector1">
              <a:avLst/>
            </a:prstGeom>
            <a:noFill/>
            <a:ln w="12700">
              <a:solidFill>
                <a:schemeClr val="tx1"/>
              </a:solidFill>
              <a:round/>
              <a:headEnd type="none" w="lg" len="lg"/>
              <a:tailEnd type="none" w="lg" len="lg"/>
            </a:ln>
            <a:effectLst/>
          </p:spPr>
        </p:cxnSp>
        <p:cxnSp>
          <p:nvCxnSpPr>
            <p:cNvPr id="365583" name="AutoShape 15"/>
            <p:cNvCxnSpPr>
              <a:cxnSpLocks noChangeShapeType="1"/>
              <a:stCxn id="365574" idx="6"/>
              <a:endCxn id="365576" idx="2"/>
            </p:cNvCxnSpPr>
            <p:nvPr/>
          </p:nvCxnSpPr>
          <p:spPr bwMode="auto">
            <a:xfrm>
              <a:off x="1429" y="2390"/>
              <a:ext cx="608" cy="0"/>
            </a:xfrm>
            <a:prstGeom prst="straightConnector1">
              <a:avLst/>
            </a:prstGeom>
            <a:noFill/>
            <a:ln w="12700">
              <a:solidFill>
                <a:schemeClr val="tx1"/>
              </a:solidFill>
              <a:round/>
              <a:headEnd type="none" w="lg" len="lg"/>
              <a:tailEnd type="none" w="lg" len="lg"/>
            </a:ln>
            <a:effectLst/>
          </p:spPr>
        </p:cxnSp>
        <p:cxnSp>
          <p:nvCxnSpPr>
            <p:cNvPr id="365584" name="AutoShape 16"/>
            <p:cNvCxnSpPr>
              <a:cxnSpLocks noChangeShapeType="1"/>
              <a:stCxn id="365576" idx="4"/>
              <a:endCxn id="365607" idx="0"/>
            </p:cNvCxnSpPr>
            <p:nvPr/>
          </p:nvCxnSpPr>
          <p:spPr bwMode="auto">
            <a:xfrm>
              <a:off x="2079" y="2428"/>
              <a:ext cx="6" cy="500"/>
            </a:xfrm>
            <a:prstGeom prst="straightConnector1">
              <a:avLst/>
            </a:prstGeom>
            <a:noFill/>
            <a:ln w="12700">
              <a:solidFill>
                <a:schemeClr val="tx1"/>
              </a:solidFill>
              <a:round/>
              <a:headEnd type="none" w="lg" len="lg"/>
              <a:tailEnd type="none" w="lg" len="lg"/>
            </a:ln>
            <a:effectLst/>
          </p:spPr>
        </p:cxnSp>
        <p:cxnSp>
          <p:nvCxnSpPr>
            <p:cNvPr id="365585" name="AutoShape 17"/>
            <p:cNvCxnSpPr>
              <a:cxnSpLocks noChangeShapeType="1"/>
              <a:stCxn id="365578" idx="0"/>
              <a:endCxn id="365609" idx="1"/>
            </p:cNvCxnSpPr>
            <p:nvPr/>
          </p:nvCxnSpPr>
          <p:spPr bwMode="auto">
            <a:xfrm flipV="1">
              <a:off x="2093" y="3144"/>
              <a:ext cx="1" cy="370"/>
            </a:xfrm>
            <a:prstGeom prst="straightConnector1">
              <a:avLst/>
            </a:prstGeom>
            <a:noFill/>
            <a:ln w="12700">
              <a:solidFill>
                <a:schemeClr val="tx1"/>
              </a:solidFill>
              <a:round/>
              <a:headEnd type="none" w="lg" len="lg"/>
              <a:tailEnd type="none" w="lg" len="lg"/>
            </a:ln>
            <a:effectLst/>
          </p:spPr>
        </p:cxnSp>
        <p:cxnSp>
          <p:nvCxnSpPr>
            <p:cNvPr id="365586" name="AutoShape 18"/>
            <p:cNvCxnSpPr>
              <a:cxnSpLocks noChangeShapeType="1"/>
              <a:stCxn id="365578" idx="6"/>
              <a:endCxn id="365616" idx="1"/>
            </p:cNvCxnSpPr>
            <p:nvPr/>
          </p:nvCxnSpPr>
          <p:spPr bwMode="auto">
            <a:xfrm flipV="1">
              <a:off x="2134" y="3129"/>
              <a:ext cx="582" cy="424"/>
            </a:xfrm>
            <a:prstGeom prst="bentConnector2">
              <a:avLst/>
            </a:prstGeom>
            <a:noFill/>
            <a:ln w="12700">
              <a:solidFill>
                <a:schemeClr val="tx1"/>
              </a:solidFill>
              <a:miter lim="800000"/>
              <a:headEnd type="none" w="lg" len="lg"/>
              <a:tailEnd type="none" w="lg" len="lg"/>
            </a:ln>
            <a:effectLst/>
          </p:spPr>
        </p:cxnSp>
        <p:cxnSp>
          <p:nvCxnSpPr>
            <p:cNvPr id="365587" name="AutoShape 19"/>
            <p:cNvCxnSpPr>
              <a:cxnSpLocks noChangeShapeType="1"/>
              <a:stCxn id="365576" idx="6"/>
              <a:endCxn id="365614" idx="0"/>
            </p:cNvCxnSpPr>
            <p:nvPr/>
          </p:nvCxnSpPr>
          <p:spPr bwMode="auto">
            <a:xfrm>
              <a:off x="2120" y="2390"/>
              <a:ext cx="587" cy="523"/>
            </a:xfrm>
            <a:prstGeom prst="bentConnector2">
              <a:avLst/>
            </a:prstGeom>
            <a:noFill/>
            <a:ln w="12700">
              <a:solidFill>
                <a:schemeClr val="tx1"/>
              </a:solidFill>
              <a:miter lim="800000"/>
              <a:headEnd type="none" w="lg" len="lg"/>
              <a:tailEnd type="none" w="lg" len="lg"/>
            </a:ln>
            <a:effectLst/>
          </p:spPr>
        </p:cxnSp>
        <p:sp>
          <p:nvSpPr>
            <p:cNvPr id="365588" name="Line 20"/>
            <p:cNvSpPr>
              <a:spLocks noChangeShapeType="1"/>
            </p:cNvSpPr>
            <p:nvPr/>
          </p:nvSpPr>
          <p:spPr bwMode="auto">
            <a:xfrm>
              <a:off x="838" y="2351"/>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65589" name="Line 21"/>
            <p:cNvSpPr>
              <a:spLocks noChangeShapeType="1"/>
            </p:cNvSpPr>
            <p:nvPr/>
          </p:nvSpPr>
          <p:spPr bwMode="auto">
            <a:xfrm>
              <a:off x="1464" y="2505"/>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65590" name="Text Box 22"/>
            <p:cNvSpPr txBox="1">
              <a:spLocks noChangeArrowheads="1"/>
            </p:cNvSpPr>
            <p:nvPr/>
          </p:nvSpPr>
          <p:spPr bwMode="auto">
            <a:xfrm>
              <a:off x="1162" y="248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365591" name="Line 23"/>
            <p:cNvSpPr>
              <a:spLocks noChangeShapeType="1"/>
            </p:cNvSpPr>
            <p:nvPr/>
          </p:nvSpPr>
          <p:spPr bwMode="auto">
            <a:xfrm>
              <a:off x="2139"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65592" name="Text Box 24"/>
            <p:cNvSpPr txBox="1">
              <a:spLocks noChangeArrowheads="1"/>
            </p:cNvSpPr>
            <p:nvPr/>
          </p:nvSpPr>
          <p:spPr bwMode="auto">
            <a:xfrm>
              <a:off x="1875"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365593" name="Line 25"/>
            <p:cNvSpPr>
              <a:spLocks noChangeShapeType="1"/>
            </p:cNvSpPr>
            <p:nvPr/>
          </p:nvSpPr>
          <p:spPr bwMode="auto">
            <a:xfrm>
              <a:off x="2774"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65594" name="Text Box 26"/>
            <p:cNvSpPr txBox="1">
              <a:spLocks noChangeArrowheads="1"/>
            </p:cNvSpPr>
            <p:nvPr/>
          </p:nvSpPr>
          <p:spPr bwMode="auto">
            <a:xfrm>
              <a:off x="2532" y="249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365595" name="Text Box 27"/>
            <p:cNvSpPr txBox="1">
              <a:spLocks noChangeArrowheads="1"/>
            </p:cNvSpPr>
            <p:nvPr/>
          </p:nvSpPr>
          <p:spPr bwMode="auto">
            <a:xfrm>
              <a:off x="1112" y="2736"/>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365596" name="Text Box 28"/>
            <p:cNvSpPr txBox="1">
              <a:spLocks noChangeArrowheads="1"/>
            </p:cNvSpPr>
            <p:nvPr/>
          </p:nvSpPr>
          <p:spPr bwMode="auto">
            <a:xfrm>
              <a:off x="239" y="2856"/>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65597" name="Oval 29"/>
            <p:cNvSpPr>
              <a:spLocks noChangeArrowheads="1"/>
            </p:cNvSpPr>
            <p:nvPr/>
          </p:nvSpPr>
          <p:spPr bwMode="auto">
            <a:xfrm>
              <a:off x="538" y="280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65598" name="Text Box 30"/>
            <p:cNvSpPr txBox="1">
              <a:spLocks noChangeArrowheads="1"/>
            </p:cNvSpPr>
            <p:nvPr/>
          </p:nvSpPr>
          <p:spPr bwMode="auto">
            <a:xfrm>
              <a:off x="607" y="2790"/>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65599" name="Text Box 31"/>
            <p:cNvSpPr txBox="1">
              <a:spLocks noChangeArrowheads="1"/>
            </p:cNvSpPr>
            <p:nvPr/>
          </p:nvSpPr>
          <p:spPr bwMode="auto">
            <a:xfrm>
              <a:off x="608" y="2852"/>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365600" name="Line 32"/>
            <p:cNvSpPr>
              <a:spLocks noChangeShapeType="1"/>
            </p:cNvSpPr>
            <p:nvPr/>
          </p:nvSpPr>
          <p:spPr bwMode="auto">
            <a:xfrm>
              <a:off x="1398" y="292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5601" name="Line 33"/>
            <p:cNvSpPr>
              <a:spLocks noChangeShapeType="1"/>
            </p:cNvSpPr>
            <p:nvPr/>
          </p:nvSpPr>
          <p:spPr bwMode="auto">
            <a:xfrm flipH="1">
              <a:off x="1350" y="294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5602" name="Line 34"/>
            <p:cNvSpPr>
              <a:spLocks noChangeShapeType="1"/>
            </p:cNvSpPr>
            <p:nvPr/>
          </p:nvSpPr>
          <p:spPr bwMode="auto">
            <a:xfrm>
              <a:off x="1350" y="312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5603" name="Line 35"/>
            <p:cNvSpPr>
              <a:spLocks noChangeShapeType="1"/>
            </p:cNvSpPr>
            <p:nvPr/>
          </p:nvSpPr>
          <p:spPr bwMode="auto">
            <a:xfrm>
              <a:off x="1353" y="297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5604" name="Line 36"/>
            <p:cNvSpPr>
              <a:spLocks noChangeShapeType="1"/>
            </p:cNvSpPr>
            <p:nvPr/>
          </p:nvSpPr>
          <p:spPr bwMode="auto">
            <a:xfrm flipH="1">
              <a:off x="1353" y="301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5605" name="Line 37"/>
            <p:cNvSpPr>
              <a:spLocks noChangeShapeType="1"/>
            </p:cNvSpPr>
            <p:nvPr/>
          </p:nvSpPr>
          <p:spPr bwMode="auto">
            <a:xfrm>
              <a:off x="1353" y="304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5606" name="Line 38"/>
            <p:cNvSpPr>
              <a:spLocks noChangeShapeType="1"/>
            </p:cNvSpPr>
            <p:nvPr/>
          </p:nvSpPr>
          <p:spPr bwMode="auto">
            <a:xfrm flipH="1">
              <a:off x="1353" y="3087"/>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65607" name="Line 39"/>
            <p:cNvSpPr>
              <a:spLocks noChangeShapeType="1"/>
            </p:cNvSpPr>
            <p:nvPr/>
          </p:nvSpPr>
          <p:spPr bwMode="auto">
            <a:xfrm>
              <a:off x="2085" y="292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5608" name="Line 40"/>
            <p:cNvSpPr>
              <a:spLocks noChangeShapeType="1"/>
            </p:cNvSpPr>
            <p:nvPr/>
          </p:nvSpPr>
          <p:spPr bwMode="auto">
            <a:xfrm flipH="1">
              <a:off x="2037" y="294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5609" name="Line 41"/>
            <p:cNvSpPr>
              <a:spLocks noChangeShapeType="1"/>
            </p:cNvSpPr>
            <p:nvPr/>
          </p:nvSpPr>
          <p:spPr bwMode="auto">
            <a:xfrm>
              <a:off x="2037" y="312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5610" name="Line 42"/>
            <p:cNvSpPr>
              <a:spLocks noChangeShapeType="1"/>
            </p:cNvSpPr>
            <p:nvPr/>
          </p:nvSpPr>
          <p:spPr bwMode="auto">
            <a:xfrm>
              <a:off x="2040" y="297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5611" name="Line 43"/>
            <p:cNvSpPr>
              <a:spLocks noChangeShapeType="1"/>
            </p:cNvSpPr>
            <p:nvPr/>
          </p:nvSpPr>
          <p:spPr bwMode="auto">
            <a:xfrm flipH="1">
              <a:off x="2040" y="301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5612" name="Line 44"/>
            <p:cNvSpPr>
              <a:spLocks noChangeShapeType="1"/>
            </p:cNvSpPr>
            <p:nvPr/>
          </p:nvSpPr>
          <p:spPr bwMode="auto">
            <a:xfrm>
              <a:off x="2040" y="304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5613" name="Line 45"/>
            <p:cNvSpPr>
              <a:spLocks noChangeShapeType="1"/>
            </p:cNvSpPr>
            <p:nvPr/>
          </p:nvSpPr>
          <p:spPr bwMode="auto">
            <a:xfrm flipH="1">
              <a:off x="2040" y="3087"/>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65614" name="Line 46"/>
            <p:cNvSpPr>
              <a:spLocks noChangeShapeType="1"/>
            </p:cNvSpPr>
            <p:nvPr/>
          </p:nvSpPr>
          <p:spPr bwMode="auto">
            <a:xfrm>
              <a:off x="2707" y="29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5615" name="Line 47"/>
            <p:cNvSpPr>
              <a:spLocks noChangeShapeType="1"/>
            </p:cNvSpPr>
            <p:nvPr/>
          </p:nvSpPr>
          <p:spPr bwMode="auto">
            <a:xfrm flipH="1">
              <a:off x="2659" y="29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5616" name="Line 48"/>
            <p:cNvSpPr>
              <a:spLocks noChangeShapeType="1"/>
            </p:cNvSpPr>
            <p:nvPr/>
          </p:nvSpPr>
          <p:spPr bwMode="auto">
            <a:xfrm>
              <a:off x="2659" y="31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5617" name="Line 49"/>
            <p:cNvSpPr>
              <a:spLocks noChangeShapeType="1"/>
            </p:cNvSpPr>
            <p:nvPr/>
          </p:nvSpPr>
          <p:spPr bwMode="auto">
            <a:xfrm>
              <a:off x="2662" y="29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5618" name="Line 50"/>
            <p:cNvSpPr>
              <a:spLocks noChangeShapeType="1"/>
            </p:cNvSpPr>
            <p:nvPr/>
          </p:nvSpPr>
          <p:spPr bwMode="auto">
            <a:xfrm flipH="1">
              <a:off x="2662" y="30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5619" name="Line 51"/>
            <p:cNvSpPr>
              <a:spLocks noChangeShapeType="1"/>
            </p:cNvSpPr>
            <p:nvPr/>
          </p:nvSpPr>
          <p:spPr bwMode="auto">
            <a:xfrm>
              <a:off x="2662" y="30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5620" name="Line 52"/>
            <p:cNvSpPr>
              <a:spLocks noChangeShapeType="1"/>
            </p:cNvSpPr>
            <p:nvPr/>
          </p:nvSpPr>
          <p:spPr bwMode="auto">
            <a:xfrm flipH="1">
              <a:off x="2662" y="3072"/>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65621" name="Text Box 53"/>
            <p:cNvSpPr txBox="1">
              <a:spLocks noChangeArrowheads="1"/>
            </p:cNvSpPr>
            <p:nvPr/>
          </p:nvSpPr>
          <p:spPr bwMode="auto">
            <a:xfrm>
              <a:off x="1795" y="2735"/>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365622" name="Text Box 54"/>
            <p:cNvSpPr txBox="1">
              <a:spLocks noChangeArrowheads="1"/>
            </p:cNvSpPr>
            <p:nvPr/>
          </p:nvSpPr>
          <p:spPr bwMode="auto">
            <a:xfrm>
              <a:off x="2740" y="272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grpSp>
      <p:sp>
        <p:nvSpPr>
          <p:cNvPr id="365623" name="Oval 55"/>
          <p:cNvSpPr>
            <a:spLocks noChangeArrowheads="1"/>
          </p:cNvSpPr>
          <p:nvPr/>
        </p:nvSpPr>
        <p:spPr bwMode="auto">
          <a:xfrm>
            <a:off x="1471613" y="3171825"/>
            <a:ext cx="2730500" cy="231775"/>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365624" name="Text Box 56"/>
          <p:cNvSpPr txBox="1">
            <a:spLocks noChangeArrowheads="1"/>
          </p:cNvSpPr>
          <p:nvPr/>
        </p:nvSpPr>
        <p:spPr bwMode="auto">
          <a:xfrm>
            <a:off x="2273300" y="2743200"/>
            <a:ext cx="863600" cy="366713"/>
          </a:xfrm>
          <a:prstGeom prst="rect">
            <a:avLst/>
          </a:prstGeom>
          <a:noFill/>
          <a:ln w="12700">
            <a:noFill/>
            <a:miter lim="800000"/>
            <a:headEnd type="none" w="lg" len="lg"/>
            <a:tailEnd type="none" w="lg" len="lg"/>
          </a:ln>
          <a:effectLst/>
        </p:spPr>
        <p:txBody>
          <a:bodyPr wrap="none">
            <a:spAutoFit/>
          </a:bodyPr>
          <a:lstStyle/>
          <a:p>
            <a:r>
              <a:rPr lang="en-US" b="1"/>
              <a:t>Node a</a:t>
            </a:r>
          </a:p>
        </p:txBody>
      </p:sp>
      <p:graphicFrame>
        <p:nvGraphicFramePr>
          <p:cNvPr id="365625" name="Object 57"/>
          <p:cNvGraphicFramePr>
            <a:graphicFrameLocks noChangeAspect="1"/>
          </p:cNvGraphicFramePr>
          <p:nvPr>
            <p:ph sz="quarter" idx="3"/>
          </p:nvPr>
        </p:nvGraphicFramePr>
        <p:xfrm>
          <a:off x="5195888" y="2847975"/>
          <a:ext cx="3033712" cy="1800225"/>
        </p:xfrm>
        <a:graphic>
          <a:graphicData uri="http://schemas.openxmlformats.org/presentationml/2006/ole">
            <p:oleObj spid="_x0000_s365625" name="Equation" r:id="rId3" imgW="1841400" imgH="1091880" progId="Equation.3">
              <p:embed/>
            </p:oleObj>
          </a:graphicData>
        </a:graphic>
      </p:graphicFrame>
      <p:graphicFrame>
        <p:nvGraphicFramePr>
          <p:cNvPr id="365626" name="Object 58"/>
          <p:cNvGraphicFramePr>
            <a:graphicFrameLocks noChangeAspect="1"/>
          </p:cNvGraphicFramePr>
          <p:nvPr/>
        </p:nvGraphicFramePr>
        <p:xfrm>
          <a:off x="5895975" y="4876800"/>
          <a:ext cx="1631950" cy="1066800"/>
        </p:xfrm>
        <a:graphic>
          <a:graphicData uri="http://schemas.openxmlformats.org/presentationml/2006/ole">
            <p:oleObj spid="_x0000_s365626" name="Equation" r:id="rId4" imgW="990360" imgH="647640" progId="Equation.3">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Date Placeholder 5"/>
          <p:cNvSpPr>
            <a:spLocks noGrp="1"/>
          </p:cNvSpPr>
          <p:nvPr>
            <p:ph type="dt" sz="half" idx="10"/>
          </p:nvPr>
        </p:nvSpPr>
        <p:spPr/>
        <p:txBody>
          <a:bodyPr/>
          <a:lstStyle/>
          <a:p>
            <a:r>
              <a:rPr lang="en-US"/>
              <a:t>ECEN 301</a:t>
            </a:r>
          </a:p>
        </p:txBody>
      </p:sp>
      <p:sp>
        <p:nvSpPr>
          <p:cNvPr id="56" name="Footer Placeholder 6"/>
          <p:cNvSpPr>
            <a:spLocks noGrp="1"/>
          </p:cNvSpPr>
          <p:nvPr>
            <p:ph type="ftr" sz="quarter" idx="11"/>
          </p:nvPr>
        </p:nvSpPr>
        <p:spPr/>
        <p:txBody>
          <a:bodyPr/>
          <a:lstStyle/>
          <a:p>
            <a:r>
              <a:rPr lang="en-US"/>
              <a:t>Discussion #4 – Ohm’s Law</a:t>
            </a:r>
          </a:p>
        </p:txBody>
      </p:sp>
      <p:sp>
        <p:nvSpPr>
          <p:cNvPr id="57" name="Slide Number Placeholder 7"/>
          <p:cNvSpPr>
            <a:spLocks noGrp="1"/>
          </p:cNvSpPr>
          <p:nvPr>
            <p:ph type="sldNum" sz="quarter" idx="12"/>
          </p:nvPr>
        </p:nvSpPr>
        <p:spPr/>
        <p:txBody>
          <a:bodyPr/>
          <a:lstStyle/>
          <a:p>
            <a:pPr lvl="1"/>
            <a:fld id="{F800F97A-6968-4259-9078-2D3936F7FEDA}" type="slidenum">
              <a:rPr lang="en-US"/>
              <a:pPr lvl="1"/>
              <a:t>24</a:t>
            </a:fld>
            <a:endParaRPr lang="en-US"/>
          </a:p>
        </p:txBody>
      </p:sp>
      <p:sp>
        <p:nvSpPr>
          <p:cNvPr id="367618" name="Rectangle 2"/>
          <p:cNvSpPr>
            <a:spLocks noGrp="1" noChangeArrowheads="1"/>
          </p:cNvSpPr>
          <p:nvPr>
            <p:ph type="title"/>
          </p:nvPr>
        </p:nvSpPr>
        <p:spPr/>
        <p:txBody>
          <a:bodyPr/>
          <a:lstStyle/>
          <a:p>
            <a:r>
              <a:rPr lang="en-US"/>
              <a:t>Power Rating</a:t>
            </a:r>
          </a:p>
        </p:txBody>
      </p:sp>
      <p:grpSp>
        <p:nvGrpSpPr>
          <p:cNvPr id="367620" name="Group 4"/>
          <p:cNvGrpSpPr>
            <a:grpSpLocks/>
          </p:cNvGrpSpPr>
          <p:nvPr/>
        </p:nvGrpSpPr>
        <p:grpSpPr bwMode="auto">
          <a:xfrm>
            <a:off x="152400" y="2819400"/>
            <a:ext cx="4395788" cy="2365375"/>
            <a:chOff x="239" y="2101"/>
            <a:chExt cx="2769" cy="1490"/>
          </a:xfrm>
        </p:grpSpPr>
        <p:sp>
          <p:nvSpPr>
            <p:cNvPr id="367621" name="Text Box 5"/>
            <p:cNvSpPr txBox="1">
              <a:spLocks noChangeArrowheads="1"/>
            </p:cNvSpPr>
            <p:nvPr/>
          </p:nvSpPr>
          <p:spPr bwMode="auto">
            <a:xfrm>
              <a:off x="818" y="2101"/>
              <a:ext cx="20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s</a:t>
              </a:r>
            </a:p>
          </p:txBody>
        </p:sp>
        <p:sp>
          <p:nvSpPr>
            <p:cNvPr id="367622" name="Oval 6"/>
            <p:cNvSpPr>
              <a:spLocks noChangeArrowheads="1"/>
            </p:cNvSpPr>
            <p:nvPr/>
          </p:nvSpPr>
          <p:spPr bwMode="auto">
            <a:xfrm>
              <a:off x="13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7623" name="AutoShape 7"/>
            <p:cNvCxnSpPr>
              <a:cxnSpLocks noChangeShapeType="1"/>
              <a:stCxn id="367646" idx="0"/>
              <a:endCxn id="367622" idx="2"/>
            </p:cNvCxnSpPr>
            <p:nvPr/>
          </p:nvCxnSpPr>
          <p:spPr bwMode="auto">
            <a:xfrm rot="16200000">
              <a:off x="826" y="2270"/>
              <a:ext cx="400" cy="640"/>
            </a:xfrm>
            <a:prstGeom prst="bentConnector2">
              <a:avLst/>
            </a:prstGeom>
            <a:noFill/>
            <a:ln w="12700">
              <a:solidFill>
                <a:schemeClr val="tx1"/>
              </a:solidFill>
              <a:miter lim="800000"/>
              <a:headEnd type="none" w="lg" len="lg"/>
              <a:tailEnd type="none" w="lg" len="lg"/>
            </a:ln>
            <a:effectLst/>
          </p:spPr>
        </p:cxnSp>
        <p:sp>
          <p:nvSpPr>
            <p:cNvPr id="367624" name="Oval 8"/>
            <p:cNvSpPr>
              <a:spLocks noChangeArrowheads="1"/>
            </p:cNvSpPr>
            <p:nvPr/>
          </p:nvSpPr>
          <p:spPr bwMode="auto">
            <a:xfrm>
              <a:off x="2037"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67625" name="Oval 9"/>
            <p:cNvSpPr>
              <a:spLocks noChangeArrowheads="1"/>
            </p:cNvSpPr>
            <p:nvPr/>
          </p:nvSpPr>
          <p:spPr bwMode="auto">
            <a:xfrm>
              <a:off x="136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67626" name="Oval 10"/>
            <p:cNvSpPr>
              <a:spLocks noChangeArrowheads="1"/>
            </p:cNvSpPr>
            <p:nvPr/>
          </p:nvSpPr>
          <p:spPr bwMode="auto">
            <a:xfrm>
              <a:off x="2051"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67627" name="AutoShape 11"/>
            <p:cNvCxnSpPr>
              <a:cxnSpLocks noChangeShapeType="1"/>
              <a:stCxn id="367625" idx="2"/>
              <a:endCxn id="367645" idx="4"/>
            </p:cNvCxnSpPr>
            <p:nvPr/>
          </p:nvCxnSpPr>
          <p:spPr bwMode="auto">
            <a:xfrm rot="10800000">
              <a:off x="704" y="3118"/>
              <a:ext cx="662" cy="435"/>
            </a:xfrm>
            <a:prstGeom prst="bentConnector2">
              <a:avLst/>
            </a:prstGeom>
            <a:noFill/>
            <a:ln w="12700">
              <a:solidFill>
                <a:schemeClr val="tx1"/>
              </a:solidFill>
              <a:miter lim="800000"/>
              <a:headEnd type="none" w="lg" len="lg"/>
              <a:tailEnd type="none" w="lg" len="lg"/>
            </a:ln>
            <a:effectLst/>
          </p:spPr>
        </p:cxnSp>
        <p:cxnSp>
          <p:nvCxnSpPr>
            <p:cNvPr id="367628" name="AutoShape 12"/>
            <p:cNvCxnSpPr>
              <a:cxnSpLocks noChangeShapeType="1"/>
              <a:stCxn id="367625" idx="6"/>
              <a:endCxn id="367626" idx="2"/>
            </p:cNvCxnSpPr>
            <p:nvPr/>
          </p:nvCxnSpPr>
          <p:spPr bwMode="auto">
            <a:xfrm>
              <a:off x="1449" y="3553"/>
              <a:ext cx="602" cy="0"/>
            </a:xfrm>
            <a:prstGeom prst="straightConnector1">
              <a:avLst/>
            </a:prstGeom>
            <a:noFill/>
            <a:ln w="12700">
              <a:solidFill>
                <a:schemeClr val="tx1"/>
              </a:solidFill>
              <a:round/>
              <a:headEnd type="none" w="lg" len="lg"/>
              <a:tailEnd type="none" w="lg" len="lg"/>
            </a:ln>
            <a:effectLst/>
          </p:spPr>
        </p:cxnSp>
        <p:cxnSp>
          <p:nvCxnSpPr>
            <p:cNvPr id="367629" name="AutoShape 13"/>
            <p:cNvCxnSpPr>
              <a:cxnSpLocks noChangeShapeType="1"/>
              <a:stCxn id="367625" idx="0"/>
              <a:endCxn id="367650" idx="1"/>
            </p:cNvCxnSpPr>
            <p:nvPr/>
          </p:nvCxnSpPr>
          <p:spPr bwMode="auto">
            <a:xfrm flipH="1" flipV="1">
              <a:off x="1407" y="3144"/>
              <a:ext cx="1" cy="370"/>
            </a:xfrm>
            <a:prstGeom prst="straightConnector1">
              <a:avLst/>
            </a:prstGeom>
            <a:noFill/>
            <a:ln w="12700">
              <a:solidFill>
                <a:schemeClr val="tx1"/>
              </a:solidFill>
              <a:round/>
              <a:headEnd type="none" w="lg" len="lg"/>
              <a:tailEnd type="none" w="lg" len="lg"/>
            </a:ln>
            <a:effectLst/>
          </p:spPr>
        </p:cxnSp>
        <p:cxnSp>
          <p:nvCxnSpPr>
            <p:cNvPr id="367630" name="AutoShape 14"/>
            <p:cNvCxnSpPr>
              <a:cxnSpLocks noChangeShapeType="1"/>
              <a:stCxn id="367622" idx="4"/>
              <a:endCxn id="367648" idx="0"/>
            </p:cNvCxnSpPr>
            <p:nvPr/>
          </p:nvCxnSpPr>
          <p:spPr bwMode="auto">
            <a:xfrm>
              <a:off x="1388" y="2428"/>
              <a:ext cx="10" cy="500"/>
            </a:xfrm>
            <a:prstGeom prst="straightConnector1">
              <a:avLst/>
            </a:prstGeom>
            <a:noFill/>
            <a:ln w="12700">
              <a:solidFill>
                <a:schemeClr val="tx1"/>
              </a:solidFill>
              <a:round/>
              <a:headEnd type="none" w="lg" len="lg"/>
              <a:tailEnd type="none" w="lg" len="lg"/>
            </a:ln>
            <a:effectLst/>
          </p:spPr>
        </p:cxnSp>
        <p:cxnSp>
          <p:nvCxnSpPr>
            <p:cNvPr id="367631" name="AutoShape 15"/>
            <p:cNvCxnSpPr>
              <a:cxnSpLocks noChangeShapeType="1"/>
              <a:stCxn id="367622" idx="6"/>
              <a:endCxn id="367624" idx="2"/>
            </p:cNvCxnSpPr>
            <p:nvPr/>
          </p:nvCxnSpPr>
          <p:spPr bwMode="auto">
            <a:xfrm>
              <a:off x="1429" y="2390"/>
              <a:ext cx="608" cy="0"/>
            </a:xfrm>
            <a:prstGeom prst="straightConnector1">
              <a:avLst/>
            </a:prstGeom>
            <a:noFill/>
            <a:ln w="12700">
              <a:solidFill>
                <a:schemeClr val="tx1"/>
              </a:solidFill>
              <a:round/>
              <a:headEnd type="none" w="lg" len="lg"/>
              <a:tailEnd type="none" w="lg" len="lg"/>
            </a:ln>
            <a:effectLst/>
          </p:spPr>
        </p:cxnSp>
        <p:cxnSp>
          <p:nvCxnSpPr>
            <p:cNvPr id="367632" name="AutoShape 16"/>
            <p:cNvCxnSpPr>
              <a:cxnSpLocks noChangeShapeType="1"/>
              <a:stCxn id="367624" idx="4"/>
              <a:endCxn id="367655" idx="0"/>
            </p:cNvCxnSpPr>
            <p:nvPr/>
          </p:nvCxnSpPr>
          <p:spPr bwMode="auto">
            <a:xfrm>
              <a:off x="2079" y="2428"/>
              <a:ext cx="6" cy="500"/>
            </a:xfrm>
            <a:prstGeom prst="straightConnector1">
              <a:avLst/>
            </a:prstGeom>
            <a:noFill/>
            <a:ln w="12700">
              <a:solidFill>
                <a:schemeClr val="tx1"/>
              </a:solidFill>
              <a:round/>
              <a:headEnd type="none" w="lg" len="lg"/>
              <a:tailEnd type="none" w="lg" len="lg"/>
            </a:ln>
            <a:effectLst/>
          </p:spPr>
        </p:cxnSp>
        <p:cxnSp>
          <p:nvCxnSpPr>
            <p:cNvPr id="367633" name="AutoShape 17"/>
            <p:cNvCxnSpPr>
              <a:cxnSpLocks noChangeShapeType="1"/>
              <a:stCxn id="367626" idx="0"/>
              <a:endCxn id="367657" idx="1"/>
            </p:cNvCxnSpPr>
            <p:nvPr/>
          </p:nvCxnSpPr>
          <p:spPr bwMode="auto">
            <a:xfrm flipV="1">
              <a:off x="2093" y="3144"/>
              <a:ext cx="1" cy="370"/>
            </a:xfrm>
            <a:prstGeom prst="straightConnector1">
              <a:avLst/>
            </a:prstGeom>
            <a:noFill/>
            <a:ln w="12700">
              <a:solidFill>
                <a:schemeClr val="tx1"/>
              </a:solidFill>
              <a:round/>
              <a:headEnd type="none" w="lg" len="lg"/>
              <a:tailEnd type="none" w="lg" len="lg"/>
            </a:ln>
            <a:effectLst/>
          </p:spPr>
        </p:cxnSp>
        <p:cxnSp>
          <p:nvCxnSpPr>
            <p:cNvPr id="367634" name="AutoShape 18"/>
            <p:cNvCxnSpPr>
              <a:cxnSpLocks noChangeShapeType="1"/>
              <a:stCxn id="367626" idx="6"/>
              <a:endCxn id="367664" idx="1"/>
            </p:cNvCxnSpPr>
            <p:nvPr/>
          </p:nvCxnSpPr>
          <p:spPr bwMode="auto">
            <a:xfrm flipV="1">
              <a:off x="2134" y="3129"/>
              <a:ext cx="582" cy="424"/>
            </a:xfrm>
            <a:prstGeom prst="bentConnector2">
              <a:avLst/>
            </a:prstGeom>
            <a:noFill/>
            <a:ln w="12700">
              <a:solidFill>
                <a:schemeClr val="tx1"/>
              </a:solidFill>
              <a:miter lim="800000"/>
              <a:headEnd type="none" w="lg" len="lg"/>
              <a:tailEnd type="none" w="lg" len="lg"/>
            </a:ln>
            <a:effectLst/>
          </p:spPr>
        </p:cxnSp>
        <p:cxnSp>
          <p:nvCxnSpPr>
            <p:cNvPr id="367635" name="AutoShape 19"/>
            <p:cNvCxnSpPr>
              <a:cxnSpLocks noChangeShapeType="1"/>
              <a:stCxn id="367624" idx="6"/>
              <a:endCxn id="367662" idx="0"/>
            </p:cNvCxnSpPr>
            <p:nvPr/>
          </p:nvCxnSpPr>
          <p:spPr bwMode="auto">
            <a:xfrm>
              <a:off x="2120" y="2390"/>
              <a:ext cx="587" cy="523"/>
            </a:xfrm>
            <a:prstGeom prst="bentConnector2">
              <a:avLst/>
            </a:prstGeom>
            <a:noFill/>
            <a:ln w="12700">
              <a:solidFill>
                <a:schemeClr val="tx1"/>
              </a:solidFill>
              <a:miter lim="800000"/>
              <a:headEnd type="none" w="lg" len="lg"/>
              <a:tailEnd type="none" w="lg" len="lg"/>
            </a:ln>
            <a:effectLst/>
          </p:spPr>
        </p:cxnSp>
        <p:sp>
          <p:nvSpPr>
            <p:cNvPr id="367636" name="Line 20"/>
            <p:cNvSpPr>
              <a:spLocks noChangeShapeType="1"/>
            </p:cNvSpPr>
            <p:nvPr/>
          </p:nvSpPr>
          <p:spPr bwMode="auto">
            <a:xfrm>
              <a:off x="838" y="2351"/>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67637" name="Line 21"/>
            <p:cNvSpPr>
              <a:spLocks noChangeShapeType="1"/>
            </p:cNvSpPr>
            <p:nvPr/>
          </p:nvSpPr>
          <p:spPr bwMode="auto">
            <a:xfrm>
              <a:off x="1464" y="2505"/>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67638" name="Text Box 22"/>
            <p:cNvSpPr txBox="1">
              <a:spLocks noChangeArrowheads="1"/>
            </p:cNvSpPr>
            <p:nvPr/>
          </p:nvSpPr>
          <p:spPr bwMode="auto">
            <a:xfrm>
              <a:off x="1162" y="248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367639" name="Line 23"/>
            <p:cNvSpPr>
              <a:spLocks noChangeShapeType="1"/>
            </p:cNvSpPr>
            <p:nvPr/>
          </p:nvSpPr>
          <p:spPr bwMode="auto">
            <a:xfrm>
              <a:off x="2139"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67640" name="Text Box 24"/>
            <p:cNvSpPr txBox="1">
              <a:spLocks noChangeArrowheads="1"/>
            </p:cNvSpPr>
            <p:nvPr/>
          </p:nvSpPr>
          <p:spPr bwMode="auto">
            <a:xfrm>
              <a:off x="1875"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367641" name="Line 25"/>
            <p:cNvSpPr>
              <a:spLocks noChangeShapeType="1"/>
            </p:cNvSpPr>
            <p:nvPr/>
          </p:nvSpPr>
          <p:spPr bwMode="auto">
            <a:xfrm>
              <a:off x="2774"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67642" name="Text Box 26"/>
            <p:cNvSpPr txBox="1">
              <a:spLocks noChangeArrowheads="1"/>
            </p:cNvSpPr>
            <p:nvPr/>
          </p:nvSpPr>
          <p:spPr bwMode="auto">
            <a:xfrm>
              <a:off x="2532" y="249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367643" name="Text Box 27"/>
            <p:cNvSpPr txBox="1">
              <a:spLocks noChangeArrowheads="1"/>
            </p:cNvSpPr>
            <p:nvPr/>
          </p:nvSpPr>
          <p:spPr bwMode="auto">
            <a:xfrm>
              <a:off x="1112" y="2736"/>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367644" name="Text Box 28"/>
            <p:cNvSpPr txBox="1">
              <a:spLocks noChangeArrowheads="1"/>
            </p:cNvSpPr>
            <p:nvPr/>
          </p:nvSpPr>
          <p:spPr bwMode="auto">
            <a:xfrm>
              <a:off x="239" y="2856"/>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67645" name="Oval 29"/>
            <p:cNvSpPr>
              <a:spLocks noChangeArrowheads="1"/>
            </p:cNvSpPr>
            <p:nvPr/>
          </p:nvSpPr>
          <p:spPr bwMode="auto">
            <a:xfrm>
              <a:off x="538" y="280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67646" name="Text Box 30"/>
            <p:cNvSpPr txBox="1">
              <a:spLocks noChangeArrowheads="1"/>
            </p:cNvSpPr>
            <p:nvPr/>
          </p:nvSpPr>
          <p:spPr bwMode="auto">
            <a:xfrm>
              <a:off x="607" y="2790"/>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67647" name="Text Box 31"/>
            <p:cNvSpPr txBox="1">
              <a:spLocks noChangeArrowheads="1"/>
            </p:cNvSpPr>
            <p:nvPr/>
          </p:nvSpPr>
          <p:spPr bwMode="auto">
            <a:xfrm>
              <a:off x="608" y="2852"/>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367648" name="Line 32"/>
            <p:cNvSpPr>
              <a:spLocks noChangeShapeType="1"/>
            </p:cNvSpPr>
            <p:nvPr/>
          </p:nvSpPr>
          <p:spPr bwMode="auto">
            <a:xfrm>
              <a:off x="1398" y="292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7649" name="Line 33"/>
            <p:cNvSpPr>
              <a:spLocks noChangeShapeType="1"/>
            </p:cNvSpPr>
            <p:nvPr/>
          </p:nvSpPr>
          <p:spPr bwMode="auto">
            <a:xfrm flipH="1">
              <a:off x="1350" y="294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7650" name="Line 34"/>
            <p:cNvSpPr>
              <a:spLocks noChangeShapeType="1"/>
            </p:cNvSpPr>
            <p:nvPr/>
          </p:nvSpPr>
          <p:spPr bwMode="auto">
            <a:xfrm>
              <a:off x="1350" y="312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7651" name="Line 35"/>
            <p:cNvSpPr>
              <a:spLocks noChangeShapeType="1"/>
            </p:cNvSpPr>
            <p:nvPr/>
          </p:nvSpPr>
          <p:spPr bwMode="auto">
            <a:xfrm>
              <a:off x="1353" y="297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7652" name="Line 36"/>
            <p:cNvSpPr>
              <a:spLocks noChangeShapeType="1"/>
            </p:cNvSpPr>
            <p:nvPr/>
          </p:nvSpPr>
          <p:spPr bwMode="auto">
            <a:xfrm flipH="1">
              <a:off x="1353" y="301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7653" name="Line 37"/>
            <p:cNvSpPr>
              <a:spLocks noChangeShapeType="1"/>
            </p:cNvSpPr>
            <p:nvPr/>
          </p:nvSpPr>
          <p:spPr bwMode="auto">
            <a:xfrm>
              <a:off x="1353" y="304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7654" name="Line 38"/>
            <p:cNvSpPr>
              <a:spLocks noChangeShapeType="1"/>
            </p:cNvSpPr>
            <p:nvPr/>
          </p:nvSpPr>
          <p:spPr bwMode="auto">
            <a:xfrm flipH="1">
              <a:off x="1353" y="3087"/>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67655" name="Line 39"/>
            <p:cNvSpPr>
              <a:spLocks noChangeShapeType="1"/>
            </p:cNvSpPr>
            <p:nvPr/>
          </p:nvSpPr>
          <p:spPr bwMode="auto">
            <a:xfrm>
              <a:off x="2085" y="292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7656" name="Line 40"/>
            <p:cNvSpPr>
              <a:spLocks noChangeShapeType="1"/>
            </p:cNvSpPr>
            <p:nvPr/>
          </p:nvSpPr>
          <p:spPr bwMode="auto">
            <a:xfrm flipH="1">
              <a:off x="2037" y="294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7657" name="Line 41"/>
            <p:cNvSpPr>
              <a:spLocks noChangeShapeType="1"/>
            </p:cNvSpPr>
            <p:nvPr/>
          </p:nvSpPr>
          <p:spPr bwMode="auto">
            <a:xfrm>
              <a:off x="2037" y="312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7658" name="Line 42"/>
            <p:cNvSpPr>
              <a:spLocks noChangeShapeType="1"/>
            </p:cNvSpPr>
            <p:nvPr/>
          </p:nvSpPr>
          <p:spPr bwMode="auto">
            <a:xfrm>
              <a:off x="2040" y="297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7659" name="Line 43"/>
            <p:cNvSpPr>
              <a:spLocks noChangeShapeType="1"/>
            </p:cNvSpPr>
            <p:nvPr/>
          </p:nvSpPr>
          <p:spPr bwMode="auto">
            <a:xfrm flipH="1">
              <a:off x="2040" y="301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7660" name="Line 44"/>
            <p:cNvSpPr>
              <a:spLocks noChangeShapeType="1"/>
            </p:cNvSpPr>
            <p:nvPr/>
          </p:nvSpPr>
          <p:spPr bwMode="auto">
            <a:xfrm>
              <a:off x="2040" y="304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7661" name="Line 45"/>
            <p:cNvSpPr>
              <a:spLocks noChangeShapeType="1"/>
            </p:cNvSpPr>
            <p:nvPr/>
          </p:nvSpPr>
          <p:spPr bwMode="auto">
            <a:xfrm flipH="1">
              <a:off x="2040" y="3087"/>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67662" name="Line 46"/>
            <p:cNvSpPr>
              <a:spLocks noChangeShapeType="1"/>
            </p:cNvSpPr>
            <p:nvPr/>
          </p:nvSpPr>
          <p:spPr bwMode="auto">
            <a:xfrm>
              <a:off x="2707" y="29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67663" name="Line 47"/>
            <p:cNvSpPr>
              <a:spLocks noChangeShapeType="1"/>
            </p:cNvSpPr>
            <p:nvPr/>
          </p:nvSpPr>
          <p:spPr bwMode="auto">
            <a:xfrm flipH="1">
              <a:off x="2659" y="29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67664" name="Line 48"/>
            <p:cNvSpPr>
              <a:spLocks noChangeShapeType="1"/>
            </p:cNvSpPr>
            <p:nvPr/>
          </p:nvSpPr>
          <p:spPr bwMode="auto">
            <a:xfrm>
              <a:off x="2659" y="31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67665" name="Line 49"/>
            <p:cNvSpPr>
              <a:spLocks noChangeShapeType="1"/>
            </p:cNvSpPr>
            <p:nvPr/>
          </p:nvSpPr>
          <p:spPr bwMode="auto">
            <a:xfrm>
              <a:off x="2662" y="29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67666" name="Line 50"/>
            <p:cNvSpPr>
              <a:spLocks noChangeShapeType="1"/>
            </p:cNvSpPr>
            <p:nvPr/>
          </p:nvSpPr>
          <p:spPr bwMode="auto">
            <a:xfrm flipH="1">
              <a:off x="2662" y="30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67667" name="Line 51"/>
            <p:cNvSpPr>
              <a:spLocks noChangeShapeType="1"/>
            </p:cNvSpPr>
            <p:nvPr/>
          </p:nvSpPr>
          <p:spPr bwMode="auto">
            <a:xfrm>
              <a:off x="2662" y="30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67668" name="Line 52"/>
            <p:cNvSpPr>
              <a:spLocks noChangeShapeType="1"/>
            </p:cNvSpPr>
            <p:nvPr/>
          </p:nvSpPr>
          <p:spPr bwMode="auto">
            <a:xfrm flipH="1">
              <a:off x="2662" y="3072"/>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67669" name="Text Box 53"/>
            <p:cNvSpPr txBox="1">
              <a:spLocks noChangeArrowheads="1"/>
            </p:cNvSpPr>
            <p:nvPr/>
          </p:nvSpPr>
          <p:spPr bwMode="auto">
            <a:xfrm>
              <a:off x="1795" y="2735"/>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367670" name="Text Box 54"/>
            <p:cNvSpPr txBox="1">
              <a:spLocks noChangeArrowheads="1"/>
            </p:cNvSpPr>
            <p:nvPr/>
          </p:nvSpPr>
          <p:spPr bwMode="auto">
            <a:xfrm>
              <a:off x="2740" y="272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grpSp>
      <p:sp>
        <p:nvSpPr>
          <p:cNvPr id="59" name="Rectangle 3"/>
          <p:cNvSpPr>
            <a:spLocks noGrp="1" noChangeArrowheads="1"/>
          </p:cNvSpPr>
          <p:nvPr>
            <p:ph type="body" sz="half" idx="1"/>
          </p:nvPr>
        </p:nvSpPr>
        <p:spPr>
          <a:xfrm>
            <a:off x="406400" y="1333500"/>
            <a:ext cx="8356600" cy="1028700"/>
          </a:xfrm>
        </p:spPr>
        <p:txBody>
          <a:bodyPr/>
          <a:lstStyle/>
          <a:p>
            <a:pPr>
              <a:lnSpc>
                <a:spcPct val="90000"/>
              </a:lnSpc>
            </a:pPr>
            <a:r>
              <a:rPr lang="en-US" sz="2400" b="1" u="sng" dirty="0"/>
              <a:t>Example6</a:t>
            </a:r>
            <a:r>
              <a:rPr lang="en-US" sz="2400" dirty="0"/>
              <a:t>: find the </a:t>
            </a:r>
            <a:r>
              <a:rPr lang="en-US" sz="2400" dirty="0" smtClean="0"/>
              <a:t>voltages and resistances </a:t>
            </a:r>
            <a:r>
              <a:rPr lang="en-US" sz="2400" dirty="0"/>
              <a:t>of </a:t>
            </a:r>
            <a:r>
              <a:rPr lang="en-US" sz="2400" b="1" dirty="0"/>
              <a:t>R</a:t>
            </a:r>
            <a:r>
              <a:rPr lang="en-US" sz="2400" b="1" baseline="-25000" dirty="0"/>
              <a:t>1</a:t>
            </a:r>
            <a:r>
              <a:rPr lang="en-US" sz="2400" dirty="0"/>
              <a:t>, </a:t>
            </a:r>
            <a:r>
              <a:rPr lang="en-US" sz="2400" b="1" dirty="0"/>
              <a:t>R</a:t>
            </a:r>
            <a:r>
              <a:rPr lang="en-US" sz="2400" b="1" baseline="-25000" dirty="0"/>
              <a:t>2</a:t>
            </a:r>
            <a:r>
              <a:rPr lang="en-US" sz="2400" dirty="0"/>
              <a:t>, </a:t>
            </a:r>
            <a:r>
              <a:rPr lang="en-US" sz="2400" b="1" dirty="0"/>
              <a:t>R</a:t>
            </a:r>
            <a:r>
              <a:rPr lang="en-US" sz="2400" b="1" baseline="-25000" dirty="0"/>
              <a:t>3</a:t>
            </a:r>
          </a:p>
          <a:p>
            <a:pPr lvl="1">
              <a:lnSpc>
                <a:spcPct val="90000"/>
              </a:lnSpc>
            </a:pPr>
            <a:r>
              <a:rPr lang="en-US" sz="2000" b="1" dirty="0"/>
              <a:t>V</a:t>
            </a:r>
            <a:r>
              <a:rPr lang="en-US" sz="2000" b="1" baseline="-25000" dirty="0"/>
              <a:t>s</a:t>
            </a:r>
            <a:r>
              <a:rPr lang="en-US" sz="2000" b="1" dirty="0"/>
              <a:t> </a:t>
            </a:r>
            <a:r>
              <a:rPr lang="en-US" sz="2000" dirty="0"/>
              <a:t>= 3V, </a:t>
            </a:r>
            <a:r>
              <a:rPr lang="en-US" sz="2000" b="1" i="1" dirty="0"/>
              <a:t>i</a:t>
            </a:r>
            <a:r>
              <a:rPr lang="en-US" sz="2000" b="1" i="1" baseline="-25000" dirty="0"/>
              <a:t>1</a:t>
            </a:r>
            <a:r>
              <a:rPr lang="en-US" sz="2000" dirty="0"/>
              <a:t> = 0.2mA, </a:t>
            </a:r>
            <a:r>
              <a:rPr lang="en-US" sz="2000" b="1" i="1" dirty="0"/>
              <a:t>i</a:t>
            </a:r>
            <a:r>
              <a:rPr lang="en-US" sz="2000" b="1" i="1" baseline="-25000" dirty="0"/>
              <a:t>2</a:t>
            </a:r>
            <a:r>
              <a:rPr lang="en-US" sz="2000" dirty="0"/>
              <a:t> = 0.4mA, </a:t>
            </a:r>
            <a:r>
              <a:rPr lang="en-US" sz="2000" b="1" i="1" dirty="0"/>
              <a:t>i</a:t>
            </a:r>
            <a:r>
              <a:rPr lang="en-US" sz="2000" b="1" i="1" baseline="-25000" dirty="0"/>
              <a:t>3</a:t>
            </a:r>
            <a:r>
              <a:rPr lang="en-US" sz="2000" dirty="0"/>
              <a:t> = 1.2mA</a:t>
            </a:r>
            <a:endParaRPr lang="en-US" sz="2000" b="1" baseline="-25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Date Placeholder 5"/>
          <p:cNvSpPr>
            <a:spLocks noGrp="1"/>
          </p:cNvSpPr>
          <p:nvPr>
            <p:ph type="dt" sz="half" idx="10"/>
          </p:nvPr>
        </p:nvSpPr>
        <p:spPr/>
        <p:txBody>
          <a:bodyPr/>
          <a:lstStyle/>
          <a:p>
            <a:r>
              <a:rPr lang="en-US"/>
              <a:t>ECEN 301</a:t>
            </a:r>
          </a:p>
        </p:txBody>
      </p:sp>
      <p:sp>
        <p:nvSpPr>
          <p:cNvPr id="60" name="Footer Placeholder 6"/>
          <p:cNvSpPr>
            <a:spLocks noGrp="1"/>
          </p:cNvSpPr>
          <p:nvPr>
            <p:ph type="ftr" sz="quarter" idx="11"/>
          </p:nvPr>
        </p:nvSpPr>
        <p:spPr/>
        <p:txBody>
          <a:bodyPr/>
          <a:lstStyle/>
          <a:p>
            <a:r>
              <a:rPr lang="en-US"/>
              <a:t>Discussion #4 – Ohm’s Law</a:t>
            </a:r>
          </a:p>
        </p:txBody>
      </p:sp>
      <p:sp>
        <p:nvSpPr>
          <p:cNvPr id="61" name="Slide Number Placeholder 7"/>
          <p:cNvSpPr>
            <a:spLocks noGrp="1"/>
          </p:cNvSpPr>
          <p:nvPr>
            <p:ph type="sldNum" sz="quarter" idx="12"/>
          </p:nvPr>
        </p:nvSpPr>
        <p:spPr/>
        <p:txBody>
          <a:bodyPr/>
          <a:lstStyle/>
          <a:p>
            <a:pPr lvl="1"/>
            <a:fld id="{14B10DB4-0763-4367-A6D6-DF1AFD3D1CA6}" type="slidenum">
              <a:rPr lang="en-US"/>
              <a:pPr lvl="1"/>
              <a:t>25</a:t>
            </a:fld>
            <a:endParaRPr lang="en-US"/>
          </a:p>
        </p:txBody>
      </p:sp>
      <p:sp>
        <p:nvSpPr>
          <p:cNvPr id="371714" name="Rectangle 2"/>
          <p:cNvSpPr>
            <a:spLocks noGrp="1" noChangeArrowheads="1"/>
          </p:cNvSpPr>
          <p:nvPr>
            <p:ph type="title"/>
          </p:nvPr>
        </p:nvSpPr>
        <p:spPr/>
        <p:txBody>
          <a:bodyPr/>
          <a:lstStyle/>
          <a:p>
            <a:r>
              <a:rPr lang="en-US"/>
              <a:t>Power Rating</a:t>
            </a:r>
          </a:p>
        </p:txBody>
      </p:sp>
      <p:sp>
        <p:nvSpPr>
          <p:cNvPr id="371715" name="Rectangle 3"/>
          <p:cNvSpPr>
            <a:spLocks noGrp="1" noChangeArrowheads="1"/>
          </p:cNvSpPr>
          <p:nvPr>
            <p:ph type="body" sz="half" idx="1"/>
          </p:nvPr>
        </p:nvSpPr>
        <p:spPr>
          <a:xfrm>
            <a:off x="406400" y="1333500"/>
            <a:ext cx="8356600" cy="1028700"/>
          </a:xfrm>
        </p:spPr>
        <p:txBody>
          <a:bodyPr/>
          <a:lstStyle/>
          <a:p>
            <a:pPr>
              <a:lnSpc>
                <a:spcPct val="90000"/>
              </a:lnSpc>
            </a:pPr>
            <a:r>
              <a:rPr lang="en-US" sz="2400" b="1" u="sng" dirty="0"/>
              <a:t>Example6</a:t>
            </a:r>
            <a:r>
              <a:rPr lang="en-US" sz="2400" dirty="0"/>
              <a:t>: find the </a:t>
            </a:r>
            <a:r>
              <a:rPr lang="en-US" sz="2400" dirty="0" smtClean="0"/>
              <a:t>voltages and resistances </a:t>
            </a:r>
            <a:r>
              <a:rPr lang="en-US" sz="2400" dirty="0"/>
              <a:t>of </a:t>
            </a:r>
            <a:r>
              <a:rPr lang="en-US" sz="2400" b="1" dirty="0"/>
              <a:t>R</a:t>
            </a:r>
            <a:r>
              <a:rPr lang="en-US" sz="2400" b="1" baseline="-25000" dirty="0"/>
              <a:t>1</a:t>
            </a:r>
            <a:r>
              <a:rPr lang="en-US" sz="2400" dirty="0"/>
              <a:t>, </a:t>
            </a:r>
            <a:r>
              <a:rPr lang="en-US" sz="2400" b="1" dirty="0"/>
              <a:t>R</a:t>
            </a:r>
            <a:r>
              <a:rPr lang="en-US" sz="2400" b="1" baseline="-25000" dirty="0"/>
              <a:t>2</a:t>
            </a:r>
            <a:r>
              <a:rPr lang="en-US" sz="2400" dirty="0"/>
              <a:t>, </a:t>
            </a:r>
            <a:r>
              <a:rPr lang="en-US" sz="2400" b="1" dirty="0"/>
              <a:t>R</a:t>
            </a:r>
            <a:r>
              <a:rPr lang="en-US" sz="2400" b="1" baseline="-25000" dirty="0"/>
              <a:t>3</a:t>
            </a:r>
          </a:p>
          <a:p>
            <a:pPr lvl="1">
              <a:lnSpc>
                <a:spcPct val="90000"/>
              </a:lnSpc>
            </a:pPr>
            <a:r>
              <a:rPr lang="en-US" sz="2000" b="1" dirty="0"/>
              <a:t>V</a:t>
            </a:r>
            <a:r>
              <a:rPr lang="en-US" sz="2000" b="1" baseline="-25000" dirty="0"/>
              <a:t>s</a:t>
            </a:r>
            <a:r>
              <a:rPr lang="en-US" sz="2000" b="1" dirty="0"/>
              <a:t> </a:t>
            </a:r>
            <a:r>
              <a:rPr lang="en-US" sz="2000" dirty="0"/>
              <a:t>= 3V, </a:t>
            </a:r>
            <a:r>
              <a:rPr lang="en-US" sz="2000" b="1" i="1" dirty="0"/>
              <a:t>i</a:t>
            </a:r>
            <a:r>
              <a:rPr lang="en-US" sz="2000" b="1" i="1" baseline="-25000" dirty="0"/>
              <a:t>1</a:t>
            </a:r>
            <a:r>
              <a:rPr lang="en-US" sz="2000" dirty="0"/>
              <a:t> = 0.2mA, </a:t>
            </a:r>
            <a:r>
              <a:rPr lang="en-US" sz="2000" b="1" i="1" dirty="0"/>
              <a:t>i</a:t>
            </a:r>
            <a:r>
              <a:rPr lang="en-US" sz="2000" b="1" i="1" baseline="-25000" dirty="0"/>
              <a:t>2</a:t>
            </a:r>
            <a:r>
              <a:rPr lang="en-US" sz="2000" dirty="0"/>
              <a:t> = 0.4mA, </a:t>
            </a:r>
            <a:r>
              <a:rPr lang="en-US" sz="2000" b="1" i="1" dirty="0"/>
              <a:t>i</a:t>
            </a:r>
            <a:r>
              <a:rPr lang="en-US" sz="2000" b="1" i="1" baseline="-25000" dirty="0"/>
              <a:t>3</a:t>
            </a:r>
            <a:r>
              <a:rPr lang="en-US" sz="2000" dirty="0"/>
              <a:t> = 1.2mA</a:t>
            </a:r>
            <a:endParaRPr lang="en-US" sz="2000" b="1" baseline="-25000" dirty="0"/>
          </a:p>
        </p:txBody>
      </p:sp>
      <p:grpSp>
        <p:nvGrpSpPr>
          <p:cNvPr id="371716" name="Group 4"/>
          <p:cNvGrpSpPr>
            <a:grpSpLocks/>
          </p:cNvGrpSpPr>
          <p:nvPr/>
        </p:nvGrpSpPr>
        <p:grpSpPr bwMode="auto">
          <a:xfrm>
            <a:off x="152400" y="2819400"/>
            <a:ext cx="4395788" cy="2365375"/>
            <a:chOff x="239" y="2101"/>
            <a:chExt cx="2769" cy="1490"/>
          </a:xfrm>
        </p:grpSpPr>
        <p:sp>
          <p:nvSpPr>
            <p:cNvPr id="371717" name="Text Box 5"/>
            <p:cNvSpPr txBox="1">
              <a:spLocks noChangeArrowheads="1"/>
            </p:cNvSpPr>
            <p:nvPr/>
          </p:nvSpPr>
          <p:spPr bwMode="auto">
            <a:xfrm>
              <a:off x="818" y="2101"/>
              <a:ext cx="20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s</a:t>
              </a:r>
            </a:p>
          </p:txBody>
        </p:sp>
        <p:sp>
          <p:nvSpPr>
            <p:cNvPr id="371718" name="Oval 6"/>
            <p:cNvSpPr>
              <a:spLocks noChangeArrowheads="1"/>
            </p:cNvSpPr>
            <p:nvPr/>
          </p:nvSpPr>
          <p:spPr bwMode="auto">
            <a:xfrm>
              <a:off x="13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71719" name="AutoShape 7"/>
            <p:cNvCxnSpPr>
              <a:cxnSpLocks noChangeShapeType="1"/>
              <a:stCxn id="371742" idx="0"/>
              <a:endCxn id="371718" idx="2"/>
            </p:cNvCxnSpPr>
            <p:nvPr/>
          </p:nvCxnSpPr>
          <p:spPr bwMode="auto">
            <a:xfrm rot="16200000">
              <a:off x="826" y="2270"/>
              <a:ext cx="400" cy="640"/>
            </a:xfrm>
            <a:prstGeom prst="bentConnector2">
              <a:avLst/>
            </a:prstGeom>
            <a:noFill/>
            <a:ln w="12700">
              <a:solidFill>
                <a:schemeClr val="tx1"/>
              </a:solidFill>
              <a:miter lim="800000"/>
              <a:headEnd type="none" w="lg" len="lg"/>
              <a:tailEnd type="none" w="lg" len="lg"/>
            </a:ln>
            <a:effectLst/>
          </p:spPr>
        </p:cxnSp>
        <p:sp>
          <p:nvSpPr>
            <p:cNvPr id="371720" name="Oval 8"/>
            <p:cNvSpPr>
              <a:spLocks noChangeArrowheads="1"/>
            </p:cNvSpPr>
            <p:nvPr/>
          </p:nvSpPr>
          <p:spPr bwMode="auto">
            <a:xfrm>
              <a:off x="2037"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71721" name="Oval 9"/>
            <p:cNvSpPr>
              <a:spLocks noChangeArrowheads="1"/>
            </p:cNvSpPr>
            <p:nvPr/>
          </p:nvSpPr>
          <p:spPr bwMode="auto">
            <a:xfrm>
              <a:off x="136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71722" name="Oval 10"/>
            <p:cNvSpPr>
              <a:spLocks noChangeArrowheads="1"/>
            </p:cNvSpPr>
            <p:nvPr/>
          </p:nvSpPr>
          <p:spPr bwMode="auto">
            <a:xfrm>
              <a:off x="2051"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71723" name="AutoShape 11"/>
            <p:cNvCxnSpPr>
              <a:cxnSpLocks noChangeShapeType="1"/>
              <a:stCxn id="371721" idx="2"/>
              <a:endCxn id="371741" idx="4"/>
            </p:cNvCxnSpPr>
            <p:nvPr/>
          </p:nvCxnSpPr>
          <p:spPr bwMode="auto">
            <a:xfrm rot="10800000">
              <a:off x="704" y="3118"/>
              <a:ext cx="662" cy="435"/>
            </a:xfrm>
            <a:prstGeom prst="bentConnector2">
              <a:avLst/>
            </a:prstGeom>
            <a:noFill/>
            <a:ln w="12700">
              <a:solidFill>
                <a:schemeClr val="tx1"/>
              </a:solidFill>
              <a:miter lim="800000"/>
              <a:headEnd type="none" w="lg" len="lg"/>
              <a:tailEnd type="none" w="lg" len="lg"/>
            </a:ln>
            <a:effectLst/>
          </p:spPr>
        </p:cxnSp>
        <p:cxnSp>
          <p:nvCxnSpPr>
            <p:cNvPr id="371724" name="AutoShape 12"/>
            <p:cNvCxnSpPr>
              <a:cxnSpLocks noChangeShapeType="1"/>
              <a:stCxn id="371721" idx="6"/>
              <a:endCxn id="371722" idx="2"/>
            </p:cNvCxnSpPr>
            <p:nvPr/>
          </p:nvCxnSpPr>
          <p:spPr bwMode="auto">
            <a:xfrm>
              <a:off x="1449" y="3553"/>
              <a:ext cx="602" cy="0"/>
            </a:xfrm>
            <a:prstGeom prst="straightConnector1">
              <a:avLst/>
            </a:prstGeom>
            <a:noFill/>
            <a:ln w="12700">
              <a:solidFill>
                <a:schemeClr val="tx1"/>
              </a:solidFill>
              <a:round/>
              <a:headEnd type="none" w="lg" len="lg"/>
              <a:tailEnd type="none" w="lg" len="lg"/>
            </a:ln>
            <a:effectLst/>
          </p:spPr>
        </p:cxnSp>
        <p:cxnSp>
          <p:nvCxnSpPr>
            <p:cNvPr id="371725" name="AutoShape 13"/>
            <p:cNvCxnSpPr>
              <a:cxnSpLocks noChangeShapeType="1"/>
              <a:stCxn id="371721" idx="0"/>
              <a:endCxn id="371746" idx="1"/>
            </p:cNvCxnSpPr>
            <p:nvPr/>
          </p:nvCxnSpPr>
          <p:spPr bwMode="auto">
            <a:xfrm flipH="1" flipV="1">
              <a:off x="1407" y="3144"/>
              <a:ext cx="1" cy="370"/>
            </a:xfrm>
            <a:prstGeom prst="straightConnector1">
              <a:avLst/>
            </a:prstGeom>
            <a:noFill/>
            <a:ln w="12700">
              <a:solidFill>
                <a:schemeClr val="tx1"/>
              </a:solidFill>
              <a:round/>
              <a:headEnd type="none" w="lg" len="lg"/>
              <a:tailEnd type="none" w="lg" len="lg"/>
            </a:ln>
            <a:effectLst/>
          </p:spPr>
        </p:cxnSp>
        <p:cxnSp>
          <p:nvCxnSpPr>
            <p:cNvPr id="371726" name="AutoShape 14"/>
            <p:cNvCxnSpPr>
              <a:cxnSpLocks noChangeShapeType="1"/>
              <a:stCxn id="371718" idx="4"/>
              <a:endCxn id="371744" idx="0"/>
            </p:cNvCxnSpPr>
            <p:nvPr/>
          </p:nvCxnSpPr>
          <p:spPr bwMode="auto">
            <a:xfrm>
              <a:off x="1388" y="2428"/>
              <a:ext cx="10" cy="500"/>
            </a:xfrm>
            <a:prstGeom prst="straightConnector1">
              <a:avLst/>
            </a:prstGeom>
            <a:noFill/>
            <a:ln w="12700">
              <a:solidFill>
                <a:schemeClr val="tx1"/>
              </a:solidFill>
              <a:round/>
              <a:headEnd type="none" w="lg" len="lg"/>
              <a:tailEnd type="none" w="lg" len="lg"/>
            </a:ln>
            <a:effectLst/>
          </p:spPr>
        </p:cxnSp>
        <p:cxnSp>
          <p:nvCxnSpPr>
            <p:cNvPr id="371727" name="AutoShape 15"/>
            <p:cNvCxnSpPr>
              <a:cxnSpLocks noChangeShapeType="1"/>
              <a:stCxn id="371718" idx="6"/>
              <a:endCxn id="371720" idx="2"/>
            </p:cNvCxnSpPr>
            <p:nvPr/>
          </p:nvCxnSpPr>
          <p:spPr bwMode="auto">
            <a:xfrm>
              <a:off x="1429" y="2390"/>
              <a:ext cx="608" cy="0"/>
            </a:xfrm>
            <a:prstGeom prst="straightConnector1">
              <a:avLst/>
            </a:prstGeom>
            <a:noFill/>
            <a:ln w="12700">
              <a:solidFill>
                <a:schemeClr val="tx1"/>
              </a:solidFill>
              <a:round/>
              <a:headEnd type="none" w="lg" len="lg"/>
              <a:tailEnd type="none" w="lg" len="lg"/>
            </a:ln>
            <a:effectLst/>
          </p:spPr>
        </p:cxnSp>
        <p:cxnSp>
          <p:nvCxnSpPr>
            <p:cNvPr id="371728" name="AutoShape 16"/>
            <p:cNvCxnSpPr>
              <a:cxnSpLocks noChangeShapeType="1"/>
              <a:stCxn id="371720" idx="4"/>
              <a:endCxn id="371751" idx="0"/>
            </p:cNvCxnSpPr>
            <p:nvPr/>
          </p:nvCxnSpPr>
          <p:spPr bwMode="auto">
            <a:xfrm>
              <a:off x="2079" y="2428"/>
              <a:ext cx="6" cy="500"/>
            </a:xfrm>
            <a:prstGeom prst="straightConnector1">
              <a:avLst/>
            </a:prstGeom>
            <a:noFill/>
            <a:ln w="12700">
              <a:solidFill>
                <a:schemeClr val="tx1"/>
              </a:solidFill>
              <a:round/>
              <a:headEnd type="none" w="lg" len="lg"/>
              <a:tailEnd type="none" w="lg" len="lg"/>
            </a:ln>
            <a:effectLst/>
          </p:spPr>
        </p:cxnSp>
        <p:cxnSp>
          <p:nvCxnSpPr>
            <p:cNvPr id="371729" name="AutoShape 17"/>
            <p:cNvCxnSpPr>
              <a:cxnSpLocks noChangeShapeType="1"/>
              <a:stCxn id="371722" idx="0"/>
              <a:endCxn id="371753" idx="1"/>
            </p:cNvCxnSpPr>
            <p:nvPr/>
          </p:nvCxnSpPr>
          <p:spPr bwMode="auto">
            <a:xfrm flipV="1">
              <a:off x="2093" y="3144"/>
              <a:ext cx="1" cy="370"/>
            </a:xfrm>
            <a:prstGeom prst="straightConnector1">
              <a:avLst/>
            </a:prstGeom>
            <a:noFill/>
            <a:ln w="12700">
              <a:solidFill>
                <a:schemeClr val="tx1"/>
              </a:solidFill>
              <a:round/>
              <a:headEnd type="none" w="lg" len="lg"/>
              <a:tailEnd type="none" w="lg" len="lg"/>
            </a:ln>
            <a:effectLst/>
          </p:spPr>
        </p:cxnSp>
        <p:cxnSp>
          <p:nvCxnSpPr>
            <p:cNvPr id="371730" name="AutoShape 18"/>
            <p:cNvCxnSpPr>
              <a:cxnSpLocks noChangeShapeType="1"/>
              <a:stCxn id="371722" idx="6"/>
              <a:endCxn id="371760" idx="1"/>
            </p:cNvCxnSpPr>
            <p:nvPr/>
          </p:nvCxnSpPr>
          <p:spPr bwMode="auto">
            <a:xfrm flipV="1">
              <a:off x="2134" y="3129"/>
              <a:ext cx="582" cy="424"/>
            </a:xfrm>
            <a:prstGeom prst="bentConnector2">
              <a:avLst/>
            </a:prstGeom>
            <a:noFill/>
            <a:ln w="12700">
              <a:solidFill>
                <a:schemeClr val="tx1"/>
              </a:solidFill>
              <a:miter lim="800000"/>
              <a:headEnd type="none" w="lg" len="lg"/>
              <a:tailEnd type="none" w="lg" len="lg"/>
            </a:ln>
            <a:effectLst/>
          </p:spPr>
        </p:cxnSp>
        <p:cxnSp>
          <p:nvCxnSpPr>
            <p:cNvPr id="371731" name="AutoShape 19"/>
            <p:cNvCxnSpPr>
              <a:cxnSpLocks noChangeShapeType="1"/>
              <a:stCxn id="371720" idx="6"/>
              <a:endCxn id="371758" idx="0"/>
            </p:cNvCxnSpPr>
            <p:nvPr/>
          </p:nvCxnSpPr>
          <p:spPr bwMode="auto">
            <a:xfrm>
              <a:off x="2120" y="2390"/>
              <a:ext cx="587" cy="523"/>
            </a:xfrm>
            <a:prstGeom prst="bentConnector2">
              <a:avLst/>
            </a:prstGeom>
            <a:noFill/>
            <a:ln w="12700">
              <a:solidFill>
                <a:schemeClr val="tx1"/>
              </a:solidFill>
              <a:miter lim="800000"/>
              <a:headEnd type="none" w="lg" len="lg"/>
              <a:tailEnd type="none" w="lg" len="lg"/>
            </a:ln>
            <a:effectLst/>
          </p:spPr>
        </p:cxnSp>
        <p:sp>
          <p:nvSpPr>
            <p:cNvPr id="371732" name="Line 20"/>
            <p:cNvSpPr>
              <a:spLocks noChangeShapeType="1"/>
            </p:cNvSpPr>
            <p:nvPr/>
          </p:nvSpPr>
          <p:spPr bwMode="auto">
            <a:xfrm>
              <a:off x="838" y="2351"/>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71733" name="Line 21"/>
            <p:cNvSpPr>
              <a:spLocks noChangeShapeType="1"/>
            </p:cNvSpPr>
            <p:nvPr/>
          </p:nvSpPr>
          <p:spPr bwMode="auto">
            <a:xfrm>
              <a:off x="1464" y="2505"/>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71734" name="Text Box 22"/>
            <p:cNvSpPr txBox="1">
              <a:spLocks noChangeArrowheads="1"/>
            </p:cNvSpPr>
            <p:nvPr/>
          </p:nvSpPr>
          <p:spPr bwMode="auto">
            <a:xfrm>
              <a:off x="1162" y="248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371735" name="Line 23"/>
            <p:cNvSpPr>
              <a:spLocks noChangeShapeType="1"/>
            </p:cNvSpPr>
            <p:nvPr/>
          </p:nvSpPr>
          <p:spPr bwMode="auto">
            <a:xfrm>
              <a:off x="2139"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71736" name="Text Box 24"/>
            <p:cNvSpPr txBox="1">
              <a:spLocks noChangeArrowheads="1"/>
            </p:cNvSpPr>
            <p:nvPr/>
          </p:nvSpPr>
          <p:spPr bwMode="auto">
            <a:xfrm>
              <a:off x="1875"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371737" name="Line 25"/>
            <p:cNvSpPr>
              <a:spLocks noChangeShapeType="1"/>
            </p:cNvSpPr>
            <p:nvPr/>
          </p:nvSpPr>
          <p:spPr bwMode="auto">
            <a:xfrm>
              <a:off x="2774"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71738" name="Text Box 26"/>
            <p:cNvSpPr txBox="1">
              <a:spLocks noChangeArrowheads="1"/>
            </p:cNvSpPr>
            <p:nvPr/>
          </p:nvSpPr>
          <p:spPr bwMode="auto">
            <a:xfrm>
              <a:off x="2532" y="249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371739" name="Text Box 27"/>
            <p:cNvSpPr txBox="1">
              <a:spLocks noChangeArrowheads="1"/>
            </p:cNvSpPr>
            <p:nvPr/>
          </p:nvSpPr>
          <p:spPr bwMode="auto">
            <a:xfrm>
              <a:off x="1112" y="2736"/>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371740" name="Text Box 28"/>
            <p:cNvSpPr txBox="1">
              <a:spLocks noChangeArrowheads="1"/>
            </p:cNvSpPr>
            <p:nvPr/>
          </p:nvSpPr>
          <p:spPr bwMode="auto">
            <a:xfrm>
              <a:off x="239" y="2856"/>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71741" name="Oval 29"/>
            <p:cNvSpPr>
              <a:spLocks noChangeArrowheads="1"/>
            </p:cNvSpPr>
            <p:nvPr/>
          </p:nvSpPr>
          <p:spPr bwMode="auto">
            <a:xfrm>
              <a:off x="538" y="280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71742" name="Text Box 30"/>
            <p:cNvSpPr txBox="1">
              <a:spLocks noChangeArrowheads="1"/>
            </p:cNvSpPr>
            <p:nvPr/>
          </p:nvSpPr>
          <p:spPr bwMode="auto">
            <a:xfrm>
              <a:off x="607" y="2790"/>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71743" name="Text Box 31"/>
            <p:cNvSpPr txBox="1">
              <a:spLocks noChangeArrowheads="1"/>
            </p:cNvSpPr>
            <p:nvPr/>
          </p:nvSpPr>
          <p:spPr bwMode="auto">
            <a:xfrm>
              <a:off x="608" y="2852"/>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371744" name="Line 32"/>
            <p:cNvSpPr>
              <a:spLocks noChangeShapeType="1"/>
            </p:cNvSpPr>
            <p:nvPr/>
          </p:nvSpPr>
          <p:spPr bwMode="auto">
            <a:xfrm>
              <a:off x="1398" y="292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71745" name="Line 33"/>
            <p:cNvSpPr>
              <a:spLocks noChangeShapeType="1"/>
            </p:cNvSpPr>
            <p:nvPr/>
          </p:nvSpPr>
          <p:spPr bwMode="auto">
            <a:xfrm flipH="1">
              <a:off x="1350" y="294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71746" name="Line 34"/>
            <p:cNvSpPr>
              <a:spLocks noChangeShapeType="1"/>
            </p:cNvSpPr>
            <p:nvPr/>
          </p:nvSpPr>
          <p:spPr bwMode="auto">
            <a:xfrm>
              <a:off x="1350" y="312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71747" name="Line 35"/>
            <p:cNvSpPr>
              <a:spLocks noChangeShapeType="1"/>
            </p:cNvSpPr>
            <p:nvPr/>
          </p:nvSpPr>
          <p:spPr bwMode="auto">
            <a:xfrm>
              <a:off x="1353" y="297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71748" name="Line 36"/>
            <p:cNvSpPr>
              <a:spLocks noChangeShapeType="1"/>
            </p:cNvSpPr>
            <p:nvPr/>
          </p:nvSpPr>
          <p:spPr bwMode="auto">
            <a:xfrm flipH="1">
              <a:off x="1353" y="301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71749" name="Line 37"/>
            <p:cNvSpPr>
              <a:spLocks noChangeShapeType="1"/>
            </p:cNvSpPr>
            <p:nvPr/>
          </p:nvSpPr>
          <p:spPr bwMode="auto">
            <a:xfrm>
              <a:off x="1353" y="304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71750" name="Line 38"/>
            <p:cNvSpPr>
              <a:spLocks noChangeShapeType="1"/>
            </p:cNvSpPr>
            <p:nvPr/>
          </p:nvSpPr>
          <p:spPr bwMode="auto">
            <a:xfrm flipH="1">
              <a:off x="1353" y="3087"/>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71751" name="Line 39"/>
            <p:cNvSpPr>
              <a:spLocks noChangeShapeType="1"/>
            </p:cNvSpPr>
            <p:nvPr/>
          </p:nvSpPr>
          <p:spPr bwMode="auto">
            <a:xfrm>
              <a:off x="2085" y="292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71752" name="Line 40"/>
            <p:cNvSpPr>
              <a:spLocks noChangeShapeType="1"/>
            </p:cNvSpPr>
            <p:nvPr/>
          </p:nvSpPr>
          <p:spPr bwMode="auto">
            <a:xfrm flipH="1">
              <a:off x="2037" y="294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71753" name="Line 41"/>
            <p:cNvSpPr>
              <a:spLocks noChangeShapeType="1"/>
            </p:cNvSpPr>
            <p:nvPr/>
          </p:nvSpPr>
          <p:spPr bwMode="auto">
            <a:xfrm>
              <a:off x="2037" y="312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71754" name="Line 42"/>
            <p:cNvSpPr>
              <a:spLocks noChangeShapeType="1"/>
            </p:cNvSpPr>
            <p:nvPr/>
          </p:nvSpPr>
          <p:spPr bwMode="auto">
            <a:xfrm>
              <a:off x="2040" y="297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71755" name="Line 43"/>
            <p:cNvSpPr>
              <a:spLocks noChangeShapeType="1"/>
            </p:cNvSpPr>
            <p:nvPr/>
          </p:nvSpPr>
          <p:spPr bwMode="auto">
            <a:xfrm flipH="1">
              <a:off x="2040" y="301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71756" name="Line 44"/>
            <p:cNvSpPr>
              <a:spLocks noChangeShapeType="1"/>
            </p:cNvSpPr>
            <p:nvPr/>
          </p:nvSpPr>
          <p:spPr bwMode="auto">
            <a:xfrm>
              <a:off x="2040" y="304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71757" name="Line 45"/>
            <p:cNvSpPr>
              <a:spLocks noChangeShapeType="1"/>
            </p:cNvSpPr>
            <p:nvPr/>
          </p:nvSpPr>
          <p:spPr bwMode="auto">
            <a:xfrm flipH="1">
              <a:off x="2040" y="3087"/>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71758" name="Line 46"/>
            <p:cNvSpPr>
              <a:spLocks noChangeShapeType="1"/>
            </p:cNvSpPr>
            <p:nvPr/>
          </p:nvSpPr>
          <p:spPr bwMode="auto">
            <a:xfrm>
              <a:off x="2707" y="29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71759" name="Line 47"/>
            <p:cNvSpPr>
              <a:spLocks noChangeShapeType="1"/>
            </p:cNvSpPr>
            <p:nvPr/>
          </p:nvSpPr>
          <p:spPr bwMode="auto">
            <a:xfrm flipH="1">
              <a:off x="2659" y="29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71760" name="Line 48"/>
            <p:cNvSpPr>
              <a:spLocks noChangeShapeType="1"/>
            </p:cNvSpPr>
            <p:nvPr/>
          </p:nvSpPr>
          <p:spPr bwMode="auto">
            <a:xfrm>
              <a:off x="2659" y="31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71761" name="Line 49"/>
            <p:cNvSpPr>
              <a:spLocks noChangeShapeType="1"/>
            </p:cNvSpPr>
            <p:nvPr/>
          </p:nvSpPr>
          <p:spPr bwMode="auto">
            <a:xfrm>
              <a:off x="2662" y="29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71762" name="Line 50"/>
            <p:cNvSpPr>
              <a:spLocks noChangeShapeType="1"/>
            </p:cNvSpPr>
            <p:nvPr/>
          </p:nvSpPr>
          <p:spPr bwMode="auto">
            <a:xfrm flipH="1">
              <a:off x="2662" y="30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71763" name="Line 51"/>
            <p:cNvSpPr>
              <a:spLocks noChangeShapeType="1"/>
            </p:cNvSpPr>
            <p:nvPr/>
          </p:nvSpPr>
          <p:spPr bwMode="auto">
            <a:xfrm>
              <a:off x="2662" y="30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71764" name="Line 52"/>
            <p:cNvSpPr>
              <a:spLocks noChangeShapeType="1"/>
            </p:cNvSpPr>
            <p:nvPr/>
          </p:nvSpPr>
          <p:spPr bwMode="auto">
            <a:xfrm flipH="1">
              <a:off x="2662" y="3072"/>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71765" name="Text Box 53"/>
            <p:cNvSpPr txBox="1">
              <a:spLocks noChangeArrowheads="1"/>
            </p:cNvSpPr>
            <p:nvPr/>
          </p:nvSpPr>
          <p:spPr bwMode="auto">
            <a:xfrm>
              <a:off x="1795" y="2735"/>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371766" name="Text Box 54"/>
            <p:cNvSpPr txBox="1">
              <a:spLocks noChangeArrowheads="1"/>
            </p:cNvSpPr>
            <p:nvPr/>
          </p:nvSpPr>
          <p:spPr bwMode="auto">
            <a:xfrm>
              <a:off x="2740" y="272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grpSp>
      <p:graphicFrame>
        <p:nvGraphicFramePr>
          <p:cNvPr id="371767" name="Object 55"/>
          <p:cNvGraphicFramePr>
            <a:graphicFrameLocks noChangeAspect="1"/>
          </p:cNvGraphicFramePr>
          <p:nvPr>
            <p:ph sz="quarter" idx="3"/>
          </p:nvPr>
        </p:nvGraphicFramePr>
        <p:xfrm>
          <a:off x="5184775" y="2924175"/>
          <a:ext cx="1970088" cy="2562225"/>
        </p:xfrm>
        <a:graphic>
          <a:graphicData uri="http://schemas.openxmlformats.org/presentationml/2006/ole">
            <p:oleObj spid="_x0000_s371767" name="Equation" r:id="rId3" imgW="1054080" imgH="1371600" progId="Equation.3">
              <p:embed/>
            </p:oleObj>
          </a:graphicData>
        </a:graphic>
      </p:graphicFrame>
      <p:sp>
        <p:nvSpPr>
          <p:cNvPr id="371768" name="Arc 56"/>
          <p:cNvSpPr>
            <a:spLocks/>
          </p:cNvSpPr>
          <p:nvPr/>
        </p:nvSpPr>
        <p:spPr bwMode="auto">
          <a:xfrm>
            <a:off x="1168400" y="3490913"/>
            <a:ext cx="449263" cy="1516062"/>
          </a:xfrm>
          <a:custGeom>
            <a:avLst/>
            <a:gdLst>
              <a:gd name="G0" fmla="+- 21600 0 0"/>
              <a:gd name="G1" fmla="+- 21600 0 0"/>
              <a:gd name="G2" fmla="+- 21600 0 0"/>
              <a:gd name="T0" fmla="*/ 21600 w 43200"/>
              <a:gd name="T1" fmla="*/ 0 h 43200"/>
              <a:gd name="T2" fmla="*/ 10520 w 43200"/>
              <a:gd name="T3" fmla="*/ 3058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3998"/>
                  <a:pt x="3995" y="6957"/>
                  <a:pt x="10520" y="3058"/>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3998"/>
                  <a:pt x="3995" y="6957"/>
                  <a:pt x="10520" y="3058"/>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371769" name="Arc 57"/>
          <p:cNvSpPr>
            <a:spLocks/>
          </p:cNvSpPr>
          <p:nvPr/>
        </p:nvSpPr>
        <p:spPr bwMode="auto">
          <a:xfrm>
            <a:off x="1154113" y="3482975"/>
            <a:ext cx="1852612" cy="1516063"/>
          </a:xfrm>
          <a:custGeom>
            <a:avLst/>
            <a:gdLst>
              <a:gd name="G0" fmla="+- 21600 0 0"/>
              <a:gd name="G1" fmla="+- 21600 0 0"/>
              <a:gd name="G2" fmla="+- 21600 0 0"/>
              <a:gd name="T0" fmla="*/ 21600 w 43200"/>
              <a:gd name="T1" fmla="*/ 0 h 43200"/>
              <a:gd name="T2" fmla="*/ 10520 w 43200"/>
              <a:gd name="T3" fmla="*/ 3058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3998"/>
                  <a:pt x="3995" y="6957"/>
                  <a:pt x="10520" y="3058"/>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3998"/>
                  <a:pt x="3995" y="6957"/>
                  <a:pt x="10520" y="3058"/>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
        <p:nvSpPr>
          <p:cNvPr id="371770" name="Arc 58"/>
          <p:cNvSpPr>
            <a:spLocks/>
          </p:cNvSpPr>
          <p:nvPr/>
        </p:nvSpPr>
        <p:spPr bwMode="auto">
          <a:xfrm>
            <a:off x="1146175" y="3482975"/>
            <a:ext cx="2847975" cy="1516063"/>
          </a:xfrm>
          <a:custGeom>
            <a:avLst/>
            <a:gdLst>
              <a:gd name="G0" fmla="+- 21600 0 0"/>
              <a:gd name="G1" fmla="+- 21600 0 0"/>
              <a:gd name="G2" fmla="+- 21600 0 0"/>
              <a:gd name="T0" fmla="*/ 21600 w 43200"/>
              <a:gd name="T1" fmla="*/ 0 h 43200"/>
              <a:gd name="T2" fmla="*/ 10520 w 43200"/>
              <a:gd name="T3" fmla="*/ 3058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3998"/>
                  <a:pt x="3995" y="6957"/>
                  <a:pt x="10520" y="3058"/>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13998"/>
                  <a:pt x="3995" y="6957"/>
                  <a:pt x="10520" y="3058"/>
                </a:cubicBezTo>
                <a:lnTo>
                  <a:pt x="21600" y="21600"/>
                </a:lnTo>
                <a:close/>
              </a:path>
            </a:pathLst>
          </a:custGeom>
          <a:noFill/>
          <a:ln w="28575">
            <a:solidFill>
              <a:srgbClr val="800000"/>
            </a:solidFill>
            <a:round/>
            <a:headEnd type="none" w="lg" len="lg"/>
            <a:tailEnd type="stealth" w="lg" len="lg"/>
          </a:ln>
          <a:effectLst/>
        </p:spPr>
        <p:txBody>
          <a:bodyPr wrap="none" anchor="ct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Date Placeholder 5"/>
          <p:cNvSpPr>
            <a:spLocks noGrp="1"/>
          </p:cNvSpPr>
          <p:nvPr>
            <p:ph type="dt" sz="half" idx="10"/>
          </p:nvPr>
        </p:nvSpPr>
        <p:spPr/>
        <p:txBody>
          <a:bodyPr/>
          <a:lstStyle/>
          <a:p>
            <a:r>
              <a:rPr lang="en-US"/>
              <a:t>ECEN 301</a:t>
            </a:r>
          </a:p>
        </p:txBody>
      </p:sp>
      <p:sp>
        <p:nvSpPr>
          <p:cNvPr id="59" name="Footer Placeholder 6"/>
          <p:cNvSpPr>
            <a:spLocks noGrp="1"/>
          </p:cNvSpPr>
          <p:nvPr>
            <p:ph type="ftr" sz="quarter" idx="11"/>
          </p:nvPr>
        </p:nvSpPr>
        <p:spPr/>
        <p:txBody>
          <a:bodyPr/>
          <a:lstStyle/>
          <a:p>
            <a:r>
              <a:rPr lang="en-US"/>
              <a:t>Discussion #4 – Ohm’s Law</a:t>
            </a:r>
          </a:p>
        </p:txBody>
      </p:sp>
      <p:sp>
        <p:nvSpPr>
          <p:cNvPr id="60" name="Slide Number Placeholder 7"/>
          <p:cNvSpPr>
            <a:spLocks noGrp="1"/>
          </p:cNvSpPr>
          <p:nvPr>
            <p:ph type="sldNum" sz="quarter" idx="12"/>
          </p:nvPr>
        </p:nvSpPr>
        <p:spPr/>
        <p:txBody>
          <a:bodyPr/>
          <a:lstStyle/>
          <a:p>
            <a:pPr lvl="1"/>
            <a:fld id="{771E2593-9906-415B-9F65-91F9024AB2E3}" type="slidenum">
              <a:rPr lang="en-US"/>
              <a:pPr lvl="1"/>
              <a:t>26</a:t>
            </a:fld>
            <a:endParaRPr lang="en-US"/>
          </a:p>
        </p:txBody>
      </p:sp>
      <p:sp>
        <p:nvSpPr>
          <p:cNvPr id="370690" name="Rectangle 2"/>
          <p:cNvSpPr>
            <a:spLocks noGrp="1" noChangeArrowheads="1"/>
          </p:cNvSpPr>
          <p:nvPr>
            <p:ph type="title"/>
          </p:nvPr>
        </p:nvSpPr>
        <p:spPr/>
        <p:txBody>
          <a:bodyPr/>
          <a:lstStyle/>
          <a:p>
            <a:r>
              <a:rPr lang="en-US"/>
              <a:t>Power Rating</a:t>
            </a:r>
          </a:p>
        </p:txBody>
      </p:sp>
      <p:grpSp>
        <p:nvGrpSpPr>
          <p:cNvPr id="370693" name="Group 5"/>
          <p:cNvGrpSpPr>
            <a:grpSpLocks/>
          </p:cNvGrpSpPr>
          <p:nvPr/>
        </p:nvGrpSpPr>
        <p:grpSpPr bwMode="auto">
          <a:xfrm>
            <a:off x="152400" y="2819400"/>
            <a:ext cx="4395788" cy="2365375"/>
            <a:chOff x="239" y="2101"/>
            <a:chExt cx="2769" cy="1490"/>
          </a:xfrm>
        </p:grpSpPr>
        <p:sp>
          <p:nvSpPr>
            <p:cNvPr id="370694" name="Text Box 6"/>
            <p:cNvSpPr txBox="1">
              <a:spLocks noChangeArrowheads="1"/>
            </p:cNvSpPr>
            <p:nvPr/>
          </p:nvSpPr>
          <p:spPr bwMode="auto">
            <a:xfrm>
              <a:off x="818" y="2101"/>
              <a:ext cx="200" cy="250"/>
            </a:xfrm>
            <a:prstGeom prst="rect">
              <a:avLst/>
            </a:prstGeom>
            <a:noFill/>
            <a:ln w="12700">
              <a:noFill/>
              <a:miter lim="800000"/>
              <a:headEnd type="none" w="lg" len="lg"/>
              <a:tailEnd type="none" w="lg" len="lg"/>
            </a:ln>
            <a:effectLst/>
          </p:spPr>
          <p:txBody>
            <a:bodyPr wrap="none">
              <a:spAutoFit/>
            </a:bodyPr>
            <a:lstStyle/>
            <a:p>
              <a:r>
                <a:rPr lang="en-US" sz="2000" b="1" i="1"/>
                <a:t>i</a:t>
              </a:r>
              <a:r>
                <a:rPr lang="en-US" sz="2000" b="1" i="1" baseline="-25000"/>
                <a:t>s</a:t>
              </a:r>
            </a:p>
          </p:txBody>
        </p:sp>
        <p:sp>
          <p:nvSpPr>
            <p:cNvPr id="370695" name="Oval 7"/>
            <p:cNvSpPr>
              <a:spLocks noChangeArrowheads="1"/>
            </p:cNvSpPr>
            <p:nvPr/>
          </p:nvSpPr>
          <p:spPr bwMode="auto">
            <a:xfrm>
              <a:off x="13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70696" name="AutoShape 8"/>
            <p:cNvCxnSpPr>
              <a:cxnSpLocks noChangeShapeType="1"/>
              <a:stCxn id="370719" idx="0"/>
              <a:endCxn id="370695" idx="2"/>
            </p:cNvCxnSpPr>
            <p:nvPr/>
          </p:nvCxnSpPr>
          <p:spPr bwMode="auto">
            <a:xfrm rot="16200000">
              <a:off x="826" y="2270"/>
              <a:ext cx="400" cy="640"/>
            </a:xfrm>
            <a:prstGeom prst="bentConnector2">
              <a:avLst/>
            </a:prstGeom>
            <a:noFill/>
            <a:ln w="12700">
              <a:solidFill>
                <a:schemeClr val="tx1"/>
              </a:solidFill>
              <a:miter lim="800000"/>
              <a:headEnd type="none" w="lg" len="lg"/>
              <a:tailEnd type="none" w="lg" len="lg"/>
            </a:ln>
            <a:effectLst/>
          </p:spPr>
        </p:cxnSp>
        <p:sp>
          <p:nvSpPr>
            <p:cNvPr id="370697" name="Oval 9"/>
            <p:cNvSpPr>
              <a:spLocks noChangeArrowheads="1"/>
            </p:cNvSpPr>
            <p:nvPr/>
          </p:nvSpPr>
          <p:spPr bwMode="auto">
            <a:xfrm>
              <a:off x="2037"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70698" name="Oval 10"/>
            <p:cNvSpPr>
              <a:spLocks noChangeArrowheads="1"/>
            </p:cNvSpPr>
            <p:nvPr/>
          </p:nvSpPr>
          <p:spPr bwMode="auto">
            <a:xfrm>
              <a:off x="136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370699" name="Oval 11"/>
            <p:cNvSpPr>
              <a:spLocks noChangeArrowheads="1"/>
            </p:cNvSpPr>
            <p:nvPr/>
          </p:nvSpPr>
          <p:spPr bwMode="auto">
            <a:xfrm>
              <a:off x="2051"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370700" name="AutoShape 12"/>
            <p:cNvCxnSpPr>
              <a:cxnSpLocks noChangeShapeType="1"/>
              <a:stCxn id="370698" idx="2"/>
              <a:endCxn id="370718" idx="4"/>
            </p:cNvCxnSpPr>
            <p:nvPr/>
          </p:nvCxnSpPr>
          <p:spPr bwMode="auto">
            <a:xfrm rot="10800000">
              <a:off x="704" y="3118"/>
              <a:ext cx="662" cy="435"/>
            </a:xfrm>
            <a:prstGeom prst="bentConnector2">
              <a:avLst/>
            </a:prstGeom>
            <a:noFill/>
            <a:ln w="12700">
              <a:solidFill>
                <a:schemeClr val="tx1"/>
              </a:solidFill>
              <a:miter lim="800000"/>
              <a:headEnd type="none" w="lg" len="lg"/>
              <a:tailEnd type="none" w="lg" len="lg"/>
            </a:ln>
            <a:effectLst/>
          </p:spPr>
        </p:cxnSp>
        <p:cxnSp>
          <p:nvCxnSpPr>
            <p:cNvPr id="370701" name="AutoShape 13"/>
            <p:cNvCxnSpPr>
              <a:cxnSpLocks noChangeShapeType="1"/>
              <a:stCxn id="370698" idx="6"/>
              <a:endCxn id="370699" idx="2"/>
            </p:cNvCxnSpPr>
            <p:nvPr/>
          </p:nvCxnSpPr>
          <p:spPr bwMode="auto">
            <a:xfrm>
              <a:off x="1449" y="3553"/>
              <a:ext cx="602" cy="0"/>
            </a:xfrm>
            <a:prstGeom prst="straightConnector1">
              <a:avLst/>
            </a:prstGeom>
            <a:noFill/>
            <a:ln w="12700">
              <a:solidFill>
                <a:schemeClr val="tx1"/>
              </a:solidFill>
              <a:round/>
              <a:headEnd type="none" w="lg" len="lg"/>
              <a:tailEnd type="none" w="lg" len="lg"/>
            </a:ln>
            <a:effectLst/>
          </p:spPr>
        </p:cxnSp>
        <p:cxnSp>
          <p:nvCxnSpPr>
            <p:cNvPr id="370702" name="AutoShape 14"/>
            <p:cNvCxnSpPr>
              <a:cxnSpLocks noChangeShapeType="1"/>
              <a:stCxn id="370698" idx="0"/>
              <a:endCxn id="370723" idx="1"/>
            </p:cNvCxnSpPr>
            <p:nvPr/>
          </p:nvCxnSpPr>
          <p:spPr bwMode="auto">
            <a:xfrm flipH="1" flipV="1">
              <a:off x="1407" y="3144"/>
              <a:ext cx="1" cy="370"/>
            </a:xfrm>
            <a:prstGeom prst="straightConnector1">
              <a:avLst/>
            </a:prstGeom>
            <a:noFill/>
            <a:ln w="12700">
              <a:solidFill>
                <a:schemeClr val="tx1"/>
              </a:solidFill>
              <a:round/>
              <a:headEnd type="none" w="lg" len="lg"/>
              <a:tailEnd type="none" w="lg" len="lg"/>
            </a:ln>
            <a:effectLst/>
          </p:spPr>
        </p:cxnSp>
        <p:cxnSp>
          <p:nvCxnSpPr>
            <p:cNvPr id="370703" name="AutoShape 15"/>
            <p:cNvCxnSpPr>
              <a:cxnSpLocks noChangeShapeType="1"/>
              <a:stCxn id="370695" idx="4"/>
              <a:endCxn id="370721" idx="0"/>
            </p:cNvCxnSpPr>
            <p:nvPr/>
          </p:nvCxnSpPr>
          <p:spPr bwMode="auto">
            <a:xfrm>
              <a:off x="1388" y="2428"/>
              <a:ext cx="10" cy="500"/>
            </a:xfrm>
            <a:prstGeom prst="straightConnector1">
              <a:avLst/>
            </a:prstGeom>
            <a:noFill/>
            <a:ln w="12700">
              <a:solidFill>
                <a:schemeClr val="tx1"/>
              </a:solidFill>
              <a:round/>
              <a:headEnd type="none" w="lg" len="lg"/>
              <a:tailEnd type="none" w="lg" len="lg"/>
            </a:ln>
            <a:effectLst/>
          </p:spPr>
        </p:cxnSp>
        <p:cxnSp>
          <p:nvCxnSpPr>
            <p:cNvPr id="370704" name="AutoShape 16"/>
            <p:cNvCxnSpPr>
              <a:cxnSpLocks noChangeShapeType="1"/>
              <a:stCxn id="370695" idx="6"/>
              <a:endCxn id="370697" idx="2"/>
            </p:cNvCxnSpPr>
            <p:nvPr/>
          </p:nvCxnSpPr>
          <p:spPr bwMode="auto">
            <a:xfrm>
              <a:off x="1429" y="2390"/>
              <a:ext cx="608" cy="0"/>
            </a:xfrm>
            <a:prstGeom prst="straightConnector1">
              <a:avLst/>
            </a:prstGeom>
            <a:noFill/>
            <a:ln w="12700">
              <a:solidFill>
                <a:schemeClr val="tx1"/>
              </a:solidFill>
              <a:round/>
              <a:headEnd type="none" w="lg" len="lg"/>
              <a:tailEnd type="none" w="lg" len="lg"/>
            </a:ln>
            <a:effectLst/>
          </p:spPr>
        </p:cxnSp>
        <p:cxnSp>
          <p:nvCxnSpPr>
            <p:cNvPr id="370705" name="AutoShape 17"/>
            <p:cNvCxnSpPr>
              <a:cxnSpLocks noChangeShapeType="1"/>
              <a:stCxn id="370697" idx="4"/>
              <a:endCxn id="370728" idx="0"/>
            </p:cNvCxnSpPr>
            <p:nvPr/>
          </p:nvCxnSpPr>
          <p:spPr bwMode="auto">
            <a:xfrm>
              <a:off x="2079" y="2428"/>
              <a:ext cx="6" cy="500"/>
            </a:xfrm>
            <a:prstGeom prst="straightConnector1">
              <a:avLst/>
            </a:prstGeom>
            <a:noFill/>
            <a:ln w="12700">
              <a:solidFill>
                <a:schemeClr val="tx1"/>
              </a:solidFill>
              <a:round/>
              <a:headEnd type="none" w="lg" len="lg"/>
              <a:tailEnd type="none" w="lg" len="lg"/>
            </a:ln>
            <a:effectLst/>
          </p:spPr>
        </p:cxnSp>
        <p:cxnSp>
          <p:nvCxnSpPr>
            <p:cNvPr id="370706" name="AutoShape 18"/>
            <p:cNvCxnSpPr>
              <a:cxnSpLocks noChangeShapeType="1"/>
              <a:stCxn id="370699" idx="0"/>
              <a:endCxn id="370730" idx="1"/>
            </p:cNvCxnSpPr>
            <p:nvPr/>
          </p:nvCxnSpPr>
          <p:spPr bwMode="auto">
            <a:xfrm flipV="1">
              <a:off x="2093" y="3144"/>
              <a:ext cx="1" cy="370"/>
            </a:xfrm>
            <a:prstGeom prst="straightConnector1">
              <a:avLst/>
            </a:prstGeom>
            <a:noFill/>
            <a:ln w="12700">
              <a:solidFill>
                <a:schemeClr val="tx1"/>
              </a:solidFill>
              <a:round/>
              <a:headEnd type="none" w="lg" len="lg"/>
              <a:tailEnd type="none" w="lg" len="lg"/>
            </a:ln>
            <a:effectLst/>
          </p:spPr>
        </p:cxnSp>
        <p:cxnSp>
          <p:nvCxnSpPr>
            <p:cNvPr id="370707" name="AutoShape 19"/>
            <p:cNvCxnSpPr>
              <a:cxnSpLocks noChangeShapeType="1"/>
              <a:stCxn id="370699" idx="6"/>
              <a:endCxn id="370737" idx="1"/>
            </p:cNvCxnSpPr>
            <p:nvPr/>
          </p:nvCxnSpPr>
          <p:spPr bwMode="auto">
            <a:xfrm flipV="1">
              <a:off x="2134" y="3129"/>
              <a:ext cx="582" cy="424"/>
            </a:xfrm>
            <a:prstGeom prst="bentConnector2">
              <a:avLst/>
            </a:prstGeom>
            <a:noFill/>
            <a:ln w="12700">
              <a:solidFill>
                <a:schemeClr val="tx1"/>
              </a:solidFill>
              <a:miter lim="800000"/>
              <a:headEnd type="none" w="lg" len="lg"/>
              <a:tailEnd type="none" w="lg" len="lg"/>
            </a:ln>
            <a:effectLst/>
          </p:spPr>
        </p:cxnSp>
        <p:cxnSp>
          <p:nvCxnSpPr>
            <p:cNvPr id="370708" name="AutoShape 20"/>
            <p:cNvCxnSpPr>
              <a:cxnSpLocks noChangeShapeType="1"/>
              <a:stCxn id="370697" idx="6"/>
              <a:endCxn id="370735" idx="0"/>
            </p:cNvCxnSpPr>
            <p:nvPr/>
          </p:nvCxnSpPr>
          <p:spPr bwMode="auto">
            <a:xfrm>
              <a:off x="2120" y="2390"/>
              <a:ext cx="587" cy="523"/>
            </a:xfrm>
            <a:prstGeom prst="bentConnector2">
              <a:avLst/>
            </a:prstGeom>
            <a:noFill/>
            <a:ln w="12700">
              <a:solidFill>
                <a:schemeClr val="tx1"/>
              </a:solidFill>
              <a:miter lim="800000"/>
              <a:headEnd type="none" w="lg" len="lg"/>
              <a:tailEnd type="none" w="lg" len="lg"/>
            </a:ln>
            <a:effectLst/>
          </p:spPr>
        </p:cxnSp>
        <p:sp>
          <p:nvSpPr>
            <p:cNvPr id="370709" name="Line 21"/>
            <p:cNvSpPr>
              <a:spLocks noChangeShapeType="1"/>
            </p:cNvSpPr>
            <p:nvPr/>
          </p:nvSpPr>
          <p:spPr bwMode="auto">
            <a:xfrm>
              <a:off x="838" y="2351"/>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370710" name="Line 22"/>
            <p:cNvSpPr>
              <a:spLocks noChangeShapeType="1"/>
            </p:cNvSpPr>
            <p:nvPr/>
          </p:nvSpPr>
          <p:spPr bwMode="auto">
            <a:xfrm>
              <a:off x="1464" y="2505"/>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70711" name="Text Box 23"/>
            <p:cNvSpPr txBox="1">
              <a:spLocks noChangeArrowheads="1"/>
            </p:cNvSpPr>
            <p:nvPr/>
          </p:nvSpPr>
          <p:spPr bwMode="auto">
            <a:xfrm>
              <a:off x="1162" y="248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370712" name="Line 24"/>
            <p:cNvSpPr>
              <a:spLocks noChangeShapeType="1"/>
            </p:cNvSpPr>
            <p:nvPr/>
          </p:nvSpPr>
          <p:spPr bwMode="auto">
            <a:xfrm>
              <a:off x="2139"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70713" name="Text Box 25"/>
            <p:cNvSpPr txBox="1">
              <a:spLocks noChangeArrowheads="1"/>
            </p:cNvSpPr>
            <p:nvPr/>
          </p:nvSpPr>
          <p:spPr bwMode="auto">
            <a:xfrm>
              <a:off x="1875"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370714" name="Line 26"/>
            <p:cNvSpPr>
              <a:spLocks noChangeShapeType="1"/>
            </p:cNvSpPr>
            <p:nvPr/>
          </p:nvSpPr>
          <p:spPr bwMode="auto">
            <a:xfrm>
              <a:off x="2774"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370715" name="Text Box 27"/>
            <p:cNvSpPr txBox="1">
              <a:spLocks noChangeArrowheads="1"/>
            </p:cNvSpPr>
            <p:nvPr/>
          </p:nvSpPr>
          <p:spPr bwMode="auto">
            <a:xfrm>
              <a:off x="2532" y="249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370716" name="Text Box 28"/>
            <p:cNvSpPr txBox="1">
              <a:spLocks noChangeArrowheads="1"/>
            </p:cNvSpPr>
            <p:nvPr/>
          </p:nvSpPr>
          <p:spPr bwMode="auto">
            <a:xfrm>
              <a:off x="1112" y="2736"/>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1</a:t>
              </a:r>
            </a:p>
            <a:p>
              <a:r>
                <a:rPr lang="en-US" b="1"/>
                <a:t>–</a:t>
              </a:r>
            </a:p>
          </p:txBody>
        </p:sp>
        <p:sp>
          <p:nvSpPr>
            <p:cNvPr id="370717" name="Text Box 29"/>
            <p:cNvSpPr txBox="1">
              <a:spLocks noChangeArrowheads="1"/>
            </p:cNvSpPr>
            <p:nvPr/>
          </p:nvSpPr>
          <p:spPr bwMode="auto">
            <a:xfrm>
              <a:off x="239" y="2856"/>
              <a:ext cx="272"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370718" name="Oval 30"/>
            <p:cNvSpPr>
              <a:spLocks noChangeArrowheads="1"/>
            </p:cNvSpPr>
            <p:nvPr/>
          </p:nvSpPr>
          <p:spPr bwMode="auto">
            <a:xfrm>
              <a:off x="538" y="2808"/>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70719" name="Text Box 31"/>
            <p:cNvSpPr txBox="1">
              <a:spLocks noChangeArrowheads="1"/>
            </p:cNvSpPr>
            <p:nvPr/>
          </p:nvSpPr>
          <p:spPr bwMode="auto">
            <a:xfrm>
              <a:off x="607" y="2790"/>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370720" name="Text Box 32"/>
            <p:cNvSpPr txBox="1">
              <a:spLocks noChangeArrowheads="1"/>
            </p:cNvSpPr>
            <p:nvPr/>
          </p:nvSpPr>
          <p:spPr bwMode="auto">
            <a:xfrm>
              <a:off x="608" y="2852"/>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370721" name="Line 33"/>
            <p:cNvSpPr>
              <a:spLocks noChangeShapeType="1"/>
            </p:cNvSpPr>
            <p:nvPr/>
          </p:nvSpPr>
          <p:spPr bwMode="auto">
            <a:xfrm>
              <a:off x="1398" y="292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70722" name="Line 34"/>
            <p:cNvSpPr>
              <a:spLocks noChangeShapeType="1"/>
            </p:cNvSpPr>
            <p:nvPr/>
          </p:nvSpPr>
          <p:spPr bwMode="auto">
            <a:xfrm flipH="1">
              <a:off x="1350" y="294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70723" name="Line 35"/>
            <p:cNvSpPr>
              <a:spLocks noChangeShapeType="1"/>
            </p:cNvSpPr>
            <p:nvPr/>
          </p:nvSpPr>
          <p:spPr bwMode="auto">
            <a:xfrm>
              <a:off x="1350" y="312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70724" name="Line 36"/>
            <p:cNvSpPr>
              <a:spLocks noChangeShapeType="1"/>
            </p:cNvSpPr>
            <p:nvPr/>
          </p:nvSpPr>
          <p:spPr bwMode="auto">
            <a:xfrm>
              <a:off x="1353" y="297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70725" name="Line 37"/>
            <p:cNvSpPr>
              <a:spLocks noChangeShapeType="1"/>
            </p:cNvSpPr>
            <p:nvPr/>
          </p:nvSpPr>
          <p:spPr bwMode="auto">
            <a:xfrm flipH="1">
              <a:off x="1353" y="301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70726" name="Line 38"/>
            <p:cNvSpPr>
              <a:spLocks noChangeShapeType="1"/>
            </p:cNvSpPr>
            <p:nvPr/>
          </p:nvSpPr>
          <p:spPr bwMode="auto">
            <a:xfrm>
              <a:off x="1353" y="304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70727" name="Line 39"/>
            <p:cNvSpPr>
              <a:spLocks noChangeShapeType="1"/>
            </p:cNvSpPr>
            <p:nvPr/>
          </p:nvSpPr>
          <p:spPr bwMode="auto">
            <a:xfrm flipH="1">
              <a:off x="1353" y="3087"/>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70728" name="Line 40"/>
            <p:cNvSpPr>
              <a:spLocks noChangeShapeType="1"/>
            </p:cNvSpPr>
            <p:nvPr/>
          </p:nvSpPr>
          <p:spPr bwMode="auto">
            <a:xfrm>
              <a:off x="2085" y="2928"/>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70729" name="Line 41"/>
            <p:cNvSpPr>
              <a:spLocks noChangeShapeType="1"/>
            </p:cNvSpPr>
            <p:nvPr/>
          </p:nvSpPr>
          <p:spPr bwMode="auto">
            <a:xfrm flipH="1">
              <a:off x="2037" y="2949"/>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70730" name="Line 42"/>
            <p:cNvSpPr>
              <a:spLocks noChangeShapeType="1"/>
            </p:cNvSpPr>
            <p:nvPr/>
          </p:nvSpPr>
          <p:spPr bwMode="auto">
            <a:xfrm>
              <a:off x="2037" y="3120"/>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70731" name="Line 43"/>
            <p:cNvSpPr>
              <a:spLocks noChangeShapeType="1"/>
            </p:cNvSpPr>
            <p:nvPr/>
          </p:nvSpPr>
          <p:spPr bwMode="auto">
            <a:xfrm>
              <a:off x="2040" y="2970"/>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70732" name="Line 44"/>
            <p:cNvSpPr>
              <a:spLocks noChangeShapeType="1"/>
            </p:cNvSpPr>
            <p:nvPr/>
          </p:nvSpPr>
          <p:spPr bwMode="auto">
            <a:xfrm flipH="1">
              <a:off x="2040" y="3015"/>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70733" name="Line 45"/>
            <p:cNvSpPr>
              <a:spLocks noChangeShapeType="1"/>
            </p:cNvSpPr>
            <p:nvPr/>
          </p:nvSpPr>
          <p:spPr bwMode="auto">
            <a:xfrm>
              <a:off x="2040" y="3042"/>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70734" name="Line 46"/>
            <p:cNvSpPr>
              <a:spLocks noChangeShapeType="1"/>
            </p:cNvSpPr>
            <p:nvPr/>
          </p:nvSpPr>
          <p:spPr bwMode="auto">
            <a:xfrm flipH="1">
              <a:off x="2040" y="3087"/>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70735" name="Line 47"/>
            <p:cNvSpPr>
              <a:spLocks noChangeShapeType="1"/>
            </p:cNvSpPr>
            <p:nvPr/>
          </p:nvSpPr>
          <p:spPr bwMode="auto">
            <a:xfrm>
              <a:off x="2707" y="29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70736" name="Line 48"/>
            <p:cNvSpPr>
              <a:spLocks noChangeShapeType="1"/>
            </p:cNvSpPr>
            <p:nvPr/>
          </p:nvSpPr>
          <p:spPr bwMode="auto">
            <a:xfrm flipH="1">
              <a:off x="2659" y="29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70737" name="Line 49"/>
            <p:cNvSpPr>
              <a:spLocks noChangeShapeType="1"/>
            </p:cNvSpPr>
            <p:nvPr/>
          </p:nvSpPr>
          <p:spPr bwMode="auto">
            <a:xfrm>
              <a:off x="2659" y="31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70738" name="Line 50"/>
            <p:cNvSpPr>
              <a:spLocks noChangeShapeType="1"/>
            </p:cNvSpPr>
            <p:nvPr/>
          </p:nvSpPr>
          <p:spPr bwMode="auto">
            <a:xfrm>
              <a:off x="2662" y="29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70739" name="Line 51"/>
            <p:cNvSpPr>
              <a:spLocks noChangeShapeType="1"/>
            </p:cNvSpPr>
            <p:nvPr/>
          </p:nvSpPr>
          <p:spPr bwMode="auto">
            <a:xfrm flipH="1">
              <a:off x="2662" y="30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70740" name="Line 52"/>
            <p:cNvSpPr>
              <a:spLocks noChangeShapeType="1"/>
            </p:cNvSpPr>
            <p:nvPr/>
          </p:nvSpPr>
          <p:spPr bwMode="auto">
            <a:xfrm>
              <a:off x="2662" y="30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70741" name="Line 53"/>
            <p:cNvSpPr>
              <a:spLocks noChangeShapeType="1"/>
            </p:cNvSpPr>
            <p:nvPr/>
          </p:nvSpPr>
          <p:spPr bwMode="auto">
            <a:xfrm flipH="1">
              <a:off x="2662" y="3072"/>
              <a:ext cx="99" cy="30"/>
            </a:xfrm>
            <a:prstGeom prst="line">
              <a:avLst/>
            </a:prstGeom>
            <a:noFill/>
            <a:ln w="12700">
              <a:solidFill>
                <a:schemeClr val="tx1"/>
              </a:solidFill>
              <a:round/>
              <a:headEnd type="none" w="lg" len="lg"/>
              <a:tailEnd type="none" w="lg" len="lg"/>
            </a:ln>
            <a:effectLst/>
          </p:spPr>
          <p:txBody>
            <a:bodyPr/>
            <a:lstStyle/>
            <a:p>
              <a:endParaRPr lang="en-US"/>
            </a:p>
          </p:txBody>
        </p:sp>
        <p:sp>
          <p:nvSpPr>
            <p:cNvPr id="370742" name="Text Box 54"/>
            <p:cNvSpPr txBox="1">
              <a:spLocks noChangeArrowheads="1"/>
            </p:cNvSpPr>
            <p:nvPr/>
          </p:nvSpPr>
          <p:spPr bwMode="auto">
            <a:xfrm>
              <a:off x="1795" y="2735"/>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2</a:t>
              </a:r>
            </a:p>
            <a:p>
              <a:r>
                <a:rPr lang="en-US" b="1"/>
                <a:t>–</a:t>
              </a:r>
            </a:p>
          </p:txBody>
        </p:sp>
        <p:sp>
          <p:nvSpPr>
            <p:cNvPr id="370743" name="Text Box 55"/>
            <p:cNvSpPr txBox="1">
              <a:spLocks noChangeArrowheads="1"/>
            </p:cNvSpPr>
            <p:nvPr/>
          </p:nvSpPr>
          <p:spPr bwMode="auto">
            <a:xfrm>
              <a:off x="2740" y="2728"/>
              <a:ext cx="268" cy="577"/>
            </a:xfrm>
            <a:prstGeom prst="rect">
              <a:avLst/>
            </a:prstGeom>
            <a:noFill/>
            <a:ln w="12700">
              <a:noFill/>
              <a:miter lim="800000"/>
              <a:headEnd type="none" w="lg" len="lg"/>
              <a:tailEnd type="none" w="lg" len="lg"/>
            </a:ln>
            <a:effectLst/>
          </p:spPr>
          <p:txBody>
            <a:bodyPr wrap="none">
              <a:spAutoFit/>
            </a:bodyPr>
            <a:lstStyle/>
            <a:p>
              <a:r>
                <a:rPr lang="en-US" b="1"/>
                <a:t>+</a:t>
              </a:r>
            </a:p>
            <a:p>
              <a:r>
                <a:rPr lang="en-US" b="1"/>
                <a:t>R</a:t>
              </a:r>
              <a:r>
                <a:rPr lang="en-US" b="1" baseline="-25000"/>
                <a:t>3</a:t>
              </a:r>
            </a:p>
            <a:p>
              <a:r>
                <a:rPr lang="en-US" b="1"/>
                <a:t>–</a:t>
              </a:r>
            </a:p>
          </p:txBody>
        </p:sp>
      </p:grpSp>
      <p:graphicFrame>
        <p:nvGraphicFramePr>
          <p:cNvPr id="370744" name="Object 56"/>
          <p:cNvGraphicFramePr>
            <a:graphicFrameLocks noChangeAspect="1"/>
          </p:cNvGraphicFramePr>
          <p:nvPr>
            <p:ph sz="quarter" idx="3"/>
          </p:nvPr>
        </p:nvGraphicFramePr>
        <p:xfrm>
          <a:off x="4687888" y="2600325"/>
          <a:ext cx="1536700" cy="2886075"/>
        </p:xfrm>
        <a:graphic>
          <a:graphicData uri="http://schemas.openxmlformats.org/presentationml/2006/ole">
            <p:oleObj spid="_x0000_s370744" name="Equation" r:id="rId3" imgW="1028520" imgH="1930320" progId="Equation.3">
              <p:embed/>
            </p:oleObj>
          </a:graphicData>
        </a:graphic>
      </p:graphicFrame>
      <p:graphicFrame>
        <p:nvGraphicFramePr>
          <p:cNvPr id="370748" name="Object 60"/>
          <p:cNvGraphicFramePr>
            <a:graphicFrameLocks noChangeAspect="1"/>
          </p:cNvGraphicFramePr>
          <p:nvPr/>
        </p:nvGraphicFramePr>
        <p:xfrm>
          <a:off x="6324600" y="2592388"/>
          <a:ext cx="1111250" cy="1822450"/>
        </p:xfrm>
        <a:graphic>
          <a:graphicData uri="http://schemas.openxmlformats.org/presentationml/2006/ole">
            <p:oleObj spid="_x0000_s370748" name="Equation" r:id="rId4" imgW="774360" imgH="1269720" progId="Equation.3">
              <p:embed/>
            </p:oleObj>
          </a:graphicData>
        </a:graphic>
      </p:graphicFrame>
      <p:graphicFrame>
        <p:nvGraphicFramePr>
          <p:cNvPr id="370749" name="Object 61"/>
          <p:cNvGraphicFramePr>
            <a:graphicFrameLocks noChangeAspect="1"/>
          </p:cNvGraphicFramePr>
          <p:nvPr/>
        </p:nvGraphicFramePr>
        <p:xfrm>
          <a:off x="7605713" y="2600325"/>
          <a:ext cx="1074737" cy="1822450"/>
        </p:xfrm>
        <a:graphic>
          <a:graphicData uri="http://schemas.openxmlformats.org/presentationml/2006/ole">
            <p:oleObj spid="_x0000_s370749" name="Equation" r:id="rId5" imgW="749160" imgH="1269720" progId="Equation.3">
              <p:embed/>
            </p:oleObj>
          </a:graphicData>
        </a:graphic>
      </p:graphicFrame>
      <p:sp>
        <p:nvSpPr>
          <p:cNvPr id="62" name="Rectangle 3"/>
          <p:cNvSpPr>
            <a:spLocks noGrp="1" noChangeArrowheads="1"/>
          </p:cNvSpPr>
          <p:nvPr>
            <p:ph type="body" sz="half" idx="1"/>
          </p:nvPr>
        </p:nvSpPr>
        <p:spPr>
          <a:xfrm>
            <a:off x="406400" y="1333500"/>
            <a:ext cx="8356600" cy="1028700"/>
          </a:xfrm>
        </p:spPr>
        <p:txBody>
          <a:bodyPr/>
          <a:lstStyle/>
          <a:p>
            <a:pPr>
              <a:lnSpc>
                <a:spcPct val="90000"/>
              </a:lnSpc>
            </a:pPr>
            <a:r>
              <a:rPr lang="en-US" sz="2400" b="1" u="sng" dirty="0"/>
              <a:t>Example6</a:t>
            </a:r>
            <a:r>
              <a:rPr lang="en-US" sz="2400" dirty="0"/>
              <a:t>: find the </a:t>
            </a:r>
            <a:r>
              <a:rPr lang="en-US" sz="2400" dirty="0" smtClean="0"/>
              <a:t>voltages and resistances </a:t>
            </a:r>
            <a:r>
              <a:rPr lang="en-US" sz="2400" dirty="0"/>
              <a:t>of </a:t>
            </a:r>
            <a:r>
              <a:rPr lang="en-US" sz="2400" b="1" dirty="0"/>
              <a:t>R</a:t>
            </a:r>
            <a:r>
              <a:rPr lang="en-US" sz="2400" b="1" baseline="-25000" dirty="0"/>
              <a:t>1</a:t>
            </a:r>
            <a:r>
              <a:rPr lang="en-US" sz="2400" dirty="0"/>
              <a:t>, </a:t>
            </a:r>
            <a:r>
              <a:rPr lang="en-US" sz="2400" b="1" dirty="0"/>
              <a:t>R</a:t>
            </a:r>
            <a:r>
              <a:rPr lang="en-US" sz="2400" b="1" baseline="-25000" dirty="0"/>
              <a:t>2</a:t>
            </a:r>
            <a:r>
              <a:rPr lang="en-US" sz="2400" dirty="0"/>
              <a:t>, </a:t>
            </a:r>
            <a:r>
              <a:rPr lang="en-US" sz="2400" b="1" dirty="0"/>
              <a:t>R</a:t>
            </a:r>
            <a:r>
              <a:rPr lang="en-US" sz="2400" b="1" baseline="-25000" dirty="0"/>
              <a:t>3</a:t>
            </a:r>
          </a:p>
          <a:p>
            <a:pPr lvl="1">
              <a:lnSpc>
                <a:spcPct val="90000"/>
              </a:lnSpc>
            </a:pPr>
            <a:r>
              <a:rPr lang="en-US" sz="2000" b="1" dirty="0"/>
              <a:t>V</a:t>
            </a:r>
            <a:r>
              <a:rPr lang="en-US" sz="2000" b="1" baseline="-25000" dirty="0"/>
              <a:t>s</a:t>
            </a:r>
            <a:r>
              <a:rPr lang="en-US" sz="2000" b="1" dirty="0"/>
              <a:t> </a:t>
            </a:r>
            <a:r>
              <a:rPr lang="en-US" sz="2000" dirty="0"/>
              <a:t>= 3V, </a:t>
            </a:r>
            <a:r>
              <a:rPr lang="en-US" sz="2000" b="1" i="1" dirty="0"/>
              <a:t>i</a:t>
            </a:r>
            <a:r>
              <a:rPr lang="en-US" sz="2000" b="1" i="1" baseline="-25000" dirty="0"/>
              <a:t>1</a:t>
            </a:r>
            <a:r>
              <a:rPr lang="en-US" sz="2000" dirty="0"/>
              <a:t> = 0.2mA, </a:t>
            </a:r>
            <a:r>
              <a:rPr lang="en-US" sz="2000" b="1" i="1" dirty="0"/>
              <a:t>i</a:t>
            </a:r>
            <a:r>
              <a:rPr lang="en-US" sz="2000" b="1" i="1" baseline="-25000" dirty="0"/>
              <a:t>2</a:t>
            </a:r>
            <a:r>
              <a:rPr lang="en-US" sz="2000" dirty="0"/>
              <a:t> = 0.4mA, </a:t>
            </a:r>
            <a:r>
              <a:rPr lang="en-US" sz="2000" b="1" i="1" dirty="0"/>
              <a:t>i</a:t>
            </a:r>
            <a:r>
              <a:rPr lang="en-US" sz="2000" b="1" i="1" baseline="-25000" dirty="0"/>
              <a:t>3</a:t>
            </a:r>
            <a:r>
              <a:rPr lang="en-US" sz="2000" dirty="0"/>
              <a:t> = 1.2mA</a:t>
            </a:r>
            <a:endParaRPr lang="en-US" sz="2000" b="1" baseline="-25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noChangeArrowheads="1"/>
          </p:cNvSpPr>
          <p:nvPr>
            <p:ph type="dt" sz="half" idx="2"/>
          </p:nvPr>
        </p:nvSpPr>
        <p:spPr/>
        <p:txBody>
          <a:bodyPr/>
          <a:lstStyle/>
          <a:p>
            <a:r>
              <a:rPr lang="en-US"/>
              <a:t>ECEN 301</a:t>
            </a:r>
          </a:p>
        </p:txBody>
      </p:sp>
      <p:sp>
        <p:nvSpPr>
          <p:cNvPr id="4" name="Rectangle 9"/>
          <p:cNvSpPr>
            <a:spLocks noGrp="1" noChangeArrowheads="1"/>
          </p:cNvSpPr>
          <p:nvPr>
            <p:ph type="ftr" sz="quarter" idx="3"/>
          </p:nvPr>
        </p:nvSpPr>
        <p:spPr/>
        <p:txBody>
          <a:bodyPr/>
          <a:lstStyle/>
          <a:p>
            <a:r>
              <a:rPr lang="en-US"/>
              <a:t>Discussion #4 – Ohm’s Law</a:t>
            </a:r>
          </a:p>
        </p:txBody>
      </p:sp>
      <p:sp>
        <p:nvSpPr>
          <p:cNvPr id="5" name="Rectangle 10"/>
          <p:cNvSpPr>
            <a:spLocks noGrp="1" noChangeArrowheads="1"/>
          </p:cNvSpPr>
          <p:nvPr>
            <p:ph type="sldNum" sz="quarter" idx="4"/>
          </p:nvPr>
        </p:nvSpPr>
        <p:spPr/>
        <p:txBody>
          <a:bodyPr/>
          <a:lstStyle/>
          <a:p>
            <a:pPr lvl="1"/>
            <a:fld id="{D27A2107-D51B-4271-AEF4-836AD2E10F18}" type="slidenum">
              <a:rPr lang="en-US"/>
              <a:pPr lvl="1"/>
              <a:t>3</a:t>
            </a:fld>
            <a:endParaRPr lang="en-US"/>
          </a:p>
        </p:txBody>
      </p:sp>
      <p:sp>
        <p:nvSpPr>
          <p:cNvPr id="122912" name="Rectangle 2080"/>
          <p:cNvSpPr>
            <a:spLocks noGrp="1" noChangeArrowheads="1"/>
          </p:cNvSpPr>
          <p:nvPr>
            <p:ph type="ctrTitle"/>
          </p:nvPr>
        </p:nvSpPr>
        <p:spPr>
          <a:xfrm>
            <a:off x="381000" y="2286000"/>
            <a:ext cx="8077200" cy="1143000"/>
          </a:xfrm>
        </p:spPr>
        <p:txBody>
          <a:bodyPr/>
          <a:lstStyle/>
          <a:p>
            <a:r>
              <a:rPr lang="en-US" sz="4000"/>
              <a:t>Lecture 4 – Resistance &amp; Ohm’s Law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Date Placeholder 3"/>
          <p:cNvSpPr>
            <a:spLocks noGrp="1"/>
          </p:cNvSpPr>
          <p:nvPr>
            <p:ph type="dt" sz="half" idx="10"/>
          </p:nvPr>
        </p:nvSpPr>
        <p:spPr/>
        <p:txBody>
          <a:bodyPr/>
          <a:lstStyle/>
          <a:p>
            <a:r>
              <a:rPr lang="en-US"/>
              <a:t>ECEN 301</a:t>
            </a:r>
          </a:p>
        </p:txBody>
      </p:sp>
      <p:sp>
        <p:nvSpPr>
          <p:cNvPr id="28" name="Footer Placeholder 4"/>
          <p:cNvSpPr>
            <a:spLocks noGrp="1"/>
          </p:cNvSpPr>
          <p:nvPr>
            <p:ph type="ftr" sz="quarter" idx="11"/>
          </p:nvPr>
        </p:nvSpPr>
        <p:spPr/>
        <p:txBody>
          <a:bodyPr/>
          <a:lstStyle/>
          <a:p>
            <a:r>
              <a:rPr lang="en-US"/>
              <a:t>Discussion #4 – Ohm’s Law</a:t>
            </a:r>
          </a:p>
        </p:txBody>
      </p:sp>
      <p:sp>
        <p:nvSpPr>
          <p:cNvPr id="29" name="Slide Number Placeholder 5"/>
          <p:cNvSpPr>
            <a:spLocks noGrp="1"/>
          </p:cNvSpPr>
          <p:nvPr>
            <p:ph type="sldNum" sz="quarter" idx="12"/>
          </p:nvPr>
        </p:nvSpPr>
        <p:spPr/>
        <p:txBody>
          <a:bodyPr/>
          <a:lstStyle/>
          <a:p>
            <a:pPr lvl="1"/>
            <a:fld id="{2D83F461-B378-48A9-998B-E5D414051DE8}" type="slidenum">
              <a:rPr lang="en-US"/>
              <a:pPr lvl="1"/>
              <a:t>4</a:t>
            </a:fld>
            <a:endParaRPr lang="en-US"/>
          </a:p>
        </p:txBody>
      </p:sp>
      <p:sp>
        <p:nvSpPr>
          <p:cNvPr id="335874" name="Rectangle 2"/>
          <p:cNvSpPr>
            <a:spLocks noGrp="1" noChangeArrowheads="1"/>
          </p:cNvSpPr>
          <p:nvPr>
            <p:ph type="title"/>
          </p:nvPr>
        </p:nvSpPr>
        <p:spPr/>
        <p:txBody>
          <a:bodyPr/>
          <a:lstStyle/>
          <a:p>
            <a:r>
              <a:rPr lang="en-US"/>
              <a:t>Resistance</a:t>
            </a:r>
          </a:p>
        </p:txBody>
      </p:sp>
      <p:sp>
        <p:nvSpPr>
          <p:cNvPr id="335875" name="Rectangle 3"/>
          <p:cNvSpPr>
            <a:spLocks noGrp="1" noChangeArrowheads="1"/>
          </p:cNvSpPr>
          <p:nvPr>
            <p:ph type="body" idx="1"/>
          </p:nvPr>
        </p:nvSpPr>
        <p:spPr>
          <a:xfrm>
            <a:off x="406400" y="1333500"/>
            <a:ext cx="8356600" cy="3695700"/>
          </a:xfrm>
        </p:spPr>
        <p:txBody>
          <a:bodyPr/>
          <a:lstStyle/>
          <a:p>
            <a:r>
              <a:rPr lang="en-US" sz="2800" b="1" u="sng" dirty="0"/>
              <a:t>Resistance (R)</a:t>
            </a:r>
            <a:r>
              <a:rPr lang="en-US" sz="2800" dirty="0"/>
              <a:t>: opposition to the flow of current</a:t>
            </a:r>
          </a:p>
          <a:p>
            <a:pPr lvl="1"/>
            <a:r>
              <a:rPr lang="en-US" sz="2400" dirty="0"/>
              <a:t>Magnitude depends on electrical properties of the material</a:t>
            </a:r>
          </a:p>
          <a:p>
            <a:pPr lvl="1"/>
            <a:r>
              <a:rPr lang="en-US" sz="2400" dirty="0"/>
              <a:t>All circuit elements exhibit some resistance</a:t>
            </a:r>
          </a:p>
          <a:p>
            <a:pPr lvl="1"/>
            <a:r>
              <a:rPr lang="en-US" sz="2400" dirty="0"/>
              <a:t>May be undesirable </a:t>
            </a:r>
          </a:p>
          <a:p>
            <a:pPr lvl="1"/>
            <a:r>
              <a:rPr lang="en-US" sz="2400" dirty="0"/>
              <a:t>Causes electric energy to be transformed into heat</a:t>
            </a:r>
          </a:p>
          <a:p>
            <a:pPr lvl="1"/>
            <a:endParaRPr lang="en-US" sz="2400" dirty="0"/>
          </a:p>
          <a:p>
            <a:pPr lvl="1"/>
            <a:r>
              <a:rPr lang="en-US" sz="2400" dirty="0"/>
              <a:t>Element symbols:</a:t>
            </a:r>
          </a:p>
        </p:txBody>
      </p:sp>
      <p:grpSp>
        <p:nvGrpSpPr>
          <p:cNvPr id="335980" name="Group 108"/>
          <p:cNvGrpSpPr>
            <a:grpSpLocks/>
          </p:cNvGrpSpPr>
          <p:nvPr/>
        </p:nvGrpSpPr>
        <p:grpSpPr bwMode="auto">
          <a:xfrm>
            <a:off x="3867150" y="4310063"/>
            <a:ext cx="1100138" cy="222250"/>
            <a:chOff x="2352" y="3408"/>
            <a:chExt cx="384" cy="111"/>
          </a:xfrm>
        </p:grpSpPr>
        <p:grpSp>
          <p:nvGrpSpPr>
            <p:cNvPr id="335962" name="Group 90"/>
            <p:cNvGrpSpPr>
              <a:grpSpLocks/>
            </p:cNvGrpSpPr>
            <p:nvPr/>
          </p:nvGrpSpPr>
          <p:grpSpPr bwMode="auto">
            <a:xfrm rot="-5400000">
              <a:off x="2500" y="3356"/>
              <a:ext cx="111" cy="216"/>
              <a:chOff x="3450" y="2313"/>
              <a:chExt cx="111" cy="216"/>
            </a:xfrm>
          </p:grpSpPr>
          <p:sp>
            <p:nvSpPr>
              <p:cNvPr id="335963" name="Line 9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35964" name="Line 9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35965" name="Line 9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35966" name="Line 9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35967" name="Line 9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35968" name="Line 9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35969" name="Line 9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335978" name="AutoShape 106"/>
            <p:cNvCxnSpPr>
              <a:cxnSpLocks noChangeShapeType="1"/>
              <a:stCxn id="335963" idx="0"/>
            </p:cNvCxnSpPr>
            <p:nvPr/>
          </p:nvCxnSpPr>
          <p:spPr bwMode="auto">
            <a:xfrm flipH="1">
              <a:off x="2352" y="3473"/>
              <a:ext cx="97" cy="0"/>
            </a:xfrm>
            <a:prstGeom prst="straightConnector1">
              <a:avLst/>
            </a:prstGeom>
            <a:noFill/>
            <a:ln w="12700">
              <a:solidFill>
                <a:schemeClr val="tx1"/>
              </a:solidFill>
              <a:round/>
              <a:headEnd type="none" w="lg" len="lg"/>
              <a:tailEnd type="none" w="lg" len="lg"/>
            </a:ln>
            <a:effectLst/>
          </p:spPr>
        </p:cxnSp>
        <p:cxnSp>
          <p:nvCxnSpPr>
            <p:cNvPr id="335979" name="AutoShape 107"/>
            <p:cNvCxnSpPr>
              <a:cxnSpLocks noChangeShapeType="1"/>
              <a:stCxn id="335965" idx="1"/>
            </p:cNvCxnSpPr>
            <p:nvPr/>
          </p:nvCxnSpPr>
          <p:spPr bwMode="auto">
            <a:xfrm flipV="1">
              <a:off x="2665" y="3462"/>
              <a:ext cx="71" cy="1"/>
            </a:xfrm>
            <a:prstGeom prst="straightConnector1">
              <a:avLst/>
            </a:prstGeom>
            <a:noFill/>
            <a:ln w="12700">
              <a:solidFill>
                <a:schemeClr val="tx1"/>
              </a:solidFill>
              <a:round/>
              <a:headEnd type="none" w="lg" len="lg"/>
              <a:tailEnd type="none" w="lg" len="lg"/>
            </a:ln>
            <a:effectLst/>
          </p:spPr>
        </p:cxnSp>
      </p:grpSp>
      <p:grpSp>
        <p:nvGrpSpPr>
          <p:cNvPr id="335981" name="Group 109"/>
          <p:cNvGrpSpPr>
            <a:grpSpLocks/>
          </p:cNvGrpSpPr>
          <p:nvPr/>
        </p:nvGrpSpPr>
        <p:grpSpPr bwMode="auto">
          <a:xfrm rot="-5400000">
            <a:off x="5093494" y="4248944"/>
            <a:ext cx="811212" cy="177800"/>
            <a:chOff x="2352" y="3408"/>
            <a:chExt cx="384" cy="111"/>
          </a:xfrm>
        </p:grpSpPr>
        <p:grpSp>
          <p:nvGrpSpPr>
            <p:cNvPr id="335982" name="Group 110"/>
            <p:cNvGrpSpPr>
              <a:grpSpLocks/>
            </p:cNvGrpSpPr>
            <p:nvPr/>
          </p:nvGrpSpPr>
          <p:grpSpPr bwMode="auto">
            <a:xfrm rot="-5400000">
              <a:off x="2500" y="3356"/>
              <a:ext cx="111" cy="216"/>
              <a:chOff x="3450" y="2313"/>
              <a:chExt cx="111" cy="216"/>
            </a:xfrm>
          </p:grpSpPr>
          <p:sp>
            <p:nvSpPr>
              <p:cNvPr id="335983" name="Line 11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35984" name="Line 11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35985" name="Line 11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35986" name="Line 11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35987" name="Line 11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35988" name="Line 11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35989" name="Line 11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335990" name="AutoShape 118"/>
            <p:cNvCxnSpPr>
              <a:cxnSpLocks noChangeShapeType="1"/>
              <a:stCxn id="335983" idx="0"/>
            </p:cNvCxnSpPr>
            <p:nvPr/>
          </p:nvCxnSpPr>
          <p:spPr bwMode="auto">
            <a:xfrm flipH="1">
              <a:off x="2352" y="3473"/>
              <a:ext cx="97" cy="0"/>
            </a:xfrm>
            <a:prstGeom prst="straightConnector1">
              <a:avLst/>
            </a:prstGeom>
            <a:noFill/>
            <a:ln w="12700">
              <a:solidFill>
                <a:schemeClr val="tx1"/>
              </a:solidFill>
              <a:round/>
              <a:headEnd type="none" w="lg" len="lg"/>
              <a:tailEnd type="none" w="lg" len="lg"/>
            </a:ln>
            <a:effectLst/>
          </p:spPr>
        </p:cxnSp>
        <p:cxnSp>
          <p:nvCxnSpPr>
            <p:cNvPr id="335991" name="AutoShape 119"/>
            <p:cNvCxnSpPr>
              <a:cxnSpLocks noChangeShapeType="1"/>
              <a:stCxn id="335985" idx="1"/>
            </p:cNvCxnSpPr>
            <p:nvPr/>
          </p:nvCxnSpPr>
          <p:spPr bwMode="auto">
            <a:xfrm flipV="1">
              <a:off x="2665" y="3462"/>
              <a:ext cx="71" cy="1"/>
            </a:xfrm>
            <a:prstGeom prst="straightConnector1">
              <a:avLst/>
            </a:prstGeom>
            <a:noFill/>
            <a:ln w="12700">
              <a:solidFill>
                <a:schemeClr val="tx1"/>
              </a:solidFill>
              <a:round/>
              <a:headEnd type="none" w="lg" len="lg"/>
              <a:tailEnd type="none" w="lg" len="lg"/>
            </a:ln>
            <a:effectLst/>
          </p:spPr>
        </p:cxnSp>
      </p:grpSp>
      <p:sp>
        <p:nvSpPr>
          <p:cNvPr id="335992" name="Text Box 120"/>
          <p:cNvSpPr txBox="1">
            <a:spLocks noChangeArrowheads="1"/>
          </p:cNvSpPr>
          <p:nvPr/>
        </p:nvSpPr>
        <p:spPr bwMode="auto">
          <a:xfrm>
            <a:off x="950913" y="5257800"/>
            <a:ext cx="4457700" cy="654050"/>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u="sng"/>
              <a:t>Ohm (</a:t>
            </a:r>
            <a:r>
              <a:rPr lang="el-GR" b="1" u="sng">
                <a:cs typeface="Times New Roman" pitchFamily="18" charset="0"/>
              </a:rPr>
              <a:t>Ω</a:t>
            </a:r>
            <a:r>
              <a:rPr lang="en-US" b="1" u="sng"/>
              <a:t>)</a:t>
            </a:r>
            <a:r>
              <a:rPr lang="en-US"/>
              <a:t>: electric resistance unit. </a:t>
            </a:r>
          </a:p>
          <a:p>
            <a:pPr algn="l"/>
            <a:r>
              <a:rPr lang="en-US"/>
              <a:t>	1 Ohm = 1 Volt/Ampere (V/A)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p:cNvSpPr>
            <a:spLocks noGrp="1"/>
          </p:cNvSpPr>
          <p:nvPr>
            <p:ph type="dt" sz="half" idx="10"/>
          </p:nvPr>
        </p:nvSpPr>
        <p:spPr/>
        <p:txBody>
          <a:bodyPr/>
          <a:lstStyle/>
          <a:p>
            <a:r>
              <a:rPr lang="en-US"/>
              <a:t>ECEN 301</a:t>
            </a:r>
          </a:p>
        </p:txBody>
      </p:sp>
      <p:sp>
        <p:nvSpPr>
          <p:cNvPr id="7" name="Footer Placeholder 5"/>
          <p:cNvSpPr>
            <a:spLocks noGrp="1"/>
          </p:cNvSpPr>
          <p:nvPr>
            <p:ph type="ftr" sz="quarter" idx="11"/>
          </p:nvPr>
        </p:nvSpPr>
        <p:spPr/>
        <p:txBody>
          <a:bodyPr/>
          <a:lstStyle/>
          <a:p>
            <a:r>
              <a:rPr lang="en-US"/>
              <a:t>Discussion #4 – Ohm’s Law</a:t>
            </a:r>
          </a:p>
        </p:txBody>
      </p:sp>
      <p:sp>
        <p:nvSpPr>
          <p:cNvPr id="8" name="Slide Number Placeholder 6"/>
          <p:cNvSpPr>
            <a:spLocks noGrp="1"/>
          </p:cNvSpPr>
          <p:nvPr>
            <p:ph type="sldNum" sz="quarter" idx="12"/>
          </p:nvPr>
        </p:nvSpPr>
        <p:spPr/>
        <p:txBody>
          <a:bodyPr/>
          <a:lstStyle/>
          <a:p>
            <a:pPr lvl="1"/>
            <a:fld id="{A83313EA-B527-4B07-B1D1-62A65FC296A1}" type="slidenum">
              <a:rPr lang="en-US"/>
              <a:pPr lvl="1"/>
              <a:t>5</a:t>
            </a:fld>
            <a:endParaRPr lang="en-US"/>
          </a:p>
        </p:txBody>
      </p:sp>
      <p:sp>
        <p:nvSpPr>
          <p:cNvPr id="338946" name="Rectangle 2"/>
          <p:cNvSpPr>
            <a:spLocks noGrp="1" noChangeArrowheads="1"/>
          </p:cNvSpPr>
          <p:nvPr>
            <p:ph type="title"/>
          </p:nvPr>
        </p:nvSpPr>
        <p:spPr/>
        <p:txBody>
          <a:bodyPr/>
          <a:lstStyle/>
          <a:p>
            <a:r>
              <a:rPr lang="en-US"/>
              <a:t>Conductance</a:t>
            </a:r>
          </a:p>
        </p:txBody>
      </p:sp>
      <p:sp>
        <p:nvSpPr>
          <p:cNvPr id="338947" name="Rectangle 3"/>
          <p:cNvSpPr>
            <a:spLocks noGrp="1" noChangeArrowheads="1"/>
          </p:cNvSpPr>
          <p:nvPr>
            <p:ph type="body" sz="half" idx="1"/>
          </p:nvPr>
        </p:nvSpPr>
        <p:spPr>
          <a:xfrm>
            <a:off x="406400" y="1333500"/>
            <a:ext cx="8585200" cy="1409700"/>
          </a:xfrm>
        </p:spPr>
        <p:txBody>
          <a:bodyPr/>
          <a:lstStyle/>
          <a:p>
            <a:r>
              <a:rPr lang="en-US" sz="2800" b="1" u="sng"/>
              <a:t>Conductance (G)</a:t>
            </a:r>
            <a:r>
              <a:rPr lang="en-US" sz="2800"/>
              <a:t>: the inverse of resistance</a:t>
            </a:r>
          </a:p>
        </p:txBody>
      </p:sp>
      <p:sp>
        <p:nvSpPr>
          <p:cNvPr id="338948" name="Text Box 4"/>
          <p:cNvSpPr txBox="1">
            <a:spLocks noChangeArrowheads="1"/>
          </p:cNvSpPr>
          <p:nvPr/>
        </p:nvSpPr>
        <p:spPr bwMode="auto">
          <a:xfrm>
            <a:off x="950913" y="4603750"/>
            <a:ext cx="4457700" cy="654050"/>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u="sng"/>
              <a:t>siemens (</a:t>
            </a:r>
            <a:r>
              <a:rPr lang="en-US" b="1" u="sng">
                <a:cs typeface="Times New Roman" pitchFamily="18" charset="0"/>
              </a:rPr>
              <a:t>S</a:t>
            </a:r>
            <a:r>
              <a:rPr lang="en-US" b="1" u="sng"/>
              <a:t>)</a:t>
            </a:r>
            <a:r>
              <a:rPr lang="en-US"/>
              <a:t>: electric conductance unit. </a:t>
            </a:r>
          </a:p>
          <a:p>
            <a:pPr algn="l"/>
            <a:r>
              <a:rPr lang="en-US"/>
              <a:t>	1 siemens = 1 Ampere/Volt (A/V)</a:t>
            </a:r>
          </a:p>
        </p:txBody>
      </p:sp>
      <p:graphicFrame>
        <p:nvGraphicFramePr>
          <p:cNvPr id="338949" name="Object 5"/>
          <p:cNvGraphicFramePr>
            <a:graphicFrameLocks noChangeAspect="1"/>
          </p:cNvGraphicFramePr>
          <p:nvPr>
            <p:ph sz="half" idx="2"/>
          </p:nvPr>
        </p:nvGraphicFramePr>
        <p:xfrm>
          <a:off x="3995738" y="2286000"/>
          <a:ext cx="1592262" cy="1409700"/>
        </p:xfrm>
        <a:graphic>
          <a:graphicData uri="http://schemas.openxmlformats.org/presentationml/2006/ole">
            <p:oleObj spid="_x0000_s338949" name="Equation" r:id="rId3" imgW="444240" imgH="39348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Date Placeholder 4"/>
          <p:cNvSpPr>
            <a:spLocks noGrp="1"/>
          </p:cNvSpPr>
          <p:nvPr>
            <p:ph type="dt" sz="half" idx="10"/>
          </p:nvPr>
        </p:nvSpPr>
        <p:spPr/>
        <p:txBody>
          <a:bodyPr/>
          <a:lstStyle/>
          <a:p>
            <a:r>
              <a:rPr lang="en-US"/>
              <a:t>ECEN 301</a:t>
            </a:r>
          </a:p>
        </p:txBody>
      </p:sp>
      <p:sp>
        <p:nvSpPr>
          <p:cNvPr id="40" name="Footer Placeholder 5"/>
          <p:cNvSpPr>
            <a:spLocks noGrp="1"/>
          </p:cNvSpPr>
          <p:nvPr>
            <p:ph type="ftr" sz="quarter" idx="11"/>
          </p:nvPr>
        </p:nvSpPr>
        <p:spPr/>
        <p:txBody>
          <a:bodyPr/>
          <a:lstStyle/>
          <a:p>
            <a:r>
              <a:rPr lang="en-US"/>
              <a:t>Discussion #4 – Ohm’s Law</a:t>
            </a:r>
          </a:p>
        </p:txBody>
      </p:sp>
      <p:sp>
        <p:nvSpPr>
          <p:cNvPr id="41" name="Slide Number Placeholder 6"/>
          <p:cNvSpPr>
            <a:spLocks noGrp="1"/>
          </p:cNvSpPr>
          <p:nvPr>
            <p:ph type="sldNum" sz="quarter" idx="12"/>
          </p:nvPr>
        </p:nvSpPr>
        <p:spPr/>
        <p:txBody>
          <a:bodyPr/>
          <a:lstStyle/>
          <a:p>
            <a:pPr lvl="1"/>
            <a:fld id="{75616188-4587-499B-A08B-B34BE9CC377D}" type="slidenum">
              <a:rPr lang="en-US"/>
              <a:pPr lvl="1"/>
              <a:t>6</a:t>
            </a:fld>
            <a:endParaRPr lang="en-US"/>
          </a:p>
        </p:txBody>
      </p:sp>
      <p:sp>
        <p:nvSpPr>
          <p:cNvPr id="336898" name="Rectangle 2"/>
          <p:cNvSpPr>
            <a:spLocks noGrp="1" noChangeArrowheads="1"/>
          </p:cNvSpPr>
          <p:nvPr>
            <p:ph type="title"/>
          </p:nvPr>
        </p:nvSpPr>
        <p:spPr/>
        <p:txBody>
          <a:bodyPr/>
          <a:lstStyle/>
          <a:p>
            <a:r>
              <a:rPr lang="en-US"/>
              <a:t>Resistance</a:t>
            </a:r>
          </a:p>
        </p:txBody>
      </p:sp>
      <p:sp>
        <p:nvSpPr>
          <p:cNvPr id="336899" name="Rectangle 3"/>
          <p:cNvSpPr>
            <a:spLocks noGrp="1" noChangeArrowheads="1"/>
          </p:cNvSpPr>
          <p:nvPr>
            <p:ph type="body" sz="half" idx="1"/>
          </p:nvPr>
        </p:nvSpPr>
        <p:spPr>
          <a:xfrm>
            <a:off x="406400" y="1333500"/>
            <a:ext cx="8356600" cy="1779588"/>
          </a:xfrm>
        </p:spPr>
        <p:txBody>
          <a:bodyPr/>
          <a:lstStyle/>
          <a:p>
            <a:pPr>
              <a:lnSpc>
                <a:spcPct val="90000"/>
              </a:lnSpc>
            </a:pPr>
            <a:r>
              <a:rPr lang="en-US" sz="2800" b="1" u="sng"/>
              <a:t>Resistivity (</a:t>
            </a:r>
            <a:r>
              <a:rPr lang="el-GR" sz="2800" b="1" u="sng">
                <a:cs typeface="Times New Roman" pitchFamily="18" charset="0"/>
              </a:rPr>
              <a:t>ρ</a:t>
            </a:r>
            <a:r>
              <a:rPr lang="en-US" sz="2800" b="1" u="sng">
                <a:cs typeface="Times New Roman" pitchFamily="18" charset="0"/>
              </a:rPr>
              <a:t>)</a:t>
            </a:r>
            <a:r>
              <a:rPr lang="en-US" sz="2800">
                <a:cs typeface="Times New Roman" pitchFamily="18" charset="0"/>
              </a:rPr>
              <a:t>: a materials property which determines resistance</a:t>
            </a:r>
          </a:p>
          <a:p>
            <a:pPr>
              <a:lnSpc>
                <a:spcPct val="90000"/>
              </a:lnSpc>
            </a:pPr>
            <a:r>
              <a:rPr lang="en-US" sz="2800" b="1" u="sng">
                <a:cs typeface="Times New Roman" pitchFamily="18" charset="0"/>
              </a:rPr>
              <a:t>Conductivity (</a:t>
            </a:r>
            <a:r>
              <a:rPr lang="el-GR" sz="2800" b="1" u="sng">
                <a:cs typeface="Times New Roman" pitchFamily="18" charset="0"/>
              </a:rPr>
              <a:t>σ</a:t>
            </a:r>
            <a:r>
              <a:rPr lang="en-US" sz="2800" b="1" u="sng">
                <a:cs typeface="Times New Roman" pitchFamily="18" charset="0"/>
              </a:rPr>
              <a:t>)</a:t>
            </a:r>
            <a:r>
              <a:rPr lang="en-US" sz="2800">
                <a:cs typeface="Times New Roman" pitchFamily="18" charset="0"/>
              </a:rPr>
              <a:t>: the inverse of resistivity (determines conductance)</a:t>
            </a:r>
            <a:endParaRPr lang="el-GR" sz="2800">
              <a:cs typeface="Times New Roman" pitchFamily="18" charset="0"/>
            </a:endParaRPr>
          </a:p>
        </p:txBody>
      </p:sp>
      <p:grpSp>
        <p:nvGrpSpPr>
          <p:cNvPr id="336978" name="Group 82"/>
          <p:cNvGrpSpPr>
            <a:grpSpLocks/>
          </p:cNvGrpSpPr>
          <p:nvPr/>
        </p:nvGrpSpPr>
        <p:grpSpPr bwMode="auto">
          <a:xfrm>
            <a:off x="1724025" y="3448050"/>
            <a:ext cx="1695450" cy="2266950"/>
            <a:chOff x="240" y="2046"/>
            <a:chExt cx="1068" cy="1428"/>
          </a:xfrm>
        </p:grpSpPr>
        <p:grpSp>
          <p:nvGrpSpPr>
            <p:cNvPr id="336955" name="Group 59"/>
            <p:cNvGrpSpPr>
              <a:grpSpLocks/>
            </p:cNvGrpSpPr>
            <p:nvPr/>
          </p:nvGrpSpPr>
          <p:grpSpPr bwMode="auto">
            <a:xfrm>
              <a:off x="586" y="2449"/>
              <a:ext cx="441" cy="576"/>
              <a:chOff x="816" y="2507"/>
              <a:chExt cx="441" cy="576"/>
            </a:xfrm>
          </p:grpSpPr>
          <p:sp>
            <p:nvSpPr>
              <p:cNvPr id="336903" name="Oval 7"/>
              <p:cNvSpPr>
                <a:spLocks noChangeArrowheads="1"/>
              </p:cNvSpPr>
              <p:nvPr/>
            </p:nvSpPr>
            <p:spPr bwMode="auto">
              <a:xfrm>
                <a:off x="825" y="2507"/>
                <a:ext cx="432" cy="96"/>
              </a:xfrm>
              <a:prstGeom prst="ellipse">
                <a:avLst/>
              </a:prstGeom>
              <a:solidFill>
                <a:srgbClr val="8495A9">
                  <a:alpha val="50000"/>
                </a:srgbClr>
              </a:solidFill>
              <a:ln w="12700">
                <a:solidFill>
                  <a:schemeClr val="tx1"/>
                </a:solidFill>
                <a:round/>
                <a:headEnd type="none" w="lg" len="lg"/>
                <a:tailEnd type="none" w="lg" len="lg"/>
              </a:ln>
              <a:effectLst/>
            </p:spPr>
            <p:txBody>
              <a:bodyPr wrap="none" anchor="ctr"/>
              <a:lstStyle/>
              <a:p>
                <a:endParaRPr lang="en-US"/>
              </a:p>
            </p:txBody>
          </p:sp>
          <p:cxnSp>
            <p:nvCxnSpPr>
              <p:cNvPr id="336904" name="AutoShape 8"/>
              <p:cNvCxnSpPr>
                <a:cxnSpLocks noChangeShapeType="1"/>
                <a:stCxn id="336903" idx="2"/>
              </p:cNvCxnSpPr>
              <p:nvPr/>
            </p:nvCxnSpPr>
            <p:spPr bwMode="auto">
              <a:xfrm>
                <a:off x="825" y="2555"/>
                <a:ext cx="0" cy="480"/>
              </a:xfrm>
              <a:prstGeom prst="straightConnector1">
                <a:avLst/>
              </a:prstGeom>
              <a:noFill/>
              <a:ln w="12700">
                <a:solidFill>
                  <a:schemeClr val="tx1"/>
                </a:solidFill>
                <a:round/>
                <a:headEnd type="none" w="lg" len="lg"/>
                <a:tailEnd type="none" w="lg" len="lg"/>
              </a:ln>
              <a:effectLst/>
            </p:spPr>
          </p:cxnSp>
          <p:cxnSp>
            <p:nvCxnSpPr>
              <p:cNvPr id="336905" name="AutoShape 9"/>
              <p:cNvCxnSpPr>
                <a:cxnSpLocks noChangeShapeType="1"/>
                <a:stCxn id="336903" idx="6"/>
              </p:cNvCxnSpPr>
              <p:nvPr/>
            </p:nvCxnSpPr>
            <p:spPr bwMode="auto">
              <a:xfrm>
                <a:off x="1257" y="2555"/>
                <a:ext cx="0" cy="480"/>
              </a:xfrm>
              <a:prstGeom prst="straightConnector1">
                <a:avLst/>
              </a:prstGeom>
              <a:noFill/>
              <a:ln w="12700">
                <a:solidFill>
                  <a:schemeClr val="tx1"/>
                </a:solidFill>
                <a:round/>
                <a:headEnd type="none" w="lg" len="lg"/>
                <a:tailEnd type="none" w="lg" len="lg"/>
              </a:ln>
              <a:effectLst/>
            </p:spPr>
          </p:cxnSp>
          <p:sp>
            <p:nvSpPr>
              <p:cNvPr id="336906" name="Arc 10"/>
              <p:cNvSpPr>
                <a:spLocks/>
              </p:cNvSpPr>
              <p:nvPr/>
            </p:nvSpPr>
            <p:spPr bwMode="auto">
              <a:xfrm flipV="1">
                <a:off x="825" y="3025"/>
                <a:ext cx="432" cy="58"/>
              </a:xfrm>
              <a:custGeom>
                <a:avLst/>
                <a:gdLst>
                  <a:gd name="G0" fmla="+- 21600 0 0"/>
                  <a:gd name="G1" fmla="+- 21600 0 0"/>
                  <a:gd name="G2" fmla="+- 21600 0 0"/>
                  <a:gd name="T0" fmla="*/ 261 w 43200"/>
                  <a:gd name="T1" fmla="*/ 24947 h 26281"/>
                  <a:gd name="T2" fmla="*/ 42687 w 43200"/>
                  <a:gd name="T3" fmla="*/ 26281 h 26281"/>
                  <a:gd name="T4" fmla="*/ 21600 w 43200"/>
                  <a:gd name="T5" fmla="*/ 21600 h 26281"/>
                </a:gdLst>
                <a:ahLst/>
                <a:cxnLst>
                  <a:cxn ang="0">
                    <a:pos x="T0" y="T1"/>
                  </a:cxn>
                  <a:cxn ang="0">
                    <a:pos x="T2" y="T3"/>
                  </a:cxn>
                  <a:cxn ang="0">
                    <a:pos x="T4" y="T5"/>
                  </a:cxn>
                </a:cxnLst>
                <a:rect l="0" t="0" r="r" b="b"/>
                <a:pathLst>
                  <a:path w="43200" h="26281" fill="none"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path>
                  <a:path w="43200" h="26281" stroke="0"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lnTo>
                      <a:pt x="21600"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36954" name="Oval 58"/>
              <p:cNvSpPr>
                <a:spLocks noChangeArrowheads="1"/>
              </p:cNvSpPr>
              <p:nvPr/>
            </p:nvSpPr>
            <p:spPr bwMode="auto">
              <a:xfrm>
                <a:off x="816" y="2985"/>
                <a:ext cx="432" cy="96"/>
              </a:xfrm>
              <a:prstGeom prst="ellipse">
                <a:avLst/>
              </a:prstGeom>
              <a:solidFill>
                <a:srgbClr val="8495A9">
                  <a:alpha val="50000"/>
                </a:srgbClr>
              </a:solidFill>
              <a:ln w="12700">
                <a:solidFill>
                  <a:schemeClr val="tx1"/>
                </a:solidFill>
                <a:prstDash val="dash"/>
                <a:round/>
                <a:headEnd type="none" w="lg" len="lg"/>
                <a:tailEnd type="none" w="lg" len="lg"/>
              </a:ln>
              <a:effectLst/>
            </p:spPr>
            <p:txBody>
              <a:bodyPr wrap="none" anchor="ctr"/>
              <a:lstStyle/>
              <a:p>
                <a:endParaRPr lang="en-US"/>
              </a:p>
            </p:txBody>
          </p:sp>
        </p:grpSp>
        <p:sp>
          <p:nvSpPr>
            <p:cNvPr id="336956" name="Line 60"/>
            <p:cNvSpPr>
              <a:spLocks noChangeShapeType="1"/>
            </p:cNvSpPr>
            <p:nvPr/>
          </p:nvSpPr>
          <p:spPr bwMode="auto">
            <a:xfrm flipV="1">
              <a:off x="816" y="2112"/>
              <a:ext cx="0" cy="385"/>
            </a:xfrm>
            <a:prstGeom prst="line">
              <a:avLst/>
            </a:prstGeom>
            <a:noFill/>
            <a:ln w="12700">
              <a:solidFill>
                <a:schemeClr val="tx1"/>
              </a:solidFill>
              <a:round/>
              <a:headEnd type="none" w="lg" len="lg"/>
              <a:tailEnd type="none" w="lg" len="lg"/>
            </a:ln>
            <a:effectLst/>
          </p:spPr>
          <p:txBody>
            <a:bodyPr/>
            <a:lstStyle/>
            <a:p>
              <a:endParaRPr lang="en-US"/>
            </a:p>
          </p:txBody>
        </p:sp>
        <p:sp>
          <p:nvSpPr>
            <p:cNvPr id="336957" name="Line 61"/>
            <p:cNvSpPr>
              <a:spLocks noChangeShapeType="1"/>
            </p:cNvSpPr>
            <p:nvPr/>
          </p:nvSpPr>
          <p:spPr bwMode="auto">
            <a:xfrm>
              <a:off x="816" y="3025"/>
              <a:ext cx="0" cy="383"/>
            </a:xfrm>
            <a:prstGeom prst="line">
              <a:avLst/>
            </a:prstGeom>
            <a:noFill/>
            <a:ln w="12700">
              <a:solidFill>
                <a:schemeClr val="tx1"/>
              </a:solidFill>
              <a:round/>
              <a:headEnd type="none" w="lg" len="lg"/>
              <a:tailEnd type="none" w="lg" len="lg"/>
            </a:ln>
            <a:effectLst/>
          </p:spPr>
          <p:txBody>
            <a:bodyPr/>
            <a:lstStyle/>
            <a:p>
              <a:endParaRPr lang="en-US"/>
            </a:p>
          </p:txBody>
        </p:sp>
        <p:sp>
          <p:nvSpPr>
            <p:cNvPr id="336972" name="Oval 76"/>
            <p:cNvSpPr>
              <a:spLocks noChangeArrowheads="1"/>
            </p:cNvSpPr>
            <p:nvPr/>
          </p:nvSpPr>
          <p:spPr bwMode="auto">
            <a:xfrm rot="16200000">
              <a:off x="774" y="3406"/>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36973" name="Oval 77"/>
            <p:cNvSpPr>
              <a:spLocks noChangeArrowheads="1"/>
            </p:cNvSpPr>
            <p:nvPr/>
          </p:nvSpPr>
          <p:spPr bwMode="auto">
            <a:xfrm rot="16200000">
              <a:off x="774" y="2044"/>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36974" name="Line 78"/>
            <p:cNvSpPr>
              <a:spLocks noChangeShapeType="1"/>
            </p:cNvSpPr>
            <p:nvPr/>
          </p:nvSpPr>
          <p:spPr bwMode="auto">
            <a:xfrm flipV="1">
              <a:off x="1152" y="2497"/>
              <a:ext cx="0" cy="480"/>
            </a:xfrm>
            <a:prstGeom prst="line">
              <a:avLst/>
            </a:prstGeom>
            <a:noFill/>
            <a:ln w="12700">
              <a:solidFill>
                <a:schemeClr val="tx1"/>
              </a:solidFill>
              <a:round/>
              <a:headEnd type="stealth" w="lg" len="lg"/>
              <a:tailEnd type="stealth" w="lg" len="lg"/>
            </a:ln>
            <a:effectLst/>
          </p:spPr>
          <p:txBody>
            <a:bodyPr/>
            <a:lstStyle/>
            <a:p>
              <a:endParaRPr lang="en-US"/>
            </a:p>
          </p:txBody>
        </p:sp>
        <p:sp>
          <p:nvSpPr>
            <p:cNvPr id="336975" name="Text Box 79"/>
            <p:cNvSpPr txBox="1">
              <a:spLocks noChangeArrowheads="1"/>
            </p:cNvSpPr>
            <p:nvPr/>
          </p:nvSpPr>
          <p:spPr bwMode="auto">
            <a:xfrm>
              <a:off x="1152" y="2601"/>
              <a:ext cx="156" cy="231"/>
            </a:xfrm>
            <a:prstGeom prst="rect">
              <a:avLst/>
            </a:prstGeom>
            <a:noFill/>
            <a:ln w="12700">
              <a:noFill/>
              <a:miter lim="800000"/>
              <a:headEnd type="none" w="lg" len="lg"/>
              <a:tailEnd type="none" w="lg" len="lg"/>
            </a:ln>
            <a:effectLst/>
          </p:spPr>
          <p:txBody>
            <a:bodyPr wrap="none">
              <a:spAutoFit/>
            </a:bodyPr>
            <a:lstStyle/>
            <a:p>
              <a:r>
                <a:rPr lang="en-US" b="1" i="1"/>
                <a:t>l</a:t>
              </a:r>
            </a:p>
          </p:txBody>
        </p:sp>
        <p:sp>
          <p:nvSpPr>
            <p:cNvPr id="336976" name="Text Box 80"/>
            <p:cNvSpPr txBox="1">
              <a:spLocks noChangeArrowheads="1"/>
            </p:cNvSpPr>
            <p:nvPr/>
          </p:nvSpPr>
          <p:spPr bwMode="auto">
            <a:xfrm>
              <a:off x="240" y="3177"/>
              <a:ext cx="220" cy="231"/>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336977" name="Line 81"/>
            <p:cNvSpPr>
              <a:spLocks noChangeShapeType="1"/>
            </p:cNvSpPr>
            <p:nvPr/>
          </p:nvSpPr>
          <p:spPr bwMode="auto">
            <a:xfrm flipV="1">
              <a:off x="432" y="3024"/>
              <a:ext cx="186" cy="231"/>
            </a:xfrm>
            <a:prstGeom prst="line">
              <a:avLst/>
            </a:prstGeom>
            <a:noFill/>
            <a:ln w="12700">
              <a:solidFill>
                <a:schemeClr val="tx1"/>
              </a:solidFill>
              <a:round/>
              <a:headEnd type="none" w="lg" len="lg"/>
              <a:tailEnd type="stealth" w="lg" len="lg"/>
            </a:ln>
            <a:effectLst/>
          </p:spPr>
          <p:txBody>
            <a:bodyPr/>
            <a:lstStyle/>
            <a:p>
              <a:endParaRPr lang="en-US"/>
            </a:p>
          </p:txBody>
        </p:sp>
      </p:grpSp>
      <p:grpSp>
        <p:nvGrpSpPr>
          <p:cNvPr id="337026" name="Group 130"/>
          <p:cNvGrpSpPr>
            <a:grpSpLocks/>
          </p:cNvGrpSpPr>
          <p:nvPr/>
        </p:nvGrpSpPr>
        <p:grpSpPr bwMode="auto">
          <a:xfrm>
            <a:off x="7439025" y="3179763"/>
            <a:ext cx="938213" cy="1814512"/>
            <a:chOff x="1812" y="2112"/>
            <a:chExt cx="591" cy="1143"/>
          </a:xfrm>
        </p:grpSpPr>
        <p:sp>
          <p:nvSpPr>
            <p:cNvPr id="337001" name="Oval 105"/>
            <p:cNvSpPr>
              <a:spLocks noChangeArrowheads="1"/>
            </p:cNvSpPr>
            <p:nvPr/>
          </p:nvSpPr>
          <p:spPr bwMode="auto">
            <a:xfrm rot="16200000">
              <a:off x="2107" y="3190"/>
              <a:ext cx="66" cy="64"/>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337002" name="Oval 106"/>
            <p:cNvSpPr>
              <a:spLocks noChangeArrowheads="1"/>
            </p:cNvSpPr>
            <p:nvPr/>
          </p:nvSpPr>
          <p:spPr bwMode="auto">
            <a:xfrm rot="16200000">
              <a:off x="2095" y="2110"/>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cxnSp>
          <p:nvCxnSpPr>
            <p:cNvPr id="337018" name="AutoShape 122"/>
            <p:cNvCxnSpPr>
              <a:cxnSpLocks noChangeShapeType="1"/>
              <a:endCxn id="337001" idx="6"/>
            </p:cNvCxnSpPr>
            <p:nvPr/>
          </p:nvCxnSpPr>
          <p:spPr bwMode="auto">
            <a:xfrm>
              <a:off x="2137" y="2927"/>
              <a:ext cx="3" cy="262"/>
            </a:xfrm>
            <a:prstGeom prst="straightConnector1">
              <a:avLst/>
            </a:prstGeom>
            <a:noFill/>
            <a:ln w="12700">
              <a:solidFill>
                <a:schemeClr val="tx1"/>
              </a:solidFill>
              <a:round/>
              <a:headEnd type="none" w="lg" len="lg"/>
              <a:tailEnd type="none" w="lg" len="lg"/>
            </a:ln>
            <a:effectLst/>
          </p:spPr>
        </p:cxnSp>
        <p:cxnSp>
          <p:nvCxnSpPr>
            <p:cNvPr id="337019" name="AutoShape 123"/>
            <p:cNvCxnSpPr>
              <a:cxnSpLocks noChangeShapeType="1"/>
              <a:stCxn id="337002" idx="2"/>
            </p:cNvCxnSpPr>
            <p:nvPr/>
          </p:nvCxnSpPr>
          <p:spPr bwMode="auto">
            <a:xfrm>
              <a:off x="2128" y="2178"/>
              <a:ext cx="0" cy="322"/>
            </a:xfrm>
            <a:prstGeom prst="straightConnector1">
              <a:avLst/>
            </a:prstGeom>
            <a:noFill/>
            <a:ln w="12700">
              <a:solidFill>
                <a:schemeClr val="tx1"/>
              </a:solidFill>
              <a:round/>
              <a:headEnd type="none" w="lg" len="lg"/>
              <a:tailEnd type="none" w="lg" len="lg"/>
            </a:ln>
            <a:effectLst/>
          </p:spPr>
        </p:cxnSp>
        <p:grpSp>
          <p:nvGrpSpPr>
            <p:cNvPr id="337008" name="Group 112"/>
            <p:cNvGrpSpPr>
              <a:grpSpLocks/>
            </p:cNvGrpSpPr>
            <p:nvPr/>
          </p:nvGrpSpPr>
          <p:grpSpPr bwMode="auto">
            <a:xfrm rot="-10800000">
              <a:off x="2074" y="2512"/>
              <a:ext cx="112" cy="287"/>
              <a:chOff x="3450" y="2313"/>
              <a:chExt cx="111" cy="216"/>
            </a:xfrm>
          </p:grpSpPr>
          <p:sp>
            <p:nvSpPr>
              <p:cNvPr id="337009" name="Line 11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337010" name="Line 11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337011" name="Line 11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337012" name="Line 11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337013" name="Line 11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337014" name="Line 11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337015" name="Line 11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337016" name="AutoShape 120"/>
            <p:cNvCxnSpPr>
              <a:cxnSpLocks noChangeShapeType="1"/>
              <a:stCxn id="337009" idx="0"/>
            </p:cNvCxnSpPr>
            <p:nvPr/>
          </p:nvCxnSpPr>
          <p:spPr bwMode="auto">
            <a:xfrm rot="16200000" flipH="1">
              <a:off x="2073" y="2864"/>
              <a:ext cx="129" cy="0"/>
            </a:xfrm>
            <a:prstGeom prst="straightConnector1">
              <a:avLst/>
            </a:prstGeom>
            <a:noFill/>
            <a:ln w="12700">
              <a:solidFill>
                <a:schemeClr val="tx1"/>
              </a:solidFill>
              <a:round/>
              <a:headEnd type="none" w="lg" len="lg"/>
              <a:tailEnd type="none" w="lg" len="lg"/>
            </a:ln>
            <a:effectLst/>
          </p:spPr>
        </p:cxnSp>
        <p:cxnSp>
          <p:nvCxnSpPr>
            <p:cNvPr id="337020" name="AutoShape 124"/>
            <p:cNvCxnSpPr>
              <a:cxnSpLocks noChangeShapeType="1"/>
              <a:stCxn id="337011" idx="1"/>
            </p:cNvCxnSpPr>
            <p:nvPr/>
          </p:nvCxnSpPr>
          <p:spPr bwMode="auto">
            <a:xfrm flipV="1">
              <a:off x="2128" y="2416"/>
              <a:ext cx="0" cy="96"/>
            </a:xfrm>
            <a:prstGeom prst="straightConnector1">
              <a:avLst/>
            </a:prstGeom>
            <a:noFill/>
            <a:ln w="12700">
              <a:solidFill>
                <a:schemeClr val="tx1"/>
              </a:solidFill>
              <a:round/>
              <a:headEnd type="none" w="lg" len="lg"/>
              <a:tailEnd type="none" w="lg" len="lg"/>
            </a:ln>
            <a:effectLst/>
          </p:spPr>
        </p:cxnSp>
        <p:sp>
          <p:nvSpPr>
            <p:cNvPr id="337022" name="Text Box 126"/>
            <p:cNvSpPr txBox="1">
              <a:spLocks noChangeArrowheads="1"/>
            </p:cNvSpPr>
            <p:nvPr/>
          </p:nvSpPr>
          <p:spPr bwMode="auto">
            <a:xfrm>
              <a:off x="2206" y="2352"/>
              <a:ext cx="197" cy="577"/>
            </a:xfrm>
            <a:prstGeom prst="rect">
              <a:avLst/>
            </a:prstGeom>
            <a:noFill/>
            <a:ln w="12700">
              <a:noFill/>
              <a:miter lim="800000"/>
              <a:headEnd type="none" w="lg" len="lg"/>
              <a:tailEnd type="none" w="lg" len="lg"/>
            </a:ln>
            <a:effectLst/>
          </p:spPr>
          <p:txBody>
            <a:bodyPr wrap="none">
              <a:spAutoFit/>
            </a:bodyPr>
            <a:lstStyle/>
            <a:p>
              <a:r>
                <a:rPr lang="en-US"/>
                <a:t>+</a:t>
              </a:r>
            </a:p>
            <a:p>
              <a:r>
                <a:rPr lang="en-US" b="1"/>
                <a:t>v</a:t>
              </a:r>
            </a:p>
            <a:p>
              <a:r>
                <a:rPr lang="en-US"/>
                <a:t>_</a:t>
              </a:r>
            </a:p>
          </p:txBody>
        </p:sp>
        <p:sp>
          <p:nvSpPr>
            <p:cNvPr id="337023" name="Text Box 127"/>
            <p:cNvSpPr txBox="1">
              <a:spLocks noChangeArrowheads="1"/>
            </p:cNvSpPr>
            <p:nvPr/>
          </p:nvSpPr>
          <p:spPr bwMode="auto">
            <a:xfrm>
              <a:off x="1844" y="2553"/>
              <a:ext cx="220" cy="231"/>
            </a:xfrm>
            <a:prstGeom prst="rect">
              <a:avLst/>
            </a:prstGeom>
            <a:noFill/>
            <a:ln w="12700">
              <a:noFill/>
              <a:miter lim="800000"/>
              <a:headEnd type="none" w="lg" len="lg"/>
              <a:tailEnd type="none" w="lg" len="lg"/>
            </a:ln>
            <a:effectLst/>
          </p:spPr>
          <p:txBody>
            <a:bodyPr wrap="none">
              <a:spAutoFit/>
            </a:bodyPr>
            <a:lstStyle/>
            <a:p>
              <a:r>
                <a:rPr lang="en-US" b="1"/>
                <a:t>R</a:t>
              </a:r>
            </a:p>
          </p:txBody>
        </p:sp>
        <p:sp>
          <p:nvSpPr>
            <p:cNvPr id="337024" name="Line 128"/>
            <p:cNvSpPr>
              <a:spLocks noChangeShapeType="1"/>
            </p:cNvSpPr>
            <p:nvPr/>
          </p:nvSpPr>
          <p:spPr bwMode="auto">
            <a:xfrm>
              <a:off x="2016" y="2178"/>
              <a:ext cx="0" cy="271"/>
            </a:xfrm>
            <a:prstGeom prst="line">
              <a:avLst/>
            </a:prstGeom>
            <a:noFill/>
            <a:ln w="12700">
              <a:solidFill>
                <a:schemeClr val="tx1"/>
              </a:solidFill>
              <a:round/>
              <a:headEnd type="none" w="lg" len="lg"/>
              <a:tailEnd type="stealth" w="lg" len="lg"/>
            </a:ln>
            <a:effectLst/>
          </p:spPr>
          <p:txBody>
            <a:bodyPr/>
            <a:lstStyle/>
            <a:p>
              <a:endParaRPr lang="en-US"/>
            </a:p>
          </p:txBody>
        </p:sp>
        <p:sp>
          <p:nvSpPr>
            <p:cNvPr id="337025" name="Text Box 129"/>
            <p:cNvSpPr txBox="1">
              <a:spLocks noChangeArrowheads="1"/>
            </p:cNvSpPr>
            <p:nvPr/>
          </p:nvSpPr>
          <p:spPr bwMode="auto">
            <a:xfrm>
              <a:off x="1812" y="2184"/>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graphicFrame>
        <p:nvGraphicFramePr>
          <p:cNvPr id="337027" name="Object 131"/>
          <p:cNvGraphicFramePr>
            <a:graphicFrameLocks noChangeAspect="1"/>
          </p:cNvGraphicFramePr>
          <p:nvPr>
            <p:ph sz="half" idx="2"/>
          </p:nvPr>
        </p:nvGraphicFramePr>
        <p:xfrm>
          <a:off x="3783013" y="3984625"/>
          <a:ext cx="3074987" cy="1273175"/>
        </p:xfrm>
        <a:graphic>
          <a:graphicData uri="http://schemas.openxmlformats.org/presentationml/2006/ole">
            <p:oleObj spid="_x0000_s337027" name="Equation" r:id="rId3" imgW="1473120" imgH="609480" progId="Equation.3">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Date Placeholder 5"/>
          <p:cNvSpPr>
            <a:spLocks noGrp="1"/>
          </p:cNvSpPr>
          <p:nvPr>
            <p:ph type="dt" sz="half" idx="10"/>
          </p:nvPr>
        </p:nvSpPr>
        <p:spPr/>
        <p:txBody>
          <a:bodyPr/>
          <a:lstStyle/>
          <a:p>
            <a:r>
              <a:rPr lang="en-US"/>
              <a:t>ECEN 301</a:t>
            </a:r>
          </a:p>
        </p:txBody>
      </p:sp>
      <p:sp>
        <p:nvSpPr>
          <p:cNvPr id="80" name="Footer Placeholder 6"/>
          <p:cNvSpPr>
            <a:spLocks noGrp="1"/>
          </p:cNvSpPr>
          <p:nvPr>
            <p:ph type="ftr" sz="quarter" idx="11"/>
          </p:nvPr>
        </p:nvSpPr>
        <p:spPr/>
        <p:txBody>
          <a:bodyPr/>
          <a:lstStyle/>
          <a:p>
            <a:r>
              <a:rPr lang="en-US"/>
              <a:t>Discussion #4 – Ohm’s Law</a:t>
            </a:r>
          </a:p>
        </p:txBody>
      </p:sp>
      <p:sp>
        <p:nvSpPr>
          <p:cNvPr id="81" name="Slide Number Placeholder 7"/>
          <p:cNvSpPr>
            <a:spLocks noGrp="1"/>
          </p:cNvSpPr>
          <p:nvPr>
            <p:ph type="sldNum" sz="quarter" idx="12"/>
          </p:nvPr>
        </p:nvSpPr>
        <p:spPr/>
        <p:txBody>
          <a:bodyPr/>
          <a:lstStyle/>
          <a:p>
            <a:pPr lvl="1"/>
            <a:fld id="{DD4A4BE2-588E-43AC-BAC1-35680F790849}" type="slidenum">
              <a:rPr lang="en-US"/>
              <a:pPr lvl="1"/>
              <a:t>7</a:t>
            </a:fld>
            <a:endParaRPr lang="en-US"/>
          </a:p>
        </p:txBody>
      </p:sp>
      <p:sp>
        <p:nvSpPr>
          <p:cNvPr id="345090" name="Rectangle 2"/>
          <p:cNvSpPr>
            <a:spLocks noGrp="1" noChangeArrowheads="1"/>
          </p:cNvSpPr>
          <p:nvPr>
            <p:ph type="title"/>
          </p:nvPr>
        </p:nvSpPr>
        <p:spPr/>
        <p:txBody>
          <a:bodyPr/>
          <a:lstStyle/>
          <a:p>
            <a:r>
              <a:rPr lang="en-US"/>
              <a:t>Resistance</a:t>
            </a:r>
          </a:p>
        </p:txBody>
      </p:sp>
      <p:sp>
        <p:nvSpPr>
          <p:cNvPr id="345091" name="Rectangle 3"/>
          <p:cNvSpPr>
            <a:spLocks noGrp="1" noChangeArrowheads="1"/>
          </p:cNvSpPr>
          <p:nvPr>
            <p:ph type="body" sz="half" idx="1"/>
          </p:nvPr>
        </p:nvSpPr>
        <p:spPr>
          <a:xfrm>
            <a:off x="406400" y="1333500"/>
            <a:ext cx="8204200" cy="1104900"/>
          </a:xfrm>
        </p:spPr>
        <p:txBody>
          <a:bodyPr/>
          <a:lstStyle/>
          <a:p>
            <a:r>
              <a:rPr lang="en-US" sz="2800"/>
              <a:t>Common resistors are made of cylindrical sections of carbon (resistivity </a:t>
            </a:r>
            <a:r>
              <a:rPr lang="el-GR" sz="2800" b="1">
                <a:cs typeface="Times New Roman" pitchFamily="18" charset="0"/>
              </a:rPr>
              <a:t>ρ</a:t>
            </a:r>
            <a:r>
              <a:rPr lang="en-US" sz="2800">
                <a:cs typeface="Times New Roman" pitchFamily="18" charset="0"/>
              </a:rPr>
              <a:t> = 3.5x10</a:t>
            </a:r>
            <a:r>
              <a:rPr lang="en-US" sz="2800" baseline="30000">
                <a:cs typeface="Times New Roman" pitchFamily="18" charset="0"/>
              </a:rPr>
              <a:t>-5</a:t>
            </a:r>
            <a:r>
              <a:rPr lang="el-GR" sz="2800" b="1"/>
              <a:t>Ω</a:t>
            </a:r>
            <a:r>
              <a:rPr lang="en-US" sz="2800" b="1"/>
              <a:t>-m</a:t>
            </a:r>
            <a:r>
              <a:rPr lang="en-US" sz="2800"/>
              <a:t>) </a:t>
            </a:r>
          </a:p>
        </p:txBody>
      </p:sp>
      <p:graphicFrame>
        <p:nvGraphicFramePr>
          <p:cNvPr id="345120" name="Object 32"/>
          <p:cNvGraphicFramePr>
            <a:graphicFrameLocks noChangeAspect="1"/>
          </p:cNvGraphicFramePr>
          <p:nvPr>
            <p:ph sz="quarter" idx="3"/>
          </p:nvPr>
        </p:nvGraphicFramePr>
        <p:xfrm>
          <a:off x="955675" y="4005263"/>
          <a:ext cx="4044950" cy="523875"/>
        </p:xfrm>
        <a:graphic>
          <a:graphicData uri="http://schemas.openxmlformats.org/presentationml/2006/ole">
            <p:oleObj spid="_x0000_s345120" name="Equation" r:id="rId3" imgW="1765080" imgH="228600" progId="Equation.3">
              <p:embed/>
            </p:oleObj>
          </a:graphicData>
        </a:graphic>
      </p:graphicFrame>
      <p:grpSp>
        <p:nvGrpSpPr>
          <p:cNvPr id="345117" name="Group 29"/>
          <p:cNvGrpSpPr>
            <a:grpSpLocks/>
          </p:cNvGrpSpPr>
          <p:nvPr/>
        </p:nvGrpSpPr>
        <p:grpSpPr bwMode="auto">
          <a:xfrm>
            <a:off x="1622425" y="2403475"/>
            <a:ext cx="5083175" cy="1254125"/>
            <a:chOff x="1248" y="2198"/>
            <a:chExt cx="3202" cy="790"/>
          </a:xfrm>
        </p:grpSpPr>
        <p:grpSp>
          <p:nvGrpSpPr>
            <p:cNvPr id="345111" name="Group 23"/>
            <p:cNvGrpSpPr>
              <a:grpSpLocks/>
            </p:cNvGrpSpPr>
            <p:nvPr/>
          </p:nvGrpSpPr>
          <p:grpSpPr bwMode="auto">
            <a:xfrm>
              <a:off x="1248" y="2448"/>
              <a:ext cx="3202" cy="540"/>
              <a:chOff x="1550" y="2586"/>
              <a:chExt cx="3202" cy="540"/>
            </a:xfrm>
          </p:grpSpPr>
          <p:sp>
            <p:nvSpPr>
              <p:cNvPr id="345092" name="Oval 4"/>
              <p:cNvSpPr>
                <a:spLocks noChangeArrowheads="1"/>
              </p:cNvSpPr>
              <p:nvPr/>
            </p:nvSpPr>
            <p:spPr bwMode="auto">
              <a:xfrm>
                <a:off x="3888" y="2592"/>
                <a:ext cx="192" cy="528"/>
              </a:xfrm>
              <a:prstGeom prst="ellipse">
                <a:avLst/>
              </a:prstGeom>
              <a:solidFill>
                <a:srgbClr val="ACA964">
                  <a:alpha val="50000"/>
                </a:srgbClr>
              </a:solidFill>
              <a:ln w="12700">
                <a:solidFill>
                  <a:schemeClr val="tx1"/>
                </a:solidFill>
                <a:round/>
                <a:headEnd type="none" w="lg" len="lg"/>
                <a:tailEnd type="none" w="lg" len="lg"/>
              </a:ln>
              <a:effectLst/>
            </p:spPr>
            <p:txBody>
              <a:bodyPr wrap="none" anchor="ctr"/>
              <a:lstStyle/>
              <a:p>
                <a:endParaRPr lang="en-US"/>
              </a:p>
            </p:txBody>
          </p:sp>
          <p:sp>
            <p:nvSpPr>
              <p:cNvPr id="345093" name="Arc 5"/>
              <p:cNvSpPr>
                <a:spLocks/>
              </p:cNvSpPr>
              <p:nvPr/>
            </p:nvSpPr>
            <p:spPr bwMode="auto">
              <a:xfrm flipH="1">
                <a:off x="3552"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45094" name="Arc 6"/>
              <p:cNvSpPr>
                <a:spLocks/>
              </p:cNvSpPr>
              <p:nvPr/>
            </p:nvSpPr>
            <p:spPr bwMode="auto">
              <a:xfrm flipH="1">
                <a:off x="3465"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45095" name="Arc 7"/>
              <p:cNvSpPr>
                <a:spLocks/>
              </p:cNvSpPr>
              <p:nvPr/>
            </p:nvSpPr>
            <p:spPr bwMode="auto">
              <a:xfrm flipH="1">
                <a:off x="3307"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45096" name="Arc 8"/>
              <p:cNvSpPr>
                <a:spLocks/>
              </p:cNvSpPr>
              <p:nvPr/>
            </p:nvSpPr>
            <p:spPr bwMode="auto">
              <a:xfrm flipH="1">
                <a:off x="3220"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45097" name="Arc 9"/>
              <p:cNvSpPr>
                <a:spLocks/>
              </p:cNvSpPr>
              <p:nvPr/>
            </p:nvSpPr>
            <p:spPr bwMode="auto">
              <a:xfrm flipH="1">
                <a:off x="3063"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45098" name="Arc 10"/>
              <p:cNvSpPr>
                <a:spLocks/>
              </p:cNvSpPr>
              <p:nvPr/>
            </p:nvSpPr>
            <p:spPr bwMode="auto">
              <a:xfrm flipH="1">
                <a:off x="2976"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45099" name="Arc 11"/>
              <p:cNvSpPr>
                <a:spLocks/>
              </p:cNvSpPr>
              <p:nvPr/>
            </p:nvSpPr>
            <p:spPr bwMode="auto">
              <a:xfrm flipH="1">
                <a:off x="3704"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45100" name="Arc 12"/>
              <p:cNvSpPr>
                <a:spLocks/>
              </p:cNvSpPr>
              <p:nvPr/>
            </p:nvSpPr>
            <p:spPr bwMode="auto">
              <a:xfrm flipH="1">
                <a:off x="3791"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45101" name="Line 13"/>
              <p:cNvSpPr>
                <a:spLocks noChangeShapeType="1"/>
              </p:cNvSpPr>
              <p:nvPr/>
            </p:nvSpPr>
            <p:spPr bwMode="auto">
              <a:xfrm flipH="1" flipV="1">
                <a:off x="2400" y="3120"/>
                <a:ext cx="1580" cy="1"/>
              </a:xfrm>
              <a:prstGeom prst="line">
                <a:avLst/>
              </a:prstGeom>
              <a:noFill/>
              <a:ln w="12700">
                <a:solidFill>
                  <a:schemeClr val="tx1"/>
                </a:solidFill>
                <a:round/>
                <a:headEnd type="none" w="lg" len="lg"/>
                <a:tailEnd type="none" w="lg" len="lg"/>
              </a:ln>
              <a:effectLst/>
            </p:spPr>
            <p:txBody>
              <a:bodyPr/>
              <a:lstStyle/>
              <a:p>
                <a:endParaRPr lang="en-US"/>
              </a:p>
            </p:txBody>
          </p:sp>
          <p:sp>
            <p:nvSpPr>
              <p:cNvPr id="345102" name="Line 14"/>
              <p:cNvSpPr>
                <a:spLocks noChangeShapeType="1"/>
              </p:cNvSpPr>
              <p:nvPr/>
            </p:nvSpPr>
            <p:spPr bwMode="auto">
              <a:xfrm flipH="1" flipV="1">
                <a:off x="2404" y="2591"/>
                <a:ext cx="1580" cy="1"/>
              </a:xfrm>
              <a:prstGeom prst="line">
                <a:avLst/>
              </a:prstGeom>
              <a:noFill/>
              <a:ln w="12700">
                <a:solidFill>
                  <a:schemeClr val="tx1"/>
                </a:solidFill>
                <a:round/>
                <a:headEnd type="none" w="lg" len="lg"/>
                <a:tailEnd type="none" w="lg" len="lg"/>
              </a:ln>
              <a:effectLst/>
            </p:spPr>
            <p:txBody>
              <a:bodyPr/>
              <a:lstStyle/>
              <a:p>
                <a:endParaRPr lang="en-US"/>
              </a:p>
            </p:txBody>
          </p:sp>
          <p:sp>
            <p:nvSpPr>
              <p:cNvPr id="345103" name="Arc 15"/>
              <p:cNvSpPr>
                <a:spLocks/>
              </p:cNvSpPr>
              <p:nvPr/>
            </p:nvSpPr>
            <p:spPr bwMode="auto">
              <a:xfrm flipH="1">
                <a:off x="2322" y="2591"/>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45105" name="Freeform 17"/>
              <p:cNvSpPr>
                <a:spLocks/>
              </p:cNvSpPr>
              <p:nvPr/>
            </p:nvSpPr>
            <p:spPr bwMode="auto">
              <a:xfrm>
                <a:off x="2976" y="2590"/>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8495A9"/>
              </a:solidFill>
              <a:ln w="12700" cap="flat" cmpd="sng">
                <a:solidFill>
                  <a:schemeClr val="tx1"/>
                </a:solidFill>
                <a:prstDash val="solid"/>
                <a:round/>
                <a:headEnd type="none" w="lg" len="lg"/>
                <a:tailEnd type="none" w="lg" len="lg"/>
              </a:ln>
              <a:effectLst/>
            </p:spPr>
            <p:txBody>
              <a:bodyPr/>
              <a:lstStyle/>
              <a:p>
                <a:endParaRPr lang="en-US"/>
              </a:p>
            </p:txBody>
          </p:sp>
          <p:sp>
            <p:nvSpPr>
              <p:cNvPr id="345106" name="Freeform 18"/>
              <p:cNvSpPr>
                <a:spLocks/>
              </p:cNvSpPr>
              <p:nvPr/>
            </p:nvSpPr>
            <p:spPr bwMode="auto">
              <a:xfrm>
                <a:off x="3216" y="2592"/>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8495A9"/>
              </a:solidFill>
              <a:ln w="12700" cap="flat" cmpd="sng">
                <a:solidFill>
                  <a:schemeClr val="tx1"/>
                </a:solidFill>
                <a:prstDash val="solid"/>
                <a:round/>
                <a:headEnd type="none" w="lg" len="lg"/>
                <a:tailEnd type="none" w="lg" len="lg"/>
              </a:ln>
              <a:effectLst/>
            </p:spPr>
            <p:txBody>
              <a:bodyPr/>
              <a:lstStyle/>
              <a:p>
                <a:endParaRPr lang="en-US"/>
              </a:p>
            </p:txBody>
          </p:sp>
          <p:sp>
            <p:nvSpPr>
              <p:cNvPr id="345107" name="Freeform 19"/>
              <p:cNvSpPr>
                <a:spLocks/>
              </p:cNvSpPr>
              <p:nvPr/>
            </p:nvSpPr>
            <p:spPr bwMode="auto">
              <a:xfrm>
                <a:off x="3465" y="2592"/>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8495A9"/>
              </a:solidFill>
              <a:ln w="12700" cap="flat" cmpd="sng">
                <a:solidFill>
                  <a:schemeClr val="tx1"/>
                </a:solidFill>
                <a:prstDash val="solid"/>
                <a:round/>
                <a:headEnd type="none" w="lg" len="lg"/>
                <a:tailEnd type="none" w="lg" len="lg"/>
              </a:ln>
              <a:effectLst/>
            </p:spPr>
            <p:txBody>
              <a:bodyPr/>
              <a:lstStyle/>
              <a:p>
                <a:endParaRPr lang="en-US"/>
              </a:p>
            </p:txBody>
          </p:sp>
          <p:sp>
            <p:nvSpPr>
              <p:cNvPr id="345108" name="Freeform 20"/>
              <p:cNvSpPr>
                <a:spLocks/>
              </p:cNvSpPr>
              <p:nvPr/>
            </p:nvSpPr>
            <p:spPr bwMode="auto">
              <a:xfrm>
                <a:off x="3705" y="2586"/>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8495A9"/>
              </a:solidFill>
              <a:ln w="12700" cap="flat" cmpd="sng">
                <a:solidFill>
                  <a:schemeClr val="tx1"/>
                </a:solidFill>
                <a:prstDash val="solid"/>
                <a:round/>
                <a:headEnd type="none" w="lg" len="lg"/>
                <a:tailEnd type="none" w="lg" len="lg"/>
              </a:ln>
              <a:effectLst/>
            </p:spPr>
            <p:txBody>
              <a:bodyPr/>
              <a:lstStyle/>
              <a:p>
                <a:endParaRPr lang="en-US"/>
              </a:p>
            </p:txBody>
          </p:sp>
          <p:sp>
            <p:nvSpPr>
              <p:cNvPr id="345109" name="Line 21"/>
              <p:cNvSpPr>
                <a:spLocks noChangeShapeType="1"/>
              </p:cNvSpPr>
              <p:nvPr/>
            </p:nvSpPr>
            <p:spPr bwMode="auto">
              <a:xfrm>
                <a:off x="3980" y="2862"/>
                <a:ext cx="772" cy="0"/>
              </a:xfrm>
              <a:prstGeom prst="line">
                <a:avLst/>
              </a:prstGeom>
              <a:noFill/>
              <a:ln w="76200">
                <a:solidFill>
                  <a:schemeClr val="bg2"/>
                </a:solidFill>
                <a:round/>
                <a:headEnd type="none" w="lg" len="lg"/>
                <a:tailEnd type="none" w="lg" len="lg"/>
              </a:ln>
              <a:effectLst/>
            </p:spPr>
            <p:txBody>
              <a:bodyPr/>
              <a:lstStyle/>
              <a:p>
                <a:endParaRPr lang="en-US"/>
              </a:p>
            </p:txBody>
          </p:sp>
          <p:sp>
            <p:nvSpPr>
              <p:cNvPr id="345110" name="Line 22"/>
              <p:cNvSpPr>
                <a:spLocks noChangeShapeType="1"/>
              </p:cNvSpPr>
              <p:nvPr/>
            </p:nvSpPr>
            <p:spPr bwMode="auto">
              <a:xfrm>
                <a:off x="1550" y="2862"/>
                <a:ext cx="772" cy="0"/>
              </a:xfrm>
              <a:prstGeom prst="line">
                <a:avLst/>
              </a:prstGeom>
              <a:noFill/>
              <a:ln w="76200">
                <a:solidFill>
                  <a:schemeClr val="bg2"/>
                </a:solidFill>
                <a:round/>
                <a:headEnd type="none" w="lg" len="lg"/>
                <a:tailEnd type="none" w="lg" len="lg"/>
              </a:ln>
              <a:effectLst/>
            </p:spPr>
            <p:txBody>
              <a:bodyPr/>
              <a:lstStyle/>
              <a:p>
                <a:endParaRPr lang="en-US"/>
              </a:p>
            </p:txBody>
          </p:sp>
        </p:grpSp>
        <p:sp>
          <p:nvSpPr>
            <p:cNvPr id="345112" name="Text Box 24"/>
            <p:cNvSpPr txBox="1">
              <a:spLocks noChangeArrowheads="1"/>
            </p:cNvSpPr>
            <p:nvPr/>
          </p:nvSpPr>
          <p:spPr bwMode="auto">
            <a:xfrm>
              <a:off x="2633"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4</a:t>
              </a:r>
            </a:p>
          </p:txBody>
        </p:sp>
        <p:sp>
          <p:nvSpPr>
            <p:cNvPr id="345114" name="Text Box 26"/>
            <p:cNvSpPr txBox="1">
              <a:spLocks noChangeArrowheads="1"/>
            </p:cNvSpPr>
            <p:nvPr/>
          </p:nvSpPr>
          <p:spPr bwMode="auto">
            <a:xfrm>
              <a:off x="2880"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3</a:t>
              </a:r>
            </a:p>
          </p:txBody>
        </p:sp>
        <p:sp>
          <p:nvSpPr>
            <p:cNvPr id="345115" name="Text Box 27"/>
            <p:cNvSpPr txBox="1">
              <a:spLocks noChangeArrowheads="1"/>
            </p:cNvSpPr>
            <p:nvPr/>
          </p:nvSpPr>
          <p:spPr bwMode="auto">
            <a:xfrm>
              <a:off x="3151"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2</a:t>
              </a:r>
            </a:p>
          </p:txBody>
        </p:sp>
        <p:sp>
          <p:nvSpPr>
            <p:cNvPr id="345116" name="Text Box 28"/>
            <p:cNvSpPr txBox="1">
              <a:spLocks noChangeArrowheads="1"/>
            </p:cNvSpPr>
            <p:nvPr/>
          </p:nvSpPr>
          <p:spPr bwMode="auto">
            <a:xfrm>
              <a:off x="3391"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1</a:t>
              </a:r>
            </a:p>
          </p:txBody>
        </p:sp>
      </p:grpSp>
      <p:graphicFrame>
        <p:nvGraphicFramePr>
          <p:cNvPr id="345122" name="Object 34"/>
          <p:cNvGraphicFramePr>
            <a:graphicFrameLocks noChangeAspect="1"/>
          </p:cNvGraphicFramePr>
          <p:nvPr/>
        </p:nvGraphicFramePr>
        <p:xfrm>
          <a:off x="955675" y="4689475"/>
          <a:ext cx="4424363" cy="495300"/>
        </p:xfrm>
        <a:graphic>
          <a:graphicData uri="http://schemas.openxmlformats.org/presentationml/2006/ole">
            <p:oleObj spid="_x0000_s345122" name="Equation" r:id="rId4" imgW="1930320" imgH="215640" progId="Equation.3">
              <p:embed/>
            </p:oleObj>
          </a:graphicData>
        </a:graphic>
      </p:graphicFrame>
      <p:graphicFrame>
        <p:nvGraphicFramePr>
          <p:cNvPr id="345246" name="Group 158"/>
          <p:cNvGraphicFramePr>
            <a:graphicFrameLocks noGrp="1"/>
          </p:cNvGraphicFramePr>
          <p:nvPr>
            <p:ph sz="quarter" idx="2"/>
          </p:nvPr>
        </p:nvGraphicFramePr>
        <p:xfrm>
          <a:off x="5638800" y="3810000"/>
          <a:ext cx="3505200" cy="2346960"/>
        </p:xfrm>
        <a:graphic>
          <a:graphicData uri="http://schemas.openxmlformats.org/drawingml/2006/table">
            <a:tbl>
              <a:tblPr/>
              <a:tblGrid>
                <a:gridCol w="876300"/>
                <a:gridCol w="933450"/>
                <a:gridCol w="704850"/>
                <a:gridCol w="9906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cap="flat">
                      <a:noFill/>
                    </a:lnL>
                    <a:lnR>
                      <a:noFill/>
                    </a:lnR>
                    <a:lnT cap="fla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0</a:t>
                      </a: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Blue</a:t>
                      </a:r>
                    </a:p>
                  </a:txBody>
                  <a:tcPr horzOverflow="overflow">
                    <a:lnL>
                      <a:noFill/>
                    </a:lnL>
                    <a:lnR>
                      <a:noFill/>
                    </a:lnR>
                    <a:lnT cap="flat">
                      <a:noFill/>
                    </a:lnT>
                    <a:lnB>
                      <a:noFill/>
                    </a:lnB>
                    <a:lnTlToBr>
                      <a:noFill/>
                    </a:lnTlToBr>
                    <a:lnBlToTr>
                      <a:noFill/>
                    </a:lnBlToTr>
                    <a:solidFill>
                      <a:schemeClr val="tx1"/>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6</a:t>
                      </a:r>
                    </a:p>
                  </a:txBody>
                  <a:tcPr horzOverflow="overflow">
                    <a:lnL>
                      <a:noFill/>
                    </a:lnL>
                    <a:lnR cap="flat">
                      <a:noFill/>
                    </a:lnR>
                    <a:lnT cap="fla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brown</a:t>
                      </a:r>
                    </a:p>
                  </a:txBody>
                  <a:tcPr horzOverflow="overflow">
                    <a:lnL cap="flat">
                      <a:noFill/>
                    </a:lnL>
                    <a:lnR>
                      <a:noFill/>
                    </a:lnR>
                    <a:lnT>
                      <a:noFill/>
                    </a:lnT>
                    <a:lnB>
                      <a:noFill/>
                    </a:lnB>
                    <a:lnTlToBr>
                      <a:noFill/>
                    </a:lnTlToBr>
                    <a:lnBlToTr>
                      <a:noFill/>
                    </a:lnBlToTr>
                    <a:solidFill>
                      <a:srgbClr val="996633"/>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1 (1%)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violet</a:t>
                      </a:r>
                    </a:p>
                  </a:txBody>
                  <a:tcPr horzOverflow="overflow">
                    <a:lnL>
                      <a:noFill/>
                    </a:lnL>
                    <a:lnR>
                      <a:noFill/>
                    </a:lnR>
                    <a:lnT>
                      <a:noFill/>
                    </a:lnT>
                    <a:lnB>
                      <a:noFill/>
                    </a:lnB>
                    <a:lnTlToBr>
                      <a:noFill/>
                    </a:lnTlToBr>
                    <a:lnBlToTr>
                      <a:noFill/>
                    </a:lnBlToTr>
                    <a:solidFill>
                      <a:srgbClr val="80008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7</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red</a:t>
                      </a:r>
                    </a:p>
                  </a:txBody>
                  <a:tcPr horzOverflow="overflow">
                    <a:lnL cap="flat">
                      <a:noFill/>
                    </a:lnL>
                    <a:lnR>
                      <a:noFill/>
                    </a:lnR>
                    <a:lnT>
                      <a:noFill/>
                    </a:lnT>
                    <a:lnB>
                      <a:noFill/>
                    </a:lnB>
                    <a:lnTlToBr>
                      <a:noFill/>
                    </a:lnTlToBr>
                    <a:lnBlToTr>
                      <a:noFill/>
                    </a:lnBlToTr>
                    <a:solidFill>
                      <a:srgbClr val="8000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 (2%)</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gray</a:t>
                      </a:r>
                    </a:p>
                  </a:txBody>
                  <a:tcPr horzOverflow="overflow">
                    <a:lnL>
                      <a:noFill/>
                    </a:lnL>
                    <a:lnR>
                      <a:noFill/>
                    </a:lnR>
                    <a:lnT>
                      <a:noFill/>
                    </a:lnT>
                    <a:lnB>
                      <a:noFill/>
                    </a:lnB>
                    <a:lnTlToBr>
                      <a:noFill/>
                    </a:lnTlToBr>
                    <a:lnBlToTr>
                      <a:noFill/>
                    </a:lnBlToTr>
                    <a:solidFill>
                      <a:srgbClr val="777777"/>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8</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orange</a:t>
                      </a:r>
                    </a:p>
                  </a:txBody>
                  <a:tcPr horzOverflow="overflow">
                    <a:lnL cap="flat">
                      <a:noFill/>
                    </a:lnL>
                    <a:lnR>
                      <a:noFill/>
                    </a:lnR>
                    <a:lnT>
                      <a:noFill/>
                    </a:lnT>
                    <a:lnB>
                      <a:noFill/>
                    </a:lnB>
                    <a:lnTlToBr>
                      <a:noFill/>
                    </a:lnTlToBr>
                    <a:lnBlToTr>
                      <a:noFill/>
                    </a:lnBlToTr>
                    <a:solidFill>
                      <a:srgbClr val="FF99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3</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white</a:t>
                      </a: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9</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cap="flat">
                      <a:noFill/>
                    </a:lnL>
                    <a:lnR>
                      <a:noFill/>
                    </a:lnR>
                    <a:lnT>
                      <a:noFill/>
                    </a:lnT>
                    <a:lnB>
                      <a:noFill/>
                    </a:lnB>
                    <a:lnTlToBr>
                      <a:noFill/>
                    </a:lnTlToBr>
                    <a:lnBlToTr>
                      <a:noFill/>
                    </a:lnBlToTr>
                    <a:solidFill>
                      <a:srgbClr val="FFFF66"/>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4</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silver</a:t>
                      </a:r>
                    </a:p>
                  </a:txBody>
                  <a:tcPr horzOverflow="overflow">
                    <a:lnL>
                      <a:noFill/>
                    </a:lnL>
                    <a:lnR>
                      <a:noFill/>
                    </a:lnR>
                    <a:lnT>
                      <a:noFill/>
                    </a:lnT>
                    <a:lnB>
                      <a:noFill/>
                    </a:lnB>
                    <a:lnTlToBr>
                      <a:noFill/>
                    </a:lnTlToBr>
                    <a:lnBlToTr>
                      <a:noFill/>
                    </a:lnBlToTr>
                    <a:solidFill>
                      <a:srgbClr val="75818B"/>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 (10%)</a:t>
                      </a:r>
                    </a:p>
                  </a:txBody>
                  <a:tcPr horzOverflow="overflow">
                    <a:lnL>
                      <a:noFill/>
                    </a:lnL>
                    <a:lnR cap="flat">
                      <a:noFill/>
                    </a:lnR>
                    <a:lnT>
                      <a:noFill/>
                    </a:lnT>
                    <a:lnB>
                      <a:noFill/>
                    </a:lnB>
                    <a:lnTlToBr>
                      <a:noFill/>
                    </a:lnTlToBr>
                    <a:lnBlToTr>
                      <a:noFill/>
                    </a:lnBlToTr>
                    <a:noFill/>
                  </a:tcPr>
                </a:tc>
              </a:tr>
              <a:tr h="334963">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green</a:t>
                      </a:r>
                    </a:p>
                  </a:txBody>
                  <a:tcPr horzOverflow="overflow">
                    <a:lnL cap="flat">
                      <a:noFill/>
                    </a:lnL>
                    <a:lnR>
                      <a:noFill/>
                    </a:lnR>
                    <a:lnT>
                      <a:noFill/>
                    </a:lnT>
                    <a:lnB>
                      <a:noFill/>
                    </a:lnB>
                    <a:lnTlToBr>
                      <a:noFill/>
                    </a:lnTlToBr>
                    <a:lnBlToTr>
                      <a:noFill/>
                    </a:lnBlToTr>
                    <a:solidFill>
                      <a:srgbClr val="0066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5</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gold</a:t>
                      </a:r>
                    </a:p>
                  </a:txBody>
                  <a:tcPr horzOverflow="overflow">
                    <a:lnL>
                      <a:noFill/>
                    </a:lnL>
                    <a:lnR>
                      <a:noFill/>
                    </a:lnR>
                    <a:lnT>
                      <a:noFill/>
                    </a:lnT>
                    <a:lnB>
                      <a:noFill/>
                    </a:lnB>
                    <a:lnTlToBr>
                      <a:noFill/>
                    </a:lnTlToBr>
                    <a:lnBlToTr>
                      <a:noFill/>
                    </a:lnBlToTr>
                    <a:solidFill>
                      <a:srgbClr val="ACA964"/>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-1 (5%)</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1600" b="0" i="0" u="none" strike="noStrike" cap="none" normalizeH="0" baseline="0" smtClean="0">
                        <a:ln>
                          <a:noFill/>
                        </a:ln>
                        <a:solidFill>
                          <a:srgbClr val="FFFFFF"/>
                        </a:solidFill>
                        <a:effectLst/>
                        <a:latin typeface="Times New Roman" pitchFamily="18"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1600" b="1" i="0" u="none" strike="noStrike" cap="none" normalizeH="0" baseline="0" smtClean="0">
                        <a:ln>
                          <a:noFill/>
                        </a:ln>
                        <a:solidFill>
                          <a:schemeClr val="bg2"/>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None</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(20%)</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Date Placeholder 3"/>
          <p:cNvSpPr>
            <a:spLocks noGrp="1"/>
          </p:cNvSpPr>
          <p:nvPr>
            <p:ph type="dt" sz="half" idx="10"/>
          </p:nvPr>
        </p:nvSpPr>
        <p:spPr/>
        <p:txBody>
          <a:bodyPr/>
          <a:lstStyle/>
          <a:p>
            <a:r>
              <a:rPr lang="en-US"/>
              <a:t>ECEN 301</a:t>
            </a:r>
          </a:p>
        </p:txBody>
      </p:sp>
      <p:sp>
        <p:nvSpPr>
          <p:cNvPr id="202" name="Footer Placeholder 4"/>
          <p:cNvSpPr>
            <a:spLocks noGrp="1"/>
          </p:cNvSpPr>
          <p:nvPr>
            <p:ph type="ftr" sz="quarter" idx="11"/>
          </p:nvPr>
        </p:nvSpPr>
        <p:spPr/>
        <p:txBody>
          <a:bodyPr/>
          <a:lstStyle/>
          <a:p>
            <a:r>
              <a:rPr lang="en-US"/>
              <a:t>Discussion #4 – Ohm’s Law</a:t>
            </a:r>
          </a:p>
        </p:txBody>
      </p:sp>
      <p:sp>
        <p:nvSpPr>
          <p:cNvPr id="203" name="Slide Number Placeholder 5"/>
          <p:cNvSpPr>
            <a:spLocks noGrp="1"/>
          </p:cNvSpPr>
          <p:nvPr>
            <p:ph type="sldNum" sz="quarter" idx="12"/>
          </p:nvPr>
        </p:nvSpPr>
        <p:spPr/>
        <p:txBody>
          <a:bodyPr/>
          <a:lstStyle/>
          <a:p>
            <a:pPr lvl="1"/>
            <a:fld id="{56047628-810C-4236-B495-577198E9264F}" type="slidenum">
              <a:rPr lang="en-US"/>
              <a:pPr lvl="1"/>
              <a:t>8</a:t>
            </a:fld>
            <a:endParaRPr lang="en-US"/>
          </a:p>
        </p:txBody>
      </p:sp>
      <p:sp>
        <p:nvSpPr>
          <p:cNvPr id="348162" name="Rectangle 2"/>
          <p:cNvSpPr>
            <a:spLocks noGrp="1" noChangeArrowheads="1"/>
          </p:cNvSpPr>
          <p:nvPr>
            <p:ph type="title"/>
          </p:nvPr>
        </p:nvSpPr>
        <p:spPr/>
        <p:txBody>
          <a:bodyPr/>
          <a:lstStyle/>
          <a:p>
            <a:r>
              <a:rPr lang="en-US"/>
              <a:t>Resistance</a:t>
            </a:r>
          </a:p>
        </p:txBody>
      </p:sp>
      <p:graphicFrame>
        <p:nvGraphicFramePr>
          <p:cNvPr id="349108" name="Group 948"/>
          <p:cNvGraphicFramePr>
            <a:graphicFrameLocks noGrp="1"/>
          </p:cNvGraphicFramePr>
          <p:nvPr>
            <p:ph idx="1"/>
          </p:nvPr>
        </p:nvGraphicFramePr>
        <p:xfrm>
          <a:off x="304800" y="1482725"/>
          <a:ext cx="8382000" cy="4385310"/>
        </p:xfrm>
        <a:graphic>
          <a:graphicData uri="http://schemas.openxmlformats.org/drawingml/2006/table">
            <a:tbl>
              <a:tblPr/>
              <a:tblGrid>
                <a:gridCol w="914400"/>
                <a:gridCol w="609600"/>
                <a:gridCol w="762000"/>
                <a:gridCol w="762000"/>
                <a:gridCol w="762000"/>
                <a:gridCol w="685800"/>
                <a:gridCol w="685800"/>
                <a:gridCol w="762000"/>
                <a:gridCol w="838200"/>
                <a:gridCol w="762000"/>
                <a:gridCol w="838200"/>
              </a:tblGrid>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Code</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38100" cap="flat" cmpd="sng" algn="ctr">
                      <a:solidFill>
                        <a:schemeClr val="tx1"/>
                      </a:solidFill>
                      <a:prstDash val="solid"/>
                      <a:round/>
                      <a:headEnd type="none" w="lg" len="lg"/>
                      <a:tailEnd type="none" w="lg" len="lg"/>
                    </a:lnB>
                    <a:lnTlToBr>
                      <a:noFill/>
                    </a:lnTlToBr>
                    <a:lnBlToTr>
                      <a:noFill/>
                    </a:lnBlToTr>
                    <a:solidFill>
                      <a:srgbClr val="F8F8F8"/>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l-GR" sz="1600" b="1" i="0" u="none" strike="noStrike" cap="none" normalizeH="0" baseline="0" smtClean="0">
                          <a:ln>
                            <a:noFill/>
                          </a:ln>
                          <a:solidFill>
                            <a:schemeClr val="bg2"/>
                          </a:solidFill>
                          <a:effectLst/>
                          <a:latin typeface="Times New Roman" pitchFamily="18" charset="0"/>
                        </a:rPr>
                        <a:t>Ω</a:t>
                      </a:r>
                      <a:r>
                        <a:rPr kumimoji="0" lang="en-US" sz="1600" b="1" i="0" u="none" strike="noStrike" cap="none" normalizeH="0" baseline="0" smtClean="0">
                          <a:ln>
                            <a:noFill/>
                          </a:ln>
                          <a:solidFill>
                            <a:schemeClr val="bg2"/>
                          </a:solidFill>
                          <a:effectLst/>
                          <a:latin typeface="Times New Roman" pitchFamily="18" charset="0"/>
                        </a:rPr>
                        <a:t> </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38100" cap="flat" cmpd="sng" algn="ctr">
                      <a:solidFill>
                        <a:schemeClr val="tx1"/>
                      </a:solidFill>
                      <a:prstDash val="solid"/>
                      <a:round/>
                      <a:headEnd type="none" w="lg" len="lg"/>
                      <a:tailEnd type="none" w="lg" len="lg"/>
                    </a:lnB>
                    <a:lnTlToBr>
                      <a:noFill/>
                    </a:lnTlToBr>
                    <a:lnBlToTr>
                      <a:noFill/>
                    </a:lnBlToTr>
                    <a:solidFill>
                      <a:srgbClr val="F8F8F8"/>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Mult</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38100" cap="flat" cmpd="sng" algn="ctr">
                      <a:solidFill>
                        <a:schemeClr val="tx1"/>
                      </a:solidFill>
                      <a:prstDash val="solid"/>
                      <a:round/>
                      <a:headEnd type="none" w="lg" len="lg"/>
                      <a:tailEnd type="none" w="lg" len="lg"/>
                    </a:lnB>
                    <a:lnTlToBr>
                      <a:noFill/>
                    </a:lnTlToBr>
                    <a:lnBlToTr>
                      <a:noFill/>
                    </a:lnBlToTr>
                    <a:solidFill>
                      <a:srgbClr val="F8F8F8"/>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l-GR" sz="1600" b="1" i="0" u="none" strike="noStrike" cap="none" normalizeH="0" baseline="0" smtClean="0">
                          <a:ln>
                            <a:noFill/>
                          </a:ln>
                          <a:solidFill>
                            <a:schemeClr val="bg2"/>
                          </a:solidFill>
                          <a:effectLst/>
                          <a:latin typeface="Times New Roman" pitchFamily="18" charset="0"/>
                        </a:rPr>
                        <a:t>Ω</a:t>
                      </a:r>
                      <a:endParaRPr kumimoji="0" lang="en-US" sz="1600" b="1" i="0" u="none" strike="noStrike" cap="none" normalizeH="0" baseline="0" smtClean="0">
                        <a:ln>
                          <a:noFill/>
                        </a:ln>
                        <a:solidFill>
                          <a:schemeClr val="bg2"/>
                        </a:solidFill>
                        <a:effectLst/>
                        <a:latin typeface="Times New Roman" pitchFamily="18" charset="0"/>
                      </a:endParaRP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38100" cap="flat" cmpd="sng" algn="ctr">
                      <a:solidFill>
                        <a:schemeClr val="tx1"/>
                      </a:solidFill>
                      <a:prstDash val="solid"/>
                      <a:round/>
                      <a:headEnd type="none" w="lg" len="lg"/>
                      <a:tailEnd type="none" w="lg" len="lg"/>
                    </a:lnB>
                    <a:lnTlToBr>
                      <a:noFill/>
                    </a:lnTlToBr>
                    <a:lnBlToTr>
                      <a:noFill/>
                    </a:lnBlToTr>
                    <a:solidFill>
                      <a:srgbClr val="F8F8F8"/>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Mult</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38100" cap="flat" cmpd="sng" algn="ctr">
                      <a:solidFill>
                        <a:schemeClr val="tx1"/>
                      </a:solidFill>
                      <a:prstDash val="solid"/>
                      <a:round/>
                      <a:headEnd type="none" w="lg" len="lg"/>
                      <a:tailEnd type="none" w="lg" len="lg"/>
                    </a:lnB>
                    <a:lnTlToBr>
                      <a:noFill/>
                    </a:lnTlToBr>
                    <a:lnBlToTr>
                      <a:noFill/>
                    </a:lnBlToTr>
                    <a:solidFill>
                      <a:srgbClr val="F8F8F8"/>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k </a:t>
                      </a:r>
                      <a:r>
                        <a:rPr kumimoji="0" lang="el-GR" sz="1600" b="1" i="0" u="none" strike="noStrike" cap="none" normalizeH="0" baseline="0" smtClean="0">
                          <a:ln>
                            <a:noFill/>
                          </a:ln>
                          <a:solidFill>
                            <a:schemeClr val="bg2"/>
                          </a:solidFill>
                          <a:effectLst/>
                          <a:latin typeface="Times New Roman" pitchFamily="18" charset="0"/>
                        </a:rPr>
                        <a:t>Ω</a:t>
                      </a:r>
                      <a:endParaRPr kumimoji="0" lang="en-US" sz="1600" b="1" i="0" u="none" strike="noStrike" cap="none" normalizeH="0" baseline="0" smtClean="0">
                        <a:ln>
                          <a:noFill/>
                        </a:ln>
                        <a:solidFill>
                          <a:schemeClr val="bg2"/>
                        </a:solidFill>
                        <a:effectLst/>
                        <a:latin typeface="Times New Roman" pitchFamily="18" charset="0"/>
                      </a:endParaRP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38100" cap="flat" cmpd="sng" algn="ctr">
                      <a:solidFill>
                        <a:schemeClr val="tx1"/>
                      </a:solidFill>
                      <a:prstDash val="solid"/>
                      <a:round/>
                      <a:headEnd type="none" w="lg" len="lg"/>
                      <a:tailEnd type="none" w="lg" len="lg"/>
                    </a:lnB>
                    <a:lnTlToBr>
                      <a:noFill/>
                    </a:lnTlToBr>
                    <a:lnBlToTr>
                      <a:noFill/>
                    </a:lnBlToTr>
                    <a:solidFill>
                      <a:srgbClr val="F8F8F8"/>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Mult</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38100" cap="flat" cmpd="sng" algn="ctr">
                      <a:solidFill>
                        <a:schemeClr val="tx1"/>
                      </a:solidFill>
                      <a:prstDash val="solid"/>
                      <a:round/>
                      <a:headEnd type="none" w="lg" len="lg"/>
                      <a:tailEnd type="none" w="lg" len="lg"/>
                    </a:lnB>
                    <a:lnTlToBr>
                      <a:noFill/>
                    </a:lnTlToBr>
                    <a:lnBlToTr>
                      <a:noFill/>
                    </a:lnBlToTr>
                    <a:solidFill>
                      <a:srgbClr val="F8F8F8"/>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k </a:t>
                      </a:r>
                      <a:r>
                        <a:rPr kumimoji="0" lang="el-GR" sz="1600" b="1" i="0" u="none" strike="noStrike" cap="none" normalizeH="0" baseline="0" smtClean="0">
                          <a:ln>
                            <a:noFill/>
                          </a:ln>
                          <a:solidFill>
                            <a:schemeClr val="bg2"/>
                          </a:solidFill>
                          <a:effectLst/>
                          <a:latin typeface="Times New Roman" pitchFamily="18" charset="0"/>
                        </a:rPr>
                        <a:t>Ω</a:t>
                      </a:r>
                      <a:endParaRPr kumimoji="0" lang="en-US" sz="1600" b="1" i="0" u="none" strike="noStrike" cap="none" normalizeH="0" baseline="0" smtClean="0">
                        <a:ln>
                          <a:noFill/>
                        </a:ln>
                        <a:solidFill>
                          <a:schemeClr val="bg2"/>
                        </a:solidFill>
                        <a:effectLst/>
                        <a:latin typeface="Times New Roman" pitchFamily="18" charset="0"/>
                      </a:endParaRP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38100" cap="flat" cmpd="sng" algn="ctr">
                      <a:solidFill>
                        <a:schemeClr val="tx1"/>
                      </a:solidFill>
                      <a:prstDash val="solid"/>
                      <a:round/>
                      <a:headEnd type="none" w="lg" len="lg"/>
                      <a:tailEnd type="none" w="lg" len="lg"/>
                    </a:lnB>
                    <a:lnTlToBr>
                      <a:noFill/>
                    </a:lnTlToBr>
                    <a:lnBlToTr>
                      <a:noFill/>
                    </a:lnBlToTr>
                    <a:solidFill>
                      <a:srgbClr val="F8F8F8"/>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Mult</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38100" cap="flat" cmpd="sng" algn="ctr">
                      <a:solidFill>
                        <a:schemeClr val="tx1"/>
                      </a:solidFill>
                      <a:prstDash val="solid"/>
                      <a:round/>
                      <a:headEnd type="none" w="lg" len="lg"/>
                      <a:tailEnd type="none" w="lg" len="lg"/>
                    </a:lnB>
                    <a:lnTlToBr>
                      <a:noFill/>
                    </a:lnTlToBr>
                    <a:lnBlToTr>
                      <a:noFill/>
                    </a:lnBlToTr>
                    <a:solidFill>
                      <a:srgbClr val="F8F8F8"/>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k </a:t>
                      </a:r>
                      <a:r>
                        <a:rPr kumimoji="0" lang="el-GR" sz="1600" b="1" i="0" u="none" strike="noStrike" cap="none" normalizeH="0" baseline="0" smtClean="0">
                          <a:ln>
                            <a:noFill/>
                          </a:ln>
                          <a:solidFill>
                            <a:schemeClr val="bg2"/>
                          </a:solidFill>
                          <a:effectLst/>
                          <a:latin typeface="Times New Roman" pitchFamily="18" charset="0"/>
                        </a:rPr>
                        <a:t>Ω</a:t>
                      </a:r>
                      <a:endParaRPr kumimoji="0" lang="en-US" sz="1600" b="1" i="0" u="none" strike="noStrike" cap="none" normalizeH="0" baseline="0" smtClean="0">
                        <a:ln>
                          <a:noFill/>
                        </a:ln>
                        <a:solidFill>
                          <a:schemeClr val="bg2"/>
                        </a:solidFill>
                        <a:effectLst/>
                        <a:latin typeface="Times New Roman" pitchFamily="18" charset="0"/>
                      </a:endParaRP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38100" cap="flat" cmpd="sng" algn="ctr">
                      <a:solidFill>
                        <a:schemeClr val="tx1"/>
                      </a:solidFill>
                      <a:prstDash val="solid"/>
                      <a:round/>
                      <a:headEnd type="none" w="lg" len="lg"/>
                      <a:tailEnd type="none" w="lg" len="lg"/>
                    </a:lnB>
                    <a:lnTlToBr>
                      <a:noFill/>
                    </a:lnTlToBr>
                    <a:lnBlToTr>
                      <a:noFill/>
                    </a:lnBlToTr>
                    <a:solidFill>
                      <a:srgbClr val="F8F8F8"/>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Mult</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38100" cap="flat" cmpd="sng" algn="ctr">
                      <a:solidFill>
                        <a:schemeClr val="tx1"/>
                      </a:solidFill>
                      <a:prstDash val="solid"/>
                      <a:round/>
                      <a:headEnd type="none" w="lg" len="lg"/>
                      <a:tailEnd type="none" w="lg" len="lg"/>
                    </a:lnB>
                    <a:lnTlToBr>
                      <a:noFill/>
                    </a:lnTlToBr>
                    <a:lnBlToTr>
                      <a:noFill/>
                    </a:lnBlToTr>
                    <a:solidFill>
                      <a:srgbClr val="F8F8F8"/>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Brn-blk</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381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381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381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100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381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381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381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381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381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381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100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381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381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66"/>
                    </a:solidFill>
                  </a:tcPr>
                </a:tc>
              </a:tr>
              <a:tr h="36195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Brn-red</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12</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120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1.2</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12</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120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66"/>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Brn-grn</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15</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150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1.5</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15</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150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66"/>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Brn-gry</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18</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180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1.8</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18</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180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66"/>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Red-red</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22</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220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2.2</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22</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220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66"/>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Red-vlt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27</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270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2.7</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27</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270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66"/>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Org-org</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33</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330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3.3</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33</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330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66"/>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Org-wht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39</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390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3.9</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39</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390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66"/>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Ylw-vlt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47</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470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4.7</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4.7</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470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66"/>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Grn-blu</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56</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560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5.6</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5.6</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560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66"/>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Blu-gry</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68</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680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6.8</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6.8</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680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66"/>
                    </a:solidFill>
                  </a:tcPr>
                </a:tc>
              </a:tr>
              <a:tr h="334963">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Gry-red</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82</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820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Brown</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996633"/>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8.2</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Red</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8000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8.2</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8F8F8"/>
                          </a:solidFill>
                          <a:effectLst/>
                          <a:latin typeface="Times New Roman" pitchFamily="18" charset="0"/>
                        </a:rPr>
                        <a:t>Orange</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9900"/>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820</a:t>
                      </a:r>
                    </a:p>
                  </a:txBody>
                  <a:tcPr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66"/>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Date Placeholder 5"/>
          <p:cNvSpPr>
            <a:spLocks noGrp="1"/>
          </p:cNvSpPr>
          <p:nvPr>
            <p:ph type="dt" sz="half" idx="10"/>
          </p:nvPr>
        </p:nvSpPr>
        <p:spPr/>
        <p:txBody>
          <a:bodyPr/>
          <a:lstStyle/>
          <a:p>
            <a:r>
              <a:rPr lang="en-US"/>
              <a:t>ECEN 301</a:t>
            </a:r>
          </a:p>
        </p:txBody>
      </p:sp>
      <p:sp>
        <p:nvSpPr>
          <p:cNvPr id="78" name="Footer Placeholder 6"/>
          <p:cNvSpPr>
            <a:spLocks noGrp="1"/>
          </p:cNvSpPr>
          <p:nvPr>
            <p:ph type="ftr" sz="quarter" idx="11"/>
          </p:nvPr>
        </p:nvSpPr>
        <p:spPr/>
        <p:txBody>
          <a:bodyPr/>
          <a:lstStyle/>
          <a:p>
            <a:r>
              <a:rPr lang="en-US"/>
              <a:t>Discussion #4 – Ohm’s Law</a:t>
            </a:r>
          </a:p>
        </p:txBody>
      </p:sp>
      <p:sp>
        <p:nvSpPr>
          <p:cNvPr id="79" name="Slide Number Placeholder 7"/>
          <p:cNvSpPr>
            <a:spLocks noGrp="1"/>
          </p:cNvSpPr>
          <p:nvPr>
            <p:ph type="sldNum" sz="quarter" idx="12"/>
          </p:nvPr>
        </p:nvSpPr>
        <p:spPr/>
        <p:txBody>
          <a:bodyPr/>
          <a:lstStyle/>
          <a:p>
            <a:pPr lvl="1"/>
            <a:fld id="{30F2775C-AA44-44F6-A34A-6FF9D5D795E1}" type="slidenum">
              <a:rPr lang="en-US"/>
              <a:pPr lvl="1"/>
              <a:t>9</a:t>
            </a:fld>
            <a:endParaRPr lang="en-US"/>
          </a:p>
        </p:txBody>
      </p:sp>
      <p:sp>
        <p:nvSpPr>
          <p:cNvPr id="352258" name="Rectangle 2"/>
          <p:cNvSpPr>
            <a:spLocks noGrp="1" noChangeArrowheads="1"/>
          </p:cNvSpPr>
          <p:nvPr>
            <p:ph type="title"/>
          </p:nvPr>
        </p:nvSpPr>
        <p:spPr/>
        <p:txBody>
          <a:bodyPr/>
          <a:lstStyle/>
          <a:p>
            <a:r>
              <a:rPr lang="en-US"/>
              <a:t>Resistance</a:t>
            </a:r>
          </a:p>
        </p:txBody>
      </p:sp>
      <p:sp>
        <p:nvSpPr>
          <p:cNvPr id="352259" name="Rectangle 3"/>
          <p:cNvSpPr>
            <a:spLocks noGrp="1" noChangeArrowheads="1"/>
          </p:cNvSpPr>
          <p:nvPr>
            <p:ph type="body" sz="half" idx="1"/>
          </p:nvPr>
        </p:nvSpPr>
        <p:spPr>
          <a:xfrm>
            <a:off x="406400" y="1333500"/>
            <a:ext cx="8356600" cy="723900"/>
          </a:xfrm>
        </p:spPr>
        <p:txBody>
          <a:bodyPr/>
          <a:lstStyle/>
          <a:p>
            <a:r>
              <a:rPr lang="en-US" sz="2800" b="1" u="sng"/>
              <a:t>Example1</a:t>
            </a:r>
            <a:r>
              <a:rPr lang="en-US" sz="2800"/>
              <a:t>: what is the value of the resistor?</a:t>
            </a:r>
          </a:p>
        </p:txBody>
      </p:sp>
      <p:grpSp>
        <p:nvGrpSpPr>
          <p:cNvPr id="352260" name="Group 4"/>
          <p:cNvGrpSpPr>
            <a:grpSpLocks/>
          </p:cNvGrpSpPr>
          <p:nvPr/>
        </p:nvGrpSpPr>
        <p:grpSpPr bwMode="auto">
          <a:xfrm>
            <a:off x="1752600" y="2057400"/>
            <a:ext cx="5083175" cy="1254125"/>
            <a:chOff x="1248" y="2198"/>
            <a:chExt cx="3202" cy="790"/>
          </a:xfrm>
        </p:grpSpPr>
        <p:grpSp>
          <p:nvGrpSpPr>
            <p:cNvPr id="352261" name="Group 5"/>
            <p:cNvGrpSpPr>
              <a:grpSpLocks/>
            </p:cNvGrpSpPr>
            <p:nvPr/>
          </p:nvGrpSpPr>
          <p:grpSpPr bwMode="auto">
            <a:xfrm>
              <a:off x="1248" y="2448"/>
              <a:ext cx="3202" cy="540"/>
              <a:chOff x="1550" y="2586"/>
              <a:chExt cx="3202" cy="540"/>
            </a:xfrm>
          </p:grpSpPr>
          <p:sp>
            <p:nvSpPr>
              <p:cNvPr id="352262" name="Oval 6"/>
              <p:cNvSpPr>
                <a:spLocks noChangeArrowheads="1"/>
              </p:cNvSpPr>
              <p:nvPr/>
            </p:nvSpPr>
            <p:spPr bwMode="auto">
              <a:xfrm>
                <a:off x="3888" y="2592"/>
                <a:ext cx="192" cy="528"/>
              </a:xfrm>
              <a:prstGeom prst="ellipse">
                <a:avLst/>
              </a:prstGeom>
              <a:solidFill>
                <a:srgbClr val="ACA964">
                  <a:alpha val="50000"/>
                </a:srgbClr>
              </a:solidFill>
              <a:ln w="12700">
                <a:solidFill>
                  <a:schemeClr val="tx1"/>
                </a:solidFill>
                <a:round/>
                <a:headEnd type="none" w="lg" len="lg"/>
                <a:tailEnd type="none" w="lg" len="lg"/>
              </a:ln>
              <a:effectLst/>
            </p:spPr>
            <p:txBody>
              <a:bodyPr wrap="none" anchor="ctr"/>
              <a:lstStyle/>
              <a:p>
                <a:endParaRPr lang="en-US"/>
              </a:p>
            </p:txBody>
          </p:sp>
          <p:sp>
            <p:nvSpPr>
              <p:cNvPr id="352263" name="Arc 7"/>
              <p:cNvSpPr>
                <a:spLocks/>
              </p:cNvSpPr>
              <p:nvPr/>
            </p:nvSpPr>
            <p:spPr bwMode="auto">
              <a:xfrm flipH="1">
                <a:off x="3552"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2264" name="Arc 8"/>
              <p:cNvSpPr>
                <a:spLocks/>
              </p:cNvSpPr>
              <p:nvPr/>
            </p:nvSpPr>
            <p:spPr bwMode="auto">
              <a:xfrm flipH="1">
                <a:off x="3465"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2265" name="Arc 9"/>
              <p:cNvSpPr>
                <a:spLocks/>
              </p:cNvSpPr>
              <p:nvPr/>
            </p:nvSpPr>
            <p:spPr bwMode="auto">
              <a:xfrm flipH="1">
                <a:off x="3307"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2266" name="Arc 10"/>
              <p:cNvSpPr>
                <a:spLocks/>
              </p:cNvSpPr>
              <p:nvPr/>
            </p:nvSpPr>
            <p:spPr bwMode="auto">
              <a:xfrm flipH="1">
                <a:off x="3220"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2267" name="Arc 11"/>
              <p:cNvSpPr>
                <a:spLocks/>
              </p:cNvSpPr>
              <p:nvPr/>
            </p:nvSpPr>
            <p:spPr bwMode="auto">
              <a:xfrm flipH="1">
                <a:off x="3063"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2268" name="Arc 12"/>
              <p:cNvSpPr>
                <a:spLocks/>
              </p:cNvSpPr>
              <p:nvPr/>
            </p:nvSpPr>
            <p:spPr bwMode="auto">
              <a:xfrm flipH="1">
                <a:off x="2976"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2269" name="Arc 13"/>
              <p:cNvSpPr>
                <a:spLocks/>
              </p:cNvSpPr>
              <p:nvPr/>
            </p:nvSpPr>
            <p:spPr bwMode="auto">
              <a:xfrm flipH="1">
                <a:off x="3704"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2270" name="Arc 14"/>
              <p:cNvSpPr>
                <a:spLocks/>
              </p:cNvSpPr>
              <p:nvPr/>
            </p:nvSpPr>
            <p:spPr bwMode="auto">
              <a:xfrm flipH="1">
                <a:off x="3791" y="2592"/>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2271" name="Line 15"/>
              <p:cNvSpPr>
                <a:spLocks noChangeShapeType="1"/>
              </p:cNvSpPr>
              <p:nvPr/>
            </p:nvSpPr>
            <p:spPr bwMode="auto">
              <a:xfrm flipH="1" flipV="1">
                <a:off x="2400" y="3120"/>
                <a:ext cx="1580" cy="1"/>
              </a:xfrm>
              <a:prstGeom prst="line">
                <a:avLst/>
              </a:prstGeom>
              <a:noFill/>
              <a:ln w="12700">
                <a:solidFill>
                  <a:schemeClr val="tx1"/>
                </a:solidFill>
                <a:round/>
                <a:headEnd type="none" w="lg" len="lg"/>
                <a:tailEnd type="none" w="lg" len="lg"/>
              </a:ln>
              <a:effectLst/>
            </p:spPr>
            <p:txBody>
              <a:bodyPr/>
              <a:lstStyle/>
              <a:p>
                <a:endParaRPr lang="en-US"/>
              </a:p>
            </p:txBody>
          </p:sp>
          <p:sp>
            <p:nvSpPr>
              <p:cNvPr id="352272" name="Line 16"/>
              <p:cNvSpPr>
                <a:spLocks noChangeShapeType="1"/>
              </p:cNvSpPr>
              <p:nvPr/>
            </p:nvSpPr>
            <p:spPr bwMode="auto">
              <a:xfrm flipH="1" flipV="1">
                <a:off x="2404" y="2591"/>
                <a:ext cx="1580" cy="1"/>
              </a:xfrm>
              <a:prstGeom prst="line">
                <a:avLst/>
              </a:prstGeom>
              <a:noFill/>
              <a:ln w="12700">
                <a:solidFill>
                  <a:schemeClr val="tx1"/>
                </a:solidFill>
                <a:round/>
                <a:headEnd type="none" w="lg" len="lg"/>
                <a:tailEnd type="none" w="lg" len="lg"/>
              </a:ln>
              <a:effectLst/>
            </p:spPr>
            <p:txBody>
              <a:bodyPr/>
              <a:lstStyle/>
              <a:p>
                <a:endParaRPr lang="en-US"/>
              </a:p>
            </p:txBody>
          </p:sp>
          <p:sp>
            <p:nvSpPr>
              <p:cNvPr id="352273" name="Arc 17"/>
              <p:cNvSpPr>
                <a:spLocks/>
              </p:cNvSpPr>
              <p:nvPr/>
            </p:nvSpPr>
            <p:spPr bwMode="auto">
              <a:xfrm flipH="1">
                <a:off x="2322" y="2591"/>
                <a:ext cx="87" cy="528"/>
              </a:xfrm>
              <a:custGeom>
                <a:avLst/>
                <a:gdLst>
                  <a:gd name="G0" fmla="+- 3636 0 0"/>
                  <a:gd name="G1" fmla="+- 21600 0 0"/>
                  <a:gd name="G2" fmla="+- 21600 0 0"/>
                  <a:gd name="T0" fmla="*/ 3636 w 25236"/>
                  <a:gd name="T1" fmla="*/ 0 h 43200"/>
                  <a:gd name="T2" fmla="*/ 0 w 25236"/>
                  <a:gd name="T3" fmla="*/ 42892 h 43200"/>
                  <a:gd name="T4" fmla="*/ 3636 w 25236"/>
                  <a:gd name="T5" fmla="*/ 21600 h 43200"/>
                </a:gdLst>
                <a:ahLst/>
                <a:cxnLst>
                  <a:cxn ang="0">
                    <a:pos x="T0" y="T1"/>
                  </a:cxn>
                  <a:cxn ang="0">
                    <a:pos x="T2" y="T3"/>
                  </a:cxn>
                  <a:cxn ang="0">
                    <a:pos x="T4" y="T5"/>
                  </a:cxn>
                </a:cxnLst>
                <a:rect l="0" t="0" r="r" b="b"/>
                <a:pathLst>
                  <a:path w="25236" h="43200" fill="none" extrusionOk="0">
                    <a:moveTo>
                      <a:pt x="3635" y="0"/>
                    </a:moveTo>
                    <a:cubicBezTo>
                      <a:pt x="15565" y="0"/>
                      <a:pt x="25236" y="9670"/>
                      <a:pt x="25236" y="21600"/>
                    </a:cubicBezTo>
                    <a:cubicBezTo>
                      <a:pt x="25236" y="33529"/>
                      <a:pt x="15565" y="43200"/>
                      <a:pt x="3636" y="43200"/>
                    </a:cubicBezTo>
                    <a:cubicBezTo>
                      <a:pt x="2417" y="43200"/>
                      <a:pt x="1201" y="43096"/>
                      <a:pt x="0" y="42891"/>
                    </a:cubicBezTo>
                  </a:path>
                  <a:path w="25236" h="43200" stroke="0" extrusionOk="0">
                    <a:moveTo>
                      <a:pt x="3635" y="0"/>
                    </a:moveTo>
                    <a:cubicBezTo>
                      <a:pt x="15565" y="0"/>
                      <a:pt x="25236" y="9670"/>
                      <a:pt x="25236" y="21600"/>
                    </a:cubicBezTo>
                    <a:cubicBezTo>
                      <a:pt x="25236" y="33529"/>
                      <a:pt x="15565" y="43200"/>
                      <a:pt x="3636" y="43200"/>
                    </a:cubicBezTo>
                    <a:cubicBezTo>
                      <a:pt x="2417" y="43200"/>
                      <a:pt x="1201" y="43096"/>
                      <a:pt x="0" y="42891"/>
                    </a:cubicBezTo>
                    <a:lnTo>
                      <a:pt x="3636" y="21600"/>
                    </a:lnTo>
                    <a:close/>
                  </a:path>
                </a:pathLst>
              </a:custGeom>
              <a:noFill/>
              <a:ln w="12700">
                <a:solidFill>
                  <a:schemeClr val="tx1"/>
                </a:solidFill>
                <a:round/>
                <a:headEnd type="none" w="lg" len="lg"/>
                <a:tailEnd type="none" w="lg" len="lg"/>
              </a:ln>
              <a:effectLst/>
            </p:spPr>
            <p:txBody>
              <a:bodyPr wrap="none" anchor="ctr"/>
              <a:lstStyle/>
              <a:p>
                <a:endParaRPr lang="en-US"/>
              </a:p>
            </p:txBody>
          </p:sp>
          <p:sp>
            <p:nvSpPr>
              <p:cNvPr id="352274" name="Freeform 18"/>
              <p:cNvSpPr>
                <a:spLocks/>
              </p:cNvSpPr>
              <p:nvPr/>
            </p:nvSpPr>
            <p:spPr bwMode="auto">
              <a:xfrm>
                <a:off x="2976" y="2590"/>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ACA964"/>
              </a:solidFill>
              <a:ln w="12700" cap="flat" cmpd="sng">
                <a:solidFill>
                  <a:schemeClr val="tx1"/>
                </a:solidFill>
                <a:prstDash val="solid"/>
                <a:round/>
                <a:headEnd type="none" w="lg" len="lg"/>
                <a:tailEnd type="none" w="lg" len="lg"/>
              </a:ln>
              <a:effectLst/>
            </p:spPr>
            <p:txBody>
              <a:bodyPr/>
              <a:lstStyle/>
              <a:p>
                <a:endParaRPr lang="en-US"/>
              </a:p>
            </p:txBody>
          </p:sp>
          <p:sp>
            <p:nvSpPr>
              <p:cNvPr id="352275" name="Freeform 19"/>
              <p:cNvSpPr>
                <a:spLocks/>
              </p:cNvSpPr>
              <p:nvPr/>
            </p:nvSpPr>
            <p:spPr bwMode="auto">
              <a:xfrm>
                <a:off x="3216" y="2592"/>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F8F8F8"/>
              </a:solidFill>
              <a:ln w="12700" cap="flat" cmpd="sng">
                <a:solidFill>
                  <a:schemeClr val="tx1"/>
                </a:solidFill>
                <a:prstDash val="solid"/>
                <a:round/>
                <a:headEnd type="none" w="lg" len="lg"/>
                <a:tailEnd type="none" w="lg" len="lg"/>
              </a:ln>
              <a:effectLst/>
            </p:spPr>
            <p:txBody>
              <a:bodyPr/>
              <a:lstStyle/>
              <a:p>
                <a:endParaRPr lang="en-US"/>
              </a:p>
            </p:txBody>
          </p:sp>
          <p:sp>
            <p:nvSpPr>
              <p:cNvPr id="352276" name="Freeform 20"/>
              <p:cNvSpPr>
                <a:spLocks/>
              </p:cNvSpPr>
              <p:nvPr/>
            </p:nvSpPr>
            <p:spPr bwMode="auto">
              <a:xfrm>
                <a:off x="3465" y="2592"/>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800080"/>
              </a:solidFill>
              <a:ln w="12700" cap="flat" cmpd="sng">
                <a:solidFill>
                  <a:schemeClr val="tx1"/>
                </a:solidFill>
                <a:prstDash val="solid"/>
                <a:round/>
                <a:headEnd type="none" w="lg" len="lg"/>
                <a:tailEnd type="none" w="lg" len="lg"/>
              </a:ln>
              <a:effectLst/>
            </p:spPr>
            <p:txBody>
              <a:bodyPr/>
              <a:lstStyle/>
              <a:p>
                <a:endParaRPr lang="en-US"/>
              </a:p>
            </p:txBody>
          </p:sp>
          <p:sp>
            <p:nvSpPr>
              <p:cNvPr id="352277" name="Freeform 21"/>
              <p:cNvSpPr>
                <a:spLocks/>
              </p:cNvSpPr>
              <p:nvPr/>
            </p:nvSpPr>
            <p:spPr bwMode="auto">
              <a:xfrm>
                <a:off x="3705" y="2586"/>
                <a:ext cx="158" cy="534"/>
              </a:xfrm>
              <a:custGeom>
                <a:avLst/>
                <a:gdLst/>
                <a:ahLst/>
                <a:cxnLst>
                  <a:cxn ang="0">
                    <a:pos x="70" y="0"/>
                  </a:cxn>
                  <a:cxn ang="0">
                    <a:pos x="52" y="10"/>
                  </a:cxn>
                  <a:cxn ang="0">
                    <a:pos x="26" y="58"/>
                  </a:cxn>
                  <a:cxn ang="0">
                    <a:pos x="20" y="76"/>
                  </a:cxn>
                  <a:cxn ang="0">
                    <a:pos x="16" y="88"/>
                  </a:cxn>
                  <a:cxn ang="0">
                    <a:pos x="6" y="176"/>
                  </a:cxn>
                  <a:cxn ang="0">
                    <a:pos x="0" y="264"/>
                  </a:cxn>
                  <a:cxn ang="0">
                    <a:pos x="6" y="330"/>
                  </a:cxn>
                  <a:cxn ang="0">
                    <a:pos x="8" y="388"/>
                  </a:cxn>
                  <a:cxn ang="0">
                    <a:pos x="12" y="400"/>
                  </a:cxn>
                  <a:cxn ang="0">
                    <a:pos x="46" y="500"/>
                  </a:cxn>
                  <a:cxn ang="0">
                    <a:pos x="54" y="518"/>
                  </a:cxn>
                  <a:cxn ang="0">
                    <a:pos x="90" y="534"/>
                  </a:cxn>
                  <a:cxn ang="0">
                    <a:pos x="158" y="532"/>
                  </a:cxn>
                  <a:cxn ang="0">
                    <a:pos x="132" y="500"/>
                  </a:cxn>
                  <a:cxn ang="0">
                    <a:pos x="130" y="494"/>
                  </a:cxn>
                  <a:cxn ang="0">
                    <a:pos x="124" y="492"/>
                  </a:cxn>
                  <a:cxn ang="0">
                    <a:pos x="118" y="474"/>
                  </a:cxn>
                  <a:cxn ang="0">
                    <a:pos x="100" y="424"/>
                  </a:cxn>
                  <a:cxn ang="0">
                    <a:pos x="94" y="406"/>
                  </a:cxn>
                  <a:cxn ang="0">
                    <a:pos x="88" y="348"/>
                  </a:cxn>
                  <a:cxn ang="0">
                    <a:pos x="86" y="264"/>
                  </a:cxn>
                  <a:cxn ang="0">
                    <a:pos x="88" y="226"/>
                  </a:cxn>
                  <a:cxn ang="0">
                    <a:pos x="90" y="206"/>
                  </a:cxn>
                  <a:cxn ang="0">
                    <a:pos x="94" y="194"/>
                  </a:cxn>
                  <a:cxn ang="0">
                    <a:pos x="98" y="140"/>
                  </a:cxn>
                  <a:cxn ang="0">
                    <a:pos x="120" y="50"/>
                  </a:cxn>
                  <a:cxn ang="0">
                    <a:pos x="140" y="16"/>
                  </a:cxn>
                  <a:cxn ang="0">
                    <a:pos x="150" y="8"/>
                  </a:cxn>
                  <a:cxn ang="0">
                    <a:pos x="144" y="6"/>
                  </a:cxn>
                  <a:cxn ang="0">
                    <a:pos x="122" y="4"/>
                  </a:cxn>
                  <a:cxn ang="0">
                    <a:pos x="70" y="0"/>
                  </a:cxn>
                </a:cxnLst>
                <a:rect l="0" t="0" r="r" b="b"/>
                <a:pathLst>
                  <a:path w="158" h="534">
                    <a:moveTo>
                      <a:pt x="70" y="0"/>
                    </a:moveTo>
                    <a:cubicBezTo>
                      <a:pt x="56" y="9"/>
                      <a:pt x="63" y="6"/>
                      <a:pt x="52" y="10"/>
                    </a:cubicBezTo>
                    <a:cubicBezTo>
                      <a:pt x="38" y="24"/>
                      <a:pt x="32" y="40"/>
                      <a:pt x="26" y="58"/>
                    </a:cubicBezTo>
                    <a:cubicBezTo>
                      <a:pt x="24" y="64"/>
                      <a:pt x="22" y="70"/>
                      <a:pt x="20" y="76"/>
                    </a:cubicBezTo>
                    <a:cubicBezTo>
                      <a:pt x="19" y="80"/>
                      <a:pt x="16" y="88"/>
                      <a:pt x="16" y="88"/>
                    </a:cubicBezTo>
                    <a:cubicBezTo>
                      <a:pt x="14" y="117"/>
                      <a:pt x="13" y="147"/>
                      <a:pt x="6" y="176"/>
                    </a:cubicBezTo>
                    <a:cubicBezTo>
                      <a:pt x="3" y="206"/>
                      <a:pt x="1" y="232"/>
                      <a:pt x="0" y="264"/>
                    </a:cubicBezTo>
                    <a:cubicBezTo>
                      <a:pt x="1" y="288"/>
                      <a:pt x="4" y="307"/>
                      <a:pt x="6" y="330"/>
                    </a:cubicBezTo>
                    <a:cubicBezTo>
                      <a:pt x="7" y="349"/>
                      <a:pt x="6" y="369"/>
                      <a:pt x="8" y="388"/>
                    </a:cubicBezTo>
                    <a:cubicBezTo>
                      <a:pt x="8" y="392"/>
                      <a:pt x="12" y="400"/>
                      <a:pt x="12" y="400"/>
                    </a:cubicBezTo>
                    <a:cubicBezTo>
                      <a:pt x="14" y="437"/>
                      <a:pt x="25" y="469"/>
                      <a:pt x="46" y="500"/>
                    </a:cubicBezTo>
                    <a:cubicBezTo>
                      <a:pt x="51" y="508"/>
                      <a:pt x="47" y="512"/>
                      <a:pt x="54" y="518"/>
                    </a:cubicBezTo>
                    <a:cubicBezTo>
                      <a:pt x="66" y="528"/>
                      <a:pt x="75" y="532"/>
                      <a:pt x="90" y="534"/>
                    </a:cubicBezTo>
                    <a:cubicBezTo>
                      <a:pt x="113" y="532"/>
                      <a:pt x="135" y="534"/>
                      <a:pt x="158" y="532"/>
                    </a:cubicBezTo>
                    <a:cubicBezTo>
                      <a:pt x="146" y="524"/>
                      <a:pt x="144" y="508"/>
                      <a:pt x="132" y="500"/>
                    </a:cubicBezTo>
                    <a:cubicBezTo>
                      <a:pt x="131" y="498"/>
                      <a:pt x="131" y="495"/>
                      <a:pt x="130" y="494"/>
                    </a:cubicBezTo>
                    <a:cubicBezTo>
                      <a:pt x="129" y="493"/>
                      <a:pt x="125" y="494"/>
                      <a:pt x="124" y="492"/>
                    </a:cubicBezTo>
                    <a:cubicBezTo>
                      <a:pt x="120" y="487"/>
                      <a:pt x="118" y="474"/>
                      <a:pt x="118" y="474"/>
                    </a:cubicBezTo>
                    <a:cubicBezTo>
                      <a:pt x="115" y="455"/>
                      <a:pt x="106" y="442"/>
                      <a:pt x="100" y="424"/>
                    </a:cubicBezTo>
                    <a:cubicBezTo>
                      <a:pt x="98" y="418"/>
                      <a:pt x="94" y="406"/>
                      <a:pt x="94" y="406"/>
                    </a:cubicBezTo>
                    <a:cubicBezTo>
                      <a:pt x="92" y="386"/>
                      <a:pt x="89" y="369"/>
                      <a:pt x="88" y="348"/>
                    </a:cubicBezTo>
                    <a:cubicBezTo>
                      <a:pt x="90" y="319"/>
                      <a:pt x="90" y="293"/>
                      <a:pt x="86" y="264"/>
                    </a:cubicBezTo>
                    <a:cubicBezTo>
                      <a:pt x="88" y="247"/>
                      <a:pt x="90" y="244"/>
                      <a:pt x="88" y="226"/>
                    </a:cubicBezTo>
                    <a:cubicBezTo>
                      <a:pt x="89" y="219"/>
                      <a:pt x="89" y="213"/>
                      <a:pt x="90" y="206"/>
                    </a:cubicBezTo>
                    <a:cubicBezTo>
                      <a:pt x="91" y="202"/>
                      <a:pt x="94" y="194"/>
                      <a:pt x="94" y="194"/>
                    </a:cubicBezTo>
                    <a:cubicBezTo>
                      <a:pt x="88" y="175"/>
                      <a:pt x="93" y="159"/>
                      <a:pt x="98" y="140"/>
                    </a:cubicBezTo>
                    <a:cubicBezTo>
                      <a:pt x="101" y="109"/>
                      <a:pt x="103" y="76"/>
                      <a:pt x="120" y="50"/>
                    </a:cubicBezTo>
                    <a:cubicBezTo>
                      <a:pt x="128" y="37"/>
                      <a:pt x="126" y="26"/>
                      <a:pt x="140" y="16"/>
                    </a:cubicBezTo>
                    <a:cubicBezTo>
                      <a:pt x="142" y="12"/>
                      <a:pt x="150" y="12"/>
                      <a:pt x="150" y="8"/>
                    </a:cubicBezTo>
                    <a:cubicBezTo>
                      <a:pt x="150" y="6"/>
                      <a:pt x="146" y="6"/>
                      <a:pt x="144" y="6"/>
                    </a:cubicBezTo>
                    <a:cubicBezTo>
                      <a:pt x="137" y="5"/>
                      <a:pt x="129" y="5"/>
                      <a:pt x="122" y="4"/>
                    </a:cubicBezTo>
                    <a:cubicBezTo>
                      <a:pt x="68" y="6"/>
                      <a:pt x="70" y="23"/>
                      <a:pt x="70" y="0"/>
                    </a:cubicBezTo>
                    <a:close/>
                  </a:path>
                </a:pathLst>
              </a:custGeom>
              <a:solidFill>
                <a:srgbClr val="FFFF66"/>
              </a:solidFill>
              <a:ln w="12700" cap="flat" cmpd="sng">
                <a:solidFill>
                  <a:schemeClr val="tx1"/>
                </a:solidFill>
                <a:prstDash val="solid"/>
                <a:round/>
                <a:headEnd type="none" w="lg" len="lg"/>
                <a:tailEnd type="none" w="lg" len="lg"/>
              </a:ln>
              <a:effectLst/>
            </p:spPr>
            <p:txBody>
              <a:bodyPr/>
              <a:lstStyle/>
              <a:p>
                <a:endParaRPr lang="en-US"/>
              </a:p>
            </p:txBody>
          </p:sp>
          <p:sp>
            <p:nvSpPr>
              <p:cNvPr id="352278" name="Line 22"/>
              <p:cNvSpPr>
                <a:spLocks noChangeShapeType="1"/>
              </p:cNvSpPr>
              <p:nvPr/>
            </p:nvSpPr>
            <p:spPr bwMode="auto">
              <a:xfrm>
                <a:off x="3980" y="2862"/>
                <a:ext cx="772" cy="0"/>
              </a:xfrm>
              <a:prstGeom prst="line">
                <a:avLst/>
              </a:prstGeom>
              <a:noFill/>
              <a:ln w="76200">
                <a:solidFill>
                  <a:schemeClr val="bg2"/>
                </a:solidFill>
                <a:round/>
                <a:headEnd type="none" w="lg" len="lg"/>
                <a:tailEnd type="none" w="lg" len="lg"/>
              </a:ln>
              <a:effectLst/>
            </p:spPr>
            <p:txBody>
              <a:bodyPr/>
              <a:lstStyle/>
              <a:p>
                <a:endParaRPr lang="en-US"/>
              </a:p>
            </p:txBody>
          </p:sp>
          <p:sp>
            <p:nvSpPr>
              <p:cNvPr id="352279" name="Line 23"/>
              <p:cNvSpPr>
                <a:spLocks noChangeShapeType="1"/>
              </p:cNvSpPr>
              <p:nvPr/>
            </p:nvSpPr>
            <p:spPr bwMode="auto">
              <a:xfrm>
                <a:off x="1550" y="2862"/>
                <a:ext cx="772" cy="0"/>
              </a:xfrm>
              <a:prstGeom prst="line">
                <a:avLst/>
              </a:prstGeom>
              <a:noFill/>
              <a:ln w="76200">
                <a:solidFill>
                  <a:schemeClr val="bg2"/>
                </a:solidFill>
                <a:round/>
                <a:headEnd type="none" w="lg" len="lg"/>
                <a:tailEnd type="none" w="lg" len="lg"/>
              </a:ln>
              <a:effectLst/>
            </p:spPr>
            <p:txBody>
              <a:bodyPr/>
              <a:lstStyle/>
              <a:p>
                <a:endParaRPr lang="en-US"/>
              </a:p>
            </p:txBody>
          </p:sp>
        </p:grpSp>
        <p:sp>
          <p:nvSpPr>
            <p:cNvPr id="352280" name="Text Box 24"/>
            <p:cNvSpPr txBox="1">
              <a:spLocks noChangeArrowheads="1"/>
            </p:cNvSpPr>
            <p:nvPr/>
          </p:nvSpPr>
          <p:spPr bwMode="auto">
            <a:xfrm>
              <a:off x="2633"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4</a:t>
              </a:r>
            </a:p>
          </p:txBody>
        </p:sp>
        <p:sp>
          <p:nvSpPr>
            <p:cNvPr id="352281" name="Text Box 25"/>
            <p:cNvSpPr txBox="1">
              <a:spLocks noChangeArrowheads="1"/>
            </p:cNvSpPr>
            <p:nvPr/>
          </p:nvSpPr>
          <p:spPr bwMode="auto">
            <a:xfrm>
              <a:off x="2880"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3</a:t>
              </a:r>
            </a:p>
          </p:txBody>
        </p:sp>
        <p:sp>
          <p:nvSpPr>
            <p:cNvPr id="352282" name="Text Box 26"/>
            <p:cNvSpPr txBox="1">
              <a:spLocks noChangeArrowheads="1"/>
            </p:cNvSpPr>
            <p:nvPr/>
          </p:nvSpPr>
          <p:spPr bwMode="auto">
            <a:xfrm>
              <a:off x="3151"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2</a:t>
              </a:r>
            </a:p>
          </p:txBody>
        </p:sp>
        <p:sp>
          <p:nvSpPr>
            <p:cNvPr id="352283" name="Text Box 27"/>
            <p:cNvSpPr txBox="1">
              <a:spLocks noChangeArrowheads="1"/>
            </p:cNvSpPr>
            <p:nvPr/>
          </p:nvSpPr>
          <p:spPr bwMode="auto">
            <a:xfrm>
              <a:off x="3391" y="2198"/>
              <a:ext cx="257" cy="250"/>
            </a:xfrm>
            <a:prstGeom prst="rect">
              <a:avLst/>
            </a:prstGeom>
            <a:noFill/>
            <a:ln w="12700">
              <a:noFill/>
              <a:miter lim="800000"/>
              <a:headEnd type="none" w="lg" len="lg"/>
              <a:tailEnd type="none" w="lg" len="lg"/>
            </a:ln>
            <a:effectLst/>
          </p:spPr>
          <p:txBody>
            <a:bodyPr wrap="none">
              <a:spAutoFit/>
            </a:bodyPr>
            <a:lstStyle/>
            <a:p>
              <a:r>
                <a:rPr lang="en-US" sz="2000" b="1"/>
                <a:t>b</a:t>
              </a:r>
              <a:r>
                <a:rPr lang="en-US" sz="2000" b="1" baseline="-25000"/>
                <a:t>1</a:t>
              </a:r>
            </a:p>
          </p:txBody>
        </p:sp>
      </p:grpSp>
      <p:graphicFrame>
        <p:nvGraphicFramePr>
          <p:cNvPr id="352459" name="Group 203"/>
          <p:cNvGraphicFramePr>
            <a:graphicFrameLocks noGrp="1"/>
          </p:cNvGraphicFramePr>
          <p:nvPr>
            <p:ph sz="quarter" idx="2"/>
          </p:nvPr>
        </p:nvGraphicFramePr>
        <p:xfrm>
          <a:off x="5638800" y="3810000"/>
          <a:ext cx="3505200" cy="2346960"/>
        </p:xfrm>
        <a:graphic>
          <a:graphicData uri="http://schemas.openxmlformats.org/drawingml/2006/table">
            <a:tbl>
              <a:tblPr/>
              <a:tblGrid>
                <a:gridCol w="876300"/>
                <a:gridCol w="933450"/>
                <a:gridCol w="704850"/>
                <a:gridCol w="9906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black</a:t>
                      </a:r>
                    </a:p>
                  </a:txBody>
                  <a:tcPr horzOverflow="overflow">
                    <a:lnL cap="flat">
                      <a:noFill/>
                    </a:lnL>
                    <a:lnR>
                      <a:noFill/>
                    </a:lnR>
                    <a:lnT cap="fla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0</a:t>
                      </a: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Blue</a:t>
                      </a:r>
                    </a:p>
                  </a:txBody>
                  <a:tcPr horzOverflow="overflow">
                    <a:lnL>
                      <a:noFill/>
                    </a:lnL>
                    <a:lnR>
                      <a:noFill/>
                    </a:lnR>
                    <a:lnT cap="flat">
                      <a:noFill/>
                    </a:lnT>
                    <a:lnB>
                      <a:noFill/>
                    </a:lnB>
                    <a:lnTlToBr>
                      <a:noFill/>
                    </a:lnTlToBr>
                    <a:lnBlToTr>
                      <a:noFill/>
                    </a:lnBlToTr>
                    <a:solidFill>
                      <a:schemeClr val="tx1"/>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6</a:t>
                      </a:r>
                    </a:p>
                  </a:txBody>
                  <a:tcPr horzOverflow="overflow">
                    <a:lnL>
                      <a:noFill/>
                    </a:lnL>
                    <a:lnR cap="flat">
                      <a:noFill/>
                    </a:lnR>
                    <a:lnT cap="fla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brown</a:t>
                      </a:r>
                    </a:p>
                  </a:txBody>
                  <a:tcPr horzOverflow="overflow">
                    <a:lnL cap="flat">
                      <a:noFill/>
                    </a:lnL>
                    <a:lnR>
                      <a:noFill/>
                    </a:lnR>
                    <a:lnT>
                      <a:noFill/>
                    </a:lnT>
                    <a:lnB>
                      <a:noFill/>
                    </a:lnB>
                    <a:lnTlToBr>
                      <a:noFill/>
                    </a:lnTlToBr>
                    <a:lnBlToTr>
                      <a:noFill/>
                    </a:lnBlToTr>
                    <a:solidFill>
                      <a:srgbClr val="996633"/>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1 (1%)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violet</a:t>
                      </a:r>
                    </a:p>
                  </a:txBody>
                  <a:tcPr horzOverflow="overflow">
                    <a:lnL>
                      <a:noFill/>
                    </a:lnL>
                    <a:lnR>
                      <a:noFill/>
                    </a:lnR>
                    <a:lnT>
                      <a:noFill/>
                    </a:lnT>
                    <a:lnB>
                      <a:noFill/>
                    </a:lnB>
                    <a:lnTlToBr>
                      <a:noFill/>
                    </a:lnTlToBr>
                    <a:lnBlToTr>
                      <a:noFill/>
                    </a:lnBlToTr>
                    <a:solidFill>
                      <a:srgbClr val="80008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7</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red</a:t>
                      </a:r>
                    </a:p>
                  </a:txBody>
                  <a:tcPr horzOverflow="overflow">
                    <a:lnL cap="flat">
                      <a:noFill/>
                    </a:lnL>
                    <a:lnR>
                      <a:noFill/>
                    </a:lnR>
                    <a:lnT>
                      <a:noFill/>
                    </a:lnT>
                    <a:lnB>
                      <a:noFill/>
                    </a:lnB>
                    <a:lnTlToBr>
                      <a:noFill/>
                    </a:lnTlToBr>
                    <a:lnBlToTr>
                      <a:noFill/>
                    </a:lnBlToTr>
                    <a:solidFill>
                      <a:srgbClr val="8000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 (2%)</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gray</a:t>
                      </a:r>
                    </a:p>
                  </a:txBody>
                  <a:tcPr horzOverflow="overflow">
                    <a:lnL>
                      <a:noFill/>
                    </a:lnL>
                    <a:lnR>
                      <a:noFill/>
                    </a:lnR>
                    <a:lnT>
                      <a:noFill/>
                    </a:lnT>
                    <a:lnB>
                      <a:noFill/>
                    </a:lnB>
                    <a:lnTlToBr>
                      <a:noFill/>
                    </a:lnTlToBr>
                    <a:lnBlToTr>
                      <a:noFill/>
                    </a:lnBlToTr>
                    <a:solidFill>
                      <a:srgbClr val="777777"/>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8</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orange</a:t>
                      </a:r>
                    </a:p>
                  </a:txBody>
                  <a:tcPr horzOverflow="overflow">
                    <a:lnL cap="flat">
                      <a:noFill/>
                    </a:lnL>
                    <a:lnR>
                      <a:noFill/>
                    </a:lnR>
                    <a:lnT>
                      <a:noFill/>
                    </a:lnT>
                    <a:lnB>
                      <a:noFill/>
                    </a:lnB>
                    <a:lnTlToBr>
                      <a:noFill/>
                    </a:lnTlToBr>
                    <a:lnBlToTr>
                      <a:noFill/>
                    </a:lnBlToTr>
                    <a:solidFill>
                      <a:srgbClr val="FF99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3</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white</a:t>
                      </a: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9</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yellow</a:t>
                      </a:r>
                    </a:p>
                  </a:txBody>
                  <a:tcPr horzOverflow="overflow">
                    <a:lnL cap="flat">
                      <a:noFill/>
                    </a:lnL>
                    <a:lnR>
                      <a:noFill/>
                    </a:lnR>
                    <a:lnT>
                      <a:noFill/>
                    </a:lnT>
                    <a:lnB>
                      <a:noFill/>
                    </a:lnB>
                    <a:lnTlToBr>
                      <a:noFill/>
                    </a:lnTlToBr>
                    <a:lnBlToTr>
                      <a:noFill/>
                    </a:lnBlToTr>
                    <a:solidFill>
                      <a:srgbClr val="FFFF66"/>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4</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silver</a:t>
                      </a:r>
                    </a:p>
                  </a:txBody>
                  <a:tcPr horzOverflow="overflow">
                    <a:lnL>
                      <a:noFill/>
                    </a:lnL>
                    <a:lnR>
                      <a:noFill/>
                    </a:lnR>
                    <a:lnT>
                      <a:noFill/>
                    </a:lnT>
                    <a:lnB>
                      <a:noFill/>
                    </a:lnB>
                    <a:lnTlToBr>
                      <a:noFill/>
                    </a:lnTlToBr>
                    <a:lnBlToTr>
                      <a:noFill/>
                    </a:lnBlToTr>
                    <a:solidFill>
                      <a:srgbClr val="75818B"/>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 (10%)</a:t>
                      </a:r>
                    </a:p>
                  </a:txBody>
                  <a:tcPr horzOverflow="overflow">
                    <a:lnL>
                      <a:noFill/>
                    </a:lnL>
                    <a:lnR cap="flat">
                      <a:noFill/>
                    </a:lnR>
                    <a:lnT>
                      <a:noFill/>
                    </a:lnT>
                    <a:lnB>
                      <a:noFill/>
                    </a:lnB>
                    <a:lnTlToBr>
                      <a:noFill/>
                    </a:lnTlToBr>
                    <a:lnBlToTr>
                      <a:noFill/>
                    </a:lnBlToTr>
                    <a:noFill/>
                  </a:tcPr>
                </a:tc>
              </a:tr>
              <a:tr h="334963">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rgbClr val="FFFFFF"/>
                          </a:solidFill>
                          <a:effectLst/>
                          <a:latin typeface="Times New Roman" pitchFamily="18" charset="0"/>
                        </a:rPr>
                        <a:t>green</a:t>
                      </a:r>
                    </a:p>
                  </a:txBody>
                  <a:tcPr horzOverflow="overflow">
                    <a:lnL cap="flat">
                      <a:noFill/>
                    </a:lnL>
                    <a:lnR>
                      <a:noFill/>
                    </a:lnR>
                    <a:lnT>
                      <a:noFill/>
                    </a:lnT>
                    <a:lnB>
                      <a:noFill/>
                    </a:lnB>
                    <a:lnTlToBr>
                      <a:noFill/>
                    </a:lnTlToBr>
                    <a:lnBlToTr>
                      <a:noFill/>
                    </a:lnBlToTr>
                    <a:solidFill>
                      <a:srgbClr val="006600"/>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5</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gold</a:t>
                      </a:r>
                    </a:p>
                  </a:txBody>
                  <a:tcPr horzOverflow="overflow">
                    <a:lnL>
                      <a:noFill/>
                    </a:lnL>
                    <a:lnR>
                      <a:noFill/>
                    </a:lnR>
                    <a:lnT>
                      <a:noFill/>
                    </a:lnT>
                    <a:lnB>
                      <a:noFill/>
                    </a:lnB>
                    <a:lnTlToBr>
                      <a:noFill/>
                    </a:lnTlToBr>
                    <a:lnBlToTr>
                      <a:noFill/>
                    </a:lnBlToTr>
                    <a:solidFill>
                      <a:srgbClr val="ACA964"/>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-1 (5%)</a:t>
                      </a:r>
                    </a:p>
                  </a:txBody>
                  <a:tcPr horzOverflow="overflow">
                    <a:lnL>
                      <a:noFill/>
                    </a:lnL>
                    <a:lnR cap="flat">
                      <a:noFill/>
                    </a:lnR>
                    <a:lnT>
                      <a:noFill/>
                    </a:lnT>
                    <a:lnB>
                      <a:noFill/>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1600" b="0" i="0" u="none" strike="noStrike" cap="none" normalizeH="0" baseline="0" smtClean="0">
                        <a:ln>
                          <a:noFill/>
                        </a:ln>
                        <a:solidFill>
                          <a:srgbClr val="FFFFFF"/>
                        </a:solidFill>
                        <a:effectLst/>
                        <a:latin typeface="Times New Roman" pitchFamily="18"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endParaRPr kumimoji="0" lang="en-US" sz="1600" b="1" i="0" u="none" strike="noStrike" cap="none" normalizeH="0" baseline="0" smtClean="0">
                        <a:ln>
                          <a:noFill/>
                        </a:ln>
                        <a:solidFill>
                          <a:schemeClr val="bg2"/>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None</a:t>
                      </a: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1" i="0" u="none" strike="noStrike" cap="none" normalizeH="0" baseline="0" smtClean="0">
                          <a:ln>
                            <a:noFill/>
                          </a:ln>
                          <a:solidFill>
                            <a:schemeClr val="bg2"/>
                          </a:solidFill>
                          <a:effectLst/>
                          <a:latin typeface="Times New Roman" pitchFamily="18" charset="0"/>
                        </a:rPr>
                        <a:t>(20%)</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theme/theme1.xml><?xml version="1.0" encoding="utf-8"?>
<a:theme xmlns:a="http://schemas.openxmlformats.org/drawingml/2006/main" name="CS124">
  <a:themeElements>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fontScheme name="CS12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S124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CS124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CS124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9423</TotalTime>
  <Pages>10</Pages>
  <Words>1379</Words>
  <Application>Microsoft PowerPoint 4.0</Application>
  <PresentationFormat>On-screen Show (4:3)</PresentationFormat>
  <Paragraphs>676</Paragraphs>
  <Slides>26</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29" baseType="lpstr">
      <vt:lpstr>CS124</vt:lpstr>
      <vt:lpstr>Equation</vt:lpstr>
      <vt:lpstr>Chart</vt:lpstr>
      <vt:lpstr>Slide 1</vt:lpstr>
      <vt:lpstr>High Resistance to Evil, Low Resistance to Good</vt:lpstr>
      <vt:lpstr>Lecture 4 – Resistance &amp; Ohm’s Law</vt:lpstr>
      <vt:lpstr>Resistance</vt:lpstr>
      <vt:lpstr>Conductance</vt:lpstr>
      <vt:lpstr>Resistance</vt:lpstr>
      <vt:lpstr>Resistance</vt:lpstr>
      <vt:lpstr>Resistance</vt:lpstr>
      <vt:lpstr>Resistance</vt:lpstr>
      <vt:lpstr>Resistance</vt:lpstr>
      <vt:lpstr>Resistance</vt:lpstr>
      <vt:lpstr>Resistance</vt:lpstr>
      <vt:lpstr>Ohm’s Law</vt:lpstr>
      <vt:lpstr>Ohm’s Law</vt:lpstr>
      <vt:lpstr>Ohm’s Law</vt:lpstr>
      <vt:lpstr>Ohm’s Law</vt:lpstr>
      <vt:lpstr>Ohm’s Law</vt:lpstr>
      <vt:lpstr>Power Rating</vt:lpstr>
      <vt:lpstr>Power Rating</vt:lpstr>
      <vt:lpstr>Power Rating</vt:lpstr>
      <vt:lpstr>Power Rating</vt:lpstr>
      <vt:lpstr>Power Rating</vt:lpstr>
      <vt:lpstr>Power Rating</vt:lpstr>
      <vt:lpstr>Power Rating</vt:lpstr>
      <vt:lpstr>Power Rating</vt:lpstr>
      <vt:lpstr>Power Rating</vt:lpstr>
    </vt:vector>
  </TitlesOfParts>
  <Company>BYU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#4 - Ohm's Law</dc:title>
  <dc:subject>ECEN 301</dc:subject>
  <dc:creator>Nathaniel Rollins</dc:creator>
  <cp:keywords/>
  <dc:description/>
  <cp:lastModifiedBy>nathan</cp:lastModifiedBy>
  <cp:revision>355</cp:revision>
  <cp:lastPrinted>2001-01-08T22:32:48Z</cp:lastPrinted>
  <dcterms:created xsi:type="dcterms:W3CDTF">1996-12-30T23:48:02Z</dcterms:created>
  <dcterms:modified xsi:type="dcterms:W3CDTF">2008-09-15T19:34:28Z</dcterms:modified>
</cp:coreProperties>
</file>