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447" r:id="rId2"/>
    <p:sldId id="473" r:id="rId3"/>
    <p:sldId id="310" r:id="rId4"/>
    <p:sldId id="448" r:id="rId5"/>
    <p:sldId id="472" r:id="rId6"/>
    <p:sldId id="449" r:id="rId7"/>
    <p:sldId id="474" r:id="rId8"/>
    <p:sldId id="475" r:id="rId9"/>
    <p:sldId id="476" r:id="rId10"/>
    <p:sldId id="477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66" r:id="rId28"/>
    <p:sldId id="467" r:id="rId29"/>
    <p:sldId id="468" r:id="rId30"/>
    <p:sldId id="469" r:id="rId31"/>
    <p:sldId id="470" r:id="rId32"/>
    <p:sldId id="471" r:id="rId33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99"/>
    <a:srgbClr val="800000"/>
    <a:srgbClr val="800080"/>
    <a:srgbClr val="FFFF66"/>
    <a:srgbClr val="FF9900"/>
    <a:srgbClr val="996633"/>
    <a:srgbClr val="ACA964"/>
    <a:srgbClr val="0033CC"/>
    <a:srgbClr val="84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55" autoAdjust="0"/>
  </p:normalViewPr>
  <p:slideViewPr>
    <p:cSldViewPr snapToObjects="1">
      <p:cViewPr varScale="1">
        <p:scale>
          <a:sx n="75" d="100"/>
          <a:sy n="75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/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/>
            </a:lvl5pPr>
          </a:lstStyle>
          <a:p>
            <a:pPr lvl="4"/>
            <a:fld id="{FC2902B7-E12D-4A15-B3E4-59E2C167A167}" type="slidenum">
              <a:rPr lang="en-US"/>
              <a:pPr lvl="4"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/>
            <a:endParaRPr lang="en-US" sz="1500"/>
          </a:p>
          <a:p>
            <a:pPr algn="l" defTabSz="973138"/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/>
            <a:r>
              <a:rPr lang="en-US" sz="1700"/>
              <a:t>ECEN 301 Class Notes</a:t>
            </a:r>
          </a:p>
          <a:p>
            <a:pPr defTabSz="973138"/>
            <a:r>
              <a:rPr lang="en-US" sz="1700"/>
              <a:t>Lecture 5</a:t>
            </a:r>
          </a:p>
        </p:txBody>
      </p:sp>
      <p:pic>
        <p:nvPicPr>
          <p:cNvPr id="154626" name="Picture 2" descr="ECE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3" y="98425"/>
            <a:ext cx="819150" cy="50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/>
            </a:lvl1pPr>
          </a:lstStyle>
          <a:p>
            <a:fld id="{49FBE227-0C97-4C1E-A990-32C9B40D3F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12493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12493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4997ED3-C7CC-4731-A14D-81C5E131A5FE}" type="slidenum">
              <a:rPr lang="en-US"/>
              <a:pPr lvl="1"/>
              <a:t>‹#›</a:t>
            </a:fld>
            <a:endParaRPr lang="en-US"/>
          </a:p>
        </p:txBody>
      </p:sp>
      <p:pic>
        <p:nvPicPr>
          <p:cNvPr id="124940" name="Picture 12" descr="ECEN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8D350FE-6613-47DE-92AD-C2764C141AD2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4291B580-FB65-4AE3-B1F8-1938C5B837B5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1981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71800" y="64008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15E376DB-3E40-4228-8762-B740B6AB1726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1981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71800" y="64008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8AF8D4BF-8233-4E67-A665-FF3304C28EE2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AEC2A74-FD3D-404E-BE89-3B4E25B7CF75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3AD15D1-EA02-49B0-9AEA-CD704C684D84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42941896-9A6A-43F3-9B6D-66A6CA3DD9EF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E22DBBA-920A-4B8E-87DF-260711DC3938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858F474-6684-4361-AF95-2526A2306B0F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DB54498-741B-4E5F-8EB6-5A3584A35961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7097E4A-E1AD-4A9C-9493-BB929060B30A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99EBA04-5655-47E0-82DA-A04A79B12855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/>
            </a:lvl1pPr>
          </a:lstStyle>
          <a:p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r>
              <a:rPr lang="en-US"/>
              <a:t>Discussion #5 – Ohm’s Law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/>
            </a:lvl2pPr>
          </a:lstStyle>
          <a:p>
            <a:pPr lvl="1"/>
            <a:fld id="{D79F689E-53BD-490D-BB97-BEEF66A590CC}" type="slidenum">
              <a:rPr lang="en-US"/>
              <a:pPr lvl="1"/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914" name="Picture 10" descr="ECEN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AABE661-9274-4B2F-941C-3AEEB24EBE01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334992" name="Group 144"/>
          <p:cNvGraphicFramePr>
            <a:graphicFrameLocks noGrp="1"/>
          </p:cNvGraphicFramePr>
          <p:nvPr/>
        </p:nvGraphicFramePr>
        <p:xfrm>
          <a:off x="1143000" y="1990725"/>
          <a:ext cx="6705600" cy="3298192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857250"/>
                <a:gridCol w="933450"/>
                <a:gridCol w="763587"/>
                <a:gridCol w="6794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17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Ohm’s Law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 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HW 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Things Practical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 – 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Network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– 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4942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#7 – Node and Mesh Methods</a:t>
            </a:r>
          </a:p>
        </p:txBody>
      </p:sp>
      <p:sp>
        <p:nvSpPr>
          <p:cNvPr id="7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A60F178-67C3-4DE2-83F2-B231F246DB7C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Short Circuits</a:t>
            </a:r>
            <a:endParaRPr lang="en-US" dirty="0"/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2801721" y="414652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2</a:t>
            </a:r>
            <a:endParaRPr lang="en-US" sz="2000" b="1" i="1" baseline="-25000" dirty="0"/>
          </a:p>
        </p:txBody>
      </p:sp>
      <p:sp>
        <p:nvSpPr>
          <p:cNvPr id="538629" name="Oval 5"/>
          <p:cNvSpPr>
            <a:spLocks noChangeArrowheads="1"/>
          </p:cNvSpPr>
          <p:nvPr/>
        </p:nvSpPr>
        <p:spPr bwMode="auto">
          <a:xfrm>
            <a:off x="2386013" y="39068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8630" name="Oval 6"/>
          <p:cNvSpPr>
            <a:spLocks noChangeArrowheads="1"/>
          </p:cNvSpPr>
          <p:nvPr/>
        </p:nvSpPr>
        <p:spPr bwMode="auto">
          <a:xfrm>
            <a:off x="2417763" y="57531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8631" name="AutoShape 7"/>
          <p:cNvCxnSpPr>
            <a:cxnSpLocks noChangeShapeType="1"/>
            <a:stCxn id="538630" idx="2"/>
            <a:endCxn id="538637" idx="4"/>
          </p:cNvCxnSpPr>
          <p:nvPr/>
        </p:nvCxnSpPr>
        <p:spPr bwMode="auto">
          <a:xfrm rot="10800000">
            <a:off x="785813" y="5130800"/>
            <a:ext cx="1631950" cy="6842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32" name="AutoShape 8"/>
          <p:cNvCxnSpPr>
            <a:cxnSpLocks noChangeShapeType="1"/>
            <a:stCxn id="538630" idx="0"/>
            <a:endCxn id="538643" idx="1"/>
          </p:cNvCxnSpPr>
          <p:nvPr/>
        </p:nvCxnSpPr>
        <p:spPr bwMode="auto">
          <a:xfrm flipH="1" flipV="1">
            <a:off x="2482850" y="51657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538633" name="AutoShape 9"/>
          <p:cNvCxnSpPr>
            <a:cxnSpLocks noChangeShapeType="1"/>
            <a:stCxn id="538629" idx="4"/>
            <a:endCxn id="538641" idx="0"/>
          </p:cNvCxnSpPr>
          <p:nvPr/>
        </p:nvCxnSpPr>
        <p:spPr bwMode="auto">
          <a:xfrm>
            <a:off x="2452688" y="4029075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34" name="Text Box 10"/>
          <p:cNvSpPr txBox="1">
            <a:spLocks noChangeArrowheads="1"/>
          </p:cNvSpPr>
          <p:nvPr/>
        </p:nvSpPr>
        <p:spPr bwMode="auto">
          <a:xfrm>
            <a:off x="2039938" y="4518025"/>
            <a:ext cx="3746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2</a:t>
            </a:r>
          </a:p>
          <a:p>
            <a:r>
              <a:rPr lang="en-US" b="1"/>
              <a:t>–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610100"/>
            <a:ext cx="973138" cy="520700"/>
            <a:chOff x="48" y="2904"/>
            <a:chExt cx="613" cy="328"/>
          </a:xfrm>
        </p:grpSpPr>
        <p:sp>
          <p:nvSpPr>
            <p:cNvPr id="538636" name="Text Box 12"/>
            <p:cNvSpPr txBox="1">
              <a:spLocks noChangeArrowheads="1"/>
            </p:cNvSpPr>
            <p:nvPr/>
          </p:nvSpPr>
          <p:spPr bwMode="auto">
            <a:xfrm>
              <a:off x="48" y="2970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538637" name="Oval 13"/>
            <p:cNvSpPr>
              <a:spLocks noChangeArrowheads="1"/>
            </p:cNvSpPr>
            <p:nvPr/>
          </p:nvSpPr>
          <p:spPr bwMode="auto">
            <a:xfrm>
              <a:off x="329" y="292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8" name="Text Box 14"/>
            <p:cNvSpPr txBox="1">
              <a:spLocks noChangeArrowheads="1"/>
            </p:cNvSpPr>
            <p:nvPr/>
          </p:nvSpPr>
          <p:spPr bwMode="auto">
            <a:xfrm>
              <a:off x="398" y="2904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538639" name="Text Box 15"/>
            <p:cNvSpPr txBox="1">
              <a:spLocks noChangeArrowheads="1"/>
            </p:cNvSpPr>
            <p:nvPr/>
          </p:nvSpPr>
          <p:spPr bwMode="auto">
            <a:xfrm>
              <a:off x="399" y="296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392363" y="4822825"/>
            <a:ext cx="176212" cy="342900"/>
            <a:chOff x="1207" y="2603"/>
            <a:chExt cx="111" cy="216"/>
          </a:xfrm>
        </p:grpSpPr>
        <p:sp>
          <p:nvSpPr>
            <p:cNvPr id="538641" name="Line 17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2" name="Line 18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3" name="Line 19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4" name="Line 20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5" name="Line 21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6" name="Line 22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7" name="Line 23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138613" y="4821238"/>
            <a:ext cx="176212" cy="342900"/>
            <a:chOff x="1894" y="2603"/>
            <a:chExt cx="111" cy="216"/>
          </a:xfrm>
        </p:grpSpPr>
        <p:sp>
          <p:nvSpPr>
            <p:cNvPr id="538649" name="Line 25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0" name="Line 26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1" name="Line 27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2" name="Line 28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3" name="Line 29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4" name="Line 30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5" name="Line 31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56" name="Text Box 32"/>
          <p:cNvSpPr txBox="1">
            <a:spLocks noChangeArrowheads="1"/>
          </p:cNvSpPr>
          <p:nvPr/>
        </p:nvSpPr>
        <p:spPr bwMode="auto">
          <a:xfrm>
            <a:off x="3832225" y="4519613"/>
            <a:ext cx="377026" cy="92333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+</a:t>
            </a:r>
          </a:p>
          <a:p>
            <a:r>
              <a:rPr lang="en-US" b="1" dirty="0" smtClean="0"/>
              <a:t>v</a:t>
            </a:r>
            <a:r>
              <a:rPr lang="en-US" b="1" baseline="-25000" dirty="0" smtClean="0"/>
              <a:t>3</a:t>
            </a:r>
            <a:endParaRPr lang="en-US" b="1" baseline="-25000" dirty="0"/>
          </a:p>
          <a:p>
            <a:r>
              <a:rPr lang="en-US" b="1" dirty="0"/>
              <a:t>–</a:t>
            </a:r>
          </a:p>
        </p:txBody>
      </p:sp>
      <p:sp>
        <p:nvSpPr>
          <p:cNvPr id="538678" name="Text Box 54"/>
          <p:cNvSpPr txBox="1">
            <a:spLocks noChangeArrowheads="1"/>
          </p:cNvSpPr>
          <p:nvPr/>
        </p:nvSpPr>
        <p:spPr bwMode="auto">
          <a:xfrm>
            <a:off x="2505075" y="4860925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</a:t>
            </a:r>
          </a:p>
        </p:txBody>
      </p:sp>
      <p:sp>
        <p:nvSpPr>
          <p:cNvPr id="538681" name="Text Box 57"/>
          <p:cNvSpPr txBox="1">
            <a:spLocks noChangeArrowheads="1"/>
          </p:cNvSpPr>
          <p:nvPr/>
        </p:nvSpPr>
        <p:spPr bwMode="auto">
          <a:xfrm>
            <a:off x="4238625" y="4792663"/>
            <a:ext cx="425450" cy="36933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cxnSp>
        <p:nvCxnSpPr>
          <p:cNvPr id="538682" name="AutoShape 58"/>
          <p:cNvCxnSpPr>
            <a:cxnSpLocks noChangeShapeType="1"/>
            <a:stCxn id="538630" idx="6"/>
            <a:endCxn id="538651" idx="1"/>
          </p:cNvCxnSpPr>
          <p:nvPr/>
        </p:nvCxnSpPr>
        <p:spPr bwMode="auto">
          <a:xfrm flipV="1">
            <a:off x="2549525" y="5164138"/>
            <a:ext cx="1679575" cy="650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255838" y="6096000"/>
            <a:ext cx="457200" cy="152400"/>
            <a:chOff x="1392" y="3552"/>
            <a:chExt cx="288" cy="96"/>
          </a:xfrm>
        </p:grpSpPr>
        <p:sp>
          <p:nvSpPr>
            <p:cNvPr id="538686" name="Line 62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7" name="Line 63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8" name="Line 64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89" name="Line 65"/>
          <p:cNvSpPr>
            <a:spLocks noChangeShapeType="1"/>
          </p:cNvSpPr>
          <p:nvPr/>
        </p:nvSpPr>
        <p:spPr bwMode="auto">
          <a:xfrm flipV="1">
            <a:off x="2484438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38690" name="AutoShape 66"/>
          <p:cNvCxnSpPr>
            <a:cxnSpLocks noChangeShapeType="1"/>
            <a:stCxn id="538638" idx="0"/>
            <a:endCxn id="538629" idx="2"/>
          </p:cNvCxnSpPr>
          <p:nvPr/>
        </p:nvCxnSpPr>
        <p:spPr bwMode="auto">
          <a:xfrm rot="5400000" flipH="1" flipV="1">
            <a:off x="1266032" y="3490120"/>
            <a:ext cx="642143" cy="1597819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91" name="AutoShape 67"/>
          <p:cNvCxnSpPr>
            <a:cxnSpLocks noChangeShapeType="1"/>
            <a:stCxn id="538649" idx="0"/>
            <a:endCxn id="538629" idx="6"/>
          </p:cNvCxnSpPr>
          <p:nvPr/>
        </p:nvCxnSpPr>
        <p:spPr bwMode="auto">
          <a:xfrm rot="5400000" flipH="1">
            <a:off x="2939653" y="3546079"/>
            <a:ext cx="853281" cy="1697038"/>
          </a:xfrm>
          <a:prstGeom prst="bentConnector4">
            <a:avLst>
              <a:gd name="adj1" fmla="val 43162"/>
              <a:gd name="adj2" fmla="val -14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77" name="Line 9"/>
          <p:cNvSpPr>
            <a:spLocks noChangeShapeType="1"/>
          </p:cNvSpPr>
          <p:nvPr/>
        </p:nvSpPr>
        <p:spPr bwMode="auto">
          <a:xfrm>
            <a:off x="1876425" y="3846513"/>
            <a:ext cx="40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 bwMode="auto">
          <a:xfrm rot="5400000">
            <a:off x="2536825" y="436483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231843" y="41148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3</a:t>
            </a:r>
            <a:endParaRPr lang="en-US" sz="2000" b="1" i="1" baseline="-25000" dirty="0"/>
          </a:p>
        </p:txBody>
      </p:sp>
      <p:cxnSp>
        <p:nvCxnSpPr>
          <p:cNvPr id="83" name="Straight Arrow Connector 82"/>
          <p:cNvCxnSpPr/>
          <p:nvPr/>
        </p:nvCxnSpPr>
        <p:spPr bwMode="auto">
          <a:xfrm rot="5400000">
            <a:off x="3938588" y="431400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1905000" y="39624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1</a:t>
            </a:r>
            <a:endParaRPr lang="en-US" sz="2000" b="1" i="1" baseline="-25000" dirty="0"/>
          </a:p>
        </p:txBody>
      </p:sp>
      <p:sp>
        <p:nvSpPr>
          <p:cNvPr id="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915275" cy="2073275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Example</a:t>
            </a:r>
            <a:r>
              <a:rPr lang="en-US" sz="2400" dirty="0" smtClean="0"/>
              <a:t>: What happens to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 and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3</a:t>
            </a:r>
            <a:r>
              <a:rPr lang="en-US" sz="2400" dirty="0" smtClean="0"/>
              <a:t> if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1</a:t>
            </a:r>
            <a:r>
              <a:rPr lang="en-US" sz="2400" dirty="0" smtClean="0"/>
              <a:t> is shorted? </a:t>
            </a:r>
            <a:r>
              <a:rPr lang="en-US" sz="2400" dirty="0"/>
              <a:t> </a:t>
            </a:r>
            <a:endParaRPr lang="en-US" sz="2400" dirty="0" smtClean="0"/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000" b="1" dirty="0" smtClean="0"/>
              <a:t>V</a:t>
            </a:r>
            <a:r>
              <a:rPr lang="en-US" sz="2000" b="1" baseline="-25000" dirty="0" smtClean="0"/>
              <a:t>s </a:t>
            </a:r>
            <a:r>
              <a:rPr lang="en-US" sz="2000" b="1" dirty="0" smtClean="0"/>
              <a:t>= </a:t>
            </a:r>
            <a:r>
              <a:rPr lang="en-US" sz="2000" b="1" dirty="0" smtClean="0"/>
              <a:t>2</a:t>
            </a:r>
            <a:r>
              <a:rPr lang="en-US" sz="2000" dirty="0" smtClean="0"/>
              <a:t>V</a:t>
            </a:r>
            <a:r>
              <a:rPr lang="en-US" sz="2000" dirty="0" smtClean="0"/>
              <a:t>,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1</a:t>
            </a:r>
            <a:r>
              <a:rPr lang="en-US" sz="2000" dirty="0" smtClean="0"/>
              <a:t> =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l-GR" sz="2000" dirty="0" smtClean="0">
                <a:cs typeface="Times New Roman" pitchFamily="18" charset="0"/>
              </a:rPr>
              <a:t>Ω</a:t>
            </a:r>
            <a:r>
              <a:rPr lang="en-US" sz="2000" dirty="0" smtClean="0">
                <a:cs typeface="Times New Roman" pitchFamily="18" charset="0"/>
              </a:rPr>
              <a:t>,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2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3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US" sz="2000" dirty="0" smtClean="0">
                <a:cs typeface="Times New Roman" pitchFamily="18" charset="0"/>
              </a:rPr>
              <a:t>4</a:t>
            </a:r>
            <a:r>
              <a:rPr lang="el-GR" sz="2000" dirty="0" smtClean="0">
                <a:cs typeface="Times New Roman" pitchFamily="18" charset="0"/>
              </a:rPr>
              <a:t>Ω</a:t>
            </a:r>
            <a:r>
              <a:rPr lang="en-US" sz="2000" dirty="0" smtClean="0">
                <a:cs typeface="Times New Roman" pitchFamily="18" charset="0"/>
              </a:rPr>
              <a:t>, </a:t>
            </a:r>
            <a:r>
              <a:rPr lang="en-US" sz="2000" b="1" i="1" dirty="0" smtClean="0">
                <a:cs typeface="Times New Roman" pitchFamily="18" charset="0"/>
              </a:rPr>
              <a:t>i</a:t>
            </a:r>
            <a:r>
              <a:rPr lang="en-US" sz="2000" b="1" i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>
                <a:cs typeface="Times New Roman" pitchFamily="18" charset="0"/>
              </a:rPr>
              <a:t> = 500mA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2</a:t>
            </a:r>
            <a:r>
              <a:rPr lang="en-US" sz="2000" dirty="0" smtClean="0"/>
              <a:t> and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3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¼ W rating, 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½ W rating</a:t>
            </a:r>
            <a:endParaRPr lang="el-GR" sz="2000" dirty="0" smtClean="0"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graphicFrame>
        <p:nvGraphicFramePr>
          <p:cNvPr id="429060" name="Object 4"/>
          <p:cNvGraphicFramePr>
            <a:graphicFrameLocks noChangeAspect="1"/>
          </p:cNvGraphicFramePr>
          <p:nvPr/>
        </p:nvGraphicFramePr>
        <p:xfrm>
          <a:off x="5032375" y="3294123"/>
          <a:ext cx="1444625" cy="1068387"/>
        </p:xfrm>
        <a:graphic>
          <a:graphicData uri="http://schemas.openxmlformats.org/presentationml/2006/ole">
            <p:oleObj spid="_x0000_s429060" name="Equation" r:id="rId3" imgW="876240" imgH="647640" progId="Equation.3">
              <p:embed/>
            </p:oleObj>
          </a:graphicData>
        </a:graphic>
      </p:graphicFrame>
      <p:graphicFrame>
        <p:nvGraphicFramePr>
          <p:cNvPr id="429061" name="Object 5"/>
          <p:cNvGraphicFramePr>
            <a:graphicFrameLocks noChangeAspect="1"/>
          </p:cNvGraphicFramePr>
          <p:nvPr/>
        </p:nvGraphicFramePr>
        <p:xfrm>
          <a:off x="5094288" y="4473575"/>
          <a:ext cx="1382712" cy="1698625"/>
        </p:xfrm>
        <a:graphic>
          <a:graphicData uri="http://schemas.openxmlformats.org/presentationml/2006/ole">
            <p:oleObj spid="_x0000_s429061" name="Equation" r:id="rId4" imgW="838080" imgH="1028520" progId="Equation.3">
              <p:embed/>
            </p:oleObj>
          </a:graphicData>
        </a:graphic>
      </p:graphicFrame>
      <p:graphicFrame>
        <p:nvGraphicFramePr>
          <p:cNvPr id="429062" name="Object 6"/>
          <p:cNvGraphicFramePr>
            <a:graphicFrameLocks noChangeAspect="1"/>
          </p:cNvGraphicFramePr>
          <p:nvPr/>
        </p:nvGraphicFramePr>
        <p:xfrm>
          <a:off x="6837363" y="3581400"/>
          <a:ext cx="1716087" cy="1066800"/>
        </p:xfrm>
        <a:graphic>
          <a:graphicData uri="http://schemas.openxmlformats.org/presentationml/2006/ole">
            <p:oleObj spid="_x0000_s429062" name="Equation" r:id="rId5" imgW="1041120" imgH="647640" progId="Equation.3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7086600" y="5442943"/>
            <a:ext cx="1676400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BAD! </a:t>
            </a:r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en-US" dirty="0" smtClean="0"/>
              <a:t>and</a:t>
            </a:r>
            <a:r>
              <a:rPr lang="en-US" b="1" dirty="0" smtClean="0"/>
              <a:t> R</a:t>
            </a:r>
            <a:r>
              <a:rPr lang="en-US" b="1" baseline="-25000" dirty="0" smtClean="0"/>
              <a:t>3</a:t>
            </a:r>
            <a:r>
              <a:rPr lang="en-US" b="1" dirty="0" smtClean="0"/>
              <a:t> </a:t>
            </a:r>
            <a:r>
              <a:rPr lang="en-US" dirty="0" smtClean="0"/>
              <a:t>are damaged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3944E60-D22E-43C5-A931-CFA591623991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Resistors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u="sng"/>
              <a:t>Series Rule</a:t>
            </a:r>
            <a:r>
              <a:rPr lang="en-US" sz="2800"/>
              <a:t>: two or more circuit elements are said to be </a:t>
            </a:r>
            <a:r>
              <a:rPr lang="en-US" b="1"/>
              <a:t>in series</a:t>
            </a:r>
            <a:r>
              <a:rPr lang="en-US" sz="2800"/>
              <a:t> if the current from one element </a:t>
            </a:r>
            <a:r>
              <a:rPr lang="en-US" sz="2800" i="1"/>
              <a:t>exclusively</a:t>
            </a:r>
            <a:r>
              <a:rPr lang="en-US" sz="2800"/>
              <a:t> flows into the next element.  </a:t>
            </a:r>
          </a:p>
          <a:p>
            <a:pPr lvl="1">
              <a:lnSpc>
                <a:spcPct val="80000"/>
              </a:lnSpc>
            </a:pPr>
            <a:r>
              <a:rPr lang="en-US" sz="2400" u="sng"/>
              <a:t>From KCL</a:t>
            </a:r>
            <a:r>
              <a:rPr lang="en-US" sz="2400"/>
              <a:t>: all series elements have the same current</a:t>
            </a:r>
          </a:p>
        </p:txBody>
      </p:sp>
      <p:graphicFrame>
        <p:nvGraphicFramePr>
          <p:cNvPr id="3819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429000" y="3048000"/>
          <a:ext cx="1885950" cy="1050925"/>
        </p:xfrm>
        <a:graphic>
          <a:graphicData uri="http://schemas.openxmlformats.org/presentationml/2006/ole">
            <p:oleObj spid="_x0000_s381956" name="Equation" r:id="rId3" imgW="774360" imgH="431640" progId="Equation.3">
              <p:embed/>
            </p:oleObj>
          </a:graphicData>
        </a:graphic>
      </p:graphicFrame>
      <p:grpSp>
        <p:nvGrpSpPr>
          <p:cNvPr id="382036" name="Group 84"/>
          <p:cNvGrpSpPr>
            <a:grpSpLocks/>
          </p:cNvGrpSpPr>
          <p:nvPr/>
        </p:nvGrpSpPr>
        <p:grpSpPr bwMode="auto">
          <a:xfrm>
            <a:off x="1219200" y="4276725"/>
            <a:ext cx="7026275" cy="676275"/>
            <a:chOff x="768" y="2694"/>
            <a:chExt cx="4426" cy="426"/>
          </a:xfrm>
        </p:grpSpPr>
        <p:sp>
          <p:nvSpPr>
            <p:cNvPr id="381959" name="Oval 7"/>
            <p:cNvSpPr>
              <a:spLocks noChangeArrowheads="1"/>
            </p:cNvSpPr>
            <p:nvPr/>
          </p:nvSpPr>
          <p:spPr bwMode="auto">
            <a:xfrm rot="16200000">
              <a:off x="767" y="2998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0" name="Oval 8"/>
            <p:cNvSpPr>
              <a:spLocks noChangeArrowheads="1"/>
            </p:cNvSpPr>
            <p:nvPr/>
          </p:nvSpPr>
          <p:spPr bwMode="auto">
            <a:xfrm rot="16200000">
              <a:off x="5126" y="2964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1963" name="Group 11"/>
            <p:cNvGrpSpPr>
              <a:grpSpLocks/>
            </p:cNvGrpSpPr>
            <p:nvPr/>
          </p:nvGrpSpPr>
          <p:grpSpPr bwMode="auto">
            <a:xfrm rot="-16200000" flipH="1" flipV="1">
              <a:off x="1228" y="2878"/>
              <a:ext cx="112" cy="287"/>
              <a:chOff x="3450" y="2313"/>
              <a:chExt cx="111" cy="216"/>
            </a:xfrm>
          </p:grpSpPr>
          <p:sp>
            <p:nvSpPr>
              <p:cNvPr id="381964" name="Line 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65" name="Line 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66" name="Line 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67" name="Line 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68" name="Line 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69" name="Line 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70" name="Line 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1974" name="Text Box 22"/>
            <p:cNvSpPr txBox="1">
              <a:spLocks noChangeArrowheads="1"/>
            </p:cNvSpPr>
            <p:nvPr/>
          </p:nvSpPr>
          <p:spPr bwMode="auto">
            <a:xfrm>
              <a:off x="1160" y="270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grpSp>
          <p:nvGrpSpPr>
            <p:cNvPr id="381977" name="Group 25"/>
            <p:cNvGrpSpPr>
              <a:grpSpLocks/>
            </p:cNvGrpSpPr>
            <p:nvPr/>
          </p:nvGrpSpPr>
          <p:grpSpPr bwMode="auto">
            <a:xfrm rot="-16200000" flipH="1" flipV="1">
              <a:off x="1900" y="2869"/>
              <a:ext cx="112" cy="287"/>
              <a:chOff x="3450" y="2313"/>
              <a:chExt cx="111" cy="216"/>
            </a:xfrm>
          </p:grpSpPr>
          <p:sp>
            <p:nvSpPr>
              <p:cNvPr id="381978" name="Line 2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79" name="Line 2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0" name="Line 2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1" name="Line 2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2" name="Line 3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3" name="Line 3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4" name="Line 3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985" name="Group 33"/>
            <p:cNvGrpSpPr>
              <a:grpSpLocks/>
            </p:cNvGrpSpPr>
            <p:nvPr/>
          </p:nvGrpSpPr>
          <p:grpSpPr bwMode="auto">
            <a:xfrm rot="-16200000" flipH="1" flipV="1">
              <a:off x="2476" y="2863"/>
              <a:ext cx="112" cy="287"/>
              <a:chOff x="3450" y="2313"/>
              <a:chExt cx="111" cy="216"/>
            </a:xfrm>
          </p:grpSpPr>
          <p:sp>
            <p:nvSpPr>
              <p:cNvPr id="381986" name="Line 3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7" name="Line 3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8" name="Line 3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9" name="Line 3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0" name="Line 3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1" name="Line 3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2" name="Line 4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993" name="Group 41"/>
            <p:cNvGrpSpPr>
              <a:grpSpLocks/>
            </p:cNvGrpSpPr>
            <p:nvPr/>
          </p:nvGrpSpPr>
          <p:grpSpPr bwMode="auto">
            <a:xfrm rot="-16200000" flipH="1" flipV="1">
              <a:off x="3532" y="2862"/>
              <a:ext cx="112" cy="287"/>
              <a:chOff x="3450" y="2313"/>
              <a:chExt cx="111" cy="216"/>
            </a:xfrm>
          </p:grpSpPr>
          <p:sp>
            <p:nvSpPr>
              <p:cNvPr id="381994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5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6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7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8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99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0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2001" name="Group 49"/>
            <p:cNvGrpSpPr>
              <a:grpSpLocks/>
            </p:cNvGrpSpPr>
            <p:nvPr/>
          </p:nvGrpSpPr>
          <p:grpSpPr bwMode="auto">
            <a:xfrm rot="-16200000" flipH="1" flipV="1">
              <a:off x="4540" y="2856"/>
              <a:ext cx="112" cy="287"/>
              <a:chOff x="3450" y="2313"/>
              <a:chExt cx="111" cy="216"/>
            </a:xfrm>
          </p:grpSpPr>
          <p:sp>
            <p:nvSpPr>
              <p:cNvPr id="382002" name="Line 5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3" name="Line 5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4" name="Line 5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5" name="Line 5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6" name="Line 5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7" name="Line 5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08" name="Line 5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82009" name="AutoShape 57"/>
            <p:cNvCxnSpPr>
              <a:cxnSpLocks noChangeShapeType="1"/>
              <a:stCxn id="381959" idx="4"/>
              <a:endCxn id="381964" idx="0"/>
            </p:cNvCxnSpPr>
            <p:nvPr/>
          </p:nvCxnSpPr>
          <p:spPr bwMode="auto">
            <a:xfrm>
              <a:off x="832" y="3030"/>
              <a:ext cx="3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0" name="AutoShape 58"/>
            <p:cNvCxnSpPr>
              <a:cxnSpLocks noChangeShapeType="1"/>
              <a:stCxn id="381966" idx="1"/>
              <a:endCxn id="381978" idx="0"/>
            </p:cNvCxnSpPr>
            <p:nvPr/>
          </p:nvCxnSpPr>
          <p:spPr bwMode="auto">
            <a:xfrm>
              <a:off x="1427" y="3020"/>
              <a:ext cx="38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1" name="AutoShape 59"/>
            <p:cNvCxnSpPr>
              <a:cxnSpLocks noChangeShapeType="1"/>
              <a:stCxn id="381980" idx="1"/>
              <a:endCxn id="381986" idx="0"/>
            </p:cNvCxnSpPr>
            <p:nvPr/>
          </p:nvCxnSpPr>
          <p:spPr bwMode="auto">
            <a:xfrm>
              <a:off x="2099" y="3011"/>
              <a:ext cx="28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2" name="AutoShape 60"/>
            <p:cNvCxnSpPr>
              <a:cxnSpLocks noChangeShapeType="1"/>
              <a:stCxn id="381988" idx="1"/>
            </p:cNvCxnSpPr>
            <p:nvPr/>
          </p:nvCxnSpPr>
          <p:spPr bwMode="auto">
            <a:xfrm>
              <a:off x="2675" y="3005"/>
              <a:ext cx="19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3" name="AutoShape 61"/>
            <p:cNvCxnSpPr>
              <a:cxnSpLocks noChangeShapeType="1"/>
              <a:stCxn id="381994" idx="0"/>
            </p:cNvCxnSpPr>
            <p:nvPr/>
          </p:nvCxnSpPr>
          <p:spPr bwMode="auto">
            <a:xfrm flipH="1">
              <a:off x="3288" y="3014"/>
              <a:ext cx="15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4" name="AutoShape 62"/>
            <p:cNvCxnSpPr>
              <a:cxnSpLocks noChangeShapeType="1"/>
              <a:stCxn id="381996" idx="1"/>
            </p:cNvCxnSpPr>
            <p:nvPr/>
          </p:nvCxnSpPr>
          <p:spPr bwMode="auto">
            <a:xfrm>
              <a:off x="3731" y="3004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5" name="AutoShape 63"/>
            <p:cNvCxnSpPr>
              <a:cxnSpLocks noChangeShapeType="1"/>
              <a:stCxn id="382002" idx="0"/>
            </p:cNvCxnSpPr>
            <p:nvPr/>
          </p:nvCxnSpPr>
          <p:spPr bwMode="auto">
            <a:xfrm flipH="1">
              <a:off x="4260" y="3008"/>
              <a:ext cx="19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16" name="AutoShape 64"/>
            <p:cNvCxnSpPr>
              <a:cxnSpLocks noChangeShapeType="1"/>
              <a:stCxn id="382004" idx="1"/>
              <a:endCxn id="381960" idx="0"/>
            </p:cNvCxnSpPr>
            <p:nvPr/>
          </p:nvCxnSpPr>
          <p:spPr bwMode="auto">
            <a:xfrm>
              <a:off x="4740" y="2998"/>
              <a:ext cx="38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382017" name="Text Box 65"/>
            <p:cNvSpPr txBox="1">
              <a:spLocks noChangeArrowheads="1"/>
            </p:cNvSpPr>
            <p:nvPr/>
          </p:nvSpPr>
          <p:spPr bwMode="auto">
            <a:xfrm>
              <a:off x="2916" y="2889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∙ ∙ ∙</a:t>
              </a:r>
            </a:p>
          </p:txBody>
        </p:sp>
        <p:sp>
          <p:nvSpPr>
            <p:cNvPr id="382018" name="Text Box 66"/>
            <p:cNvSpPr txBox="1">
              <a:spLocks noChangeArrowheads="1"/>
            </p:cNvSpPr>
            <p:nvPr/>
          </p:nvSpPr>
          <p:spPr bwMode="auto">
            <a:xfrm>
              <a:off x="3924" y="2886"/>
              <a:ext cx="2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∙ ∙ ∙</a:t>
              </a:r>
            </a:p>
          </p:txBody>
        </p:sp>
        <p:sp>
          <p:nvSpPr>
            <p:cNvPr id="382020" name="Text Box 68"/>
            <p:cNvSpPr txBox="1">
              <a:spLocks noChangeArrowheads="1"/>
            </p:cNvSpPr>
            <p:nvPr/>
          </p:nvSpPr>
          <p:spPr bwMode="auto">
            <a:xfrm>
              <a:off x="1829" y="2694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sp>
          <p:nvSpPr>
            <p:cNvPr id="382021" name="Text Box 69"/>
            <p:cNvSpPr txBox="1">
              <a:spLocks noChangeArrowheads="1"/>
            </p:cNvSpPr>
            <p:nvPr/>
          </p:nvSpPr>
          <p:spPr bwMode="auto">
            <a:xfrm>
              <a:off x="2375" y="2694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382022" name="Text Box 70"/>
            <p:cNvSpPr txBox="1">
              <a:spLocks noChangeArrowheads="1"/>
            </p:cNvSpPr>
            <p:nvPr/>
          </p:nvSpPr>
          <p:spPr bwMode="auto">
            <a:xfrm>
              <a:off x="3442" y="2694"/>
              <a:ext cx="27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n</a:t>
              </a:r>
            </a:p>
          </p:txBody>
        </p:sp>
        <p:sp>
          <p:nvSpPr>
            <p:cNvPr id="382023" name="Text Box 71"/>
            <p:cNvSpPr txBox="1">
              <a:spLocks noChangeArrowheads="1"/>
            </p:cNvSpPr>
            <p:nvPr/>
          </p:nvSpPr>
          <p:spPr bwMode="auto">
            <a:xfrm>
              <a:off x="4459" y="2694"/>
              <a:ext cx="28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N</a:t>
              </a:r>
            </a:p>
          </p:txBody>
        </p:sp>
      </p:grpSp>
      <p:grpSp>
        <p:nvGrpSpPr>
          <p:cNvPr id="382040" name="Group 88"/>
          <p:cNvGrpSpPr>
            <a:grpSpLocks/>
          </p:cNvGrpSpPr>
          <p:nvPr/>
        </p:nvGrpSpPr>
        <p:grpSpPr bwMode="auto">
          <a:xfrm>
            <a:off x="3657600" y="5638800"/>
            <a:ext cx="1676400" cy="576263"/>
            <a:chOff x="2400" y="3429"/>
            <a:chExt cx="1056" cy="363"/>
          </a:xfrm>
        </p:grpSpPr>
        <p:grpSp>
          <p:nvGrpSpPr>
            <p:cNvPr id="382025" name="Group 73"/>
            <p:cNvGrpSpPr>
              <a:grpSpLocks/>
            </p:cNvGrpSpPr>
            <p:nvPr/>
          </p:nvGrpSpPr>
          <p:grpSpPr bwMode="auto">
            <a:xfrm rot="-16200000" flipH="1" flipV="1">
              <a:off x="2878" y="3341"/>
              <a:ext cx="112" cy="287"/>
              <a:chOff x="3450" y="2313"/>
              <a:chExt cx="111" cy="216"/>
            </a:xfrm>
          </p:grpSpPr>
          <p:sp>
            <p:nvSpPr>
              <p:cNvPr id="382026" name="Line 7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27" name="Line 7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28" name="Line 7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29" name="Line 7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30" name="Line 7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31" name="Line 7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032" name="Line 8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2033" name="Oval 81"/>
            <p:cNvSpPr>
              <a:spLocks noChangeArrowheads="1"/>
            </p:cNvSpPr>
            <p:nvPr/>
          </p:nvSpPr>
          <p:spPr bwMode="auto">
            <a:xfrm rot="16200000">
              <a:off x="2399" y="3463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34" name="Oval 82"/>
            <p:cNvSpPr>
              <a:spLocks noChangeArrowheads="1"/>
            </p:cNvSpPr>
            <p:nvPr/>
          </p:nvSpPr>
          <p:spPr bwMode="auto">
            <a:xfrm rot="16200000">
              <a:off x="3391" y="3451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35" name="Text Box 83"/>
            <p:cNvSpPr txBox="1">
              <a:spLocks noChangeArrowheads="1"/>
            </p:cNvSpPr>
            <p:nvPr/>
          </p:nvSpPr>
          <p:spPr bwMode="auto">
            <a:xfrm>
              <a:off x="2743" y="3561"/>
              <a:ext cx="35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EQ</a:t>
              </a:r>
            </a:p>
          </p:txBody>
        </p:sp>
        <p:cxnSp>
          <p:nvCxnSpPr>
            <p:cNvPr id="382038" name="AutoShape 86"/>
            <p:cNvCxnSpPr>
              <a:cxnSpLocks noChangeShapeType="1"/>
              <a:stCxn id="382033" idx="4"/>
              <a:endCxn id="382026" idx="0"/>
            </p:cNvCxnSpPr>
            <p:nvPr/>
          </p:nvCxnSpPr>
          <p:spPr bwMode="auto">
            <a:xfrm flipV="1">
              <a:off x="2464" y="3493"/>
              <a:ext cx="32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82039" name="AutoShape 87"/>
            <p:cNvCxnSpPr>
              <a:cxnSpLocks noChangeShapeType="1"/>
              <a:stCxn id="382034" idx="0"/>
              <a:endCxn id="382028" idx="1"/>
            </p:cNvCxnSpPr>
            <p:nvPr/>
          </p:nvCxnSpPr>
          <p:spPr bwMode="auto">
            <a:xfrm flipH="1">
              <a:off x="3077" y="3483"/>
              <a:ext cx="31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382041" name="AutoShape 89"/>
          <p:cNvSpPr>
            <a:spLocks noChangeArrowheads="1"/>
          </p:cNvSpPr>
          <p:nvPr/>
        </p:nvSpPr>
        <p:spPr bwMode="auto">
          <a:xfrm>
            <a:off x="4318000" y="4948238"/>
            <a:ext cx="406400" cy="461962"/>
          </a:xfrm>
          <a:prstGeom prst="downArrow">
            <a:avLst>
              <a:gd name="adj1" fmla="val 50000"/>
              <a:gd name="adj2" fmla="val 28418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CE3B89D-8C8F-4475-815C-ECC51055B584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Resistors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952500"/>
          </a:xfrm>
        </p:spPr>
        <p:txBody>
          <a:bodyPr/>
          <a:lstStyle/>
          <a:p>
            <a:r>
              <a:rPr lang="en-US" sz="2800" b="1" u="sng"/>
              <a:t>Demonstration of series rule</a:t>
            </a:r>
            <a:r>
              <a:rPr lang="en-US" sz="2800"/>
              <a:t>: apply KVL and Ohm’s law on the circuit</a:t>
            </a:r>
          </a:p>
        </p:txBody>
      </p:sp>
      <p:graphicFrame>
        <p:nvGraphicFramePr>
          <p:cNvPr id="384105" name="Object 105"/>
          <p:cNvGraphicFramePr>
            <a:graphicFrameLocks noChangeAspect="1"/>
          </p:cNvGraphicFramePr>
          <p:nvPr>
            <p:ph sz="half" idx="2"/>
          </p:nvPr>
        </p:nvGraphicFramePr>
        <p:xfrm>
          <a:off x="4114800" y="2690813"/>
          <a:ext cx="4191000" cy="2549525"/>
        </p:xfrm>
        <a:graphic>
          <a:graphicData uri="http://schemas.openxmlformats.org/presentationml/2006/ole">
            <p:oleObj spid="_x0000_s384105" name="Equation" r:id="rId3" imgW="2590560" imgH="1574640" progId="Equation.3">
              <p:embed/>
            </p:oleObj>
          </a:graphicData>
        </a:graphic>
      </p:graphicFrame>
      <p:grpSp>
        <p:nvGrpSpPr>
          <p:cNvPr id="384109" name="Group 109"/>
          <p:cNvGrpSpPr>
            <a:grpSpLocks/>
          </p:cNvGrpSpPr>
          <p:nvPr/>
        </p:nvGrpSpPr>
        <p:grpSpPr bwMode="auto">
          <a:xfrm>
            <a:off x="573088" y="2579688"/>
            <a:ext cx="3160712" cy="2568575"/>
            <a:chOff x="226" y="1614"/>
            <a:chExt cx="1991" cy="1618"/>
          </a:xfrm>
        </p:grpSpPr>
        <p:grpSp>
          <p:nvGrpSpPr>
            <p:cNvPr id="384104" name="Group 104"/>
            <p:cNvGrpSpPr>
              <a:grpSpLocks/>
            </p:cNvGrpSpPr>
            <p:nvPr/>
          </p:nvGrpSpPr>
          <p:grpSpPr bwMode="auto">
            <a:xfrm>
              <a:off x="226" y="1614"/>
              <a:ext cx="1991" cy="1618"/>
              <a:chOff x="74" y="1826"/>
              <a:chExt cx="1991" cy="1618"/>
            </a:xfrm>
          </p:grpSpPr>
          <p:grpSp>
            <p:nvGrpSpPr>
              <p:cNvPr id="384005" name="Group 5"/>
              <p:cNvGrpSpPr>
                <a:grpSpLocks/>
              </p:cNvGrpSpPr>
              <p:nvPr/>
            </p:nvGrpSpPr>
            <p:grpSpPr bwMode="auto">
              <a:xfrm>
                <a:off x="74" y="2400"/>
                <a:ext cx="741" cy="410"/>
                <a:chOff x="1156" y="2318"/>
                <a:chExt cx="741" cy="410"/>
              </a:xfrm>
            </p:grpSpPr>
            <p:sp>
              <p:nvSpPr>
                <p:cNvPr id="38400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156" y="2401"/>
                  <a:ext cx="272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  <a:endParaRPr lang="en-US" sz="2000" b="1"/>
                </a:p>
              </p:txBody>
            </p:sp>
            <p:sp>
              <p:nvSpPr>
                <p:cNvPr id="384007" name="Oval 7"/>
                <p:cNvSpPr>
                  <a:spLocks noChangeArrowheads="1"/>
                </p:cNvSpPr>
                <p:nvPr/>
              </p:nvSpPr>
              <p:spPr bwMode="auto">
                <a:xfrm>
                  <a:off x="1491" y="2341"/>
                  <a:ext cx="406" cy="38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00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596" y="2318"/>
                  <a:ext cx="19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</p:txBody>
            </p:sp>
            <p:sp>
              <p:nvSpPr>
                <p:cNvPr id="38400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599" y="2457"/>
                  <a:ext cx="18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_</a:t>
                  </a:r>
                </a:p>
              </p:txBody>
            </p:sp>
          </p:grpSp>
          <p:cxnSp>
            <p:nvCxnSpPr>
              <p:cNvPr id="384010" name="AutoShape 10"/>
              <p:cNvCxnSpPr>
                <a:cxnSpLocks noChangeShapeType="1"/>
                <a:stCxn id="384008" idx="0"/>
                <a:endCxn id="384064" idx="0"/>
              </p:cNvCxnSpPr>
              <p:nvPr/>
            </p:nvCxnSpPr>
            <p:spPr bwMode="auto">
              <a:xfrm rot="16200000">
                <a:off x="720" y="2037"/>
                <a:ext cx="256" cy="46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84012" name="AutoShape 12"/>
              <p:cNvCxnSpPr>
                <a:cxnSpLocks noChangeShapeType="1"/>
                <a:stCxn id="384007" idx="4"/>
                <a:endCxn id="384041" idx="0"/>
              </p:cNvCxnSpPr>
              <p:nvPr/>
            </p:nvCxnSpPr>
            <p:spPr bwMode="auto">
              <a:xfrm rot="16200000" flipH="1">
                <a:off x="657" y="2765"/>
                <a:ext cx="382" cy="47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grpSp>
            <p:nvGrpSpPr>
              <p:cNvPr id="384024" name="Group 24"/>
              <p:cNvGrpSpPr>
                <a:grpSpLocks/>
              </p:cNvGrpSpPr>
              <p:nvPr/>
            </p:nvGrpSpPr>
            <p:grpSpPr bwMode="auto">
              <a:xfrm>
                <a:off x="1680" y="2556"/>
                <a:ext cx="136" cy="270"/>
                <a:chOff x="3450" y="2313"/>
                <a:chExt cx="111" cy="216"/>
              </a:xfrm>
            </p:grpSpPr>
            <p:sp>
              <p:nvSpPr>
                <p:cNvPr id="384025" name="Line 25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26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27" name="Line 27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28" name="Line 28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29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30" name="Line 30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31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4040" name="Group 40"/>
              <p:cNvGrpSpPr>
                <a:grpSpLocks/>
              </p:cNvGrpSpPr>
              <p:nvPr/>
            </p:nvGrpSpPr>
            <p:grpSpPr bwMode="auto">
              <a:xfrm rot="-5400000">
                <a:off x="1145" y="3050"/>
                <a:ext cx="139" cy="264"/>
                <a:chOff x="3450" y="2313"/>
                <a:chExt cx="111" cy="216"/>
              </a:xfrm>
            </p:grpSpPr>
            <p:sp>
              <p:nvSpPr>
                <p:cNvPr id="384041" name="Line 41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42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43" name="Line 43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44" name="Line 44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45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46" name="Line 46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47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4063" name="Group 63"/>
              <p:cNvGrpSpPr>
                <a:grpSpLocks/>
              </p:cNvGrpSpPr>
              <p:nvPr/>
            </p:nvGrpSpPr>
            <p:grpSpPr bwMode="auto">
              <a:xfrm rot="-5400000">
                <a:off x="1144" y="2001"/>
                <a:ext cx="139" cy="265"/>
                <a:chOff x="3450" y="2313"/>
                <a:chExt cx="111" cy="216"/>
              </a:xfrm>
            </p:grpSpPr>
            <p:sp>
              <p:nvSpPr>
                <p:cNvPr id="384064" name="Line 6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65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66" name="Line 6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67" name="Line 6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68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69" name="Line 6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4070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4083" name="Text Box 83"/>
              <p:cNvSpPr txBox="1">
                <a:spLocks noChangeArrowheads="1"/>
              </p:cNvSpPr>
              <p:nvPr/>
            </p:nvSpPr>
            <p:spPr bwMode="auto">
              <a:xfrm>
                <a:off x="881" y="1826"/>
                <a:ext cx="581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   </a:t>
                </a:r>
                <a:r>
                  <a:rPr lang="en-US" b="1"/>
                  <a:t>v</a:t>
                </a:r>
                <a:r>
                  <a:rPr lang="en-US" b="1" baseline="-25000"/>
                  <a:t>1  </a:t>
                </a:r>
                <a:r>
                  <a:rPr lang="en-US"/>
                  <a:t> –</a:t>
                </a:r>
              </a:p>
            </p:txBody>
          </p:sp>
          <p:cxnSp>
            <p:nvCxnSpPr>
              <p:cNvPr id="384086" name="AutoShape 86"/>
              <p:cNvCxnSpPr>
                <a:cxnSpLocks noChangeShapeType="1"/>
                <a:stCxn id="384043" idx="1"/>
                <a:endCxn id="384027" idx="1"/>
              </p:cNvCxnSpPr>
              <p:nvPr/>
            </p:nvCxnSpPr>
            <p:spPr bwMode="auto">
              <a:xfrm flipV="1">
                <a:off x="1348" y="2826"/>
                <a:ext cx="402" cy="35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84087" name="AutoShape 87"/>
              <p:cNvCxnSpPr>
                <a:cxnSpLocks noChangeShapeType="1"/>
                <a:stCxn id="384066" idx="1"/>
                <a:endCxn id="384025" idx="0"/>
              </p:cNvCxnSpPr>
              <p:nvPr/>
            </p:nvCxnSpPr>
            <p:spPr bwMode="auto">
              <a:xfrm>
                <a:off x="1347" y="2134"/>
                <a:ext cx="392" cy="42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384088" name="Text Box 88"/>
              <p:cNvSpPr txBox="1">
                <a:spLocks noChangeArrowheads="1"/>
              </p:cNvSpPr>
              <p:nvPr/>
            </p:nvSpPr>
            <p:spPr bwMode="auto">
              <a:xfrm>
                <a:off x="1076" y="2167"/>
                <a:ext cx="26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1</a:t>
                </a:r>
              </a:p>
            </p:txBody>
          </p:sp>
          <p:sp>
            <p:nvSpPr>
              <p:cNvPr id="384097" name="Text Box 97"/>
              <p:cNvSpPr txBox="1">
                <a:spLocks noChangeArrowheads="1"/>
              </p:cNvSpPr>
              <p:nvPr/>
            </p:nvSpPr>
            <p:spPr bwMode="auto">
              <a:xfrm>
                <a:off x="912" y="2889"/>
                <a:ext cx="581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–   </a:t>
                </a:r>
                <a:r>
                  <a:rPr lang="en-US" b="1"/>
                  <a:t>v</a:t>
                </a:r>
                <a:r>
                  <a:rPr lang="en-US" b="1" baseline="-25000"/>
                  <a:t>3  </a:t>
                </a:r>
                <a:r>
                  <a:rPr lang="en-US"/>
                  <a:t> +</a:t>
                </a:r>
              </a:p>
            </p:txBody>
          </p:sp>
          <p:sp>
            <p:nvSpPr>
              <p:cNvPr id="384098" name="Text Box 98"/>
              <p:cNvSpPr txBox="1">
                <a:spLocks noChangeArrowheads="1"/>
              </p:cNvSpPr>
              <p:nvPr/>
            </p:nvSpPr>
            <p:spPr bwMode="auto">
              <a:xfrm>
                <a:off x="1110" y="3213"/>
                <a:ext cx="26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3</a:t>
                </a:r>
              </a:p>
            </p:txBody>
          </p:sp>
          <p:sp>
            <p:nvSpPr>
              <p:cNvPr id="384099" name="Text Box 99"/>
              <p:cNvSpPr txBox="1">
                <a:spLocks noChangeArrowheads="1"/>
              </p:cNvSpPr>
              <p:nvPr/>
            </p:nvSpPr>
            <p:spPr bwMode="auto">
              <a:xfrm>
                <a:off x="1797" y="2573"/>
                <a:ext cx="26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</a:p>
            </p:txBody>
          </p:sp>
          <p:sp>
            <p:nvSpPr>
              <p:cNvPr id="384101" name="Text Box 101"/>
              <p:cNvSpPr txBox="1">
                <a:spLocks noChangeArrowheads="1"/>
              </p:cNvSpPr>
              <p:nvPr/>
            </p:nvSpPr>
            <p:spPr bwMode="auto">
              <a:xfrm>
                <a:off x="1474" y="2386"/>
                <a:ext cx="260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 b="1"/>
                  <a:t>v</a:t>
                </a:r>
                <a:r>
                  <a:rPr lang="en-US" b="1" baseline="-25000"/>
                  <a:t>2 </a:t>
                </a:r>
              </a:p>
              <a:p>
                <a:r>
                  <a:rPr lang="en-US"/>
                  <a:t>–</a:t>
                </a:r>
              </a:p>
            </p:txBody>
          </p:sp>
          <p:sp>
            <p:nvSpPr>
              <p:cNvPr id="384102" name="Text Box 102"/>
              <p:cNvSpPr txBox="1">
                <a:spLocks noChangeArrowheads="1"/>
              </p:cNvSpPr>
              <p:nvPr/>
            </p:nvSpPr>
            <p:spPr bwMode="auto">
              <a:xfrm>
                <a:off x="800" y="2502"/>
                <a:ext cx="4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1.5V</a:t>
                </a:r>
                <a:endParaRPr lang="en-US" b="1" baseline="-25000"/>
              </a:p>
            </p:txBody>
          </p:sp>
          <p:sp>
            <p:nvSpPr>
              <p:cNvPr id="384103" name="Arc 103"/>
              <p:cNvSpPr>
                <a:spLocks/>
              </p:cNvSpPr>
              <p:nvPr/>
            </p:nvSpPr>
            <p:spPr bwMode="auto">
              <a:xfrm>
                <a:off x="855" y="2386"/>
                <a:ext cx="612" cy="57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600 w 43200"/>
                  <a:gd name="T1" fmla="*/ 0 h 43200"/>
                  <a:gd name="T2" fmla="*/ 16506 w 43200"/>
                  <a:gd name="T3" fmla="*/ 609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1632"/>
                      <a:pt x="6820" y="2959"/>
                      <a:pt x="16506" y="609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1632"/>
                      <a:pt x="6820" y="2959"/>
                      <a:pt x="16506" y="60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4107" name="Line 107"/>
            <p:cNvSpPr>
              <a:spLocks noChangeShapeType="1"/>
            </p:cNvSpPr>
            <p:nvPr/>
          </p:nvSpPr>
          <p:spPr bwMode="auto">
            <a:xfrm>
              <a:off x="765" y="1852"/>
              <a:ext cx="2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4108" name="Text Box 108"/>
            <p:cNvSpPr txBox="1">
              <a:spLocks noChangeArrowheads="1"/>
            </p:cNvSpPr>
            <p:nvPr/>
          </p:nvSpPr>
          <p:spPr bwMode="auto">
            <a:xfrm>
              <a:off x="768" y="1641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4377422-9223-4285-A378-ACFA40474E06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Resistors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714500"/>
          </a:xfrm>
        </p:spPr>
        <p:txBody>
          <a:bodyPr/>
          <a:lstStyle/>
          <a:p>
            <a:r>
              <a:rPr lang="en-US" sz="2800" b="1" u="sng"/>
              <a:t>Voltage divider</a:t>
            </a:r>
            <a:r>
              <a:rPr lang="en-US" sz="2800"/>
              <a:t>: the voltage across each resistor in a series circuit is directly proportional to the ratio of its resistance to the total series resistance of the circuit</a:t>
            </a:r>
          </a:p>
        </p:txBody>
      </p:sp>
      <p:grpSp>
        <p:nvGrpSpPr>
          <p:cNvPr id="386058" name="Group 10"/>
          <p:cNvGrpSpPr>
            <a:grpSpLocks/>
          </p:cNvGrpSpPr>
          <p:nvPr/>
        </p:nvGrpSpPr>
        <p:grpSpPr bwMode="auto">
          <a:xfrm>
            <a:off x="4572000" y="4800600"/>
            <a:ext cx="3962400" cy="928688"/>
            <a:chOff x="720" y="2975"/>
            <a:chExt cx="2496" cy="585"/>
          </a:xfrm>
        </p:grpSpPr>
        <p:sp>
          <p:nvSpPr>
            <p:cNvPr id="386056" name="Text Box 8"/>
            <p:cNvSpPr txBox="1">
              <a:spLocks noChangeArrowheads="1"/>
            </p:cNvSpPr>
            <p:nvPr/>
          </p:nvSpPr>
          <p:spPr bwMode="auto">
            <a:xfrm>
              <a:off x="720" y="2975"/>
              <a:ext cx="2496" cy="585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/>
            </a:p>
            <a:p>
              <a:pPr algn="l"/>
              <a:r>
                <a:rPr lang="en-US" b="1"/>
                <a:t>NB</a:t>
              </a:r>
              <a:r>
                <a:rPr lang="en-US"/>
                <a:t>: the ratio	will always be &lt;= 1</a:t>
              </a:r>
            </a:p>
            <a:p>
              <a:pPr algn="l"/>
              <a:r>
                <a:rPr lang="en-US"/>
                <a:t> </a:t>
              </a:r>
            </a:p>
          </p:txBody>
        </p:sp>
        <p:graphicFrame>
          <p:nvGraphicFramePr>
            <p:cNvPr id="386052" name="Object 4"/>
            <p:cNvGraphicFramePr>
              <a:graphicFrameLocks noChangeAspect="1"/>
            </p:cNvGraphicFramePr>
            <p:nvPr/>
          </p:nvGraphicFramePr>
          <p:xfrm>
            <a:off x="1584" y="3024"/>
            <a:ext cx="287" cy="419"/>
          </p:xfrm>
          <a:graphic>
            <a:graphicData uri="http://schemas.openxmlformats.org/presentationml/2006/ole">
              <p:oleObj spid="_x0000_s386052" name="Equation" r:id="rId3" imgW="304560" imgH="444240" progId="Equation.3">
                <p:embed/>
              </p:oleObj>
            </a:graphicData>
          </a:graphic>
        </p:graphicFrame>
      </p:grpSp>
      <p:graphicFrame>
        <p:nvGraphicFramePr>
          <p:cNvPr id="38605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09800" y="2895600"/>
          <a:ext cx="4535488" cy="1763713"/>
        </p:xfrm>
        <a:graphic>
          <a:graphicData uri="http://schemas.openxmlformats.org/presentationml/2006/ole">
            <p:oleObj spid="_x0000_s386054" name="Equation" r:id="rId4" imgW="228600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5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5D5AFAD-2E74-4FF7-B5A6-D9EDA5E3CC1E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Resistors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638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/>
              <a:t>Voltage divider</a:t>
            </a:r>
            <a:r>
              <a:rPr lang="en-US" sz="2800"/>
              <a:t>: the voltage across each resistor in a series circuit is directly proportional to the ratio of its resistance to the total series resistance of the circuit</a:t>
            </a:r>
          </a:p>
        </p:txBody>
      </p:sp>
      <p:graphicFrame>
        <p:nvGraphicFramePr>
          <p:cNvPr id="388150" name="Object 54"/>
          <p:cNvGraphicFramePr>
            <a:graphicFrameLocks noChangeAspect="1"/>
          </p:cNvGraphicFramePr>
          <p:nvPr>
            <p:ph sz="quarter" idx="3"/>
          </p:nvPr>
        </p:nvGraphicFramePr>
        <p:xfrm>
          <a:off x="3505200" y="4064000"/>
          <a:ext cx="1422400" cy="889000"/>
        </p:xfrm>
        <a:graphic>
          <a:graphicData uri="http://schemas.openxmlformats.org/presentationml/2006/ole">
            <p:oleObj spid="_x0000_s388150" name="Equation" r:id="rId3" imgW="711000" imgH="444240" progId="Equation.3">
              <p:embed/>
            </p:oleObj>
          </a:graphicData>
        </a:graphic>
      </p:graphicFrame>
      <p:grpSp>
        <p:nvGrpSpPr>
          <p:cNvPr id="388158" name="Group 62"/>
          <p:cNvGrpSpPr>
            <a:grpSpLocks/>
          </p:cNvGrpSpPr>
          <p:nvPr/>
        </p:nvGrpSpPr>
        <p:grpSpPr bwMode="auto">
          <a:xfrm>
            <a:off x="152400" y="3200400"/>
            <a:ext cx="3160713" cy="2568575"/>
            <a:chOff x="144" y="2174"/>
            <a:chExt cx="1991" cy="1618"/>
          </a:xfrm>
        </p:grpSpPr>
        <p:grpSp>
          <p:nvGrpSpPr>
            <p:cNvPr id="388103" name="Group 7"/>
            <p:cNvGrpSpPr>
              <a:grpSpLocks/>
            </p:cNvGrpSpPr>
            <p:nvPr/>
          </p:nvGrpSpPr>
          <p:grpSpPr bwMode="auto">
            <a:xfrm>
              <a:off x="144" y="2748"/>
              <a:ext cx="741" cy="410"/>
              <a:chOff x="1156" y="2318"/>
              <a:chExt cx="741" cy="410"/>
            </a:xfrm>
          </p:grpSpPr>
          <p:sp>
            <p:nvSpPr>
              <p:cNvPr id="388104" name="Text Box 8"/>
              <p:cNvSpPr txBox="1">
                <a:spLocks noChangeArrowheads="1"/>
              </p:cNvSpPr>
              <p:nvPr/>
            </p:nvSpPr>
            <p:spPr bwMode="auto">
              <a:xfrm>
                <a:off x="1156" y="2401"/>
                <a:ext cx="27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388105" name="Oval 9"/>
              <p:cNvSpPr>
                <a:spLocks noChangeArrowheads="1"/>
              </p:cNvSpPr>
              <p:nvPr/>
            </p:nvSpPr>
            <p:spPr bwMode="auto">
              <a:xfrm>
                <a:off x="1491" y="234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06" name="Text Box 10"/>
              <p:cNvSpPr txBox="1">
                <a:spLocks noChangeArrowheads="1"/>
              </p:cNvSpPr>
              <p:nvPr/>
            </p:nvSpPr>
            <p:spPr bwMode="auto">
              <a:xfrm>
                <a:off x="1596" y="2318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388107" name="Text Box 11"/>
              <p:cNvSpPr txBox="1">
                <a:spLocks noChangeArrowheads="1"/>
              </p:cNvSpPr>
              <p:nvPr/>
            </p:nvSpPr>
            <p:spPr bwMode="auto">
              <a:xfrm>
                <a:off x="1599" y="2457"/>
                <a:ext cx="18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388108" name="AutoShape 12"/>
            <p:cNvCxnSpPr>
              <a:cxnSpLocks noChangeShapeType="1"/>
              <a:stCxn id="388106" idx="0"/>
              <a:endCxn id="388127" idx="0"/>
            </p:cNvCxnSpPr>
            <p:nvPr/>
          </p:nvCxnSpPr>
          <p:spPr bwMode="auto">
            <a:xfrm rot="16200000">
              <a:off x="790" y="2385"/>
              <a:ext cx="256" cy="4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88109" name="AutoShape 13"/>
            <p:cNvCxnSpPr>
              <a:cxnSpLocks noChangeShapeType="1"/>
              <a:stCxn id="388105" idx="4"/>
              <a:endCxn id="388119" idx="0"/>
            </p:cNvCxnSpPr>
            <p:nvPr/>
          </p:nvCxnSpPr>
          <p:spPr bwMode="auto">
            <a:xfrm rot="16200000" flipH="1">
              <a:off x="727" y="3113"/>
              <a:ext cx="382" cy="47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388110" name="Group 14"/>
            <p:cNvGrpSpPr>
              <a:grpSpLocks/>
            </p:cNvGrpSpPr>
            <p:nvPr/>
          </p:nvGrpSpPr>
          <p:grpSpPr bwMode="auto">
            <a:xfrm>
              <a:off x="1750" y="2904"/>
              <a:ext cx="136" cy="270"/>
              <a:chOff x="3450" y="2313"/>
              <a:chExt cx="111" cy="216"/>
            </a:xfrm>
          </p:grpSpPr>
          <p:sp>
            <p:nvSpPr>
              <p:cNvPr id="388111" name="Line 1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2" name="Line 1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3" name="Line 1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4" name="Line 1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5" name="Line 1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6" name="Line 2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17" name="Line 2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8118" name="Group 22"/>
            <p:cNvGrpSpPr>
              <a:grpSpLocks/>
            </p:cNvGrpSpPr>
            <p:nvPr/>
          </p:nvGrpSpPr>
          <p:grpSpPr bwMode="auto">
            <a:xfrm rot="-5400000">
              <a:off x="1215" y="3398"/>
              <a:ext cx="139" cy="264"/>
              <a:chOff x="3450" y="2313"/>
              <a:chExt cx="111" cy="216"/>
            </a:xfrm>
          </p:grpSpPr>
          <p:sp>
            <p:nvSpPr>
              <p:cNvPr id="388119" name="Line 2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0" name="Line 2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1" name="Line 2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2" name="Line 2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3" name="Line 2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4" name="Line 2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5" name="Line 2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8126" name="Group 30"/>
            <p:cNvGrpSpPr>
              <a:grpSpLocks/>
            </p:cNvGrpSpPr>
            <p:nvPr/>
          </p:nvGrpSpPr>
          <p:grpSpPr bwMode="auto">
            <a:xfrm rot="-5400000">
              <a:off x="1214" y="2349"/>
              <a:ext cx="139" cy="265"/>
              <a:chOff x="3450" y="2313"/>
              <a:chExt cx="111" cy="216"/>
            </a:xfrm>
          </p:grpSpPr>
          <p:sp>
            <p:nvSpPr>
              <p:cNvPr id="388127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8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29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30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31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32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133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8134" name="Text Box 38"/>
            <p:cNvSpPr txBox="1">
              <a:spLocks noChangeArrowheads="1"/>
            </p:cNvSpPr>
            <p:nvPr/>
          </p:nvSpPr>
          <p:spPr bwMode="auto">
            <a:xfrm>
              <a:off x="951" y="2174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   </a:t>
              </a:r>
              <a:r>
                <a:rPr lang="en-US" b="1"/>
                <a:t>v</a:t>
              </a:r>
              <a:r>
                <a:rPr lang="en-US" b="1" baseline="-25000"/>
                <a:t>1  </a:t>
              </a:r>
              <a:r>
                <a:rPr lang="en-US"/>
                <a:t> –</a:t>
              </a:r>
            </a:p>
          </p:txBody>
        </p:sp>
        <p:cxnSp>
          <p:nvCxnSpPr>
            <p:cNvPr id="388135" name="AutoShape 39"/>
            <p:cNvCxnSpPr>
              <a:cxnSpLocks noChangeShapeType="1"/>
              <a:stCxn id="388121" idx="1"/>
              <a:endCxn id="388113" idx="1"/>
            </p:cNvCxnSpPr>
            <p:nvPr/>
          </p:nvCxnSpPr>
          <p:spPr bwMode="auto">
            <a:xfrm flipV="1">
              <a:off x="1418" y="3174"/>
              <a:ext cx="402" cy="35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88136" name="AutoShape 40"/>
            <p:cNvCxnSpPr>
              <a:cxnSpLocks noChangeShapeType="1"/>
              <a:stCxn id="388129" idx="1"/>
              <a:endCxn id="388111" idx="0"/>
            </p:cNvCxnSpPr>
            <p:nvPr/>
          </p:nvCxnSpPr>
          <p:spPr bwMode="auto">
            <a:xfrm>
              <a:off x="1417" y="2482"/>
              <a:ext cx="392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388137" name="Text Box 41"/>
            <p:cNvSpPr txBox="1">
              <a:spLocks noChangeArrowheads="1"/>
            </p:cNvSpPr>
            <p:nvPr/>
          </p:nvSpPr>
          <p:spPr bwMode="auto">
            <a:xfrm>
              <a:off x="1146" y="2515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388138" name="Text Box 42"/>
            <p:cNvSpPr txBox="1">
              <a:spLocks noChangeArrowheads="1"/>
            </p:cNvSpPr>
            <p:nvPr/>
          </p:nvSpPr>
          <p:spPr bwMode="auto">
            <a:xfrm>
              <a:off x="982" y="3237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–   </a:t>
              </a:r>
              <a:r>
                <a:rPr lang="en-US" b="1"/>
                <a:t>v</a:t>
              </a:r>
              <a:r>
                <a:rPr lang="en-US" b="1" baseline="-25000"/>
                <a:t>3  </a:t>
              </a:r>
              <a:r>
                <a:rPr lang="en-US"/>
                <a:t> +</a:t>
              </a:r>
            </a:p>
          </p:txBody>
        </p:sp>
        <p:sp>
          <p:nvSpPr>
            <p:cNvPr id="388139" name="Text Box 43"/>
            <p:cNvSpPr txBox="1">
              <a:spLocks noChangeArrowheads="1"/>
            </p:cNvSpPr>
            <p:nvPr/>
          </p:nvSpPr>
          <p:spPr bwMode="auto">
            <a:xfrm>
              <a:off x="1180" y="3561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388140" name="Text Box 44"/>
            <p:cNvSpPr txBox="1">
              <a:spLocks noChangeArrowheads="1"/>
            </p:cNvSpPr>
            <p:nvPr/>
          </p:nvSpPr>
          <p:spPr bwMode="auto">
            <a:xfrm>
              <a:off x="1867" y="2921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sp>
          <p:nvSpPr>
            <p:cNvPr id="388141" name="Text Box 45"/>
            <p:cNvSpPr txBox="1">
              <a:spLocks noChangeArrowheads="1"/>
            </p:cNvSpPr>
            <p:nvPr/>
          </p:nvSpPr>
          <p:spPr bwMode="auto">
            <a:xfrm>
              <a:off x="1544" y="2734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2 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388142" name="Text Box 46"/>
            <p:cNvSpPr txBox="1">
              <a:spLocks noChangeArrowheads="1"/>
            </p:cNvSpPr>
            <p:nvPr/>
          </p:nvSpPr>
          <p:spPr bwMode="auto">
            <a:xfrm>
              <a:off x="870" y="2850"/>
              <a:ext cx="4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1.5V</a:t>
              </a:r>
              <a:endParaRPr lang="en-US" b="1" baseline="-25000"/>
            </a:p>
          </p:txBody>
        </p:sp>
        <p:sp>
          <p:nvSpPr>
            <p:cNvPr id="388144" name="Line 48"/>
            <p:cNvSpPr>
              <a:spLocks noChangeShapeType="1"/>
            </p:cNvSpPr>
            <p:nvPr/>
          </p:nvSpPr>
          <p:spPr bwMode="auto">
            <a:xfrm>
              <a:off x="683" y="2412"/>
              <a:ext cx="2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8145" name="Text Box 49"/>
            <p:cNvSpPr txBox="1">
              <a:spLocks noChangeArrowheads="1"/>
            </p:cNvSpPr>
            <p:nvPr/>
          </p:nvSpPr>
          <p:spPr bwMode="auto">
            <a:xfrm>
              <a:off x="686" y="2201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aphicFrame>
        <p:nvGraphicFramePr>
          <p:cNvPr id="388152" name="Object 56"/>
          <p:cNvGraphicFramePr>
            <a:graphicFrameLocks noChangeAspect="1"/>
          </p:cNvGraphicFramePr>
          <p:nvPr/>
        </p:nvGraphicFramePr>
        <p:xfrm>
          <a:off x="5257800" y="4064000"/>
          <a:ext cx="1447800" cy="889000"/>
        </p:xfrm>
        <a:graphic>
          <a:graphicData uri="http://schemas.openxmlformats.org/presentationml/2006/ole">
            <p:oleObj spid="_x0000_s388152" name="Equation" r:id="rId4" imgW="723600" imgH="444240" progId="Equation.3">
              <p:embed/>
            </p:oleObj>
          </a:graphicData>
        </a:graphic>
      </p:graphicFrame>
      <p:graphicFrame>
        <p:nvGraphicFramePr>
          <p:cNvPr id="388156" name="Object 60"/>
          <p:cNvGraphicFramePr>
            <a:graphicFrameLocks noChangeAspect="1"/>
          </p:cNvGraphicFramePr>
          <p:nvPr/>
        </p:nvGraphicFramePr>
        <p:xfrm>
          <a:off x="7010400" y="4064000"/>
          <a:ext cx="1447800" cy="889000"/>
        </p:xfrm>
        <a:graphic>
          <a:graphicData uri="http://schemas.openxmlformats.org/presentationml/2006/ole">
            <p:oleObj spid="_x0000_s388156" name="Equation" r:id="rId5" imgW="7236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5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0C49CEB-5781-4888-9F12-FE2A99E6383A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Resistors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975600" cy="1409700"/>
          </a:xfrm>
        </p:spPr>
        <p:txBody>
          <a:bodyPr/>
          <a:lstStyle/>
          <a:p>
            <a:r>
              <a:rPr lang="en-US" sz="2800" b="1" u="sng"/>
              <a:t>Example1</a:t>
            </a:r>
            <a:r>
              <a:rPr lang="en-US" sz="2800"/>
              <a:t>: Determine </a:t>
            </a:r>
            <a:r>
              <a:rPr lang="en-US" sz="2800" b="1"/>
              <a:t>v</a:t>
            </a:r>
            <a:r>
              <a:rPr lang="en-US" sz="2800" b="1" baseline="-25000"/>
              <a:t>3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 </a:t>
            </a:r>
            <a:r>
              <a:rPr lang="en-US" sz="2400" b="1"/>
              <a:t>= </a:t>
            </a:r>
            <a:r>
              <a:rPr lang="en-US" sz="2400"/>
              <a:t>3V, </a:t>
            </a:r>
            <a:r>
              <a:rPr lang="en-US" sz="2400" b="1"/>
              <a:t>R1</a:t>
            </a:r>
            <a:r>
              <a:rPr lang="en-US" sz="2400"/>
              <a:t> = 10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2</a:t>
            </a:r>
            <a:r>
              <a:rPr lang="en-US" sz="2400">
                <a:cs typeface="Times New Roman" pitchFamily="18" charset="0"/>
              </a:rPr>
              <a:t> = 6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3</a:t>
            </a:r>
            <a:r>
              <a:rPr lang="en-US" sz="2400">
                <a:cs typeface="Times New Roman" pitchFamily="18" charset="0"/>
              </a:rPr>
              <a:t> = 8</a:t>
            </a:r>
            <a:r>
              <a:rPr lang="el-GR" sz="2400">
                <a:cs typeface="Times New Roman" pitchFamily="18" charset="0"/>
              </a:rPr>
              <a:t>Ω</a:t>
            </a:r>
          </a:p>
        </p:txBody>
      </p:sp>
      <p:grpSp>
        <p:nvGrpSpPr>
          <p:cNvPr id="391216" name="Group 48"/>
          <p:cNvGrpSpPr>
            <a:grpSpLocks/>
          </p:cNvGrpSpPr>
          <p:nvPr/>
        </p:nvGrpSpPr>
        <p:grpSpPr bwMode="auto">
          <a:xfrm>
            <a:off x="420688" y="2743200"/>
            <a:ext cx="3160712" cy="2590800"/>
            <a:chOff x="96" y="2016"/>
            <a:chExt cx="1991" cy="1632"/>
          </a:xfrm>
        </p:grpSpPr>
        <p:grpSp>
          <p:nvGrpSpPr>
            <p:cNvPr id="391173" name="Group 5"/>
            <p:cNvGrpSpPr>
              <a:grpSpLocks/>
            </p:cNvGrpSpPr>
            <p:nvPr/>
          </p:nvGrpSpPr>
          <p:grpSpPr bwMode="auto">
            <a:xfrm flipH="1">
              <a:off x="1346" y="2590"/>
              <a:ext cx="741" cy="410"/>
              <a:chOff x="1156" y="2318"/>
              <a:chExt cx="741" cy="410"/>
            </a:xfrm>
          </p:grpSpPr>
          <p:sp>
            <p:nvSpPr>
              <p:cNvPr id="391174" name="Text Box 6"/>
              <p:cNvSpPr txBox="1">
                <a:spLocks noChangeArrowheads="1"/>
              </p:cNvSpPr>
              <p:nvPr/>
            </p:nvSpPr>
            <p:spPr bwMode="auto">
              <a:xfrm>
                <a:off x="1156" y="2401"/>
                <a:ext cx="27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391175" name="Oval 7"/>
              <p:cNvSpPr>
                <a:spLocks noChangeArrowheads="1"/>
              </p:cNvSpPr>
              <p:nvPr/>
            </p:nvSpPr>
            <p:spPr bwMode="auto">
              <a:xfrm>
                <a:off x="1491" y="234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76" name="Text Box 8"/>
              <p:cNvSpPr txBox="1">
                <a:spLocks noChangeArrowheads="1"/>
              </p:cNvSpPr>
              <p:nvPr/>
            </p:nvSpPr>
            <p:spPr bwMode="auto">
              <a:xfrm>
                <a:off x="1596" y="2318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391177" name="Text Box 9"/>
              <p:cNvSpPr txBox="1">
                <a:spLocks noChangeArrowheads="1"/>
              </p:cNvSpPr>
              <p:nvPr/>
            </p:nvSpPr>
            <p:spPr bwMode="auto">
              <a:xfrm>
                <a:off x="1599" y="2457"/>
                <a:ext cx="18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391178" name="AutoShape 10"/>
            <p:cNvCxnSpPr>
              <a:cxnSpLocks noChangeShapeType="1"/>
              <a:stCxn id="391176" idx="0"/>
              <a:endCxn id="391197" idx="0"/>
            </p:cNvCxnSpPr>
            <p:nvPr/>
          </p:nvCxnSpPr>
          <p:spPr bwMode="auto">
            <a:xfrm rot="5400000" flipH="1">
              <a:off x="1188" y="2228"/>
              <a:ext cx="256" cy="46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91179" name="AutoShape 11"/>
            <p:cNvCxnSpPr>
              <a:cxnSpLocks noChangeShapeType="1"/>
              <a:stCxn id="391175" idx="4"/>
              <a:endCxn id="391189" idx="0"/>
            </p:cNvCxnSpPr>
            <p:nvPr/>
          </p:nvCxnSpPr>
          <p:spPr bwMode="auto">
            <a:xfrm rot="5400000">
              <a:off x="1123" y="2956"/>
              <a:ext cx="382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391180" name="Group 12"/>
            <p:cNvGrpSpPr>
              <a:grpSpLocks/>
            </p:cNvGrpSpPr>
            <p:nvPr/>
          </p:nvGrpSpPr>
          <p:grpSpPr bwMode="auto">
            <a:xfrm flipH="1">
              <a:off x="345" y="2746"/>
              <a:ext cx="136" cy="270"/>
              <a:chOff x="3450" y="2313"/>
              <a:chExt cx="111" cy="216"/>
            </a:xfrm>
          </p:grpSpPr>
          <p:sp>
            <p:nvSpPr>
              <p:cNvPr id="391181" name="Line 1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2" name="Line 1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3" name="Line 1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4" name="Line 1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5" name="Line 1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6" name="Line 1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87" name="Line 1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188" name="Group 20"/>
            <p:cNvGrpSpPr>
              <a:grpSpLocks/>
            </p:cNvGrpSpPr>
            <p:nvPr/>
          </p:nvGrpSpPr>
          <p:grpSpPr bwMode="auto">
            <a:xfrm rot="5400000" flipH="1">
              <a:off x="876" y="3240"/>
              <a:ext cx="139" cy="264"/>
              <a:chOff x="3450" y="2313"/>
              <a:chExt cx="111" cy="216"/>
            </a:xfrm>
          </p:grpSpPr>
          <p:sp>
            <p:nvSpPr>
              <p:cNvPr id="391189" name="Line 2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0" name="Line 2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1" name="Line 2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2" name="Line 2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3" name="Line 2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4" name="Line 2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5" name="Line 2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196" name="Group 28"/>
            <p:cNvGrpSpPr>
              <a:grpSpLocks/>
            </p:cNvGrpSpPr>
            <p:nvPr/>
          </p:nvGrpSpPr>
          <p:grpSpPr bwMode="auto">
            <a:xfrm rot="5400000" flipH="1">
              <a:off x="878" y="2191"/>
              <a:ext cx="139" cy="265"/>
              <a:chOff x="3450" y="2313"/>
              <a:chExt cx="111" cy="216"/>
            </a:xfrm>
          </p:grpSpPr>
          <p:sp>
            <p:nvSpPr>
              <p:cNvPr id="391197" name="Line 2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8" name="Line 3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199" name="Line 3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200" name="Line 3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201" name="Line 3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202" name="Line 3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203" name="Line 3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1204" name="Text Box 36"/>
            <p:cNvSpPr txBox="1">
              <a:spLocks noChangeArrowheads="1"/>
            </p:cNvSpPr>
            <p:nvPr/>
          </p:nvSpPr>
          <p:spPr bwMode="auto">
            <a:xfrm flipH="1">
              <a:off x="624" y="2016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–   </a:t>
              </a:r>
              <a:r>
                <a:rPr lang="en-US" b="1"/>
                <a:t>v</a:t>
              </a:r>
              <a:r>
                <a:rPr lang="en-US" b="1" baseline="-25000"/>
                <a:t>1  </a:t>
              </a:r>
              <a:r>
                <a:rPr lang="en-US"/>
                <a:t> +</a:t>
              </a:r>
            </a:p>
          </p:txBody>
        </p:sp>
        <p:cxnSp>
          <p:nvCxnSpPr>
            <p:cNvPr id="391205" name="AutoShape 37"/>
            <p:cNvCxnSpPr>
              <a:cxnSpLocks noChangeShapeType="1"/>
              <a:stCxn id="391191" idx="1"/>
              <a:endCxn id="391183" idx="1"/>
            </p:cNvCxnSpPr>
            <p:nvPr/>
          </p:nvCxnSpPr>
          <p:spPr bwMode="auto">
            <a:xfrm rot="10800000">
              <a:off x="411" y="3016"/>
              <a:ext cx="404" cy="35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91206" name="AutoShape 38"/>
            <p:cNvCxnSpPr>
              <a:cxnSpLocks noChangeShapeType="1"/>
              <a:stCxn id="391199" idx="1"/>
              <a:endCxn id="391181" idx="0"/>
            </p:cNvCxnSpPr>
            <p:nvPr/>
          </p:nvCxnSpPr>
          <p:spPr bwMode="auto">
            <a:xfrm rot="10800000" flipV="1">
              <a:off x="423" y="2324"/>
              <a:ext cx="394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391207" name="Text Box 39"/>
            <p:cNvSpPr txBox="1">
              <a:spLocks noChangeArrowheads="1"/>
            </p:cNvSpPr>
            <p:nvPr/>
          </p:nvSpPr>
          <p:spPr bwMode="auto">
            <a:xfrm flipH="1">
              <a:off x="836" y="235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391208" name="Text Box 40"/>
            <p:cNvSpPr txBox="1">
              <a:spLocks noChangeArrowheads="1"/>
            </p:cNvSpPr>
            <p:nvPr/>
          </p:nvSpPr>
          <p:spPr bwMode="auto">
            <a:xfrm flipH="1">
              <a:off x="624" y="3079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   </a:t>
              </a:r>
              <a:r>
                <a:rPr lang="en-US" b="1"/>
                <a:t>v</a:t>
              </a:r>
              <a:r>
                <a:rPr lang="en-US" b="1" baseline="-25000"/>
                <a:t>3  </a:t>
              </a:r>
              <a:r>
                <a:rPr lang="en-US"/>
                <a:t> –</a:t>
              </a:r>
            </a:p>
          </p:txBody>
        </p:sp>
        <p:sp>
          <p:nvSpPr>
            <p:cNvPr id="391209" name="Text Box 41"/>
            <p:cNvSpPr txBox="1">
              <a:spLocks noChangeArrowheads="1"/>
            </p:cNvSpPr>
            <p:nvPr/>
          </p:nvSpPr>
          <p:spPr bwMode="auto">
            <a:xfrm flipH="1">
              <a:off x="836" y="341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391210" name="Text Box 42"/>
            <p:cNvSpPr txBox="1">
              <a:spLocks noChangeArrowheads="1"/>
            </p:cNvSpPr>
            <p:nvPr/>
          </p:nvSpPr>
          <p:spPr bwMode="auto">
            <a:xfrm flipH="1">
              <a:off x="96" y="276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sp>
          <p:nvSpPr>
            <p:cNvPr id="391211" name="Text Box 43"/>
            <p:cNvSpPr txBox="1">
              <a:spLocks noChangeArrowheads="1"/>
            </p:cNvSpPr>
            <p:nvPr/>
          </p:nvSpPr>
          <p:spPr bwMode="auto">
            <a:xfrm flipH="1">
              <a:off x="427" y="2576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2 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391212" name="Text Box 44"/>
            <p:cNvSpPr txBox="1">
              <a:spLocks noChangeArrowheads="1"/>
            </p:cNvSpPr>
            <p:nvPr/>
          </p:nvSpPr>
          <p:spPr bwMode="auto">
            <a:xfrm flipH="1">
              <a:off x="1103" y="2739"/>
              <a:ext cx="11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 baseline="-25000"/>
            </a:p>
          </p:txBody>
        </p:sp>
        <p:sp>
          <p:nvSpPr>
            <p:cNvPr id="391213" name="Line 45"/>
            <p:cNvSpPr>
              <a:spLocks noChangeShapeType="1"/>
            </p:cNvSpPr>
            <p:nvPr/>
          </p:nvSpPr>
          <p:spPr bwMode="auto">
            <a:xfrm flipH="1">
              <a:off x="1280" y="2254"/>
              <a:ext cx="2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1214" name="Text Box 46"/>
            <p:cNvSpPr txBox="1">
              <a:spLocks noChangeArrowheads="1"/>
            </p:cNvSpPr>
            <p:nvPr/>
          </p:nvSpPr>
          <p:spPr bwMode="auto">
            <a:xfrm flipH="1">
              <a:off x="1389" y="2043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  <p:sp>
          <p:nvSpPr>
            <p:cNvPr id="391215" name="Arc 47"/>
            <p:cNvSpPr>
              <a:spLocks/>
            </p:cNvSpPr>
            <p:nvPr/>
          </p:nvSpPr>
          <p:spPr bwMode="auto">
            <a:xfrm>
              <a:off x="687" y="2613"/>
              <a:ext cx="621" cy="54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7076 w 43200"/>
                <a:gd name="T3" fmla="*/ 5612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511"/>
                    <a:pt x="2569" y="9705"/>
                    <a:pt x="7076" y="561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511"/>
                    <a:pt x="2569" y="9705"/>
                    <a:pt x="7076" y="56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5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C6716BB-BBAC-4E59-9368-62EDF96C1D17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Resistors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975600" cy="1409700"/>
          </a:xfrm>
        </p:spPr>
        <p:txBody>
          <a:bodyPr/>
          <a:lstStyle/>
          <a:p>
            <a:r>
              <a:rPr lang="en-US" sz="2800" b="1" u="sng" dirty="0"/>
              <a:t>Example1</a:t>
            </a:r>
            <a:r>
              <a:rPr lang="en-US" sz="2800" dirty="0"/>
              <a:t>: Determine </a:t>
            </a:r>
            <a:r>
              <a:rPr lang="en-US" sz="2800" b="1" dirty="0"/>
              <a:t>v</a:t>
            </a:r>
            <a:r>
              <a:rPr lang="en-US" sz="2800" b="1" baseline="-25000" dirty="0"/>
              <a:t>3</a:t>
            </a:r>
          </a:p>
          <a:p>
            <a:pPr lvl="1"/>
            <a:r>
              <a:rPr lang="en-US" sz="2400" b="1" dirty="0"/>
              <a:t>V</a:t>
            </a:r>
            <a:r>
              <a:rPr lang="en-US" sz="2400" b="1" baseline="-25000" dirty="0"/>
              <a:t>s </a:t>
            </a:r>
            <a:r>
              <a:rPr lang="en-US" sz="2400" b="1" dirty="0"/>
              <a:t>= </a:t>
            </a:r>
            <a:r>
              <a:rPr lang="en-US" sz="2400" dirty="0"/>
              <a:t>3V, </a:t>
            </a:r>
            <a:r>
              <a:rPr lang="en-US" sz="2400" b="1" dirty="0"/>
              <a:t>R1</a:t>
            </a:r>
            <a:r>
              <a:rPr lang="en-US" sz="2400" dirty="0"/>
              <a:t> = 10</a:t>
            </a:r>
            <a:r>
              <a:rPr lang="el-GR" sz="2400" dirty="0">
                <a:cs typeface="Times New Roman" pitchFamily="18" charset="0"/>
              </a:rPr>
              <a:t>Ω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b="1" dirty="0">
                <a:cs typeface="Times New Roman" pitchFamily="18" charset="0"/>
              </a:rPr>
              <a:t>R</a:t>
            </a:r>
            <a:r>
              <a:rPr lang="en-US" sz="2400" b="1" baseline="-25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= 6</a:t>
            </a:r>
            <a:r>
              <a:rPr lang="el-GR" sz="2400" dirty="0">
                <a:cs typeface="Times New Roman" pitchFamily="18" charset="0"/>
              </a:rPr>
              <a:t>Ω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b="1" dirty="0">
                <a:cs typeface="Times New Roman" pitchFamily="18" charset="0"/>
              </a:rPr>
              <a:t>R</a:t>
            </a:r>
            <a:r>
              <a:rPr lang="en-US" sz="2400" b="1" baseline="-25000" dirty="0">
                <a:cs typeface="Times New Roman" pitchFamily="18" charset="0"/>
              </a:rPr>
              <a:t>3</a:t>
            </a:r>
            <a:r>
              <a:rPr lang="en-US" sz="2400" dirty="0">
                <a:cs typeface="Times New Roman" pitchFamily="18" charset="0"/>
              </a:rPr>
              <a:t> = 8</a:t>
            </a:r>
            <a:r>
              <a:rPr lang="el-GR" sz="2400" dirty="0">
                <a:cs typeface="Times New Roman" pitchFamily="18" charset="0"/>
              </a:rPr>
              <a:t>Ω</a:t>
            </a:r>
          </a:p>
        </p:txBody>
      </p:sp>
      <p:graphicFrame>
        <p:nvGraphicFramePr>
          <p:cNvPr id="3942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19800" y="3048000"/>
          <a:ext cx="2012950" cy="1751013"/>
        </p:xfrm>
        <a:graphic>
          <a:graphicData uri="http://schemas.openxmlformats.org/presentationml/2006/ole">
            <p:oleObj spid="_x0000_s394244" name="Equation" r:id="rId3" imgW="1460160" imgH="1269720" progId="Equation.3">
              <p:embed/>
            </p:oleObj>
          </a:graphicData>
        </a:graphic>
      </p:graphicFrame>
      <p:grpSp>
        <p:nvGrpSpPr>
          <p:cNvPr id="394245" name="Group 5"/>
          <p:cNvGrpSpPr>
            <a:grpSpLocks/>
          </p:cNvGrpSpPr>
          <p:nvPr/>
        </p:nvGrpSpPr>
        <p:grpSpPr bwMode="auto">
          <a:xfrm>
            <a:off x="420688" y="2743200"/>
            <a:ext cx="3160712" cy="2590800"/>
            <a:chOff x="96" y="2016"/>
            <a:chExt cx="1991" cy="1632"/>
          </a:xfrm>
        </p:grpSpPr>
        <p:grpSp>
          <p:nvGrpSpPr>
            <p:cNvPr id="394246" name="Group 6"/>
            <p:cNvGrpSpPr>
              <a:grpSpLocks/>
            </p:cNvGrpSpPr>
            <p:nvPr/>
          </p:nvGrpSpPr>
          <p:grpSpPr bwMode="auto">
            <a:xfrm flipH="1">
              <a:off x="1346" y="2590"/>
              <a:ext cx="741" cy="410"/>
              <a:chOff x="1156" y="2318"/>
              <a:chExt cx="741" cy="410"/>
            </a:xfrm>
          </p:grpSpPr>
          <p:sp>
            <p:nvSpPr>
              <p:cNvPr id="394247" name="Text Box 7"/>
              <p:cNvSpPr txBox="1">
                <a:spLocks noChangeArrowheads="1"/>
              </p:cNvSpPr>
              <p:nvPr/>
            </p:nvSpPr>
            <p:spPr bwMode="auto">
              <a:xfrm>
                <a:off x="1156" y="2401"/>
                <a:ext cx="27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394248" name="Oval 8"/>
              <p:cNvSpPr>
                <a:spLocks noChangeArrowheads="1"/>
              </p:cNvSpPr>
              <p:nvPr/>
            </p:nvSpPr>
            <p:spPr bwMode="auto">
              <a:xfrm>
                <a:off x="1491" y="234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9" name="Text Box 9"/>
              <p:cNvSpPr txBox="1">
                <a:spLocks noChangeArrowheads="1"/>
              </p:cNvSpPr>
              <p:nvPr/>
            </p:nvSpPr>
            <p:spPr bwMode="auto">
              <a:xfrm>
                <a:off x="1596" y="2318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  <p:sp>
            <p:nvSpPr>
              <p:cNvPr id="394250" name="Text Box 10"/>
              <p:cNvSpPr txBox="1">
                <a:spLocks noChangeArrowheads="1"/>
              </p:cNvSpPr>
              <p:nvPr/>
            </p:nvSpPr>
            <p:spPr bwMode="auto">
              <a:xfrm>
                <a:off x="1599" y="2457"/>
                <a:ext cx="18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_</a:t>
                </a:r>
              </a:p>
            </p:txBody>
          </p:sp>
        </p:grpSp>
        <p:cxnSp>
          <p:nvCxnSpPr>
            <p:cNvPr id="394251" name="AutoShape 11"/>
            <p:cNvCxnSpPr>
              <a:cxnSpLocks noChangeShapeType="1"/>
              <a:stCxn id="394249" idx="0"/>
              <a:endCxn id="394270" idx="0"/>
            </p:cNvCxnSpPr>
            <p:nvPr/>
          </p:nvCxnSpPr>
          <p:spPr bwMode="auto">
            <a:xfrm rot="5400000" flipH="1">
              <a:off x="1188" y="2228"/>
              <a:ext cx="256" cy="46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94252" name="AutoShape 12"/>
            <p:cNvCxnSpPr>
              <a:cxnSpLocks noChangeShapeType="1"/>
              <a:stCxn id="394248" idx="4"/>
              <a:endCxn id="394262" idx="0"/>
            </p:cNvCxnSpPr>
            <p:nvPr/>
          </p:nvCxnSpPr>
          <p:spPr bwMode="auto">
            <a:xfrm rot="5400000">
              <a:off x="1123" y="2956"/>
              <a:ext cx="382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grpSp>
          <p:nvGrpSpPr>
            <p:cNvPr id="394253" name="Group 13"/>
            <p:cNvGrpSpPr>
              <a:grpSpLocks/>
            </p:cNvGrpSpPr>
            <p:nvPr/>
          </p:nvGrpSpPr>
          <p:grpSpPr bwMode="auto">
            <a:xfrm flipH="1">
              <a:off x="345" y="2746"/>
              <a:ext cx="136" cy="270"/>
              <a:chOff x="3450" y="2313"/>
              <a:chExt cx="111" cy="216"/>
            </a:xfrm>
          </p:grpSpPr>
          <p:sp>
            <p:nvSpPr>
              <p:cNvPr id="394254" name="Line 1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55" name="Line 1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56" name="Line 1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57" name="Line 1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58" name="Line 1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59" name="Line 1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0" name="Line 2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4261" name="Group 21"/>
            <p:cNvGrpSpPr>
              <a:grpSpLocks/>
            </p:cNvGrpSpPr>
            <p:nvPr/>
          </p:nvGrpSpPr>
          <p:grpSpPr bwMode="auto">
            <a:xfrm rot="5400000" flipH="1">
              <a:off x="876" y="3240"/>
              <a:ext cx="139" cy="264"/>
              <a:chOff x="3450" y="2313"/>
              <a:chExt cx="111" cy="216"/>
            </a:xfrm>
          </p:grpSpPr>
          <p:sp>
            <p:nvSpPr>
              <p:cNvPr id="394262" name="Line 2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3" name="Line 2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4" name="Line 2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5" name="Line 2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6" name="Line 2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7" name="Line 2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68" name="Line 2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4269" name="Group 29"/>
            <p:cNvGrpSpPr>
              <a:grpSpLocks/>
            </p:cNvGrpSpPr>
            <p:nvPr/>
          </p:nvGrpSpPr>
          <p:grpSpPr bwMode="auto">
            <a:xfrm rot="5400000" flipH="1">
              <a:off x="878" y="2191"/>
              <a:ext cx="139" cy="265"/>
              <a:chOff x="3450" y="2313"/>
              <a:chExt cx="111" cy="216"/>
            </a:xfrm>
          </p:grpSpPr>
          <p:sp>
            <p:nvSpPr>
              <p:cNvPr id="394270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71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72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73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74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75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76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4277" name="Text Box 37"/>
            <p:cNvSpPr txBox="1">
              <a:spLocks noChangeArrowheads="1"/>
            </p:cNvSpPr>
            <p:nvPr/>
          </p:nvSpPr>
          <p:spPr bwMode="auto">
            <a:xfrm flipH="1">
              <a:off x="624" y="2016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–   </a:t>
              </a:r>
              <a:r>
                <a:rPr lang="en-US" b="1"/>
                <a:t>v</a:t>
              </a:r>
              <a:r>
                <a:rPr lang="en-US" b="1" baseline="-25000"/>
                <a:t>1  </a:t>
              </a:r>
              <a:r>
                <a:rPr lang="en-US"/>
                <a:t> +</a:t>
              </a:r>
            </a:p>
          </p:txBody>
        </p:sp>
        <p:cxnSp>
          <p:nvCxnSpPr>
            <p:cNvPr id="394278" name="AutoShape 38"/>
            <p:cNvCxnSpPr>
              <a:cxnSpLocks noChangeShapeType="1"/>
              <a:stCxn id="394264" idx="1"/>
              <a:endCxn id="394256" idx="1"/>
            </p:cNvCxnSpPr>
            <p:nvPr/>
          </p:nvCxnSpPr>
          <p:spPr bwMode="auto">
            <a:xfrm rot="10800000">
              <a:off x="411" y="3016"/>
              <a:ext cx="404" cy="35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94279" name="AutoShape 39"/>
            <p:cNvCxnSpPr>
              <a:cxnSpLocks noChangeShapeType="1"/>
              <a:stCxn id="394272" idx="1"/>
              <a:endCxn id="394254" idx="0"/>
            </p:cNvCxnSpPr>
            <p:nvPr/>
          </p:nvCxnSpPr>
          <p:spPr bwMode="auto">
            <a:xfrm rot="10800000" flipV="1">
              <a:off x="423" y="2324"/>
              <a:ext cx="394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394280" name="Text Box 40"/>
            <p:cNvSpPr txBox="1">
              <a:spLocks noChangeArrowheads="1"/>
            </p:cNvSpPr>
            <p:nvPr/>
          </p:nvSpPr>
          <p:spPr bwMode="auto">
            <a:xfrm flipH="1">
              <a:off x="836" y="235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</p:txBody>
        </p:sp>
        <p:sp>
          <p:nvSpPr>
            <p:cNvPr id="394281" name="Text Box 41"/>
            <p:cNvSpPr txBox="1">
              <a:spLocks noChangeArrowheads="1"/>
            </p:cNvSpPr>
            <p:nvPr/>
          </p:nvSpPr>
          <p:spPr bwMode="auto">
            <a:xfrm flipH="1">
              <a:off x="624" y="3079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   </a:t>
              </a:r>
              <a:r>
                <a:rPr lang="en-US" b="1"/>
                <a:t>v</a:t>
              </a:r>
              <a:r>
                <a:rPr lang="en-US" b="1" baseline="-25000"/>
                <a:t>3  </a:t>
              </a:r>
              <a:r>
                <a:rPr lang="en-US"/>
                <a:t> –</a:t>
              </a:r>
            </a:p>
          </p:txBody>
        </p:sp>
        <p:sp>
          <p:nvSpPr>
            <p:cNvPr id="394282" name="Text Box 42"/>
            <p:cNvSpPr txBox="1">
              <a:spLocks noChangeArrowheads="1"/>
            </p:cNvSpPr>
            <p:nvPr/>
          </p:nvSpPr>
          <p:spPr bwMode="auto">
            <a:xfrm flipH="1">
              <a:off x="836" y="341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</p:txBody>
        </p:sp>
        <p:sp>
          <p:nvSpPr>
            <p:cNvPr id="394283" name="Text Box 43"/>
            <p:cNvSpPr txBox="1">
              <a:spLocks noChangeArrowheads="1"/>
            </p:cNvSpPr>
            <p:nvPr/>
          </p:nvSpPr>
          <p:spPr bwMode="auto">
            <a:xfrm flipH="1">
              <a:off x="96" y="276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</p:txBody>
        </p:sp>
        <p:sp>
          <p:nvSpPr>
            <p:cNvPr id="394284" name="Text Box 44"/>
            <p:cNvSpPr txBox="1">
              <a:spLocks noChangeArrowheads="1"/>
            </p:cNvSpPr>
            <p:nvPr/>
          </p:nvSpPr>
          <p:spPr bwMode="auto">
            <a:xfrm flipH="1">
              <a:off x="427" y="2576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2 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394285" name="Text Box 45"/>
            <p:cNvSpPr txBox="1">
              <a:spLocks noChangeArrowheads="1"/>
            </p:cNvSpPr>
            <p:nvPr/>
          </p:nvSpPr>
          <p:spPr bwMode="auto">
            <a:xfrm flipH="1">
              <a:off x="1103" y="2739"/>
              <a:ext cx="11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 baseline="-25000"/>
            </a:p>
          </p:txBody>
        </p:sp>
        <p:sp>
          <p:nvSpPr>
            <p:cNvPr id="394286" name="Line 46"/>
            <p:cNvSpPr>
              <a:spLocks noChangeShapeType="1"/>
            </p:cNvSpPr>
            <p:nvPr/>
          </p:nvSpPr>
          <p:spPr bwMode="auto">
            <a:xfrm flipH="1">
              <a:off x="1280" y="2254"/>
              <a:ext cx="2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7" name="Text Box 47"/>
            <p:cNvSpPr txBox="1">
              <a:spLocks noChangeArrowheads="1"/>
            </p:cNvSpPr>
            <p:nvPr/>
          </p:nvSpPr>
          <p:spPr bwMode="auto">
            <a:xfrm flipH="1">
              <a:off x="1389" y="2043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  <p:sp>
          <p:nvSpPr>
            <p:cNvPr id="394288" name="Arc 48"/>
            <p:cNvSpPr>
              <a:spLocks/>
            </p:cNvSpPr>
            <p:nvPr/>
          </p:nvSpPr>
          <p:spPr bwMode="auto">
            <a:xfrm>
              <a:off x="687" y="2613"/>
              <a:ext cx="621" cy="54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7076 w 43200"/>
                <a:gd name="T3" fmla="*/ 5612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511"/>
                    <a:pt x="2569" y="9705"/>
                    <a:pt x="7076" y="561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511"/>
                    <a:pt x="2569" y="9705"/>
                    <a:pt x="7076" y="56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stealth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94289" name="Object 49"/>
          <p:cNvGraphicFramePr>
            <a:graphicFrameLocks noChangeAspect="1"/>
          </p:cNvGraphicFramePr>
          <p:nvPr>
            <p:ph sz="quarter" idx="3"/>
          </p:nvPr>
        </p:nvGraphicFramePr>
        <p:xfrm>
          <a:off x="3733800" y="3048000"/>
          <a:ext cx="1816100" cy="1323975"/>
        </p:xfrm>
        <a:graphic>
          <a:graphicData uri="http://schemas.openxmlformats.org/presentationml/2006/ole">
            <p:oleObj spid="_x0000_s394289" name="Equation" r:id="rId4" imgW="121896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1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0064B03-B60B-4370-9EA9-4908E838D6FF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/>
              <a:t>Parallel Rule</a:t>
            </a:r>
            <a:r>
              <a:rPr lang="en-US" sz="2800"/>
              <a:t>: two or more circuit elements are said to be </a:t>
            </a:r>
            <a:r>
              <a:rPr lang="en-US" sz="2800" b="1"/>
              <a:t>in parallel</a:t>
            </a:r>
            <a:r>
              <a:rPr lang="en-US" sz="2800"/>
              <a:t> if the elements share the </a:t>
            </a:r>
            <a:r>
              <a:rPr lang="en-US" sz="2800" i="1"/>
              <a:t>same</a:t>
            </a:r>
            <a:r>
              <a:rPr lang="en-US" sz="2800"/>
              <a:t> terminal</a:t>
            </a:r>
            <a:r>
              <a:rPr lang="en-US" sz="2800" b="1" u="sng"/>
              <a:t>s</a:t>
            </a:r>
          </a:p>
          <a:p>
            <a:pPr lvl="1"/>
            <a:r>
              <a:rPr lang="en-US" sz="2400" u="sng"/>
              <a:t>From KVL</a:t>
            </a:r>
            <a:r>
              <a:rPr lang="en-US" sz="2400"/>
              <a:t>: the elements will have the same voltage</a:t>
            </a:r>
          </a:p>
        </p:txBody>
      </p:sp>
      <p:graphicFrame>
        <p:nvGraphicFramePr>
          <p:cNvPr id="3952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73200" y="2971800"/>
          <a:ext cx="6146800" cy="1041400"/>
        </p:xfrm>
        <a:graphic>
          <a:graphicData uri="http://schemas.openxmlformats.org/presentationml/2006/ole">
            <p:oleObj spid="_x0000_s395268" name="Equation" r:id="rId3" imgW="3682800" imgH="622080" progId="Equation.3">
              <p:embed/>
            </p:oleObj>
          </a:graphicData>
        </a:graphic>
      </p:graphicFrame>
      <p:grpSp>
        <p:nvGrpSpPr>
          <p:cNvPr id="395488" name="Group 224"/>
          <p:cNvGrpSpPr>
            <a:grpSpLocks/>
          </p:cNvGrpSpPr>
          <p:nvPr/>
        </p:nvGrpSpPr>
        <p:grpSpPr bwMode="auto">
          <a:xfrm>
            <a:off x="630238" y="4595813"/>
            <a:ext cx="3581400" cy="1309687"/>
            <a:chOff x="576" y="2967"/>
            <a:chExt cx="2256" cy="825"/>
          </a:xfrm>
        </p:grpSpPr>
        <p:sp>
          <p:nvSpPr>
            <p:cNvPr id="395376" name="Oval 112"/>
            <p:cNvSpPr>
              <a:spLocks noChangeArrowheads="1"/>
            </p:cNvSpPr>
            <p:nvPr/>
          </p:nvSpPr>
          <p:spPr bwMode="auto">
            <a:xfrm>
              <a:off x="973" y="296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78" name="Oval 114"/>
            <p:cNvSpPr>
              <a:spLocks noChangeArrowheads="1"/>
            </p:cNvSpPr>
            <p:nvPr/>
          </p:nvSpPr>
          <p:spPr bwMode="auto">
            <a:xfrm>
              <a:off x="1418" y="296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79" name="Oval 115"/>
            <p:cNvSpPr>
              <a:spLocks noChangeArrowheads="1"/>
            </p:cNvSpPr>
            <p:nvPr/>
          </p:nvSpPr>
          <p:spPr bwMode="auto">
            <a:xfrm>
              <a:off x="983" y="37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80" name="Oval 116"/>
            <p:cNvSpPr>
              <a:spLocks noChangeArrowheads="1"/>
            </p:cNvSpPr>
            <p:nvPr/>
          </p:nvSpPr>
          <p:spPr bwMode="auto">
            <a:xfrm>
              <a:off x="1427" y="37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5382" name="AutoShape 118"/>
            <p:cNvCxnSpPr>
              <a:cxnSpLocks noChangeShapeType="1"/>
              <a:stCxn id="395379" idx="6"/>
              <a:endCxn id="395380" idx="2"/>
            </p:cNvCxnSpPr>
            <p:nvPr/>
          </p:nvCxnSpPr>
          <p:spPr bwMode="auto">
            <a:xfrm>
              <a:off x="1066" y="3754"/>
              <a:ext cx="36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383" name="AutoShape 119"/>
            <p:cNvCxnSpPr>
              <a:cxnSpLocks noChangeShapeType="1"/>
              <a:stCxn id="395379" idx="0"/>
              <a:endCxn id="395404" idx="1"/>
            </p:cNvCxnSpPr>
            <p:nvPr/>
          </p:nvCxnSpPr>
          <p:spPr bwMode="auto">
            <a:xfrm flipH="1" flipV="1">
              <a:off x="1024" y="3460"/>
              <a:ext cx="1" cy="2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384" name="AutoShape 120"/>
            <p:cNvCxnSpPr>
              <a:cxnSpLocks noChangeShapeType="1"/>
              <a:stCxn id="395376" idx="4"/>
              <a:endCxn id="395402" idx="0"/>
            </p:cNvCxnSpPr>
            <p:nvPr/>
          </p:nvCxnSpPr>
          <p:spPr bwMode="auto">
            <a:xfrm>
              <a:off x="1015" y="3044"/>
              <a:ext cx="0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385" name="AutoShape 121"/>
            <p:cNvCxnSpPr>
              <a:cxnSpLocks noChangeShapeType="1"/>
              <a:stCxn id="395376" idx="6"/>
              <a:endCxn id="395378" idx="2"/>
            </p:cNvCxnSpPr>
            <p:nvPr/>
          </p:nvCxnSpPr>
          <p:spPr bwMode="auto">
            <a:xfrm>
              <a:off x="1056" y="3006"/>
              <a:ext cx="36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386" name="AutoShape 122"/>
            <p:cNvCxnSpPr>
              <a:cxnSpLocks noChangeShapeType="1"/>
              <a:stCxn id="395378" idx="4"/>
              <a:endCxn id="395409" idx="0"/>
            </p:cNvCxnSpPr>
            <p:nvPr/>
          </p:nvCxnSpPr>
          <p:spPr bwMode="auto">
            <a:xfrm>
              <a:off x="1460" y="3044"/>
              <a:ext cx="0" cy="2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387" name="AutoShape 123"/>
            <p:cNvCxnSpPr>
              <a:cxnSpLocks noChangeShapeType="1"/>
              <a:stCxn id="395380" idx="0"/>
              <a:endCxn id="395411" idx="1"/>
            </p:cNvCxnSpPr>
            <p:nvPr/>
          </p:nvCxnSpPr>
          <p:spPr bwMode="auto">
            <a:xfrm flipV="1">
              <a:off x="1469" y="3481"/>
              <a:ext cx="0" cy="23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395397" name="Text Box 133"/>
            <p:cNvSpPr txBox="1">
              <a:spLocks noChangeArrowheads="1"/>
            </p:cNvSpPr>
            <p:nvPr/>
          </p:nvSpPr>
          <p:spPr bwMode="auto">
            <a:xfrm>
              <a:off x="729" y="305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395427" name="Group 163"/>
            <p:cNvGrpSpPr>
              <a:grpSpLocks/>
            </p:cNvGrpSpPr>
            <p:nvPr/>
          </p:nvGrpSpPr>
          <p:grpSpPr bwMode="auto">
            <a:xfrm>
              <a:off x="967" y="3244"/>
              <a:ext cx="111" cy="216"/>
              <a:chOff x="1207" y="3084"/>
              <a:chExt cx="111" cy="216"/>
            </a:xfrm>
          </p:grpSpPr>
          <p:sp>
            <p:nvSpPr>
              <p:cNvPr id="395402" name="Line 138"/>
              <p:cNvSpPr>
                <a:spLocks noChangeShapeType="1"/>
              </p:cNvSpPr>
              <p:nvPr/>
            </p:nvSpPr>
            <p:spPr bwMode="auto">
              <a:xfrm>
                <a:off x="1255" y="308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03" name="Line 139"/>
              <p:cNvSpPr>
                <a:spLocks noChangeShapeType="1"/>
              </p:cNvSpPr>
              <p:nvPr/>
            </p:nvSpPr>
            <p:spPr bwMode="auto">
              <a:xfrm flipH="1">
                <a:off x="1207" y="310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04" name="Line 140"/>
              <p:cNvSpPr>
                <a:spLocks noChangeShapeType="1"/>
              </p:cNvSpPr>
              <p:nvPr/>
            </p:nvSpPr>
            <p:spPr bwMode="auto">
              <a:xfrm>
                <a:off x="1207" y="327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05" name="Line 141"/>
              <p:cNvSpPr>
                <a:spLocks noChangeShapeType="1"/>
              </p:cNvSpPr>
              <p:nvPr/>
            </p:nvSpPr>
            <p:spPr bwMode="auto">
              <a:xfrm>
                <a:off x="1210" y="312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06" name="Line 142"/>
              <p:cNvSpPr>
                <a:spLocks noChangeShapeType="1"/>
              </p:cNvSpPr>
              <p:nvPr/>
            </p:nvSpPr>
            <p:spPr bwMode="auto">
              <a:xfrm flipH="1">
                <a:off x="1210" y="317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07" name="Line 143"/>
              <p:cNvSpPr>
                <a:spLocks noChangeShapeType="1"/>
              </p:cNvSpPr>
              <p:nvPr/>
            </p:nvSpPr>
            <p:spPr bwMode="auto">
              <a:xfrm>
                <a:off x="1210" y="319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08" name="Line 144"/>
              <p:cNvSpPr>
                <a:spLocks noChangeShapeType="1"/>
              </p:cNvSpPr>
              <p:nvPr/>
            </p:nvSpPr>
            <p:spPr bwMode="auto">
              <a:xfrm flipH="1">
                <a:off x="1210" y="324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5426" name="Group 162"/>
            <p:cNvGrpSpPr>
              <a:grpSpLocks/>
            </p:cNvGrpSpPr>
            <p:nvPr/>
          </p:nvGrpSpPr>
          <p:grpSpPr bwMode="auto">
            <a:xfrm>
              <a:off x="1412" y="3265"/>
              <a:ext cx="111" cy="216"/>
              <a:chOff x="1894" y="3084"/>
              <a:chExt cx="111" cy="216"/>
            </a:xfrm>
          </p:grpSpPr>
          <p:sp>
            <p:nvSpPr>
              <p:cNvPr id="395409" name="Line 145"/>
              <p:cNvSpPr>
                <a:spLocks noChangeShapeType="1"/>
              </p:cNvSpPr>
              <p:nvPr/>
            </p:nvSpPr>
            <p:spPr bwMode="auto">
              <a:xfrm>
                <a:off x="1942" y="308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10" name="Line 146"/>
              <p:cNvSpPr>
                <a:spLocks noChangeShapeType="1"/>
              </p:cNvSpPr>
              <p:nvPr/>
            </p:nvSpPr>
            <p:spPr bwMode="auto">
              <a:xfrm flipH="1">
                <a:off x="1894" y="310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11" name="Line 147"/>
              <p:cNvSpPr>
                <a:spLocks noChangeShapeType="1"/>
              </p:cNvSpPr>
              <p:nvPr/>
            </p:nvSpPr>
            <p:spPr bwMode="auto">
              <a:xfrm>
                <a:off x="1894" y="327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12" name="Line 148"/>
              <p:cNvSpPr>
                <a:spLocks noChangeShapeType="1"/>
              </p:cNvSpPr>
              <p:nvPr/>
            </p:nvSpPr>
            <p:spPr bwMode="auto">
              <a:xfrm>
                <a:off x="1897" y="312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13" name="Line 149"/>
              <p:cNvSpPr>
                <a:spLocks noChangeShapeType="1"/>
              </p:cNvSpPr>
              <p:nvPr/>
            </p:nvSpPr>
            <p:spPr bwMode="auto">
              <a:xfrm flipH="1">
                <a:off x="1897" y="317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14" name="Line 150"/>
              <p:cNvSpPr>
                <a:spLocks noChangeShapeType="1"/>
              </p:cNvSpPr>
              <p:nvPr/>
            </p:nvSpPr>
            <p:spPr bwMode="auto">
              <a:xfrm>
                <a:off x="1897" y="319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15" name="Line 151"/>
              <p:cNvSpPr>
                <a:spLocks noChangeShapeType="1"/>
              </p:cNvSpPr>
              <p:nvPr/>
            </p:nvSpPr>
            <p:spPr bwMode="auto">
              <a:xfrm flipH="1">
                <a:off x="1897" y="324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5423" name="Text Box 159"/>
            <p:cNvSpPr txBox="1">
              <a:spLocks noChangeArrowheads="1"/>
            </p:cNvSpPr>
            <p:nvPr/>
          </p:nvSpPr>
          <p:spPr bwMode="auto">
            <a:xfrm>
              <a:off x="1200" y="305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395424" name="Text Box 160"/>
            <p:cNvSpPr txBox="1">
              <a:spLocks noChangeArrowheads="1"/>
            </p:cNvSpPr>
            <p:nvPr/>
          </p:nvSpPr>
          <p:spPr bwMode="auto">
            <a:xfrm>
              <a:off x="1632" y="305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395430" name="AutoShape 166"/>
            <p:cNvCxnSpPr>
              <a:cxnSpLocks noChangeShapeType="1"/>
              <a:stCxn id="395378" idx="6"/>
              <a:endCxn id="395428" idx="2"/>
            </p:cNvCxnSpPr>
            <p:nvPr/>
          </p:nvCxnSpPr>
          <p:spPr bwMode="auto">
            <a:xfrm>
              <a:off x="1501" y="3006"/>
              <a:ext cx="35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431" name="AutoShape 167"/>
            <p:cNvCxnSpPr>
              <a:cxnSpLocks noChangeShapeType="1"/>
              <a:stCxn id="395380" idx="6"/>
              <a:endCxn id="395429" idx="2"/>
            </p:cNvCxnSpPr>
            <p:nvPr/>
          </p:nvCxnSpPr>
          <p:spPr bwMode="auto">
            <a:xfrm>
              <a:off x="1510" y="3754"/>
              <a:ext cx="35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395438" name="Group 174"/>
            <p:cNvGrpSpPr>
              <a:grpSpLocks/>
            </p:cNvGrpSpPr>
            <p:nvPr/>
          </p:nvGrpSpPr>
          <p:grpSpPr bwMode="auto">
            <a:xfrm>
              <a:off x="1852" y="2967"/>
              <a:ext cx="111" cy="825"/>
              <a:chOff x="2092" y="2807"/>
              <a:chExt cx="111" cy="825"/>
            </a:xfrm>
          </p:grpSpPr>
          <p:grpSp>
            <p:nvGrpSpPr>
              <p:cNvPr id="395425" name="Group 161"/>
              <p:cNvGrpSpPr>
                <a:grpSpLocks/>
              </p:cNvGrpSpPr>
              <p:nvPr/>
            </p:nvGrpSpPr>
            <p:grpSpPr bwMode="auto">
              <a:xfrm>
                <a:off x="2092" y="3105"/>
                <a:ext cx="111" cy="216"/>
                <a:chOff x="2516" y="3069"/>
                <a:chExt cx="111" cy="216"/>
              </a:xfrm>
            </p:grpSpPr>
            <p:sp>
              <p:nvSpPr>
                <p:cNvPr id="395416" name="Line 152"/>
                <p:cNvSpPr>
                  <a:spLocks noChangeShapeType="1"/>
                </p:cNvSpPr>
                <p:nvPr/>
              </p:nvSpPr>
              <p:spPr bwMode="auto">
                <a:xfrm>
                  <a:off x="2564" y="3069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17" name="Line 153"/>
                <p:cNvSpPr>
                  <a:spLocks noChangeShapeType="1"/>
                </p:cNvSpPr>
                <p:nvPr/>
              </p:nvSpPr>
              <p:spPr bwMode="auto">
                <a:xfrm flipH="1">
                  <a:off x="2516" y="3090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18" name="Line 154"/>
                <p:cNvSpPr>
                  <a:spLocks noChangeShapeType="1"/>
                </p:cNvSpPr>
                <p:nvPr/>
              </p:nvSpPr>
              <p:spPr bwMode="auto">
                <a:xfrm>
                  <a:off x="2516" y="3261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19" name="Line 155"/>
                <p:cNvSpPr>
                  <a:spLocks noChangeShapeType="1"/>
                </p:cNvSpPr>
                <p:nvPr/>
              </p:nvSpPr>
              <p:spPr bwMode="auto">
                <a:xfrm>
                  <a:off x="2519" y="3111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20" name="Line 156"/>
                <p:cNvSpPr>
                  <a:spLocks noChangeShapeType="1"/>
                </p:cNvSpPr>
                <p:nvPr/>
              </p:nvSpPr>
              <p:spPr bwMode="auto">
                <a:xfrm flipH="1">
                  <a:off x="2519" y="31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21" name="Line 157"/>
                <p:cNvSpPr>
                  <a:spLocks noChangeShapeType="1"/>
                </p:cNvSpPr>
                <p:nvPr/>
              </p:nvSpPr>
              <p:spPr bwMode="auto">
                <a:xfrm>
                  <a:off x="2519" y="3183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22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2519" y="3228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5428" name="Oval 164"/>
              <p:cNvSpPr>
                <a:spLocks noChangeArrowheads="1"/>
              </p:cNvSpPr>
              <p:nvPr/>
            </p:nvSpPr>
            <p:spPr bwMode="auto">
              <a:xfrm>
                <a:off x="2098" y="280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429" name="Oval 165"/>
              <p:cNvSpPr>
                <a:spLocks noChangeArrowheads="1"/>
              </p:cNvSpPr>
              <p:nvPr/>
            </p:nvSpPr>
            <p:spPr bwMode="auto">
              <a:xfrm>
                <a:off x="2107" y="3555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95432" name="AutoShape 168"/>
              <p:cNvCxnSpPr>
                <a:cxnSpLocks noChangeShapeType="1"/>
                <a:stCxn id="395429" idx="0"/>
                <a:endCxn id="395418" idx="1"/>
              </p:cNvCxnSpPr>
              <p:nvPr/>
            </p:nvCxnSpPr>
            <p:spPr bwMode="auto">
              <a:xfrm flipV="1">
                <a:off x="2149" y="3321"/>
                <a:ext cx="0" cy="2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5433" name="AutoShape 169"/>
              <p:cNvCxnSpPr>
                <a:cxnSpLocks noChangeShapeType="1"/>
                <a:stCxn id="395428" idx="4"/>
                <a:endCxn id="395416" idx="0"/>
              </p:cNvCxnSpPr>
              <p:nvPr/>
            </p:nvCxnSpPr>
            <p:spPr bwMode="auto">
              <a:xfrm>
                <a:off x="2140" y="2884"/>
                <a:ext cx="0" cy="22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395434" name="Oval 170"/>
            <p:cNvSpPr>
              <a:spLocks noChangeArrowheads="1"/>
            </p:cNvSpPr>
            <p:nvPr/>
          </p:nvSpPr>
          <p:spPr bwMode="auto">
            <a:xfrm>
              <a:off x="576" y="296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35" name="Oval 171"/>
            <p:cNvSpPr>
              <a:spLocks noChangeArrowheads="1"/>
            </p:cNvSpPr>
            <p:nvPr/>
          </p:nvSpPr>
          <p:spPr bwMode="auto">
            <a:xfrm>
              <a:off x="576" y="371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5436" name="AutoShape 172"/>
            <p:cNvCxnSpPr>
              <a:cxnSpLocks noChangeShapeType="1"/>
              <a:stCxn id="395435" idx="6"/>
              <a:endCxn id="395379" idx="2"/>
            </p:cNvCxnSpPr>
            <p:nvPr/>
          </p:nvCxnSpPr>
          <p:spPr bwMode="auto">
            <a:xfrm>
              <a:off x="659" y="3754"/>
              <a:ext cx="32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437" name="AutoShape 173"/>
            <p:cNvCxnSpPr>
              <a:cxnSpLocks noChangeShapeType="1"/>
              <a:stCxn id="395434" idx="6"/>
              <a:endCxn id="395376" idx="2"/>
            </p:cNvCxnSpPr>
            <p:nvPr/>
          </p:nvCxnSpPr>
          <p:spPr bwMode="auto">
            <a:xfrm>
              <a:off x="659" y="3006"/>
              <a:ext cx="3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grpSp>
          <p:nvGrpSpPr>
            <p:cNvPr id="395439" name="Group 175"/>
            <p:cNvGrpSpPr>
              <a:grpSpLocks/>
            </p:cNvGrpSpPr>
            <p:nvPr/>
          </p:nvGrpSpPr>
          <p:grpSpPr bwMode="auto">
            <a:xfrm>
              <a:off x="2304" y="2967"/>
              <a:ext cx="111" cy="825"/>
              <a:chOff x="2092" y="2807"/>
              <a:chExt cx="111" cy="825"/>
            </a:xfrm>
          </p:grpSpPr>
          <p:grpSp>
            <p:nvGrpSpPr>
              <p:cNvPr id="395440" name="Group 176"/>
              <p:cNvGrpSpPr>
                <a:grpSpLocks/>
              </p:cNvGrpSpPr>
              <p:nvPr/>
            </p:nvGrpSpPr>
            <p:grpSpPr bwMode="auto">
              <a:xfrm>
                <a:off x="2092" y="3105"/>
                <a:ext cx="111" cy="216"/>
                <a:chOff x="2516" y="3069"/>
                <a:chExt cx="111" cy="216"/>
              </a:xfrm>
            </p:grpSpPr>
            <p:sp>
              <p:nvSpPr>
                <p:cNvPr id="395441" name="Line 177"/>
                <p:cNvSpPr>
                  <a:spLocks noChangeShapeType="1"/>
                </p:cNvSpPr>
                <p:nvPr/>
              </p:nvSpPr>
              <p:spPr bwMode="auto">
                <a:xfrm>
                  <a:off x="2564" y="3069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42" name="Line 178"/>
                <p:cNvSpPr>
                  <a:spLocks noChangeShapeType="1"/>
                </p:cNvSpPr>
                <p:nvPr/>
              </p:nvSpPr>
              <p:spPr bwMode="auto">
                <a:xfrm flipH="1">
                  <a:off x="2516" y="3090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43" name="Line 179"/>
                <p:cNvSpPr>
                  <a:spLocks noChangeShapeType="1"/>
                </p:cNvSpPr>
                <p:nvPr/>
              </p:nvSpPr>
              <p:spPr bwMode="auto">
                <a:xfrm>
                  <a:off x="2516" y="3261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44" name="Line 180"/>
                <p:cNvSpPr>
                  <a:spLocks noChangeShapeType="1"/>
                </p:cNvSpPr>
                <p:nvPr/>
              </p:nvSpPr>
              <p:spPr bwMode="auto">
                <a:xfrm>
                  <a:off x="2519" y="3111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45" name="Line 181"/>
                <p:cNvSpPr>
                  <a:spLocks noChangeShapeType="1"/>
                </p:cNvSpPr>
                <p:nvPr/>
              </p:nvSpPr>
              <p:spPr bwMode="auto">
                <a:xfrm flipH="1">
                  <a:off x="2519" y="31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46" name="Line 182"/>
                <p:cNvSpPr>
                  <a:spLocks noChangeShapeType="1"/>
                </p:cNvSpPr>
                <p:nvPr/>
              </p:nvSpPr>
              <p:spPr bwMode="auto">
                <a:xfrm>
                  <a:off x="2519" y="3183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47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2519" y="3228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5448" name="Oval 184"/>
              <p:cNvSpPr>
                <a:spLocks noChangeArrowheads="1"/>
              </p:cNvSpPr>
              <p:nvPr/>
            </p:nvSpPr>
            <p:spPr bwMode="auto">
              <a:xfrm>
                <a:off x="2098" y="280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449" name="Oval 185"/>
              <p:cNvSpPr>
                <a:spLocks noChangeArrowheads="1"/>
              </p:cNvSpPr>
              <p:nvPr/>
            </p:nvSpPr>
            <p:spPr bwMode="auto">
              <a:xfrm>
                <a:off x="2107" y="3555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95450" name="AutoShape 186"/>
              <p:cNvCxnSpPr>
                <a:cxnSpLocks noChangeShapeType="1"/>
                <a:stCxn id="395449" idx="0"/>
                <a:endCxn id="395443" idx="1"/>
              </p:cNvCxnSpPr>
              <p:nvPr/>
            </p:nvCxnSpPr>
            <p:spPr bwMode="auto">
              <a:xfrm flipV="1">
                <a:off x="2149" y="3321"/>
                <a:ext cx="0" cy="2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5451" name="AutoShape 187"/>
              <p:cNvCxnSpPr>
                <a:cxnSpLocks noChangeShapeType="1"/>
                <a:stCxn id="395448" idx="4"/>
                <a:endCxn id="395441" idx="0"/>
              </p:cNvCxnSpPr>
              <p:nvPr/>
            </p:nvCxnSpPr>
            <p:spPr bwMode="auto">
              <a:xfrm>
                <a:off x="2140" y="2884"/>
                <a:ext cx="0" cy="22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grpSp>
          <p:nvGrpSpPr>
            <p:cNvPr id="395452" name="Group 188"/>
            <p:cNvGrpSpPr>
              <a:grpSpLocks/>
            </p:cNvGrpSpPr>
            <p:nvPr/>
          </p:nvGrpSpPr>
          <p:grpSpPr bwMode="auto">
            <a:xfrm>
              <a:off x="2721" y="2967"/>
              <a:ext cx="111" cy="825"/>
              <a:chOff x="2092" y="2807"/>
              <a:chExt cx="111" cy="825"/>
            </a:xfrm>
          </p:grpSpPr>
          <p:grpSp>
            <p:nvGrpSpPr>
              <p:cNvPr id="395453" name="Group 189"/>
              <p:cNvGrpSpPr>
                <a:grpSpLocks/>
              </p:cNvGrpSpPr>
              <p:nvPr/>
            </p:nvGrpSpPr>
            <p:grpSpPr bwMode="auto">
              <a:xfrm>
                <a:off x="2092" y="3105"/>
                <a:ext cx="111" cy="216"/>
                <a:chOff x="2516" y="3069"/>
                <a:chExt cx="111" cy="216"/>
              </a:xfrm>
            </p:grpSpPr>
            <p:sp>
              <p:nvSpPr>
                <p:cNvPr id="395454" name="Line 190"/>
                <p:cNvSpPr>
                  <a:spLocks noChangeShapeType="1"/>
                </p:cNvSpPr>
                <p:nvPr/>
              </p:nvSpPr>
              <p:spPr bwMode="auto">
                <a:xfrm>
                  <a:off x="2564" y="3069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55" name="Line 191"/>
                <p:cNvSpPr>
                  <a:spLocks noChangeShapeType="1"/>
                </p:cNvSpPr>
                <p:nvPr/>
              </p:nvSpPr>
              <p:spPr bwMode="auto">
                <a:xfrm flipH="1">
                  <a:off x="2516" y="3090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56" name="Line 192"/>
                <p:cNvSpPr>
                  <a:spLocks noChangeShapeType="1"/>
                </p:cNvSpPr>
                <p:nvPr/>
              </p:nvSpPr>
              <p:spPr bwMode="auto">
                <a:xfrm>
                  <a:off x="2516" y="3261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57" name="Line 193"/>
                <p:cNvSpPr>
                  <a:spLocks noChangeShapeType="1"/>
                </p:cNvSpPr>
                <p:nvPr/>
              </p:nvSpPr>
              <p:spPr bwMode="auto">
                <a:xfrm>
                  <a:off x="2519" y="3111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58" name="Line 194"/>
                <p:cNvSpPr>
                  <a:spLocks noChangeShapeType="1"/>
                </p:cNvSpPr>
                <p:nvPr/>
              </p:nvSpPr>
              <p:spPr bwMode="auto">
                <a:xfrm flipH="1">
                  <a:off x="2519" y="31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59" name="Line 195"/>
                <p:cNvSpPr>
                  <a:spLocks noChangeShapeType="1"/>
                </p:cNvSpPr>
                <p:nvPr/>
              </p:nvSpPr>
              <p:spPr bwMode="auto">
                <a:xfrm>
                  <a:off x="2519" y="3183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460" name="Line 196"/>
                <p:cNvSpPr>
                  <a:spLocks noChangeShapeType="1"/>
                </p:cNvSpPr>
                <p:nvPr/>
              </p:nvSpPr>
              <p:spPr bwMode="auto">
                <a:xfrm flipH="1">
                  <a:off x="2519" y="3228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5461" name="Oval 197"/>
              <p:cNvSpPr>
                <a:spLocks noChangeArrowheads="1"/>
              </p:cNvSpPr>
              <p:nvPr/>
            </p:nvSpPr>
            <p:spPr bwMode="auto">
              <a:xfrm>
                <a:off x="2098" y="280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462" name="Oval 198"/>
              <p:cNvSpPr>
                <a:spLocks noChangeArrowheads="1"/>
              </p:cNvSpPr>
              <p:nvPr/>
            </p:nvSpPr>
            <p:spPr bwMode="auto">
              <a:xfrm>
                <a:off x="2107" y="3555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95463" name="AutoShape 199"/>
              <p:cNvCxnSpPr>
                <a:cxnSpLocks noChangeShapeType="1"/>
                <a:stCxn id="395462" idx="0"/>
                <a:endCxn id="395456" idx="1"/>
              </p:cNvCxnSpPr>
              <p:nvPr/>
            </p:nvCxnSpPr>
            <p:spPr bwMode="auto">
              <a:xfrm flipV="1">
                <a:off x="2149" y="3321"/>
                <a:ext cx="0" cy="2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5464" name="AutoShape 200"/>
              <p:cNvCxnSpPr>
                <a:cxnSpLocks noChangeShapeType="1"/>
                <a:stCxn id="395461" idx="4"/>
                <a:endCxn id="395454" idx="0"/>
              </p:cNvCxnSpPr>
              <p:nvPr/>
            </p:nvCxnSpPr>
            <p:spPr bwMode="auto">
              <a:xfrm>
                <a:off x="2140" y="2884"/>
                <a:ext cx="0" cy="22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</p:grpSp>
        <p:sp>
          <p:nvSpPr>
            <p:cNvPr id="395465" name="Text Box 201"/>
            <p:cNvSpPr txBox="1">
              <a:spLocks noChangeArrowheads="1"/>
            </p:cNvSpPr>
            <p:nvPr/>
          </p:nvSpPr>
          <p:spPr bwMode="auto">
            <a:xfrm>
              <a:off x="2082" y="3040"/>
              <a:ext cx="273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n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395466" name="Text Box 202"/>
            <p:cNvSpPr txBox="1">
              <a:spLocks noChangeArrowheads="1"/>
            </p:cNvSpPr>
            <p:nvPr/>
          </p:nvSpPr>
          <p:spPr bwMode="auto">
            <a:xfrm>
              <a:off x="2488" y="3052"/>
              <a:ext cx="28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N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395467" name="AutoShape 203"/>
            <p:cNvCxnSpPr>
              <a:cxnSpLocks noChangeShapeType="1"/>
              <a:stCxn id="395428" idx="6"/>
              <a:endCxn id="395448" idx="2"/>
            </p:cNvCxnSpPr>
            <p:nvPr/>
          </p:nvCxnSpPr>
          <p:spPr bwMode="auto">
            <a:xfrm>
              <a:off x="1941" y="3006"/>
              <a:ext cx="36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468" name="AutoShape 204"/>
            <p:cNvCxnSpPr>
              <a:cxnSpLocks noChangeShapeType="1"/>
              <a:stCxn id="395429" idx="6"/>
              <a:endCxn id="395449" idx="2"/>
            </p:cNvCxnSpPr>
            <p:nvPr/>
          </p:nvCxnSpPr>
          <p:spPr bwMode="auto">
            <a:xfrm>
              <a:off x="1950" y="3754"/>
              <a:ext cx="36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469" name="AutoShape 205"/>
            <p:cNvCxnSpPr>
              <a:cxnSpLocks noChangeShapeType="1"/>
              <a:stCxn id="395448" idx="6"/>
              <a:endCxn id="395461" idx="2"/>
            </p:cNvCxnSpPr>
            <p:nvPr/>
          </p:nvCxnSpPr>
          <p:spPr bwMode="auto">
            <a:xfrm>
              <a:off x="2393" y="3006"/>
              <a:ext cx="33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395470" name="AutoShape 206"/>
            <p:cNvCxnSpPr>
              <a:cxnSpLocks noChangeShapeType="1"/>
              <a:stCxn id="395449" idx="6"/>
              <a:endCxn id="395462" idx="2"/>
            </p:cNvCxnSpPr>
            <p:nvPr/>
          </p:nvCxnSpPr>
          <p:spPr bwMode="auto">
            <a:xfrm>
              <a:off x="2402" y="3754"/>
              <a:ext cx="33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</p:grpSp>
      <p:grpSp>
        <p:nvGrpSpPr>
          <p:cNvPr id="395491" name="Group 227"/>
          <p:cNvGrpSpPr>
            <a:grpSpLocks/>
          </p:cNvGrpSpPr>
          <p:nvPr/>
        </p:nvGrpSpPr>
        <p:grpSpPr bwMode="auto">
          <a:xfrm>
            <a:off x="5354638" y="4595813"/>
            <a:ext cx="1143000" cy="1306512"/>
            <a:chOff x="3120" y="2975"/>
            <a:chExt cx="720" cy="823"/>
          </a:xfrm>
        </p:grpSpPr>
        <p:grpSp>
          <p:nvGrpSpPr>
            <p:cNvPr id="395474" name="Group 210"/>
            <p:cNvGrpSpPr>
              <a:grpSpLocks/>
            </p:cNvGrpSpPr>
            <p:nvPr/>
          </p:nvGrpSpPr>
          <p:grpSpPr bwMode="auto">
            <a:xfrm>
              <a:off x="3408" y="3283"/>
              <a:ext cx="102" cy="216"/>
              <a:chOff x="2516" y="3069"/>
              <a:chExt cx="111" cy="216"/>
            </a:xfrm>
          </p:grpSpPr>
          <p:sp>
            <p:nvSpPr>
              <p:cNvPr id="395475" name="Line 211"/>
              <p:cNvSpPr>
                <a:spLocks noChangeShapeType="1"/>
              </p:cNvSpPr>
              <p:nvPr/>
            </p:nvSpPr>
            <p:spPr bwMode="auto">
              <a:xfrm>
                <a:off x="2564" y="306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76" name="Line 212"/>
              <p:cNvSpPr>
                <a:spLocks noChangeShapeType="1"/>
              </p:cNvSpPr>
              <p:nvPr/>
            </p:nvSpPr>
            <p:spPr bwMode="auto">
              <a:xfrm flipH="1">
                <a:off x="2516" y="309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77" name="Line 213"/>
              <p:cNvSpPr>
                <a:spLocks noChangeShapeType="1"/>
              </p:cNvSpPr>
              <p:nvPr/>
            </p:nvSpPr>
            <p:spPr bwMode="auto">
              <a:xfrm>
                <a:off x="2516" y="326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78" name="Line 214"/>
              <p:cNvSpPr>
                <a:spLocks noChangeShapeType="1"/>
              </p:cNvSpPr>
              <p:nvPr/>
            </p:nvSpPr>
            <p:spPr bwMode="auto">
              <a:xfrm>
                <a:off x="2519" y="311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79" name="Line 215"/>
              <p:cNvSpPr>
                <a:spLocks noChangeShapeType="1"/>
              </p:cNvSpPr>
              <p:nvPr/>
            </p:nvSpPr>
            <p:spPr bwMode="auto">
              <a:xfrm flipH="1">
                <a:off x="2519" y="315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80" name="Line 216"/>
              <p:cNvSpPr>
                <a:spLocks noChangeShapeType="1"/>
              </p:cNvSpPr>
              <p:nvPr/>
            </p:nvSpPr>
            <p:spPr bwMode="auto">
              <a:xfrm>
                <a:off x="2519" y="318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81" name="Line 217"/>
              <p:cNvSpPr>
                <a:spLocks noChangeShapeType="1"/>
              </p:cNvSpPr>
              <p:nvPr/>
            </p:nvSpPr>
            <p:spPr bwMode="auto">
              <a:xfrm flipH="1">
                <a:off x="2519" y="322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5482" name="Oval 218"/>
            <p:cNvSpPr>
              <a:spLocks noChangeArrowheads="1"/>
            </p:cNvSpPr>
            <p:nvPr/>
          </p:nvSpPr>
          <p:spPr bwMode="auto">
            <a:xfrm>
              <a:off x="3120" y="29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83" name="Oval 219"/>
            <p:cNvSpPr>
              <a:spLocks noChangeArrowheads="1"/>
            </p:cNvSpPr>
            <p:nvPr/>
          </p:nvSpPr>
          <p:spPr bwMode="auto">
            <a:xfrm>
              <a:off x="3120" y="372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87" name="Text Box 223"/>
            <p:cNvSpPr txBox="1">
              <a:spLocks noChangeArrowheads="1"/>
            </p:cNvSpPr>
            <p:nvPr/>
          </p:nvSpPr>
          <p:spPr bwMode="auto">
            <a:xfrm>
              <a:off x="3481" y="3119"/>
              <a:ext cx="359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EQ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395489" name="AutoShape 225"/>
            <p:cNvCxnSpPr>
              <a:cxnSpLocks noChangeShapeType="1"/>
              <a:stCxn id="395483" idx="6"/>
              <a:endCxn id="395477" idx="1"/>
            </p:cNvCxnSpPr>
            <p:nvPr/>
          </p:nvCxnSpPr>
          <p:spPr bwMode="auto">
            <a:xfrm flipV="1">
              <a:off x="3203" y="3499"/>
              <a:ext cx="257" cy="26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395490" name="AutoShape 226"/>
            <p:cNvCxnSpPr>
              <a:cxnSpLocks noChangeShapeType="1"/>
              <a:stCxn id="395482" idx="6"/>
              <a:endCxn id="395475" idx="0"/>
            </p:cNvCxnSpPr>
            <p:nvPr/>
          </p:nvCxnSpPr>
          <p:spPr bwMode="auto">
            <a:xfrm>
              <a:off x="3203" y="3014"/>
              <a:ext cx="249" cy="2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sp>
        <p:nvSpPr>
          <p:cNvPr id="395492" name="AutoShape 228"/>
          <p:cNvSpPr>
            <a:spLocks noChangeArrowheads="1"/>
          </p:cNvSpPr>
          <p:nvPr/>
        </p:nvSpPr>
        <p:spPr bwMode="auto">
          <a:xfrm>
            <a:off x="4516438" y="5035550"/>
            <a:ext cx="609600" cy="376238"/>
          </a:xfrm>
          <a:prstGeom prst="rightArrow">
            <a:avLst>
              <a:gd name="adj1" fmla="val 50000"/>
              <a:gd name="adj2" fmla="val 40506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493" name="Text Box 229"/>
          <p:cNvSpPr txBox="1">
            <a:spLocks noChangeArrowheads="1"/>
          </p:cNvSpPr>
          <p:nvPr/>
        </p:nvSpPr>
        <p:spPr bwMode="auto">
          <a:xfrm>
            <a:off x="6934200" y="4686300"/>
            <a:ext cx="2009775" cy="1203325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the parallel combination of two resistors is often written:  </a:t>
            </a:r>
            <a:r>
              <a:rPr lang="en-US" b="1"/>
              <a:t>R</a:t>
            </a:r>
            <a:r>
              <a:rPr lang="en-US" b="1" baseline="-25000"/>
              <a:t>1</a:t>
            </a:r>
            <a:r>
              <a:rPr lang="en-US"/>
              <a:t> || </a:t>
            </a:r>
            <a:r>
              <a:rPr lang="en-US" b="1"/>
              <a:t>R</a:t>
            </a:r>
            <a:r>
              <a:rPr lang="en-US" b="1" baseline="-25000"/>
              <a:t>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A27E964-BD1E-4744-9B87-BCD0154BD268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/>
              <a:t>Demonstration of parallel rule</a:t>
            </a:r>
            <a:r>
              <a:rPr lang="en-US" sz="2800"/>
              <a:t>: apply KCL and Ohm’s law on the circuit</a:t>
            </a:r>
          </a:p>
        </p:txBody>
      </p:sp>
      <p:grpSp>
        <p:nvGrpSpPr>
          <p:cNvPr id="397373" name="Group 61"/>
          <p:cNvGrpSpPr>
            <a:grpSpLocks/>
          </p:cNvGrpSpPr>
          <p:nvPr/>
        </p:nvGrpSpPr>
        <p:grpSpPr bwMode="auto">
          <a:xfrm>
            <a:off x="0" y="2833688"/>
            <a:ext cx="4905375" cy="2366962"/>
            <a:chOff x="132" y="1785"/>
            <a:chExt cx="3090" cy="1491"/>
          </a:xfrm>
        </p:grpSpPr>
        <p:grpSp>
          <p:nvGrpSpPr>
            <p:cNvPr id="397369" name="Group 57"/>
            <p:cNvGrpSpPr>
              <a:grpSpLocks/>
            </p:cNvGrpSpPr>
            <p:nvPr/>
          </p:nvGrpSpPr>
          <p:grpSpPr bwMode="auto">
            <a:xfrm>
              <a:off x="132" y="2007"/>
              <a:ext cx="3090" cy="1269"/>
              <a:chOff x="132" y="2007"/>
              <a:chExt cx="3090" cy="1269"/>
            </a:xfrm>
          </p:grpSpPr>
          <p:sp>
            <p:nvSpPr>
              <p:cNvPr id="397318" name="Oval 6"/>
              <p:cNvSpPr>
                <a:spLocks noChangeArrowheads="1"/>
              </p:cNvSpPr>
              <p:nvPr/>
            </p:nvSpPr>
            <p:spPr bwMode="auto">
              <a:xfrm>
                <a:off x="1203" y="2026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97319" name="AutoShape 7"/>
              <p:cNvCxnSpPr>
                <a:cxnSpLocks noChangeShapeType="1"/>
                <a:stCxn id="397342" idx="0"/>
                <a:endCxn id="397318" idx="2"/>
              </p:cNvCxnSpPr>
              <p:nvPr/>
            </p:nvCxnSpPr>
            <p:spPr bwMode="auto">
              <a:xfrm rot="16200000">
                <a:off x="683" y="1945"/>
                <a:ext cx="400" cy="64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397320" name="Oval 8"/>
              <p:cNvSpPr>
                <a:spLocks noChangeArrowheads="1"/>
              </p:cNvSpPr>
              <p:nvPr/>
            </p:nvSpPr>
            <p:spPr bwMode="auto">
              <a:xfrm>
                <a:off x="1894" y="2026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21" name="Oval 9"/>
              <p:cNvSpPr>
                <a:spLocks noChangeArrowheads="1"/>
              </p:cNvSpPr>
              <p:nvPr/>
            </p:nvSpPr>
            <p:spPr bwMode="auto">
              <a:xfrm>
                <a:off x="1223" y="318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22" name="Oval 10"/>
              <p:cNvSpPr>
                <a:spLocks noChangeArrowheads="1"/>
              </p:cNvSpPr>
              <p:nvPr/>
            </p:nvSpPr>
            <p:spPr bwMode="auto">
              <a:xfrm>
                <a:off x="1908" y="318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397323" name="AutoShape 11"/>
              <p:cNvCxnSpPr>
                <a:cxnSpLocks noChangeShapeType="1"/>
                <a:stCxn id="397321" idx="2"/>
                <a:endCxn id="397341" idx="4"/>
              </p:cNvCxnSpPr>
              <p:nvPr/>
            </p:nvCxnSpPr>
            <p:spPr bwMode="auto">
              <a:xfrm rot="10800000">
                <a:off x="561" y="2793"/>
                <a:ext cx="662" cy="435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24" name="AutoShape 12"/>
              <p:cNvCxnSpPr>
                <a:cxnSpLocks noChangeShapeType="1"/>
                <a:stCxn id="397321" idx="6"/>
                <a:endCxn id="397322" idx="2"/>
              </p:cNvCxnSpPr>
              <p:nvPr/>
            </p:nvCxnSpPr>
            <p:spPr bwMode="auto">
              <a:xfrm>
                <a:off x="1306" y="3228"/>
                <a:ext cx="602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25" name="AutoShape 13"/>
              <p:cNvCxnSpPr>
                <a:cxnSpLocks noChangeShapeType="1"/>
                <a:stCxn id="397321" idx="0"/>
                <a:endCxn id="397346" idx="1"/>
              </p:cNvCxnSpPr>
              <p:nvPr/>
            </p:nvCxnSpPr>
            <p:spPr bwMode="auto">
              <a:xfrm flipH="1" flipV="1">
                <a:off x="1264" y="2819"/>
                <a:ext cx="1" cy="37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26" name="AutoShape 14"/>
              <p:cNvCxnSpPr>
                <a:cxnSpLocks noChangeShapeType="1"/>
                <a:stCxn id="397318" idx="4"/>
                <a:endCxn id="397344" idx="0"/>
              </p:cNvCxnSpPr>
              <p:nvPr/>
            </p:nvCxnSpPr>
            <p:spPr bwMode="auto">
              <a:xfrm>
                <a:off x="1245" y="2103"/>
                <a:ext cx="10" cy="5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27" name="AutoShape 15"/>
              <p:cNvCxnSpPr>
                <a:cxnSpLocks noChangeShapeType="1"/>
                <a:stCxn id="397318" idx="6"/>
                <a:endCxn id="397320" idx="2"/>
              </p:cNvCxnSpPr>
              <p:nvPr/>
            </p:nvCxnSpPr>
            <p:spPr bwMode="auto">
              <a:xfrm>
                <a:off x="1286" y="2065"/>
                <a:ext cx="608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28" name="AutoShape 16"/>
              <p:cNvCxnSpPr>
                <a:cxnSpLocks noChangeShapeType="1"/>
                <a:stCxn id="397320" idx="4"/>
                <a:endCxn id="397351" idx="0"/>
              </p:cNvCxnSpPr>
              <p:nvPr/>
            </p:nvCxnSpPr>
            <p:spPr bwMode="auto">
              <a:xfrm>
                <a:off x="1936" y="2103"/>
                <a:ext cx="6" cy="5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29" name="AutoShape 17"/>
              <p:cNvCxnSpPr>
                <a:cxnSpLocks noChangeShapeType="1"/>
                <a:stCxn id="397322" idx="0"/>
                <a:endCxn id="397353" idx="1"/>
              </p:cNvCxnSpPr>
              <p:nvPr/>
            </p:nvCxnSpPr>
            <p:spPr bwMode="auto">
              <a:xfrm flipV="1">
                <a:off x="1950" y="2819"/>
                <a:ext cx="1" cy="37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30" name="AutoShape 18"/>
              <p:cNvCxnSpPr>
                <a:cxnSpLocks noChangeShapeType="1"/>
                <a:stCxn id="397322" idx="6"/>
                <a:endCxn id="397360" idx="1"/>
              </p:cNvCxnSpPr>
              <p:nvPr/>
            </p:nvCxnSpPr>
            <p:spPr bwMode="auto">
              <a:xfrm flipV="1">
                <a:off x="1991" y="2804"/>
                <a:ext cx="582" cy="42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cxnSp>
            <p:nvCxnSpPr>
              <p:cNvPr id="397331" name="AutoShape 19"/>
              <p:cNvCxnSpPr>
                <a:cxnSpLocks noChangeShapeType="1"/>
                <a:stCxn id="397320" idx="6"/>
                <a:endCxn id="397358" idx="0"/>
              </p:cNvCxnSpPr>
              <p:nvPr/>
            </p:nvCxnSpPr>
            <p:spPr bwMode="auto">
              <a:xfrm>
                <a:off x="1977" y="2065"/>
                <a:ext cx="587" cy="52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397333" name="Line 21"/>
              <p:cNvSpPr>
                <a:spLocks noChangeShapeType="1"/>
              </p:cNvSpPr>
              <p:nvPr/>
            </p:nvSpPr>
            <p:spPr bwMode="auto">
              <a:xfrm>
                <a:off x="1321" y="2180"/>
                <a:ext cx="0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019" y="2163"/>
                <a:ext cx="2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 i="1" baseline="-25000"/>
                  <a:t>1</a:t>
                </a:r>
              </a:p>
            </p:txBody>
          </p:sp>
          <p:sp>
            <p:nvSpPr>
              <p:cNvPr id="397335" name="Line 23"/>
              <p:cNvSpPr>
                <a:spLocks noChangeShapeType="1"/>
              </p:cNvSpPr>
              <p:nvPr/>
            </p:nvSpPr>
            <p:spPr bwMode="auto">
              <a:xfrm>
                <a:off x="1996" y="2199"/>
                <a:ext cx="0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1732" y="2181"/>
                <a:ext cx="2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 i="1" baseline="-25000"/>
                  <a:t>2</a:t>
                </a:r>
              </a:p>
            </p:txBody>
          </p:sp>
          <p:sp>
            <p:nvSpPr>
              <p:cNvPr id="397337" name="Line 25"/>
              <p:cNvSpPr>
                <a:spLocks noChangeShapeType="1"/>
              </p:cNvSpPr>
              <p:nvPr/>
            </p:nvSpPr>
            <p:spPr bwMode="auto">
              <a:xfrm>
                <a:off x="2631" y="2199"/>
                <a:ext cx="0" cy="2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2389" y="2172"/>
                <a:ext cx="2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 i="1" baseline="-25000"/>
                  <a:t>3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969" y="2411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R</a:t>
                </a:r>
                <a:r>
                  <a:rPr lang="en-US" b="1" baseline="-25000"/>
                  <a:t>1</a:t>
                </a:r>
              </a:p>
              <a:p>
                <a:r>
                  <a:rPr lang="en-US" b="1"/>
                  <a:t>–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132" y="2531"/>
                <a:ext cx="2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397341" name="Oval 29"/>
              <p:cNvSpPr>
                <a:spLocks noChangeArrowheads="1"/>
              </p:cNvSpPr>
              <p:nvPr/>
            </p:nvSpPr>
            <p:spPr bwMode="auto">
              <a:xfrm>
                <a:off x="395" y="2483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42" name="Text Box 30"/>
              <p:cNvSpPr txBox="1">
                <a:spLocks noChangeArrowheads="1"/>
              </p:cNvSpPr>
              <p:nvPr/>
            </p:nvSpPr>
            <p:spPr bwMode="auto">
              <a:xfrm>
                <a:off x="504" y="2465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7343" name="Text Box 31"/>
              <p:cNvSpPr txBox="1">
                <a:spLocks noChangeArrowheads="1"/>
              </p:cNvSpPr>
              <p:nvPr/>
            </p:nvSpPr>
            <p:spPr bwMode="auto">
              <a:xfrm>
                <a:off x="501" y="25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7344" name="Line 32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45" name="Line 33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46" name="Line 34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47" name="Line 35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48" name="Line 36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49" name="Line 37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0" name="Line 38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1" name="Line 39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2" name="Line 40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3" name="Line 41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4" name="Line 42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5" name="Line 43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6" name="Line 44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7" name="Line 45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8" name="Line 46"/>
              <p:cNvSpPr>
                <a:spLocks noChangeShapeType="1"/>
              </p:cNvSpPr>
              <p:nvPr/>
            </p:nvSpPr>
            <p:spPr bwMode="auto">
              <a:xfrm>
                <a:off x="2564" y="2588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59" name="Line 47"/>
              <p:cNvSpPr>
                <a:spLocks noChangeShapeType="1"/>
              </p:cNvSpPr>
              <p:nvPr/>
            </p:nvSpPr>
            <p:spPr bwMode="auto">
              <a:xfrm flipH="1">
                <a:off x="2516" y="2609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0" name="Line 48"/>
              <p:cNvSpPr>
                <a:spLocks noChangeShapeType="1"/>
              </p:cNvSpPr>
              <p:nvPr/>
            </p:nvSpPr>
            <p:spPr bwMode="auto">
              <a:xfrm>
                <a:off x="2516" y="2780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1" name="Line 49"/>
              <p:cNvSpPr>
                <a:spLocks noChangeShapeType="1"/>
              </p:cNvSpPr>
              <p:nvPr/>
            </p:nvSpPr>
            <p:spPr bwMode="auto">
              <a:xfrm>
                <a:off x="2519" y="2630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2" name="Line 50"/>
              <p:cNvSpPr>
                <a:spLocks noChangeShapeType="1"/>
              </p:cNvSpPr>
              <p:nvPr/>
            </p:nvSpPr>
            <p:spPr bwMode="auto">
              <a:xfrm flipH="1">
                <a:off x="2519" y="2675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3" name="Line 51"/>
              <p:cNvSpPr>
                <a:spLocks noChangeShapeType="1"/>
              </p:cNvSpPr>
              <p:nvPr/>
            </p:nvSpPr>
            <p:spPr bwMode="auto">
              <a:xfrm>
                <a:off x="2519" y="2702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4" name="Line 52"/>
              <p:cNvSpPr>
                <a:spLocks noChangeShapeType="1"/>
              </p:cNvSpPr>
              <p:nvPr/>
            </p:nvSpPr>
            <p:spPr bwMode="auto">
              <a:xfrm flipH="1">
                <a:off x="2519" y="2747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5" name="Text Box 53"/>
              <p:cNvSpPr txBox="1">
                <a:spLocks noChangeArrowheads="1"/>
              </p:cNvSpPr>
              <p:nvPr/>
            </p:nvSpPr>
            <p:spPr bwMode="auto">
              <a:xfrm>
                <a:off x="1652" y="2410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</a:p>
              <a:p>
                <a:r>
                  <a:rPr lang="en-US" b="1"/>
                  <a:t>–</a:t>
                </a:r>
              </a:p>
            </p:txBody>
          </p:sp>
          <p:sp>
            <p:nvSpPr>
              <p:cNvPr id="397366" name="Text Box 54"/>
              <p:cNvSpPr txBox="1">
                <a:spLocks noChangeArrowheads="1"/>
              </p:cNvSpPr>
              <p:nvPr/>
            </p:nvSpPr>
            <p:spPr bwMode="auto">
              <a:xfrm>
                <a:off x="2597" y="2403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R</a:t>
                </a:r>
                <a:r>
                  <a:rPr lang="en-US" b="1" baseline="-25000"/>
                  <a:t>3</a:t>
                </a:r>
              </a:p>
              <a:p>
                <a:r>
                  <a:rPr lang="en-US" b="1"/>
                  <a:t>–</a:t>
                </a:r>
              </a:p>
            </p:txBody>
          </p:sp>
          <p:sp>
            <p:nvSpPr>
              <p:cNvPr id="397367" name="Line 55"/>
              <p:cNvSpPr>
                <a:spLocks noChangeShapeType="1"/>
              </p:cNvSpPr>
              <p:nvPr/>
            </p:nvSpPr>
            <p:spPr bwMode="auto">
              <a:xfrm flipV="1">
                <a:off x="561" y="2531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68" name="Text Box 56"/>
              <p:cNvSpPr txBox="1">
                <a:spLocks noChangeArrowheads="1"/>
              </p:cNvSpPr>
              <p:nvPr/>
            </p:nvSpPr>
            <p:spPr bwMode="auto">
              <a:xfrm>
                <a:off x="3024" y="2007"/>
                <a:ext cx="198" cy="126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endParaRPr lang="en-US" b="1"/>
              </a:p>
              <a:p>
                <a:endParaRPr lang="en-US" b="1"/>
              </a:p>
              <a:p>
                <a:r>
                  <a:rPr lang="en-US" b="1"/>
                  <a:t>v</a:t>
                </a:r>
              </a:p>
              <a:p>
                <a:endParaRPr lang="en-US" b="1"/>
              </a:p>
              <a:p>
                <a:endParaRPr lang="en-US" b="1"/>
              </a:p>
              <a:p>
                <a:r>
                  <a:rPr lang="en-US" b="1"/>
                  <a:t>–</a:t>
                </a:r>
              </a:p>
            </p:txBody>
          </p:sp>
        </p:grpSp>
        <p:grpSp>
          <p:nvGrpSpPr>
            <p:cNvPr id="397372" name="Group 60"/>
            <p:cNvGrpSpPr>
              <a:grpSpLocks/>
            </p:cNvGrpSpPr>
            <p:nvPr/>
          </p:nvGrpSpPr>
          <p:grpSpPr bwMode="auto">
            <a:xfrm>
              <a:off x="404" y="1785"/>
              <a:ext cx="2236" cy="361"/>
              <a:chOff x="430" y="1785"/>
              <a:chExt cx="2236" cy="361"/>
            </a:xfrm>
          </p:grpSpPr>
          <p:sp>
            <p:nvSpPr>
              <p:cNvPr id="397370" name="Oval 58"/>
              <p:cNvSpPr>
                <a:spLocks noChangeArrowheads="1"/>
              </p:cNvSpPr>
              <p:nvPr/>
            </p:nvSpPr>
            <p:spPr bwMode="auto">
              <a:xfrm>
                <a:off x="430" y="1990"/>
                <a:ext cx="2236" cy="156"/>
              </a:xfrm>
              <a:prstGeom prst="ellipse">
                <a:avLst/>
              </a:prstGeom>
              <a:solidFill>
                <a:srgbClr val="800000">
                  <a:alpha val="20000"/>
                </a:srgbClr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1" name="Text Box 59"/>
              <p:cNvSpPr txBox="1">
                <a:spLocks noChangeArrowheads="1"/>
              </p:cNvSpPr>
              <p:nvPr/>
            </p:nvSpPr>
            <p:spPr bwMode="auto">
              <a:xfrm>
                <a:off x="1280" y="1785"/>
                <a:ext cx="54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Node a</a:t>
                </a:r>
              </a:p>
            </p:txBody>
          </p:sp>
        </p:grpSp>
      </p:grpSp>
      <p:graphicFrame>
        <p:nvGraphicFramePr>
          <p:cNvPr id="397375" name="Object 63"/>
          <p:cNvGraphicFramePr>
            <a:graphicFrameLocks noChangeAspect="1"/>
          </p:cNvGraphicFramePr>
          <p:nvPr>
            <p:ph sz="half" idx="2"/>
          </p:nvPr>
        </p:nvGraphicFramePr>
        <p:xfrm>
          <a:off x="5424488" y="2362200"/>
          <a:ext cx="2928937" cy="3403600"/>
        </p:xfrm>
        <a:graphic>
          <a:graphicData uri="http://schemas.openxmlformats.org/presentationml/2006/ole">
            <p:oleObj spid="_x0000_s397375" name="Equation" r:id="rId3" imgW="2273040" imgH="264132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95A6684-7879-4015-8CB0-A12C91EB9FAC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181100"/>
          </a:xfrm>
        </p:spPr>
        <p:txBody>
          <a:bodyPr/>
          <a:lstStyle/>
          <a:p>
            <a:r>
              <a:rPr lang="en-US" sz="2400" b="1" u="sng"/>
              <a:t>Current divider</a:t>
            </a:r>
            <a:r>
              <a:rPr lang="en-US" sz="2400"/>
              <a:t>: the current in a parallel circuit divides in proportion to the resistances of the individual parallel elements</a:t>
            </a:r>
          </a:p>
        </p:txBody>
      </p:sp>
      <p:graphicFrame>
        <p:nvGraphicFramePr>
          <p:cNvPr id="399422" name="Object 62"/>
          <p:cNvGraphicFramePr>
            <a:graphicFrameLocks noChangeAspect="1"/>
          </p:cNvGraphicFramePr>
          <p:nvPr>
            <p:ph sz="half" idx="2"/>
          </p:nvPr>
        </p:nvGraphicFramePr>
        <p:xfrm>
          <a:off x="2209800" y="2189163"/>
          <a:ext cx="4419600" cy="3830637"/>
        </p:xfrm>
        <a:graphic>
          <a:graphicData uri="http://schemas.openxmlformats.org/presentationml/2006/ole">
            <p:oleObj spid="_x0000_s399422" name="Equation" r:id="rId3" imgW="2349360" imgH="2171520" progId="Equation.3">
              <p:embed/>
            </p:oleObj>
          </a:graphicData>
        </a:graphic>
      </p:graphicFrame>
      <p:grpSp>
        <p:nvGrpSpPr>
          <p:cNvPr id="399429" name="Group 69"/>
          <p:cNvGrpSpPr>
            <a:grpSpLocks/>
          </p:cNvGrpSpPr>
          <p:nvPr/>
        </p:nvGrpSpPr>
        <p:grpSpPr bwMode="auto">
          <a:xfrm>
            <a:off x="4800600" y="5091113"/>
            <a:ext cx="4038600" cy="928687"/>
            <a:chOff x="720" y="2975"/>
            <a:chExt cx="2544" cy="585"/>
          </a:xfrm>
        </p:grpSpPr>
        <p:sp>
          <p:nvSpPr>
            <p:cNvPr id="399425" name="Text Box 65"/>
            <p:cNvSpPr txBox="1">
              <a:spLocks noChangeArrowheads="1"/>
            </p:cNvSpPr>
            <p:nvPr/>
          </p:nvSpPr>
          <p:spPr bwMode="auto">
            <a:xfrm>
              <a:off x="720" y="2975"/>
              <a:ext cx="2544" cy="585"/>
            </a:xfrm>
            <a:prstGeom prst="rect">
              <a:avLst/>
            </a:prstGeom>
            <a:solidFill>
              <a:srgbClr val="8495A9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/>
            </a:p>
            <a:p>
              <a:pPr algn="l"/>
              <a:r>
                <a:rPr lang="en-US" b="1"/>
                <a:t>NB</a:t>
              </a:r>
              <a:r>
                <a:rPr lang="en-US"/>
                <a:t>: the ratio	  will always be &lt;= 1</a:t>
              </a:r>
            </a:p>
            <a:p>
              <a:pPr algn="l"/>
              <a:r>
                <a:rPr lang="en-US"/>
                <a:t> </a:t>
              </a:r>
            </a:p>
          </p:txBody>
        </p:sp>
        <p:graphicFrame>
          <p:nvGraphicFramePr>
            <p:cNvPr id="399426" name="Object 66"/>
            <p:cNvGraphicFramePr>
              <a:graphicFrameLocks noChangeAspect="1"/>
            </p:cNvGraphicFramePr>
            <p:nvPr/>
          </p:nvGraphicFramePr>
          <p:xfrm>
            <a:off x="1632" y="3016"/>
            <a:ext cx="288" cy="431"/>
          </p:xfrm>
          <a:graphic>
            <a:graphicData uri="http://schemas.openxmlformats.org/presentationml/2006/ole">
              <p:oleObj spid="_x0000_s399426" name="Equation" r:id="rId4" imgW="304560" imgH="45720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C5F2505-B51F-4B38-B31A-92F4C44CC5FF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Divided We Fall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7625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/>
              <a:t>Matthew 12:25-26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/>
              <a:t>  25 And Jesus knew their thoughts, and said unto them, Every kingdom </a:t>
            </a:r>
            <a:r>
              <a:rPr lang="en-US" sz="2800" b="1"/>
              <a:t>divided</a:t>
            </a:r>
            <a:r>
              <a:rPr lang="en-US" sz="2800"/>
              <a:t> against itself is brought to desolation; and every city or house </a:t>
            </a:r>
            <a:r>
              <a:rPr lang="en-US" sz="2800" b="1"/>
              <a:t>divided</a:t>
            </a:r>
            <a:r>
              <a:rPr lang="en-US" sz="2800"/>
              <a:t> against itself shall not stand: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/>
              <a:t>Nephi 7:2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/>
              <a:t> 2 And the people were </a:t>
            </a:r>
            <a:r>
              <a:rPr lang="en-US" sz="2800" b="1"/>
              <a:t>divided</a:t>
            </a:r>
            <a:r>
              <a:rPr lang="en-US" sz="2800"/>
              <a:t> one against another; and they did </a:t>
            </a:r>
            <a:r>
              <a:rPr lang="en-US" sz="2800" b="1"/>
              <a:t>separate</a:t>
            </a:r>
            <a:r>
              <a:rPr lang="en-US" sz="2800"/>
              <a:t> one from another into tribes, every man according to his family and his kindred and friends; and thus they did destroy the government of the land.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599CFE5-99E3-4CFE-A382-C5A5F6208F4B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/>
              <a:t>Current divider</a:t>
            </a:r>
            <a:r>
              <a:rPr lang="en-US" sz="2800"/>
              <a:t>: the current in a parallel circuit divides in proportion to the resistances of the individual parallel elements</a:t>
            </a:r>
          </a:p>
        </p:txBody>
      </p:sp>
      <p:graphicFrame>
        <p:nvGraphicFramePr>
          <p:cNvPr id="400388" name="Object 4"/>
          <p:cNvGraphicFramePr>
            <a:graphicFrameLocks noChangeAspect="1"/>
          </p:cNvGraphicFramePr>
          <p:nvPr/>
        </p:nvGraphicFramePr>
        <p:xfrm>
          <a:off x="5105400" y="2743200"/>
          <a:ext cx="1549400" cy="1828800"/>
        </p:xfrm>
        <a:graphic>
          <a:graphicData uri="http://schemas.openxmlformats.org/presentationml/2006/ole">
            <p:oleObj spid="_x0000_s400388" name="Equation" r:id="rId3" imgW="774360" imgH="914400" progId="Equation.3">
              <p:embed/>
            </p:oleObj>
          </a:graphicData>
        </a:graphic>
      </p:graphicFrame>
      <p:graphicFrame>
        <p:nvGraphicFramePr>
          <p:cNvPr id="400389" name="Object 5"/>
          <p:cNvGraphicFramePr>
            <a:graphicFrameLocks noChangeAspect="1"/>
          </p:cNvGraphicFramePr>
          <p:nvPr/>
        </p:nvGraphicFramePr>
        <p:xfrm>
          <a:off x="7239000" y="2635250"/>
          <a:ext cx="1320800" cy="914400"/>
        </p:xfrm>
        <a:graphic>
          <a:graphicData uri="http://schemas.openxmlformats.org/presentationml/2006/ole">
            <p:oleObj spid="_x0000_s400389" name="Equation" r:id="rId4" imgW="660240" imgH="457200" progId="Equation.3">
              <p:embed/>
            </p:oleObj>
          </a:graphicData>
        </a:graphic>
      </p:graphicFrame>
      <p:graphicFrame>
        <p:nvGraphicFramePr>
          <p:cNvPr id="400390" name="Object 6"/>
          <p:cNvGraphicFramePr>
            <a:graphicFrameLocks noChangeAspect="1"/>
          </p:cNvGraphicFramePr>
          <p:nvPr/>
        </p:nvGraphicFramePr>
        <p:xfrm>
          <a:off x="7264400" y="3756025"/>
          <a:ext cx="1295400" cy="914400"/>
        </p:xfrm>
        <a:graphic>
          <a:graphicData uri="http://schemas.openxmlformats.org/presentationml/2006/ole">
            <p:oleObj spid="_x0000_s400390" name="Equation" r:id="rId5" imgW="647640" imgH="457200" progId="Equation.3">
              <p:embed/>
            </p:oleObj>
          </a:graphicData>
        </a:graphic>
      </p:graphicFrame>
      <p:grpSp>
        <p:nvGrpSpPr>
          <p:cNvPr id="400391" name="Group 7"/>
          <p:cNvGrpSpPr>
            <a:grpSpLocks/>
          </p:cNvGrpSpPr>
          <p:nvPr/>
        </p:nvGrpSpPr>
        <p:grpSpPr bwMode="auto">
          <a:xfrm>
            <a:off x="265113" y="3457575"/>
            <a:ext cx="4840287" cy="1998663"/>
            <a:chOff x="132" y="2007"/>
            <a:chExt cx="3049" cy="1259"/>
          </a:xfrm>
        </p:grpSpPr>
        <p:sp>
          <p:nvSpPr>
            <p:cNvPr id="400392" name="Oval 8"/>
            <p:cNvSpPr>
              <a:spLocks noChangeArrowheads="1"/>
            </p:cNvSpPr>
            <p:nvPr/>
          </p:nvSpPr>
          <p:spPr bwMode="auto">
            <a:xfrm>
              <a:off x="1203" y="202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0393" name="AutoShape 9"/>
            <p:cNvCxnSpPr>
              <a:cxnSpLocks noChangeShapeType="1"/>
              <a:stCxn id="400415" idx="0"/>
              <a:endCxn id="400392" idx="2"/>
            </p:cNvCxnSpPr>
            <p:nvPr/>
          </p:nvCxnSpPr>
          <p:spPr bwMode="auto">
            <a:xfrm rot="16200000">
              <a:off x="683" y="1945"/>
              <a:ext cx="400" cy="64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00394" name="Oval 10"/>
            <p:cNvSpPr>
              <a:spLocks noChangeArrowheads="1"/>
            </p:cNvSpPr>
            <p:nvPr/>
          </p:nvSpPr>
          <p:spPr bwMode="auto">
            <a:xfrm>
              <a:off x="1894" y="202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95" name="Oval 11"/>
            <p:cNvSpPr>
              <a:spLocks noChangeArrowheads="1"/>
            </p:cNvSpPr>
            <p:nvPr/>
          </p:nvSpPr>
          <p:spPr bwMode="auto">
            <a:xfrm>
              <a:off x="1223" y="318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96" name="Oval 12"/>
            <p:cNvSpPr>
              <a:spLocks noChangeArrowheads="1"/>
            </p:cNvSpPr>
            <p:nvPr/>
          </p:nvSpPr>
          <p:spPr bwMode="auto">
            <a:xfrm>
              <a:off x="1908" y="318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0397" name="AutoShape 13"/>
            <p:cNvCxnSpPr>
              <a:cxnSpLocks noChangeShapeType="1"/>
              <a:stCxn id="400395" idx="2"/>
              <a:endCxn id="400414" idx="4"/>
            </p:cNvCxnSpPr>
            <p:nvPr/>
          </p:nvCxnSpPr>
          <p:spPr bwMode="auto">
            <a:xfrm rot="10800000">
              <a:off x="561" y="2793"/>
              <a:ext cx="662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0398" name="AutoShape 14"/>
            <p:cNvCxnSpPr>
              <a:cxnSpLocks noChangeShapeType="1"/>
              <a:stCxn id="400395" idx="6"/>
              <a:endCxn id="400396" idx="2"/>
            </p:cNvCxnSpPr>
            <p:nvPr/>
          </p:nvCxnSpPr>
          <p:spPr bwMode="auto">
            <a:xfrm>
              <a:off x="1306" y="3228"/>
              <a:ext cx="60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0399" name="AutoShape 15"/>
            <p:cNvCxnSpPr>
              <a:cxnSpLocks noChangeShapeType="1"/>
              <a:stCxn id="400395" idx="0"/>
              <a:endCxn id="400419" idx="1"/>
            </p:cNvCxnSpPr>
            <p:nvPr/>
          </p:nvCxnSpPr>
          <p:spPr bwMode="auto">
            <a:xfrm flipH="1" flipV="1">
              <a:off x="1264" y="2819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0400" name="AutoShape 16"/>
            <p:cNvCxnSpPr>
              <a:cxnSpLocks noChangeShapeType="1"/>
              <a:stCxn id="400392" idx="4"/>
              <a:endCxn id="400417" idx="0"/>
            </p:cNvCxnSpPr>
            <p:nvPr/>
          </p:nvCxnSpPr>
          <p:spPr bwMode="auto">
            <a:xfrm>
              <a:off x="1245" y="2103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0401" name="AutoShape 17"/>
            <p:cNvCxnSpPr>
              <a:cxnSpLocks noChangeShapeType="1"/>
              <a:stCxn id="400392" idx="6"/>
              <a:endCxn id="400394" idx="2"/>
            </p:cNvCxnSpPr>
            <p:nvPr/>
          </p:nvCxnSpPr>
          <p:spPr bwMode="auto">
            <a:xfrm>
              <a:off x="1286" y="2065"/>
              <a:ext cx="6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0402" name="AutoShape 18"/>
            <p:cNvCxnSpPr>
              <a:cxnSpLocks noChangeShapeType="1"/>
              <a:stCxn id="400394" idx="4"/>
              <a:endCxn id="400424" idx="0"/>
            </p:cNvCxnSpPr>
            <p:nvPr/>
          </p:nvCxnSpPr>
          <p:spPr bwMode="auto">
            <a:xfrm>
              <a:off x="1936" y="2103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0403" name="AutoShape 19"/>
            <p:cNvCxnSpPr>
              <a:cxnSpLocks noChangeShapeType="1"/>
              <a:stCxn id="400396" idx="0"/>
              <a:endCxn id="400426" idx="1"/>
            </p:cNvCxnSpPr>
            <p:nvPr/>
          </p:nvCxnSpPr>
          <p:spPr bwMode="auto">
            <a:xfrm flipV="1">
              <a:off x="1950" y="2819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0404" name="AutoShape 20"/>
            <p:cNvCxnSpPr>
              <a:cxnSpLocks noChangeShapeType="1"/>
              <a:stCxn id="400396" idx="6"/>
              <a:endCxn id="400433" idx="1"/>
            </p:cNvCxnSpPr>
            <p:nvPr/>
          </p:nvCxnSpPr>
          <p:spPr bwMode="auto">
            <a:xfrm flipV="1">
              <a:off x="1991" y="2804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0405" name="AutoShape 21"/>
            <p:cNvCxnSpPr>
              <a:cxnSpLocks noChangeShapeType="1"/>
              <a:stCxn id="400394" idx="6"/>
              <a:endCxn id="400431" idx="0"/>
            </p:cNvCxnSpPr>
            <p:nvPr/>
          </p:nvCxnSpPr>
          <p:spPr bwMode="auto">
            <a:xfrm>
              <a:off x="1977" y="2065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00406" name="Line 22"/>
            <p:cNvSpPr>
              <a:spLocks noChangeShapeType="1"/>
            </p:cNvSpPr>
            <p:nvPr/>
          </p:nvSpPr>
          <p:spPr bwMode="auto">
            <a:xfrm>
              <a:off x="1321" y="2180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07" name="Text Box 23"/>
            <p:cNvSpPr txBox="1">
              <a:spLocks noChangeArrowheads="1"/>
            </p:cNvSpPr>
            <p:nvPr/>
          </p:nvSpPr>
          <p:spPr bwMode="auto">
            <a:xfrm>
              <a:off x="1019" y="216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1</a:t>
              </a:r>
            </a:p>
          </p:txBody>
        </p:sp>
        <p:sp>
          <p:nvSpPr>
            <p:cNvPr id="400408" name="Line 24"/>
            <p:cNvSpPr>
              <a:spLocks noChangeShapeType="1"/>
            </p:cNvSpPr>
            <p:nvPr/>
          </p:nvSpPr>
          <p:spPr bwMode="auto">
            <a:xfrm>
              <a:off x="1996" y="2199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09" name="Text Box 25"/>
            <p:cNvSpPr txBox="1">
              <a:spLocks noChangeArrowheads="1"/>
            </p:cNvSpPr>
            <p:nvPr/>
          </p:nvSpPr>
          <p:spPr bwMode="auto">
            <a:xfrm>
              <a:off x="1732" y="218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2</a:t>
              </a:r>
            </a:p>
          </p:txBody>
        </p:sp>
        <p:sp>
          <p:nvSpPr>
            <p:cNvPr id="400410" name="Line 26"/>
            <p:cNvSpPr>
              <a:spLocks noChangeShapeType="1"/>
            </p:cNvSpPr>
            <p:nvPr/>
          </p:nvSpPr>
          <p:spPr bwMode="auto">
            <a:xfrm>
              <a:off x="2631" y="2199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11" name="Text Box 27"/>
            <p:cNvSpPr txBox="1">
              <a:spLocks noChangeArrowheads="1"/>
            </p:cNvSpPr>
            <p:nvPr/>
          </p:nvSpPr>
          <p:spPr bwMode="auto">
            <a:xfrm>
              <a:off x="2389" y="217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3</a:t>
              </a:r>
            </a:p>
          </p:txBody>
        </p:sp>
        <p:sp>
          <p:nvSpPr>
            <p:cNvPr id="400412" name="Text Box 28"/>
            <p:cNvSpPr txBox="1">
              <a:spLocks noChangeArrowheads="1"/>
            </p:cNvSpPr>
            <p:nvPr/>
          </p:nvSpPr>
          <p:spPr bwMode="auto">
            <a:xfrm>
              <a:off x="969" y="241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00413" name="Text Box 29"/>
            <p:cNvSpPr txBox="1">
              <a:spLocks noChangeArrowheads="1"/>
            </p:cNvSpPr>
            <p:nvPr/>
          </p:nvSpPr>
          <p:spPr bwMode="auto">
            <a:xfrm>
              <a:off x="132" y="253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00414" name="Oval 30"/>
            <p:cNvSpPr>
              <a:spLocks noChangeArrowheads="1"/>
            </p:cNvSpPr>
            <p:nvPr/>
          </p:nvSpPr>
          <p:spPr bwMode="auto">
            <a:xfrm>
              <a:off x="395" y="248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15" name="Text Box 31"/>
            <p:cNvSpPr txBox="1">
              <a:spLocks noChangeArrowheads="1"/>
            </p:cNvSpPr>
            <p:nvPr/>
          </p:nvSpPr>
          <p:spPr bwMode="auto">
            <a:xfrm>
              <a:off x="504" y="2465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0416" name="Text Box 32"/>
            <p:cNvSpPr txBox="1">
              <a:spLocks noChangeArrowheads="1"/>
            </p:cNvSpPr>
            <p:nvPr/>
          </p:nvSpPr>
          <p:spPr bwMode="auto">
            <a:xfrm>
              <a:off x="501" y="25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0417" name="Line 33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18" name="Line 34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19" name="Line 35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0" name="Line 36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1" name="Line 37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2" name="Line 38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3" name="Line 39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4" name="Line 40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5" name="Line 41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6" name="Line 42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7" name="Line 43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8" name="Line 44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29" name="Line 45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0" name="Line 46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1" name="Line 47"/>
            <p:cNvSpPr>
              <a:spLocks noChangeShapeType="1"/>
            </p:cNvSpPr>
            <p:nvPr/>
          </p:nvSpPr>
          <p:spPr bwMode="auto">
            <a:xfrm>
              <a:off x="2564" y="258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2" name="Line 48"/>
            <p:cNvSpPr>
              <a:spLocks noChangeShapeType="1"/>
            </p:cNvSpPr>
            <p:nvPr/>
          </p:nvSpPr>
          <p:spPr bwMode="auto">
            <a:xfrm flipH="1">
              <a:off x="2516" y="260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3" name="Line 49"/>
            <p:cNvSpPr>
              <a:spLocks noChangeShapeType="1"/>
            </p:cNvSpPr>
            <p:nvPr/>
          </p:nvSpPr>
          <p:spPr bwMode="auto">
            <a:xfrm>
              <a:off x="2516" y="278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4" name="Line 50"/>
            <p:cNvSpPr>
              <a:spLocks noChangeShapeType="1"/>
            </p:cNvSpPr>
            <p:nvPr/>
          </p:nvSpPr>
          <p:spPr bwMode="auto">
            <a:xfrm>
              <a:off x="2519" y="263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5" name="Line 51"/>
            <p:cNvSpPr>
              <a:spLocks noChangeShapeType="1"/>
            </p:cNvSpPr>
            <p:nvPr/>
          </p:nvSpPr>
          <p:spPr bwMode="auto">
            <a:xfrm flipH="1">
              <a:off x="2519" y="267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6" name="Line 52"/>
            <p:cNvSpPr>
              <a:spLocks noChangeShapeType="1"/>
            </p:cNvSpPr>
            <p:nvPr/>
          </p:nvSpPr>
          <p:spPr bwMode="auto">
            <a:xfrm>
              <a:off x="2519" y="270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7" name="Line 53"/>
            <p:cNvSpPr>
              <a:spLocks noChangeShapeType="1"/>
            </p:cNvSpPr>
            <p:nvPr/>
          </p:nvSpPr>
          <p:spPr bwMode="auto">
            <a:xfrm flipH="1">
              <a:off x="2519" y="274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38" name="Text Box 54"/>
            <p:cNvSpPr txBox="1">
              <a:spLocks noChangeArrowheads="1"/>
            </p:cNvSpPr>
            <p:nvPr/>
          </p:nvSpPr>
          <p:spPr bwMode="auto">
            <a:xfrm>
              <a:off x="1652" y="2410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00439" name="Text Box 55"/>
            <p:cNvSpPr txBox="1">
              <a:spLocks noChangeArrowheads="1"/>
            </p:cNvSpPr>
            <p:nvPr/>
          </p:nvSpPr>
          <p:spPr bwMode="auto">
            <a:xfrm>
              <a:off x="2597" y="240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00440" name="Line 56"/>
            <p:cNvSpPr>
              <a:spLocks noChangeShapeType="1"/>
            </p:cNvSpPr>
            <p:nvPr/>
          </p:nvSpPr>
          <p:spPr bwMode="auto">
            <a:xfrm flipV="1">
              <a:off x="561" y="2531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0441" name="Text Box 57"/>
            <p:cNvSpPr txBox="1">
              <a:spLocks noChangeArrowheads="1"/>
            </p:cNvSpPr>
            <p:nvPr/>
          </p:nvSpPr>
          <p:spPr bwMode="auto">
            <a:xfrm>
              <a:off x="3065" y="200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/>
            </a:p>
          </p:txBody>
        </p:sp>
      </p:grpSp>
      <p:sp>
        <p:nvSpPr>
          <p:cNvPr id="400442" name="Text Box 58"/>
          <p:cNvSpPr txBox="1">
            <a:spLocks noChangeArrowheads="1"/>
          </p:cNvSpPr>
          <p:nvPr/>
        </p:nvSpPr>
        <p:spPr bwMode="auto">
          <a:xfrm>
            <a:off x="5241925" y="5189538"/>
            <a:ext cx="3521075" cy="928687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it makes sense that the smaller the resistor, the larger the amount of current that will flow.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3D3312B9-4802-4413-B77A-AD68733165CD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99463" cy="1028700"/>
          </a:xfrm>
        </p:spPr>
        <p:txBody>
          <a:bodyPr/>
          <a:lstStyle/>
          <a:p>
            <a:r>
              <a:rPr lang="en-US" sz="2800" b="1" u="sng"/>
              <a:t>Example2</a:t>
            </a:r>
            <a:r>
              <a:rPr lang="en-US" sz="2800"/>
              <a:t>: find </a:t>
            </a:r>
            <a:r>
              <a:rPr lang="en-US" sz="2800" b="1" i="1"/>
              <a:t>i</a:t>
            </a:r>
            <a:r>
              <a:rPr lang="en-US" sz="2800" b="1" i="1" baseline="-25000"/>
              <a:t>1</a:t>
            </a:r>
          </a:p>
          <a:p>
            <a:pPr lvl="1"/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10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2</a:t>
            </a:r>
            <a:r>
              <a:rPr lang="en-US" sz="2400">
                <a:cs typeface="Times New Roman" pitchFamily="18" charset="0"/>
              </a:rPr>
              <a:t> = 2 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3</a:t>
            </a:r>
            <a:r>
              <a:rPr lang="en-US" sz="2400">
                <a:cs typeface="Times New Roman" pitchFamily="18" charset="0"/>
              </a:rPr>
              <a:t> = 20 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 i="1">
                <a:cs typeface="Times New Roman" pitchFamily="18" charset="0"/>
              </a:rPr>
              <a:t>I</a:t>
            </a:r>
            <a:r>
              <a:rPr lang="en-US" sz="2400" b="1" i="1" baseline="-25000">
                <a:cs typeface="Times New Roman" pitchFamily="18" charset="0"/>
              </a:rPr>
              <a:t>s</a:t>
            </a:r>
            <a:r>
              <a:rPr lang="en-US" sz="2400">
                <a:cs typeface="Times New Roman" pitchFamily="18" charset="0"/>
              </a:rPr>
              <a:t> = 4A</a:t>
            </a:r>
            <a:endParaRPr lang="el-GR" sz="2400">
              <a:cs typeface="Times New Roman" pitchFamily="18" charset="0"/>
            </a:endParaRPr>
          </a:p>
        </p:txBody>
      </p:sp>
      <p:grpSp>
        <p:nvGrpSpPr>
          <p:cNvPr id="403520" name="Group 64"/>
          <p:cNvGrpSpPr>
            <a:grpSpLocks/>
          </p:cNvGrpSpPr>
          <p:nvPr/>
        </p:nvGrpSpPr>
        <p:grpSpPr bwMode="auto">
          <a:xfrm>
            <a:off x="0" y="3352800"/>
            <a:ext cx="4211638" cy="1973263"/>
            <a:chOff x="83" y="2112"/>
            <a:chExt cx="2653" cy="1243"/>
          </a:xfrm>
        </p:grpSpPr>
        <p:sp>
          <p:nvSpPr>
            <p:cNvPr id="403461" name="Oval 5"/>
            <p:cNvSpPr>
              <a:spLocks noChangeArrowheads="1"/>
            </p:cNvSpPr>
            <p:nvPr/>
          </p:nvSpPr>
          <p:spPr bwMode="auto">
            <a:xfrm>
              <a:off x="317" y="21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3462" name="AutoShape 6"/>
            <p:cNvCxnSpPr>
              <a:cxnSpLocks noChangeShapeType="1"/>
              <a:stCxn id="403483" idx="0"/>
              <a:endCxn id="403515" idx="4"/>
            </p:cNvCxnSpPr>
            <p:nvPr/>
          </p:nvCxnSpPr>
          <p:spPr bwMode="auto">
            <a:xfrm rot="16200000">
              <a:off x="875" y="2405"/>
              <a:ext cx="43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03463" name="Oval 7"/>
            <p:cNvSpPr>
              <a:spLocks noChangeArrowheads="1"/>
            </p:cNvSpPr>
            <p:nvPr/>
          </p:nvSpPr>
          <p:spPr bwMode="auto">
            <a:xfrm>
              <a:off x="1765" y="21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465" name="Oval 9"/>
            <p:cNvSpPr>
              <a:spLocks noChangeArrowheads="1"/>
            </p:cNvSpPr>
            <p:nvPr/>
          </p:nvSpPr>
          <p:spPr bwMode="auto">
            <a:xfrm>
              <a:off x="1779" y="32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3466" name="AutoShape 10"/>
            <p:cNvCxnSpPr>
              <a:cxnSpLocks noChangeShapeType="1"/>
              <a:stCxn id="403516" idx="0"/>
              <a:endCxn id="403483" idx="4"/>
            </p:cNvCxnSpPr>
            <p:nvPr/>
          </p:nvCxnSpPr>
          <p:spPr bwMode="auto">
            <a:xfrm rot="16200000">
              <a:off x="918" y="3104"/>
              <a:ext cx="3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67" name="AutoShape 11"/>
            <p:cNvCxnSpPr>
              <a:cxnSpLocks noChangeShapeType="1"/>
              <a:stCxn id="403514" idx="6"/>
              <a:endCxn id="403516" idx="2"/>
            </p:cNvCxnSpPr>
            <p:nvPr/>
          </p:nvCxnSpPr>
          <p:spPr bwMode="auto">
            <a:xfrm>
              <a:off x="420" y="3316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68" name="AutoShape 12"/>
            <p:cNvCxnSpPr>
              <a:cxnSpLocks noChangeShapeType="1"/>
              <a:stCxn id="403514" idx="0"/>
              <a:endCxn id="403488" idx="1"/>
            </p:cNvCxnSpPr>
            <p:nvPr/>
          </p:nvCxnSpPr>
          <p:spPr bwMode="auto">
            <a:xfrm flipH="1" flipV="1">
              <a:off x="374" y="2919"/>
              <a:ext cx="5" cy="3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69" name="AutoShape 13"/>
            <p:cNvCxnSpPr>
              <a:cxnSpLocks noChangeShapeType="1"/>
              <a:stCxn id="403461" idx="4"/>
              <a:endCxn id="403486" idx="0"/>
            </p:cNvCxnSpPr>
            <p:nvPr/>
          </p:nvCxnSpPr>
          <p:spPr bwMode="auto">
            <a:xfrm>
              <a:off x="359" y="2191"/>
              <a:ext cx="6" cy="5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70" name="AutoShape 14"/>
            <p:cNvCxnSpPr>
              <a:cxnSpLocks noChangeShapeType="1"/>
              <a:stCxn id="403461" idx="6"/>
              <a:endCxn id="403515" idx="2"/>
            </p:cNvCxnSpPr>
            <p:nvPr/>
          </p:nvCxnSpPr>
          <p:spPr bwMode="auto">
            <a:xfrm flipV="1">
              <a:off x="400" y="2151"/>
              <a:ext cx="6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71" name="AutoShape 15"/>
            <p:cNvCxnSpPr>
              <a:cxnSpLocks noChangeShapeType="1"/>
              <a:stCxn id="403463" idx="4"/>
              <a:endCxn id="403493" idx="0"/>
            </p:cNvCxnSpPr>
            <p:nvPr/>
          </p:nvCxnSpPr>
          <p:spPr bwMode="auto">
            <a:xfrm>
              <a:off x="1807" y="2192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72" name="AutoShape 16"/>
            <p:cNvCxnSpPr>
              <a:cxnSpLocks noChangeShapeType="1"/>
              <a:stCxn id="403465" idx="0"/>
              <a:endCxn id="403495" idx="1"/>
            </p:cNvCxnSpPr>
            <p:nvPr/>
          </p:nvCxnSpPr>
          <p:spPr bwMode="auto">
            <a:xfrm flipV="1">
              <a:off x="1821" y="2908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473" name="AutoShape 17"/>
            <p:cNvCxnSpPr>
              <a:cxnSpLocks noChangeShapeType="1"/>
              <a:stCxn id="403465" idx="6"/>
              <a:endCxn id="403502" idx="1"/>
            </p:cNvCxnSpPr>
            <p:nvPr/>
          </p:nvCxnSpPr>
          <p:spPr bwMode="auto">
            <a:xfrm flipV="1">
              <a:off x="1862" y="2893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3474" name="AutoShape 18"/>
            <p:cNvCxnSpPr>
              <a:cxnSpLocks noChangeShapeType="1"/>
              <a:stCxn id="403463" idx="6"/>
              <a:endCxn id="403500" idx="0"/>
            </p:cNvCxnSpPr>
            <p:nvPr/>
          </p:nvCxnSpPr>
          <p:spPr bwMode="auto">
            <a:xfrm>
              <a:off x="1848" y="2154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03475" name="Line 19"/>
            <p:cNvSpPr>
              <a:spLocks noChangeShapeType="1"/>
            </p:cNvSpPr>
            <p:nvPr/>
          </p:nvSpPr>
          <p:spPr bwMode="auto">
            <a:xfrm flipV="1">
              <a:off x="435" y="226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6" name="Text Box 20"/>
            <p:cNvSpPr txBox="1">
              <a:spLocks noChangeArrowheads="1"/>
            </p:cNvSpPr>
            <p:nvPr/>
          </p:nvSpPr>
          <p:spPr bwMode="auto">
            <a:xfrm>
              <a:off x="133" y="22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1</a:t>
              </a:r>
            </a:p>
          </p:txBody>
        </p:sp>
        <p:sp>
          <p:nvSpPr>
            <p:cNvPr id="403477" name="Line 21"/>
            <p:cNvSpPr>
              <a:spLocks noChangeShapeType="1"/>
            </p:cNvSpPr>
            <p:nvPr/>
          </p:nvSpPr>
          <p:spPr bwMode="auto">
            <a:xfrm flipV="1">
              <a:off x="1867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8" name="Text Box 22"/>
            <p:cNvSpPr txBox="1">
              <a:spLocks noChangeArrowheads="1"/>
            </p:cNvSpPr>
            <p:nvPr/>
          </p:nvSpPr>
          <p:spPr bwMode="auto">
            <a:xfrm>
              <a:off x="1603" y="227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2</a:t>
              </a:r>
            </a:p>
          </p:txBody>
        </p:sp>
        <p:sp>
          <p:nvSpPr>
            <p:cNvPr id="403479" name="Line 23"/>
            <p:cNvSpPr>
              <a:spLocks noChangeShapeType="1"/>
            </p:cNvSpPr>
            <p:nvPr/>
          </p:nvSpPr>
          <p:spPr bwMode="auto">
            <a:xfrm flipV="1">
              <a:off x="2502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0" name="Text Box 24"/>
            <p:cNvSpPr txBox="1">
              <a:spLocks noChangeArrowheads="1"/>
            </p:cNvSpPr>
            <p:nvPr/>
          </p:nvSpPr>
          <p:spPr bwMode="auto">
            <a:xfrm>
              <a:off x="2260" y="226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3</a:t>
              </a:r>
            </a:p>
          </p:txBody>
        </p:sp>
        <p:sp>
          <p:nvSpPr>
            <p:cNvPr id="403481" name="Text Box 25"/>
            <p:cNvSpPr txBox="1">
              <a:spLocks noChangeArrowheads="1"/>
            </p:cNvSpPr>
            <p:nvPr/>
          </p:nvSpPr>
          <p:spPr bwMode="auto">
            <a:xfrm>
              <a:off x="8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3482" name="Text Box 26"/>
            <p:cNvSpPr txBox="1">
              <a:spLocks noChangeArrowheads="1"/>
            </p:cNvSpPr>
            <p:nvPr/>
          </p:nvSpPr>
          <p:spPr bwMode="auto">
            <a:xfrm>
              <a:off x="1257" y="265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03483" name="Oval 27"/>
            <p:cNvSpPr>
              <a:spLocks noChangeArrowheads="1"/>
            </p:cNvSpPr>
            <p:nvPr/>
          </p:nvSpPr>
          <p:spPr bwMode="auto">
            <a:xfrm>
              <a:off x="925" y="262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3511" name="Group 55"/>
            <p:cNvGrpSpPr>
              <a:grpSpLocks/>
            </p:cNvGrpSpPr>
            <p:nvPr/>
          </p:nvGrpSpPr>
          <p:grpSpPr bwMode="auto">
            <a:xfrm>
              <a:off x="317" y="2703"/>
              <a:ext cx="111" cy="216"/>
              <a:chOff x="1242" y="2774"/>
              <a:chExt cx="111" cy="216"/>
            </a:xfrm>
          </p:grpSpPr>
          <p:sp>
            <p:nvSpPr>
              <p:cNvPr id="403486" name="Line 30"/>
              <p:cNvSpPr>
                <a:spLocks noChangeShapeType="1"/>
              </p:cNvSpPr>
              <p:nvPr/>
            </p:nvSpPr>
            <p:spPr bwMode="auto">
              <a:xfrm>
                <a:off x="1290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87" name="Line 31"/>
              <p:cNvSpPr>
                <a:spLocks noChangeShapeType="1"/>
              </p:cNvSpPr>
              <p:nvPr/>
            </p:nvSpPr>
            <p:spPr bwMode="auto">
              <a:xfrm flipH="1">
                <a:off x="1242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88" name="Line 32"/>
              <p:cNvSpPr>
                <a:spLocks noChangeShapeType="1"/>
              </p:cNvSpPr>
              <p:nvPr/>
            </p:nvSpPr>
            <p:spPr bwMode="auto">
              <a:xfrm>
                <a:off x="1242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89" name="Line 33"/>
              <p:cNvSpPr>
                <a:spLocks noChangeShapeType="1"/>
              </p:cNvSpPr>
              <p:nvPr/>
            </p:nvSpPr>
            <p:spPr bwMode="auto">
              <a:xfrm>
                <a:off x="1245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0" name="Line 34"/>
              <p:cNvSpPr>
                <a:spLocks noChangeShapeType="1"/>
              </p:cNvSpPr>
              <p:nvPr/>
            </p:nvSpPr>
            <p:spPr bwMode="auto">
              <a:xfrm flipH="1">
                <a:off x="1245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1" name="Line 35"/>
              <p:cNvSpPr>
                <a:spLocks noChangeShapeType="1"/>
              </p:cNvSpPr>
              <p:nvPr/>
            </p:nvSpPr>
            <p:spPr bwMode="auto">
              <a:xfrm>
                <a:off x="1245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2" name="Line 36"/>
              <p:cNvSpPr>
                <a:spLocks noChangeShapeType="1"/>
              </p:cNvSpPr>
              <p:nvPr/>
            </p:nvSpPr>
            <p:spPr bwMode="auto">
              <a:xfrm flipH="1">
                <a:off x="1245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3512" name="Group 56"/>
            <p:cNvGrpSpPr>
              <a:grpSpLocks/>
            </p:cNvGrpSpPr>
            <p:nvPr/>
          </p:nvGrpSpPr>
          <p:grpSpPr bwMode="auto">
            <a:xfrm>
              <a:off x="1765" y="2692"/>
              <a:ext cx="111" cy="216"/>
              <a:chOff x="1929" y="2774"/>
              <a:chExt cx="111" cy="216"/>
            </a:xfrm>
          </p:grpSpPr>
          <p:sp>
            <p:nvSpPr>
              <p:cNvPr id="403493" name="Line 37"/>
              <p:cNvSpPr>
                <a:spLocks noChangeShapeType="1"/>
              </p:cNvSpPr>
              <p:nvPr/>
            </p:nvSpPr>
            <p:spPr bwMode="auto">
              <a:xfrm>
                <a:off x="1977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4" name="Line 38"/>
              <p:cNvSpPr>
                <a:spLocks noChangeShapeType="1"/>
              </p:cNvSpPr>
              <p:nvPr/>
            </p:nvSpPr>
            <p:spPr bwMode="auto">
              <a:xfrm flipH="1">
                <a:off x="1929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5" name="Line 39"/>
              <p:cNvSpPr>
                <a:spLocks noChangeShapeType="1"/>
              </p:cNvSpPr>
              <p:nvPr/>
            </p:nvSpPr>
            <p:spPr bwMode="auto">
              <a:xfrm>
                <a:off x="1929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6" name="Line 40"/>
              <p:cNvSpPr>
                <a:spLocks noChangeShapeType="1"/>
              </p:cNvSpPr>
              <p:nvPr/>
            </p:nvSpPr>
            <p:spPr bwMode="auto">
              <a:xfrm>
                <a:off x="1932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7" name="Line 41"/>
              <p:cNvSpPr>
                <a:spLocks noChangeShapeType="1"/>
              </p:cNvSpPr>
              <p:nvPr/>
            </p:nvSpPr>
            <p:spPr bwMode="auto">
              <a:xfrm flipH="1">
                <a:off x="1932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8" name="Line 42"/>
              <p:cNvSpPr>
                <a:spLocks noChangeShapeType="1"/>
              </p:cNvSpPr>
              <p:nvPr/>
            </p:nvSpPr>
            <p:spPr bwMode="auto">
              <a:xfrm>
                <a:off x="1932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99" name="Line 43"/>
              <p:cNvSpPr>
                <a:spLocks noChangeShapeType="1"/>
              </p:cNvSpPr>
              <p:nvPr/>
            </p:nvSpPr>
            <p:spPr bwMode="auto">
              <a:xfrm flipH="1">
                <a:off x="1932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3513" name="Group 57"/>
            <p:cNvGrpSpPr>
              <a:grpSpLocks/>
            </p:cNvGrpSpPr>
            <p:nvPr/>
          </p:nvGrpSpPr>
          <p:grpSpPr bwMode="auto">
            <a:xfrm>
              <a:off x="2387" y="2677"/>
              <a:ext cx="111" cy="216"/>
              <a:chOff x="2551" y="2759"/>
              <a:chExt cx="111" cy="216"/>
            </a:xfrm>
          </p:grpSpPr>
          <p:sp>
            <p:nvSpPr>
              <p:cNvPr id="403500" name="Line 44"/>
              <p:cNvSpPr>
                <a:spLocks noChangeShapeType="1"/>
              </p:cNvSpPr>
              <p:nvPr/>
            </p:nvSpPr>
            <p:spPr bwMode="auto">
              <a:xfrm>
                <a:off x="2599" y="275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01" name="Line 45"/>
              <p:cNvSpPr>
                <a:spLocks noChangeShapeType="1"/>
              </p:cNvSpPr>
              <p:nvPr/>
            </p:nvSpPr>
            <p:spPr bwMode="auto">
              <a:xfrm flipH="1">
                <a:off x="2551" y="278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02" name="Line 46"/>
              <p:cNvSpPr>
                <a:spLocks noChangeShapeType="1"/>
              </p:cNvSpPr>
              <p:nvPr/>
            </p:nvSpPr>
            <p:spPr bwMode="auto">
              <a:xfrm>
                <a:off x="2551" y="295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03" name="Line 47"/>
              <p:cNvSpPr>
                <a:spLocks noChangeShapeType="1"/>
              </p:cNvSpPr>
              <p:nvPr/>
            </p:nvSpPr>
            <p:spPr bwMode="auto">
              <a:xfrm>
                <a:off x="2554" y="280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04" name="Line 48"/>
              <p:cNvSpPr>
                <a:spLocks noChangeShapeType="1"/>
              </p:cNvSpPr>
              <p:nvPr/>
            </p:nvSpPr>
            <p:spPr bwMode="auto">
              <a:xfrm flipH="1">
                <a:off x="2554" y="284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05" name="Line 49"/>
              <p:cNvSpPr>
                <a:spLocks noChangeShapeType="1"/>
              </p:cNvSpPr>
              <p:nvPr/>
            </p:nvSpPr>
            <p:spPr bwMode="auto">
              <a:xfrm>
                <a:off x="2554" y="287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06" name="Line 50"/>
              <p:cNvSpPr>
                <a:spLocks noChangeShapeType="1"/>
              </p:cNvSpPr>
              <p:nvPr/>
            </p:nvSpPr>
            <p:spPr bwMode="auto">
              <a:xfrm flipH="1">
                <a:off x="2554" y="291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3507" name="Text Box 51"/>
            <p:cNvSpPr txBox="1">
              <a:spLocks noChangeArrowheads="1"/>
            </p:cNvSpPr>
            <p:nvPr/>
          </p:nvSpPr>
          <p:spPr bwMode="auto">
            <a:xfrm>
              <a:off x="152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3508" name="Text Box 52"/>
            <p:cNvSpPr txBox="1">
              <a:spLocks noChangeArrowheads="1"/>
            </p:cNvSpPr>
            <p:nvPr/>
          </p:nvSpPr>
          <p:spPr bwMode="auto">
            <a:xfrm>
              <a:off x="2468" y="249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3509" name="Line 53"/>
            <p:cNvSpPr>
              <a:spLocks noChangeShapeType="1"/>
            </p:cNvSpPr>
            <p:nvPr/>
          </p:nvSpPr>
          <p:spPr bwMode="auto">
            <a:xfrm>
              <a:off x="1091" y="269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514" name="Oval 58"/>
            <p:cNvSpPr>
              <a:spLocks noChangeArrowheads="1"/>
            </p:cNvSpPr>
            <p:nvPr/>
          </p:nvSpPr>
          <p:spPr bwMode="auto">
            <a:xfrm>
              <a:off x="337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515" name="Oval 59"/>
            <p:cNvSpPr>
              <a:spLocks noChangeArrowheads="1"/>
            </p:cNvSpPr>
            <p:nvPr/>
          </p:nvSpPr>
          <p:spPr bwMode="auto">
            <a:xfrm>
              <a:off x="1049" y="21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516" name="Oval 60"/>
            <p:cNvSpPr>
              <a:spLocks noChangeArrowheads="1"/>
            </p:cNvSpPr>
            <p:nvPr/>
          </p:nvSpPr>
          <p:spPr bwMode="auto">
            <a:xfrm>
              <a:off x="1049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3517" name="AutoShape 61"/>
            <p:cNvCxnSpPr>
              <a:cxnSpLocks noChangeShapeType="1"/>
              <a:stCxn id="403465" idx="2"/>
              <a:endCxn id="403516" idx="6"/>
            </p:cNvCxnSpPr>
            <p:nvPr/>
          </p:nvCxnSpPr>
          <p:spPr bwMode="auto">
            <a:xfrm flipH="1" flipV="1">
              <a:off x="1132" y="3316"/>
              <a:ext cx="64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3518" name="AutoShape 62"/>
            <p:cNvCxnSpPr>
              <a:cxnSpLocks noChangeShapeType="1"/>
              <a:stCxn id="403463" idx="2"/>
              <a:endCxn id="403515" idx="6"/>
            </p:cNvCxnSpPr>
            <p:nvPr/>
          </p:nvCxnSpPr>
          <p:spPr bwMode="auto">
            <a:xfrm flipH="1" flipV="1">
              <a:off x="1132" y="2151"/>
              <a:ext cx="63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E80A5BA-4930-435C-91D2-E242C6081FD8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99463" cy="1028700"/>
          </a:xfrm>
        </p:spPr>
        <p:txBody>
          <a:bodyPr/>
          <a:lstStyle/>
          <a:p>
            <a:r>
              <a:rPr lang="en-US" sz="2800" b="1" u="sng"/>
              <a:t>Example2</a:t>
            </a:r>
            <a:r>
              <a:rPr lang="en-US" sz="2800"/>
              <a:t>: find </a:t>
            </a:r>
            <a:r>
              <a:rPr lang="en-US" sz="2800" b="1" i="1"/>
              <a:t>i</a:t>
            </a:r>
            <a:r>
              <a:rPr lang="en-US" sz="2800" b="1" i="1" baseline="-25000"/>
              <a:t>1</a:t>
            </a:r>
          </a:p>
          <a:p>
            <a:pPr lvl="1"/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10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2</a:t>
            </a:r>
            <a:r>
              <a:rPr lang="en-US" sz="2400">
                <a:cs typeface="Times New Roman" pitchFamily="18" charset="0"/>
              </a:rPr>
              <a:t> = 2 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3</a:t>
            </a:r>
            <a:r>
              <a:rPr lang="en-US" sz="2400">
                <a:cs typeface="Times New Roman" pitchFamily="18" charset="0"/>
              </a:rPr>
              <a:t> = 20 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 i="1">
                <a:cs typeface="Times New Roman" pitchFamily="18" charset="0"/>
              </a:rPr>
              <a:t>I</a:t>
            </a:r>
            <a:r>
              <a:rPr lang="en-US" sz="2400" b="1" i="1" baseline="-25000">
                <a:cs typeface="Times New Roman" pitchFamily="18" charset="0"/>
              </a:rPr>
              <a:t>s</a:t>
            </a:r>
            <a:r>
              <a:rPr lang="en-US" sz="2400">
                <a:cs typeface="Times New Roman" pitchFamily="18" charset="0"/>
              </a:rPr>
              <a:t> = 4A</a:t>
            </a:r>
            <a:endParaRPr lang="el-GR" sz="2400">
              <a:cs typeface="Times New Roman" pitchFamily="18" charset="0"/>
            </a:endParaRPr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357688" y="2590800"/>
          <a:ext cx="2500312" cy="3200400"/>
        </p:xfrm>
        <a:graphic>
          <a:graphicData uri="http://schemas.openxmlformats.org/presentationml/2006/ole">
            <p:oleObj spid="_x0000_s406532" name="Equation" r:id="rId3" imgW="1993680" imgH="2450880" progId="Equation.3">
              <p:embed/>
            </p:oleObj>
          </a:graphicData>
        </a:graphic>
      </p:graphicFrame>
      <p:grpSp>
        <p:nvGrpSpPr>
          <p:cNvPr id="406533" name="Group 5"/>
          <p:cNvGrpSpPr>
            <a:grpSpLocks/>
          </p:cNvGrpSpPr>
          <p:nvPr/>
        </p:nvGrpSpPr>
        <p:grpSpPr bwMode="auto">
          <a:xfrm>
            <a:off x="0" y="3352800"/>
            <a:ext cx="4211638" cy="1973263"/>
            <a:chOff x="83" y="2112"/>
            <a:chExt cx="2653" cy="1243"/>
          </a:xfrm>
        </p:grpSpPr>
        <p:sp>
          <p:nvSpPr>
            <p:cNvPr id="406534" name="Oval 6"/>
            <p:cNvSpPr>
              <a:spLocks noChangeArrowheads="1"/>
            </p:cNvSpPr>
            <p:nvPr/>
          </p:nvSpPr>
          <p:spPr bwMode="auto">
            <a:xfrm>
              <a:off x="317" y="21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6535" name="AutoShape 7"/>
            <p:cNvCxnSpPr>
              <a:cxnSpLocks noChangeShapeType="1"/>
              <a:stCxn id="406555" idx="0"/>
              <a:endCxn id="406584" idx="4"/>
            </p:cNvCxnSpPr>
            <p:nvPr/>
          </p:nvCxnSpPr>
          <p:spPr bwMode="auto">
            <a:xfrm rot="16200000">
              <a:off x="875" y="2405"/>
              <a:ext cx="43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06536" name="Oval 8"/>
            <p:cNvSpPr>
              <a:spLocks noChangeArrowheads="1"/>
            </p:cNvSpPr>
            <p:nvPr/>
          </p:nvSpPr>
          <p:spPr bwMode="auto">
            <a:xfrm>
              <a:off x="1765" y="21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37" name="Oval 9"/>
            <p:cNvSpPr>
              <a:spLocks noChangeArrowheads="1"/>
            </p:cNvSpPr>
            <p:nvPr/>
          </p:nvSpPr>
          <p:spPr bwMode="auto">
            <a:xfrm>
              <a:off x="1779" y="32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6538" name="AutoShape 10"/>
            <p:cNvCxnSpPr>
              <a:cxnSpLocks noChangeShapeType="1"/>
              <a:stCxn id="406585" idx="0"/>
              <a:endCxn id="406555" idx="4"/>
            </p:cNvCxnSpPr>
            <p:nvPr/>
          </p:nvCxnSpPr>
          <p:spPr bwMode="auto">
            <a:xfrm rot="16200000">
              <a:off x="918" y="3104"/>
              <a:ext cx="3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39" name="AutoShape 11"/>
            <p:cNvCxnSpPr>
              <a:cxnSpLocks noChangeShapeType="1"/>
              <a:stCxn id="406583" idx="6"/>
              <a:endCxn id="406585" idx="2"/>
            </p:cNvCxnSpPr>
            <p:nvPr/>
          </p:nvCxnSpPr>
          <p:spPr bwMode="auto">
            <a:xfrm>
              <a:off x="420" y="3316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40" name="AutoShape 12"/>
            <p:cNvCxnSpPr>
              <a:cxnSpLocks noChangeShapeType="1"/>
              <a:stCxn id="406583" idx="0"/>
              <a:endCxn id="406559" idx="1"/>
            </p:cNvCxnSpPr>
            <p:nvPr/>
          </p:nvCxnSpPr>
          <p:spPr bwMode="auto">
            <a:xfrm flipH="1" flipV="1">
              <a:off x="374" y="2919"/>
              <a:ext cx="5" cy="3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41" name="AutoShape 13"/>
            <p:cNvCxnSpPr>
              <a:cxnSpLocks noChangeShapeType="1"/>
              <a:stCxn id="406534" idx="4"/>
              <a:endCxn id="406557" idx="0"/>
            </p:cNvCxnSpPr>
            <p:nvPr/>
          </p:nvCxnSpPr>
          <p:spPr bwMode="auto">
            <a:xfrm>
              <a:off x="359" y="2191"/>
              <a:ext cx="6" cy="5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42" name="AutoShape 14"/>
            <p:cNvCxnSpPr>
              <a:cxnSpLocks noChangeShapeType="1"/>
              <a:stCxn id="406534" idx="6"/>
              <a:endCxn id="406584" idx="2"/>
            </p:cNvCxnSpPr>
            <p:nvPr/>
          </p:nvCxnSpPr>
          <p:spPr bwMode="auto">
            <a:xfrm flipV="1">
              <a:off x="400" y="2151"/>
              <a:ext cx="6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43" name="AutoShape 15"/>
            <p:cNvCxnSpPr>
              <a:cxnSpLocks noChangeShapeType="1"/>
              <a:stCxn id="406536" idx="4"/>
              <a:endCxn id="406565" idx="0"/>
            </p:cNvCxnSpPr>
            <p:nvPr/>
          </p:nvCxnSpPr>
          <p:spPr bwMode="auto">
            <a:xfrm>
              <a:off x="1807" y="2192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44" name="AutoShape 16"/>
            <p:cNvCxnSpPr>
              <a:cxnSpLocks noChangeShapeType="1"/>
              <a:stCxn id="406537" idx="0"/>
              <a:endCxn id="406567" idx="1"/>
            </p:cNvCxnSpPr>
            <p:nvPr/>
          </p:nvCxnSpPr>
          <p:spPr bwMode="auto">
            <a:xfrm flipV="1">
              <a:off x="1821" y="2908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45" name="AutoShape 17"/>
            <p:cNvCxnSpPr>
              <a:cxnSpLocks noChangeShapeType="1"/>
              <a:stCxn id="406537" idx="6"/>
              <a:endCxn id="406575" idx="1"/>
            </p:cNvCxnSpPr>
            <p:nvPr/>
          </p:nvCxnSpPr>
          <p:spPr bwMode="auto">
            <a:xfrm flipV="1">
              <a:off x="1862" y="2893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6546" name="AutoShape 18"/>
            <p:cNvCxnSpPr>
              <a:cxnSpLocks noChangeShapeType="1"/>
              <a:stCxn id="406536" idx="6"/>
              <a:endCxn id="406573" idx="0"/>
            </p:cNvCxnSpPr>
            <p:nvPr/>
          </p:nvCxnSpPr>
          <p:spPr bwMode="auto">
            <a:xfrm>
              <a:off x="1848" y="2154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06547" name="Line 19"/>
            <p:cNvSpPr>
              <a:spLocks noChangeShapeType="1"/>
            </p:cNvSpPr>
            <p:nvPr/>
          </p:nvSpPr>
          <p:spPr bwMode="auto">
            <a:xfrm flipV="1">
              <a:off x="435" y="226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48" name="Text Box 20"/>
            <p:cNvSpPr txBox="1">
              <a:spLocks noChangeArrowheads="1"/>
            </p:cNvSpPr>
            <p:nvPr/>
          </p:nvSpPr>
          <p:spPr bwMode="auto">
            <a:xfrm>
              <a:off x="133" y="22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1</a:t>
              </a:r>
            </a:p>
          </p:txBody>
        </p:sp>
        <p:sp>
          <p:nvSpPr>
            <p:cNvPr id="406549" name="Line 21"/>
            <p:cNvSpPr>
              <a:spLocks noChangeShapeType="1"/>
            </p:cNvSpPr>
            <p:nvPr/>
          </p:nvSpPr>
          <p:spPr bwMode="auto">
            <a:xfrm flipV="1">
              <a:off x="1867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50" name="Text Box 22"/>
            <p:cNvSpPr txBox="1">
              <a:spLocks noChangeArrowheads="1"/>
            </p:cNvSpPr>
            <p:nvPr/>
          </p:nvSpPr>
          <p:spPr bwMode="auto">
            <a:xfrm>
              <a:off x="1603" y="227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2</a:t>
              </a:r>
            </a:p>
          </p:txBody>
        </p:sp>
        <p:sp>
          <p:nvSpPr>
            <p:cNvPr id="406551" name="Line 23"/>
            <p:cNvSpPr>
              <a:spLocks noChangeShapeType="1"/>
            </p:cNvSpPr>
            <p:nvPr/>
          </p:nvSpPr>
          <p:spPr bwMode="auto">
            <a:xfrm flipV="1">
              <a:off x="2502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52" name="Text Box 24"/>
            <p:cNvSpPr txBox="1">
              <a:spLocks noChangeArrowheads="1"/>
            </p:cNvSpPr>
            <p:nvPr/>
          </p:nvSpPr>
          <p:spPr bwMode="auto">
            <a:xfrm>
              <a:off x="2260" y="226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3</a:t>
              </a:r>
            </a:p>
          </p:txBody>
        </p:sp>
        <p:sp>
          <p:nvSpPr>
            <p:cNvPr id="406553" name="Text Box 25"/>
            <p:cNvSpPr txBox="1">
              <a:spLocks noChangeArrowheads="1"/>
            </p:cNvSpPr>
            <p:nvPr/>
          </p:nvSpPr>
          <p:spPr bwMode="auto">
            <a:xfrm>
              <a:off x="8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6554" name="Text Box 26"/>
            <p:cNvSpPr txBox="1">
              <a:spLocks noChangeArrowheads="1"/>
            </p:cNvSpPr>
            <p:nvPr/>
          </p:nvSpPr>
          <p:spPr bwMode="auto">
            <a:xfrm>
              <a:off x="1257" y="265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06555" name="Oval 27"/>
            <p:cNvSpPr>
              <a:spLocks noChangeArrowheads="1"/>
            </p:cNvSpPr>
            <p:nvPr/>
          </p:nvSpPr>
          <p:spPr bwMode="auto">
            <a:xfrm>
              <a:off x="925" y="262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6556" name="Group 28"/>
            <p:cNvGrpSpPr>
              <a:grpSpLocks/>
            </p:cNvGrpSpPr>
            <p:nvPr/>
          </p:nvGrpSpPr>
          <p:grpSpPr bwMode="auto">
            <a:xfrm>
              <a:off x="317" y="2703"/>
              <a:ext cx="111" cy="216"/>
              <a:chOff x="1242" y="2774"/>
              <a:chExt cx="111" cy="216"/>
            </a:xfrm>
          </p:grpSpPr>
          <p:sp>
            <p:nvSpPr>
              <p:cNvPr id="406557" name="Line 29"/>
              <p:cNvSpPr>
                <a:spLocks noChangeShapeType="1"/>
              </p:cNvSpPr>
              <p:nvPr/>
            </p:nvSpPr>
            <p:spPr bwMode="auto">
              <a:xfrm>
                <a:off x="1290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8" name="Line 30"/>
              <p:cNvSpPr>
                <a:spLocks noChangeShapeType="1"/>
              </p:cNvSpPr>
              <p:nvPr/>
            </p:nvSpPr>
            <p:spPr bwMode="auto">
              <a:xfrm flipH="1">
                <a:off x="1242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9" name="Line 31"/>
              <p:cNvSpPr>
                <a:spLocks noChangeShapeType="1"/>
              </p:cNvSpPr>
              <p:nvPr/>
            </p:nvSpPr>
            <p:spPr bwMode="auto">
              <a:xfrm>
                <a:off x="1242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0" name="Line 32"/>
              <p:cNvSpPr>
                <a:spLocks noChangeShapeType="1"/>
              </p:cNvSpPr>
              <p:nvPr/>
            </p:nvSpPr>
            <p:spPr bwMode="auto">
              <a:xfrm>
                <a:off x="1245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1" name="Line 33"/>
              <p:cNvSpPr>
                <a:spLocks noChangeShapeType="1"/>
              </p:cNvSpPr>
              <p:nvPr/>
            </p:nvSpPr>
            <p:spPr bwMode="auto">
              <a:xfrm flipH="1">
                <a:off x="1245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2" name="Line 34"/>
              <p:cNvSpPr>
                <a:spLocks noChangeShapeType="1"/>
              </p:cNvSpPr>
              <p:nvPr/>
            </p:nvSpPr>
            <p:spPr bwMode="auto">
              <a:xfrm>
                <a:off x="1245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3" name="Line 35"/>
              <p:cNvSpPr>
                <a:spLocks noChangeShapeType="1"/>
              </p:cNvSpPr>
              <p:nvPr/>
            </p:nvSpPr>
            <p:spPr bwMode="auto">
              <a:xfrm flipH="1">
                <a:off x="1245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6564" name="Group 36"/>
            <p:cNvGrpSpPr>
              <a:grpSpLocks/>
            </p:cNvGrpSpPr>
            <p:nvPr/>
          </p:nvGrpSpPr>
          <p:grpSpPr bwMode="auto">
            <a:xfrm>
              <a:off x="1765" y="2692"/>
              <a:ext cx="111" cy="216"/>
              <a:chOff x="1929" y="2774"/>
              <a:chExt cx="111" cy="216"/>
            </a:xfrm>
          </p:grpSpPr>
          <p:sp>
            <p:nvSpPr>
              <p:cNvPr id="406565" name="Line 37"/>
              <p:cNvSpPr>
                <a:spLocks noChangeShapeType="1"/>
              </p:cNvSpPr>
              <p:nvPr/>
            </p:nvSpPr>
            <p:spPr bwMode="auto">
              <a:xfrm>
                <a:off x="1977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6" name="Line 38"/>
              <p:cNvSpPr>
                <a:spLocks noChangeShapeType="1"/>
              </p:cNvSpPr>
              <p:nvPr/>
            </p:nvSpPr>
            <p:spPr bwMode="auto">
              <a:xfrm flipH="1">
                <a:off x="1929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7" name="Line 39"/>
              <p:cNvSpPr>
                <a:spLocks noChangeShapeType="1"/>
              </p:cNvSpPr>
              <p:nvPr/>
            </p:nvSpPr>
            <p:spPr bwMode="auto">
              <a:xfrm>
                <a:off x="1929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8" name="Line 40"/>
              <p:cNvSpPr>
                <a:spLocks noChangeShapeType="1"/>
              </p:cNvSpPr>
              <p:nvPr/>
            </p:nvSpPr>
            <p:spPr bwMode="auto">
              <a:xfrm>
                <a:off x="1932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9" name="Line 41"/>
              <p:cNvSpPr>
                <a:spLocks noChangeShapeType="1"/>
              </p:cNvSpPr>
              <p:nvPr/>
            </p:nvSpPr>
            <p:spPr bwMode="auto">
              <a:xfrm flipH="1">
                <a:off x="1932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0" name="Line 42"/>
              <p:cNvSpPr>
                <a:spLocks noChangeShapeType="1"/>
              </p:cNvSpPr>
              <p:nvPr/>
            </p:nvSpPr>
            <p:spPr bwMode="auto">
              <a:xfrm>
                <a:off x="1932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1" name="Line 43"/>
              <p:cNvSpPr>
                <a:spLocks noChangeShapeType="1"/>
              </p:cNvSpPr>
              <p:nvPr/>
            </p:nvSpPr>
            <p:spPr bwMode="auto">
              <a:xfrm flipH="1">
                <a:off x="1932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6572" name="Group 44"/>
            <p:cNvGrpSpPr>
              <a:grpSpLocks/>
            </p:cNvGrpSpPr>
            <p:nvPr/>
          </p:nvGrpSpPr>
          <p:grpSpPr bwMode="auto">
            <a:xfrm>
              <a:off x="2387" y="2677"/>
              <a:ext cx="111" cy="216"/>
              <a:chOff x="2551" y="2759"/>
              <a:chExt cx="111" cy="216"/>
            </a:xfrm>
          </p:grpSpPr>
          <p:sp>
            <p:nvSpPr>
              <p:cNvPr id="406573" name="Line 45"/>
              <p:cNvSpPr>
                <a:spLocks noChangeShapeType="1"/>
              </p:cNvSpPr>
              <p:nvPr/>
            </p:nvSpPr>
            <p:spPr bwMode="auto">
              <a:xfrm>
                <a:off x="2599" y="275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4" name="Line 46"/>
              <p:cNvSpPr>
                <a:spLocks noChangeShapeType="1"/>
              </p:cNvSpPr>
              <p:nvPr/>
            </p:nvSpPr>
            <p:spPr bwMode="auto">
              <a:xfrm flipH="1">
                <a:off x="2551" y="278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5" name="Line 47"/>
              <p:cNvSpPr>
                <a:spLocks noChangeShapeType="1"/>
              </p:cNvSpPr>
              <p:nvPr/>
            </p:nvSpPr>
            <p:spPr bwMode="auto">
              <a:xfrm>
                <a:off x="2551" y="295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6" name="Line 48"/>
              <p:cNvSpPr>
                <a:spLocks noChangeShapeType="1"/>
              </p:cNvSpPr>
              <p:nvPr/>
            </p:nvSpPr>
            <p:spPr bwMode="auto">
              <a:xfrm>
                <a:off x="2554" y="280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7" name="Line 49"/>
              <p:cNvSpPr>
                <a:spLocks noChangeShapeType="1"/>
              </p:cNvSpPr>
              <p:nvPr/>
            </p:nvSpPr>
            <p:spPr bwMode="auto">
              <a:xfrm flipH="1">
                <a:off x="2554" y="284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8" name="Line 50"/>
              <p:cNvSpPr>
                <a:spLocks noChangeShapeType="1"/>
              </p:cNvSpPr>
              <p:nvPr/>
            </p:nvSpPr>
            <p:spPr bwMode="auto">
              <a:xfrm>
                <a:off x="2554" y="287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9" name="Line 51"/>
              <p:cNvSpPr>
                <a:spLocks noChangeShapeType="1"/>
              </p:cNvSpPr>
              <p:nvPr/>
            </p:nvSpPr>
            <p:spPr bwMode="auto">
              <a:xfrm flipH="1">
                <a:off x="2554" y="291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6580" name="Text Box 52"/>
            <p:cNvSpPr txBox="1">
              <a:spLocks noChangeArrowheads="1"/>
            </p:cNvSpPr>
            <p:nvPr/>
          </p:nvSpPr>
          <p:spPr bwMode="auto">
            <a:xfrm>
              <a:off x="152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6581" name="Text Box 53"/>
            <p:cNvSpPr txBox="1">
              <a:spLocks noChangeArrowheads="1"/>
            </p:cNvSpPr>
            <p:nvPr/>
          </p:nvSpPr>
          <p:spPr bwMode="auto">
            <a:xfrm>
              <a:off x="2468" y="249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6582" name="Line 54"/>
            <p:cNvSpPr>
              <a:spLocks noChangeShapeType="1"/>
            </p:cNvSpPr>
            <p:nvPr/>
          </p:nvSpPr>
          <p:spPr bwMode="auto">
            <a:xfrm>
              <a:off x="1091" y="269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83" name="Oval 55"/>
            <p:cNvSpPr>
              <a:spLocks noChangeArrowheads="1"/>
            </p:cNvSpPr>
            <p:nvPr/>
          </p:nvSpPr>
          <p:spPr bwMode="auto">
            <a:xfrm>
              <a:off x="337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84" name="Oval 56"/>
            <p:cNvSpPr>
              <a:spLocks noChangeArrowheads="1"/>
            </p:cNvSpPr>
            <p:nvPr/>
          </p:nvSpPr>
          <p:spPr bwMode="auto">
            <a:xfrm>
              <a:off x="1049" y="21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85" name="Oval 57"/>
            <p:cNvSpPr>
              <a:spLocks noChangeArrowheads="1"/>
            </p:cNvSpPr>
            <p:nvPr/>
          </p:nvSpPr>
          <p:spPr bwMode="auto">
            <a:xfrm>
              <a:off x="1049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6586" name="AutoShape 58"/>
            <p:cNvCxnSpPr>
              <a:cxnSpLocks noChangeShapeType="1"/>
              <a:stCxn id="406537" idx="2"/>
              <a:endCxn id="406585" idx="6"/>
            </p:cNvCxnSpPr>
            <p:nvPr/>
          </p:nvCxnSpPr>
          <p:spPr bwMode="auto">
            <a:xfrm flipH="1" flipV="1">
              <a:off x="1132" y="3316"/>
              <a:ext cx="64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6587" name="AutoShape 59"/>
            <p:cNvCxnSpPr>
              <a:cxnSpLocks noChangeShapeType="1"/>
              <a:stCxn id="406536" idx="2"/>
              <a:endCxn id="406584" idx="6"/>
            </p:cNvCxnSpPr>
            <p:nvPr/>
          </p:nvCxnSpPr>
          <p:spPr bwMode="auto">
            <a:xfrm flipH="1" flipV="1">
              <a:off x="1132" y="2151"/>
              <a:ext cx="63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  <p:graphicFrame>
        <p:nvGraphicFramePr>
          <p:cNvPr id="406588" name="Object 60"/>
          <p:cNvGraphicFramePr>
            <a:graphicFrameLocks noChangeAspect="1"/>
          </p:cNvGraphicFramePr>
          <p:nvPr>
            <p:ph sz="quarter" idx="3"/>
          </p:nvPr>
        </p:nvGraphicFramePr>
        <p:xfrm>
          <a:off x="7086600" y="2586038"/>
          <a:ext cx="1960563" cy="3433762"/>
        </p:xfrm>
        <a:graphic>
          <a:graphicData uri="http://schemas.openxmlformats.org/presentationml/2006/ole">
            <p:oleObj spid="_x0000_s406588" name="Equation" r:id="rId4" imgW="1396800" imgH="2450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5818B39-94E6-40BA-BDEB-EC10EE819F36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99463" cy="1028700"/>
          </a:xfrm>
        </p:spPr>
        <p:txBody>
          <a:bodyPr/>
          <a:lstStyle/>
          <a:p>
            <a:r>
              <a:rPr lang="en-US" sz="2800" b="1" u="sng"/>
              <a:t>Example2</a:t>
            </a:r>
            <a:r>
              <a:rPr lang="en-US" sz="2800"/>
              <a:t>: find </a:t>
            </a:r>
            <a:r>
              <a:rPr lang="en-US" sz="2800" b="1" i="1"/>
              <a:t>i</a:t>
            </a:r>
            <a:r>
              <a:rPr lang="en-US" sz="2800" b="1" i="1" baseline="-25000"/>
              <a:t>1</a:t>
            </a:r>
          </a:p>
          <a:p>
            <a:pPr lvl="1"/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10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2</a:t>
            </a:r>
            <a:r>
              <a:rPr lang="en-US" sz="2400">
                <a:cs typeface="Times New Roman" pitchFamily="18" charset="0"/>
              </a:rPr>
              <a:t> = 2 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>
                <a:cs typeface="Times New Roman" pitchFamily="18" charset="0"/>
              </a:rPr>
              <a:t>R</a:t>
            </a:r>
            <a:r>
              <a:rPr lang="en-US" sz="2400" b="1" baseline="-25000">
                <a:cs typeface="Times New Roman" pitchFamily="18" charset="0"/>
              </a:rPr>
              <a:t>3</a:t>
            </a:r>
            <a:r>
              <a:rPr lang="en-US" sz="2400">
                <a:cs typeface="Times New Roman" pitchFamily="18" charset="0"/>
              </a:rPr>
              <a:t> = 20 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 i="1">
                <a:cs typeface="Times New Roman" pitchFamily="18" charset="0"/>
              </a:rPr>
              <a:t>I</a:t>
            </a:r>
            <a:r>
              <a:rPr lang="en-US" sz="2400" b="1" i="1" baseline="-25000">
                <a:cs typeface="Times New Roman" pitchFamily="18" charset="0"/>
              </a:rPr>
              <a:t>s</a:t>
            </a:r>
            <a:r>
              <a:rPr lang="en-US" sz="2400">
                <a:cs typeface="Times New Roman" pitchFamily="18" charset="0"/>
              </a:rPr>
              <a:t> = 4A</a:t>
            </a:r>
            <a:endParaRPr lang="el-GR" sz="2400">
              <a:cs typeface="Times New Roman" pitchFamily="18" charset="0"/>
            </a:endParaRPr>
          </a:p>
        </p:txBody>
      </p:sp>
      <p:graphicFrame>
        <p:nvGraphicFramePr>
          <p:cNvPr id="40755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419600" y="2605088"/>
          <a:ext cx="4537075" cy="3294062"/>
        </p:xfrm>
        <a:graphic>
          <a:graphicData uri="http://schemas.openxmlformats.org/presentationml/2006/ole">
            <p:oleObj spid="_x0000_s407556" name="Equation" r:id="rId3" imgW="3124080" imgH="2387520" progId="Equation.3">
              <p:embed/>
            </p:oleObj>
          </a:graphicData>
        </a:graphic>
      </p:graphicFrame>
      <p:grpSp>
        <p:nvGrpSpPr>
          <p:cNvPr id="407557" name="Group 5"/>
          <p:cNvGrpSpPr>
            <a:grpSpLocks/>
          </p:cNvGrpSpPr>
          <p:nvPr/>
        </p:nvGrpSpPr>
        <p:grpSpPr bwMode="auto">
          <a:xfrm>
            <a:off x="0" y="3352800"/>
            <a:ext cx="4211638" cy="1973263"/>
            <a:chOff x="83" y="2112"/>
            <a:chExt cx="2653" cy="1243"/>
          </a:xfrm>
        </p:grpSpPr>
        <p:sp>
          <p:nvSpPr>
            <p:cNvPr id="407558" name="Oval 6"/>
            <p:cNvSpPr>
              <a:spLocks noChangeArrowheads="1"/>
            </p:cNvSpPr>
            <p:nvPr/>
          </p:nvSpPr>
          <p:spPr bwMode="auto">
            <a:xfrm>
              <a:off x="317" y="21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7559" name="AutoShape 7"/>
            <p:cNvCxnSpPr>
              <a:cxnSpLocks noChangeShapeType="1"/>
              <a:stCxn id="407579" idx="0"/>
              <a:endCxn id="407608" idx="4"/>
            </p:cNvCxnSpPr>
            <p:nvPr/>
          </p:nvCxnSpPr>
          <p:spPr bwMode="auto">
            <a:xfrm rot="16200000">
              <a:off x="875" y="2405"/>
              <a:ext cx="43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07560" name="Oval 8"/>
            <p:cNvSpPr>
              <a:spLocks noChangeArrowheads="1"/>
            </p:cNvSpPr>
            <p:nvPr/>
          </p:nvSpPr>
          <p:spPr bwMode="auto">
            <a:xfrm>
              <a:off x="1765" y="21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61" name="Oval 9"/>
            <p:cNvSpPr>
              <a:spLocks noChangeArrowheads="1"/>
            </p:cNvSpPr>
            <p:nvPr/>
          </p:nvSpPr>
          <p:spPr bwMode="auto">
            <a:xfrm>
              <a:off x="1779" y="32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7562" name="AutoShape 10"/>
            <p:cNvCxnSpPr>
              <a:cxnSpLocks noChangeShapeType="1"/>
              <a:stCxn id="407609" idx="0"/>
              <a:endCxn id="407579" idx="4"/>
            </p:cNvCxnSpPr>
            <p:nvPr/>
          </p:nvCxnSpPr>
          <p:spPr bwMode="auto">
            <a:xfrm rot="16200000">
              <a:off x="918" y="3104"/>
              <a:ext cx="3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3" name="AutoShape 11"/>
            <p:cNvCxnSpPr>
              <a:cxnSpLocks noChangeShapeType="1"/>
              <a:stCxn id="407607" idx="6"/>
              <a:endCxn id="407609" idx="2"/>
            </p:cNvCxnSpPr>
            <p:nvPr/>
          </p:nvCxnSpPr>
          <p:spPr bwMode="auto">
            <a:xfrm>
              <a:off x="420" y="3316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4" name="AutoShape 12"/>
            <p:cNvCxnSpPr>
              <a:cxnSpLocks noChangeShapeType="1"/>
              <a:stCxn id="407607" idx="0"/>
              <a:endCxn id="407583" idx="1"/>
            </p:cNvCxnSpPr>
            <p:nvPr/>
          </p:nvCxnSpPr>
          <p:spPr bwMode="auto">
            <a:xfrm flipH="1" flipV="1">
              <a:off x="374" y="2919"/>
              <a:ext cx="5" cy="3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5" name="AutoShape 13"/>
            <p:cNvCxnSpPr>
              <a:cxnSpLocks noChangeShapeType="1"/>
              <a:stCxn id="407558" idx="4"/>
              <a:endCxn id="407581" idx="0"/>
            </p:cNvCxnSpPr>
            <p:nvPr/>
          </p:nvCxnSpPr>
          <p:spPr bwMode="auto">
            <a:xfrm>
              <a:off x="359" y="2191"/>
              <a:ext cx="6" cy="5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6" name="AutoShape 14"/>
            <p:cNvCxnSpPr>
              <a:cxnSpLocks noChangeShapeType="1"/>
              <a:stCxn id="407558" idx="6"/>
              <a:endCxn id="407608" idx="2"/>
            </p:cNvCxnSpPr>
            <p:nvPr/>
          </p:nvCxnSpPr>
          <p:spPr bwMode="auto">
            <a:xfrm flipV="1">
              <a:off x="400" y="2151"/>
              <a:ext cx="6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7" name="AutoShape 15"/>
            <p:cNvCxnSpPr>
              <a:cxnSpLocks noChangeShapeType="1"/>
              <a:stCxn id="407560" idx="4"/>
              <a:endCxn id="407589" idx="0"/>
            </p:cNvCxnSpPr>
            <p:nvPr/>
          </p:nvCxnSpPr>
          <p:spPr bwMode="auto">
            <a:xfrm>
              <a:off x="1807" y="2192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8" name="AutoShape 16"/>
            <p:cNvCxnSpPr>
              <a:cxnSpLocks noChangeShapeType="1"/>
              <a:stCxn id="407561" idx="0"/>
              <a:endCxn id="407591" idx="1"/>
            </p:cNvCxnSpPr>
            <p:nvPr/>
          </p:nvCxnSpPr>
          <p:spPr bwMode="auto">
            <a:xfrm flipV="1">
              <a:off x="1821" y="2908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569" name="AutoShape 17"/>
            <p:cNvCxnSpPr>
              <a:cxnSpLocks noChangeShapeType="1"/>
              <a:stCxn id="407561" idx="6"/>
              <a:endCxn id="407599" idx="1"/>
            </p:cNvCxnSpPr>
            <p:nvPr/>
          </p:nvCxnSpPr>
          <p:spPr bwMode="auto">
            <a:xfrm flipV="1">
              <a:off x="1862" y="2893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7570" name="AutoShape 18"/>
            <p:cNvCxnSpPr>
              <a:cxnSpLocks noChangeShapeType="1"/>
              <a:stCxn id="407560" idx="6"/>
              <a:endCxn id="407597" idx="0"/>
            </p:cNvCxnSpPr>
            <p:nvPr/>
          </p:nvCxnSpPr>
          <p:spPr bwMode="auto">
            <a:xfrm>
              <a:off x="1848" y="2154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407571" name="Line 19"/>
            <p:cNvSpPr>
              <a:spLocks noChangeShapeType="1"/>
            </p:cNvSpPr>
            <p:nvPr/>
          </p:nvSpPr>
          <p:spPr bwMode="auto">
            <a:xfrm flipV="1">
              <a:off x="435" y="226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7572" name="Text Box 20"/>
            <p:cNvSpPr txBox="1">
              <a:spLocks noChangeArrowheads="1"/>
            </p:cNvSpPr>
            <p:nvPr/>
          </p:nvSpPr>
          <p:spPr bwMode="auto">
            <a:xfrm>
              <a:off x="133" y="22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1</a:t>
              </a:r>
            </a:p>
          </p:txBody>
        </p:sp>
        <p:sp>
          <p:nvSpPr>
            <p:cNvPr id="407573" name="Line 21"/>
            <p:cNvSpPr>
              <a:spLocks noChangeShapeType="1"/>
            </p:cNvSpPr>
            <p:nvPr/>
          </p:nvSpPr>
          <p:spPr bwMode="auto">
            <a:xfrm flipV="1">
              <a:off x="1867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7574" name="Text Box 22"/>
            <p:cNvSpPr txBox="1">
              <a:spLocks noChangeArrowheads="1"/>
            </p:cNvSpPr>
            <p:nvPr/>
          </p:nvSpPr>
          <p:spPr bwMode="auto">
            <a:xfrm>
              <a:off x="1603" y="227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2</a:t>
              </a:r>
            </a:p>
          </p:txBody>
        </p:sp>
        <p:sp>
          <p:nvSpPr>
            <p:cNvPr id="407575" name="Line 23"/>
            <p:cNvSpPr>
              <a:spLocks noChangeShapeType="1"/>
            </p:cNvSpPr>
            <p:nvPr/>
          </p:nvSpPr>
          <p:spPr bwMode="auto">
            <a:xfrm flipV="1">
              <a:off x="2502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7576" name="Text Box 24"/>
            <p:cNvSpPr txBox="1">
              <a:spLocks noChangeArrowheads="1"/>
            </p:cNvSpPr>
            <p:nvPr/>
          </p:nvSpPr>
          <p:spPr bwMode="auto">
            <a:xfrm>
              <a:off x="2260" y="226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3</a:t>
              </a:r>
            </a:p>
          </p:txBody>
        </p:sp>
        <p:sp>
          <p:nvSpPr>
            <p:cNvPr id="407577" name="Text Box 25"/>
            <p:cNvSpPr txBox="1">
              <a:spLocks noChangeArrowheads="1"/>
            </p:cNvSpPr>
            <p:nvPr/>
          </p:nvSpPr>
          <p:spPr bwMode="auto">
            <a:xfrm>
              <a:off x="8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7578" name="Text Box 26"/>
            <p:cNvSpPr txBox="1">
              <a:spLocks noChangeArrowheads="1"/>
            </p:cNvSpPr>
            <p:nvPr/>
          </p:nvSpPr>
          <p:spPr bwMode="auto">
            <a:xfrm>
              <a:off x="1257" y="265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07579" name="Oval 27"/>
            <p:cNvSpPr>
              <a:spLocks noChangeArrowheads="1"/>
            </p:cNvSpPr>
            <p:nvPr/>
          </p:nvSpPr>
          <p:spPr bwMode="auto">
            <a:xfrm>
              <a:off x="925" y="262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7580" name="Group 28"/>
            <p:cNvGrpSpPr>
              <a:grpSpLocks/>
            </p:cNvGrpSpPr>
            <p:nvPr/>
          </p:nvGrpSpPr>
          <p:grpSpPr bwMode="auto">
            <a:xfrm>
              <a:off x="317" y="2703"/>
              <a:ext cx="111" cy="216"/>
              <a:chOff x="1242" y="2774"/>
              <a:chExt cx="111" cy="216"/>
            </a:xfrm>
          </p:grpSpPr>
          <p:sp>
            <p:nvSpPr>
              <p:cNvPr id="407581" name="Line 29"/>
              <p:cNvSpPr>
                <a:spLocks noChangeShapeType="1"/>
              </p:cNvSpPr>
              <p:nvPr/>
            </p:nvSpPr>
            <p:spPr bwMode="auto">
              <a:xfrm>
                <a:off x="1290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2" name="Line 30"/>
              <p:cNvSpPr>
                <a:spLocks noChangeShapeType="1"/>
              </p:cNvSpPr>
              <p:nvPr/>
            </p:nvSpPr>
            <p:spPr bwMode="auto">
              <a:xfrm flipH="1">
                <a:off x="1242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3" name="Line 31"/>
              <p:cNvSpPr>
                <a:spLocks noChangeShapeType="1"/>
              </p:cNvSpPr>
              <p:nvPr/>
            </p:nvSpPr>
            <p:spPr bwMode="auto">
              <a:xfrm>
                <a:off x="1242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4" name="Line 32"/>
              <p:cNvSpPr>
                <a:spLocks noChangeShapeType="1"/>
              </p:cNvSpPr>
              <p:nvPr/>
            </p:nvSpPr>
            <p:spPr bwMode="auto">
              <a:xfrm>
                <a:off x="1245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5" name="Line 33"/>
              <p:cNvSpPr>
                <a:spLocks noChangeShapeType="1"/>
              </p:cNvSpPr>
              <p:nvPr/>
            </p:nvSpPr>
            <p:spPr bwMode="auto">
              <a:xfrm flipH="1">
                <a:off x="1245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6" name="Line 34"/>
              <p:cNvSpPr>
                <a:spLocks noChangeShapeType="1"/>
              </p:cNvSpPr>
              <p:nvPr/>
            </p:nvSpPr>
            <p:spPr bwMode="auto">
              <a:xfrm>
                <a:off x="1245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7" name="Line 35"/>
              <p:cNvSpPr>
                <a:spLocks noChangeShapeType="1"/>
              </p:cNvSpPr>
              <p:nvPr/>
            </p:nvSpPr>
            <p:spPr bwMode="auto">
              <a:xfrm flipH="1">
                <a:off x="1245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7588" name="Group 36"/>
            <p:cNvGrpSpPr>
              <a:grpSpLocks/>
            </p:cNvGrpSpPr>
            <p:nvPr/>
          </p:nvGrpSpPr>
          <p:grpSpPr bwMode="auto">
            <a:xfrm>
              <a:off x="1765" y="2692"/>
              <a:ext cx="111" cy="216"/>
              <a:chOff x="1929" y="2774"/>
              <a:chExt cx="111" cy="216"/>
            </a:xfrm>
          </p:grpSpPr>
          <p:sp>
            <p:nvSpPr>
              <p:cNvPr id="407589" name="Line 37"/>
              <p:cNvSpPr>
                <a:spLocks noChangeShapeType="1"/>
              </p:cNvSpPr>
              <p:nvPr/>
            </p:nvSpPr>
            <p:spPr bwMode="auto">
              <a:xfrm>
                <a:off x="1977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0" name="Line 38"/>
              <p:cNvSpPr>
                <a:spLocks noChangeShapeType="1"/>
              </p:cNvSpPr>
              <p:nvPr/>
            </p:nvSpPr>
            <p:spPr bwMode="auto">
              <a:xfrm flipH="1">
                <a:off x="1929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1" name="Line 39"/>
              <p:cNvSpPr>
                <a:spLocks noChangeShapeType="1"/>
              </p:cNvSpPr>
              <p:nvPr/>
            </p:nvSpPr>
            <p:spPr bwMode="auto">
              <a:xfrm>
                <a:off x="1929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2" name="Line 40"/>
              <p:cNvSpPr>
                <a:spLocks noChangeShapeType="1"/>
              </p:cNvSpPr>
              <p:nvPr/>
            </p:nvSpPr>
            <p:spPr bwMode="auto">
              <a:xfrm>
                <a:off x="1932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3" name="Line 41"/>
              <p:cNvSpPr>
                <a:spLocks noChangeShapeType="1"/>
              </p:cNvSpPr>
              <p:nvPr/>
            </p:nvSpPr>
            <p:spPr bwMode="auto">
              <a:xfrm flipH="1">
                <a:off x="1932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4" name="Line 42"/>
              <p:cNvSpPr>
                <a:spLocks noChangeShapeType="1"/>
              </p:cNvSpPr>
              <p:nvPr/>
            </p:nvSpPr>
            <p:spPr bwMode="auto">
              <a:xfrm>
                <a:off x="1932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5" name="Line 43"/>
              <p:cNvSpPr>
                <a:spLocks noChangeShapeType="1"/>
              </p:cNvSpPr>
              <p:nvPr/>
            </p:nvSpPr>
            <p:spPr bwMode="auto">
              <a:xfrm flipH="1">
                <a:off x="1932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7596" name="Group 44"/>
            <p:cNvGrpSpPr>
              <a:grpSpLocks/>
            </p:cNvGrpSpPr>
            <p:nvPr/>
          </p:nvGrpSpPr>
          <p:grpSpPr bwMode="auto">
            <a:xfrm>
              <a:off x="2387" y="2677"/>
              <a:ext cx="111" cy="216"/>
              <a:chOff x="2551" y="2759"/>
              <a:chExt cx="111" cy="216"/>
            </a:xfrm>
          </p:grpSpPr>
          <p:sp>
            <p:nvSpPr>
              <p:cNvPr id="407597" name="Line 45"/>
              <p:cNvSpPr>
                <a:spLocks noChangeShapeType="1"/>
              </p:cNvSpPr>
              <p:nvPr/>
            </p:nvSpPr>
            <p:spPr bwMode="auto">
              <a:xfrm>
                <a:off x="2599" y="275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8" name="Line 46"/>
              <p:cNvSpPr>
                <a:spLocks noChangeShapeType="1"/>
              </p:cNvSpPr>
              <p:nvPr/>
            </p:nvSpPr>
            <p:spPr bwMode="auto">
              <a:xfrm flipH="1">
                <a:off x="2551" y="278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9" name="Line 47"/>
              <p:cNvSpPr>
                <a:spLocks noChangeShapeType="1"/>
              </p:cNvSpPr>
              <p:nvPr/>
            </p:nvSpPr>
            <p:spPr bwMode="auto">
              <a:xfrm>
                <a:off x="2551" y="295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600" name="Line 48"/>
              <p:cNvSpPr>
                <a:spLocks noChangeShapeType="1"/>
              </p:cNvSpPr>
              <p:nvPr/>
            </p:nvSpPr>
            <p:spPr bwMode="auto">
              <a:xfrm>
                <a:off x="2554" y="280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601" name="Line 49"/>
              <p:cNvSpPr>
                <a:spLocks noChangeShapeType="1"/>
              </p:cNvSpPr>
              <p:nvPr/>
            </p:nvSpPr>
            <p:spPr bwMode="auto">
              <a:xfrm flipH="1">
                <a:off x="2554" y="284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602" name="Line 50"/>
              <p:cNvSpPr>
                <a:spLocks noChangeShapeType="1"/>
              </p:cNvSpPr>
              <p:nvPr/>
            </p:nvSpPr>
            <p:spPr bwMode="auto">
              <a:xfrm>
                <a:off x="2554" y="287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603" name="Line 51"/>
              <p:cNvSpPr>
                <a:spLocks noChangeShapeType="1"/>
              </p:cNvSpPr>
              <p:nvPr/>
            </p:nvSpPr>
            <p:spPr bwMode="auto">
              <a:xfrm flipH="1">
                <a:off x="2554" y="291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7604" name="Text Box 52"/>
            <p:cNvSpPr txBox="1">
              <a:spLocks noChangeArrowheads="1"/>
            </p:cNvSpPr>
            <p:nvPr/>
          </p:nvSpPr>
          <p:spPr bwMode="auto">
            <a:xfrm>
              <a:off x="152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7605" name="Text Box 53"/>
            <p:cNvSpPr txBox="1">
              <a:spLocks noChangeArrowheads="1"/>
            </p:cNvSpPr>
            <p:nvPr/>
          </p:nvSpPr>
          <p:spPr bwMode="auto">
            <a:xfrm>
              <a:off x="2468" y="249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–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+</a:t>
              </a:r>
            </a:p>
          </p:txBody>
        </p:sp>
        <p:sp>
          <p:nvSpPr>
            <p:cNvPr id="407606" name="Line 54"/>
            <p:cNvSpPr>
              <a:spLocks noChangeShapeType="1"/>
            </p:cNvSpPr>
            <p:nvPr/>
          </p:nvSpPr>
          <p:spPr bwMode="auto">
            <a:xfrm>
              <a:off x="1091" y="269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7607" name="Oval 55"/>
            <p:cNvSpPr>
              <a:spLocks noChangeArrowheads="1"/>
            </p:cNvSpPr>
            <p:nvPr/>
          </p:nvSpPr>
          <p:spPr bwMode="auto">
            <a:xfrm>
              <a:off x="337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608" name="Oval 56"/>
            <p:cNvSpPr>
              <a:spLocks noChangeArrowheads="1"/>
            </p:cNvSpPr>
            <p:nvPr/>
          </p:nvSpPr>
          <p:spPr bwMode="auto">
            <a:xfrm>
              <a:off x="1049" y="21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609" name="Oval 57"/>
            <p:cNvSpPr>
              <a:spLocks noChangeArrowheads="1"/>
            </p:cNvSpPr>
            <p:nvPr/>
          </p:nvSpPr>
          <p:spPr bwMode="auto">
            <a:xfrm>
              <a:off x="1049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7610" name="AutoShape 58"/>
            <p:cNvCxnSpPr>
              <a:cxnSpLocks noChangeShapeType="1"/>
              <a:stCxn id="407561" idx="2"/>
              <a:endCxn id="407609" idx="6"/>
            </p:cNvCxnSpPr>
            <p:nvPr/>
          </p:nvCxnSpPr>
          <p:spPr bwMode="auto">
            <a:xfrm flipH="1" flipV="1">
              <a:off x="1132" y="3316"/>
              <a:ext cx="64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7611" name="AutoShape 59"/>
            <p:cNvCxnSpPr>
              <a:cxnSpLocks noChangeShapeType="1"/>
              <a:stCxn id="407560" idx="2"/>
              <a:endCxn id="407608" idx="6"/>
            </p:cNvCxnSpPr>
            <p:nvPr/>
          </p:nvCxnSpPr>
          <p:spPr bwMode="auto">
            <a:xfrm flipH="1" flipV="1">
              <a:off x="1132" y="2151"/>
              <a:ext cx="63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10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D4C683FF-E15C-42B9-BA92-4144E3643F32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562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tx1"/>
                </a:solidFill>
              </a:rPr>
              <a:t>The parallel combination of resistors is often written: 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</a:rPr>
              <a:t>For two resistors: </a:t>
            </a:r>
            <a:r>
              <a:rPr lang="en-US" sz="1800" b="1">
                <a:solidFill>
                  <a:schemeClr val="tx1"/>
                </a:solidFill>
              </a:rPr>
              <a:t>R</a:t>
            </a:r>
            <a:r>
              <a:rPr lang="en-US" sz="1800" b="1" baseline="-25000">
                <a:solidFill>
                  <a:schemeClr val="tx1"/>
                </a:solidFill>
              </a:rPr>
              <a:t>1</a:t>
            </a:r>
            <a:r>
              <a:rPr lang="en-US" sz="1800">
                <a:solidFill>
                  <a:schemeClr val="tx1"/>
                </a:solidFill>
              </a:rPr>
              <a:t> || </a:t>
            </a:r>
            <a:r>
              <a:rPr lang="en-US" sz="1800" b="1">
                <a:solidFill>
                  <a:schemeClr val="tx1"/>
                </a:solidFill>
              </a:rPr>
              <a:t>R</a:t>
            </a:r>
            <a:r>
              <a:rPr lang="en-US" sz="1800" b="1" baseline="-25000">
                <a:solidFill>
                  <a:schemeClr val="tx1"/>
                </a:solidFill>
              </a:rPr>
              <a:t>2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</a:rPr>
              <a:t>For three resistors: </a:t>
            </a:r>
            <a:r>
              <a:rPr lang="en-US" sz="1800" b="1">
                <a:solidFill>
                  <a:schemeClr val="tx1"/>
                </a:solidFill>
              </a:rPr>
              <a:t>R</a:t>
            </a:r>
            <a:r>
              <a:rPr lang="en-US" sz="1800" b="1" baseline="-25000">
                <a:solidFill>
                  <a:schemeClr val="tx1"/>
                </a:solidFill>
              </a:rPr>
              <a:t>1</a:t>
            </a:r>
            <a:r>
              <a:rPr lang="en-US" sz="1800">
                <a:solidFill>
                  <a:schemeClr val="tx1"/>
                </a:solidFill>
              </a:rPr>
              <a:t> || </a:t>
            </a:r>
            <a:r>
              <a:rPr lang="en-US" sz="1800" b="1">
                <a:solidFill>
                  <a:schemeClr val="tx1"/>
                </a:solidFill>
              </a:rPr>
              <a:t>R</a:t>
            </a:r>
            <a:r>
              <a:rPr lang="en-US" sz="1800" b="1" baseline="-25000">
                <a:solidFill>
                  <a:schemeClr val="tx1"/>
                </a:solidFill>
              </a:rPr>
              <a:t>2</a:t>
            </a:r>
            <a:r>
              <a:rPr lang="en-US" sz="1800" b="1">
                <a:solidFill>
                  <a:schemeClr val="tx1"/>
                </a:solidFill>
              </a:rPr>
              <a:t> </a:t>
            </a:r>
            <a:r>
              <a:rPr lang="en-US" sz="1800">
                <a:solidFill>
                  <a:schemeClr val="tx1"/>
                </a:solidFill>
              </a:rPr>
              <a:t>|| </a:t>
            </a:r>
            <a:r>
              <a:rPr lang="en-US" sz="1800" b="1">
                <a:solidFill>
                  <a:schemeClr val="tx1"/>
                </a:solidFill>
              </a:rPr>
              <a:t>R</a:t>
            </a:r>
            <a:r>
              <a:rPr lang="en-US" sz="1800" b="1" baseline="-25000">
                <a:solidFill>
                  <a:schemeClr val="tx1"/>
                </a:solidFill>
              </a:rPr>
              <a:t>3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chemeClr val="tx1"/>
                </a:solidFill>
              </a:rPr>
              <a:t>etc.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tx1"/>
                </a:solidFill>
              </a:rPr>
              <a:t>In each case </a:t>
            </a:r>
            <a:r>
              <a:rPr lang="en-US" sz="2000" b="1">
                <a:solidFill>
                  <a:schemeClr val="tx1"/>
                </a:solidFill>
              </a:rPr>
              <a:t>R</a:t>
            </a:r>
            <a:r>
              <a:rPr lang="en-US" sz="2000" b="1" baseline="-25000">
                <a:solidFill>
                  <a:schemeClr val="tx1"/>
                </a:solidFill>
              </a:rPr>
              <a:t>EQ</a:t>
            </a:r>
            <a:r>
              <a:rPr lang="en-US" sz="2000">
                <a:solidFill>
                  <a:schemeClr val="tx1"/>
                </a:solidFill>
              </a:rPr>
              <a:t> for the parallel combination must be found </a:t>
            </a:r>
          </a:p>
        </p:txBody>
      </p:sp>
      <p:graphicFrame>
        <p:nvGraphicFramePr>
          <p:cNvPr id="4085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172200" y="3179763"/>
          <a:ext cx="2792413" cy="2708275"/>
        </p:xfrm>
        <a:graphic>
          <a:graphicData uri="http://schemas.openxmlformats.org/presentationml/2006/ole">
            <p:oleObj spid="_x0000_s408580" name="Equation" r:id="rId3" imgW="2031840" imgH="1701720" progId="Equation.3">
              <p:embed/>
            </p:oleObj>
          </a:graphicData>
        </a:graphic>
      </p:graphicFrame>
      <p:graphicFrame>
        <p:nvGraphicFramePr>
          <p:cNvPr id="40858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889125" y="3244850"/>
          <a:ext cx="1844675" cy="2774950"/>
        </p:xfrm>
        <a:graphic>
          <a:graphicData uri="http://schemas.openxmlformats.org/presentationml/2006/ole">
            <p:oleObj spid="_x0000_s408582" name="Equation" r:id="rId4" imgW="1130040" imgH="1701720" progId="Equation.3">
              <p:embed/>
            </p:oleObj>
          </a:graphicData>
        </a:graphic>
      </p:graphicFrame>
      <p:grpSp>
        <p:nvGrpSpPr>
          <p:cNvPr id="408667" name="Group 91"/>
          <p:cNvGrpSpPr>
            <a:grpSpLocks/>
          </p:cNvGrpSpPr>
          <p:nvPr/>
        </p:nvGrpSpPr>
        <p:grpSpPr bwMode="auto">
          <a:xfrm>
            <a:off x="4278313" y="3546475"/>
            <a:ext cx="1817687" cy="1028700"/>
            <a:chOff x="397" y="2895"/>
            <a:chExt cx="1387" cy="825"/>
          </a:xfrm>
        </p:grpSpPr>
        <p:sp>
          <p:nvSpPr>
            <p:cNvPr id="408585" name="Oval 9"/>
            <p:cNvSpPr>
              <a:spLocks noChangeArrowheads="1"/>
            </p:cNvSpPr>
            <p:nvPr/>
          </p:nvSpPr>
          <p:spPr bwMode="auto">
            <a:xfrm>
              <a:off x="794" y="289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586" name="Oval 10"/>
            <p:cNvSpPr>
              <a:spLocks noChangeArrowheads="1"/>
            </p:cNvSpPr>
            <p:nvPr/>
          </p:nvSpPr>
          <p:spPr bwMode="auto">
            <a:xfrm>
              <a:off x="1239" y="289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587" name="Oval 11"/>
            <p:cNvSpPr>
              <a:spLocks noChangeArrowheads="1"/>
            </p:cNvSpPr>
            <p:nvPr/>
          </p:nvSpPr>
          <p:spPr bwMode="auto">
            <a:xfrm>
              <a:off x="804" y="36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588" name="Oval 12"/>
            <p:cNvSpPr>
              <a:spLocks noChangeArrowheads="1"/>
            </p:cNvSpPr>
            <p:nvPr/>
          </p:nvSpPr>
          <p:spPr bwMode="auto">
            <a:xfrm>
              <a:off x="1248" y="36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8589" name="AutoShape 13"/>
            <p:cNvCxnSpPr>
              <a:cxnSpLocks noChangeShapeType="1"/>
              <a:stCxn id="408587" idx="6"/>
              <a:endCxn id="408588" idx="2"/>
            </p:cNvCxnSpPr>
            <p:nvPr/>
          </p:nvCxnSpPr>
          <p:spPr bwMode="auto">
            <a:xfrm>
              <a:off x="887" y="3682"/>
              <a:ext cx="36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590" name="AutoShape 14"/>
            <p:cNvCxnSpPr>
              <a:cxnSpLocks noChangeShapeType="1"/>
              <a:stCxn id="408587" idx="0"/>
              <a:endCxn id="408599" idx="1"/>
            </p:cNvCxnSpPr>
            <p:nvPr/>
          </p:nvCxnSpPr>
          <p:spPr bwMode="auto">
            <a:xfrm flipH="1" flipV="1">
              <a:off x="845" y="3388"/>
              <a:ext cx="1" cy="2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591" name="AutoShape 15"/>
            <p:cNvCxnSpPr>
              <a:cxnSpLocks noChangeShapeType="1"/>
              <a:stCxn id="408585" idx="4"/>
              <a:endCxn id="408597" idx="0"/>
            </p:cNvCxnSpPr>
            <p:nvPr/>
          </p:nvCxnSpPr>
          <p:spPr bwMode="auto">
            <a:xfrm>
              <a:off x="836" y="2972"/>
              <a:ext cx="0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592" name="AutoShape 16"/>
            <p:cNvCxnSpPr>
              <a:cxnSpLocks noChangeShapeType="1"/>
              <a:stCxn id="408585" idx="6"/>
              <a:endCxn id="408586" idx="2"/>
            </p:cNvCxnSpPr>
            <p:nvPr/>
          </p:nvCxnSpPr>
          <p:spPr bwMode="auto">
            <a:xfrm>
              <a:off x="877" y="2934"/>
              <a:ext cx="36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593" name="AutoShape 17"/>
            <p:cNvCxnSpPr>
              <a:cxnSpLocks noChangeShapeType="1"/>
              <a:stCxn id="408586" idx="4"/>
              <a:endCxn id="408605" idx="0"/>
            </p:cNvCxnSpPr>
            <p:nvPr/>
          </p:nvCxnSpPr>
          <p:spPr bwMode="auto">
            <a:xfrm>
              <a:off x="1281" y="2972"/>
              <a:ext cx="0" cy="2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594" name="AutoShape 18"/>
            <p:cNvCxnSpPr>
              <a:cxnSpLocks noChangeShapeType="1"/>
              <a:stCxn id="408588" idx="0"/>
              <a:endCxn id="408607" idx="1"/>
            </p:cNvCxnSpPr>
            <p:nvPr/>
          </p:nvCxnSpPr>
          <p:spPr bwMode="auto">
            <a:xfrm flipV="1">
              <a:off x="1290" y="3409"/>
              <a:ext cx="0" cy="23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08595" name="Text Box 19"/>
            <p:cNvSpPr txBox="1">
              <a:spLocks noChangeArrowheads="1"/>
            </p:cNvSpPr>
            <p:nvPr/>
          </p:nvSpPr>
          <p:spPr bwMode="auto">
            <a:xfrm>
              <a:off x="522" y="2980"/>
              <a:ext cx="324" cy="73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408596" name="Group 20"/>
            <p:cNvGrpSpPr>
              <a:grpSpLocks/>
            </p:cNvGrpSpPr>
            <p:nvPr/>
          </p:nvGrpSpPr>
          <p:grpSpPr bwMode="auto">
            <a:xfrm>
              <a:off x="788" y="3172"/>
              <a:ext cx="111" cy="216"/>
              <a:chOff x="1207" y="3084"/>
              <a:chExt cx="111" cy="216"/>
            </a:xfrm>
          </p:grpSpPr>
          <p:sp>
            <p:nvSpPr>
              <p:cNvPr id="408597" name="Line 21"/>
              <p:cNvSpPr>
                <a:spLocks noChangeShapeType="1"/>
              </p:cNvSpPr>
              <p:nvPr/>
            </p:nvSpPr>
            <p:spPr bwMode="auto">
              <a:xfrm>
                <a:off x="1255" y="308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598" name="Line 22"/>
              <p:cNvSpPr>
                <a:spLocks noChangeShapeType="1"/>
              </p:cNvSpPr>
              <p:nvPr/>
            </p:nvSpPr>
            <p:spPr bwMode="auto">
              <a:xfrm flipH="1">
                <a:off x="1207" y="310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599" name="Line 23"/>
              <p:cNvSpPr>
                <a:spLocks noChangeShapeType="1"/>
              </p:cNvSpPr>
              <p:nvPr/>
            </p:nvSpPr>
            <p:spPr bwMode="auto">
              <a:xfrm>
                <a:off x="1207" y="327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0" name="Line 24"/>
              <p:cNvSpPr>
                <a:spLocks noChangeShapeType="1"/>
              </p:cNvSpPr>
              <p:nvPr/>
            </p:nvSpPr>
            <p:spPr bwMode="auto">
              <a:xfrm>
                <a:off x="1210" y="312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1" name="Line 25"/>
              <p:cNvSpPr>
                <a:spLocks noChangeShapeType="1"/>
              </p:cNvSpPr>
              <p:nvPr/>
            </p:nvSpPr>
            <p:spPr bwMode="auto">
              <a:xfrm flipH="1">
                <a:off x="1210" y="317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2" name="Line 26"/>
              <p:cNvSpPr>
                <a:spLocks noChangeShapeType="1"/>
              </p:cNvSpPr>
              <p:nvPr/>
            </p:nvSpPr>
            <p:spPr bwMode="auto">
              <a:xfrm>
                <a:off x="1210" y="319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3" name="Line 27"/>
              <p:cNvSpPr>
                <a:spLocks noChangeShapeType="1"/>
              </p:cNvSpPr>
              <p:nvPr/>
            </p:nvSpPr>
            <p:spPr bwMode="auto">
              <a:xfrm flipH="1">
                <a:off x="1210" y="324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8604" name="Group 28"/>
            <p:cNvGrpSpPr>
              <a:grpSpLocks/>
            </p:cNvGrpSpPr>
            <p:nvPr/>
          </p:nvGrpSpPr>
          <p:grpSpPr bwMode="auto">
            <a:xfrm>
              <a:off x="1233" y="3193"/>
              <a:ext cx="111" cy="216"/>
              <a:chOff x="1894" y="3084"/>
              <a:chExt cx="111" cy="216"/>
            </a:xfrm>
          </p:grpSpPr>
          <p:sp>
            <p:nvSpPr>
              <p:cNvPr id="408605" name="Line 29"/>
              <p:cNvSpPr>
                <a:spLocks noChangeShapeType="1"/>
              </p:cNvSpPr>
              <p:nvPr/>
            </p:nvSpPr>
            <p:spPr bwMode="auto">
              <a:xfrm>
                <a:off x="1942" y="308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6" name="Line 30"/>
              <p:cNvSpPr>
                <a:spLocks noChangeShapeType="1"/>
              </p:cNvSpPr>
              <p:nvPr/>
            </p:nvSpPr>
            <p:spPr bwMode="auto">
              <a:xfrm flipH="1">
                <a:off x="1894" y="310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7" name="Line 31"/>
              <p:cNvSpPr>
                <a:spLocks noChangeShapeType="1"/>
              </p:cNvSpPr>
              <p:nvPr/>
            </p:nvSpPr>
            <p:spPr bwMode="auto">
              <a:xfrm>
                <a:off x="1894" y="327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8" name="Line 32"/>
              <p:cNvSpPr>
                <a:spLocks noChangeShapeType="1"/>
              </p:cNvSpPr>
              <p:nvPr/>
            </p:nvSpPr>
            <p:spPr bwMode="auto">
              <a:xfrm>
                <a:off x="1897" y="312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09" name="Line 33"/>
              <p:cNvSpPr>
                <a:spLocks noChangeShapeType="1"/>
              </p:cNvSpPr>
              <p:nvPr/>
            </p:nvSpPr>
            <p:spPr bwMode="auto">
              <a:xfrm flipH="1">
                <a:off x="1897" y="317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10" name="Line 34"/>
              <p:cNvSpPr>
                <a:spLocks noChangeShapeType="1"/>
              </p:cNvSpPr>
              <p:nvPr/>
            </p:nvSpPr>
            <p:spPr bwMode="auto">
              <a:xfrm>
                <a:off x="1897" y="319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11" name="Line 35"/>
              <p:cNvSpPr>
                <a:spLocks noChangeShapeType="1"/>
              </p:cNvSpPr>
              <p:nvPr/>
            </p:nvSpPr>
            <p:spPr bwMode="auto">
              <a:xfrm flipH="1">
                <a:off x="1897" y="324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8612" name="Text Box 36"/>
            <p:cNvSpPr txBox="1">
              <a:spLocks noChangeArrowheads="1"/>
            </p:cNvSpPr>
            <p:nvPr/>
          </p:nvSpPr>
          <p:spPr bwMode="auto">
            <a:xfrm>
              <a:off x="993" y="2979"/>
              <a:ext cx="325" cy="73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08613" name="Text Box 37"/>
            <p:cNvSpPr txBox="1">
              <a:spLocks noChangeArrowheads="1"/>
            </p:cNvSpPr>
            <p:nvPr/>
          </p:nvSpPr>
          <p:spPr bwMode="auto">
            <a:xfrm>
              <a:off x="1427" y="2980"/>
              <a:ext cx="324" cy="73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408617" name="Group 41"/>
            <p:cNvGrpSpPr>
              <a:grpSpLocks/>
            </p:cNvGrpSpPr>
            <p:nvPr/>
          </p:nvGrpSpPr>
          <p:grpSpPr bwMode="auto">
            <a:xfrm>
              <a:off x="1673" y="3193"/>
              <a:ext cx="111" cy="216"/>
              <a:chOff x="2516" y="3069"/>
              <a:chExt cx="111" cy="216"/>
            </a:xfrm>
          </p:grpSpPr>
          <p:sp>
            <p:nvSpPr>
              <p:cNvPr id="408618" name="Line 42"/>
              <p:cNvSpPr>
                <a:spLocks noChangeShapeType="1"/>
              </p:cNvSpPr>
              <p:nvPr/>
            </p:nvSpPr>
            <p:spPr bwMode="auto">
              <a:xfrm>
                <a:off x="2564" y="306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19" name="Line 43"/>
              <p:cNvSpPr>
                <a:spLocks noChangeShapeType="1"/>
              </p:cNvSpPr>
              <p:nvPr/>
            </p:nvSpPr>
            <p:spPr bwMode="auto">
              <a:xfrm flipH="1">
                <a:off x="2516" y="309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20" name="Line 44"/>
              <p:cNvSpPr>
                <a:spLocks noChangeShapeType="1"/>
              </p:cNvSpPr>
              <p:nvPr/>
            </p:nvSpPr>
            <p:spPr bwMode="auto">
              <a:xfrm>
                <a:off x="2516" y="326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21" name="Line 45"/>
              <p:cNvSpPr>
                <a:spLocks noChangeShapeType="1"/>
              </p:cNvSpPr>
              <p:nvPr/>
            </p:nvSpPr>
            <p:spPr bwMode="auto">
              <a:xfrm>
                <a:off x="2519" y="311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22" name="Line 46"/>
              <p:cNvSpPr>
                <a:spLocks noChangeShapeType="1"/>
              </p:cNvSpPr>
              <p:nvPr/>
            </p:nvSpPr>
            <p:spPr bwMode="auto">
              <a:xfrm flipH="1">
                <a:off x="2519" y="315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23" name="Line 47"/>
              <p:cNvSpPr>
                <a:spLocks noChangeShapeType="1"/>
              </p:cNvSpPr>
              <p:nvPr/>
            </p:nvSpPr>
            <p:spPr bwMode="auto">
              <a:xfrm>
                <a:off x="2519" y="318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24" name="Line 48"/>
              <p:cNvSpPr>
                <a:spLocks noChangeShapeType="1"/>
              </p:cNvSpPr>
              <p:nvPr/>
            </p:nvSpPr>
            <p:spPr bwMode="auto">
              <a:xfrm flipH="1">
                <a:off x="2519" y="322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8629" name="Oval 53"/>
            <p:cNvSpPr>
              <a:spLocks noChangeArrowheads="1"/>
            </p:cNvSpPr>
            <p:nvPr/>
          </p:nvSpPr>
          <p:spPr bwMode="auto">
            <a:xfrm>
              <a:off x="397" y="289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630" name="Oval 54"/>
            <p:cNvSpPr>
              <a:spLocks noChangeArrowheads="1"/>
            </p:cNvSpPr>
            <p:nvPr/>
          </p:nvSpPr>
          <p:spPr bwMode="auto">
            <a:xfrm>
              <a:off x="397" y="364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8631" name="AutoShape 55"/>
            <p:cNvCxnSpPr>
              <a:cxnSpLocks noChangeShapeType="1"/>
              <a:stCxn id="408630" idx="6"/>
              <a:endCxn id="408587" idx="2"/>
            </p:cNvCxnSpPr>
            <p:nvPr/>
          </p:nvCxnSpPr>
          <p:spPr bwMode="auto">
            <a:xfrm>
              <a:off x="480" y="3682"/>
              <a:ext cx="32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632" name="AutoShape 56"/>
            <p:cNvCxnSpPr>
              <a:cxnSpLocks noChangeShapeType="1"/>
              <a:stCxn id="408629" idx="6"/>
              <a:endCxn id="408585" idx="2"/>
            </p:cNvCxnSpPr>
            <p:nvPr/>
          </p:nvCxnSpPr>
          <p:spPr bwMode="auto">
            <a:xfrm>
              <a:off x="480" y="2934"/>
              <a:ext cx="3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665" name="AutoShape 89"/>
            <p:cNvCxnSpPr>
              <a:cxnSpLocks noChangeShapeType="1"/>
              <a:stCxn id="408588" idx="6"/>
              <a:endCxn id="408620" idx="1"/>
            </p:cNvCxnSpPr>
            <p:nvPr/>
          </p:nvCxnSpPr>
          <p:spPr bwMode="auto">
            <a:xfrm flipV="1">
              <a:off x="1331" y="3409"/>
              <a:ext cx="399" cy="27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8666" name="AutoShape 90"/>
            <p:cNvCxnSpPr>
              <a:cxnSpLocks noChangeShapeType="1"/>
              <a:stCxn id="408586" idx="6"/>
              <a:endCxn id="408618" idx="0"/>
            </p:cNvCxnSpPr>
            <p:nvPr/>
          </p:nvCxnSpPr>
          <p:spPr bwMode="auto">
            <a:xfrm>
              <a:off x="1322" y="2934"/>
              <a:ext cx="399" cy="2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grpSp>
        <p:nvGrpSpPr>
          <p:cNvPr id="408713" name="Group 137"/>
          <p:cNvGrpSpPr>
            <a:grpSpLocks/>
          </p:cNvGrpSpPr>
          <p:nvPr/>
        </p:nvGrpSpPr>
        <p:grpSpPr bwMode="auto">
          <a:xfrm>
            <a:off x="471488" y="3606800"/>
            <a:ext cx="1281112" cy="1041400"/>
            <a:chOff x="397" y="2895"/>
            <a:chExt cx="947" cy="825"/>
          </a:xfrm>
        </p:grpSpPr>
        <p:sp>
          <p:nvSpPr>
            <p:cNvPr id="408668" name="Oval 92"/>
            <p:cNvSpPr>
              <a:spLocks noChangeArrowheads="1"/>
            </p:cNvSpPr>
            <p:nvPr/>
          </p:nvSpPr>
          <p:spPr bwMode="auto">
            <a:xfrm>
              <a:off x="794" y="289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670" name="Oval 94"/>
            <p:cNvSpPr>
              <a:spLocks noChangeArrowheads="1"/>
            </p:cNvSpPr>
            <p:nvPr/>
          </p:nvSpPr>
          <p:spPr bwMode="auto">
            <a:xfrm>
              <a:off x="804" y="36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8673" name="AutoShape 97"/>
            <p:cNvCxnSpPr>
              <a:cxnSpLocks noChangeShapeType="1"/>
              <a:stCxn id="408670" idx="0"/>
              <a:endCxn id="408682" idx="1"/>
            </p:cNvCxnSpPr>
            <p:nvPr/>
          </p:nvCxnSpPr>
          <p:spPr bwMode="auto">
            <a:xfrm flipH="1" flipV="1">
              <a:off x="845" y="3388"/>
              <a:ext cx="1" cy="2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674" name="AutoShape 98"/>
            <p:cNvCxnSpPr>
              <a:cxnSpLocks noChangeShapeType="1"/>
              <a:stCxn id="408668" idx="4"/>
              <a:endCxn id="408680" idx="0"/>
            </p:cNvCxnSpPr>
            <p:nvPr/>
          </p:nvCxnSpPr>
          <p:spPr bwMode="auto">
            <a:xfrm>
              <a:off x="836" y="2972"/>
              <a:ext cx="0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08678" name="Text Box 102"/>
            <p:cNvSpPr txBox="1">
              <a:spLocks noChangeArrowheads="1"/>
            </p:cNvSpPr>
            <p:nvPr/>
          </p:nvSpPr>
          <p:spPr bwMode="auto">
            <a:xfrm>
              <a:off x="527" y="2981"/>
              <a:ext cx="315" cy="72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408679" name="Group 103"/>
            <p:cNvGrpSpPr>
              <a:grpSpLocks/>
            </p:cNvGrpSpPr>
            <p:nvPr/>
          </p:nvGrpSpPr>
          <p:grpSpPr bwMode="auto">
            <a:xfrm>
              <a:off x="788" y="3172"/>
              <a:ext cx="111" cy="216"/>
              <a:chOff x="1207" y="3084"/>
              <a:chExt cx="111" cy="216"/>
            </a:xfrm>
          </p:grpSpPr>
          <p:sp>
            <p:nvSpPr>
              <p:cNvPr id="408680" name="Line 104"/>
              <p:cNvSpPr>
                <a:spLocks noChangeShapeType="1"/>
              </p:cNvSpPr>
              <p:nvPr/>
            </p:nvSpPr>
            <p:spPr bwMode="auto">
              <a:xfrm>
                <a:off x="1255" y="308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1" name="Line 105"/>
              <p:cNvSpPr>
                <a:spLocks noChangeShapeType="1"/>
              </p:cNvSpPr>
              <p:nvPr/>
            </p:nvSpPr>
            <p:spPr bwMode="auto">
              <a:xfrm flipH="1">
                <a:off x="1207" y="310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2" name="Line 106"/>
              <p:cNvSpPr>
                <a:spLocks noChangeShapeType="1"/>
              </p:cNvSpPr>
              <p:nvPr/>
            </p:nvSpPr>
            <p:spPr bwMode="auto">
              <a:xfrm>
                <a:off x="1207" y="327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3" name="Line 107"/>
              <p:cNvSpPr>
                <a:spLocks noChangeShapeType="1"/>
              </p:cNvSpPr>
              <p:nvPr/>
            </p:nvSpPr>
            <p:spPr bwMode="auto">
              <a:xfrm>
                <a:off x="1210" y="312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4" name="Line 108"/>
              <p:cNvSpPr>
                <a:spLocks noChangeShapeType="1"/>
              </p:cNvSpPr>
              <p:nvPr/>
            </p:nvSpPr>
            <p:spPr bwMode="auto">
              <a:xfrm flipH="1">
                <a:off x="1210" y="317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5" name="Line 109"/>
              <p:cNvSpPr>
                <a:spLocks noChangeShapeType="1"/>
              </p:cNvSpPr>
              <p:nvPr/>
            </p:nvSpPr>
            <p:spPr bwMode="auto">
              <a:xfrm>
                <a:off x="1210" y="319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6" name="Line 110"/>
              <p:cNvSpPr>
                <a:spLocks noChangeShapeType="1"/>
              </p:cNvSpPr>
              <p:nvPr/>
            </p:nvSpPr>
            <p:spPr bwMode="auto">
              <a:xfrm flipH="1">
                <a:off x="1210" y="324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8687" name="Group 111"/>
            <p:cNvGrpSpPr>
              <a:grpSpLocks/>
            </p:cNvGrpSpPr>
            <p:nvPr/>
          </p:nvGrpSpPr>
          <p:grpSpPr bwMode="auto">
            <a:xfrm>
              <a:off x="1233" y="3193"/>
              <a:ext cx="111" cy="216"/>
              <a:chOff x="1894" y="3084"/>
              <a:chExt cx="111" cy="216"/>
            </a:xfrm>
          </p:grpSpPr>
          <p:sp>
            <p:nvSpPr>
              <p:cNvPr id="408688" name="Line 112"/>
              <p:cNvSpPr>
                <a:spLocks noChangeShapeType="1"/>
              </p:cNvSpPr>
              <p:nvPr/>
            </p:nvSpPr>
            <p:spPr bwMode="auto">
              <a:xfrm>
                <a:off x="1942" y="308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89" name="Line 113"/>
              <p:cNvSpPr>
                <a:spLocks noChangeShapeType="1"/>
              </p:cNvSpPr>
              <p:nvPr/>
            </p:nvSpPr>
            <p:spPr bwMode="auto">
              <a:xfrm flipH="1">
                <a:off x="1894" y="310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90" name="Line 114"/>
              <p:cNvSpPr>
                <a:spLocks noChangeShapeType="1"/>
              </p:cNvSpPr>
              <p:nvPr/>
            </p:nvSpPr>
            <p:spPr bwMode="auto">
              <a:xfrm>
                <a:off x="1894" y="327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91" name="Line 115"/>
              <p:cNvSpPr>
                <a:spLocks noChangeShapeType="1"/>
              </p:cNvSpPr>
              <p:nvPr/>
            </p:nvSpPr>
            <p:spPr bwMode="auto">
              <a:xfrm>
                <a:off x="1897" y="312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92" name="Line 116"/>
              <p:cNvSpPr>
                <a:spLocks noChangeShapeType="1"/>
              </p:cNvSpPr>
              <p:nvPr/>
            </p:nvSpPr>
            <p:spPr bwMode="auto">
              <a:xfrm flipH="1">
                <a:off x="1897" y="317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93" name="Line 117"/>
              <p:cNvSpPr>
                <a:spLocks noChangeShapeType="1"/>
              </p:cNvSpPr>
              <p:nvPr/>
            </p:nvSpPr>
            <p:spPr bwMode="auto">
              <a:xfrm>
                <a:off x="1897" y="319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94" name="Line 118"/>
              <p:cNvSpPr>
                <a:spLocks noChangeShapeType="1"/>
              </p:cNvSpPr>
              <p:nvPr/>
            </p:nvSpPr>
            <p:spPr bwMode="auto">
              <a:xfrm flipH="1">
                <a:off x="1897" y="324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8695" name="Text Box 119"/>
            <p:cNvSpPr txBox="1">
              <a:spLocks noChangeArrowheads="1"/>
            </p:cNvSpPr>
            <p:nvPr/>
          </p:nvSpPr>
          <p:spPr bwMode="auto">
            <a:xfrm>
              <a:off x="1000" y="2975"/>
              <a:ext cx="315" cy="72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08705" name="Oval 129"/>
            <p:cNvSpPr>
              <a:spLocks noChangeArrowheads="1"/>
            </p:cNvSpPr>
            <p:nvPr/>
          </p:nvSpPr>
          <p:spPr bwMode="auto">
            <a:xfrm>
              <a:off x="397" y="289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706" name="Oval 130"/>
            <p:cNvSpPr>
              <a:spLocks noChangeArrowheads="1"/>
            </p:cNvSpPr>
            <p:nvPr/>
          </p:nvSpPr>
          <p:spPr bwMode="auto">
            <a:xfrm>
              <a:off x="397" y="364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8707" name="AutoShape 131"/>
            <p:cNvCxnSpPr>
              <a:cxnSpLocks noChangeShapeType="1"/>
              <a:stCxn id="408706" idx="6"/>
              <a:endCxn id="408670" idx="2"/>
            </p:cNvCxnSpPr>
            <p:nvPr/>
          </p:nvCxnSpPr>
          <p:spPr bwMode="auto">
            <a:xfrm>
              <a:off x="480" y="3682"/>
              <a:ext cx="32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708" name="AutoShape 132"/>
            <p:cNvCxnSpPr>
              <a:cxnSpLocks noChangeShapeType="1"/>
              <a:stCxn id="408705" idx="6"/>
              <a:endCxn id="408668" idx="2"/>
            </p:cNvCxnSpPr>
            <p:nvPr/>
          </p:nvCxnSpPr>
          <p:spPr bwMode="auto">
            <a:xfrm>
              <a:off x="480" y="2934"/>
              <a:ext cx="3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08711" name="AutoShape 135"/>
            <p:cNvCxnSpPr>
              <a:cxnSpLocks noChangeShapeType="1"/>
              <a:stCxn id="408670" idx="6"/>
              <a:endCxn id="408690" idx="1"/>
            </p:cNvCxnSpPr>
            <p:nvPr/>
          </p:nvCxnSpPr>
          <p:spPr bwMode="auto">
            <a:xfrm flipV="1">
              <a:off x="887" y="3409"/>
              <a:ext cx="403" cy="27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8712" name="AutoShape 136"/>
            <p:cNvCxnSpPr>
              <a:cxnSpLocks noChangeShapeType="1"/>
              <a:stCxn id="408668" idx="6"/>
              <a:endCxn id="408688" idx="0"/>
            </p:cNvCxnSpPr>
            <p:nvPr/>
          </p:nvCxnSpPr>
          <p:spPr bwMode="auto">
            <a:xfrm>
              <a:off x="877" y="2934"/>
              <a:ext cx="404" cy="25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grpSp>
        <p:nvGrpSpPr>
          <p:cNvPr id="408728" name="Group 152"/>
          <p:cNvGrpSpPr>
            <a:grpSpLocks/>
          </p:cNvGrpSpPr>
          <p:nvPr/>
        </p:nvGrpSpPr>
        <p:grpSpPr bwMode="auto">
          <a:xfrm>
            <a:off x="4724400" y="4949825"/>
            <a:ext cx="1370013" cy="873125"/>
            <a:chOff x="2976" y="3118"/>
            <a:chExt cx="863" cy="550"/>
          </a:xfrm>
        </p:grpSpPr>
        <p:grpSp>
          <p:nvGrpSpPr>
            <p:cNvPr id="408715" name="Group 139"/>
            <p:cNvGrpSpPr>
              <a:grpSpLocks/>
            </p:cNvGrpSpPr>
            <p:nvPr/>
          </p:nvGrpSpPr>
          <p:grpSpPr bwMode="auto">
            <a:xfrm>
              <a:off x="3168" y="3324"/>
              <a:ext cx="68" cy="144"/>
              <a:chOff x="2516" y="3069"/>
              <a:chExt cx="111" cy="216"/>
            </a:xfrm>
          </p:grpSpPr>
          <p:sp>
            <p:nvSpPr>
              <p:cNvPr id="408716" name="Line 140"/>
              <p:cNvSpPr>
                <a:spLocks noChangeShapeType="1"/>
              </p:cNvSpPr>
              <p:nvPr/>
            </p:nvSpPr>
            <p:spPr bwMode="auto">
              <a:xfrm>
                <a:off x="2564" y="306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17" name="Line 141"/>
              <p:cNvSpPr>
                <a:spLocks noChangeShapeType="1"/>
              </p:cNvSpPr>
              <p:nvPr/>
            </p:nvSpPr>
            <p:spPr bwMode="auto">
              <a:xfrm flipH="1">
                <a:off x="2516" y="309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18" name="Line 142"/>
              <p:cNvSpPr>
                <a:spLocks noChangeShapeType="1"/>
              </p:cNvSpPr>
              <p:nvPr/>
            </p:nvSpPr>
            <p:spPr bwMode="auto">
              <a:xfrm>
                <a:off x="2516" y="326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19" name="Line 143"/>
              <p:cNvSpPr>
                <a:spLocks noChangeShapeType="1"/>
              </p:cNvSpPr>
              <p:nvPr/>
            </p:nvSpPr>
            <p:spPr bwMode="auto">
              <a:xfrm>
                <a:off x="2519" y="311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20" name="Line 144"/>
              <p:cNvSpPr>
                <a:spLocks noChangeShapeType="1"/>
              </p:cNvSpPr>
              <p:nvPr/>
            </p:nvSpPr>
            <p:spPr bwMode="auto">
              <a:xfrm flipH="1">
                <a:off x="2519" y="315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21" name="Line 145"/>
              <p:cNvSpPr>
                <a:spLocks noChangeShapeType="1"/>
              </p:cNvSpPr>
              <p:nvPr/>
            </p:nvSpPr>
            <p:spPr bwMode="auto">
              <a:xfrm>
                <a:off x="2519" y="318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22" name="Line 146"/>
              <p:cNvSpPr>
                <a:spLocks noChangeShapeType="1"/>
              </p:cNvSpPr>
              <p:nvPr/>
            </p:nvSpPr>
            <p:spPr bwMode="auto">
              <a:xfrm flipH="1">
                <a:off x="2519" y="322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8723" name="Oval 147"/>
            <p:cNvSpPr>
              <a:spLocks noChangeArrowheads="1"/>
            </p:cNvSpPr>
            <p:nvPr/>
          </p:nvSpPr>
          <p:spPr bwMode="auto">
            <a:xfrm>
              <a:off x="2976" y="3118"/>
              <a:ext cx="55" cy="5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724" name="Oval 148"/>
            <p:cNvSpPr>
              <a:spLocks noChangeArrowheads="1"/>
            </p:cNvSpPr>
            <p:nvPr/>
          </p:nvSpPr>
          <p:spPr bwMode="auto">
            <a:xfrm>
              <a:off x="2976" y="3616"/>
              <a:ext cx="55" cy="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725" name="Text Box 149"/>
            <p:cNvSpPr txBox="1">
              <a:spLocks noChangeArrowheads="1"/>
            </p:cNvSpPr>
            <p:nvPr/>
          </p:nvSpPr>
          <p:spPr bwMode="auto">
            <a:xfrm>
              <a:off x="3216" y="3119"/>
              <a:ext cx="623" cy="5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sz="1400" b="1"/>
                <a:t>R</a:t>
              </a:r>
              <a:r>
                <a:rPr lang="en-US" sz="1400" b="1" baseline="-25000"/>
                <a:t>1</a:t>
              </a:r>
              <a:r>
                <a:rPr lang="en-US" sz="1400" b="1"/>
                <a:t>|| R</a:t>
              </a:r>
              <a:r>
                <a:rPr lang="en-US" sz="1400" b="1" baseline="-25000"/>
                <a:t>2</a:t>
              </a:r>
              <a:r>
                <a:rPr lang="en-US" sz="1400" b="1"/>
                <a:t>|| R</a:t>
              </a:r>
              <a:r>
                <a:rPr lang="en-US" sz="1400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408726" name="AutoShape 150"/>
            <p:cNvCxnSpPr>
              <a:cxnSpLocks noChangeShapeType="1"/>
              <a:stCxn id="408724" idx="6"/>
              <a:endCxn id="408718" idx="1"/>
            </p:cNvCxnSpPr>
            <p:nvPr/>
          </p:nvCxnSpPr>
          <p:spPr bwMode="auto">
            <a:xfrm flipV="1">
              <a:off x="3031" y="3468"/>
              <a:ext cx="172" cy="17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8727" name="AutoShape 151"/>
            <p:cNvCxnSpPr>
              <a:cxnSpLocks noChangeShapeType="1"/>
              <a:stCxn id="408723" idx="6"/>
              <a:endCxn id="408716" idx="0"/>
            </p:cNvCxnSpPr>
            <p:nvPr/>
          </p:nvCxnSpPr>
          <p:spPr bwMode="auto">
            <a:xfrm>
              <a:off x="3031" y="3144"/>
              <a:ext cx="166" cy="18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  <p:grpSp>
        <p:nvGrpSpPr>
          <p:cNvPr id="408757" name="Group 181"/>
          <p:cNvGrpSpPr>
            <a:grpSpLocks/>
          </p:cNvGrpSpPr>
          <p:nvPr/>
        </p:nvGrpSpPr>
        <p:grpSpPr bwMode="auto">
          <a:xfrm>
            <a:off x="746125" y="4949825"/>
            <a:ext cx="1082675" cy="873125"/>
            <a:chOff x="274" y="3118"/>
            <a:chExt cx="682" cy="550"/>
          </a:xfrm>
        </p:grpSpPr>
        <p:grpSp>
          <p:nvGrpSpPr>
            <p:cNvPr id="408744" name="Group 168"/>
            <p:cNvGrpSpPr>
              <a:grpSpLocks/>
            </p:cNvGrpSpPr>
            <p:nvPr/>
          </p:nvGrpSpPr>
          <p:grpSpPr bwMode="auto">
            <a:xfrm>
              <a:off x="466" y="3324"/>
              <a:ext cx="68" cy="144"/>
              <a:chOff x="2516" y="3069"/>
              <a:chExt cx="111" cy="216"/>
            </a:xfrm>
          </p:grpSpPr>
          <p:sp>
            <p:nvSpPr>
              <p:cNvPr id="408745" name="Line 169"/>
              <p:cNvSpPr>
                <a:spLocks noChangeShapeType="1"/>
              </p:cNvSpPr>
              <p:nvPr/>
            </p:nvSpPr>
            <p:spPr bwMode="auto">
              <a:xfrm>
                <a:off x="2564" y="306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46" name="Line 170"/>
              <p:cNvSpPr>
                <a:spLocks noChangeShapeType="1"/>
              </p:cNvSpPr>
              <p:nvPr/>
            </p:nvSpPr>
            <p:spPr bwMode="auto">
              <a:xfrm flipH="1">
                <a:off x="2516" y="309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47" name="Line 171"/>
              <p:cNvSpPr>
                <a:spLocks noChangeShapeType="1"/>
              </p:cNvSpPr>
              <p:nvPr/>
            </p:nvSpPr>
            <p:spPr bwMode="auto">
              <a:xfrm>
                <a:off x="2516" y="326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48" name="Line 172"/>
              <p:cNvSpPr>
                <a:spLocks noChangeShapeType="1"/>
              </p:cNvSpPr>
              <p:nvPr/>
            </p:nvSpPr>
            <p:spPr bwMode="auto">
              <a:xfrm>
                <a:off x="2519" y="311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49" name="Line 173"/>
              <p:cNvSpPr>
                <a:spLocks noChangeShapeType="1"/>
              </p:cNvSpPr>
              <p:nvPr/>
            </p:nvSpPr>
            <p:spPr bwMode="auto">
              <a:xfrm flipH="1">
                <a:off x="2519" y="315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50" name="Line 174"/>
              <p:cNvSpPr>
                <a:spLocks noChangeShapeType="1"/>
              </p:cNvSpPr>
              <p:nvPr/>
            </p:nvSpPr>
            <p:spPr bwMode="auto">
              <a:xfrm>
                <a:off x="2519" y="318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51" name="Line 175"/>
              <p:cNvSpPr>
                <a:spLocks noChangeShapeType="1"/>
              </p:cNvSpPr>
              <p:nvPr/>
            </p:nvSpPr>
            <p:spPr bwMode="auto">
              <a:xfrm flipH="1">
                <a:off x="2519" y="322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8752" name="Oval 176"/>
            <p:cNvSpPr>
              <a:spLocks noChangeArrowheads="1"/>
            </p:cNvSpPr>
            <p:nvPr/>
          </p:nvSpPr>
          <p:spPr bwMode="auto">
            <a:xfrm>
              <a:off x="274" y="3118"/>
              <a:ext cx="55" cy="5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753" name="Oval 177"/>
            <p:cNvSpPr>
              <a:spLocks noChangeArrowheads="1"/>
            </p:cNvSpPr>
            <p:nvPr/>
          </p:nvSpPr>
          <p:spPr bwMode="auto">
            <a:xfrm>
              <a:off x="274" y="3616"/>
              <a:ext cx="55" cy="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754" name="Text Box 178"/>
            <p:cNvSpPr txBox="1">
              <a:spLocks noChangeArrowheads="1"/>
            </p:cNvSpPr>
            <p:nvPr/>
          </p:nvSpPr>
          <p:spPr bwMode="auto">
            <a:xfrm>
              <a:off x="528" y="3119"/>
              <a:ext cx="428" cy="5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sz="1400" b="1"/>
                <a:t>R</a:t>
              </a:r>
              <a:r>
                <a:rPr lang="en-US" sz="1400" b="1" baseline="-25000"/>
                <a:t>1</a:t>
              </a:r>
              <a:r>
                <a:rPr lang="en-US" sz="1400" b="1"/>
                <a:t>|| R</a:t>
              </a:r>
              <a:r>
                <a:rPr lang="en-US" sz="1400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408755" name="AutoShape 179"/>
            <p:cNvCxnSpPr>
              <a:cxnSpLocks noChangeShapeType="1"/>
              <a:stCxn id="408753" idx="6"/>
              <a:endCxn id="408747" idx="1"/>
            </p:cNvCxnSpPr>
            <p:nvPr/>
          </p:nvCxnSpPr>
          <p:spPr bwMode="auto">
            <a:xfrm flipV="1">
              <a:off x="329" y="3468"/>
              <a:ext cx="172" cy="17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08756" name="AutoShape 180"/>
            <p:cNvCxnSpPr>
              <a:cxnSpLocks noChangeShapeType="1"/>
              <a:stCxn id="408752" idx="6"/>
              <a:endCxn id="408745" idx="0"/>
            </p:cNvCxnSpPr>
            <p:nvPr/>
          </p:nvCxnSpPr>
          <p:spPr bwMode="auto">
            <a:xfrm>
              <a:off x="329" y="3144"/>
              <a:ext cx="166" cy="18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A706BB7-C51D-4819-BE74-C1109E3AD4DB}" type="slidenum">
              <a:rPr lang="en-US"/>
              <a:pPr lvl="1"/>
              <a:t>25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</a:p>
        </p:txBody>
      </p:sp>
      <p:grpSp>
        <p:nvGrpSpPr>
          <p:cNvPr id="411741" name="Group 93"/>
          <p:cNvGrpSpPr>
            <a:grpSpLocks/>
          </p:cNvGrpSpPr>
          <p:nvPr/>
        </p:nvGrpSpPr>
        <p:grpSpPr bwMode="auto">
          <a:xfrm>
            <a:off x="28575" y="2743200"/>
            <a:ext cx="4221163" cy="2352675"/>
            <a:chOff x="114" y="1785"/>
            <a:chExt cx="2659" cy="1482"/>
          </a:xfrm>
        </p:grpSpPr>
        <p:sp>
          <p:nvSpPr>
            <p:cNvPr id="411653" name="Text Box 5"/>
            <p:cNvSpPr txBox="1">
              <a:spLocks noChangeArrowheads="1"/>
            </p:cNvSpPr>
            <p:nvPr/>
          </p:nvSpPr>
          <p:spPr bwMode="auto">
            <a:xfrm>
              <a:off x="875" y="267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1654" name="Oval 6"/>
            <p:cNvSpPr>
              <a:spLocks noChangeArrowheads="1"/>
            </p:cNvSpPr>
            <p:nvPr/>
          </p:nvSpPr>
          <p:spPr bwMode="auto">
            <a:xfrm>
              <a:off x="1418" y="2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7" name="Oval 9"/>
            <p:cNvSpPr>
              <a:spLocks noChangeArrowheads="1"/>
            </p:cNvSpPr>
            <p:nvPr/>
          </p:nvSpPr>
          <p:spPr bwMode="auto">
            <a:xfrm>
              <a:off x="1438" y="31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1659" name="AutoShape 11"/>
            <p:cNvCxnSpPr>
              <a:cxnSpLocks noChangeShapeType="1"/>
              <a:stCxn id="411657" idx="2"/>
              <a:endCxn id="411677" idx="4"/>
            </p:cNvCxnSpPr>
            <p:nvPr/>
          </p:nvCxnSpPr>
          <p:spPr bwMode="auto">
            <a:xfrm rot="10800000">
              <a:off x="561" y="2793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1661" name="AutoShape 13"/>
            <p:cNvCxnSpPr>
              <a:cxnSpLocks noChangeShapeType="1"/>
              <a:stCxn id="411657" idx="0"/>
              <a:endCxn id="411682" idx="1"/>
            </p:cNvCxnSpPr>
            <p:nvPr/>
          </p:nvCxnSpPr>
          <p:spPr bwMode="auto">
            <a:xfrm flipH="1" flipV="1">
              <a:off x="1479" y="2820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1662" name="AutoShape 14"/>
            <p:cNvCxnSpPr>
              <a:cxnSpLocks noChangeShapeType="1"/>
              <a:stCxn id="411654" idx="4"/>
              <a:endCxn id="411680" idx="0"/>
            </p:cNvCxnSpPr>
            <p:nvPr/>
          </p:nvCxnSpPr>
          <p:spPr bwMode="auto">
            <a:xfrm>
              <a:off x="1460" y="2104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1675" name="Text Box 27"/>
            <p:cNvSpPr txBox="1">
              <a:spLocks noChangeArrowheads="1"/>
            </p:cNvSpPr>
            <p:nvPr/>
          </p:nvSpPr>
          <p:spPr bwMode="auto">
            <a:xfrm>
              <a:off x="1184" y="241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11676" name="Text Box 28"/>
            <p:cNvSpPr txBox="1">
              <a:spLocks noChangeArrowheads="1"/>
            </p:cNvSpPr>
            <p:nvPr/>
          </p:nvSpPr>
          <p:spPr bwMode="auto">
            <a:xfrm>
              <a:off x="114" y="2531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1677" name="Oval 29"/>
            <p:cNvSpPr>
              <a:spLocks noChangeArrowheads="1"/>
            </p:cNvSpPr>
            <p:nvPr/>
          </p:nvSpPr>
          <p:spPr bwMode="auto">
            <a:xfrm>
              <a:off x="395" y="248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8" name="Text Box 30"/>
            <p:cNvSpPr txBox="1">
              <a:spLocks noChangeArrowheads="1"/>
            </p:cNvSpPr>
            <p:nvPr/>
          </p:nvSpPr>
          <p:spPr bwMode="auto">
            <a:xfrm>
              <a:off x="464" y="246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1679" name="Text Box 31"/>
            <p:cNvSpPr txBox="1">
              <a:spLocks noChangeArrowheads="1"/>
            </p:cNvSpPr>
            <p:nvPr/>
          </p:nvSpPr>
          <p:spPr bwMode="auto">
            <a:xfrm>
              <a:off x="465" y="252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1704" name="Group 56"/>
            <p:cNvGrpSpPr>
              <a:grpSpLocks/>
            </p:cNvGrpSpPr>
            <p:nvPr/>
          </p:nvGrpSpPr>
          <p:grpSpPr bwMode="auto">
            <a:xfrm>
              <a:off x="1422" y="2604"/>
              <a:ext cx="111" cy="216"/>
              <a:chOff x="1207" y="2603"/>
              <a:chExt cx="111" cy="216"/>
            </a:xfrm>
          </p:grpSpPr>
          <p:sp>
            <p:nvSpPr>
              <p:cNvPr id="411680" name="Line 32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1" name="Line 33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2" name="Line 34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3" name="Line 35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4" name="Line 36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5" name="Line 37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6" name="Line 38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703" name="Group 55"/>
            <p:cNvGrpSpPr>
              <a:grpSpLocks/>
            </p:cNvGrpSpPr>
            <p:nvPr/>
          </p:nvGrpSpPr>
          <p:grpSpPr bwMode="auto">
            <a:xfrm>
              <a:off x="2112" y="2604"/>
              <a:ext cx="111" cy="216"/>
              <a:chOff x="1894" y="2603"/>
              <a:chExt cx="111" cy="216"/>
            </a:xfrm>
          </p:grpSpPr>
          <p:sp>
            <p:nvSpPr>
              <p:cNvPr id="411687" name="Line 39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8" name="Line 40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89" name="Line 41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90" name="Line 42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91" name="Line 43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92" name="Line 44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93" name="Line 45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701" name="Text Box 53"/>
            <p:cNvSpPr txBox="1">
              <a:spLocks noChangeArrowheads="1"/>
            </p:cNvSpPr>
            <p:nvPr/>
          </p:nvSpPr>
          <p:spPr bwMode="auto">
            <a:xfrm>
              <a:off x="1867" y="241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411718" name="Group 70"/>
            <p:cNvGrpSpPr>
              <a:grpSpLocks/>
            </p:cNvGrpSpPr>
            <p:nvPr/>
          </p:nvGrpSpPr>
          <p:grpSpPr bwMode="auto">
            <a:xfrm rot="-5400000">
              <a:off x="957" y="1958"/>
              <a:ext cx="111" cy="216"/>
              <a:chOff x="1207" y="2603"/>
              <a:chExt cx="111" cy="216"/>
            </a:xfrm>
          </p:grpSpPr>
          <p:sp>
            <p:nvSpPr>
              <p:cNvPr id="411719" name="Line 71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0" name="Line 72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1" name="Line 73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2" name="Line 74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3" name="Line 75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4" name="Line 76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25" name="Line 77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1726" name="AutoShape 78"/>
            <p:cNvCxnSpPr>
              <a:cxnSpLocks noChangeShapeType="1"/>
              <a:stCxn id="411678" idx="0"/>
              <a:endCxn id="411719" idx="0"/>
            </p:cNvCxnSpPr>
            <p:nvPr/>
          </p:nvCxnSpPr>
          <p:spPr bwMode="auto">
            <a:xfrm rot="16200000">
              <a:off x="540" y="2098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1727" name="AutoShape 79"/>
            <p:cNvCxnSpPr>
              <a:cxnSpLocks noChangeShapeType="1"/>
              <a:stCxn id="411654" idx="2"/>
              <a:endCxn id="411721" idx="1"/>
            </p:cNvCxnSpPr>
            <p:nvPr/>
          </p:nvCxnSpPr>
          <p:spPr bwMode="auto">
            <a:xfrm flipH="1" flipV="1">
              <a:off x="1122" y="2065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1728" name="Text Box 80"/>
            <p:cNvSpPr txBox="1">
              <a:spLocks noChangeArrowheads="1"/>
            </p:cNvSpPr>
            <p:nvPr/>
          </p:nvSpPr>
          <p:spPr bwMode="auto">
            <a:xfrm>
              <a:off x="768" y="1785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1729" name="Arc 81"/>
            <p:cNvSpPr>
              <a:spLocks/>
            </p:cNvSpPr>
            <p:nvPr/>
          </p:nvSpPr>
          <p:spPr bwMode="auto">
            <a:xfrm>
              <a:off x="762" y="2304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30" name="Oval 82"/>
            <p:cNvSpPr>
              <a:spLocks noChangeArrowheads="1"/>
            </p:cNvSpPr>
            <p:nvPr/>
          </p:nvSpPr>
          <p:spPr bwMode="auto">
            <a:xfrm>
              <a:off x="2112" y="202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31" name="Oval 83"/>
            <p:cNvSpPr>
              <a:spLocks noChangeArrowheads="1"/>
            </p:cNvSpPr>
            <p:nvPr/>
          </p:nvSpPr>
          <p:spPr bwMode="auto">
            <a:xfrm>
              <a:off x="2135" y="31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1732" name="AutoShape 84"/>
            <p:cNvCxnSpPr>
              <a:cxnSpLocks noChangeShapeType="1"/>
              <a:stCxn id="411657" idx="6"/>
              <a:endCxn id="411731" idx="2"/>
            </p:cNvCxnSpPr>
            <p:nvPr/>
          </p:nvCxnSpPr>
          <p:spPr bwMode="auto">
            <a:xfrm>
              <a:off x="1521" y="3229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1733" name="AutoShape 85"/>
            <p:cNvCxnSpPr>
              <a:cxnSpLocks noChangeShapeType="1"/>
              <a:stCxn id="411654" idx="6"/>
              <a:endCxn id="411730" idx="2"/>
            </p:cNvCxnSpPr>
            <p:nvPr/>
          </p:nvCxnSpPr>
          <p:spPr bwMode="auto">
            <a:xfrm flipV="1">
              <a:off x="1501" y="2064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1734" name="AutoShape 86"/>
            <p:cNvCxnSpPr>
              <a:cxnSpLocks noChangeShapeType="1"/>
              <a:stCxn id="411731" idx="0"/>
              <a:endCxn id="411689" idx="1"/>
            </p:cNvCxnSpPr>
            <p:nvPr/>
          </p:nvCxnSpPr>
          <p:spPr bwMode="auto">
            <a:xfrm flipH="1" flipV="1">
              <a:off x="2169" y="2820"/>
              <a:ext cx="8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1735" name="AutoShape 87"/>
            <p:cNvCxnSpPr>
              <a:cxnSpLocks noChangeShapeType="1"/>
              <a:stCxn id="411730" idx="4"/>
              <a:endCxn id="411687" idx="0"/>
            </p:cNvCxnSpPr>
            <p:nvPr/>
          </p:nvCxnSpPr>
          <p:spPr bwMode="auto">
            <a:xfrm>
              <a:off x="2154" y="2102"/>
              <a:ext cx="6" cy="50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1736" name="Oval 88"/>
            <p:cNvSpPr>
              <a:spLocks noChangeArrowheads="1"/>
            </p:cNvSpPr>
            <p:nvPr/>
          </p:nvSpPr>
          <p:spPr bwMode="auto">
            <a:xfrm>
              <a:off x="2640" y="31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37" name="Oval 89"/>
            <p:cNvSpPr>
              <a:spLocks noChangeArrowheads="1"/>
            </p:cNvSpPr>
            <p:nvPr/>
          </p:nvSpPr>
          <p:spPr bwMode="auto">
            <a:xfrm>
              <a:off x="2640" y="202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1738" name="AutoShape 90"/>
            <p:cNvCxnSpPr>
              <a:cxnSpLocks noChangeShapeType="1"/>
              <a:stCxn id="411730" idx="6"/>
              <a:endCxn id="411737" idx="2"/>
            </p:cNvCxnSpPr>
            <p:nvPr/>
          </p:nvCxnSpPr>
          <p:spPr bwMode="auto">
            <a:xfrm>
              <a:off x="2195" y="2064"/>
              <a:ext cx="4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1739" name="AutoShape 91"/>
            <p:cNvCxnSpPr>
              <a:cxnSpLocks noChangeShapeType="1"/>
              <a:stCxn id="411731" idx="6"/>
              <a:endCxn id="411736" idx="2"/>
            </p:cNvCxnSpPr>
            <p:nvPr/>
          </p:nvCxnSpPr>
          <p:spPr bwMode="auto">
            <a:xfrm>
              <a:off x="2218" y="3229"/>
              <a:ext cx="42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1740" name="Text Box 92"/>
            <p:cNvSpPr txBox="1">
              <a:spLocks noChangeArrowheads="1"/>
            </p:cNvSpPr>
            <p:nvPr/>
          </p:nvSpPr>
          <p:spPr bwMode="auto">
            <a:xfrm>
              <a:off x="2575" y="2207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DB8CDB5-1837-44C0-9028-05C44C5AF3A2}" type="slidenum">
              <a:rPr lang="en-US"/>
              <a:pPr lvl="1"/>
              <a:t>26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pSp>
        <p:nvGrpSpPr>
          <p:cNvPr id="412676" name="Group 4"/>
          <p:cNvGrpSpPr>
            <a:grpSpLocks/>
          </p:cNvGrpSpPr>
          <p:nvPr/>
        </p:nvGrpSpPr>
        <p:grpSpPr bwMode="auto">
          <a:xfrm>
            <a:off x="28575" y="2743200"/>
            <a:ext cx="4221163" cy="2352675"/>
            <a:chOff x="114" y="1785"/>
            <a:chExt cx="2659" cy="1482"/>
          </a:xfrm>
        </p:grpSpPr>
        <p:sp>
          <p:nvSpPr>
            <p:cNvPr id="412677" name="Text Box 5"/>
            <p:cNvSpPr txBox="1">
              <a:spLocks noChangeArrowheads="1"/>
            </p:cNvSpPr>
            <p:nvPr/>
          </p:nvSpPr>
          <p:spPr bwMode="auto">
            <a:xfrm>
              <a:off x="875" y="267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2678" name="Oval 6"/>
            <p:cNvSpPr>
              <a:spLocks noChangeArrowheads="1"/>
            </p:cNvSpPr>
            <p:nvPr/>
          </p:nvSpPr>
          <p:spPr bwMode="auto">
            <a:xfrm>
              <a:off x="1418" y="2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79" name="Oval 7"/>
            <p:cNvSpPr>
              <a:spLocks noChangeArrowheads="1"/>
            </p:cNvSpPr>
            <p:nvPr/>
          </p:nvSpPr>
          <p:spPr bwMode="auto">
            <a:xfrm>
              <a:off x="1438" y="31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680" name="AutoShape 8"/>
            <p:cNvCxnSpPr>
              <a:cxnSpLocks noChangeShapeType="1"/>
              <a:stCxn id="412679" idx="2"/>
              <a:endCxn id="412685" idx="4"/>
            </p:cNvCxnSpPr>
            <p:nvPr/>
          </p:nvCxnSpPr>
          <p:spPr bwMode="auto">
            <a:xfrm rot="10800000">
              <a:off x="561" y="2793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2681" name="AutoShape 9"/>
            <p:cNvCxnSpPr>
              <a:cxnSpLocks noChangeShapeType="1"/>
              <a:stCxn id="412679" idx="0"/>
              <a:endCxn id="412691" idx="1"/>
            </p:cNvCxnSpPr>
            <p:nvPr/>
          </p:nvCxnSpPr>
          <p:spPr bwMode="auto">
            <a:xfrm flipH="1" flipV="1">
              <a:off x="1479" y="2820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682" name="AutoShape 10"/>
            <p:cNvCxnSpPr>
              <a:cxnSpLocks noChangeShapeType="1"/>
              <a:stCxn id="412678" idx="4"/>
              <a:endCxn id="412689" idx="0"/>
            </p:cNvCxnSpPr>
            <p:nvPr/>
          </p:nvCxnSpPr>
          <p:spPr bwMode="auto">
            <a:xfrm>
              <a:off x="1460" y="2104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683" name="Text Box 11"/>
            <p:cNvSpPr txBox="1">
              <a:spLocks noChangeArrowheads="1"/>
            </p:cNvSpPr>
            <p:nvPr/>
          </p:nvSpPr>
          <p:spPr bwMode="auto">
            <a:xfrm>
              <a:off x="1184" y="241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12684" name="Text Box 12"/>
            <p:cNvSpPr txBox="1">
              <a:spLocks noChangeArrowheads="1"/>
            </p:cNvSpPr>
            <p:nvPr/>
          </p:nvSpPr>
          <p:spPr bwMode="auto">
            <a:xfrm>
              <a:off x="114" y="2531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2685" name="Oval 13"/>
            <p:cNvSpPr>
              <a:spLocks noChangeArrowheads="1"/>
            </p:cNvSpPr>
            <p:nvPr/>
          </p:nvSpPr>
          <p:spPr bwMode="auto">
            <a:xfrm>
              <a:off x="395" y="248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86" name="Text Box 14"/>
            <p:cNvSpPr txBox="1">
              <a:spLocks noChangeArrowheads="1"/>
            </p:cNvSpPr>
            <p:nvPr/>
          </p:nvSpPr>
          <p:spPr bwMode="auto">
            <a:xfrm>
              <a:off x="464" y="246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2687" name="Text Box 15"/>
            <p:cNvSpPr txBox="1">
              <a:spLocks noChangeArrowheads="1"/>
            </p:cNvSpPr>
            <p:nvPr/>
          </p:nvSpPr>
          <p:spPr bwMode="auto">
            <a:xfrm>
              <a:off x="465" y="252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2688" name="Group 16"/>
            <p:cNvGrpSpPr>
              <a:grpSpLocks/>
            </p:cNvGrpSpPr>
            <p:nvPr/>
          </p:nvGrpSpPr>
          <p:grpSpPr bwMode="auto">
            <a:xfrm>
              <a:off x="1422" y="2604"/>
              <a:ext cx="111" cy="216"/>
              <a:chOff x="1207" y="2603"/>
              <a:chExt cx="111" cy="216"/>
            </a:xfrm>
          </p:grpSpPr>
          <p:sp>
            <p:nvSpPr>
              <p:cNvPr id="412689" name="Line 1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0" name="Line 1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1" name="Line 1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2" name="Line 2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3" name="Line 2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4" name="Line 2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5" name="Line 2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696" name="Group 24"/>
            <p:cNvGrpSpPr>
              <a:grpSpLocks/>
            </p:cNvGrpSpPr>
            <p:nvPr/>
          </p:nvGrpSpPr>
          <p:grpSpPr bwMode="auto">
            <a:xfrm>
              <a:off x="2112" y="2604"/>
              <a:ext cx="111" cy="216"/>
              <a:chOff x="1894" y="2603"/>
              <a:chExt cx="111" cy="216"/>
            </a:xfrm>
          </p:grpSpPr>
          <p:sp>
            <p:nvSpPr>
              <p:cNvPr id="412697" name="Line 25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8" name="Line 26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99" name="Line 27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0" name="Line 28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1" name="Line 29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2" name="Line 30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3" name="Line 31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704" name="Text Box 32"/>
            <p:cNvSpPr txBox="1">
              <a:spLocks noChangeArrowheads="1"/>
            </p:cNvSpPr>
            <p:nvPr/>
          </p:nvSpPr>
          <p:spPr bwMode="auto">
            <a:xfrm>
              <a:off x="1867" y="241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412705" name="Group 33"/>
            <p:cNvGrpSpPr>
              <a:grpSpLocks/>
            </p:cNvGrpSpPr>
            <p:nvPr/>
          </p:nvGrpSpPr>
          <p:grpSpPr bwMode="auto">
            <a:xfrm rot="-5400000">
              <a:off x="957" y="1958"/>
              <a:ext cx="111" cy="216"/>
              <a:chOff x="1207" y="2603"/>
              <a:chExt cx="111" cy="216"/>
            </a:xfrm>
          </p:grpSpPr>
          <p:sp>
            <p:nvSpPr>
              <p:cNvPr id="412706" name="Line 34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7" name="Line 35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8" name="Line 36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09" name="Line 37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10" name="Line 38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11" name="Line 39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12" name="Line 40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2713" name="AutoShape 41"/>
            <p:cNvCxnSpPr>
              <a:cxnSpLocks noChangeShapeType="1"/>
              <a:stCxn id="412686" idx="0"/>
              <a:endCxn id="412706" idx="0"/>
            </p:cNvCxnSpPr>
            <p:nvPr/>
          </p:nvCxnSpPr>
          <p:spPr bwMode="auto">
            <a:xfrm rot="16200000">
              <a:off x="540" y="2098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2714" name="AutoShape 42"/>
            <p:cNvCxnSpPr>
              <a:cxnSpLocks noChangeShapeType="1"/>
              <a:stCxn id="412678" idx="2"/>
              <a:endCxn id="412708" idx="1"/>
            </p:cNvCxnSpPr>
            <p:nvPr/>
          </p:nvCxnSpPr>
          <p:spPr bwMode="auto">
            <a:xfrm flipH="1" flipV="1">
              <a:off x="1122" y="2065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715" name="Text Box 43"/>
            <p:cNvSpPr txBox="1">
              <a:spLocks noChangeArrowheads="1"/>
            </p:cNvSpPr>
            <p:nvPr/>
          </p:nvSpPr>
          <p:spPr bwMode="auto">
            <a:xfrm>
              <a:off x="768" y="1785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2716" name="Arc 44"/>
            <p:cNvSpPr>
              <a:spLocks/>
            </p:cNvSpPr>
            <p:nvPr/>
          </p:nvSpPr>
          <p:spPr bwMode="auto">
            <a:xfrm>
              <a:off x="762" y="2304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17" name="Oval 45"/>
            <p:cNvSpPr>
              <a:spLocks noChangeArrowheads="1"/>
            </p:cNvSpPr>
            <p:nvPr/>
          </p:nvSpPr>
          <p:spPr bwMode="auto">
            <a:xfrm>
              <a:off x="2112" y="202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18" name="Oval 46"/>
            <p:cNvSpPr>
              <a:spLocks noChangeArrowheads="1"/>
            </p:cNvSpPr>
            <p:nvPr/>
          </p:nvSpPr>
          <p:spPr bwMode="auto">
            <a:xfrm>
              <a:off x="2135" y="31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719" name="AutoShape 47"/>
            <p:cNvCxnSpPr>
              <a:cxnSpLocks noChangeShapeType="1"/>
              <a:stCxn id="412679" idx="6"/>
              <a:endCxn id="412718" idx="2"/>
            </p:cNvCxnSpPr>
            <p:nvPr/>
          </p:nvCxnSpPr>
          <p:spPr bwMode="auto">
            <a:xfrm>
              <a:off x="1521" y="3229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720" name="AutoShape 48"/>
            <p:cNvCxnSpPr>
              <a:cxnSpLocks noChangeShapeType="1"/>
              <a:stCxn id="412678" idx="6"/>
              <a:endCxn id="412717" idx="2"/>
            </p:cNvCxnSpPr>
            <p:nvPr/>
          </p:nvCxnSpPr>
          <p:spPr bwMode="auto">
            <a:xfrm flipV="1">
              <a:off x="1501" y="2064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721" name="AutoShape 49"/>
            <p:cNvCxnSpPr>
              <a:cxnSpLocks noChangeShapeType="1"/>
              <a:stCxn id="412718" idx="0"/>
              <a:endCxn id="412699" idx="1"/>
            </p:cNvCxnSpPr>
            <p:nvPr/>
          </p:nvCxnSpPr>
          <p:spPr bwMode="auto">
            <a:xfrm flipH="1" flipV="1">
              <a:off x="2169" y="2820"/>
              <a:ext cx="8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722" name="AutoShape 50"/>
            <p:cNvCxnSpPr>
              <a:cxnSpLocks noChangeShapeType="1"/>
              <a:stCxn id="412717" idx="4"/>
              <a:endCxn id="412697" idx="0"/>
            </p:cNvCxnSpPr>
            <p:nvPr/>
          </p:nvCxnSpPr>
          <p:spPr bwMode="auto">
            <a:xfrm>
              <a:off x="2154" y="2102"/>
              <a:ext cx="6" cy="50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723" name="Oval 51"/>
            <p:cNvSpPr>
              <a:spLocks noChangeArrowheads="1"/>
            </p:cNvSpPr>
            <p:nvPr/>
          </p:nvSpPr>
          <p:spPr bwMode="auto">
            <a:xfrm>
              <a:off x="2640" y="31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24" name="Oval 52"/>
            <p:cNvSpPr>
              <a:spLocks noChangeArrowheads="1"/>
            </p:cNvSpPr>
            <p:nvPr/>
          </p:nvSpPr>
          <p:spPr bwMode="auto">
            <a:xfrm>
              <a:off x="2640" y="202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725" name="AutoShape 53"/>
            <p:cNvCxnSpPr>
              <a:cxnSpLocks noChangeShapeType="1"/>
              <a:stCxn id="412717" idx="6"/>
              <a:endCxn id="412724" idx="2"/>
            </p:cNvCxnSpPr>
            <p:nvPr/>
          </p:nvCxnSpPr>
          <p:spPr bwMode="auto">
            <a:xfrm>
              <a:off x="2195" y="2064"/>
              <a:ext cx="4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726" name="AutoShape 54"/>
            <p:cNvCxnSpPr>
              <a:cxnSpLocks noChangeShapeType="1"/>
              <a:stCxn id="412718" idx="6"/>
              <a:endCxn id="412723" idx="2"/>
            </p:cNvCxnSpPr>
            <p:nvPr/>
          </p:nvCxnSpPr>
          <p:spPr bwMode="auto">
            <a:xfrm>
              <a:off x="2218" y="3229"/>
              <a:ext cx="42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727" name="Text Box 55"/>
            <p:cNvSpPr txBox="1">
              <a:spLocks noChangeArrowheads="1"/>
            </p:cNvSpPr>
            <p:nvPr/>
          </p:nvSpPr>
          <p:spPr bwMode="auto">
            <a:xfrm>
              <a:off x="2575" y="2207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  <p:grpSp>
        <p:nvGrpSpPr>
          <p:cNvPr id="412728" name="Group 56"/>
          <p:cNvGrpSpPr>
            <a:grpSpLocks/>
          </p:cNvGrpSpPr>
          <p:nvPr/>
        </p:nvGrpSpPr>
        <p:grpSpPr bwMode="auto">
          <a:xfrm>
            <a:off x="5286375" y="2743200"/>
            <a:ext cx="3544888" cy="2352675"/>
            <a:chOff x="2813" y="1728"/>
            <a:chExt cx="2233" cy="1482"/>
          </a:xfrm>
        </p:grpSpPr>
        <p:sp>
          <p:nvSpPr>
            <p:cNvPr id="412729" name="Text Box 57"/>
            <p:cNvSpPr txBox="1">
              <a:spLocks noChangeArrowheads="1"/>
            </p:cNvSpPr>
            <p:nvPr/>
          </p:nvSpPr>
          <p:spPr bwMode="auto">
            <a:xfrm>
              <a:off x="3574" y="2614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2730" name="Oval 58"/>
            <p:cNvSpPr>
              <a:spLocks noChangeArrowheads="1"/>
            </p:cNvSpPr>
            <p:nvPr/>
          </p:nvSpPr>
          <p:spPr bwMode="auto">
            <a:xfrm>
              <a:off x="4117" y="19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31" name="Oval 59"/>
            <p:cNvSpPr>
              <a:spLocks noChangeArrowheads="1"/>
            </p:cNvSpPr>
            <p:nvPr/>
          </p:nvSpPr>
          <p:spPr bwMode="auto">
            <a:xfrm>
              <a:off x="4137" y="31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732" name="AutoShape 60"/>
            <p:cNvCxnSpPr>
              <a:cxnSpLocks noChangeShapeType="1"/>
              <a:stCxn id="412731" idx="2"/>
              <a:endCxn id="412737" idx="4"/>
            </p:cNvCxnSpPr>
            <p:nvPr/>
          </p:nvCxnSpPr>
          <p:spPr bwMode="auto">
            <a:xfrm rot="10800000">
              <a:off x="3260" y="2736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2733" name="AutoShape 61"/>
            <p:cNvCxnSpPr>
              <a:cxnSpLocks noChangeShapeType="1"/>
              <a:stCxn id="412731" idx="0"/>
              <a:endCxn id="412743" idx="1"/>
            </p:cNvCxnSpPr>
            <p:nvPr/>
          </p:nvCxnSpPr>
          <p:spPr bwMode="auto">
            <a:xfrm flipH="1" flipV="1">
              <a:off x="4178" y="2763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734" name="AutoShape 62"/>
            <p:cNvCxnSpPr>
              <a:cxnSpLocks noChangeShapeType="1"/>
              <a:stCxn id="412730" idx="4"/>
              <a:endCxn id="412741" idx="0"/>
            </p:cNvCxnSpPr>
            <p:nvPr/>
          </p:nvCxnSpPr>
          <p:spPr bwMode="auto">
            <a:xfrm>
              <a:off x="4159" y="2047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735" name="Text Box 63"/>
            <p:cNvSpPr txBox="1">
              <a:spLocks noChangeArrowheads="1"/>
            </p:cNvSpPr>
            <p:nvPr/>
          </p:nvSpPr>
          <p:spPr bwMode="auto">
            <a:xfrm>
              <a:off x="4256" y="2355"/>
              <a:ext cx="54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 b="1"/>
                <a:t>|| 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sp>
          <p:nvSpPr>
            <p:cNvPr id="412736" name="Text Box 64"/>
            <p:cNvSpPr txBox="1">
              <a:spLocks noChangeArrowheads="1"/>
            </p:cNvSpPr>
            <p:nvPr/>
          </p:nvSpPr>
          <p:spPr bwMode="auto">
            <a:xfrm>
              <a:off x="2813" y="2474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2737" name="Oval 65"/>
            <p:cNvSpPr>
              <a:spLocks noChangeArrowheads="1"/>
            </p:cNvSpPr>
            <p:nvPr/>
          </p:nvSpPr>
          <p:spPr bwMode="auto">
            <a:xfrm>
              <a:off x="3094" y="24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38" name="Text Box 66"/>
            <p:cNvSpPr txBox="1">
              <a:spLocks noChangeArrowheads="1"/>
            </p:cNvSpPr>
            <p:nvPr/>
          </p:nvSpPr>
          <p:spPr bwMode="auto">
            <a:xfrm>
              <a:off x="3163" y="24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2739" name="Text Box 67"/>
            <p:cNvSpPr txBox="1">
              <a:spLocks noChangeArrowheads="1"/>
            </p:cNvSpPr>
            <p:nvPr/>
          </p:nvSpPr>
          <p:spPr bwMode="auto">
            <a:xfrm>
              <a:off x="3164" y="247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2740" name="Group 68"/>
            <p:cNvGrpSpPr>
              <a:grpSpLocks/>
            </p:cNvGrpSpPr>
            <p:nvPr/>
          </p:nvGrpSpPr>
          <p:grpSpPr bwMode="auto">
            <a:xfrm>
              <a:off x="4121" y="2547"/>
              <a:ext cx="111" cy="216"/>
              <a:chOff x="1207" y="2603"/>
              <a:chExt cx="111" cy="216"/>
            </a:xfrm>
          </p:grpSpPr>
          <p:sp>
            <p:nvSpPr>
              <p:cNvPr id="412741" name="Line 69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42" name="Line 70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43" name="Line 71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44" name="Line 72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45" name="Line 73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46" name="Line 74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47" name="Line 75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748" name="Group 76"/>
            <p:cNvGrpSpPr>
              <a:grpSpLocks/>
            </p:cNvGrpSpPr>
            <p:nvPr/>
          </p:nvGrpSpPr>
          <p:grpSpPr bwMode="auto">
            <a:xfrm rot="-5400000">
              <a:off x="3656" y="1901"/>
              <a:ext cx="111" cy="216"/>
              <a:chOff x="1207" y="2603"/>
              <a:chExt cx="111" cy="216"/>
            </a:xfrm>
          </p:grpSpPr>
          <p:sp>
            <p:nvSpPr>
              <p:cNvPr id="412749" name="Line 7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50" name="Line 7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51" name="Line 7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52" name="Line 8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53" name="Line 8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54" name="Line 8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55" name="Line 8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2756" name="AutoShape 84"/>
            <p:cNvCxnSpPr>
              <a:cxnSpLocks noChangeShapeType="1"/>
              <a:stCxn id="412738" idx="0"/>
              <a:endCxn id="412749" idx="0"/>
            </p:cNvCxnSpPr>
            <p:nvPr/>
          </p:nvCxnSpPr>
          <p:spPr bwMode="auto">
            <a:xfrm rot="16200000">
              <a:off x="3239" y="2041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2757" name="AutoShape 85"/>
            <p:cNvCxnSpPr>
              <a:cxnSpLocks noChangeShapeType="1"/>
              <a:stCxn id="412730" idx="2"/>
              <a:endCxn id="412751" idx="1"/>
            </p:cNvCxnSpPr>
            <p:nvPr/>
          </p:nvCxnSpPr>
          <p:spPr bwMode="auto">
            <a:xfrm flipH="1" flipV="1">
              <a:off x="3821" y="2008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758" name="Text Box 86"/>
            <p:cNvSpPr txBox="1">
              <a:spLocks noChangeArrowheads="1"/>
            </p:cNvSpPr>
            <p:nvPr/>
          </p:nvSpPr>
          <p:spPr bwMode="auto">
            <a:xfrm>
              <a:off x="3467" y="172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2759" name="Arc 87"/>
            <p:cNvSpPr>
              <a:spLocks/>
            </p:cNvSpPr>
            <p:nvPr/>
          </p:nvSpPr>
          <p:spPr bwMode="auto">
            <a:xfrm>
              <a:off x="3461" y="2247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60" name="Oval 88"/>
            <p:cNvSpPr>
              <a:spLocks noChangeArrowheads="1"/>
            </p:cNvSpPr>
            <p:nvPr/>
          </p:nvSpPr>
          <p:spPr bwMode="auto">
            <a:xfrm>
              <a:off x="4811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61" name="Oval 89"/>
            <p:cNvSpPr>
              <a:spLocks noChangeArrowheads="1"/>
            </p:cNvSpPr>
            <p:nvPr/>
          </p:nvSpPr>
          <p:spPr bwMode="auto">
            <a:xfrm>
              <a:off x="4834" y="313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762" name="AutoShape 90"/>
            <p:cNvCxnSpPr>
              <a:cxnSpLocks noChangeShapeType="1"/>
              <a:stCxn id="412731" idx="6"/>
              <a:endCxn id="412761" idx="2"/>
            </p:cNvCxnSpPr>
            <p:nvPr/>
          </p:nvCxnSpPr>
          <p:spPr bwMode="auto">
            <a:xfrm>
              <a:off x="4220" y="3172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2763" name="AutoShape 91"/>
            <p:cNvCxnSpPr>
              <a:cxnSpLocks noChangeShapeType="1"/>
              <a:stCxn id="412730" idx="6"/>
              <a:endCxn id="412760" idx="2"/>
            </p:cNvCxnSpPr>
            <p:nvPr/>
          </p:nvCxnSpPr>
          <p:spPr bwMode="auto">
            <a:xfrm flipV="1">
              <a:off x="4200" y="2007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2764" name="Text Box 92"/>
            <p:cNvSpPr txBox="1">
              <a:spLocks noChangeArrowheads="1"/>
            </p:cNvSpPr>
            <p:nvPr/>
          </p:nvSpPr>
          <p:spPr bwMode="auto">
            <a:xfrm>
              <a:off x="4848" y="2150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412765" name="AutoShape 93"/>
          <p:cNvSpPr>
            <a:spLocks noChangeArrowheads="1"/>
          </p:cNvSpPr>
          <p:nvPr/>
        </p:nvSpPr>
        <p:spPr bwMode="auto">
          <a:xfrm>
            <a:off x="4572000" y="3851275"/>
            <a:ext cx="609600" cy="496888"/>
          </a:xfrm>
          <a:prstGeom prst="rightArrow">
            <a:avLst>
              <a:gd name="adj1" fmla="val 50000"/>
              <a:gd name="adj2" fmla="val 30671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766" name="Rectangle 94"/>
          <p:cNvSpPr>
            <a:spLocks noChangeArrowheads="1"/>
          </p:cNvSpPr>
          <p:nvPr/>
        </p:nvSpPr>
        <p:spPr bwMode="auto">
          <a:xfrm>
            <a:off x="1855788" y="2743200"/>
            <a:ext cx="2393950" cy="25908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4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F53E0197-566C-4A5F-8C83-CE909DC86D81}" type="slidenum">
              <a:rPr lang="en-US"/>
              <a:pPr lvl="1"/>
              <a:t>27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409700"/>
          </a:xfrm>
        </p:spPr>
        <p:txBody>
          <a:bodyPr/>
          <a:lstStyle/>
          <a:p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pSp>
        <p:nvGrpSpPr>
          <p:cNvPr id="413752" name="Group 56"/>
          <p:cNvGrpSpPr>
            <a:grpSpLocks/>
          </p:cNvGrpSpPr>
          <p:nvPr/>
        </p:nvGrpSpPr>
        <p:grpSpPr bwMode="auto">
          <a:xfrm>
            <a:off x="28575" y="2743200"/>
            <a:ext cx="3544888" cy="2352675"/>
            <a:chOff x="2813" y="1728"/>
            <a:chExt cx="2233" cy="1482"/>
          </a:xfrm>
        </p:grpSpPr>
        <p:sp>
          <p:nvSpPr>
            <p:cNvPr id="413753" name="Text Box 57"/>
            <p:cNvSpPr txBox="1">
              <a:spLocks noChangeArrowheads="1"/>
            </p:cNvSpPr>
            <p:nvPr/>
          </p:nvSpPr>
          <p:spPr bwMode="auto">
            <a:xfrm>
              <a:off x="3574" y="2614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3754" name="Oval 58"/>
            <p:cNvSpPr>
              <a:spLocks noChangeArrowheads="1"/>
            </p:cNvSpPr>
            <p:nvPr/>
          </p:nvSpPr>
          <p:spPr bwMode="auto">
            <a:xfrm>
              <a:off x="4117" y="19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55" name="Oval 59"/>
            <p:cNvSpPr>
              <a:spLocks noChangeArrowheads="1"/>
            </p:cNvSpPr>
            <p:nvPr/>
          </p:nvSpPr>
          <p:spPr bwMode="auto">
            <a:xfrm>
              <a:off x="4137" y="31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3756" name="AutoShape 60"/>
            <p:cNvCxnSpPr>
              <a:cxnSpLocks noChangeShapeType="1"/>
              <a:stCxn id="413755" idx="2"/>
              <a:endCxn id="413761" idx="4"/>
            </p:cNvCxnSpPr>
            <p:nvPr/>
          </p:nvCxnSpPr>
          <p:spPr bwMode="auto">
            <a:xfrm rot="10800000">
              <a:off x="3260" y="2736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3757" name="AutoShape 61"/>
            <p:cNvCxnSpPr>
              <a:cxnSpLocks noChangeShapeType="1"/>
              <a:stCxn id="413755" idx="0"/>
              <a:endCxn id="413767" idx="1"/>
            </p:cNvCxnSpPr>
            <p:nvPr/>
          </p:nvCxnSpPr>
          <p:spPr bwMode="auto">
            <a:xfrm flipH="1" flipV="1">
              <a:off x="4178" y="2763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3758" name="AutoShape 62"/>
            <p:cNvCxnSpPr>
              <a:cxnSpLocks noChangeShapeType="1"/>
              <a:stCxn id="413754" idx="4"/>
              <a:endCxn id="413765" idx="0"/>
            </p:cNvCxnSpPr>
            <p:nvPr/>
          </p:nvCxnSpPr>
          <p:spPr bwMode="auto">
            <a:xfrm>
              <a:off x="4159" y="2047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3759" name="Text Box 63"/>
            <p:cNvSpPr txBox="1">
              <a:spLocks noChangeArrowheads="1"/>
            </p:cNvSpPr>
            <p:nvPr/>
          </p:nvSpPr>
          <p:spPr bwMode="auto">
            <a:xfrm>
              <a:off x="4256" y="2355"/>
              <a:ext cx="54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 b="1"/>
                <a:t>|| 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sp>
          <p:nvSpPr>
            <p:cNvPr id="413760" name="Text Box 64"/>
            <p:cNvSpPr txBox="1">
              <a:spLocks noChangeArrowheads="1"/>
            </p:cNvSpPr>
            <p:nvPr/>
          </p:nvSpPr>
          <p:spPr bwMode="auto">
            <a:xfrm>
              <a:off x="2813" y="2474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3761" name="Oval 65"/>
            <p:cNvSpPr>
              <a:spLocks noChangeArrowheads="1"/>
            </p:cNvSpPr>
            <p:nvPr/>
          </p:nvSpPr>
          <p:spPr bwMode="auto">
            <a:xfrm>
              <a:off x="3094" y="24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62" name="Text Box 66"/>
            <p:cNvSpPr txBox="1">
              <a:spLocks noChangeArrowheads="1"/>
            </p:cNvSpPr>
            <p:nvPr/>
          </p:nvSpPr>
          <p:spPr bwMode="auto">
            <a:xfrm>
              <a:off x="3163" y="24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3763" name="Text Box 67"/>
            <p:cNvSpPr txBox="1">
              <a:spLocks noChangeArrowheads="1"/>
            </p:cNvSpPr>
            <p:nvPr/>
          </p:nvSpPr>
          <p:spPr bwMode="auto">
            <a:xfrm>
              <a:off x="3164" y="247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3764" name="Group 68"/>
            <p:cNvGrpSpPr>
              <a:grpSpLocks/>
            </p:cNvGrpSpPr>
            <p:nvPr/>
          </p:nvGrpSpPr>
          <p:grpSpPr bwMode="auto">
            <a:xfrm>
              <a:off x="4121" y="2547"/>
              <a:ext cx="111" cy="216"/>
              <a:chOff x="1207" y="2603"/>
              <a:chExt cx="111" cy="216"/>
            </a:xfrm>
          </p:grpSpPr>
          <p:sp>
            <p:nvSpPr>
              <p:cNvPr id="413765" name="Line 69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66" name="Line 70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67" name="Line 71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68" name="Line 72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69" name="Line 73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0" name="Line 74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1" name="Line 75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3772" name="Group 76"/>
            <p:cNvGrpSpPr>
              <a:grpSpLocks/>
            </p:cNvGrpSpPr>
            <p:nvPr/>
          </p:nvGrpSpPr>
          <p:grpSpPr bwMode="auto">
            <a:xfrm rot="-5400000">
              <a:off x="3656" y="1901"/>
              <a:ext cx="111" cy="216"/>
              <a:chOff x="1207" y="2603"/>
              <a:chExt cx="111" cy="216"/>
            </a:xfrm>
          </p:grpSpPr>
          <p:sp>
            <p:nvSpPr>
              <p:cNvPr id="413773" name="Line 7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4" name="Line 7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5" name="Line 7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6" name="Line 8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7" name="Line 8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8" name="Line 8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79" name="Line 8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3780" name="AutoShape 84"/>
            <p:cNvCxnSpPr>
              <a:cxnSpLocks noChangeShapeType="1"/>
              <a:stCxn id="413762" idx="0"/>
              <a:endCxn id="413773" idx="0"/>
            </p:cNvCxnSpPr>
            <p:nvPr/>
          </p:nvCxnSpPr>
          <p:spPr bwMode="auto">
            <a:xfrm rot="16200000">
              <a:off x="3239" y="2041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3781" name="AutoShape 85"/>
            <p:cNvCxnSpPr>
              <a:cxnSpLocks noChangeShapeType="1"/>
              <a:stCxn id="413754" idx="2"/>
              <a:endCxn id="413775" idx="1"/>
            </p:cNvCxnSpPr>
            <p:nvPr/>
          </p:nvCxnSpPr>
          <p:spPr bwMode="auto">
            <a:xfrm flipH="1" flipV="1">
              <a:off x="3821" y="2008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3782" name="Text Box 86"/>
            <p:cNvSpPr txBox="1">
              <a:spLocks noChangeArrowheads="1"/>
            </p:cNvSpPr>
            <p:nvPr/>
          </p:nvSpPr>
          <p:spPr bwMode="auto">
            <a:xfrm>
              <a:off x="3467" y="172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3783" name="Arc 87"/>
            <p:cNvSpPr>
              <a:spLocks/>
            </p:cNvSpPr>
            <p:nvPr/>
          </p:nvSpPr>
          <p:spPr bwMode="auto">
            <a:xfrm>
              <a:off x="3461" y="2247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84" name="Oval 88"/>
            <p:cNvSpPr>
              <a:spLocks noChangeArrowheads="1"/>
            </p:cNvSpPr>
            <p:nvPr/>
          </p:nvSpPr>
          <p:spPr bwMode="auto">
            <a:xfrm>
              <a:off x="4811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85" name="Oval 89"/>
            <p:cNvSpPr>
              <a:spLocks noChangeArrowheads="1"/>
            </p:cNvSpPr>
            <p:nvPr/>
          </p:nvSpPr>
          <p:spPr bwMode="auto">
            <a:xfrm>
              <a:off x="4834" y="313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3786" name="AutoShape 90"/>
            <p:cNvCxnSpPr>
              <a:cxnSpLocks noChangeShapeType="1"/>
              <a:stCxn id="413755" idx="6"/>
              <a:endCxn id="413785" idx="2"/>
            </p:cNvCxnSpPr>
            <p:nvPr/>
          </p:nvCxnSpPr>
          <p:spPr bwMode="auto">
            <a:xfrm>
              <a:off x="4220" y="3172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3787" name="AutoShape 91"/>
            <p:cNvCxnSpPr>
              <a:cxnSpLocks noChangeShapeType="1"/>
              <a:stCxn id="413754" idx="6"/>
              <a:endCxn id="413784" idx="2"/>
            </p:cNvCxnSpPr>
            <p:nvPr/>
          </p:nvCxnSpPr>
          <p:spPr bwMode="auto">
            <a:xfrm flipV="1">
              <a:off x="4200" y="2007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3788" name="Text Box 92"/>
            <p:cNvSpPr txBox="1">
              <a:spLocks noChangeArrowheads="1"/>
            </p:cNvSpPr>
            <p:nvPr/>
          </p:nvSpPr>
          <p:spPr bwMode="auto">
            <a:xfrm>
              <a:off x="4848" y="2150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  <p:graphicFrame>
        <p:nvGraphicFramePr>
          <p:cNvPr id="413793" name="Object 97"/>
          <p:cNvGraphicFramePr>
            <a:graphicFrameLocks noChangeAspect="1"/>
          </p:cNvGraphicFramePr>
          <p:nvPr>
            <p:ph sz="quarter" idx="3"/>
          </p:nvPr>
        </p:nvGraphicFramePr>
        <p:xfrm>
          <a:off x="5240338" y="1676400"/>
          <a:ext cx="3675062" cy="4416425"/>
        </p:xfrm>
        <a:graphic>
          <a:graphicData uri="http://schemas.openxmlformats.org/presentationml/2006/ole">
            <p:oleObj spid="_x0000_s413793" name="Equation" r:id="rId3" imgW="2831760" imgH="340344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4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F7C70B0-B2EC-46AA-B7B7-810A524F03C4}" type="slidenum">
              <a:rPr lang="en-US"/>
              <a:pPr lvl="1"/>
              <a:t>28</a:t>
            </a:fld>
            <a:endParaRPr 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409700"/>
          </a:xfrm>
        </p:spPr>
        <p:txBody>
          <a:bodyPr/>
          <a:lstStyle/>
          <a:p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pSp>
        <p:nvGrpSpPr>
          <p:cNvPr id="416772" name="Group 4"/>
          <p:cNvGrpSpPr>
            <a:grpSpLocks/>
          </p:cNvGrpSpPr>
          <p:nvPr/>
        </p:nvGrpSpPr>
        <p:grpSpPr bwMode="auto">
          <a:xfrm>
            <a:off x="28575" y="2743200"/>
            <a:ext cx="3544888" cy="2352675"/>
            <a:chOff x="2813" y="1728"/>
            <a:chExt cx="2233" cy="1482"/>
          </a:xfrm>
        </p:grpSpPr>
        <p:sp>
          <p:nvSpPr>
            <p:cNvPr id="416773" name="Text Box 5"/>
            <p:cNvSpPr txBox="1">
              <a:spLocks noChangeArrowheads="1"/>
            </p:cNvSpPr>
            <p:nvPr/>
          </p:nvSpPr>
          <p:spPr bwMode="auto">
            <a:xfrm>
              <a:off x="3574" y="2614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6774" name="Oval 6"/>
            <p:cNvSpPr>
              <a:spLocks noChangeArrowheads="1"/>
            </p:cNvSpPr>
            <p:nvPr/>
          </p:nvSpPr>
          <p:spPr bwMode="auto">
            <a:xfrm>
              <a:off x="4117" y="19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75" name="Oval 7"/>
            <p:cNvSpPr>
              <a:spLocks noChangeArrowheads="1"/>
            </p:cNvSpPr>
            <p:nvPr/>
          </p:nvSpPr>
          <p:spPr bwMode="auto">
            <a:xfrm>
              <a:off x="4137" y="31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6776" name="AutoShape 8"/>
            <p:cNvCxnSpPr>
              <a:cxnSpLocks noChangeShapeType="1"/>
              <a:stCxn id="416775" idx="2"/>
              <a:endCxn id="416781" idx="4"/>
            </p:cNvCxnSpPr>
            <p:nvPr/>
          </p:nvCxnSpPr>
          <p:spPr bwMode="auto">
            <a:xfrm rot="10800000">
              <a:off x="3260" y="2736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6777" name="AutoShape 9"/>
            <p:cNvCxnSpPr>
              <a:cxnSpLocks noChangeShapeType="1"/>
              <a:stCxn id="416775" idx="0"/>
              <a:endCxn id="416787" idx="1"/>
            </p:cNvCxnSpPr>
            <p:nvPr/>
          </p:nvCxnSpPr>
          <p:spPr bwMode="auto">
            <a:xfrm flipH="1" flipV="1">
              <a:off x="4178" y="2763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6778" name="AutoShape 10"/>
            <p:cNvCxnSpPr>
              <a:cxnSpLocks noChangeShapeType="1"/>
              <a:stCxn id="416774" idx="4"/>
              <a:endCxn id="416785" idx="0"/>
            </p:cNvCxnSpPr>
            <p:nvPr/>
          </p:nvCxnSpPr>
          <p:spPr bwMode="auto">
            <a:xfrm>
              <a:off x="4159" y="2047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6779" name="Text Box 11"/>
            <p:cNvSpPr txBox="1">
              <a:spLocks noChangeArrowheads="1"/>
            </p:cNvSpPr>
            <p:nvPr/>
          </p:nvSpPr>
          <p:spPr bwMode="auto">
            <a:xfrm>
              <a:off x="4256" y="2355"/>
              <a:ext cx="54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 b="1"/>
                <a:t>|| 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sp>
          <p:nvSpPr>
            <p:cNvPr id="416780" name="Text Box 12"/>
            <p:cNvSpPr txBox="1">
              <a:spLocks noChangeArrowheads="1"/>
            </p:cNvSpPr>
            <p:nvPr/>
          </p:nvSpPr>
          <p:spPr bwMode="auto">
            <a:xfrm>
              <a:off x="2813" y="2474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6781" name="Oval 13"/>
            <p:cNvSpPr>
              <a:spLocks noChangeArrowheads="1"/>
            </p:cNvSpPr>
            <p:nvPr/>
          </p:nvSpPr>
          <p:spPr bwMode="auto">
            <a:xfrm>
              <a:off x="3094" y="24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82" name="Text Box 14"/>
            <p:cNvSpPr txBox="1">
              <a:spLocks noChangeArrowheads="1"/>
            </p:cNvSpPr>
            <p:nvPr/>
          </p:nvSpPr>
          <p:spPr bwMode="auto">
            <a:xfrm>
              <a:off x="3163" y="24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6783" name="Text Box 15"/>
            <p:cNvSpPr txBox="1">
              <a:spLocks noChangeArrowheads="1"/>
            </p:cNvSpPr>
            <p:nvPr/>
          </p:nvSpPr>
          <p:spPr bwMode="auto">
            <a:xfrm>
              <a:off x="3164" y="247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6784" name="Group 16"/>
            <p:cNvGrpSpPr>
              <a:grpSpLocks/>
            </p:cNvGrpSpPr>
            <p:nvPr/>
          </p:nvGrpSpPr>
          <p:grpSpPr bwMode="auto">
            <a:xfrm>
              <a:off x="4121" y="2547"/>
              <a:ext cx="111" cy="216"/>
              <a:chOff x="1207" y="2603"/>
              <a:chExt cx="111" cy="216"/>
            </a:xfrm>
          </p:grpSpPr>
          <p:sp>
            <p:nvSpPr>
              <p:cNvPr id="416785" name="Line 1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86" name="Line 1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87" name="Line 1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88" name="Line 2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89" name="Line 2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0" name="Line 2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1" name="Line 2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6792" name="Group 24"/>
            <p:cNvGrpSpPr>
              <a:grpSpLocks/>
            </p:cNvGrpSpPr>
            <p:nvPr/>
          </p:nvGrpSpPr>
          <p:grpSpPr bwMode="auto">
            <a:xfrm rot="-5400000">
              <a:off x="3656" y="1901"/>
              <a:ext cx="111" cy="216"/>
              <a:chOff x="1207" y="2603"/>
              <a:chExt cx="111" cy="216"/>
            </a:xfrm>
          </p:grpSpPr>
          <p:sp>
            <p:nvSpPr>
              <p:cNvPr id="416793" name="Line 25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4" name="Line 26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5" name="Line 27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6" name="Line 28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7" name="Line 29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8" name="Line 30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99" name="Line 31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6800" name="AutoShape 32"/>
            <p:cNvCxnSpPr>
              <a:cxnSpLocks noChangeShapeType="1"/>
              <a:stCxn id="416782" idx="0"/>
              <a:endCxn id="416793" idx="0"/>
            </p:cNvCxnSpPr>
            <p:nvPr/>
          </p:nvCxnSpPr>
          <p:spPr bwMode="auto">
            <a:xfrm rot="16200000">
              <a:off x="3239" y="2041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6801" name="AutoShape 33"/>
            <p:cNvCxnSpPr>
              <a:cxnSpLocks noChangeShapeType="1"/>
              <a:stCxn id="416774" idx="2"/>
              <a:endCxn id="416795" idx="1"/>
            </p:cNvCxnSpPr>
            <p:nvPr/>
          </p:nvCxnSpPr>
          <p:spPr bwMode="auto">
            <a:xfrm flipH="1" flipV="1">
              <a:off x="3821" y="2008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6802" name="Text Box 34"/>
            <p:cNvSpPr txBox="1">
              <a:spLocks noChangeArrowheads="1"/>
            </p:cNvSpPr>
            <p:nvPr/>
          </p:nvSpPr>
          <p:spPr bwMode="auto">
            <a:xfrm>
              <a:off x="3467" y="172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6803" name="Arc 35"/>
            <p:cNvSpPr>
              <a:spLocks/>
            </p:cNvSpPr>
            <p:nvPr/>
          </p:nvSpPr>
          <p:spPr bwMode="auto">
            <a:xfrm>
              <a:off x="3461" y="2247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804" name="Oval 36"/>
            <p:cNvSpPr>
              <a:spLocks noChangeArrowheads="1"/>
            </p:cNvSpPr>
            <p:nvPr/>
          </p:nvSpPr>
          <p:spPr bwMode="auto">
            <a:xfrm>
              <a:off x="4811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805" name="Oval 37"/>
            <p:cNvSpPr>
              <a:spLocks noChangeArrowheads="1"/>
            </p:cNvSpPr>
            <p:nvPr/>
          </p:nvSpPr>
          <p:spPr bwMode="auto">
            <a:xfrm>
              <a:off x="4834" y="313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6806" name="AutoShape 38"/>
            <p:cNvCxnSpPr>
              <a:cxnSpLocks noChangeShapeType="1"/>
              <a:stCxn id="416775" idx="6"/>
              <a:endCxn id="416805" idx="2"/>
            </p:cNvCxnSpPr>
            <p:nvPr/>
          </p:nvCxnSpPr>
          <p:spPr bwMode="auto">
            <a:xfrm>
              <a:off x="4220" y="3172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6807" name="AutoShape 39"/>
            <p:cNvCxnSpPr>
              <a:cxnSpLocks noChangeShapeType="1"/>
              <a:stCxn id="416774" idx="6"/>
              <a:endCxn id="416804" idx="2"/>
            </p:cNvCxnSpPr>
            <p:nvPr/>
          </p:nvCxnSpPr>
          <p:spPr bwMode="auto">
            <a:xfrm flipV="1">
              <a:off x="4200" y="2007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6808" name="Text Box 40"/>
            <p:cNvSpPr txBox="1">
              <a:spLocks noChangeArrowheads="1"/>
            </p:cNvSpPr>
            <p:nvPr/>
          </p:nvSpPr>
          <p:spPr bwMode="auto">
            <a:xfrm>
              <a:off x="4848" y="2150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  <p:graphicFrame>
        <p:nvGraphicFramePr>
          <p:cNvPr id="416809" name="Object 41"/>
          <p:cNvGraphicFramePr>
            <a:graphicFrameLocks noChangeAspect="1"/>
          </p:cNvGraphicFramePr>
          <p:nvPr>
            <p:ph sz="quarter" idx="3"/>
          </p:nvPr>
        </p:nvGraphicFramePr>
        <p:xfrm>
          <a:off x="4191000" y="2743200"/>
          <a:ext cx="4191000" cy="2362200"/>
        </p:xfrm>
        <a:graphic>
          <a:graphicData uri="http://schemas.openxmlformats.org/presentationml/2006/ole">
            <p:oleObj spid="_x0000_s416809" name="Equation" r:id="rId3" imgW="2793960" imgH="1574640" progId="Equation.3">
              <p:embed/>
            </p:oleObj>
          </a:graphicData>
        </a:graphic>
      </p:graphicFrame>
      <p:sp>
        <p:nvSpPr>
          <p:cNvPr id="416810" name="Text Box 42"/>
          <p:cNvSpPr txBox="1">
            <a:spLocks noChangeArrowheads="1"/>
          </p:cNvSpPr>
          <p:nvPr/>
        </p:nvSpPr>
        <p:spPr bwMode="auto">
          <a:xfrm>
            <a:off x="4594225" y="5411788"/>
            <a:ext cx="29083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notice how </a:t>
            </a:r>
            <a:r>
              <a:rPr lang="en-US" b="1"/>
              <a:t>R</a:t>
            </a:r>
            <a:r>
              <a:rPr lang="en-US" b="1" baseline="-25000"/>
              <a:t>3</a:t>
            </a:r>
            <a:r>
              <a:rPr lang="en-US" b="1"/>
              <a:t> </a:t>
            </a:r>
            <a:r>
              <a:rPr lang="en-US"/>
              <a:t>controls </a:t>
            </a:r>
            <a:r>
              <a:rPr lang="en-US" b="1"/>
              <a:t>v</a:t>
            </a:r>
            <a:endParaRPr lang="en-US" b="1" baseline="-25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4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05F4C56-0226-42C5-8BB6-61A8FBBD399B}" type="slidenum">
              <a:rPr lang="en-US"/>
              <a:pPr lvl="1"/>
              <a:t>29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409700"/>
          </a:xfrm>
        </p:spPr>
        <p:txBody>
          <a:bodyPr/>
          <a:lstStyle/>
          <a:p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aphicFrame>
        <p:nvGraphicFramePr>
          <p:cNvPr id="417833" name="Object 41"/>
          <p:cNvGraphicFramePr>
            <a:graphicFrameLocks noChangeAspect="1"/>
          </p:cNvGraphicFramePr>
          <p:nvPr>
            <p:ph sz="quarter" idx="3"/>
          </p:nvPr>
        </p:nvGraphicFramePr>
        <p:xfrm>
          <a:off x="3886200" y="2887663"/>
          <a:ext cx="2362200" cy="2065337"/>
        </p:xfrm>
        <a:graphic>
          <a:graphicData uri="http://schemas.openxmlformats.org/presentationml/2006/ole">
            <p:oleObj spid="_x0000_s417833" name="Equation" r:id="rId3" imgW="1714320" imgH="1498320" progId="Equation.3">
              <p:embed/>
            </p:oleObj>
          </a:graphicData>
        </a:graphic>
      </p:graphicFrame>
      <p:grpSp>
        <p:nvGrpSpPr>
          <p:cNvPr id="417796" name="Group 4"/>
          <p:cNvGrpSpPr>
            <a:grpSpLocks/>
          </p:cNvGrpSpPr>
          <p:nvPr/>
        </p:nvGrpSpPr>
        <p:grpSpPr bwMode="auto">
          <a:xfrm>
            <a:off x="28575" y="2743200"/>
            <a:ext cx="3544888" cy="2352675"/>
            <a:chOff x="2813" y="1728"/>
            <a:chExt cx="2233" cy="1482"/>
          </a:xfrm>
        </p:grpSpPr>
        <p:sp>
          <p:nvSpPr>
            <p:cNvPr id="417797" name="Text Box 5"/>
            <p:cNvSpPr txBox="1">
              <a:spLocks noChangeArrowheads="1"/>
            </p:cNvSpPr>
            <p:nvPr/>
          </p:nvSpPr>
          <p:spPr bwMode="auto">
            <a:xfrm>
              <a:off x="3574" y="2614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7798" name="Oval 6"/>
            <p:cNvSpPr>
              <a:spLocks noChangeArrowheads="1"/>
            </p:cNvSpPr>
            <p:nvPr/>
          </p:nvSpPr>
          <p:spPr bwMode="auto">
            <a:xfrm>
              <a:off x="4117" y="19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799" name="Oval 7"/>
            <p:cNvSpPr>
              <a:spLocks noChangeArrowheads="1"/>
            </p:cNvSpPr>
            <p:nvPr/>
          </p:nvSpPr>
          <p:spPr bwMode="auto">
            <a:xfrm>
              <a:off x="4137" y="31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7800" name="AutoShape 8"/>
            <p:cNvCxnSpPr>
              <a:cxnSpLocks noChangeShapeType="1"/>
              <a:stCxn id="417799" idx="2"/>
              <a:endCxn id="417805" idx="4"/>
            </p:cNvCxnSpPr>
            <p:nvPr/>
          </p:nvCxnSpPr>
          <p:spPr bwMode="auto">
            <a:xfrm rot="10800000">
              <a:off x="3260" y="2736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7801" name="AutoShape 9"/>
            <p:cNvCxnSpPr>
              <a:cxnSpLocks noChangeShapeType="1"/>
              <a:stCxn id="417799" idx="0"/>
              <a:endCxn id="417811" idx="1"/>
            </p:cNvCxnSpPr>
            <p:nvPr/>
          </p:nvCxnSpPr>
          <p:spPr bwMode="auto">
            <a:xfrm flipH="1" flipV="1">
              <a:off x="4178" y="2763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7802" name="AutoShape 10"/>
            <p:cNvCxnSpPr>
              <a:cxnSpLocks noChangeShapeType="1"/>
              <a:stCxn id="417798" idx="4"/>
              <a:endCxn id="417809" idx="0"/>
            </p:cNvCxnSpPr>
            <p:nvPr/>
          </p:nvCxnSpPr>
          <p:spPr bwMode="auto">
            <a:xfrm>
              <a:off x="4159" y="2047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7803" name="Text Box 11"/>
            <p:cNvSpPr txBox="1">
              <a:spLocks noChangeArrowheads="1"/>
            </p:cNvSpPr>
            <p:nvPr/>
          </p:nvSpPr>
          <p:spPr bwMode="auto">
            <a:xfrm>
              <a:off x="4256" y="2355"/>
              <a:ext cx="54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r>
                <a:rPr lang="en-US" b="1"/>
                <a:t>|| 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sp>
          <p:nvSpPr>
            <p:cNvPr id="417804" name="Text Box 12"/>
            <p:cNvSpPr txBox="1">
              <a:spLocks noChangeArrowheads="1"/>
            </p:cNvSpPr>
            <p:nvPr/>
          </p:nvSpPr>
          <p:spPr bwMode="auto">
            <a:xfrm>
              <a:off x="2813" y="2474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7805" name="Oval 13"/>
            <p:cNvSpPr>
              <a:spLocks noChangeArrowheads="1"/>
            </p:cNvSpPr>
            <p:nvPr/>
          </p:nvSpPr>
          <p:spPr bwMode="auto">
            <a:xfrm>
              <a:off x="3094" y="24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06" name="Text Box 14"/>
            <p:cNvSpPr txBox="1">
              <a:spLocks noChangeArrowheads="1"/>
            </p:cNvSpPr>
            <p:nvPr/>
          </p:nvSpPr>
          <p:spPr bwMode="auto">
            <a:xfrm>
              <a:off x="3163" y="24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7807" name="Text Box 15"/>
            <p:cNvSpPr txBox="1">
              <a:spLocks noChangeArrowheads="1"/>
            </p:cNvSpPr>
            <p:nvPr/>
          </p:nvSpPr>
          <p:spPr bwMode="auto">
            <a:xfrm>
              <a:off x="3164" y="247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7808" name="Group 16"/>
            <p:cNvGrpSpPr>
              <a:grpSpLocks/>
            </p:cNvGrpSpPr>
            <p:nvPr/>
          </p:nvGrpSpPr>
          <p:grpSpPr bwMode="auto">
            <a:xfrm>
              <a:off x="4121" y="2547"/>
              <a:ext cx="111" cy="216"/>
              <a:chOff x="1207" y="2603"/>
              <a:chExt cx="111" cy="216"/>
            </a:xfrm>
          </p:grpSpPr>
          <p:sp>
            <p:nvSpPr>
              <p:cNvPr id="417809" name="Line 1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0" name="Line 1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1" name="Line 1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2" name="Line 2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3" name="Line 2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4" name="Line 2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5" name="Line 2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7816" name="Group 24"/>
            <p:cNvGrpSpPr>
              <a:grpSpLocks/>
            </p:cNvGrpSpPr>
            <p:nvPr/>
          </p:nvGrpSpPr>
          <p:grpSpPr bwMode="auto">
            <a:xfrm rot="-5400000">
              <a:off x="3656" y="1901"/>
              <a:ext cx="111" cy="216"/>
              <a:chOff x="1207" y="2603"/>
              <a:chExt cx="111" cy="216"/>
            </a:xfrm>
          </p:grpSpPr>
          <p:sp>
            <p:nvSpPr>
              <p:cNvPr id="417817" name="Line 25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8" name="Line 26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19" name="Line 27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20" name="Line 28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21" name="Line 29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22" name="Line 30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23" name="Line 31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7824" name="AutoShape 32"/>
            <p:cNvCxnSpPr>
              <a:cxnSpLocks noChangeShapeType="1"/>
              <a:stCxn id="417806" idx="0"/>
              <a:endCxn id="417817" idx="0"/>
            </p:cNvCxnSpPr>
            <p:nvPr/>
          </p:nvCxnSpPr>
          <p:spPr bwMode="auto">
            <a:xfrm rot="16200000">
              <a:off x="3239" y="2041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7825" name="AutoShape 33"/>
            <p:cNvCxnSpPr>
              <a:cxnSpLocks noChangeShapeType="1"/>
              <a:stCxn id="417798" idx="2"/>
              <a:endCxn id="417819" idx="1"/>
            </p:cNvCxnSpPr>
            <p:nvPr/>
          </p:nvCxnSpPr>
          <p:spPr bwMode="auto">
            <a:xfrm flipH="1" flipV="1">
              <a:off x="3821" y="2008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7826" name="Text Box 34"/>
            <p:cNvSpPr txBox="1">
              <a:spLocks noChangeArrowheads="1"/>
            </p:cNvSpPr>
            <p:nvPr/>
          </p:nvSpPr>
          <p:spPr bwMode="auto">
            <a:xfrm>
              <a:off x="3467" y="172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7827" name="Arc 35"/>
            <p:cNvSpPr>
              <a:spLocks/>
            </p:cNvSpPr>
            <p:nvPr/>
          </p:nvSpPr>
          <p:spPr bwMode="auto">
            <a:xfrm>
              <a:off x="3461" y="2247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28" name="Oval 36"/>
            <p:cNvSpPr>
              <a:spLocks noChangeArrowheads="1"/>
            </p:cNvSpPr>
            <p:nvPr/>
          </p:nvSpPr>
          <p:spPr bwMode="auto">
            <a:xfrm>
              <a:off x="4811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29" name="Oval 37"/>
            <p:cNvSpPr>
              <a:spLocks noChangeArrowheads="1"/>
            </p:cNvSpPr>
            <p:nvPr/>
          </p:nvSpPr>
          <p:spPr bwMode="auto">
            <a:xfrm>
              <a:off x="4834" y="313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7830" name="AutoShape 38"/>
            <p:cNvCxnSpPr>
              <a:cxnSpLocks noChangeShapeType="1"/>
              <a:stCxn id="417799" idx="6"/>
              <a:endCxn id="417829" idx="2"/>
            </p:cNvCxnSpPr>
            <p:nvPr/>
          </p:nvCxnSpPr>
          <p:spPr bwMode="auto">
            <a:xfrm>
              <a:off x="4220" y="3172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7831" name="AutoShape 39"/>
            <p:cNvCxnSpPr>
              <a:cxnSpLocks noChangeShapeType="1"/>
              <a:stCxn id="417798" idx="6"/>
              <a:endCxn id="417828" idx="2"/>
            </p:cNvCxnSpPr>
            <p:nvPr/>
          </p:nvCxnSpPr>
          <p:spPr bwMode="auto">
            <a:xfrm flipV="1">
              <a:off x="4200" y="2007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7832" name="Text Box 40"/>
            <p:cNvSpPr txBox="1">
              <a:spLocks noChangeArrowheads="1"/>
            </p:cNvSpPr>
            <p:nvPr/>
          </p:nvSpPr>
          <p:spPr bwMode="auto">
            <a:xfrm>
              <a:off x="4848" y="2150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  <p:sp>
        <p:nvSpPr>
          <p:cNvPr id="417834" name="Text Box 42"/>
          <p:cNvSpPr txBox="1">
            <a:spLocks noChangeArrowheads="1"/>
          </p:cNvSpPr>
          <p:nvPr/>
        </p:nvSpPr>
        <p:spPr bwMode="auto">
          <a:xfrm>
            <a:off x="4594225" y="5411788"/>
            <a:ext cx="29083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notice how </a:t>
            </a:r>
            <a:r>
              <a:rPr lang="en-US" b="1"/>
              <a:t>R</a:t>
            </a:r>
            <a:r>
              <a:rPr lang="en-US" b="1" baseline="-25000"/>
              <a:t>3</a:t>
            </a:r>
            <a:r>
              <a:rPr lang="en-US" b="1"/>
              <a:t> </a:t>
            </a:r>
            <a:r>
              <a:rPr lang="en-US"/>
              <a:t>controls </a:t>
            </a:r>
            <a:r>
              <a:rPr lang="en-US" b="1"/>
              <a:t>v</a:t>
            </a:r>
            <a:endParaRPr lang="en-US" b="1" baseline="-25000"/>
          </a:p>
        </p:txBody>
      </p:sp>
      <p:graphicFrame>
        <p:nvGraphicFramePr>
          <p:cNvPr id="417835" name="Object 43"/>
          <p:cNvGraphicFramePr>
            <a:graphicFrameLocks noChangeAspect="1"/>
          </p:cNvGraphicFramePr>
          <p:nvPr>
            <p:ph sz="quarter" idx="2"/>
          </p:nvPr>
        </p:nvGraphicFramePr>
        <p:xfrm>
          <a:off x="6477000" y="2892425"/>
          <a:ext cx="2514600" cy="2060575"/>
        </p:xfrm>
        <a:graphic>
          <a:graphicData uri="http://schemas.openxmlformats.org/presentationml/2006/ole">
            <p:oleObj spid="_x0000_s417835" name="Equation" r:id="rId4" imgW="1828800" imgH="149832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4D7E02BF-AB99-4E44-94CE-E348D902FACD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122912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z="4000"/>
              <a:t>Lecture 5 – Resistance &amp; Ohm’s Law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6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8216DA8-7967-457D-BA09-38BA272916F7}" type="slidenum">
              <a:rPr lang="en-US"/>
              <a:pPr lvl="1"/>
              <a:t>30</a:t>
            </a:fld>
            <a:endParaRPr 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409700"/>
          </a:xfrm>
        </p:spPr>
        <p:txBody>
          <a:bodyPr/>
          <a:lstStyle/>
          <a:p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aphicFrame>
        <p:nvGraphicFramePr>
          <p:cNvPr id="41882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724400" y="2805113"/>
          <a:ext cx="1600200" cy="882650"/>
        </p:xfrm>
        <a:graphic>
          <a:graphicData uri="http://schemas.openxmlformats.org/presentationml/2006/ole">
            <p:oleObj spid="_x0000_s418820" name="Equation" r:id="rId3" imgW="736560" imgH="406080" progId="Equation.3">
              <p:embed/>
            </p:oleObj>
          </a:graphicData>
        </a:graphic>
      </p:graphicFrame>
      <p:sp>
        <p:nvSpPr>
          <p:cNvPr id="418858" name="Text Box 42"/>
          <p:cNvSpPr txBox="1">
            <a:spLocks noChangeArrowheads="1"/>
          </p:cNvSpPr>
          <p:nvPr/>
        </p:nvSpPr>
        <p:spPr bwMode="auto">
          <a:xfrm>
            <a:off x="4594225" y="5411788"/>
            <a:ext cx="2908300" cy="379412"/>
          </a:xfrm>
          <a:prstGeom prst="rect">
            <a:avLst/>
          </a:prstGeom>
          <a:solidFill>
            <a:srgbClr val="8495A9">
              <a:alpha val="5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notice how </a:t>
            </a:r>
            <a:r>
              <a:rPr lang="en-US" b="1"/>
              <a:t>R</a:t>
            </a:r>
            <a:r>
              <a:rPr lang="en-US" b="1" baseline="-25000"/>
              <a:t>3</a:t>
            </a:r>
            <a:r>
              <a:rPr lang="en-US" b="1"/>
              <a:t> </a:t>
            </a:r>
            <a:r>
              <a:rPr lang="en-US"/>
              <a:t>controls </a:t>
            </a:r>
            <a:r>
              <a:rPr lang="en-US" b="1"/>
              <a:t>v</a:t>
            </a:r>
            <a:endParaRPr lang="en-US" b="1" baseline="-25000"/>
          </a:p>
        </p:txBody>
      </p:sp>
      <p:graphicFrame>
        <p:nvGraphicFramePr>
          <p:cNvPr id="418862" name="Object 46"/>
          <p:cNvGraphicFramePr>
            <a:graphicFrameLocks noChangeAspect="1"/>
          </p:cNvGraphicFramePr>
          <p:nvPr/>
        </p:nvGraphicFramePr>
        <p:xfrm>
          <a:off x="6586538" y="2805113"/>
          <a:ext cx="1830387" cy="2044700"/>
        </p:xfrm>
        <a:graphic>
          <a:graphicData uri="http://schemas.openxmlformats.org/presentationml/2006/ole">
            <p:oleObj spid="_x0000_s418862" name="Equation" r:id="rId4" imgW="977760" imgH="1091880" progId="Equation.3">
              <p:embed/>
            </p:oleObj>
          </a:graphicData>
        </a:graphic>
      </p:graphicFrame>
      <p:grpSp>
        <p:nvGrpSpPr>
          <p:cNvPr id="418864" name="Group 48"/>
          <p:cNvGrpSpPr>
            <a:grpSpLocks/>
          </p:cNvGrpSpPr>
          <p:nvPr/>
        </p:nvGrpSpPr>
        <p:grpSpPr bwMode="auto">
          <a:xfrm>
            <a:off x="28575" y="2743200"/>
            <a:ext cx="4221163" cy="2352675"/>
            <a:chOff x="114" y="1785"/>
            <a:chExt cx="2659" cy="1482"/>
          </a:xfrm>
        </p:grpSpPr>
        <p:sp>
          <p:nvSpPr>
            <p:cNvPr id="418865" name="Text Box 49"/>
            <p:cNvSpPr txBox="1">
              <a:spLocks noChangeArrowheads="1"/>
            </p:cNvSpPr>
            <p:nvPr/>
          </p:nvSpPr>
          <p:spPr bwMode="auto">
            <a:xfrm>
              <a:off x="875" y="267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8866" name="Oval 50"/>
            <p:cNvSpPr>
              <a:spLocks noChangeArrowheads="1"/>
            </p:cNvSpPr>
            <p:nvPr/>
          </p:nvSpPr>
          <p:spPr bwMode="auto">
            <a:xfrm>
              <a:off x="1418" y="2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867" name="Oval 51"/>
            <p:cNvSpPr>
              <a:spLocks noChangeArrowheads="1"/>
            </p:cNvSpPr>
            <p:nvPr/>
          </p:nvSpPr>
          <p:spPr bwMode="auto">
            <a:xfrm>
              <a:off x="1438" y="31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8868" name="AutoShape 52"/>
            <p:cNvCxnSpPr>
              <a:cxnSpLocks noChangeShapeType="1"/>
              <a:stCxn id="418867" idx="2"/>
              <a:endCxn id="418873" idx="4"/>
            </p:cNvCxnSpPr>
            <p:nvPr/>
          </p:nvCxnSpPr>
          <p:spPr bwMode="auto">
            <a:xfrm rot="10800000">
              <a:off x="561" y="2793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8869" name="AutoShape 53"/>
            <p:cNvCxnSpPr>
              <a:cxnSpLocks noChangeShapeType="1"/>
              <a:stCxn id="418867" idx="0"/>
              <a:endCxn id="418879" idx="1"/>
            </p:cNvCxnSpPr>
            <p:nvPr/>
          </p:nvCxnSpPr>
          <p:spPr bwMode="auto">
            <a:xfrm flipH="1" flipV="1">
              <a:off x="1479" y="2820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8870" name="AutoShape 54"/>
            <p:cNvCxnSpPr>
              <a:cxnSpLocks noChangeShapeType="1"/>
              <a:stCxn id="418866" idx="4"/>
              <a:endCxn id="418877" idx="0"/>
            </p:cNvCxnSpPr>
            <p:nvPr/>
          </p:nvCxnSpPr>
          <p:spPr bwMode="auto">
            <a:xfrm>
              <a:off x="1460" y="2104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8871" name="Text Box 55"/>
            <p:cNvSpPr txBox="1">
              <a:spLocks noChangeArrowheads="1"/>
            </p:cNvSpPr>
            <p:nvPr/>
          </p:nvSpPr>
          <p:spPr bwMode="auto">
            <a:xfrm>
              <a:off x="1184" y="241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18872" name="Text Box 56"/>
            <p:cNvSpPr txBox="1">
              <a:spLocks noChangeArrowheads="1"/>
            </p:cNvSpPr>
            <p:nvPr/>
          </p:nvSpPr>
          <p:spPr bwMode="auto">
            <a:xfrm>
              <a:off x="114" y="2531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8873" name="Oval 57"/>
            <p:cNvSpPr>
              <a:spLocks noChangeArrowheads="1"/>
            </p:cNvSpPr>
            <p:nvPr/>
          </p:nvSpPr>
          <p:spPr bwMode="auto">
            <a:xfrm>
              <a:off x="395" y="248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874" name="Text Box 58"/>
            <p:cNvSpPr txBox="1">
              <a:spLocks noChangeArrowheads="1"/>
            </p:cNvSpPr>
            <p:nvPr/>
          </p:nvSpPr>
          <p:spPr bwMode="auto">
            <a:xfrm>
              <a:off x="464" y="246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8875" name="Text Box 59"/>
            <p:cNvSpPr txBox="1">
              <a:spLocks noChangeArrowheads="1"/>
            </p:cNvSpPr>
            <p:nvPr/>
          </p:nvSpPr>
          <p:spPr bwMode="auto">
            <a:xfrm>
              <a:off x="465" y="252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8876" name="Group 60"/>
            <p:cNvGrpSpPr>
              <a:grpSpLocks/>
            </p:cNvGrpSpPr>
            <p:nvPr/>
          </p:nvGrpSpPr>
          <p:grpSpPr bwMode="auto">
            <a:xfrm>
              <a:off x="1422" y="2604"/>
              <a:ext cx="111" cy="216"/>
              <a:chOff x="1207" y="2603"/>
              <a:chExt cx="111" cy="216"/>
            </a:xfrm>
          </p:grpSpPr>
          <p:sp>
            <p:nvSpPr>
              <p:cNvPr id="418877" name="Line 61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78" name="Line 62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79" name="Line 63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0" name="Line 64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1" name="Line 65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2" name="Line 66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3" name="Line 67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8884" name="Group 68"/>
            <p:cNvGrpSpPr>
              <a:grpSpLocks/>
            </p:cNvGrpSpPr>
            <p:nvPr/>
          </p:nvGrpSpPr>
          <p:grpSpPr bwMode="auto">
            <a:xfrm>
              <a:off x="2112" y="2604"/>
              <a:ext cx="111" cy="216"/>
              <a:chOff x="1894" y="2603"/>
              <a:chExt cx="111" cy="216"/>
            </a:xfrm>
          </p:grpSpPr>
          <p:sp>
            <p:nvSpPr>
              <p:cNvPr id="418885" name="Line 69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6" name="Line 70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7" name="Line 71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8" name="Line 72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89" name="Line 73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0" name="Line 74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1" name="Line 75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8892" name="Text Box 76"/>
            <p:cNvSpPr txBox="1">
              <a:spLocks noChangeArrowheads="1"/>
            </p:cNvSpPr>
            <p:nvPr/>
          </p:nvSpPr>
          <p:spPr bwMode="auto">
            <a:xfrm>
              <a:off x="1867" y="241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418893" name="Group 77"/>
            <p:cNvGrpSpPr>
              <a:grpSpLocks/>
            </p:cNvGrpSpPr>
            <p:nvPr/>
          </p:nvGrpSpPr>
          <p:grpSpPr bwMode="auto">
            <a:xfrm rot="-5400000">
              <a:off x="957" y="1958"/>
              <a:ext cx="111" cy="216"/>
              <a:chOff x="1207" y="2603"/>
              <a:chExt cx="111" cy="216"/>
            </a:xfrm>
          </p:grpSpPr>
          <p:sp>
            <p:nvSpPr>
              <p:cNvPr id="418894" name="Line 78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5" name="Line 79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6" name="Line 80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7" name="Line 81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8" name="Line 82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99" name="Line 83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00" name="Line 84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8901" name="AutoShape 85"/>
            <p:cNvCxnSpPr>
              <a:cxnSpLocks noChangeShapeType="1"/>
              <a:stCxn id="418874" idx="0"/>
              <a:endCxn id="418894" idx="0"/>
            </p:cNvCxnSpPr>
            <p:nvPr/>
          </p:nvCxnSpPr>
          <p:spPr bwMode="auto">
            <a:xfrm rot="16200000">
              <a:off x="540" y="2098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8902" name="AutoShape 86"/>
            <p:cNvCxnSpPr>
              <a:cxnSpLocks noChangeShapeType="1"/>
              <a:stCxn id="418866" idx="2"/>
              <a:endCxn id="418896" idx="1"/>
            </p:cNvCxnSpPr>
            <p:nvPr/>
          </p:nvCxnSpPr>
          <p:spPr bwMode="auto">
            <a:xfrm flipH="1" flipV="1">
              <a:off x="1122" y="2065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8903" name="Text Box 87"/>
            <p:cNvSpPr txBox="1">
              <a:spLocks noChangeArrowheads="1"/>
            </p:cNvSpPr>
            <p:nvPr/>
          </p:nvSpPr>
          <p:spPr bwMode="auto">
            <a:xfrm>
              <a:off x="768" y="1785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8904" name="Arc 88"/>
            <p:cNvSpPr>
              <a:spLocks/>
            </p:cNvSpPr>
            <p:nvPr/>
          </p:nvSpPr>
          <p:spPr bwMode="auto">
            <a:xfrm>
              <a:off x="762" y="2304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905" name="Oval 89"/>
            <p:cNvSpPr>
              <a:spLocks noChangeArrowheads="1"/>
            </p:cNvSpPr>
            <p:nvPr/>
          </p:nvSpPr>
          <p:spPr bwMode="auto">
            <a:xfrm>
              <a:off x="2112" y="202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906" name="Oval 90"/>
            <p:cNvSpPr>
              <a:spLocks noChangeArrowheads="1"/>
            </p:cNvSpPr>
            <p:nvPr/>
          </p:nvSpPr>
          <p:spPr bwMode="auto">
            <a:xfrm>
              <a:off x="2135" y="31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8907" name="AutoShape 91"/>
            <p:cNvCxnSpPr>
              <a:cxnSpLocks noChangeShapeType="1"/>
              <a:stCxn id="418867" idx="6"/>
              <a:endCxn id="418906" idx="2"/>
            </p:cNvCxnSpPr>
            <p:nvPr/>
          </p:nvCxnSpPr>
          <p:spPr bwMode="auto">
            <a:xfrm>
              <a:off x="1521" y="3229"/>
              <a:ext cx="61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8908" name="AutoShape 92"/>
            <p:cNvCxnSpPr>
              <a:cxnSpLocks noChangeShapeType="1"/>
              <a:stCxn id="418866" idx="6"/>
              <a:endCxn id="418905" idx="2"/>
            </p:cNvCxnSpPr>
            <p:nvPr/>
          </p:nvCxnSpPr>
          <p:spPr bwMode="auto">
            <a:xfrm flipV="1">
              <a:off x="1501" y="2064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8909" name="AutoShape 93"/>
            <p:cNvCxnSpPr>
              <a:cxnSpLocks noChangeShapeType="1"/>
              <a:stCxn id="418906" idx="0"/>
              <a:endCxn id="418887" idx="1"/>
            </p:cNvCxnSpPr>
            <p:nvPr/>
          </p:nvCxnSpPr>
          <p:spPr bwMode="auto">
            <a:xfrm flipH="1" flipV="1">
              <a:off x="2169" y="2820"/>
              <a:ext cx="8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8910" name="AutoShape 94"/>
            <p:cNvCxnSpPr>
              <a:cxnSpLocks noChangeShapeType="1"/>
              <a:stCxn id="418905" idx="4"/>
              <a:endCxn id="418885" idx="0"/>
            </p:cNvCxnSpPr>
            <p:nvPr/>
          </p:nvCxnSpPr>
          <p:spPr bwMode="auto">
            <a:xfrm>
              <a:off x="2154" y="2102"/>
              <a:ext cx="6" cy="50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8911" name="Oval 95"/>
            <p:cNvSpPr>
              <a:spLocks noChangeArrowheads="1"/>
            </p:cNvSpPr>
            <p:nvPr/>
          </p:nvSpPr>
          <p:spPr bwMode="auto">
            <a:xfrm>
              <a:off x="2640" y="31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912" name="Oval 96"/>
            <p:cNvSpPr>
              <a:spLocks noChangeArrowheads="1"/>
            </p:cNvSpPr>
            <p:nvPr/>
          </p:nvSpPr>
          <p:spPr bwMode="auto">
            <a:xfrm>
              <a:off x="2640" y="202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8913" name="AutoShape 97"/>
            <p:cNvCxnSpPr>
              <a:cxnSpLocks noChangeShapeType="1"/>
              <a:stCxn id="418905" idx="6"/>
              <a:endCxn id="418912" idx="2"/>
            </p:cNvCxnSpPr>
            <p:nvPr/>
          </p:nvCxnSpPr>
          <p:spPr bwMode="auto">
            <a:xfrm>
              <a:off x="2195" y="2064"/>
              <a:ext cx="4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8914" name="AutoShape 98"/>
            <p:cNvCxnSpPr>
              <a:cxnSpLocks noChangeShapeType="1"/>
              <a:stCxn id="418906" idx="6"/>
              <a:endCxn id="418911" idx="2"/>
            </p:cNvCxnSpPr>
            <p:nvPr/>
          </p:nvCxnSpPr>
          <p:spPr bwMode="auto">
            <a:xfrm>
              <a:off x="2218" y="3229"/>
              <a:ext cx="42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8915" name="Text Box 99"/>
            <p:cNvSpPr txBox="1">
              <a:spLocks noChangeArrowheads="1"/>
            </p:cNvSpPr>
            <p:nvPr/>
          </p:nvSpPr>
          <p:spPr bwMode="auto">
            <a:xfrm>
              <a:off x="2575" y="2207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4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7BA4CCC-50F4-400D-83E0-CDBBF8E1E3E2}" type="slidenum">
              <a:rPr lang="en-US"/>
              <a:pPr lvl="1"/>
              <a:t>31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409700"/>
          </a:xfrm>
        </p:spPr>
        <p:txBody>
          <a:bodyPr/>
          <a:lstStyle/>
          <a:p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aphicFrame>
        <p:nvGraphicFramePr>
          <p:cNvPr id="41984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029200" y="3165475"/>
          <a:ext cx="3581400" cy="1968500"/>
        </p:xfrm>
        <a:graphic>
          <a:graphicData uri="http://schemas.openxmlformats.org/presentationml/2006/ole">
            <p:oleObj spid="_x0000_s419844" name="Equation" r:id="rId3" imgW="1663560" imgH="914400" progId="Equation.3">
              <p:embed/>
            </p:oleObj>
          </a:graphicData>
        </a:graphic>
      </p:graphicFrame>
      <p:grpSp>
        <p:nvGrpSpPr>
          <p:cNvPr id="419899" name="Group 59"/>
          <p:cNvGrpSpPr>
            <a:grpSpLocks/>
          </p:cNvGrpSpPr>
          <p:nvPr/>
        </p:nvGrpSpPr>
        <p:grpSpPr bwMode="auto">
          <a:xfrm>
            <a:off x="28575" y="2743200"/>
            <a:ext cx="4221163" cy="2352675"/>
            <a:chOff x="18" y="1728"/>
            <a:chExt cx="2659" cy="1482"/>
          </a:xfrm>
        </p:grpSpPr>
        <p:sp>
          <p:nvSpPr>
            <p:cNvPr id="419848" name="Text Box 8"/>
            <p:cNvSpPr txBox="1">
              <a:spLocks noChangeArrowheads="1"/>
            </p:cNvSpPr>
            <p:nvPr/>
          </p:nvSpPr>
          <p:spPr bwMode="auto">
            <a:xfrm>
              <a:off x="779" y="2614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i="1" baseline="-25000"/>
                <a:t>s</a:t>
              </a:r>
            </a:p>
          </p:txBody>
        </p:sp>
        <p:sp>
          <p:nvSpPr>
            <p:cNvPr id="419849" name="Oval 9"/>
            <p:cNvSpPr>
              <a:spLocks noChangeArrowheads="1"/>
            </p:cNvSpPr>
            <p:nvPr/>
          </p:nvSpPr>
          <p:spPr bwMode="auto">
            <a:xfrm>
              <a:off x="1322" y="19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0" name="Oval 10"/>
            <p:cNvSpPr>
              <a:spLocks noChangeArrowheads="1"/>
            </p:cNvSpPr>
            <p:nvPr/>
          </p:nvSpPr>
          <p:spPr bwMode="auto">
            <a:xfrm>
              <a:off x="1342" y="31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851" name="AutoShape 11"/>
            <p:cNvCxnSpPr>
              <a:cxnSpLocks noChangeShapeType="1"/>
              <a:stCxn id="419850" idx="2"/>
              <a:endCxn id="419856" idx="4"/>
            </p:cNvCxnSpPr>
            <p:nvPr/>
          </p:nvCxnSpPr>
          <p:spPr bwMode="auto">
            <a:xfrm rot="10800000">
              <a:off x="465" y="2736"/>
              <a:ext cx="877" cy="43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9852" name="AutoShape 12"/>
            <p:cNvCxnSpPr>
              <a:cxnSpLocks noChangeShapeType="1"/>
              <a:stCxn id="419850" idx="0"/>
              <a:endCxn id="419862" idx="1"/>
            </p:cNvCxnSpPr>
            <p:nvPr/>
          </p:nvCxnSpPr>
          <p:spPr bwMode="auto">
            <a:xfrm flipH="1" flipV="1">
              <a:off x="1383" y="2763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9853" name="AutoShape 13"/>
            <p:cNvCxnSpPr>
              <a:cxnSpLocks noChangeShapeType="1"/>
              <a:stCxn id="419849" idx="4"/>
              <a:endCxn id="419860" idx="0"/>
            </p:cNvCxnSpPr>
            <p:nvPr/>
          </p:nvCxnSpPr>
          <p:spPr bwMode="auto">
            <a:xfrm>
              <a:off x="1364" y="2047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9854" name="Text Box 14"/>
            <p:cNvSpPr txBox="1">
              <a:spLocks noChangeArrowheads="1"/>
            </p:cNvSpPr>
            <p:nvPr/>
          </p:nvSpPr>
          <p:spPr bwMode="auto">
            <a:xfrm>
              <a:off x="1088" y="235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19855" name="Text Box 15"/>
            <p:cNvSpPr txBox="1">
              <a:spLocks noChangeArrowheads="1"/>
            </p:cNvSpPr>
            <p:nvPr/>
          </p:nvSpPr>
          <p:spPr bwMode="auto">
            <a:xfrm>
              <a:off x="18" y="2474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9856" name="Oval 16"/>
            <p:cNvSpPr>
              <a:spLocks noChangeArrowheads="1"/>
            </p:cNvSpPr>
            <p:nvPr/>
          </p:nvSpPr>
          <p:spPr bwMode="auto">
            <a:xfrm>
              <a:off x="299" y="24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57" name="Text Box 17"/>
            <p:cNvSpPr txBox="1">
              <a:spLocks noChangeArrowheads="1"/>
            </p:cNvSpPr>
            <p:nvPr/>
          </p:nvSpPr>
          <p:spPr bwMode="auto">
            <a:xfrm>
              <a:off x="368" y="24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419858" name="Text Box 18"/>
            <p:cNvSpPr txBox="1">
              <a:spLocks noChangeArrowheads="1"/>
            </p:cNvSpPr>
            <p:nvPr/>
          </p:nvSpPr>
          <p:spPr bwMode="auto">
            <a:xfrm>
              <a:off x="369" y="247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  <p:grpSp>
          <p:nvGrpSpPr>
            <p:cNvPr id="419859" name="Group 19"/>
            <p:cNvGrpSpPr>
              <a:grpSpLocks/>
            </p:cNvGrpSpPr>
            <p:nvPr/>
          </p:nvGrpSpPr>
          <p:grpSpPr bwMode="auto">
            <a:xfrm>
              <a:off x="1326" y="2547"/>
              <a:ext cx="111" cy="216"/>
              <a:chOff x="1207" y="2603"/>
              <a:chExt cx="111" cy="216"/>
            </a:xfrm>
          </p:grpSpPr>
          <p:sp>
            <p:nvSpPr>
              <p:cNvPr id="419860" name="Line 20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1" name="Line 21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2" name="Line 22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3" name="Line 23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4" name="Line 24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5" name="Line 25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6" name="Line 26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76" name="Group 36"/>
            <p:cNvGrpSpPr>
              <a:grpSpLocks/>
            </p:cNvGrpSpPr>
            <p:nvPr/>
          </p:nvGrpSpPr>
          <p:grpSpPr bwMode="auto">
            <a:xfrm rot="-5400000">
              <a:off x="861" y="1901"/>
              <a:ext cx="111" cy="216"/>
              <a:chOff x="1207" y="2603"/>
              <a:chExt cx="111" cy="216"/>
            </a:xfrm>
          </p:grpSpPr>
          <p:sp>
            <p:nvSpPr>
              <p:cNvPr id="419877" name="Line 3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8" name="Line 3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9" name="Line 3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0" name="Line 4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1" name="Line 4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2" name="Line 4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3" name="Line 4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9884" name="AutoShape 44"/>
            <p:cNvCxnSpPr>
              <a:cxnSpLocks noChangeShapeType="1"/>
              <a:stCxn id="419857" idx="0"/>
              <a:endCxn id="419877" idx="0"/>
            </p:cNvCxnSpPr>
            <p:nvPr/>
          </p:nvCxnSpPr>
          <p:spPr bwMode="auto">
            <a:xfrm rot="16200000">
              <a:off x="444" y="2041"/>
              <a:ext cx="390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cxnSp>
          <p:nvCxnSpPr>
            <p:cNvPr id="419885" name="AutoShape 45"/>
            <p:cNvCxnSpPr>
              <a:cxnSpLocks noChangeShapeType="1"/>
              <a:stCxn id="419849" idx="2"/>
              <a:endCxn id="419879" idx="1"/>
            </p:cNvCxnSpPr>
            <p:nvPr/>
          </p:nvCxnSpPr>
          <p:spPr bwMode="auto">
            <a:xfrm flipH="1" flipV="1">
              <a:off x="1026" y="2008"/>
              <a:ext cx="29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9886" name="Text Box 46"/>
            <p:cNvSpPr txBox="1">
              <a:spLocks noChangeArrowheads="1"/>
            </p:cNvSpPr>
            <p:nvPr/>
          </p:nvSpPr>
          <p:spPr bwMode="auto">
            <a:xfrm>
              <a:off x="672" y="172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 </a:t>
              </a:r>
              <a:r>
                <a:rPr lang="en-US" b="1"/>
                <a:t>–</a:t>
              </a:r>
            </a:p>
          </p:txBody>
        </p:sp>
        <p:sp>
          <p:nvSpPr>
            <p:cNvPr id="419887" name="Arc 47"/>
            <p:cNvSpPr>
              <a:spLocks/>
            </p:cNvSpPr>
            <p:nvPr/>
          </p:nvSpPr>
          <p:spPr bwMode="auto">
            <a:xfrm>
              <a:off x="666" y="2247"/>
              <a:ext cx="478" cy="719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8459 w 43200"/>
                <a:gd name="T3" fmla="*/ 4457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88" name="Oval 48"/>
            <p:cNvSpPr>
              <a:spLocks noChangeArrowheads="1"/>
            </p:cNvSpPr>
            <p:nvPr/>
          </p:nvSpPr>
          <p:spPr bwMode="auto">
            <a:xfrm>
              <a:off x="2016" y="196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89" name="Oval 49"/>
            <p:cNvSpPr>
              <a:spLocks noChangeArrowheads="1"/>
            </p:cNvSpPr>
            <p:nvPr/>
          </p:nvSpPr>
          <p:spPr bwMode="auto">
            <a:xfrm>
              <a:off x="2016" y="31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890" name="AutoShape 50"/>
            <p:cNvCxnSpPr>
              <a:cxnSpLocks noChangeShapeType="1"/>
              <a:stCxn id="419850" idx="6"/>
              <a:endCxn id="419889" idx="2"/>
            </p:cNvCxnSpPr>
            <p:nvPr/>
          </p:nvCxnSpPr>
          <p:spPr bwMode="auto">
            <a:xfrm>
              <a:off x="1425" y="3172"/>
              <a:ext cx="59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9891" name="AutoShape 51"/>
            <p:cNvCxnSpPr>
              <a:cxnSpLocks noChangeShapeType="1"/>
              <a:stCxn id="419849" idx="6"/>
              <a:endCxn id="419888" idx="2"/>
            </p:cNvCxnSpPr>
            <p:nvPr/>
          </p:nvCxnSpPr>
          <p:spPr bwMode="auto">
            <a:xfrm flipV="1">
              <a:off x="1405" y="2007"/>
              <a:ext cx="61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9893" name="AutoShape 53"/>
            <p:cNvCxnSpPr>
              <a:cxnSpLocks noChangeShapeType="1"/>
              <a:stCxn id="419888" idx="4"/>
              <a:endCxn id="419889" idx="0"/>
            </p:cNvCxnSpPr>
            <p:nvPr/>
          </p:nvCxnSpPr>
          <p:spPr bwMode="auto">
            <a:xfrm>
              <a:off x="2058" y="2045"/>
              <a:ext cx="0" cy="10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9894" name="Oval 54"/>
            <p:cNvSpPr>
              <a:spLocks noChangeArrowheads="1"/>
            </p:cNvSpPr>
            <p:nvPr/>
          </p:nvSpPr>
          <p:spPr bwMode="auto">
            <a:xfrm>
              <a:off x="2544" y="313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95" name="Oval 55"/>
            <p:cNvSpPr>
              <a:spLocks noChangeArrowheads="1"/>
            </p:cNvSpPr>
            <p:nvPr/>
          </p:nvSpPr>
          <p:spPr bwMode="auto">
            <a:xfrm>
              <a:off x="2544" y="196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896" name="AutoShape 56"/>
            <p:cNvCxnSpPr>
              <a:cxnSpLocks noChangeShapeType="1"/>
              <a:stCxn id="419888" idx="6"/>
              <a:endCxn id="419895" idx="2"/>
            </p:cNvCxnSpPr>
            <p:nvPr/>
          </p:nvCxnSpPr>
          <p:spPr bwMode="auto">
            <a:xfrm>
              <a:off x="2099" y="2007"/>
              <a:ext cx="4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419897" name="AutoShape 57"/>
            <p:cNvCxnSpPr>
              <a:cxnSpLocks noChangeShapeType="1"/>
              <a:stCxn id="419889" idx="6"/>
              <a:endCxn id="419894" idx="2"/>
            </p:cNvCxnSpPr>
            <p:nvPr/>
          </p:nvCxnSpPr>
          <p:spPr bwMode="auto">
            <a:xfrm>
              <a:off x="2099" y="3172"/>
              <a:ext cx="44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419898" name="Text Box 58"/>
            <p:cNvSpPr txBox="1">
              <a:spLocks noChangeArrowheads="1"/>
            </p:cNvSpPr>
            <p:nvPr/>
          </p:nvSpPr>
          <p:spPr bwMode="auto">
            <a:xfrm>
              <a:off x="2479" y="2150"/>
              <a:ext cx="198" cy="86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endParaRPr lang="en-US" b="1"/>
            </a:p>
            <a:p>
              <a:r>
                <a:rPr lang="en-US" b="1"/>
                <a:t>v</a:t>
              </a:r>
            </a:p>
            <a:p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4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EA96471-9D79-4F52-A947-E6229EC81723}" type="slidenum">
              <a:rPr lang="en-US"/>
              <a:pPr lvl="1"/>
              <a:t>32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Resistors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409700"/>
          </a:xfrm>
        </p:spPr>
        <p:txBody>
          <a:bodyPr/>
          <a:lstStyle/>
          <a:p>
            <a:r>
              <a:rPr lang="en-US" sz="2800" b="1" u="sng"/>
              <a:t>Example3</a:t>
            </a:r>
            <a:r>
              <a:rPr lang="en-US" sz="2800"/>
              <a:t>: find </a:t>
            </a:r>
            <a:r>
              <a:rPr lang="en-US" sz="2800" b="1"/>
              <a:t>v</a:t>
            </a:r>
          </a:p>
          <a:p>
            <a:pPr lvl="1"/>
            <a:r>
              <a:rPr lang="en-US" sz="2400" b="1"/>
              <a:t>v</a:t>
            </a:r>
            <a:r>
              <a:rPr lang="en-US" sz="2400" b="1" baseline="-25000"/>
              <a:t>s</a:t>
            </a:r>
            <a:r>
              <a:rPr lang="en-US" sz="2400" b="1"/>
              <a:t> </a:t>
            </a:r>
            <a:r>
              <a:rPr lang="en-US" sz="2400"/>
              <a:t>= 5V, </a:t>
            </a:r>
            <a:r>
              <a:rPr lang="en-US" sz="2400" b="1"/>
              <a:t>R</a:t>
            </a:r>
            <a:r>
              <a:rPr lang="en-US" sz="2400" b="1" baseline="-25000"/>
              <a:t>1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, </a:t>
            </a:r>
            <a:r>
              <a:rPr lang="en-US" sz="2400" b="1"/>
              <a:t>R</a:t>
            </a:r>
            <a:r>
              <a:rPr lang="en-US" sz="2400" b="1" baseline="-25000"/>
              <a:t>2</a:t>
            </a:r>
            <a:r>
              <a:rPr lang="en-US" sz="2400"/>
              <a:t> = 1k</a:t>
            </a:r>
            <a:r>
              <a:rPr lang="el-GR" sz="2400">
                <a:cs typeface="Times New Roman" pitchFamily="18" charset="0"/>
              </a:rPr>
              <a:t>Ω</a:t>
            </a:r>
            <a:endParaRPr lang="en-US" sz="2400" b="1"/>
          </a:p>
        </p:txBody>
      </p:sp>
      <p:graphicFrame>
        <p:nvGraphicFramePr>
          <p:cNvPr id="420870" name="Object 6"/>
          <p:cNvGraphicFramePr>
            <a:graphicFrameLocks noChangeAspect="1"/>
          </p:cNvGraphicFramePr>
          <p:nvPr/>
        </p:nvGraphicFramePr>
        <p:xfrm>
          <a:off x="5191125" y="2854325"/>
          <a:ext cx="3724275" cy="2708275"/>
        </p:xfrm>
        <a:graphic>
          <a:graphicData uri="http://schemas.openxmlformats.org/presentationml/2006/ole">
            <p:oleObj spid="_x0000_s420870" name="Equation" r:id="rId3" imgW="1815840" imgH="1320480" progId="Equation.3">
              <p:embed/>
            </p:oleObj>
          </a:graphicData>
        </a:graphic>
      </p:graphicFrame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1241425" y="4173538"/>
            <a:ext cx="30638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s</a:t>
            </a:r>
          </a:p>
        </p:txBody>
      </p:sp>
      <p:sp>
        <p:nvSpPr>
          <p:cNvPr id="420873" name="Oval 9"/>
          <p:cNvSpPr>
            <a:spLocks noChangeArrowheads="1"/>
          </p:cNvSpPr>
          <p:nvPr/>
        </p:nvSpPr>
        <p:spPr bwMode="auto">
          <a:xfrm>
            <a:off x="2098675" y="31273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74" name="Oval 10"/>
          <p:cNvSpPr>
            <a:spLocks noChangeArrowheads="1"/>
          </p:cNvSpPr>
          <p:nvPr/>
        </p:nvSpPr>
        <p:spPr bwMode="auto">
          <a:xfrm>
            <a:off x="2130425" y="49736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875" name="AutoShape 11"/>
          <p:cNvCxnSpPr>
            <a:cxnSpLocks noChangeShapeType="1"/>
            <a:stCxn id="420874" idx="2"/>
            <a:endCxn id="420880" idx="4"/>
          </p:cNvCxnSpPr>
          <p:nvPr/>
        </p:nvCxnSpPr>
        <p:spPr bwMode="auto">
          <a:xfrm rot="10800000">
            <a:off x="738188" y="4343400"/>
            <a:ext cx="1392237" cy="6921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420876" name="AutoShape 12"/>
          <p:cNvCxnSpPr>
            <a:cxnSpLocks noChangeShapeType="1"/>
            <a:stCxn id="420874" idx="0"/>
            <a:endCxn id="420886" idx="1"/>
          </p:cNvCxnSpPr>
          <p:nvPr/>
        </p:nvCxnSpPr>
        <p:spPr bwMode="auto">
          <a:xfrm flipH="1" flipV="1">
            <a:off x="2195513" y="4386263"/>
            <a:ext cx="1587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420877" name="AutoShape 13"/>
          <p:cNvCxnSpPr>
            <a:cxnSpLocks noChangeShapeType="1"/>
            <a:stCxn id="420873" idx="4"/>
            <a:endCxn id="420884" idx="0"/>
          </p:cNvCxnSpPr>
          <p:nvPr/>
        </p:nvCxnSpPr>
        <p:spPr bwMode="auto">
          <a:xfrm>
            <a:off x="2165350" y="3249613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420878" name="Text Box 14"/>
          <p:cNvSpPr txBox="1">
            <a:spLocks noChangeArrowheads="1"/>
          </p:cNvSpPr>
          <p:nvPr/>
        </p:nvSpPr>
        <p:spPr bwMode="auto">
          <a:xfrm>
            <a:off x="1727200" y="3665538"/>
            <a:ext cx="425450" cy="109696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r>
              <a:rPr lang="en-US" sz="2400"/>
              <a:t>–</a:t>
            </a:r>
          </a:p>
        </p:txBody>
      </p:sp>
      <p:sp>
        <p:nvSpPr>
          <p:cNvPr id="420879" name="Text Box 15"/>
          <p:cNvSpPr txBox="1">
            <a:spLocks noChangeArrowheads="1"/>
          </p:cNvSpPr>
          <p:nvPr/>
        </p:nvSpPr>
        <p:spPr bwMode="auto">
          <a:xfrm>
            <a:off x="36513" y="3951288"/>
            <a:ext cx="3571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s</a:t>
            </a:r>
          </a:p>
        </p:txBody>
      </p:sp>
      <p:sp>
        <p:nvSpPr>
          <p:cNvPr id="420880" name="Oval 16"/>
          <p:cNvSpPr>
            <a:spLocks noChangeArrowheads="1"/>
          </p:cNvSpPr>
          <p:nvPr/>
        </p:nvSpPr>
        <p:spPr bwMode="auto">
          <a:xfrm>
            <a:off x="474663" y="3851275"/>
            <a:ext cx="527050" cy="4921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563563" y="3749675"/>
            <a:ext cx="3556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+</a:t>
            </a:r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566738" y="384810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_</a:t>
            </a:r>
          </a:p>
        </p:txBody>
      </p:sp>
      <p:grpSp>
        <p:nvGrpSpPr>
          <p:cNvPr id="420883" name="Group 19"/>
          <p:cNvGrpSpPr>
            <a:grpSpLocks/>
          </p:cNvGrpSpPr>
          <p:nvPr/>
        </p:nvGrpSpPr>
        <p:grpSpPr bwMode="auto">
          <a:xfrm>
            <a:off x="2105025" y="4043363"/>
            <a:ext cx="176213" cy="342900"/>
            <a:chOff x="1207" y="2603"/>
            <a:chExt cx="111" cy="216"/>
          </a:xfrm>
        </p:grpSpPr>
        <p:sp>
          <p:nvSpPr>
            <p:cNvPr id="420884" name="Line 20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885" name="Line 21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886" name="Line 22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887" name="Line 23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888" name="Line 24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889" name="Line 25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890" name="Line 26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0900" name="Group 36"/>
          <p:cNvGrpSpPr>
            <a:grpSpLocks/>
          </p:cNvGrpSpPr>
          <p:nvPr/>
        </p:nvGrpSpPr>
        <p:grpSpPr bwMode="auto">
          <a:xfrm rot="-5400000">
            <a:off x="1367632" y="3017044"/>
            <a:ext cx="176212" cy="342900"/>
            <a:chOff x="1207" y="2603"/>
            <a:chExt cx="111" cy="216"/>
          </a:xfrm>
        </p:grpSpPr>
        <p:sp>
          <p:nvSpPr>
            <p:cNvPr id="420901" name="Line 37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902" name="Line 38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903" name="Line 39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904" name="Line 40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905" name="Line 41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906" name="Line 42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0907" name="Line 43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20908" name="AutoShape 44"/>
          <p:cNvCxnSpPr>
            <a:cxnSpLocks noChangeShapeType="1"/>
            <a:stCxn id="420881" idx="0"/>
            <a:endCxn id="420901" idx="0"/>
          </p:cNvCxnSpPr>
          <p:nvPr/>
        </p:nvCxnSpPr>
        <p:spPr bwMode="auto">
          <a:xfrm rot="16200000">
            <a:off x="704056" y="3240882"/>
            <a:ext cx="619125" cy="5445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420909" name="AutoShape 45"/>
          <p:cNvCxnSpPr>
            <a:cxnSpLocks noChangeShapeType="1"/>
            <a:stCxn id="420873" idx="2"/>
            <a:endCxn id="420903" idx="1"/>
          </p:cNvCxnSpPr>
          <p:nvPr/>
        </p:nvCxnSpPr>
        <p:spPr bwMode="auto">
          <a:xfrm flipH="1" flipV="1">
            <a:off x="1628775" y="3187700"/>
            <a:ext cx="46990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420910" name="Text Box 46"/>
          <p:cNvSpPr txBox="1">
            <a:spLocks noChangeArrowheads="1"/>
          </p:cNvSpPr>
          <p:nvPr/>
        </p:nvSpPr>
        <p:spPr bwMode="auto">
          <a:xfrm>
            <a:off x="1058863" y="2743200"/>
            <a:ext cx="7826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 </a:t>
            </a:r>
            <a:r>
              <a:rPr lang="en-US" b="1"/>
              <a:t>R</a:t>
            </a:r>
            <a:r>
              <a:rPr lang="en-US" b="1" baseline="-25000"/>
              <a:t>1</a:t>
            </a:r>
            <a:r>
              <a:rPr lang="en-US"/>
              <a:t> –</a:t>
            </a:r>
          </a:p>
        </p:txBody>
      </p:sp>
      <p:sp>
        <p:nvSpPr>
          <p:cNvPr id="420911" name="Arc 47"/>
          <p:cNvSpPr>
            <a:spLocks/>
          </p:cNvSpPr>
          <p:nvPr/>
        </p:nvSpPr>
        <p:spPr bwMode="auto">
          <a:xfrm>
            <a:off x="1057275" y="3567113"/>
            <a:ext cx="758825" cy="11414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8459 w 43200"/>
              <a:gd name="T3" fmla="*/ 4457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4881"/>
                  <a:pt x="3126" y="8544"/>
                  <a:pt x="8459" y="445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4881"/>
                  <a:pt x="3126" y="8544"/>
                  <a:pt x="8459" y="445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912" name="Oval 48"/>
          <p:cNvSpPr>
            <a:spLocks noChangeArrowheads="1"/>
          </p:cNvSpPr>
          <p:nvPr/>
        </p:nvSpPr>
        <p:spPr bwMode="auto">
          <a:xfrm>
            <a:off x="3963988" y="31242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913" name="Oval 49"/>
          <p:cNvSpPr>
            <a:spLocks noChangeArrowheads="1"/>
          </p:cNvSpPr>
          <p:nvPr/>
        </p:nvSpPr>
        <p:spPr bwMode="auto">
          <a:xfrm>
            <a:off x="4000500" y="4973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914" name="AutoShape 50"/>
          <p:cNvCxnSpPr>
            <a:cxnSpLocks noChangeShapeType="1"/>
            <a:stCxn id="420874" idx="6"/>
            <a:endCxn id="420913" idx="2"/>
          </p:cNvCxnSpPr>
          <p:nvPr/>
        </p:nvCxnSpPr>
        <p:spPr bwMode="auto">
          <a:xfrm>
            <a:off x="2262188" y="5035550"/>
            <a:ext cx="17383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420915" name="AutoShape 51"/>
          <p:cNvCxnSpPr>
            <a:cxnSpLocks noChangeShapeType="1"/>
            <a:stCxn id="420873" idx="6"/>
            <a:endCxn id="420912" idx="2"/>
          </p:cNvCxnSpPr>
          <p:nvPr/>
        </p:nvCxnSpPr>
        <p:spPr bwMode="auto">
          <a:xfrm flipV="1">
            <a:off x="2230438" y="3186113"/>
            <a:ext cx="173355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420922" name="Text Box 58"/>
          <p:cNvSpPr txBox="1">
            <a:spLocks noChangeArrowheads="1"/>
          </p:cNvSpPr>
          <p:nvPr/>
        </p:nvSpPr>
        <p:spPr bwMode="auto">
          <a:xfrm>
            <a:off x="3878263" y="3413125"/>
            <a:ext cx="312737" cy="146526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endParaRPr lang="en-US"/>
          </a:p>
          <a:p>
            <a:r>
              <a:rPr lang="en-US" b="1"/>
              <a:t>v</a:t>
            </a:r>
          </a:p>
          <a:p>
            <a:endParaRPr lang="en-US"/>
          </a:p>
          <a:p>
            <a:r>
              <a:rPr lang="en-US"/>
              <a:t>–</a:t>
            </a:r>
          </a:p>
        </p:txBody>
      </p:sp>
      <p:sp>
        <p:nvSpPr>
          <p:cNvPr id="420925" name="Oval 61"/>
          <p:cNvSpPr>
            <a:spLocks noChangeArrowheads="1"/>
          </p:cNvSpPr>
          <p:nvPr/>
        </p:nvSpPr>
        <p:spPr bwMode="auto">
          <a:xfrm>
            <a:off x="3068638" y="31242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926" name="Oval 62"/>
          <p:cNvSpPr>
            <a:spLocks noChangeArrowheads="1"/>
          </p:cNvSpPr>
          <p:nvPr/>
        </p:nvSpPr>
        <p:spPr bwMode="auto">
          <a:xfrm>
            <a:off x="3068638" y="49736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927" name="Oval 63"/>
          <p:cNvSpPr>
            <a:spLocks noChangeArrowheads="1"/>
          </p:cNvSpPr>
          <p:nvPr/>
        </p:nvSpPr>
        <p:spPr bwMode="auto">
          <a:xfrm>
            <a:off x="3068638" y="454025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928" name="AutoShape 64"/>
          <p:cNvCxnSpPr>
            <a:cxnSpLocks noChangeShapeType="1"/>
            <a:stCxn id="420926" idx="0"/>
            <a:endCxn id="420927" idx="4"/>
          </p:cNvCxnSpPr>
          <p:nvPr/>
        </p:nvCxnSpPr>
        <p:spPr bwMode="auto">
          <a:xfrm flipV="1">
            <a:off x="3135313" y="4662488"/>
            <a:ext cx="0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420929" name="Oval 65"/>
          <p:cNvSpPr>
            <a:spLocks noChangeArrowheads="1"/>
          </p:cNvSpPr>
          <p:nvPr/>
        </p:nvSpPr>
        <p:spPr bwMode="auto">
          <a:xfrm>
            <a:off x="3068638" y="36576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930" name="AutoShape 66"/>
          <p:cNvCxnSpPr>
            <a:cxnSpLocks noChangeShapeType="1"/>
            <a:stCxn id="420925" idx="4"/>
            <a:endCxn id="420929" idx="0"/>
          </p:cNvCxnSpPr>
          <p:nvPr/>
        </p:nvCxnSpPr>
        <p:spPr bwMode="auto">
          <a:xfrm>
            <a:off x="3135313" y="3246438"/>
            <a:ext cx="0" cy="4111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1CF0BC98-4919-4AE2-BE82-E9502E8139D9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and Short Circuits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076700"/>
          </a:xfrm>
        </p:spPr>
        <p:txBody>
          <a:bodyPr/>
          <a:lstStyle/>
          <a:p>
            <a:r>
              <a:rPr lang="en-US" b="1" u="sng"/>
              <a:t>Short circuit</a:t>
            </a:r>
            <a:r>
              <a:rPr lang="en-US"/>
              <a:t>: a circuit element across which the voltage is zero regardless of the current flowing through it</a:t>
            </a:r>
          </a:p>
          <a:p>
            <a:pPr lvl="1"/>
            <a:r>
              <a:rPr lang="en-US"/>
              <a:t>Resistance approaches zero</a:t>
            </a:r>
          </a:p>
          <a:p>
            <a:pPr lvl="1"/>
            <a:r>
              <a:rPr lang="en-US"/>
              <a:t>Flow of current is unimpeded</a:t>
            </a:r>
          </a:p>
          <a:p>
            <a:pPr lvl="1"/>
            <a:r>
              <a:rPr lang="en-US" u="sng"/>
              <a:t>ex</a:t>
            </a:r>
            <a:r>
              <a:rPr lang="en-US"/>
              <a:t>: an ideal wire</a:t>
            </a:r>
          </a:p>
          <a:p>
            <a:pPr lvl="2"/>
            <a:r>
              <a:rPr lang="en-US"/>
              <a:t>In reality there is a small resistance</a:t>
            </a:r>
          </a:p>
          <a:p>
            <a:endParaRPr lang="en-US"/>
          </a:p>
        </p:txBody>
      </p:sp>
      <p:grpSp>
        <p:nvGrpSpPr>
          <p:cNvPr id="379935" name="Group 31"/>
          <p:cNvGrpSpPr>
            <a:grpSpLocks/>
          </p:cNvGrpSpPr>
          <p:nvPr/>
        </p:nvGrpSpPr>
        <p:grpSpPr bwMode="auto">
          <a:xfrm>
            <a:off x="6837363" y="4149725"/>
            <a:ext cx="2078037" cy="1870075"/>
            <a:chOff x="4080" y="2134"/>
            <a:chExt cx="1309" cy="1178"/>
          </a:xfrm>
        </p:grpSpPr>
        <p:grpSp>
          <p:nvGrpSpPr>
            <p:cNvPr id="379931" name="Group 27"/>
            <p:cNvGrpSpPr>
              <a:grpSpLocks/>
            </p:cNvGrpSpPr>
            <p:nvPr/>
          </p:nvGrpSpPr>
          <p:grpSpPr bwMode="auto">
            <a:xfrm>
              <a:off x="4128" y="2134"/>
              <a:ext cx="1261" cy="1178"/>
              <a:chOff x="4320" y="1968"/>
              <a:chExt cx="1261" cy="1178"/>
            </a:xfrm>
          </p:grpSpPr>
          <p:sp>
            <p:nvSpPr>
              <p:cNvPr id="379909" name="Oval 5"/>
              <p:cNvSpPr>
                <a:spLocks noChangeArrowheads="1"/>
              </p:cNvSpPr>
              <p:nvPr/>
            </p:nvSpPr>
            <p:spPr bwMode="auto">
              <a:xfrm rot="16200000">
                <a:off x="4325" y="3081"/>
                <a:ext cx="66" cy="6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10" name="Oval 6"/>
              <p:cNvSpPr>
                <a:spLocks noChangeArrowheads="1"/>
              </p:cNvSpPr>
              <p:nvPr/>
            </p:nvSpPr>
            <p:spPr bwMode="auto">
              <a:xfrm rot="16200000">
                <a:off x="4322" y="2007"/>
                <a:ext cx="66" cy="7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26" name="Text Box 22"/>
              <p:cNvSpPr txBox="1">
                <a:spLocks noChangeArrowheads="1"/>
              </p:cNvSpPr>
              <p:nvPr/>
            </p:nvSpPr>
            <p:spPr bwMode="auto">
              <a:xfrm>
                <a:off x="4656" y="2064"/>
                <a:ext cx="15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</a:p>
            </p:txBody>
          </p:sp>
          <p:cxnSp>
            <p:nvCxnSpPr>
              <p:cNvPr id="379927" name="AutoShape 23"/>
              <p:cNvCxnSpPr>
                <a:cxnSpLocks noChangeShapeType="1"/>
                <a:stCxn id="379909" idx="4"/>
                <a:endCxn id="379910" idx="4"/>
              </p:cNvCxnSpPr>
              <p:nvPr/>
            </p:nvCxnSpPr>
            <p:spPr bwMode="auto">
              <a:xfrm flipV="1">
                <a:off x="4390" y="2042"/>
                <a:ext cx="1" cy="1071"/>
              </a:xfrm>
              <a:prstGeom prst="bentConnector3">
                <a:avLst>
                  <a:gd name="adj1" fmla="val 7340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</p:spPr>
          </p:cxnSp>
          <p:sp>
            <p:nvSpPr>
              <p:cNvPr id="379929" name="Line 25"/>
              <p:cNvSpPr>
                <a:spLocks noChangeShapeType="1"/>
              </p:cNvSpPr>
              <p:nvPr/>
            </p:nvSpPr>
            <p:spPr bwMode="auto">
              <a:xfrm>
                <a:off x="4608" y="1968"/>
                <a:ext cx="25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0" name="Text Box 26"/>
              <p:cNvSpPr txBox="1">
                <a:spLocks noChangeArrowheads="1"/>
              </p:cNvSpPr>
              <p:nvPr/>
            </p:nvSpPr>
            <p:spPr bwMode="auto">
              <a:xfrm>
                <a:off x="5136" y="2380"/>
                <a:ext cx="445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/>
                  <a:t> = 0</a:t>
                </a:r>
              </a:p>
              <a:p>
                <a:r>
                  <a:rPr lang="en-US" b="1"/>
                  <a:t>v</a:t>
                </a:r>
                <a:r>
                  <a:rPr lang="en-US"/>
                  <a:t> = 0</a:t>
                </a:r>
              </a:p>
            </p:txBody>
          </p:sp>
        </p:grpSp>
        <p:sp>
          <p:nvSpPr>
            <p:cNvPr id="379932" name="Text Box 28"/>
            <p:cNvSpPr txBox="1">
              <a:spLocks noChangeArrowheads="1"/>
            </p:cNvSpPr>
            <p:nvPr/>
          </p:nvSpPr>
          <p:spPr bwMode="auto">
            <a:xfrm>
              <a:off x="4104" y="264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</a:p>
          </p:txBody>
        </p:sp>
        <p:sp>
          <p:nvSpPr>
            <p:cNvPr id="379933" name="Text Box 29"/>
            <p:cNvSpPr txBox="1">
              <a:spLocks noChangeArrowheads="1"/>
            </p:cNvSpPr>
            <p:nvPr/>
          </p:nvSpPr>
          <p:spPr bwMode="auto">
            <a:xfrm>
              <a:off x="4080" y="22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379934" name="Text Box 30"/>
            <p:cNvSpPr txBox="1">
              <a:spLocks noChangeArrowheads="1"/>
            </p:cNvSpPr>
            <p:nvPr/>
          </p:nvSpPr>
          <p:spPr bwMode="auto">
            <a:xfrm>
              <a:off x="4084" y="302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9559C66-E0E4-4B87-BC51-B0A335951759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and Short Circuits</a:t>
            </a:r>
          </a:p>
        </p:txBody>
      </p:sp>
      <p:pic>
        <p:nvPicPr>
          <p:cNvPr id="422916" name="Picture 4" descr="800px-Crossed_wi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19200"/>
            <a:ext cx="6096000" cy="4064000"/>
          </a:xfrm>
          <a:prstGeom prst="rect">
            <a:avLst/>
          </a:prstGeom>
          <a:noFill/>
        </p:spPr>
      </p:pic>
      <p:sp>
        <p:nvSpPr>
          <p:cNvPr id="422917" name="Text Box 5"/>
          <p:cNvSpPr txBox="1">
            <a:spLocks noChangeArrowheads="1"/>
          </p:cNvSpPr>
          <p:nvPr/>
        </p:nvSpPr>
        <p:spPr bwMode="auto">
          <a:xfrm>
            <a:off x="914400" y="5334000"/>
            <a:ext cx="7407275" cy="928688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/>
              <a:t>Undesirable short circuit</a:t>
            </a:r>
            <a:r>
              <a:rPr lang="en-US"/>
              <a:t> – accidental connection between two nodes that are meant to be at different voltages.  The resulting excessive current causes: overheating, fire, or explosion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#5 – Ohm’s Law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619F41F-A5A5-441D-A90F-C7D2345AE1B1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and Short Circuits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076700"/>
          </a:xfrm>
        </p:spPr>
        <p:txBody>
          <a:bodyPr/>
          <a:lstStyle/>
          <a:p>
            <a:r>
              <a:rPr lang="en-US" b="1" u="sng"/>
              <a:t>Open circuit</a:t>
            </a:r>
            <a:r>
              <a:rPr lang="en-US"/>
              <a:t>: a circuit element through which zero current flows regardless of the voltage applied to it</a:t>
            </a:r>
          </a:p>
          <a:p>
            <a:pPr lvl="1"/>
            <a:r>
              <a:rPr lang="en-US"/>
              <a:t>Resistance approaches infinity</a:t>
            </a:r>
          </a:p>
          <a:p>
            <a:pPr lvl="1"/>
            <a:r>
              <a:rPr lang="en-US"/>
              <a:t>No current flows</a:t>
            </a:r>
          </a:p>
          <a:p>
            <a:pPr lvl="1"/>
            <a:r>
              <a:rPr lang="en-US" u="sng"/>
              <a:t>ex</a:t>
            </a:r>
            <a:r>
              <a:rPr lang="en-US"/>
              <a:t>: a break in a circuit</a:t>
            </a:r>
          </a:p>
          <a:p>
            <a:pPr lvl="2"/>
            <a:r>
              <a:rPr lang="en-US"/>
              <a:t>At sufficiently high voltages arcing occurs</a:t>
            </a:r>
          </a:p>
        </p:txBody>
      </p:sp>
      <p:grpSp>
        <p:nvGrpSpPr>
          <p:cNvPr id="380946" name="Group 18"/>
          <p:cNvGrpSpPr>
            <a:grpSpLocks/>
          </p:cNvGrpSpPr>
          <p:nvPr/>
        </p:nvGrpSpPr>
        <p:grpSpPr bwMode="auto">
          <a:xfrm>
            <a:off x="6991350" y="4149725"/>
            <a:ext cx="2152650" cy="1870075"/>
            <a:chOff x="4080" y="2134"/>
            <a:chExt cx="1356" cy="1178"/>
          </a:xfrm>
        </p:grpSpPr>
        <p:sp>
          <p:nvSpPr>
            <p:cNvPr id="380933" name="Oval 5"/>
            <p:cNvSpPr>
              <a:spLocks noChangeArrowheads="1"/>
            </p:cNvSpPr>
            <p:nvPr/>
          </p:nvSpPr>
          <p:spPr bwMode="auto">
            <a:xfrm rot="16200000">
              <a:off x="4133" y="3247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34" name="Oval 6"/>
            <p:cNvSpPr>
              <a:spLocks noChangeArrowheads="1"/>
            </p:cNvSpPr>
            <p:nvPr/>
          </p:nvSpPr>
          <p:spPr bwMode="auto">
            <a:xfrm rot="16200000">
              <a:off x="4130" y="2173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35" name="Text Box 7"/>
            <p:cNvSpPr txBox="1">
              <a:spLocks noChangeArrowheads="1"/>
            </p:cNvSpPr>
            <p:nvPr/>
          </p:nvSpPr>
          <p:spPr bwMode="auto">
            <a:xfrm>
              <a:off x="4464" y="2230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  <p:cxnSp>
          <p:nvCxnSpPr>
            <p:cNvPr id="380936" name="AutoShape 8"/>
            <p:cNvCxnSpPr>
              <a:cxnSpLocks noChangeShapeType="1"/>
              <a:stCxn id="380933" idx="4"/>
              <a:endCxn id="380939" idx="2"/>
            </p:cNvCxnSpPr>
            <p:nvPr/>
          </p:nvCxnSpPr>
          <p:spPr bwMode="auto">
            <a:xfrm flipV="1">
              <a:off x="4198" y="2950"/>
              <a:ext cx="714" cy="32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380937" name="Line 9"/>
            <p:cNvSpPr>
              <a:spLocks noChangeShapeType="1"/>
            </p:cNvSpPr>
            <p:nvPr/>
          </p:nvSpPr>
          <p:spPr bwMode="auto">
            <a:xfrm>
              <a:off x="4416" y="2134"/>
              <a:ext cx="2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38" name="Text Box 10"/>
            <p:cNvSpPr txBox="1">
              <a:spLocks noChangeArrowheads="1"/>
            </p:cNvSpPr>
            <p:nvPr/>
          </p:nvSpPr>
          <p:spPr bwMode="auto">
            <a:xfrm>
              <a:off x="4897" y="2546"/>
              <a:ext cx="539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R    </a:t>
              </a:r>
              <a:r>
                <a:rPr lang="en-US"/>
                <a:t>  </a:t>
              </a:r>
              <a:r>
                <a:rPr lang="en-US">
                  <a:cs typeface="Times New Roman" pitchFamily="18" charset="0"/>
                </a:rPr>
                <a:t>∞</a:t>
              </a:r>
            </a:p>
            <a:p>
              <a:r>
                <a:rPr lang="en-US" b="1"/>
                <a:t>i</a:t>
              </a:r>
              <a:r>
                <a:rPr lang="en-US"/>
                <a:t> = 0</a:t>
              </a:r>
            </a:p>
          </p:txBody>
        </p:sp>
        <p:sp>
          <p:nvSpPr>
            <p:cNvPr id="380939" name="Oval 11"/>
            <p:cNvSpPr>
              <a:spLocks noChangeArrowheads="1"/>
            </p:cNvSpPr>
            <p:nvPr/>
          </p:nvSpPr>
          <p:spPr bwMode="auto">
            <a:xfrm rot="16200000">
              <a:off x="4879" y="2885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40" name="Oval 12"/>
            <p:cNvSpPr>
              <a:spLocks noChangeArrowheads="1"/>
            </p:cNvSpPr>
            <p:nvPr/>
          </p:nvSpPr>
          <p:spPr bwMode="auto">
            <a:xfrm rot="16200000">
              <a:off x="4879" y="2547"/>
              <a:ext cx="66" cy="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80941" name="AutoShape 13"/>
            <p:cNvCxnSpPr>
              <a:cxnSpLocks noChangeShapeType="1"/>
              <a:stCxn id="380934" idx="4"/>
              <a:endCxn id="380940" idx="6"/>
            </p:cNvCxnSpPr>
            <p:nvPr/>
          </p:nvCxnSpPr>
          <p:spPr bwMode="auto">
            <a:xfrm>
              <a:off x="4198" y="2208"/>
              <a:ext cx="714" cy="3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</p:spPr>
        </p:cxnSp>
        <p:sp>
          <p:nvSpPr>
            <p:cNvPr id="380942" name="Line 14"/>
            <p:cNvSpPr>
              <a:spLocks noChangeShapeType="1"/>
            </p:cNvSpPr>
            <p:nvPr/>
          </p:nvSpPr>
          <p:spPr bwMode="auto">
            <a:xfrm>
              <a:off x="5081" y="2674"/>
              <a:ext cx="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943" name="Text Box 15"/>
            <p:cNvSpPr txBox="1">
              <a:spLocks noChangeArrowheads="1"/>
            </p:cNvSpPr>
            <p:nvPr/>
          </p:nvSpPr>
          <p:spPr bwMode="auto">
            <a:xfrm>
              <a:off x="4104" y="264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</a:p>
          </p:txBody>
        </p:sp>
        <p:sp>
          <p:nvSpPr>
            <p:cNvPr id="380944" name="Text Box 16"/>
            <p:cNvSpPr txBox="1">
              <a:spLocks noChangeArrowheads="1"/>
            </p:cNvSpPr>
            <p:nvPr/>
          </p:nvSpPr>
          <p:spPr bwMode="auto">
            <a:xfrm>
              <a:off x="4080" y="220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380945" name="Text Box 17"/>
            <p:cNvSpPr txBox="1">
              <a:spLocks noChangeArrowheads="1"/>
            </p:cNvSpPr>
            <p:nvPr/>
          </p:nvSpPr>
          <p:spPr bwMode="auto">
            <a:xfrm>
              <a:off x="4084" y="302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#7 – Node and Mesh Methods</a:t>
            </a:r>
          </a:p>
        </p:txBody>
      </p:sp>
      <p:sp>
        <p:nvSpPr>
          <p:cNvPr id="7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A60F178-67C3-4DE2-83F2-B231F246DB7C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Short Circuits</a:t>
            </a:r>
            <a:endParaRPr lang="en-US" dirty="0"/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2801721" y="414652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2</a:t>
            </a:r>
            <a:endParaRPr lang="en-US" sz="2000" b="1" i="1" baseline="-25000" dirty="0"/>
          </a:p>
        </p:txBody>
      </p:sp>
      <p:sp>
        <p:nvSpPr>
          <p:cNvPr id="538629" name="Oval 5"/>
          <p:cNvSpPr>
            <a:spLocks noChangeArrowheads="1"/>
          </p:cNvSpPr>
          <p:nvPr/>
        </p:nvSpPr>
        <p:spPr bwMode="auto">
          <a:xfrm>
            <a:off x="2386013" y="39068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8630" name="Oval 6"/>
          <p:cNvSpPr>
            <a:spLocks noChangeArrowheads="1"/>
          </p:cNvSpPr>
          <p:nvPr/>
        </p:nvSpPr>
        <p:spPr bwMode="auto">
          <a:xfrm>
            <a:off x="2417763" y="57531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8631" name="AutoShape 7"/>
          <p:cNvCxnSpPr>
            <a:cxnSpLocks noChangeShapeType="1"/>
            <a:stCxn id="538630" idx="2"/>
            <a:endCxn id="538637" idx="4"/>
          </p:cNvCxnSpPr>
          <p:nvPr/>
        </p:nvCxnSpPr>
        <p:spPr bwMode="auto">
          <a:xfrm rot="10800000">
            <a:off x="785813" y="5130800"/>
            <a:ext cx="1631950" cy="6842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32" name="AutoShape 8"/>
          <p:cNvCxnSpPr>
            <a:cxnSpLocks noChangeShapeType="1"/>
            <a:stCxn id="538630" idx="0"/>
            <a:endCxn id="538643" idx="1"/>
          </p:cNvCxnSpPr>
          <p:nvPr/>
        </p:nvCxnSpPr>
        <p:spPr bwMode="auto">
          <a:xfrm flipH="1" flipV="1">
            <a:off x="2482850" y="51657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538633" name="AutoShape 9"/>
          <p:cNvCxnSpPr>
            <a:cxnSpLocks noChangeShapeType="1"/>
            <a:stCxn id="538629" idx="4"/>
            <a:endCxn id="538641" idx="0"/>
          </p:cNvCxnSpPr>
          <p:nvPr/>
        </p:nvCxnSpPr>
        <p:spPr bwMode="auto">
          <a:xfrm>
            <a:off x="2452688" y="4029075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34" name="Text Box 10"/>
          <p:cNvSpPr txBox="1">
            <a:spLocks noChangeArrowheads="1"/>
          </p:cNvSpPr>
          <p:nvPr/>
        </p:nvSpPr>
        <p:spPr bwMode="auto">
          <a:xfrm>
            <a:off x="2039938" y="4518025"/>
            <a:ext cx="3746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2</a:t>
            </a:r>
          </a:p>
          <a:p>
            <a:r>
              <a:rPr lang="en-US" b="1"/>
              <a:t>–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610100"/>
            <a:ext cx="973138" cy="520700"/>
            <a:chOff x="48" y="2904"/>
            <a:chExt cx="613" cy="328"/>
          </a:xfrm>
        </p:grpSpPr>
        <p:sp>
          <p:nvSpPr>
            <p:cNvPr id="538636" name="Text Box 12"/>
            <p:cNvSpPr txBox="1">
              <a:spLocks noChangeArrowheads="1"/>
            </p:cNvSpPr>
            <p:nvPr/>
          </p:nvSpPr>
          <p:spPr bwMode="auto">
            <a:xfrm>
              <a:off x="48" y="2970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538637" name="Oval 13"/>
            <p:cNvSpPr>
              <a:spLocks noChangeArrowheads="1"/>
            </p:cNvSpPr>
            <p:nvPr/>
          </p:nvSpPr>
          <p:spPr bwMode="auto">
            <a:xfrm>
              <a:off x="329" y="292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8" name="Text Box 14"/>
            <p:cNvSpPr txBox="1">
              <a:spLocks noChangeArrowheads="1"/>
            </p:cNvSpPr>
            <p:nvPr/>
          </p:nvSpPr>
          <p:spPr bwMode="auto">
            <a:xfrm>
              <a:off x="398" y="2904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538639" name="Text Box 15"/>
            <p:cNvSpPr txBox="1">
              <a:spLocks noChangeArrowheads="1"/>
            </p:cNvSpPr>
            <p:nvPr/>
          </p:nvSpPr>
          <p:spPr bwMode="auto">
            <a:xfrm>
              <a:off x="399" y="296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392363" y="4822825"/>
            <a:ext cx="176212" cy="342900"/>
            <a:chOff x="1207" y="2603"/>
            <a:chExt cx="111" cy="216"/>
          </a:xfrm>
        </p:grpSpPr>
        <p:sp>
          <p:nvSpPr>
            <p:cNvPr id="538641" name="Line 17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2" name="Line 18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3" name="Line 19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4" name="Line 20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5" name="Line 21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6" name="Line 22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7" name="Line 23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138613" y="4821238"/>
            <a:ext cx="176212" cy="342900"/>
            <a:chOff x="1894" y="2603"/>
            <a:chExt cx="111" cy="216"/>
          </a:xfrm>
        </p:grpSpPr>
        <p:sp>
          <p:nvSpPr>
            <p:cNvPr id="538649" name="Line 25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0" name="Line 26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1" name="Line 27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2" name="Line 28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3" name="Line 29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4" name="Line 30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5" name="Line 31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56" name="Text Box 32"/>
          <p:cNvSpPr txBox="1">
            <a:spLocks noChangeArrowheads="1"/>
          </p:cNvSpPr>
          <p:nvPr/>
        </p:nvSpPr>
        <p:spPr bwMode="auto">
          <a:xfrm>
            <a:off x="3832225" y="4519613"/>
            <a:ext cx="377026" cy="92333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+</a:t>
            </a:r>
          </a:p>
          <a:p>
            <a:r>
              <a:rPr lang="en-US" b="1" dirty="0" smtClean="0"/>
              <a:t>v</a:t>
            </a:r>
            <a:r>
              <a:rPr lang="en-US" b="1" baseline="-25000" dirty="0" smtClean="0"/>
              <a:t>3</a:t>
            </a:r>
            <a:endParaRPr lang="en-US" b="1" baseline="-25000" dirty="0"/>
          </a:p>
          <a:p>
            <a:r>
              <a:rPr lang="en-US" b="1" dirty="0"/>
              <a:t>–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341438" y="3881438"/>
            <a:ext cx="342900" cy="177800"/>
            <a:chOff x="3123" y="2209"/>
            <a:chExt cx="216" cy="112"/>
          </a:xfrm>
        </p:grpSpPr>
        <p:sp>
          <p:nvSpPr>
            <p:cNvPr id="538658" name="Line 34"/>
            <p:cNvSpPr>
              <a:spLocks noChangeShapeType="1"/>
            </p:cNvSpPr>
            <p:nvPr/>
          </p:nvSpPr>
          <p:spPr bwMode="auto">
            <a:xfrm rot="-5400000">
              <a:off x="3102" y="2230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9" name="Line 35"/>
            <p:cNvSpPr>
              <a:spLocks noChangeShapeType="1"/>
            </p:cNvSpPr>
            <p:nvPr/>
          </p:nvSpPr>
          <p:spPr bwMode="auto">
            <a:xfrm rot="16200000" flipH="1">
              <a:off x="3099" y="2258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0" name="Line 36"/>
            <p:cNvSpPr>
              <a:spLocks noChangeShapeType="1"/>
            </p:cNvSpPr>
            <p:nvPr/>
          </p:nvSpPr>
          <p:spPr bwMode="auto">
            <a:xfrm rot="-5400000">
              <a:off x="3298" y="228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1" name="Line 37"/>
            <p:cNvSpPr>
              <a:spLocks noChangeShapeType="1"/>
            </p:cNvSpPr>
            <p:nvPr/>
          </p:nvSpPr>
          <p:spPr bwMode="auto">
            <a:xfrm rot="-5400000">
              <a:off x="3133" y="2244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2" name="Line 38"/>
            <p:cNvSpPr>
              <a:spLocks noChangeShapeType="1"/>
            </p:cNvSpPr>
            <p:nvPr/>
          </p:nvSpPr>
          <p:spPr bwMode="auto">
            <a:xfrm rot="16200000" flipH="1">
              <a:off x="3170" y="225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3" name="Line 39"/>
            <p:cNvSpPr>
              <a:spLocks noChangeShapeType="1"/>
            </p:cNvSpPr>
            <p:nvPr/>
          </p:nvSpPr>
          <p:spPr bwMode="auto">
            <a:xfrm rot="-5400000">
              <a:off x="3209" y="2244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4" name="Line 40"/>
            <p:cNvSpPr>
              <a:spLocks noChangeShapeType="1"/>
            </p:cNvSpPr>
            <p:nvPr/>
          </p:nvSpPr>
          <p:spPr bwMode="auto">
            <a:xfrm rot="16200000" flipH="1">
              <a:off x="3247" y="2253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38665" name="AutoShape 41"/>
          <p:cNvCxnSpPr>
            <a:cxnSpLocks noChangeShapeType="1"/>
            <a:stCxn id="538629" idx="2"/>
            <a:endCxn id="538660" idx="1"/>
          </p:cNvCxnSpPr>
          <p:nvPr/>
        </p:nvCxnSpPr>
        <p:spPr bwMode="auto">
          <a:xfrm flipH="1">
            <a:off x="1685925" y="3968750"/>
            <a:ext cx="7000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66" name="Text Box 42"/>
          <p:cNvSpPr txBox="1">
            <a:spLocks noChangeArrowheads="1"/>
          </p:cNvSpPr>
          <p:nvPr/>
        </p:nvSpPr>
        <p:spPr bwMode="auto">
          <a:xfrm>
            <a:off x="1162050" y="3527425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1 </a:t>
            </a:r>
            <a:r>
              <a:rPr lang="en-US" b="1"/>
              <a:t>–</a:t>
            </a:r>
          </a:p>
        </p:txBody>
      </p:sp>
      <p:sp>
        <p:nvSpPr>
          <p:cNvPr id="538678" name="Text Box 54"/>
          <p:cNvSpPr txBox="1">
            <a:spLocks noChangeArrowheads="1"/>
          </p:cNvSpPr>
          <p:nvPr/>
        </p:nvSpPr>
        <p:spPr bwMode="auto">
          <a:xfrm>
            <a:off x="2505075" y="4860925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</a:t>
            </a:r>
          </a:p>
        </p:txBody>
      </p:sp>
      <p:sp>
        <p:nvSpPr>
          <p:cNvPr id="538679" name="Text Box 55"/>
          <p:cNvSpPr txBox="1">
            <a:spLocks noChangeArrowheads="1"/>
          </p:cNvSpPr>
          <p:nvPr/>
        </p:nvSpPr>
        <p:spPr bwMode="auto">
          <a:xfrm>
            <a:off x="1341438" y="397986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1</a:t>
            </a:r>
          </a:p>
        </p:txBody>
      </p:sp>
      <p:sp>
        <p:nvSpPr>
          <p:cNvPr id="538681" name="Text Box 57"/>
          <p:cNvSpPr txBox="1">
            <a:spLocks noChangeArrowheads="1"/>
          </p:cNvSpPr>
          <p:nvPr/>
        </p:nvSpPr>
        <p:spPr bwMode="auto">
          <a:xfrm>
            <a:off x="4238625" y="4792663"/>
            <a:ext cx="425450" cy="36933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cxnSp>
        <p:nvCxnSpPr>
          <p:cNvPr id="538682" name="AutoShape 58"/>
          <p:cNvCxnSpPr>
            <a:cxnSpLocks noChangeShapeType="1"/>
            <a:stCxn id="538630" idx="6"/>
            <a:endCxn id="538651" idx="1"/>
          </p:cNvCxnSpPr>
          <p:nvPr/>
        </p:nvCxnSpPr>
        <p:spPr bwMode="auto">
          <a:xfrm flipV="1">
            <a:off x="2549525" y="5164138"/>
            <a:ext cx="1679575" cy="650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2255838" y="6096000"/>
            <a:ext cx="457200" cy="152400"/>
            <a:chOff x="1392" y="3552"/>
            <a:chExt cx="288" cy="96"/>
          </a:xfrm>
        </p:grpSpPr>
        <p:sp>
          <p:nvSpPr>
            <p:cNvPr id="538686" name="Line 62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7" name="Line 63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8" name="Line 64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89" name="Line 65"/>
          <p:cNvSpPr>
            <a:spLocks noChangeShapeType="1"/>
          </p:cNvSpPr>
          <p:nvPr/>
        </p:nvSpPr>
        <p:spPr bwMode="auto">
          <a:xfrm flipV="1">
            <a:off x="2484438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38690" name="AutoShape 66"/>
          <p:cNvCxnSpPr>
            <a:cxnSpLocks noChangeShapeType="1"/>
            <a:stCxn id="538638" idx="0"/>
          </p:cNvCxnSpPr>
          <p:nvPr/>
        </p:nvCxnSpPr>
        <p:spPr bwMode="auto">
          <a:xfrm rot="16200000">
            <a:off x="759619" y="4028282"/>
            <a:ext cx="611187" cy="552450"/>
          </a:xfrm>
          <a:prstGeom prst="bentConnector3">
            <a:avLst>
              <a:gd name="adj1" fmla="val 101815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91" name="AutoShape 67"/>
          <p:cNvCxnSpPr>
            <a:cxnSpLocks noChangeShapeType="1"/>
            <a:stCxn id="538649" idx="0"/>
            <a:endCxn id="538629" idx="6"/>
          </p:cNvCxnSpPr>
          <p:nvPr/>
        </p:nvCxnSpPr>
        <p:spPr bwMode="auto">
          <a:xfrm rot="5400000" flipH="1">
            <a:off x="2939653" y="3546079"/>
            <a:ext cx="853281" cy="1697038"/>
          </a:xfrm>
          <a:prstGeom prst="bentConnector4">
            <a:avLst>
              <a:gd name="adj1" fmla="val 43162"/>
              <a:gd name="adj2" fmla="val -14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77" name="Line 9"/>
          <p:cNvSpPr>
            <a:spLocks noChangeShapeType="1"/>
          </p:cNvSpPr>
          <p:nvPr/>
        </p:nvSpPr>
        <p:spPr bwMode="auto">
          <a:xfrm>
            <a:off x="1876425" y="3846513"/>
            <a:ext cx="40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 bwMode="auto">
          <a:xfrm rot="5400000">
            <a:off x="2536825" y="436483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231843" y="41148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3</a:t>
            </a:r>
            <a:endParaRPr lang="en-US" sz="2000" b="1" i="1" baseline="-25000" dirty="0"/>
          </a:p>
        </p:txBody>
      </p:sp>
      <p:cxnSp>
        <p:nvCxnSpPr>
          <p:cNvPr id="83" name="Straight Arrow Connector 82"/>
          <p:cNvCxnSpPr/>
          <p:nvPr/>
        </p:nvCxnSpPr>
        <p:spPr bwMode="auto">
          <a:xfrm rot="5400000">
            <a:off x="3938588" y="431400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1905000" y="39624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1</a:t>
            </a:r>
            <a:endParaRPr lang="en-US" sz="2000" b="1" i="1" baseline="-25000" dirty="0"/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 bwMode="auto">
          <a:xfrm>
            <a:off x="406400" y="1333500"/>
            <a:ext cx="7915275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CA964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sng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What happens to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sz="24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sz="24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sz="24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shorted?  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CA964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V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s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= 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V,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R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 =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2</a:t>
            </a:r>
            <a:r>
              <a:rPr kumimoji="0" 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Ω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R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=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R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3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= 4</a:t>
            </a:r>
            <a:r>
              <a:rPr kumimoji="0" lang="el-G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Ω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,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i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= 500mA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CA964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R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</a:rPr>
              <a:t> and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R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3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= ¼ W rating,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R</a:t>
            </a:r>
            <a:r>
              <a:rPr kumimoji="0" lang="en-US" sz="2000" b="1" i="0" u="none" strike="noStrike" kern="0" cap="none" spc="0" normalizeH="0" baseline="-2500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 = ½ W rating</a:t>
            </a:r>
            <a:endParaRPr kumimoji="0" lang="el-GR" sz="2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CA964"/>
              </a:buClr>
              <a:buSzTx/>
              <a:buFont typeface="Monotype Sort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CA964"/>
              </a:buClr>
              <a:buSzTx/>
              <a:buFont typeface="Monotype Sort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#7 – Node and Mesh Methods</a:t>
            </a:r>
          </a:p>
        </p:txBody>
      </p:sp>
      <p:sp>
        <p:nvSpPr>
          <p:cNvPr id="7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A60F178-67C3-4DE2-83F2-B231F246DB7C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Short Circuits</a:t>
            </a:r>
            <a:endParaRPr lang="en-US" dirty="0"/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915275" cy="2073275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Example</a:t>
            </a:r>
            <a:r>
              <a:rPr lang="en-US" sz="2400" dirty="0" smtClean="0"/>
              <a:t>: What happens to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 and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3</a:t>
            </a:r>
            <a:r>
              <a:rPr lang="en-US" sz="2400" dirty="0" smtClean="0"/>
              <a:t> if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1</a:t>
            </a:r>
            <a:r>
              <a:rPr lang="en-US" sz="2400" dirty="0" smtClean="0"/>
              <a:t> is shorted? </a:t>
            </a:r>
            <a:r>
              <a:rPr lang="en-US" sz="2400" dirty="0"/>
              <a:t> </a:t>
            </a:r>
            <a:endParaRPr lang="en-US" sz="2400" dirty="0" smtClean="0"/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000" b="1" dirty="0" smtClean="0"/>
              <a:t>V</a:t>
            </a:r>
            <a:r>
              <a:rPr lang="en-US" sz="2000" b="1" baseline="-25000" dirty="0" smtClean="0"/>
              <a:t>s </a:t>
            </a:r>
            <a:r>
              <a:rPr lang="en-US" sz="2000" b="1" dirty="0" smtClean="0"/>
              <a:t>= </a:t>
            </a:r>
            <a:r>
              <a:rPr lang="en-US" sz="2000" b="1" dirty="0" smtClean="0"/>
              <a:t>2</a:t>
            </a:r>
            <a:r>
              <a:rPr lang="en-US" sz="2000" dirty="0" smtClean="0"/>
              <a:t>V</a:t>
            </a:r>
            <a:r>
              <a:rPr lang="en-US" sz="2000" dirty="0" smtClean="0"/>
              <a:t>,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1</a:t>
            </a:r>
            <a:r>
              <a:rPr lang="en-US" sz="2000" dirty="0" smtClean="0"/>
              <a:t> =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l-GR" sz="2000" dirty="0" smtClean="0">
                <a:cs typeface="Times New Roman" pitchFamily="18" charset="0"/>
              </a:rPr>
              <a:t>Ω</a:t>
            </a:r>
            <a:r>
              <a:rPr lang="en-US" sz="2000" dirty="0" smtClean="0">
                <a:cs typeface="Times New Roman" pitchFamily="18" charset="0"/>
              </a:rPr>
              <a:t>,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2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3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US" sz="2000" dirty="0" smtClean="0">
                <a:cs typeface="Times New Roman" pitchFamily="18" charset="0"/>
              </a:rPr>
              <a:t>4</a:t>
            </a:r>
            <a:r>
              <a:rPr lang="el-GR" sz="2000" dirty="0" smtClean="0">
                <a:cs typeface="Times New Roman" pitchFamily="18" charset="0"/>
              </a:rPr>
              <a:t>Ω</a:t>
            </a:r>
            <a:r>
              <a:rPr lang="en-US" sz="2000" dirty="0" smtClean="0">
                <a:cs typeface="Times New Roman" pitchFamily="18" charset="0"/>
              </a:rPr>
              <a:t>, </a:t>
            </a:r>
            <a:r>
              <a:rPr lang="en-US" sz="2000" b="1" i="1" dirty="0" smtClean="0">
                <a:cs typeface="Times New Roman" pitchFamily="18" charset="0"/>
              </a:rPr>
              <a:t>i</a:t>
            </a:r>
            <a:r>
              <a:rPr lang="en-US" sz="2000" b="1" i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>
                <a:cs typeface="Times New Roman" pitchFamily="18" charset="0"/>
              </a:rPr>
              <a:t> = 500mA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2</a:t>
            </a:r>
            <a:r>
              <a:rPr lang="en-US" sz="2000" dirty="0" smtClean="0"/>
              <a:t> and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3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¼ W rating, 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½ W rating</a:t>
            </a:r>
            <a:endParaRPr lang="el-GR" sz="2000" dirty="0" smtClean="0"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2801721" y="414652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2</a:t>
            </a:r>
            <a:endParaRPr lang="en-US" sz="2000" b="1" i="1" baseline="-25000" dirty="0"/>
          </a:p>
        </p:txBody>
      </p:sp>
      <p:sp>
        <p:nvSpPr>
          <p:cNvPr id="538629" name="Oval 5"/>
          <p:cNvSpPr>
            <a:spLocks noChangeArrowheads="1"/>
          </p:cNvSpPr>
          <p:nvPr/>
        </p:nvSpPr>
        <p:spPr bwMode="auto">
          <a:xfrm>
            <a:off x="2386013" y="39068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8630" name="Oval 6"/>
          <p:cNvSpPr>
            <a:spLocks noChangeArrowheads="1"/>
          </p:cNvSpPr>
          <p:nvPr/>
        </p:nvSpPr>
        <p:spPr bwMode="auto">
          <a:xfrm>
            <a:off x="2417763" y="57531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8631" name="AutoShape 7"/>
          <p:cNvCxnSpPr>
            <a:cxnSpLocks noChangeShapeType="1"/>
            <a:stCxn id="538630" idx="2"/>
            <a:endCxn id="538637" idx="4"/>
          </p:cNvCxnSpPr>
          <p:nvPr/>
        </p:nvCxnSpPr>
        <p:spPr bwMode="auto">
          <a:xfrm rot="10800000">
            <a:off x="785813" y="5130800"/>
            <a:ext cx="1631950" cy="6842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32" name="AutoShape 8"/>
          <p:cNvCxnSpPr>
            <a:cxnSpLocks noChangeShapeType="1"/>
            <a:stCxn id="538630" idx="0"/>
            <a:endCxn id="538643" idx="1"/>
          </p:cNvCxnSpPr>
          <p:nvPr/>
        </p:nvCxnSpPr>
        <p:spPr bwMode="auto">
          <a:xfrm flipH="1" flipV="1">
            <a:off x="2482850" y="51657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538633" name="AutoShape 9"/>
          <p:cNvCxnSpPr>
            <a:cxnSpLocks noChangeShapeType="1"/>
            <a:stCxn id="538629" idx="4"/>
            <a:endCxn id="538641" idx="0"/>
          </p:cNvCxnSpPr>
          <p:nvPr/>
        </p:nvCxnSpPr>
        <p:spPr bwMode="auto">
          <a:xfrm>
            <a:off x="2452688" y="4029075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34" name="Text Box 10"/>
          <p:cNvSpPr txBox="1">
            <a:spLocks noChangeArrowheads="1"/>
          </p:cNvSpPr>
          <p:nvPr/>
        </p:nvSpPr>
        <p:spPr bwMode="auto">
          <a:xfrm>
            <a:off x="2039938" y="4518025"/>
            <a:ext cx="3746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2</a:t>
            </a:r>
          </a:p>
          <a:p>
            <a:r>
              <a:rPr lang="en-US" b="1"/>
              <a:t>–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610100"/>
            <a:ext cx="973138" cy="520700"/>
            <a:chOff x="48" y="2904"/>
            <a:chExt cx="613" cy="328"/>
          </a:xfrm>
        </p:grpSpPr>
        <p:sp>
          <p:nvSpPr>
            <p:cNvPr id="538636" name="Text Box 12"/>
            <p:cNvSpPr txBox="1">
              <a:spLocks noChangeArrowheads="1"/>
            </p:cNvSpPr>
            <p:nvPr/>
          </p:nvSpPr>
          <p:spPr bwMode="auto">
            <a:xfrm>
              <a:off x="48" y="2970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538637" name="Oval 13"/>
            <p:cNvSpPr>
              <a:spLocks noChangeArrowheads="1"/>
            </p:cNvSpPr>
            <p:nvPr/>
          </p:nvSpPr>
          <p:spPr bwMode="auto">
            <a:xfrm>
              <a:off x="329" y="292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8" name="Text Box 14"/>
            <p:cNvSpPr txBox="1">
              <a:spLocks noChangeArrowheads="1"/>
            </p:cNvSpPr>
            <p:nvPr/>
          </p:nvSpPr>
          <p:spPr bwMode="auto">
            <a:xfrm>
              <a:off x="398" y="2904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538639" name="Text Box 15"/>
            <p:cNvSpPr txBox="1">
              <a:spLocks noChangeArrowheads="1"/>
            </p:cNvSpPr>
            <p:nvPr/>
          </p:nvSpPr>
          <p:spPr bwMode="auto">
            <a:xfrm>
              <a:off x="399" y="296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392363" y="4822825"/>
            <a:ext cx="176212" cy="342900"/>
            <a:chOff x="1207" y="2603"/>
            <a:chExt cx="111" cy="216"/>
          </a:xfrm>
        </p:grpSpPr>
        <p:sp>
          <p:nvSpPr>
            <p:cNvPr id="538641" name="Line 17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2" name="Line 18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3" name="Line 19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4" name="Line 20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5" name="Line 21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6" name="Line 22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7" name="Line 23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138613" y="4821238"/>
            <a:ext cx="176212" cy="342900"/>
            <a:chOff x="1894" y="2603"/>
            <a:chExt cx="111" cy="216"/>
          </a:xfrm>
        </p:grpSpPr>
        <p:sp>
          <p:nvSpPr>
            <p:cNvPr id="538649" name="Line 25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0" name="Line 26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1" name="Line 27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2" name="Line 28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3" name="Line 29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4" name="Line 30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5" name="Line 31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56" name="Text Box 32"/>
          <p:cNvSpPr txBox="1">
            <a:spLocks noChangeArrowheads="1"/>
          </p:cNvSpPr>
          <p:nvPr/>
        </p:nvSpPr>
        <p:spPr bwMode="auto">
          <a:xfrm>
            <a:off x="3832225" y="4519613"/>
            <a:ext cx="377026" cy="92333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+</a:t>
            </a:r>
          </a:p>
          <a:p>
            <a:r>
              <a:rPr lang="en-US" b="1" dirty="0" smtClean="0"/>
              <a:t>v</a:t>
            </a:r>
            <a:r>
              <a:rPr lang="en-US" b="1" baseline="-25000" dirty="0" smtClean="0"/>
              <a:t>3</a:t>
            </a:r>
            <a:endParaRPr lang="en-US" b="1" baseline="-25000" dirty="0"/>
          </a:p>
          <a:p>
            <a:r>
              <a:rPr lang="en-US" b="1" dirty="0"/>
              <a:t>–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341438" y="3881438"/>
            <a:ext cx="342900" cy="177800"/>
            <a:chOff x="3123" y="2209"/>
            <a:chExt cx="216" cy="112"/>
          </a:xfrm>
        </p:grpSpPr>
        <p:sp>
          <p:nvSpPr>
            <p:cNvPr id="538658" name="Line 34"/>
            <p:cNvSpPr>
              <a:spLocks noChangeShapeType="1"/>
            </p:cNvSpPr>
            <p:nvPr/>
          </p:nvSpPr>
          <p:spPr bwMode="auto">
            <a:xfrm rot="-5400000">
              <a:off x="3102" y="2230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9" name="Line 35"/>
            <p:cNvSpPr>
              <a:spLocks noChangeShapeType="1"/>
            </p:cNvSpPr>
            <p:nvPr/>
          </p:nvSpPr>
          <p:spPr bwMode="auto">
            <a:xfrm rot="16200000" flipH="1">
              <a:off x="3099" y="2258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0" name="Line 36"/>
            <p:cNvSpPr>
              <a:spLocks noChangeShapeType="1"/>
            </p:cNvSpPr>
            <p:nvPr/>
          </p:nvSpPr>
          <p:spPr bwMode="auto">
            <a:xfrm rot="-5400000">
              <a:off x="3298" y="228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1" name="Line 37"/>
            <p:cNvSpPr>
              <a:spLocks noChangeShapeType="1"/>
            </p:cNvSpPr>
            <p:nvPr/>
          </p:nvSpPr>
          <p:spPr bwMode="auto">
            <a:xfrm rot="-5400000">
              <a:off x="3133" y="2244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2" name="Line 38"/>
            <p:cNvSpPr>
              <a:spLocks noChangeShapeType="1"/>
            </p:cNvSpPr>
            <p:nvPr/>
          </p:nvSpPr>
          <p:spPr bwMode="auto">
            <a:xfrm rot="16200000" flipH="1">
              <a:off x="3170" y="225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3" name="Line 39"/>
            <p:cNvSpPr>
              <a:spLocks noChangeShapeType="1"/>
            </p:cNvSpPr>
            <p:nvPr/>
          </p:nvSpPr>
          <p:spPr bwMode="auto">
            <a:xfrm rot="-5400000">
              <a:off x="3209" y="2244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4" name="Line 40"/>
            <p:cNvSpPr>
              <a:spLocks noChangeShapeType="1"/>
            </p:cNvSpPr>
            <p:nvPr/>
          </p:nvSpPr>
          <p:spPr bwMode="auto">
            <a:xfrm rot="16200000" flipH="1">
              <a:off x="3247" y="2253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38665" name="AutoShape 41"/>
          <p:cNvCxnSpPr>
            <a:cxnSpLocks noChangeShapeType="1"/>
            <a:stCxn id="538629" idx="2"/>
            <a:endCxn id="538660" idx="1"/>
          </p:cNvCxnSpPr>
          <p:nvPr/>
        </p:nvCxnSpPr>
        <p:spPr bwMode="auto">
          <a:xfrm flipH="1">
            <a:off x="1685925" y="3968750"/>
            <a:ext cx="7000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66" name="Text Box 42"/>
          <p:cNvSpPr txBox="1">
            <a:spLocks noChangeArrowheads="1"/>
          </p:cNvSpPr>
          <p:nvPr/>
        </p:nvSpPr>
        <p:spPr bwMode="auto">
          <a:xfrm>
            <a:off x="1162050" y="3527425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1 </a:t>
            </a:r>
            <a:r>
              <a:rPr lang="en-US" b="1"/>
              <a:t>–</a:t>
            </a:r>
          </a:p>
        </p:txBody>
      </p:sp>
      <p:sp>
        <p:nvSpPr>
          <p:cNvPr id="538678" name="Text Box 54"/>
          <p:cNvSpPr txBox="1">
            <a:spLocks noChangeArrowheads="1"/>
          </p:cNvSpPr>
          <p:nvPr/>
        </p:nvSpPr>
        <p:spPr bwMode="auto">
          <a:xfrm>
            <a:off x="2505075" y="4860925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</a:t>
            </a:r>
          </a:p>
        </p:txBody>
      </p:sp>
      <p:sp>
        <p:nvSpPr>
          <p:cNvPr id="538679" name="Text Box 55"/>
          <p:cNvSpPr txBox="1">
            <a:spLocks noChangeArrowheads="1"/>
          </p:cNvSpPr>
          <p:nvPr/>
        </p:nvSpPr>
        <p:spPr bwMode="auto">
          <a:xfrm>
            <a:off x="1341438" y="397986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1</a:t>
            </a:r>
          </a:p>
        </p:txBody>
      </p:sp>
      <p:sp>
        <p:nvSpPr>
          <p:cNvPr id="538681" name="Text Box 57"/>
          <p:cNvSpPr txBox="1">
            <a:spLocks noChangeArrowheads="1"/>
          </p:cNvSpPr>
          <p:nvPr/>
        </p:nvSpPr>
        <p:spPr bwMode="auto">
          <a:xfrm>
            <a:off x="4238625" y="4792663"/>
            <a:ext cx="425450" cy="36933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cxnSp>
        <p:nvCxnSpPr>
          <p:cNvPr id="538682" name="AutoShape 58"/>
          <p:cNvCxnSpPr>
            <a:cxnSpLocks noChangeShapeType="1"/>
            <a:stCxn id="538630" idx="6"/>
            <a:endCxn id="538651" idx="1"/>
          </p:cNvCxnSpPr>
          <p:nvPr/>
        </p:nvCxnSpPr>
        <p:spPr bwMode="auto">
          <a:xfrm flipV="1">
            <a:off x="2549525" y="5164138"/>
            <a:ext cx="1679575" cy="650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255838" y="6096000"/>
            <a:ext cx="457200" cy="152400"/>
            <a:chOff x="1392" y="3552"/>
            <a:chExt cx="288" cy="96"/>
          </a:xfrm>
        </p:grpSpPr>
        <p:sp>
          <p:nvSpPr>
            <p:cNvPr id="538686" name="Line 62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7" name="Line 63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8" name="Line 64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89" name="Line 65"/>
          <p:cNvSpPr>
            <a:spLocks noChangeShapeType="1"/>
          </p:cNvSpPr>
          <p:nvPr/>
        </p:nvSpPr>
        <p:spPr bwMode="auto">
          <a:xfrm flipV="1">
            <a:off x="2484438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38690" name="AutoShape 66"/>
          <p:cNvCxnSpPr>
            <a:cxnSpLocks noChangeShapeType="1"/>
            <a:stCxn id="538638" idx="0"/>
          </p:cNvCxnSpPr>
          <p:nvPr/>
        </p:nvCxnSpPr>
        <p:spPr bwMode="auto">
          <a:xfrm rot="16200000">
            <a:off x="759619" y="4028282"/>
            <a:ext cx="611187" cy="552450"/>
          </a:xfrm>
          <a:prstGeom prst="bentConnector3">
            <a:avLst>
              <a:gd name="adj1" fmla="val 101815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91" name="AutoShape 67"/>
          <p:cNvCxnSpPr>
            <a:cxnSpLocks noChangeShapeType="1"/>
            <a:stCxn id="538649" idx="0"/>
            <a:endCxn id="538629" idx="6"/>
          </p:cNvCxnSpPr>
          <p:nvPr/>
        </p:nvCxnSpPr>
        <p:spPr bwMode="auto">
          <a:xfrm rot="5400000" flipH="1">
            <a:off x="2939653" y="3546079"/>
            <a:ext cx="853281" cy="1697038"/>
          </a:xfrm>
          <a:prstGeom prst="bentConnector4">
            <a:avLst>
              <a:gd name="adj1" fmla="val 43162"/>
              <a:gd name="adj2" fmla="val -14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77" name="Line 9"/>
          <p:cNvSpPr>
            <a:spLocks noChangeShapeType="1"/>
          </p:cNvSpPr>
          <p:nvPr/>
        </p:nvSpPr>
        <p:spPr bwMode="auto">
          <a:xfrm>
            <a:off x="1876425" y="3846513"/>
            <a:ext cx="40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 bwMode="auto">
          <a:xfrm rot="5400000">
            <a:off x="2536825" y="436483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231843" y="41148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3</a:t>
            </a:r>
            <a:endParaRPr lang="en-US" sz="2000" b="1" i="1" baseline="-25000" dirty="0"/>
          </a:p>
        </p:txBody>
      </p:sp>
      <p:cxnSp>
        <p:nvCxnSpPr>
          <p:cNvPr id="83" name="Straight Arrow Connector 82"/>
          <p:cNvCxnSpPr/>
          <p:nvPr/>
        </p:nvCxnSpPr>
        <p:spPr bwMode="auto">
          <a:xfrm rot="5400000">
            <a:off x="3938588" y="431400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1905000" y="39624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1</a:t>
            </a:r>
            <a:endParaRPr lang="en-US" sz="2000" b="1" i="1" baseline="-25000" dirty="0"/>
          </a:p>
        </p:txBody>
      </p:sp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4953000" y="3372644"/>
          <a:ext cx="1697038" cy="1068387"/>
        </p:xfrm>
        <a:graphic>
          <a:graphicData uri="http://schemas.openxmlformats.org/presentationml/2006/ole">
            <p:oleObj spid="_x0000_s427013" name="Equation" r:id="rId3" imgW="1028520" imgH="647640" progId="Equation.3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4779962" y="4638675"/>
          <a:ext cx="2157413" cy="1068387"/>
        </p:xfrm>
        <a:graphic>
          <a:graphicData uri="http://schemas.openxmlformats.org/presentationml/2006/ole">
            <p:oleObj spid="_x0000_s427014" name="Equation" r:id="rId4" imgW="1307880" imgH="647640" progId="Equation.3">
              <p:embed/>
            </p:oleObj>
          </a:graphicData>
        </a:graphic>
      </p:graphicFrame>
      <p:graphicFrame>
        <p:nvGraphicFramePr>
          <p:cNvPr id="427015" name="Object 7"/>
          <p:cNvGraphicFramePr>
            <a:graphicFrameLocks noChangeAspect="1"/>
          </p:cNvGraphicFramePr>
          <p:nvPr/>
        </p:nvGraphicFramePr>
        <p:xfrm>
          <a:off x="7380287" y="3790156"/>
          <a:ext cx="1382713" cy="1697038"/>
        </p:xfrm>
        <a:graphic>
          <a:graphicData uri="http://schemas.openxmlformats.org/presentationml/2006/ole">
            <p:oleObj spid="_x0000_s427015" name="Equation" r:id="rId5" imgW="838080" imgH="10285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Discussion #7 – Node and Mesh Methods</a:t>
            </a:r>
          </a:p>
        </p:txBody>
      </p:sp>
      <p:sp>
        <p:nvSpPr>
          <p:cNvPr id="7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2A60F178-67C3-4DE2-83F2-B231F246DB7C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Short Circuits</a:t>
            </a:r>
            <a:endParaRPr lang="en-US" dirty="0"/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2801721" y="414652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2</a:t>
            </a:r>
            <a:endParaRPr lang="en-US" sz="2000" b="1" i="1" baseline="-25000" dirty="0"/>
          </a:p>
        </p:txBody>
      </p:sp>
      <p:sp>
        <p:nvSpPr>
          <p:cNvPr id="538629" name="Oval 5"/>
          <p:cNvSpPr>
            <a:spLocks noChangeArrowheads="1"/>
          </p:cNvSpPr>
          <p:nvPr/>
        </p:nvSpPr>
        <p:spPr bwMode="auto">
          <a:xfrm>
            <a:off x="2386013" y="39068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8630" name="Oval 6"/>
          <p:cNvSpPr>
            <a:spLocks noChangeArrowheads="1"/>
          </p:cNvSpPr>
          <p:nvPr/>
        </p:nvSpPr>
        <p:spPr bwMode="auto">
          <a:xfrm>
            <a:off x="2417763" y="57531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8631" name="AutoShape 7"/>
          <p:cNvCxnSpPr>
            <a:cxnSpLocks noChangeShapeType="1"/>
            <a:stCxn id="538630" idx="2"/>
            <a:endCxn id="538637" idx="4"/>
          </p:cNvCxnSpPr>
          <p:nvPr/>
        </p:nvCxnSpPr>
        <p:spPr bwMode="auto">
          <a:xfrm rot="10800000">
            <a:off x="785813" y="5130800"/>
            <a:ext cx="1631950" cy="6842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32" name="AutoShape 8"/>
          <p:cNvCxnSpPr>
            <a:cxnSpLocks noChangeShapeType="1"/>
            <a:stCxn id="538630" idx="0"/>
            <a:endCxn id="538643" idx="1"/>
          </p:cNvCxnSpPr>
          <p:nvPr/>
        </p:nvCxnSpPr>
        <p:spPr bwMode="auto">
          <a:xfrm flipH="1" flipV="1">
            <a:off x="2482850" y="51657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538633" name="AutoShape 9"/>
          <p:cNvCxnSpPr>
            <a:cxnSpLocks noChangeShapeType="1"/>
            <a:stCxn id="538629" idx="4"/>
            <a:endCxn id="538641" idx="0"/>
          </p:cNvCxnSpPr>
          <p:nvPr/>
        </p:nvCxnSpPr>
        <p:spPr bwMode="auto">
          <a:xfrm>
            <a:off x="2452688" y="4029075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34" name="Text Box 10"/>
          <p:cNvSpPr txBox="1">
            <a:spLocks noChangeArrowheads="1"/>
          </p:cNvSpPr>
          <p:nvPr/>
        </p:nvSpPr>
        <p:spPr bwMode="auto">
          <a:xfrm>
            <a:off x="2039938" y="4518025"/>
            <a:ext cx="3746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2</a:t>
            </a:r>
          </a:p>
          <a:p>
            <a:r>
              <a:rPr lang="en-US" b="1"/>
              <a:t>–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610100"/>
            <a:ext cx="973138" cy="520700"/>
            <a:chOff x="48" y="2904"/>
            <a:chExt cx="613" cy="328"/>
          </a:xfrm>
        </p:grpSpPr>
        <p:sp>
          <p:nvSpPr>
            <p:cNvPr id="538636" name="Text Box 12"/>
            <p:cNvSpPr txBox="1">
              <a:spLocks noChangeArrowheads="1"/>
            </p:cNvSpPr>
            <p:nvPr/>
          </p:nvSpPr>
          <p:spPr bwMode="auto">
            <a:xfrm>
              <a:off x="48" y="2970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538637" name="Oval 13"/>
            <p:cNvSpPr>
              <a:spLocks noChangeArrowheads="1"/>
            </p:cNvSpPr>
            <p:nvPr/>
          </p:nvSpPr>
          <p:spPr bwMode="auto">
            <a:xfrm>
              <a:off x="329" y="292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8" name="Text Box 14"/>
            <p:cNvSpPr txBox="1">
              <a:spLocks noChangeArrowheads="1"/>
            </p:cNvSpPr>
            <p:nvPr/>
          </p:nvSpPr>
          <p:spPr bwMode="auto">
            <a:xfrm>
              <a:off x="398" y="2904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538639" name="Text Box 15"/>
            <p:cNvSpPr txBox="1">
              <a:spLocks noChangeArrowheads="1"/>
            </p:cNvSpPr>
            <p:nvPr/>
          </p:nvSpPr>
          <p:spPr bwMode="auto">
            <a:xfrm>
              <a:off x="399" y="296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_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392363" y="4822825"/>
            <a:ext cx="176212" cy="342900"/>
            <a:chOff x="1207" y="2603"/>
            <a:chExt cx="111" cy="216"/>
          </a:xfrm>
        </p:grpSpPr>
        <p:sp>
          <p:nvSpPr>
            <p:cNvPr id="538641" name="Line 17"/>
            <p:cNvSpPr>
              <a:spLocks noChangeShapeType="1"/>
            </p:cNvSpPr>
            <p:nvPr/>
          </p:nvSpPr>
          <p:spPr bwMode="auto">
            <a:xfrm>
              <a:off x="1255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2" name="Line 18"/>
            <p:cNvSpPr>
              <a:spLocks noChangeShapeType="1"/>
            </p:cNvSpPr>
            <p:nvPr/>
          </p:nvSpPr>
          <p:spPr bwMode="auto">
            <a:xfrm flipH="1">
              <a:off x="1207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3" name="Line 19"/>
            <p:cNvSpPr>
              <a:spLocks noChangeShapeType="1"/>
            </p:cNvSpPr>
            <p:nvPr/>
          </p:nvSpPr>
          <p:spPr bwMode="auto">
            <a:xfrm>
              <a:off x="1207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4" name="Line 20"/>
            <p:cNvSpPr>
              <a:spLocks noChangeShapeType="1"/>
            </p:cNvSpPr>
            <p:nvPr/>
          </p:nvSpPr>
          <p:spPr bwMode="auto">
            <a:xfrm>
              <a:off x="1210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5" name="Line 21"/>
            <p:cNvSpPr>
              <a:spLocks noChangeShapeType="1"/>
            </p:cNvSpPr>
            <p:nvPr/>
          </p:nvSpPr>
          <p:spPr bwMode="auto">
            <a:xfrm flipH="1">
              <a:off x="1210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6" name="Line 22"/>
            <p:cNvSpPr>
              <a:spLocks noChangeShapeType="1"/>
            </p:cNvSpPr>
            <p:nvPr/>
          </p:nvSpPr>
          <p:spPr bwMode="auto">
            <a:xfrm>
              <a:off x="1210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47" name="Line 23"/>
            <p:cNvSpPr>
              <a:spLocks noChangeShapeType="1"/>
            </p:cNvSpPr>
            <p:nvPr/>
          </p:nvSpPr>
          <p:spPr bwMode="auto">
            <a:xfrm flipH="1">
              <a:off x="1210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138613" y="4821238"/>
            <a:ext cx="176212" cy="342900"/>
            <a:chOff x="1894" y="2603"/>
            <a:chExt cx="111" cy="216"/>
          </a:xfrm>
        </p:grpSpPr>
        <p:sp>
          <p:nvSpPr>
            <p:cNvPr id="538649" name="Line 25"/>
            <p:cNvSpPr>
              <a:spLocks noChangeShapeType="1"/>
            </p:cNvSpPr>
            <p:nvPr/>
          </p:nvSpPr>
          <p:spPr bwMode="auto">
            <a:xfrm>
              <a:off x="1942" y="260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0" name="Line 26"/>
            <p:cNvSpPr>
              <a:spLocks noChangeShapeType="1"/>
            </p:cNvSpPr>
            <p:nvPr/>
          </p:nvSpPr>
          <p:spPr bwMode="auto">
            <a:xfrm flipH="1">
              <a:off x="1894" y="262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1" name="Line 27"/>
            <p:cNvSpPr>
              <a:spLocks noChangeShapeType="1"/>
            </p:cNvSpPr>
            <p:nvPr/>
          </p:nvSpPr>
          <p:spPr bwMode="auto">
            <a:xfrm>
              <a:off x="1894" y="279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2" name="Line 28"/>
            <p:cNvSpPr>
              <a:spLocks noChangeShapeType="1"/>
            </p:cNvSpPr>
            <p:nvPr/>
          </p:nvSpPr>
          <p:spPr bwMode="auto">
            <a:xfrm>
              <a:off x="1897" y="264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3" name="Line 29"/>
            <p:cNvSpPr>
              <a:spLocks noChangeShapeType="1"/>
            </p:cNvSpPr>
            <p:nvPr/>
          </p:nvSpPr>
          <p:spPr bwMode="auto">
            <a:xfrm flipH="1">
              <a:off x="1897" y="269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4" name="Line 30"/>
            <p:cNvSpPr>
              <a:spLocks noChangeShapeType="1"/>
            </p:cNvSpPr>
            <p:nvPr/>
          </p:nvSpPr>
          <p:spPr bwMode="auto">
            <a:xfrm>
              <a:off x="1897" y="271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5" name="Line 31"/>
            <p:cNvSpPr>
              <a:spLocks noChangeShapeType="1"/>
            </p:cNvSpPr>
            <p:nvPr/>
          </p:nvSpPr>
          <p:spPr bwMode="auto">
            <a:xfrm flipH="1">
              <a:off x="1897" y="276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56" name="Text Box 32"/>
          <p:cNvSpPr txBox="1">
            <a:spLocks noChangeArrowheads="1"/>
          </p:cNvSpPr>
          <p:nvPr/>
        </p:nvSpPr>
        <p:spPr bwMode="auto">
          <a:xfrm>
            <a:off x="3832225" y="4519613"/>
            <a:ext cx="377026" cy="92333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+</a:t>
            </a:r>
          </a:p>
          <a:p>
            <a:r>
              <a:rPr lang="en-US" b="1" dirty="0" smtClean="0"/>
              <a:t>v</a:t>
            </a:r>
            <a:r>
              <a:rPr lang="en-US" b="1" baseline="-25000" dirty="0" smtClean="0"/>
              <a:t>3</a:t>
            </a:r>
            <a:endParaRPr lang="en-US" b="1" baseline="-25000" dirty="0"/>
          </a:p>
          <a:p>
            <a:r>
              <a:rPr lang="en-US" b="1" dirty="0"/>
              <a:t>–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341438" y="3881438"/>
            <a:ext cx="342900" cy="177800"/>
            <a:chOff x="3123" y="2209"/>
            <a:chExt cx="216" cy="112"/>
          </a:xfrm>
        </p:grpSpPr>
        <p:sp>
          <p:nvSpPr>
            <p:cNvPr id="538658" name="Line 34"/>
            <p:cNvSpPr>
              <a:spLocks noChangeShapeType="1"/>
            </p:cNvSpPr>
            <p:nvPr/>
          </p:nvSpPr>
          <p:spPr bwMode="auto">
            <a:xfrm rot="-5400000">
              <a:off x="3102" y="2230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59" name="Line 35"/>
            <p:cNvSpPr>
              <a:spLocks noChangeShapeType="1"/>
            </p:cNvSpPr>
            <p:nvPr/>
          </p:nvSpPr>
          <p:spPr bwMode="auto">
            <a:xfrm rot="16200000" flipH="1">
              <a:off x="3099" y="2258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0" name="Line 36"/>
            <p:cNvSpPr>
              <a:spLocks noChangeShapeType="1"/>
            </p:cNvSpPr>
            <p:nvPr/>
          </p:nvSpPr>
          <p:spPr bwMode="auto">
            <a:xfrm rot="-5400000">
              <a:off x="3298" y="228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1" name="Line 37"/>
            <p:cNvSpPr>
              <a:spLocks noChangeShapeType="1"/>
            </p:cNvSpPr>
            <p:nvPr/>
          </p:nvSpPr>
          <p:spPr bwMode="auto">
            <a:xfrm rot="-5400000">
              <a:off x="3133" y="2244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2" name="Line 38"/>
            <p:cNvSpPr>
              <a:spLocks noChangeShapeType="1"/>
            </p:cNvSpPr>
            <p:nvPr/>
          </p:nvSpPr>
          <p:spPr bwMode="auto">
            <a:xfrm rot="16200000" flipH="1">
              <a:off x="3170" y="225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3" name="Line 39"/>
            <p:cNvSpPr>
              <a:spLocks noChangeShapeType="1"/>
            </p:cNvSpPr>
            <p:nvPr/>
          </p:nvSpPr>
          <p:spPr bwMode="auto">
            <a:xfrm rot="-5400000">
              <a:off x="3209" y="2244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64" name="Line 40"/>
            <p:cNvSpPr>
              <a:spLocks noChangeShapeType="1"/>
            </p:cNvSpPr>
            <p:nvPr/>
          </p:nvSpPr>
          <p:spPr bwMode="auto">
            <a:xfrm rot="16200000" flipH="1">
              <a:off x="3247" y="2253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38665" name="AutoShape 41"/>
          <p:cNvCxnSpPr>
            <a:cxnSpLocks noChangeShapeType="1"/>
            <a:stCxn id="538629" idx="2"/>
            <a:endCxn id="538660" idx="1"/>
          </p:cNvCxnSpPr>
          <p:nvPr/>
        </p:nvCxnSpPr>
        <p:spPr bwMode="auto">
          <a:xfrm flipH="1">
            <a:off x="1685925" y="3968750"/>
            <a:ext cx="7000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538666" name="Text Box 42"/>
          <p:cNvSpPr txBox="1">
            <a:spLocks noChangeArrowheads="1"/>
          </p:cNvSpPr>
          <p:nvPr/>
        </p:nvSpPr>
        <p:spPr bwMode="auto">
          <a:xfrm>
            <a:off x="1162050" y="3527425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1 </a:t>
            </a:r>
            <a:r>
              <a:rPr lang="en-US" b="1"/>
              <a:t>–</a:t>
            </a:r>
          </a:p>
        </p:txBody>
      </p:sp>
      <p:sp>
        <p:nvSpPr>
          <p:cNvPr id="538678" name="Text Box 54"/>
          <p:cNvSpPr txBox="1">
            <a:spLocks noChangeArrowheads="1"/>
          </p:cNvSpPr>
          <p:nvPr/>
        </p:nvSpPr>
        <p:spPr bwMode="auto">
          <a:xfrm>
            <a:off x="2505075" y="4860925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</a:t>
            </a:r>
          </a:p>
        </p:txBody>
      </p:sp>
      <p:sp>
        <p:nvSpPr>
          <p:cNvPr id="538679" name="Text Box 55"/>
          <p:cNvSpPr txBox="1">
            <a:spLocks noChangeArrowheads="1"/>
          </p:cNvSpPr>
          <p:nvPr/>
        </p:nvSpPr>
        <p:spPr bwMode="auto">
          <a:xfrm>
            <a:off x="1341438" y="397986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1</a:t>
            </a:r>
          </a:p>
        </p:txBody>
      </p:sp>
      <p:sp>
        <p:nvSpPr>
          <p:cNvPr id="538681" name="Text Box 57"/>
          <p:cNvSpPr txBox="1">
            <a:spLocks noChangeArrowheads="1"/>
          </p:cNvSpPr>
          <p:nvPr/>
        </p:nvSpPr>
        <p:spPr bwMode="auto">
          <a:xfrm>
            <a:off x="4238625" y="4792663"/>
            <a:ext cx="425450" cy="36933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cxnSp>
        <p:nvCxnSpPr>
          <p:cNvPr id="538682" name="AutoShape 58"/>
          <p:cNvCxnSpPr>
            <a:cxnSpLocks noChangeShapeType="1"/>
            <a:stCxn id="538630" idx="6"/>
            <a:endCxn id="538651" idx="1"/>
          </p:cNvCxnSpPr>
          <p:nvPr/>
        </p:nvCxnSpPr>
        <p:spPr bwMode="auto">
          <a:xfrm flipV="1">
            <a:off x="2549525" y="5164138"/>
            <a:ext cx="1679575" cy="650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255838" y="6096000"/>
            <a:ext cx="457200" cy="152400"/>
            <a:chOff x="1392" y="3552"/>
            <a:chExt cx="288" cy="96"/>
          </a:xfrm>
        </p:grpSpPr>
        <p:sp>
          <p:nvSpPr>
            <p:cNvPr id="538686" name="Line 62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7" name="Line 63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688" name="Line 64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8689" name="Line 65"/>
          <p:cNvSpPr>
            <a:spLocks noChangeShapeType="1"/>
          </p:cNvSpPr>
          <p:nvPr/>
        </p:nvSpPr>
        <p:spPr bwMode="auto">
          <a:xfrm flipV="1">
            <a:off x="2484438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38690" name="AutoShape 66"/>
          <p:cNvCxnSpPr>
            <a:cxnSpLocks noChangeShapeType="1"/>
            <a:stCxn id="538638" idx="0"/>
          </p:cNvCxnSpPr>
          <p:nvPr/>
        </p:nvCxnSpPr>
        <p:spPr bwMode="auto">
          <a:xfrm rot="16200000">
            <a:off x="759619" y="4028282"/>
            <a:ext cx="611187" cy="552450"/>
          </a:xfrm>
          <a:prstGeom prst="bentConnector3">
            <a:avLst>
              <a:gd name="adj1" fmla="val 101815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cxnSp>
        <p:nvCxnSpPr>
          <p:cNvPr id="538691" name="AutoShape 67"/>
          <p:cNvCxnSpPr>
            <a:cxnSpLocks noChangeShapeType="1"/>
            <a:stCxn id="538649" idx="0"/>
            <a:endCxn id="538629" idx="6"/>
          </p:cNvCxnSpPr>
          <p:nvPr/>
        </p:nvCxnSpPr>
        <p:spPr bwMode="auto">
          <a:xfrm rot="5400000" flipH="1">
            <a:off x="2939653" y="3546079"/>
            <a:ext cx="853281" cy="1697038"/>
          </a:xfrm>
          <a:prstGeom prst="bentConnector4">
            <a:avLst>
              <a:gd name="adj1" fmla="val 43162"/>
              <a:gd name="adj2" fmla="val -14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</p:cxnSp>
      <p:sp>
        <p:nvSpPr>
          <p:cNvPr id="77" name="Line 9"/>
          <p:cNvSpPr>
            <a:spLocks noChangeShapeType="1"/>
          </p:cNvSpPr>
          <p:nvPr/>
        </p:nvSpPr>
        <p:spPr bwMode="auto">
          <a:xfrm>
            <a:off x="1876425" y="3846513"/>
            <a:ext cx="40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 bwMode="auto">
          <a:xfrm rot="5400000">
            <a:off x="2536825" y="436483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231843" y="41148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3</a:t>
            </a:r>
            <a:endParaRPr lang="en-US" sz="2000" b="1" i="1" baseline="-25000" dirty="0"/>
          </a:p>
        </p:txBody>
      </p:sp>
      <p:cxnSp>
        <p:nvCxnSpPr>
          <p:cNvPr id="83" name="Straight Arrow Connector 82"/>
          <p:cNvCxnSpPr/>
          <p:nvPr/>
        </p:nvCxnSpPr>
        <p:spPr bwMode="auto">
          <a:xfrm rot="5400000">
            <a:off x="3938588" y="4314002"/>
            <a:ext cx="354013" cy="15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1905000" y="3962400"/>
            <a:ext cx="340157" cy="40011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/>
              <a:t>i</a:t>
            </a:r>
            <a:r>
              <a:rPr lang="en-US" sz="2000" b="1" i="1" baseline="-25000" dirty="0" smtClean="0"/>
              <a:t>1</a:t>
            </a:r>
            <a:endParaRPr lang="en-US" sz="2000" b="1" i="1" baseline="-25000" dirty="0"/>
          </a:p>
        </p:txBody>
      </p:sp>
      <p:graphicFrame>
        <p:nvGraphicFramePr>
          <p:cNvPr id="427012" name="Object 4"/>
          <p:cNvGraphicFramePr>
            <a:graphicFrameLocks noChangeAspect="1"/>
          </p:cNvGraphicFramePr>
          <p:nvPr/>
        </p:nvGraphicFramePr>
        <p:xfrm>
          <a:off x="4843463" y="3896519"/>
          <a:ext cx="1633537" cy="1798638"/>
        </p:xfrm>
        <a:graphic>
          <a:graphicData uri="http://schemas.openxmlformats.org/presentationml/2006/ole">
            <p:oleObj spid="_x0000_s428034" name="Equation" r:id="rId3" imgW="990360" imgH="1091880" progId="Equation.3">
              <p:embed/>
            </p:oleObj>
          </a:graphicData>
        </a:graphic>
      </p:graphicFrame>
      <p:sp>
        <p:nvSpPr>
          <p:cNvPr id="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915275" cy="2073275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Example</a:t>
            </a:r>
            <a:r>
              <a:rPr lang="en-US" sz="2400" dirty="0" smtClean="0"/>
              <a:t>: What happens to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 and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3</a:t>
            </a:r>
            <a:r>
              <a:rPr lang="en-US" sz="2400" dirty="0" smtClean="0"/>
              <a:t> if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1</a:t>
            </a:r>
            <a:r>
              <a:rPr lang="en-US" sz="2400" dirty="0" smtClean="0"/>
              <a:t> is shorted? </a:t>
            </a:r>
            <a:r>
              <a:rPr lang="en-US" sz="2400" dirty="0"/>
              <a:t> </a:t>
            </a:r>
            <a:endParaRPr lang="en-US" sz="2400" dirty="0" smtClean="0"/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000" b="1" dirty="0" smtClean="0"/>
              <a:t>V</a:t>
            </a:r>
            <a:r>
              <a:rPr lang="en-US" sz="2000" b="1" baseline="-25000" dirty="0" smtClean="0"/>
              <a:t>s </a:t>
            </a:r>
            <a:r>
              <a:rPr lang="en-US" sz="2000" b="1" dirty="0" smtClean="0"/>
              <a:t>= </a:t>
            </a:r>
            <a:r>
              <a:rPr lang="en-US" sz="2000" b="1" dirty="0" smtClean="0"/>
              <a:t>2</a:t>
            </a:r>
            <a:r>
              <a:rPr lang="en-US" sz="2000" dirty="0" smtClean="0"/>
              <a:t>V</a:t>
            </a:r>
            <a:r>
              <a:rPr lang="en-US" sz="2000" dirty="0" smtClean="0"/>
              <a:t>,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1</a:t>
            </a:r>
            <a:r>
              <a:rPr lang="en-US" sz="2000" dirty="0" smtClean="0"/>
              <a:t> = </a:t>
            </a:r>
            <a:r>
              <a:rPr lang="en-US" sz="2000" dirty="0" smtClean="0">
                <a:cs typeface="Times New Roman" pitchFamily="18" charset="0"/>
              </a:rPr>
              <a:t>2</a:t>
            </a:r>
            <a:r>
              <a:rPr lang="el-GR" sz="2000" dirty="0" smtClean="0">
                <a:cs typeface="Times New Roman" pitchFamily="18" charset="0"/>
              </a:rPr>
              <a:t>Ω</a:t>
            </a:r>
            <a:r>
              <a:rPr lang="en-US" sz="2000" dirty="0" smtClean="0">
                <a:cs typeface="Times New Roman" pitchFamily="18" charset="0"/>
              </a:rPr>
              <a:t>,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2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3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US" sz="2000" dirty="0" smtClean="0">
                <a:cs typeface="Times New Roman" pitchFamily="18" charset="0"/>
              </a:rPr>
              <a:t>4</a:t>
            </a:r>
            <a:r>
              <a:rPr lang="el-GR" sz="2000" dirty="0" smtClean="0">
                <a:cs typeface="Times New Roman" pitchFamily="18" charset="0"/>
              </a:rPr>
              <a:t>Ω</a:t>
            </a:r>
            <a:r>
              <a:rPr lang="en-US" sz="2000" dirty="0" smtClean="0">
                <a:cs typeface="Times New Roman" pitchFamily="18" charset="0"/>
              </a:rPr>
              <a:t>, </a:t>
            </a:r>
            <a:r>
              <a:rPr lang="en-US" sz="2000" b="1" i="1" dirty="0" smtClean="0">
                <a:cs typeface="Times New Roman" pitchFamily="18" charset="0"/>
              </a:rPr>
              <a:t>i</a:t>
            </a:r>
            <a:r>
              <a:rPr lang="en-US" sz="2000" b="1" i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>
                <a:cs typeface="Times New Roman" pitchFamily="18" charset="0"/>
              </a:rPr>
              <a:t> = 500mA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  <a:r>
              <a:rPr lang="en-US" sz="2000" b="1" baseline="-25000" dirty="0" smtClean="0"/>
              <a:t>2</a:t>
            </a:r>
            <a:r>
              <a:rPr lang="en-US" sz="2000" dirty="0" smtClean="0"/>
              <a:t> and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3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¼ W rating,  </a:t>
            </a:r>
            <a:r>
              <a:rPr lang="en-US" sz="2000" b="1" dirty="0" smtClean="0">
                <a:cs typeface="Times New Roman" pitchFamily="18" charset="0"/>
              </a:rPr>
              <a:t>R</a:t>
            </a:r>
            <a:r>
              <a:rPr lang="en-US" sz="2000" b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= </a:t>
            </a:r>
            <a:r>
              <a:rPr lang="en-US" sz="2000" dirty="0" smtClean="0">
                <a:cs typeface="Times New Roman" pitchFamily="18" charset="0"/>
              </a:rPr>
              <a:t>½ W rating</a:t>
            </a:r>
            <a:endParaRPr lang="el-GR" sz="2000" dirty="0" smtClean="0"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6608763" y="3922713"/>
          <a:ext cx="1674812" cy="1798637"/>
        </p:xfrm>
        <a:graphic>
          <a:graphicData uri="http://schemas.openxmlformats.org/presentationml/2006/ole">
            <p:oleObj spid="_x0000_s428037" name="Equation" r:id="rId4" imgW="1015920" imgH="10918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10763</TotalTime>
  <Pages>10</Pages>
  <Words>1683</Words>
  <Application>Microsoft PowerPoint 4.0</Application>
  <PresentationFormat>On-screen Show (4:3)</PresentationFormat>
  <Paragraphs>635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CS124</vt:lpstr>
      <vt:lpstr>Equation</vt:lpstr>
      <vt:lpstr>Microsoft Equation 3.0</vt:lpstr>
      <vt:lpstr>Slide 1</vt:lpstr>
      <vt:lpstr>Divided We Fall</vt:lpstr>
      <vt:lpstr>Lecture 5 – Resistance &amp; Ohm’s Law</vt:lpstr>
      <vt:lpstr>Open and Short Circuits</vt:lpstr>
      <vt:lpstr>Open and Short Circuits</vt:lpstr>
      <vt:lpstr>Open and Short Circuits</vt:lpstr>
      <vt:lpstr>Open and Short Circuits</vt:lpstr>
      <vt:lpstr>Open and Short Circuits</vt:lpstr>
      <vt:lpstr>Open and Short Circuits</vt:lpstr>
      <vt:lpstr>Open and Short Circuits</vt:lpstr>
      <vt:lpstr>Series Resistors</vt:lpstr>
      <vt:lpstr>Series Resistors</vt:lpstr>
      <vt:lpstr>Series Resistors</vt:lpstr>
      <vt:lpstr>Series Resistors</vt:lpstr>
      <vt:lpstr>Series Resistors</vt:lpstr>
      <vt:lpstr>Series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  <vt:lpstr>Parallel Resistors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#5 - Ohm's Law</dc:title>
  <dc:subject>ECEN 301</dc:subject>
  <dc:creator>Nathaniel Rollins</dc:creator>
  <cp:keywords/>
  <dc:description/>
  <cp:lastModifiedBy>nathan</cp:lastModifiedBy>
  <cp:revision>380</cp:revision>
  <cp:lastPrinted>2001-01-08T22:32:48Z</cp:lastPrinted>
  <dcterms:created xsi:type="dcterms:W3CDTF">1996-12-30T23:48:02Z</dcterms:created>
  <dcterms:modified xsi:type="dcterms:W3CDTF">2008-09-17T18:56:09Z</dcterms:modified>
</cp:coreProperties>
</file>